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924" r:id="rId1"/>
    <p:sldMasterId id="2147484938" r:id="rId2"/>
  </p:sldMasterIdLst>
  <p:notesMasterIdLst>
    <p:notesMasterId r:id="rId60"/>
  </p:notesMasterIdLst>
  <p:sldIdLst>
    <p:sldId id="404" r:id="rId3"/>
    <p:sldId id="405" r:id="rId4"/>
    <p:sldId id="407" r:id="rId5"/>
    <p:sldId id="478" r:id="rId6"/>
    <p:sldId id="498" r:id="rId7"/>
    <p:sldId id="408" r:id="rId8"/>
    <p:sldId id="413" r:id="rId9"/>
    <p:sldId id="412" r:id="rId10"/>
    <p:sldId id="486" r:id="rId11"/>
    <p:sldId id="425" r:id="rId12"/>
    <p:sldId id="416" r:id="rId13"/>
    <p:sldId id="417" r:id="rId14"/>
    <p:sldId id="492" r:id="rId15"/>
    <p:sldId id="495" r:id="rId16"/>
    <p:sldId id="496" r:id="rId17"/>
    <p:sldId id="418" r:id="rId18"/>
    <p:sldId id="479" r:id="rId19"/>
    <p:sldId id="426" r:id="rId20"/>
    <p:sldId id="420" r:id="rId21"/>
    <p:sldId id="497" r:id="rId22"/>
    <p:sldId id="494" r:id="rId23"/>
    <p:sldId id="499" r:id="rId24"/>
    <p:sldId id="428" r:id="rId25"/>
    <p:sldId id="427" r:id="rId26"/>
    <p:sldId id="429" r:id="rId27"/>
    <p:sldId id="483" r:id="rId28"/>
    <p:sldId id="409" r:id="rId29"/>
    <p:sldId id="442" r:id="rId30"/>
    <p:sldId id="474" r:id="rId31"/>
    <p:sldId id="484" r:id="rId32"/>
    <p:sldId id="444" r:id="rId33"/>
    <p:sldId id="443" r:id="rId34"/>
    <p:sldId id="466" r:id="rId35"/>
    <p:sldId id="446" r:id="rId36"/>
    <p:sldId id="447" r:id="rId37"/>
    <p:sldId id="450" r:id="rId38"/>
    <p:sldId id="451" r:id="rId39"/>
    <p:sldId id="452" r:id="rId40"/>
    <p:sldId id="453" r:id="rId41"/>
    <p:sldId id="455" r:id="rId42"/>
    <p:sldId id="456" r:id="rId43"/>
    <p:sldId id="457" r:id="rId44"/>
    <p:sldId id="460" r:id="rId45"/>
    <p:sldId id="459" r:id="rId46"/>
    <p:sldId id="440" r:id="rId47"/>
    <p:sldId id="461" r:id="rId48"/>
    <p:sldId id="462" r:id="rId49"/>
    <p:sldId id="463" r:id="rId50"/>
    <p:sldId id="465" r:id="rId51"/>
    <p:sldId id="489" r:id="rId52"/>
    <p:sldId id="430" r:id="rId53"/>
    <p:sldId id="439" r:id="rId54"/>
    <p:sldId id="431" r:id="rId55"/>
    <p:sldId id="432" r:id="rId56"/>
    <p:sldId id="490" r:id="rId57"/>
    <p:sldId id="491" r:id="rId58"/>
    <p:sldId id="436"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00CC"/>
    <a:srgbClr val="3333CC"/>
    <a:srgbClr val="FF3300"/>
    <a:srgbClr val="FF3399"/>
    <a:srgbClr val="CC0066"/>
    <a:srgbClr val="660066"/>
    <a:srgbClr val="00CCFF"/>
    <a:srgbClr val="996633"/>
    <a:srgbClr val="006600"/>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p:cViewPr varScale="1">
        <p:scale>
          <a:sx n="73" d="100"/>
          <a:sy n="73" d="100"/>
        </p:scale>
        <p:origin x="618" y="78"/>
      </p:cViewPr>
      <p:guideLst>
        <p:guide orient="horz" pos="2160"/>
        <p:guide pos="3840"/>
      </p:guideLst>
    </p:cSldViewPr>
  </p:slideViewPr>
  <p:notesTextViewPr>
    <p:cViewPr>
      <p:scale>
        <a:sx n="1" d="1"/>
        <a:sy n="1" d="1"/>
      </p:scale>
      <p:origin x="0" y="0"/>
    </p:cViewPr>
  </p:notesTextViewPr>
  <p:sorterViewPr>
    <p:cViewPr>
      <p:scale>
        <a:sx n="25" d="100"/>
        <a:sy n="25"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5A6786C-4EC4-43F3-A1BA-2D88E98625B5}"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74085D61-6A3B-4D6B-A326-061FAE210483}">
      <dgm:prSet custT="1"/>
      <dgm:spPr/>
      <dgm:t>
        <a:bodyPr/>
        <a:lstStyle/>
        <a:p>
          <a:pPr rtl="0"/>
          <a:r>
            <a:rPr lang="nl-NL" sz="2400" dirty="0" smtClean="0">
              <a:latin typeface="Times New Roman" panose="02020603050405020304" pitchFamily="18" charset="0"/>
              <a:cs typeface="Times New Roman" panose="02020603050405020304" pitchFamily="18" charset="0"/>
            </a:rPr>
            <a:t>Có chính sách dân tộc đúng đắn, chăm lo lợi ích mọi mặt </a:t>
          </a:r>
          <a:r>
            <a:rPr lang="vi-VN" sz="2400" dirty="0" smtClean="0">
              <a:latin typeface="Times New Roman" panose="02020603050405020304" pitchFamily="18" charset="0"/>
              <a:cs typeface="Times New Roman" panose="02020603050405020304" pitchFamily="18" charset="0"/>
            </a:rPr>
            <a:t>cho các cộng đồng dân tộc VN</a:t>
          </a:r>
          <a:endParaRPr lang="vi-VN" sz="2400" dirty="0">
            <a:latin typeface="Times New Roman" panose="02020603050405020304" pitchFamily="18" charset="0"/>
            <a:cs typeface="Times New Roman" panose="02020603050405020304" pitchFamily="18" charset="0"/>
          </a:endParaRPr>
        </a:p>
      </dgm:t>
    </dgm:pt>
    <dgm:pt modelId="{A0597650-8135-455B-8290-6F61F9B57CF5}" type="parTrans" cxnId="{4D266EE4-E509-4846-8C8A-209E971C0A50}">
      <dgm:prSet/>
      <dgm:spPr/>
      <dgm:t>
        <a:bodyPr/>
        <a:lstStyle/>
        <a:p>
          <a:endParaRPr lang="en-US"/>
        </a:p>
      </dgm:t>
    </dgm:pt>
    <dgm:pt modelId="{920CAB6D-ADD0-40D3-BC50-277934268775}" type="sibTrans" cxnId="{4D266EE4-E509-4846-8C8A-209E971C0A50}">
      <dgm:prSet/>
      <dgm:spPr/>
      <dgm:t>
        <a:bodyPr/>
        <a:lstStyle/>
        <a:p>
          <a:endParaRPr lang="en-US"/>
        </a:p>
      </dgm:t>
    </dgm:pt>
    <dgm:pt modelId="{B921D6F9-2675-49CB-955B-7DD73E032EF9}" type="pres">
      <dgm:prSet presAssocID="{95A6786C-4EC4-43F3-A1BA-2D88E98625B5}" presName="diagram" presStyleCnt="0">
        <dgm:presLayoutVars>
          <dgm:dir/>
          <dgm:resizeHandles val="exact"/>
        </dgm:presLayoutVars>
      </dgm:prSet>
      <dgm:spPr/>
      <dgm:t>
        <a:bodyPr/>
        <a:lstStyle/>
        <a:p>
          <a:endParaRPr lang="en-US"/>
        </a:p>
      </dgm:t>
    </dgm:pt>
    <dgm:pt modelId="{70257570-D1FE-4D3F-BF81-8F9EB7D13587}" type="pres">
      <dgm:prSet presAssocID="{74085D61-6A3B-4D6B-A326-061FAE210483}" presName="node" presStyleLbl="node1" presStyleIdx="0" presStyleCnt="1" custScaleX="325703">
        <dgm:presLayoutVars>
          <dgm:bulletEnabled val="1"/>
        </dgm:presLayoutVars>
      </dgm:prSet>
      <dgm:spPr/>
      <dgm:t>
        <a:bodyPr/>
        <a:lstStyle/>
        <a:p>
          <a:endParaRPr lang="en-US"/>
        </a:p>
      </dgm:t>
    </dgm:pt>
  </dgm:ptLst>
  <dgm:cxnLst>
    <dgm:cxn modelId="{4D266EE4-E509-4846-8C8A-209E971C0A50}" srcId="{95A6786C-4EC4-43F3-A1BA-2D88E98625B5}" destId="{74085D61-6A3B-4D6B-A326-061FAE210483}" srcOrd="0" destOrd="0" parTransId="{A0597650-8135-455B-8290-6F61F9B57CF5}" sibTransId="{920CAB6D-ADD0-40D3-BC50-277934268775}"/>
    <dgm:cxn modelId="{CFAFBC90-CB84-403D-8530-172474E10EA3}" type="presOf" srcId="{74085D61-6A3B-4D6B-A326-061FAE210483}" destId="{70257570-D1FE-4D3F-BF81-8F9EB7D13587}" srcOrd="0" destOrd="0" presId="urn:microsoft.com/office/officeart/2005/8/layout/default"/>
    <dgm:cxn modelId="{5798CBE6-3513-4406-8055-1EBB20EA4789}" type="presOf" srcId="{95A6786C-4EC4-43F3-A1BA-2D88E98625B5}" destId="{B921D6F9-2675-49CB-955B-7DD73E032EF9}" srcOrd="0" destOrd="0" presId="urn:microsoft.com/office/officeart/2005/8/layout/default"/>
    <dgm:cxn modelId="{82F45C53-C0CC-4413-840E-14FF7E3BAE87}" type="presParOf" srcId="{B921D6F9-2675-49CB-955B-7DD73E032EF9}" destId="{70257570-D1FE-4D3F-BF81-8F9EB7D13587}" srcOrd="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257570-D1FE-4D3F-BF81-8F9EB7D13587}">
      <dsp:nvSpPr>
        <dsp:cNvPr id="0" name=""/>
        <dsp:cNvSpPr/>
      </dsp:nvSpPr>
      <dsp:spPr>
        <a:xfrm>
          <a:off x="271727" y="710"/>
          <a:ext cx="5171545" cy="95268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nl-NL" sz="2400" kern="1200" dirty="0" smtClean="0">
              <a:latin typeface="Times New Roman" panose="02020603050405020304" pitchFamily="18" charset="0"/>
              <a:cs typeface="Times New Roman" panose="02020603050405020304" pitchFamily="18" charset="0"/>
            </a:rPr>
            <a:t>Có chính sách dân tộc đúng đắn, chăm lo lợi ích mọi mặt </a:t>
          </a:r>
          <a:r>
            <a:rPr lang="vi-VN" sz="2400" kern="1200" dirty="0" smtClean="0">
              <a:latin typeface="Times New Roman" panose="02020603050405020304" pitchFamily="18" charset="0"/>
              <a:cs typeface="Times New Roman" panose="02020603050405020304" pitchFamily="18" charset="0"/>
            </a:rPr>
            <a:t>cho các cộng đồng dân tộc VN</a:t>
          </a:r>
          <a:endParaRPr lang="vi-VN" sz="2400" kern="1200" dirty="0">
            <a:latin typeface="Times New Roman" panose="02020603050405020304" pitchFamily="18" charset="0"/>
            <a:cs typeface="Times New Roman" panose="02020603050405020304" pitchFamily="18" charset="0"/>
          </a:endParaRPr>
        </a:p>
      </dsp:txBody>
      <dsp:txXfrm>
        <a:off x="271727" y="710"/>
        <a:ext cx="5171545" cy="952686"/>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7EF26D-3B2F-4979-B8DF-56F8042526A7}" type="datetimeFigureOut">
              <a:rPr lang="en-US" smtClean="0"/>
              <a:pPr/>
              <a:t>8/28/2020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18276C-3F72-47BA-97BA-7C901D56B49F}" type="slidenum">
              <a:rPr lang="en-US" smtClean="0"/>
              <a:pPr/>
              <a:t>‹#›</a:t>
            </a:fld>
            <a:endParaRPr lang="en-US"/>
          </a:p>
        </p:txBody>
      </p:sp>
    </p:spTree>
    <p:extLst>
      <p:ext uri="{BB962C8B-B14F-4D97-AF65-F5344CB8AC3E}">
        <p14:creationId xmlns:p14="http://schemas.microsoft.com/office/powerpoint/2010/main" val="2793066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xfrm>
            <a:off x="685800" y="1143000"/>
            <a:ext cx="5486400" cy="3086100"/>
          </a:xfrm>
          <a:ln/>
        </p:spPr>
      </p:sp>
      <p:sp>
        <p:nvSpPr>
          <p:cNvPr id="3072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
        <p:nvSpPr>
          <p:cNvPr id="3072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37046E50-35BE-496F-9DBD-EFDE06F1F0B1}" type="slidenum">
              <a:rPr lang="en-US" altLang="en-US">
                <a:solidFill>
                  <a:srgbClr val="000000"/>
                </a:solidFill>
                <a:latin typeface=".VnTime" pitchFamily="34" charset="0"/>
                <a:cs typeface="Arial" panose="020B0604020202020204" pitchFamily="34" charset="0"/>
              </a:rPr>
              <a:pPr eaLnBrk="1" hangingPunct="1">
                <a:spcBef>
                  <a:spcPct val="0"/>
                </a:spcBef>
              </a:pPr>
              <a:t>1</a:t>
            </a:fld>
            <a:endParaRPr lang="en-US" altLang="en-US">
              <a:solidFill>
                <a:srgbClr val="000000"/>
              </a:solidFill>
              <a:latin typeface=".VnTime" pitchFamily="34" charset="0"/>
              <a:cs typeface="Arial" panose="020B0604020202020204" pitchFamily="34" charset="0"/>
            </a:endParaRPr>
          </a:p>
        </p:txBody>
      </p:sp>
    </p:spTree>
    <p:extLst>
      <p:ext uri="{BB962C8B-B14F-4D97-AF65-F5344CB8AC3E}">
        <p14:creationId xmlns:p14="http://schemas.microsoft.com/office/powerpoint/2010/main" val="22089953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7" name="Google Shape;427;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968795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p:spTree>
      <p:nvGrpSpPr>
        <p:cNvPr id="1" name="Shape 32"/>
        <p:cNvGrpSpPr/>
        <p:nvPr/>
      </p:nvGrpSpPr>
      <p:grpSpPr>
        <a:xfrm>
          <a:off x="0" y="0"/>
          <a:ext cx="0" cy="0"/>
          <a:chOff x="0" y="0"/>
          <a:chExt cx="0" cy="0"/>
        </a:xfrm>
      </p:grpSpPr>
      <p:sp>
        <p:nvSpPr>
          <p:cNvPr id="33" name="Shape 33"/>
          <p:cNvSpPr/>
          <p:nvPr/>
        </p:nvSpPr>
        <p:spPr>
          <a:xfrm>
            <a:off x="-35700" y="2677841"/>
            <a:ext cx="12280868" cy="4230167"/>
          </a:xfrm>
          <a:custGeom>
            <a:avLst/>
            <a:gdLst/>
            <a:ahLst/>
            <a:cxnLst/>
            <a:rect l="0" t="0" r="0" b="0"/>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close/>
              </a:path>
            </a:pathLst>
          </a:custGeom>
          <a:solidFill>
            <a:srgbClr val="AFF000">
              <a:alpha val="81920"/>
            </a:srgbClr>
          </a:solidFill>
          <a:ln>
            <a:noFill/>
          </a:ln>
        </p:spPr>
      </p:sp>
      <p:sp>
        <p:nvSpPr>
          <p:cNvPr id="34" name="Shape 34"/>
          <p:cNvSpPr/>
          <p:nvPr/>
        </p:nvSpPr>
        <p:spPr>
          <a:xfrm>
            <a:off x="-35700" y="2852939"/>
            <a:ext cx="12280868" cy="4055067"/>
          </a:xfrm>
          <a:custGeom>
            <a:avLst/>
            <a:gdLst/>
            <a:ahLst/>
            <a:cxnLst/>
            <a:rect l="0" t="0" r="0" b="0"/>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close/>
              </a:path>
            </a:pathLst>
          </a:custGeom>
          <a:solidFill>
            <a:srgbClr val="00CEF6">
              <a:alpha val="73460"/>
            </a:srgbClr>
          </a:solidFill>
          <a:ln>
            <a:noFill/>
          </a:ln>
        </p:spPr>
      </p:sp>
      <p:sp>
        <p:nvSpPr>
          <p:cNvPr id="35" name="Shape 35"/>
          <p:cNvSpPr/>
          <p:nvPr/>
        </p:nvSpPr>
        <p:spPr>
          <a:xfrm rot="8100000">
            <a:off x="2463978" y="2419428"/>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6" name="Shape 36"/>
          <p:cNvSpPr/>
          <p:nvPr/>
        </p:nvSpPr>
        <p:spPr>
          <a:xfrm rot="8100000">
            <a:off x="8051978" y="2797896"/>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7" name="Shape 37"/>
          <p:cNvSpPr/>
          <p:nvPr/>
        </p:nvSpPr>
        <p:spPr>
          <a:xfrm rot="8100000">
            <a:off x="9575978" y="28423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8" name="Shape 38"/>
          <p:cNvGrpSpPr/>
          <p:nvPr/>
        </p:nvGrpSpPr>
        <p:grpSpPr>
          <a:xfrm>
            <a:off x="-12700" y="2698774"/>
            <a:ext cx="12223767" cy="793733"/>
            <a:chOff x="-9525" y="4462475"/>
            <a:chExt cx="9167825" cy="595300"/>
          </a:xfrm>
        </p:grpSpPr>
        <p:sp>
          <p:nvSpPr>
            <p:cNvPr id="39" name="Shape 39"/>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40" name="Shape 40"/>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41" name="Shape 41"/>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42" name="Shape 42"/>
          <p:cNvGrpSpPr/>
          <p:nvPr/>
        </p:nvGrpSpPr>
        <p:grpSpPr>
          <a:xfrm>
            <a:off x="-57116" y="2673457"/>
            <a:ext cx="12306100" cy="857049"/>
            <a:chOff x="-42837" y="4443487"/>
            <a:chExt cx="9229574" cy="642787"/>
          </a:xfrm>
        </p:grpSpPr>
        <p:sp>
          <p:nvSpPr>
            <p:cNvPr id="43" name="Shape 43"/>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 name="Shape 44"/>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5" name="Shape 45"/>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6" name="Shape 46"/>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7" name="Shape 47"/>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8" name="Shape 48"/>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9" name="Shape 49"/>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0" name="Shape 50"/>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1" name="Shape 51"/>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2" name="Shape 52"/>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3" name="Shape 53"/>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4" name="Shape 54"/>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5" name="Shape 55"/>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6" name="Shape 56"/>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7" name="Shape 57"/>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8" name="Shape 58"/>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9" name="Shape 59"/>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0" name="Shape 60"/>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1" name="Shape 61"/>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2" name="Shape 62"/>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3" name="Shape 63"/>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4" name="Shape 64"/>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5" name="Shape 65"/>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6" name="Shape 66"/>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7" name="Shape 67"/>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68" name="Shape 68"/>
          <p:cNvSpPr/>
          <p:nvPr/>
        </p:nvSpPr>
        <p:spPr>
          <a:xfrm>
            <a:off x="3987606" y="2863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69" name="Shape 69"/>
          <p:cNvSpPr/>
          <p:nvPr/>
        </p:nvSpPr>
        <p:spPr>
          <a:xfrm>
            <a:off x="1447606" y="3244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0" name="Shape 70"/>
          <p:cNvSpPr/>
          <p:nvPr/>
        </p:nvSpPr>
        <p:spPr>
          <a:xfrm>
            <a:off x="6527606" y="27701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1" name="Shape 71"/>
          <p:cNvSpPr/>
          <p:nvPr/>
        </p:nvSpPr>
        <p:spPr>
          <a:xfrm rot="8100000">
            <a:off x="11599939" y="2521029"/>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2" name="Shape 72"/>
          <p:cNvSpPr txBox="1">
            <a:spLocks noGrp="1"/>
          </p:cNvSpPr>
          <p:nvPr>
            <p:ph type="ctrTitle"/>
          </p:nvPr>
        </p:nvSpPr>
        <p:spPr>
          <a:xfrm>
            <a:off x="3797300" y="4484571"/>
            <a:ext cx="7480400" cy="1546399"/>
          </a:xfrm>
          <a:prstGeom prst="rect">
            <a:avLst/>
          </a:prstGeom>
        </p:spPr>
        <p:txBody>
          <a:bodyPr lIns="91425" tIns="91425" rIns="91425" bIns="91425" anchor="ctr" anchorCtr="0"/>
          <a:lstStyle>
            <a:lvl1pPr lvl="0" algn="r">
              <a:spcBef>
                <a:spcPts val="0"/>
              </a:spcBef>
              <a:buClr>
                <a:srgbClr val="FFFFFF"/>
              </a:buClr>
              <a:buSzPct val="100000"/>
              <a:defRPr sz="6400">
                <a:solidFill>
                  <a:srgbClr val="FFFFFF"/>
                </a:solidFill>
              </a:defRPr>
            </a:lvl1pPr>
            <a:lvl2pPr lvl="1" algn="r">
              <a:spcBef>
                <a:spcPts val="0"/>
              </a:spcBef>
              <a:buClr>
                <a:srgbClr val="FFFFFF"/>
              </a:buClr>
              <a:buSzPct val="100000"/>
              <a:defRPr sz="6400">
                <a:solidFill>
                  <a:srgbClr val="FFFFFF"/>
                </a:solidFill>
              </a:defRPr>
            </a:lvl2pPr>
            <a:lvl3pPr lvl="2" algn="r">
              <a:spcBef>
                <a:spcPts val="0"/>
              </a:spcBef>
              <a:buClr>
                <a:srgbClr val="FFFFFF"/>
              </a:buClr>
              <a:buSzPct val="100000"/>
              <a:defRPr sz="6400">
                <a:solidFill>
                  <a:srgbClr val="FFFFFF"/>
                </a:solidFill>
              </a:defRPr>
            </a:lvl3pPr>
            <a:lvl4pPr lvl="3" algn="r">
              <a:spcBef>
                <a:spcPts val="0"/>
              </a:spcBef>
              <a:buClr>
                <a:srgbClr val="FFFFFF"/>
              </a:buClr>
              <a:buSzPct val="100000"/>
              <a:defRPr sz="6400">
                <a:solidFill>
                  <a:srgbClr val="FFFFFF"/>
                </a:solidFill>
              </a:defRPr>
            </a:lvl4pPr>
            <a:lvl5pPr lvl="4" algn="r">
              <a:spcBef>
                <a:spcPts val="0"/>
              </a:spcBef>
              <a:buClr>
                <a:srgbClr val="FFFFFF"/>
              </a:buClr>
              <a:buSzPct val="100000"/>
              <a:defRPr sz="6400">
                <a:solidFill>
                  <a:srgbClr val="FFFFFF"/>
                </a:solidFill>
              </a:defRPr>
            </a:lvl5pPr>
            <a:lvl6pPr lvl="5" algn="r">
              <a:spcBef>
                <a:spcPts val="0"/>
              </a:spcBef>
              <a:buClr>
                <a:srgbClr val="FFFFFF"/>
              </a:buClr>
              <a:buSzPct val="100000"/>
              <a:defRPr sz="6400">
                <a:solidFill>
                  <a:srgbClr val="FFFFFF"/>
                </a:solidFill>
              </a:defRPr>
            </a:lvl6pPr>
            <a:lvl7pPr lvl="6" algn="r">
              <a:spcBef>
                <a:spcPts val="0"/>
              </a:spcBef>
              <a:buClr>
                <a:srgbClr val="FFFFFF"/>
              </a:buClr>
              <a:buSzPct val="100000"/>
              <a:defRPr sz="6400">
                <a:solidFill>
                  <a:srgbClr val="FFFFFF"/>
                </a:solidFill>
              </a:defRPr>
            </a:lvl7pPr>
            <a:lvl8pPr lvl="7" algn="r">
              <a:spcBef>
                <a:spcPts val="0"/>
              </a:spcBef>
              <a:buClr>
                <a:srgbClr val="FFFFFF"/>
              </a:buClr>
              <a:buSzPct val="100000"/>
              <a:defRPr sz="6400">
                <a:solidFill>
                  <a:srgbClr val="FFFFFF"/>
                </a:solidFill>
              </a:defRPr>
            </a:lvl8pPr>
            <a:lvl9pPr lvl="8" algn="r">
              <a:spcBef>
                <a:spcPts val="0"/>
              </a:spcBef>
              <a:buClr>
                <a:srgbClr val="FFFFFF"/>
              </a:buClr>
              <a:buSzPct val="100000"/>
              <a:defRPr sz="6400">
                <a:solidFill>
                  <a:srgbClr val="FFFFFF"/>
                </a:solidFill>
              </a:defRPr>
            </a:lvl9pPr>
          </a:lstStyle>
          <a:p>
            <a:endParaRPr/>
          </a:p>
        </p:txBody>
      </p:sp>
    </p:spTree>
    <p:extLst>
      <p:ext uri="{BB962C8B-B14F-4D97-AF65-F5344CB8AC3E}">
        <p14:creationId xmlns:p14="http://schemas.microsoft.com/office/powerpoint/2010/main" val="36828187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Subtitle">
    <p:spTree>
      <p:nvGrpSpPr>
        <p:cNvPr id="1" name="Shape 73"/>
        <p:cNvGrpSpPr/>
        <p:nvPr/>
      </p:nvGrpSpPr>
      <p:grpSpPr>
        <a:xfrm>
          <a:off x="0" y="0"/>
          <a:ext cx="0" cy="0"/>
          <a:chOff x="0" y="0"/>
          <a:chExt cx="0" cy="0"/>
        </a:xfrm>
      </p:grpSpPr>
      <p:sp>
        <p:nvSpPr>
          <p:cNvPr id="74" name="Shape 74"/>
          <p:cNvSpPr/>
          <p:nvPr/>
        </p:nvSpPr>
        <p:spPr>
          <a:xfrm>
            <a:off x="-35700" y="2677841"/>
            <a:ext cx="12280868" cy="4230167"/>
          </a:xfrm>
          <a:custGeom>
            <a:avLst/>
            <a:gdLst/>
            <a:ahLst/>
            <a:cxnLst/>
            <a:rect l="0" t="0" r="0" b="0"/>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close/>
              </a:path>
            </a:pathLst>
          </a:custGeom>
          <a:solidFill>
            <a:srgbClr val="AFF000">
              <a:alpha val="81920"/>
            </a:srgbClr>
          </a:solidFill>
          <a:ln>
            <a:noFill/>
          </a:ln>
        </p:spPr>
      </p:sp>
      <p:sp>
        <p:nvSpPr>
          <p:cNvPr id="75" name="Shape 75"/>
          <p:cNvSpPr/>
          <p:nvPr/>
        </p:nvSpPr>
        <p:spPr>
          <a:xfrm>
            <a:off x="-35700" y="2852939"/>
            <a:ext cx="12280868" cy="4055067"/>
          </a:xfrm>
          <a:custGeom>
            <a:avLst/>
            <a:gdLst/>
            <a:ahLst/>
            <a:cxnLst/>
            <a:rect l="0" t="0" r="0" b="0"/>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close/>
              </a:path>
            </a:pathLst>
          </a:custGeom>
          <a:solidFill>
            <a:srgbClr val="00CEF6">
              <a:alpha val="73460"/>
            </a:srgbClr>
          </a:solidFill>
          <a:ln>
            <a:noFill/>
          </a:ln>
        </p:spPr>
      </p:sp>
      <p:sp>
        <p:nvSpPr>
          <p:cNvPr id="76" name="Shape 76"/>
          <p:cNvSpPr/>
          <p:nvPr/>
        </p:nvSpPr>
        <p:spPr>
          <a:xfrm rot="8100000">
            <a:off x="2463978" y="2419428"/>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77" name="Shape 77"/>
          <p:cNvSpPr/>
          <p:nvPr/>
        </p:nvSpPr>
        <p:spPr>
          <a:xfrm rot="8100000">
            <a:off x="8051978" y="2797896"/>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8" name="Shape 78"/>
          <p:cNvSpPr/>
          <p:nvPr/>
        </p:nvSpPr>
        <p:spPr>
          <a:xfrm rot="8100000">
            <a:off x="9575978" y="28423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79" name="Shape 79"/>
          <p:cNvGrpSpPr/>
          <p:nvPr/>
        </p:nvGrpSpPr>
        <p:grpSpPr>
          <a:xfrm>
            <a:off x="-12700" y="2698774"/>
            <a:ext cx="12223767" cy="793733"/>
            <a:chOff x="-9525" y="4462475"/>
            <a:chExt cx="9167825" cy="595300"/>
          </a:xfrm>
        </p:grpSpPr>
        <p:sp>
          <p:nvSpPr>
            <p:cNvPr id="80" name="Shape 80"/>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81" name="Shape 81"/>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82" name="Shape 82"/>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83" name="Shape 83"/>
          <p:cNvGrpSpPr/>
          <p:nvPr/>
        </p:nvGrpSpPr>
        <p:grpSpPr>
          <a:xfrm>
            <a:off x="-57116" y="2673457"/>
            <a:ext cx="12306100" cy="857049"/>
            <a:chOff x="-42837" y="4443487"/>
            <a:chExt cx="9229574" cy="642787"/>
          </a:xfrm>
        </p:grpSpPr>
        <p:sp>
          <p:nvSpPr>
            <p:cNvPr id="84" name="Shape 84"/>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5" name="Shape 85"/>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6" name="Shape 86"/>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7" name="Shape 87"/>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8" name="Shape 88"/>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9" name="Shape 89"/>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0" name="Shape 90"/>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1" name="Shape 91"/>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2" name="Shape 92"/>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3" name="Shape 93"/>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4" name="Shape 94"/>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5" name="Shape 95"/>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6" name="Shape 96"/>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7" name="Shape 97"/>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8" name="Shape 98"/>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9" name="Shape 99"/>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0" name="Shape 100"/>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1" name="Shape 101"/>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2" name="Shape 102"/>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3" name="Shape 103"/>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4" name="Shape 104"/>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5" name="Shape 105"/>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6" name="Shape 106"/>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7" name="Shape 107"/>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8" name="Shape 108"/>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109" name="Shape 109"/>
          <p:cNvSpPr/>
          <p:nvPr/>
        </p:nvSpPr>
        <p:spPr>
          <a:xfrm>
            <a:off x="3987606" y="2863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0" name="Shape 110"/>
          <p:cNvSpPr/>
          <p:nvPr/>
        </p:nvSpPr>
        <p:spPr>
          <a:xfrm>
            <a:off x="1447606" y="3244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1" name="Shape 111"/>
          <p:cNvSpPr/>
          <p:nvPr/>
        </p:nvSpPr>
        <p:spPr>
          <a:xfrm>
            <a:off x="6527606" y="27701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2" name="Shape 112"/>
          <p:cNvSpPr/>
          <p:nvPr/>
        </p:nvSpPr>
        <p:spPr>
          <a:xfrm rot="8100000">
            <a:off x="11599939" y="2521029"/>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3" name="Shape 113"/>
          <p:cNvSpPr txBox="1">
            <a:spLocks noGrp="1"/>
          </p:cNvSpPr>
          <p:nvPr>
            <p:ph type="ctrTitle"/>
          </p:nvPr>
        </p:nvSpPr>
        <p:spPr>
          <a:xfrm>
            <a:off x="3079142" y="4041538"/>
            <a:ext cx="6952798" cy="1546399"/>
          </a:xfrm>
          <a:prstGeom prst="rect">
            <a:avLst/>
          </a:prstGeom>
        </p:spPr>
        <p:txBody>
          <a:bodyPr lIns="91425" tIns="91425" rIns="91425" bIns="91425" anchor="b" anchorCtr="0"/>
          <a:lstStyle>
            <a:lvl1pPr lvl="0" algn="r" rtl="0">
              <a:spcBef>
                <a:spcPts val="0"/>
              </a:spcBef>
              <a:buClr>
                <a:srgbClr val="FFFFFF"/>
              </a:buClr>
              <a:buSzPct val="100000"/>
              <a:defRPr sz="4800">
                <a:solidFill>
                  <a:srgbClr val="FFFFFF"/>
                </a:solidFill>
              </a:defRPr>
            </a:lvl1pPr>
            <a:lvl2pPr lvl="1" algn="r" rtl="0">
              <a:spcBef>
                <a:spcPts val="0"/>
              </a:spcBef>
              <a:buClr>
                <a:srgbClr val="FFFFFF"/>
              </a:buClr>
              <a:buSzPct val="100000"/>
              <a:defRPr sz="4800">
                <a:solidFill>
                  <a:srgbClr val="FFFFFF"/>
                </a:solidFill>
              </a:defRPr>
            </a:lvl2pPr>
            <a:lvl3pPr lvl="2" algn="r" rtl="0">
              <a:spcBef>
                <a:spcPts val="0"/>
              </a:spcBef>
              <a:buClr>
                <a:srgbClr val="FFFFFF"/>
              </a:buClr>
              <a:buSzPct val="100000"/>
              <a:defRPr sz="4800">
                <a:solidFill>
                  <a:srgbClr val="FFFFFF"/>
                </a:solidFill>
              </a:defRPr>
            </a:lvl3pPr>
            <a:lvl4pPr lvl="3" algn="r" rtl="0">
              <a:spcBef>
                <a:spcPts val="0"/>
              </a:spcBef>
              <a:buClr>
                <a:srgbClr val="FFFFFF"/>
              </a:buClr>
              <a:buSzPct val="100000"/>
              <a:defRPr sz="4800">
                <a:solidFill>
                  <a:srgbClr val="FFFFFF"/>
                </a:solidFill>
              </a:defRPr>
            </a:lvl4pPr>
            <a:lvl5pPr lvl="4" algn="r" rtl="0">
              <a:spcBef>
                <a:spcPts val="0"/>
              </a:spcBef>
              <a:buClr>
                <a:srgbClr val="FFFFFF"/>
              </a:buClr>
              <a:buSzPct val="100000"/>
              <a:defRPr sz="4800">
                <a:solidFill>
                  <a:srgbClr val="FFFFFF"/>
                </a:solidFill>
              </a:defRPr>
            </a:lvl5pPr>
            <a:lvl6pPr lvl="5" algn="r" rtl="0">
              <a:spcBef>
                <a:spcPts val="0"/>
              </a:spcBef>
              <a:buClr>
                <a:srgbClr val="FFFFFF"/>
              </a:buClr>
              <a:buSzPct val="100000"/>
              <a:defRPr sz="4800">
                <a:solidFill>
                  <a:srgbClr val="FFFFFF"/>
                </a:solidFill>
              </a:defRPr>
            </a:lvl6pPr>
            <a:lvl7pPr lvl="6" algn="r" rtl="0">
              <a:spcBef>
                <a:spcPts val="0"/>
              </a:spcBef>
              <a:buClr>
                <a:srgbClr val="FFFFFF"/>
              </a:buClr>
              <a:buSzPct val="100000"/>
              <a:defRPr sz="4800">
                <a:solidFill>
                  <a:srgbClr val="FFFFFF"/>
                </a:solidFill>
              </a:defRPr>
            </a:lvl7pPr>
            <a:lvl8pPr lvl="7" algn="r" rtl="0">
              <a:spcBef>
                <a:spcPts val="0"/>
              </a:spcBef>
              <a:buClr>
                <a:srgbClr val="FFFFFF"/>
              </a:buClr>
              <a:buSzPct val="100000"/>
              <a:defRPr sz="4800">
                <a:solidFill>
                  <a:srgbClr val="FFFFFF"/>
                </a:solidFill>
              </a:defRPr>
            </a:lvl8pPr>
            <a:lvl9pPr lvl="8" algn="r" rtl="0">
              <a:spcBef>
                <a:spcPts val="0"/>
              </a:spcBef>
              <a:buClr>
                <a:srgbClr val="FFFFFF"/>
              </a:buClr>
              <a:buSzPct val="100000"/>
              <a:defRPr sz="4800">
                <a:solidFill>
                  <a:srgbClr val="FFFFFF"/>
                </a:solidFill>
              </a:defRPr>
            </a:lvl9pPr>
          </a:lstStyle>
          <a:p>
            <a:endParaRPr/>
          </a:p>
        </p:txBody>
      </p:sp>
      <p:sp>
        <p:nvSpPr>
          <p:cNvPr id="114" name="Shape 114"/>
          <p:cNvSpPr txBox="1">
            <a:spLocks noGrp="1"/>
          </p:cNvSpPr>
          <p:nvPr>
            <p:ph type="subTitle" idx="1"/>
          </p:nvPr>
        </p:nvSpPr>
        <p:spPr>
          <a:xfrm>
            <a:off x="3079261" y="5412341"/>
            <a:ext cx="6952798" cy="1046399"/>
          </a:xfrm>
          <a:prstGeom prst="rect">
            <a:avLst/>
          </a:prstGeom>
        </p:spPr>
        <p:txBody>
          <a:bodyPr lIns="91425" tIns="91425" rIns="91425" bIns="91425" anchor="t" anchorCtr="0"/>
          <a:lstStyle>
            <a:lvl1pPr lvl="0" algn="r" rtl="0">
              <a:spcBef>
                <a:spcPts val="0"/>
              </a:spcBef>
              <a:buClr>
                <a:srgbClr val="FFFFFF"/>
              </a:buClr>
              <a:buNone/>
              <a:defRPr>
                <a:solidFill>
                  <a:srgbClr val="FFFFFF"/>
                </a:solidFill>
              </a:defRPr>
            </a:lvl1pPr>
            <a:lvl2pPr lvl="1" algn="r" rtl="0">
              <a:spcBef>
                <a:spcPts val="0"/>
              </a:spcBef>
              <a:buClr>
                <a:srgbClr val="FFFFFF"/>
              </a:buClr>
              <a:buSzPct val="100000"/>
              <a:buNone/>
              <a:defRPr sz="4000">
                <a:solidFill>
                  <a:srgbClr val="FFFFFF"/>
                </a:solidFill>
              </a:defRPr>
            </a:lvl2pPr>
            <a:lvl3pPr lvl="2" algn="r" rtl="0">
              <a:spcBef>
                <a:spcPts val="0"/>
              </a:spcBef>
              <a:buClr>
                <a:srgbClr val="FFFFFF"/>
              </a:buClr>
              <a:buSzPct val="100000"/>
              <a:buNone/>
              <a:defRPr sz="4000">
                <a:solidFill>
                  <a:srgbClr val="FFFFFF"/>
                </a:solidFill>
              </a:defRPr>
            </a:lvl3pPr>
            <a:lvl4pPr lvl="3" algn="r" rtl="0">
              <a:spcBef>
                <a:spcPts val="0"/>
              </a:spcBef>
              <a:buClr>
                <a:srgbClr val="FFFFFF"/>
              </a:buClr>
              <a:buSzPct val="100000"/>
              <a:buNone/>
              <a:defRPr sz="4000">
                <a:solidFill>
                  <a:srgbClr val="FFFFFF"/>
                </a:solidFill>
              </a:defRPr>
            </a:lvl4pPr>
            <a:lvl5pPr lvl="4" algn="r" rtl="0">
              <a:spcBef>
                <a:spcPts val="0"/>
              </a:spcBef>
              <a:buClr>
                <a:srgbClr val="FFFFFF"/>
              </a:buClr>
              <a:buSzPct val="100000"/>
              <a:buNone/>
              <a:defRPr sz="4000">
                <a:solidFill>
                  <a:srgbClr val="FFFFFF"/>
                </a:solidFill>
              </a:defRPr>
            </a:lvl5pPr>
            <a:lvl6pPr lvl="5" algn="r" rtl="0">
              <a:spcBef>
                <a:spcPts val="0"/>
              </a:spcBef>
              <a:buClr>
                <a:srgbClr val="FFFFFF"/>
              </a:buClr>
              <a:buSzPct val="100000"/>
              <a:buNone/>
              <a:defRPr sz="4000">
                <a:solidFill>
                  <a:srgbClr val="FFFFFF"/>
                </a:solidFill>
              </a:defRPr>
            </a:lvl6pPr>
            <a:lvl7pPr lvl="6" algn="r" rtl="0">
              <a:spcBef>
                <a:spcPts val="0"/>
              </a:spcBef>
              <a:buClr>
                <a:srgbClr val="FFFFFF"/>
              </a:buClr>
              <a:buSzPct val="100000"/>
              <a:buNone/>
              <a:defRPr sz="4000">
                <a:solidFill>
                  <a:srgbClr val="FFFFFF"/>
                </a:solidFill>
              </a:defRPr>
            </a:lvl7pPr>
            <a:lvl8pPr lvl="7" algn="r" rtl="0">
              <a:spcBef>
                <a:spcPts val="0"/>
              </a:spcBef>
              <a:buClr>
                <a:srgbClr val="FFFFFF"/>
              </a:buClr>
              <a:buSzPct val="100000"/>
              <a:buNone/>
              <a:defRPr sz="4000">
                <a:solidFill>
                  <a:srgbClr val="FFFFFF"/>
                </a:solidFill>
              </a:defRPr>
            </a:lvl8pPr>
            <a:lvl9pPr lvl="8" algn="r" rtl="0">
              <a:spcBef>
                <a:spcPts val="0"/>
              </a:spcBef>
              <a:buClr>
                <a:srgbClr val="FFFFFF"/>
              </a:buClr>
              <a:buSzPct val="100000"/>
              <a:buNone/>
              <a:defRPr sz="4000">
                <a:solidFill>
                  <a:srgbClr val="FFFFFF"/>
                </a:solidFill>
              </a:defRPr>
            </a:lvl9pPr>
          </a:lstStyle>
          <a:p>
            <a:endParaRPr/>
          </a:p>
        </p:txBody>
      </p:sp>
    </p:spTree>
    <p:extLst>
      <p:ext uri="{BB962C8B-B14F-4D97-AF65-F5344CB8AC3E}">
        <p14:creationId xmlns:p14="http://schemas.microsoft.com/office/powerpoint/2010/main" val="3182740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Quote">
    <p:spTree>
      <p:nvGrpSpPr>
        <p:cNvPr id="1" name="Shape 115"/>
        <p:cNvGrpSpPr/>
        <p:nvPr/>
      </p:nvGrpSpPr>
      <p:grpSpPr>
        <a:xfrm>
          <a:off x="0" y="0"/>
          <a:ext cx="0" cy="0"/>
          <a:chOff x="0" y="0"/>
          <a:chExt cx="0" cy="0"/>
        </a:xfrm>
      </p:grpSpPr>
      <p:sp>
        <p:nvSpPr>
          <p:cNvPr id="116" name="Shape 116"/>
          <p:cNvSpPr txBox="1">
            <a:spLocks noGrp="1"/>
          </p:cNvSpPr>
          <p:nvPr>
            <p:ph type="body" idx="1"/>
          </p:nvPr>
        </p:nvSpPr>
        <p:spPr>
          <a:xfrm>
            <a:off x="2026638" y="2882407"/>
            <a:ext cx="8138798" cy="1093199"/>
          </a:xfrm>
          <a:prstGeom prst="rect">
            <a:avLst/>
          </a:prstGeom>
        </p:spPr>
        <p:txBody>
          <a:bodyPr lIns="91425" tIns="91425" rIns="91425" bIns="91425" anchor="ctr" anchorCtr="0"/>
          <a:lstStyle>
            <a:lvl1pPr lvl="0" algn="ctr" rtl="0">
              <a:spcBef>
                <a:spcPts val="0"/>
              </a:spcBef>
              <a:buSzPct val="100000"/>
              <a:defRPr sz="4000" i="1"/>
            </a:lvl1pPr>
            <a:lvl2pPr lvl="1" algn="ctr" rtl="0">
              <a:spcBef>
                <a:spcPts val="0"/>
              </a:spcBef>
              <a:buSzPct val="100000"/>
              <a:defRPr sz="4000" i="1"/>
            </a:lvl2pPr>
            <a:lvl3pPr lvl="2" algn="ctr" rtl="0">
              <a:spcBef>
                <a:spcPts val="0"/>
              </a:spcBef>
              <a:buSzPct val="100000"/>
              <a:defRPr sz="4000" i="1"/>
            </a:lvl3pPr>
            <a:lvl4pPr lvl="3" algn="ctr" rtl="0">
              <a:spcBef>
                <a:spcPts val="0"/>
              </a:spcBef>
              <a:buSzPct val="100000"/>
              <a:defRPr sz="4000" i="1"/>
            </a:lvl4pPr>
            <a:lvl5pPr lvl="4" algn="ctr" rtl="0">
              <a:spcBef>
                <a:spcPts val="0"/>
              </a:spcBef>
              <a:buSzPct val="100000"/>
              <a:defRPr sz="4000" i="1"/>
            </a:lvl5pPr>
            <a:lvl6pPr lvl="5" algn="ctr" rtl="0">
              <a:spcBef>
                <a:spcPts val="0"/>
              </a:spcBef>
              <a:buSzPct val="100000"/>
              <a:defRPr sz="4000" i="1"/>
            </a:lvl6pPr>
            <a:lvl7pPr lvl="6" algn="ctr" rtl="0">
              <a:spcBef>
                <a:spcPts val="0"/>
              </a:spcBef>
              <a:buSzPct val="100000"/>
              <a:defRPr sz="4000" i="1"/>
            </a:lvl7pPr>
            <a:lvl8pPr lvl="7" algn="ctr" rtl="0">
              <a:spcBef>
                <a:spcPts val="0"/>
              </a:spcBef>
              <a:buSzPct val="100000"/>
              <a:defRPr sz="4000" i="1"/>
            </a:lvl8pPr>
            <a:lvl9pPr lvl="8" algn="ctr">
              <a:spcBef>
                <a:spcPts val="0"/>
              </a:spcBef>
              <a:buSzPct val="100000"/>
              <a:defRPr sz="4000" i="1"/>
            </a:lvl9pPr>
          </a:lstStyle>
          <a:p>
            <a:endParaRPr/>
          </a:p>
        </p:txBody>
      </p:sp>
      <p:sp>
        <p:nvSpPr>
          <p:cNvPr id="117" name="Shape 117"/>
          <p:cNvSpPr txBox="1"/>
          <p:nvPr/>
        </p:nvSpPr>
        <p:spPr>
          <a:xfrm>
            <a:off x="4791200" y="737032"/>
            <a:ext cx="2609600" cy="871599"/>
          </a:xfrm>
          <a:prstGeom prst="rect">
            <a:avLst/>
          </a:prstGeom>
          <a:noFill/>
          <a:ln>
            <a:noFill/>
          </a:ln>
        </p:spPr>
        <p:txBody>
          <a:bodyPr lIns="121900" tIns="121900" rIns="121900" bIns="121900" anchor="t" anchorCtr="0">
            <a:noAutofit/>
          </a:bodyPr>
          <a:lstStyle/>
          <a:p>
            <a:pPr algn="ctr"/>
            <a:r>
              <a:rPr lang="en" sz="12800" kern="0">
                <a:solidFill>
                  <a:srgbClr val="00CEF6"/>
                </a:solidFill>
                <a:cs typeface="Arial"/>
                <a:sym typeface="Arial"/>
              </a:rPr>
              <a:t>“</a:t>
            </a:r>
          </a:p>
        </p:txBody>
      </p:sp>
      <p:sp>
        <p:nvSpPr>
          <p:cNvPr id="118" name="Shape 118"/>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119" name="Shape 119"/>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120" name="Shape 120"/>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121" name="Shape 121"/>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22" name="Shape 122"/>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123" name="Shape 123"/>
          <p:cNvGrpSpPr/>
          <p:nvPr/>
        </p:nvGrpSpPr>
        <p:grpSpPr>
          <a:xfrm>
            <a:off x="-12700" y="5949974"/>
            <a:ext cx="12223767" cy="793733"/>
            <a:chOff x="-9525" y="4462475"/>
            <a:chExt cx="9167825" cy="595300"/>
          </a:xfrm>
        </p:grpSpPr>
        <p:sp>
          <p:nvSpPr>
            <p:cNvPr id="124" name="Shape 124"/>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125" name="Shape 125"/>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126" name="Shape 126"/>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127" name="Shape 127"/>
          <p:cNvGrpSpPr/>
          <p:nvPr/>
        </p:nvGrpSpPr>
        <p:grpSpPr>
          <a:xfrm>
            <a:off x="-57116" y="5924657"/>
            <a:ext cx="12306100" cy="857049"/>
            <a:chOff x="-42837" y="4443487"/>
            <a:chExt cx="9229574" cy="642787"/>
          </a:xfrm>
        </p:grpSpPr>
        <p:sp>
          <p:nvSpPr>
            <p:cNvPr id="128" name="Shape 128"/>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29" name="Shape 129"/>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0" name="Shape 130"/>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1" name="Shape 131"/>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2" name="Shape 132"/>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3" name="Shape 133"/>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4" name="Shape 134"/>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5" name="Shape 135"/>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6" name="Shape 136"/>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7" name="Shape 137"/>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8" name="Shape 138"/>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9" name="Shape 139"/>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0" name="Shape 140"/>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1" name="Shape 141"/>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2" name="Shape 142"/>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3" name="Shape 143"/>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4" name="Shape 144"/>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5" name="Shape 145"/>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6" name="Shape 146"/>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7" name="Shape 147"/>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8" name="Shape 148"/>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9" name="Shape 149"/>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0" name="Shape 150"/>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1" name="Shape 151"/>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2" name="Shape 152"/>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153" name="Shape 153"/>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4" name="Shape 154"/>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5" name="Shape 155"/>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6" name="Shape 156"/>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2690769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itle + 1 column">
    <p:spTree>
      <p:nvGrpSpPr>
        <p:cNvPr id="1" name="Shape 157"/>
        <p:cNvGrpSpPr/>
        <p:nvPr/>
      </p:nvGrpSpPr>
      <p:grpSpPr>
        <a:xfrm>
          <a:off x="0" y="0"/>
          <a:ext cx="0" cy="0"/>
          <a:chOff x="0" y="0"/>
          <a:chExt cx="0" cy="0"/>
        </a:xfrm>
      </p:grpSpPr>
      <p:sp>
        <p:nvSpPr>
          <p:cNvPr id="158" name="Shape 158"/>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59" name="Shape 159"/>
          <p:cNvSpPr txBox="1">
            <a:spLocks noGrp="1"/>
          </p:cNvSpPr>
          <p:nvPr>
            <p:ph type="body" idx="1"/>
          </p:nvPr>
        </p:nvSpPr>
        <p:spPr>
          <a:xfrm>
            <a:off x="1434468" y="2053574"/>
            <a:ext cx="9328800" cy="2562799"/>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60" name="Shape 160"/>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161" name="Shape 161"/>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162" name="Shape 162"/>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163" name="Shape 163"/>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64" name="Shape 164"/>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165" name="Shape 165"/>
          <p:cNvGrpSpPr/>
          <p:nvPr/>
        </p:nvGrpSpPr>
        <p:grpSpPr>
          <a:xfrm>
            <a:off x="-12700" y="5949974"/>
            <a:ext cx="12223767" cy="793733"/>
            <a:chOff x="-9525" y="4462475"/>
            <a:chExt cx="9167825" cy="595300"/>
          </a:xfrm>
        </p:grpSpPr>
        <p:sp>
          <p:nvSpPr>
            <p:cNvPr id="166" name="Shape 166"/>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167" name="Shape 167"/>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168" name="Shape 168"/>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169" name="Shape 169"/>
          <p:cNvGrpSpPr/>
          <p:nvPr/>
        </p:nvGrpSpPr>
        <p:grpSpPr>
          <a:xfrm>
            <a:off x="-57116" y="5924657"/>
            <a:ext cx="12306100" cy="857049"/>
            <a:chOff x="-42837" y="4443487"/>
            <a:chExt cx="9229574" cy="642787"/>
          </a:xfrm>
        </p:grpSpPr>
        <p:sp>
          <p:nvSpPr>
            <p:cNvPr id="170" name="Shape 170"/>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1" name="Shape 171"/>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2" name="Shape 172"/>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3" name="Shape 173"/>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4" name="Shape 174"/>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5" name="Shape 175"/>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6" name="Shape 176"/>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7" name="Shape 177"/>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8" name="Shape 178"/>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9" name="Shape 179"/>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0" name="Shape 180"/>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1" name="Shape 181"/>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2" name="Shape 182"/>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3" name="Shape 183"/>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4" name="Shape 184"/>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5" name="Shape 185"/>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6" name="Shape 186"/>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7" name="Shape 187"/>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8" name="Shape 188"/>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9" name="Shape 189"/>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0" name="Shape 190"/>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1" name="Shape 191"/>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2" name="Shape 192"/>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3" name="Shape 193"/>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4" name="Shape 194"/>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195" name="Shape 195"/>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96" name="Shape 196"/>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97" name="Shape 197"/>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98" name="Shape 198"/>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586906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ColTx">
  <p:cSld name="Title + 2 columns">
    <p:spTree>
      <p:nvGrpSpPr>
        <p:cNvPr id="1" name="Shape 199"/>
        <p:cNvGrpSpPr/>
        <p:nvPr/>
      </p:nvGrpSpPr>
      <p:grpSpPr>
        <a:xfrm>
          <a:off x="0" y="0"/>
          <a:ext cx="0" cy="0"/>
          <a:chOff x="0" y="0"/>
          <a:chExt cx="0" cy="0"/>
        </a:xfrm>
      </p:grpSpPr>
      <p:sp>
        <p:nvSpPr>
          <p:cNvPr id="200" name="Shape 200"/>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1" name="Shape 201"/>
          <p:cNvSpPr txBox="1">
            <a:spLocks noGrp="1"/>
          </p:cNvSpPr>
          <p:nvPr>
            <p:ph type="body" idx="1"/>
          </p:nvPr>
        </p:nvSpPr>
        <p:spPr>
          <a:xfrm>
            <a:off x="1508670" y="2070600"/>
            <a:ext cx="4453198" cy="3554399"/>
          </a:xfrm>
          <a:prstGeom prst="rect">
            <a:avLst/>
          </a:prstGeom>
        </p:spPr>
        <p:txBody>
          <a:bodyPr lIns="91425" tIns="91425" rIns="91425" bIns="91425" anchor="t" anchorCtr="0"/>
          <a:lstStyle>
            <a:lvl1pPr lvl="0">
              <a:spcBef>
                <a:spcPts val="0"/>
              </a:spcBef>
              <a:buSzPct val="100000"/>
              <a:defRPr sz="2400"/>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2" name="Shape 202"/>
          <p:cNvSpPr txBox="1">
            <a:spLocks noGrp="1"/>
          </p:cNvSpPr>
          <p:nvPr>
            <p:ph type="body" idx="2"/>
          </p:nvPr>
        </p:nvSpPr>
        <p:spPr>
          <a:xfrm>
            <a:off x="6230087" y="2070600"/>
            <a:ext cx="4453198" cy="3554399"/>
          </a:xfrm>
          <a:prstGeom prst="rect">
            <a:avLst/>
          </a:prstGeom>
        </p:spPr>
        <p:txBody>
          <a:bodyPr lIns="91425" tIns="91425" rIns="91425" bIns="91425" anchor="t" anchorCtr="0"/>
          <a:lstStyle>
            <a:lvl1pPr lvl="0">
              <a:spcBef>
                <a:spcPts val="0"/>
              </a:spcBef>
              <a:buSzPct val="100000"/>
              <a:defRPr sz="2400"/>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3" name="Shape 203"/>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04" name="Shape 204"/>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05" name="Shape 205"/>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06" name="Shape 206"/>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07" name="Shape 207"/>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08" name="Shape 208"/>
          <p:cNvGrpSpPr/>
          <p:nvPr/>
        </p:nvGrpSpPr>
        <p:grpSpPr>
          <a:xfrm>
            <a:off x="-12700" y="5949974"/>
            <a:ext cx="12223767" cy="793733"/>
            <a:chOff x="-9525" y="4462475"/>
            <a:chExt cx="9167825" cy="595300"/>
          </a:xfrm>
        </p:grpSpPr>
        <p:sp>
          <p:nvSpPr>
            <p:cNvPr id="209" name="Shape 209"/>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10" name="Shape 210"/>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11" name="Shape 211"/>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12" name="Shape 212"/>
          <p:cNvGrpSpPr/>
          <p:nvPr/>
        </p:nvGrpSpPr>
        <p:grpSpPr>
          <a:xfrm>
            <a:off x="-57116" y="5924657"/>
            <a:ext cx="12306100" cy="857049"/>
            <a:chOff x="-42837" y="4443487"/>
            <a:chExt cx="9229574" cy="642787"/>
          </a:xfrm>
        </p:grpSpPr>
        <p:sp>
          <p:nvSpPr>
            <p:cNvPr id="213" name="Shape 213"/>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4" name="Shape 214"/>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5" name="Shape 215"/>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6" name="Shape 216"/>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7" name="Shape 217"/>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8" name="Shape 218"/>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9" name="Shape 219"/>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0" name="Shape 220"/>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1" name="Shape 221"/>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2" name="Shape 222"/>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3" name="Shape 223"/>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4" name="Shape 224"/>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5" name="Shape 225"/>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6" name="Shape 226"/>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7" name="Shape 227"/>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8" name="Shape 228"/>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9" name="Shape 229"/>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0" name="Shape 230"/>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1" name="Shape 231"/>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2" name="Shape 232"/>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3" name="Shape 233"/>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4" name="Shape 234"/>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5" name="Shape 235"/>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6" name="Shape 236"/>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7" name="Shape 237"/>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238" name="Shape 238"/>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39" name="Shape 239"/>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40" name="Shape 240"/>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41" name="Shape 241"/>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670283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Title + 3 columns">
    <p:spTree>
      <p:nvGrpSpPr>
        <p:cNvPr id="1" name="Shape 242"/>
        <p:cNvGrpSpPr/>
        <p:nvPr/>
      </p:nvGrpSpPr>
      <p:grpSpPr>
        <a:xfrm>
          <a:off x="0" y="0"/>
          <a:ext cx="0" cy="0"/>
          <a:chOff x="0" y="0"/>
          <a:chExt cx="0" cy="0"/>
        </a:xfrm>
      </p:grpSpPr>
      <p:sp>
        <p:nvSpPr>
          <p:cNvPr id="243" name="Shape 243"/>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244" name="Shape 244"/>
          <p:cNvSpPr txBox="1">
            <a:spLocks noGrp="1"/>
          </p:cNvSpPr>
          <p:nvPr>
            <p:ph type="body" idx="1"/>
          </p:nvPr>
        </p:nvSpPr>
        <p:spPr>
          <a:xfrm>
            <a:off x="941204" y="2168805"/>
            <a:ext cx="3295598"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5" name="Shape 245"/>
          <p:cNvSpPr txBox="1">
            <a:spLocks noGrp="1"/>
          </p:cNvSpPr>
          <p:nvPr>
            <p:ph type="body" idx="2"/>
          </p:nvPr>
        </p:nvSpPr>
        <p:spPr>
          <a:xfrm>
            <a:off x="4405504" y="2168805"/>
            <a:ext cx="3295598"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6" name="Shape 246"/>
          <p:cNvSpPr txBox="1">
            <a:spLocks noGrp="1"/>
          </p:cNvSpPr>
          <p:nvPr>
            <p:ph type="body" idx="3"/>
          </p:nvPr>
        </p:nvSpPr>
        <p:spPr>
          <a:xfrm>
            <a:off x="7869805" y="2168805"/>
            <a:ext cx="3295598"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7" name="Shape 247"/>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48" name="Shape 248"/>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49" name="Shape 249"/>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50" name="Shape 250"/>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51" name="Shape 251"/>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52" name="Shape 252"/>
          <p:cNvGrpSpPr/>
          <p:nvPr/>
        </p:nvGrpSpPr>
        <p:grpSpPr>
          <a:xfrm>
            <a:off x="-12700" y="5949974"/>
            <a:ext cx="12223767" cy="793733"/>
            <a:chOff x="-9525" y="4462475"/>
            <a:chExt cx="9167825" cy="595300"/>
          </a:xfrm>
        </p:grpSpPr>
        <p:sp>
          <p:nvSpPr>
            <p:cNvPr id="253" name="Shape 253"/>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54" name="Shape 254"/>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55" name="Shape 255"/>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56" name="Shape 256"/>
          <p:cNvGrpSpPr/>
          <p:nvPr/>
        </p:nvGrpSpPr>
        <p:grpSpPr>
          <a:xfrm>
            <a:off x="-57116" y="5924657"/>
            <a:ext cx="12306100" cy="857049"/>
            <a:chOff x="-42837" y="4443487"/>
            <a:chExt cx="9229574" cy="642787"/>
          </a:xfrm>
        </p:grpSpPr>
        <p:sp>
          <p:nvSpPr>
            <p:cNvPr id="257" name="Shape 257"/>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58" name="Shape 258"/>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59" name="Shape 259"/>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0" name="Shape 260"/>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1" name="Shape 261"/>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2" name="Shape 262"/>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3" name="Shape 263"/>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4" name="Shape 264"/>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5" name="Shape 265"/>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6" name="Shape 266"/>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7" name="Shape 267"/>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8" name="Shape 268"/>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9" name="Shape 269"/>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0" name="Shape 270"/>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1" name="Shape 271"/>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2" name="Shape 272"/>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3" name="Shape 273"/>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4" name="Shape 274"/>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5" name="Shape 275"/>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6" name="Shape 276"/>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7" name="Shape 277"/>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8" name="Shape 278"/>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9" name="Shape 279"/>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80" name="Shape 280"/>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81" name="Shape 281"/>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282" name="Shape 282"/>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3" name="Shape 283"/>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4" name="Shape 284"/>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5" name="Shape 285"/>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6388029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286"/>
        <p:cNvGrpSpPr/>
        <p:nvPr/>
      </p:nvGrpSpPr>
      <p:grpSpPr>
        <a:xfrm>
          <a:off x="0" y="0"/>
          <a:ext cx="0" cy="0"/>
          <a:chOff x="0" y="0"/>
          <a:chExt cx="0" cy="0"/>
        </a:xfrm>
      </p:grpSpPr>
      <p:sp>
        <p:nvSpPr>
          <p:cNvPr id="287" name="Shape 287"/>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88" name="Shape 288"/>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89" name="Shape 289"/>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90" name="Shape 290"/>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91" name="Shape 291"/>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92" name="Shape 292"/>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93" name="Shape 293"/>
          <p:cNvGrpSpPr/>
          <p:nvPr/>
        </p:nvGrpSpPr>
        <p:grpSpPr>
          <a:xfrm>
            <a:off x="-12700" y="5949974"/>
            <a:ext cx="12223767" cy="793733"/>
            <a:chOff x="-9525" y="4462475"/>
            <a:chExt cx="9167825" cy="595300"/>
          </a:xfrm>
        </p:grpSpPr>
        <p:sp>
          <p:nvSpPr>
            <p:cNvPr id="294" name="Shape 294"/>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95" name="Shape 295"/>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96" name="Shape 296"/>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97" name="Shape 297"/>
          <p:cNvGrpSpPr/>
          <p:nvPr/>
        </p:nvGrpSpPr>
        <p:grpSpPr>
          <a:xfrm>
            <a:off x="-57116" y="5924657"/>
            <a:ext cx="12306100" cy="857049"/>
            <a:chOff x="-42837" y="4443487"/>
            <a:chExt cx="9229574" cy="642787"/>
          </a:xfrm>
        </p:grpSpPr>
        <p:sp>
          <p:nvSpPr>
            <p:cNvPr id="298" name="Shape 298"/>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99" name="Shape 299"/>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0" name="Shape 300"/>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1" name="Shape 301"/>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2" name="Shape 302"/>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3" name="Shape 303"/>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4" name="Shape 304"/>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5" name="Shape 305"/>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6" name="Shape 306"/>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7" name="Shape 307"/>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8" name="Shape 308"/>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9" name="Shape 309"/>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0" name="Shape 310"/>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1" name="Shape 311"/>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2" name="Shape 312"/>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3" name="Shape 313"/>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4" name="Shape 314"/>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5" name="Shape 315"/>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6" name="Shape 316"/>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7" name="Shape 317"/>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8" name="Shape 318"/>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9" name="Shape 319"/>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0" name="Shape 320"/>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1" name="Shape 321"/>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2" name="Shape 322"/>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323" name="Shape 323"/>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4" name="Shape 324"/>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5" name="Shape 325"/>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6" name="Shape 326"/>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6783806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Caption">
    <p:spTree>
      <p:nvGrpSpPr>
        <p:cNvPr id="1" name="Shape 327"/>
        <p:cNvGrpSpPr/>
        <p:nvPr/>
      </p:nvGrpSpPr>
      <p:grpSpPr>
        <a:xfrm>
          <a:off x="0" y="0"/>
          <a:ext cx="0" cy="0"/>
          <a:chOff x="0" y="0"/>
          <a:chExt cx="0" cy="0"/>
        </a:xfrm>
      </p:grpSpPr>
      <p:sp>
        <p:nvSpPr>
          <p:cNvPr id="328" name="Shape 328"/>
          <p:cNvSpPr txBox="1">
            <a:spLocks noGrp="1"/>
          </p:cNvSpPr>
          <p:nvPr>
            <p:ph type="body" idx="1"/>
          </p:nvPr>
        </p:nvSpPr>
        <p:spPr>
          <a:xfrm>
            <a:off x="609600" y="5137112"/>
            <a:ext cx="10972800" cy="692799"/>
          </a:xfrm>
          <a:prstGeom prst="rect">
            <a:avLst/>
          </a:prstGeom>
        </p:spPr>
        <p:txBody>
          <a:bodyPr lIns="91425" tIns="91425" rIns="91425" bIns="91425" anchor="t" anchorCtr="0"/>
          <a:lstStyle>
            <a:lvl1pPr lvl="0" algn="ctr">
              <a:spcBef>
                <a:spcPts val="480"/>
              </a:spcBef>
              <a:buClr>
                <a:srgbClr val="00CEF6"/>
              </a:buClr>
              <a:buSzPct val="100000"/>
              <a:buNone/>
              <a:defRPr sz="1867">
                <a:solidFill>
                  <a:srgbClr val="00CEF6"/>
                </a:solidFill>
              </a:defRPr>
            </a:lvl1pPr>
          </a:lstStyle>
          <a:p>
            <a:endParaRPr/>
          </a:p>
        </p:txBody>
      </p:sp>
      <p:sp>
        <p:nvSpPr>
          <p:cNvPr id="329" name="Shape 329"/>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330" name="Shape 330"/>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331" name="Shape 331"/>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32" name="Shape 332"/>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33" name="Shape 333"/>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34" name="Shape 334"/>
          <p:cNvGrpSpPr/>
          <p:nvPr/>
        </p:nvGrpSpPr>
        <p:grpSpPr>
          <a:xfrm>
            <a:off x="-12700" y="5949974"/>
            <a:ext cx="12223767" cy="793733"/>
            <a:chOff x="-9525" y="4462475"/>
            <a:chExt cx="9167825" cy="595300"/>
          </a:xfrm>
        </p:grpSpPr>
        <p:sp>
          <p:nvSpPr>
            <p:cNvPr id="335" name="Shape 33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336" name="Shape 33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337" name="Shape 33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338" name="Shape 338"/>
          <p:cNvGrpSpPr/>
          <p:nvPr/>
        </p:nvGrpSpPr>
        <p:grpSpPr>
          <a:xfrm>
            <a:off x="-57116" y="5924657"/>
            <a:ext cx="12306100" cy="857049"/>
            <a:chOff x="-42837" y="4443487"/>
            <a:chExt cx="9229574" cy="642787"/>
          </a:xfrm>
        </p:grpSpPr>
        <p:sp>
          <p:nvSpPr>
            <p:cNvPr id="339" name="Shape 33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0" name="Shape 34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1" name="Shape 34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2" name="Shape 34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3" name="Shape 34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4" name="Shape 34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5" name="Shape 34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6" name="Shape 34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7" name="Shape 34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8" name="Shape 34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9" name="Shape 34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0" name="Shape 35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1" name="Shape 35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2" name="Shape 35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3" name="Shape 35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4" name="Shape 35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5" name="Shape 35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6" name="Shape 35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7" name="Shape 35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8" name="Shape 35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9" name="Shape 35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0" name="Shape 36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1" name="Shape 36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2" name="Shape 36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3" name="Shape 36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364" name="Shape 364"/>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5" name="Shape 365"/>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6" name="Shape 366"/>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7" name="Shape 367"/>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3292104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368"/>
        <p:cNvGrpSpPr/>
        <p:nvPr/>
      </p:nvGrpSpPr>
      <p:grpSpPr>
        <a:xfrm>
          <a:off x="0" y="0"/>
          <a:ext cx="0" cy="0"/>
          <a:chOff x="0" y="0"/>
          <a:chExt cx="0" cy="0"/>
        </a:xfrm>
      </p:grpSpPr>
      <p:sp>
        <p:nvSpPr>
          <p:cNvPr id="369" name="Shape 369"/>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370" name="Shape 370"/>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371" name="Shape 371"/>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72" name="Shape 372"/>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73" name="Shape 373"/>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74" name="Shape 374"/>
          <p:cNvGrpSpPr/>
          <p:nvPr/>
        </p:nvGrpSpPr>
        <p:grpSpPr>
          <a:xfrm>
            <a:off x="-12700" y="5949974"/>
            <a:ext cx="12223767" cy="793733"/>
            <a:chOff x="-9525" y="4462475"/>
            <a:chExt cx="9167825" cy="595300"/>
          </a:xfrm>
        </p:grpSpPr>
        <p:sp>
          <p:nvSpPr>
            <p:cNvPr id="375" name="Shape 37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376" name="Shape 37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377" name="Shape 37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378" name="Shape 378"/>
          <p:cNvGrpSpPr/>
          <p:nvPr/>
        </p:nvGrpSpPr>
        <p:grpSpPr>
          <a:xfrm>
            <a:off x="-57116" y="5924657"/>
            <a:ext cx="12306100" cy="857049"/>
            <a:chOff x="-42837" y="4443487"/>
            <a:chExt cx="9229574" cy="642787"/>
          </a:xfrm>
        </p:grpSpPr>
        <p:sp>
          <p:nvSpPr>
            <p:cNvPr id="379" name="Shape 37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0" name="Shape 38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1" name="Shape 38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2" name="Shape 38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3" name="Shape 38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4" name="Shape 38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5" name="Shape 38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6" name="Shape 38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7" name="Shape 38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8" name="Shape 38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9" name="Shape 38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0" name="Shape 39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1" name="Shape 39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2" name="Shape 39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3" name="Shape 39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4" name="Shape 39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5" name="Shape 39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6" name="Shape 39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7" name="Shape 39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8" name="Shape 39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9" name="Shape 39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0" name="Shape 40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1" name="Shape 40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2" name="Shape 40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3" name="Shape 40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404" name="Shape 404"/>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05" name="Shape 405"/>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06" name="Shape 406"/>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07" name="Shape 407"/>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4046690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All graph">
    <p:spTree>
      <p:nvGrpSpPr>
        <p:cNvPr id="1" name="Shape 408"/>
        <p:cNvGrpSpPr/>
        <p:nvPr/>
      </p:nvGrpSpPr>
      <p:grpSpPr>
        <a:xfrm>
          <a:off x="0" y="0"/>
          <a:ext cx="0" cy="0"/>
          <a:chOff x="0" y="0"/>
          <a:chExt cx="0" cy="0"/>
        </a:xfrm>
      </p:grpSpPr>
      <p:sp>
        <p:nvSpPr>
          <p:cNvPr id="409" name="Shape 409"/>
          <p:cNvSpPr/>
          <p:nvPr/>
        </p:nvSpPr>
        <p:spPr>
          <a:xfrm>
            <a:off x="-26764" y="849040"/>
            <a:ext cx="12271932" cy="6067867"/>
          </a:xfrm>
          <a:custGeom>
            <a:avLst/>
            <a:gdLst/>
            <a:ahLst/>
            <a:cxnLst/>
            <a:rect l="0" t="0" r="0" b="0"/>
            <a:pathLst>
              <a:path w="368158" h="182036" extrusionOk="0">
                <a:moveTo>
                  <a:pt x="41" y="263"/>
                </a:moveTo>
                <a:lnTo>
                  <a:pt x="16234" y="11294"/>
                </a:lnTo>
                <a:lnTo>
                  <a:pt x="31283" y="5122"/>
                </a:lnTo>
                <a:lnTo>
                  <a:pt x="62144" y="4991"/>
                </a:lnTo>
                <a:lnTo>
                  <a:pt x="77384" y="0"/>
                </a:lnTo>
                <a:lnTo>
                  <a:pt x="92624" y="13527"/>
                </a:lnTo>
                <a:lnTo>
                  <a:pt x="107674" y="21276"/>
                </a:lnTo>
                <a:lnTo>
                  <a:pt x="122723" y="21145"/>
                </a:lnTo>
                <a:lnTo>
                  <a:pt x="138725" y="10375"/>
                </a:lnTo>
                <a:lnTo>
                  <a:pt x="153775" y="7880"/>
                </a:lnTo>
                <a:lnTo>
                  <a:pt x="168443" y="2349"/>
                </a:lnTo>
                <a:lnTo>
                  <a:pt x="184064" y="14841"/>
                </a:lnTo>
                <a:lnTo>
                  <a:pt x="199304" y="15274"/>
                </a:lnTo>
                <a:lnTo>
                  <a:pt x="214354" y="25085"/>
                </a:lnTo>
                <a:lnTo>
                  <a:pt x="229784" y="25085"/>
                </a:lnTo>
                <a:lnTo>
                  <a:pt x="245786" y="20094"/>
                </a:lnTo>
                <a:lnTo>
                  <a:pt x="260836" y="20094"/>
                </a:lnTo>
                <a:lnTo>
                  <a:pt x="275123" y="11426"/>
                </a:lnTo>
                <a:lnTo>
                  <a:pt x="291316" y="16810"/>
                </a:lnTo>
                <a:lnTo>
                  <a:pt x="305603" y="8143"/>
                </a:lnTo>
                <a:lnTo>
                  <a:pt x="336464" y="8012"/>
                </a:lnTo>
                <a:lnTo>
                  <a:pt x="351514" y="11294"/>
                </a:lnTo>
                <a:lnTo>
                  <a:pt x="367325" y="2758"/>
                </a:lnTo>
                <a:lnTo>
                  <a:pt x="368158" y="181769"/>
                </a:lnTo>
                <a:lnTo>
                  <a:pt x="0" y="182036"/>
                </a:lnTo>
                <a:close/>
              </a:path>
            </a:pathLst>
          </a:custGeom>
          <a:solidFill>
            <a:srgbClr val="AFF000">
              <a:alpha val="81920"/>
            </a:srgbClr>
          </a:solidFill>
          <a:ln>
            <a:noFill/>
          </a:ln>
        </p:spPr>
      </p:sp>
      <p:sp>
        <p:nvSpPr>
          <p:cNvPr id="410" name="Shape 410"/>
          <p:cNvSpPr/>
          <p:nvPr/>
        </p:nvSpPr>
        <p:spPr>
          <a:xfrm>
            <a:off x="-44635" y="1024135"/>
            <a:ext cx="12280868" cy="5874933"/>
          </a:xfrm>
          <a:custGeom>
            <a:avLst/>
            <a:gdLst/>
            <a:ahLst/>
            <a:cxnLst/>
            <a:rect l="0" t="0" r="0" b="0"/>
            <a:pathLst>
              <a:path w="368426" h="176248" extrusionOk="0">
                <a:moveTo>
                  <a:pt x="577" y="5516"/>
                </a:moveTo>
                <a:lnTo>
                  <a:pt x="16960" y="11214"/>
                </a:lnTo>
                <a:lnTo>
                  <a:pt x="47440" y="11214"/>
                </a:lnTo>
                <a:lnTo>
                  <a:pt x="62680" y="6843"/>
                </a:lnTo>
                <a:lnTo>
                  <a:pt x="77920" y="16156"/>
                </a:lnTo>
                <a:lnTo>
                  <a:pt x="93160" y="16156"/>
                </a:lnTo>
                <a:lnTo>
                  <a:pt x="107638" y="11214"/>
                </a:lnTo>
                <a:lnTo>
                  <a:pt x="122878" y="8173"/>
                </a:lnTo>
                <a:lnTo>
                  <a:pt x="138880" y="8173"/>
                </a:lnTo>
                <a:lnTo>
                  <a:pt x="154120" y="10834"/>
                </a:lnTo>
                <a:lnTo>
                  <a:pt x="168979" y="7603"/>
                </a:lnTo>
                <a:lnTo>
                  <a:pt x="184219" y="12734"/>
                </a:lnTo>
                <a:lnTo>
                  <a:pt x="199840" y="20527"/>
                </a:lnTo>
                <a:lnTo>
                  <a:pt x="214318" y="15205"/>
                </a:lnTo>
                <a:lnTo>
                  <a:pt x="229939" y="15205"/>
                </a:lnTo>
                <a:lnTo>
                  <a:pt x="245560" y="5892"/>
                </a:lnTo>
                <a:lnTo>
                  <a:pt x="260800" y="11214"/>
                </a:lnTo>
                <a:lnTo>
                  <a:pt x="276040" y="11214"/>
                </a:lnTo>
                <a:lnTo>
                  <a:pt x="291280" y="6843"/>
                </a:lnTo>
                <a:lnTo>
                  <a:pt x="321760" y="6843"/>
                </a:lnTo>
                <a:lnTo>
                  <a:pt x="337000" y="15966"/>
                </a:lnTo>
                <a:lnTo>
                  <a:pt x="351478" y="12734"/>
                </a:lnTo>
                <a:lnTo>
                  <a:pt x="367861" y="0"/>
                </a:lnTo>
                <a:lnTo>
                  <a:pt x="368426" y="176248"/>
                </a:lnTo>
                <a:lnTo>
                  <a:pt x="0" y="176248"/>
                </a:lnTo>
                <a:close/>
              </a:path>
            </a:pathLst>
          </a:custGeom>
          <a:solidFill>
            <a:srgbClr val="00CEF6">
              <a:alpha val="73460"/>
            </a:srgbClr>
          </a:solidFill>
          <a:ln>
            <a:noFill/>
          </a:ln>
        </p:spPr>
      </p:sp>
      <p:sp>
        <p:nvSpPr>
          <p:cNvPr id="411" name="Shape 411"/>
          <p:cNvSpPr/>
          <p:nvPr/>
        </p:nvSpPr>
        <p:spPr>
          <a:xfrm rot="8100000">
            <a:off x="2463978" y="590628"/>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412" name="Shape 412"/>
          <p:cNvSpPr/>
          <p:nvPr/>
        </p:nvSpPr>
        <p:spPr>
          <a:xfrm rot="8100000">
            <a:off x="8051978" y="969096"/>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13" name="Shape 413"/>
          <p:cNvSpPr/>
          <p:nvPr/>
        </p:nvSpPr>
        <p:spPr>
          <a:xfrm rot="8100000">
            <a:off x="9575978" y="101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414" name="Shape 414"/>
          <p:cNvGrpSpPr/>
          <p:nvPr/>
        </p:nvGrpSpPr>
        <p:grpSpPr>
          <a:xfrm>
            <a:off x="-12700" y="869974"/>
            <a:ext cx="12223767" cy="793733"/>
            <a:chOff x="-9525" y="4462475"/>
            <a:chExt cx="9167825" cy="595300"/>
          </a:xfrm>
        </p:grpSpPr>
        <p:sp>
          <p:nvSpPr>
            <p:cNvPr id="415" name="Shape 41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416" name="Shape 41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417" name="Shape 41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418" name="Shape 418"/>
          <p:cNvGrpSpPr/>
          <p:nvPr/>
        </p:nvGrpSpPr>
        <p:grpSpPr>
          <a:xfrm>
            <a:off x="-57116" y="844657"/>
            <a:ext cx="12306100" cy="857049"/>
            <a:chOff x="-42837" y="4443487"/>
            <a:chExt cx="9229574" cy="642787"/>
          </a:xfrm>
        </p:grpSpPr>
        <p:sp>
          <p:nvSpPr>
            <p:cNvPr id="419" name="Shape 41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0" name="Shape 42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1" name="Shape 42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2" name="Shape 42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3" name="Shape 42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4" name="Shape 42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5" name="Shape 42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6" name="Shape 42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7" name="Shape 42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8" name="Shape 42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9" name="Shape 42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0" name="Shape 43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1" name="Shape 43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2" name="Shape 43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3" name="Shape 43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4" name="Shape 43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5" name="Shape 43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6" name="Shape 43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7" name="Shape 43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8" name="Shape 43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9" name="Shape 43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0" name="Shape 44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1" name="Shape 44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2" name="Shape 44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3" name="Shape 44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444" name="Shape 444"/>
          <p:cNvSpPr/>
          <p:nvPr/>
        </p:nvSpPr>
        <p:spPr>
          <a:xfrm>
            <a:off x="3987606" y="103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5" name="Shape 445"/>
          <p:cNvSpPr/>
          <p:nvPr/>
        </p:nvSpPr>
        <p:spPr>
          <a:xfrm>
            <a:off x="1447606" y="141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6" name="Shape 446"/>
          <p:cNvSpPr/>
          <p:nvPr/>
        </p:nvSpPr>
        <p:spPr>
          <a:xfrm>
            <a:off x="6527606" y="94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7" name="Shape 447"/>
          <p:cNvSpPr/>
          <p:nvPr/>
        </p:nvSpPr>
        <p:spPr>
          <a:xfrm rot="8100000">
            <a:off x="11599939" y="692229"/>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36951242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Completely blank">
    <p:spTree>
      <p:nvGrpSpPr>
        <p:cNvPr id="1" name="Shape 448"/>
        <p:cNvGrpSpPr/>
        <p:nvPr/>
      </p:nvGrpSpPr>
      <p:grpSpPr>
        <a:xfrm>
          <a:off x="0" y="0"/>
          <a:ext cx="0" cy="0"/>
          <a:chOff x="0" y="0"/>
          <a:chExt cx="0" cy="0"/>
        </a:xfrm>
      </p:grpSpPr>
    </p:spTree>
    <p:extLst>
      <p:ext uri="{BB962C8B-B14F-4D97-AF65-F5344CB8AC3E}">
        <p14:creationId xmlns:p14="http://schemas.microsoft.com/office/powerpoint/2010/main" val="37895894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32"/>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195" indent="0" algn="ctr">
              <a:buNone/>
              <a:defRPr/>
            </a:lvl2pPr>
            <a:lvl3pPr marL="914388" indent="0" algn="ctr">
              <a:buNone/>
              <a:defRPr/>
            </a:lvl3pPr>
            <a:lvl4pPr marL="1371583" indent="0" algn="ctr">
              <a:buNone/>
              <a:defRPr/>
            </a:lvl4pPr>
            <a:lvl5pPr marL="1828778" indent="0" algn="ctr">
              <a:buNone/>
              <a:defRPr/>
            </a:lvl5pPr>
            <a:lvl6pPr marL="2285972" indent="0" algn="ctr">
              <a:buNone/>
              <a:defRPr/>
            </a:lvl6pPr>
            <a:lvl7pPr marL="2743165" indent="0" algn="ctr">
              <a:buNone/>
              <a:defRPr/>
            </a:lvl7pPr>
            <a:lvl8pPr marL="3200362" indent="0" algn="ctr">
              <a:buNone/>
              <a:defRPr/>
            </a:lvl8pPr>
            <a:lvl9pPr marL="3657557"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7936B28B-AB84-4632-BE7F-FB712F8C530F}" type="slidenum">
              <a:rPr lang="en-US" altLang="en-US"/>
              <a:pPr/>
              <a:t>‹#›</a:t>
            </a:fld>
            <a:endParaRPr lang="en-US" altLang="en-US"/>
          </a:p>
        </p:txBody>
      </p:sp>
    </p:spTree>
    <p:extLst>
      <p:ext uri="{BB962C8B-B14F-4D97-AF65-F5344CB8AC3E}">
        <p14:creationId xmlns:p14="http://schemas.microsoft.com/office/powerpoint/2010/main" val="596808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idx="1"/>
          </p:nvPr>
        </p:nvSpPr>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Slide Number Placeholder 3"/>
          <p:cNvSpPr>
            <a:spLocks noGrp="1"/>
          </p:cNvSpPr>
          <p:nvPr>
            <p:ph type="sldNum" sz="quarter" idx="10"/>
          </p:nvPr>
        </p:nvSpPr>
        <p:spPr>
          <a:xfrm>
            <a:off x="8077200" y="6356357"/>
            <a:ext cx="3276601" cy="365125"/>
          </a:xfrm>
          <a:prstGeom prst="rect">
            <a:avLst/>
          </a:prstGeom>
          <a:ln/>
        </p:spPr>
        <p:txBody>
          <a:bodyPr/>
          <a:lstStyle>
            <a:lvl1pPr>
              <a:defRPr/>
            </a:lvl1pPr>
          </a:lstStyle>
          <a:p>
            <a:fld id="{8D6429B8-849B-4BA3-B0CA-A2CE86FC9F53}" type="slidenum">
              <a:rPr lang="es-ES" altLang="en-US">
                <a:solidFill>
                  <a:prstClr val="black">
                    <a:tint val="75000"/>
                  </a:prstClr>
                </a:solidFill>
              </a:rPr>
              <a:pPr/>
              <a:t>‹#›</a:t>
            </a:fld>
            <a:endParaRPr lang="es-ES" altLang="en-US" sz="1600">
              <a:solidFill>
                <a:srgbClr val="888888"/>
              </a:solidFill>
            </a:endParaRPr>
          </a:p>
        </p:txBody>
      </p:sp>
    </p:spTree>
    <p:extLst>
      <p:ext uri="{BB962C8B-B14F-4D97-AF65-F5344CB8AC3E}">
        <p14:creationId xmlns:p14="http://schemas.microsoft.com/office/powerpoint/2010/main" val="11371750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8524775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949961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62052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738140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5" name="Group 4">
            <a:extLst>
              <a:ext uri="{FF2B5EF4-FFF2-40B4-BE49-F238E27FC236}">
                <a16:creationId xmlns:a16="http://schemas.microsoft.com/office/drawing/2014/main" id="{9242AE78-78C5-4911-B617-90D14010A947}"/>
              </a:ext>
            </a:extLst>
          </p:cNvPr>
          <p:cNvGrpSpPr/>
          <p:nvPr userDrawn="1"/>
        </p:nvGrpSpPr>
        <p:grpSpPr>
          <a:xfrm flipH="1">
            <a:off x="10856445" y="5136834"/>
            <a:ext cx="1174334" cy="1584931"/>
            <a:chOff x="10073923" y="4329846"/>
            <a:chExt cx="1822803" cy="2460131"/>
          </a:xfrm>
          <a:solidFill>
            <a:schemeClr val="accent1"/>
          </a:solidFill>
        </p:grpSpPr>
        <p:sp>
          <p:nvSpPr>
            <p:cNvPr id="6" name="Freeform: Shape 5">
              <a:extLst>
                <a:ext uri="{FF2B5EF4-FFF2-40B4-BE49-F238E27FC236}">
                  <a16:creationId xmlns:a16="http://schemas.microsoft.com/office/drawing/2014/main" id="{DE0C48E1-C97E-4AE3-8E59-52BB45A6FE56}"/>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sp>
          <p:nvSpPr>
            <p:cNvPr id="7" name="Freeform: Shape 6">
              <a:extLst>
                <a:ext uri="{FF2B5EF4-FFF2-40B4-BE49-F238E27FC236}">
                  <a16:creationId xmlns:a16="http://schemas.microsoft.com/office/drawing/2014/main" id="{72D00879-9F70-419E-802C-A97259DEE847}"/>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grpSp>
      <p:sp>
        <p:nvSpPr>
          <p:cNvPr id="8" name="Rectangle 7">
            <a:extLst>
              <a:ext uri="{FF2B5EF4-FFF2-40B4-BE49-F238E27FC236}">
                <a16:creationId xmlns:a16="http://schemas.microsoft.com/office/drawing/2014/main" id="{EE194F9D-92C5-494D-A71F-52F797241779}"/>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9" name="Freeform: Shape 8">
            <a:extLst>
              <a:ext uri="{FF2B5EF4-FFF2-40B4-BE49-F238E27FC236}">
                <a16:creationId xmlns:a16="http://schemas.microsoft.com/office/drawing/2014/main" id="{F965DE85-99CD-45CA-B40D-D66A355C3F59}"/>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spTree>
    <p:extLst>
      <p:ext uri="{BB962C8B-B14F-4D97-AF65-F5344CB8AC3E}">
        <p14:creationId xmlns:p14="http://schemas.microsoft.com/office/powerpoint/2010/main" val="42899398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6" name="Freeform: Shape 5">
            <a:extLst>
              <a:ext uri="{FF2B5EF4-FFF2-40B4-BE49-F238E27FC236}">
                <a16:creationId xmlns:a16="http://schemas.microsoft.com/office/drawing/2014/main" id="{F71BC114-F2C7-4604-9852-F32BC9BE689D}"/>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spTree>
    <p:extLst>
      <p:ext uri="{BB962C8B-B14F-4D97-AF65-F5344CB8AC3E}">
        <p14:creationId xmlns:p14="http://schemas.microsoft.com/office/powerpoint/2010/main" val="13934827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Tree>
    <p:extLst>
      <p:ext uri="{BB962C8B-B14F-4D97-AF65-F5344CB8AC3E}">
        <p14:creationId xmlns:p14="http://schemas.microsoft.com/office/powerpoint/2010/main" val="91377511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280536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401" b="1" dirty="0">
              <a:solidFill>
                <a:prstClr val="white"/>
              </a:solidFill>
            </a:endParaRPr>
          </a:p>
        </p:txBody>
      </p:sp>
      <p:grpSp>
        <p:nvGrpSpPr>
          <p:cNvPr id="5" name="Group 4">
            <a:extLst>
              <a:ext uri="{FF2B5EF4-FFF2-40B4-BE49-F238E27FC236}">
                <a16:creationId xmlns:a16="http://schemas.microsoft.com/office/drawing/2014/main" id="{FCDCF713-1497-4259-A27C-F8344C734761}"/>
              </a:ext>
            </a:extLst>
          </p:cNvPr>
          <p:cNvGrpSpPr/>
          <p:nvPr userDrawn="1"/>
        </p:nvGrpSpPr>
        <p:grpSpPr>
          <a:xfrm flipH="1">
            <a:off x="709507" y="1610238"/>
            <a:ext cx="4407204"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a16="http://schemas.microsoft.com/office/drawing/2014/main"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pPr defTabSz="914276"/>
              <a:endParaRPr lang="en-US" sz="1801">
                <a:solidFill>
                  <a:prstClr val="black"/>
                </a:solidFill>
              </a:endParaRPr>
            </a:p>
          </p:txBody>
        </p:sp>
        <p:sp>
          <p:nvSpPr>
            <p:cNvPr id="7" name="Freeform: Shape 6">
              <a:extLst>
                <a:ext uri="{FF2B5EF4-FFF2-40B4-BE49-F238E27FC236}">
                  <a16:creationId xmlns:a16="http://schemas.microsoft.com/office/drawing/2014/main"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pPr defTabSz="914276"/>
              <a:endParaRPr lang="en-US" sz="1801" dirty="0">
                <a:solidFill>
                  <a:prstClr val="black"/>
                </a:solidFill>
              </a:endParaRPr>
            </a:p>
          </p:txBody>
        </p:sp>
        <p:sp>
          <p:nvSpPr>
            <p:cNvPr id="8" name="Freeform: Shape 7">
              <a:extLst>
                <a:ext uri="{FF2B5EF4-FFF2-40B4-BE49-F238E27FC236}">
                  <a16:creationId xmlns:a16="http://schemas.microsoft.com/office/drawing/2014/main"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pPr defTabSz="914276"/>
              <a:endParaRPr lang="en-US" sz="1801">
                <a:solidFill>
                  <a:prstClr val="black"/>
                </a:solidFill>
              </a:endParaRPr>
            </a:p>
          </p:txBody>
        </p:sp>
        <p:sp>
          <p:nvSpPr>
            <p:cNvPr id="9" name="Freeform: Shape 8">
              <a:extLst>
                <a:ext uri="{FF2B5EF4-FFF2-40B4-BE49-F238E27FC236}">
                  <a16:creationId xmlns:a16="http://schemas.microsoft.com/office/drawing/2014/main"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pPr defTabSz="914276"/>
              <a:endParaRPr lang="en-US" sz="1801">
                <a:solidFill>
                  <a:prstClr val="black"/>
                </a:solidFill>
              </a:endParaRPr>
            </a:p>
          </p:txBody>
        </p:sp>
        <p:sp>
          <p:nvSpPr>
            <p:cNvPr id="10" name="Freeform: Shape 9">
              <a:extLst>
                <a:ext uri="{FF2B5EF4-FFF2-40B4-BE49-F238E27FC236}">
                  <a16:creationId xmlns:a16="http://schemas.microsoft.com/office/drawing/2014/main"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pPr defTabSz="914276"/>
              <a:endParaRPr lang="en-US" sz="1801">
                <a:solidFill>
                  <a:prstClr val="black"/>
                </a:solidFill>
              </a:endParaRPr>
            </a:p>
          </p:txBody>
        </p:sp>
        <p:sp>
          <p:nvSpPr>
            <p:cNvPr id="11" name="Freeform: Shape 10">
              <a:extLst>
                <a:ext uri="{FF2B5EF4-FFF2-40B4-BE49-F238E27FC236}">
                  <a16:creationId xmlns:a16="http://schemas.microsoft.com/office/drawing/2014/main"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pPr defTabSz="914276"/>
              <a:endParaRPr lang="en-US" sz="1801">
                <a:solidFill>
                  <a:prstClr val="black"/>
                </a:solidFill>
              </a:endParaRPr>
            </a:p>
          </p:txBody>
        </p:sp>
        <p:sp>
          <p:nvSpPr>
            <p:cNvPr id="12" name="Freeform: Shape 11">
              <a:extLst>
                <a:ext uri="{FF2B5EF4-FFF2-40B4-BE49-F238E27FC236}">
                  <a16:creationId xmlns:a16="http://schemas.microsoft.com/office/drawing/2014/main"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914276"/>
              <a:endParaRPr lang="en-US" sz="1801">
                <a:solidFill>
                  <a:prstClr val="black"/>
                </a:solidFill>
              </a:endParaRPr>
            </a:p>
          </p:txBody>
        </p:sp>
      </p:grpSp>
      <p:sp>
        <p:nvSpPr>
          <p:cNvPr id="13" name="Text Placeholder 9">
            <a:extLst>
              <a:ext uri="{FF2B5EF4-FFF2-40B4-BE49-F238E27FC236}">
                <a16:creationId xmlns:a16="http://schemas.microsoft.com/office/drawing/2014/main" id="{8B4429A7-D1AE-4770-A50D-87D49E00B254}"/>
              </a:ext>
            </a:extLst>
          </p:cNvPr>
          <p:cNvSpPr>
            <a:spLocks noGrp="1"/>
          </p:cNvSpPr>
          <p:nvPr>
            <p:ph type="body" sz="quarter" idx="51"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a16="http://schemas.microsoft.com/office/drawing/2014/main" id="{F042331B-3BD8-4CBE-8C5B-302479E090BA}"/>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sp>
        <p:nvSpPr>
          <p:cNvPr id="16" name="Picture Placeholder 15">
            <a:extLst>
              <a:ext uri="{FF2B5EF4-FFF2-40B4-BE49-F238E27FC236}">
                <a16:creationId xmlns:a16="http://schemas.microsoft.com/office/drawing/2014/main" id="{BC7E575B-9A0A-4153-80C4-02F15165D070}"/>
              </a:ext>
            </a:extLst>
          </p:cNvPr>
          <p:cNvSpPr>
            <a:spLocks noGrp="1"/>
          </p:cNvSpPr>
          <p:nvPr>
            <p:ph type="pic" idx="16" hasCustomPrompt="1"/>
          </p:nvPr>
        </p:nvSpPr>
        <p:spPr>
          <a:xfrm>
            <a:off x="952837" y="1831959"/>
            <a:ext cx="4014766"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810481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02681516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id="{BC94C0C1-C105-49A1-80F4-B360522907FC}"/>
              </a:ext>
            </a:extLst>
          </p:cNvPr>
          <p:cNvSpPr>
            <a:spLocks noGrp="1"/>
          </p:cNvSpPr>
          <p:nvPr>
            <p:ph type="pic" sz="quarter" idx="10" hasCustomPrompt="1"/>
          </p:nvPr>
        </p:nvSpPr>
        <p:spPr>
          <a:xfrm>
            <a:off x="903132" y="2473714"/>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a16="http://schemas.microsoft.com/office/drawing/2014/main" id="{E7D6DD40-BA8F-48B7-B4C2-E0FFD7A6DDF0}"/>
              </a:ext>
            </a:extLst>
          </p:cNvPr>
          <p:cNvSpPr/>
          <p:nvPr userDrawn="1"/>
        </p:nvSpPr>
        <p:spPr>
          <a:xfrm>
            <a:off x="2632663" y="2468903"/>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801">
              <a:solidFill>
                <a:prstClr val="white"/>
              </a:solidFill>
              <a:cs typeface="Arial" pitchFamily="34" charset="0"/>
            </a:endParaRPr>
          </a:p>
        </p:txBody>
      </p:sp>
      <p:sp>
        <p:nvSpPr>
          <p:cNvPr id="6" name="그림 개체 틀 2">
            <a:extLst>
              <a:ext uri="{FF2B5EF4-FFF2-40B4-BE49-F238E27FC236}">
                <a16:creationId xmlns:a16="http://schemas.microsoft.com/office/drawing/2014/main" id="{E5D593A7-43B0-47D1-BF3D-9A8F79CC45B8}"/>
              </a:ext>
            </a:extLst>
          </p:cNvPr>
          <p:cNvSpPr>
            <a:spLocks noGrp="1"/>
          </p:cNvSpPr>
          <p:nvPr>
            <p:ph type="pic" sz="quarter" idx="47" hasCustomPrompt="1"/>
          </p:nvPr>
        </p:nvSpPr>
        <p:spPr>
          <a:xfrm>
            <a:off x="4362194" y="2473714"/>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a16="http://schemas.microsoft.com/office/drawing/2014/main" id="{68650C69-C1B1-41C4-952A-9DD539724917}"/>
              </a:ext>
            </a:extLst>
          </p:cNvPr>
          <p:cNvSpPr/>
          <p:nvPr userDrawn="1"/>
        </p:nvSpPr>
        <p:spPr>
          <a:xfrm>
            <a:off x="6091723" y="2468903"/>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801">
              <a:solidFill>
                <a:prstClr val="white"/>
              </a:solidFill>
              <a:cs typeface="Arial" pitchFamily="34" charset="0"/>
            </a:endParaRPr>
          </a:p>
        </p:txBody>
      </p:sp>
      <p:sp>
        <p:nvSpPr>
          <p:cNvPr id="8" name="그림 개체 틀 2">
            <a:extLst>
              <a:ext uri="{FF2B5EF4-FFF2-40B4-BE49-F238E27FC236}">
                <a16:creationId xmlns:a16="http://schemas.microsoft.com/office/drawing/2014/main" id="{4C58B34E-2F81-4D5C-89F7-95C6B8D6BEC2}"/>
              </a:ext>
            </a:extLst>
          </p:cNvPr>
          <p:cNvSpPr>
            <a:spLocks noGrp="1"/>
          </p:cNvSpPr>
          <p:nvPr>
            <p:ph type="pic" sz="quarter" idx="50" hasCustomPrompt="1"/>
          </p:nvPr>
        </p:nvSpPr>
        <p:spPr>
          <a:xfrm>
            <a:off x="7812544" y="2473714"/>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a16="http://schemas.microsoft.com/office/drawing/2014/main" id="{5DFDA304-E7F5-4248-A1F4-6228DE43CE90}"/>
              </a:ext>
            </a:extLst>
          </p:cNvPr>
          <p:cNvSpPr/>
          <p:nvPr userDrawn="1"/>
        </p:nvSpPr>
        <p:spPr>
          <a:xfrm>
            <a:off x="9542073" y="2468903"/>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801">
              <a:solidFill>
                <a:prstClr val="white"/>
              </a:solidFill>
              <a:cs typeface="Arial" pitchFamily="34" charset="0"/>
            </a:endParaRPr>
          </a:p>
        </p:txBody>
      </p:sp>
      <p:sp>
        <p:nvSpPr>
          <p:cNvPr id="10" name="Text Placeholder 9">
            <a:extLst>
              <a:ext uri="{FF2B5EF4-FFF2-40B4-BE49-F238E27FC236}">
                <a16:creationId xmlns:a16="http://schemas.microsoft.com/office/drawing/2014/main" id="{1AB7B164-60D4-4671-9B7F-E8A87D9422BD}"/>
              </a:ext>
            </a:extLst>
          </p:cNvPr>
          <p:cNvSpPr>
            <a:spLocks noGrp="1"/>
          </p:cNvSpPr>
          <p:nvPr>
            <p:ph type="body" sz="quarter" idx="51"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a16="http://schemas.microsoft.com/office/drawing/2014/main"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12" name="Freeform: Shape 11">
            <a:extLst>
              <a:ext uri="{FF2B5EF4-FFF2-40B4-BE49-F238E27FC236}">
                <a16:creationId xmlns:a16="http://schemas.microsoft.com/office/drawing/2014/main" id="{AE8DAB93-956F-4747-9938-C756572C5019}"/>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grpSp>
        <p:nvGrpSpPr>
          <p:cNvPr id="13" name="Group 12">
            <a:extLst>
              <a:ext uri="{FF2B5EF4-FFF2-40B4-BE49-F238E27FC236}">
                <a16:creationId xmlns:a16="http://schemas.microsoft.com/office/drawing/2014/main" id="{FA603F8D-B8F3-4CDB-B681-6B1551D1C8EF}"/>
              </a:ext>
            </a:extLst>
          </p:cNvPr>
          <p:cNvGrpSpPr/>
          <p:nvPr userDrawn="1"/>
        </p:nvGrpSpPr>
        <p:grpSpPr>
          <a:xfrm flipH="1">
            <a:off x="10856445" y="5136834"/>
            <a:ext cx="1174334" cy="1584931"/>
            <a:chOff x="10073923" y="4329846"/>
            <a:chExt cx="1822803" cy="2460131"/>
          </a:xfrm>
          <a:solidFill>
            <a:schemeClr val="accent1"/>
          </a:solidFill>
        </p:grpSpPr>
        <p:sp>
          <p:nvSpPr>
            <p:cNvPr id="14" name="Freeform: Shape 13">
              <a:extLst>
                <a:ext uri="{FF2B5EF4-FFF2-40B4-BE49-F238E27FC236}">
                  <a16:creationId xmlns:a16="http://schemas.microsoft.com/office/drawing/2014/main"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sp>
          <p:nvSpPr>
            <p:cNvPr id="15" name="Freeform: Shape 14">
              <a:extLst>
                <a:ext uri="{FF2B5EF4-FFF2-40B4-BE49-F238E27FC236}">
                  <a16:creationId xmlns:a16="http://schemas.microsoft.com/office/drawing/2014/main"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grpSp>
    </p:spTree>
    <p:extLst>
      <p:ext uri="{BB962C8B-B14F-4D97-AF65-F5344CB8AC3E}">
        <p14:creationId xmlns:p14="http://schemas.microsoft.com/office/powerpoint/2010/main" val="6769897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7" name="그림 개체 틀 4">
            <a:extLst>
              <a:ext uri="{FF2B5EF4-FFF2-40B4-BE49-F238E27FC236}">
                <a16:creationId xmlns:a16="http://schemas.microsoft.com/office/drawing/2014/main" id="{7ED81E56-1C8B-44C9-A14D-3989806CB058}"/>
              </a:ext>
            </a:extLst>
          </p:cNvPr>
          <p:cNvSpPr>
            <a:spLocks noGrp="1"/>
          </p:cNvSpPr>
          <p:nvPr>
            <p:ph type="pic" idx="17" hasCustomPrompt="1"/>
          </p:nvPr>
        </p:nvSpPr>
        <p:spPr>
          <a:xfrm rot="20894745">
            <a:off x="6274501" y="2713785"/>
            <a:ext cx="2884478"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DD7E03EB-D0F2-4F4A-B104-40BB04F608FF}"/>
              </a:ext>
            </a:extLst>
          </p:cNvPr>
          <p:cNvSpPr>
            <a:spLocks noGrp="1"/>
          </p:cNvSpPr>
          <p:nvPr>
            <p:ph type="pic" idx="18" hasCustomPrompt="1"/>
          </p:nvPr>
        </p:nvSpPr>
        <p:spPr>
          <a:xfrm rot="1276633">
            <a:off x="8563928" y="3050880"/>
            <a:ext cx="2884478"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316115079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a16="http://schemas.microsoft.com/office/drawing/2014/main"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2475319178"/>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9228230-AC2D-418A-BE07-450FBD5F7B26}"/>
              </a:ext>
            </a:extLst>
          </p:cNvPr>
          <p:cNvSpPr>
            <a:spLocks noGrp="1"/>
          </p:cNvSpPr>
          <p:nvPr>
            <p:ph type="pic" idx="18" hasCustomPrompt="1"/>
          </p:nvPr>
        </p:nvSpPr>
        <p:spPr>
          <a:xfrm>
            <a:off x="4016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E28D0C5B-2EA1-4933-BB03-6E647CA0FC8A}"/>
              </a:ext>
            </a:extLst>
          </p:cNvPr>
          <p:cNvSpPr>
            <a:spLocks noGrp="1"/>
          </p:cNvSpPr>
          <p:nvPr>
            <p:ph type="pic" idx="20" hasCustomPrompt="1"/>
          </p:nvPr>
        </p:nvSpPr>
        <p:spPr>
          <a:xfrm>
            <a:off x="8500745"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52413917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13364F9-BE09-4AD7-986E-407F1B79F9AD}"/>
              </a:ext>
            </a:extLst>
          </p:cNvPr>
          <p:cNvSpPr>
            <a:spLocks noGrp="1"/>
          </p:cNvSpPr>
          <p:nvPr>
            <p:ph type="pic" idx="16" hasCustomPrompt="1"/>
          </p:nvPr>
        </p:nvSpPr>
        <p:spPr>
          <a:xfrm>
            <a:off x="4403041"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27345173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a16="http://schemas.microsoft.com/office/drawing/2014/main"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pic>
        <p:nvPicPr>
          <p:cNvPr id="3" name="Picture 2">
            <a:extLst>
              <a:ext uri="{FF2B5EF4-FFF2-40B4-BE49-F238E27FC236}">
                <a16:creationId xmlns:a16="http://schemas.microsoft.com/office/drawing/2014/main" id="{83998DB8-AD5E-4960-9117-DDCB8C59ED8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153147" y="2333762"/>
            <a:ext cx="3885716" cy="2190476"/>
          </a:xfrm>
          <a:prstGeom prst="rect">
            <a:avLst/>
          </a:prstGeom>
        </p:spPr>
      </p:pic>
    </p:spTree>
    <p:extLst>
      <p:ext uri="{BB962C8B-B14F-4D97-AF65-F5344CB8AC3E}">
        <p14:creationId xmlns:p14="http://schemas.microsoft.com/office/powerpoint/2010/main" val="168248311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a16="http://schemas.microsoft.com/office/drawing/2014/main"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04893762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A9F7AA73-CE45-43ED-A1A0-36D7F6878AA3}"/>
              </a:ext>
            </a:extLst>
          </p:cNvPr>
          <p:cNvSpPr>
            <a:spLocks noGrp="1"/>
          </p:cNvSpPr>
          <p:nvPr>
            <p:ph type="pic" idx="17" hasCustomPrompt="1"/>
          </p:nvPr>
        </p:nvSpPr>
        <p:spPr>
          <a:xfrm rot="20894745">
            <a:off x="4770309"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F5DCE049-39AE-4802-A877-80E275C3E6CB}"/>
              </a:ext>
            </a:extLst>
          </p:cNvPr>
          <p:cNvSpPr>
            <a:spLocks noGrp="1"/>
          </p:cNvSpPr>
          <p:nvPr>
            <p:ph type="pic" idx="18" hasCustomPrompt="1"/>
          </p:nvPr>
        </p:nvSpPr>
        <p:spPr>
          <a:xfrm rot="1276633">
            <a:off x="6294306"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213555445"/>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EBD6D0-0D2E-48B2-9F58-663D08639037}"/>
              </a:ext>
            </a:extLst>
          </p:cNvPr>
          <p:cNvSpPr/>
          <p:nvPr userDrawn="1"/>
        </p:nvSpPr>
        <p:spPr>
          <a:xfrm>
            <a:off x="4330857" y="295937"/>
            <a:ext cx="3616644"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9" name="그림 개체 틀 4">
            <a:extLst>
              <a:ext uri="{FF2B5EF4-FFF2-40B4-BE49-F238E27FC236}">
                <a16:creationId xmlns:a16="http://schemas.microsoft.com/office/drawing/2014/main" id="{4DAF01D7-9BC6-4B2E-BE82-9B82C1FE178F}"/>
              </a:ext>
            </a:extLst>
          </p:cNvPr>
          <p:cNvSpPr>
            <a:spLocks noGrp="1"/>
          </p:cNvSpPr>
          <p:nvPr>
            <p:ph type="pic" idx="19" hasCustomPrompt="1"/>
          </p:nvPr>
        </p:nvSpPr>
        <p:spPr>
          <a:xfrm>
            <a:off x="4509796" y="525890"/>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3" name="Rectangle 2">
            <a:extLst>
              <a:ext uri="{FF2B5EF4-FFF2-40B4-BE49-F238E27FC236}">
                <a16:creationId xmlns:a16="http://schemas.microsoft.com/office/drawing/2014/main" id="{5595FC74-1D32-41A5-B11A-4FBC0439C39E}"/>
              </a:ext>
            </a:extLst>
          </p:cNvPr>
          <p:cNvSpPr/>
          <p:nvPr userDrawn="1"/>
        </p:nvSpPr>
        <p:spPr>
          <a:xfrm>
            <a:off x="8229145" y="295937"/>
            <a:ext cx="3616644"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324000" y="295943"/>
            <a:ext cx="3708000" cy="62215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9B3B7BDB-47F5-46AD-913E-B12E41F2F518}"/>
              </a:ext>
            </a:extLst>
          </p:cNvPr>
          <p:cNvSpPr>
            <a:spLocks noGrp="1"/>
          </p:cNvSpPr>
          <p:nvPr>
            <p:ph type="pic" idx="17" hasCustomPrompt="1"/>
          </p:nvPr>
        </p:nvSpPr>
        <p:spPr>
          <a:xfrm>
            <a:off x="4330861" y="3891065"/>
            <a:ext cx="7519934" cy="2648732"/>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1F17147-D4B6-49A6-A8CB-9CD45A8B0053}"/>
              </a:ext>
            </a:extLst>
          </p:cNvPr>
          <p:cNvSpPr>
            <a:spLocks noGrp="1"/>
          </p:cNvSpPr>
          <p:nvPr>
            <p:ph type="pic" idx="18" hasCustomPrompt="1"/>
          </p:nvPr>
        </p:nvSpPr>
        <p:spPr>
          <a:xfrm>
            <a:off x="8408087" y="1080367"/>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401988314"/>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6" name="그림 개체 틀 4">
            <a:extLst>
              <a:ext uri="{FF2B5EF4-FFF2-40B4-BE49-F238E27FC236}">
                <a16:creationId xmlns:a16="http://schemas.microsoft.com/office/drawing/2014/main"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401267657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245397"/>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408107772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123478"/>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5" y="1131595"/>
            <a:ext cx="3560766"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351">
              <a:solidFill>
                <a:prstClr val="white"/>
              </a:solidFill>
            </a:endParaRPr>
          </a:p>
        </p:txBody>
      </p:sp>
      <p:sp>
        <p:nvSpPr>
          <p:cNvPr id="4" name="Rounded Rectangle 3"/>
          <p:cNvSpPr/>
          <p:nvPr userDrawn="1"/>
        </p:nvSpPr>
        <p:spPr>
          <a:xfrm>
            <a:off x="531935"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351">
              <a:solidFill>
                <a:prstClr val="white"/>
              </a:solidFill>
            </a:endParaRPr>
          </a:p>
        </p:txBody>
      </p:sp>
      <p:sp>
        <p:nvSpPr>
          <p:cNvPr id="5" name="Half Frame 4"/>
          <p:cNvSpPr/>
          <p:nvPr userDrawn="1"/>
        </p:nvSpPr>
        <p:spPr>
          <a:xfrm rot="5400000">
            <a:off x="3057186" y="1276655"/>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3" y="1637088"/>
            <a:ext cx="2232249" cy="523477"/>
          </a:xfrm>
          <a:prstGeom prst="rect">
            <a:avLst/>
          </a:prstGeom>
          <a:noFill/>
        </p:spPr>
        <p:txBody>
          <a:bodyPr wrap="square" rtlCol="0" anchor="ctr">
            <a:spAutoFit/>
          </a:bodyPr>
          <a:lstStyle/>
          <a:p>
            <a:pPr defTabSz="914276"/>
            <a:r>
              <a:rPr lang="en-US" altLang="ko-KR" sz="1401" b="1" dirty="0">
                <a:solidFill>
                  <a:prstClr val="white"/>
                </a:solidFill>
                <a:cs typeface="Arial" pitchFamily="34" charset="0"/>
              </a:rPr>
              <a:t>You can Resize without losing quality</a:t>
            </a:r>
            <a:endParaRPr lang="ko-KR" altLang="en-US" sz="1401"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3" y="2127273"/>
            <a:ext cx="2232249" cy="739048"/>
          </a:xfrm>
          <a:prstGeom prst="rect">
            <a:avLst/>
          </a:prstGeom>
          <a:noFill/>
        </p:spPr>
        <p:txBody>
          <a:bodyPr wrap="square" rtlCol="0" anchor="ctr">
            <a:spAutoFit/>
          </a:bodyPr>
          <a:lstStyle/>
          <a:p>
            <a:pPr defTabSz="914276"/>
            <a:r>
              <a:rPr lang="en-US" altLang="ko-KR" sz="1401" b="1" dirty="0">
                <a:solidFill>
                  <a:prstClr val="white"/>
                </a:solidFill>
                <a:cs typeface="Arial" pitchFamily="34" charset="0"/>
              </a:rPr>
              <a:t>You can Change Fill Color &amp;</a:t>
            </a:r>
          </a:p>
          <a:p>
            <a:pPr defTabSz="914276"/>
            <a:r>
              <a:rPr lang="en-US" altLang="ko-KR" sz="1401" b="1" dirty="0">
                <a:solidFill>
                  <a:prstClr val="white"/>
                </a:solidFill>
                <a:cs typeface="Arial" pitchFamily="34" charset="0"/>
              </a:rPr>
              <a:t>Line Color</a:t>
            </a:r>
            <a:endParaRPr lang="ko-KR" altLang="en-US" sz="1401"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8" y="5808380"/>
            <a:ext cx="2232000" cy="307905"/>
          </a:xfrm>
          <a:prstGeom prst="rect">
            <a:avLst/>
          </a:prstGeom>
          <a:noFill/>
        </p:spPr>
        <p:txBody>
          <a:bodyPr wrap="square" rtlCol="0" anchor="ctr">
            <a:spAutoFit/>
          </a:bodyPr>
          <a:lstStyle/>
          <a:p>
            <a:pPr defTabSz="914276"/>
            <a:r>
              <a:rPr lang="en-US" altLang="ko-KR" sz="1401" dirty="0">
                <a:solidFill>
                  <a:prstClr val="white"/>
                </a:solidFill>
                <a:cs typeface="Arial" pitchFamily="34" charset="0"/>
              </a:rPr>
              <a:t>www.allppt.com</a:t>
            </a:r>
            <a:endParaRPr lang="ko-KR" altLang="en-US" sz="1401"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27"/>
            <a:ext cx="2717296" cy="1384995"/>
          </a:xfrm>
          <a:prstGeom prst="rect">
            <a:avLst/>
          </a:prstGeom>
          <a:noFill/>
        </p:spPr>
        <p:txBody>
          <a:bodyPr wrap="square" rtlCol="0" anchor="ctr">
            <a:spAutoFit/>
          </a:bodyPr>
          <a:lstStyle/>
          <a:p>
            <a:pPr defTabSz="914276"/>
            <a:r>
              <a:rPr lang="en-US" altLang="ko-KR" sz="2800" b="1" dirty="0">
                <a:solidFill>
                  <a:prstClr val="white"/>
                </a:solidFill>
                <a:cs typeface="Arial" pitchFamily="34" charset="0"/>
              </a:rPr>
              <a:t>FREE </a:t>
            </a:r>
          </a:p>
          <a:p>
            <a:pPr defTabSz="914276"/>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3459690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21" Type="http://schemas.openxmlformats.org/officeDocument/2006/relationships/slideLayout" Target="../slideLayouts/slideLayout35.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slideLayout" Target="../slideLayouts/slideLayout34.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slideLayout" Target="../slideLayouts/slideLayout33.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 Id="rId2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grpSp>
        <p:nvGrpSpPr>
          <p:cNvPr id="6" name="Shape 6"/>
          <p:cNvGrpSpPr/>
          <p:nvPr/>
        </p:nvGrpSpPr>
        <p:grpSpPr>
          <a:xfrm>
            <a:off x="508000" y="15"/>
            <a:ext cx="11176000" cy="6883131"/>
            <a:chOff x="381000" y="-18750"/>
            <a:chExt cx="8382000" cy="5180999"/>
          </a:xfrm>
        </p:grpSpPr>
        <p:cxnSp>
          <p:nvCxnSpPr>
            <p:cNvPr id="7" name="Shape 7"/>
            <p:cNvCxnSpPr/>
            <p:nvPr/>
          </p:nvCxnSpPr>
          <p:spPr>
            <a:xfrm>
              <a:off x="76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8" name="Shape 8"/>
            <p:cNvCxnSpPr/>
            <p:nvPr/>
          </p:nvCxnSpPr>
          <p:spPr>
            <a:xfrm>
              <a:off x="1524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9" name="Shape 9"/>
            <p:cNvCxnSpPr/>
            <p:nvPr/>
          </p:nvCxnSpPr>
          <p:spPr>
            <a:xfrm>
              <a:off x="2286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0" name="Shape 10"/>
            <p:cNvCxnSpPr/>
            <p:nvPr/>
          </p:nvCxnSpPr>
          <p:spPr>
            <a:xfrm>
              <a:off x="3048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1" name="Shape 11"/>
            <p:cNvCxnSpPr/>
            <p:nvPr/>
          </p:nvCxnSpPr>
          <p:spPr>
            <a:xfrm>
              <a:off x="3810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2" name="Shape 12"/>
            <p:cNvCxnSpPr/>
            <p:nvPr/>
          </p:nvCxnSpPr>
          <p:spPr>
            <a:xfrm>
              <a:off x="457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3" name="Shape 13"/>
            <p:cNvCxnSpPr/>
            <p:nvPr/>
          </p:nvCxnSpPr>
          <p:spPr>
            <a:xfrm>
              <a:off x="5334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4" name="Shape 14"/>
            <p:cNvCxnSpPr/>
            <p:nvPr/>
          </p:nvCxnSpPr>
          <p:spPr>
            <a:xfrm>
              <a:off x="6096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5" name="Shape 15"/>
            <p:cNvCxnSpPr/>
            <p:nvPr/>
          </p:nvCxnSpPr>
          <p:spPr>
            <a:xfrm>
              <a:off x="6858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6" name="Shape 16"/>
            <p:cNvCxnSpPr/>
            <p:nvPr/>
          </p:nvCxnSpPr>
          <p:spPr>
            <a:xfrm>
              <a:off x="7620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7" name="Shape 17"/>
            <p:cNvCxnSpPr/>
            <p:nvPr/>
          </p:nvCxnSpPr>
          <p:spPr>
            <a:xfrm>
              <a:off x="838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8" name="Shape 18"/>
            <p:cNvCxnSpPr/>
            <p:nvPr/>
          </p:nvCxnSpPr>
          <p:spPr>
            <a:xfrm>
              <a:off x="38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19" name="Shape 19"/>
            <p:cNvCxnSpPr/>
            <p:nvPr/>
          </p:nvCxnSpPr>
          <p:spPr>
            <a:xfrm>
              <a:off x="1143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0" name="Shape 20"/>
            <p:cNvCxnSpPr/>
            <p:nvPr/>
          </p:nvCxnSpPr>
          <p:spPr>
            <a:xfrm>
              <a:off x="1905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1" name="Shape 21"/>
            <p:cNvCxnSpPr/>
            <p:nvPr/>
          </p:nvCxnSpPr>
          <p:spPr>
            <a:xfrm>
              <a:off x="2667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2" name="Shape 22"/>
            <p:cNvCxnSpPr/>
            <p:nvPr/>
          </p:nvCxnSpPr>
          <p:spPr>
            <a:xfrm>
              <a:off x="3429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3" name="Shape 23"/>
            <p:cNvCxnSpPr/>
            <p:nvPr/>
          </p:nvCxnSpPr>
          <p:spPr>
            <a:xfrm>
              <a:off x="419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4" name="Shape 24"/>
            <p:cNvCxnSpPr/>
            <p:nvPr/>
          </p:nvCxnSpPr>
          <p:spPr>
            <a:xfrm>
              <a:off x="4953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5" name="Shape 25"/>
            <p:cNvCxnSpPr/>
            <p:nvPr/>
          </p:nvCxnSpPr>
          <p:spPr>
            <a:xfrm>
              <a:off x="5715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6" name="Shape 26"/>
            <p:cNvCxnSpPr/>
            <p:nvPr/>
          </p:nvCxnSpPr>
          <p:spPr>
            <a:xfrm>
              <a:off x="6477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7" name="Shape 27"/>
            <p:cNvCxnSpPr/>
            <p:nvPr/>
          </p:nvCxnSpPr>
          <p:spPr>
            <a:xfrm>
              <a:off x="7239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8" name="Shape 28"/>
            <p:cNvCxnSpPr/>
            <p:nvPr/>
          </p:nvCxnSpPr>
          <p:spPr>
            <a:xfrm>
              <a:off x="800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9" name="Shape 29"/>
            <p:cNvCxnSpPr/>
            <p:nvPr/>
          </p:nvCxnSpPr>
          <p:spPr>
            <a:xfrm>
              <a:off x="8763000" y="-18750"/>
              <a:ext cx="0" cy="5180999"/>
            </a:xfrm>
            <a:prstGeom prst="straightConnector1">
              <a:avLst/>
            </a:prstGeom>
            <a:noFill/>
            <a:ln w="9525" cap="flat" cmpd="sng">
              <a:solidFill>
                <a:srgbClr val="F3F3F3"/>
              </a:solidFill>
              <a:prstDash val="dash"/>
              <a:round/>
              <a:headEnd type="none" w="lg" len="lg"/>
              <a:tailEnd type="none" w="lg" len="lg"/>
            </a:ln>
          </p:spPr>
        </p:cxnSp>
      </p:grpSp>
      <p:sp>
        <p:nvSpPr>
          <p:cNvPr id="30" name="Shape 30"/>
          <p:cNvSpPr txBox="1">
            <a:spLocks noGrp="1"/>
          </p:cNvSpPr>
          <p:nvPr>
            <p:ph type="title"/>
          </p:nvPr>
        </p:nvSpPr>
        <p:spPr>
          <a:xfrm>
            <a:off x="1397001" y="845500"/>
            <a:ext cx="9328800" cy="954400"/>
          </a:xfrm>
          <a:prstGeom prst="rect">
            <a:avLst/>
          </a:prstGeom>
          <a:noFill/>
          <a:ln>
            <a:noFill/>
          </a:ln>
        </p:spPr>
        <p:txBody>
          <a:bodyPr lIns="91425" tIns="91425" rIns="91425" bIns="91425" anchor="b" anchorCtr="0"/>
          <a:lstStyle>
            <a:lvl1pPr lvl="0" algn="ctr">
              <a:spcBef>
                <a:spcPts val="0"/>
              </a:spcBef>
              <a:buClr>
                <a:srgbClr val="00CEF6"/>
              </a:buClr>
              <a:buSzPct val="100000"/>
              <a:buFont typeface="Oswald"/>
              <a:buNone/>
              <a:defRPr sz="2000" b="1">
                <a:solidFill>
                  <a:srgbClr val="00CEF6"/>
                </a:solidFill>
                <a:latin typeface="Oswald"/>
                <a:ea typeface="Oswald"/>
                <a:cs typeface="Oswald"/>
                <a:sym typeface="Oswald"/>
              </a:defRPr>
            </a:lvl1pPr>
            <a:lvl2pPr lvl="1" algn="ctr">
              <a:spcBef>
                <a:spcPts val="0"/>
              </a:spcBef>
              <a:buClr>
                <a:srgbClr val="00CEF6"/>
              </a:buClr>
              <a:buSzPct val="100000"/>
              <a:buFont typeface="Oswald"/>
              <a:buNone/>
              <a:defRPr sz="2000" b="1">
                <a:solidFill>
                  <a:srgbClr val="00CEF6"/>
                </a:solidFill>
                <a:latin typeface="Oswald"/>
                <a:ea typeface="Oswald"/>
                <a:cs typeface="Oswald"/>
                <a:sym typeface="Oswald"/>
              </a:defRPr>
            </a:lvl2pPr>
            <a:lvl3pPr lvl="2" algn="ctr">
              <a:spcBef>
                <a:spcPts val="0"/>
              </a:spcBef>
              <a:buClr>
                <a:srgbClr val="00CEF6"/>
              </a:buClr>
              <a:buSzPct val="100000"/>
              <a:buFont typeface="Oswald"/>
              <a:buNone/>
              <a:defRPr sz="2000" b="1">
                <a:solidFill>
                  <a:srgbClr val="00CEF6"/>
                </a:solidFill>
                <a:latin typeface="Oswald"/>
                <a:ea typeface="Oswald"/>
                <a:cs typeface="Oswald"/>
                <a:sym typeface="Oswald"/>
              </a:defRPr>
            </a:lvl3pPr>
            <a:lvl4pPr lvl="3" algn="ctr">
              <a:spcBef>
                <a:spcPts val="0"/>
              </a:spcBef>
              <a:buClr>
                <a:srgbClr val="00CEF6"/>
              </a:buClr>
              <a:buSzPct val="100000"/>
              <a:buFont typeface="Oswald"/>
              <a:buNone/>
              <a:defRPr sz="2000" b="1">
                <a:solidFill>
                  <a:srgbClr val="00CEF6"/>
                </a:solidFill>
                <a:latin typeface="Oswald"/>
                <a:ea typeface="Oswald"/>
                <a:cs typeface="Oswald"/>
                <a:sym typeface="Oswald"/>
              </a:defRPr>
            </a:lvl4pPr>
            <a:lvl5pPr lvl="4" algn="ctr">
              <a:spcBef>
                <a:spcPts val="0"/>
              </a:spcBef>
              <a:buClr>
                <a:srgbClr val="00CEF6"/>
              </a:buClr>
              <a:buSzPct val="100000"/>
              <a:buFont typeface="Oswald"/>
              <a:buNone/>
              <a:defRPr sz="2000" b="1">
                <a:solidFill>
                  <a:srgbClr val="00CEF6"/>
                </a:solidFill>
                <a:latin typeface="Oswald"/>
                <a:ea typeface="Oswald"/>
                <a:cs typeface="Oswald"/>
                <a:sym typeface="Oswald"/>
              </a:defRPr>
            </a:lvl5pPr>
            <a:lvl6pPr lvl="5" algn="ctr">
              <a:spcBef>
                <a:spcPts val="0"/>
              </a:spcBef>
              <a:buClr>
                <a:srgbClr val="00CEF6"/>
              </a:buClr>
              <a:buSzPct val="100000"/>
              <a:buFont typeface="Oswald"/>
              <a:buNone/>
              <a:defRPr sz="2000" b="1">
                <a:solidFill>
                  <a:srgbClr val="00CEF6"/>
                </a:solidFill>
                <a:latin typeface="Oswald"/>
                <a:ea typeface="Oswald"/>
                <a:cs typeface="Oswald"/>
                <a:sym typeface="Oswald"/>
              </a:defRPr>
            </a:lvl6pPr>
            <a:lvl7pPr lvl="6" algn="ctr">
              <a:spcBef>
                <a:spcPts val="0"/>
              </a:spcBef>
              <a:buClr>
                <a:srgbClr val="00CEF6"/>
              </a:buClr>
              <a:buSzPct val="100000"/>
              <a:buFont typeface="Oswald"/>
              <a:buNone/>
              <a:defRPr sz="2000" b="1">
                <a:solidFill>
                  <a:srgbClr val="00CEF6"/>
                </a:solidFill>
                <a:latin typeface="Oswald"/>
                <a:ea typeface="Oswald"/>
                <a:cs typeface="Oswald"/>
                <a:sym typeface="Oswald"/>
              </a:defRPr>
            </a:lvl7pPr>
            <a:lvl8pPr lvl="7" algn="ctr">
              <a:spcBef>
                <a:spcPts val="0"/>
              </a:spcBef>
              <a:buClr>
                <a:srgbClr val="00CEF6"/>
              </a:buClr>
              <a:buSzPct val="100000"/>
              <a:buFont typeface="Oswald"/>
              <a:buNone/>
              <a:defRPr sz="2000" b="1">
                <a:solidFill>
                  <a:srgbClr val="00CEF6"/>
                </a:solidFill>
                <a:latin typeface="Oswald"/>
                <a:ea typeface="Oswald"/>
                <a:cs typeface="Oswald"/>
                <a:sym typeface="Oswald"/>
              </a:defRPr>
            </a:lvl8pPr>
            <a:lvl9pPr lvl="8" algn="ctr">
              <a:spcBef>
                <a:spcPts val="0"/>
              </a:spcBef>
              <a:buClr>
                <a:srgbClr val="00CEF6"/>
              </a:buClr>
              <a:buSzPct val="100000"/>
              <a:buFont typeface="Oswald"/>
              <a:buNone/>
              <a:defRPr sz="2000" b="1">
                <a:solidFill>
                  <a:srgbClr val="00CEF6"/>
                </a:solidFill>
                <a:latin typeface="Oswald"/>
                <a:ea typeface="Oswald"/>
                <a:cs typeface="Oswald"/>
                <a:sym typeface="Oswald"/>
              </a:defRPr>
            </a:lvl9pPr>
          </a:lstStyle>
          <a:p>
            <a:endParaRPr/>
          </a:p>
        </p:txBody>
      </p:sp>
      <p:sp>
        <p:nvSpPr>
          <p:cNvPr id="31" name="Shape 31"/>
          <p:cNvSpPr txBox="1">
            <a:spLocks noGrp="1"/>
          </p:cNvSpPr>
          <p:nvPr>
            <p:ph type="body" idx="1"/>
          </p:nvPr>
        </p:nvSpPr>
        <p:spPr>
          <a:xfrm>
            <a:off x="1434468" y="2053574"/>
            <a:ext cx="9328800" cy="2562799"/>
          </a:xfrm>
          <a:prstGeom prst="rect">
            <a:avLst/>
          </a:prstGeom>
          <a:noFill/>
          <a:ln>
            <a:noFill/>
          </a:ln>
        </p:spPr>
        <p:txBody>
          <a:bodyPr lIns="91425" tIns="91425" rIns="91425" bIns="91425" anchor="t" anchorCtr="0"/>
          <a:lstStyle>
            <a:lvl1pPr lvl="0">
              <a:spcBef>
                <a:spcPts val="600"/>
              </a:spcBef>
              <a:buClr>
                <a:srgbClr val="28324A"/>
              </a:buClr>
              <a:buSzPct val="100000"/>
              <a:buFont typeface="Source Sans Pro"/>
              <a:buChar char="◉"/>
              <a:defRPr sz="2000">
                <a:solidFill>
                  <a:srgbClr val="28324A"/>
                </a:solidFill>
                <a:latin typeface="Source Sans Pro"/>
                <a:ea typeface="Source Sans Pro"/>
                <a:cs typeface="Source Sans Pro"/>
                <a:sym typeface="Source Sans Pro"/>
              </a:defRPr>
            </a:lvl1pPr>
            <a:lvl2pPr lvl="1">
              <a:spcBef>
                <a:spcPts val="480"/>
              </a:spcBef>
              <a:buClr>
                <a:srgbClr val="28324A"/>
              </a:buClr>
              <a:buSzPct val="100000"/>
              <a:buFont typeface="Source Sans Pro"/>
              <a:buChar char="◉"/>
              <a:defRPr sz="1800">
                <a:solidFill>
                  <a:srgbClr val="28324A"/>
                </a:solidFill>
                <a:latin typeface="Source Sans Pro"/>
                <a:ea typeface="Source Sans Pro"/>
                <a:cs typeface="Source Sans Pro"/>
                <a:sym typeface="Source Sans Pro"/>
              </a:defRPr>
            </a:lvl2pPr>
            <a:lvl3pPr lvl="2">
              <a:spcBef>
                <a:spcPts val="480"/>
              </a:spcBef>
              <a:buClr>
                <a:srgbClr val="28324A"/>
              </a:buClr>
              <a:buSzPct val="100000"/>
              <a:buFont typeface="Source Sans Pro"/>
              <a:defRPr sz="1800">
                <a:solidFill>
                  <a:srgbClr val="28324A"/>
                </a:solidFill>
                <a:latin typeface="Source Sans Pro"/>
                <a:ea typeface="Source Sans Pro"/>
                <a:cs typeface="Source Sans Pro"/>
                <a:sym typeface="Source Sans Pro"/>
              </a:defRPr>
            </a:lvl3pPr>
            <a:lvl4pPr lvl="3">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4pPr>
            <a:lvl5pPr lvl="4">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5pPr>
            <a:lvl6pPr lvl="5">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6pPr>
            <a:lvl7pPr lvl="6">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7pPr>
            <a:lvl8pPr lvl="7">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8pPr>
            <a:lvl9pPr lvl="8">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9pPr>
          </a:lstStyle>
          <a:p>
            <a:endParaRPr/>
          </a:p>
        </p:txBody>
      </p:sp>
    </p:spTree>
    <p:extLst>
      <p:ext uri="{BB962C8B-B14F-4D97-AF65-F5344CB8AC3E}">
        <p14:creationId xmlns:p14="http://schemas.microsoft.com/office/powerpoint/2010/main" val="2072326870"/>
      </p:ext>
    </p:extLst>
  </p:cSld>
  <p:clrMap bg1="lt1" tx1="dk1" bg2="dk2" tx2="lt2" accent1="accent1" accent2="accent2" accent3="accent3" accent4="accent4" accent5="accent5" accent6="accent6" hlink="hlink" folHlink="folHlink"/>
  <p:sldLayoutIdLst>
    <p:sldLayoutId id="2147484925" r:id="rId1"/>
    <p:sldLayoutId id="2147484926" r:id="rId2"/>
    <p:sldLayoutId id="2147484927" r:id="rId3"/>
    <p:sldLayoutId id="2147484928" r:id="rId4"/>
    <p:sldLayoutId id="2147484929" r:id="rId5"/>
    <p:sldLayoutId id="2147484930" r:id="rId6"/>
    <p:sldLayoutId id="2147484931" r:id="rId7"/>
    <p:sldLayoutId id="2147484932" r:id="rId8"/>
    <p:sldLayoutId id="2147484933" r:id="rId9"/>
    <p:sldLayoutId id="2147484934" r:id="rId10"/>
    <p:sldLayoutId id="2147484935" r:id="rId11"/>
    <p:sldLayoutId id="2147484936" r:id="rId12"/>
    <p:sldLayoutId id="2147484937" r:id="rId13"/>
    <p:sldLayoutId id="2147484960"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5846208"/>
      </p:ext>
    </p:extLst>
  </p:cSld>
  <p:clrMap bg1="lt1" tx1="dk1" bg2="lt2" tx2="dk2" accent1="accent1" accent2="accent2" accent3="accent3" accent4="accent4" accent5="accent5" accent6="accent6" hlink="hlink" folHlink="folHlink"/>
  <p:sldLayoutIdLst>
    <p:sldLayoutId id="2147484939" r:id="rId1"/>
    <p:sldLayoutId id="2147484940" r:id="rId2"/>
    <p:sldLayoutId id="2147484941" r:id="rId3"/>
    <p:sldLayoutId id="2147484942" r:id="rId4"/>
    <p:sldLayoutId id="2147484943" r:id="rId5"/>
    <p:sldLayoutId id="2147484944" r:id="rId6"/>
    <p:sldLayoutId id="2147484945" r:id="rId7"/>
    <p:sldLayoutId id="2147484946" r:id="rId8"/>
    <p:sldLayoutId id="2147484947" r:id="rId9"/>
    <p:sldLayoutId id="2147484948" r:id="rId10"/>
    <p:sldLayoutId id="2147484949" r:id="rId11"/>
    <p:sldLayoutId id="2147484950" r:id="rId12"/>
    <p:sldLayoutId id="2147484951" r:id="rId13"/>
    <p:sldLayoutId id="2147484952" r:id="rId14"/>
    <p:sldLayoutId id="2147484953" r:id="rId15"/>
    <p:sldLayoutId id="2147484954" r:id="rId16"/>
    <p:sldLayoutId id="2147484955" r:id="rId17"/>
    <p:sldLayoutId id="2147484956" r:id="rId18"/>
    <p:sldLayoutId id="2147484957" r:id="rId19"/>
    <p:sldLayoutId id="2147484958" r:id="rId20"/>
    <p:sldLayoutId id="2147484959" r:id="rId21"/>
  </p:sldLayoutIdLst>
  <p:txStyles>
    <p:titleStyle>
      <a:lvl1pPr algn="l" defTabSz="91441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4" indent="-228604" algn="l" defTabSz="914410" rtl="0" eaLnBrk="1" latinLnBrk="0" hangingPunct="1">
        <a:lnSpc>
          <a:spcPct val="90000"/>
        </a:lnSpc>
        <a:spcBef>
          <a:spcPts val="1001"/>
        </a:spcBef>
        <a:buFont typeface="Arial" panose="020B0604020202020204" pitchFamily="34" charset="0"/>
        <a:buChar char="•"/>
        <a:defRPr sz="2800" kern="1200">
          <a:solidFill>
            <a:schemeClr val="tx1"/>
          </a:solidFill>
          <a:latin typeface="+mn-lt"/>
          <a:ea typeface="+mn-ea"/>
          <a:cs typeface="+mn-cs"/>
        </a:defRPr>
      </a:lvl1pPr>
      <a:lvl2pPr marL="685813" indent="-228604" algn="l" defTabSz="91441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13" indent="-228604" algn="l" defTabSz="91441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21"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4pPr>
      <a:lvl5pPr marL="2057427"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5pPr>
      <a:lvl6pPr marL="2514632"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6pPr>
      <a:lvl7pPr marL="2971838"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7pPr>
      <a:lvl8pPr marL="3429042"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8pPr>
      <a:lvl9pPr marL="3886251"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9pPr>
    </p:bodyStyle>
    <p:otherStyle>
      <a:defPPr>
        <a:defRPr lang="en-US"/>
      </a:defPPr>
      <a:lvl1pPr marL="0" algn="l" defTabSz="914410" rtl="0" eaLnBrk="1" latinLnBrk="0" hangingPunct="1">
        <a:defRPr sz="1801" kern="1200">
          <a:solidFill>
            <a:schemeClr val="tx1"/>
          </a:solidFill>
          <a:latin typeface="+mn-lt"/>
          <a:ea typeface="+mn-ea"/>
          <a:cs typeface="+mn-cs"/>
        </a:defRPr>
      </a:lvl1pPr>
      <a:lvl2pPr marL="457206" algn="l" defTabSz="914410" rtl="0" eaLnBrk="1" latinLnBrk="0" hangingPunct="1">
        <a:defRPr sz="1801" kern="1200">
          <a:solidFill>
            <a:schemeClr val="tx1"/>
          </a:solidFill>
          <a:latin typeface="+mn-lt"/>
          <a:ea typeface="+mn-ea"/>
          <a:cs typeface="+mn-cs"/>
        </a:defRPr>
      </a:lvl2pPr>
      <a:lvl3pPr marL="914410" algn="l" defTabSz="914410" rtl="0" eaLnBrk="1" latinLnBrk="0" hangingPunct="1">
        <a:defRPr sz="1801" kern="1200">
          <a:solidFill>
            <a:schemeClr val="tx1"/>
          </a:solidFill>
          <a:latin typeface="+mn-lt"/>
          <a:ea typeface="+mn-ea"/>
          <a:cs typeface="+mn-cs"/>
        </a:defRPr>
      </a:lvl3pPr>
      <a:lvl4pPr marL="1371615" algn="l" defTabSz="914410" rtl="0" eaLnBrk="1" latinLnBrk="0" hangingPunct="1">
        <a:defRPr sz="1801" kern="1200">
          <a:solidFill>
            <a:schemeClr val="tx1"/>
          </a:solidFill>
          <a:latin typeface="+mn-lt"/>
          <a:ea typeface="+mn-ea"/>
          <a:cs typeface="+mn-cs"/>
        </a:defRPr>
      </a:lvl4pPr>
      <a:lvl5pPr marL="1828823" algn="l" defTabSz="914410" rtl="0" eaLnBrk="1" latinLnBrk="0" hangingPunct="1">
        <a:defRPr sz="1801" kern="1200">
          <a:solidFill>
            <a:schemeClr val="tx1"/>
          </a:solidFill>
          <a:latin typeface="+mn-lt"/>
          <a:ea typeface="+mn-ea"/>
          <a:cs typeface="+mn-cs"/>
        </a:defRPr>
      </a:lvl5pPr>
      <a:lvl6pPr marL="2286032" algn="l" defTabSz="914410" rtl="0" eaLnBrk="1" latinLnBrk="0" hangingPunct="1">
        <a:defRPr sz="1801" kern="1200">
          <a:solidFill>
            <a:schemeClr val="tx1"/>
          </a:solidFill>
          <a:latin typeface="+mn-lt"/>
          <a:ea typeface="+mn-ea"/>
          <a:cs typeface="+mn-cs"/>
        </a:defRPr>
      </a:lvl6pPr>
      <a:lvl7pPr marL="2743233" algn="l" defTabSz="914410" rtl="0" eaLnBrk="1" latinLnBrk="0" hangingPunct="1">
        <a:defRPr sz="1801" kern="1200">
          <a:solidFill>
            <a:schemeClr val="tx1"/>
          </a:solidFill>
          <a:latin typeface="+mn-lt"/>
          <a:ea typeface="+mn-ea"/>
          <a:cs typeface="+mn-cs"/>
        </a:defRPr>
      </a:lvl7pPr>
      <a:lvl8pPr marL="3200442" algn="l" defTabSz="914410" rtl="0" eaLnBrk="1" latinLnBrk="0" hangingPunct="1">
        <a:defRPr sz="1801" kern="1200">
          <a:solidFill>
            <a:schemeClr val="tx1"/>
          </a:solidFill>
          <a:latin typeface="+mn-lt"/>
          <a:ea typeface="+mn-ea"/>
          <a:cs typeface="+mn-cs"/>
        </a:defRPr>
      </a:lvl8pPr>
      <a:lvl9pPr marL="3657647" algn="l" defTabSz="914410" rtl="0" eaLnBrk="1" latinLnBrk="0" hangingPunct="1">
        <a:defRPr sz="180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2.xml"/><Relationship Id="rId6" Type="http://schemas.openxmlformats.org/officeDocument/2006/relationships/image" Target="../media/image24.jpeg"/><Relationship Id="rId5" Type="http://schemas.openxmlformats.org/officeDocument/2006/relationships/image" Target="../media/image23.png"/><Relationship Id="rId4" Type="http://schemas.openxmlformats.org/officeDocument/2006/relationships/image" Target="../media/image22.jpeg"/></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9.xml"/><Relationship Id="rId4" Type="http://schemas.openxmlformats.org/officeDocument/2006/relationships/image" Target="../media/image44.jpeg"/></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9.xml"/><Relationship Id="rId5" Type="http://schemas.openxmlformats.org/officeDocument/2006/relationships/image" Target="../media/image54.jpeg"/><Relationship Id="rId4" Type="http://schemas.openxmlformats.org/officeDocument/2006/relationships/image" Target="../media/image53.jpeg"/></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9.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9.xml"/></Relationships>
</file>

<file path=ppt/slides/_rels/slide54.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9.xml"/></Relationships>
</file>

<file path=ppt/slides/_rels/slide5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9.xml"/><Relationship Id="rId4" Type="http://schemas.openxmlformats.org/officeDocument/2006/relationships/image" Target="../media/image6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4" name="Rectangle 21"/>
          <p:cNvSpPr>
            <a:spLocks noChangeArrowheads="1"/>
          </p:cNvSpPr>
          <p:nvPr/>
        </p:nvSpPr>
        <p:spPr bwMode="auto">
          <a:xfrm>
            <a:off x="1524008" y="43874"/>
            <a:ext cx="184731" cy="369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1">
              <a:solidFill>
                <a:srgbClr val="000000"/>
              </a:solidFill>
              <a:latin typeface=".VnTime" pitchFamily="34" charset="0"/>
              <a:cs typeface="Arial" panose="020B0604020202020204" pitchFamily="34" charset="0"/>
            </a:endParaRPr>
          </a:p>
        </p:txBody>
      </p:sp>
      <p:sp>
        <p:nvSpPr>
          <p:cNvPr id="21" name="WordArt 5"/>
          <p:cNvSpPr>
            <a:spLocks noChangeArrowheads="1" noChangeShapeType="1" noTextEdit="1"/>
          </p:cNvSpPr>
          <p:nvPr/>
        </p:nvSpPr>
        <p:spPr bwMode="auto">
          <a:xfrm>
            <a:off x="1066800" y="2209802"/>
            <a:ext cx="9982201" cy="2232025"/>
          </a:xfrm>
          <a:prstGeom prst="rect">
            <a:avLst/>
          </a:prstGeom>
        </p:spPr>
        <p:txBody>
          <a:bodyPr wrap="none" fromWordArt="1">
            <a:prstTxWarp prst="textPlain">
              <a:avLst>
                <a:gd name="adj" fmla="val 50000"/>
              </a:avLst>
            </a:prstTxWarp>
          </a:bodyPr>
          <a:lstStyle/>
          <a:p>
            <a:pPr algn="ctr"/>
            <a:r>
              <a:rPr lang="vi-VN"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rPr>
              <a:t>XÂY DỰNG VÀ HOÀN THIỆN NHÀ NƯỚC PHÁP QUYỀN</a:t>
            </a:r>
          </a:p>
          <a:p>
            <a:pPr algn="ctr"/>
            <a:r>
              <a:rPr lang="vi-VN"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rPr>
              <a:t> XÃ HỘI CHỦ NGHĨA VIỆT NAM</a:t>
            </a:r>
            <a:endParaRPr lang="en-US"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endParaRPr>
          </a:p>
        </p:txBody>
      </p:sp>
      <p:sp>
        <p:nvSpPr>
          <p:cNvPr id="2" name="Rectangle 1"/>
          <p:cNvSpPr/>
          <p:nvPr/>
        </p:nvSpPr>
        <p:spPr>
          <a:xfrm>
            <a:off x="4953001" y="685808"/>
            <a:ext cx="1657826" cy="830997"/>
          </a:xfrm>
          <a:prstGeom prst="rect">
            <a:avLst/>
          </a:prstGeom>
        </p:spPr>
        <p:txBody>
          <a:bodyPr wrap="none">
            <a:spAutoFit/>
          </a:bodyPr>
          <a:lstStyle/>
          <a:p>
            <a:r>
              <a:rPr lang="vi-VN" sz="4800" b="1" u="sng" dirty="0">
                <a:solidFill>
                  <a:srgbClr val="660066"/>
                </a:solidFill>
                <a:ea typeface="Calibri" panose="020F0502020204030204" pitchFamily="34" charset="0"/>
              </a:rPr>
              <a:t>Bài 7</a:t>
            </a:r>
            <a:endParaRPr lang="en-US" sz="4800" u="sng" dirty="0">
              <a:solidFill>
                <a:srgbClr val="660066"/>
              </a:solidFill>
            </a:endParaRPr>
          </a:p>
        </p:txBody>
      </p:sp>
    </p:spTree>
    <p:extLst>
      <p:ext uri="{BB962C8B-B14F-4D97-AF65-F5344CB8AC3E}">
        <p14:creationId xmlns:p14="http://schemas.microsoft.com/office/powerpoint/2010/main" val="727987590"/>
      </p:ext>
    </p:extLst>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WordArt 17"/>
          <p:cNvSpPr>
            <a:spLocks noChangeArrowheads="1" noChangeShapeType="1" noTextEdit="1"/>
          </p:cNvSpPr>
          <p:nvPr/>
        </p:nvSpPr>
        <p:spPr bwMode="auto">
          <a:xfrm>
            <a:off x="4114800" y="152407"/>
            <a:ext cx="4495801" cy="1050924"/>
          </a:xfrm>
          <a:prstGeom prst="rect">
            <a:avLst/>
          </a:prstGeom>
        </p:spPr>
        <p:txBody>
          <a:bodyPr wrap="none" fromWordArt="1">
            <a:prstTxWarp prst="textPlain">
              <a:avLst>
                <a:gd name="adj" fmla="val 50000"/>
              </a:avLst>
            </a:prstTxWarp>
          </a:bodyPr>
          <a:lstStyle/>
          <a:p>
            <a:pPr algn="ctr"/>
            <a:r>
              <a:rPr lang="vi-VN" sz="2400" b="1" kern="10" dirty="0">
                <a:ln w="19050">
                  <a:solidFill>
                    <a:srgbClr val="FF0000"/>
                  </a:solidFill>
                  <a:round/>
                  <a:headEnd/>
                  <a:tailEnd/>
                </a:ln>
                <a:solidFill>
                  <a:srgbClr val="006600"/>
                </a:solidFill>
                <a:cs typeface="Times New Roman" panose="02020603050405020304" pitchFamily="18" charset="0"/>
              </a:rPr>
              <a:t>NỘI DUNG CƠ BẢN</a:t>
            </a:r>
            <a:endParaRPr lang="en-US" sz="2400" b="1" kern="10" dirty="0">
              <a:ln w="19050">
                <a:solidFill>
                  <a:srgbClr val="FF0000"/>
                </a:solidFill>
                <a:round/>
                <a:headEnd/>
                <a:tailEnd/>
              </a:ln>
              <a:solidFill>
                <a:srgbClr val="006600"/>
              </a:solidFill>
              <a:cs typeface="Times New Roman" panose="02020603050405020304" pitchFamily="18" charset="0"/>
            </a:endParaRPr>
          </a:p>
        </p:txBody>
      </p:sp>
      <p:grpSp>
        <p:nvGrpSpPr>
          <p:cNvPr id="3" name="Group 21"/>
          <p:cNvGrpSpPr>
            <a:grpSpLocks/>
          </p:cNvGrpSpPr>
          <p:nvPr/>
        </p:nvGrpSpPr>
        <p:grpSpPr bwMode="auto">
          <a:xfrm>
            <a:off x="4" y="1295405"/>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grpSp>
      <p:grpSp>
        <p:nvGrpSpPr>
          <p:cNvPr id="6" name="Group 3"/>
          <p:cNvGrpSpPr>
            <a:grpSpLocks/>
          </p:cNvGrpSpPr>
          <p:nvPr/>
        </p:nvGrpSpPr>
        <p:grpSpPr bwMode="auto">
          <a:xfrm>
            <a:off x="244388" y="1816828"/>
            <a:ext cx="11490414" cy="1246188"/>
            <a:chOff x="912" y="1055"/>
            <a:chExt cx="3984" cy="912"/>
          </a:xfrm>
        </p:grpSpPr>
        <p:sp>
          <p:nvSpPr>
            <p:cNvPr id="7" name="AutoShape 4"/>
            <p:cNvSpPr>
              <a:spLocks noChangeArrowheads="1"/>
            </p:cNvSpPr>
            <p:nvPr/>
          </p:nvSpPr>
          <p:spPr bwMode="gray">
            <a:xfrm>
              <a:off x="912" y="1055"/>
              <a:ext cx="3984" cy="912"/>
            </a:xfrm>
            <a:prstGeom prst="roundRect">
              <a:avLst>
                <a:gd name="adj" fmla="val 10889"/>
              </a:avLst>
            </a:prstGeom>
            <a:gradFill rotWithShape="1">
              <a:gsLst>
                <a:gs pos="0">
                  <a:srgbClr val="DDDDDD"/>
                </a:gs>
                <a:gs pos="50000">
                  <a:srgbClr val="F3F3F3"/>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a:spcBef>
                  <a:spcPct val="0"/>
                </a:spcBef>
                <a:buFontTx/>
                <a:buNone/>
              </a:pPr>
              <a:endParaRPr lang="en-US" sz="1801" dirty="0">
                <a:latin typeface=".VnTime" pitchFamily="34" charset="0"/>
              </a:endParaRPr>
            </a:p>
          </p:txBody>
        </p:sp>
        <p:grpSp>
          <p:nvGrpSpPr>
            <p:cNvPr id="8" name="Group 5"/>
            <p:cNvGrpSpPr>
              <a:grpSpLocks/>
            </p:cNvGrpSpPr>
            <p:nvPr/>
          </p:nvGrpSpPr>
          <p:grpSpPr bwMode="auto">
            <a:xfrm>
              <a:off x="999" y="1092"/>
              <a:ext cx="768" cy="746"/>
              <a:chOff x="999" y="1092"/>
              <a:chExt cx="768" cy="746"/>
            </a:xfrm>
          </p:grpSpPr>
          <p:sp>
            <p:nvSpPr>
              <p:cNvPr id="10" name="AutoShape 6"/>
              <p:cNvSpPr>
                <a:spLocks noChangeArrowheads="1"/>
              </p:cNvSpPr>
              <p:nvPr/>
            </p:nvSpPr>
            <p:spPr bwMode="gray">
              <a:xfrm>
                <a:off x="999" y="1092"/>
                <a:ext cx="768" cy="746"/>
              </a:xfrm>
              <a:prstGeom prst="roundRect">
                <a:avLst>
                  <a:gd name="adj" fmla="val 11921"/>
                </a:avLst>
              </a:prstGeom>
              <a:gradFill rotWithShape="1">
                <a:gsLst>
                  <a:gs pos="0">
                    <a:schemeClr val="accent1"/>
                  </a:gs>
                  <a:gs pos="100000">
                    <a:schemeClr val="accent1">
                      <a:gamma/>
                      <a:shade val="69804"/>
                      <a:invGamma/>
                    </a:schemeClr>
                  </a:gs>
                </a:gsLst>
                <a:lin ang="5400000" scaled="1"/>
              </a:gradFill>
              <a:ln w="381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sz="1801"/>
              </a:p>
            </p:txBody>
          </p:sp>
          <p:sp>
            <p:nvSpPr>
              <p:cNvPr id="11" name="Freeform 7"/>
              <p:cNvSpPr>
                <a:spLocks/>
              </p:cNvSpPr>
              <p:nvPr/>
            </p:nvSpPr>
            <p:spPr bwMode="gray">
              <a:xfrm>
                <a:off x="1047" y="1138"/>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accent1">
                      <a:gamma/>
                      <a:tint val="54510"/>
                      <a:invGamma/>
                    </a:schemeClr>
                  </a:gs>
                  <a:gs pos="50000">
                    <a:schemeClr val="accent1">
                      <a:alpha val="0"/>
                    </a:schemeClr>
                  </a:gs>
                  <a:gs pos="100000">
                    <a:schemeClr val="accent1">
                      <a:gamma/>
                      <a:tint val="54510"/>
                      <a:invGamma/>
                    </a:schemeClr>
                  </a:gs>
                </a:gsLst>
                <a:lin ang="27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defRPr/>
                </a:pPr>
                <a:endParaRPr lang="en-US" sz="1801"/>
              </a:p>
            </p:txBody>
          </p:sp>
          <p:sp>
            <p:nvSpPr>
              <p:cNvPr id="12" name="Text Box 8"/>
              <p:cNvSpPr txBox="1">
                <a:spLocks noChangeArrowheads="1"/>
              </p:cNvSpPr>
              <p:nvPr/>
            </p:nvSpPr>
            <p:spPr bwMode="gray">
              <a:xfrm>
                <a:off x="1309" y="1295"/>
                <a:ext cx="134" cy="3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defRPr/>
                </a:pPr>
                <a:r>
                  <a:rPr lang="en-US" sz="2800">
                    <a:solidFill>
                      <a:srgbClr val="FFFFFF"/>
                    </a:solidFill>
                    <a:effectLst>
                      <a:outerShdw blurRad="38100" dist="38100" dir="2700000" algn="tl">
                        <a:srgbClr val="C0C0C0"/>
                      </a:outerShdw>
                    </a:effectLst>
                  </a:rPr>
                  <a:t>1</a:t>
                </a:r>
              </a:p>
            </p:txBody>
          </p:sp>
        </p:grpSp>
        <p:sp>
          <p:nvSpPr>
            <p:cNvPr id="9" name="Text Box 9"/>
            <p:cNvSpPr txBox="1">
              <a:spLocks noChangeArrowheads="1"/>
            </p:cNvSpPr>
            <p:nvPr/>
          </p:nvSpPr>
          <p:spPr bwMode="gray">
            <a:xfrm>
              <a:off x="1817" y="1232"/>
              <a:ext cx="2928" cy="6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a:spcBef>
                  <a:spcPct val="0"/>
                </a:spcBef>
                <a:buNone/>
              </a:pPr>
              <a:r>
                <a:rPr lang="nl-NL" sz="2800" b="1" dirty="0">
                  <a:solidFill>
                    <a:srgbClr val="C00000"/>
                  </a:solidFill>
                </a:rPr>
                <a:t>Bản chất và đặc trưng của Nhà nước pháp quyền xã hội chủ nghĩa Việt Nam</a:t>
              </a:r>
              <a:endParaRPr lang="en-US" sz="2800" i="1" dirty="0">
                <a:solidFill>
                  <a:srgbClr val="C00000"/>
                </a:solidFill>
                <a:latin typeface=".VnTime" pitchFamily="34" charset="0"/>
              </a:endParaRPr>
            </a:p>
          </p:txBody>
        </p:sp>
      </p:grpSp>
      <p:grpSp>
        <p:nvGrpSpPr>
          <p:cNvPr id="13" name="Group 17"/>
          <p:cNvGrpSpPr>
            <a:grpSpLocks/>
          </p:cNvGrpSpPr>
          <p:nvPr/>
        </p:nvGrpSpPr>
        <p:grpSpPr bwMode="auto">
          <a:xfrm>
            <a:off x="347942" y="3962406"/>
            <a:ext cx="11386860" cy="1246187"/>
            <a:chOff x="912" y="3036"/>
            <a:chExt cx="3984" cy="912"/>
          </a:xfrm>
        </p:grpSpPr>
        <p:sp>
          <p:nvSpPr>
            <p:cNvPr id="14" name="AutoShape 18"/>
            <p:cNvSpPr>
              <a:spLocks noChangeArrowheads="1"/>
            </p:cNvSpPr>
            <p:nvPr/>
          </p:nvSpPr>
          <p:spPr bwMode="gray">
            <a:xfrm>
              <a:off x="912" y="3036"/>
              <a:ext cx="3984" cy="912"/>
            </a:xfrm>
            <a:prstGeom prst="roundRect">
              <a:avLst>
                <a:gd name="adj" fmla="val 10889"/>
              </a:avLst>
            </a:prstGeom>
            <a:gradFill rotWithShape="1">
              <a:gsLst>
                <a:gs pos="0">
                  <a:srgbClr val="DDDDDD"/>
                </a:gs>
                <a:gs pos="50000">
                  <a:srgbClr val="EEEEEE"/>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spcBef>
                  <a:spcPct val="0"/>
                </a:spcBef>
                <a:buFontTx/>
                <a:buNone/>
              </a:pPr>
              <a:endParaRPr lang="en-US" sz="1801">
                <a:latin typeface=".VnTime" pitchFamily="34" charset="0"/>
              </a:endParaRPr>
            </a:p>
          </p:txBody>
        </p:sp>
        <p:grpSp>
          <p:nvGrpSpPr>
            <p:cNvPr id="15" name="Group 19"/>
            <p:cNvGrpSpPr>
              <a:grpSpLocks/>
            </p:cNvGrpSpPr>
            <p:nvPr/>
          </p:nvGrpSpPr>
          <p:grpSpPr bwMode="auto">
            <a:xfrm>
              <a:off x="999" y="3120"/>
              <a:ext cx="768" cy="746"/>
              <a:chOff x="999" y="3120"/>
              <a:chExt cx="768" cy="746"/>
            </a:xfrm>
          </p:grpSpPr>
          <p:sp>
            <p:nvSpPr>
              <p:cNvPr id="17" name="AutoShape 20"/>
              <p:cNvSpPr>
                <a:spLocks noChangeArrowheads="1"/>
              </p:cNvSpPr>
              <p:nvPr/>
            </p:nvSpPr>
            <p:spPr bwMode="gray">
              <a:xfrm>
                <a:off x="999" y="3120"/>
                <a:ext cx="768" cy="746"/>
              </a:xfrm>
              <a:prstGeom prst="roundRect">
                <a:avLst>
                  <a:gd name="adj" fmla="val 11921"/>
                </a:avLst>
              </a:prstGeom>
              <a:gradFill rotWithShape="1">
                <a:gsLst>
                  <a:gs pos="0">
                    <a:schemeClr val="folHlink">
                      <a:gamma/>
                      <a:tint val="63529"/>
                      <a:invGamma/>
                    </a:schemeClr>
                  </a:gs>
                  <a:gs pos="100000">
                    <a:schemeClr val="folHlink"/>
                  </a:gs>
                </a:gsLst>
                <a:lin ang="5400000" scaled="1"/>
              </a:gradFill>
              <a:ln w="381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sz="1801"/>
              </a:p>
            </p:txBody>
          </p:sp>
          <p:sp>
            <p:nvSpPr>
              <p:cNvPr id="18" name="Freeform 21"/>
              <p:cNvSpPr>
                <a:spLocks/>
              </p:cNvSpPr>
              <p:nvPr/>
            </p:nvSpPr>
            <p:spPr bwMode="gray">
              <a:xfrm>
                <a:off x="1047" y="3166"/>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folHlink">
                      <a:gamma/>
                      <a:tint val="48627"/>
                      <a:invGamma/>
                    </a:schemeClr>
                  </a:gs>
                  <a:gs pos="100000">
                    <a:schemeClr val="folHlink">
                      <a:alpha val="0"/>
                    </a:schemeClr>
                  </a:gs>
                </a:gsLst>
                <a:lin ang="27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defRPr/>
                </a:pPr>
                <a:endParaRPr lang="en-US" sz="1801"/>
              </a:p>
            </p:txBody>
          </p:sp>
          <p:sp>
            <p:nvSpPr>
              <p:cNvPr id="19" name="Text Box 22"/>
              <p:cNvSpPr txBox="1">
                <a:spLocks noChangeArrowheads="1"/>
              </p:cNvSpPr>
              <p:nvPr/>
            </p:nvSpPr>
            <p:spPr bwMode="gray">
              <a:xfrm>
                <a:off x="1311" y="3324"/>
                <a:ext cx="135" cy="3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defRPr/>
                </a:pPr>
                <a:r>
                  <a:rPr lang="en-US" sz="2800" dirty="0">
                    <a:solidFill>
                      <a:srgbClr val="FFFFFF"/>
                    </a:solidFill>
                    <a:effectLst>
                      <a:outerShdw blurRad="38100" dist="38100" dir="2700000" algn="tl">
                        <a:srgbClr val="C0C0C0"/>
                      </a:outerShdw>
                    </a:effectLst>
                  </a:rPr>
                  <a:t>2</a:t>
                </a:r>
              </a:p>
            </p:txBody>
          </p:sp>
        </p:grpSp>
        <p:sp>
          <p:nvSpPr>
            <p:cNvPr id="16" name="Text Box 23"/>
            <p:cNvSpPr txBox="1">
              <a:spLocks noChangeArrowheads="1"/>
            </p:cNvSpPr>
            <p:nvPr/>
          </p:nvSpPr>
          <p:spPr bwMode="gray">
            <a:xfrm>
              <a:off x="1815" y="3166"/>
              <a:ext cx="3081" cy="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defRPr/>
              </a:pPr>
              <a:r>
                <a:rPr lang="nl-NL" sz="2400" b="1" dirty="0">
                  <a:solidFill>
                    <a:srgbClr val="008000"/>
                  </a:solidFill>
                </a:rPr>
                <a:t>Phương hướng, nhiệm vụ và giải pháp xây dựng và hoàn thiện Nhà nước pháp quyền xã hội chủ nghĩa Việt Nam </a:t>
              </a:r>
              <a:endParaRPr lang="en-US" sz="1801" i="1" dirty="0">
                <a:solidFill>
                  <a:srgbClr val="008000"/>
                </a:solidFill>
              </a:endParaRPr>
            </a:p>
          </p:txBody>
        </p:sp>
      </p:grpSp>
    </p:spTree>
    <p:extLst>
      <p:ext uri="{BB962C8B-B14F-4D97-AF65-F5344CB8AC3E}">
        <p14:creationId xmlns:p14="http://schemas.microsoft.com/office/powerpoint/2010/main" val="7673602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1" y="228600"/>
            <a:ext cx="11277600" cy="1077218"/>
          </a:xfrm>
          <a:prstGeom prst="rect">
            <a:avLst/>
          </a:prstGeom>
        </p:spPr>
        <p:txBody>
          <a:bodyPr wrap="square">
            <a:spAutoFit/>
          </a:bodyPr>
          <a:lstStyle/>
          <a:p>
            <a:pPr marL="514346" indent="-514346" algn="ctr">
              <a:spcBef>
                <a:spcPct val="0"/>
              </a:spcBef>
              <a:buAutoNum type="arabicPeriod"/>
            </a:pPr>
            <a:r>
              <a:rPr lang="nl-NL" sz="3200" b="1" dirty="0">
                <a:solidFill>
                  <a:srgbClr val="3333CC"/>
                </a:solidFill>
              </a:rPr>
              <a:t>Bản chất và đặc trưng của Nhà nước pháp quyền </a:t>
            </a:r>
          </a:p>
          <a:p>
            <a:pPr algn="ctr">
              <a:spcBef>
                <a:spcPct val="0"/>
              </a:spcBef>
            </a:pPr>
            <a:r>
              <a:rPr lang="nl-NL" sz="3200" b="1" dirty="0">
                <a:solidFill>
                  <a:srgbClr val="3333CC"/>
                </a:solidFill>
              </a:rPr>
              <a:t>xã hội chủ nghĩa Việt Nam</a:t>
            </a:r>
            <a:endParaRPr lang="en-US" sz="3200" i="1" dirty="0">
              <a:solidFill>
                <a:srgbClr val="3333CC"/>
              </a:solidFill>
              <a:latin typeface=".VnTime" pitchFamily="34" charset="0"/>
            </a:endParaRPr>
          </a:p>
        </p:txBody>
      </p:sp>
      <p:grpSp>
        <p:nvGrpSpPr>
          <p:cNvPr id="3" name="Group 21"/>
          <p:cNvGrpSpPr>
            <a:grpSpLocks/>
          </p:cNvGrpSpPr>
          <p:nvPr/>
        </p:nvGrpSpPr>
        <p:grpSpPr bwMode="auto">
          <a:xfrm>
            <a:off x="4" y="1295405"/>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grpSp>
      <p:sp>
        <p:nvSpPr>
          <p:cNvPr id="7" name="AutoShape 2"/>
          <p:cNvSpPr>
            <a:spLocks noChangeArrowheads="1"/>
          </p:cNvSpPr>
          <p:nvPr/>
        </p:nvSpPr>
        <p:spPr bwMode="gray">
          <a:xfrm>
            <a:off x="1834438" y="2019300"/>
            <a:ext cx="10052766" cy="1447801"/>
          </a:xfrm>
          <a:prstGeom prst="roundRect">
            <a:avLst>
              <a:gd name="adj" fmla="val 11505"/>
            </a:avLst>
          </a:prstGeom>
          <a:gradFill rotWithShape="1">
            <a:gsLst>
              <a:gs pos="0">
                <a:srgbClr val="F3DA47"/>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r>
              <a:rPr lang="nl-NL" sz="1801" b="1" i="1" dirty="0"/>
              <a:t>      </a:t>
            </a:r>
            <a:r>
              <a:rPr lang="nl-NL" sz="2400" b="1" i="1" dirty="0">
                <a:solidFill>
                  <a:srgbClr val="006600"/>
                </a:solidFill>
              </a:rPr>
              <a:t>Bản chất của Nhà nước pháp quyền xã hội chủ nghĩa Việt Nam</a:t>
            </a:r>
            <a:endParaRPr lang="en-US" sz="2400" dirty="0">
              <a:solidFill>
                <a:srgbClr val="006600"/>
              </a:solidFill>
            </a:endParaRPr>
          </a:p>
        </p:txBody>
      </p:sp>
      <p:pic>
        <p:nvPicPr>
          <p:cNvPr id="8" name="Picture 7" descr="DO_circl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2" y="1882811"/>
            <a:ext cx="17145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8"/>
          <p:cNvSpPr>
            <a:spLocks noChangeArrowheads="1"/>
          </p:cNvSpPr>
          <p:nvPr/>
        </p:nvSpPr>
        <p:spPr bwMode="gray">
          <a:xfrm>
            <a:off x="1859116" y="4006916"/>
            <a:ext cx="10180484" cy="1447801"/>
          </a:xfrm>
          <a:prstGeom prst="roundRect">
            <a:avLst>
              <a:gd name="adj" fmla="val 11505"/>
            </a:avLst>
          </a:prstGeom>
          <a:gradFill rotWithShape="1">
            <a:gsLst>
              <a:gs pos="0">
                <a:srgbClr val="6699FF"/>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r>
              <a:rPr lang="nl-NL" sz="1801" b="1" i="1" dirty="0"/>
              <a:t>1       </a:t>
            </a:r>
            <a:r>
              <a:rPr lang="nl-NL" sz="2400" b="1" i="1" dirty="0">
                <a:solidFill>
                  <a:srgbClr val="660066"/>
                </a:solidFill>
              </a:rPr>
              <a:t>Đặc trưng của Nhà nước pháp quyền xã hội chủ nghĩa Việt Nam</a:t>
            </a:r>
            <a:endParaRPr lang="en-US" sz="2400" dirty="0">
              <a:solidFill>
                <a:srgbClr val="660066"/>
              </a:solidFill>
            </a:endParaRPr>
          </a:p>
        </p:txBody>
      </p:sp>
      <p:pic>
        <p:nvPicPr>
          <p:cNvPr id="11" name="Picture 11" descr="DP_circl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867217"/>
            <a:ext cx="1727200"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p:cNvSpPr/>
          <p:nvPr/>
        </p:nvSpPr>
        <p:spPr>
          <a:xfrm>
            <a:off x="1219083" y="4469208"/>
            <a:ext cx="813043" cy="523220"/>
          </a:xfrm>
          <a:prstGeom prst="rect">
            <a:avLst/>
          </a:prstGeom>
        </p:spPr>
        <p:txBody>
          <a:bodyPr wrap="none">
            <a:spAutoFit/>
          </a:bodyPr>
          <a:lstStyle/>
          <a:p>
            <a:r>
              <a:rPr lang="nl-NL" sz="2800" b="1" i="1" dirty="0">
                <a:solidFill>
                  <a:srgbClr val="660066"/>
                </a:solidFill>
                <a:latin typeface="Times New Roman" panose="02020603050405020304" pitchFamily="18" charset="0"/>
                <a:ea typeface="Times New Roman" panose="02020603050405020304" pitchFamily="18" charset="0"/>
              </a:rPr>
              <a:t>1.2. </a:t>
            </a:r>
            <a:endParaRPr lang="en-US" sz="2800" dirty="0">
              <a:solidFill>
                <a:srgbClr val="660066"/>
              </a:solidFill>
            </a:endParaRPr>
          </a:p>
        </p:txBody>
      </p:sp>
      <p:sp>
        <p:nvSpPr>
          <p:cNvPr id="13" name="Rectangle 12"/>
          <p:cNvSpPr/>
          <p:nvPr/>
        </p:nvSpPr>
        <p:spPr>
          <a:xfrm>
            <a:off x="1136532" y="2478449"/>
            <a:ext cx="813043" cy="523220"/>
          </a:xfrm>
          <a:prstGeom prst="rect">
            <a:avLst/>
          </a:prstGeom>
        </p:spPr>
        <p:txBody>
          <a:bodyPr wrap="none">
            <a:spAutoFit/>
          </a:bodyPr>
          <a:lstStyle/>
          <a:p>
            <a:r>
              <a:rPr lang="nl-NL" sz="2800" b="1" i="1" dirty="0">
                <a:solidFill>
                  <a:srgbClr val="008000"/>
                </a:solidFill>
                <a:latin typeface="Times New Roman" panose="02020603050405020304" pitchFamily="18" charset="0"/>
                <a:ea typeface="Times New Roman" panose="02020603050405020304" pitchFamily="18" charset="0"/>
              </a:rPr>
              <a:t>1.1. </a:t>
            </a:r>
            <a:endParaRPr lang="en-US" sz="2800" dirty="0">
              <a:solidFill>
                <a:srgbClr val="008000"/>
              </a:solidFill>
            </a:endParaRPr>
          </a:p>
        </p:txBody>
      </p:sp>
    </p:spTree>
    <p:extLst>
      <p:ext uri="{BB962C8B-B14F-4D97-AF65-F5344CB8AC3E}">
        <p14:creationId xmlns:p14="http://schemas.microsoft.com/office/powerpoint/2010/main" val="13461429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1397001" y="845502"/>
            <a:ext cx="9328800" cy="602300"/>
          </a:xfrm>
        </p:spPr>
        <p:txBody>
          <a:bodyPr/>
          <a:lstStyle/>
          <a:p>
            <a:r>
              <a:rPr lang="vi-VN" altLang="vi-VN" sz="2400" i="1" dirty="0">
                <a:solidFill>
                  <a:srgbClr val="0000FF"/>
                </a:solidFill>
                <a:latin typeface="Times New Roman" panose="02020603050405020304" pitchFamily="18" charset="0"/>
                <a:cs typeface="Times New Roman" panose="02020603050405020304" pitchFamily="18" charset="0"/>
              </a:rPr>
              <a:t>Nhà nước pháp quyền?</a:t>
            </a:r>
            <a:endParaRPr lang="en-US" altLang="vi-VN" sz="2400" i="1" dirty="0">
              <a:solidFill>
                <a:srgbClr val="0000FF"/>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762004" y="1600203"/>
            <a:ext cx="5638800" cy="4525963"/>
          </a:xfrm>
        </p:spPr>
        <p:txBody>
          <a:bodyPr/>
          <a:lstStyle/>
          <a:p>
            <a:pPr algn="just">
              <a:buFont typeface="Arial" charset="0"/>
              <a:buChar char="•"/>
              <a:defRPr/>
            </a:pPr>
            <a:r>
              <a:rPr lang="en-US" sz="2400" b="1" i="1" dirty="0">
                <a:latin typeface="Times New Roman" pitchFamily="18" charset="0"/>
                <a:cs typeface="Times New Roman" pitchFamily="18" charset="0"/>
              </a:rPr>
              <a:t>NNPQ</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là nhà nước quản lí mọi mặt của đời sống xã hội bằng pháp luật; mọi hoạt động của các cơ quan nhà nước, tổ chức xã hội và mọi công dân đều được thực hiện trên cơ sở pháp luật.</a:t>
            </a:r>
          </a:p>
          <a:p>
            <a:pPr algn="just">
              <a:buNone/>
              <a:defRPr/>
            </a:pPr>
            <a:endParaRPr lang="en-US" sz="2400" dirty="0">
              <a:latin typeface="Times New Roman" pitchFamily="18" charset="0"/>
              <a:cs typeface="Times New Roman" pitchFamily="18" charset="0"/>
            </a:endParaRPr>
          </a:p>
          <a:p>
            <a:pPr algn="just">
              <a:buFont typeface="Arial" charset="0"/>
              <a:buChar char="•"/>
              <a:defRPr/>
            </a:pPr>
            <a:r>
              <a:rPr lang="en-US" sz="2400" b="1" i="1" dirty="0">
                <a:latin typeface="Times New Roman" pitchFamily="18" charset="0"/>
                <a:cs typeface="Times New Roman" pitchFamily="18" charset="0"/>
              </a:rPr>
              <a:t>NNPQXHCNVN :</a:t>
            </a:r>
            <a:r>
              <a:rPr lang="en-US" sz="2400" dirty="0">
                <a:latin typeface="Times New Roman" pitchFamily="18" charset="0"/>
                <a:cs typeface="Times New Roman" pitchFamily="18" charset="0"/>
              </a:rPr>
              <a:t> Là nhà nước của dân, do dân và vì dân, quản lý mọi mặt của đời sống xã hội bằng pháp luật do ĐCSVN lãnh đạo</a:t>
            </a:r>
          </a:p>
          <a:p>
            <a:pPr>
              <a:buNone/>
              <a:defRPr/>
            </a:pPr>
            <a:r>
              <a:rPr lang="en-US" dirty="0" smtClean="0"/>
              <a:t> </a:t>
            </a:r>
            <a:endParaRPr lang="en-US" dirty="0"/>
          </a:p>
        </p:txBody>
      </p:sp>
      <p:sp>
        <p:nvSpPr>
          <p:cNvPr id="3076" name="AutoShape 5" descr="HÃ¬nh áº£nh cÃ³ liÃªn quan"/>
          <p:cNvSpPr>
            <a:spLocks noChangeAspect="1" noChangeArrowheads="1"/>
          </p:cNvSpPr>
          <p:nvPr/>
        </p:nvSpPr>
        <p:spPr bwMode="auto">
          <a:xfrm>
            <a:off x="1679575" y="-144461"/>
            <a:ext cx="304800" cy="304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7" name="AutoShape 7" descr="HÃ¬nh áº£nh cÃ³ liÃªn quan"/>
          <p:cNvSpPr>
            <a:spLocks noChangeAspect="1" noChangeArrowheads="1"/>
          </p:cNvSpPr>
          <p:nvPr/>
        </p:nvSpPr>
        <p:spPr bwMode="auto">
          <a:xfrm>
            <a:off x="1831975" y="79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8" name="AutoShape 9" descr="HÃ¬nh áº£nh cÃ³ liÃªn quan"/>
          <p:cNvSpPr>
            <a:spLocks noChangeAspect="1" noChangeArrowheads="1"/>
          </p:cNvSpPr>
          <p:nvPr/>
        </p:nvSpPr>
        <p:spPr bwMode="auto">
          <a:xfrm>
            <a:off x="1984375" y="1603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9" name="AutoShape 11" descr="HÃ¬nh áº£nh cÃ³ liÃªn quan"/>
          <p:cNvSpPr>
            <a:spLocks noChangeAspect="1" noChangeArrowheads="1"/>
          </p:cNvSpPr>
          <p:nvPr/>
        </p:nvSpPr>
        <p:spPr bwMode="auto">
          <a:xfrm>
            <a:off x="2136775" y="3127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0" name="AutoShape 13" descr="HÃ¬nh áº£nh cÃ³ liÃªn quan"/>
          <p:cNvSpPr>
            <a:spLocks noChangeAspect="1" noChangeArrowheads="1"/>
          </p:cNvSpPr>
          <p:nvPr/>
        </p:nvSpPr>
        <p:spPr bwMode="auto">
          <a:xfrm>
            <a:off x="2289175" y="4651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1" name="AutoShape 15" descr="HÃ¬nh áº£nh cÃ³ liÃªn quan"/>
          <p:cNvSpPr>
            <a:spLocks noChangeAspect="1" noChangeArrowheads="1"/>
          </p:cNvSpPr>
          <p:nvPr/>
        </p:nvSpPr>
        <p:spPr bwMode="auto">
          <a:xfrm>
            <a:off x="2441575" y="6175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2" name="AutoShape 17" descr="HÃ¬nh áº£nh cÃ³ liÃªn quan"/>
          <p:cNvSpPr>
            <a:spLocks noChangeAspect="1" noChangeArrowheads="1"/>
          </p:cNvSpPr>
          <p:nvPr/>
        </p:nvSpPr>
        <p:spPr bwMode="auto">
          <a:xfrm>
            <a:off x="2593975" y="7699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3" name="AutoShape 19" descr="HÃ¬nh áº£nh cÃ³ liÃªn quan"/>
          <p:cNvSpPr>
            <a:spLocks noChangeAspect="1" noChangeArrowheads="1"/>
          </p:cNvSpPr>
          <p:nvPr/>
        </p:nvSpPr>
        <p:spPr bwMode="auto">
          <a:xfrm>
            <a:off x="2746375" y="9223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4" name="AutoShape 21" descr="HÃ¬nh áº£nh cÃ³ liÃªn quan"/>
          <p:cNvSpPr>
            <a:spLocks noChangeAspect="1" noChangeArrowheads="1"/>
          </p:cNvSpPr>
          <p:nvPr/>
        </p:nvSpPr>
        <p:spPr bwMode="auto">
          <a:xfrm>
            <a:off x="2898775" y="10747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5" name="AutoShape 23" descr="nhiá»m vá»¥ vÃ  báº£n cháº¥t cá»§a nhÃ  nÆ°á»c chxhcn viá»t nam "/>
          <p:cNvSpPr>
            <a:spLocks noChangeAspect="1" noChangeArrowheads="1"/>
          </p:cNvSpPr>
          <p:nvPr/>
        </p:nvSpPr>
        <p:spPr bwMode="auto">
          <a:xfrm>
            <a:off x="3051175" y="12271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6" name="AutoShape 25" descr="nhiá»m vá»¥ vÃ  báº£n cháº¥t cá»§a nhÃ  nÆ°á»c chxhcn viá»t nam "/>
          <p:cNvSpPr>
            <a:spLocks noChangeAspect="1" noChangeArrowheads="1"/>
          </p:cNvSpPr>
          <p:nvPr/>
        </p:nvSpPr>
        <p:spPr bwMode="auto">
          <a:xfrm>
            <a:off x="3203575" y="13795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pic>
        <p:nvPicPr>
          <p:cNvPr id="3098" name="Picture 2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9401" y="1905000"/>
            <a:ext cx="3657600" cy="365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69797586"/>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1" presetClass="entr" presetSubtype="3"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wheel(3)">
                                      <p:cBhvr>
                                        <p:cTn id="21" dur="1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2947" y="457207"/>
            <a:ext cx="11203132" cy="361637"/>
          </a:xfrm>
          <a:prstGeom prst="rect">
            <a:avLst/>
          </a:prstGeom>
        </p:spPr>
        <p:txBody>
          <a:bodyPr wrap="none">
            <a:spAutoFit/>
          </a:bodyPr>
          <a:lstStyle/>
          <a:p>
            <a:pPr marL="457195" indent="457195" algn="just">
              <a:lnSpc>
                <a:spcPts val="2100"/>
              </a:lnSpc>
            </a:pP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1.1. Bản chất của Nhà nước pháp quyền xã hội chủ nghĩa Việt Nam</a:t>
            </a:r>
            <a:endParaRPr lang="en-US" sz="2800" dirty="0">
              <a:solidFill>
                <a:srgbClr val="C00000"/>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Rectangle 3"/>
          <p:cNvSpPr/>
          <p:nvPr/>
        </p:nvSpPr>
        <p:spPr>
          <a:xfrm>
            <a:off x="5189302" y="3021694"/>
            <a:ext cx="2183010" cy="954107"/>
          </a:xfrm>
          <a:prstGeom prst="rect">
            <a:avLst/>
          </a:prstGeom>
        </p:spPr>
        <p:txBody>
          <a:bodyPr wrap="square">
            <a:spAutoFit/>
          </a:bodyPr>
          <a:lstStyle/>
          <a:p>
            <a:pPr algn="ctr"/>
            <a:r>
              <a:rPr lang="nl-NL" sz="2800" b="1" dirty="0">
                <a:solidFill>
                  <a:schemeClr val="bg1"/>
                </a:solidFill>
                <a:latin typeface="+mj-lt"/>
                <a:ea typeface="Times New Roman" panose="02020603050405020304" pitchFamily="18" charset="0"/>
              </a:rPr>
              <a:t>Tính </a:t>
            </a:r>
          </a:p>
          <a:p>
            <a:pPr algn="ctr"/>
            <a:r>
              <a:rPr lang="nl-NL" sz="2800" b="1" dirty="0">
                <a:solidFill>
                  <a:schemeClr val="bg1"/>
                </a:solidFill>
                <a:latin typeface="+mj-lt"/>
                <a:ea typeface="Times New Roman" panose="02020603050405020304" pitchFamily="18" charset="0"/>
              </a:rPr>
              <a:t>dân tộc</a:t>
            </a:r>
            <a:endParaRPr lang="en-US" sz="2800" b="1" dirty="0">
              <a:solidFill>
                <a:schemeClr val="bg1"/>
              </a:solidFill>
              <a:latin typeface="+mj-lt"/>
            </a:endParaRPr>
          </a:p>
        </p:txBody>
      </p:sp>
      <p:sp>
        <p:nvSpPr>
          <p:cNvPr id="5" name="Rectangle 4"/>
          <p:cNvSpPr/>
          <p:nvPr/>
        </p:nvSpPr>
        <p:spPr>
          <a:xfrm>
            <a:off x="8153401" y="3021694"/>
            <a:ext cx="2936779" cy="954107"/>
          </a:xfrm>
          <a:prstGeom prst="rect">
            <a:avLst/>
          </a:prstGeom>
        </p:spPr>
        <p:txBody>
          <a:bodyPr wrap="square">
            <a:spAutoFit/>
          </a:bodyPr>
          <a:lstStyle/>
          <a:p>
            <a:pPr algn="ctr"/>
            <a:r>
              <a:rPr lang="nl-NL" sz="2800" b="1" dirty="0" smtClean="0">
                <a:solidFill>
                  <a:schemeClr val="bg1"/>
                </a:solidFill>
                <a:latin typeface="+mj-lt"/>
                <a:ea typeface="Times New Roman" panose="02020603050405020304" pitchFamily="18" charset="0"/>
              </a:rPr>
              <a:t>Tín</a:t>
            </a:r>
            <a:endParaRPr lang="nl-NL" sz="2800" b="1" dirty="0">
              <a:solidFill>
                <a:schemeClr val="bg1"/>
              </a:solidFill>
              <a:latin typeface="+mj-lt"/>
              <a:ea typeface="Times New Roman" panose="02020603050405020304" pitchFamily="18" charset="0"/>
            </a:endParaRPr>
          </a:p>
          <a:p>
            <a:pPr algn="ctr"/>
            <a:r>
              <a:rPr lang="nl-NL" sz="2800" b="1" dirty="0">
                <a:solidFill>
                  <a:schemeClr val="bg1"/>
                </a:solidFill>
                <a:latin typeface="+mj-lt"/>
                <a:ea typeface="Times New Roman" panose="02020603050405020304" pitchFamily="18" charset="0"/>
              </a:rPr>
              <a:t> nhân dân </a:t>
            </a:r>
            <a:endParaRPr lang="en-US" sz="2800" b="1" dirty="0">
              <a:solidFill>
                <a:schemeClr val="bg1"/>
              </a:solidFill>
              <a:latin typeface="+mj-lt"/>
            </a:endParaRPr>
          </a:p>
        </p:txBody>
      </p:sp>
      <p:sp>
        <p:nvSpPr>
          <p:cNvPr id="16" name="Text Placeholder 15"/>
          <p:cNvSpPr>
            <a:spLocks noGrp="1"/>
          </p:cNvSpPr>
          <p:nvPr>
            <p:ph type="body" idx="1"/>
          </p:nvPr>
        </p:nvSpPr>
        <p:spPr>
          <a:xfrm>
            <a:off x="838200" y="2053574"/>
            <a:ext cx="10591800" cy="2562799"/>
          </a:xfrm>
        </p:spPr>
        <p:txBody>
          <a:bodyPr/>
          <a:lstStyle/>
          <a:p>
            <a:pPr algn="just">
              <a:buNone/>
            </a:pPr>
            <a:r>
              <a:rPr lang="en-US" sz="2400" dirty="0" smtClean="0"/>
              <a:t>	</a:t>
            </a:r>
            <a:r>
              <a:rPr lang="en-US" sz="2400" dirty="0" err="1" smtClean="0"/>
              <a:t>Cương</a:t>
            </a:r>
            <a:r>
              <a:rPr lang="en-US" sz="2400" dirty="0" smtClean="0"/>
              <a:t> </a:t>
            </a:r>
            <a:r>
              <a:rPr lang="en-US" sz="2400" dirty="0" err="1" smtClean="0"/>
              <a:t>lĩnh</a:t>
            </a:r>
            <a:r>
              <a:rPr lang="en-US" sz="2400" dirty="0" smtClean="0"/>
              <a:t> </a:t>
            </a:r>
            <a:r>
              <a:rPr lang="en-US" sz="2400" dirty="0" err="1" smtClean="0"/>
              <a:t>xây</a:t>
            </a:r>
            <a:r>
              <a:rPr lang="en-US" sz="2400" dirty="0" smtClean="0"/>
              <a:t> </a:t>
            </a:r>
            <a:r>
              <a:rPr lang="en-US" sz="2400" dirty="0" err="1" smtClean="0"/>
              <a:t>dựng</a:t>
            </a:r>
            <a:r>
              <a:rPr lang="en-US" sz="2400" dirty="0" smtClean="0"/>
              <a:t> </a:t>
            </a:r>
            <a:r>
              <a:rPr lang="en-US" sz="2400" dirty="0" err="1" smtClean="0"/>
              <a:t>đất</a:t>
            </a:r>
            <a:r>
              <a:rPr lang="en-US" sz="2400" dirty="0" smtClean="0"/>
              <a:t> </a:t>
            </a:r>
            <a:r>
              <a:rPr lang="en-US" sz="2400" dirty="0" err="1" smtClean="0"/>
              <a:t>nước</a:t>
            </a:r>
            <a:r>
              <a:rPr lang="en-US" sz="2400" dirty="0" smtClean="0"/>
              <a:t> </a:t>
            </a:r>
            <a:r>
              <a:rPr lang="en-US" sz="2400" dirty="0" err="1" smtClean="0"/>
              <a:t>trong</a:t>
            </a:r>
            <a:r>
              <a:rPr lang="en-US" sz="2400" dirty="0" smtClean="0"/>
              <a:t> </a:t>
            </a:r>
            <a:r>
              <a:rPr lang="en-US" sz="2400" dirty="0" err="1" smtClean="0"/>
              <a:t>thời</a:t>
            </a:r>
            <a:r>
              <a:rPr lang="en-US" sz="2400" dirty="0" smtClean="0"/>
              <a:t> </a:t>
            </a:r>
            <a:r>
              <a:rPr lang="en-US" sz="2400" dirty="0" err="1" smtClean="0"/>
              <a:t>kỳ</a:t>
            </a:r>
            <a:r>
              <a:rPr lang="en-US" sz="2400" dirty="0" smtClean="0"/>
              <a:t> </a:t>
            </a:r>
            <a:r>
              <a:rPr lang="en-US" sz="2400" dirty="0" err="1" smtClean="0"/>
              <a:t>quá</a:t>
            </a:r>
            <a:r>
              <a:rPr lang="en-US" sz="2400" dirty="0" smtClean="0"/>
              <a:t> </a:t>
            </a:r>
            <a:r>
              <a:rPr lang="en-US" sz="2400" dirty="0" err="1" smtClean="0"/>
              <a:t>độ</a:t>
            </a:r>
            <a:r>
              <a:rPr lang="en-US" sz="2400" dirty="0" smtClean="0"/>
              <a:t> </a:t>
            </a:r>
            <a:r>
              <a:rPr lang="en-US" sz="2400" dirty="0" err="1" smtClean="0"/>
              <a:t>lên</a:t>
            </a:r>
            <a:r>
              <a:rPr lang="en-US" sz="2400" dirty="0" smtClean="0"/>
              <a:t> CNXH (</a:t>
            </a:r>
            <a:r>
              <a:rPr lang="en-US" sz="2400" dirty="0" err="1" smtClean="0"/>
              <a:t>bổ</a:t>
            </a:r>
            <a:r>
              <a:rPr lang="en-US" sz="2400" dirty="0" smtClean="0"/>
              <a:t> sung </a:t>
            </a:r>
            <a:r>
              <a:rPr lang="en-US" sz="2400" dirty="0" err="1" smtClean="0"/>
              <a:t>phát</a:t>
            </a:r>
            <a:r>
              <a:rPr lang="en-US" sz="2400" dirty="0" smtClean="0"/>
              <a:t> </a:t>
            </a:r>
            <a:r>
              <a:rPr lang="en-US" sz="2400" dirty="0" err="1" smtClean="0"/>
              <a:t>triển</a:t>
            </a:r>
            <a:r>
              <a:rPr lang="en-US" sz="2400" dirty="0" smtClean="0"/>
              <a:t> </a:t>
            </a:r>
            <a:r>
              <a:rPr lang="en-US" sz="2400" dirty="0" err="1" smtClean="0"/>
              <a:t>năm</a:t>
            </a:r>
            <a:r>
              <a:rPr lang="en-US" sz="2400" dirty="0" smtClean="0"/>
              <a:t> 2011) </a:t>
            </a:r>
            <a:r>
              <a:rPr lang="en-US" sz="2400" dirty="0" err="1" smtClean="0"/>
              <a:t>chỉ</a:t>
            </a:r>
            <a:r>
              <a:rPr lang="en-US" sz="2400" dirty="0" smtClean="0"/>
              <a:t> </a:t>
            </a:r>
            <a:r>
              <a:rPr lang="en-US" sz="2400" dirty="0" err="1" smtClean="0"/>
              <a:t>rõ</a:t>
            </a:r>
            <a:r>
              <a:rPr lang="en-US" sz="2400" dirty="0" smtClean="0"/>
              <a:t>: </a:t>
            </a:r>
            <a:r>
              <a:rPr lang="en-US" sz="2400" dirty="0" err="1" smtClean="0"/>
              <a:t>Nhà</a:t>
            </a:r>
            <a:r>
              <a:rPr lang="en-US" sz="2400" dirty="0" smtClean="0"/>
              <a:t> </a:t>
            </a:r>
            <a:r>
              <a:rPr lang="en-US" sz="2400" dirty="0" err="1" smtClean="0"/>
              <a:t>nước</a:t>
            </a:r>
            <a:r>
              <a:rPr lang="en-US" sz="2400" dirty="0" smtClean="0"/>
              <a:t> ta </a:t>
            </a:r>
            <a:r>
              <a:rPr lang="en-US" sz="2400" dirty="0" err="1" smtClean="0"/>
              <a:t>là</a:t>
            </a:r>
            <a:r>
              <a:rPr lang="en-US" sz="2400" dirty="0" smtClean="0"/>
              <a:t> </a:t>
            </a:r>
            <a:r>
              <a:rPr lang="en-US" sz="2400" dirty="0" err="1" smtClean="0"/>
              <a:t>Nhà</a:t>
            </a:r>
            <a:r>
              <a:rPr lang="en-US" sz="2400" dirty="0" smtClean="0"/>
              <a:t> </a:t>
            </a:r>
            <a:r>
              <a:rPr lang="en-US" sz="2400" dirty="0" err="1" smtClean="0"/>
              <a:t>nước</a:t>
            </a:r>
            <a:r>
              <a:rPr lang="en-US" sz="2400" dirty="0" smtClean="0"/>
              <a:t> </a:t>
            </a:r>
            <a:r>
              <a:rPr lang="en-US" sz="2400" dirty="0" err="1" smtClean="0"/>
              <a:t>pháp</a:t>
            </a:r>
            <a:r>
              <a:rPr lang="en-US" sz="2400" dirty="0" smtClean="0"/>
              <a:t> </a:t>
            </a:r>
            <a:r>
              <a:rPr lang="en-US" sz="2400" dirty="0" err="1" smtClean="0"/>
              <a:t>quyền</a:t>
            </a:r>
            <a:r>
              <a:rPr lang="en-US" sz="2400" dirty="0" smtClean="0"/>
              <a:t> XHCN  </a:t>
            </a:r>
            <a:r>
              <a:rPr lang="en-US" sz="2400" dirty="0" err="1" smtClean="0"/>
              <a:t>của</a:t>
            </a:r>
            <a:r>
              <a:rPr lang="en-US" sz="2400" dirty="0" smtClean="0"/>
              <a:t> </a:t>
            </a:r>
            <a:r>
              <a:rPr lang="en-US" sz="2400" dirty="0" err="1" smtClean="0"/>
              <a:t>nhân</a:t>
            </a:r>
            <a:r>
              <a:rPr lang="en-US" sz="2400" dirty="0" smtClean="0"/>
              <a:t> </a:t>
            </a:r>
            <a:r>
              <a:rPr lang="en-US" sz="2400" dirty="0" err="1" smtClean="0"/>
              <a:t>dân</a:t>
            </a:r>
            <a:r>
              <a:rPr lang="en-US" sz="2400" dirty="0" smtClean="0"/>
              <a:t>, do </a:t>
            </a:r>
            <a:r>
              <a:rPr lang="en-US" sz="2400" dirty="0" err="1" smtClean="0"/>
              <a:t>nhân</a:t>
            </a:r>
            <a:r>
              <a:rPr lang="en-US" sz="2400" dirty="0" smtClean="0"/>
              <a:t> </a:t>
            </a:r>
            <a:r>
              <a:rPr lang="en-US" sz="2400" dirty="0" err="1" smtClean="0"/>
              <a:t>dân</a:t>
            </a:r>
            <a:r>
              <a:rPr lang="en-US" sz="2400" dirty="0" smtClean="0"/>
              <a:t> </a:t>
            </a:r>
            <a:r>
              <a:rPr lang="en-US" sz="2400" dirty="0" err="1" smtClean="0"/>
              <a:t>và</a:t>
            </a:r>
            <a:r>
              <a:rPr lang="en-US" sz="2400" dirty="0" smtClean="0"/>
              <a:t> </a:t>
            </a:r>
            <a:r>
              <a:rPr lang="en-US" sz="2400" dirty="0" err="1" smtClean="0"/>
              <a:t>vì</a:t>
            </a:r>
            <a:r>
              <a:rPr lang="en-US" sz="2400" dirty="0" smtClean="0"/>
              <a:t> </a:t>
            </a:r>
            <a:r>
              <a:rPr lang="en-US" sz="2400" dirty="0" err="1" smtClean="0"/>
              <a:t>nhân</a:t>
            </a:r>
            <a:r>
              <a:rPr lang="en-US" sz="2400" dirty="0" smtClean="0"/>
              <a:t> </a:t>
            </a:r>
            <a:r>
              <a:rPr lang="en-US" sz="2400" dirty="0" err="1" smtClean="0"/>
              <a:t>dân</a:t>
            </a:r>
            <a:r>
              <a:rPr lang="en-US" sz="2400" dirty="0" smtClean="0"/>
              <a:t>. </a:t>
            </a:r>
            <a:r>
              <a:rPr lang="en-US" sz="2400" dirty="0" err="1" smtClean="0"/>
              <a:t>Tất</a:t>
            </a:r>
            <a:r>
              <a:rPr lang="en-US" sz="2400" dirty="0" smtClean="0"/>
              <a:t> </a:t>
            </a:r>
            <a:r>
              <a:rPr lang="en-US" sz="2400" dirty="0" err="1" smtClean="0"/>
              <a:t>cả</a:t>
            </a:r>
            <a:r>
              <a:rPr lang="en-US" sz="2400" dirty="0" smtClean="0"/>
              <a:t> </a:t>
            </a:r>
            <a:r>
              <a:rPr lang="en-US" sz="2400" dirty="0" err="1" smtClean="0"/>
              <a:t>quyền</a:t>
            </a:r>
            <a:r>
              <a:rPr lang="en-US" sz="2400" dirty="0" smtClean="0"/>
              <a:t> </a:t>
            </a:r>
            <a:r>
              <a:rPr lang="en-US" sz="2400" dirty="0" err="1" smtClean="0"/>
              <a:t>lực</a:t>
            </a:r>
            <a:r>
              <a:rPr lang="en-US" sz="2400" dirty="0" smtClean="0"/>
              <a:t> </a:t>
            </a:r>
            <a:r>
              <a:rPr lang="en-US" sz="2400" dirty="0" err="1" smtClean="0"/>
              <a:t>thuộc</a:t>
            </a:r>
            <a:r>
              <a:rPr lang="en-US" sz="2400" dirty="0" smtClean="0"/>
              <a:t> </a:t>
            </a:r>
            <a:r>
              <a:rPr lang="en-US" sz="2400" dirty="0" err="1" smtClean="0"/>
              <a:t>về</a:t>
            </a:r>
            <a:r>
              <a:rPr lang="en-US" sz="2400" dirty="0" smtClean="0"/>
              <a:t> </a:t>
            </a:r>
            <a:r>
              <a:rPr lang="en-US" sz="2400" dirty="0" err="1" smtClean="0"/>
              <a:t>nhân</a:t>
            </a:r>
            <a:r>
              <a:rPr lang="en-US" sz="2400" dirty="0" smtClean="0"/>
              <a:t> </a:t>
            </a:r>
            <a:r>
              <a:rPr lang="en-US" sz="2400" dirty="0" err="1" smtClean="0"/>
              <a:t>dân</a:t>
            </a:r>
            <a:r>
              <a:rPr lang="en-US" sz="2400" dirty="0" smtClean="0"/>
              <a:t> </a:t>
            </a:r>
            <a:r>
              <a:rPr lang="en-US" sz="2400" dirty="0" err="1" smtClean="0"/>
              <a:t>mà</a:t>
            </a:r>
            <a:r>
              <a:rPr lang="en-US" sz="2400" dirty="0" smtClean="0"/>
              <a:t> </a:t>
            </a:r>
            <a:r>
              <a:rPr lang="en-US" sz="2400" dirty="0" err="1" smtClean="0"/>
              <a:t>nền</a:t>
            </a:r>
            <a:r>
              <a:rPr lang="en-US" sz="2400" dirty="0" smtClean="0"/>
              <a:t> </a:t>
            </a:r>
            <a:r>
              <a:rPr lang="en-US" sz="2400" dirty="0" err="1" smtClean="0"/>
              <a:t>tảng</a:t>
            </a:r>
            <a:r>
              <a:rPr lang="en-US" sz="2400" dirty="0" smtClean="0"/>
              <a:t> </a:t>
            </a:r>
            <a:r>
              <a:rPr lang="en-US" sz="2400" dirty="0" err="1" smtClean="0"/>
              <a:t>là</a:t>
            </a:r>
            <a:r>
              <a:rPr lang="en-US" sz="2400" dirty="0" smtClean="0"/>
              <a:t> </a:t>
            </a:r>
            <a:r>
              <a:rPr lang="en-US" sz="2400" dirty="0" err="1" smtClean="0"/>
              <a:t>liên</a:t>
            </a:r>
            <a:r>
              <a:rPr lang="en-US" sz="2400" dirty="0" smtClean="0"/>
              <a:t> minh </a:t>
            </a:r>
            <a:r>
              <a:rPr lang="en-US" sz="2400" dirty="0" err="1" smtClean="0"/>
              <a:t>giữa</a:t>
            </a:r>
            <a:r>
              <a:rPr lang="en-US" sz="2400" dirty="0" smtClean="0"/>
              <a:t> </a:t>
            </a:r>
            <a:r>
              <a:rPr lang="en-US" sz="2400" dirty="0" err="1" smtClean="0"/>
              <a:t>giai</a:t>
            </a:r>
            <a:r>
              <a:rPr lang="en-US" sz="2400" dirty="0" smtClean="0"/>
              <a:t> </a:t>
            </a:r>
            <a:r>
              <a:rPr lang="en-US" sz="2400" dirty="0" err="1" smtClean="0"/>
              <a:t>cấp</a:t>
            </a:r>
            <a:r>
              <a:rPr lang="en-US" sz="2400" dirty="0" smtClean="0"/>
              <a:t> </a:t>
            </a:r>
            <a:r>
              <a:rPr lang="en-US" sz="2400" dirty="0" err="1" smtClean="0"/>
              <a:t>công</a:t>
            </a:r>
            <a:r>
              <a:rPr lang="en-US" sz="2400" dirty="0" smtClean="0"/>
              <a:t> </a:t>
            </a:r>
            <a:r>
              <a:rPr lang="en-US" sz="2400" dirty="0" err="1" smtClean="0"/>
              <a:t>nhân</a:t>
            </a:r>
            <a:r>
              <a:rPr lang="en-US" sz="2400" dirty="0" smtClean="0"/>
              <a:t> </a:t>
            </a:r>
            <a:r>
              <a:rPr lang="en-US" sz="2400" dirty="0" err="1" smtClean="0"/>
              <a:t>với</a:t>
            </a:r>
            <a:r>
              <a:rPr lang="en-US" sz="2400" dirty="0" smtClean="0"/>
              <a:t> </a:t>
            </a:r>
            <a:r>
              <a:rPr lang="en-US" sz="2400" dirty="0" err="1" smtClean="0"/>
              <a:t>giai</a:t>
            </a:r>
            <a:r>
              <a:rPr lang="en-US" sz="2400" dirty="0" smtClean="0"/>
              <a:t> </a:t>
            </a:r>
            <a:r>
              <a:rPr lang="en-US" sz="2400" dirty="0" err="1" smtClean="0"/>
              <a:t>cấp</a:t>
            </a:r>
            <a:r>
              <a:rPr lang="en-US" sz="2400" dirty="0" smtClean="0"/>
              <a:t> </a:t>
            </a:r>
            <a:r>
              <a:rPr lang="en-US" sz="2400" dirty="0" err="1" smtClean="0"/>
              <a:t>nông</a:t>
            </a:r>
            <a:r>
              <a:rPr lang="en-US" sz="2400" dirty="0" smtClean="0"/>
              <a:t> </a:t>
            </a:r>
            <a:r>
              <a:rPr lang="en-US" sz="2400" dirty="0" err="1" smtClean="0"/>
              <a:t>dân</a:t>
            </a:r>
            <a:r>
              <a:rPr lang="en-US" sz="2400" dirty="0" smtClean="0"/>
              <a:t> </a:t>
            </a:r>
            <a:r>
              <a:rPr lang="en-US" sz="2400" dirty="0" err="1" smtClean="0"/>
              <a:t>và</a:t>
            </a:r>
            <a:r>
              <a:rPr lang="en-US" sz="2400" dirty="0" smtClean="0"/>
              <a:t> </a:t>
            </a:r>
            <a:r>
              <a:rPr lang="en-US" sz="2400" dirty="0" err="1" smtClean="0"/>
              <a:t>đội</a:t>
            </a:r>
            <a:r>
              <a:rPr lang="en-US" sz="2400" dirty="0" smtClean="0"/>
              <a:t> </a:t>
            </a:r>
            <a:r>
              <a:rPr lang="en-US" sz="2400" dirty="0" err="1" smtClean="0"/>
              <a:t>ngũ</a:t>
            </a:r>
            <a:r>
              <a:rPr lang="en-US" sz="2400" dirty="0" smtClean="0"/>
              <a:t> </a:t>
            </a:r>
            <a:r>
              <a:rPr lang="en-US" sz="2400" dirty="0" err="1" smtClean="0"/>
              <a:t>trí</a:t>
            </a:r>
            <a:r>
              <a:rPr lang="en-US" sz="2400" dirty="0" smtClean="0"/>
              <a:t> </a:t>
            </a:r>
            <a:r>
              <a:rPr lang="en-US" sz="2400" dirty="0" err="1" smtClean="0"/>
              <a:t>thức</a:t>
            </a:r>
            <a:r>
              <a:rPr lang="en-US" sz="2400" dirty="0" smtClean="0"/>
              <a:t> do ĐCS VN </a:t>
            </a:r>
            <a:r>
              <a:rPr lang="en-US" sz="2400" dirty="0" err="1" smtClean="0"/>
              <a:t>lãnh</a:t>
            </a:r>
            <a:r>
              <a:rPr lang="en-US" sz="2400" dirty="0" smtClean="0"/>
              <a:t> </a:t>
            </a:r>
            <a:r>
              <a:rPr lang="en-US" sz="2400" dirty="0" err="1" smtClean="0"/>
              <a:t>đạo</a:t>
            </a:r>
            <a:r>
              <a:rPr lang="en-US" sz="2400" dirty="0" smtClean="0"/>
              <a:t>”</a:t>
            </a:r>
            <a:endParaRPr lang="en-US" sz="2400" dirty="0"/>
          </a:p>
        </p:txBody>
      </p:sp>
    </p:spTree>
    <p:extLst>
      <p:ext uri="{BB962C8B-B14F-4D97-AF65-F5344CB8AC3E}">
        <p14:creationId xmlns:p14="http://schemas.microsoft.com/office/powerpoint/2010/main" val="215057566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2947" y="457207"/>
            <a:ext cx="11203132" cy="361637"/>
          </a:xfrm>
          <a:prstGeom prst="rect">
            <a:avLst/>
          </a:prstGeom>
        </p:spPr>
        <p:txBody>
          <a:bodyPr wrap="none">
            <a:spAutoFit/>
          </a:bodyPr>
          <a:lstStyle/>
          <a:p>
            <a:pPr marL="457195" indent="457195" algn="just">
              <a:lnSpc>
                <a:spcPts val="2100"/>
              </a:lnSpc>
            </a:pP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1.1. Bản chất của Nhà nước pháp quyền xã hội chủ nghĩa Việt Nam</a:t>
            </a:r>
            <a:endParaRPr lang="en-US" sz="2800" dirty="0">
              <a:solidFill>
                <a:srgbClr val="C00000"/>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2" name="Rectangle 1"/>
          <p:cNvSpPr/>
          <p:nvPr/>
        </p:nvSpPr>
        <p:spPr>
          <a:xfrm>
            <a:off x="2133604" y="1087284"/>
            <a:ext cx="8458196" cy="523220"/>
          </a:xfrm>
          <a:prstGeom prst="rect">
            <a:avLst/>
          </a:prstGeom>
          <a:ln>
            <a:solidFill>
              <a:srgbClr val="660066"/>
            </a:solidFill>
          </a:ln>
        </p:spPr>
        <p:txBody>
          <a:bodyPr wrap="square">
            <a:spAutoFit/>
          </a:bodyPr>
          <a:lstStyle/>
          <a:p>
            <a:pPr marL="342895" indent="-342895" algn="ctr">
              <a:buFont typeface="Wingdings" panose="05000000000000000000" pitchFamily="2" charset="2"/>
              <a:buChar char="q"/>
            </a:pPr>
            <a:r>
              <a:rPr lang="nl-NL" sz="2400" i="1" dirty="0">
                <a:latin typeface="Times New Roman" panose="02020603050405020304" pitchFamily="18" charset="0"/>
                <a:ea typeface="Times New Roman" panose="02020603050405020304" pitchFamily="18" charset="0"/>
              </a:rPr>
              <a:t> </a:t>
            </a:r>
            <a:r>
              <a:rPr lang="nl-NL" sz="2800" i="1" dirty="0" smtClean="0">
                <a:solidFill>
                  <a:srgbClr val="3333CC"/>
                </a:solidFill>
                <a:latin typeface="Times New Roman" panose="02020603050405020304" pitchFamily="18" charset="0"/>
                <a:ea typeface="Times New Roman" panose="02020603050405020304" pitchFamily="18" charset="0"/>
              </a:rPr>
              <a:t>Nhân dân là chủ thể tối cao của quyền lực Nhà nước</a:t>
            </a:r>
            <a:endParaRPr lang="en-US" sz="2800" dirty="0">
              <a:solidFill>
                <a:srgbClr val="3333CC"/>
              </a:solidFill>
            </a:endParaRPr>
          </a:p>
        </p:txBody>
      </p:sp>
      <p:sp>
        <p:nvSpPr>
          <p:cNvPr id="10" name="AutoShape 3"/>
          <p:cNvSpPr>
            <a:spLocks noChangeArrowheads="1"/>
          </p:cNvSpPr>
          <p:nvPr/>
        </p:nvSpPr>
        <p:spPr bwMode="gray">
          <a:xfrm>
            <a:off x="7467334" y="2789493"/>
            <a:ext cx="3962668" cy="1434782"/>
          </a:xfrm>
          <a:prstGeom prst="homePlate">
            <a:avLst>
              <a:gd name="adj" fmla="val 39013"/>
            </a:avLst>
          </a:prstGeom>
          <a:gradFill rotWithShape="1">
            <a:gsLst>
              <a:gs pos="0">
                <a:schemeClr val="folHlink">
                  <a:gamma/>
                  <a:shade val="76078"/>
                  <a:invGamma/>
                </a:schemeClr>
              </a:gs>
              <a:gs pos="100000">
                <a:schemeClr val="folHlink"/>
              </a:gs>
            </a:gsLst>
            <a:lin ang="5400000" scaled="1"/>
          </a:gra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endParaRPr lang="en-US" sz="1801"/>
          </a:p>
        </p:txBody>
      </p:sp>
      <p:sp>
        <p:nvSpPr>
          <p:cNvPr id="11" name="AutoShape 4"/>
          <p:cNvSpPr>
            <a:spLocks noChangeArrowheads="1"/>
          </p:cNvSpPr>
          <p:nvPr/>
        </p:nvSpPr>
        <p:spPr bwMode="gray">
          <a:xfrm>
            <a:off x="3007595" y="2772854"/>
            <a:ext cx="5145812" cy="1418148"/>
          </a:xfrm>
          <a:prstGeom prst="homePlate">
            <a:avLst>
              <a:gd name="adj" fmla="val 42291"/>
            </a:avLst>
          </a:prstGeom>
          <a:solidFill>
            <a:srgbClr val="00B0F0"/>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endParaRPr lang="en-US" sz="1801">
              <a:solidFill>
                <a:srgbClr val="3333CC"/>
              </a:solidFill>
            </a:endParaRPr>
          </a:p>
        </p:txBody>
      </p:sp>
      <p:sp>
        <p:nvSpPr>
          <p:cNvPr id="12" name="AutoShape 5"/>
          <p:cNvSpPr>
            <a:spLocks noChangeArrowheads="1"/>
          </p:cNvSpPr>
          <p:nvPr/>
        </p:nvSpPr>
        <p:spPr bwMode="gray">
          <a:xfrm>
            <a:off x="630306" y="2789488"/>
            <a:ext cx="3850951" cy="1434782"/>
          </a:xfrm>
          <a:prstGeom prst="homePlate">
            <a:avLst>
              <a:gd name="adj" fmla="val 42796"/>
            </a:avLst>
          </a:prstGeom>
          <a:gradFill rotWithShape="1">
            <a:gsLst>
              <a:gs pos="0">
                <a:schemeClr val="accent2">
                  <a:gamma/>
                  <a:shade val="76078"/>
                  <a:invGamma/>
                </a:schemeClr>
              </a:gs>
              <a:gs pos="100000">
                <a:schemeClr val="accent2"/>
              </a:gs>
            </a:gsLst>
            <a:lin ang="5400000" scaled="1"/>
          </a:gra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pPr algn="ctr"/>
            <a:r>
              <a:rPr lang="nl-NL" sz="2800" b="1" dirty="0">
                <a:solidFill>
                  <a:schemeClr val="bg1"/>
                </a:solidFill>
              </a:rPr>
              <a:t>Bản chất </a:t>
            </a:r>
          </a:p>
          <a:p>
            <a:pPr algn="ctr"/>
            <a:r>
              <a:rPr lang="en-US" sz="2800" b="1" dirty="0">
                <a:solidFill>
                  <a:schemeClr val="bg1"/>
                </a:solidFill>
              </a:rPr>
              <a:t>Giai cấp công nhân</a:t>
            </a:r>
          </a:p>
        </p:txBody>
      </p:sp>
      <p:sp>
        <p:nvSpPr>
          <p:cNvPr id="4" name="Rectangle 3"/>
          <p:cNvSpPr/>
          <p:nvPr/>
        </p:nvSpPr>
        <p:spPr>
          <a:xfrm>
            <a:off x="5189302" y="3021694"/>
            <a:ext cx="2183010" cy="954107"/>
          </a:xfrm>
          <a:prstGeom prst="rect">
            <a:avLst/>
          </a:prstGeom>
        </p:spPr>
        <p:txBody>
          <a:bodyPr wrap="square">
            <a:spAutoFit/>
          </a:bodyPr>
          <a:lstStyle/>
          <a:p>
            <a:pPr algn="ctr"/>
            <a:r>
              <a:rPr lang="nl-NL" sz="2800" b="1" dirty="0">
                <a:solidFill>
                  <a:schemeClr val="bg1"/>
                </a:solidFill>
                <a:latin typeface="+mj-lt"/>
                <a:ea typeface="Times New Roman" panose="02020603050405020304" pitchFamily="18" charset="0"/>
              </a:rPr>
              <a:t>Tính </a:t>
            </a:r>
          </a:p>
          <a:p>
            <a:pPr algn="ctr"/>
            <a:r>
              <a:rPr lang="nl-NL" sz="2800" b="1" dirty="0">
                <a:solidFill>
                  <a:schemeClr val="bg1"/>
                </a:solidFill>
                <a:latin typeface="+mj-lt"/>
                <a:ea typeface="Times New Roman" panose="02020603050405020304" pitchFamily="18" charset="0"/>
              </a:rPr>
              <a:t>dân tộc</a:t>
            </a:r>
            <a:endParaRPr lang="en-US" sz="2800" b="1" dirty="0">
              <a:solidFill>
                <a:schemeClr val="bg1"/>
              </a:solidFill>
              <a:latin typeface="+mj-lt"/>
            </a:endParaRPr>
          </a:p>
        </p:txBody>
      </p:sp>
      <p:sp>
        <p:nvSpPr>
          <p:cNvPr id="5" name="Rectangle 4"/>
          <p:cNvSpPr/>
          <p:nvPr/>
        </p:nvSpPr>
        <p:spPr>
          <a:xfrm>
            <a:off x="8153401" y="3021694"/>
            <a:ext cx="2936779" cy="954107"/>
          </a:xfrm>
          <a:prstGeom prst="rect">
            <a:avLst/>
          </a:prstGeom>
        </p:spPr>
        <p:txBody>
          <a:bodyPr wrap="square">
            <a:spAutoFit/>
          </a:bodyPr>
          <a:lstStyle/>
          <a:p>
            <a:pPr algn="ctr"/>
            <a:r>
              <a:rPr lang="nl-NL" sz="2800" b="1" dirty="0">
                <a:solidFill>
                  <a:schemeClr val="bg1"/>
                </a:solidFill>
                <a:latin typeface="+mj-lt"/>
                <a:ea typeface="Times New Roman" panose="02020603050405020304" pitchFamily="18" charset="0"/>
              </a:rPr>
              <a:t>Tính</a:t>
            </a:r>
          </a:p>
          <a:p>
            <a:pPr algn="ctr"/>
            <a:r>
              <a:rPr lang="nl-NL" sz="2800" b="1" dirty="0">
                <a:solidFill>
                  <a:schemeClr val="bg1"/>
                </a:solidFill>
                <a:latin typeface="+mj-lt"/>
                <a:ea typeface="Times New Roman" panose="02020603050405020304" pitchFamily="18" charset="0"/>
              </a:rPr>
              <a:t> nhân dân </a:t>
            </a:r>
            <a:endParaRPr lang="en-US" sz="2800" b="1" dirty="0">
              <a:solidFill>
                <a:schemeClr val="bg1"/>
              </a:solidFill>
              <a:latin typeface="+mj-lt"/>
            </a:endParaRPr>
          </a:p>
        </p:txBody>
      </p:sp>
      <p:cxnSp>
        <p:nvCxnSpPr>
          <p:cNvPr id="14" name="Straight Arrow Connector 13"/>
          <p:cNvCxnSpPr>
            <a:stCxn id="2" idx="2"/>
          </p:cNvCxnSpPr>
          <p:nvPr/>
        </p:nvCxnSpPr>
        <p:spPr>
          <a:xfrm flipH="1">
            <a:off x="2895606" y="1610504"/>
            <a:ext cx="3467096" cy="117898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2" idx="2"/>
            <a:endCxn id="10" idx="0"/>
          </p:cNvCxnSpPr>
          <p:nvPr/>
        </p:nvCxnSpPr>
        <p:spPr>
          <a:xfrm>
            <a:off x="6362702" y="1610504"/>
            <a:ext cx="2806090" cy="117898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2" idx="2"/>
          </p:cNvCxnSpPr>
          <p:nvPr/>
        </p:nvCxnSpPr>
        <p:spPr>
          <a:xfrm flipH="1">
            <a:off x="5600708" y="1610504"/>
            <a:ext cx="761994" cy="112908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34748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8" descr="num11"/>
          <p:cNvPicPr>
            <a:picLocks noChangeAspect="1" noChangeArrowheads="1"/>
          </p:cNvPicPr>
          <p:nvPr/>
        </p:nvPicPr>
        <p:blipFill>
          <a:blip r:embed="rId2"/>
          <a:srcRect/>
          <a:stretch>
            <a:fillRect/>
          </a:stretch>
        </p:blipFill>
        <p:spPr bwMode="auto">
          <a:xfrm>
            <a:off x="319056" y="732266"/>
            <a:ext cx="2447925" cy="2759076"/>
          </a:xfrm>
          <a:prstGeom prst="rect">
            <a:avLst/>
          </a:prstGeom>
          <a:noFill/>
        </p:spPr>
      </p:pic>
      <p:grpSp>
        <p:nvGrpSpPr>
          <p:cNvPr id="20" name="Group 5"/>
          <p:cNvGrpSpPr>
            <a:grpSpLocks/>
          </p:cNvGrpSpPr>
          <p:nvPr/>
        </p:nvGrpSpPr>
        <p:grpSpPr bwMode="auto">
          <a:xfrm>
            <a:off x="152406" y="2438405"/>
            <a:ext cx="3536951" cy="2771774"/>
            <a:chOff x="862" y="713"/>
            <a:chExt cx="3780" cy="3490"/>
          </a:xfrm>
        </p:grpSpPr>
        <p:grpSp>
          <p:nvGrpSpPr>
            <p:cNvPr id="21" name="Group 6"/>
            <p:cNvGrpSpPr>
              <a:grpSpLocks/>
            </p:cNvGrpSpPr>
            <p:nvPr/>
          </p:nvGrpSpPr>
          <p:grpSpPr bwMode="auto">
            <a:xfrm>
              <a:off x="1082" y="2210"/>
              <a:ext cx="3406" cy="1993"/>
              <a:chOff x="1082" y="2355"/>
              <a:chExt cx="3406" cy="1993"/>
            </a:xfrm>
          </p:grpSpPr>
          <p:sp>
            <p:nvSpPr>
              <p:cNvPr id="34" name="Freeform 7"/>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808080"/>
              </a:solidFill>
              <a:ln w="9525" cap="flat" cmpd="sng">
                <a:noFill/>
                <a:prstDash val="solid"/>
                <a:round/>
                <a:headEnd/>
                <a:tailEnd/>
              </a:ln>
              <a:effectLst/>
            </p:spPr>
            <p:txBody>
              <a:bodyPr wrap="none" anchor="ctr"/>
              <a:lstStyle/>
              <a:p>
                <a:endParaRPr lang="en-US" sz="1801"/>
              </a:p>
            </p:txBody>
          </p:sp>
          <p:sp>
            <p:nvSpPr>
              <p:cNvPr id="35" name="Freeform 8"/>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hlink"/>
              </a:solidFill>
              <a:ln w="9525" cap="flat" cmpd="sng">
                <a:noFill/>
                <a:prstDash val="solid"/>
                <a:round/>
                <a:headEnd/>
                <a:tailEnd/>
              </a:ln>
              <a:effectLst/>
            </p:spPr>
            <p:txBody>
              <a:bodyPr wrap="none" anchor="ctr"/>
              <a:lstStyle/>
              <a:p>
                <a:endParaRPr lang="en-US" sz="1801"/>
              </a:p>
            </p:txBody>
          </p:sp>
          <p:sp>
            <p:nvSpPr>
              <p:cNvPr id="36" name="Freeform 9"/>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969696"/>
              </a:solidFill>
              <a:ln w="9525" cap="flat" cmpd="sng">
                <a:noFill/>
                <a:prstDash val="solid"/>
                <a:round/>
                <a:headEnd/>
                <a:tailEnd/>
              </a:ln>
              <a:effectLst/>
            </p:spPr>
            <p:txBody>
              <a:bodyPr wrap="none" anchor="ctr"/>
              <a:lstStyle/>
              <a:p>
                <a:endParaRPr lang="en-US" sz="1801"/>
              </a:p>
            </p:txBody>
          </p:sp>
        </p:grpSp>
        <p:grpSp>
          <p:nvGrpSpPr>
            <p:cNvPr id="22" name="Group 10"/>
            <p:cNvGrpSpPr>
              <a:grpSpLocks/>
            </p:cNvGrpSpPr>
            <p:nvPr/>
          </p:nvGrpSpPr>
          <p:grpSpPr bwMode="auto">
            <a:xfrm>
              <a:off x="1009" y="1723"/>
              <a:ext cx="3527" cy="1993"/>
              <a:chOff x="1082" y="2355"/>
              <a:chExt cx="3406" cy="1993"/>
            </a:xfrm>
          </p:grpSpPr>
          <p:sp>
            <p:nvSpPr>
              <p:cNvPr id="31" name="Freeform 11"/>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B2B2B2"/>
              </a:solidFill>
              <a:ln w="9525" cap="flat" cmpd="sng">
                <a:noFill/>
                <a:prstDash val="solid"/>
                <a:round/>
                <a:headEnd/>
                <a:tailEnd/>
              </a:ln>
              <a:effectLst/>
            </p:spPr>
            <p:txBody>
              <a:bodyPr wrap="none" anchor="ctr"/>
              <a:lstStyle/>
              <a:p>
                <a:endParaRPr lang="en-US" sz="1801"/>
              </a:p>
            </p:txBody>
          </p:sp>
          <p:sp>
            <p:nvSpPr>
              <p:cNvPr id="32" name="Freeform 12"/>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accent1"/>
              </a:solidFill>
              <a:ln w="9525" cap="flat" cmpd="sng">
                <a:noFill/>
                <a:prstDash val="solid"/>
                <a:round/>
                <a:headEnd/>
                <a:tailEnd/>
              </a:ln>
              <a:effectLst/>
            </p:spPr>
            <p:txBody>
              <a:bodyPr wrap="none" anchor="ctr"/>
              <a:lstStyle/>
              <a:p>
                <a:endParaRPr lang="en-US" sz="1801"/>
              </a:p>
            </p:txBody>
          </p:sp>
          <p:sp>
            <p:nvSpPr>
              <p:cNvPr id="33" name="Freeform 13"/>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B4B4B4"/>
              </a:solidFill>
              <a:ln w="9525" cap="flat" cmpd="sng">
                <a:noFill/>
                <a:prstDash val="solid"/>
                <a:round/>
                <a:headEnd/>
                <a:tailEnd/>
              </a:ln>
              <a:effectLst/>
            </p:spPr>
            <p:txBody>
              <a:bodyPr wrap="none" anchor="ctr"/>
              <a:lstStyle/>
              <a:p>
                <a:endParaRPr lang="en-US" sz="1801"/>
              </a:p>
            </p:txBody>
          </p:sp>
        </p:grpSp>
        <p:grpSp>
          <p:nvGrpSpPr>
            <p:cNvPr id="23" name="Group 14"/>
            <p:cNvGrpSpPr>
              <a:grpSpLocks/>
            </p:cNvGrpSpPr>
            <p:nvPr/>
          </p:nvGrpSpPr>
          <p:grpSpPr bwMode="auto">
            <a:xfrm>
              <a:off x="935" y="1219"/>
              <a:ext cx="3653" cy="1993"/>
              <a:chOff x="1082" y="2355"/>
              <a:chExt cx="3406" cy="1993"/>
            </a:xfrm>
          </p:grpSpPr>
          <p:sp>
            <p:nvSpPr>
              <p:cNvPr id="28" name="Freeform 15"/>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C0C0C0"/>
              </a:solidFill>
              <a:ln w="9525" cap="flat" cmpd="sng">
                <a:noFill/>
                <a:prstDash val="solid"/>
                <a:round/>
                <a:headEnd/>
                <a:tailEnd/>
              </a:ln>
              <a:effectLst/>
            </p:spPr>
            <p:txBody>
              <a:bodyPr wrap="none" anchor="ctr"/>
              <a:lstStyle/>
              <a:p>
                <a:endParaRPr lang="en-US" sz="1801"/>
              </a:p>
            </p:txBody>
          </p:sp>
          <p:sp>
            <p:nvSpPr>
              <p:cNvPr id="29" name="Freeform 16"/>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folHlink"/>
              </a:solidFill>
              <a:ln w="9525" cap="flat" cmpd="sng">
                <a:noFill/>
                <a:prstDash val="solid"/>
                <a:round/>
                <a:headEnd/>
                <a:tailEnd/>
              </a:ln>
              <a:effectLst/>
            </p:spPr>
            <p:txBody>
              <a:bodyPr wrap="none" anchor="ctr"/>
              <a:lstStyle/>
              <a:p>
                <a:endParaRPr lang="en-US" sz="1801"/>
              </a:p>
            </p:txBody>
          </p:sp>
          <p:sp>
            <p:nvSpPr>
              <p:cNvPr id="30" name="Freeform 17"/>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DDDDDD"/>
              </a:solidFill>
              <a:ln w="9525" cap="flat" cmpd="sng">
                <a:noFill/>
                <a:prstDash val="solid"/>
                <a:round/>
                <a:headEnd/>
                <a:tailEnd/>
              </a:ln>
              <a:effectLst/>
            </p:spPr>
            <p:txBody>
              <a:bodyPr wrap="none" anchor="ctr"/>
              <a:lstStyle/>
              <a:p>
                <a:endParaRPr lang="en-US" sz="1801"/>
              </a:p>
            </p:txBody>
          </p:sp>
        </p:grpSp>
        <p:grpSp>
          <p:nvGrpSpPr>
            <p:cNvPr id="24" name="Group 18"/>
            <p:cNvGrpSpPr>
              <a:grpSpLocks/>
            </p:cNvGrpSpPr>
            <p:nvPr/>
          </p:nvGrpSpPr>
          <p:grpSpPr bwMode="auto">
            <a:xfrm>
              <a:off x="862" y="713"/>
              <a:ext cx="3780" cy="1993"/>
              <a:chOff x="1082" y="2355"/>
              <a:chExt cx="3406" cy="1993"/>
            </a:xfrm>
          </p:grpSpPr>
          <p:sp>
            <p:nvSpPr>
              <p:cNvPr id="25" name="Freeform 19"/>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DDDDDD"/>
              </a:solidFill>
              <a:ln w="9525" cap="flat" cmpd="sng">
                <a:noFill/>
                <a:prstDash val="solid"/>
                <a:round/>
                <a:headEnd/>
                <a:tailEnd/>
              </a:ln>
              <a:effectLst/>
            </p:spPr>
            <p:txBody>
              <a:bodyPr wrap="none" anchor="ctr"/>
              <a:lstStyle/>
              <a:p>
                <a:endParaRPr lang="en-US" sz="1801"/>
              </a:p>
            </p:txBody>
          </p:sp>
          <p:sp>
            <p:nvSpPr>
              <p:cNvPr id="26" name="Freeform 20"/>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accent2"/>
              </a:solidFill>
              <a:ln w="9525" cap="flat" cmpd="sng">
                <a:noFill/>
                <a:prstDash val="solid"/>
                <a:round/>
                <a:headEnd/>
                <a:tailEnd/>
              </a:ln>
              <a:effectLst/>
            </p:spPr>
            <p:txBody>
              <a:bodyPr wrap="none" anchor="ctr"/>
              <a:lstStyle/>
              <a:p>
                <a:endParaRPr lang="en-US" sz="1801"/>
              </a:p>
            </p:txBody>
          </p:sp>
          <p:sp>
            <p:nvSpPr>
              <p:cNvPr id="27" name="Freeform 21"/>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gradFill rotWithShape="1">
                <a:gsLst>
                  <a:gs pos="0">
                    <a:srgbClr val="F8F8F8">
                      <a:gamma/>
                      <a:shade val="86275"/>
                      <a:invGamma/>
                    </a:srgbClr>
                  </a:gs>
                  <a:gs pos="100000">
                    <a:srgbClr val="F8F8F8"/>
                  </a:gs>
                </a:gsLst>
                <a:lin ang="5400000" scaled="1"/>
              </a:gradFill>
              <a:ln w="9525" cap="flat" cmpd="sng">
                <a:noFill/>
                <a:prstDash val="solid"/>
                <a:round/>
                <a:headEnd/>
                <a:tailEnd/>
              </a:ln>
              <a:effectLst/>
            </p:spPr>
            <p:txBody>
              <a:bodyPr wrap="none" anchor="ctr"/>
              <a:lstStyle/>
              <a:p>
                <a:endParaRPr lang="en-US" sz="1801"/>
              </a:p>
            </p:txBody>
          </p:sp>
        </p:grpSp>
      </p:grpSp>
      <p:sp>
        <p:nvSpPr>
          <p:cNvPr id="37" name="AutoShape 22"/>
          <p:cNvSpPr>
            <a:spLocks/>
          </p:cNvSpPr>
          <p:nvPr/>
        </p:nvSpPr>
        <p:spPr bwMode="blackWhite">
          <a:xfrm>
            <a:off x="4876802" y="328020"/>
            <a:ext cx="6444004" cy="1494265"/>
          </a:xfrm>
          <a:prstGeom prst="callout2">
            <a:avLst>
              <a:gd name="adj1" fmla="val 22153"/>
              <a:gd name="adj2" fmla="val -1944"/>
              <a:gd name="adj3" fmla="val 22153"/>
              <a:gd name="adj4" fmla="val -12162"/>
              <a:gd name="adj5" fmla="val 265847"/>
              <a:gd name="adj6" fmla="val -22903"/>
            </a:avLst>
          </a:prstGeom>
          <a:noFill/>
          <a:ln w="9525">
            <a:solidFill>
              <a:srgbClr val="CC6600"/>
            </a:solidFill>
            <a:miter lim="800000"/>
            <a:headEnd type="diamond" w="med" len="med"/>
            <a:tailEnd/>
          </a:ln>
          <a:effectLst/>
        </p:spPr>
        <p:txBody>
          <a:bodyPr anchor="ctr"/>
          <a:lstStyle/>
          <a:p>
            <a:pPr eaLnBrk="0" hangingPunct="0"/>
            <a:r>
              <a:rPr lang="nl-NL" sz="2800" dirty="0">
                <a:solidFill>
                  <a:srgbClr val="006600"/>
                </a:solidFill>
              </a:rPr>
              <a:t>Toàn bộ hoạt động của Nhà nước đều thể hiện</a:t>
            </a:r>
            <a:r>
              <a:rPr lang="nl-NL" sz="2800" dirty="0">
                <a:solidFill>
                  <a:srgbClr val="CC6600"/>
                </a:solidFill>
              </a:rPr>
              <a:t> </a:t>
            </a:r>
            <a:r>
              <a:rPr lang="nl-NL" sz="2800" u="sng" dirty="0">
                <a:solidFill>
                  <a:srgbClr val="FF0000"/>
                </a:solidFill>
              </a:rPr>
              <a:t> quan điểm của giai cấp công nhân</a:t>
            </a:r>
            <a:endParaRPr lang="en-US" sz="2800" u="sng" dirty="0">
              <a:solidFill>
                <a:srgbClr val="FF0000"/>
              </a:solidFill>
              <a:latin typeface="Arial" charset="0"/>
            </a:endParaRPr>
          </a:p>
        </p:txBody>
      </p:sp>
      <p:sp>
        <p:nvSpPr>
          <p:cNvPr id="38" name="AutoShape 23"/>
          <p:cNvSpPr>
            <a:spLocks/>
          </p:cNvSpPr>
          <p:nvPr/>
        </p:nvSpPr>
        <p:spPr bwMode="blackWhite">
          <a:xfrm>
            <a:off x="5072404" y="2525717"/>
            <a:ext cx="6705600" cy="522286"/>
          </a:xfrm>
          <a:prstGeom prst="callout2">
            <a:avLst>
              <a:gd name="adj1" fmla="val 21884"/>
              <a:gd name="adj2" fmla="val -1954"/>
              <a:gd name="adj3" fmla="val 21884"/>
              <a:gd name="adj4" fmla="val -11843"/>
              <a:gd name="adj5" fmla="val 200306"/>
              <a:gd name="adj6" fmla="val -22060"/>
            </a:avLst>
          </a:prstGeom>
          <a:noFill/>
          <a:ln w="9525">
            <a:solidFill>
              <a:srgbClr val="7030A0"/>
            </a:solidFill>
            <a:miter lim="800000"/>
            <a:headEnd type="diamond" w="med" len="med"/>
            <a:tailEnd/>
          </a:ln>
          <a:effectLst/>
        </p:spPr>
        <p:txBody>
          <a:bodyPr anchor="ctr"/>
          <a:lstStyle/>
          <a:p>
            <a:pPr eaLnBrk="0" hangingPunct="0"/>
            <a:r>
              <a:rPr lang="nl-NL" sz="2400" dirty="0">
                <a:solidFill>
                  <a:srgbClr val="7030A0"/>
                </a:solidFill>
              </a:rPr>
              <a:t>Thực hiện </a:t>
            </a:r>
            <a:r>
              <a:rPr lang="nl-NL" sz="2800" u="sng" dirty="0">
                <a:solidFill>
                  <a:srgbClr val="C00000"/>
                </a:solidFill>
              </a:rPr>
              <a:t>ý chí và nguyện vọng của giai cấp công nhân, nhân dân lao động và cả dân tộc</a:t>
            </a:r>
            <a:endParaRPr lang="en-US" sz="2800" u="sng" dirty="0">
              <a:solidFill>
                <a:srgbClr val="C00000"/>
              </a:solidFill>
              <a:latin typeface="Arial" charset="0"/>
            </a:endParaRPr>
          </a:p>
        </p:txBody>
      </p:sp>
      <p:sp>
        <p:nvSpPr>
          <p:cNvPr id="39" name="AutoShape 24"/>
          <p:cNvSpPr>
            <a:spLocks/>
          </p:cNvSpPr>
          <p:nvPr/>
        </p:nvSpPr>
        <p:spPr bwMode="blackWhite">
          <a:xfrm>
            <a:off x="5181602" y="3942525"/>
            <a:ext cx="6596404" cy="934276"/>
          </a:xfrm>
          <a:prstGeom prst="callout2">
            <a:avLst>
              <a:gd name="adj1" fmla="val 25440"/>
              <a:gd name="adj2" fmla="val -1972"/>
              <a:gd name="adj3" fmla="val 25440"/>
              <a:gd name="adj4" fmla="val -13551"/>
              <a:gd name="adj5" fmla="val -26452"/>
              <a:gd name="adj6" fmla="val -24119"/>
            </a:avLst>
          </a:prstGeom>
          <a:noFill/>
          <a:ln w="9525">
            <a:solidFill>
              <a:srgbClr val="000099"/>
            </a:solidFill>
            <a:miter lim="800000"/>
            <a:headEnd type="diamond" w="med" len="med"/>
            <a:tailEnd/>
          </a:ln>
          <a:effectLst/>
        </p:spPr>
        <p:txBody>
          <a:bodyPr anchor="ctr"/>
          <a:lstStyle/>
          <a:p>
            <a:pPr algn="ctr" eaLnBrk="0" hangingPunct="0"/>
            <a:r>
              <a:rPr lang="nl-NL" sz="2800" dirty="0">
                <a:solidFill>
                  <a:srgbClr val="000099"/>
                </a:solidFill>
              </a:rPr>
              <a:t>Phục vụ </a:t>
            </a:r>
            <a:r>
              <a:rPr lang="nl-NL" sz="2800" u="sng" dirty="0">
                <a:solidFill>
                  <a:srgbClr val="FF0000"/>
                </a:solidFill>
              </a:rPr>
              <a:t>lợi ích</a:t>
            </a:r>
            <a:r>
              <a:rPr lang="nl-NL" sz="2800" dirty="0">
                <a:solidFill>
                  <a:srgbClr val="000099"/>
                </a:solidFill>
              </a:rPr>
              <a:t> của </a:t>
            </a:r>
            <a:r>
              <a:rPr lang="nl-NL" sz="2800" u="sng" dirty="0">
                <a:solidFill>
                  <a:srgbClr val="660066"/>
                </a:solidFill>
              </a:rPr>
              <a:t>giai cấp công nhân</a:t>
            </a:r>
            <a:r>
              <a:rPr lang="nl-NL" sz="2800" dirty="0">
                <a:solidFill>
                  <a:srgbClr val="000099"/>
                </a:solidFill>
              </a:rPr>
              <a:t>, </a:t>
            </a:r>
            <a:r>
              <a:rPr lang="nl-NL" sz="2800" u="sng" dirty="0">
                <a:solidFill>
                  <a:srgbClr val="008000"/>
                </a:solidFill>
              </a:rPr>
              <a:t>nhân dân lao động</a:t>
            </a:r>
            <a:r>
              <a:rPr lang="nl-NL" sz="2800" u="sng" dirty="0">
                <a:solidFill>
                  <a:srgbClr val="000099"/>
                </a:solidFill>
              </a:rPr>
              <a:t> </a:t>
            </a:r>
            <a:r>
              <a:rPr lang="nl-NL" sz="2800" dirty="0">
                <a:solidFill>
                  <a:srgbClr val="000099"/>
                </a:solidFill>
              </a:rPr>
              <a:t>và của </a:t>
            </a:r>
            <a:r>
              <a:rPr lang="nl-NL" sz="2800" u="sng" dirty="0">
                <a:solidFill>
                  <a:srgbClr val="CC6600"/>
                </a:solidFill>
              </a:rPr>
              <a:t>cả dân tộc</a:t>
            </a:r>
            <a:r>
              <a:rPr lang="nl-NL" sz="2800" dirty="0">
                <a:solidFill>
                  <a:srgbClr val="000099"/>
                </a:solidFill>
              </a:rPr>
              <a:t>.</a:t>
            </a:r>
            <a:endParaRPr lang="en-US" sz="2800" dirty="0">
              <a:solidFill>
                <a:srgbClr val="000099"/>
              </a:solidFill>
              <a:latin typeface="Arial" charset="0"/>
            </a:endParaRPr>
          </a:p>
        </p:txBody>
      </p:sp>
      <p:sp>
        <p:nvSpPr>
          <p:cNvPr id="40" name="Rectangle 39"/>
          <p:cNvSpPr/>
          <p:nvPr/>
        </p:nvSpPr>
        <p:spPr>
          <a:xfrm>
            <a:off x="495851" y="2670996"/>
            <a:ext cx="2963829" cy="830997"/>
          </a:xfrm>
          <a:prstGeom prst="rect">
            <a:avLst/>
          </a:prstGeom>
        </p:spPr>
        <p:txBody>
          <a:bodyPr wrap="square">
            <a:spAutoFit/>
          </a:bodyPr>
          <a:lstStyle/>
          <a:p>
            <a:pPr algn="ctr"/>
            <a:r>
              <a:rPr lang="nl-NL" sz="2400" b="1" dirty="0">
                <a:solidFill>
                  <a:srgbClr val="C00000"/>
                </a:solidFill>
              </a:rPr>
              <a:t>Bản chất </a:t>
            </a:r>
          </a:p>
          <a:p>
            <a:pPr algn="ctr"/>
            <a:r>
              <a:rPr lang="nl-NL" sz="2400" b="1" dirty="0">
                <a:solidFill>
                  <a:srgbClr val="C00000"/>
                </a:solidFill>
              </a:rPr>
              <a:t>GCCN</a:t>
            </a:r>
          </a:p>
        </p:txBody>
      </p:sp>
    </p:spTree>
    <p:extLst>
      <p:ext uri="{BB962C8B-B14F-4D97-AF65-F5344CB8AC3E}">
        <p14:creationId xmlns:p14="http://schemas.microsoft.com/office/powerpoint/2010/main" val="14435602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4"/>
          <p:cNvGrpSpPr>
            <a:grpSpLocks/>
          </p:cNvGrpSpPr>
          <p:nvPr/>
        </p:nvGrpSpPr>
        <p:grpSpPr bwMode="auto">
          <a:xfrm rot="3271833">
            <a:off x="3821893" y="1036810"/>
            <a:ext cx="3806817" cy="3862388"/>
            <a:chOff x="1352" y="1125"/>
            <a:chExt cx="2727" cy="2618"/>
          </a:xfrm>
        </p:grpSpPr>
        <p:sp>
          <p:nvSpPr>
            <p:cNvPr id="3" name="AutoShape 75"/>
            <p:cNvSpPr>
              <a:spLocks noChangeArrowheads="1"/>
            </p:cNvSpPr>
            <p:nvPr/>
          </p:nvSpPr>
          <p:spPr bwMode="gray">
            <a:xfrm rot="15973147">
              <a:off x="1449" y="1289"/>
              <a:ext cx="2551" cy="2357"/>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hlink">
                    <a:gamma/>
                    <a:shade val="46275"/>
                    <a:invGamma/>
                  </a:schemeClr>
                </a:gs>
                <a:gs pos="100000">
                  <a:schemeClr val="hlink"/>
                </a:gs>
              </a:gsLst>
              <a:lin ang="5400000" scaled="1"/>
            </a:gradFill>
            <a:ln w="9525">
              <a:noFill/>
              <a:miter lim="800000"/>
              <a:headEnd/>
              <a:tailEnd/>
            </a:ln>
            <a:effectLst/>
            <a:scene3d>
              <a:camera prst="legacyPerspectiveFront">
                <a:rot lat="20999999" lon="300000" rev="0"/>
              </a:camera>
              <a:lightRig rig="legacyFlat3" dir="l"/>
            </a:scene3d>
            <a:sp3d extrusionH="227000" prstMaterial="legacyPlastic">
              <a:bevelT w="13500" h="13500" prst="angle"/>
              <a:bevelB w="13500" h="13500" prst="angle"/>
              <a:extrusionClr>
                <a:schemeClr val="hlink"/>
              </a:extrusionClr>
            </a:sp3d>
          </p:spPr>
          <p:txBody>
            <a:bodyPr wrap="none" anchor="ctr">
              <a:flatTx/>
            </a:bodyPr>
            <a:lstStyle/>
            <a:p>
              <a:endParaRPr lang="en-US" sz="1801"/>
            </a:p>
          </p:txBody>
        </p:sp>
        <p:sp>
          <p:nvSpPr>
            <p:cNvPr id="4" name="AutoShape 76"/>
            <p:cNvSpPr>
              <a:spLocks noChangeArrowheads="1"/>
            </p:cNvSpPr>
            <p:nvPr/>
          </p:nvSpPr>
          <p:spPr bwMode="gray">
            <a:xfrm rot="23284065">
              <a:off x="1352" y="1140"/>
              <a:ext cx="2551" cy="2357"/>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folHlink"/>
                </a:gs>
                <a:gs pos="100000">
                  <a:schemeClr val="folHlink">
                    <a:gamma/>
                    <a:shade val="56078"/>
                    <a:invGamma/>
                  </a:schemeClr>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folHlink"/>
              </a:extrusionClr>
            </a:sp3d>
          </p:spPr>
          <p:txBody>
            <a:bodyPr wrap="none" anchor="ctr">
              <a:flatTx/>
            </a:bodyPr>
            <a:lstStyle/>
            <a:p>
              <a:endParaRPr lang="en-US" sz="1801"/>
            </a:p>
          </p:txBody>
        </p:sp>
        <p:sp>
          <p:nvSpPr>
            <p:cNvPr id="5" name="AutoShape 77"/>
            <p:cNvSpPr>
              <a:spLocks noChangeArrowheads="1"/>
            </p:cNvSpPr>
            <p:nvPr/>
          </p:nvSpPr>
          <p:spPr bwMode="gray">
            <a:xfrm rot="30352628">
              <a:off x="1528" y="1125"/>
              <a:ext cx="2551" cy="2357"/>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accent1">
                    <a:gamma/>
                    <a:shade val="76078"/>
                    <a:invGamma/>
                  </a:schemeClr>
                </a:gs>
                <a:gs pos="100000">
                  <a:schemeClr val="accent1"/>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accent1"/>
              </a:extrusionClr>
            </a:sp3d>
          </p:spPr>
          <p:txBody>
            <a:bodyPr wrap="none" anchor="ctr">
              <a:flatTx/>
            </a:bodyPr>
            <a:lstStyle/>
            <a:p>
              <a:endParaRPr lang="en-US" sz="1801"/>
            </a:p>
          </p:txBody>
        </p:sp>
      </p:grpSp>
      <p:sp>
        <p:nvSpPr>
          <p:cNvPr id="6" name="Line 88"/>
          <p:cNvSpPr>
            <a:spLocks noChangeShapeType="1"/>
          </p:cNvSpPr>
          <p:nvPr/>
        </p:nvSpPr>
        <p:spPr bwMode="auto">
          <a:xfrm>
            <a:off x="2133608" y="1447800"/>
            <a:ext cx="2557463" cy="0"/>
          </a:xfrm>
          <a:prstGeom prst="line">
            <a:avLst/>
          </a:prstGeom>
          <a:noFill/>
          <a:ln w="19050">
            <a:solidFill>
              <a:schemeClr val="accent1"/>
            </a:solidFill>
            <a:round/>
            <a:headEnd/>
            <a:tailEnd type="triangle" w="med" len="med"/>
          </a:ln>
          <a:effectLst/>
        </p:spPr>
        <p:txBody>
          <a:bodyPr/>
          <a:lstStyle/>
          <a:p>
            <a:endParaRPr lang="en-US" sz="1801"/>
          </a:p>
        </p:txBody>
      </p:sp>
      <p:sp>
        <p:nvSpPr>
          <p:cNvPr id="7" name="Line 90"/>
          <p:cNvSpPr>
            <a:spLocks noChangeShapeType="1"/>
          </p:cNvSpPr>
          <p:nvPr/>
        </p:nvSpPr>
        <p:spPr bwMode="auto">
          <a:xfrm flipH="1">
            <a:off x="7772402" y="2133601"/>
            <a:ext cx="2403476" cy="0"/>
          </a:xfrm>
          <a:prstGeom prst="line">
            <a:avLst/>
          </a:prstGeom>
          <a:noFill/>
          <a:ln w="19050">
            <a:solidFill>
              <a:schemeClr val="hlink"/>
            </a:solidFill>
            <a:round/>
            <a:headEnd/>
            <a:tailEnd type="triangle" w="med" len="med"/>
          </a:ln>
          <a:effectLst/>
        </p:spPr>
        <p:txBody>
          <a:bodyPr/>
          <a:lstStyle/>
          <a:p>
            <a:endParaRPr lang="en-US" sz="1801"/>
          </a:p>
        </p:txBody>
      </p:sp>
      <p:sp>
        <p:nvSpPr>
          <p:cNvPr id="8" name="Line 89"/>
          <p:cNvSpPr>
            <a:spLocks noChangeShapeType="1"/>
          </p:cNvSpPr>
          <p:nvPr/>
        </p:nvSpPr>
        <p:spPr bwMode="auto">
          <a:xfrm flipH="1">
            <a:off x="6569872" y="4343400"/>
            <a:ext cx="2405063" cy="0"/>
          </a:xfrm>
          <a:prstGeom prst="line">
            <a:avLst/>
          </a:prstGeom>
          <a:noFill/>
          <a:ln w="19050">
            <a:solidFill>
              <a:schemeClr val="folHlink"/>
            </a:solidFill>
            <a:round/>
            <a:headEnd/>
            <a:tailEnd type="triangle" w="med" len="med"/>
          </a:ln>
          <a:effectLst/>
        </p:spPr>
        <p:txBody>
          <a:bodyPr/>
          <a:lstStyle/>
          <a:p>
            <a:endParaRPr lang="en-US" sz="1801"/>
          </a:p>
        </p:txBody>
      </p:sp>
      <p:sp>
        <p:nvSpPr>
          <p:cNvPr id="9" name="Rectangle 8"/>
          <p:cNvSpPr/>
          <p:nvPr/>
        </p:nvSpPr>
        <p:spPr>
          <a:xfrm>
            <a:off x="5245951" y="2115359"/>
            <a:ext cx="1643063" cy="1384995"/>
          </a:xfrm>
          <a:prstGeom prst="rect">
            <a:avLst/>
          </a:prstGeom>
        </p:spPr>
        <p:txBody>
          <a:bodyPr wrap="square">
            <a:spAutoFit/>
          </a:bodyPr>
          <a:lstStyle/>
          <a:p>
            <a:pPr algn="ctr"/>
            <a:r>
              <a:rPr lang="nl-NL" sz="2800" b="1" dirty="0">
                <a:solidFill>
                  <a:srgbClr val="00B050"/>
                </a:solidFill>
                <a:ea typeface="Times New Roman" panose="02020603050405020304" pitchFamily="18" charset="0"/>
              </a:rPr>
              <a:t>Tính</a:t>
            </a:r>
          </a:p>
          <a:p>
            <a:pPr algn="ctr"/>
            <a:r>
              <a:rPr lang="nl-NL" sz="2800" b="1" dirty="0">
                <a:solidFill>
                  <a:srgbClr val="00B050"/>
                </a:solidFill>
                <a:ea typeface="Times New Roman" panose="02020603050405020304" pitchFamily="18" charset="0"/>
              </a:rPr>
              <a:t> nhân dân </a:t>
            </a:r>
            <a:endParaRPr lang="en-US" sz="2800" b="1" dirty="0">
              <a:solidFill>
                <a:srgbClr val="00B050"/>
              </a:solidFill>
            </a:endParaRPr>
          </a:p>
        </p:txBody>
      </p:sp>
      <p:sp>
        <p:nvSpPr>
          <p:cNvPr id="10" name="Rectangle 9"/>
          <p:cNvSpPr/>
          <p:nvPr/>
        </p:nvSpPr>
        <p:spPr>
          <a:xfrm>
            <a:off x="2" y="1629581"/>
            <a:ext cx="4362553" cy="1200329"/>
          </a:xfrm>
          <a:prstGeom prst="rect">
            <a:avLst/>
          </a:prstGeom>
        </p:spPr>
        <p:txBody>
          <a:bodyPr wrap="square">
            <a:spAutoFit/>
          </a:bodyPr>
          <a:lstStyle/>
          <a:p>
            <a:pPr marL="285748" indent="-285748" algn="ctr">
              <a:buFont typeface="Wingdings" panose="05000000000000000000" pitchFamily="2" charset="2"/>
              <a:buChar char="§"/>
            </a:pPr>
            <a:r>
              <a:rPr lang="vi-VN" sz="2400" dirty="0"/>
              <a:t>Nhà nước là công cụ chủ yếu để nhân dân thực hiện quyền làm chủ của mình.</a:t>
            </a:r>
            <a:endParaRPr lang="en-US" sz="3600" dirty="0">
              <a:solidFill>
                <a:srgbClr val="CC6600"/>
              </a:solidFill>
              <a:latin typeface="+mj-lt"/>
            </a:endParaRPr>
          </a:p>
        </p:txBody>
      </p:sp>
      <p:sp>
        <p:nvSpPr>
          <p:cNvPr id="11" name="Rectangle 10"/>
          <p:cNvSpPr/>
          <p:nvPr/>
        </p:nvSpPr>
        <p:spPr>
          <a:xfrm>
            <a:off x="7543800" y="2272605"/>
            <a:ext cx="4381954" cy="830997"/>
          </a:xfrm>
          <a:prstGeom prst="rect">
            <a:avLst/>
          </a:prstGeom>
        </p:spPr>
        <p:txBody>
          <a:bodyPr wrap="square">
            <a:spAutoFit/>
          </a:bodyPr>
          <a:lstStyle/>
          <a:p>
            <a:pPr marL="342895" indent="-342895" algn="ctr">
              <a:buFont typeface="Wingdings" panose="05000000000000000000" pitchFamily="2" charset="2"/>
              <a:buChar char="§"/>
            </a:pPr>
            <a:r>
              <a:rPr lang="vi-VN" sz="2400" dirty="0">
                <a:latin typeface="+mj-lt"/>
              </a:rPr>
              <a:t>Nhà nước thể hiện ý chí, lợi ích và nguyện vọng của nhân dân.</a:t>
            </a:r>
            <a:endParaRPr lang="en-US" sz="2400" dirty="0">
              <a:latin typeface="+mj-lt"/>
            </a:endParaRPr>
          </a:p>
        </p:txBody>
      </p:sp>
      <p:sp>
        <p:nvSpPr>
          <p:cNvPr id="12" name="Rectangle 11"/>
          <p:cNvSpPr/>
          <p:nvPr/>
        </p:nvSpPr>
        <p:spPr>
          <a:xfrm>
            <a:off x="6671266" y="4494433"/>
            <a:ext cx="4758738" cy="1200329"/>
          </a:xfrm>
          <a:prstGeom prst="rect">
            <a:avLst/>
          </a:prstGeom>
        </p:spPr>
        <p:txBody>
          <a:bodyPr wrap="square">
            <a:spAutoFit/>
          </a:bodyPr>
          <a:lstStyle/>
          <a:p>
            <a:pPr marL="342895" indent="-342895" algn="ctr">
              <a:buFont typeface="Wingdings" panose="05000000000000000000" pitchFamily="2" charset="2"/>
              <a:buChar char="§"/>
            </a:pPr>
            <a:r>
              <a:rPr lang="vi-VN" sz="2400" dirty="0"/>
              <a:t>Nhà nước của dân, vì dân, do dân lập nên và nhân dân tham gia quản lí.</a:t>
            </a:r>
            <a:endParaRPr lang="en-US" sz="3600" dirty="0">
              <a:solidFill>
                <a:srgbClr val="3333CC"/>
              </a:solidFill>
              <a:latin typeface="+mj-lt"/>
            </a:endParaRPr>
          </a:p>
        </p:txBody>
      </p:sp>
      <p:sp>
        <p:nvSpPr>
          <p:cNvPr id="13" name="TextBox 12"/>
          <p:cNvSpPr txBox="1"/>
          <p:nvPr/>
        </p:nvSpPr>
        <p:spPr>
          <a:xfrm>
            <a:off x="1143000" y="240175"/>
            <a:ext cx="9906000" cy="646331"/>
          </a:xfrm>
          <a:prstGeom prst="rect">
            <a:avLst/>
          </a:prstGeom>
          <a:noFill/>
        </p:spPr>
        <p:txBody>
          <a:bodyPr wrap="square" rtlCol="0">
            <a:spAutoFit/>
          </a:bodyPr>
          <a:lstStyle/>
          <a:p>
            <a:r>
              <a:rPr lang="en-US" dirty="0" smtClean="0"/>
              <a:t>	</a:t>
            </a:r>
            <a:r>
              <a:rPr lang="en-US" dirty="0" err="1" smtClean="0"/>
              <a:t>Nhà</a:t>
            </a:r>
            <a:r>
              <a:rPr lang="en-US" dirty="0" smtClean="0"/>
              <a:t> </a:t>
            </a:r>
            <a:r>
              <a:rPr lang="en-US" dirty="0" err="1" smtClean="0"/>
              <a:t>nước</a:t>
            </a:r>
            <a:r>
              <a:rPr lang="en-US" dirty="0" smtClean="0"/>
              <a:t> </a:t>
            </a:r>
            <a:r>
              <a:rPr lang="en-US" dirty="0" err="1" smtClean="0"/>
              <a:t>cộng</a:t>
            </a:r>
            <a:r>
              <a:rPr lang="en-US" dirty="0" smtClean="0"/>
              <a:t> </a:t>
            </a:r>
            <a:r>
              <a:rPr lang="en-US" dirty="0" err="1" smtClean="0"/>
              <a:t>hòa</a:t>
            </a:r>
            <a:r>
              <a:rPr lang="en-US" dirty="0" smtClean="0"/>
              <a:t> XHCN VN </a:t>
            </a:r>
            <a:r>
              <a:rPr lang="en-US" dirty="0" err="1" smtClean="0"/>
              <a:t>là</a:t>
            </a:r>
            <a:r>
              <a:rPr lang="en-US" dirty="0" smtClean="0"/>
              <a:t> </a:t>
            </a:r>
            <a:r>
              <a:rPr lang="en-US" dirty="0" err="1" smtClean="0"/>
              <a:t>Nhà</a:t>
            </a:r>
            <a:r>
              <a:rPr lang="en-US" dirty="0" smtClean="0"/>
              <a:t> </a:t>
            </a:r>
            <a:r>
              <a:rPr lang="en-US" dirty="0" err="1" smtClean="0"/>
              <a:t>nước</a:t>
            </a:r>
            <a:r>
              <a:rPr lang="en-US" dirty="0"/>
              <a:t> </a:t>
            </a:r>
            <a:r>
              <a:rPr lang="en-US" dirty="0" err="1" smtClean="0"/>
              <a:t>của</a:t>
            </a:r>
            <a:r>
              <a:rPr lang="en-US" dirty="0" smtClean="0"/>
              <a:t> </a:t>
            </a:r>
            <a:r>
              <a:rPr lang="en-US" dirty="0" err="1" smtClean="0"/>
              <a:t>tất</a:t>
            </a:r>
            <a:r>
              <a:rPr lang="en-US" dirty="0" smtClean="0"/>
              <a:t> </a:t>
            </a:r>
            <a:r>
              <a:rPr lang="en-US" dirty="0" err="1" smtClean="0"/>
              <a:t>cả</a:t>
            </a:r>
            <a:r>
              <a:rPr lang="en-US" dirty="0" smtClean="0"/>
              <a:t> </a:t>
            </a:r>
            <a:r>
              <a:rPr lang="en-US" dirty="0" err="1" smtClean="0"/>
              <a:t>các</a:t>
            </a:r>
            <a:r>
              <a:rPr lang="en-US" dirty="0" smtClean="0"/>
              <a:t> </a:t>
            </a:r>
            <a:r>
              <a:rPr lang="en-US" dirty="0" err="1" smtClean="0"/>
              <a:t>dân</a:t>
            </a:r>
            <a:r>
              <a:rPr lang="en-US" dirty="0" smtClean="0"/>
              <a:t> </a:t>
            </a:r>
            <a:r>
              <a:rPr lang="en-US" dirty="0" err="1" smtClean="0"/>
              <a:t>tộc</a:t>
            </a:r>
            <a:r>
              <a:rPr lang="en-US" dirty="0" smtClean="0"/>
              <a:t> </a:t>
            </a:r>
            <a:r>
              <a:rPr lang="en-US" dirty="0" err="1" smtClean="0"/>
              <a:t>trên</a:t>
            </a:r>
            <a:r>
              <a:rPr lang="en-US" dirty="0" smtClean="0"/>
              <a:t> </a:t>
            </a:r>
            <a:r>
              <a:rPr lang="en-US" dirty="0" err="1" smtClean="0"/>
              <a:t>lãnh</a:t>
            </a:r>
            <a:r>
              <a:rPr lang="en-US" dirty="0" smtClean="0"/>
              <a:t> </a:t>
            </a:r>
            <a:r>
              <a:rPr lang="en-US" dirty="0" err="1" smtClean="0"/>
              <a:t>thổ</a:t>
            </a:r>
            <a:r>
              <a:rPr lang="en-US" dirty="0" smtClean="0"/>
              <a:t> VN, </a:t>
            </a:r>
            <a:r>
              <a:rPr lang="en-US" dirty="0" err="1" smtClean="0"/>
              <a:t>là</a:t>
            </a:r>
            <a:r>
              <a:rPr lang="en-US" dirty="0" smtClean="0"/>
              <a:t> </a:t>
            </a:r>
            <a:r>
              <a:rPr lang="en-US" dirty="0" err="1" smtClean="0"/>
              <a:t>biểu</a:t>
            </a:r>
            <a:r>
              <a:rPr lang="en-US" dirty="0" smtClean="0"/>
              <a:t> </a:t>
            </a:r>
            <a:r>
              <a:rPr lang="en-US" dirty="0" err="1" smtClean="0"/>
              <a:t>hiện</a:t>
            </a:r>
            <a:r>
              <a:rPr lang="en-US" dirty="0" smtClean="0"/>
              <a:t> </a:t>
            </a:r>
            <a:r>
              <a:rPr lang="en-US" dirty="0" err="1" smtClean="0"/>
              <a:t>tập</a:t>
            </a:r>
            <a:r>
              <a:rPr lang="en-US" dirty="0" smtClean="0"/>
              <a:t> </a:t>
            </a:r>
            <a:r>
              <a:rPr lang="en-US" dirty="0" err="1" smtClean="0"/>
              <a:t>trung</a:t>
            </a:r>
            <a:r>
              <a:rPr lang="en-US" dirty="0" smtClean="0"/>
              <a:t> </a:t>
            </a:r>
            <a:r>
              <a:rPr lang="en-US" dirty="0" err="1" smtClean="0"/>
              <a:t>của</a:t>
            </a:r>
            <a:r>
              <a:rPr lang="en-US" dirty="0" smtClean="0"/>
              <a:t> </a:t>
            </a:r>
            <a:r>
              <a:rPr lang="en-US" dirty="0" err="1" smtClean="0"/>
              <a:t>khối</a:t>
            </a:r>
            <a:r>
              <a:rPr lang="en-US" dirty="0" smtClean="0"/>
              <a:t> </a:t>
            </a:r>
            <a:r>
              <a:rPr lang="en-US" dirty="0" err="1" smtClean="0"/>
              <a:t>đại</a:t>
            </a:r>
            <a:r>
              <a:rPr lang="en-US" dirty="0" smtClean="0"/>
              <a:t> </a:t>
            </a:r>
            <a:r>
              <a:rPr lang="en-US" dirty="0" err="1" smtClean="0"/>
              <a:t>đoàn</a:t>
            </a:r>
            <a:r>
              <a:rPr lang="en-US" dirty="0" smtClean="0"/>
              <a:t> </a:t>
            </a:r>
            <a:r>
              <a:rPr lang="en-US" dirty="0" err="1" smtClean="0"/>
              <a:t>kết</a:t>
            </a:r>
            <a:r>
              <a:rPr lang="en-US" dirty="0" smtClean="0"/>
              <a:t> </a:t>
            </a:r>
            <a:r>
              <a:rPr lang="en-US" dirty="0" err="1" smtClean="0"/>
              <a:t>toàn</a:t>
            </a:r>
            <a:r>
              <a:rPr lang="en-US" dirty="0" smtClean="0"/>
              <a:t> </a:t>
            </a:r>
            <a:r>
              <a:rPr lang="en-US" dirty="0" err="1" smtClean="0"/>
              <a:t>dân</a:t>
            </a:r>
            <a:r>
              <a:rPr lang="en-US" dirty="0" smtClean="0"/>
              <a:t> </a:t>
            </a:r>
            <a:r>
              <a:rPr lang="en-US" dirty="0" err="1" smtClean="0"/>
              <a:t>tộc</a:t>
            </a:r>
            <a:endParaRPr lang="en-US" dirty="0"/>
          </a:p>
        </p:txBody>
      </p:sp>
    </p:spTree>
    <p:extLst>
      <p:ext uri="{BB962C8B-B14F-4D97-AF65-F5344CB8AC3E}">
        <p14:creationId xmlns:p14="http://schemas.microsoft.com/office/powerpoint/2010/main" val="426741255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4"/>
          <p:cNvGrpSpPr>
            <a:grpSpLocks/>
          </p:cNvGrpSpPr>
          <p:nvPr/>
        </p:nvGrpSpPr>
        <p:grpSpPr bwMode="auto">
          <a:xfrm rot="3394332">
            <a:off x="3984652" y="793738"/>
            <a:ext cx="4024313" cy="3862388"/>
            <a:chOff x="1352" y="1125"/>
            <a:chExt cx="2727" cy="2618"/>
          </a:xfrm>
        </p:grpSpPr>
        <p:sp>
          <p:nvSpPr>
            <p:cNvPr id="3" name="AutoShape 75"/>
            <p:cNvSpPr>
              <a:spLocks noChangeArrowheads="1"/>
            </p:cNvSpPr>
            <p:nvPr/>
          </p:nvSpPr>
          <p:spPr bwMode="gray">
            <a:xfrm rot="15973147">
              <a:off x="1449" y="1289"/>
              <a:ext cx="2551" cy="2357"/>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hlink">
                    <a:gamma/>
                    <a:shade val="46275"/>
                    <a:invGamma/>
                  </a:schemeClr>
                </a:gs>
                <a:gs pos="100000">
                  <a:schemeClr val="hlink"/>
                </a:gs>
              </a:gsLst>
              <a:lin ang="5400000" scaled="1"/>
            </a:gradFill>
            <a:ln w="9525">
              <a:noFill/>
              <a:miter lim="800000"/>
              <a:headEnd/>
              <a:tailEnd/>
            </a:ln>
            <a:effectLst/>
            <a:scene3d>
              <a:camera prst="legacyPerspectiveFront">
                <a:rot lat="20999999" lon="300000" rev="0"/>
              </a:camera>
              <a:lightRig rig="legacyFlat3" dir="l"/>
            </a:scene3d>
            <a:sp3d extrusionH="227000" prstMaterial="legacyPlastic">
              <a:bevelT w="13500" h="13500" prst="angle"/>
              <a:bevelB w="13500" h="13500" prst="angle"/>
              <a:extrusionClr>
                <a:schemeClr val="hlink"/>
              </a:extrusionClr>
            </a:sp3d>
          </p:spPr>
          <p:txBody>
            <a:bodyPr wrap="none" anchor="ctr">
              <a:flatTx/>
            </a:bodyPr>
            <a:lstStyle/>
            <a:p>
              <a:endParaRPr lang="en-US" sz="1801"/>
            </a:p>
          </p:txBody>
        </p:sp>
        <p:sp>
          <p:nvSpPr>
            <p:cNvPr id="4" name="AutoShape 76"/>
            <p:cNvSpPr>
              <a:spLocks noChangeArrowheads="1"/>
            </p:cNvSpPr>
            <p:nvPr/>
          </p:nvSpPr>
          <p:spPr bwMode="gray">
            <a:xfrm rot="23284065">
              <a:off x="1352" y="1140"/>
              <a:ext cx="2551" cy="2357"/>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folHlink"/>
                </a:gs>
                <a:gs pos="100000">
                  <a:schemeClr val="folHlink">
                    <a:gamma/>
                    <a:shade val="56078"/>
                    <a:invGamma/>
                  </a:schemeClr>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folHlink"/>
              </a:extrusionClr>
            </a:sp3d>
          </p:spPr>
          <p:txBody>
            <a:bodyPr wrap="none" anchor="ctr">
              <a:flatTx/>
            </a:bodyPr>
            <a:lstStyle/>
            <a:p>
              <a:endParaRPr lang="en-US" sz="1801"/>
            </a:p>
          </p:txBody>
        </p:sp>
        <p:sp>
          <p:nvSpPr>
            <p:cNvPr id="5" name="AutoShape 77"/>
            <p:cNvSpPr>
              <a:spLocks noChangeArrowheads="1"/>
            </p:cNvSpPr>
            <p:nvPr/>
          </p:nvSpPr>
          <p:spPr bwMode="gray">
            <a:xfrm rot="30352628">
              <a:off x="1528" y="1125"/>
              <a:ext cx="2551" cy="2357"/>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accent1">
                    <a:gamma/>
                    <a:shade val="76078"/>
                    <a:invGamma/>
                  </a:schemeClr>
                </a:gs>
                <a:gs pos="100000">
                  <a:schemeClr val="accent1"/>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accent1"/>
              </a:extrusionClr>
            </a:sp3d>
          </p:spPr>
          <p:txBody>
            <a:bodyPr wrap="none" anchor="ctr">
              <a:flatTx/>
            </a:bodyPr>
            <a:lstStyle/>
            <a:p>
              <a:endParaRPr lang="en-US" sz="1801"/>
            </a:p>
          </p:txBody>
        </p:sp>
      </p:grpSp>
      <p:sp>
        <p:nvSpPr>
          <p:cNvPr id="6" name="Line 88"/>
          <p:cNvSpPr>
            <a:spLocks noChangeShapeType="1"/>
          </p:cNvSpPr>
          <p:nvPr/>
        </p:nvSpPr>
        <p:spPr bwMode="auto">
          <a:xfrm>
            <a:off x="2133608" y="1447800"/>
            <a:ext cx="2557463" cy="0"/>
          </a:xfrm>
          <a:prstGeom prst="line">
            <a:avLst/>
          </a:prstGeom>
          <a:noFill/>
          <a:ln w="19050">
            <a:solidFill>
              <a:schemeClr val="accent1"/>
            </a:solidFill>
            <a:round/>
            <a:headEnd/>
            <a:tailEnd type="triangle" w="med" len="med"/>
          </a:ln>
          <a:effectLst/>
        </p:spPr>
        <p:txBody>
          <a:bodyPr/>
          <a:lstStyle/>
          <a:p>
            <a:endParaRPr lang="en-US" sz="1801"/>
          </a:p>
        </p:txBody>
      </p:sp>
      <p:sp>
        <p:nvSpPr>
          <p:cNvPr id="7" name="Line 90"/>
          <p:cNvSpPr>
            <a:spLocks noChangeShapeType="1"/>
          </p:cNvSpPr>
          <p:nvPr/>
        </p:nvSpPr>
        <p:spPr bwMode="auto">
          <a:xfrm flipH="1">
            <a:off x="7772402" y="2133601"/>
            <a:ext cx="2403476" cy="0"/>
          </a:xfrm>
          <a:prstGeom prst="line">
            <a:avLst/>
          </a:prstGeom>
          <a:noFill/>
          <a:ln w="19050">
            <a:solidFill>
              <a:schemeClr val="hlink"/>
            </a:solidFill>
            <a:round/>
            <a:headEnd/>
            <a:tailEnd type="triangle" w="med" len="med"/>
          </a:ln>
          <a:effectLst/>
        </p:spPr>
        <p:txBody>
          <a:bodyPr/>
          <a:lstStyle/>
          <a:p>
            <a:endParaRPr lang="en-US" sz="1801"/>
          </a:p>
        </p:txBody>
      </p:sp>
      <p:sp>
        <p:nvSpPr>
          <p:cNvPr id="8" name="Line 89"/>
          <p:cNvSpPr>
            <a:spLocks noChangeShapeType="1"/>
          </p:cNvSpPr>
          <p:nvPr/>
        </p:nvSpPr>
        <p:spPr bwMode="auto">
          <a:xfrm flipH="1">
            <a:off x="6569872" y="4343400"/>
            <a:ext cx="2405063" cy="0"/>
          </a:xfrm>
          <a:prstGeom prst="line">
            <a:avLst/>
          </a:prstGeom>
          <a:noFill/>
          <a:ln w="19050">
            <a:solidFill>
              <a:schemeClr val="folHlink"/>
            </a:solidFill>
            <a:round/>
            <a:headEnd/>
            <a:tailEnd type="triangle" w="med" len="med"/>
          </a:ln>
          <a:effectLst/>
        </p:spPr>
        <p:txBody>
          <a:bodyPr/>
          <a:lstStyle/>
          <a:p>
            <a:endParaRPr lang="en-US" sz="1801"/>
          </a:p>
        </p:txBody>
      </p:sp>
      <p:sp>
        <p:nvSpPr>
          <p:cNvPr id="9" name="Rectangle 8"/>
          <p:cNvSpPr/>
          <p:nvPr/>
        </p:nvSpPr>
        <p:spPr>
          <a:xfrm>
            <a:off x="5245951" y="2115355"/>
            <a:ext cx="1643063" cy="954107"/>
          </a:xfrm>
          <a:prstGeom prst="rect">
            <a:avLst/>
          </a:prstGeom>
        </p:spPr>
        <p:txBody>
          <a:bodyPr wrap="square">
            <a:spAutoFit/>
          </a:bodyPr>
          <a:lstStyle/>
          <a:p>
            <a:pPr algn="ctr"/>
            <a:r>
              <a:rPr lang="nl-NL" sz="2800" b="1" dirty="0">
                <a:solidFill>
                  <a:srgbClr val="00B050"/>
                </a:solidFill>
                <a:ea typeface="Times New Roman" panose="02020603050405020304" pitchFamily="18" charset="0"/>
              </a:rPr>
              <a:t>Tính</a:t>
            </a:r>
          </a:p>
          <a:p>
            <a:pPr algn="ctr"/>
            <a:r>
              <a:rPr lang="nl-NL" sz="2800" b="1" dirty="0">
                <a:solidFill>
                  <a:srgbClr val="00B050"/>
                </a:solidFill>
                <a:ea typeface="Times New Roman" panose="02020603050405020304" pitchFamily="18" charset="0"/>
              </a:rPr>
              <a:t> </a:t>
            </a:r>
            <a:r>
              <a:rPr lang="vi-VN" sz="2800" b="1" dirty="0">
                <a:solidFill>
                  <a:srgbClr val="00B050"/>
                </a:solidFill>
                <a:ea typeface="Times New Roman" panose="02020603050405020304" pitchFamily="18" charset="0"/>
              </a:rPr>
              <a:t>dân tộc</a:t>
            </a:r>
            <a:r>
              <a:rPr lang="nl-NL" sz="2800" b="1" dirty="0">
                <a:solidFill>
                  <a:srgbClr val="00B050"/>
                </a:solidFill>
                <a:ea typeface="Times New Roman" panose="02020603050405020304" pitchFamily="18" charset="0"/>
              </a:rPr>
              <a:t> </a:t>
            </a:r>
            <a:endParaRPr lang="en-US" sz="2800" b="1" dirty="0">
              <a:solidFill>
                <a:srgbClr val="00B050"/>
              </a:solidFill>
            </a:endParaRPr>
          </a:p>
        </p:txBody>
      </p:sp>
      <p:sp>
        <p:nvSpPr>
          <p:cNvPr id="10" name="Rectangle 9"/>
          <p:cNvSpPr/>
          <p:nvPr/>
        </p:nvSpPr>
        <p:spPr>
          <a:xfrm>
            <a:off x="234078" y="1629589"/>
            <a:ext cx="4128476" cy="1692771"/>
          </a:xfrm>
          <a:prstGeom prst="rect">
            <a:avLst/>
          </a:prstGeom>
        </p:spPr>
        <p:txBody>
          <a:bodyPr wrap="square">
            <a:spAutoFit/>
          </a:bodyPr>
          <a:lstStyle/>
          <a:p>
            <a:pPr algn="ctr"/>
            <a:r>
              <a:rPr lang="nl-NL" sz="2600" dirty="0">
                <a:latin typeface="Times New Roman" panose="02020603050405020304" pitchFamily="18" charset="0"/>
                <a:ea typeface="Times New Roman" panose="02020603050405020304" pitchFamily="18" charset="0"/>
                <a:cs typeface="Times New Roman" panose="02020603050405020304" pitchFamily="18" charset="0"/>
              </a:rPr>
              <a:t>Đoàn kết dân tộc, đoàn kết toàn dân là đường lối chiến lược và động lực to lớn để xây dựng và bảo </a:t>
            </a:r>
            <a:r>
              <a:rPr lang="nl-NL" sz="26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vệ tổ quốc</a:t>
            </a:r>
            <a:endParaRPr lang="en-US" sz="2600" dirty="0">
              <a:solidFill>
                <a:srgbClr val="FF0000"/>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7315200" y="486200"/>
            <a:ext cx="4495801" cy="1200329"/>
          </a:xfrm>
          <a:prstGeom prst="rect">
            <a:avLst/>
          </a:prstGeom>
        </p:spPr>
        <p:txBody>
          <a:bodyPr wrap="square">
            <a:spAutoFit/>
          </a:bodyPr>
          <a:lstStyle/>
          <a:p>
            <a:pPr algn="ctr"/>
            <a:r>
              <a:rPr lang="nl-NL" sz="2400" dirty="0">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Kế thừa và phát huy những truyền thống, bản sắc tốt đẹp của dân tộc và con người Việt Nam</a:t>
            </a:r>
            <a:endParaRPr lang="en-US" sz="2400" dirty="0">
              <a:solidFill>
                <a:srgbClr val="008000"/>
              </a:solidFill>
              <a:latin typeface="Times New Roman" panose="02020603050405020304" pitchFamily="18" charset="0"/>
              <a:cs typeface="Times New Roman" panose="02020603050405020304" pitchFamily="18" charset="0"/>
            </a:endParaRPr>
          </a:p>
        </p:txBody>
      </p:sp>
      <p:graphicFrame>
        <p:nvGraphicFramePr>
          <p:cNvPr id="13" name="Diagram 12"/>
          <p:cNvGraphicFramePr/>
          <p:nvPr>
            <p:extLst>
              <p:ext uri="{D42A27DB-BD31-4B8C-83A1-F6EECF244321}">
                <p14:modId xmlns:p14="http://schemas.microsoft.com/office/powerpoint/2010/main" val="3553865934"/>
              </p:ext>
            </p:extLst>
          </p:nvPr>
        </p:nvGraphicFramePr>
        <p:xfrm>
          <a:off x="6248400" y="4494437"/>
          <a:ext cx="5715001" cy="9541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9925681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sp>
        <p:nvSpPr>
          <p:cNvPr id="2" name="Rectangle 1"/>
          <p:cNvSpPr/>
          <p:nvPr/>
        </p:nvSpPr>
        <p:spPr>
          <a:xfrm>
            <a:off x="757705" y="874700"/>
            <a:ext cx="10676587" cy="954107"/>
          </a:xfrm>
          <a:prstGeom prst="rect">
            <a:avLst/>
          </a:prstGeom>
          <a:ln>
            <a:solidFill>
              <a:srgbClr val="CC3300"/>
            </a:solidFill>
          </a:ln>
        </p:spPr>
        <p:txBody>
          <a:bodyPr wrap="square">
            <a:spAutoFit/>
          </a:bodyPr>
          <a:lstStyle/>
          <a:p>
            <a:pPr indent="457195" algn="just"/>
            <a:endParaRPr lang="nl-NL" sz="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895" indent="-342895" algn="ctr">
              <a:buFont typeface="Wingdings" panose="05000000000000000000" pitchFamily="2" charset="2"/>
              <a:buChar char="q"/>
            </a:pPr>
            <a:r>
              <a:rPr lang="vi-VN" sz="2400" dirty="0">
                <a:solidFill>
                  <a:srgbClr val="6600CC"/>
                </a:solidFill>
                <a:latin typeface="+mj-lt"/>
              </a:rPr>
              <a:t>Quyền lực nhà nước là thống nhất, có sự phân công, phối hợp, kiểm soát giữa các cơ quan nhà nước trong việc thực hiện các quyền lập pháp, hành pháp, tư pháp</a:t>
            </a:r>
            <a:endParaRPr lang="en-US" sz="3200" b="1" u="sng" dirty="0">
              <a:solidFill>
                <a:srgbClr val="6600CC"/>
              </a:solidFill>
              <a:latin typeface="+mj-lt"/>
              <a:ea typeface="Times New Roman" panose="02020603050405020304" pitchFamily="18" charset="0"/>
              <a:cs typeface="Times New Roman" panose="02020603050405020304" pitchFamily="18" charset="0"/>
            </a:endParaRPr>
          </a:p>
        </p:txBody>
      </p:sp>
      <p:pic>
        <p:nvPicPr>
          <p:cNvPr id="5" name="Picture 2" descr="HÃ¬nh áº£nh cÃ³ liÃ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1371600" y="2438405"/>
            <a:ext cx="4191001" cy="3810000"/>
          </a:xfrm>
          <a:prstGeom prst="rect">
            <a:avLst/>
          </a:prstGeom>
          <a:ln>
            <a:noFill/>
          </a:ln>
          <a:effectLst>
            <a:outerShdw blurRad="292100" dist="139700" dir="2700000" algn="tl" rotWithShape="0">
              <a:srgbClr val="333333">
                <a:alpha val="65000"/>
              </a:srgbClr>
            </a:outerShdw>
          </a:effectLst>
        </p:spPr>
      </p:pic>
      <p:sp>
        <p:nvSpPr>
          <p:cNvPr id="3" name="TextBox 2"/>
          <p:cNvSpPr txBox="1"/>
          <p:nvPr/>
        </p:nvSpPr>
        <p:spPr>
          <a:xfrm>
            <a:off x="6400804" y="3254276"/>
            <a:ext cx="5638800" cy="2308324"/>
          </a:xfrm>
          <a:prstGeom prst="rect">
            <a:avLst/>
          </a:prstGeom>
          <a:noFill/>
        </p:spPr>
        <p:txBody>
          <a:bodyPr wrap="square" rtlCol="0">
            <a:spAutoFit/>
          </a:bodyPr>
          <a:lstStyle/>
          <a:p>
            <a:pPr algn="just"/>
            <a:r>
              <a:rPr lang="vi-VN" sz="2400" dirty="0">
                <a:solidFill>
                  <a:srgbClr val="FF0000"/>
                </a:solidFill>
                <a:latin typeface="+mj-lt"/>
              </a:rPr>
              <a:t>Điều 2 (HP 2013):</a:t>
            </a:r>
            <a:r>
              <a:rPr lang="vi-VN" sz="2400" dirty="0">
                <a:latin typeface="+mj-lt"/>
              </a:rPr>
              <a:t> Nước Cộng hòa xã hội chủ nghĩa Việt Nam do Nhân dân làm chủ; tất cả quyền lực nhà nước thuộc về Nhân dân mà nền tảng là liên minh giữa giai cấp công nhân với giai cấp nông dân và đội ngũ trí thức. </a:t>
            </a:r>
          </a:p>
        </p:txBody>
      </p:sp>
    </p:spTree>
    <p:extLst>
      <p:ext uri="{BB962C8B-B14F-4D97-AF65-F5344CB8AC3E}">
        <p14:creationId xmlns:p14="http://schemas.microsoft.com/office/powerpoint/2010/main" val="1642401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heel(1)">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
          <p:cNvSpPr>
            <a:spLocks noChangeArrowheads="1"/>
          </p:cNvSpPr>
          <p:nvPr/>
        </p:nvSpPr>
        <p:spPr bwMode="auto">
          <a:xfrm>
            <a:off x="1447801" y="204844"/>
            <a:ext cx="9753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2400" b="1" dirty="0">
                <a:solidFill>
                  <a:srgbClr val="990000"/>
                </a:solidFill>
                <a:cs typeface="Times New Roman" panose="02020603050405020304" pitchFamily="18" charset="0"/>
              </a:rPr>
              <a:t>1.2. Đặc trưng nhà nước pháp quyền XHCN Việt Nam</a:t>
            </a:r>
            <a:endParaRPr lang="en-US" altLang="en-US" sz="2400" dirty="0">
              <a:solidFill>
                <a:srgbClr val="990000"/>
              </a:solidFill>
              <a:cs typeface="Times New Roman" panose="02020603050405020304" pitchFamily="18" charset="0"/>
            </a:endParaRPr>
          </a:p>
        </p:txBody>
      </p:sp>
      <p:cxnSp>
        <p:nvCxnSpPr>
          <p:cNvPr id="5" name="Straight Connector 4"/>
          <p:cNvCxnSpPr/>
          <p:nvPr/>
        </p:nvCxnSpPr>
        <p:spPr>
          <a:xfrm>
            <a:off x="3989394" y="914401"/>
            <a:ext cx="3935412" cy="0"/>
          </a:xfrm>
          <a:prstGeom prst="line">
            <a:avLst/>
          </a:prstGeom>
          <a:ln>
            <a:solidFill>
              <a:schemeClr val="accent1"/>
            </a:solidFill>
          </a:ln>
        </p:spPr>
        <p:style>
          <a:lnRef idx="3">
            <a:schemeClr val="accent2"/>
          </a:lnRef>
          <a:fillRef idx="0">
            <a:schemeClr val="accent2"/>
          </a:fillRef>
          <a:effectRef idx="2">
            <a:schemeClr val="accent2"/>
          </a:effectRef>
          <a:fontRef idx="minor">
            <a:schemeClr val="tx1"/>
          </a:fontRef>
        </p:style>
      </p:cxnSp>
      <p:sp>
        <p:nvSpPr>
          <p:cNvPr id="2" name="Rectangle 1"/>
          <p:cNvSpPr/>
          <p:nvPr/>
        </p:nvSpPr>
        <p:spPr>
          <a:xfrm>
            <a:off x="609604" y="1163974"/>
            <a:ext cx="11049001" cy="830997"/>
          </a:xfrm>
          <a:prstGeom prst="rect">
            <a:avLst/>
          </a:prstGeom>
        </p:spPr>
        <p:txBody>
          <a:bodyPr wrap="square">
            <a:spAutoFit/>
          </a:bodyPr>
          <a:lstStyle/>
          <a:p>
            <a:pPr indent="457195" algn="just"/>
            <a:r>
              <a:rPr lang="en-US" sz="24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4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vì</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thể</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hiện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làm</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endParaRPr lang="en-US" sz="24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1026" name="Picture 2" descr="Hiến pháp 2013 quy định, tất cả quyền lực nhà nước thuộc về Nhân dân. Trong ảnh: Nhân dân TP.Tam Kỳ góp ý xây dựng chính quyền. Ảnh: V.A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40634" y="2667000"/>
            <a:ext cx="5289365" cy="3733800"/>
          </a:xfrm>
          <a:prstGeom prst="rect">
            <a:avLst/>
          </a:prstGeom>
          <a:noFill/>
          <a:extLst>
            <a:ext uri="{909E8E84-426E-40DD-AFC4-6F175D3DCCD1}">
              <a14:hiddenFill xmlns:a14="http://schemas.microsoft.com/office/drawing/2010/main">
                <a:solidFill>
                  <a:srgbClr val="FFFFFF"/>
                </a:solidFill>
              </a14:hiddenFill>
            </a:ext>
          </a:extLst>
        </p:spPr>
      </p:pic>
      <p:sp>
        <p:nvSpPr>
          <p:cNvPr id="4" name="Text Placeholder 3"/>
          <p:cNvSpPr>
            <a:spLocks noGrp="1"/>
          </p:cNvSpPr>
          <p:nvPr>
            <p:ph type="body" idx="1"/>
          </p:nvPr>
        </p:nvSpPr>
        <p:spPr>
          <a:xfrm>
            <a:off x="457200" y="2492436"/>
            <a:ext cx="5334000" cy="3603564"/>
          </a:xfrm>
        </p:spPr>
        <p:txBody>
          <a:bodyPr/>
          <a:lstStyle/>
          <a:p>
            <a:pPr marL="342900" indent="-342900" algn="just">
              <a:buFontTx/>
              <a:buChar char="-"/>
            </a:pPr>
            <a:r>
              <a:rPr lang="vi-VN" sz="2400" dirty="0" smtClean="0">
                <a:solidFill>
                  <a:srgbClr val="FF0000"/>
                </a:solidFill>
              </a:rPr>
              <a:t>Của dân: </a:t>
            </a:r>
            <a:r>
              <a:rPr lang="vi-VN" sz="2400" dirty="0" smtClean="0"/>
              <a:t>Quyền lực thuộc về nhân dân</a:t>
            </a:r>
          </a:p>
          <a:p>
            <a:pPr algn="just">
              <a:buNone/>
            </a:pPr>
            <a:r>
              <a:rPr lang="vi-VN" sz="2400" dirty="0" smtClean="0"/>
              <a:t>+ Nhân dân là chủ thể của quyền lực</a:t>
            </a:r>
          </a:p>
          <a:p>
            <a:pPr algn="just">
              <a:buNone/>
            </a:pPr>
            <a:r>
              <a:rPr lang="vi-VN" sz="2400" dirty="0" smtClean="0"/>
              <a:t>+ Nhân dân ủy quyền và trao quyền cho Nhà nước</a:t>
            </a:r>
          </a:p>
          <a:p>
            <a:pPr algn="just">
              <a:buNone/>
            </a:pPr>
            <a:r>
              <a:rPr lang="vi-VN" sz="2400" dirty="0" smtClean="0"/>
              <a:t>+ Nhà nước quản lý mọi hoạt động của xã hội và chịu sự giám sát của nhân dân</a:t>
            </a:r>
          </a:p>
        </p:txBody>
      </p:sp>
    </p:spTree>
    <p:extLst>
      <p:ext uri="{BB962C8B-B14F-4D97-AF65-F5344CB8AC3E}">
        <p14:creationId xmlns:p14="http://schemas.microsoft.com/office/powerpoint/2010/main" val="858035031"/>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4" y="359662"/>
            <a:ext cx="11125200" cy="912237"/>
          </a:xfrm>
          <a:prstGeom prst="rect">
            <a:avLst/>
          </a:prstGeom>
        </p:spPr>
        <p:txBody>
          <a:bodyPr wrap="square">
            <a:spAutoFit/>
          </a:bodyPr>
          <a:lstStyle/>
          <a:p>
            <a:pPr indent="457195" algn="ctr">
              <a:lnSpc>
                <a:spcPts val="2100"/>
              </a:lnSpc>
            </a:pPr>
            <a:r>
              <a:rPr lang="en-US" sz="24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4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hai</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tổ</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chức</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endPar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195" algn="ctr">
              <a:lnSpc>
                <a:spcPts val="2100"/>
              </a:lnSpc>
            </a:pPr>
            <a:endPar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195" algn="ctr">
              <a:lnSpc>
                <a:spcPts val="2100"/>
              </a:lnSpc>
            </a:pP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hoạt</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trên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sở</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Hiến</a:t>
            </a:r>
            <a:r>
              <a:rPr lang="en-US" sz="2400" b="1"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smtClean="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400" i="1" dirty="0" smtClean="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400" i="1" dirty="0" smtClean="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tôn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trọng</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400"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vệ</a:t>
            </a:r>
            <a:r>
              <a:rPr lang="en-US" sz="2400"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Hiến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endParaRPr lang="en-US" sz="24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TextBox 3"/>
          <p:cNvSpPr txBox="1"/>
          <p:nvPr/>
        </p:nvSpPr>
        <p:spPr>
          <a:xfrm>
            <a:off x="533405" y="5072334"/>
            <a:ext cx="8077200" cy="707886"/>
          </a:xfrm>
          <a:prstGeom prst="rect">
            <a:avLst/>
          </a:prstGeom>
          <a:noFill/>
        </p:spPr>
        <p:txBody>
          <a:bodyPr wrap="square" rtlCol="0">
            <a:spAutoFit/>
          </a:bodyPr>
          <a:lstStyle/>
          <a:p>
            <a:r>
              <a:rPr lang="vi-VN" sz="2000" dirty="0">
                <a:solidFill>
                  <a:srgbClr val="FF0000"/>
                </a:solidFill>
              </a:rPr>
              <a:t>Điều 119( 2013):  </a:t>
            </a:r>
            <a:r>
              <a:rPr lang="vi-VN" sz="2000" dirty="0"/>
              <a:t>Hiến pháp là luật cơ bản của nước Cộng hoà xã hội chủ nghĩa Việt Nam, có hiệu lực pháp lý cao nhất</a:t>
            </a:r>
            <a:r>
              <a:rPr lang="vi-VN" sz="2000" dirty="0" smtClean="0"/>
              <a:t>.</a:t>
            </a:r>
            <a:endParaRPr lang="vi-VN" sz="2000" dirty="0"/>
          </a:p>
        </p:txBody>
      </p:sp>
      <p:pic>
        <p:nvPicPr>
          <p:cNvPr id="1026" name="Picture 2" descr="Kết quả hình ảnh cho hiến pháp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39202" y="1600206"/>
            <a:ext cx="2857500" cy="413385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Kết quả hình ảnh cho hiến pháp 194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518" y="1259909"/>
            <a:ext cx="1905001" cy="246697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Kết quả hình ảnh cho hiến pháp 195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5101" y="1538855"/>
            <a:ext cx="2230075" cy="287178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Kết quả hình ảnh cho hiến pháp 195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96027" y="1359963"/>
            <a:ext cx="2005012" cy="2490788"/>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Kết quả hình ảnh cho hiến pháp 199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82683" y="1854182"/>
            <a:ext cx="2139008"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588951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397001" y="1179200"/>
            <a:ext cx="9328800" cy="954400"/>
          </a:xfrm>
        </p:spPr>
        <p:txBody>
          <a:bodyPr/>
          <a:lstStyle/>
          <a:p>
            <a:r>
              <a:rPr lang="vi-VN" sz="2400" dirty="0">
                <a:latin typeface="+mj-lt"/>
              </a:rPr>
              <a:t> </a:t>
            </a:r>
            <a:r>
              <a:rPr lang="vi-VN" sz="2400" b="0" dirty="0">
                <a:latin typeface="+mj-lt"/>
              </a:rPr>
              <a:t/>
            </a:r>
            <a:br>
              <a:rPr lang="vi-VN" sz="2400" b="0" dirty="0">
                <a:latin typeface="+mj-lt"/>
              </a:rPr>
            </a:br>
            <a:r>
              <a:rPr lang="vi-VN" sz="2400" b="0" dirty="0" smtClean="0">
                <a:solidFill>
                  <a:srgbClr val="6600CC"/>
                </a:solidFill>
                <a:latin typeface="+mj-lt"/>
              </a:rPr>
              <a:t>Điều 36 (HP2013)quy định</a:t>
            </a:r>
            <a:r>
              <a:rPr lang="vi-VN" sz="2400" b="0" dirty="0" smtClean="0">
                <a:solidFill>
                  <a:schemeClr val="tx1"/>
                </a:solidFill>
                <a:latin typeface="+mj-lt"/>
              </a:rPr>
              <a:t>: </a:t>
            </a:r>
            <a:r>
              <a:rPr lang="vi-VN" sz="2400" b="0" dirty="0">
                <a:solidFill>
                  <a:schemeClr val="tx1"/>
                </a:solidFill>
                <a:latin typeface="+mj-lt"/>
              </a:rPr>
              <a:t>Nam, nữ</a:t>
            </a:r>
            <a:r>
              <a:rPr lang="vi-VN" sz="2400" b="0" i="1" dirty="0">
                <a:solidFill>
                  <a:schemeClr val="tx1"/>
                </a:solidFill>
                <a:latin typeface="+mj-lt"/>
              </a:rPr>
              <a:t> </a:t>
            </a:r>
            <a:r>
              <a:rPr lang="vi-VN" sz="2400" b="0" dirty="0">
                <a:solidFill>
                  <a:schemeClr val="tx1"/>
                </a:solidFill>
                <a:latin typeface="+mj-lt"/>
              </a:rPr>
              <a:t>có quyền kết hôn, ly hôn.</a:t>
            </a:r>
            <a:r>
              <a:rPr lang="vi-VN" sz="2400" dirty="0">
                <a:solidFill>
                  <a:schemeClr val="tx1"/>
                </a:solidFill>
                <a:latin typeface="+mj-lt"/>
              </a:rPr>
              <a:t> </a:t>
            </a:r>
            <a:r>
              <a:rPr lang="vi-VN" sz="2400" b="0" dirty="0">
                <a:solidFill>
                  <a:schemeClr val="tx1"/>
                </a:solidFill>
                <a:latin typeface="+mj-lt"/>
              </a:rPr>
              <a:t>Hôn nhân theo nguyên tắc</a:t>
            </a:r>
            <a:r>
              <a:rPr lang="vi-VN" sz="2400" i="1" dirty="0">
                <a:solidFill>
                  <a:schemeClr val="tx1"/>
                </a:solidFill>
                <a:latin typeface="+mj-lt"/>
              </a:rPr>
              <a:t> </a:t>
            </a:r>
            <a:r>
              <a:rPr lang="vi-VN" sz="2400" b="0" dirty="0">
                <a:solidFill>
                  <a:schemeClr val="tx1"/>
                </a:solidFill>
                <a:latin typeface="+mj-lt"/>
              </a:rPr>
              <a:t>tự nguyện, tiến bộ, một vợ một chồng, vợ chồng bình đẳng, tôn trọng lẫn nhau.</a:t>
            </a:r>
            <a:br>
              <a:rPr lang="vi-VN" sz="2400" b="0" dirty="0">
                <a:solidFill>
                  <a:schemeClr val="tx1"/>
                </a:solidFill>
                <a:latin typeface="+mj-lt"/>
              </a:rPr>
            </a:br>
            <a:endParaRPr lang="vi-VN" sz="2400" dirty="0">
              <a:solidFill>
                <a:schemeClr val="tx1"/>
              </a:solidFill>
              <a:latin typeface="+mj-lt"/>
            </a:endParaRPr>
          </a:p>
        </p:txBody>
      </p:sp>
      <p:sp>
        <p:nvSpPr>
          <p:cNvPr id="5" name="Text Placeholder 4"/>
          <p:cNvSpPr>
            <a:spLocks noGrp="1"/>
          </p:cNvSpPr>
          <p:nvPr>
            <p:ph type="body" idx="1"/>
          </p:nvPr>
        </p:nvSpPr>
        <p:spPr>
          <a:xfrm>
            <a:off x="1434468" y="2053574"/>
            <a:ext cx="9328800" cy="3737626"/>
          </a:xfrm>
        </p:spPr>
        <p:txBody>
          <a:bodyPr/>
          <a:lstStyle/>
          <a:p>
            <a:pPr>
              <a:buNone/>
            </a:pPr>
            <a:r>
              <a:rPr lang="vi-VN" dirty="0" smtClean="0">
                <a:solidFill>
                  <a:srgbClr val="6600CC"/>
                </a:solidFill>
              </a:rPr>
              <a:t>Luật HN và GĐ (2014) quy định:</a:t>
            </a:r>
          </a:p>
          <a:p>
            <a:pPr marL="342900" indent="-342900">
              <a:buFontTx/>
              <a:buChar char="-"/>
            </a:pPr>
            <a:r>
              <a:rPr lang="vi-VN" sz="2400" dirty="0" smtClean="0">
                <a:latin typeface="+mj-lt"/>
              </a:rPr>
              <a:t>Điều </a:t>
            </a:r>
            <a:r>
              <a:rPr lang="vi-VN" sz="2400" dirty="0">
                <a:latin typeface="+mj-lt"/>
              </a:rPr>
              <a:t>kiện kết </a:t>
            </a:r>
            <a:r>
              <a:rPr lang="vi-VN" sz="2400" dirty="0" smtClean="0">
                <a:latin typeface="+mj-lt"/>
              </a:rPr>
              <a:t>hôn</a:t>
            </a:r>
          </a:p>
          <a:p>
            <a:pPr marL="342900" indent="-342900">
              <a:buFontTx/>
              <a:buChar char="-"/>
            </a:pPr>
            <a:r>
              <a:rPr lang="vi-VN" sz="2400" dirty="0">
                <a:latin typeface="+mj-lt"/>
              </a:rPr>
              <a:t>Đăng ký kết </a:t>
            </a:r>
            <a:r>
              <a:rPr lang="vi-VN" sz="2400" dirty="0" smtClean="0">
                <a:latin typeface="+mj-lt"/>
              </a:rPr>
              <a:t>hôn</a:t>
            </a:r>
          </a:p>
          <a:p>
            <a:pPr marL="342900" indent="-342900">
              <a:buFontTx/>
              <a:buChar char="-"/>
            </a:pPr>
            <a:r>
              <a:rPr lang="vi-VN" sz="2400" dirty="0">
                <a:latin typeface="+mj-lt"/>
              </a:rPr>
              <a:t> Người có quyền yêu cầu hủy việc kết hôn trái pháp </a:t>
            </a:r>
            <a:r>
              <a:rPr lang="vi-VN" sz="2400" dirty="0" smtClean="0">
                <a:latin typeface="+mj-lt"/>
              </a:rPr>
              <a:t>luật</a:t>
            </a:r>
          </a:p>
          <a:p>
            <a:pPr marL="342900" indent="-342900">
              <a:buFontTx/>
              <a:buChar char="-"/>
            </a:pPr>
            <a:r>
              <a:rPr lang="vi-VN" sz="2400" dirty="0" smtClean="0">
                <a:latin typeface="+mj-lt"/>
              </a:rPr>
              <a:t>Xử </a:t>
            </a:r>
            <a:r>
              <a:rPr lang="vi-VN" sz="2400" dirty="0">
                <a:latin typeface="+mj-lt"/>
              </a:rPr>
              <a:t>lý việc kết hôn trái pháp </a:t>
            </a:r>
            <a:r>
              <a:rPr lang="vi-VN" sz="2400" dirty="0" smtClean="0">
                <a:latin typeface="+mj-lt"/>
              </a:rPr>
              <a:t>luật</a:t>
            </a:r>
          </a:p>
          <a:p>
            <a:pPr marL="342900" indent="-342900">
              <a:buFontTx/>
              <a:buChar char="-"/>
            </a:pPr>
            <a:r>
              <a:rPr lang="vi-VN" sz="2400" dirty="0">
                <a:latin typeface="+mj-lt"/>
              </a:rPr>
              <a:t>Xử lý việc đăng ký kết hôn không đúng thẩm </a:t>
            </a:r>
            <a:r>
              <a:rPr lang="vi-VN" sz="2400" dirty="0" smtClean="0">
                <a:latin typeface="+mj-lt"/>
              </a:rPr>
              <a:t>quyền</a:t>
            </a:r>
          </a:p>
          <a:p>
            <a:pPr marL="342900" indent="-342900">
              <a:buFontTx/>
              <a:buChar char="-"/>
            </a:pPr>
            <a:r>
              <a:rPr lang="vi-VN" sz="2400" dirty="0">
                <a:latin typeface="+mj-lt"/>
              </a:rPr>
              <a:t>Giải quyết hậu quả của việc nam, nữ chung sống với nhau như vợ chồng mà không đăng ký kết </a:t>
            </a:r>
            <a:r>
              <a:rPr lang="vi-VN" sz="2400" dirty="0" smtClean="0">
                <a:latin typeface="+mj-lt"/>
              </a:rPr>
              <a:t>hôn....</a:t>
            </a:r>
            <a:endParaRPr lang="vi-VN" sz="2400" dirty="0">
              <a:latin typeface="+mj-lt"/>
            </a:endParaRPr>
          </a:p>
        </p:txBody>
      </p:sp>
    </p:spTree>
    <p:extLst>
      <p:ext uri="{BB962C8B-B14F-4D97-AF65-F5344CB8AC3E}">
        <p14:creationId xmlns:p14="http://schemas.microsoft.com/office/powerpoint/2010/main" val="2505872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4" y="359662"/>
            <a:ext cx="11125200" cy="900246"/>
          </a:xfrm>
          <a:prstGeom prst="rect">
            <a:avLst/>
          </a:prstGeom>
        </p:spPr>
        <p:txBody>
          <a:bodyPr wrap="square">
            <a:spAutoFit/>
          </a:bodyPr>
          <a:lstStyle/>
          <a:p>
            <a:pPr indent="457195" algn="ctr">
              <a:lnSpc>
                <a:spcPts val="2100"/>
              </a:lnSpc>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hai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tổ</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chức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endPar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195" algn="ctr">
              <a:lnSpc>
                <a:spcPts val="2100"/>
              </a:lnSpc>
            </a:pPr>
            <a:endPar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195" algn="ctr">
              <a:lnSpc>
                <a:spcPts val="2100"/>
              </a:lnSpc>
            </a:pP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hoạt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trên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sở</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Hiến</a:t>
            </a:r>
            <a:r>
              <a:rPr lang="en-US" sz="2800" b="1"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tôn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trọng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800"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vệ</a:t>
            </a:r>
            <a:r>
              <a:rPr lang="en-US" sz="2800"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Hiến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TextBox 3"/>
          <p:cNvSpPr txBox="1"/>
          <p:nvPr/>
        </p:nvSpPr>
        <p:spPr>
          <a:xfrm>
            <a:off x="533405" y="5072334"/>
            <a:ext cx="8077200" cy="1323439"/>
          </a:xfrm>
          <a:prstGeom prst="rect">
            <a:avLst/>
          </a:prstGeom>
          <a:noFill/>
        </p:spPr>
        <p:txBody>
          <a:bodyPr wrap="square" rtlCol="0">
            <a:spAutoFit/>
          </a:bodyPr>
          <a:lstStyle/>
          <a:p>
            <a:r>
              <a:rPr lang="vi-VN" sz="2000" dirty="0">
                <a:solidFill>
                  <a:srgbClr val="FF0000"/>
                </a:solidFill>
              </a:rPr>
              <a:t>Điều 119( 2013):  </a:t>
            </a:r>
            <a:r>
              <a:rPr lang="vi-VN" sz="2000" dirty="0"/>
              <a:t>Hiến pháp là luật cơ bản của nước Cộng hoà xã hội chủ nghĩa Việt Nam, có hiệu lực pháp lý cao nhất.</a:t>
            </a:r>
          </a:p>
          <a:p>
            <a:r>
              <a:rPr lang="vi-VN" sz="2000" dirty="0"/>
              <a:t>Mọi văn bản pháp luật khác phải phù hợp với Hiến pháp.</a:t>
            </a:r>
          </a:p>
          <a:p>
            <a:r>
              <a:rPr lang="vi-VN" sz="2000" dirty="0"/>
              <a:t>Mọi hành vi vi phạm Hiến pháp đều bị xử lý</a:t>
            </a:r>
          </a:p>
        </p:txBody>
      </p:sp>
      <p:pic>
        <p:nvPicPr>
          <p:cNvPr id="1026" name="Picture 2" descr="Kết quả hình ảnh cho hiến pháp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39202" y="1600206"/>
            <a:ext cx="2857500" cy="413385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Kết quả hình ảnh cho hiến pháp 194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518" y="1259909"/>
            <a:ext cx="1905001" cy="246697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Kết quả hình ảnh cho hiến pháp 195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5101" y="1538855"/>
            <a:ext cx="2230075" cy="287178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Kết quả hình ảnh cho hiến pháp 195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96027" y="1359963"/>
            <a:ext cx="2005012" cy="2490788"/>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Kết quả hình ảnh cho hiến pháp 199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82683" y="1854182"/>
            <a:ext cx="2139008"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481972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43000"/>
            <a:ext cx="10363200" cy="2457457"/>
          </a:xfrm>
        </p:spPr>
        <p:txBody>
          <a:bodyPr/>
          <a:lstStyle/>
          <a:p>
            <a:pPr algn="just"/>
            <a:r>
              <a:rPr lang="vi-VN" sz="2400" b="0" dirty="0" smtClean="0">
                <a:solidFill>
                  <a:schemeClr val="tx1"/>
                </a:solidFill>
              </a:rPr>
              <a:t>	</a:t>
            </a:r>
            <a:r>
              <a:rPr lang="vi-VN" b="0" dirty="0">
                <a:solidFill>
                  <a:srgbClr val="6600CC"/>
                </a:solidFill>
              </a:rPr>
              <a:t>Thông tư </a:t>
            </a:r>
            <a:r>
              <a:rPr lang="vi-VN" b="0" dirty="0" smtClean="0">
                <a:solidFill>
                  <a:srgbClr val="6600CC"/>
                </a:solidFill>
              </a:rPr>
              <a:t>45/2017/TT-BGTVT: </a:t>
            </a:r>
            <a:r>
              <a:rPr lang="vi-VN" b="0" dirty="0"/>
              <a:t> </a:t>
            </a:r>
            <a:r>
              <a:rPr lang="vi-VN" sz="2400" b="0" dirty="0" smtClean="0">
                <a:solidFill>
                  <a:schemeClr val="tx1"/>
                </a:solidFill>
              </a:rPr>
              <a:t>Đối </a:t>
            </a:r>
            <a:r>
              <a:rPr lang="vi-VN" sz="2400" b="0" dirty="0">
                <a:solidFill>
                  <a:schemeClr val="tx1"/>
                </a:solidFill>
              </a:rPr>
              <a:t>với hành khách mang quốc tịch Việt Nam phải xuất trình một trong các loại giấy tờ sau: hộ chiếu hoặc giấy thông hành, thị thực rời, thẻ thường trú, thẻ tạm trú, chứng minh nhân dân, thẻ căn cước công dân; giấy chứng minh, chứng nhận của các lực lượng vũ trang; thẻ Đại biểu Quốc hội; thẻ của Ủy ban An ninh hàng không dân dụng quốc gia; giấy xác nhận nhân thân có các thông tin cơ bản sau</a:t>
            </a:r>
            <a:endParaRPr lang="vi-VN" sz="2400" dirty="0">
              <a:solidFill>
                <a:schemeClr val="tx1"/>
              </a:solidFill>
            </a:endParaRPr>
          </a:p>
        </p:txBody>
      </p:sp>
      <p:sp>
        <p:nvSpPr>
          <p:cNvPr id="3" name="Subtitle 2"/>
          <p:cNvSpPr>
            <a:spLocks noGrp="1"/>
          </p:cNvSpPr>
          <p:nvPr>
            <p:ph type="subTitle" idx="1"/>
          </p:nvPr>
        </p:nvSpPr>
        <p:spPr/>
        <p:txBody>
          <a:bodyPr/>
          <a:lstStyle/>
          <a:p>
            <a:r>
              <a:rPr lang="vi-VN" sz="2400" dirty="0">
                <a:solidFill>
                  <a:srgbClr val="6600CC"/>
                </a:solidFill>
              </a:rPr>
              <a:t>Thẻ đảng viên; thẻ nhà báo; giấy phép lái xe; thẻ kiểm soát an ninh cảng hàng không, sân bay; thẻ nhận dạng của các hãng hàng không Việt Nam.</a:t>
            </a:r>
          </a:p>
        </p:txBody>
      </p:sp>
    </p:spTree>
    <p:extLst>
      <p:ext uri="{BB962C8B-B14F-4D97-AF65-F5344CB8AC3E}">
        <p14:creationId xmlns:p14="http://schemas.microsoft.com/office/powerpoint/2010/main" val="352438854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5" y="598622"/>
            <a:ext cx="10210800" cy="900246"/>
          </a:xfrm>
          <a:prstGeom prst="rect">
            <a:avLst/>
          </a:prstGeom>
        </p:spPr>
        <p:txBody>
          <a:bodyPr wrap="square">
            <a:spAutoFit/>
          </a:bodyPr>
          <a:lstStyle/>
          <a:p>
            <a:pPr indent="457195" algn="ctr">
              <a:lnSpc>
                <a:spcPts val="2100"/>
              </a:lnSpc>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ba</a:t>
            </a:r>
            <a:r>
              <a:rPr lang="en-US" sz="2800" b="1" i="1"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lý</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bằng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endPar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195" algn="ctr">
              <a:lnSpc>
                <a:spcPts val="2100"/>
              </a:lnSpc>
            </a:pPr>
            <a:endPar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195" algn="ctr">
              <a:lnSpc>
                <a:spcPts val="2100"/>
              </a:lnSpc>
            </a:pP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luật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đảm</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vị</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trí</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tối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thượng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luật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đời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sống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3" name="AutoShape 4" descr="Kết quả hình ảnh cho phan van anh vu hau toa"/>
          <p:cNvSpPr>
            <a:spLocks noChangeAspect="1" noChangeArrowheads="1"/>
          </p:cNvSpPr>
          <p:nvPr/>
        </p:nvSpPr>
        <p:spPr bwMode="auto">
          <a:xfrm>
            <a:off x="155575" y="-14446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4" name="AutoShape 6" descr="Kết quả hình ảnh cho phan van anh vu hau toa"/>
          <p:cNvSpPr>
            <a:spLocks noChangeAspect="1" noChangeArrowheads="1"/>
          </p:cNvSpPr>
          <p:nvPr/>
        </p:nvSpPr>
        <p:spPr bwMode="auto">
          <a:xfrm>
            <a:off x="307975" y="79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5" name="AutoShape 8" descr="Kết quả hình ảnh cho phan van anh vu hau toa"/>
          <p:cNvSpPr>
            <a:spLocks noChangeAspect="1" noChangeArrowheads="1"/>
          </p:cNvSpPr>
          <p:nvPr/>
        </p:nvSpPr>
        <p:spPr bwMode="auto">
          <a:xfrm>
            <a:off x="460375" y="1603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6" name="AutoShape 10" descr="Kết quả hình ảnh cho phan van anh vu hau toa"/>
          <p:cNvSpPr>
            <a:spLocks noChangeAspect="1" noChangeArrowheads="1"/>
          </p:cNvSpPr>
          <p:nvPr/>
        </p:nvSpPr>
        <p:spPr bwMode="auto">
          <a:xfrm>
            <a:off x="612775" y="3127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pic>
        <p:nvPicPr>
          <p:cNvPr id="7" name="Picture 2" descr="Kết quả hình ảnh cho ngay phap lua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406" y="2438401"/>
            <a:ext cx="5026025" cy="3962400"/>
          </a:xfrm>
          <a:prstGeom prst="rect">
            <a:avLst/>
          </a:prstGeom>
          <a:noFill/>
          <a:extLst>
            <a:ext uri="{909E8E84-426E-40DD-AFC4-6F175D3DCCD1}">
              <a14:hiddenFill xmlns:a14="http://schemas.microsoft.com/office/drawing/2010/main">
                <a:solidFill>
                  <a:srgbClr val="FFFFFF"/>
                </a:solidFill>
              </a14:hiddenFill>
            </a:ext>
          </a:extLst>
        </p:spPr>
      </p:pic>
      <p:sp>
        <p:nvSpPr>
          <p:cNvPr id="9" name="Text Placeholder 8"/>
          <p:cNvSpPr>
            <a:spLocks noGrp="1"/>
          </p:cNvSpPr>
          <p:nvPr>
            <p:ph type="body" idx="1"/>
          </p:nvPr>
        </p:nvSpPr>
        <p:spPr>
          <a:xfrm>
            <a:off x="612775" y="2209800"/>
            <a:ext cx="6245225" cy="3962400"/>
          </a:xfrm>
        </p:spPr>
        <p:txBody>
          <a:bodyPr/>
          <a:lstStyle/>
          <a:p>
            <a:pPr>
              <a:buNone/>
            </a:pPr>
            <a:r>
              <a:rPr lang="en-US" sz="2400" dirty="0" smtClean="0"/>
              <a:t>Quản lý xã hội bằng PL: Ban hành pháp luật và tổ chức thực hiện trên quy mô toàn xã hội</a:t>
            </a:r>
          </a:p>
          <a:p>
            <a:pPr marL="342900" indent="-342900">
              <a:buFontTx/>
              <a:buChar char="-"/>
            </a:pPr>
            <a:r>
              <a:rPr lang="en-US" sz="2400" dirty="0" smtClean="0"/>
              <a:t>Vai trò:</a:t>
            </a:r>
          </a:p>
          <a:p>
            <a:pPr>
              <a:buNone/>
            </a:pPr>
            <a:r>
              <a:rPr lang="en-US" sz="2400" dirty="0" smtClean="0"/>
              <a:t>+ Bảo vệ quyền và lợi ích hợp pháp của công dân</a:t>
            </a:r>
          </a:p>
          <a:p>
            <a:pPr>
              <a:buNone/>
            </a:pPr>
            <a:r>
              <a:rPr lang="en-US" sz="2400" dirty="0" smtClean="0"/>
              <a:t>+ Cơ sở để xây dựng và hoàn thiện BMNN</a:t>
            </a:r>
            <a:endParaRPr lang="vi-VN" sz="2400" dirty="0"/>
          </a:p>
        </p:txBody>
      </p:sp>
    </p:spTree>
    <p:extLst>
      <p:ext uri="{BB962C8B-B14F-4D97-AF65-F5344CB8AC3E}">
        <p14:creationId xmlns:p14="http://schemas.microsoft.com/office/powerpoint/2010/main" val="378665709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1397001" y="533400"/>
            <a:ext cx="9956800" cy="954400"/>
          </a:xfrm>
        </p:spPr>
        <p:txBody>
          <a:bodyPr/>
          <a:lstStyle/>
          <a:p>
            <a:r>
              <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rPr>
              <a:t>Thứ tư, Nhà nước pháp quyền tôn trọng, đề cao và đảm bảo quyền con người trong </a:t>
            </a:r>
            <a:r>
              <a:rPr lang="en-US" altLang="vi-VN" sz="2601" i="1" dirty="0">
                <a:solidFill>
                  <a:schemeClr val="tx1"/>
                </a:solidFill>
                <a:latin typeface="Times New Roman" panose="02020603050405020304" pitchFamily="18" charset="0"/>
                <a:ea typeface="Microsoft Yi Baiti" panose="03000500000000000000" pitchFamily="66" charset="0"/>
                <a:cs typeface="Times New Roman" panose="02020603050405020304" pitchFamily="18" charset="0"/>
              </a:rPr>
              <a:t>mọi lĩnh vực hoạt động </a:t>
            </a:r>
            <a:r>
              <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rPr>
              <a:t>của nhà nước và xã hội.</a:t>
            </a:r>
            <a:br>
              <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rPr>
            </a:br>
            <a:endPar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endParaRPr>
          </a:p>
        </p:txBody>
      </p:sp>
      <p:sp>
        <p:nvSpPr>
          <p:cNvPr id="6147" name="Content Placeholder 2"/>
          <p:cNvSpPr>
            <a:spLocks noGrp="1"/>
          </p:cNvSpPr>
          <p:nvPr>
            <p:ph idx="1"/>
          </p:nvPr>
        </p:nvSpPr>
        <p:spPr/>
        <p:txBody>
          <a:bodyPr/>
          <a:lstStyle/>
          <a:p>
            <a:endParaRPr lang="vi-VN" altLang="vi-VN" dirty="0" smtClean="0">
              <a:latin typeface="Calibri" panose="020F0502020204030204" pitchFamily="34" charset="0"/>
            </a:endParaRPr>
          </a:p>
        </p:txBody>
      </p:sp>
      <p:pic>
        <p:nvPicPr>
          <p:cNvPr id="2050" name="Picture 2" descr="Kết quả hình ảnh cho quyền con người trong hiến pháp năm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9007" y="1284910"/>
            <a:ext cx="4691063" cy="519994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Kết quả hình ảnh cho tất cả các dân tộc trên thế giới đều sinh ra bình đẳ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3869" y="1284911"/>
            <a:ext cx="6616834" cy="52682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085799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WordArt 3"/>
          <p:cNvSpPr>
            <a:spLocks noChangeArrowheads="1" noChangeShapeType="1" noTextEdit="1"/>
          </p:cNvSpPr>
          <p:nvPr/>
        </p:nvSpPr>
        <p:spPr bwMode="auto">
          <a:xfrm>
            <a:off x="2208217" y="5715004"/>
            <a:ext cx="7921625" cy="762000"/>
          </a:xfrm>
          <a:prstGeom prst="rect">
            <a:avLst/>
          </a:prstGeom>
        </p:spPr>
        <p:txBody>
          <a:bodyPr wrap="none" fromWordArt="1">
            <a:prstTxWarp prst="textPlain">
              <a:avLst>
                <a:gd name="adj" fmla="val 50000"/>
              </a:avLst>
            </a:prstTxWarp>
          </a:bodyPr>
          <a:lstStyle/>
          <a:p>
            <a:pPr algn="ctr"/>
            <a:r>
              <a:rPr lang="vi-VN" sz="3600" kern="10">
                <a:ln w="9525">
                  <a:solidFill>
                    <a:srgbClr val="660033"/>
                  </a:solidFill>
                  <a:round/>
                  <a:headEnd/>
                  <a:tailEnd/>
                </a:ln>
                <a:solidFill>
                  <a:srgbClr val="660033"/>
                </a:solidFill>
                <a:latin typeface="Arial Đen"/>
              </a:rPr>
              <a:t>Phối hợp chặt chẽ giữa các cơ quan nhà nước trong việc thực hiện </a:t>
            </a:r>
          </a:p>
          <a:p>
            <a:pPr algn="ctr"/>
            <a:r>
              <a:rPr lang="vi-VN" sz="3600" kern="10">
                <a:ln w="9525">
                  <a:solidFill>
                    <a:srgbClr val="660033"/>
                  </a:solidFill>
                  <a:round/>
                  <a:headEnd/>
                  <a:tailEnd/>
                </a:ln>
                <a:solidFill>
                  <a:srgbClr val="660033"/>
                </a:solidFill>
                <a:latin typeface="Arial Đen"/>
              </a:rPr>
              <a:t>các quyền lập pháp, hành pháp và tư pháp</a:t>
            </a:r>
            <a:endParaRPr lang="en-US" sz="3600" kern="10">
              <a:ln w="9525">
                <a:solidFill>
                  <a:srgbClr val="660033"/>
                </a:solidFill>
                <a:round/>
                <a:headEnd/>
                <a:tailEnd/>
              </a:ln>
              <a:solidFill>
                <a:srgbClr val="660033"/>
              </a:solidFill>
              <a:latin typeface="Arial Đen"/>
            </a:endParaRPr>
          </a:p>
        </p:txBody>
      </p:sp>
      <p:pic>
        <p:nvPicPr>
          <p:cNvPr id="16388" name="Picture 15" descr="canc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4605" y="2209800"/>
            <a:ext cx="38100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19" descr="Co Da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6" y="2230440"/>
            <a:ext cx="2227262" cy="3079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20" descr="dai hoi X"/>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90868" y="3571878"/>
            <a:ext cx="928686" cy="169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21" descr="co tquoc bay"/>
          <p:cNvPicPr>
            <a:picLocks noChangeAspect="1" noChangeArrowheads="1"/>
          </p:cNvPicPr>
          <p:nvPr/>
        </p:nvPicPr>
        <p:blipFill>
          <a:blip r:embed="rId5">
            <a:lum bright="10000"/>
            <a:extLst>
              <a:ext uri="{28A0092B-C50C-407E-A947-70E740481C1C}">
                <a14:useLocalDpi xmlns:a14="http://schemas.microsoft.com/office/drawing/2010/main" val="0"/>
              </a:ext>
            </a:extLst>
          </a:blip>
          <a:srcRect/>
          <a:stretch>
            <a:fillRect/>
          </a:stretch>
        </p:blipFill>
        <p:spPr bwMode="auto">
          <a:xfrm>
            <a:off x="4021706" y="2209806"/>
            <a:ext cx="2116137" cy="300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22" descr="QUOC HOI XI"/>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32388" y="3492504"/>
            <a:ext cx="1001712" cy="1647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457200" y="228604"/>
            <a:ext cx="11201401" cy="1384995"/>
          </a:xfrm>
          <a:prstGeom prst="rect">
            <a:avLst/>
          </a:prstGeom>
        </p:spPr>
        <p:txBody>
          <a:bodyPr wrap="square">
            <a:spAutoFit/>
          </a:bodyPr>
          <a:lstStyle/>
          <a:p>
            <a:pPr indent="457195" algn="ct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 năm</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quyền lực nhà nước là thống nhất, có sự phân công và phối hợp kiểm soát giữa các cơ quan nhà nước trong việc thực hiện các quyền: lập pháp, hành pháp và tư pháp</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961521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3251"/>
                                        </p:tgtEl>
                                        <p:attrNameLst>
                                          <p:attrName>style.visibility</p:attrName>
                                        </p:attrNameLst>
                                      </p:cBhvr>
                                      <p:to>
                                        <p:strVal val="visible"/>
                                      </p:to>
                                    </p:set>
                                    <p:anim calcmode="lin" valueType="num">
                                      <p:cBhvr>
                                        <p:cTn id="7" dur="1000" fill="hold"/>
                                        <p:tgtEl>
                                          <p:spTgt spid="53251"/>
                                        </p:tgtEl>
                                        <p:attrNameLst>
                                          <p:attrName>ppt_x</p:attrName>
                                        </p:attrNameLst>
                                      </p:cBhvr>
                                      <p:tavLst>
                                        <p:tav tm="0">
                                          <p:val>
                                            <p:strVal val="#ppt_x-.2"/>
                                          </p:val>
                                        </p:tav>
                                        <p:tav tm="100000">
                                          <p:val>
                                            <p:strVal val="#ppt_x"/>
                                          </p:val>
                                        </p:tav>
                                      </p:tavLst>
                                    </p:anim>
                                    <p:anim calcmode="lin" valueType="num">
                                      <p:cBhvr>
                                        <p:cTn id="8" dur="1000" fill="hold"/>
                                        <p:tgtEl>
                                          <p:spTgt spid="53251"/>
                                        </p:tgtEl>
                                        <p:attrNameLst>
                                          <p:attrName>ppt_y</p:attrName>
                                        </p:attrNameLst>
                                      </p:cBhvr>
                                      <p:tavLst>
                                        <p:tav tm="0">
                                          <p:val>
                                            <p:strVal val="#ppt_y"/>
                                          </p:val>
                                        </p:tav>
                                        <p:tav tm="100000">
                                          <p:val>
                                            <p:strVal val="#ppt_y"/>
                                          </p:val>
                                        </p:tav>
                                      </p:tavLst>
                                    </p:anim>
                                    <p:animEffect transition="in" filter="wipe(right)" prLst="gradientSize: 0.1">
                                      <p:cBhvr>
                                        <p:cTn id="9" dur="1000"/>
                                        <p:tgtEl>
                                          <p:spTgt spid="532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1" y="446777"/>
            <a:ext cx="7315200" cy="1384995"/>
          </a:xfrm>
          <a:prstGeom prst="rect">
            <a:avLst/>
          </a:prstGeom>
        </p:spPr>
        <p:txBody>
          <a:bodyPr wrap="square">
            <a:spAutoFit/>
          </a:bodyPr>
          <a:lstStyle/>
          <a:p>
            <a:pPr indent="457195" algn="just"/>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sáu</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lãnh</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đạo</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5122" name="Picture 2" descr="Kết quả hình ảnh cho đảng lãnh đạo nhà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8607" y="3211291"/>
            <a:ext cx="4190999" cy="342900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04800" y="3436203"/>
            <a:ext cx="7239001" cy="830997"/>
          </a:xfrm>
          <a:prstGeom prst="rect">
            <a:avLst/>
          </a:prstGeom>
          <a:noFill/>
        </p:spPr>
        <p:txBody>
          <a:bodyPr wrap="square" rtlCol="0">
            <a:spAutoFit/>
          </a:bodyPr>
          <a:lstStyle/>
          <a:p>
            <a:pPr algn="just"/>
            <a:r>
              <a:rPr lang="en-US" sz="2400" b="1" dirty="0">
                <a:solidFill>
                  <a:srgbClr val="FF3300"/>
                </a:solidFill>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Sự lãnh đạo của Đảng Cộng sản đối với nhà nước PQXHCN là tất yếu lịch sử và khách quan.</a:t>
            </a:r>
            <a:endParaRPr lang="vi-VN" sz="2000" dirty="0">
              <a:latin typeface="+mj-lt"/>
              <a:cs typeface="Times New Roman" panose="02020603050405020304" pitchFamily="18" charset="0"/>
            </a:endParaRPr>
          </a:p>
        </p:txBody>
      </p:sp>
      <p:pic>
        <p:nvPicPr>
          <p:cNvPr id="3074" name="Picture 2" descr="Kết quả hình ảnh cho ĐANG CONG SAN VIE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8607" y="231569"/>
            <a:ext cx="4190999" cy="3200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5025873"/>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1" y="446777"/>
            <a:ext cx="7315200" cy="1384995"/>
          </a:xfrm>
          <a:prstGeom prst="rect">
            <a:avLst/>
          </a:prstGeom>
        </p:spPr>
        <p:txBody>
          <a:bodyPr wrap="square">
            <a:spAutoFit/>
          </a:bodyPr>
          <a:lstStyle/>
          <a:p>
            <a:pPr indent="457195" algn="just"/>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sáu</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lãnh</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đạo</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5122" name="Picture 2" descr="Kết quả hình ảnh cho đảng lãnh đạo nhà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8607" y="3211291"/>
            <a:ext cx="4190999" cy="342900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04800" y="2057400"/>
            <a:ext cx="7239001" cy="4154984"/>
          </a:xfrm>
          <a:prstGeom prst="rect">
            <a:avLst/>
          </a:prstGeom>
          <a:noFill/>
        </p:spPr>
        <p:txBody>
          <a:bodyPr wrap="square" rtlCol="0">
            <a:spAutoFit/>
          </a:bodyPr>
          <a:lstStyle/>
          <a:p>
            <a:pPr algn="just"/>
            <a:r>
              <a:rPr lang="en-US" sz="2400" b="1" dirty="0">
                <a:solidFill>
                  <a:srgbClr val="FF3300"/>
                </a:solidFill>
                <a:latin typeface="Times New Roman" panose="02020603050405020304" pitchFamily="18" charset="0"/>
                <a:cs typeface="Times New Roman" panose="02020603050405020304" pitchFamily="18" charset="0"/>
              </a:rPr>
              <a:t>	</a:t>
            </a:r>
            <a:r>
              <a:rPr lang="en-US" sz="2400" b="1" dirty="0" smtClean="0">
                <a:solidFill>
                  <a:srgbClr val="FF3300"/>
                </a:solidFill>
                <a:latin typeface="Times New Roman" panose="02020603050405020304" pitchFamily="18" charset="0"/>
                <a:cs typeface="Times New Roman" panose="02020603050405020304" pitchFamily="18" charset="0"/>
              </a:rPr>
              <a:t>Cơ sở pháp lý : Điều </a:t>
            </a:r>
            <a:r>
              <a:rPr lang="en-US" sz="2400" b="1" dirty="0">
                <a:solidFill>
                  <a:srgbClr val="FF3300"/>
                </a:solidFill>
                <a:latin typeface="Times New Roman" panose="02020603050405020304" pitchFamily="18" charset="0"/>
                <a:cs typeface="Times New Roman" panose="02020603050405020304" pitchFamily="18" charset="0"/>
              </a:rPr>
              <a:t>4 (HP2013): </a:t>
            </a:r>
            <a:r>
              <a:rPr lang="vi-VN" sz="2400" dirty="0">
                <a:latin typeface="Times New Roman" panose="02020603050405020304" pitchFamily="18" charset="0"/>
                <a:cs typeface="Times New Roman" panose="02020603050405020304" pitchFamily="18" charset="0"/>
              </a:rPr>
              <a:t>Đảng Cộng sản Việt Nam - Đội tiên phong của giai cấp công nhân, đồng thời là đội tiên phong của nhân dân lao động và của dân tộc Việt </a:t>
            </a:r>
            <a:r>
              <a:rPr lang="vi-VN" sz="2400" dirty="0" smtClean="0">
                <a:latin typeface="Times New Roman" panose="02020603050405020304" pitchFamily="18" charset="0"/>
                <a:cs typeface="Times New Roman" panose="02020603050405020304" pitchFamily="18" charset="0"/>
              </a:rPr>
              <a:t>Nam, đại </a:t>
            </a:r>
            <a:r>
              <a:rPr lang="vi-VN" sz="2400" dirty="0">
                <a:latin typeface="Times New Roman" panose="02020603050405020304" pitchFamily="18" charset="0"/>
                <a:cs typeface="Times New Roman" panose="02020603050405020304" pitchFamily="18" charset="0"/>
              </a:rPr>
              <a:t>biểu trung thành lợi ích của giai cấp công nhân, nhân dân lao động và của cả dân tộc, </a:t>
            </a:r>
            <a:r>
              <a:rPr lang="vi-VN" sz="2400" dirty="0" smtClean="0">
                <a:latin typeface="Times New Roman" panose="02020603050405020304" pitchFamily="18" charset="0"/>
                <a:cs typeface="Times New Roman" panose="02020603050405020304" pitchFamily="18" charset="0"/>
              </a:rPr>
              <a:t>lấy </a:t>
            </a:r>
            <a:r>
              <a:rPr lang="vi-VN" sz="2400" dirty="0">
                <a:latin typeface="Times New Roman" panose="02020603050405020304" pitchFamily="18" charset="0"/>
                <a:cs typeface="Times New Roman" panose="02020603050405020304" pitchFamily="18" charset="0"/>
              </a:rPr>
              <a:t>chủ nghĩa Mác - Lê nin và tư tưởng Hồ Chí Minh làm nền tảng tư tưởng, là lực lượng </a:t>
            </a:r>
            <a:r>
              <a:rPr lang="vi-VN" sz="2400" dirty="0">
                <a:solidFill>
                  <a:srgbClr val="3333CC"/>
                </a:solidFill>
                <a:latin typeface="Times New Roman" panose="02020603050405020304" pitchFamily="18" charset="0"/>
                <a:cs typeface="Times New Roman" panose="02020603050405020304" pitchFamily="18" charset="0"/>
              </a:rPr>
              <a:t>lãnh đạo Nhà nước và xã hội</a:t>
            </a:r>
            <a:r>
              <a:rPr lang="vi-VN" sz="2400" dirty="0" smtClean="0">
                <a:solidFill>
                  <a:srgbClr val="3333CC"/>
                </a:solidFill>
                <a:latin typeface="Times New Roman" panose="02020603050405020304" pitchFamily="18" charset="0"/>
                <a:cs typeface="Times New Roman" panose="02020603050405020304" pitchFamily="18" charset="0"/>
              </a:rPr>
              <a:t>.</a:t>
            </a:r>
          </a:p>
          <a:p>
            <a:pPr algn="just"/>
            <a:r>
              <a:rPr lang="vi-VN" dirty="0"/>
              <a:t>	</a:t>
            </a:r>
            <a:r>
              <a:rPr lang="vi-VN" sz="2400" dirty="0" smtClean="0">
                <a:latin typeface="+mj-lt"/>
              </a:rPr>
              <a:t>Các </a:t>
            </a:r>
            <a:r>
              <a:rPr lang="vi-VN" sz="2400" dirty="0">
                <a:latin typeface="+mj-lt"/>
              </a:rPr>
              <a:t>tổ chức của Đảng và đảng viên Đảng Cộng sản Việt Nam</a:t>
            </a:r>
            <a:r>
              <a:rPr lang="vi-VN" sz="2400" i="1" dirty="0">
                <a:latin typeface="+mj-lt"/>
              </a:rPr>
              <a:t> </a:t>
            </a:r>
            <a:r>
              <a:rPr lang="vi-VN" sz="2400" dirty="0">
                <a:latin typeface="+mj-lt"/>
              </a:rPr>
              <a:t>hoạt động trong khuôn khổ Hiến pháp và pháp luật</a:t>
            </a:r>
            <a:r>
              <a:rPr lang="vi-VN" sz="2000" dirty="0">
                <a:latin typeface="+mj-lt"/>
              </a:rPr>
              <a:t>.</a:t>
            </a:r>
            <a:endParaRPr lang="vi-VN" sz="2000" dirty="0">
              <a:solidFill>
                <a:srgbClr val="3333CC"/>
              </a:solidFill>
              <a:latin typeface="+mj-lt"/>
              <a:cs typeface="Times New Roman" panose="02020603050405020304" pitchFamily="18" charset="0"/>
            </a:endParaRPr>
          </a:p>
        </p:txBody>
      </p:sp>
      <p:pic>
        <p:nvPicPr>
          <p:cNvPr id="3074" name="Picture 2" descr="Kết quả hình ảnh cho ĐANG CONG SAN VIE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8607" y="231569"/>
            <a:ext cx="4190999" cy="3200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8900530"/>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397001" y="381000"/>
            <a:ext cx="9328800" cy="954400"/>
          </a:xfrm>
        </p:spPr>
        <p:txBody>
          <a:bodyPr/>
          <a:lstStyle/>
          <a:p>
            <a:r>
              <a:rPr lang="en-US" sz="2400" dirty="0" smtClean="0">
                <a:solidFill>
                  <a:srgbClr val="FF0000"/>
                </a:solidFill>
                <a:latin typeface="Times New Roman" panose="02020603050405020304" pitchFamily="18" charset="0"/>
                <a:cs typeface="Times New Roman" panose="02020603050405020304" pitchFamily="18" charset="0"/>
              </a:rPr>
              <a:t>Vai trò lãnh đạo của Đảng đối với Nhà nước thể hiện:</a:t>
            </a:r>
            <a:endParaRPr lang="vi-VN" sz="2400" dirty="0">
              <a:solidFill>
                <a:srgbClr val="FF0000"/>
              </a:solidFill>
              <a:latin typeface="Times New Roman" panose="02020603050405020304" pitchFamily="18" charset="0"/>
              <a:cs typeface="Times New Roman" panose="02020603050405020304" pitchFamily="18" charset="0"/>
            </a:endParaRPr>
          </a:p>
        </p:txBody>
      </p:sp>
      <p:sp>
        <p:nvSpPr>
          <p:cNvPr id="5" name="Text Placeholder 4"/>
          <p:cNvSpPr>
            <a:spLocks noGrp="1"/>
          </p:cNvSpPr>
          <p:nvPr>
            <p:ph type="body" idx="1"/>
          </p:nvPr>
        </p:nvSpPr>
        <p:spPr>
          <a:xfrm>
            <a:off x="152400" y="1524000"/>
            <a:ext cx="5809468" cy="3554399"/>
          </a:xfrm>
        </p:spPr>
        <p:txBody>
          <a:bodyPr/>
          <a:lstStyle/>
          <a:p>
            <a:pPr marL="342900" indent="-342900" algn="just">
              <a:lnSpc>
                <a:spcPct val="150000"/>
              </a:lnSpc>
              <a:buFontTx/>
              <a:buChar char="-"/>
            </a:pPr>
            <a:r>
              <a:rPr lang="en-US" dirty="0" smtClean="0">
                <a:latin typeface="Times New Roman" panose="02020603050405020304" pitchFamily="18" charset="0"/>
                <a:cs typeface="Times New Roman" panose="02020603050405020304" pitchFamily="18" charset="0"/>
              </a:rPr>
              <a:t>Đảng lãnh đạo bằng chỉ thị, nghị quyết, đề ra chủ trương, đường lối để xây dựng bộ máy, chính sách của Nhà nước</a:t>
            </a:r>
          </a:p>
          <a:p>
            <a:pPr marL="342900" indent="-342900" algn="just">
              <a:lnSpc>
                <a:spcPct val="150000"/>
              </a:lnSpc>
              <a:buFontTx/>
              <a:buChar char="-"/>
            </a:pPr>
            <a:r>
              <a:rPr lang="en-US" dirty="0" smtClean="0">
                <a:latin typeface="Times New Roman" panose="02020603050405020304" pitchFamily="18" charset="0"/>
                <a:cs typeface="Times New Roman" panose="02020603050405020304" pitchFamily="18" charset="0"/>
              </a:rPr>
              <a:t>Giới thiệu Đảng viên của mình để nhân dân bầu </a:t>
            </a:r>
            <a:r>
              <a:rPr lang="en-US" dirty="0" err="1" smtClean="0">
                <a:latin typeface="Times New Roman" panose="02020603050405020304" pitchFamily="18" charset="0"/>
                <a:cs typeface="Times New Roman" panose="02020603050405020304" pitchFamily="18" charset="0"/>
              </a:rPr>
              <a:t>bầu</a:t>
            </a:r>
            <a:r>
              <a:rPr lang="en-US" dirty="0" smtClean="0">
                <a:latin typeface="Times New Roman" panose="02020603050405020304" pitchFamily="18" charset="0"/>
                <a:cs typeface="Times New Roman" panose="02020603050405020304" pitchFamily="18" charset="0"/>
              </a:rPr>
              <a:t> vào các vị trí trong BMNN</a:t>
            </a:r>
          </a:p>
          <a:p>
            <a:pPr marL="342900" indent="-342900" algn="just">
              <a:lnSpc>
                <a:spcPct val="150000"/>
              </a:lnSpc>
              <a:buFontTx/>
              <a:buChar char="-"/>
            </a:pPr>
            <a:r>
              <a:rPr lang="en-US" dirty="0" smtClean="0">
                <a:latin typeface="Times New Roman" panose="02020603050405020304" pitchFamily="18" charset="0"/>
                <a:cs typeface="Times New Roman" panose="02020603050405020304" pitchFamily="18" charset="0"/>
              </a:rPr>
              <a:t>Lãnh đạo các tổ chức CT –XH tuyên truyền, vận động nhân dân ủng hộ, bảo vệ Nhà nước </a:t>
            </a:r>
            <a:endParaRPr lang="vi-VN" dirty="0">
              <a:latin typeface="Times New Roman" panose="02020603050405020304" pitchFamily="18" charset="0"/>
              <a:cs typeface="Times New Roman" panose="02020603050405020304" pitchFamily="18" charset="0"/>
            </a:endParaRPr>
          </a:p>
        </p:txBody>
      </p:sp>
      <p:sp>
        <p:nvSpPr>
          <p:cNvPr id="6" name="Text Placeholder 5"/>
          <p:cNvSpPr>
            <a:spLocks noGrp="1"/>
          </p:cNvSpPr>
          <p:nvPr>
            <p:ph type="body" idx="2"/>
          </p:nvPr>
        </p:nvSpPr>
        <p:spPr/>
        <p:txBody>
          <a:bodyPr/>
          <a:lstStyle/>
          <a:p>
            <a:endParaRPr lang="vi-VN"/>
          </a:p>
        </p:txBody>
      </p:sp>
      <p:pic>
        <p:nvPicPr>
          <p:cNvPr id="2050" name="Picture 2" descr="Vai trò lãnh đạo của Đảng – Nhân tố quyết định thắng lợi của cách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5600" y="1676400"/>
            <a:ext cx="4876800" cy="4499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302296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304800" y="838200"/>
            <a:ext cx="5486400" cy="5410200"/>
          </a:xfrm>
        </p:spPr>
        <p:txBody>
          <a:bodyPr/>
          <a:lstStyle/>
          <a:p>
            <a:pPr algn="ctr"/>
            <a:r>
              <a:rPr lang="en-US" dirty="0">
                <a:solidFill>
                  <a:srgbClr val="FF0000"/>
                </a:solidFill>
              </a:rPr>
              <a:t>Pháp quyền </a:t>
            </a:r>
            <a:r>
              <a:rPr lang="en-US" dirty="0" smtClean="0">
                <a:solidFill>
                  <a:srgbClr val="FF0000"/>
                </a:solidFill>
              </a:rPr>
              <a:t>XHCN</a:t>
            </a:r>
          </a:p>
          <a:p>
            <a:pPr algn="ctr">
              <a:buNone/>
            </a:pPr>
            <a:endParaRPr lang="en-US" dirty="0" smtClean="0">
              <a:solidFill>
                <a:srgbClr val="FF0000"/>
              </a:solidFill>
            </a:endParaRPr>
          </a:p>
          <a:p>
            <a:pPr marL="342900" indent="-342900" algn="just">
              <a:buFontTx/>
              <a:buChar char="-"/>
            </a:pPr>
            <a:r>
              <a:rPr lang="en-US" kern="1200" dirty="0" smtClean="0">
                <a:solidFill>
                  <a:schemeClr val="dk1"/>
                </a:solidFill>
                <a:latin typeface="Times New Roman" pitchFamily="18" charset="0"/>
                <a:cs typeface="Times New Roman" pitchFamily="18" charset="0"/>
              </a:rPr>
              <a:t>Q</a:t>
            </a:r>
            <a:r>
              <a:rPr lang="vi-VN" kern="1200" dirty="0">
                <a:solidFill>
                  <a:schemeClr val="dk1"/>
                </a:solidFill>
                <a:latin typeface="Times New Roman" pitchFamily="18" charset="0"/>
                <a:cs typeface="Times New Roman" pitchFamily="18" charset="0"/>
              </a:rPr>
              <a:t>uyền lực nhà nước thuộc về nhân dân, do nhân dân bầu ra các cơ quan quyền lực</a:t>
            </a:r>
            <a:r>
              <a:rPr lang="en-US" kern="1200" dirty="0">
                <a:solidFill>
                  <a:schemeClr val="dk1"/>
                </a:solidFill>
                <a:latin typeface="Times New Roman" pitchFamily="18" charset="0"/>
                <a:cs typeface="Times New Roman" pitchFamily="18" charset="0"/>
              </a:rPr>
              <a:t>, chấm dứt hoặc bầu ra chính phủ mới</a:t>
            </a:r>
            <a:r>
              <a:rPr lang="en-US" kern="1200" dirty="0" smtClean="0">
                <a:solidFill>
                  <a:schemeClr val="dk1"/>
                </a:solidFill>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342900" indent="-342900" algn="just">
              <a:buFontTx/>
              <a:buChar char="-"/>
            </a:pPr>
            <a:r>
              <a:rPr lang="en-US" kern="1200" dirty="0">
                <a:solidFill>
                  <a:schemeClr val="dk1"/>
                </a:solidFill>
                <a:latin typeface="Times New Roman" pitchFamily="18" charset="0"/>
                <a:cs typeface="Times New Roman" pitchFamily="18" charset="0"/>
              </a:rPr>
              <a:t>Ý</a:t>
            </a:r>
            <a:r>
              <a:rPr lang="en-US" kern="1200" dirty="0" smtClean="0">
                <a:solidFill>
                  <a:schemeClr val="dk1"/>
                </a:solidFill>
                <a:latin typeface="Times New Roman" pitchFamily="18" charset="0"/>
                <a:cs typeface="Times New Roman" pitchFamily="18" charset="0"/>
              </a:rPr>
              <a:t> </a:t>
            </a:r>
            <a:r>
              <a:rPr lang="en-US" kern="1200" dirty="0">
                <a:solidFill>
                  <a:schemeClr val="dk1"/>
                </a:solidFill>
                <a:latin typeface="Times New Roman" pitchFamily="18" charset="0"/>
                <a:cs typeface="Times New Roman" pitchFamily="18" charset="0"/>
              </a:rPr>
              <a:t>chí và nguyện vọng của toàn thể nhân dân</a:t>
            </a:r>
            <a:r>
              <a:rPr lang="en-US" kern="1200" dirty="0" smtClean="0">
                <a:solidFill>
                  <a:schemeClr val="dk1"/>
                </a:solidFill>
                <a:latin typeface="Times New Roman" pitchFamily="18" charset="0"/>
                <a:cs typeface="Times New Roman" pitchFamily="18" charset="0"/>
              </a:rPr>
              <a:t>.</a:t>
            </a:r>
          </a:p>
          <a:p>
            <a:pPr marL="342900" indent="-342900" algn="just">
              <a:buFontTx/>
              <a:buChar char="-"/>
            </a:pPr>
            <a:r>
              <a:rPr lang="en-US" kern="1200" dirty="0">
                <a:solidFill>
                  <a:schemeClr val="dk1"/>
                </a:solidFill>
                <a:latin typeface="Times New Roman" pitchFamily="18" charset="0"/>
                <a:cs typeface="Times New Roman" pitchFamily="18" charset="0"/>
              </a:rPr>
              <a:t>K</a:t>
            </a:r>
            <a:r>
              <a:rPr lang="en-US" kern="1200" dirty="0" smtClean="0">
                <a:solidFill>
                  <a:schemeClr val="dk1"/>
                </a:solidFill>
                <a:latin typeface="Times New Roman" pitchFamily="18" charset="0"/>
                <a:cs typeface="Times New Roman" pitchFamily="18" charset="0"/>
              </a:rPr>
              <a:t>hông </a:t>
            </a:r>
            <a:r>
              <a:rPr lang="en-US" kern="1200" dirty="0">
                <a:solidFill>
                  <a:schemeClr val="dk1"/>
                </a:solidFill>
                <a:latin typeface="Times New Roman" pitchFamily="18" charset="0"/>
                <a:cs typeface="Times New Roman" pitchFamily="18" charset="0"/>
              </a:rPr>
              <a:t>thừa nhận việc phân chia quyền lực mà </a:t>
            </a:r>
            <a:r>
              <a:rPr lang="vi-VN" kern="1200" dirty="0">
                <a:solidFill>
                  <a:schemeClr val="dk1"/>
                </a:solidFill>
                <a:latin typeface="Times New Roman" pitchFamily="18" charset="0"/>
                <a:cs typeface="Times New Roman" pitchFamily="18" charset="0"/>
              </a:rPr>
              <a:t>quyền lực nhà nước là thống nhất và thuộc về nhân </a:t>
            </a:r>
            <a:r>
              <a:rPr lang="vi-VN" kern="1200" dirty="0" smtClean="0">
                <a:solidFill>
                  <a:schemeClr val="dk1"/>
                </a:solidFill>
                <a:latin typeface="Times New Roman" pitchFamily="18" charset="0"/>
                <a:cs typeface="Times New Roman" pitchFamily="18" charset="0"/>
              </a:rPr>
              <a:t>dân</a:t>
            </a:r>
          </a:p>
          <a:p>
            <a:pPr algn="just">
              <a:buClrTx/>
              <a:buSzTx/>
              <a:buNone/>
              <a:defRPr/>
            </a:pPr>
            <a:r>
              <a:rPr lang="en-US" kern="1200" dirty="0" smtClean="0">
                <a:solidFill>
                  <a:schemeClr val="dk1"/>
                </a:solidFill>
                <a:latin typeface="Times New Roman" pitchFamily="18" charset="0"/>
                <a:cs typeface="Times New Roman" pitchFamily="18" charset="0"/>
              </a:rPr>
              <a:t>-  Cơ </a:t>
            </a:r>
            <a:r>
              <a:rPr lang="en-US" kern="1200" dirty="0">
                <a:solidFill>
                  <a:schemeClr val="dk1"/>
                </a:solidFill>
                <a:latin typeface="Times New Roman" pitchFamily="18" charset="0"/>
                <a:cs typeface="Times New Roman" pitchFamily="18" charset="0"/>
              </a:rPr>
              <a:t>sở kinh tế: Nền kinh tế thị trường định hướng xã hội chủ nghĩa</a:t>
            </a:r>
            <a:endParaRPr lang="en-US" dirty="0">
              <a:latin typeface="Times New Roman" pitchFamily="18" charset="0"/>
              <a:cs typeface="Times New Roman" pitchFamily="18" charset="0"/>
            </a:endParaRPr>
          </a:p>
          <a:p>
            <a:pPr algn="just">
              <a:buNone/>
            </a:pPr>
            <a:endParaRPr lang="en-US" dirty="0">
              <a:latin typeface="Times New Roman" pitchFamily="18" charset="0"/>
              <a:cs typeface="Times New Roman" pitchFamily="18" charset="0"/>
            </a:endParaRPr>
          </a:p>
          <a:p>
            <a:pPr marL="342900" indent="-342900">
              <a:buFontTx/>
              <a:buChar char="-"/>
            </a:pPr>
            <a:endParaRPr lang="en-US" dirty="0"/>
          </a:p>
          <a:p>
            <a:pPr>
              <a:buNone/>
            </a:pPr>
            <a:r>
              <a:rPr lang="en-US" dirty="0" smtClean="0"/>
              <a:t>    </a:t>
            </a:r>
            <a:endParaRPr lang="vi-VN" dirty="0"/>
          </a:p>
        </p:txBody>
      </p:sp>
      <p:sp>
        <p:nvSpPr>
          <p:cNvPr id="6" name="Text Placeholder 5"/>
          <p:cNvSpPr>
            <a:spLocks noGrp="1"/>
          </p:cNvSpPr>
          <p:nvPr>
            <p:ph type="body" idx="2"/>
          </p:nvPr>
        </p:nvSpPr>
        <p:spPr>
          <a:xfrm>
            <a:off x="6629400" y="914400"/>
            <a:ext cx="5333999" cy="5334000"/>
          </a:xfrm>
        </p:spPr>
        <p:txBody>
          <a:bodyPr/>
          <a:lstStyle/>
          <a:p>
            <a:pPr algn="ctr"/>
            <a:r>
              <a:rPr lang="en-US" dirty="0">
                <a:solidFill>
                  <a:srgbClr val="FF0000"/>
                </a:solidFill>
              </a:rPr>
              <a:t>Pháp quyền </a:t>
            </a:r>
            <a:r>
              <a:rPr lang="en-US" dirty="0" smtClean="0">
                <a:solidFill>
                  <a:srgbClr val="FF0000"/>
                </a:solidFill>
              </a:rPr>
              <a:t>TS</a:t>
            </a:r>
          </a:p>
          <a:p>
            <a:pPr algn="ctr"/>
            <a:endParaRPr lang="en-US" dirty="0" smtClean="0">
              <a:solidFill>
                <a:srgbClr val="FF0000"/>
              </a:solidFill>
            </a:endParaRPr>
          </a:p>
          <a:p>
            <a:pPr algn="just">
              <a:buNone/>
            </a:pPr>
            <a:r>
              <a:rPr lang="en-US" dirty="0" smtClean="0">
                <a:solidFill>
                  <a:srgbClr val="FF0000"/>
                </a:solidFill>
              </a:rPr>
              <a:t>- </a:t>
            </a:r>
            <a:r>
              <a:rPr lang="en-US" kern="1200" dirty="0">
                <a:solidFill>
                  <a:schemeClr val="dk1"/>
                </a:solidFill>
                <a:latin typeface="Times New Roman" pitchFamily="18" charset="0"/>
                <a:cs typeface="Times New Roman" pitchFamily="18" charset="0"/>
              </a:rPr>
              <a:t>Q</a:t>
            </a:r>
            <a:r>
              <a:rPr lang="vi-VN" kern="1200" dirty="0">
                <a:solidFill>
                  <a:schemeClr val="dk1"/>
                </a:solidFill>
                <a:latin typeface="Times New Roman" pitchFamily="18" charset="0"/>
                <a:cs typeface="Times New Roman" pitchFamily="18" charset="0"/>
              </a:rPr>
              <a:t>uyền lực của cá nhân Tổng thống hoặc cá nhân Thủ tướng có quyền giải tán Nghị viện (Quốc hội) hoặc giải tán Chính phủ...</a:t>
            </a:r>
            <a:endParaRPr lang="en-US" dirty="0">
              <a:latin typeface="Times New Roman" pitchFamily="18" charset="0"/>
              <a:cs typeface="Times New Roman" pitchFamily="18" charset="0"/>
            </a:endParaRPr>
          </a:p>
          <a:p>
            <a:pPr algn="just">
              <a:buNone/>
            </a:pPr>
            <a:r>
              <a:rPr lang="en-US" kern="1200" dirty="0" smtClean="0">
                <a:solidFill>
                  <a:schemeClr val="dk1"/>
                </a:solidFill>
                <a:latin typeface="Times New Roman" pitchFamily="18" charset="0"/>
                <a:cs typeface="Times New Roman" pitchFamily="18" charset="0"/>
              </a:rPr>
              <a:t>- </a:t>
            </a:r>
            <a:r>
              <a:rPr lang="vi-VN" kern="1200" dirty="0">
                <a:solidFill>
                  <a:schemeClr val="dk1"/>
                </a:solidFill>
                <a:latin typeface="Times New Roman" pitchFamily="18" charset="0"/>
                <a:cs typeface="Times New Roman" pitchFamily="18" charset="0"/>
              </a:rPr>
              <a:t>C</a:t>
            </a:r>
            <a:r>
              <a:rPr lang="vi-VN" kern="1200" dirty="0" smtClean="0">
                <a:solidFill>
                  <a:schemeClr val="dk1"/>
                </a:solidFill>
                <a:latin typeface="Times New Roman" pitchFamily="18" charset="0"/>
                <a:cs typeface="Times New Roman" pitchFamily="18" charset="0"/>
              </a:rPr>
              <a:t>hỉ </a:t>
            </a:r>
            <a:r>
              <a:rPr lang="vi-VN" kern="1200" dirty="0">
                <a:solidFill>
                  <a:schemeClr val="dk1"/>
                </a:solidFill>
                <a:latin typeface="Times New Roman" pitchFamily="18" charset="0"/>
                <a:cs typeface="Times New Roman" pitchFamily="18" charset="0"/>
              </a:rPr>
              <a:t>phản ánh ý chí, nguyện vọng của một bộ phận nhân dân, đó là những người giàu, là giai cấp tư sản</a:t>
            </a:r>
            <a:endParaRPr lang="en-US" dirty="0">
              <a:latin typeface="Times New Roman" pitchFamily="18" charset="0"/>
              <a:cs typeface="Times New Roman" pitchFamily="18" charset="0"/>
            </a:endParaRPr>
          </a:p>
          <a:p>
            <a:pPr algn="just">
              <a:buNone/>
            </a:pPr>
            <a:r>
              <a:rPr lang="en-US" dirty="0" smtClean="0">
                <a:solidFill>
                  <a:srgbClr val="FF0000"/>
                </a:solidFill>
              </a:rPr>
              <a:t>- </a:t>
            </a:r>
            <a:r>
              <a:rPr lang="en-US" kern="1200" dirty="0" smtClean="0">
                <a:solidFill>
                  <a:schemeClr val="dk1"/>
                </a:solidFill>
                <a:latin typeface="Times New Roman" pitchFamily="18" charset="0"/>
                <a:cs typeface="Times New Roman" pitchFamily="18" charset="0"/>
              </a:rPr>
              <a:t>Thuyết </a:t>
            </a:r>
            <a:r>
              <a:rPr lang="en-US" kern="1200" dirty="0">
                <a:solidFill>
                  <a:schemeClr val="dk1"/>
                </a:solidFill>
                <a:latin typeface="Times New Roman" pitchFamily="18" charset="0"/>
                <a:cs typeface="Times New Roman" pitchFamily="18" charset="0"/>
              </a:rPr>
              <a:t>"tam quyền phân lập“</a:t>
            </a:r>
            <a:r>
              <a:rPr lang="vi-VN" kern="1200" dirty="0">
                <a:solidFill>
                  <a:schemeClr val="dk1"/>
                </a:solidFill>
                <a:latin typeface="Times New Roman" pitchFamily="18" charset="0"/>
                <a:cs typeface="Times New Roman" pitchFamily="18" charset="0"/>
              </a:rPr>
              <a:t>hoàn toàn độc lập với nhau trong việc thực hiện ba quyền lập pháp, hành pháp và tư pháp</a:t>
            </a:r>
            <a:r>
              <a:rPr lang="vi-VN" kern="1200" dirty="0" smtClean="0">
                <a:solidFill>
                  <a:schemeClr val="dk1"/>
                </a:solidFill>
                <a:latin typeface="Times New Roman" pitchFamily="18" charset="0"/>
                <a:cs typeface="Times New Roman" pitchFamily="18" charset="0"/>
              </a:rPr>
              <a:t>.</a:t>
            </a:r>
          </a:p>
          <a:p>
            <a:pPr algn="just">
              <a:buNone/>
            </a:pPr>
            <a:r>
              <a:rPr lang="vi-VN" kern="1200" dirty="0" smtClean="0">
                <a:solidFill>
                  <a:schemeClr val="dk1"/>
                </a:solidFill>
                <a:latin typeface="Times New Roman" pitchFamily="18" charset="0"/>
                <a:cs typeface="Times New Roman" pitchFamily="18" charset="0"/>
              </a:rPr>
              <a:t>- </a:t>
            </a:r>
            <a:r>
              <a:rPr lang="en-US" kern="1200" dirty="0">
                <a:solidFill>
                  <a:schemeClr val="dk1"/>
                </a:solidFill>
                <a:latin typeface="Times New Roman" pitchFamily="18" charset="0"/>
                <a:cs typeface="Times New Roman" pitchFamily="18" charset="0"/>
              </a:rPr>
              <a:t>Cơ sở kinh tế: Nền kinh tế thị trường</a:t>
            </a:r>
            <a:endParaRPr lang="en-US" dirty="0">
              <a:latin typeface="Times New Roman" pitchFamily="18" charset="0"/>
              <a:cs typeface="Times New Roman" pitchFamily="18" charset="0"/>
            </a:endParaRPr>
          </a:p>
          <a:p>
            <a:pPr algn="just">
              <a:buNone/>
            </a:pPr>
            <a:endParaRPr lang="en-US" kern="1200" dirty="0">
              <a:solidFill>
                <a:schemeClr val="dk1"/>
              </a:solidFill>
              <a:latin typeface="Times New Roman" pitchFamily="18" charset="0"/>
              <a:cs typeface="Times New Roman" pitchFamily="18" charset="0"/>
            </a:endParaRPr>
          </a:p>
          <a:p>
            <a:pPr>
              <a:buNone/>
            </a:pPr>
            <a:endParaRPr lang="en-US" dirty="0">
              <a:solidFill>
                <a:srgbClr val="FF0000"/>
              </a:solidFill>
            </a:endParaRPr>
          </a:p>
          <a:p>
            <a:pPr>
              <a:buNone/>
            </a:pPr>
            <a:endParaRPr lang="vi-VN" dirty="0"/>
          </a:p>
        </p:txBody>
      </p:sp>
    </p:spTree>
    <p:extLst>
      <p:ext uri="{BB962C8B-B14F-4D97-AF65-F5344CB8AC3E}">
        <p14:creationId xmlns:p14="http://schemas.microsoft.com/office/powerpoint/2010/main" val="3931559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barn(inVertical)">
                                      <p:cBhvr>
                                        <p:cTn id="11" dur="500"/>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nodeType="clickEffect">
                                  <p:stCondLst>
                                    <p:cond delay="0"/>
                                  </p:stCondLst>
                                  <p:childTnLst>
                                    <p:set>
                                      <p:cBhvr>
                                        <p:cTn id="15" dur="1" fill="hold">
                                          <p:stCondLst>
                                            <p:cond delay="0"/>
                                          </p:stCondLst>
                                        </p:cTn>
                                        <p:tgtEl>
                                          <p:spTgt spid="5">
                                            <p:txEl>
                                              <p:pRg st="2" end="2"/>
                                            </p:txEl>
                                          </p:spTgt>
                                        </p:tgtEl>
                                        <p:attrNameLst>
                                          <p:attrName>style.visibility</p:attrName>
                                        </p:attrNameLst>
                                      </p:cBhvr>
                                      <p:to>
                                        <p:strVal val="visible"/>
                                      </p:to>
                                    </p:set>
                                    <p:animEffect transition="in" filter="barn(inVertical)">
                                      <p:cBhvr>
                                        <p:cTn id="16" dur="500"/>
                                        <p:tgtEl>
                                          <p:spTgt spid="5">
                                            <p:txEl>
                                              <p:pRg st="2" end="2"/>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Effect transition="in" filter="barn(inVertical)">
                                      <p:cBhvr>
                                        <p:cTn id="19" dur="500"/>
                                        <p:tgtEl>
                                          <p:spTgt spid="5">
                                            <p:txEl>
                                              <p:pRg st="3" end="3"/>
                                            </p:txEl>
                                          </p:spTgt>
                                        </p:tgtEl>
                                      </p:cBhvr>
                                    </p:animEffect>
                                  </p:childTnLst>
                                </p:cTn>
                              </p:par>
                              <p:par>
                                <p:cTn id="20" presetID="16" presetClass="entr" presetSubtype="21" fill="hold" nodeType="with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barn(inVertical)">
                                      <p:cBhvr>
                                        <p:cTn id="22" dur="500"/>
                                        <p:tgtEl>
                                          <p:spTgt spid="5">
                                            <p:txEl>
                                              <p:pRg st="4" end="4"/>
                                            </p:txEl>
                                          </p:spTgt>
                                        </p:tgtEl>
                                      </p:cBhvr>
                                    </p:animEffect>
                                  </p:childTnLst>
                                </p:cTn>
                              </p:par>
                              <p:par>
                                <p:cTn id="23" presetID="16" presetClass="entr" presetSubtype="21" fill="hold" nodeType="withEffect">
                                  <p:stCondLst>
                                    <p:cond delay="0"/>
                                  </p:stCondLst>
                                  <p:childTnLst>
                                    <p:set>
                                      <p:cBhvr>
                                        <p:cTn id="24" dur="1" fill="hold">
                                          <p:stCondLst>
                                            <p:cond delay="0"/>
                                          </p:stCondLst>
                                        </p:cTn>
                                        <p:tgtEl>
                                          <p:spTgt spid="5">
                                            <p:txEl>
                                              <p:pRg st="5" end="5"/>
                                            </p:txEl>
                                          </p:spTgt>
                                        </p:tgtEl>
                                        <p:attrNameLst>
                                          <p:attrName>style.visibility</p:attrName>
                                        </p:attrNameLst>
                                      </p:cBhvr>
                                      <p:to>
                                        <p:strVal val="visible"/>
                                      </p:to>
                                    </p:set>
                                    <p:animEffect transition="in" filter="barn(inVertical)">
                                      <p:cBhvr>
                                        <p:cTn id="25" dur="500"/>
                                        <p:tgtEl>
                                          <p:spTgt spid="5">
                                            <p:txEl>
                                              <p:pRg st="5" end="5"/>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6">
                                            <p:txEl>
                                              <p:pRg st="2" end="2"/>
                                            </p:txEl>
                                          </p:spTgt>
                                        </p:tgtEl>
                                        <p:attrNameLst>
                                          <p:attrName>style.visibility</p:attrName>
                                        </p:attrNameLst>
                                      </p:cBhvr>
                                      <p:to>
                                        <p:strVal val="visible"/>
                                      </p:to>
                                    </p:set>
                                    <p:animEffect transition="in" filter="barn(inVertical)">
                                      <p:cBhvr>
                                        <p:cTn id="30" dur="500"/>
                                        <p:tgtEl>
                                          <p:spTgt spid="6">
                                            <p:txEl>
                                              <p:pRg st="2" end="2"/>
                                            </p:txEl>
                                          </p:spTgt>
                                        </p:tgtEl>
                                      </p:cBhvr>
                                    </p:animEffect>
                                  </p:childTnLst>
                                </p:cTn>
                              </p:par>
                              <p:par>
                                <p:cTn id="31" presetID="22" presetClass="entr" presetSubtype="4" fill="hold" nodeType="withEffect">
                                  <p:stCondLst>
                                    <p:cond delay="0"/>
                                  </p:stCondLst>
                                  <p:childTnLst>
                                    <p:set>
                                      <p:cBhvr>
                                        <p:cTn id="32" dur="1" fill="hold">
                                          <p:stCondLst>
                                            <p:cond delay="0"/>
                                          </p:stCondLst>
                                        </p:cTn>
                                        <p:tgtEl>
                                          <p:spTgt spid="6">
                                            <p:txEl>
                                              <p:pRg st="3" end="3"/>
                                            </p:txEl>
                                          </p:spTgt>
                                        </p:tgtEl>
                                        <p:attrNameLst>
                                          <p:attrName>style.visibility</p:attrName>
                                        </p:attrNameLst>
                                      </p:cBhvr>
                                      <p:to>
                                        <p:strVal val="visible"/>
                                      </p:to>
                                    </p:set>
                                    <p:animEffect transition="in" filter="wipe(down)">
                                      <p:cBhvr>
                                        <p:cTn id="33" dur="500"/>
                                        <p:tgtEl>
                                          <p:spTgt spid="6">
                                            <p:txEl>
                                              <p:pRg st="3" end="3"/>
                                            </p:txEl>
                                          </p:spTgt>
                                        </p:tgtEl>
                                      </p:cBhvr>
                                    </p:animEffect>
                                  </p:childTnLst>
                                </p:cTn>
                              </p:par>
                              <p:par>
                                <p:cTn id="34" presetID="16" presetClass="entr" presetSubtype="21" fill="hold" nodeType="withEffect">
                                  <p:stCondLst>
                                    <p:cond delay="0"/>
                                  </p:stCondLst>
                                  <p:childTnLst>
                                    <p:set>
                                      <p:cBhvr>
                                        <p:cTn id="35" dur="1" fill="hold">
                                          <p:stCondLst>
                                            <p:cond delay="0"/>
                                          </p:stCondLst>
                                        </p:cTn>
                                        <p:tgtEl>
                                          <p:spTgt spid="6">
                                            <p:txEl>
                                              <p:pRg st="4" end="4"/>
                                            </p:txEl>
                                          </p:spTgt>
                                        </p:tgtEl>
                                        <p:attrNameLst>
                                          <p:attrName>style.visibility</p:attrName>
                                        </p:attrNameLst>
                                      </p:cBhvr>
                                      <p:to>
                                        <p:strVal val="visible"/>
                                      </p:to>
                                    </p:set>
                                    <p:animEffect transition="in" filter="barn(inVertical)">
                                      <p:cBhvr>
                                        <p:cTn id="36" dur="500"/>
                                        <p:tgtEl>
                                          <p:spTgt spid="6">
                                            <p:txEl>
                                              <p:pRg st="4" end="4"/>
                                            </p:txEl>
                                          </p:spTgt>
                                        </p:tgtEl>
                                      </p:cBhvr>
                                    </p:animEffect>
                                  </p:childTnLst>
                                </p:cTn>
                              </p:par>
                              <p:par>
                                <p:cTn id="37" presetID="16" presetClass="entr" presetSubtype="21" fill="hold" nodeType="withEffect">
                                  <p:stCondLst>
                                    <p:cond delay="0"/>
                                  </p:stCondLst>
                                  <p:childTnLst>
                                    <p:set>
                                      <p:cBhvr>
                                        <p:cTn id="38" dur="1" fill="hold">
                                          <p:stCondLst>
                                            <p:cond delay="0"/>
                                          </p:stCondLst>
                                        </p:cTn>
                                        <p:tgtEl>
                                          <p:spTgt spid="6">
                                            <p:txEl>
                                              <p:pRg st="5" end="5"/>
                                            </p:txEl>
                                          </p:spTgt>
                                        </p:tgtEl>
                                        <p:attrNameLst>
                                          <p:attrName>style.visibility</p:attrName>
                                        </p:attrNameLst>
                                      </p:cBhvr>
                                      <p:to>
                                        <p:strVal val="visible"/>
                                      </p:to>
                                    </p:set>
                                    <p:animEffect transition="in" filter="barn(inVertical)">
                                      <p:cBhvr>
                                        <p:cTn id="39"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1" y="228606"/>
            <a:ext cx="11277600" cy="1384995"/>
          </a:xfrm>
          <a:prstGeom prst="rect">
            <a:avLst/>
          </a:prstGeom>
        </p:spPr>
        <p:txBody>
          <a:bodyPr wrap="square">
            <a:spAutoFit/>
          </a:bodyPr>
          <a:lstStyle/>
          <a:p>
            <a:pPr algn="ctr">
              <a:spcBef>
                <a:spcPct val="0"/>
              </a:spcBef>
            </a:pPr>
            <a:r>
              <a:rPr lang="nl-NL" sz="2800" b="1" dirty="0">
                <a:solidFill>
                  <a:srgbClr val="3333CC"/>
                </a:solidFill>
              </a:rPr>
              <a:t>1. 2. Phương hướng, nhiệm vụ và giải pháp xây dựng và hoàn thiện Nhà nước pháp quyền xã hội chủ nghĩa Việt Nam </a:t>
            </a:r>
            <a:endParaRPr lang="en-US" sz="2800" dirty="0">
              <a:solidFill>
                <a:srgbClr val="3333CC"/>
              </a:solidFill>
            </a:endParaRPr>
          </a:p>
          <a:p>
            <a:pPr algn="ctr">
              <a:spcBef>
                <a:spcPct val="0"/>
              </a:spcBef>
              <a:buNone/>
            </a:pPr>
            <a:endParaRPr lang="en-US" sz="2800" i="1" dirty="0">
              <a:solidFill>
                <a:srgbClr val="3333CC"/>
              </a:solidFill>
              <a:latin typeface=".VnTime" pitchFamily="34" charset="0"/>
            </a:endParaRPr>
          </a:p>
        </p:txBody>
      </p:sp>
      <p:grpSp>
        <p:nvGrpSpPr>
          <p:cNvPr id="3" name="Group 21"/>
          <p:cNvGrpSpPr>
            <a:grpSpLocks/>
          </p:cNvGrpSpPr>
          <p:nvPr/>
        </p:nvGrpSpPr>
        <p:grpSpPr bwMode="auto">
          <a:xfrm>
            <a:off x="4" y="1295405"/>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grpSp>
      <p:sp>
        <p:nvSpPr>
          <p:cNvPr id="7" name="AutoShape 2"/>
          <p:cNvSpPr>
            <a:spLocks noChangeArrowheads="1"/>
          </p:cNvSpPr>
          <p:nvPr/>
        </p:nvSpPr>
        <p:spPr bwMode="gray">
          <a:xfrm>
            <a:off x="1834438" y="2019300"/>
            <a:ext cx="10052766" cy="1447801"/>
          </a:xfrm>
          <a:prstGeom prst="roundRect">
            <a:avLst>
              <a:gd name="adj" fmla="val 11505"/>
            </a:avLst>
          </a:prstGeom>
          <a:gradFill rotWithShape="1">
            <a:gsLst>
              <a:gs pos="0">
                <a:srgbClr val="F3DA47"/>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None/>
            </a:pPr>
            <a:r>
              <a:rPr lang="nl-NL" sz="2400" b="1" i="1" dirty="0">
                <a:solidFill>
                  <a:srgbClr val="C44423"/>
                </a:solidFill>
              </a:rPr>
              <a:t>Phương hướng xây dựng và hoàn thiện Nhà nước </a:t>
            </a:r>
          </a:p>
          <a:p>
            <a:pPr algn="ctr">
              <a:buNone/>
            </a:pPr>
            <a:r>
              <a:rPr lang="nl-NL" sz="2400" b="1" i="1" dirty="0">
                <a:solidFill>
                  <a:srgbClr val="C44423"/>
                </a:solidFill>
              </a:rPr>
              <a:t>pháp quyền xã hội chủ nghĩa Việt Nam</a:t>
            </a:r>
            <a:endParaRPr lang="en-US" sz="2400" dirty="0">
              <a:solidFill>
                <a:srgbClr val="C44423"/>
              </a:solidFill>
            </a:endParaRPr>
          </a:p>
        </p:txBody>
      </p:sp>
      <p:pic>
        <p:nvPicPr>
          <p:cNvPr id="8" name="Picture 7" descr="DO_circl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2" y="1882811"/>
            <a:ext cx="17145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8"/>
          <p:cNvSpPr>
            <a:spLocks noChangeArrowheads="1"/>
          </p:cNvSpPr>
          <p:nvPr/>
        </p:nvSpPr>
        <p:spPr bwMode="gray">
          <a:xfrm>
            <a:off x="1859116" y="4006916"/>
            <a:ext cx="10180484" cy="1447801"/>
          </a:xfrm>
          <a:prstGeom prst="roundRect">
            <a:avLst>
              <a:gd name="adj" fmla="val 11505"/>
            </a:avLst>
          </a:prstGeom>
          <a:gradFill rotWithShape="1">
            <a:gsLst>
              <a:gs pos="0">
                <a:srgbClr val="6699FF"/>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None/>
            </a:pPr>
            <a:r>
              <a:rPr lang="nl-NL" sz="2400" b="1" i="1" dirty="0">
                <a:solidFill>
                  <a:srgbClr val="008000"/>
                </a:solidFill>
              </a:rPr>
              <a:t>Nhiệm vụ và giải pháp xây dựng và hoàn thiện Nhà nước </a:t>
            </a:r>
          </a:p>
          <a:p>
            <a:pPr algn="ctr">
              <a:buNone/>
            </a:pPr>
            <a:r>
              <a:rPr lang="nl-NL" sz="2400" b="1" i="1" dirty="0">
                <a:solidFill>
                  <a:srgbClr val="008000"/>
                </a:solidFill>
              </a:rPr>
              <a:t>        pháp quyền xã hội chủ nghĩa Việt Nam </a:t>
            </a:r>
            <a:endParaRPr lang="en-US" sz="2400" dirty="0">
              <a:solidFill>
                <a:srgbClr val="008000"/>
              </a:solidFill>
            </a:endParaRPr>
          </a:p>
        </p:txBody>
      </p:sp>
      <p:pic>
        <p:nvPicPr>
          <p:cNvPr id="11" name="Picture 11" descr="DP_circl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867217"/>
            <a:ext cx="1727200"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p:cNvSpPr/>
          <p:nvPr/>
        </p:nvSpPr>
        <p:spPr>
          <a:xfrm>
            <a:off x="1219083" y="4469208"/>
            <a:ext cx="813043" cy="523220"/>
          </a:xfrm>
          <a:prstGeom prst="rect">
            <a:avLst/>
          </a:prstGeom>
        </p:spPr>
        <p:txBody>
          <a:bodyPr wrap="none">
            <a:spAutoFit/>
          </a:bodyPr>
          <a:lstStyle/>
          <a:p>
            <a:r>
              <a:rPr lang="nl-NL" sz="2800" b="1" i="1" dirty="0">
                <a:solidFill>
                  <a:srgbClr val="008000"/>
                </a:solidFill>
                <a:latin typeface="Times New Roman" panose="02020603050405020304" pitchFamily="18" charset="0"/>
                <a:ea typeface="Times New Roman" panose="02020603050405020304" pitchFamily="18" charset="0"/>
              </a:rPr>
              <a:t>2.2. </a:t>
            </a:r>
            <a:endParaRPr lang="en-US" sz="2800" dirty="0">
              <a:solidFill>
                <a:srgbClr val="008000"/>
              </a:solidFill>
            </a:endParaRPr>
          </a:p>
        </p:txBody>
      </p:sp>
      <p:sp>
        <p:nvSpPr>
          <p:cNvPr id="13" name="Rectangle 12"/>
          <p:cNvSpPr/>
          <p:nvPr/>
        </p:nvSpPr>
        <p:spPr>
          <a:xfrm>
            <a:off x="1136532" y="2478449"/>
            <a:ext cx="813043" cy="523220"/>
          </a:xfrm>
          <a:prstGeom prst="rect">
            <a:avLst/>
          </a:prstGeom>
        </p:spPr>
        <p:txBody>
          <a:bodyPr wrap="none">
            <a:spAutoFit/>
          </a:bodyPr>
          <a:lstStyle/>
          <a:p>
            <a:r>
              <a:rPr lang="nl-NL" sz="2800" b="1" i="1" dirty="0">
                <a:solidFill>
                  <a:srgbClr val="C44423"/>
                </a:solidFill>
                <a:latin typeface="Times New Roman" panose="02020603050405020304" pitchFamily="18" charset="0"/>
                <a:ea typeface="Times New Roman" panose="02020603050405020304" pitchFamily="18" charset="0"/>
              </a:rPr>
              <a:t>2.1. </a:t>
            </a:r>
            <a:endParaRPr lang="en-US" sz="2800" dirty="0">
              <a:solidFill>
                <a:srgbClr val="C44423"/>
              </a:solidFill>
            </a:endParaRPr>
          </a:p>
        </p:txBody>
      </p:sp>
    </p:spTree>
    <p:extLst>
      <p:ext uri="{BB962C8B-B14F-4D97-AF65-F5344CB8AC3E}">
        <p14:creationId xmlns:p14="http://schemas.microsoft.com/office/powerpoint/2010/main" val="145550116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6"/>
          <p:cNvSpPr>
            <a:spLocks/>
          </p:cNvSpPr>
          <p:nvPr/>
        </p:nvSpPr>
        <p:spPr bwMode="auto">
          <a:xfrm>
            <a:off x="6908805" y="3850222"/>
            <a:ext cx="2891367" cy="332316"/>
          </a:xfrm>
          <a:custGeom>
            <a:avLst/>
            <a:gdLst>
              <a:gd name="T0" fmla="*/ 1287 w 1366"/>
              <a:gd name="T1" fmla="*/ 107 h 157"/>
              <a:gd name="T2" fmla="*/ 0 w 1366"/>
              <a:gd name="T3" fmla="*/ 107 h 157"/>
              <a:gd name="T4" fmla="*/ 0 w 1366"/>
              <a:gd name="T5" fmla="*/ 51 h 157"/>
              <a:gd name="T6" fmla="*/ 1287 w 1366"/>
              <a:gd name="T7" fmla="*/ 51 h 157"/>
              <a:gd name="T8" fmla="*/ 1287 w 1366"/>
              <a:gd name="T9" fmla="*/ 0 h 157"/>
              <a:gd name="T10" fmla="*/ 1366 w 1366"/>
              <a:gd name="T11" fmla="*/ 78 h 157"/>
              <a:gd name="T12" fmla="*/ 1287 w 1366"/>
              <a:gd name="T13" fmla="*/ 157 h 157"/>
              <a:gd name="T14" fmla="*/ 1287 w 1366"/>
              <a:gd name="T15" fmla="*/ 10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6" h="157">
                <a:moveTo>
                  <a:pt x="1287" y="107"/>
                </a:moveTo>
                <a:lnTo>
                  <a:pt x="0" y="107"/>
                </a:lnTo>
                <a:lnTo>
                  <a:pt x="0" y="51"/>
                </a:lnTo>
                <a:lnTo>
                  <a:pt x="1287" y="51"/>
                </a:lnTo>
                <a:lnTo>
                  <a:pt x="1287" y="0"/>
                </a:lnTo>
                <a:lnTo>
                  <a:pt x="1366" y="78"/>
                </a:lnTo>
                <a:lnTo>
                  <a:pt x="1287" y="157"/>
                </a:lnTo>
                <a:lnTo>
                  <a:pt x="1287" y="107"/>
                </a:lnTo>
                <a:close/>
              </a:path>
            </a:pathLst>
          </a:custGeom>
          <a:solidFill>
            <a:srgbClr val="660033"/>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 name="Freeform 7"/>
          <p:cNvSpPr>
            <a:spLocks/>
          </p:cNvSpPr>
          <p:nvPr/>
        </p:nvSpPr>
        <p:spPr bwMode="auto">
          <a:xfrm>
            <a:off x="6908805" y="4377270"/>
            <a:ext cx="1462617" cy="1259417"/>
          </a:xfrm>
          <a:custGeom>
            <a:avLst/>
            <a:gdLst>
              <a:gd name="T0" fmla="*/ 457 w 570"/>
              <a:gd name="T1" fmla="*/ 491 h 491"/>
              <a:gd name="T2" fmla="*/ 392 w 570"/>
              <a:gd name="T3" fmla="*/ 426 h 491"/>
              <a:gd name="T4" fmla="*/ 457 w 570"/>
              <a:gd name="T5" fmla="*/ 361 h 491"/>
              <a:gd name="T6" fmla="*/ 457 w 570"/>
              <a:gd name="T7" fmla="*/ 402 h 491"/>
              <a:gd name="T8" fmla="*/ 500 w 570"/>
              <a:gd name="T9" fmla="*/ 402 h 491"/>
              <a:gd name="T10" fmla="*/ 511 w 570"/>
              <a:gd name="T11" fmla="*/ 400 h 491"/>
              <a:gd name="T12" fmla="*/ 514 w 570"/>
              <a:gd name="T13" fmla="*/ 398 h 491"/>
              <a:gd name="T14" fmla="*/ 520 w 570"/>
              <a:gd name="T15" fmla="*/ 384 h 491"/>
              <a:gd name="T16" fmla="*/ 523 w 570"/>
              <a:gd name="T17" fmla="*/ 347 h 491"/>
              <a:gd name="T18" fmla="*/ 523 w 570"/>
              <a:gd name="T19" fmla="*/ 63 h 491"/>
              <a:gd name="T20" fmla="*/ 522 w 570"/>
              <a:gd name="T21" fmla="*/ 56 h 491"/>
              <a:gd name="T22" fmla="*/ 514 w 570"/>
              <a:gd name="T23" fmla="*/ 50 h 491"/>
              <a:gd name="T24" fmla="*/ 496 w 570"/>
              <a:gd name="T25" fmla="*/ 47 h 491"/>
              <a:gd name="T26" fmla="*/ 0 w 570"/>
              <a:gd name="T27" fmla="*/ 47 h 491"/>
              <a:gd name="T28" fmla="*/ 0 w 570"/>
              <a:gd name="T29" fmla="*/ 0 h 491"/>
              <a:gd name="T30" fmla="*/ 496 w 570"/>
              <a:gd name="T31" fmla="*/ 0 h 491"/>
              <a:gd name="T32" fmla="*/ 545 w 570"/>
              <a:gd name="T33" fmla="*/ 13 h 491"/>
              <a:gd name="T34" fmla="*/ 563 w 570"/>
              <a:gd name="T35" fmla="*/ 34 h 491"/>
              <a:gd name="T36" fmla="*/ 570 w 570"/>
              <a:gd name="T37" fmla="*/ 63 h 491"/>
              <a:gd name="T38" fmla="*/ 570 w 570"/>
              <a:gd name="T39" fmla="*/ 63 h 491"/>
              <a:gd name="T40" fmla="*/ 570 w 570"/>
              <a:gd name="T41" fmla="*/ 347 h 491"/>
              <a:gd name="T42" fmla="*/ 567 w 570"/>
              <a:gd name="T43" fmla="*/ 389 h 491"/>
              <a:gd name="T44" fmla="*/ 560 w 570"/>
              <a:gd name="T45" fmla="*/ 414 h 491"/>
              <a:gd name="T46" fmla="*/ 534 w 570"/>
              <a:gd name="T47" fmla="*/ 442 h 491"/>
              <a:gd name="T48" fmla="*/ 500 w 570"/>
              <a:gd name="T49" fmla="*/ 449 h 491"/>
              <a:gd name="T50" fmla="*/ 457 w 570"/>
              <a:gd name="T51" fmla="*/ 449 h 491"/>
              <a:gd name="T52" fmla="*/ 457 w 570"/>
              <a:gd name="T53" fmla="*/ 491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70" h="491">
                <a:moveTo>
                  <a:pt x="457" y="491"/>
                </a:moveTo>
                <a:cubicBezTo>
                  <a:pt x="392" y="426"/>
                  <a:pt x="392" y="426"/>
                  <a:pt x="392" y="426"/>
                </a:cubicBezTo>
                <a:cubicBezTo>
                  <a:pt x="457" y="361"/>
                  <a:pt x="457" y="361"/>
                  <a:pt x="457" y="361"/>
                </a:cubicBezTo>
                <a:cubicBezTo>
                  <a:pt x="457" y="402"/>
                  <a:pt x="457" y="402"/>
                  <a:pt x="457" y="402"/>
                </a:cubicBezTo>
                <a:cubicBezTo>
                  <a:pt x="500" y="402"/>
                  <a:pt x="500" y="402"/>
                  <a:pt x="500" y="402"/>
                </a:cubicBezTo>
                <a:cubicBezTo>
                  <a:pt x="506" y="402"/>
                  <a:pt x="510" y="401"/>
                  <a:pt x="511" y="400"/>
                </a:cubicBezTo>
                <a:cubicBezTo>
                  <a:pt x="513" y="400"/>
                  <a:pt x="513" y="399"/>
                  <a:pt x="514" y="398"/>
                </a:cubicBezTo>
                <a:cubicBezTo>
                  <a:pt x="516" y="396"/>
                  <a:pt x="518" y="392"/>
                  <a:pt x="520" y="384"/>
                </a:cubicBezTo>
                <a:cubicBezTo>
                  <a:pt x="522" y="375"/>
                  <a:pt x="523" y="363"/>
                  <a:pt x="523" y="347"/>
                </a:cubicBezTo>
                <a:cubicBezTo>
                  <a:pt x="523" y="347"/>
                  <a:pt x="523" y="131"/>
                  <a:pt x="523" y="63"/>
                </a:cubicBezTo>
                <a:cubicBezTo>
                  <a:pt x="523" y="59"/>
                  <a:pt x="522" y="57"/>
                  <a:pt x="522" y="56"/>
                </a:cubicBezTo>
                <a:cubicBezTo>
                  <a:pt x="520" y="54"/>
                  <a:pt x="519" y="52"/>
                  <a:pt x="514" y="50"/>
                </a:cubicBezTo>
                <a:cubicBezTo>
                  <a:pt x="510" y="48"/>
                  <a:pt x="504" y="47"/>
                  <a:pt x="496" y="47"/>
                </a:cubicBezTo>
                <a:cubicBezTo>
                  <a:pt x="0" y="47"/>
                  <a:pt x="0" y="47"/>
                  <a:pt x="0" y="47"/>
                </a:cubicBezTo>
                <a:cubicBezTo>
                  <a:pt x="0" y="0"/>
                  <a:pt x="0" y="0"/>
                  <a:pt x="0" y="0"/>
                </a:cubicBezTo>
                <a:cubicBezTo>
                  <a:pt x="496" y="0"/>
                  <a:pt x="496" y="0"/>
                  <a:pt x="496" y="0"/>
                </a:cubicBezTo>
                <a:cubicBezTo>
                  <a:pt x="513" y="0"/>
                  <a:pt x="530" y="3"/>
                  <a:pt x="545" y="13"/>
                </a:cubicBezTo>
                <a:cubicBezTo>
                  <a:pt x="552" y="18"/>
                  <a:pt x="559" y="25"/>
                  <a:pt x="563" y="34"/>
                </a:cubicBezTo>
                <a:cubicBezTo>
                  <a:pt x="568" y="43"/>
                  <a:pt x="570" y="53"/>
                  <a:pt x="570" y="63"/>
                </a:cubicBezTo>
                <a:cubicBezTo>
                  <a:pt x="570" y="63"/>
                  <a:pt x="570" y="63"/>
                  <a:pt x="570" y="63"/>
                </a:cubicBezTo>
                <a:cubicBezTo>
                  <a:pt x="570" y="131"/>
                  <a:pt x="570" y="347"/>
                  <a:pt x="570" y="347"/>
                </a:cubicBezTo>
                <a:cubicBezTo>
                  <a:pt x="570" y="363"/>
                  <a:pt x="569" y="377"/>
                  <a:pt x="567" y="389"/>
                </a:cubicBezTo>
                <a:cubicBezTo>
                  <a:pt x="566" y="398"/>
                  <a:pt x="563" y="407"/>
                  <a:pt x="560" y="414"/>
                </a:cubicBezTo>
                <a:cubicBezTo>
                  <a:pt x="554" y="426"/>
                  <a:pt x="545" y="436"/>
                  <a:pt x="534" y="442"/>
                </a:cubicBezTo>
                <a:cubicBezTo>
                  <a:pt x="523" y="448"/>
                  <a:pt x="512" y="449"/>
                  <a:pt x="500" y="449"/>
                </a:cubicBezTo>
                <a:cubicBezTo>
                  <a:pt x="457" y="449"/>
                  <a:pt x="457" y="449"/>
                  <a:pt x="457" y="449"/>
                </a:cubicBezTo>
                <a:lnTo>
                  <a:pt x="457" y="491"/>
                </a:lnTo>
                <a:close/>
              </a:path>
            </a:pathLst>
          </a:custGeom>
          <a:solidFill>
            <a:srgbClr val="CC660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7" name="Freeform 8"/>
          <p:cNvSpPr>
            <a:spLocks/>
          </p:cNvSpPr>
          <p:nvPr/>
        </p:nvSpPr>
        <p:spPr bwMode="auto">
          <a:xfrm>
            <a:off x="6908805" y="2084916"/>
            <a:ext cx="1462617" cy="1568452"/>
          </a:xfrm>
          <a:custGeom>
            <a:avLst/>
            <a:gdLst>
              <a:gd name="T0" fmla="*/ 0 w 570"/>
              <a:gd name="T1" fmla="*/ 564 h 612"/>
              <a:gd name="T2" fmla="*/ 496 w 570"/>
              <a:gd name="T3" fmla="*/ 564 h 612"/>
              <a:gd name="T4" fmla="*/ 518 w 570"/>
              <a:gd name="T5" fmla="*/ 559 h 612"/>
              <a:gd name="T6" fmla="*/ 522 w 570"/>
              <a:gd name="T7" fmla="*/ 555 h 612"/>
              <a:gd name="T8" fmla="*/ 523 w 570"/>
              <a:gd name="T9" fmla="*/ 548 h 612"/>
              <a:gd name="T10" fmla="*/ 523 w 570"/>
              <a:gd name="T11" fmla="*/ 144 h 612"/>
              <a:gd name="T12" fmla="*/ 521 w 570"/>
              <a:gd name="T13" fmla="*/ 111 h 612"/>
              <a:gd name="T14" fmla="*/ 517 w 570"/>
              <a:gd name="T15" fmla="*/ 98 h 612"/>
              <a:gd name="T16" fmla="*/ 512 w 570"/>
              <a:gd name="T17" fmla="*/ 92 h 612"/>
              <a:gd name="T18" fmla="*/ 500 w 570"/>
              <a:gd name="T19" fmla="*/ 90 h 612"/>
              <a:gd name="T20" fmla="*/ 457 w 570"/>
              <a:gd name="T21" fmla="*/ 90 h 612"/>
              <a:gd name="T22" fmla="*/ 457 w 570"/>
              <a:gd name="T23" fmla="*/ 130 h 612"/>
              <a:gd name="T24" fmla="*/ 392 w 570"/>
              <a:gd name="T25" fmla="*/ 65 h 612"/>
              <a:gd name="T26" fmla="*/ 457 w 570"/>
              <a:gd name="T27" fmla="*/ 0 h 612"/>
              <a:gd name="T28" fmla="*/ 457 w 570"/>
              <a:gd name="T29" fmla="*/ 42 h 612"/>
              <a:gd name="T30" fmla="*/ 500 w 570"/>
              <a:gd name="T31" fmla="*/ 42 h 612"/>
              <a:gd name="T32" fmla="*/ 531 w 570"/>
              <a:gd name="T33" fmla="*/ 48 h 612"/>
              <a:gd name="T34" fmla="*/ 551 w 570"/>
              <a:gd name="T35" fmla="*/ 63 h 612"/>
              <a:gd name="T36" fmla="*/ 566 w 570"/>
              <a:gd name="T37" fmla="*/ 98 h 612"/>
              <a:gd name="T38" fmla="*/ 570 w 570"/>
              <a:gd name="T39" fmla="*/ 144 h 612"/>
              <a:gd name="T40" fmla="*/ 570 w 570"/>
              <a:gd name="T41" fmla="*/ 198 h 612"/>
              <a:gd name="T42" fmla="*/ 570 w 570"/>
              <a:gd name="T43" fmla="*/ 548 h 612"/>
              <a:gd name="T44" fmla="*/ 570 w 570"/>
              <a:gd name="T45" fmla="*/ 548 h 612"/>
              <a:gd name="T46" fmla="*/ 563 w 570"/>
              <a:gd name="T47" fmla="*/ 577 h 612"/>
              <a:gd name="T48" fmla="*/ 533 w 570"/>
              <a:gd name="T49" fmla="*/ 604 h 612"/>
              <a:gd name="T50" fmla="*/ 496 w 570"/>
              <a:gd name="T51" fmla="*/ 612 h 612"/>
              <a:gd name="T52" fmla="*/ 0 w 570"/>
              <a:gd name="T53" fmla="*/ 612 h 612"/>
              <a:gd name="T54" fmla="*/ 0 w 570"/>
              <a:gd name="T55" fmla="*/ 56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0" h="612">
                <a:moveTo>
                  <a:pt x="0" y="564"/>
                </a:moveTo>
                <a:cubicBezTo>
                  <a:pt x="496" y="564"/>
                  <a:pt x="496" y="564"/>
                  <a:pt x="496" y="564"/>
                </a:cubicBezTo>
                <a:cubicBezTo>
                  <a:pt x="506" y="565"/>
                  <a:pt x="514" y="562"/>
                  <a:pt x="518" y="559"/>
                </a:cubicBezTo>
                <a:cubicBezTo>
                  <a:pt x="520" y="558"/>
                  <a:pt x="521" y="557"/>
                  <a:pt x="522" y="555"/>
                </a:cubicBezTo>
                <a:cubicBezTo>
                  <a:pt x="522" y="554"/>
                  <a:pt x="523" y="552"/>
                  <a:pt x="523" y="548"/>
                </a:cubicBezTo>
                <a:cubicBezTo>
                  <a:pt x="523" y="144"/>
                  <a:pt x="523" y="144"/>
                  <a:pt x="523" y="144"/>
                </a:cubicBezTo>
                <a:cubicBezTo>
                  <a:pt x="523" y="130"/>
                  <a:pt x="522" y="119"/>
                  <a:pt x="521" y="111"/>
                </a:cubicBezTo>
                <a:cubicBezTo>
                  <a:pt x="520" y="105"/>
                  <a:pt x="518" y="100"/>
                  <a:pt x="517" y="98"/>
                </a:cubicBezTo>
                <a:cubicBezTo>
                  <a:pt x="515" y="93"/>
                  <a:pt x="514" y="93"/>
                  <a:pt x="512" y="92"/>
                </a:cubicBezTo>
                <a:cubicBezTo>
                  <a:pt x="510" y="91"/>
                  <a:pt x="507" y="90"/>
                  <a:pt x="500" y="90"/>
                </a:cubicBezTo>
                <a:cubicBezTo>
                  <a:pt x="457" y="90"/>
                  <a:pt x="457" y="90"/>
                  <a:pt x="457" y="90"/>
                </a:cubicBezTo>
                <a:cubicBezTo>
                  <a:pt x="457" y="130"/>
                  <a:pt x="457" y="130"/>
                  <a:pt x="457" y="130"/>
                </a:cubicBezTo>
                <a:cubicBezTo>
                  <a:pt x="392" y="65"/>
                  <a:pt x="392" y="65"/>
                  <a:pt x="392" y="65"/>
                </a:cubicBezTo>
                <a:cubicBezTo>
                  <a:pt x="457" y="0"/>
                  <a:pt x="457" y="0"/>
                  <a:pt x="457" y="0"/>
                </a:cubicBezTo>
                <a:cubicBezTo>
                  <a:pt x="457" y="42"/>
                  <a:pt x="457" y="42"/>
                  <a:pt x="457" y="42"/>
                </a:cubicBezTo>
                <a:cubicBezTo>
                  <a:pt x="500" y="42"/>
                  <a:pt x="500" y="42"/>
                  <a:pt x="500" y="42"/>
                </a:cubicBezTo>
                <a:cubicBezTo>
                  <a:pt x="510" y="42"/>
                  <a:pt x="521" y="44"/>
                  <a:pt x="531" y="48"/>
                </a:cubicBezTo>
                <a:cubicBezTo>
                  <a:pt x="538" y="52"/>
                  <a:pt x="545" y="57"/>
                  <a:pt x="551" y="63"/>
                </a:cubicBezTo>
                <a:cubicBezTo>
                  <a:pt x="559" y="73"/>
                  <a:pt x="563" y="85"/>
                  <a:pt x="566" y="98"/>
                </a:cubicBezTo>
                <a:cubicBezTo>
                  <a:pt x="569" y="111"/>
                  <a:pt x="570" y="126"/>
                  <a:pt x="570" y="144"/>
                </a:cubicBezTo>
                <a:cubicBezTo>
                  <a:pt x="570" y="145"/>
                  <a:pt x="570" y="165"/>
                  <a:pt x="570" y="198"/>
                </a:cubicBezTo>
                <a:cubicBezTo>
                  <a:pt x="570" y="296"/>
                  <a:pt x="570" y="497"/>
                  <a:pt x="570" y="548"/>
                </a:cubicBezTo>
                <a:cubicBezTo>
                  <a:pt x="570" y="548"/>
                  <a:pt x="570" y="548"/>
                  <a:pt x="570" y="548"/>
                </a:cubicBezTo>
                <a:cubicBezTo>
                  <a:pt x="570" y="559"/>
                  <a:pt x="568" y="569"/>
                  <a:pt x="563" y="577"/>
                </a:cubicBezTo>
                <a:cubicBezTo>
                  <a:pt x="557" y="590"/>
                  <a:pt x="545" y="599"/>
                  <a:pt x="533" y="604"/>
                </a:cubicBezTo>
                <a:cubicBezTo>
                  <a:pt x="521" y="610"/>
                  <a:pt x="509" y="612"/>
                  <a:pt x="496" y="612"/>
                </a:cubicBezTo>
                <a:cubicBezTo>
                  <a:pt x="0" y="612"/>
                  <a:pt x="0" y="612"/>
                  <a:pt x="0" y="612"/>
                </a:cubicBezTo>
                <a:lnTo>
                  <a:pt x="0" y="564"/>
                </a:lnTo>
                <a:close/>
              </a:path>
            </a:pathLst>
          </a:custGeom>
          <a:solidFill>
            <a:srgbClr val="FF3399"/>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8" name="Freeform 9"/>
          <p:cNvSpPr>
            <a:spLocks/>
          </p:cNvSpPr>
          <p:nvPr/>
        </p:nvSpPr>
        <p:spPr bwMode="auto">
          <a:xfrm>
            <a:off x="6908803" y="2628902"/>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 name="Freeform 10"/>
          <p:cNvSpPr>
            <a:spLocks/>
          </p:cNvSpPr>
          <p:nvPr/>
        </p:nvSpPr>
        <p:spPr bwMode="auto">
          <a:xfrm>
            <a:off x="6908803" y="4161368"/>
            <a:ext cx="2309284" cy="1667932"/>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gradFill flip="none" rotWithShape="1">
            <a:gsLst>
              <a:gs pos="90000">
                <a:schemeClr val="accent3"/>
              </a:gs>
              <a:gs pos="10000">
                <a:schemeClr val="accent3"/>
              </a:gs>
              <a:gs pos="50000">
                <a:schemeClr val="accent3">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2" name="Freeform 14"/>
          <p:cNvSpPr>
            <a:spLocks/>
          </p:cNvSpPr>
          <p:nvPr/>
        </p:nvSpPr>
        <p:spPr bwMode="auto">
          <a:xfrm flipH="1">
            <a:off x="2297615" y="3850222"/>
            <a:ext cx="2893484" cy="332316"/>
          </a:xfrm>
          <a:custGeom>
            <a:avLst/>
            <a:gdLst>
              <a:gd name="T0" fmla="*/ 1288 w 1367"/>
              <a:gd name="T1" fmla="*/ 107 h 157"/>
              <a:gd name="T2" fmla="*/ 0 w 1367"/>
              <a:gd name="T3" fmla="*/ 107 h 157"/>
              <a:gd name="T4" fmla="*/ 0 w 1367"/>
              <a:gd name="T5" fmla="*/ 51 h 157"/>
              <a:gd name="T6" fmla="*/ 1288 w 1367"/>
              <a:gd name="T7" fmla="*/ 51 h 157"/>
              <a:gd name="T8" fmla="*/ 1288 w 1367"/>
              <a:gd name="T9" fmla="*/ 0 h 157"/>
              <a:gd name="T10" fmla="*/ 1367 w 1367"/>
              <a:gd name="T11" fmla="*/ 78 h 157"/>
              <a:gd name="T12" fmla="*/ 1288 w 1367"/>
              <a:gd name="T13" fmla="*/ 157 h 157"/>
              <a:gd name="T14" fmla="*/ 1288 w 1367"/>
              <a:gd name="T15" fmla="*/ 10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157">
                <a:moveTo>
                  <a:pt x="1288" y="107"/>
                </a:moveTo>
                <a:lnTo>
                  <a:pt x="0" y="107"/>
                </a:lnTo>
                <a:lnTo>
                  <a:pt x="0" y="51"/>
                </a:lnTo>
                <a:lnTo>
                  <a:pt x="1288" y="51"/>
                </a:lnTo>
                <a:lnTo>
                  <a:pt x="1288" y="0"/>
                </a:lnTo>
                <a:lnTo>
                  <a:pt x="1367" y="78"/>
                </a:lnTo>
                <a:lnTo>
                  <a:pt x="1288" y="157"/>
                </a:lnTo>
                <a:lnTo>
                  <a:pt x="1288" y="107"/>
                </a:lnTo>
                <a:close/>
              </a:path>
            </a:pathLst>
          </a:custGeom>
          <a:solidFill>
            <a:srgbClr val="660066"/>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4" name="Freeform 15"/>
          <p:cNvSpPr>
            <a:spLocks/>
          </p:cNvSpPr>
          <p:nvPr/>
        </p:nvSpPr>
        <p:spPr bwMode="auto">
          <a:xfrm flipH="1">
            <a:off x="3728482" y="4377270"/>
            <a:ext cx="1462617" cy="1259417"/>
          </a:xfrm>
          <a:custGeom>
            <a:avLst/>
            <a:gdLst>
              <a:gd name="T0" fmla="*/ 457 w 570"/>
              <a:gd name="T1" fmla="*/ 491 h 491"/>
              <a:gd name="T2" fmla="*/ 392 w 570"/>
              <a:gd name="T3" fmla="*/ 426 h 491"/>
              <a:gd name="T4" fmla="*/ 457 w 570"/>
              <a:gd name="T5" fmla="*/ 361 h 491"/>
              <a:gd name="T6" fmla="*/ 457 w 570"/>
              <a:gd name="T7" fmla="*/ 402 h 491"/>
              <a:gd name="T8" fmla="*/ 500 w 570"/>
              <a:gd name="T9" fmla="*/ 402 h 491"/>
              <a:gd name="T10" fmla="*/ 511 w 570"/>
              <a:gd name="T11" fmla="*/ 400 h 491"/>
              <a:gd name="T12" fmla="*/ 514 w 570"/>
              <a:gd name="T13" fmla="*/ 398 h 491"/>
              <a:gd name="T14" fmla="*/ 520 w 570"/>
              <a:gd name="T15" fmla="*/ 384 h 491"/>
              <a:gd name="T16" fmla="*/ 523 w 570"/>
              <a:gd name="T17" fmla="*/ 347 h 491"/>
              <a:gd name="T18" fmla="*/ 523 w 570"/>
              <a:gd name="T19" fmla="*/ 63 h 491"/>
              <a:gd name="T20" fmla="*/ 522 w 570"/>
              <a:gd name="T21" fmla="*/ 56 h 491"/>
              <a:gd name="T22" fmla="*/ 514 w 570"/>
              <a:gd name="T23" fmla="*/ 50 h 491"/>
              <a:gd name="T24" fmla="*/ 496 w 570"/>
              <a:gd name="T25" fmla="*/ 47 h 491"/>
              <a:gd name="T26" fmla="*/ 0 w 570"/>
              <a:gd name="T27" fmla="*/ 47 h 491"/>
              <a:gd name="T28" fmla="*/ 0 w 570"/>
              <a:gd name="T29" fmla="*/ 0 h 491"/>
              <a:gd name="T30" fmla="*/ 496 w 570"/>
              <a:gd name="T31" fmla="*/ 0 h 491"/>
              <a:gd name="T32" fmla="*/ 545 w 570"/>
              <a:gd name="T33" fmla="*/ 13 h 491"/>
              <a:gd name="T34" fmla="*/ 563 w 570"/>
              <a:gd name="T35" fmla="*/ 34 h 491"/>
              <a:gd name="T36" fmla="*/ 570 w 570"/>
              <a:gd name="T37" fmla="*/ 63 h 491"/>
              <a:gd name="T38" fmla="*/ 570 w 570"/>
              <a:gd name="T39" fmla="*/ 63 h 491"/>
              <a:gd name="T40" fmla="*/ 570 w 570"/>
              <a:gd name="T41" fmla="*/ 347 h 491"/>
              <a:gd name="T42" fmla="*/ 567 w 570"/>
              <a:gd name="T43" fmla="*/ 389 h 491"/>
              <a:gd name="T44" fmla="*/ 560 w 570"/>
              <a:gd name="T45" fmla="*/ 414 h 491"/>
              <a:gd name="T46" fmla="*/ 534 w 570"/>
              <a:gd name="T47" fmla="*/ 442 h 491"/>
              <a:gd name="T48" fmla="*/ 500 w 570"/>
              <a:gd name="T49" fmla="*/ 449 h 491"/>
              <a:gd name="T50" fmla="*/ 457 w 570"/>
              <a:gd name="T51" fmla="*/ 449 h 491"/>
              <a:gd name="T52" fmla="*/ 457 w 570"/>
              <a:gd name="T53" fmla="*/ 491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70" h="491">
                <a:moveTo>
                  <a:pt x="457" y="491"/>
                </a:moveTo>
                <a:cubicBezTo>
                  <a:pt x="392" y="426"/>
                  <a:pt x="392" y="426"/>
                  <a:pt x="392" y="426"/>
                </a:cubicBezTo>
                <a:cubicBezTo>
                  <a:pt x="457" y="361"/>
                  <a:pt x="457" y="361"/>
                  <a:pt x="457" y="361"/>
                </a:cubicBezTo>
                <a:cubicBezTo>
                  <a:pt x="457" y="402"/>
                  <a:pt x="457" y="402"/>
                  <a:pt x="457" y="402"/>
                </a:cubicBezTo>
                <a:cubicBezTo>
                  <a:pt x="500" y="402"/>
                  <a:pt x="500" y="402"/>
                  <a:pt x="500" y="402"/>
                </a:cubicBezTo>
                <a:cubicBezTo>
                  <a:pt x="506" y="402"/>
                  <a:pt x="510" y="401"/>
                  <a:pt x="511" y="400"/>
                </a:cubicBezTo>
                <a:cubicBezTo>
                  <a:pt x="513" y="400"/>
                  <a:pt x="513" y="399"/>
                  <a:pt x="514" y="398"/>
                </a:cubicBezTo>
                <a:cubicBezTo>
                  <a:pt x="516" y="396"/>
                  <a:pt x="518" y="392"/>
                  <a:pt x="520" y="384"/>
                </a:cubicBezTo>
                <a:cubicBezTo>
                  <a:pt x="522" y="375"/>
                  <a:pt x="523" y="363"/>
                  <a:pt x="523" y="347"/>
                </a:cubicBezTo>
                <a:cubicBezTo>
                  <a:pt x="523" y="347"/>
                  <a:pt x="523" y="131"/>
                  <a:pt x="523" y="63"/>
                </a:cubicBezTo>
                <a:cubicBezTo>
                  <a:pt x="523" y="59"/>
                  <a:pt x="522" y="57"/>
                  <a:pt x="522" y="56"/>
                </a:cubicBezTo>
                <a:cubicBezTo>
                  <a:pt x="520" y="54"/>
                  <a:pt x="519" y="52"/>
                  <a:pt x="514" y="50"/>
                </a:cubicBezTo>
                <a:cubicBezTo>
                  <a:pt x="510" y="48"/>
                  <a:pt x="504" y="47"/>
                  <a:pt x="496" y="47"/>
                </a:cubicBezTo>
                <a:cubicBezTo>
                  <a:pt x="0" y="47"/>
                  <a:pt x="0" y="47"/>
                  <a:pt x="0" y="47"/>
                </a:cubicBezTo>
                <a:cubicBezTo>
                  <a:pt x="0" y="0"/>
                  <a:pt x="0" y="0"/>
                  <a:pt x="0" y="0"/>
                </a:cubicBezTo>
                <a:cubicBezTo>
                  <a:pt x="496" y="0"/>
                  <a:pt x="496" y="0"/>
                  <a:pt x="496" y="0"/>
                </a:cubicBezTo>
                <a:cubicBezTo>
                  <a:pt x="513" y="0"/>
                  <a:pt x="530" y="3"/>
                  <a:pt x="545" y="13"/>
                </a:cubicBezTo>
                <a:cubicBezTo>
                  <a:pt x="552" y="18"/>
                  <a:pt x="559" y="25"/>
                  <a:pt x="563" y="34"/>
                </a:cubicBezTo>
                <a:cubicBezTo>
                  <a:pt x="568" y="43"/>
                  <a:pt x="570" y="53"/>
                  <a:pt x="570" y="63"/>
                </a:cubicBezTo>
                <a:cubicBezTo>
                  <a:pt x="570" y="63"/>
                  <a:pt x="570" y="63"/>
                  <a:pt x="570" y="63"/>
                </a:cubicBezTo>
                <a:cubicBezTo>
                  <a:pt x="570" y="131"/>
                  <a:pt x="570" y="347"/>
                  <a:pt x="570" y="347"/>
                </a:cubicBezTo>
                <a:cubicBezTo>
                  <a:pt x="570" y="363"/>
                  <a:pt x="569" y="377"/>
                  <a:pt x="567" y="389"/>
                </a:cubicBezTo>
                <a:cubicBezTo>
                  <a:pt x="566" y="398"/>
                  <a:pt x="563" y="407"/>
                  <a:pt x="560" y="414"/>
                </a:cubicBezTo>
                <a:cubicBezTo>
                  <a:pt x="554" y="426"/>
                  <a:pt x="545" y="436"/>
                  <a:pt x="534" y="442"/>
                </a:cubicBezTo>
                <a:cubicBezTo>
                  <a:pt x="523" y="448"/>
                  <a:pt x="512" y="449"/>
                  <a:pt x="500" y="449"/>
                </a:cubicBezTo>
                <a:cubicBezTo>
                  <a:pt x="457" y="449"/>
                  <a:pt x="457" y="449"/>
                  <a:pt x="457" y="449"/>
                </a:cubicBezTo>
                <a:lnTo>
                  <a:pt x="457" y="491"/>
                </a:lnTo>
                <a:close/>
              </a:path>
            </a:pathLst>
          </a:custGeom>
          <a:gradFill flip="none" rotWithShape="1">
            <a:gsLst>
              <a:gs pos="48000">
                <a:schemeClr val="accent1"/>
              </a:gs>
              <a:gs pos="2000">
                <a:schemeClr val="accent1"/>
              </a:gs>
              <a:gs pos="32000">
                <a:schemeClr val="accent1">
                  <a:lumMod val="60000"/>
                  <a:lumOff val="40000"/>
                </a:schemeClr>
              </a:gs>
            </a:gsLst>
            <a:lin ang="81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5" name="Freeform 16"/>
          <p:cNvSpPr>
            <a:spLocks/>
          </p:cNvSpPr>
          <p:nvPr/>
        </p:nvSpPr>
        <p:spPr bwMode="auto">
          <a:xfrm flipH="1">
            <a:off x="3728482" y="2084916"/>
            <a:ext cx="1462617" cy="1568452"/>
          </a:xfrm>
          <a:custGeom>
            <a:avLst/>
            <a:gdLst>
              <a:gd name="T0" fmla="*/ 0 w 570"/>
              <a:gd name="T1" fmla="*/ 564 h 612"/>
              <a:gd name="T2" fmla="*/ 496 w 570"/>
              <a:gd name="T3" fmla="*/ 564 h 612"/>
              <a:gd name="T4" fmla="*/ 518 w 570"/>
              <a:gd name="T5" fmla="*/ 559 h 612"/>
              <a:gd name="T6" fmla="*/ 522 w 570"/>
              <a:gd name="T7" fmla="*/ 555 h 612"/>
              <a:gd name="T8" fmla="*/ 523 w 570"/>
              <a:gd name="T9" fmla="*/ 548 h 612"/>
              <a:gd name="T10" fmla="*/ 523 w 570"/>
              <a:gd name="T11" fmla="*/ 144 h 612"/>
              <a:gd name="T12" fmla="*/ 521 w 570"/>
              <a:gd name="T13" fmla="*/ 111 h 612"/>
              <a:gd name="T14" fmla="*/ 517 w 570"/>
              <a:gd name="T15" fmla="*/ 98 h 612"/>
              <a:gd name="T16" fmla="*/ 512 w 570"/>
              <a:gd name="T17" fmla="*/ 92 h 612"/>
              <a:gd name="T18" fmla="*/ 500 w 570"/>
              <a:gd name="T19" fmla="*/ 90 h 612"/>
              <a:gd name="T20" fmla="*/ 457 w 570"/>
              <a:gd name="T21" fmla="*/ 90 h 612"/>
              <a:gd name="T22" fmla="*/ 457 w 570"/>
              <a:gd name="T23" fmla="*/ 130 h 612"/>
              <a:gd name="T24" fmla="*/ 392 w 570"/>
              <a:gd name="T25" fmla="*/ 65 h 612"/>
              <a:gd name="T26" fmla="*/ 457 w 570"/>
              <a:gd name="T27" fmla="*/ 0 h 612"/>
              <a:gd name="T28" fmla="*/ 457 w 570"/>
              <a:gd name="T29" fmla="*/ 42 h 612"/>
              <a:gd name="T30" fmla="*/ 500 w 570"/>
              <a:gd name="T31" fmla="*/ 42 h 612"/>
              <a:gd name="T32" fmla="*/ 531 w 570"/>
              <a:gd name="T33" fmla="*/ 48 h 612"/>
              <a:gd name="T34" fmla="*/ 551 w 570"/>
              <a:gd name="T35" fmla="*/ 63 h 612"/>
              <a:gd name="T36" fmla="*/ 566 w 570"/>
              <a:gd name="T37" fmla="*/ 98 h 612"/>
              <a:gd name="T38" fmla="*/ 570 w 570"/>
              <a:gd name="T39" fmla="*/ 144 h 612"/>
              <a:gd name="T40" fmla="*/ 570 w 570"/>
              <a:gd name="T41" fmla="*/ 198 h 612"/>
              <a:gd name="T42" fmla="*/ 570 w 570"/>
              <a:gd name="T43" fmla="*/ 548 h 612"/>
              <a:gd name="T44" fmla="*/ 570 w 570"/>
              <a:gd name="T45" fmla="*/ 548 h 612"/>
              <a:gd name="T46" fmla="*/ 563 w 570"/>
              <a:gd name="T47" fmla="*/ 577 h 612"/>
              <a:gd name="T48" fmla="*/ 533 w 570"/>
              <a:gd name="T49" fmla="*/ 604 h 612"/>
              <a:gd name="T50" fmla="*/ 496 w 570"/>
              <a:gd name="T51" fmla="*/ 612 h 612"/>
              <a:gd name="T52" fmla="*/ 0 w 570"/>
              <a:gd name="T53" fmla="*/ 612 h 612"/>
              <a:gd name="T54" fmla="*/ 0 w 570"/>
              <a:gd name="T55" fmla="*/ 56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0" h="612">
                <a:moveTo>
                  <a:pt x="0" y="564"/>
                </a:moveTo>
                <a:cubicBezTo>
                  <a:pt x="496" y="564"/>
                  <a:pt x="496" y="564"/>
                  <a:pt x="496" y="564"/>
                </a:cubicBezTo>
                <a:cubicBezTo>
                  <a:pt x="506" y="565"/>
                  <a:pt x="514" y="562"/>
                  <a:pt x="518" y="559"/>
                </a:cubicBezTo>
                <a:cubicBezTo>
                  <a:pt x="520" y="558"/>
                  <a:pt x="521" y="557"/>
                  <a:pt x="522" y="555"/>
                </a:cubicBezTo>
                <a:cubicBezTo>
                  <a:pt x="522" y="554"/>
                  <a:pt x="523" y="552"/>
                  <a:pt x="523" y="548"/>
                </a:cubicBezTo>
                <a:cubicBezTo>
                  <a:pt x="523" y="144"/>
                  <a:pt x="523" y="144"/>
                  <a:pt x="523" y="144"/>
                </a:cubicBezTo>
                <a:cubicBezTo>
                  <a:pt x="523" y="130"/>
                  <a:pt x="522" y="119"/>
                  <a:pt x="521" y="111"/>
                </a:cubicBezTo>
                <a:cubicBezTo>
                  <a:pt x="520" y="105"/>
                  <a:pt x="518" y="100"/>
                  <a:pt x="517" y="98"/>
                </a:cubicBezTo>
                <a:cubicBezTo>
                  <a:pt x="515" y="93"/>
                  <a:pt x="514" y="93"/>
                  <a:pt x="512" y="92"/>
                </a:cubicBezTo>
                <a:cubicBezTo>
                  <a:pt x="510" y="91"/>
                  <a:pt x="507" y="90"/>
                  <a:pt x="500" y="90"/>
                </a:cubicBezTo>
                <a:cubicBezTo>
                  <a:pt x="457" y="90"/>
                  <a:pt x="457" y="90"/>
                  <a:pt x="457" y="90"/>
                </a:cubicBezTo>
                <a:cubicBezTo>
                  <a:pt x="457" y="130"/>
                  <a:pt x="457" y="130"/>
                  <a:pt x="457" y="130"/>
                </a:cubicBezTo>
                <a:cubicBezTo>
                  <a:pt x="392" y="65"/>
                  <a:pt x="392" y="65"/>
                  <a:pt x="392" y="65"/>
                </a:cubicBezTo>
                <a:cubicBezTo>
                  <a:pt x="457" y="0"/>
                  <a:pt x="457" y="0"/>
                  <a:pt x="457" y="0"/>
                </a:cubicBezTo>
                <a:cubicBezTo>
                  <a:pt x="457" y="42"/>
                  <a:pt x="457" y="42"/>
                  <a:pt x="457" y="42"/>
                </a:cubicBezTo>
                <a:cubicBezTo>
                  <a:pt x="500" y="42"/>
                  <a:pt x="500" y="42"/>
                  <a:pt x="500" y="42"/>
                </a:cubicBezTo>
                <a:cubicBezTo>
                  <a:pt x="510" y="42"/>
                  <a:pt x="521" y="44"/>
                  <a:pt x="531" y="48"/>
                </a:cubicBezTo>
                <a:cubicBezTo>
                  <a:pt x="538" y="52"/>
                  <a:pt x="545" y="57"/>
                  <a:pt x="551" y="63"/>
                </a:cubicBezTo>
                <a:cubicBezTo>
                  <a:pt x="559" y="73"/>
                  <a:pt x="563" y="85"/>
                  <a:pt x="566" y="98"/>
                </a:cubicBezTo>
                <a:cubicBezTo>
                  <a:pt x="569" y="111"/>
                  <a:pt x="570" y="126"/>
                  <a:pt x="570" y="144"/>
                </a:cubicBezTo>
                <a:cubicBezTo>
                  <a:pt x="570" y="145"/>
                  <a:pt x="570" y="165"/>
                  <a:pt x="570" y="198"/>
                </a:cubicBezTo>
                <a:cubicBezTo>
                  <a:pt x="570" y="296"/>
                  <a:pt x="570" y="497"/>
                  <a:pt x="570" y="548"/>
                </a:cubicBezTo>
                <a:cubicBezTo>
                  <a:pt x="570" y="548"/>
                  <a:pt x="570" y="548"/>
                  <a:pt x="570" y="548"/>
                </a:cubicBezTo>
                <a:cubicBezTo>
                  <a:pt x="570" y="559"/>
                  <a:pt x="568" y="569"/>
                  <a:pt x="563" y="577"/>
                </a:cubicBezTo>
                <a:cubicBezTo>
                  <a:pt x="557" y="590"/>
                  <a:pt x="545" y="599"/>
                  <a:pt x="533" y="604"/>
                </a:cubicBezTo>
                <a:cubicBezTo>
                  <a:pt x="521" y="610"/>
                  <a:pt x="509" y="612"/>
                  <a:pt x="496" y="612"/>
                </a:cubicBezTo>
                <a:cubicBezTo>
                  <a:pt x="0" y="612"/>
                  <a:pt x="0" y="612"/>
                  <a:pt x="0" y="612"/>
                </a:cubicBezTo>
                <a:lnTo>
                  <a:pt x="0" y="564"/>
                </a:lnTo>
                <a:close/>
              </a:path>
            </a:pathLst>
          </a:custGeom>
          <a:gradFill flip="none" rotWithShape="1">
            <a:gsLst>
              <a:gs pos="86000">
                <a:schemeClr val="accent2"/>
              </a:gs>
              <a:gs pos="39000">
                <a:schemeClr val="accent2"/>
              </a:gs>
              <a:gs pos="65000">
                <a:schemeClr val="accent2">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6" name="Freeform 17"/>
          <p:cNvSpPr>
            <a:spLocks/>
          </p:cNvSpPr>
          <p:nvPr/>
        </p:nvSpPr>
        <p:spPr bwMode="auto">
          <a:xfrm flipH="1">
            <a:off x="2881815" y="2628902"/>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7" name="Freeform 18"/>
          <p:cNvSpPr>
            <a:spLocks/>
          </p:cNvSpPr>
          <p:nvPr/>
        </p:nvSpPr>
        <p:spPr bwMode="auto">
          <a:xfrm flipH="1">
            <a:off x="2881815" y="4161368"/>
            <a:ext cx="2309284" cy="1667932"/>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solidFill>
            <a:srgbClr val="C00000"/>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51" name="Rectangle 50"/>
          <p:cNvSpPr/>
          <p:nvPr/>
        </p:nvSpPr>
        <p:spPr>
          <a:xfrm>
            <a:off x="3728482" y="1061590"/>
            <a:ext cx="4642937" cy="101337"/>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008000"/>
              </a:solidFill>
              <a:latin typeface="Lato" pitchFamily="34" charset="0"/>
            </a:endParaRPr>
          </a:p>
        </p:txBody>
      </p:sp>
      <p:grpSp>
        <p:nvGrpSpPr>
          <p:cNvPr id="4" name="Group 3"/>
          <p:cNvGrpSpPr/>
          <p:nvPr/>
        </p:nvGrpSpPr>
        <p:grpSpPr>
          <a:xfrm>
            <a:off x="9699893" y="3310383"/>
            <a:ext cx="2548587" cy="1282565"/>
            <a:chOff x="7399020" y="2636589"/>
            <a:chExt cx="1247375" cy="961920"/>
          </a:xfrm>
        </p:grpSpPr>
        <p:sp>
          <p:nvSpPr>
            <p:cNvPr id="79" name="TextBox 78"/>
            <p:cNvSpPr txBox="1"/>
            <p:nvPr/>
          </p:nvSpPr>
          <p:spPr>
            <a:xfrm>
              <a:off x="7399020" y="2836764"/>
              <a:ext cx="1247375" cy="761745"/>
            </a:xfrm>
            <a:prstGeom prst="rect">
              <a:avLst/>
            </a:prstGeom>
            <a:noFill/>
          </p:spPr>
          <p:txBody>
            <a:bodyPr wrap="square" rtlCol="0">
              <a:spAutoFit/>
            </a:bodyPr>
            <a:lstStyle/>
            <a:p>
              <a:pPr algn="ctr"/>
              <a:r>
                <a:rPr lang="nl-NL" sz="2000" dirty="0">
                  <a:solidFill>
                    <a:srgbClr val="660033"/>
                  </a:solidFill>
                </a:rPr>
                <a:t>Phân công, phối hợp thực thi quyền lực nhà nước</a:t>
              </a:r>
              <a:endParaRPr lang="en-US" sz="2000" dirty="0">
                <a:solidFill>
                  <a:srgbClr val="660033"/>
                </a:solidFill>
                <a:latin typeface="Lato Light" pitchFamily="34" charset="0"/>
              </a:endParaRPr>
            </a:p>
          </p:txBody>
        </p:sp>
        <p:sp>
          <p:nvSpPr>
            <p:cNvPr id="92" name="Freeform 24"/>
            <p:cNvSpPr>
              <a:spLocks noEditPoints="1"/>
            </p:cNvSpPr>
            <p:nvPr/>
          </p:nvSpPr>
          <p:spPr bwMode="auto">
            <a:xfrm>
              <a:off x="7473498" y="2636589"/>
              <a:ext cx="350838" cy="209550"/>
            </a:xfrm>
            <a:custGeom>
              <a:avLst/>
              <a:gdLst>
                <a:gd name="T0" fmla="*/ 24 w 356"/>
                <a:gd name="T1" fmla="*/ 213 h 213"/>
                <a:gd name="T2" fmla="*/ 24 w 356"/>
                <a:gd name="T3" fmla="*/ 0 h 213"/>
                <a:gd name="T4" fmla="*/ 356 w 356"/>
                <a:gd name="T5" fmla="*/ 190 h 213"/>
                <a:gd name="T6" fmla="*/ 24 w 356"/>
                <a:gd name="T7" fmla="*/ 190 h 213"/>
                <a:gd name="T8" fmla="*/ 71 w 356"/>
                <a:gd name="T9" fmla="*/ 68 h 213"/>
                <a:gd name="T10" fmla="*/ 48 w 356"/>
                <a:gd name="T11" fmla="*/ 68 h 213"/>
                <a:gd name="T12" fmla="*/ 68 w 356"/>
                <a:gd name="T13" fmla="*/ 47 h 213"/>
                <a:gd name="T14" fmla="*/ 95 w 356"/>
                <a:gd name="T15" fmla="*/ 115 h 213"/>
                <a:gd name="T16" fmla="*/ 48 w 356"/>
                <a:gd name="T17" fmla="*/ 115 h 213"/>
                <a:gd name="T18" fmla="*/ 92 w 356"/>
                <a:gd name="T19" fmla="*/ 95 h 213"/>
                <a:gd name="T20" fmla="*/ 71 w 356"/>
                <a:gd name="T21" fmla="*/ 163 h 213"/>
                <a:gd name="T22" fmla="*/ 48 w 356"/>
                <a:gd name="T23" fmla="*/ 163 h 213"/>
                <a:gd name="T24" fmla="*/ 68 w 356"/>
                <a:gd name="T25" fmla="*/ 142 h 213"/>
                <a:gd name="T26" fmla="*/ 119 w 356"/>
                <a:gd name="T27" fmla="*/ 68 h 213"/>
                <a:gd name="T28" fmla="*/ 95 w 356"/>
                <a:gd name="T29" fmla="*/ 68 h 213"/>
                <a:gd name="T30" fmla="*/ 116 w 356"/>
                <a:gd name="T31" fmla="*/ 47 h 213"/>
                <a:gd name="T32" fmla="*/ 261 w 356"/>
                <a:gd name="T33" fmla="*/ 163 h 213"/>
                <a:gd name="T34" fmla="*/ 95 w 356"/>
                <a:gd name="T35" fmla="*/ 163 h 213"/>
                <a:gd name="T36" fmla="*/ 258 w 356"/>
                <a:gd name="T37" fmla="*/ 142 h 213"/>
                <a:gd name="T38" fmla="*/ 143 w 356"/>
                <a:gd name="T39" fmla="*/ 115 h 213"/>
                <a:gd name="T40" fmla="*/ 119 w 356"/>
                <a:gd name="T41" fmla="*/ 115 h 213"/>
                <a:gd name="T42" fmla="*/ 140 w 356"/>
                <a:gd name="T43" fmla="*/ 95 h 213"/>
                <a:gd name="T44" fmla="*/ 166 w 356"/>
                <a:gd name="T45" fmla="*/ 68 h 213"/>
                <a:gd name="T46" fmla="*/ 143 w 356"/>
                <a:gd name="T47" fmla="*/ 68 h 213"/>
                <a:gd name="T48" fmla="*/ 163 w 356"/>
                <a:gd name="T49" fmla="*/ 47 h 213"/>
                <a:gd name="T50" fmla="*/ 190 w 356"/>
                <a:gd name="T51" fmla="*/ 115 h 213"/>
                <a:gd name="T52" fmla="*/ 166 w 356"/>
                <a:gd name="T53" fmla="*/ 115 h 213"/>
                <a:gd name="T54" fmla="*/ 187 w 356"/>
                <a:gd name="T55" fmla="*/ 95 h 213"/>
                <a:gd name="T56" fmla="*/ 214 w 356"/>
                <a:gd name="T57" fmla="*/ 68 h 213"/>
                <a:gd name="T58" fmla="*/ 190 w 356"/>
                <a:gd name="T59" fmla="*/ 68 h 213"/>
                <a:gd name="T60" fmla="*/ 211 w 356"/>
                <a:gd name="T61" fmla="*/ 47 h 213"/>
                <a:gd name="T62" fmla="*/ 238 w 356"/>
                <a:gd name="T63" fmla="*/ 115 h 213"/>
                <a:gd name="T64" fmla="*/ 214 w 356"/>
                <a:gd name="T65" fmla="*/ 115 h 213"/>
                <a:gd name="T66" fmla="*/ 235 w 356"/>
                <a:gd name="T67" fmla="*/ 95 h 213"/>
                <a:gd name="T68" fmla="*/ 261 w 356"/>
                <a:gd name="T69" fmla="*/ 68 h 213"/>
                <a:gd name="T70" fmla="*/ 238 w 356"/>
                <a:gd name="T71" fmla="*/ 68 h 213"/>
                <a:gd name="T72" fmla="*/ 258 w 356"/>
                <a:gd name="T73" fmla="*/ 47 h 213"/>
                <a:gd name="T74" fmla="*/ 309 w 356"/>
                <a:gd name="T75" fmla="*/ 115 h 213"/>
                <a:gd name="T76" fmla="*/ 261 w 356"/>
                <a:gd name="T77" fmla="*/ 115 h 213"/>
                <a:gd name="T78" fmla="*/ 285 w 356"/>
                <a:gd name="T79" fmla="*/ 95 h 213"/>
                <a:gd name="T80" fmla="*/ 306 w 356"/>
                <a:gd name="T81" fmla="*/ 47 h 213"/>
                <a:gd name="T82" fmla="*/ 309 w 356"/>
                <a:gd name="T83" fmla="*/ 163 h 213"/>
                <a:gd name="T84" fmla="*/ 285 w 356"/>
                <a:gd name="T85" fmla="*/ 163 h 213"/>
                <a:gd name="T86" fmla="*/ 306 w 356"/>
                <a:gd name="T87" fmla="*/ 142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56" h="213">
                  <a:moveTo>
                    <a:pt x="356" y="190"/>
                  </a:moveTo>
                  <a:cubicBezTo>
                    <a:pt x="356" y="203"/>
                    <a:pt x="346" y="213"/>
                    <a:pt x="332" y="213"/>
                  </a:cubicBezTo>
                  <a:cubicBezTo>
                    <a:pt x="24" y="213"/>
                    <a:pt x="24" y="213"/>
                    <a:pt x="24" y="213"/>
                  </a:cubicBezTo>
                  <a:cubicBezTo>
                    <a:pt x="11" y="213"/>
                    <a:pt x="0" y="203"/>
                    <a:pt x="0" y="190"/>
                  </a:cubicBezTo>
                  <a:cubicBezTo>
                    <a:pt x="0" y="23"/>
                    <a:pt x="0" y="23"/>
                    <a:pt x="0" y="23"/>
                  </a:cubicBezTo>
                  <a:cubicBezTo>
                    <a:pt x="0" y="10"/>
                    <a:pt x="11" y="0"/>
                    <a:pt x="24" y="0"/>
                  </a:cubicBezTo>
                  <a:cubicBezTo>
                    <a:pt x="332" y="0"/>
                    <a:pt x="332" y="0"/>
                    <a:pt x="332" y="0"/>
                  </a:cubicBezTo>
                  <a:cubicBezTo>
                    <a:pt x="346" y="0"/>
                    <a:pt x="356" y="10"/>
                    <a:pt x="356" y="23"/>
                  </a:cubicBezTo>
                  <a:lnTo>
                    <a:pt x="356" y="190"/>
                  </a:lnTo>
                  <a:close/>
                  <a:moveTo>
                    <a:pt x="332" y="23"/>
                  </a:moveTo>
                  <a:cubicBezTo>
                    <a:pt x="24" y="23"/>
                    <a:pt x="24" y="23"/>
                    <a:pt x="24" y="23"/>
                  </a:cubicBezTo>
                  <a:cubicBezTo>
                    <a:pt x="24" y="190"/>
                    <a:pt x="24" y="190"/>
                    <a:pt x="24" y="190"/>
                  </a:cubicBezTo>
                  <a:cubicBezTo>
                    <a:pt x="332" y="190"/>
                    <a:pt x="332" y="190"/>
                    <a:pt x="332" y="190"/>
                  </a:cubicBezTo>
                  <a:lnTo>
                    <a:pt x="332" y="23"/>
                  </a:lnTo>
                  <a:close/>
                  <a:moveTo>
                    <a:pt x="71" y="68"/>
                  </a:moveTo>
                  <a:cubicBezTo>
                    <a:pt x="71" y="69"/>
                    <a:pt x="70" y="71"/>
                    <a:pt x="68" y="71"/>
                  </a:cubicBezTo>
                  <a:cubicBezTo>
                    <a:pt x="51" y="71"/>
                    <a:pt x="51" y="71"/>
                    <a:pt x="51" y="71"/>
                  </a:cubicBezTo>
                  <a:cubicBezTo>
                    <a:pt x="49" y="71"/>
                    <a:pt x="48" y="69"/>
                    <a:pt x="48" y="68"/>
                  </a:cubicBezTo>
                  <a:cubicBezTo>
                    <a:pt x="48" y="50"/>
                    <a:pt x="48" y="50"/>
                    <a:pt x="48" y="50"/>
                  </a:cubicBezTo>
                  <a:cubicBezTo>
                    <a:pt x="48" y="48"/>
                    <a:pt x="49" y="47"/>
                    <a:pt x="51" y="47"/>
                  </a:cubicBezTo>
                  <a:cubicBezTo>
                    <a:pt x="68" y="47"/>
                    <a:pt x="68" y="47"/>
                    <a:pt x="68" y="47"/>
                  </a:cubicBezTo>
                  <a:cubicBezTo>
                    <a:pt x="70" y="47"/>
                    <a:pt x="71" y="48"/>
                    <a:pt x="71" y="50"/>
                  </a:cubicBezTo>
                  <a:lnTo>
                    <a:pt x="71" y="68"/>
                  </a:lnTo>
                  <a:close/>
                  <a:moveTo>
                    <a:pt x="95" y="115"/>
                  </a:moveTo>
                  <a:cubicBezTo>
                    <a:pt x="95" y="117"/>
                    <a:pt x="94" y="118"/>
                    <a:pt x="92" y="118"/>
                  </a:cubicBezTo>
                  <a:cubicBezTo>
                    <a:pt x="51" y="118"/>
                    <a:pt x="51" y="118"/>
                    <a:pt x="51" y="118"/>
                  </a:cubicBezTo>
                  <a:cubicBezTo>
                    <a:pt x="49" y="118"/>
                    <a:pt x="48" y="117"/>
                    <a:pt x="48" y="115"/>
                  </a:cubicBezTo>
                  <a:cubicBezTo>
                    <a:pt x="48" y="97"/>
                    <a:pt x="48" y="97"/>
                    <a:pt x="48" y="97"/>
                  </a:cubicBezTo>
                  <a:cubicBezTo>
                    <a:pt x="48" y="96"/>
                    <a:pt x="49" y="95"/>
                    <a:pt x="51" y="95"/>
                  </a:cubicBezTo>
                  <a:cubicBezTo>
                    <a:pt x="92" y="95"/>
                    <a:pt x="92" y="95"/>
                    <a:pt x="92" y="95"/>
                  </a:cubicBezTo>
                  <a:cubicBezTo>
                    <a:pt x="94" y="95"/>
                    <a:pt x="95" y="96"/>
                    <a:pt x="95" y="97"/>
                  </a:cubicBezTo>
                  <a:lnTo>
                    <a:pt x="95" y="115"/>
                  </a:lnTo>
                  <a:close/>
                  <a:moveTo>
                    <a:pt x="71" y="163"/>
                  </a:moveTo>
                  <a:cubicBezTo>
                    <a:pt x="71" y="164"/>
                    <a:pt x="70" y="166"/>
                    <a:pt x="68" y="166"/>
                  </a:cubicBezTo>
                  <a:cubicBezTo>
                    <a:pt x="51" y="166"/>
                    <a:pt x="51" y="166"/>
                    <a:pt x="51" y="166"/>
                  </a:cubicBezTo>
                  <a:cubicBezTo>
                    <a:pt x="49" y="166"/>
                    <a:pt x="48" y="164"/>
                    <a:pt x="48" y="163"/>
                  </a:cubicBezTo>
                  <a:cubicBezTo>
                    <a:pt x="48" y="145"/>
                    <a:pt x="48" y="145"/>
                    <a:pt x="48" y="145"/>
                  </a:cubicBezTo>
                  <a:cubicBezTo>
                    <a:pt x="48" y="143"/>
                    <a:pt x="49" y="142"/>
                    <a:pt x="51" y="142"/>
                  </a:cubicBezTo>
                  <a:cubicBezTo>
                    <a:pt x="68" y="142"/>
                    <a:pt x="68" y="142"/>
                    <a:pt x="68" y="142"/>
                  </a:cubicBezTo>
                  <a:cubicBezTo>
                    <a:pt x="70" y="142"/>
                    <a:pt x="71" y="143"/>
                    <a:pt x="71" y="145"/>
                  </a:cubicBezTo>
                  <a:lnTo>
                    <a:pt x="71" y="163"/>
                  </a:lnTo>
                  <a:close/>
                  <a:moveTo>
                    <a:pt x="119" y="68"/>
                  </a:moveTo>
                  <a:cubicBezTo>
                    <a:pt x="119" y="69"/>
                    <a:pt x="117" y="71"/>
                    <a:pt x="116" y="71"/>
                  </a:cubicBezTo>
                  <a:cubicBezTo>
                    <a:pt x="98" y="71"/>
                    <a:pt x="98" y="71"/>
                    <a:pt x="98" y="71"/>
                  </a:cubicBezTo>
                  <a:cubicBezTo>
                    <a:pt x="96" y="71"/>
                    <a:pt x="95" y="69"/>
                    <a:pt x="95" y="68"/>
                  </a:cubicBezTo>
                  <a:cubicBezTo>
                    <a:pt x="95" y="50"/>
                    <a:pt x="95" y="50"/>
                    <a:pt x="95" y="50"/>
                  </a:cubicBezTo>
                  <a:cubicBezTo>
                    <a:pt x="95" y="48"/>
                    <a:pt x="96" y="47"/>
                    <a:pt x="98" y="47"/>
                  </a:cubicBezTo>
                  <a:cubicBezTo>
                    <a:pt x="116" y="47"/>
                    <a:pt x="116" y="47"/>
                    <a:pt x="116" y="47"/>
                  </a:cubicBezTo>
                  <a:cubicBezTo>
                    <a:pt x="117" y="47"/>
                    <a:pt x="119" y="48"/>
                    <a:pt x="119" y="50"/>
                  </a:cubicBezTo>
                  <a:lnTo>
                    <a:pt x="119" y="68"/>
                  </a:lnTo>
                  <a:close/>
                  <a:moveTo>
                    <a:pt x="261" y="163"/>
                  </a:moveTo>
                  <a:cubicBezTo>
                    <a:pt x="261" y="164"/>
                    <a:pt x="260" y="166"/>
                    <a:pt x="258" y="166"/>
                  </a:cubicBezTo>
                  <a:cubicBezTo>
                    <a:pt x="98" y="166"/>
                    <a:pt x="98" y="166"/>
                    <a:pt x="98" y="166"/>
                  </a:cubicBezTo>
                  <a:cubicBezTo>
                    <a:pt x="96" y="166"/>
                    <a:pt x="95" y="164"/>
                    <a:pt x="95" y="163"/>
                  </a:cubicBezTo>
                  <a:cubicBezTo>
                    <a:pt x="95" y="145"/>
                    <a:pt x="95" y="145"/>
                    <a:pt x="95" y="145"/>
                  </a:cubicBezTo>
                  <a:cubicBezTo>
                    <a:pt x="95" y="143"/>
                    <a:pt x="96" y="142"/>
                    <a:pt x="98" y="142"/>
                  </a:cubicBezTo>
                  <a:cubicBezTo>
                    <a:pt x="258" y="142"/>
                    <a:pt x="258" y="142"/>
                    <a:pt x="258" y="142"/>
                  </a:cubicBezTo>
                  <a:cubicBezTo>
                    <a:pt x="260" y="142"/>
                    <a:pt x="261" y="143"/>
                    <a:pt x="261" y="145"/>
                  </a:cubicBezTo>
                  <a:lnTo>
                    <a:pt x="261" y="163"/>
                  </a:lnTo>
                  <a:close/>
                  <a:moveTo>
                    <a:pt x="143" y="115"/>
                  </a:moveTo>
                  <a:cubicBezTo>
                    <a:pt x="143" y="117"/>
                    <a:pt x="141" y="118"/>
                    <a:pt x="140" y="118"/>
                  </a:cubicBezTo>
                  <a:cubicBezTo>
                    <a:pt x="122" y="118"/>
                    <a:pt x="122" y="118"/>
                    <a:pt x="122" y="118"/>
                  </a:cubicBezTo>
                  <a:cubicBezTo>
                    <a:pt x="120" y="118"/>
                    <a:pt x="119" y="117"/>
                    <a:pt x="119" y="115"/>
                  </a:cubicBezTo>
                  <a:cubicBezTo>
                    <a:pt x="119" y="97"/>
                    <a:pt x="119" y="97"/>
                    <a:pt x="119" y="97"/>
                  </a:cubicBezTo>
                  <a:cubicBezTo>
                    <a:pt x="119" y="96"/>
                    <a:pt x="120" y="95"/>
                    <a:pt x="122" y="95"/>
                  </a:cubicBezTo>
                  <a:cubicBezTo>
                    <a:pt x="140" y="95"/>
                    <a:pt x="140" y="95"/>
                    <a:pt x="140" y="95"/>
                  </a:cubicBezTo>
                  <a:cubicBezTo>
                    <a:pt x="141" y="95"/>
                    <a:pt x="143" y="96"/>
                    <a:pt x="143" y="97"/>
                  </a:cubicBezTo>
                  <a:lnTo>
                    <a:pt x="143" y="115"/>
                  </a:lnTo>
                  <a:close/>
                  <a:moveTo>
                    <a:pt x="166" y="68"/>
                  </a:moveTo>
                  <a:cubicBezTo>
                    <a:pt x="166" y="69"/>
                    <a:pt x="165" y="71"/>
                    <a:pt x="163" y="71"/>
                  </a:cubicBezTo>
                  <a:cubicBezTo>
                    <a:pt x="145" y="71"/>
                    <a:pt x="145" y="71"/>
                    <a:pt x="145" y="71"/>
                  </a:cubicBezTo>
                  <a:cubicBezTo>
                    <a:pt x="144" y="71"/>
                    <a:pt x="143" y="69"/>
                    <a:pt x="143" y="68"/>
                  </a:cubicBezTo>
                  <a:cubicBezTo>
                    <a:pt x="143" y="50"/>
                    <a:pt x="143" y="50"/>
                    <a:pt x="143" y="50"/>
                  </a:cubicBezTo>
                  <a:cubicBezTo>
                    <a:pt x="143" y="48"/>
                    <a:pt x="144" y="47"/>
                    <a:pt x="145" y="47"/>
                  </a:cubicBezTo>
                  <a:cubicBezTo>
                    <a:pt x="163" y="47"/>
                    <a:pt x="163" y="47"/>
                    <a:pt x="163" y="47"/>
                  </a:cubicBezTo>
                  <a:cubicBezTo>
                    <a:pt x="165" y="47"/>
                    <a:pt x="166" y="48"/>
                    <a:pt x="166" y="50"/>
                  </a:cubicBezTo>
                  <a:lnTo>
                    <a:pt x="166" y="68"/>
                  </a:lnTo>
                  <a:close/>
                  <a:moveTo>
                    <a:pt x="190" y="115"/>
                  </a:moveTo>
                  <a:cubicBezTo>
                    <a:pt x="190" y="117"/>
                    <a:pt x="189" y="118"/>
                    <a:pt x="187" y="118"/>
                  </a:cubicBezTo>
                  <a:cubicBezTo>
                    <a:pt x="169" y="118"/>
                    <a:pt x="169" y="118"/>
                    <a:pt x="169" y="118"/>
                  </a:cubicBezTo>
                  <a:cubicBezTo>
                    <a:pt x="168" y="118"/>
                    <a:pt x="166" y="117"/>
                    <a:pt x="166" y="115"/>
                  </a:cubicBezTo>
                  <a:cubicBezTo>
                    <a:pt x="166" y="97"/>
                    <a:pt x="166" y="97"/>
                    <a:pt x="166" y="97"/>
                  </a:cubicBezTo>
                  <a:cubicBezTo>
                    <a:pt x="166" y="96"/>
                    <a:pt x="168" y="95"/>
                    <a:pt x="169" y="95"/>
                  </a:cubicBezTo>
                  <a:cubicBezTo>
                    <a:pt x="187" y="95"/>
                    <a:pt x="187" y="95"/>
                    <a:pt x="187" y="95"/>
                  </a:cubicBezTo>
                  <a:cubicBezTo>
                    <a:pt x="189" y="95"/>
                    <a:pt x="190" y="96"/>
                    <a:pt x="190" y="97"/>
                  </a:cubicBezTo>
                  <a:lnTo>
                    <a:pt x="190" y="115"/>
                  </a:lnTo>
                  <a:close/>
                  <a:moveTo>
                    <a:pt x="214" y="68"/>
                  </a:moveTo>
                  <a:cubicBezTo>
                    <a:pt x="214" y="69"/>
                    <a:pt x="212" y="71"/>
                    <a:pt x="211" y="71"/>
                  </a:cubicBezTo>
                  <a:cubicBezTo>
                    <a:pt x="193" y="71"/>
                    <a:pt x="193" y="71"/>
                    <a:pt x="193" y="71"/>
                  </a:cubicBezTo>
                  <a:cubicBezTo>
                    <a:pt x="191" y="71"/>
                    <a:pt x="190" y="69"/>
                    <a:pt x="190" y="68"/>
                  </a:cubicBezTo>
                  <a:cubicBezTo>
                    <a:pt x="190" y="50"/>
                    <a:pt x="190" y="50"/>
                    <a:pt x="190" y="50"/>
                  </a:cubicBezTo>
                  <a:cubicBezTo>
                    <a:pt x="190" y="48"/>
                    <a:pt x="191" y="47"/>
                    <a:pt x="193" y="47"/>
                  </a:cubicBezTo>
                  <a:cubicBezTo>
                    <a:pt x="211" y="47"/>
                    <a:pt x="211" y="47"/>
                    <a:pt x="211" y="47"/>
                  </a:cubicBezTo>
                  <a:cubicBezTo>
                    <a:pt x="212" y="47"/>
                    <a:pt x="214" y="48"/>
                    <a:pt x="214" y="50"/>
                  </a:cubicBezTo>
                  <a:lnTo>
                    <a:pt x="214" y="68"/>
                  </a:lnTo>
                  <a:close/>
                  <a:moveTo>
                    <a:pt x="238" y="115"/>
                  </a:moveTo>
                  <a:cubicBezTo>
                    <a:pt x="238" y="117"/>
                    <a:pt x="236" y="118"/>
                    <a:pt x="235" y="118"/>
                  </a:cubicBezTo>
                  <a:cubicBezTo>
                    <a:pt x="217" y="118"/>
                    <a:pt x="217" y="118"/>
                    <a:pt x="217" y="118"/>
                  </a:cubicBezTo>
                  <a:cubicBezTo>
                    <a:pt x="215" y="118"/>
                    <a:pt x="214" y="117"/>
                    <a:pt x="214" y="115"/>
                  </a:cubicBezTo>
                  <a:cubicBezTo>
                    <a:pt x="214" y="97"/>
                    <a:pt x="214" y="97"/>
                    <a:pt x="214" y="97"/>
                  </a:cubicBezTo>
                  <a:cubicBezTo>
                    <a:pt x="214" y="96"/>
                    <a:pt x="215" y="95"/>
                    <a:pt x="217" y="95"/>
                  </a:cubicBezTo>
                  <a:cubicBezTo>
                    <a:pt x="235" y="95"/>
                    <a:pt x="235" y="95"/>
                    <a:pt x="235" y="95"/>
                  </a:cubicBezTo>
                  <a:cubicBezTo>
                    <a:pt x="236" y="95"/>
                    <a:pt x="238" y="96"/>
                    <a:pt x="238" y="97"/>
                  </a:cubicBezTo>
                  <a:lnTo>
                    <a:pt x="238" y="115"/>
                  </a:lnTo>
                  <a:close/>
                  <a:moveTo>
                    <a:pt x="261" y="68"/>
                  </a:moveTo>
                  <a:cubicBezTo>
                    <a:pt x="261" y="69"/>
                    <a:pt x="260" y="71"/>
                    <a:pt x="258" y="71"/>
                  </a:cubicBezTo>
                  <a:cubicBezTo>
                    <a:pt x="240" y="71"/>
                    <a:pt x="240" y="71"/>
                    <a:pt x="240" y="71"/>
                  </a:cubicBezTo>
                  <a:cubicBezTo>
                    <a:pt x="239" y="71"/>
                    <a:pt x="238" y="69"/>
                    <a:pt x="238" y="68"/>
                  </a:cubicBezTo>
                  <a:cubicBezTo>
                    <a:pt x="238" y="50"/>
                    <a:pt x="238" y="50"/>
                    <a:pt x="238" y="50"/>
                  </a:cubicBezTo>
                  <a:cubicBezTo>
                    <a:pt x="238" y="48"/>
                    <a:pt x="239" y="47"/>
                    <a:pt x="240" y="47"/>
                  </a:cubicBezTo>
                  <a:cubicBezTo>
                    <a:pt x="258" y="47"/>
                    <a:pt x="258" y="47"/>
                    <a:pt x="258" y="47"/>
                  </a:cubicBezTo>
                  <a:cubicBezTo>
                    <a:pt x="260" y="47"/>
                    <a:pt x="261" y="48"/>
                    <a:pt x="261" y="50"/>
                  </a:cubicBezTo>
                  <a:lnTo>
                    <a:pt x="261" y="68"/>
                  </a:lnTo>
                  <a:close/>
                  <a:moveTo>
                    <a:pt x="309" y="115"/>
                  </a:moveTo>
                  <a:cubicBezTo>
                    <a:pt x="309" y="117"/>
                    <a:pt x="307" y="118"/>
                    <a:pt x="306" y="118"/>
                  </a:cubicBezTo>
                  <a:cubicBezTo>
                    <a:pt x="264" y="118"/>
                    <a:pt x="264" y="118"/>
                    <a:pt x="264" y="118"/>
                  </a:cubicBezTo>
                  <a:cubicBezTo>
                    <a:pt x="263" y="118"/>
                    <a:pt x="261" y="117"/>
                    <a:pt x="261" y="115"/>
                  </a:cubicBezTo>
                  <a:cubicBezTo>
                    <a:pt x="261" y="97"/>
                    <a:pt x="261" y="97"/>
                    <a:pt x="261" y="97"/>
                  </a:cubicBezTo>
                  <a:cubicBezTo>
                    <a:pt x="261" y="96"/>
                    <a:pt x="263" y="95"/>
                    <a:pt x="264" y="95"/>
                  </a:cubicBezTo>
                  <a:cubicBezTo>
                    <a:pt x="285" y="95"/>
                    <a:pt x="285" y="95"/>
                    <a:pt x="285" y="95"/>
                  </a:cubicBezTo>
                  <a:cubicBezTo>
                    <a:pt x="285" y="50"/>
                    <a:pt x="285" y="50"/>
                    <a:pt x="285" y="50"/>
                  </a:cubicBezTo>
                  <a:cubicBezTo>
                    <a:pt x="285" y="48"/>
                    <a:pt x="286" y="47"/>
                    <a:pt x="288" y="47"/>
                  </a:cubicBezTo>
                  <a:cubicBezTo>
                    <a:pt x="306" y="47"/>
                    <a:pt x="306" y="47"/>
                    <a:pt x="306" y="47"/>
                  </a:cubicBezTo>
                  <a:cubicBezTo>
                    <a:pt x="307" y="47"/>
                    <a:pt x="309" y="48"/>
                    <a:pt x="309" y="50"/>
                  </a:cubicBezTo>
                  <a:lnTo>
                    <a:pt x="309" y="115"/>
                  </a:lnTo>
                  <a:close/>
                  <a:moveTo>
                    <a:pt x="309" y="163"/>
                  </a:moveTo>
                  <a:cubicBezTo>
                    <a:pt x="309" y="164"/>
                    <a:pt x="307" y="166"/>
                    <a:pt x="306" y="166"/>
                  </a:cubicBezTo>
                  <a:cubicBezTo>
                    <a:pt x="288" y="166"/>
                    <a:pt x="288" y="166"/>
                    <a:pt x="288" y="166"/>
                  </a:cubicBezTo>
                  <a:cubicBezTo>
                    <a:pt x="286" y="166"/>
                    <a:pt x="285" y="164"/>
                    <a:pt x="285" y="163"/>
                  </a:cubicBezTo>
                  <a:cubicBezTo>
                    <a:pt x="285" y="145"/>
                    <a:pt x="285" y="145"/>
                    <a:pt x="285" y="145"/>
                  </a:cubicBezTo>
                  <a:cubicBezTo>
                    <a:pt x="285" y="143"/>
                    <a:pt x="286" y="142"/>
                    <a:pt x="288" y="142"/>
                  </a:cubicBezTo>
                  <a:cubicBezTo>
                    <a:pt x="306" y="142"/>
                    <a:pt x="306" y="142"/>
                    <a:pt x="306" y="142"/>
                  </a:cubicBezTo>
                  <a:cubicBezTo>
                    <a:pt x="307" y="142"/>
                    <a:pt x="309" y="143"/>
                    <a:pt x="309" y="145"/>
                  </a:cubicBezTo>
                  <a:lnTo>
                    <a:pt x="309" y="163"/>
                  </a:lnTo>
                  <a:close/>
                </a:path>
              </a:pathLst>
            </a:custGeom>
            <a:solidFill>
              <a:schemeClr val="bg2"/>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22" name="Group 21"/>
          <p:cNvGrpSpPr/>
          <p:nvPr/>
        </p:nvGrpSpPr>
        <p:grpSpPr>
          <a:xfrm>
            <a:off x="9245656" y="2190562"/>
            <a:ext cx="2412951" cy="938585"/>
            <a:chOff x="6934237" y="1642926"/>
            <a:chExt cx="1133977" cy="703939"/>
          </a:xfrm>
        </p:grpSpPr>
        <p:sp>
          <p:nvSpPr>
            <p:cNvPr id="91" name="TextBox 90"/>
            <p:cNvSpPr txBox="1"/>
            <p:nvPr/>
          </p:nvSpPr>
          <p:spPr>
            <a:xfrm>
              <a:off x="6934237" y="1899002"/>
              <a:ext cx="1133977" cy="447863"/>
            </a:xfrm>
            <a:prstGeom prst="rect">
              <a:avLst/>
            </a:prstGeom>
            <a:noFill/>
          </p:spPr>
          <p:txBody>
            <a:bodyPr wrap="square" rtlCol="0">
              <a:spAutoFit/>
            </a:bodyPr>
            <a:lstStyle/>
            <a:p>
              <a:pPr algn="ctr"/>
              <a:r>
                <a:rPr lang="nl-NL" sz="2000" dirty="0">
                  <a:solidFill>
                    <a:srgbClr val="6600CC"/>
                  </a:solidFill>
                </a:rPr>
                <a:t>Thi hành pháp luật</a:t>
              </a:r>
              <a:endParaRPr lang="en-US" sz="2000" dirty="0">
                <a:solidFill>
                  <a:srgbClr val="6600CC"/>
                </a:solidFill>
              </a:endParaRPr>
            </a:p>
            <a:p>
              <a:pPr>
                <a:lnSpc>
                  <a:spcPct val="120000"/>
                </a:lnSpc>
              </a:pPr>
              <a:endParaRPr lang="en-US" sz="1067" dirty="0">
                <a:solidFill>
                  <a:prstClr val="black"/>
                </a:solidFill>
                <a:latin typeface="Lato Light" pitchFamily="34" charset="0"/>
              </a:endParaRPr>
            </a:p>
          </p:txBody>
        </p:sp>
        <p:sp>
          <p:nvSpPr>
            <p:cNvPr id="93" name="Freeform 25"/>
            <p:cNvSpPr>
              <a:spLocks noEditPoints="1"/>
            </p:cNvSpPr>
            <p:nvPr/>
          </p:nvSpPr>
          <p:spPr bwMode="auto">
            <a:xfrm>
              <a:off x="7016617" y="1642926"/>
              <a:ext cx="328613" cy="257175"/>
            </a:xfrm>
            <a:custGeom>
              <a:avLst/>
              <a:gdLst>
                <a:gd name="T0" fmla="*/ 329 w 333"/>
                <a:gd name="T1" fmla="*/ 106 h 261"/>
                <a:gd name="T2" fmla="*/ 229 w 333"/>
                <a:gd name="T3" fmla="*/ 226 h 261"/>
                <a:gd name="T4" fmla="*/ 147 w 333"/>
                <a:gd name="T5" fmla="*/ 247 h 261"/>
                <a:gd name="T6" fmla="*/ 94 w 333"/>
                <a:gd name="T7" fmla="*/ 238 h 261"/>
                <a:gd name="T8" fmla="*/ 60 w 333"/>
                <a:gd name="T9" fmla="*/ 223 h 261"/>
                <a:gd name="T10" fmla="*/ 24 w 333"/>
                <a:gd name="T11" fmla="*/ 261 h 261"/>
                <a:gd name="T12" fmla="*/ 3 w 333"/>
                <a:gd name="T13" fmla="*/ 247 h 261"/>
                <a:gd name="T14" fmla="*/ 0 w 333"/>
                <a:gd name="T15" fmla="*/ 239 h 261"/>
                <a:gd name="T16" fmla="*/ 37 w 333"/>
                <a:gd name="T17" fmla="*/ 193 h 261"/>
                <a:gd name="T18" fmla="*/ 32 w 333"/>
                <a:gd name="T19" fmla="*/ 178 h 261"/>
                <a:gd name="T20" fmla="*/ 30 w 333"/>
                <a:gd name="T21" fmla="*/ 159 h 261"/>
                <a:gd name="T22" fmla="*/ 129 w 333"/>
                <a:gd name="T23" fmla="*/ 40 h 261"/>
                <a:gd name="T24" fmla="*/ 274 w 333"/>
                <a:gd name="T25" fmla="*/ 18 h 261"/>
                <a:gd name="T26" fmla="*/ 305 w 333"/>
                <a:gd name="T27" fmla="*/ 0 h 261"/>
                <a:gd name="T28" fmla="*/ 333 w 333"/>
                <a:gd name="T29" fmla="*/ 70 h 261"/>
                <a:gd name="T30" fmla="*/ 329 w 333"/>
                <a:gd name="T31" fmla="*/ 106 h 261"/>
                <a:gd name="T32" fmla="*/ 226 w 333"/>
                <a:gd name="T33" fmla="*/ 95 h 261"/>
                <a:gd name="T34" fmla="*/ 75 w 333"/>
                <a:gd name="T35" fmla="*/ 170 h 261"/>
                <a:gd name="T36" fmla="*/ 72 w 333"/>
                <a:gd name="T37" fmla="*/ 178 h 261"/>
                <a:gd name="T38" fmla="*/ 83 w 333"/>
                <a:gd name="T39" fmla="*/ 190 h 261"/>
                <a:gd name="T40" fmla="*/ 92 w 333"/>
                <a:gd name="T41" fmla="*/ 186 h 261"/>
                <a:gd name="T42" fmla="*/ 118 w 333"/>
                <a:gd name="T43" fmla="*/ 161 h 261"/>
                <a:gd name="T44" fmla="*/ 226 w 333"/>
                <a:gd name="T45" fmla="*/ 119 h 261"/>
                <a:gd name="T46" fmla="*/ 238 w 333"/>
                <a:gd name="T47" fmla="*/ 107 h 261"/>
                <a:gd name="T48" fmla="*/ 226 w 333"/>
                <a:gd name="T49" fmla="*/ 95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3" h="261">
                  <a:moveTo>
                    <a:pt x="329" y="106"/>
                  </a:moveTo>
                  <a:cubicBezTo>
                    <a:pt x="317" y="163"/>
                    <a:pt x="280" y="201"/>
                    <a:pt x="229" y="226"/>
                  </a:cubicBezTo>
                  <a:cubicBezTo>
                    <a:pt x="204" y="239"/>
                    <a:pt x="175" y="247"/>
                    <a:pt x="147" y="247"/>
                  </a:cubicBezTo>
                  <a:cubicBezTo>
                    <a:pt x="129" y="247"/>
                    <a:pt x="111" y="244"/>
                    <a:pt x="94" y="238"/>
                  </a:cubicBezTo>
                  <a:cubicBezTo>
                    <a:pt x="85" y="235"/>
                    <a:pt x="68" y="223"/>
                    <a:pt x="60" y="223"/>
                  </a:cubicBezTo>
                  <a:cubicBezTo>
                    <a:pt x="51" y="223"/>
                    <a:pt x="40" y="261"/>
                    <a:pt x="24" y="261"/>
                  </a:cubicBezTo>
                  <a:cubicBezTo>
                    <a:pt x="12" y="261"/>
                    <a:pt x="8" y="255"/>
                    <a:pt x="3" y="247"/>
                  </a:cubicBezTo>
                  <a:cubicBezTo>
                    <a:pt x="2" y="244"/>
                    <a:pt x="0" y="242"/>
                    <a:pt x="0" y="239"/>
                  </a:cubicBezTo>
                  <a:cubicBezTo>
                    <a:pt x="0" y="219"/>
                    <a:pt x="37" y="204"/>
                    <a:pt x="37" y="193"/>
                  </a:cubicBezTo>
                  <a:cubicBezTo>
                    <a:pt x="37" y="192"/>
                    <a:pt x="32" y="182"/>
                    <a:pt x="32" y="178"/>
                  </a:cubicBezTo>
                  <a:cubicBezTo>
                    <a:pt x="30" y="172"/>
                    <a:pt x="30" y="165"/>
                    <a:pt x="30" y="159"/>
                  </a:cubicBezTo>
                  <a:cubicBezTo>
                    <a:pt x="30" y="100"/>
                    <a:pt x="77" y="58"/>
                    <a:pt x="129" y="40"/>
                  </a:cubicBezTo>
                  <a:cubicBezTo>
                    <a:pt x="168" y="28"/>
                    <a:pt x="248" y="42"/>
                    <a:pt x="274" y="18"/>
                  </a:cubicBezTo>
                  <a:cubicBezTo>
                    <a:pt x="284" y="9"/>
                    <a:pt x="289" y="0"/>
                    <a:pt x="305" y="0"/>
                  </a:cubicBezTo>
                  <a:cubicBezTo>
                    <a:pt x="326" y="0"/>
                    <a:pt x="333" y="54"/>
                    <a:pt x="333" y="70"/>
                  </a:cubicBezTo>
                  <a:cubicBezTo>
                    <a:pt x="333" y="82"/>
                    <a:pt x="332" y="94"/>
                    <a:pt x="329" y="106"/>
                  </a:cubicBezTo>
                  <a:close/>
                  <a:moveTo>
                    <a:pt x="226" y="95"/>
                  </a:moveTo>
                  <a:cubicBezTo>
                    <a:pt x="160" y="95"/>
                    <a:pt x="118" y="122"/>
                    <a:pt x="75" y="170"/>
                  </a:cubicBezTo>
                  <a:cubicBezTo>
                    <a:pt x="73" y="172"/>
                    <a:pt x="72" y="175"/>
                    <a:pt x="72" y="178"/>
                  </a:cubicBezTo>
                  <a:cubicBezTo>
                    <a:pt x="72" y="184"/>
                    <a:pt x="77" y="190"/>
                    <a:pt x="83" y="190"/>
                  </a:cubicBezTo>
                  <a:cubicBezTo>
                    <a:pt x="87" y="190"/>
                    <a:pt x="89" y="188"/>
                    <a:pt x="92" y="186"/>
                  </a:cubicBezTo>
                  <a:cubicBezTo>
                    <a:pt x="101" y="178"/>
                    <a:pt x="109" y="169"/>
                    <a:pt x="118" y="161"/>
                  </a:cubicBezTo>
                  <a:cubicBezTo>
                    <a:pt x="152" y="131"/>
                    <a:pt x="180" y="119"/>
                    <a:pt x="226" y="119"/>
                  </a:cubicBezTo>
                  <a:cubicBezTo>
                    <a:pt x="232" y="119"/>
                    <a:pt x="238" y="113"/>
                    <a:pt x="238" y="107"/>
                  </a:cubicBezTo>
                  <a:cubicBezTo>
                    <a:pt x="238" y="100"/>
                    <a:pt x="232" y="95"/>
                    <a:pt x="226" y="95"/>
                  </a:cubicBez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srgbClr val="6600CC"/>
                </a:solidFill>
              </a:endParaRPr>
            </a:p>
          </p:txBody>
        </p:sp>
      </p:grpSp>
      <p:grpSp>
        <p:nvGrpSpPr>
          <p:cNvPr id="25" name="Group 24"/>
          <p:cNvGrpSpPr/>
          <p:nvPr/>
        </p:nvGrpSpPr>
        <p:grpSpPr>
          <a:xfrm>
            <a:off x="9245654" y="5060031"/>
            <a:ext cx="1663166" cy="783461"/>
            <a:chOff x="6934237" y="3795022"/>
            <a:chExt cx="1247375" cy="587595"/>
          </a:xfrm>
        </p:grpSpPr>
        <p:sp>
          <p:nvSpPr>
            <p:cNvPr id="89" name="TextBox 88"/>
            <p:cNvSpPr txBox="1"/>
            <p:nvPr/>
          </p:nvSpPr>
          <p:spPr>
            <a:xfrm>
              <a:off x="6934237" y="4082535"/>
              <a:ext cx="1247375" cy="300082"/>
            </a:xfrm>
            <a:prstGeom prst="rect">
              <a:avLst/>
            </a:prstGeom>
            <a:noFill/>
          </p:spPr>
          <p:txBody>
            <a:bodyPr wrap="square" rtlCol="0">
              <a:spAutoFit/>
            </a:bodyPr>
            <a:lstStyle/>
            <a:p>
              <a:r>
                <a:rPr lang="nl-NL" sz="2000" dirty="0">
                  <a:solidFill>
                    <a:srgbClr val="92D050"/>
                  </a:solidFill>
                </a:rPr>
                <a:t>Quốc hội.</a:t>
              </a:r>
              <a:endParaRPr lang="en-US" sz="2000" dirty="0">
                <a:solidFill>
                  <a:srgbClr val="92D050"/>
                </a:solidFill>
                <a:latin typeface="Lato Light" pitchFamily="34" charset="0"/>
              </a:endParaRPr>
            </a:p>
          </p:txBody>
        </p:sp>
        <p:sp>
          <p:nvSpPr>
            <p:cNvPr id="94" name="Freeform 27"/>
            <p:cNvSpPr>
              <a:spLocks/>
            </p:cNvSpPr>
            <p:nvPr/>
          </p:nvSpPr>
          <p:spPr bwMode="auto">
            <a:xfrm>
              <a:off x="7016617" y="3795022"/>
              <a:ext cx="304800" cy="287337"/>
            </a:xfrm>
            <a:custGeom>
              <a:avLst/>
              <a:gdLst>
                <a:gd name="T0" fmla="*/ 278 w 309"/>
                <a:gd name="T1" fmla="*/ 238 h 291"/>
                <a:gd name="T2" fmla="*/ 229 w 309"/>
                <a:gd name="T3" fmla="*/ 218 h 291"/>
                <a:gd name="T4" fmla="*/ 208 w 309"/>
                <a:gd name="T5" fmla="*/ 241 h 291"/>
                <a:gd name="T6" fmla="*/ 214 w 309"/>
                <a:gd name="T7" fmla="*/ 283 h 291"/>
                <a:gd name="T8" fmla="*/ 214 w 309"/>
                <a:gd name="T9" fmla="*/ 284 h 291"/>
                <a:gd name="T10" fmla="*/ 208 w 309"/>
                <a:gd name="T11" fmla="*/ 285 h 291"/>
                <a:gd name="T12" fmla="*/ 150 w 309"/>
                <a:gd name="T13" fmla="*/ 290 h 291"/>
                <a:gd name="T14" fmla="*/ 123 w 309"/>
                <a:gd name="T15" fmla="*/ 270 h 291"/>
                <a:gd name="T16" fmla="*/ 144 w 309"/>
                <a:gd name="T17" fmla="*/ 221 h 291"/>
                <a:gd name="T18" fmla="*/ 109 w 309"/>
                <a:gd name="T19" fmla="*/ 190 h 291"/>
                <a:gd name="T20" fmla="*/ 71 w 309"/>
                <a:gd name="T21" fmla="*/ 222 h 291"/>
                <a:gd name="T22" fmla="*/ 89 w 309"/>
                <a:gd name="T23" fmla="*/ 268 h 291"/>
                <a:gd name="T24" fmla="*/ 81 w 309"/>
                <a:gd name="T25" fmla="*/ 285 h 291"/>
                <a:gd name="T26" fmla="*/ 59 w 309"/>
                <a:gd name="T27" fmla="*/ 291 h 291"/>
                <a:gd name="T28" fmla="*/ 14 w 309"/>
                <a:gd name="T29" fmla="*/ 287 h 291"/>
                <a:gd name="T30" fmla="*/ 3 w 309"/>
                <a:gd name="T31" fmla="*/ 285 h 291"/>
                <a:gd name="T32" fmla="*/ 1 w 309"/>
                <a:gd name="T33" fmla="*/ 285 h 291"/>
                <a:gd name="T34" fmla="*/ 0 w 309"/>
                <a:gd name="T35" fmla="*/ 285 h 291"/>
                <a:gd name="T36" fmla="*/ 0 w 309"/>
                <a:gd name="T37" fmla="*/ 95 h 291"/>
                <a:gd name="T38" fmla="*/ 14 w 309"/>
                <a:gd name="T39" fmla="*/ 97 h 291"/>
                <a:gd name="T40" fmla="*/ 59 w 309"/>
                <a:gd name="T41" fmla="*/ 101 h 291"/>
                <a:gd name="T42" fmla="*/ 81 w 309"/>
                <a:gd name="T43" fmla="*/ 95 h 291"/>
                <a:gd name="T44" fmla="*/ 89 w 309"/>
                <a:gd name="T45" fmla="*/ 78 h 291"/>
                <a:gd name="T46" fmla="*/ 71 w 309"/>
                <a:gd name="T47" fmla="*/ 32 h 291"/>
                <a:gd name="T48" fmla="*/ 109 w 309"/>
                <a:gd name="T49" fmla="*/ 0 h 291"/>
                <a:gd name="T50" fmla="*/ 144 w 309"/>
                <a:gd name="T51" fmla="*/ 31 h 291"/>
                <a:gd name="T52" fmla="*/ 123 w 309"/>
                <a:gd name="T53" fmla="*/ 80 h 291"/>
                <a:gd name="T54" fmla="*/ 150 w 309"/>
                <a:gd name="T55" fmla="*/ 100 h 291"/>
                <a:gd name="T56" fmla="*/ 214 w 309"/>
                <a:gd name="T57" fmla="*/ 94 h 291"/>
                <a:gd name="T58" fmla="*/ 214 w 309"/>
                <a:gd name="T59" fmla="*/ 95 h 291"/>
                <a:gd name="T60" fmla="*/ 211 w 309"/>
                <a:gd name="T61" fmla="*/ 108 h 291"/>
                <a:gd name="T62" fmla="*/ 207 w 309"/>
                <a:gd name="T63" fmla="*/ 154 h 291"/>
                <a:gd name="T64" fmla="*/ 214 w 309"/>
                <a:gd name="T65" fmla="*/ 175 h 291"/>
                <a:gd name="T66" fmla="*/ 230 w 309"/>
                <a:gd name="T67" fmla="*/ 184 h 291"/>
                <a:gd name="T68" fmla="*/ 277 w 309"/>
                <a:gd name="T69" fmla="*/ 166 h 291"/>
                <a:gd name="T70" fmla="*/ 309 w 309"/>
                <a:gd name="T71" fmla="*/ 203 h 291"/>
                <a:gd name="T72" fmla="*/ 278 w 309"/>
                <a:gd name="T73" fmla="*/ 238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9" h="291">
                  <a:moveTo>
                    <a:pt x="278" y="238"/>
                  </a:moveTo>
                  <a:cubicBezTo>
                    <a:pt x="255" y="238"/>
                    <a:pt x="249" y="218"/>
                    <a:pt x="229" y="218"/>
                  </a:cubicBezTo>
                  <a:cubicBezTo>
                    <a:pt x="214" y="218"/>
                    <a:pt x="208" y="227"/>
                    <a:pt x="208" y="241"/>
                  </a:cubicBezTo>
                  <a:cubicBezTo>
                    <a:pt x="208" y="255"/>
                    <a:pt x="214" y="269"/>
                    <a:pt x="214" y="283"/>
                  </a:cubicBezTo>
                  <a:cubicBezTo>
                    <a:pt x="214" y="284"/>
                    <a:pt x="214" y="284"/>
                    <a:pt x="214" y="284"/>
                  </a:cubicBezTo>
                  <a:cubicBezTo>
                    <a:pt x="212" y="284"/>
                    <a:pt x="210" y="284"/>
                    <a:pt x="208" y="285"/>
                  </a:cubicBezTo>
                  <a:cubicBezTo>
                    <a:pt x="189" y="286"/>
                    <a:pt x="169" y="290"/>
                    <a:pt x="150" y="290"/>
                  </a:cubicBezTo>
                  <a:cubicBezTo>
                    <a:pt x="137" y="290"/>
                    <a:pt x="123" y="285"/>
                    <a:pt x="123" y="270"/>
                  </a:cubicBezTo>
                  <a:cubicBezTo>
                    <a:pt x="123" y="249"/>
                    <a:pt x="144" y="243"/>
                    <a:pt x="144" y="221"/>
                  </a:cubicBezTo>
                  <a:cubicBezTo>
                    <a:pt x="144" y="201"/>
                    <a:pt x="128" y="190"/>
                    <a:pt x="109" y="190"/>
                  </a:cubicBezTo>
                  <a:cubicBezTo>
                    <a:pt x="89" y="190"/>
                    <a:pt x="71" y="200"/>
                    <a:pt x="71" y="222"/>
                  </a:cubicBezTo>
                  <a:cubicBezTo>
                    <a:pt x="71" y="245"/>
                    <a:pt x="89" y="255"/>
                    <a:pt x="89" y="268"/>
                  </a:cubicBezTo>
                  <a:cubicBezTo>
                    <a:pt x="89" y="275"/>
                    <a:pt x="85" y="280"/>
                    <a:pt x="81" y="285"/>
                  </a:cubicBezTo>
                  <a:cubicBezTo>
                    <a:pt x="75" y="290"/>
                    <a:pt x="67" y="291"/>
                    <a:pt x="59" y="291"/>
                  </a:cubicBezTo>
                  <a:cubicBezTo>
                    <a:pt x="44" y="291"/>
                    <a:pt x="29" y="289"/>
                    <a:pt x="14" y="287"/>
                  </a:cubicBezTo>
                  <a:cubicBezTo>
                    <a:pt x="10" y="286"/>
                    <a:pt x="7" y="286"/>
                    <a:pt x="3" y="285"/>
                  </a:cubicBezTo>
                  <a:cubicBezTo>
                    <a:pt x="1" y="285"/>
                    <a:pt x="1" y="285"/>
                    <a:pt x="1" y="285"/>
                  </a:cubicBezTo>
                  <a:cubicBezTo>
                    <a:pt x="1" y="285"/>
                    <a:pt x="0" y="285"/>
                    <a:pt x="0" y="285"/>
                  </a:cubicBezTo>
                  <a:cubicBezTo>
                    <a:pt x="0" y="95"/>
                    <a:pt x="0" y="95"/>
                    <a:pt x="0" y="95"/>
                  </a:cubicBezTo>
                  <a:cubicBezTo>
                    <a:pt x="1" y="95"/>
                    <a:pt x="12" y="96"/>
                    <a:pt x="14" y="97"/>
                  </a:cubicBezTo>
                  <a:cubicBezTo>
                    <a:pt x="29" y="99"/>
                    <a:pt x="44" y="101"/>
                    <a:pt x="59" y="101"/>
                  </a:cubicBezTo>
                  <a:cubicBezTo>
                    <a:pt x="67" y="101"/>
                    <a:pt x="75" y="100"/>
                    <a:pt x="81" y="95"/>
                  </a:cubicBezTo>
                  <a:cubicBezTo>
                    <a:pt x="85" y="90"/>
                    <a:pt x="89" y="85"/>
                    <a:pt x="89" y="78"/>
                  </a:cubicBezTo>
                  <a:cubicBezTo>
                    <a:pt x="89" y="65"/>
                    <a:pt x="71" y="55"/>
                    <a:pt x="71" y="32"/>
                  </a:cubicBezTo>
                  <a:cubicBezTo>
                    <a:pt x="71" y="10"/>
                    <a:pt x="89" y="0"/>
                    <a:pt x="109" y="0"/>
                  </a:cubicBezTo>
                  <a:cubicBezTo>
                    <a:pt x="128" y="0"/>
                    <a:pt x="144" y="11"/>
                    <a:pt x="144" y="31"/>
                  </a:cubicBezTo>
                  <a:cubicBezTo>
                    <a:pt x="144" y="53"/>
                    <a:pt x="123" y="59"/>
                    <a:pt x="123" y="80"/>
                  </a:cubicBezTo>
                  <a:cubicBezTo>
                    <a:pt x="123" y="95"/>
                    <a:pt x="137" y="100"/>
                    <a:pt x="150" y="100"/>
                  </a:cubicBezTo>
                  <a:cubicBezTo>
                    <a:pt x="171" y="100"/>
                    <a:pt x="193" y="95"/>
                    <a:pt x="214" y="94"/>
                  </a:cubicBezTo>
                  <a:cubicBezTo>
                    <a:pt x="214" y="95"/>
                    <a:pt x="214" y="95"/>
                    <a:pt x="214" y="95"/>
                  </a:cubicBezTo>
                  <a:cubicBezTo>
                    <a:pt x="213" y="95"/>
                    <a:pt x="212" y="106"/>
                    <a:pt x="211" y="108"/>
                  </a:cubicBezTo>
                  <a:cubicBezTo>
                    <a:pt x="209" y="123"/>
                    <a:pt x="207" y="138"/>
                    <a:pt x="207" y="154"/>
                  </a:cubicBezTo>
                  <a:cubicBezTo>
                    <a:pt x="207" y="161"/>
                    <a:pt x="208" y="170"/>
                    <a:pt x="214" y="175"/>
                  </a:cubicBezTo>
                  <a:cubicBezTo>
                    <a:pt x="218" y="180"/>
                    <a:pt x="224" y="184"/>
                    <a:pt x="230" y="184"/>
                  </a:cubicBezTo>
                  <a:cubicBezTo>
                    <a:pt x="243" y="184"/>
                    <a:pt x="253" y="166"/>
                    <a:pt x="277" y="166"/>
                  </a:cubicBezTo>
                  <a:cubicBezTo>
                    <a:pt x="298" y="166"/>
                    <a:pt x="309" y="184"/>
                    <a:pt x="309" y="203"/>
                  </a:cubicBezTo>
                  <a:cubicBezTo>
                    <a:pt x="309" y="222"/>
                    <a:pt x="298" y="238"/>
                    <a:pt x="278" y="238"/>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18" name="Group 17"/>
          <p:cNvGrpSpPr/>
          <p:nvPr/>
        </p:nvGrpSpPr>
        <p:grpSpPr>
          <a:xfrm>
            <a:off x="6337542" y="1357660"/>
            <a:ext cx="1511970" cy="2015457"/>
            <a:chOff x="4753154" y="1261499"/>
            <a:chExt cx="1133977" cy="1215928"/>
          </a:xfrm>
        </p:grpSpPr>
        <p:sp>
          <p:nvSpPr>
            <p:cNvPr id="90" name="TextBox 89"/>
            <p:cNvSpPr txBox="1"/>
            <p:nvPr/>
          </p:nvSpPr>
          <p:spPr>
            <a:xfrm>
              <a:off x="4753154" y="1560119"/>
              <a:ext cx="1133977" cy="917308"/>
            </a:xfrm>
            <a:prstGeom prst="rect">
              <a:avLst/>
            </a:prstGeom>
            <a:noFill/>
          </p:spPr>
          <p:txBody>
            <a:bodyPr wrap="square" rtlCol="0">
              <a:spAutoFit/>
            </a:bodyPr>
            <a:lstStyle/>
            <a:p>
              <a:pPr algn="ctr"/>
              <a:r>
                <a:rPr lang="nl-NL" sz="2000" dirty="0">
                  <a:solidFill>
                    <a:srgbClr val="FF3399"/>
                  </a:solidFill>
                </a:rPr>
                <a:t>Bảo vệ Hiến pháp và pháp luật.</a:t>
              </a:r>
              <a:endParaRPr lang="en-US" sz="2000" dirty="0">
                <a:solidFill>
                  <a:srgbClr val="FF3399"/>
                </a:solidFill>
              </a:endParaRPr>
            </a:p>
            <a:p>
              <a:pPr algn="r">
                <a:lnSpc>
                  <a:spcPct val="120000"/>
                </a:lnSpc>
              </a:pPr>
              <a:endParaRPr lang="en-US" sz="1067" dirty="0">
                <a:solidFill>
                  <a:prstClr val="black"/>
                </a:solidFill>
                <a:latin typeface="Lato Light" pitchFamily="34" charset="0"/>
              </a:endParaRPr>
            </a:p>
          </p:txBody>
        </p:sp>
        <p:sp>
          <p:nvSpPr>
            <p:cNvPr id="95" name="Freeform 29"/>
            <p:cNvSpPr>
              <a:spLocks noEditPoints="1"/>
            </p:cNvSpPr>
            <p:nvPr/>
          </p:nvSpPr>
          <p:spPr bwMode="auto">
            <a:xfrm>
              <a:off x="5508189" y="1261499"/>
              <a:ext cx="304800" cy="304800"/>
            </a:xfrm>
            <a:custGeom>
              <a:avLst/>
              <a:gdLst>
                <a:gd name="T0" fmla="*/ 6 w 308"/>
                <a:gd name="T1" fmla="*/ 208 h 309"/>
                <a:gd name="T2" fmla="*/ 6 w 308"/>
                <a:gd name="T3" fmla="*/ 196 h 309"/>
                <a:gd name="T4" fmla="*/ 71 w 308"/>
                <a:gd name="T5" fmla="*/ 202 h 309"/>
                <a:gd name="T6" fmla="*/ 147 w 308"/>
                <a:gd name="T7" fmla="*/ 95 h 309"/>
                <a:gd name="T8" fmla="*/ 83 w 308"/>
                <a:gd name="T9" fmla="*/ 39 h 309"/>
                <a:gd name="T10" fmla="*/ 44 w 308"/>
                <a:gd name="T11" fmla="*/ 71 h 309"/>
                <a:gd name="T12" fmla="*/ 44 w 308"/>
                <a:gd name="T13" fmla="*/ 96 h 309"/>
                <a:gd name="T14" fmla="*/ 91 w 308"/>
                <a:gd name="T15" fmla="*/ 191 h 309"/>
                <a:gd name="T16" fmla="*/ 18 w 308"/>
                <a:gd name="T17" fmla="*/ 121 h 309"/>
                <a:gd name="T18" fmla="*/ 19 w 308"/>
                <a:gd name="T19" fmla="*/ 46 h 309"/>
                <a:gd name="T20" fmla="*/ 83 w 308"/>
                <a:gd name="T21" fmla="*/ 3 h 309"/>
                <a:gd name="T22" fmla="*/ 183 w 308"/>
                <a:gd name="T23" fmla="*/ 81 h 309"/>
                <a:gd name="T24" fmla="*/ 147 w 308"/>
                <a:gd name="T25" fmla="*/ 95 h 309"/>
                <a:gd name="T26" fmla="*/ 29 w 308"/>
                <a:gd name="T27" fmla="*/ 285 h 309"/>
                <a:gd name="T28" fmla="*/ 25 w 308"/>
                <a:gd name="T29" fmla="*/ 275 h 309"/>
                <a:gd name="T30" fmla="*/ 81 w 308"/>
                <a:gd name="T31" fmla="*/ 227 h 309"/>
                <a:gd name="T32" fmla="*/ 34 w 308"/>
                <a:gd name="T33" fmla="*/ 283 h 309"/>
                <a:gd name="T34" fmla="*/ 107 w 308"/>
                <a:gd name="T35" fmla="*/ 309 h 309"/>
                <a:gd name="T36" fmla="*/ 101 w 308"/>
                <a:gd name="T37" fmla="*/ 243 h 309"/>
                <a:gd name="T38" fmla="*/ 113 w 308"/>
                <a:gd name="T39" fmla="*/ 243 h 309"/>
                <a:gd name="T40" fmla="*/ 290 w 308"/>
                <a:gd name="T41" fmla="*/ 263 h 309"/>
                <a:gd name="T42" fmla="*/ 225 w 308"/>
                <a:gd name="T43" fmla="*/ 306 h 309"/>
                <a:gd name="T44" fmla="*/ 125 w 308"/>
                <a:gd name="T45" fmla="*/ 228 h 309"/>
                <a:gd name="T46" fmla="*/ 162 w 308"/>
                <a:gd name="T47" fmla="*/ 214 h 309"/>
                <a:gd name="T48" fmla="*/ 237 w 308"/>
                <a:gd name="T49" fmla="*/ 265 h 309"/>
                <a:gd name="T50" fmla="*/ 270 w 308"/>
                <a:gd name="T51" fmla="*/ 226 h 309"/>
                <a:gd name="T52" fmla="*/ 214 w 308"/>
                <a:gd name="T53" fmla="*/ 162 h 309"/>
                <a:gd name="T54" fmla="*/ 228 w 308"/>
                <a:gd name="T55" fmla="*/ 125 h 309"/>
                <a:gd name="T56" fmla="*/ 306 w 308"/>
                <a:gd name="T57" fmla="*/ 226 h 309"/>
                <a:gd name="T58" fmla="*/ 208 w 308"/>
                <a:gd name="T59" fmla="*/ 65 h 309"/>
                <a:gd name="T60" fmla="*/ 196 w 308"/>
                <a:gd name="T61" fmla="*/ 65 h 309"/>
                <a:gd name="T62" fmla="*/ 202 w 308"/>
                <a:gd name="T63" fmla="*/ 0 h 309"/>
                <a:gd name="T64" fmla="*/ 208 w 308"/>
                <a:gd name="T65" fmla="*/ 65 h 309"/>
                <a:gd name="T66" fmla="*/ 231 w 308"/>
                <a:gd name="T67" fmla="*/ 83 h 309"/>
                <a:gd name="T68" fmla="*/ 227 w 308"/>
                <a:gd name="T69" fmla="*/ 73 h 309"/>
                <a:gd name="T70" fmla="*/ 283 w 308"/>
                <a:gd name="T71" fmla="*/ 25 h 309"/>
                <a:gd name="T72" fmla="*/ 236 w 308"/>
                <a:gd name="T73" fmla="*/ 82 h 309"/>
                <a:gd name="T74" fmla="*/ 243 w 308"/>
                <a:gd name="T75" fmla="*/ 113 h 309"/>
                <a:gd name="T76" fmla="*/ 243 w 308"/>
                <a:gd name="T77" fmla="*/ 101 h 309"/>
                <a:gd name="T78" fmla="*/ 308 w 308"/>
                <a:gd name="T79" fmla="*/ 107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08" h="309">
                  <a:moveTo>
                    <a:pt x="65" y="208"/>
                  </a:moveTo>
                  <a:cubicBezTo>
                    <a:pt x="6" y="208"/>
                    <a:pt x="6" y="208"/>
                    <a:pt x="6" y="208"/>
                  </a:cubicBezTo>
                  <a:cubicBezTo>
                    <a:pt x="2" y="208"/>
                    <a:pt x="0" y="205"/>
                    <a:pt x="0" y="202"/>
                  </a:cubicBezTo>
                  <a:cubicBezTo>
                    <a:pt x="0" y="199"/>
                    <a:pt x="2" y="196"/>
                    <a:pt x="6" y="196"/>
                  </a:cubicBezTo>
                  <a:cubicBezTo>
                    <a:pt x="65" y="196"/>
                    <a:pt x="65" y="196"/>
                    <a:pt x="65" y="196"/>
                  </a:cubicBezTo>
                  <a:cubicBezTo>
                    <a:pt x="68" y="196"/>
                    <a:pt x="71" y="199"/>
                    <a:pt x="71" y="202"/>
                  </a:cubicBezTo>
                  <a:cubicBezTo>
                    <a:pt x="71" y="205"/>
                    <a:pt x="68" y="208"/>
                    <a:pt x="65" y="208"/>
                  </a:cubicBezTo>
                  <a:close/>
                  <a:moveTo>
                    <a:pt x="147" y="95"/>
                  </a:moveTo>
                  <a:cubicBezTo>
                    <a:pt x="96" y="44"/>
                    <a:pt x="96" y="44"/>
                    <a:pt x="96" y="44"/>
                  </a:cubicBezTo>
                  <a:cubicBezTo>
                    <a:pt x="93" y="41"/>
                    <a:pt x="88" y="39"/>
                    <a:pt x="83" y="39"/>
                  </a:cubicBezTo>
                  <a:cubicBezTo>
                    <a:pt x="79" y="39"/>
                    <a:pt x="74" y="41"/>
                    <a:pt x="71" y="44"/>
                  </a:cubicBezTo>
                  <a:cubicBezTo>
                    <a:pt x="44" y="71"/>
                    <a:pt x="44" y="71"/>
                    <a:pt x="44" y="71"/>
                  </a:cubicBezTo>
                  <a:cubicBezTo>
                    <a:pt x="40" y="74"/>
                    <a:pt x="38" y="79"/>
                    <a:pt x="38" y="83"/>
                  </a:cubicBezTo>
                  <a:cubicBezTo>
                    <a:pt x="38" y="88"/>
                    <a:pt x="40" y="92"/>
                    <a:pt x="44" y="96"/>
                  </a:cubicBezTo>
                  <a:cubicBezTo>
                    <a:pt x="94" y="147"/>
                    <a:pt x="94" y="147"/>
                    <a:pt x="94" y="147"/>
                  </a:cubicBezTo>
                  <a:cubicBezTo>
                    <a:pt x="91" y="191"/>
                    <a:pt x="91" y="191"/>
                    <a:pt x="91" y="191"/>
                  </a:cubicBezTo>
                  <a:cubicBezTo>
                    <a:pt x="87" y="189"/>
                    <a:pt x="84" y="187"/>
                    <a:pt x="81" y="183"/>
                  </a:cubicBezTo>
                  <a:cubicBezTo>
                    <a:pt x="18" y="121"/>
                    <a:pt x="18" y="121"/>
                    <a:pt x="18" y="121"/>
                  </a:cubicBezTo>
                  <a:cubicBezTo>
                    <a:pt x="8" y="111"/>
                    <a:pt x="3" y="97"/>
                    <a:pt x="3" y="83"/>
                  </a:cubicBezTo>
                  <a:cubicBezTo>
                    <a:pt x="3" y="69"/>
                    <a:pt x="8" y="56"/>
                    <a:pt x="19" y="46"/>
                  </a:cubicBezTo>
                  <a:cubicBezTo>
                    <a:pt x="46" y="18"/>
                    <a:pt x="46" y="18"/>
                    <a:pt x="46" y="18"/>
                  </a:cubicBezTo>
                  <a:cubicBezTo>
                    <a:pt x="56" y="8"/>
                    <a:pt x="69" y="3"/>
                    <a:pt x="83" y="3"/>
                  </a:cubicBezTo>
                  <a:cubicBezTo>
                    <a:pt x="98" y="3"/>
                    <a:pt x="111" y="9"/>
                    <a:pt x="121" y="19"/>
                  </a:cubicBezTo>
                  <a:cubicBezTo>
                    <a:pt x="183" y="81"/>
                    <a:pt x="183" y="81"/>
                    <a:pt x="183" y="81"/>
                  </a:cubicBezTo>
                  <a:cubicBezTo>
                    <a:pt x="186" y="84"/>
                    <a:pt x="189" y="88"/>
                    <a:pt x="191" y="91"/>
                  </a:cubicBezTo>
                  <a:lnTo>
                    <a:pt x="147" y="95"/>
                  </a:lnTo>
                  <a:close/>
                  <a:moveTo>
                    <a:pt x="34" y="283"/>
                  </a:moveTo>
                  <a:cubicBezTo>
                    <a:pt x="32" y="284"/>
                    <a:pt x="31" y="285"/>
                    <a:pt x="29" y="285"/>
                  </a:cubicBezTo>
                  <a:cubicBezTo>
                    <a:pt x="28" y="285"/>
                    <a:pt x="26" y="284"/>
                    <a:pt x="25" y="283"/>
                  </a:cubicBezTo>
                  <a:cubicBezTo>
                    <a:pt x="23" y="281"/>
                    <a:pt x="23" y="277"/>
                    <a:pt x="25" y="275"/>
                  </a:cubicBezTo>
                  <a:cubicBezTo>
                    <a:pt x="73" y="227"/>
                    <a:pt x="73" y="227"/>
                    <a:pt x="73" y="227"/>
                  </a:cubicBezTo>
                  <a:cubicBezTo>
                    <a:pt x="75" y="225"/>
                    <a:pt x="79" y="225"/>
                    <a:pt x="81" y="227"/>
                  </a:cubicBezTo>
                  <a:cubicBezTo>
                    <a:pt x="83" y="230"/>
                    <a:pt x="83" y="233"/>
                    <a:pt x="81" y="236"/>
                  </a:cubicBezTo>
                  <a:lnTo>
                    <a:pt x="34" y="283"/>
                  </a:lnTo>
                  <a:close/>
                  <a:moveTo>
                    <a:pt x="113" y="303"/>
                  </a:moveTo>
                  <a:cubicBezTo>
                    <a:pt x="113" y="306"/>
                    <a:pt x="110" y="309"/>
                    <a:pt x="107" y="309"/>
                  </a:cubicBezTo>
                  <a:cubicBezTo>
                    <a:pt x="103" y="309"/>
                    <a:pt x="101" y="306"/>
                    <a:pt x="101" y="303"/>
                  </a:cubicBezTo>
                  <a:cubicBezTo>
                    <a:pt x="101" y="243"/>
                    <a:pt x="101" y="243"/>
                    <a:pt x="101" y="243"/>
                  </a:cubicBezTo>
                  <a:cubicBezTo>
                    <a:pt x="101" y="240"/>
                    <a:pt x="103" y="238"/>
                    <a:pt x="107" y="238"/>
                  </a:cubicBezTo>
                  <a:cubicBezTo>
                    <a:pt x="110" y="238"/>
                    <a:pt x="113" y="240"/>
                    <a:pt x="113" y="243"/>
                  </a:cubicBezTo>
                  <a:lnTo>
                    <a:pt x="113" y="303"/>
                  </a:lnTo>
                  <a:close/>
                  <a:moveTo>
                    <a:pt x="290" y="263"/>
                  </a:moveTo>
                  <a:cubicBezTo>
                    <a:pt x="262" y="290"/>
                    <a:pt x="262" y="290"/>
                    <a:pt x="262" y="290"/>
                  </a:cubicBezTo>
                  <a:cubicBezTo>
                    <a:pt x="252" y="300"/>
                    <a:pt x="239" y="306"/>
                    <a:pt x="225" y="306"/>
                  </a:cubicBezTo>
                  <a:cubicBezTo>
                    <a:pt x="211" y="306"/>
                    <a:pt x="197" y="300"/>
                    <a:pt x="187" y="290"/>
                  </a:cubicBezTo>
                  <a:cubicBezTo>
                    <a:pt x="125" y="228"/>
                    <a:pt x="125" y="228"/>
                    <a:pt x="125" y="228"/>
                  </a:cubicBezTo>
                  <a:cubicBezTo>
                    <a:pt x="122" y="225"/>
                    <a:pt x="119" y="221"/>
                    <a:pt x="117" y="217"/>
                  </a:cubicBezTo>
                  <a:cubicBezTo>
                    <a:pt x="162" y="214"/>
                    <a:pt x="162" y="214"/>
                    <a:pt x="162" y="214"/>
                  </a:cubicBezTo>
                  <a:cubicBezTo>
                    <a:pt x="212" y="265"/>
                    <a:pt x="212" y="265"/>
                    <a:pt x="212" y="265"/>
                  </a:cubicBezTo>
                  <a:cubicBezTo>
                    <a:pt x="219" y="272"/>
                    <a:pt x="231" y="272"/>
                    <a:pt x="237" y="265"/>
                  </a:cubicBezTo>
                  <a:cubicBezTo>
                    <a:pt x="265" y="238"/>
                    <a:pt x="265" y="238"/>
                    <a:pt x="265" y="238"/>
                  </a:cubicBezTo>
                  <a:cubicBezTo>
                    <a:pt x="268" y="235"/>
                    <a:pt x="270" y="230"/>
                    <a:pt x="270" y="226"/>
                  </a:cubicBezTo>
                  <a:cubicBezTo>
                    <a:pt x="270" y="221"/>
                    <a:pt x="268" y="216"/>
                    <a:pt x="265" y="213"/>
                  </a:cubicBezTo>
                  <a:cubicBezTo>
                    <a:pt x="214" y="162"/>
                    <a:pt x="214" y="162"/>
                    <a:pt x="214" y="162"/>
                  </a:cubicBezTo>
                  <a:cubicBezTo>
                    <a:pt x="217" y="118"/>
                    <a:pt x="217" y="118"/>
                    <a:pt x="217" y="118"/>
                  </a:cubicBezTo>
                  <a:cubicBezTo>
                    <a:pt x="221" y="120"/>
                    <a:pt x="224" y="122"/>
                    <a:pt x="228" y="125"/>
                  </a:cubicBezTo>
                  <a:cubicBezTo>
                    <a:pt x="290" y="188"/>
                    <a:pt x="290" y="188"/>
                    <a:pt x="290" y="188"/>
                  </a:cubicBezTo>
                  <a:cubicBezTo>
                    <a:pt x="300" y="198"/>
                    <a:pt x="306" y="211"/>
                    <a:pt x="306" y="226"/>
                  </a:cubicBezTo>
                  <a:cubicBezTo>
                    <a:pt x="306" y="240"/>
                    <a:pt x="300" y="253"/>
                    <a:pt x="290" y="263"/>
                  </a:cubicBezTo>
                  <a:close/>
                  <a:moveTo>
                    <a:pt x="208" y="65"/>
                  </a:moveTo>
                  <a:cubicBezTo>
                    <a:pt x="208" y="69"/>
                    <a:pt x="205" y="71"/>
                    <a:pt x="202" y="71"/>
                  </a:cubicBezTo>
                  <a:cubicBezTo>
                    <a:pt x="198" y="71"/>
                    <a:pt x="196" y="69"/>
                    <a:pt x="196" y="65"/>
                  </a:cubicBezTo>
                  <a:cubicBezTo>
                    <a:pt x="196" y="6"/>
                    <a:pt x="196" y="6"/>
                    <a:pt x="196" y="6"/>
                  </a:cubicBezTo>
                  <a:cubicBezTo>
                    <a:pt x="196" y="3"/>
                    <a:pt x="198" y="0"/>
                    <a:pt x="202" y="0"/>
                  </a:cubicBezTo>
                  <a:cubicBezTo>
                    <a:pt x="205" y="0"/>
                    <a:pt x="208" y="3"/>
                    <a:pt x="208" y="6"/>
                  </a:cubicBezTo>
                  <a:lnTo>
                    <a:pt x="208" y="65"/>
                  </a:lnTo>
                  <a:close/>
                  <a:moveTo>
                    <a:pt x="236" y="82"/>
                  </a:moveTo>
                  <a:cubicBezTo>
                    <a:pt x="234" y="83"/>
                    <a:pt x="233" y="83"/>
                    <a:pt x="231" y="83"/>
                  </a:cubicBezTo>
                  <a:cubicBezTo>
                    <a:pt x="230" y="83"/>
                    <a:pt x="228" y="83"/>
                    <a:pt x="227" y="82"/>
                  </a:cubicBezTo>
                  <a:cubicBezTo>
                    <a:pt x="225" y="79"/>
                    <a:pt x="225" y="75"/>
                    <a:pt x="227" y="73"/>
                  </a:cubicBezTo>
                  <a:cubicBezTo>
                    <a:pt x="275" y="25"/>
                    <a:pt x="275" y="25"/>
                    <a:pt x="275" y="25"/>
                  </a:cubicBezTo>
                  <a:cubicBezTo>
                    <a:pt x="277" y="23"/>
                    <a:pt x="281" y="23"/>
                    <a:pt x="283" y="25"/>
                  </a:cubicBezTo>
                  <a:cubicBezTo>
                    <a:pt x="285" y="28"/>
                    <a:pt x="285" y="32"/>
                    <a:pt x="283" y="34"/>
                  </a:cubicBezTo>
                  <a:lnTo>
                    <a:pt x="236" y="82"/>
                  </a:lnTo>
                  <a:close/>
                  <a:moveTo>
                    <a:pt x="303" y="113"/>
                  </a:moveTo>
                  <a:cubicBezTo>
                    <a:pt x="243" y="113"/>
                    <a:pt x="243" y="113"/>
                    <a:pt x="243" y="113"/>
                  </a:cubicBezTo>
                  <a:cubicBezTo>
                    <a:pt x="240" y="113"/>
                    <a:pt x="237" y="110"/>
                    <a:pt x="237" y="107"/>
                  </a:cubicBezTo>
                  <a:cubicBezTo>
                    <a:pt x="237" y="104"/>
                    <a:pt x="240" y="101"/>
                    <a:pt x="243" y="101"/>
                  </a:cubicBezTo>
                  <a:cubicBezTo>
                    <a:pt x="303" y="101"/>
                    <a:pt x="303" y="101"/>
                    <a:pt x="303" y="101"/>
                  </a:cubicBezTo>
                  <a:cubicBezTo>
                    <a:pt x="306" y="101"/>
                    <a:pt x="308" y="104"/>
                    <a:pt x="308" y="107"/>
                  </a:cubicBezTo>
                  <a:cubicBezTo>
                    <a:pt x="308" y="110"/>
                    <a:pt x="306" y="113"/>
                    <a:pt x="303" y="113"/>
                  </a:cubicBezTo>
                  <a:close/>
                </a:path>
              </a:pathLst>
            </a:custGeom>
            <a:solidFill>
              <a:srgbClr val="FF3399"/>
            </a:solidFill>
            <a:ln>
              <a:noFill/>
            </a:ln>
          </p:spPr>
          <p:txBody>
            <a:bodyPr vert="horz" wrap="square" lIns="121920" tIns="60960" rIns="121920" bIns="60960" numCol="1" anchor="t" anchorCtr="0" compatLnSpc="1">
              <a:prstTxWarp prst="textNoShape">
                <a:avLst/>
              </a:prstTxWarp>
            </a:bodyPr>
            <a:lstStyle/>
            <a:p>
              <a:endParaRPr lang="en-US" sz="2400">
                <a:solidFill>
                  <a:srgbClr val="FF3399"/>
                </a:solidFill>
              </a:endParaRPr>
            </a:p>
          </p:txBody>
        </p:sp>
      </p:grpSp>
      <p:grpSp>
        <p:nvGrpSpPr>
          <p:cNvPr id="20" name="Group 19"/>
          <p:cNvGrpSpPr/>
          <p:nvPr/>
        </p:nvGrpSpPr>
        <p:grpSpPr>
          <a:xfrm>
            <a:off x="6186349" y="4862936"/>
            <a:ext cx="1663166" cy="1138999"/>
            <a:chOff x="4639756" y="3647192"/>
            <a:chExt cx="1247375" cy="854248"/>
          </a:xfrm>
        </p:grpSpPr>
        <p:sp>
          <p:nvSpPr>
            <p:cNvPr id="88" name="TextBox 87"/>
            <p:cNvSpPr txBox="1"/>
            <p:nvPr/>
          </p:nvSpPr>
          <p:spPr>
            <a:xfrm>
              <a:off x="4639756" y="3970526"/>
              <a:ext cx="1247375" cy="530914"/>
            </a:xfrm>
            <a:prstGeom prst="rect">
              <a:avLst/>
            </a:prstGeom>
            <a:noFill/>
          </p:spPr>
          <p:txBody>
            <a:bodyPr wrap="square" rtlCol="0">
              <a:spAutoFit/>
            </a:bodyPr>
            <a:lstStyle/>
            <a:p>
              <a:pPr algn="ctr"/>
              <a:r>
                <a:rPr lang="nl-NL" sz="2000" dirty="0">
                  <a:solidFill>
                    <a:srgbClr val="CC6600"/>
                  </a:solidFill>
                </a:rPr>
                <a:t>Cải cách hành chính</a:t>
              </a:r>
              <a:endParaRPr lang="en-US" sz="2000" dirty="0">
                <a:solidFill>
                  <a:srgbClr val="CC6600"/>
                </a:solidFill>
                <a:latin typeface="Lato Light" pitchFamily="34" charset="0"/>
              </a:endParaRPr>
            </a:p>
          </p:txBody>
        </p:sp>
        <p:sp>
          <p:nvSpPr>
            <p:cNvPr id="96" name="Freeform 30"/>
            <p:cNvSpPr>
              <a:spLocks noEditPoints="1"/>
            </p:cNvSpPr>
            <p:nvPr/>
          </p:nvSpPr>
          <p:spPr bwMode="auto">
            <a:xfrm>
              <a:off x="5508189" y="3647192"/>
              <a:ext cx="304800" cy="328612"/>
            </a:xfrm>
            <a:custGeom>
              <a:avLst/>
              <a:gdLst>
                <a:gd name="T0" fmla="*/ 285 w 309"/>
                <a:gd name="T1" fmla="*/ 285 h 333"/>
                <a:gd name="T2" fmla="*/ 202 w 309"/>
                <a:gd name="T3" fmla="*/ 285 h 333"/>
                <a:gd name="T4" fmla="*/ 154 w 309"/>
                <a:gd name="T5" fmla="*/ 333 h 333"/>
                <a:gd name="T6" fmla="*/ 107 w 309"/>
                <a:gd name="T7" fmla="*/ 285 h 333"/>
                <a:gd name="T8" fmla="*/ 24 w 309"/>
                <a:gd name="T9" fmla="*/ 285 h 333"/>
                <a:gd name="T10" fmla="*/ 0 w 309"/>
                <a:gd name="T11" fmla="*/ 261 h 333"/>
                <a:gd name="T12" fmla="*/ 59 w 309"/>
                <a:gd name="T13" fmla="*/ 107 h 333"/>
                <a:gd name="T14" fmla="*/ 138 w 309"/>
                <a:gd name="T15" fmla="*/ 25 h 333"/>
                <a:gd name="T16" fmla="*/ 137 w 309"/>
                <a:gd name="T17" fmla="*/ 18 h 333"/>
                <a:gd name="T18" fmla="*/ 154 w 309"/>
                <a:gd name="T19" fmla="*/ 0 h 333"/>
                <a:gd name="T20" fmla="*/ 172 w 309"/>
                <a:gd name="T21" fmla="*/ 18 h 333"/>
                <a:gd name="T22" fmla="*/ 171 w 309"/>
                <a:gd name="T23" fmla="*/ 25 h 333"/>
                <a:gd name="T24" fmla="*/ 249 w 309"/>
                <a:gd name="T25" fmla="*/ 107 h 333"/>
                <a:gd name="T26" fmla="*/ 309 w 309"/>
                <a:gd name="T27" fmla="*/ 261 h 333"/>
                <a:gd name="T28" fmla="*/ 285 w 309"/>
                <a:gd name="T29" fmla="*/ 285 h 333"/>
                <a:gd name="T30" fmla="*/ 275 w 309"/>
                <a:gd name="T31" fmla="*/ 261 h 333"/>
                <a:gd name="T32" fmla="*/ 226 w 309"/>
                <a:gd name="T33" fmla="*/ 107 h 333"/>
                <a:gd name="T34" fmla="*/ 154 w 309"/>
                <a:gd name="T35" fmla="*/ 48 h 333"/>
                <a:gd name="T36" fmla="*/ 83 w 309"/>
                <a:gd name="T37" fmla="*/ 107 h 333"/>
                <a:gd name="T38" fmla="*/ 34 w 309"/>
                <a:gd name="T39" fmla="*/ 261 h 333"/>
                <a:gd name="T40" fmla="*/ 275 w 309"/>
                <a:gd name="T41" fmla="*/ 261 h 333"/>
                <a:gd name="T42" fmla="*/ 154 w 309"/>
                <a:gd name="T43" fmla="*/ 312 h 333"/>
                <a:gd name="T44" fmla="*/ 128 w 309"/>
                <a:gd name="T45" fmla="*/ 285 h 333"/>
                <a:gd name="T46" fmla="*/ 125 w 309"/>
                <a:gd name="T47" fmla="*/ 282 h 333"/>
                <a:gd name="T48" fmla="*/ 122 w 309"/>
                <a:gd name="T49" fmla="*/ 285 h 333"/>
                <a:gd name="T50" fmla="*/ 154 w 309"/>
                <a:gd name="T51" fmla="*/ 318 h 333"/>
                <a:gd name="T52" fmla="*/ 157 w 309"/>
                <a:gd name="T53" fmla="*/ 315 h 333"/>
                <a:gd name="T54" fmla="*/ 154 w 309"/>
                <a:gd name="T55" fmla="*/ 312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09" h="333">
                  <a:moveTo>
                    <a:pt x="285" y="285"/>
                  </a:moveTo>
                  <a:cubicBezTo>
                    <a:pt x="202" y="285"/>
                    <a:pt x="202" y="285"/>
                    <a:pt x="202" y="285"/>
                  </a:cubicBezTo>
                  <a:cubicBezTo>
                    <a:pt x="202" y="311"/>
                    <a:pt x="181" y="333"/>
                    <a:pt x="154" y="333"/>
                  </a:cubicBezTo>
                  <a:cubicBezTo>
                    <a:pt x="128" y="333"/>
                    <a:pt x="107" y="311"/>
                    <a:pt x="107" y="285"/>
                  </a:cubicBezTo>
                  <a:cubicBezTo>
                    <a:pt x="24" y="285"/>
                    <a:pt x="24" y="285"/>
                    <a:pt x="24" y="285"/>
                  </a:cubicBezTo>
                  <a:cubicBezTo>
                    <a:pt x="11" y="285"/>
                    <a:pt x="0" y="274"/>
                    <a:pt x="0" y="261"/>
                  </a:cubicBezTo>
                  <a:cubicBezTo>
                    <a:pt x="28" y="238"/>
                    <a:pt x="59" y="197"/>
                    <a:pt x="59" y="107"/>
                  </a:cubicBezTo>
                  <a:cubicBezTo>
                    <a:pt x="59" y="71"/>
                    <a:pt x="89" y="32"/>
                    <a:pt x="138" y="25"/>
                  </a:cubicBezTo>
                  <a:cubicBezTo>
                    <a:pt x="137" y="23"/>
                    <a:pt x="137" y="21"/>
                    <a:pt x="137" y="18"/>
                  </a:cubicBezTo>
                  <a:cubicBezTo>
                    <a:pt x="137" y="8"/>
                    <a:pt x="145" y="0"/>
                    <a:pt x="154" y="0"/>
                  </a:cubicBezTo>
                  <a:cubicBezTo>
                    <a:pt x="164" y="0"/>
                    <a:pt x="172" y="8"/>
                    <a:pt x="172" y="18"/>
                  </a:cubicBezTo>
                  <a:cubicBezTo>
                    <a:pt x="172" y="21"/>
                    <a:pt x="172" y="23"/>
                    <a:pt x="171" y="25"/>
                  </a:cubicBezTo>
                  <a:cubicBezTo>
                    <a:pt x="220" y="32"/>
                    <a:pt x="249" y="71"/>
                    <a:pt x="249" y="107"/>
                  </a:cubicBezTo>
                  <a:cubicBezTo>
                    <a:pt x="249" y="197"/>
                    <a:pt x="281" y="238"/>
                    <a:pt x="309" y="261"/>
                  </a:cubicBezTo>
                  <a:cubicBezTo>
                    <a:pt x="309" y="274"/>
                    <a:pt x="298" y="285"/>
                    <a:pt x="285" y="285"/>
                  </a:cubicBezTo>
                  <a:close/>
                  <a:moveTo>
                    <a:pt x="275" y="261"/>
                  </a:moveTo>
                  <a:cubicBezTo>
                    <a:pt x="242" y="224"/>
                    <a:pt x="226" y="173"/>
                    <a:pt x="226" y="107"/>
                  </a:cubicBezTo>
                  <a:cubicBezTo>
                    <a:pt x="226" y="83"/>
                    <a:pt x="203" y="48"/>
                    <a:pt x="154" y="48"/>
                  </a:cubicBezTo>
                  <a:cubicBezTo>
                    <a:pt x="106" y="48"/>
                    <a:pt x="83" y="83"/>
                    <a:pt x="83" y="107"/>
                  </a:cubicBezTo>
                  <a:cubicBezTo>
                    <a:pt x="83" y="173"/>
                    <a:pt x="67" y="224"/>
                    <a:pt x="34" y="261"/>
                  </a:cubicBezTo>
                  <a:lnTo>
                    <a:pt x="275" y="261"/>
                  </a:lnTo>
                  <a:close/>
                  <a:moveTo>
                    <a:pt x="154" y="312"/>
                  </a:moveTo>
                  <a:cubicBezTo>
                    <a:pt x="140" y="312"/>
                    <a:pt x="128" y="300"/>
                    <a:pt x="128" y="285"/>
                  </a:cubicBezTo>
                  <a:cubicBezTo>
                    <a:pt x="128" y="283"/>
                    <a:pt x="126" y="282"/>
                    <a:pt x="125" y="282"/>
                  </a:cubicBezTo>
                  <a:cubicBezTo>
                    <a:pt x="123" y="282"/>
                    <a:pt x="122" y="283"/>
                    <a:pt x="122" y="285"/>
                  </a:cubicBezTo>
                  <a:cubicBezTo>
                    <a:pt x="122" y="303"/>
                    <a:pt x="136" y="318"/>
                    <a:pt x="154" y="318"/>
                  </a:cubicBezTo>
                  <a:cubicBezTo>
                    <a:pt x="156" y="318"/>
                    <a:pt x="157" y="316"/>
                    <a:pt x="157" y="315"/>
                  </a:cubicBezTo>
                  <a:cubicBezTo>
                    <a:pt x="157" y="313"/>
                    <a:pt x="156" y="312"/>
                    <a:pt x="154" y="312"/>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10" name="Group 9"/>
          <p:cNvGrpSpPr/>
          <p:nvPr/>
        </p:nvGrpSpPr>
        <p:grpSpPr>
          <a:xfrm>
            <a:off x="152402" y="3408691"/>
            <a:ext cx="2021842" cy="2004888"/>
            <a:chOff x="383305" y="2556510"/>
            <a:chExt cx="1247375" cy="1503667"/>
          </a:xfrm>
        </p:grpSpPr>
        <p:sp>
          <p:nvSpPr>
            <p:cNvPr id="113" name="TextBox 112"/>
            <p:cNvSpPr txBox="1"/>
            <p:nvPr/>
          </p:nvSpPr>
          <p:spPr>
            <a:xfrm>
              <a:off x="383305" y="2836764"/>
              <a:ext cx="1247375" cy="1223413"/>
            </a:xfrm>
            <a:prstGeom prst="rect">
              <a:avLst/>
            </a:prstGeom>
            <a:noFill/>
          </p:spPr>
          <p:txBody>
            <a:bodyPr wrap="square" rtlCol="0">
              <a:spAutoFit/>
            </a:bodyPr>
            <a:lstStyle/>
            <a:p>
              <a:pPr algn="ctr"/>
              <a:r>
                <a:rPr lang="nl-NL" sz="2000" dirty="0">
                  <a:solidFill>
                    <a:srgbClr val="660066"/>
                  </a:solidFill>
                </a:rPr>
                <a:t>Bộ máy và quy chế hoạt động của cơ quan, cán bộ công chức</a:t>
              </a:r>
              <a:endParaRPr lang="en-US" sz="2000" dirty="0">
                <a:solidFill>
                  <a:srgbClr val="660066"/>
                </a:solidFill>
                <a:latin typeface="Lato Light" pitchFamily="34" charset="0"/>
              </a:endParaRPr>
            </a:p>
          </p:txBody>
        </p:sp>
        <p:sp>
          <p:nvSpPr>
            <p:cNvPr id="115" name="Freeform 23"/>
            <p:cNvSpPr>
              <a:spLocks noEditPoints="1"/>
            </p:cNvSpPr>
            <p:nvPr/>
          </p:nvSpPr>
          <p:spPr bwMode="auto">
            <a:xfrm>
              <a:off x="1184575" y="2556510"/>
              <a:ext cx="423863" cy="280987"/>
            </a:xfrm>
            <a:custGeom>
              <a:avLst/>
              <a:gdLst>
                <a:gd name="T0" fmla="*/ 424 w 428"/>
                <a:gd name="T1" fmla="*/ 77 h 285"/>
                <a:gd name="T2" fmla="*/ 216 w 428"/>
                <a:gd name="T3" fmla="*/ 142 h 285"/>
                <a:gd name="T4" fmla="*/ 214 w 428"/>
                <a:gd name="T5" fmla="*/ 142 h 285"/>
                <a:gd name="T6" fmla="*/ 212 w 428"/>
                <a:gd name="T7" fmla="*/ 142 h 285"/>
                <a:gd name="T8" fmla="*/ 91 w 428"/>
                <a:gd name="T9" fmla="*/ 104 h 285"/>
                <a:gd name="T10" fmla="*/ 72 w 428"/>
                <a:gd name="T11" fmla="*/ 158 h 285"/>
                <a:gd name="T12" fmla="*/ 83 w 428"/>
                <a:gd name="T13" fmla="*/ 178 h 285"/>
                <a:gd name="T14" fmla="*/ 73 w 428"/>
                <a:gd name="T15" fmla="*/ 198 h 285"/>
                <a:gd name="T16" fmla="*/ 83 w 428"/>
                <a:gd name="T17" fmla="*/ 278 h 285"/>
                <a:gd name="T18" fmla="*/ 82 w 428"/>
                <a:gd name="T19" fmla="*/ 283 h 285"/>
                <a:gd name="T20" fmla="*/ 78 w 428"/>
                <a:gd name="T21" fmla="*/ 285 h 285"/>
                <a:gd name="T22" fmla="*/ 42 w 428"/>
                <a:gd name="T23" fmla="*/ 285 h 285"/>
                <a:gd name="T24" fmla="*/ 37 w 428"/>
                <a:gd name="T25" fmla="*/ 283 h 285"/>
                <a:gd name="T26" fmla="*/ 36 w 428"/>
                <a:gd name="T27" fmla="*/ 278 h 285"/>
                <a:gd name="T28" fmla="*/ 47 w 428"/>
                <a:gd name="T29" fmla="*/ 198 h 285"/>
                <a:gd name="T30" fmla="*/ 36 w 428"/>
                <a:gd name="T31" fmla="*/ 178 h 285"/>
                <a:gd name="T32" fmla="*/ 48 w 428"/>
                <a:gd name="T33" fmla="*/ 157 h 285"/>
                <a:gd name="T34" fmla="*/ 66 w 428"/>
                <a:gd name="T35" fmla="*/ 96 h 285"/>
                <a:gd name="T36" fmla="*/ 4 w 428"/>
                <a:gd name="T37" fmla="*/ 77 h 285"/>
                <a:gd name="T38" fmla="*/ 0 w 428"/>
                <a:gd name="T39" fmla="*/ 71 h 285"/>
                <a:gd name="T40" fmla="*/ 4 w 428"/>
                <a:gd name="T41" fmla="*/ 65 h 285"/>
                <a:gd name="T42" fmla="*/ 212 w 428"/>
                <a:gd name="T43" fmla="*/ 0 h 285"/>
                <a:gd name="T44" fmla="*/ 214 w 428"/>
                <a:gd name="T45" fmla="*/ 0 h 285"/>
                <a:gd name="T46" fmla="*/ 216 w 428"/>
                <a:gd name="T47" fmla="*/ 0 h 285"/>
                <a:gd name="T48" fmla="*/ 424 w 428"/>
                <a:gd name="T49" fmla="*/ 65 h 285"/>
                <a:gd name="T50" fmla="*/ 428 w 428"/>
                <a:gd name="T51" fmla="*/ 71 h 285"/>
                <a:gd name="T52" fmla="*/ 424 w 428"/>
                <a:gd name="T53" fmla="*/ 77 h 285"/>
                <a:gd name="T54" fmla="*/ 333 w 428"/>
                <a:gd name="T55" fmla="*/ 190 h 285"/>
                <a:gd name="T56" fmla="*/ 214 w 428"/>
                <a:gd name="T57" fmla="*/ 237 h 285"/>
                <a:gd name="T58" fmla="*/ 95 w 428"/>
                <a:gd name="T59" fmla="*/ 190 h 285"/>
                <a:gd name="T60" fmla="*/ 99 w 428"/>
                <a:gd name="T61" fmla="*/ 131 h 285"/>
                <a:gd name="T62" fmla="*/ 205 w 428"/>
                <a:gd name="T63" fmla="*/ 165 h 285"/>
                <a:gd name="T64" fmla="*/ 214 w 428"/>
                <a:gd name="T65" fmla="*/ 166 h 285"/>
                <a:gd name="T66" fmla="*/ 223 w 428"/>
                <a:gd name="T67" fmla="*/ 165 h 285"/>
                <a:gd name="T68" fmla="*/ 329 w 428"/>
                <a:gd name="T69" fmla="*/ 131 h 285"/>
                <a:gd name="T70" fmla="*/ 333 w 428"/>
                <a:gd name="T71" fmla="*/ 19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8" h="285">
                  <a:moveTo>
                    <a:pt x="424" y="77"/>
                  </a:moveTo>
                  <a:cubicBezTo>
                    <a:pt x="216" y="142"/>
                    <a:pt x="216" y="142"/>
                    <a:pt x="216" y="142"/>
                  </a:cubicBezTo>
                  <a:cubicBezTo>
                    <a:pt x="215" y="142"/>
                    <a:pt x="215" y="142"/>
                    <a:pt x="214" y="142"/>
                  </a:cubicBezTo>
                  <a:cubicBezTo>
                    <a:pt x="214" y="142"/>
                    <a:pt x="213" y="142"/>
                    <a:pt x="212" y="142"/>
                  </a:cubicBezTo>
                  <a:cubicBezTo>
                    <a:pt x="91" y="104"/>
                    <a:pt x="91" y="104"/>
                    <a:pt x="91" y="104"/>
                  </a:cubicBezTo>
                  <a:cubicBezTo>
                    <a:pt x="81" y="112"/>
                    <a:pt x="73" y="133"/>
                    <a:pt x="72" y="158"/>
                  </a:cubicBezTo>
                  <a:cubicBezTo>
                    <a:pt x="79" y="162"/>
                    <a:pt x="83" y="169"/>
                    <a:pt x="83" y="178"/>
                  </a:cubicBezTo>
                  <a:cubicBezTo>
                    <a:pt x="83" y="186"/>
                    <a:pt x="79" y="194"/>
                    <a:pt x="73" y="198"/>
                  </a:cubicBezTo>
                  <a:cubicBezTo>
                    <a:pt x="83" y="278"/>
                    <a:pt x="83" y="278"/>
                    <a:pt x="83" y="278"/>
                  </a:cubicBezTo>
                  <a:cubicBezTo>
                    <a:pt x="84" y="280"/>
                    <a:pt x="83" y="282"/>
                    <a:pt x="82" y="283"/>
                  </a:cubicBezTo>
                  <a:cubicBezTo>
                    <a:pt x="81" y="284"/>
                    <a:pt x="79" y="285"/>
                    <a:pt x="78" y="285"/>
                  </a:cubicBezTo>
                  <a:cubicBezTo>
                    <a:pt x="42" y="285"/>
                    <a:pt x="42" y="285"/>
                    <a:pt x="42" y="285"/>
                  </a:cubicBezTo>
                  <a:cubicBezTo>
                    <a:pt x="40" y="285"/>
                    <a:pt x="39" y="284"/>
                    <a:pt x="37" y="283"/>
                  </a:cubicBezTo>
                  <a:cubicBezTo>
                    <a:pt x="36" y="282"/>
                    <a:pt x="36" y="280"/>
                    <a:pt x="36" y="278"/>
                  </a:cubicBezTo>
                  <a:cubicBezTo>
                    <a:pt x="47" y="198"/>
                    <a:pt x="47" y="198"/>
                    <a:pt x="47" y="198"/>
                  </a:cubicBezTo>
                  <a:cubicBezTo>
                    <a:pt x="40" y="194"/>
                    <a:pt x="36" y="186"/>
                    <a:pt x="36" y="178"/>
                  </a:cubicBezTo>
                  <a:cubicBezTo>
                    <a:pt x="36" y="169"/>
                    <a:pt x="41" y="162"/>
                    <a:pt x="48" y="157"/>
                  </a:cubicBezTo>
                  <a:cubicBezTo>
                    <a:pt x="49" y="136"/>
                    <a:pt x="55" y="112"/>
                    <a:pt x="66" y="96"/>
                  </a:cubicBezTo>
                  <a:cubicBezTo>
                    <a:pt x="4" y="77"/>
                    <a:pt x="4" y="77"/>
                    <a:pt x="4" y="77"/>
                  </a:cubicBezTo>
                  <a:cubicBezTo>
                    <a:pt x="2" y="76"/>
                    <a:pt x="0" y="74"/>
                    <a:pt x="0" y="71"/>
                  </a:cubicBezTo>
                  <a:cubicBezTo>
                    <a:pt x="0" y="69"/>
                    <a:pt x="2" y="66"/>
                    <a:pt x="4" y="65"/>
                  </a:cubicBezTo>
                  <a:cubicBezTo>
                    <a:pt x="212" y="0"/>
                    <a:pt x="212" y="0"/>
                    <a:pt x="212" y="0"/>
                  </a:cubicBezTo>
                  <a:cubicBezTo>
                    <a:pt x="213" y="0"/>
                    <a:pt x="214" y="0"/>
                    <a:pt x="214" y="0"/>
                  </a:cubicBezTo>
                  <a:cubicBezTo>
                    <a:pt x="215" y="0"/>
                    <a:pt x="215" y="0"/>
                    <a:pt x="216" y="0"/>
                  </a:cubicBezTo>
                  <a:cubicBezTo>
                    <a:pt x="424" y="65"/>
                    <a:pt x="424" y="65"/>
                    <a:pt x="424" y="65"/>
                  </a:cubicBezTo>
                  <a:cubicBezTo>
                    <a:pt x="426" y="66"/>
                    <a:pt x="428" y="69"/>
                    <a:pt x="428" y="71"/>
                  </a:cubicBezTo>
                  <a:cubicBezTo>
                    <a:pt x="428" y="74"/>
                    <a:pt x="426" y="76"/>
                    <a:pt x="424" y="77"/>
                  </a:cubicBezTo>
                  <a:close/>
                  <a:moveTo>
                    <a:pt x="333" y="190"/>
                  </a:moveTo>
                  <a:cubicBezTo>
                    <a:pt x="334" y="216"/>
                    <a:pt x="280" y="237"/>
                    <a:pt x="214" y="237"/>
                  </a:cubicBezTo>
                  <a:cubicBezTo>
                    <a:pt x="149" y="237"/>
                    <a:pt x="94" y="216"/>
                    <a:pt x="95" y="190"/>
                  </a:cubicBezTo>
                  <a:cubicBezTo>
                    <a:pt x="99" y="131"/>
                    <a:pt x="99" y="131"/>
                    <a:pt x="99" y="131"/>
                  </a:cubicBezTo>
                  <a:cubicBezTo>
                    <a:pt x="205" y="165"/>
                    <a:pt x="205" y="165"/>
                    <a:pt x="205" y="165"/>
                  </a:cubicBezTo>
                  <a:cubicBezTo>
                    <a:pt x="208" y="166"/>
                    <a:pt x="211" y="166"/>
                    <a:pt x="214" y="166"/>
                  </a:cubicBezTo>
                  <a:cubicBezTo>
                    <a:pt x="217" y="166"/>
                    <a:pt x="220" y="166"/>
                    <a:pt x="223" y="165"/>
                  </a:cubicBezTo>
                  <a:cubicBezTo>
                    <a:pt x="329" y="131"/>
                    <a:pt x="329" y="131"/>
                    <a:pt x="329" y="131"/>
                  </a:cubicBezTo>
                  <a:lnTo>
                    <a:pt x="333" y="190"/>
                  </a:lnTo>
                  <a:close/>
                </a:path>
              </a:pathLst>
            </a:custGeom>
            <a:solidFill>
              <a:srgbClr val="660066"/>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19" name="Group 18"/>
          <p:cNvGrpSpPr/>
          <p:nvPr/>
        </p:nvGrpSpPr>
        <p:grpSpPr>
          <a:xfrm>
            <a:off x="4215910" y="4904820"/>
            <a:ext cx="1663166" cy="1103045"/>
            <a:chOff x="3161929" y="3678618"/>
            <a:chExt cx="1247375" cy="827280"/>
          </a:xfrm>
        </p:grpSpPr>
        <p:sp>
          <p:nvSpPr>
            <p:cNvPr id="112" name="TextBox 111"/>
            <p:cNvSpPr txBox="1"/>
            <p:nvPr/>
          </p:nvSpPr>
          <p:spPr>
            <a:xfrm>
              <a:off x="3161929" y="3974986"/>
              <a:ext cx="1247375" cy="530912"/>
            </a:xfrm>
            <a:prstGeom prst="rect">
              <a:avLst/>
            </a:prstGeom>
            <a:noFill/>
          </p:spPr>
          <p:txBody>
            <a:bodyPr wrap="square" rtlCol="0">
              <a:spAutoFit/>
            </a:bodyPr>
            <a:lstStyle/>
            <a:p>
              <a:pPr algn="ctr"/>
              <a:r>
                <a:rPr lang="nl-NL" sz="2000" dirty="0">
                  <a:solidFill>
                    <a:srgbClr val="0070C0"/>
                  </a:solidFill>
                </a:rPr>
                <a:t>Cơ quan tư pháp </a:t>
              </a:r>
              <a:endParaRPr lang="en-US" sz="2000" dirty="0">
                <a:solidFill>
                  <a:srgbClr val="0070C0"/>
                </a:solidFill>
                <a:latin typeface="Lato Light" pitchFamily="34" charset="0"/>
              </a:endParaRPr>
            </a:p>
          </p:txBody>
        </p:sp>
        <p:sp>
          <p:nvSpPr>
            <p:cNvPr id="116" name="Freeform 26"/>
            <p:cNvSpPr>
              <a:spLocks noEditPoints="1"/>
            </p:cNvSpPr>
            <p:nvPr/>
          </p:nvSpPr>
          <p:spPr bwMode="auto">
            <a:xfrm>
              <a:off x="3260785" y="3678618"/>
              <a:ext cx="300038" cy="298450"/>
            </a:xfrm>
            <a:custGeom>
              <a:avLst/>
              <a:gdLst>
                <a:gd name="T0" fmla="*/ 287 w 303"/>
                <a:gd name="T1" fmla="*/ 260 h 303"/>
                <a:gd name="T2" fmla="*/ 260 w 303"/>
                <a:gd name="T3" fmla="*/ 287 h 303"/>
                <a:gd name="T4" fmla="*/ 222 w 303"/>
                <a:gd name="T5" fmla="*/ 303 h 303"/>
                <a:gd name="T6" fmla="*/ 184 w 303"/>
                <a:gd name="T7" fmla="*/ 287 h 303"/>
                <a:gd name="T8" fmla="*/ 146 w 303"/>
                <a:gd name="T9" fmla="*/ 249 h 303"/>
                <a:gd name="T10" fmla="*/ 131 w 303"/>
                <a:gd name="T11" fmla="*/ 211 h 303"/>
                <a:gd name="T12" fmla="*/ 147 w 303"/>
                <a:gd name="T13" fmla="*/ 172 h 303"/>
                <a:gd name="T14" fmla="*/ 131 w 303"/>
                <a:gd name="T15" fmla="*/ 156 h 303"/>
                <a:gd name="T16" fmla="*/ 92 w 303"/>
                <a:gd name="T17" fmla="*/ 172 h 303"/>
                <a:gd name="T18" fmla="*/ 54 w 303"/>
                <a:gd name="T19" fmla="*/ 157 h 303"/>
                <a:gd name="T20" fmla="*/ 16 w 303"/>
                <a:gd name="T21" fmla="*/ 118 h 303"/>
                <a:gd name="T22" fmla="*/ 0 w 303"/>
                <a:gd name="T23" fmla="*/ 80 h 303"/>
                <a:gd name="T24" fmla="*/ 16 w 303"/>
                <a:gd name="T25" fmla="*/ 43 h 303"/>
                <a:gd name="T26" fmla="*/ 43 w 303"/>
                <a:gd name="T27" fmla="*/ 15 h 303"/>
                <a:gd name="T28" fmla="*/ 81 w 303"/>
                <a:gd name="T29" fmla="*/ 0 h 303"/>
                <a:gd name="T30" fmla="*/ 119 w 303"/>
                <a:gd name="T31" fmla="*/ 16 h 303"/>
                <a:gd name="T32" fmla="*/ 157 w 303"/>
                <a:gd name="T33" fmla="*/ 54 h 303"/>
                <a:gd name="T34" fmla="*/ 172 w 303"/>
                <a:gd name="T35" fmla="*/ 92 h 303"/>
                <a:gd name="T36" fmla="*/ 156 w 303"/>
                <a:gd name="T37" fmla="*/ 131 h 303"/>
                <a:gd name="T38" fmla="*/ 172 w 303"/>
                <a:gd name="T39" fmla="*/ 147 h 303"/>
                <a:gd name="T40" fmla="*/ 211 w 303"/>
                <a:gd name="T41" fmla="*/ 131 h 303"/>
                <a:gd name="T42" fmla="*/ 249 w 303"/>
                <a:gd name="T43" fmla="*/ 146 h 303"/>
                <a:gd name="T44" fmla="*/ 287 w 303"/>
                <a:gd name="T45" fmla="*/ 185 h 303"/>
                <a:gd name="T46" fmla="*/ 303 w 303"/>
                <a:gd name="T47" fmla="*/ 223 h 303"/>
                <a:gd name="T48" fmla="*/ 287 w 303"/>
                <a:gd name="T49" fmla="*/ 260 h 303"/>
                <a:gd name="T50" fmla="*/ 132 w 303"/>
                <a:gd name="T51" fmla="*/ 79 h 303"/>
                <a:gd name="T52" fmla="*/ 93 w 303"/>
                <a:gd name="T53" fmla="*/ 41 h 303"/>
                <a:gd name="T54" fmla="*/ 81 w 303"/>
                <a:gd name="T55" fmla="*/ 36 h 303"/>
                <a:gd name="T56" fmla="*/ 68 w 303"/>
                <a:gd name="T57" fmla="*/ 41 h 303"/>
                <a:gd name="T58" fmla="*/ 41 w 303"/>
                <a:gd name="T59" fmla="*/ 68 h 303"/>
                <a:gd name="T60" fmla="*/ 36 w 303"/>
                <a:gd name="T61" fmla="*/ 80 h 303"/>
                <a:gd name="T62" fmla="*/ 41 w 303"/>
                <a:gd name="T63" fmla="*/ 93 h 303"/>
                <a:gd name="T64" fmla="*/ 79 w 303"/>
                <a:gd name="T65" fmla="*/ 131 h 303"/>
                <a:gd name="T66" fmla="*/ 92 w 303"/>
                <a:gd name="T67" fmla="*/ 136 h 303"/>
                <a:gd name="T68" fmla="*/ 105 w 303"/>
                <a:gd name="T69" fmla="*/ 131 h 303"/>
                <a:gd name="T70" fmla="*/ 92 w 303"/>
                <a:gd name="T71" fmla="*/ 110 h 303"/>
                <a:gd name="T72" fmla="*/ 110 w 303"/>
                <a:gd name="T73" fmla="*/ 92 h 303"/>
                <a:gd name="T74" fmla="*/ 131 w 303"/>
                <a:gd name="T75" fmla="*/ 105 h 303"/>
                <a:gd name="T76" fmla="*/ 137 w 303"/>
                <a:gd name="T77" fmla="*/ 92 h 303"/>
                <a:gd name="T78" fmla="*/ 132 w 303"/>
                <a:gd name="T79" fmla="*/ 79 h 303"/>
                <a:gd name="T80" fmla="*/ 262 w 303"/>
                <a:gd name="T81" fmla="*/ 210 h 303"/>
                <a:gd name="T82" fmla="*/ 223 w 303"/>
                <a:gd name="T83" fmla="*/ 171 h 303"/>
                <a:gd name="T84" fmla="*/ 211 w 303"/>
                <a:gd name="T85" fmla="*/ 166 h 303"/>
                <a:gd name="T86" fmla="*/ 197 w 303"/>
                <a:gd name="T87" fmla="*/ 172 h 303"/>
                <a:gd name="T88" fmla="*/ 211 w 303"/>
                <a:gd name="T89" fmla="*/ 193 h 303"/>
                <a:gd name="T90" fmla="*/ 193 w 303"/>
                <a:gd name="T91" fmla="*/ 211 h 303"/>
                <a:gd name="T92" fmla="*/ 172 w 303"/>
                <a:gd name="T93" fmla="*/ 197 h 303"/>
                <a:gd name="T94" fmla="*/ 166 w 303"/>
                <a:gd name="T95" fmla="*/ 211 h 303"/>
                <a:gd name="T96" fmla="*/ 171 w 303"/>
                <a:gd name="T97" fmla="*/ 224 h 303"/>
                <a:gd name="T98" fmla="*/ 210 w 303"/>
                <a:gd name="T99" fmla="*/ 262 h 303"/>
                <a:gd name="T100" fmla="*/ 222 w 303"/>
                <a:gd name="T101" fmla="*/ 267 h 303"/>
                <a:gd name="T102" fmla="*/ 235 w 303"/>
                <a:gd name="T103" fmla="*/ 262 h 303"/>
                <a:gd name="T104" fmla="*/ 262 w 303"/>
                <a:gd name="T105" fmla="*/ 235 h 303"/>
                <a:gd name="T106" fmla="*/ 267 w 303"/>
                <a:gd name="T107" fmla="*/ 223 h 303"/>
                <a:gd name="T108" fmla="*/ 262 w 303"/>
                <a:gd name="T109" fmla="*/ 21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03" h="303">
                  <a:moveTo>
                    <a:pt x="287" y="260"/>
                  </a:moveTo>
                  <a:cubicBezTo>
                    <a:pt x="260" y="287"/>
                    <a:pt x="260" y="287"/>
                    <a:pt x="260" y="287"/>
                  </a:cubicBezTo>
                  <a:cubicBezTo>
                    <a:pt x="250" y="297"/>
                    <a:pt x="236" y="303"/>
                    <a:pt x="222" y="303"/>
                  </a:cubicBezTo>
                  <a:cubicBezTo>
                    <a:pt x="208" y="303"/>
                    <a:pt x="194" y="297"/>
                    <a:pt x="184" y="287"/>
                  </a:cubicBezTo>
                  <a:cubicBezTo>
                    <a:pt x="146" y="249"/>
                    <a:pt x="146" y="249"/>
                    <a:pt x="146" y="249"/>
                  </a:cubicBezTo>
                  <a:cubicBezTo>
                    <a:pt x="136" y="239"/>
                    <a:pt x="131" y="225"/>
                    <a:pt x="131" y="211"/>
                  </a:cubicBezTo>
                  <a:cubicBezTo>
                    <a:pt x="131" y="196"/>
                    <a:pt x="137" y="182"/>
                    <a:pt x="147" y="172"/>
                  </a:cubicBezTo>
                  <a:cubicBezTo>
                    <a:pt x="131" y="156"/>
                    <a:pt x="131" y="156"/>
                    <a:pt x="131" y="156"/>
                  </a:cubicBezTo>
                  <a:cubicBezTo>
                    <a:pt x="120" y="166"/>
                    <a:pt x="107" y="172"/>
                    <a:pt x="92" y="172"/>
                  </a:cubicBezTo>
                  <a:cubicBezTo>
                    <a:pt x="78" y="172"/>
                    <a:pt x="64" y="167"/>
                    <a:pt x="54" y="157"/>
                  </a:cubicBezTo>
                  <a:cubicBezTo>
                    <a:pt x="16" y="118"/>
                    <a:pt x="16" y="118"/>
                    <a:pt x="16" y="118"/>
                  </a:cubicBezTo>
                  <a:cubicBezTo>
                    <a:pt x="5" y="108"/>
                    <a:pt x="0" y="94"/>
                    <a:pt x="0" y="80"/>
                  </a:cubicBezTo>
                  <a:cubicBezTo>
                    <a:pt x="0" y="66"/>
                    <a:pt x="6" y="52"/>
                    <a:pt x="16" y="43"/>
                  </a:cubicBezTo>
                  <a:cubicBezTo>
                    <a:pt x="43" y="15"/>
                    <a:pt x="43" y="15"/>
                    <a:pt x="43" y="15"/>
                  </a:cubicBezTo>
                  <a:cubicBezTo>
                    <a:pt x="53" y="5"/>
                    <a:pt x="67" y="0"/>
                    <a:pt x="81" y="0"/>
                  </a:cubicBezTo>
                  <a:cubicBezTo>
                    <a:pt x="95" y="0"/>
                    <a:pt x="109" y="6"/>
                    <a:pt x="119" y="16"/>
                  </a:cubicBezTo>
                  <a:cubicBezTo>
                    <a:pt x="157" y="54"/>
                    <a:pt x="157" y="54"/>
                    <a:pt x="157" y="54"/>
                  </a:cubicBezTo>
                  <a:cubicBezTo>
                    <a:pt x="167" y="64"/>
                    <a:pt x="172" y="78"/>
                    <a:pt x="172" y="92"/>
                  </a:cubicBezTo>
                  <a:cubicBezTo>
                    <a:pt x="172" y="107"/>
                    <a:pt x="166" y="120"/>
                    <a:pt x="156" y="131"/>
                  </a:cubicBezTo>
                  <a:cubicBezTo>
                    <a:pt x="172" y="147"/>
                    <a:pt x="172" y="147"/>
                    <a:pt x="172" y="147"/>
                  </a:cubicBezTo>
                  <a:cubicBezTo>
                    <a:pt x="182" y="137"/>
                    <a:pt x="196" y="131"/>
                    <a:pt x="211" y="131"/>
                  </a:cubicBezTo>
                  <a:cubicBezTo>
                    <a:pt x="225" y="131"/>
                    <a:pt x="239" y="136"/>
                    <a:pt x="249" y="146"/>
                  </a:cubicBezTo>
                  <a:cubicBezTo>
                    <a:pt x="287" y="185"/>
                    <a:pt x="287" y="185"/>
                    <a:pt x="287" y="185"/>
                  </a:cubicBezTo>
                  <a:cubicBezTo>
                    <a:pt x="297" y="195"/>
                    <a:pt x="303" y="208"/>
                    <a:pt x="303" y="223"/>
                  </a:cubicBezTo>
                  <a:cubicBezTo>
                    <a:pt x="303" y="237"/>
                    <a:pt x="297" y="250"/>
                    <a:pt x="287" y="260"/>
                  </a:cubicBezTo>
                  <a:close/>
                  <a:moveTo>
                    <a:pt x="132" y="79"/>
                  </a:moveTo>
                  <a:cubicBezTo>
                    <a:pt x="93" y="41"/>
                    <a:pt x="93" y="41"/>
                    <a:pt x="93" y="41"/>
                  </a:cubicBezTo>
                  <a:cubicBezTo>
                    <a:pt x="90" y="37"/>
                    <a:pt x="85" y="36"/>
                    <a:pt x="81" y="36"/>
                  </a:cubicBezTo>
                  <a:cubicBezTo>
                    <a:pt x="76" y="36"/>
                    <a:pt x="71" y="37"/>
                    <a:pt x="68" y="41"/>
                  </a:cubicBezTo>
                  <a:cubicBezTo>
                    <a:pt x="41" y="68"/>
                    <a:pt x="41" y="68"/>
                    <a:pt x="41" y="68"/>
                  </a:cubicBezTo>
                  <a:cubicBezTo>
                    <a:pt x="38" y="71"/>
                    <a:pt x="36" y="76"/>
                    <a:pt x="36" y="80"/>
                  </a:cubicBezTo>
                  <a:cubicBezTo>
                    <a:pt x="36" y="85"/>
                    <a:pt x="38" y="89"/>
                    <a:pt x="41" y="93"/>
                  </a:cubicBezTo>
                  <a:cubicBezTo>
                    <a:pt x="79" y="131"/>
                    <a:pt x="79" y="131"/>
                    <a:pt x="79" y="131"/>
                  </a:cubicBezTo>
                  <a:cubicBezTo>
                    <a:pt x="83" y="135"/>
                    <a:pt x="87" y="136"/>
                    <a:pt x="92" y="136"/>
                  </a:cubicBezTo>
                  <a:cubicBezTo>
                    <a:pt x="97" y="136"/>
                    <a:pt x="102" y="135"/>
                    <a:pt x="105" y="131"/>
                  </a:cubicBezTo>
                  <a:cubicBezTo>
                    <a:pt x="99" y="124"/>
                    <a:pt x="92" y="119"/>
                    <a:pt x="92" y="110"/>
                  </a:cubicBezTo>
                  <a:cubicBezTo>
                    <a:pt x="92" y="100"/>
                    <a:pt x="100" y="92"/>
                    <a:pt x="110" y="92"/>
                  </a:cubicBezTo>
                  <a:cubicBezTo>
                    <a:pt x="119" y="92"/>
                    <a:pt x="125" y="99"/>
                    <a:pt x="131" y="105"/>
                  </a:cubicBezTo>
                  <a:cubicBezTo>
                    <a:pt x="135" y="102"/>
                    <a:pt x="137" y="97"/>
                    <a:pt x="137" y="92"/>
                  </a:cubicBezTo>
                  <a:cubicBezTo>
                    <a:pt x="137" y="87"/>
                    <a:pt x="135" y="83"/>
                    <a:pt x="132" y="79"/>
                  </a:cubicBezTo>
                  <a:close/>
                  <a:moveTo>
                    <a:pt x="262" y="210"/>
                  </a:moveTo>
                  <a:cubicBezTo>
                    <a:pt x="223" y="171"/>
                    <a:pt x="223" y="171"/>
                    <a:pt x="223" y="171"/>
                  </a:cubicBezTo>
                  <a:cubicBezTo>
                    <a:pt x="220" y="168"/>
                    <a:pt x="215" y="166"/>
                    <a:pt x="211" y="166"/>
                  </a:cubicBezTo>
                  <a:cubicBezTo>
                    <a:pt x="205" y="166"/>
                    <a:pt x="201" y="168"/>
                    <a:pt x="197" y="172"/>
                  </a:cubicBezTo>
                  <a:cubicBezTo>
                    <a:pt x="204" y="178"/>
                    <a:pt x="211" y="184"/>
                    <a:pt x="211" y="193"/>
                  </a:cubicBezTo>
                  <a:cubicBezTo>
                    <a:pt x="211" y="203"/>
                    <a:pt x="203" y="211"/>
                    <a:pt x="193" y="211"/>
                  </a:cubicBezTo>
                  <a:cubicBezTo>
                    <a:pt x="184" y="211"/>
                    <a:pt x="178" y="204"/>
                    <a:pt x="172" y="197"/>
                  </a:cubicBezTo>
                  <a:cubicBezTo>
                    <a:pt x="168" y="201"/>
                    <a:pt x="166" y="205"/>
                    <a:pt x="166" y="211"/>
                  </a:cubicBezTo>
                  <a:cubicBezTo>
                    <a:pt x="166" y="216"/>
                    <a:pt x="168" y="220"/>
                    <a:pt x="171" y="224"/>
                  </a:cubicBezTo>
                  <a:cubicBezTo>
                    <a:pt x="210" y="262"/>
                    <a:pt x="210" y="262"/>
                    <a:pt x="210" y="262"/>
                  </a:cubicBezTo>
                  <a:cubicBezTo>
                    <a:pt x="213" y="265"/>
                    <a:pt x="217" y="267"/>
                    <a:pt x="222" y="267"/>
                  </a:cubicBezTo>
                  <a:cubicBezTo>
                    <a:pt x="227" y="267"/>
                    <a:pt x="231" y="265"/>
                    <a:pt x="235" y="262"/>
                  </a:cubicBezTo>
                  <a:cubicBezTo>
                    <a:pt x="262" y="235"/>
                    <a:pt x="262" y="235"/>
                    <a:pt x="262" y="235"/>
                  </a:cubicBezTo>
                  <a:cubicBezTo>
                    <a:pt x="265" y="232"/>
                    <a:pt x="267" y="227"/>
                    <a:pt x="267" y="223"/>
                  </a:cubicBezTo>
                  <a:cubicBezTo>
                    <a:pt x="267" y="218"/>
                    <a:pt x="265" y="213"/>
                    <a:pt x="262" y="210"/>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11" name="Group 10"/>
          <p:cNvGrpSpPr/>
          <p:nvPr/>
        </p:nvGrpSpPr>
        <p:grpSpPr>
          <a:xfrm>
            <a:off x="4074334" y="1448832"/>
            <a:ext cx="1946315" cy="1665995"/>
            <a:chOff x="3161929" y="1299469"/>
            <a:chExt cx="1247375" cy="1249497"/>
          </a:xfrm>
        </p:grpSpPr>
        <p:sp>
          <p:nvSpPr>
            <p:cNvPr id="114" name="TextBox 113"/>
            <p:cNvSpPr txBox="1"/>
            <p:nvPr/>
          </p:nvSpPr>
          <p:spPr>
            <a:xfrm>
              <a:off x="3161929" y="1556386"/>
              <a:ext cx="1247375" cy="992580"/>
            </a:xfrm>
            <a:prstGeom prst="rect">
              <a:avLst/>
            </a:prstGeom>
            <a:noFill/>
          </p:spPr>
          <p:txBody>
            <a:bodyPr wrap="square" rtlCol="0">
              <a:spAutoFit/>
            </a:bodyPr>
            <a:lstStyle/>
            <a:p>
              <a:pPr algn="ctr"/>
              <a:r>
                <a:rPr lang="nl-NL" sz="2000" dirty="0">
                  <a:solidFill>
                    <a:srgbClr val="CC6600"/>
                  </a:solidFill>
                </a:rPr>
                <a:t>Thể chế, chức năng, nhiệm vụ, phương thức</a:t>
              </a:r>
              <a:endParaRPr lang="en-US" sz="2000" dirty="0">
                <a:solidFill>
                  <a:srgbClr val="CC6600"/>
                </a:solidFill>
                <a:latin typeface="Lato Light" pitchFamily="34" charset="0"/>
              </a:endParaRPr>
            </a:p>
          </p:txBody>
        </p:sp>
        <p:sp>
          <p:nvSpPr>
            <p:cNvPr id="117" name="Freeform 28"/>
            <p:cNvSpPr>
              <a:spLocks noEditPoints="1"/>
            </p:cNvSpPr>
            <p:nvPr/>
          </p:nvSpPr>
          <p:spPr bwMode="auto">
            <a:xfrm>
              <a:off x="3260785" y="1299469"/>
              <a:ext cx="400050" cy="257175"/>
            </a:xfrm>
            <a:custGeom>
              <a:avLst/>
              <a:gdLst>
                <a:gd name="T0" fmla="*/ 66 w 404"/>
                <a:gd name="T1" fmla="*/ 172 h 261"/>
                <a:gd name="T2" fmla="*/ 42 w 404"/>
                <a:gd name="T3" fmla="*/ 172 h 261"/>
                <a:gd name="T4" fmla="*/ 42 w 404"/>
                <a:gd name="T5" fmla="*/ 160 h 261"/>
                <a:gd name="T6" fmla="*/ 30 w 404"/>
                <a:gd name="T7" fmla="*/ 160 h 261"/>
                <a:gd name="T8" fmla="*/ 24 w 404"/>
                <a:gd name="T9" fmla="*/ 145 h 261"/>
                <a:gd name="T10" fmla="*/ 25 w 404"/>
                <a:gd name="T11" fmla="*/ 136 h 261"/>
                <a:gd name="T12" fmla="*/ 0 w 404"/>
                <a:gd name="T13" fmla="*/ 130 h 261"/>
                <a:gd name="T14" fmla="*/ 25 w 404"/>
                <a:gd name="T15" fmla="*/ 125 h 261"/>
                <a:gd name="T16" fmla="*/ 24 w 404"/>
                <a:gd name="T17" fmla="*/ 116 h 261"/>
                <a:gd name="T18" fmla="*/ 30 w 404"/>
                <a:gd name="T19" fmla="*/ 101 h 261"/>
                <a:gd name="T20" fmla="*/ 42 w 404"/>
                <a:gd name="T21" fmla="*/ 101 h 261"/>
                <a:gd name="T22" fmla="*/ 42 w 404"/>
                <a:gd name="T23" fmla="*/ 89 h 261"/>
                <a:gd name="T24" fmla="*/ 66 w 404"/>
                <a:gd name="T25" fmla="*/ 89 h 261"/>
                <a:gd name="T26" fmla="*/ 115 w 404"/>
                <a:gd name="T27" fmla="*/ 101 h 261"/>
                <a:gd name="T28" fmla="*/ 322 w 404"/>
                <a:gd name="T29" fmla="*/ 101 h 261"/>
                <a:gd name="T30" fmla="*/ 357 w 404"/>
                <a:gd name="T31" fmla="*/ 107 h 261"/>
                <a:gd name="T32" fmla="*/ 404 w 404"/>
                <a:gd name="T33" fmla="*/ 130 h 261"/>
                <a:gd name="T34" fmla="*/ 357 w 404"/>
                <a:gd name="T35" fmla="*/ 154 h 261"/>
                <a:gd name="T36" fmla="*/ 322 w 404"/>
                <a:gd name="T37" fmla="*/ 160 h 261"/>
                <a:gd name="T38" fmla="*/ 115 w 404"/>
                <a:gd name="T39" fmla="*/ 160 h 261"/>
                <a:gd name="T40" fmla="*/ 66 w 404"/>
                <a:gd name="T41" fmla="*/ 172 h 261"/>
                <a:gd name="T42" fmla="*/ 60 w 404"/>
                <a:gd name="T43" fmla="*/ 86 h 261"/>
                <a:gd name="T44" fmla="*/ 78 w 404"/>
                <a:gd name="T45" fmla="*/ 0 h 261"/>
                <a:gd name="T46" fmla="*/ 95 w 404"/>
                <a:gd name="T47" fmla="*/ 0 h 261"/>
                <a:gd name="T48" fmla="*/ 125 w 404"/>
                <a:gd name="T49" fmla="*/ 12 h 261"/>
                <a:gd name="T50" fmla="*/ 178 w 404"/>
                <a:gd name="T51" fmla="*/ 65 h 261"/>
                <a:gd name="T52" fmla="*/ 220 w 404"/>
                <a:gd name="T53" fmla="*/ 83 h 261"/>
                <a:gd name="T54" fmla="*/ 305 w 404"/>
                <a:gd name="T55" fmla="*/ 98 h 261"/>
                <a:gd name="T56" fmla="*/ 116 w 404"/>
                <a:gd name="T57" fmla="*/ 98 h 261"/>
                <a:gd name="T58" fmla="*/ 66 w 404"/>
                <a:gd name="T59" fmla="*/ 86 h 261"/>
                <a:gd name="T60" fmla="*/ 60 w 404"/>
                <a:gd name="T61" fmla="*/ 86 h 261"/>
                <a:gd name="T62" fmla="*/ 305 w 404"/>
                <a:gd name="T63" fmla="*/ 163 h 261"/>
                <a:gd name="T64" fmla="*/ 220 w 404"/>
                <a:gd name="T65" fmla="*/ 178 h 261"/>
                <a:gd name="T66" fmla="*/ 178 w 404"/>
                <a:gd name="T67" fmla="*/ 196 h 261"/>
                <a:gd name="T68" fmla="*/ 125 w 404"/>
                <a:gd name="T69" fmla="*/ 249 h 261"/>
                <a:gd name="T70" fmla="*/ 95 w 404"/>
                <a:gd name="T71" fmla="*/ 261 h 261"/>
                <a:gd name="T72" fmla="*/ 78 w 404"/>
                <a:gd name="T73" fmla="*/ 261 h 261"/>
                <a:gd name="T74" fmla="*/ 60 w 404"/>
                <a:gd name="T75" fmla="*/ 175 h 261"/>
                <a:gd name="T76" fmla="*/ 66 w 404"/>
                <a:gd name="T77" fmla="*/ 175 h 261"/>
                <a:gd name="T78" fmla="*/ 116 w 404"/>
                <a:gd name="T79" fmla="*/ 163 h 261"/>
                <a:gd name="T80" fmla="*/ 305 w 404"/>
                <a:gd name="T81" fmla="*/ 163 h 261"/>
                <a:gd name="T82" fmla="*/ 333 w 404"/>
                <a:gd name="T83" fmla="*/ 130 h 261"/>
                <a:gd name="T84" fmla="*/ 323 w 404"/>
                <a:gd name="T85" fmla="*/ 147 h 261"/>
                <a:gd name="T86" fmla="*/ 338 w 404"/>
                <a:gd name="T87" fmla="*/ 153 h 261"/>
                <a:gd name="T88" fmla="*/ 351 w 404"/>
                <a:gd name="T89" fmla="*/ 130 h 261"/>
                <a:gd name="T90" fmla="*/ 338 w 404"/>
                <a:gd name="T91" fmla="*/ 108 h 261"/>
                <a:gd name="T92" fmla="*/ 323 w 404"/>
                <a:gd name="T93" fmla="*/ 113 h 261"/>
                <a:gd name="T94" fmla="*/ 333 w 404"/>
                <a:gd name="T95" fmla="*/ 130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04" h="261">
                  <a:moveTo>
                    <a:pt x="66" y="172"/>
                  </a:moveTo>
                  <a:cubicBezTo>
                    <a:pt x="42" y="172"/>
                    <a:pt x="42" y="172"/>
                    <a:pt x="42" y="172"/>
                  </a:cubicBezTo>
                  <a:cubicBezTo>
                    <a:pt x="42" y="160"/>
                    <a:pt x="42" y="160"/>
                    <a:pt x="42" y="160"/>
                  </a:cubicBezTo>
                  <a:cubicBezTo>
                    <a:pt x="30" y="160"/>
                    <a:pt x="30" y="160"/>
                    <a:pt x="30" y="160"/>
                  </a:cubicBezTo>
                  <a:cubicBezTo>
                    <a:pt x="27" y="160"/>
                    <a:pt x="24" y="153"/>
                    <a:pt x="24" y="145"/>
                  </a:cubicBezTo>
                  <a:cubicBezTo>
                    <a:pt x="24" y="142"/>
                    <a:pt x="25" y="139"/>
                    <a:pt x="25" y="136"/>
                  </a:cubicBezTo>
                  <a:cubicBezTo>
                    <a:pt x="11" y="136"/>
                    <a:pt x="0" y="133"/>
                    <a:pt x="0" y="130"/>
                  </a:cubicBezTo>
                  <a:cubicBezTo>
                    <a:pt x="0" y="127"/>
                    <a:pt x="11" y="125"/>
                    <a:pt x="25" y="125"/>
                  </a:cubicBezTo>
                  <a:cubicBezTo>
                    <a:pt x="25" y="122"/>
                    <a:pt x="24" y="119"/>
                    <a:pt x="24" y="116"/>
                  </a:cubicBezTo>
                  <a:cubicBezTo>
                    <a:pt x="24" y="107"/>
                    <a:pt x="27" y="101"/>
                    <a:pt x="30" y="101"/>
                  </a:cubicBezTo>
                  <a:cubicBezTo>
                    <a:pt x="42" y="101"/>
                    <a:pt x="42" y="101"/>
                    <a:pt x="42" y="101"/>
                  </a:cubicBezTo>
                  <a:cubicBezTo>
                    <a:pt x="42" y="89"/>
                    <a:pt x="42" y="89"/>
                    <a:pt x="42" y="89"/>
                  </a:cubicBezTo>
                  <a:cubicBezTo>
                    <a:pt x="66" y="89"/>
                    <a:pt x="66" y="89"/>
                    <a:pt x="66" y="89"/>
                  </a:cubicBezTo>
                  <a:cubicBezTo>
                    <a:pt x="85" y="89"/>
                    <a:pt x="103" y="93"/>
                    <a:pt x="115" y="101"/>
                  </a:cubicBezTo>
                  <a:cubicBezTo>
                    <a:pt x="322" y="101"/>
                    <a:pt x="322" y="101"/>
                    <a:pt x="322" y="101"/>
                  </a:cubicBezTo>
                  <a:cubicBezTo>
                    <a:pt x="336" y="103"/>
                    <a:pt x="348" y="105"/>
                    <a:pt x="357" y="107"/>
                  </a:cubicBezTo>
                  <a:cubicBezTo>
                    <a:pt x="392" y="113"/>
                    <a:pt x="404" y="124"/>
                    <a:pt x="404" y="130"/>
                  </a:cubicBezTo>
                  <a:cubicBezTo>
                    <a:pt x="404" y="136"/>
                    <a:pt x="392" y="148"/>
                    <a:pt x="357" y="154"/>
                  </a:cubicBezTo>
                  <a:cubicBezTo>
                    <a:pt x="348" y="156"/>
                    <a:pt x="336" y="158"/>
                    <a:pt x="322" y="160"/>
                  </a:cubicBezTo>
                  <a:cubicBezTo>
                    <a:pt x="115" y="160"/>
                    <a:pt x="115" y="160"/>
                    <a:pt x="115" y="160"/>
                  </a:cubicBezTo>
                  <a:cubicBezTo>
                    <a:pt x="103" y="168"/>
                    <a:pt x="85" y="172"/>
                    <a:pt x="66" y="172"/>
                  </a:cubicBezTo>
                  <a:close/>
                  <a:moveTo>
                    <a:pt x="60" y="86"/>
                  </a:moveTo>
                  <a:cubicBezTo>
                    <a:pt x="78" y="0"/>
                    <a:pt x="78" y="0"/>
                    <a:pt x="78" y="0"/>
                  </a:cubicBezTo>
                  <a:cubicBezTo>
                    <a:pt x="83" y="0"/>
                    <a:pt x="95" y="0"/>
                    <a:pt x="95" y="0"/>
                  </a:cubicBezTo>
                  <a:cubicBezTo>
                    <a:pt x="107" y="0"/>
                    <a:pt x="119" y="6"/>
                    <a:pt x="125" y="12"/>
                  </a:cubicBezTo>
                  <a:cubicBezTo>
                    <a:pt x="131" y="18"/>
                    <a:pt x="161" y="47"/>
                    <a:pt x="178" y="65"/>
                  </a:cubicBezTo>
                  <a:cubicBezTo>
                    <a:pt x="178" y="65"/>
                    <a:pt x="196" y="83"/>
                    <a:pt x="220" y="83"/>
                  </a:cubicBezTo>
                  <a:cubicBezTo>
                    <a:pt x="264" y="91"/>
                    <a:pt x="305" y="98"/>
                    <a:pt x="305" y="98"/>
                  </a:cubicBezTo>
                  <a:cubicBezTo>
                    <a:pt x="116" y="98"/>
                    <a:pt x="116" y="98"/>
                    <a:pt x="116" y="98"/>
                  </a:cubicBezTo>
                  <a:cubicBezTo>
                    <a:pt x="103" y="90"/>
                    <a:pt x="85" y="86"/>
                    <a:pt x="66" y="86"/>
                  </a:cubicBezTo>
                  <a:lnTo>
                    <a:pt x="60" y="86"/>
                  </a:lnTo>
                  <a:close/>
                  <a:moveTo>
                    <a:pt x="305" y="163"/>
                  </a:moveTo>
                  <a:cubicBezTo>
                    <a:pt x="305" y="163"/>
                    <a:pt x="264" y="170"/>
                    <a:pt x="220" y="178"/>
                  </a:cubicBezTo>
                  <a:cubicBezTo>
                    <a:pt x="196" y="178"/>
                    <a:pt x="178" y="196"/>
                    <a:pt x="178" y="196"/>
                  </a:cubicBezTo>
                  <a:cubicBezTo>
                    <a:pt x="161" y="214"/>
                    <a:pt x="131" y="243"/>
                    <a:pt x="125" y="249"/>
                  </a:cubicBezTo>
                  <a:cubicBezTo>
                    <a:pt x="119" y="255"/>
                    <a:pt x="107" y="261"/>
                    <a:pt x="95" y="261"/>
                  </a:cubicBezTo>
                  <a:cubicBezTo>
                    <a:pt x="95" y="261"/>
                    <a:pt x="84" y="261"/>
                    <a:pt x="78" y="261"/>
                  </a:cubicBezTo>
                  <a:cubicBezTo>
                    <a:pt x="60" y="175"/>
                    <a:pt x="60" y="175"/>
                    <a:pt x="60" y="175"/>
                  </a:cubicBezTo>
                  <a:cubicBezTo>
                    <a:pt x="66" y="175"/>
                    <a:pt x="66" y="175"/>
                    <a:pt x="66" y="175"/>
                  </a:cubicBezTo>
                  <a:cubicBezTo>
                    <a:pt x="85" y="175"/>
                    <a:pt x="103" y="171"/>
                    <a:pt x="116" y="163"/>
                  </a:cubicBezTo>
                  <a:lnTo>
                    <a:pt x="305" y="163"/>
                  </a:lnTo>
                  <a:close/>
                  <a:moveTo>
                    <a:pt x="333" y="130"/>
                  </a:moveTo>
                  <a:cubicBezTo>
                    <a:pt x="333" y="137"/>
                    <a:pt x="329" y="143"/>
                    <a:pt x="323" y="147"/>
                  </a:cubicBezTo>
                  <a:cubicBezTo>
                    <a:pt x="338" y="153"/>
                    <a:pt x="338" y="153"/>
                    <a:pt x="338" y="153"/>
                  </a:cubicBezTo>
                  <a:cubicBezTo>
                    <a:pt x="346" y="148"/>
                    <a:pt x="351" y="139"/>
                    <a:pt x="351" y="130"/>
                  </a:cubicBezTo>
                  <a:cubicBezTo>
                    <a:pt x="351" y="121"/>
                    <a:pt x="346" y="113"/>
                    <a:pt x="338" y="108"/>
                  </a:cubicBezTo>
                  <a:cubicBezTo>
                    <a:pt x="323" y="113"/>
                    <a:pt x="323" y="113"/>
                    <a:pt x="323" y="113"/>
                  </a:cubicBezTo>
                  <a:cubicBezTo>
                    <a:pt x="329" y="117"/>
                    <a:pt x="333" y="124"/>
                    <a:pt x="333" y="130"/>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pPr algn="ctr"/>
              <a:endParaRPr lang="en-US" sz="2400">
                <a:solidFill>
                  <a:prstClr val="black"/>
                </a:solidFill>
              </a:endParaRPr>
            </a:p>
          </p:txBody>
        </p:sp>
      </p:grpSp>
      <p:grpSp>
        <p:nvGrpSpPr>
          <p:cNvPr id="23" name="Group 22"/>
          <p:cNvGrpSpPr/>
          <p:nvPr/>
        </p:nvGrpSpPr>
        <p:grpSpPr>
          <a:xfrm>
            <a:off x="124840" y="5067486"/>
            <a:ext cx="2659070" cy="1087613"/>
            <a:chOff x="840554" y="3800621"/>
            <a:chExt cx="1247375" cy="815710"/>
          </a:xfrm>
        </p:grpSpPr>
        <p:sp>
          <p:nvSpPr>
            <p:cNvPr id="26" name="Freeform 23"/>
            <p:cNvSpPr>
              <a:spLocks noEditPoints="1"/>
            </p:cNvSpPr>
            <p:nvPr/>
          </p:nvSpPr>
          <p:spPr bwMode="auto">
            <a:xfrm>
              <a:off x="1637387" y="3800621"/>
              <a:ext cx="335575" cy="285395"/>
            </a:xfrm>
            <a:custGeom>
              <a:avLst/>
              <a:gdLst>
                <a:gd name="T0" fmla="*/ 218 w 400"/>
                <a:gd name="T1" fmla="*/ 280 h 340"/>
                <a:gd name="T2" fmla="*/ 182 w 400"/>
                <a:gd name="T3" fmla="*/ 280 h 340"/>
                <a:gd name="T4" fmla="*/ 182 w 400"/>
                <a:gd name="T5" fmla="*/ 240 h 340"/>
                <a:gd name="T6" fmla="*/ 10 w 400"/>
                <a:gd name="T7" fmla="*/ 240 h 340"/>
                <a:gd name="T8" fmla="*/ 14 w 400"/>
                <a:gd name="T9" fmla="*/ 306 h 340"/>
                <a:gd name="T10" fmla="*/ 50 w 400"/>
                <a:gd name="T11" fmla="*/ 340 h 340"/>
                <a:gd name="T12" fmla="*/ 350 w 400"/>
                <a:gd name="T13" fmla="*/ 340 h 340"/>
                <a:gd name="T14" fmla="*/ 386 w 400"/>
                <a:gd name="T15" fmla="*/ 306 h 340"/>
                <a:gd name="T16" fmla="*/ 390 w 400"/>
                <a:gd name="T17" fmla="*/ 240 h 340"/>
                <a:gd name="T18" fmla="*/ 218 w 400"/>
                <a:gd name="T19" fmla="*/ 240 h 340"/>
                <a:gd name="T20" fmla="*/ 218 w 400"/>
                <a:gd name="T21" fmla="*/ 280 h 340"/>
                <a:gd name="T22" fmla="*/ 153 w 400"/>
                <a:gd name="T23" fmla="*/ 38 h 340"/>
                <a:gd name="T24" fmla="*/ 170 w 400"/>
                <a:gd name="T25" fmla="*/ 28 h 340"/>
                <a:gd name="T26" fmla="*/ 231 w 400"/>
                <a:gd name="T27" fmla="*/ 28 h 340"/>
                <a:gd name="T28" fmla="*/ 247 w 400"/>
                <a:gd name="T29" fmla="*/ 38 h 340"/>
                <a:gd name="T30" fmla="*/ 259 w 400"/>
                <a:gd name="T31" fmla="*/ 60 h 340"/>
                <a:gd name="T32" fmla="*/ 142 w 400"/>
                <a:gd name="T33" fmla="*/ 60 h 340"/>
                <a:gd name="T34" fmla="*/ 153 w 400"/>
                <a:gd name="T35" fmla="*/ 38 h 340"/>
                <a:gd name="T36" fmla="*/ 182 w 400"/>
                <a:gd name="T37" fmla="*/ 180 h 340"/>
                <a:gd name="T38" fmla="*/ 218 w 400"/>
                <a:gd name="T39" fmla="*/ 180 h 340"/>
                <a:gd name="T40" fmla="*/ 218 w 400"/>
                <a:gd name="T41" fmla="*/ 220 h 340"/>
                <a:gd name="T42" fmla="*/ 400 w 400"/>
                <a:gd name="T43" fmla="*/ 220 h 340"/>
                <a:gd name="T44" fmla="*/ 396 w 400"/>
                <a:gd name="T45" fmla="*/ 102 h 340"/>
                <a:gd name="T46" fmla="*/ 356 w 400"/>
                <a:gd name="T47" fmla="*/ 60 h 340"/>
                <a:gd name="T48" fmla="*/ 292 w 400"/>
                <a:gd name="T49" fmla="*/ 60 h 340"/>
                <a:gd name="T50" fmla="*/ 268 w 400"/>
                <a:gd name="T51" fmla="*/ 14 h 340"/>
                <a:gd name="T52" fmla="*/ 245 w 400"/>
                <a:gd name="T53" fmla="*/ 0 h 340"/>
                <a:gd name="T54" fmla="*/ 156 w 400"/>
                <a:gd name="T55" fmla="*/ 0 h 340"/>
                <a:gd name="T56" fmla="*/ 132 w 400"/>
                <a:gd name="T57" fmla="*/ 14 h 340"/>
                <a:gd name="T58" fmla="*/ 108 w 400"/>
                <a:gd name="T59" fmla="*/ 60 h 340"/>
                <a:gd name="T60" fmla="*/ 44 w 400"/>
                <a:gd name="T61" fmla="*/ 60 h 340"/>
                <a:gd name="T62" fmla="*/ 4 w 400"/>
                <a:gd name="T63" fmla="*/ 102 h 340"/>
                <a:gd name="T64" fmla="*/ 0 w 400"/>
                <a:gd name="T65" fmla="*/ 220 h 340"/>
                <a:gd name="T66" fmla="*/ 182 w 400"/>
                <a:gd name="T67" fmla="*/ 220 h 340"/>
                <a:gd name="T68" fmla="*/ 182 w 400"/>
                <a:gd name="T69" fmla="*/ 1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218" y="280"/>
                  </a:moveTo>
                  <a:cubicBezTo>
                    <a:pt x="182" y="280"/>
                    <a:pt x="182" y="280"/>
                    <a:pt x="182" y="280"/>
                  </a:cubicBezTo>
                  <a:cubicBezTo>
                    <a:pt x="182" y="240"/>
                    <a:pt x="182" y="240"/>
                    <a:pt x="182" y="240"/>
                  </a:cubicBezTo>
                  <a:cubicBezTo>
                    <a:pt x="10" y="240"/>
                    <a:pt x="10" y="240"/>
                    <a:pt x="10" y="240"/>
                  </a:cubicBezTo>
                  <a:cubicBezTo>
                    <a:pt x="10" y="240"/>
                    <a:pt x="13" y="275"/>
                    <a:pt x="14" y="306"/>
                  </a:cubicBezTo>
                  <a:cubicBezTo>
                    <a:pt x="15" y="319"/>
                    <a:pt x="19" y="340"/>
                    <a:pt x="50" y="340"/>
                  </a:cubicBezTo>
                  <a:cubicBezTo>
                    <a:pt x="350" y="340"/>
                    <a:pt x="350" y="340"/>
                    <a:pt x="350" y="340"/>
                  </a:cubicBezTo>
                  <a:cubicBezTo>
                    <a:pt x="382" y="340"/>
                    <a:pt x="386" y="319"/>
                    <a:pt x="386" y="306"/>
                  </a:cubicBezTo>
                  <a:cubicBezTo>
                    <a:pt x="388" y="275"/>
                    <a:pt x="390" y="240"/>
                    <a:pt x="390" y="240"/>
                  </a:cubicBezTo>
                  <a:cubicBezTo>
                    <a:pt x="218" y="240"/>
                    <a:pt x="218" y="240"/>
                    <a:pt x="218" y="240"/>
                  </a:cubicBezTo>
                  <a:cubicBezTo>
                    <a:pt x="218" y="280"/>
                    <a:pt x="218" y="280"/>
                    <a:pt x="218" y="280"/>
                  </a:cubicBezTo>
                  <a:close/>
                  <a:moveTo>
                    <a:pt x="153" y="38"/>
                  </a:moveTo>
                  <a:cubicBezTo>
                    <a:pt x="158" y="29"/>
                    <a:pt x="159" y="28"/>
                    <a:pt x="170" y="28"/>
                  </a:cubicBezTo>
                  <a:cubicBezTo>
                    <a:pt x="231" y="28"/>
                    <a:pt x="231" y="28"/>
                    <a:pt x="231" y="28"/>
                  </a:cubicBezTo>
                  <a:cubicBezTo>
                    <a:pt x="241" y="28"/>
                    <a:pt x="243" y="29"/>
                    <a:pt x="247" y="38"/>
                  </a:cubicBezTo>
                  <a:cubicBezTo>
                    <a:pt x="249" y="41"/>
                    <a:pt x="254" y="50"/>
                    <a:pt x="259" y="60"/>
                  </a:cubicBezTo>
                  <a:cubicBezTo>
                    <a:pt x="142" y="60"/>
                    <a:pt x="142" y="60"/>
                    <a:pt x="142" y="60"/>
                  </a:cubicBezTo>
                  <a:cubicBezTo>
                    <a:pt x="147" y="50"/>
                    <a:pt x="152" y="41"/>
                    <a:pt x="153" y="38"/>
                  </a:cubicBezTo>
                  <a:close/>
                  <a:moveTo>
                    <a:pt x="182" y="180"/>
                  </a:moveTo>
                  <a:cubicBezTo>
                    <a:pt x="218" y="180"/>
                    <a:pt x="218" y="180"/>
                    <a:pt x="218" y="180"/>
                  </a:cubicBezTo>
                  <a:cubicBezTo>
                    <a:pt x="218" y="220"/>
                    <a:pt x="218" y="220"/>
                    <a:pt x="218" y="220"/>
                  </a:cubicBezTo>
                  <a:cubicBezTo>
                    <a:pt x="400" y="220"/>
                    <a:pt x="400" y="220"/>
                    <a:pt x="400" y="220"/>
                  </a:cubicBezTo>
                  <a:cubicBezTo>
                    <a:pt x="400" y="220"/>
                    <a:pt x="397" y="130"/>
                    <a:pt x="396" y="102"/>
                  </a:cubicBezTo>
                  <a:cubicBezTo>
                    <a:pt x="395" y="76"/>
                    <a:pt x="386" y="60"/>
                    <a:pt x="356" y="60"/>
                  </a:cubicBezTo>
                  <a:cubicBezTo>
                    <a:pt x="292" y="60"/>
                    <a:pt x="292" y="60"/>
                    <a:pt x="292" y="60"/>
                  </a:cubicBezTo>
                  <a:cubicBezTo>
                    <a:pt x="282" y="41"/>
                    <a:pt x="271" y="21"/>
                    <a:pt x="268" y="14"/>
                  </a:cubicBezTo>
                  <a:cubicBezTo>
                    <a:pt x="262" y="2"/>
                    <a:pt x="259" y="0"/>
                    <a:pt x="245" y="0"/>
                  </a:cubicBezTo>
                  <a:cubicBezTo>
                    <a:pt x="156" y="0"/>
                    <a:pt x="156" y="0"/>
                    <a:pt x="156" y="0"/>
                  </a:cubicBezTo>
                  <a:cubicBezTo>
                    <a:pt x="141" y="0"/>
                    <a:pt x="139" y="2"/>
                    <a:pt x="132" y="14"/>
                  </a:cubicBezTo>
                  <a:cubicBezTo>
                    <a:pt x="129" y="21"/>
                    <a:pt x="118" y="41"/>
                    <a:pt x="108" y="60"/>
                  </a:cubicBezTo>
                  <a:cubicBezTo>
                    <a:pt x="44" y="60"/>
                    <a:pt x="44" y="60"/>
                    <a:pt x="44" y="60"/>
                  </a:cubicBezTo>
                  <a:cubicBezTo>
                    <a:pt x="15" y="60"/>
                    <a:pt x="5" y="76"/>
                    <a:pt x="4" y="102"/>
                  </a:cubicBezTo>
                  <a:cubicBezTo>
                    <a:pt x="3" y="129"/>
                    <a:pt x="0" y="220"/>
                    <a:pt x="0" y="220"/>
                  </a:cubicBezTo>
                  <a:cubicBezTo>
                    <a:pt x="182" y="220"/>
                    <a:pt x="182" y="220"/>
                    <a:pt x="182" y="220"/>
                  </a:cubicBezTo>
                  <a:cubicBezTo>
                    <a:pt x="182" y="180"/>
                    <a:pt x="182" y="180"/>
                    <a:pt x="182" y="180"/>
                  </a:cubicBezTo>
                  <a:close/>
                </a:path>
              </a:pathLst>
            </a:custGeom>
            <a:solidFill>
              <a:srgbClr val="C0000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18" name="TextBox 117"/>
            <p:cNvSpPr txBox="1"/>
            <p:nvPr/>
          </p:nvSpPr>
          <p:spPr>
            <a:xfrm>
              <a:off x="840554" y="4085416"/>
              <a:ext cx="1247375" cy="530915"/>
            </a:xfrm>
            <a:prstGeom prst="rect">
              <a:avLst/>
            </a:prstGeom>
            <a:noFill/>
          </p:spPr>
          <p:txBody>
            <a:bodyPr wrap="square" rtlCol="0">
              <a:spAutoFit/>
            </a:bodyPr>
            <a:lstStyle/>
            <a:p>
              <a:pPr algn="r"/>
              <a:r>
                <a:rPr lang="nl-NL" sz="2000" dirty="0">
                  <a:solidFill>
                    <a:srgbClr val="C00000"/>
                  </a:solidFill>
                </a:rPr>
                <a:t>Hội đồng nhân dân và Ủy ban nhân dân</a:t>
              </a:r>
              <a:endParaRPr lang="en-US" sz="2000" dirty="0">
                <a:solidFill>
                  <a:srgbClr val="C00000"/>
                </a:solidFill>
                <a:latin typeface="Lato Light" pitchFamily="34" charset="0"/>
              </a:endParaRPr>
            </a:p>
          </p:txBody>
        </p:sp>
      </p:grpSp>
      <p:grpSp>
        <p:nvGrpSpPr>
          <p:cNvPr id="21" name="Group 20"/>
          <p:cNvGrpSpPr/>
          <p:nvPr/>
        </p:nvGrpSpPr>
        <p:grpSpPr>
          <a:xfrm>
            <a:off x="304802" y="2078361"/>
            <a:ext cx="2479108" cy="1161531"/>
            <a:chOff x="840554" y="1558768"/>
            <a:chExt cx="1247375" cy="871149"/>
          </a:xfrm>
        </p:grpSpPr>
        <p:sp>
          <p:nvSpPr>
            <p:cNvPr id="29" name="Freeform 24"/>
            <p:cNvSpPr>
              <a:spLocks noEditPoints="1"/>
            </p:cNvSpPr>
            <p:nvPr/>
          </p:nvSpPr>
          <p:spPr bwMode="auto">
            <a:xfrm>
              <a:off x="1719648" y="1558768"/>
              <a:ext cx="263665" cy="333362"/>
            </a:xfrm>
            <a:custGeom>
              <a:avLst/>
              <a:gdLst>
                <a:gd name="T0" fmla="*/ 194 w 304"/>
                <a:gd name="T1" fmla="*/ 74 h 384"/>
                <a:gd name="T2" fmla="*/ 169 w 304"/>
                <a:gd name="T3" fmla="*/ 48 h 384"/>
                <a:gd name="T4" fmla="*/ 136 w 304"/>
                <a:gd name="T5" fmla="*/ 48 h 384"/>
                <a:gd name="T6" fmla="*/ 111 w 304"/>
                <a:gd name="T7" fmla="*/ 74 h 384"/>
                <a:gd name="T8" fmla="*/ 77 w 304"/>
                <a:gd name="T9" fmla="*/ 74 h 384"/>
                <a:gd name="T10" fmla="*/ 119 w 304"/>
                <a:gd name="T11" fmla="*/ 24 h 384"/>
                <a:gd name="T12" fmla="*/ 132 w 304"/>
                <a:gd name="T13" fmla="*/ 18 h 384"/>
                <a:gd name="T14" fmla="*/ 173 w 304"/>
                <a:gd name="T15" fmla="*/ 18 h 384"/>
                <a:gd name="T16" fmla="*/ 185 w 304"/>
                <a:gd name="T17" fmla="*/ 24 h 384"/>
                <a:gd name="T18" fmla="*/ 228 w 304"/>
                <a:gd name="T19" fmla="*/ 74 h 384"/>
                <a:gd name="T20" fmla="*/ 194 w 304"/>
                <a:gd name="T21" fmla="*/ 74 h 384"/>
                <a:gd name="T22" fmla="*/ 216 w 304"/>
                <a:gd name="T23" fmla="*/ 30 h 384"/>
                <a:gd name="T24" fmla="*/ 198 w 304"/>
                <a:gd name="T25" fmla="*/ 11 h 384"/>
                <a:gd name="T26" fmla="*/ 171 w 304"/>
                <a:gd name="T27" fmla="*/ 0 h 384"/>
                <a:gd name="T28" fmla="*/ 134 w 304"/>
                <a:gd name="T29" fmla="*/ 0 h 384"/>
                <a:gd name="T30" fmla="*/ 106 w 304"/>
                <a:gd name="T31" fmla="*/ 11 h 384"/>
                <a:gd name="T32" fmla="*/ 89 w 304"/>
                <a:gd name="T33" fmla="*/ 30 h 384"/>
                <a:gd name="T34" fmla="*/ 0 w 304"/>
                <a:gd name="T35" fmla="*/ 80 h 384"/>
                <a:gd name="T36" fmla="*/ 0 w 304"/>
                <a:gd name="T37" fmla="*/ 84 h 384"/>
                <a:gd name="T38" fmla="*/ 152 w 304"/>
                <a:gd name="T39" fmla="*/ 140 h 384"/>
                <a:gd name="T40" fmla="*/ 304 w 304"/>
                <a:gd name="T41" fmla="*/ 84 h 384"/>
                <a:gd name="T42" fmla="*/ 304 w 304"/>
                <a:gd name="T43" fmla="*/ 80 h 384"/>
                <a:gd name="T44" fmla="*/ 216 w 304"/>
                <a:gd name="T45" fmla="*/ 30 h 384"/>
                <a:gd name="T46" fmla="*/ 20 w 304"/>
                <a:gd name="T47" fmla="*/ 150 h 384"/>
                <a:gd name="T48" fmla="*/ 42 w 304"/>
                <a:gd name="T49" fmla="*/ 344 h 384"/>
                <a:gd name="T50" fmla="*/ 152 w 304"/>
                <a:gd name="T51" fmla="*/ 384 h 384"/>
                <a:gd name="T52" fmla="*/ 262 w 304"/>
                <a:gd name="T53" fmla="*/ 344 h 384"/>
                <a:gd name="T54" fmla="*/ 284 w 304"/>
                <a:gd name="T55" fmla="*/ 150 h 384"/>
                <a:gd name="T56" fmla="*/ 152 w 304"/>
                <a:gd name="T57" fmla="*/ 178 h 384"/>
                <a:gd name="T58" fmla="*/ 20 w 304"/>
                <a:gd name="T59" fmla="*/ 15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04" h="384">
                  <a:moveTo>
                    <a:pt x="194" y="74"/>
                  </a:moveTo>
                  <a:cubicBezTo>
                    <a:pt x="169" y="48"/>
                    <a:pt x="169" y="48"/>
                    <a:pt x="169" y="48"/>
                  </a:cubicBezTo>
                  <a:cubicBezTo>
                    <a:pt x="136" y="48"/>
                    <a:pt x="136" y="48"/>
                    <a:pt x="136" y="48"/>
                  </a:cubicBezTo>
                  <a:cubicBezTo>
                    <a:pt x="111" y="74"/>
                    <a:pt x="111" y="74"/>
                    <a:pt x="111" y="74"/>
                  </a:cubicBezTo>
                  <a:cubicBezTo>
                    <a:pt x="77" y="74"/>
                    <a:pt x="77" y="74"/>
                    <a:pt x="77" y="74"/>
                  </a:cubicBezTo>
                  <a:cubicBezTo>
                    <a:pt x="77" y="74"/>
                    <a:pt x="114" y="30"/>
                    <a:pt x="119" y="24"/>
                  </a:cubicBezTo>
                  <a:cubicBezTo>
                    <a:pt x="123" y="19"/>
                    <a:pt x="127" y="18"/>
                    <a:pt x="132" y="18"/>
                  </a:cubicBezTo>
                  <a:cubicBezTo>
                    <a:pt x="173" y="18"/>
                    <a:pt x="173" y="18"/>
                    <a:pt x="173" y="18"/>
                  </a:cubicBezTo>
                  <a:cubicBezTo>
                    <a:pt x="178" y="18"/>
                    <a:pt x="182" y="19"/>
                    <a:pt x="185" y="24"/>
                  </a:cubicBezTo>
                  <a:cubicBezTo>
                    <a:pt x="190" y="30"/>
                    <a:pt x="228" y="74"/>
                    <a:pt x="228" y="74"/>
                  </a:cubicBezTo>
                  <a:cubicBezTo>
                    <a:pt x="194" y="74"/>
                    <a:pt x="194" y="74"/>
                    <a:pt x="194" y="74"/>
                  </a:cubicBezTo>
                  <a:close/>
                  <a:moveTo>
                    <a:pt x="216" y="30"/>
                  </a:moveTo>
                  <a:cubicBezTo>
                    <a:pt x="198" y="11"/>
                    <a:pt x="198" y="11"/>
                    <a:pt x="198" y="11"/>
                  </a:cubicBezTo>
                  <a:cubicBezTo>
                    <a:pt x="192" y="1"/>
                    <a:pt x="185" y="0"/>
                    <a:pt x="171" y="0"/>
                  </a:cubicBezTo>
                  <a:cubicBezTo>
                    <a:pt x="134" y="0"/>
                    <a:pt x="134" y="0"/>
                    <a:pt x="134" y="0"/>
                  </a:cubicBezTo>
                  <a:cubicBezTo>
                    <a:pt x="120" y="0"/>
                    <a:pt x="113" y="1"/>
                    <a:pt x="106" y="11"/>
                  </a:cubicBezTo>
                  <a:cubicBezTo>
                    <a:pt x="89" y="30"/>
                    <a:pt x="89" y="30"/>
                    <a:pt x="89" y="30"/>
                  </a:cubicBezTo>
                  <a:cubicBezTo>
                    <a:pt x="37" y="39"/>
                    <a:pt x="0" y="63"/>
                    <a:pt x="0" y="80"/>
                  </a:cubicBezTo>
                  <a:cubicBezTo>
                    <a:pt x="0" y="84"/>
                    <a:pt x="0" y="84"/>
                    <a:pt x="0" y="84"/>
                  </a:cubicBezTo>
                  <a:cubicBezTo>
                    <a:pt x="0" y="114"/>
                    <a:pt x="68" y="140"/>
                    <a:pt x="152" y="140"/>
                  </a:cubicBezTo>
                  <a:cubicBezTo>
                    <a:pt x="236" y="140"/>
                    <a:pt x="304" y="114"/>
                    <a:pt x="304" y="84"/>
                  </a:cubicBezTo>
                  <a:cubicBezTo>
                    <a:pt x="304" y="80"/>
                    <a:pt x="304" y="80"/>
                    <a:pt x="304" y="80"/>
                  </a:cubicBezTo>
                  <a:cubicBezTo>
                    <a:pt x="304" y="63"/>
                    <a:pt x="267" y="39"/>
                    <a:pt x="216" y="30"/>
                  </a:cubicBezTo>
                  <a:close/>
                  <a:moveTo>
                    <a:pt x="20" y="150"/>
                  </a:moveTo>
                  <a:cubicBezTo>
                    <a:pt x="42" y="344"/>
                    <a:pt x="42" y="344"/>
                    <a:pt x="42" y="344"/>
                  </a:cubicBezTo>
                  <a:cubicBezTo>
                    <a:pt x="43" y="353"/>
                    <a:pt x="88" y="383"/>
                    <a:pt x="152" y="384"/>
                  </a:cubicBezTo>
                  <a:cubicBezTo>
                    <a:pt x="217" y="383"/>
                    <a:pt x="261" y="353"/>
                    <a:pt x="262" y="344"/>
                  </a:cubicBezTo>
                  <a:cubicBezTo>
                    <a:pt x="284" y="150"/>
                    <a:pt x="284" y="150"/>
                    <a:pt x="284" y="150"/>
                  </a:cubicBezTo>
                  <a:cubicBezTo>
                    <a:pt x="251" y="169"/>
                    <a:pt x="200" y="178"/>
                    <a:pt x="152" y="178"/>
                  </a:cubicBezTo>
                  <a:cubicBezTo>
                    <a:pt x="104" y="178"/>
                    <a:pt x="54" y="169"/>
                    <a:pt x="20" y="150"/>
                  </a:cubicBez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srgbClr val="00FFCC"/>
                </a:solidFill>
              </a:endParaRPr>
            </a:p>
          </p:txBody>
        </p:sp>
        <p:sp>
          <p:nvSpPr>
            <p:cNvPr id="119" name="TextBox 118"/>
            <p:cNvSpPr txBox="1"/>
            <p:nvPr/>
          </p:nvSpPr>
          <p:spPr>
            <a:xfrm>
              <a:off x="840554" y="1899002"/>
              <a:ext cx="1247375" cy="530915"/>
            </a:xfrm>
            <a:prstGeom prst="rect">
              <a:avLst/>
            </a:prstGeom>
            <a:noFill/>
          </p:spPr>
          <p:txBody>
            <a:bodyPr wrap="square" rtlCol="0">
              <a:spAutoFit/>
            </a:bodyPr>
            <a:lstStyle/>
            <a:p>
              <a:pPr algn="r"/>
              <a:r>
                <a:rPr lang="nl-NL" sz="2000" dirty="0">
                  <a:solidFill>
                    <a:srgbClr val="008000"/>
                  </a:solidFill>
                </a:rPr>
                <a:t>Xây dựng, hoàn thiện Nhà nước </a:t>
              </a:r>
              <a:endParaRPr lang="en-US" sz="2000" dirty="0">
                <a:solidFill>
                  <a:srgbClr val="008000"/>
                </a:solidFill>
                <a:latin typeface="Lato Light" pitchFamily="34" charset="0"/>
              </a:endParaRPr>
            </a:p>
          </p:txBody>
        </p:sp>
      </p:grpSp>
      <p:grpSp>
        <p:nvGrpSpPr>
          <p:cNvPr id="3" name="Group 2"/>
          <p:cNvGrpSpPr/>
          <p:nvPr/>
        </p:nvGrpSpPr>
        <p:grpSpPr>
          <a:xfrm>
            <a:off x="4838452" y="2809694"/>
            <a:ext cx="2453502" cy="2453500"/>
            <a:chOff x="3628840" y="2107269"/>
            <a:chExt cx="1840126" cy="1840126"/>
          </a:xfrm>
        </p:grpSpPr>
        <p:sp>
          <p:nvSpPr>
            <p:cNvPr id="128" name="Oval 127"/>
            <p:cNvSpPr/>
            <p:nvPr/>
          </p:nvSpPr>
          <p:spPr>
            <a:xfrm>
              <a:off x="3628840" y="2107269"/>
              <a:ext cx="1840126" cy="1840126"/>
            </a:xfrm>
            <a:prstGeom prst="ellipse">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0" name="Oval 29"/>
            <p:cNvSpPr/>
            <p:nvPr/>
          </p:nvSpPr>
          <p:spPr>
            <a:xfrm>
              <a:off x="3788521" y="2266950"/>
              <a:ext cx="1520765" cy="152076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grpSp>
          <p:nvGrpSpPr>
            <p:cNvPr id="31" name="Group 30"/>
            <p:cNvGrpSpPr/>
            <p:nvPr/>
          </p:nvGrpSpPr>
          <p:grpSpPr>
            <a:xfrm>
              <a:off x="3893324" y="2743393"/>
              <a:ext cx="1378759" cy="519186"/>
              <a:chOff x="569312" y="4908542"/>
              <a:chExt cx="721583" cy="271718"/>
            </a:xfrm>
          </p:grpSpPr>
          <p:sp>
            <p:nvSpPr>
              <p:cNvPr id="120" name="Rectangle 28"/>
              <p:cNvSpPr>
                <a:spLocks noChangeArrowheads="1"/>
              </p:cNvSpPr>
              <p:nvPr/>
            </p:nvSpPr>
            <p:spPr bwMode="auto">
              <a:xfrm>
                <a:off x="848562" y="4921130"/>
                <a:ext cx="442333" cy="257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ctr" anchorCtr="0" compatLnSpc="1">
                <a:prstTxWarp prst="textNoShape">
                  <a:avLst/>
                </a:prstTxWarp>
                <a:spAutoFit/>
              </a:bodyPr>
              <a:lstStyle/>
              <a:p>
                <a:pPr fontAlgn="base">
                  <a:spcBef>
                    <a:spcPct val="0"/>
                  </a:spcBef>
                  <a:spcAft>
                    <a:spcPct val="0"/>
                  </a:spcAft>
                </a:pPr>
                <a:r>
                  <a:rPr lang="en-US" sz="4267" b="1" dirty="0">
                    <a:solidFill>
                      <a:prstClr val="white"/>
                    </a:solidFill>
                    <a:latin typeface="Lato" pitchFamily="34" charset="0"/>
                    <a:cs typeface="Arial" pitchFamily="34" charset="0"/>
                  </a:rPr>
                  <a:t>zero</a:t>
                </a:r>
                <a:endParaRPr lang="en-US" sz="1067" dirty="0">
                  <a:solidFill>
                    <a:prstClr val="white"/>
                  </a:solidFill>
                  <a:latin typeface="Arial" pitchFamily="34" charset="0"/>
                  <a:cs typeface="Arial" pitchFamily="34" charset="0"/>
                </a:endParaRPr>
              </a:p>
            </p:txBody>
          </p:sp>
          <p:sp>
            <p:nvSpPr>
              <p:cNvPr id="121" name="Rectangle 22"/>
              <p:cNvSpPr>
                <a:spLocks noChangeArrowheads="1"/>
              </p:cNvSpPr>
              <p:nvPr/>
            </p:nvSpPr>
            <p:spPr bwMode="auto">
              <a:xfrm>
                <a:off x="853656" y="4908542"/>
                <a:ext cx="243581" cy="112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fontAlgn="base">
                  <a:spcBef>
                    <a:spcPct val="0"/>
                  </a:spcBef>
                  <a:spcAft>
                    <a:spcPct val="0"/>
                  </a:spcAft>
                </a:pPr>
                <a:r>
                  <a:rPr lang="en-US" sz="1867" dirty="0">
                    <a:solidFill>
                      <a:prstClr val="white"/>
                    </a:solidFill>
                    <a:latin typeface="Lato Light" pitchFamily="34" charset="0"/>
                    <a:cs typeface="Arial" pitchFamily="34" charset="0"/>
                  </a:rPr>
                  <a:t>the</a:t>
                </a:r>
                <a:endParaRPr lang="en-US" sz="1867" dirty="0">
                  <a:solidFill>
                    <a:prstClr val="white"/>
                  </a:solidFill>
                  <a:latin typeface="Arial" pitchFamily="34" charset="0"/>
                  <a:cs typeface="Arial" pitchFamily="34" charset="0"/>
                </a:endParaRPr>
              </a:p>
            </p:txBody>
          </p:sp>
          <p:grpSp>
            <p:nvGrpSpPr>
              <p:cNvPr id="122" name="Group 121"/>
              <p:cNvGrpSpPr/>
              <p:nvPr/>
            </p:nvGrpSpPr>
            <p:grpSpPr>
              <a:xfrm>
                <a:off x="569312" y="4927803"/>
                <a:ext cx="251901" cy="252457"/>
                <a:chOff x="914400" y="3987075"/>
                <a:chExt cx="419914" cy="420841"/>
              </a:xfrm>
            </p:grpSpPr>
            <p:sp>
              <p:nvSpPr>
                <p:cNvPr id="123" name="Freeform 29"/>
                <p:cNvSpPr>
                  <a:spLocks noEditPoints="1"/>
                </p:cNvSpPr>
                <p:nvPr/>
              </p:nvSpPr>
              <p:spPr bwMode="auto">
                <a:xfrm>
                  <a:off x="914400" y="3987075"/>
                  <a:ext cx="419914" cy="420841"/>
                </a:xfrm>
                <a:custGeom>
                  <a:avLst/>
                  <a:gdLst>
                    <a:gd name="T0" fmla="*/ 256 w 511"/>
                    <a:gd name="T1" fmla="*/ 0 h 512"/>
                    <a:gd name="T2" fmla="*/ 0 w 511"/>
                    <a:gd name="T3" fmla="*/ 256 h 512"/>
                    <a:gd name="T4" fmla="*/ 256 w 511"/>
                    <a:gd name="T5" fmla="*/ 512 h 512"/>
                    <a:gd name="T6" fmla="*/ 511 w 511"/>
                    <a:gd name="T7" fmla="*/ 256 h 512"/>
                    <a:gd name="T8" fmla="*/ 256 w 511"/>
                    <a:gd name="T9" fmla="*/ 0 h 512"/>
                    <a:gd name="T10" fmla="*/ 256 w 511"/>
                    <a:gd name="T11" fmla="*/ 475 h 512"/>
                    <a:gd name="T12" fmla="*/ 36 w 511"/>
                    <a:gd name="T13" fmla="*/ 256 h 512"/>
                    <a:gd name="T14" fmla="*/ 256 w 511"/>
                    <a:gd name="T15" fmla="*/ 37 h 512"/>
                    <a:gd name="T16" fmla="*/ 475 w 511"/>
                    <a:gd name="T17" fmla="*/ 256 h 512"/>
                    <a:gd name="T18" fmla="*/ 256 w 511"/>
                    <a:gd name="T19" fmla="*/ 475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1" h="512">
                      <a:moveTo>
                        <a:pt x="256" y="0"/>
                      </a:moveTo>
                      <a:cubicBezTo>
                        <a:pt x="114" y="0"/>
                        <a:pt x="0" y="115"/>
                        <a:pt x="0" y="256"/>
                      </a:cubicBezTo>
                      <a:cubicBezTo>
                        <a:pt x="0" y="397"/>
                        <a:pt x="114" y="512"/>
                        <a:pt x="256" y="512"/>
                      </a:cubicBezTo>
                      <a:cubicBezTo>
                        <a:pt x="397" y="512"/>
                        <a:pt x="511" y="397"/>
                        <a:pt x="511" y="256"/>
                      </a:cubicBezTo>
                      <a:cubicBezTo>
                        <a:pt x="511" y="115"/>
                        <a:pt x="397" y="0"/>
                        <a:pt x="256" y="0"/>
                      </a:cubicBezTo>
                      <a:close/>
                      <a:moveTo>
                        <a:pt x="256" y="475"/>
                      </a:moveTo>
                      <a:cubicBezTo>
                        <a:pt x="135" y="475"/>
                        <a:pt x="36" y="377"/>
                        <a:pt x="36" y="256"/>
                      </a:cubicBezTo>
                      <a:cubicBezTo>
                        <a:pt x="36" y="135"/>
                        <a:pt x="135" y="37"/>
                        <a:pt x="256" y="37"/>
                      </a:cubicBezTo>
                      <a:cubicBezTo>
                        <a:pt x="377" y="37"/>
                        <a:pt x="475" y="135"/>
                        <a:pt x="475" y="256"/>
                      </a:cubicBezTo>
                      <a:cubicBezTo>
                        <a:pt x="475" y="377"/>
                        <a:pt x="377" y="475"/>
                        <a:pt x="256" y="475"/>
                      </a:cubicBezTo>
                      <a:close/>
                    </a:path>
                  </a:pathLst>
                </a:custGeom>
                <a:gradFill>
                  <a:gsLst>
                    <a:gs pos="53000">
                      <a:schemeClr val="accent5"/>
                    </a:gs>
                    <a:gs pos="100000">
                      <a:schemeClr val="accent6">
                        <a:alpha val="30000"/>
                      </a:schemeClr>
                    </a:gs>
                  </a:gsLst>
                  <a:lin ang="0" scaled="0"/>
                </a:gra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4" name="Freeform 30"/>
                <p:cNvSpPr>
                  <a:spLocks noEditPoints="1"/>
                </p:cNvSpPr>
                <p:nvPr/>
              </p:nvSpPr>
              <p:spPr bwMode="auto">
                <a:xfrm>
                  <a:off x="972799" y="4046397"/>
                  <a:ext cx="152022" cy="151095"/>
                </a:xfrm>
                <a:custGeom>
                  <a:avLst/>
                  <a:gdLst>
                    <a:gd name="T0" fmla="*/ 0 w 185"/>
                    <a:gd name="T1" fmla="*/ 184 h 184"/>
                    <a:gd name="T2" fmla="*/ 45 w 185"/>
                    <a:gd name="T3" fmla="*/ 184 h 184"/>
                    <a:gd name="T4" fmla="*/ 185 w 185"/>
                    <a:gd name="T5" fmla="*/ 44 h 184"/>
                    <a:gd name="T6" fmla="*/ 185 w 185"/>
                    <a:gd name="T7" fmla="*/ 0 h 184"/>
                    <a:gd name="T8" fmla="*/ 0 w 185"/>
                    <a:gd name="T9" fmla="*/ 184 h 184"/>
                    <a:gd name="T10" fmla="*/ 62 w 185"/>
                    <a:gd name="T11" fmla="*/ 184 h 184"/>
                    <a:gd name="T12" fmla="*/ 97 w 185"/>
                    <a:gd name="T13" fmla="*/ 184 h 184"/>
                    <a:gd name="T14" fmla="*/ 97 w 185"/>
                    <a:gd name="T15" fmla="*/ 178 h 184"/>
                    <a:gd name="T16" fmla="*/ 140 w 185"/>
                    <a:gd name="T17" fmla="*/ 178 h 184"/>
                    <a:gd name="T18" fmla="*/ 179 w 185"/>
                    <a:gd name="T19" fmla="*/ 139 h 184"/>
                    <a:gd name="T20" fmla="*/ 179 w 185"/>
                    <a:gd name="T21" fmla="*/ 96 h 184"/>
                    <a:gd name="T22" fmla="*/ 185 w 185"/>
                    <a:gd name="T23" fmla="*/ 96 h 184"/>
                    <a:gd name="T24" fmla="*/ 185 w 185"/>
                    <a:gd name="T25" fmla="*/ 62 h 184"/>
                    <a:gd name="T26" fmla="*/ 62 w 185"/>
                    <a:gd name="T27" fmla="*/ 184 h 184"/>
                    <a:gd name="T28" fmla="*/ 149 w 185"/>
                    <a:gd name="T29" fmla="*/ 178 h 184"/>
                    <a:gd name="T30" fmla="*/ 179 w 185"/>
                    <a:gd name="T31" fmla="*/ 178 h 184"/>
                    <a:gd name="T32" fmla="*/ 179 w 185"/>
                    <a:gd name="T33" fmla="*/ 149 h 184"/>
                    <a:gd name="T34" fmla="*/ 149 w 185"/>
                    <a:gd name="T35" fmla="*/ 178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5" h="184">
                      <a:moveTo>
                        <a:pt x="0" y="184"/>
                      </a:moveTo>
                      <a:cubicBezTo>
                        <a:pt x="45" y="184"/>
                        <a:pt x="45" y="184"/>
                        <a:pt x="45" y="184"/>
                      </a:cubicBezTo>
                      <a:cubicBezTo>
                        <a:pt x="45" y="107"/>
                        <a:pt x="107" y="44"/>
                        <a:pt x="185" y="44"/>
                      </a:cubicBezTo>
                      <a:cubicBezTo>
                        <a:pt x="185" y="0"/>
                        <a:pt x="185" y="0"/>
                        <a:pt x="185" y="0"/>
                      </a:cubicBezTo>
                      <a:cubicBezTo>
                        <a:pt x="83" y="0"/>
                        <a:pt x="0" y="82"/>
                        <a:pt x="0" y="184"/>
                      </a:cubicBezTo>
                      <a:close/>
                      <a:moveTo>
                        <a:pt x="62" y="184"/>
                      </a:moveTo>
                      <a:cubicBezTo>
                        <a:pt x="97" y="184"/>
                        <a:pt x="97" y="184"/>
                        <a:pt x="97" y="184"/>
                      </a:cubicBezTo>
                      <a:cubicBezTo>
                        <a:pt x="97" y="178"/>
                        <a:pt x="97" y="178"/>
                        <a:pt x="97" y="178"/>
                      </a:cubicBezTo>
                      <a:cubicBezTo>
                        <a:pt x="140" y="178"/>
                        <a:pt x="140" y="178"/>
                        <a:pt x="140" y="178"/>
                      </a:cubicBezTo>
                      <a:cubicBezTo>
                        <a:pt x="142" y="158"/>
                        <a:pt x="158" y="142"/>
                        <a:pt x="179" y="139"/>
                      </a:cubicBezTo>
                      <a:cubicBezTo>
                        <a:pt x="179" y="96"/>
                        <a:pt x="179" y="96"/>
                        <a:pt x="179" y="96"/>
                      </a:cubicBezTo>
                      <a:cubicBezTo>
                        <a:pt x="185" y="96"/>
                        <a:pt x="185" y="96"/>
                        <a:pt x="185" y="96"/>
                      </a:cubicBezTo>
                      <a:cubicBezTo>
                        <a:pt x="185" y="62"/>
                        <a:pt x="185" y="62"/>
                        <a:pt x="185" y="62"/>
                      </a:cubicBezTo>
                      <a:cubicBezTo>
                        <a:pt x="117" y="62"/>
                        <a:pt x="62" y="116"/>
                        <a:pt x="62" y="184"/>
                      </a:cubicBezTo>
                      <a:close/>
                      <a:moveTo>
                        <a:pt x="149" y="178"/>
                      </a:moveTo>
                      <a:cubicBezTo>
                        <a:pt x="179" y="178"/>
                        <a:pt x="179" y="178"/>
                        <a:pt x="179" y="178"/>
                      </a:cubicBezTo>
                      <a:cubicBezTo>
                        <a:pt x="179" y="149"/>
                        <a:pt x="179" y="149"/>
                        <a:pt x="179" y="149"/>
                      </a:cubicBezTo>
                      <a:cubicBezTo>
                        <a:pt x="164" y="151"/>
                        <a:pt x="152" y="163"/>
                        <a:pt x="149" y="178"/>
                      </a:cubicBezTo>
                      <a:close/>
                    </a:path>
                  </a:pathLst>
                </a:custGeom>
                <a:solidFill>
                  <a:schemeClr val="bg2"/>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5" name="Freeform 31"/>
                <p:cNvSpPr>
                  <a:spLocks noEditPoints="1"/>
                </p:cNvSpPr>
                <p:nvPr/>
              </p:nvSpPr>
              <p:spPr bwMode="auto">
                <a:xfrm>
                  <a:off x="972799" y="4197492"/>
                  <a:ext cx="152022" cy="151095"/>
                </a:xfrm>
                <a:custGeom>
                  <a:avLst/>
                  <a:gdLst>
                    <a:gd name="T0" fmla="*/ 179 w 185"/>
                    <a:gd name="T1" fmla="*/ 35 h 184"/>
                    <a:gd name="T2" fmla="*/ 179 w 185"/>
                    <a:gd name="T3" fmla="*/ 6 h 184"/>
                    <a:gd name="T4" fmla="*/ 149 w 185"/>
                    <a:gd name="T5" fmla="*/ 6 h 184"/>
                    <a:gd name="T6" fmla="*/ 179 w 185"/>
                    <a:gd name="T7" fmla="*/ 35 h 184"/>
                    <a:gd name="T8" fmla="*/ 179 w 185"/>
                    <a:gd name="T9" fmla="*/ 88 h 184"/>
                    <a:gd name="T10" fmla="*/ 179 w 185"/>
                    <a:gd name="T11" fmla="*/ 45 h 184"/>
                    <a:gd name="T12" fmla="*/ 140 w 185"/>
                    <a:gd name="T13" fmla="*/ 6 h 184"/>
                    <a:gd name="T14" fmla="*/ 97 w 185"/>
                    <a:gd name="T15" fmla="*/ 6 h 184"/>
                    <a:gd name="T16" fmla="*/ 97 w 185"/>
                    <a:gd name="T17" fmla="*/ 0 h 184"/>
                    <a:gd name="T18" fmla="*/ 62 w 185"/>
                    <a:gd name="T19" fmla="*/ 0 h 184"/>
                    <a:gd name="T20" fmla="*/ 62 w 185"/>
                    <a:gd name="T21" fmla="*/ 0 h 184"/>
                    <a:gd name="T22" fmla="*/ 185 w 185"/>
                    <a:gd name="T23" fmla="*/ 122 h 184"/>
                    <a:gd name="T24" fmla="*/ 185 w 185"/>
                    <a:gd name="T25" fmla="*/ 88 h 184"/>
                    <a:gd name="T26" fmla="*/ 179 w 185"/>
                    <a:gd name="T27" fmla="*/ 88 h 184"/>
                    <a:gd name="T28" fmla="*/ 45 w 185"/>
                    <a:gd name="T29" fmla="*/ 0 h 184"/>
                    <a:gd name="T30" fmla="*/ 45 w 185"/>
                    <a:gd name="T31" fmla="*/ 0 h 184"/>
                    <a:gd name="T32" fmla="*/ 0 w 185"/>
                    <a:gd name="T33" fmla="*/ 0 h 184"/>
                    <a:gd name="T34" fmla="*/ 185 w 185"/>
                    <a:gd name="T35" fmla="*/ 184 h 184"/>
                    <a:gd name="T36" fmla="*/ 185 w 185"/>
                    <a:gd name="T37" fmla="*/ 140 h 184"/>
                    <a:gd name="T38" fmla="*/ 45 w 185"/>
                    <a:gd name="T39" fmla="*/ 0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5" h="184">
                      <a:moveTo>
                        <a:pt x="179" y="35"/>
                      </a:moveTo>
                      <a:cubicBezTo>
                        <a:pt x="179" y="6"/>
                        <a:pt x="179" y="6"/>
                        <a:pt x="179" y="6"/>
                      </a:cubicBezTo>
                      <a:cubicBezTo>
                        <a:pt x="149" y="6"/>
                        <a:pt x="149" y="6"/>
                        <a:pt x="149" y="6"/>
                      </a:cubicBezTo>
                      <a:cubicBezTo>
                        <a:pt x="152" y="21"/>
                        <a:pt x="164" y="33"/>
                        <a:pt x="179" y="35"/>
                      </a:cubicBezTo>
                      <a:close/>
                      <a:moveTo>
                        <a:pt x="179" y="88"/>
                      </a:moveTo>
                      <a:cubicBezTo>
                        <a:pt x="179" y="45"/>
                        <a:pt x="179" y="45"/>
                        <a:pt x="179" y="45"/>
                      </a:cubicBezTo>
                      <a:cubicBezTo>
                        <a:pt x="158" y="42"/>
                        <a:pt x="142" y="26"/>
                        <a:pt x="140" y="6"/>
                      </a:cubicBezTo>
                      <a:cubicBezTo>
                        <a:pt x="97" y="6"/>
                        <a:pt x="97" y="6"/>
                        <a:pt x="97" y="6"/>
                      </a:cubicBezTo>
                      <a:cubicBezTo>
                        <a:pt x="97" y="0"/>
                        <a:pt x="97" y="0"/>
                        <a:pt x="97" y="0"/>
                      </a:cubicBezTo>
                      <a:cubicBezTo>
                        <a:pt x="62" y="0"/>
                        <a:pt x="62" y="0"/>
                        <a:pt x="62" y="0"/>
                      </a:cubicBezTo>
                      <a:cubicBezTo>
                        <a:pt x="62" y="0"/>
                        <a:pt x="62" y="0"/>
                        <a:pt x="62" y="0"/>
                      </a:cubicBezTo>
                      <a:cubicBezTo>
                        <a:pt x="62" y="67"/>
                        <a:pt x="117" y="122"/>
                        <a:pt x="185" y="122"/>
                      </a:cubicBezTo>
                      <a:cubicBezTo>
                        <a:pt x="185" y="88"/>
                        <a:pt x="185" y="88"/>
                        <a:pt x="185" y="88"/>
                      </a:cubicBezTo>
                      <a:lnTo>
                        <a:pt x="179" y="88"/>
                      </a:lnTo>
                      <a:close/>
                      <a:moveTo>
                        <a:pt x="45" y="0"/>
                      </a:moveTo>
                      <a:cubicBezTo>
                        <a:pt x="45" y="0"/>
                        <a:pt x="45" y="0"/>
                        <a:pt x="45" y="0"/>
                      </a:cubicBezTo>
                      <a:cubicBezTo>
                        <a:pt x="0" y="0"/>
                        <a:pt x="0" y="0"/>
                        <a:pt x="0" y="0"/>
                      </a:cubicBezTo>
                      <a:cubicBezTo>
                        <a:pt x="0" y="102"/>
                        <a:pt x="83" y="184"/>
                        <a:pt x="185" y="184"/>
                      </a:cubicBezTo>
                      <a:cubicBezTo>
                        <a:pt x="185" y="140"/>
                        <a:pt x="185" y="140"/>
                        <a:pt x="185" y="140"/>
                      </a:cubicBezTo>
                      <a:cubicBezTo>
                        <a:pt x="107" y="140"/>
                        <a:pt x="45" y="77"/>
                        <a:pt x="45" y="0"/>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6" name="Freeform 32"/>
                <p:cNvSpPr>
                  <a:spLocks noEditPoints="1"/>
                </p:cNvSpPr>
                <p:nvPr/>
              </p:nvSpPr>
              <p:spPr bwMode="auto">
                <a:xfrm>
                  <a:off x="1124820" y="4197492"/>
                  <a:ext cx="151095" cy="151095"/>
                </a:xfrm>
                <a:custGeom>
                  <a:avLst/>
                  <a:gdLst>
                    <a:gd name="T0" fmla="*/ 122 w 184"/>
                    <a:gd name="T1" fmla="*/ 0 h 184"/>
                    <a:gd name="T2" fmla="*/ 122 w 184"/>
                    <a:gd name="T3" fmla="*/ 0 h 184"/>
                    <a:gd name="T4" fmla="*/ 88 w 184"/>
                    <a:gd name="T5" fmla="*/ 0 h 184"/>
                    <a:gd name="T6" fmla="*/ 88 w 184"/>
                    <a:gd name="T7" fmla="*/ 6 h 184"/>
                    <a:gd name="T8" fmla="*/ 44 w 184"/>
                    <a:gd name="T9" fmla="*/ 6 h 184"/>
                    <a:gd name="T10" fmla="*/ 5 w 184"/>
                    <a:gd name="T11" fmla="*/ 45 h 184"/>
                    <a:gd name="T12" fmla="*/ 5 w 184"/>
                    <a:gd name="T13" fmla="*/ 88 h 184"/>
                    <a:gd name="T14" fmla="*/ 0 w 184"/>
                    <a:gd name="T15" fmla="*/ 88 h 184"/>
                    <a:gd name="T16" fmla="*/ 0 w 184"/>
                    <a:gd name="T17" fmla="*/ 122 h 184"/>
                    <a:gd name="T18" fmla="*/ 0 w 184"/>
                    <a:gd name="T19" fmla="*/ 122 h 184"/>
                    <a:gd name="T20" fmla="*/ 122 w 184"/>
                    <a:gd name="T21" fmla="*/ 0 h 184"/>
                    <a:gd name="T22" fmla="*/ 140 w 184"/>
                    <a:gd name="T23" fmla="*/ 0 h 184"/>
                    <a:gd name="T24" fmla="*/ 140 w 184"/>
                    <a:gd name="T25" fmla="*/ 0 h 184"/>
                    <a:gd name="T26" fmla="*/ 0 w 184"/>
                    <a:gd name="T27" fmla="*/ 140 h 184"/>
                    <a:gd name="T28" fmla="*/ 0 w 184"/>
                    <a:gd name="T29" fmla="*/ 140 h 184"/>
                    <a:gd name="T30" fmla="*/ 0 w 184"/>
                    <a:gd name="T31" fmla="*/ 184 h 184"/>
                    <a:gd name="T32" fmla="*/ 184 w 184"/>
                    <a:gd name="T33" fmla="*/ 0 h 184"/>
                    <a:gd name="T34" fmla="*/ 140 w 184"/>
                    <a:gd name="T35" fmla="*/ 0 h 184"/>
                    <a:gd name="T36" fmla="*/ 35 w 184"/>
                    <a:gd name="T37" fmla="*/ 6 h 184"/>
                    <a:gd name="T38" fmla="*/ 5 w 184"/>
                    <a:gd name="T39" fmla="*/ 6 h 184"/>
                    <a:gd name="T40" fmla="*/ 5 w 184"/>
                    <a:gd name="T41" fmla="*/ 35 h 184"/>
                    <a:gd name="T42" fmla="*/ 35 w 184"/>
                    <a:gd name="T43" fmla="*/ 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4" h="184">
                      <a:moveTo>
                        <a:pt x="122" y="0"/>
                      </a:moveTo>
                      <a:cubicBezTo>
                        <a:pt x="122" y="0"/>
                        <a:pt x="122" y="0"/>
                        <a:pt x="122" y="0"/>
                      </a:cubicBezTo>
                      <a:cubicBezTo>
                        <a:pt x="88" y="0"/>
                        <a:pt x="88" y="0"/>
                        <a:pt x="88" y="0"/>
                      </a:cubicBezTo>
                      <a:cubicBezTo>
                        <a:pt x="88" y="6"/>
                        <a:pt x="88" y="6"/>
                        <a:pt x="88" y="6"/>
                      </a:cubicBezTo>
                      <a:cubicBezTo>
                        <a:pt x="44" y="6"/>
                        <a:pt x="44" y="6"/>
                        <a:pt x="44" y="6"/>
                      </a:cubicBezTo>
                      <a:cubicBezTo>
                        <a:pt x="42" y="26"/>
                        <a:pt x="26" y="42"/>
                        <a:pt x="5" y="45"/>
                      </a:cubicBezTo>
                      <a:cubicBezTo>
                        <a:pt x="5" y="88"/>
                        <a:pt x="5" y="88"/>
                        <a:pt x="5" y="88"/>
                      </a:cubicBezTo>
                      <a:cubicBezTo>
                        <a:pt x="0" y="88"/>
                        <a:pt x="0" y="88"/>
                        <a:pt x="0" y="88"/>
                      </a:cubicBezTo>
                      <a:cubicBezTo>
                        <a:pt x="0" y="122"/>
                        <a:pt x="0" y="122"/>
                        <a:pt x="0" y="122"/>
                      </a:cubicBezTo>
                      <a:cubicBezTo>
                        <a:pt x="0" y="122"/>
                        <a:pt x="0" y="122"/>
                        <a:pt x="0" y="122"/>
                      </a:cubicBezTo>
                      <a:cubicBezTo>
                        <a:pt x="67" y="122"/>
                        <a:pt x="122" y="67"/>
                        <a:pt x="122" y="0"/>
                      </a:cubicBezTo>
                      <a:close/>
                      <a:moveTo>
                        <a:pt x="140" y="0"/>
                      </a:moveTo>
                      <a:cubicBezTo>
                        <a:pt x="140" y="0"/>
                        <a:pt x="140" y="0"/>
                        <a:pt x="140" y="0"/>
                      </a:cubicBezTo>
                      <a:cubicBezTo>
                        <a:pt x="140" y="77"/>
                        <a:pt x="77" y="140"/>
                        <a:pt x="0" y="140"/>
                      </a:cubicBezTo>
                      <a:cubicBezTo>
                        <a:pt x="0" y="140"/>
                        <a:pt x="0" y="140"/>
                        <a:pt x="0" y="140"/>
                      </a:cubicBezTo>
                      <a:cubicBezTo>
                        <a:pt x="0" y="184"/>
                        <a:pt x="0" y="184"/>
                        <a:pt x="0" y="184"/>
                      </a:cubicBezTo>
                      <a:cubicBezTo>
                        <a:pt x="101" y="184"/>
                        <a:pt x="184" y="102"/>
                        <a:pt x="184" y="0"/>
                      </a:cubicBezTo>
                      <a:lnTo>
                        <a:pt x="140" y="0"/>
                      </a:lnTo>
                      <a:close/>
                      <a:moveTo>
                        <a:pt x="35" y="6"/>
                      </a:moveTo>
                      <a:cubicBezTo>
                        <a:pt x="5" y="6"/>
                        <a:pt x="5" y="6"/>
                        <a:pt x="5" y="6"/>
                      </a:cubicBezTo>
                      <a:cubicBezTo>
                        <a:pt x="5" y="35"/>
                        <a:pt x="5" y="35"/>
                        <a:pt x="5" y="35"/>
                      </a:cubicBezTo>
                      <a:cubicBezTo>
                        <a:pt x="20" y="33"/>
                        <a:pt x="32" y="21"/>
                        <a:pt x="35" y="6"/>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7" name="Freeform 33"/>
                <p:cNvSpPr>
                  <a:spLocks noEditPoints="1"/>
                </p:cNvSpPr>
                <p:nvPr/>
              </p:nvSpPr>
              <p:spPr bwMode="auto">
                <a:xfrm>
                  <a:off x="1124820" y="4046397"/>
                  <a:ext cx="151095" cy="151095"/>
                </a:xfrm>
                <a:custGeom>
                  <a:avLst/>
                  <a:gdLst>
                    <a:gd name="T0" fmla="*/ 5 w 184"/>
                    <a:gd name="T1" fmla="*/ 149 h 184"/>
                    <a:gd name="T2" fmla="*/ 5 w 184"/>
                    <a:gd name="T3" fmla="*/ 178 h 184"/>
                    <a:gd name="T4" fmla="*/ 35 w 184"/>
                    <a:gd name="T5" fmla="*/ 178 h 184"/>
                    <a:gd name="T6" fmla="*/ 5 w 184"/>
                    <a:gd name="T7" fmla="*/ 149 h 184"/>
                    <a:gd name="T8" fmla="*/ 0 w 184"/>
                    <a:gd name="T9" fmla="*/ 0 h 184"/>
                    <a:gd name="T10" fmla="*/ 0 w 184"/>
                    <a:gd name="T11" fmla="*/ 44 h 184"/>
                    <a:gd name="T12" fmla="*/ 0 w 184"/>
                    <a:gd name="T13" fmla="*/ 44 h 184"/>
                    <a:gd name="T14" fmla="*/ 140 w 184"/>
                    <a:gd name="T15" fmla="*/ 184 h 184"/>
                    <a:gd name="T16" fmla="*/ 184 w 184"/>
                    <a:gd name="T17" fmla="*/ 184 h 184"/>
                    <a:gd name="T18" fmla="*/ 0 w 184"/>
                    <a:gd name="T19" fmla="*/ 0 h 184"/>
                    <a:gd name="T20" fmla="*/ 0 w 184"/>
                    <a:gd name="T21" fmla="*/ 62 h 184"/>
                    <a:gd name="T22" fmla="*/ 0 w 184"/>
                    <a:gd name="T23" fmla="*/ 62 h 184"/>
                    <a:gd name="T24" fmla="*/ 0 w 184"/>
                    <a:gd name="T25" fmla="*/ 96 h 184"/>
                    <a:gd name="T26" fmla="*/ 5 w 184"/>
                    <a:gd name="T27" fmla="*/ 96 h 184"/>
                    <a:gd name="T28" fmla="*/ 5 w 184"/>
                    <a:gd name="T29" fmla="*/ 139 h 184"/>
                    <a:gd name="T30" fmla="*/ 44 w 184"/>
                    <a:gd name="T31" fmla="*/ 178 h 184"/>
                    <a:gd name="T32" fmla="*/ 88 w 184"/>
                    <a:gd name="T33" fmla="*/ 178 h 184"/>
                    <a:gd name="T34" fmla="*/ 88 w 184"/>
                    <a:gd name="T35" fmla="*/ 184 h 184"/>
                    <a:gd name="T36" fmla="*/ 122 w 184"/>
                    <a:gd name="T37" fmla="*/ 184 h 184"/>
                    <a:gd name="T38" fmla="*/ 0 w 184"/>
                    <a:gd name="T39" fmla="*/ 62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4" h="184">
                      <a:moveTo>
                        <a:pt x="5" y="149"/>
                      </a:moveTo>
                      <a:cubicBezTo>
                        <a:pt x="5" y="178"/>
                        <a:pt x="5" y="178"/>
                        <a:pt x="5" y="178"/>
                      </a:cubicBezTo>
                      <a:cubicBezTo>
                        <a:pt x="35" y="178"/>
                        <a:pt x="35" y="178"/>
                        <a:pt x="35" y="178"/>
                      </a:cubicBezTo>
                      <a:cubicBezTo>
                        <a:pt x="32" y="163"/>
                        <a:pt x="20" y="151"/>
                        <a:pt x="5" y="149"/>
                      </a:cubicBezTo>
                      <a:close/>
                      <a:moveTo>
                        <a:pt x="0" y="0"/>
                      </a:moveTo>
                      <a:cubicBezTo>
                        <a:pt x="0" y="44"/>
                        <a:pt x="0" y="44"/>
                        <a:pt x="0" y="44"/>
                      </a:cubicBezTo>
                      <a:cubicBezTo>
                        <a:pt x="0" y="44"/>
                        <a:pt x="0" y="44"/>
                        <a:pt x="0" y="44"/>
                      </a:cubicBezTo>
                      <a:cubicBezTo>
                        <a:pt x="77" y="44"/>
                        <a:pt x="140" y="107"/>
                        <a:pt x="140" y="184"/>
                      </a:cubicBezTo>
                      <a:cubicBezTo>
                        <a:pt x="184" y="184"/>
                        <a:pt x="184" y="184"/>
                        <a:pt x="184" y="184"/>
                      </a:cubicBezTo>
                      <a:cubicBezTo>
                        <a:pt x="184" y="82"/>
                        <a:pt x="101" y="0"/>
                        <a:pt x="0" y="0"/>
                      </a:cubicBezTo>
                      <a:close/>
                      <a:moveTo>
                        <a:pt x="0" y="62"/>
                      </a:moveTo>
                      <a:cubicBezTo>
                        <a:pt x="0" y="62"/>
                        <a:pt x="0" y="62"/>
                        <a:pt x="0" y="62"/>
                      </a:cubicBezTo>
                      <a:cubicBezTo>
                        <a:pt x="0" y="96"/>
                        <a:pt x="0" y="96"/>
                        <a:pt x="0" y="96"/>
                      </a:cubicBezTo>
                      <a:cubicBezTo>
                        <a:pt x="5" y="96"/>
                        <a:pt x="5" y="96"/>
                        <a:pt x="5" y="96"/>
                      </a:cubicBezTo>
                      <a:cubicBezTo>
                        <a:pt x="5" y="139"/>
                        <a:pt x="5" y="139"/>
                        <a:pt x="5" y="139"/>
                      </a:cubicBezTo>
                      <a:cubicBezTo>
                        <a:pt x="26" y="142"/>
                        <a:pt x="42" y="158"/>
                        <a:pt x="44" y="178"/>
                      </a:cubicBezTo>
                      <a:cubicBezTo>
                        <a:pt x="88" y="178"/>
                        <a:pt x="88" y="178"/>
                        <a:pt x="88" y="178"/>
                      </a:cubicBezTo>
                      <a:cubicBezTo>
                        <a:pt x="88" y="184"/>
                        <a:pt x="88" y="184"/>
                        <a:pt x="88" y="184"/>
                      </a:cubicBezTo>
                      <a:cubicBezTo>
                        <a:pt x="122" y="184"/>
                        <a:pt x="122" y="184"/>
                        <a:pt x="122" y="184"/>
                      </a:cubicBezTo>
                      <a:cubicBezTo>
                        <a:pt x="122" y="116"/>
                        <a:pt x="67" y="62"/>
                        <a:pt x="0" y="62"/>
                      </a:cubicBez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grpSp>
        </p:grpSp>
      </p:grpSp>
      <p:sp>
        <p:nvSpPr>
          <p:cNvPr id="27" name="Rectangle 26"/>
          <p:cNvSpPr/>
          <p:nvPr/>
        </p:nvSpPr>
        <p:spPr>
          <a:xfrm>
            <a:off x="838207" y="53927"/>
            <a:ext cx="10690327" cy="954107"/>
          </a:xfrm>
          <a:prstGeom prst="rect">
            <a:avLst/>
          </a:prstGeom>
        </p:spPr>
        <p:txBody>
          <a:bodyPr wrap="square">
            <a:spAutoFit/>
          </a:bodyPr>
          <a:lstStyle/>
          <a:p>
            <a:pPr algn="ctr">
              <a:buNone/>
            </a:pPr>
            <a:r>
              <a:rPr lang="nl-NL" sz="2800" b="1" i="1" dirty="0">
                <a:solidFill>
                  <a:srgbClr val="C44423"/>
                </a:solidFill>
              </a:rPr>
              <a:t>2.1.  Phương hướng xây dựng và hoàn thiện Nhà nước pháp quyền xã hội chủ nghĩa Việt Nam</a:t>
            </a:r>
            <a:endParaRPr lang="en-US" sz="2800" dirty="0">
              <a:solidFill>
                <a:srgbClr val="C44423"/>
              </a:solidFill>
            </a:endParaRPr>
          </a:p>
        </p:txBody>
      </p:sp>
    </p:spTree>
    <p:extLst>
      <p:ext uri="{BB962C8B-B14F-4D97-AF65-F5344CB8AC3E}">
        <p14:creationId xmlns:p14="http://schemas.microsoft.com/office/powerpoint/2010/main" val="371992534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909741" y="4804837"/>
            <a:ext cx="1606551" cy="1371600"/>
            <a:chOff x="5909734" y="4804833"/>
            <a:chExt cx="1606551" cy="1371600"/>
          </a:xfrm>
        </p:grpSpPr>
        <p:sp>
          <p:nvSpPr>
            <p:cNvPr id="51203" name="AutoShape 3"/>
            <p:cNvSpPr>
              <a:spLocks/>
            </p:cNvSpPr>
            <p:nvPr/>
          </p:nvSpPr>
          <p:spPr bwMode="auto">
            <a:xfrm>
              <a:off x="5909734" y="4804833"/>
              <a:ext cx="1606551" cy="1371600"/>
            </a:xfrm>
            <a:custGeom>
              <a:avLst/>
              <a:gdLst>
                <a:gd name="T0" fmla="*/ 602457 w 21600"/>
                <a:gd name="T1" fmla="*/ 514350 h 21600"/>
                <a:gd name="T2" fmla="*/ 602457 w 21600"/>
                <a:gd name="T3" fmla="*/ 514350 h 21600"/>
                <a:gd name="T4" fmla="*/ 602457 w 21600"/>
                <a:gd name="T5" fmla="*/ 514350 h 21600"/>
                <a:gd name="T6" fmla="*/ 602457 w 21600"/>
                <a:gd name="T7" fmla="*/ 514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961" y="0"/>
                  </a:moveTo>
                  <a:cubicBezTo>
                    <a:pt x="21600" y="6924"/>
                    <a:pt x="21600" y="6924"/>
                    <a:pt x="21600" y="6924"/>
                  </a:cubicBezTo>
                  <a:cubicBezTo>
                    <a:pt x="17096" y="15499"/>
                    <a:pt x="9287" y="21023"/>
                    <a:pt x="703" y="21600"/>
                  </a:cubicBezTo>
                  <a:cubicBezTo>
                    <a:pt x="0" y="8492"/>
                    <a:pt x="0" y="8492"/>
                    <a:pt x="0" y="8492"/>
                  </a:cubicBezTo>
                  <a:cubicBezTo>
                    <a:pt x="5065" y="8079"/>
                    <a:pt x="9498" y="4782"/>
                    <a:pt x="11961" y="0"/>
                  </a:cubicBezTo>
                  <a:close/>
                </a:path>
              </a:pathLst>
            </a:custGeom>
            <a:solidFill>
              <a:srgbClr val="EC774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4" name="AutoShape 4"/>
            <p:cNvSpPr>
              <a:spLocks/>
            </p:cNvSpPr>
            <p:nvPr/>
          </p:nvSpPr>
          <p:spPr bwMode="auto">
            <a:xfrm>
              <a:off x="6402918" y="5266267"/>
              <a:ext cx="476249" cy="503767"/>
            </a:xfrm>
            <a:custGeom>
              <a:avLst/>
              <a:gdLst>
                <a:gd name="T0" fmla="*/ 178594 w 21104"/>
                <a:gd name="T1" fmla="*/ 188913 h 21600"/>
                <a:gd name="T2" fmla="*/ 178594 w 21104"/>
                <a:gd name="T3" fmla="*/ 188913 h 21600"/>
                <a:gd name="T4" fmla="*/ 178594 w 21104"/>
                <a:gd name="T5" fmla="*/ 188913 h 21600"/>
                <a:gd name="T6" fmla="*/ 178594 w 21104"/>
                <a:gd name="T7" fmla="*/ 1889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104" h="21600">
                  <a:moveTo>
                    <a:pt x="13625" y="14829"/>
                  </a:moveTo>
                  <a:cubicBezTo>
                    <a:pt x="21434" y="10154"/>
                    <a:pt x="21102" y="4190"/>
                    <a:pt x="21102" y="4190"/>
                  </a:cubicBezTo>
                  <a:cubicBezTo>
                    <a:pt x="21102" y="3384"/>
                    <a:pt x="21102" y="3384"/>
                    <a:pt x="21102" y="3384"/>
                  </a:cubicBezTo>
                  <a:cubicBezTo>
                    <a:pt x="21102" y="3384"/>
                    <a:pt x="21102" y="1611"/>
                    <a:pt x="19440" y="1611"/>
                  </a:cubicBezTo>
                  <a:cubicBezTo>
                    <a:pt x="18942" y="1611"/>
                    <a:pt x="18443" y="1611"/>
                    <a:pt x="18443" y="1611"/>
                  </a:cubicBezTo>
                  <a:cubicBezTo>
                    <a:pt x="17612" y="1611"/>
                    <a:pt x="17612" y="2417"/>
                    <a:pt x="17612" y="2417"/>
                  </a:cubicBezTo>
                  <a:cubicBezTo>
                    <a:pt x="17612" y="2417"/>
                    <a:pt x="17280" y="2578"/>
                    <a:pt x="16616" y="2578"/>
                  </a:cubicBezTo>
                  <a:cubicBezTo>
                    <a:pt x="16616" y="1933"/>
                    <a:pt x="16782" y="0"/>
                    <a:pt x="16782" y="0"/>
                  </a:cubicBezTo>
                  <a:cubicBezTo>
                    <a:pt x="9139" y="966"/>
                    <a:pt x="4485" y="0"/>
                    <a:pt x="4485" y="0"/>
                  </a:cubicBezTo>
                  <a:cubicBezTo>
                    <a:pt x="4485" y="2578"/>
                    <a:pt x="4485" y="2578"/>
                    <a:pt x="4485" y="2578"/>
                  </a:cubicBezTo>
                  <a:cubicBezTo>
                    <a:pt x="3821" y="2578"/>
                    <a:pt x="3655" y="2417"/>
                    <a:pt x="3655" y="2417"/>
                  </a:cubicBezTo>
                  <a:cubicBezTo>
                    <a:pt x="3655" y="2417"/>
                    <a:pt x="3488" y="1611"/>
                    <a:pt x="2824" y="1611"/>
                  </a:cubicBezTo>
                  <a:cubicBezTo>
                    <a:pt x="2824" y="1611"/>
                    <a:pt x="2325" y="1611"/>
                    <a:pt x="1827" y="1611"/>
                  </a:cubicBezTo>
                  <a:cubicBezTo>
                    <a:pt x="165" y="1611"/>
                    <a:pt x="-1" y="3384"/>
                    <a:pt x="-1" y="3384"/>
                  </a:cubicBezTo>
                  <a:cubicBezTo>
                    <a:pt x="-1" y="4190"/>
                    <a:pt x="-1" y="4190"/>
                    <a:pt x="-1" y="4190"/>
                  </a:cubicBezTo>
                  <a:cubicBezTo>
                    <a:pt x="-1" y="4190"/>
                    <a:pt x="-166" y="10154"/>
                    <a:pt x="7643" y="14829"/>
                  </a:cubicBezTo>
                  <a:cubicBezTo>
                    <a:pt x="7643" y="14829"/>
                    <a:pt x="8474" y="15636"/>
                    <a:pt x="9637" y="15636"/>
                  </a:cubicBezTo>
                  <a:cubicBezTo>
                    <a:pt x="9637" y="16602"/>
                    <a:pt x="9637" y="16602"/>
                    <a:pt x="9637" y="16602"/>
                  </a:cubicBezTo>
                  <a:cubicBezTo>
                    <a:pt x="9637" y="16602"/>
                    <a:pt x="8805" y="16442"/>
                    <a:pt x="8805" y="16925"/>
                  </a:cubicBezTo>
                  <a:cubicBezTo>
                    <a:pt x="8805" y="17570"/>
                    <a:pt x="9637" y="17409"/>
                    <a:pt x="9637" y="17409"/>
                  </a:cubicBezTo>
                  <a:cubicBezTo>
                    <a:pt x="9637" y="18376"/>
                    <a:pt x="9637" y="18376"/>
                    <a:pt x="9637" y="18376"/>
                  </a:cubicBezTo>
                  <a:cubicBezTo>
                    <a:pt x="9637" y="18376"/>
                    <a:pt x="9471" y="19181"/>
                    <a:pt x="8972" y="19181"/>
                  </a:cubicBezTo>
                  <a:cubicBezTo>
                    <a:pt x="8972" y="19988"/>
                    <a:pt x="7976" y="19988"/>
                    <a:pt x="7976" y="19988"/>
                  </a:cubicBezTo>
                  <a:cubicBezTo>
                    <a:pt x="7976" y="19988"/>
                    <a:pt x="7145" y="20149"/>
                    <a:pt x="7145" y="20794"/>
                  </a:cubicBezTo>
                  <a:cubicBezTo>
                    <a:pt x="7145" y="20794"/>
                    <a:pt x="6978" y="21600"/>
                    <a:pt x="7976" y="21600"/>
                  </a:cubicBezTo>
                  <a:cubicBezTo>
                    <a:pt x="9305" y="21600"/>
                    <a:pt x="13125" y="21600"/>
                    <a:pt x="13125" y="21600"/>
                  </a:cubicBezTo>
                  <a:cubicBezTo>
                    <a:pt x="13957" y="21600"/>
                    <a:pt x="14123" y="20794"/>
                    <a:pt x="14123" y="20794"/>
                  </a:cubicBezTo>
                  <a:cubicBezTo>
                    <a:pt x="14123" y="20794"/>
                    <a:pt x="14123" y="19988"/>
                    <a:pt x="13125" y="19988"/>
                  </a:cubicBezTo>
                  <a:cubicBezTo>
                    <a:pt x="12296" y="19988"/>
                    <a:pt x="12296" y="19021"/>
                    <a:pt x="12296" y="19021"/>
                  </a:cubicBezTo>
                  <a:cubicBezTo>
                    <a:pt x="12296" y="19021"/>
                    <a:pt x="11465" y="19181"/>
                    <a:pt x="11465" y="18376"/>
                  </a:cubicBezTo>
                  <a:cubicBezTo>
                    <a:pt x="11465" y="17409"/>
                    <a:pt x="11465" y="17409"/>
                    <a:pt x="11465" y="17409"/>
                  </a:cubicBezTo>
                  <a:cubicBezTo>
                    <a:pt x="11465" y="17409"/>
                    <a:pt x="12296" y="17570"/>
                    <a:pt x="12296" y="16925"/>
                  </a:cubicBezTo>
                  <a:cubicBezTo>
                    <a:pt x="12296" y="16442"/>
                    <a:pt x="11465" y="16602"/>
                    <a:pt x="11465" y="16602"/>
                  </a:cubicBezTo>
                  <a:cubicBezTo>
                    <a:pt x="11465" y="15636"/>
                    <a:pt x="11465" y="15636"/>
                    <a:pt x="11465" y="15636"/>
                  </a:cubicBezTo>
                  <a:cubicBezTo>
                    <a:pt x="12296" y="15636"/>
                    <a:pt x="12960" y="15313"/>
                    <a:pt x="13625" y="14829"/>
                  </a:cubicBezTo>
                  <a:close/>
                  <a:moveTo>
                    <a:pt x="16782" y="3384"/>
                  </a:moveTo>
                  <a:cubicBezTo>
                    <a:pt x="16948" y="3384"/>
                    <a:pt x="17612" y="3384"/>
                    <a:pt x="17612" y="3384"/>
                  </a:cubicBezTo>
                  <a:cubicBezTo>
                    <a:pt x="18443" y="3384"/>
                    <a:pt x="18609" y="2578"/>
                    <a:pt x="18609" y="2578"/>
                  </a:cubicBezTo>
                  <a:cubicBezTo>
                    <a:pt x="19440" y="2578"/>
                    <a:pt x="19440" y="3384"/>
                    <a:pt x="19440" y="3384"/>
                  </a:cubicBezTo>
                  <a:cubicBezTo>
                    <a:pt x="19440" y="4190"/>
                    <a:pt x="19440" y="4190"/>
                    <a:pt x="19440" y="4190"/>
                  </a:cubicBezTo>
                  <a:cubicBezTo>
                    <a:pt x="19440" y="4190"/>
                    <a:pt x="19108" y="7575"/>
                    <a:pt x="14954" y="11445"/>
                  </a:cubicBezTo>
                  <a:cubicBezTo>
                    <a:pt x="15951" y="9833"/>
                    <a:pt x="16782" y="6124"/>
                    <a:pt x="16782" y="3384"/>
                  </a:cubicBezTo>
                  <a:close/>
                  <a:moveTo>
                    <a:pt x="5982" y="11606"/>
                  </a:moveTo>
                  <a:cubicBezTo>
                    <a:pt x="1661" y="7737"/>
                    <a:pt x="1495" y="4351"/>
                    <a:pt x="1495" y="4351"/>
                  </a:cubicBezTo>
                  <a:cubicBezTo>
                    <a:pt x="1495" y="3545"/>
                    <a:pt x="1495" y="3545"/>
                    <a:pt x="1495" y="3545"/>
                  </a:cubicBezTo>
                  <a:cubicBezTo>
                    <a:pt x="1495" y="3545"/>
                    <a:pt x="1495" y="2578"/>
                    <a:pt x="2325" y="2578"/>
                  </a:cubicBezTo>
                  <a:cubicBezTo>
                    <a:pt x="2325" y="2578"/>
                    <a:pt x="2325" y="3545"/>
                    <a:pt x="3322" y="3545"/>
                  </a:cubicBezTo>
                  <a:cubicBezTo>
                    <a:pt x="3322" y="3545"/>
                    <a:pt x="3987" y="3545"/>
                    <a:pt x="4153" y="3545"/>
                  </a:cubicBezTo>
                  <a:cubicBezTo>
                    <a:pt x="4153" y="6286"/>
                    <a:pt x="4984" y="9994"/>
                    <a:pt x="5982" y="11606"/>
                  </a:cubicBezTo>
                  <a:close/>
                </a:path>
              </a:pathLst>
            </a:custGeom>
            <a:solidFill>
              <a:srgbClr val="FFFEF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8" name="Group 7"/>
          <p:cNvGrpSpPr/>
          <p:nvPr/>
        </p:nvGrpSpPr>
        <p:grpSpPr>
          <a:xfrm>
            <a:off x="4167722" y="2264838"/>
            <a:ext cx="1600201" cy="1367367"/>
            <a:chOff x="4167717" y="2264834"/>
            <a:chExt cx="1600200" cy="1367367"/>
          </a:xfrm>
        </p:grpSpPr>
        <p:sp>
          <p:nvSpPr>
            <p:cNvPr id="51201" name="AutoShape 1"/>
            <p:cNvSpPr>
              <a:spLocks/>
            </p:cNvSpPr>
            <p:nvPr/>
          </p:nvSpPr>
          <p:spPr bwMode="auto">
            <a:xfrm>
              <a:off x="4167717" y="2264834"/>
              <a:ext cx="1600200" cy="1367367"/>
            </a:xfrm>
            <a:custGeom>
              <a:avLst/>
              <a:gdLst>
                <a:gd name="T0" fmla="*/ 600075 w 21600"/>
                <a:gd name="T1" fmla="*/ 512763 h 21600"/>
                <a:gd name="T2" fmla="*/ 600075 w 21600"/>
                <a:gd name="T3" fmla="*/ 512763 h 21600"/>
                <a:gd name="T4" fmla="*/ 600075 w 21600"/>
                <a:gd name="T5" fmla="*/ 512763 h 21600"/>
                <a:gd name="T6" fmla="*/ 600075 w 21600"/>
                <a:gd name="T7" fmla="*/ 5127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5"/>
                    <a:pt x="0" y="14675"/>
                    <a:pt x="0" y="14675"/>
                  </a:cubicBezTo>
                  <a:cubicBezTo>
                    <a:pt x="4518" y="6100"/>
                    <a:pt x="12282" y="576"/>
                    <a:pt x="20893" y="0"/>
                  </a:cubicBezTo>
                  <a:cubicBezTo>
                    <a:pt x="21599" y="13191"/>
                    <a:pt x="21599" y="13191"/>
                    <a:pt x="21599" y="13191"/>
                  </a:cubicBezTo>
                  <a:cubicBezTo>
                    <a:pt x="16518" y="13521"/>
                    <a:pt x="12140" y="16817"/>
                    <a:pt x="9599" y="21600"/>
                  </a:cubicBezTo>
                  <a:close/>
                </a:path>
              </a:pathLst>
            </a:custGeom>
            <a:solidFill>
              <a:srgbClr val="3AC2A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7" name="AutoShape 7"/>
            <p:cNvSpPr>
              <a:spLocks/>
            </p:cNvSpPr>
            <p:nvPr/>
          </p:nvSpPr>
          <p:spPr bwMode="auto">
            <a:xfrm>
              <a:off x="4819652" y="2686051"/>
              <a:ext cx="436033" cy="431800"/>
            </a:xfrm>
            <a:custGeom>
              <a:avLst/>
              <a:gdLst>
                <a:gd name="T0" fmla="*/ 163513 w 21600"/>
                <a:gd name="T1" fmla="*/ 161925 h 21600"/>
                <a:gd name="T2" fmla="*/ 163513 w 21600"/>
                <a:gd name="T3" fmla="*/ 161925 h 21600"/>
                <a:gd name="T4" fmla="*/ 163513 w 21600"/>
                <a:gd name="T5" fmla="*/ 161925 h 21600"/>
                <a:gd name="T6" fmla="*/ 163513 w 21600"/>
                <a:gd name="T7" fmla="*/ 1619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cubicBezTo>
                    <a:pt x="4860" y="0"/>
                    <a:pt x="0" y="4860"/>
                    <a:pt x="0" y="10800"/>
                  </a:cubicBezTo>
                  <a:cubicBezTo>
                    <a:pt x="0" y="16740"/>
                    <a:pt x="4860" y="21600"/>
                    <a:pt x="10800" y="21600"/>
                  </a:cubicBezTo>
                  <a:cubicBezTo>
                    <a:pt x="16740" y="21600"/>
                    <a:pt x="21599" y="16740"/>
                    <a:pt x="21599" y="10800"/>
                  </a:cubicBezTo>
                  <a:cubicBezTo>
                    <a:pt x="21599" y="4860"/>
                    <a:pt x="16740" y="0"/>
                    <a:pt x="10800" y="0"/>
                  </a:cubicBezTo>
                  <a:close/>
                  <a:moveTo>
                    <a:pt x="14940" y="4319"/>
                  </a:moveTo>
                  <a:cubicBezTo>
                    <a:pt x="15660" y="3779"/>
                    <a:pt x="15660" y="3779"/>
                    <a:pt x="15660" y="3779"/>
                  </a:cubicBezTo>
                  <a:cubicBezTo>
                    <a:pt x="15660" y="3779"/>
                    <a:pt x="15300" y="3059"/>
                    <a:pt x="15480" y="2519"/>
                  </a:cubicBezTo>
                  <a:cubicBezTo>
                    <a:pt x="15660" y="2519"/>
                    <a:pt x="16380" y="2879"/>
                    <a:pt x="16920" y="3599"/>
                  </a:cubicBezTo>
                  <a:cubicBezTo>
                    <a:pt x="16559" y="5219"/>
                    <a:pt x="15480" y="5039"/>
                    <a:pt x="15480" y="5039"/>
                  </a:cubicBezTo>
                  <a:cubicBezTo>
                    <a:pt x="15480" y="5039"/>
                    <a:pt x="14760" y="5039"/>
                    <a:pt x="14940" y="4319"/>
                  </a:cubicBezTo>
                  <a:close/>
                  <a:moveTo>
                    <a:pt x="8460" y="13859"/>
                  </a:moveTo>
                  <a:cubicBezTo>
                    <a:pt x="8279" y="14040"/>
                    <a:pt x="8100" y="14579"/>
                    <a:pt x="7920" y="15120"/>
                  </a:cubicBezTo>
                  <a:cubicBezTo>
                    <a:pt x="7740" y="15479"/>
                    <a:pt x="7560" y="15659"/>
                    <a:pt x="7380" y="15840"/>
                  </a:cubicBezTo>
                  <a:cubicBezTo>
                    <a:pt x="7020" y="16020"/>
                    <a:pt x="7020" y="16379"/>
                    <a:pt x="7020" y="16379"/>
                  </a:cubicBezTo>
                  <a:cubicBezTo>
                    <a:pt x="6839" y="17100"/>
                    <a:pt x="6839" y="17100"/>
                    <a:pt x="6839" y="17100"/>
                  </a:cubicBezTo>
                  <a:cubicBezTo>
                    <a:pt x="6839" y="17100"/>
                    <a:pt x="7020" y="17820"/>
                    <a:pt x="7200" y="18000"/>
                  </a:cubicBezTo>
                  <a:cubicBezTo>
                    <a:pt x="7200" y="18359"/>
                    <a:pt x="6660" y="19800"/>
                    <a:pt x="6660" y="19800"/>
                  </a:cubicBezTo>
                  <a:cubicBezTo>
                    <a:pt x="6120" y="19620"/>
                    <a:pt x="5940" y="19079"/>
                    <a:pt x="5760" y="18720"/>
                  </a:cubicBezTo>
                  <a:cubicBezTo>
                    <a:pt x="5760" y="18359"/>
                    <a:pt x="5400" y="18179"/>
                    <a:pt x="5580" y="17820"/>
                  </a:cubicBezTo>
                  <a:cubicBezTo>
                    <a:pt x="5580" y="17279"/>
                    <a:pt x="5220" y="17100"/>
                    <a:pt x="5040" y="16920"/>
                  </a:cubicBezTo>
                  <a:cubicBezTo>
                    <a:pt x="4860" y="16559"/>
                    <a:pt x="4680" y="16200"/>
                    <a:pt x="4680" y="16020"/>
                  </a:cubicBezTo>
                  <a:cubicBezTo>
                    <a:pt x="4680" y="15840"/>
                    <a:pt x="4140" y="15479"/>
                    <a:pt x="4140" y="15479"/>
                  </a:cubicBezTo>
                  <a:cubicBezTo>
                    <a:pt x="4140" y="15479"/>
                    <a:pt x="3240" y="14940"/>
                    <a:pt x="3060" y="14759"/>
                  </a:cubicBezTo>
                  <a:cubicBezTo>
                    <a:pt x="2880" y="14579"/>
                    <a:pt x="2700" y="13859"/>
                    <a:pt x="2700" y="13500"/>
                  </a:cubicBezTo>
                  <a:cubicBezTo>
                    <a:pt x="2700" y="13139"/>
                    <a:pt x="2880" y="12239"/>
                    <a:pt x="2880" y="12239"/>
                  </a:cubicBezTo>
                  <a:cubicBezTo>
                    <a:pt x="2880" y="12239"/>
                    <a:pt x="3240" y="11879"/>
                    <a:pt x="3060" y="11700"/>
                  </a:cubicBezTo>
                  <a:cubicBezTo>
                    <a:pt x="2700" y="11520"/>
                    <a:pt x="2700" y="10800"/>
                    <a:pt x="2700" y="10800"/>
                  </a:cubicBezTo>
                  <a:cubicBezTo>
                    <a:pt x="2340" y="10439"/>
                    <a:pt x="2340" y="10439"/>
                    <a:pt x="2340" y="10439"/>
                  </a:cubicBezTo>
                  <a:cubicBezTo>
                    <a:pt x="2340" y="10439"/>
                    <a:pt x="1980" y="9899"/>
                    <a:pt x="1800" y="9720"/>
                  </a:cubicBezTo>
                  <a:cubicBezTo>
                    <a:pt x="1800" y="9360"/>
                    <a:pt x="1800" y="9179"/>
                    <a:pt x="1980" y="8999"/>
                  </a:cubicBezTo>
                  <a:cubicBezTo>
                    <a:pt x="1980" y="8820"/>
                    <a:pt x="1800" y="8279"/>
                    <a:pt x="1800" y="8099"/>
                  </a:cubicBezTo>
                  <a:cubicBezTo>
                    <a:pt x="3600" y="3599"/>
                    <a:pt x="6660" y="2699"/>
                    <a:pt x="6660" y="2699"/>
                  </a:cubicBezTo>
                  <a:cubicBezTo>
                    <a:pt x="6839" y="3599"/>
                    <a:pt x="6839" y="3599"/>
                    <a:pt x="6839" y="3599"/>
                  </a:cubicBezTo>
                  <a:cubicBezTo>
                    <a:pt x="6839" y="3599"/>
                    <a:pt x="6300" y="3779"/>
                    <a:pt x="6120" y="3779"/>
                  </a:cubicBezTo>
                  <a:cubicBezTo>
                    <a:pt x="5760" y="3599"/>
                    <a:pt x="5580" y="3599"/>
                    <a:pt x="5580" y="3599"/>
                  </a:cubicBezTo>
                  <a:cubicBezTo>
                    <a:pt x="5220" y="4139"/>
                    <a:pt x="5220" y="4139"/>
                    <a:pt x="5220" y="4139"/>
                  </a:cubicBezTo>
                  <a:cubicBezTo>
                    <a:pt x="5220" y="4139"/>
                    <a:pt x="5040" y="4499"/>
                    <a:pt x="5040" y="4679"/>
                  </a:cubicBezTo>
                  <a:cubicBezTo>
                    <a:pt x="5040" y="4860"/>
                    <a:pt x="5220" y="5219"/>
                    <a:pt x="5220" y="5219"/>
                  </a:cubicBezTo>
                  <a:cubicBezTo>
                    <a:pt x="5220" y="5219"/>
                    <a:pt x="5760" y="5219"/>
                    <a:pt x="5760" y="5039"/>
                  </a:cubicBezTo>
                  <a:cubicBezTo>
                    <a:pt x="5760" y="4860"/>
                    <a:pt x="5760" y="4679"/>
                    <a:pt x="5760" y="4679"/>
                  </a:cubicBezTo>
                  <a:cubicBezTo>
                    <a:pt x="5580" y="4319"/>
                    <a:pt x="5580" y="4319"/>
                    <a:pt x="5580" y="4319"/>
                  </a:cubicBezTo>
                  <a:cubicBezTo>
                    <a:pt x="5580" y="4319"/>
                    <a:pt x="6120" y="4139"/>
                    <a:pt x="7200" y="4319"/>
                  </a:cubicBezTo>
                  <a:cubicBezTo>
                    <a:pt x="8460" y="4319"/>
                    <a:pt x="7920" y="5219"/>
                    <a:pt x="8460" y="5399"/>
                  </a:cubicBezTo>
                  <a:cubicBezTo>
                    <a:pt x="9000" y="5579"/>
                    <a:pt x="8100" y="6299"/>
                    <a:pt x="7920" y="6660"/>
                  </a:cubicBezTo>
                  <a:cubicBezTo>
                    <a:pt x="7740" y="7020"/>
                    <a:pt x="7380" y="6119"/>
                    <a:pt x="7380" y="6119"/>
                  </a:cubicBezTo>
                  <a:cubicBezTo>
                    <a:pt x="7380" y="6119"/>
                    <a:pt x="7740" y="5760"/>
                    <a:pt x="7200" y="5760"/>
                  </a:cubicBezTo>
                  <a:cubicBezTo>
                    <a:pt x="6660" y="5579"/>
                    <a:pt x="6300" y="6480"/>
                    <a:pt x="6660" y="6480"/>
                  </a:cubicBezTo>
                  <a:cubicBezTo>
                    <a:pt x="6839" y="6480"/>
                    <a:pt x="7200" y="6839"/>
                    <a:pt x="7020" y="7020"/>
                  </a:cubicBezTo>
                  <a:cubicBezTo>
                    <a:pt x="7020" y="7199"/>
                    <a:pt x="7020" y="7199"/>
                    <a:pt x="6839" y="7739"/>
                  </a:cubicBezTo>
                  <a:cubicBezTo>
                    <a:pt x="6480" y="8279"/>
                    <a:pt x="6120" y="8639"/>
                    <a:pt x="6120" y="8639"/>
                  </a:cubicBezTo>
                  <a:cubicBezTo>
                    <a:pt x="6120" y="8639"/>
                    <a:pt x="5760" y="8460"/>
                    <a:pt x="5940" y="8820"/>
                  </a:cubicBezTo>
                  <a:cubicBezTo>
                    <a:pt x="6120" y="9179"/>
                    <a:pt x="5940" y="9720"/>
                    <a:pt x="5940" y="9899"/>
                  </a:cubicBezTo>
                  <a:cubicBezTo>
                    <a:pt x="5940" y="10260"/>
                    <a:pt x="5220" y="9720"/>
                    <a:pt x="5220" y="9179"/>
                  </a:cubicBezTo>
                  <a:cubicBezTo>
                    <a:pt x="5040" y="8639"/>
                    <a:pt x="4500" y="9179"/>
                    <a:pt x="4320" y="9179"/>
                  </a:cubicBezTo>
                  <a:cubicBezTo>
                    <a:pt x="4140" y="9179"/>
                    <a:pt x="3780" y="8999"/>
                    <a:pt x="3780" y="8820"/>
                  </a:cubicBezTo>
                  <a:cubicBezTo>
                    <a:pt x="3600" y="8639"/>
                    <a:pt x="2700" y="9360"/>
                    <a:pt x="2520" y="9360"/>
                  </a:cubicBezTo>
                  <a:cubicBezTo>
                    <a:pt x="2340" y="9539"/>
                    <a:pt x="2340" y="9899"/>
                    <a:pt x="2700" y="9720"/>
                  </a:cubicBezTo>
                  <a:cubicBezTo>
                    <a:pt x="3060" y="9539"/>
                    <a:pt x="3420" y="9720"/>
                    <a:pt x="3420" y="10079"/>
                  </a:cubicBezTo>
                  <a:cubicBezTo>
                    <a:pt x="3240" y="10439"/>
                    <a:pt x="2880" y="10260"/>
                    <a:pt x="2880" y="10439"/>
                  </a:cubicBezTo>
                  <a:cubicBezTo>
                    <a:pt x="3060" y="10800"/>
                    <a:pt x="3420" y="10979"/>
                    <a:pt x="3420" y="11339"/>
                  </a:cubicBezTo>
                  <a:cubicBezTo>
                    <a:pt x="3600" y="11700"/>
                    <a:pt x="4500" y="11339"/>
                    <a:pt x="4860" y="11160"/>
                  </a:cubicBezTo>
                  <a:cubicBezTo>
                    <a:pt x="5040" y="11160"/>
                    <a:pt x="5940" y="10979"/>
                    <a:pt x="5940" y="11339"/>
                  </a:cubicBezTo>
                  <a:cubicBezTo>
                    <a:pt x="6120" y="11700"/>
                    <a:pt x="7020" y="11879"/>
                    <a:pt x="7380" y="11879"/>
                  </a:cubicBezTo>
                  <a:cubicBezTo>
                    <a:pt x="7740" y="12060"/>
                    <a:pt x="8279" y="12060"/>
                    <a:pt x="8819" y="12420"/>
                  </a:cubicBezTo>
                  <a:cubicBezTo>
                    <a:pt x="9180" y="12960"/>
                    <a:pt x="8460" y="13679"/>
                    <a:pt x="8460" y="13859"/>
                  </a:cubicBezTo>
                  <a:close/>
                  <a:moveTo>
                    <a:pt x="10620" y="2519"/>
                  </a:moveTo>
                  <a:cubicBezTo>
                    <a:pt x="10440" y="3059"/>
                    <a:pt x="9720" y="3599"/>
                    <a:pt x="9900" y="3779"/>
                  </a:cubicBezTo>
                  <a:cubicBezTo>
                    <a:pt x="9900" y="3960"/>
                    <a:pt x="9900" y="4860"/>
                    <a:pt x="9180" y="4139"/>
                  </a:cubicBezTo>
                  <a:cubicBezTo>
                    <a:pt x="8460" y="3419"/>
                    <a:pt x="7740" y="3239"/>
                    <a:pt x="7920" y="2699"/>
                  </a:cubicBezTo>
                  <a:cubicBezTo>
                    <a:pt x="7920" y="2519"/>
                    <a:pt x="8640" y="2519"/>
                    <a:pt x="8640" y="2339"/>
                  </a:cubicBezTo>
                  <a:cubicBezTo>
                    <a:pt x="9540" y="1259"/>
                    <a:pt x="11160" y="1439"/>
                    <a:pt x="11340" y="1799"/>
                  </a:cubicBezTo>
                  <a:cubicBezTo>
                    <a:pt x="10980" y="2159"/>
                    <a:pt x="10620" y="1979"/>
                    <a:pt x="10620" y="2519"/>
                  </a:cubicBezTo>
                  <a:close/>
                  <a:moveTo>
                    <a:pt x="19260" y="11160"/>
                  </a:moveTo>
                  <a:cubicBezTo>
                    <a:pt x="19260" y="11160"/>
                    <a:pt x="19620" y="11700"/>
                    <a:pt x="20160" y="11700"/>
                  </a:cubicBezTo>
                  <a:cubicBezTo>
                    <a:pt x="19800" y="15659"/>
                    <a:pt x="16559" y="18359"/>
                    <a:pt x="16559" y="18359"/>
                  </a:cubicBezTo>
                  <a:cubicBezTo>
                    <a:pt x="16020" y="17820"/>
                    <a:pt x="16200" y="17279"/>
                    <a:pt x="16200" y="17279"/>
                  </a:cubicBezTo>
                  <a:cubicBezTo>
                    <a:pt x="16380" y="16559"/>
                    <a:pt x="16380" y="16559"/>
                    <a:pt x="16380" y="16559"/>
                  </a:cubicBezTo>
                  <a:cubicBezTo>
                    <a:pt x="16380" y="15300"/>
                    <a:pt x="16380" y="15300"/>
                    <a:pt x="16380" y="15300"/>
                  </a:cubicBezTo>
                  <a:cubicBezTo>
                    <a:pt x="16380" y="15300"/>
                    <a:pt x="16380" y="13859"/>
                    <a:pt x="15120" y="14579"/>
                  </a:cubicBezTo>
                  <a:cubicBezTo>
                    <a:pt x="13860" y="14940"/>
                    <a:pt x="14400" y="14940"/>
                    <a:pt x="12960" y="14940"/>
                  </a:cubicBezTo>
                  <a:cubicBezTo>
                    <a:pt x="11520" y="15120"/>
                    <a:pt x="11880" y="12060"/>
                    <a:pt x="11880" y="12060"/>
                  </a:cubicBezTo>
                  <a:cubicBezTo>
                    <a:pt x="11880" y="7739"/>
                    <a:pt x="15120" y="10979"/>
                    <a:pt x="15120" y="10979"/>
                  </a:cubicBezTo>
                  <a:cubicBezTo>
                    <a:pt x="17099" y="12420"/>
                    <a:pt x="17460" y="10079"/>
                    <a:pt x="17460" y="10079"/>
                  </a:cubicBezTo>
                  <a:cubicBezTo>
                    <a:pt x="18720" y="9539"/>
                    <a:pt x="18720" y="9539"/>
                    <a:pt x="18720" y="9539"/>
                  </a:cubicBezTo>
                  <a:cubicBezTo>
                    <a:pt x="18900" y="8820"/>
                    <a:pt x="18900" y="8820"/>
                    <a:pt x="18900" y="8820"/>
                  </a:cubicBezTo>
                  <a:cubicBezTo>
                    <a:pt x="18720" y="7920"/>
                    <a:pt x="18720" y="7920"/>
                    <a:pt x="18720" y="7920"/>
                  </a:cubicBezTo>
                  <a:cubicBezTo>
                    <a:pt x="16740" y="7020"/>
                    <a:pt x="16740" y="7020"/>
                    <a:pt x="16740" y="7020"/>
                  </a:cubicBezTo>
                  <a:cubicBezTo>
                    <a:pt x="16740" y="7020"/>
                    <a:pt x="16380" y="7739"/>
                    <a:pt x="16920" y="8639"/>
                  </a:cubicBezTo>
                  <a:cubicBezTo>
                    <a:pt x="16920" y="8639"/>
                    <a:pt x="16740" y="9539"/>
                    <a:pt x="16380" y="9360"/>
                  </a:cubicBezTo>
                  <a:cubicBezTo>
                    <a:pt x="15120" y="8639"/>
                    <a:pt x="15120" y="8639"/>
                    <a:pt x="15120" y="8639"/>
                  </a:cubicBezTo>
                  <a:cubicBezTo>
                    <a:pt x="15120" y="8639"/>
                    <a:pt x="14760" y="8460"/>
                    <a:pt x="14219" y="8820"/>
                  </a:cubicBezTo>
                  <a:cubicBezTo>
                    <a:pt x="13500" y="9360"/>
                    <a:pt x="12420" y="8820"/>
                    <a:pt x="12420" y="8820"/>
                  </a:cubicBezTo>
                  <a:cubicBezTo>
                    <a:pt x="12420" y="8820"/>
                    <a:pt x="12420" y="8279"/>
                    <a:pt x="13140" y="7920"/>
                  </a:cubicBezTo>
                  <a:cubicBezTo>
                    <a:pt x="13679" y="7560"/>
                    <a:pt x="13679" y="7560"/>
                    <a:pt x="13679" y="7560"/>
                  </a:cubicBezTo>
                  <a:cubicBezTo>
                    <a:pt x="13679" y="7560"/>
                    <a:pt x="13500" y="6839"/>
                    <a:pt x="13679" y="6299"/>
                  </a:cubicBezTo>
                  <a:cubicBezTo>
                    <a:pt x="13860" y="5760"/>
                    <a:pt x="14040" y="6299"/>
                    <a:pt x="14580" y="5939"/>
                  </a:cubicBezTo>
                  <a:cubicBezTo>
                    <a:pt x="15120" y="5579"/>
                    <a:pt x="15480" y="6660"/>
                    <a:pt x="16200" y="6480"/>
                  </a:cubicBezTo>
                  <a:cubicBezTo>
                    <a:pt x="16920" y="6480"/>
                    <a:pt x="16559" y="6299"/>
                    <a:pt x="17099" y="5939"/>
                  </a:cubicBezTo>
                  <a:cubicBezTo>
                    <a:pt x="17639" y="5760"/>
                    <a:pt x="18000" y="6480"/>
                    <a:pt x="18000" y="6480"/>
                  </a:cubicBezTo>
                  <a:cubicBezTo>
                    <a:pt x="19080" y="6660"/>
                    <a:pt x="19080" y="6660"/>
                    <a:pt x="19080" y="6660"/>
                  </a:cubicBezTo>
                  <a:cubicBezTo>
                    <a:pt x="19080" y="6660"/>
                    <a:pt x="18900" y="5399"/>
                    <a:pt x="18900" y="5760"/>
                  </a:cubicBezTo>
                  <a:cubicBezTo>
                    <a:pt x="19620" y="6839"/>
                    <a:pt x="20520" y="9899"/>
                    <a:pt x="20160" y="10439"/>
                  </a:cubicBezTo>
                  <a:cubicBezTo>
                    <a:pt x="19980" y="10260"/>
                    <a:pt x="19800" y="10260"/>
                    <a:pt x="19800" y="10260"/>
                  </a:cubicBezTo>
                  <a:cubicBezTo>
                    <a:pt x="18540" y="10260"/>
                    <a:pt x="18540" y="10260"/>
                    <a:pt x="18540" y="10260"/>
                  </a:cubicBezTo>
                  <a:lnTo>
                    <a:pt x="19260" y="11160"/>
                  </a:lnTo>
                  <a:close/>
                </a:path>
              </a:pathLst>
            </a:custGeom>
            <a:solidFill>
              <a:srgbClr val="FFFEF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7" name="Group 6"/>
          <p:cNvGrpSpPr/>
          <p:nvPr/>
        </p:nvGrpSpPr>
        <p:grpSpPr>
          <a:xfrm>
            <a:off x="3877737" y="3335876"/>
            <a:ext cx="969433" cy="1809751"/>
            <a:chOff x="3877734" y="3335867"/>
            <a:chExt cx="969433" cy="1809751"/>
          </a:xfrm>
        </p:grpSpPr>
        <p:sp>
          <p:nvSpPr>
            <p:cNvPr id="51208" name="AutoShape 8"/>
            <p:cNvSpPr>
              <a:spLocks/>
            </p:cNvSpPr>
            <p:nvPr/>
          </p:nvSpPr>
          <p:spPr bwMode="auto">
            <a:xfrm>
              <a:off x="3877734" y="3335867"/>
              <a:ext cx="969433" cy="1809751"/>
            </a:xfrm>
            <a:custGeom>
              <a:avLst/>
              <a:gdLst>
                <a:gd name="T0" fmla="*/ 363519 w 20023"/>
                <a:gd name="T1" fmla="*/ 678657 h 21600"/>
                <a:gd name="T2" fmla="*/ 363519 w 20023"/>
                <a:gd name="T3" fmla="*/ 678657 h 21600"/>
                <a:gd name="T4" fmla="*/ 363519 w 20023"/>
                <a:gd name="T5" fmla="*/ 678657 h 21600"/>
                <a:gd name="T6" fmla="*/ 363519 w 20023"/>
                <a:gd name="T7" fmla="*/ 67865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2" y="16855"/>
                  </a:moveTo>
                  <a:cubicBezTo>
                    <a:pt x="4794" y="21599"/>
                    <a:pt x="4794" y="21599"/>
                    <a:pt x="4794" y="21599"/>
                  </a:cubicBezTo>
                  <a:cubicBezTo>
                    <a:pt x="-1469" y="14858"/>
                    <a:pt x="-1577" y="6805"/>
                    <a:pt x="4363" y="0"/>
                  </a:cubicBezTo>
                  <a:cubicBezTo>
                    <a:pt x="19806" y="4495"/>
                    <a:pt x="19806" y="4495"/>
                    <a:pt x="19806" y="4495"/>
                  </a:cubicBezTo>
                  <a:cubicBezTo>
                    <a:pt x="18186" y="6305"/>
                    <a:pt x="17322" y="8365"/>
                    <a:pt x="17322" y="10550"/>
                  </a:cubicBezTo>
                  <a:cubicBezTo>
                    <a:pt x="17322" y="12860"/>
                    <a:pt x="18294" y="14982"/>
                    <a:pt x="20022" y="16855"/>
                  </a:cubicBezTo>
                  <a:close/>
                </a:path>
              </a:pathLst>
            </a:custGeom>
            <a:solidFill>
              <a:srgbClr val="EBB91C"/>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0" name="AutoShape 10"/>
            <p:cNvSpPr>
              <a:spLocks/>
            </p:cNvSpPr>
            <p:nvPr/>
          </p:nvSpPr>
          <p:spPr bwMode="auto">
            <a:xfrm>
              <a:off x="4116918" y="4108451"/>
              <a:ext cx="357716" cy="296333"/>
            </a:xfrm>
            <a:custGeom>
              <a:avLst/>
              <a:gdLst>
                <a:gd name="T0" fmla="*/ 134144 w 21600"/>
                <a:gd name="T1" fmla="*/ 111125 h 21600"/>
                <a:gd name="T2" fmla="*/ 134144 w 21600"/>
                <a:gd name="T3" fmla="*/ 111125 h 21600"/>
                <a:gd name="T4" fmla="*/ 134144 w 21600"/>
                <a:gd name="T5" fmla="*/ 111125 h 21600"/>
                <a:gd name="T6" fmla="*/ 134144 w 21600"/>
                <a:gd name="T7" fmla="*/ 111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3223"/>
                  </a:moveTo>
                  <a:cubicBezTo>
                    <a:pt x="20633" y="3223"/>
                    <a:pt x="20946" y="3385"/>
                    <a:pt x="21208" y="3714"/>
                  </a:cubicBezTo>
                  <a:cubicBezTo>
                    <a:pt x="21470" y="4043"/>
                    <a:pt x="21600" y="4428"/>
                    <a:pt x="21600" y="4865"/>
                  </a:cubicBezTo>
                  <a:lnTo>
                    <a:pt x="21600" y="19983"/>
                  </a:lnTo>
                  <a:cubicBezTo>
                    <a:pt x="21600" y="20421"/>
                    <a:pt x="21470" y="20804"/>
                    <a:pt x="21208" y="21121"/>
                  </a:cubicBezTo>
                  <a:cubicBezTo>
                    <a:pt x="20946" y="21440"/>
                    <a:pt x="20633" y="21599"/>
                    <a:pt x="20263" y="21599"/>
                  </a:cubicBezTo>
                  <a:lnTo>
                    <a:pt x="1348" y="21599"/>
                  </a:lnTo>
                  <a:cubicBezTo>
                    <a:pt x="981" y="21599"/>
                    <a:pt x="662" y="21440"/>
                    <a:pt x="398" y="21121"/>
                  </a:cubicBezTo>
                  <a:cubicBezTo>
                    <a:pt x="134" y="20804"/>
                    <a:pt x="0" y="20421"/>
                    <a:pt x="0" y="19983"/>
                  </a:cubicBezTo>
                  <a:lnTo>
                    <a:pt x="0" y="4865"/>
                  </a:lnTo>
                  <a:cubicBezTo>
                    <a:pt x="0" y="4428"/>
                    <a:pt x="134" y="4043"/>
                    <a:pt x="398" y="3714"/>
                  </a:cubicBezTo>
                  <a:cubicBezTo>
                    <a:pt x="662" y="3385"/>
                    <a:pt x="981" y="3223"/>
                    <a:pt x="1348" y="3223"/>
                  </a:cubicBezTo>
                  <a:lnTo>
                    <a:pt x="5638" y="3223"/>
                  </a:lnTo>
                  <a:lnTo>
                    <a:pt x="6319" y="1460"/>
                  </a:lnTo>
                  <a:cubicBezTo>
                    <a:pt x="6458" y="1058"/>
                    <a:pt x="6718" y="714"/>
                    <a:pt x="7090" y="426"/>
                  </a:cubicBezTo>
                  <a:cubicBezTo>
                    <a:pt x="7467" y="144"/>
                    <a:pt x="7839" y="0"/>
                    <a:pt x="8204" y="0"/>
                  </a:cubicBezTo>
                  <a:lnTo>
                    <a:pt x="13396" y="0"/>
                  </a:lnTo>
                  <a:cubicBezTo>
                    <a:pt x="13763" y="0"/>
                    <a:pt x="14136" y="144"/>
                    <a:pt x="14510" y="426"/>
                  </a:cubicBezTo>
                  <a:cubicBezTo>
                    <a:pt x="14885" y="714"/>
                    <a:pt x="15147" y="1058"/>
                    <a:pt x="15294" y="1460"/>
                  </a:cubicBezTo>
                  <a:lnTo>
                    <a:pt x="15962" y="3223"/>
                  </a:lnTo>
                  <a:lnTo>
                    <a:pt x="20263" y="3223"/>
                  </a:lnTo>
                  <a:close/>
                  <a:moveTo>
                    <a:pt x="10805" y="19184"/>
                  </a:moveTo>
                  <a:cubicBezTo>
                    <a:pt x="11572" y="19184"/>
                    <a:pt x="12299" y="19003"/>
                    <a:pt x="12987" y="18649"/>
                  </a:cubicBezTo>
                  <a:cubicBezTo>
                    <a:pt x="13673" y="18295"/>
                    <a:pt x="14270" y="17810"/>
                    <a:pt x="14775" y="17196"/>
                  </a:cubicBezTo>
                  <a:cubicBezTo>
                    <a:pt x="15279" y="16581"/>
                    <a:pt x="15678" y="15862"/>
                    <a:pt x="15974" y="15048"/>
                  </a:cubicBezTo>
                  <a:cubicBezTo>
                    <a:pt x="16270" y="14235"/>
                    <a:pt x="16420" y="13355"/>
                    <a:pt x="16420" y="12422"/>
                  </a:cubicBezTo>
                  <a:cubicBezTo>
                    <a:pt x="16420" y="11499"/>
                    <a:pt x="16270" y="10624"/>
                    <a:pt x="15974" y="9795"/>
                  </a:cubicBezTo>
                  <a:cubicBezTo>
                    <a:pt x="15678" y="8967"/>
                    <a:pt x="15279" y="8250"/>
                    <a:pt x="14775" y="7645"/>
                  </a:cubicBezTo>
                  <a:cubicBezTo>
                    <a:pt x="14270" y="7036"/>
                    <a:pt x="13673" y="6558"/>
                    <a:pt x="12987" y="6199"/>
                  </a:cubicBezTo>
                  <a:cubicBezTo>
                    <a:pt x="12299" y="5844"/>
                    <a:pt x="11572" y="5667"/>
                    <a:pt x="10805" y="5667"/>
                  </a:cubicBezTo>
                  <a:cubicBezTo>
                    <a:pt x="10039" y="5667"/>
                    <a:pt x="9312" y="5847"/>
                    <a:pt x="8620" y="6199"/>
                  </a:cubicBezTo>
                  <a:cubicBezTo>
                    <a:pt x="7930" y="6558"/>
                    <a:pt x="7332" y="7036"/>
                    <a:pt x="6828" y="7645"/>
                  </a:cubicBezTo>
                  <a:cubicBezTo>
                    <a:pt x="6324" y="8250"/>
                    <a:pt x="5922" y="8964"/>
                    <a:pt x="5626" y="9789"/>
                  </a:cubicBezTo>
                  <a:cubicBezTo>
                    <a:pt x="5330" y="10612"/>
                    <a:pt x="5180" y="11491"/>
                    <a:pt x="5180" y="12422"/>
                  </a:cubicBezTo>
                  <a:cubicBezTo>
                    <a:pt x="5180" y="13355"/>
                    <a:pt x="5330" y="14235"/>
                    <a:pt x="5626" y="15048"/>
                  </a:cubicBezTo>
                  <a:cubicBezTo>
                    <a:pt x="5922" y="15862"/>
                    <a:pt x="6324" y="16581"/>
                    <a:pt x="6828" y="17196"/>
                  </a:cubicBezTo>
                  <a:cubicBezTo>
                    <a:pt x="7332" y="17810"/>
                    <a:pt x="7930" y="18295"/>
                    <a:pt x="8620" y="18649"/>
                  </a:cubicBezTo>
                  <a:cubicBezTo>
                    <a:pt x="9312" y="19006"/>
                    <a:pt x="10039" y="19184"/>
                    <a:pt x="10805" y="19184"/>
                  </a:cubicBezTo>
                  <a:moveTo>
                    <a:pt x="10805" y="7833"/>
                  </a:moveTo>
                  <a:cubicBezTo>
                    <a:pt x="11337" y="7833"/>
                    <a:pt x="11834" y="7953"/>
                    <a:pt x="12295" y="8191"/>
                  </a:cubicBezTo>
                  <a:cubicBezTo>
                    <a:pt x="12755" y="8432"/>
                    <a:pt x="13159" y="8755"/>
                    <a:pt x="13502" y="9169"/>
                  </a:cubicBezTo>
                  <a:cubicBezTo>
                    <a:pt x="13847" y="9583"/>
                    <a:pt x="14118" y="10069"/>
                    <a:pt x="14317" y="10624"/>
                  </a:cubicBezTo>
                  <a:cubicBezTo>
                    <a:pt x="14515" y="11184"/>
                    <a:pt x="14615" y="11780"/>
                    <a:pt x="14615" y="12422"/>
                  </a:cubicBezTo>
                  <a:cubicBezTo>
                    <a:pt x="14615" y="13056"/>
                    <a:pt x="14515" y="13650"/>
                    <a:pt x="14317" y="14205"/>
                  </a:cubicBezTo>
                  <a:cubicBezTo>
                    <a:pt x="14118" y="14756"/>
                    <a:pt x="13847" y="15245"/>
                    <a:pt x="13502" y="15667"/>
                  </a:cubicBezTo>
                  <a:cubicBezTo>
                    <a:pt x="13159" y="16091"/>
                    <a:pt x="12752" y="16419"/>
                    <a:pt x="12290" y="16661"/>
                  </a:cubicBezTo>
                  <a:cubicBezTo>
                    <a:pt x="11825" y="16899"/>
                    <a:pt x="11330" y="17017"/>
                    <a:pt x="10805" y="17017"/>
                  </a:cubicBezTo>
                  <a:cubicBezTo>
                    <a:pt x="10275" y="17017"/>
                    <a:pt x="9778" y="16899"/>
                    <a:pt x="9312" y="16661"/>
                  </a:cubicBezTo>
                  <a:cubicBezTo>
                    <a:pt x="8848" y="16419"/>
                    <a:pt x="8444" y="16091"/>
                    <a:pt x="8101" y="15667"/>
                  </a:cubicBezTo>
                  <a:cubicBezTo>
                    <a:pt x="7756" y="15245"/>
                    <a:pt x="7484" y="14755"/>
                    <a:pt x="7286" y="14199"/>
                  </a:cubicBezTo>
                  <a:cubicBezTo>
                    <a:pt x="7085" y="13641"/>
                    <a:pt x="6985" y="13045"/>
                    <a:pt x="6985" y="12422"/>
                  </a:cubicBezTo>
                  <a:cubicBezTo>
                    <a:pt x="6985" y="11780"/>
                    <a:pt x="7085" y="11184"/>
                    <a:pt x="7286" y="10624"/>
                  </a:cubicBezTo>
                  <a:cubicBezTo>
                    <a:pt x="7484" y="10068"/>
                    <a:pt x="7756" y="9583"/>
                    <a:pt x="8101" y="9169"/>
                  </a:cubicBezTo>
                  <a:cubicBezTo>
                    <a:pt x="8444" y="8755"/>
                    <a:pt x="8848" y="8432"/>
                    <a:pt x="9312" y="8191"/>
                  </a:cubicBezTo>
                  <a:cubicBezTo>
                    <a:pt x="9778" y="7953"/>
                    <a:pt x="10275" y="7833"/>
                    <a:pt x="10805" y="7833"/>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3" name="Group 2"/>
          <p:cNvGrpSpPr/>
          <p:nvPr/>
        </p:nvGrpSpPr>
        <p:grpSpPr>
          <a:xfrm>
            <a:off x="5899154" y="2264835"/>
            <a:ext cx="1604434" cy="1358900"/>
            <a:chOff x="5899152" y="2264834"/>
            <a:chExt cx="1604433" cy="1358900"/>
          </a:xfrm>
        </p:grpSpPr>
        <p:sp>
          <p:nvSpPr>
            <p:cNvPr id="51205" name="AutoShape 5"/>
            <p:cNvSpPr>
              <a:spLocks/>
            </p:cNvSpPr>
            <p:nvPr/>
          </p:nvSpPr>
          <p:spPr bwMode="auto">
            <a:xfrm>
              <a:off x="5899152" y="2264834"/>
              <a:ext cx="1604433" cy="1358900"/>
            </a:xfrm>
            <a:custGeom>
              <a:avLst/>
              <a:gdLst>
                <a:gd name="T0" fmla="*/ 601663 w 21600"/>
                <a:gd name="T1" fmla="*/ 509588 h 21600"/>
                <a:gd name="T2" fmla="*/ 601663 w 21600"/>
                <a:gd name="T3" fmla="*/ 509588 h 21600"/>
                <a:gd name="T4" fmla="*/ 601663 w 21600"/>
                <a:gd name="T5" fmla="*/ 509588 h 21600"/>
                <a:gd name="T6" fmla="*/ 601663 w 21600"/>
                <a:gd name="T7" fmla="*/ 5095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3292"/>
                  </a:moveTo>
                  <a:cubicBezTo>
                    <a:pt x="562" y="0"/>
                    <a:pt x="562" y="0"/>
                    <a:pt x="562" y="0"/>
                  </a:cubicBezTo>
                  <a:cubicBezTo>
                    <a:pt x="9217" y="497"/>
                    <a:pt x="17027" y="5981"/>
                    <a:pt x="21600" y="14538"/>
                  </a:cubicBezTo>
                  <a:cubicBezTo>
                    <a:pt x="12030" y="21600"/>
                    <a:pt x="12030" y="21600"/>
                    <a:pt x="12030" y="21600"/>
                  </a:cubicBezTo>
                  <a:cubicBezTo>
                    <a:pt x="9498" y="16865"/>
                    <a:pt x="5065" y="13624"/>
                    <a:pt x="0" y="13292"/>
                  </a:cubicBezTo>
                  <a:close/>
                </a:path>
              </a:pathLst>
            </a:custGeom>
            <a:solidFill>
              <a:srgbClr val="A1C45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1" name="AutoShape 11"/>
            <p:cNvSpPr>
              <a:spLocks/>
            </p:cNvSpPr>
            <p:nvPr/>
          </p:nvSpPr>
          <p:spPr bwMode="auto">
            <a:xfrm>
              <a:off x="6479118" y="2785533"/>
              <a:ext cx="357716" cy="298451"/>
            </a:xfrm>
            <a:custGeom>
              <a:avLst/>
              <a:gdLst>
                <a:gd name="T0" fmla="*/ 134144 w 21600"/>
                <a:gd name="T1" fmla="*/ 111914 h 21579"/>
                <a:gd name="T2" fmla="*/ 134144 w 21600"/>
                <a:gd name="T3" fmla="*/ 111914 h 21579"/>
                <a:gd name="T4" fmla="*/ 134144 w 21600"/>
                <a:gd name="T5" fmla="*/ 111914 h 21579"/>
                <a:gd name="T6" fmla="*/ 134144 w 21600"/>
                <a:gd name="T7" fmla="*/ 111914 h 215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79">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6"/>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7" y="19469"/>
                  </a:cubicBezTo>
                  <a:cubicBezTo>
                    <a:pt x="8737" y="19744"/>
                    <a:pt x="8997" y="20021"/>
                    <a:pt x="9270" y="20291"/>
                  </a:cubicBezTo>
                  <a:cubicBezTo>
                    <a:pt x="9114" y="20696"/>
                    <a:pt x="8843" y="21001"/>
                    <a:pt x="8456" y="21213"/>
                  </a:cubicBezTo>
                  <a:cubicBezTo>
                    <a:pt x="8069" y="21424"/>
                    <a:pt x="7655" y="21541"/>
                    <a:pt x="7212" y="21571"/>
                  </a:cubicBezTo>
                  <a:cubicBezTo>
                    <a:pt x="6772" y="21599"/>
                    <a:pt x="6341" y="21549"/>
                    <a:pt x="5917" y="21424"/>
                  </a:cubicBezTo>
                  <a:cubicBezTo>
                    <a:pt x="5496" y="21295"/>
                    <a:pt x="5163" y="21092"/>
                    <a:pt x="4923" y="20811"/>
                  </a:cubicBezTo>
                  <a:cubicBezTo>
                    <a:pt x="4781" y="20241"/>
                    <a:pt x="4624" y="19657"/>
                    <a:pt x="4453" y="19056"/>
                  </a:cubicBezTo>
                  <a:cubicBezTo>
                    <a:pt x="4281" y="18454"/>
                    <a:pt x="4140" y="17843"/>
                    <a:pt x="4032" y="17224"/>
                  </a:cubicBezTo>
                  <a:cubicBezTo>
                    <a:pt x="3922" y="16599"/>
                    <a:pt x="3868" y="15953"/>
                    <a:pt x="3868" y="15281"/>
                  </a:cubicBezTo>
                  <a:cubicBezTo>
                    <a:pt x="3868" y="14615"/>
                    <a:pt x="3961" y="13905"/>
                    <a:pt x="4150" y="13154"/>
                  </a:cubicBezTo>
                  <a:lnTo>
                    <a:pt x="1803" y="13154"/>
                  </a:lnTo>
                  <a:cubicBezTo>
                    <a:pt x="1311" y="13154"/>
                    <a:pt x="888" y="12945"/>
                    <a:pt x="533" y="12523"/>
                  </a:cubicBezTo>
                  <a:cubicBezTo>
                    <a:pt x="175" y="12100"/>
                    <a:pt x="0" y="11592"/>
                    <a:pt x="0" y="10991"/>
                  </a:cubicBezTo>
                  <a:lnTo>
                    <a:pt x="0" y="7774"/>
                  </a:lnTo>
                  <a:cubicBezTo>
                    <a:pt x="0" y="7184"/>
                    <a:pt x="175" y="6677"/>
                    <a:pt x="525" y="6245"/>
                  </a:cubicBezTo>
                  <a:cubicBezTo>
                    <a:pt x="878" y="5820"/>
                    <a:pt x="1304" y="5605"/>
                    <a:pt x="1803" y="5605"/>
                  </a:cubicBezTo>
                  <a:lnTo>
                    <a:pt x="7653" y="5605"/>
                  </a:lnTo>
                  <a:cubicBezTo>
                    <a:pt x="8550" y="5605"/>
                    <a:pt x="9509" y="5450"/>
                    <a:pt x="10525" y="5136"/>
                  </a:cubicBezTo>
                  <a:cubicBezTo>
                    <a:pt x="11541" y="4822"/>
                    <a:pt x="12537" y="4399"/>
                    <a:pt x="13511" y="3874"/>
                  </a:cubicBezTo>
                  <a:cubicBezTo>
                    <a:pt x="14488" y="3343"/>
                    <a:pt x="15409" y="2744"/>
                    <a:pt x="16273" y="2072"/>
                  </a:cubicBezTo>
                  <a:cubicBezTo>
                    <a:pt x="17134"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4" name="Group 3"/>
          <p:cNvGrpSpPr/>
          <p:nvPr/>
        </p:nvGrpSpPr>
        <p:grpSpPr>
          <a:xfrm>
            <a:off x="6834722" y="3316820"/>
            <a:ext cx="967316" cy="1807634"/>
            <a:chOff x="6834718" y="3316818"/>
            <a:chExt cx="967316" cy="1807633"/>
          </a:xfrm>
        </p:grpSpPr>
        <p:sp>
          <p:nvSpPr>
            <p:cNvPr id="51202" name="AutoShape 2"/>
            <p:cNvSpPr>
              <a:spLocks/>
            </p:cNvSpPr>
            <p:nvPr/>
          </p:nvSpPr>
          <p:spPr bwMode="auto">
            <a:xfrm>
              <a:off x="6834718" y="3316818"/>
              <a:ext cx="967316" cy="1807633"/>
            </a:xfrm>
            <a:custGeom>
              <a:avLst/>
              <a:gdLst>
                <a:gd name="T0" fmla="*/ 362725 w 20053"/>
                <a:gd name="T1" fmla="*/ 677863 h 21600"/>
                <a:gd name="T2" fmla="*/ 362725 w 20053"/>
                <a:gd name="T3" fmla="*/ 677863 h 21600"/>
                <a:gd name="T4" fmla="*/ 362725 w 20053"/>
                <a:gd name="T5" fmla="*/ 677863 h 21600"/>
                <a:gd name="T6" fmla="*/ 362725 w 20053"/>
                <a:gd name="T7" fmla="*/ 6778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53" h="21600">
                  <a:moveTo>
                    <a:pt x="0" y="4620"/>
                  </a:moveTo>
                  <a:cubicBezTo>
                    <a:pt x="15412" y="0"/>
                    <a:pt x="15412" y="0"/>
                    <a:pt x="15412" y="0"/>
                  </a:cubicBezTo>
                  <a:cubicBezTo>
                    <a:pt x="21599" y="6741"/>
                    <a:pt x="21599" y="14858"/>
                    <a:pt x="15412" y="21599"/>
                  </a:cubicBezTo>
                  <a:cubicBezTo>
                    <a:pt x="0" y="16979"/>
                    <a:pt x="0" y="16979"/>
                    <a:pt x="0" y="16979"/>
                  </a:cubicBezTo>
                  <a:cubicBezTo>
                    <a:pt x="1737" y="15169"/>
                    <a:pt x="2605" y="13047"/>
                    <a:pt x="2605" y="10800"/>
                  </a:cubicBezTo>
                  <a:cubicBezTo>
                    <a:pt x="2605" y="8553"/>
                    <a:pt x="1737" y="6492"/>
                    <a:pt x="0" y="4620"/>
                  </a:cubicBezTo>
                  <a:close/>
                </a:path>
              </a:pathLst>
            </a:custGeom>
            <a:solidFill>
              <a:srgbClr val="EBB91C"/>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2" name="AutoShape 12"/>
            <p:cNvSpPr>
              <a:spLocks/>
            </p:cNvSpPr>
            <p:nvPr/>
          </p:nvSpPr>
          <p:spPr bwMode="auto">
            <a:xfrm>
              <a:off x="7209367" y="4051300"/>
              <a:ext cx="357717" cy="357717"/>
            </a:xfrm>
            <a:custGeom>
              <a:avLst/>
              <a:gdLst>
                <a:gd name="T0" fmla="*/ 134144 w 21600"/>
                <a:gd name="T1" fmla="*/ 134144 h 21600"/>
                <a:gd name="T2" fmla="*/ 134144 w 21600"/>
                <a:gd name="T3" fmla="*/ 134144 h 21600"/>
                <a:gd name="T4" fmla="*/ 134144 w 21600"/>
                <a:gd name="T5" fmla="*/ 134144 h 21600"/>
                <a:gd name="T6" fmla="*/ 134144 w 21600"/>
                <a:gd name="T7" fmla="*/ 13414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57" y="18801"/>
                  </a:moveTo>
                  <a:cubicBezTo>
                    <a:pt x="21518" y="18965"/>
                    <a:pt x="21600" y="19177"/>
                    <a:pt x="21600" y="19437"/>
                  </a:cubicBezTo>
                  <a:cubicBezTo>
                    <a:pt x="21600" y="19581"/>
                    <a:pt x="21518" y="19776"/>
                    <a:pt x="21357" y="20018"/>
                  </a:cubicBezTo>
                  <a:cubicBezTo>
                    <a:pt x="21193" y="20260"/>
                    <a:pt x="20990" y="20504"/>
                    <a:pt x="20747" y="20741"/>
                  </a:cubicBezTo>
                  <a:cubicBezTo>
                    <a:pt x="20504" y="20978"/>
                    <a:pt x="20261" y="21185"/>
                    <a:pt x="20023" y="21348"/>
                  </a:cubicBezTo>
                  <a:cubicBezTo>
                    <a:pt x="19783" y="21518"/>
                    <a:pt x="19594" y="21599"/>
                    <a:pt x="19447" y="21599"/>
                  </a:cubicBezTo>
                  <a:cubicBezTo>
                    <a:pt x="19190" y="21599"/>
                    <a:pt x="18975" y="21514"/>
                    <a:pt x="18811" y="21343"/>
                  </a:cubicBezTo>
                  <a:lnTo>
                    <a:pt x="13957" y="16502"/>
                  </a:lnTo>
                  <a:cubicBezTo>
                    <a:pt x="13217" y="16980"/>
                    <a:pt x="12429" y="17350"/>
                    <a:pt x="11590" y="17604"/>
                  </a:cubicBezTo>
                  <a:cubicBezTo>
                    <a:pt x="10751" y="17864"/>
                    <a:pt x="9892" y="17990"/>
                    <a:pt x="9007" y="17990"/>
                  </a:cubicBezTo>
                  <a:cubicBezTo>
                    <a:pt x="7770" y="17990"/>
                    <a:pt x="6609" y="17759"/>
                    <a:pt x="5518" y="17291"/>
                  </a:cubicBezTo>
                  <a:cubicBezTo>
                    <a:pt x="4427" y="16821"/>
                    <a:pt x="3470" y="16175"/>
                    <a:pt x="2644" y="15353"/>
                  </a:cubicBezTo>
                  <a:cubicBezTo>
                    <a:pt x="1816" y="14534"/>
                    <a:pt x="1172" y="13580"/>
                    <a:pt x="700" y="12486"/>
                  </a:cubicBezTo>
                  <a:cubicBezTo>
                    <a:pt x="231" y="11400"/>
                    <a:pt x="0" y="10237"/>
                    <a:pt x="0" y="9000"/>
                  </a:cubicBezTo>
                  <a:cubicBezTo>
                    <a:pt x="0" y="7769"/>
                    <a:pt x="231" y="6602"/>
                    <a:pt x="700" y="5515"/>
                  </a:cubicBezTo>
                  <a:cubicBezTo>
                    <a:pt x="1169" y="4422"/>
                    <a:pt x="1816" y="3468"/>
                    <a:pt x="2644" y="2646"/>
                  </a:cubicBezTo>
                  <a:cubicBezTo>
                    <a:pt x="3470" y="1827"/>
                    <a:pt x="4425" y="1180"/>
                    <a:pt x="5512" y="709"/>
                  </a:cubicBezTo>
                  <a:cubicBezTo>
                    <a:pt x="6600" y="237"/>
                    <a:pt x="7764" y="0"/>
                    <a:pt x="9007" y="0"/>
                  </a:cubicBezTo>
                  <a:cubicBezTo>
                    <a:pt x="10245" y="0"/>
                    <a:pt x="11403" y="237"/>
                    <a:pt x="12488" y="709"/>
                  </a:cubicBezTo>
                  <a:cubicBezTo>
                    <a:pt x="13573" y="1180"/>
                    <a:pt x="14531" y="1827"/>
                    <a:pt x="15359" y="2646"/>
                  </a:cubicBezTo>
                  <a:cubicBezTo>
                    <a:pt x="16184" y="3468"/>
                    <a:pt x="16831" y="4422"/>
                    <a:pt x="17300" y="5515"/>
                  </a:cubicBezTo>
                  <a:cubicBezTo>
                    <a:pt x="17769" y="6602"/>
                    <a:pt x="18003" y="7769"/>
                    <a:pt x="18003" y="9000"/>
                  </a:cubicBezTo>
                  <a:cubicBezTo>
                    <a:pt x="18003" y="9886"/>
                    <a:pt x="17873" y="10748"/>
                    <a:pt x="17616" y="11589"/>
                  </a:cubicBezTo>
                  <a:cubicBezTo>
                    <a:pt x="17359" y="12434"/>
                    <a:pt x="16992" y="13218"/>
                    <a:pt x="16514" y="13946"/>
                  </a:cubicBezTo>
                  <a:lnTo>
                    <a:pt x="21357" y="18801"/>
                  </a:lnTo>
                  <a:close/>
                  <a:moveTo>
                    <a:pt x="3596" y="9000"/>
                  </a:moveTo>
                  <a:cubicBezTo>
                    <a:pt x="3596" y="9759"/>
                    <a:pt x="3741" y="10465"/>
                    <a:pt x="4029" y="11118"/>
                  </a:cubicBezTo>
                  <a:cubicBezTo>
                    <a:pt x="4317" y="11770"/>
                    <a:pt x="4707" y="12337"/>
                    <a:pt x="5193" y="12821"/>
                  </a:cubicBezTo>
                  <a:cubicBezTo>
                    <a:pt x="5679" y="13301"/>
                    <a:pt x="6253" y="13685"/>
                    <a:pt x="6907" y="13970"/>
                  </a:cubicBezTo>
                  <a:cubicBezTo>
                    <a:pt x="7566" y="14251"/>
                    <a:pt x="8264" y="14393"/>
                    <a:pt x="9004" y="14393"/>
                  </a:cubicBezTo>
                  <a:cubicBezTo>
                    <a:pt x="9745" y="14393"/>
                    <a:pt x="10440" y="14251"/>
                    <a:pt x="11092" y="13970"/>
                  </a:cubicBezTo>
                  <a:cubicBezTo>
                    <a:pt x="11745" y="13685"/>
                    <a:pt x="12319" y="13301"/>
                    <a:pt x="12802" y="12821"/>
                  </a:cubicBezTo>
                  <a:cubicBezTo>
                    <a:pt x="13291" y="12337"/>
                    <a:pt x="13678" y="11770"/>
                    <a:pt x="13966" y="11118"/>
                  </a:cubicBezTo>
                  <a:cubicBezTo>
                    <a:pt x="14254" y="10465"/>
                    <a:pt x="14398" y="9759"/>
                    <a:pt x="14398" y="9000"/>
                  </a:cubicBezTo>
                  <a:cubicBezTo>
                    <a:pt x="14398" y="8259"/>
                    <a:pt x="14254" y="7564"/>
                    <a:pt x="13966" y="6913"/>
                  </a:cubicBezTo>
                  <a:cubicBezTo>
                    <a:pt x="13675" y="6257"/>
                    <a:pt x="13291" y="5684"/>
                    <a:pt x="12802" y="5193"/>
                  </a:cubicBezTo>
                  <a:cubicBezTo>
                    <a:pt x="12316" y="4704"/>
                    <a:pt x="11745" y="4317"/>
                    <a:pt x="11092" y="4032"/>
                  </a:cubicBezTo>
                  <a:cubicBezTo>
                    <a:pt x="10440" y="3750"/>
                    <a:pt x="9742" y="3606"/>
                    <a:pt x="9004" y="3606"/>
                  </a:cubicBezTo>
                  <a:cubicBezTo>
                    <a:pt x="8267" y="3606"/>
                    <a:pt x="7566" y="3750"/>
                    <a:pt x="6907" y="4032"/>
                  </a:cubicBezTo>
                  <a:cubicBezTo>
                    <a:pt x="6253" y="4317"/>
                    <a:pt x="5676" y="4704"/>
                    <a:pt x="5193" y="5193"/>
                  </a:cubicBezTo>
                  <a:cubicBezTo>
                    <a:pt x="4707" y="5684"/>
                    <a:pt x="4317" y="6257"/>
                    <a:pt x="4029" y="6913"/>
                  </a:cubicBezTo>
                  <a:cubicBezTo>
                    <a:pt x="3741" y="7564"/>
                    <a:pt x="3596" y="8257"/>
                    <a:pt x="3596" y="9000"/>
                  </a:cubicBezTo>
                  <a:moveTo>
                    <a:pt x="9007" y="5590"/>
                  </a:moveTo>
                  <a:cubicBezTo>
                    <a:pt x="9185" y="5590"/>
                    <a:pt x="9344" y="5656"/>
                    <a:pt x="9473" y="5786"/>
                  </a:cubicBezTo>
                  <a:cubicBezTo>
                    <a:pt x="9603" y="5918"/>
                    <a:pt x="9668" y="6082"/>
                    <a:pt x="9668" y="6280"/>
                  </a:cubicBezTo>
                  <a:cubicBezTo>
                    <a:pt x="9668" y="6460"/>
                    <a:pt x="9603" y="6616"/>
                    <a:pt x="9473" y="6746"/>
                  </a:cubicBezTo>
                  <a:cubicBezTo>
                    <a:pt x="9344" y="6879"/>
                    <a:pt x="9185" y="6944"/>
                    <a:pt x="9007" y="6944"/>
                  </a:cubicBezTo>
                  <a:cubicBezTo>
                    <a:pt x="8439" y="6944"/>
                    <a:pt x="7953" y="7144"/>
                    <a:pt x="7552" y="7537"/>
                  </a:cubicBezTo>
                  <a:cubicBezTo>
                    <a:pt x="7151" y="7935"/>
                    <a:pt x="6950" y="8422"/>
                    <a:pt x="6950" y="8997"/>
                  </a:cubicBezTo>
                  <a:cubicBezTo>
                    <a:pt x="6950" y="9179"/>
                    <a:pt x="6885" y="9332"/>
                    <a:pt x="6755" y="9465"/>
                  </a:cubicBezTo>
                  <a:cubicBezTo>
                    <a:pt x="6623" y="9596"/>
                    <a:pt x="6467" y="9658"/>
                    <a:pt x="6289" y="9658"/>
                  </a:cubicBezTo>
                  <a:cubicBezTo>
                    <a:pt x="6080" y="9658"/>
                    <a:pt x="5914" y="9596"/>
                    <a:pt x="5785" y="9465"/>
                  </a:cubicBezTo>
                  <a:cubicBezTo>
                    <a:pt x="5659" y="9332"/>
                    <a:pt x="5600" y="9179"/>
                    <a:pt x="5600" y="8997"/>
                  </a:cubicBezTo>
                  <a:cubicBezTo>
                    <a:pt x="5600" y="8538"/>
                    <a:pt x="5685" y="8104"/>
                    <a:pt x="5863" y="7686"/>
                  </a:cubicBezTo>
                  <a:cubicBezTo>
                    <a:pt x="6038" y="7271"/>
                    <a:pt x="6281" y="6906"/>
                    <a:pt x="6597" y="6591"/>
                  </a:cubicBezTo>
                  <a:cubicBezTo>
                    <a:pt x="6904" y="6277"/>
                    <a:pt x="7264" y="6029"/>
                    <a:pt x="7677" y="5857"/>
                  </a:cubicBezTo>
                  <a:cubicBezTo>
                    <a:pt x="8086" y="5681"/>
                    <a:pt x="8529" y="5590"/>
                    <a:pt x="9007" y="5590"/>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6" name="Group 5"/>
          <p:cNvGrpSpPr/>
          <p:nvPr/>
        </p:nvGrpSpPr>
        <p:grpSpPr>
          <a:xfrm>
            <a:off x="4205820" y="4836584"/>
            <a:ext cx="1604434" cy="1346201"/>
            <a:chOff x="4205818" y="4836584"/>
            <a:chExt cx="1604433" cy="1346200"/>
          </a:xfrm>
        </p:grpSpPr>
        <p:sp>
          <p:nvSpPr>
            <p:cNvPr id="51206" name="AutoShape 6"/>
            <p:cNvSpPr>
              <a:spLocks/>
            </p:cNvSpPr>
            <p:nvPr/>
          </p:nvSpPr>
          <p:spPr bwMode="auto">
            <a:xfrm>
              <a:off x="4205818" y="4836584"/>
              <a:ext cx="1604433" cy="1346200"/>
            </a:xfrm>
            <a:custGeom>
              <a:avLst/>
              <a:gdLst>
                <a:gd name="T0" fmla="*/ 601663 w 21600"/>
                <a:gd name="T1" fmla="*/ 504825 h 21600"/>
                <a:gd name="T2" fmla="*/ 601663 w 21600"/>
                <a:gd name="T3" fmla="*/ 504825 h 21600"/>
                <a:gd name="T4" fmla="*/ 601663 w 21600"/>
                <a:gd name="T5" fmla="*/ 504825 h 21600"/>
                <a:gd name="T6" fmla="*/ 601663 w 21600"/>
                <a:gd name="T7" fmla="*/ 5048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8153"/>
                  </a:moveTo>
                  <a:cubicBezTo>
                    <a:pt x="21248" y="21600"/>
                    <a:pt x="21248" y="21600"/>
                    <a:pt x="21248" y="21600"/>
                  </a:cubicBezTo>
                  <a:cubicBezTo>
                    <a:pt x="12664" y="21347"/>
                    <a:pt x="4714" y="16052"/>
                    <a:pt x="0" y="7479"/>
                  </a:cubicBezTo>
                  <a:cubicBezTo>
                    <a:pt x="9358" y="0"/>
                    <a:pt x="9358" y="0"/>
                    <a:pt x="9358" y="0"/>
                  </a:cubicBezTo>
                  <a:cubicBezTo>
                    <a:pt x="12030" y="4790"/>
                    <a:pt x="16464" y="7984"/>
                    <a:pt x="21600" y="8153"/>
                  </a:cubicBezTo>
                  <a:close/>
                </a:path>
              </a:pathLst>
            </a:custGeom>
            <a:solidFill>
              <a:srgbClr val="EC2B5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3" name="AutoShape 13"/>
            <p:cNvSpPr>
              <a:spLocks/>
            </p:cNvSpPr>
            <p:nvPr/>
          </p:nvSpPr>
          <p:spPr bwMode="auto">
            <a:xfrm>
              <a:off x="4957233" y="5397500"/>
              <a:ext cx="355600" cy="355600"/>
            </a:xfrm>
            <a:custGeom>
              <a:avLst/>
              <a:gdLst>
                <a:gd name="T0" fmla="*/ 133350 w 21600"/>
                <a:gd name="T1" fmla="*/ 133350 h 21600"/>
                <a:gd name="T2" fmla="*/ 133350 w 21600"/>
                <a:gd name="T3" fmla="*/ 133350 h 21600"/>
                <a:gd name="T4" fmla="*/ 133350 w 21600"/>
                <a:gd name="T5" fmla="*/ 133350 h 21600"/>
                <a:gd name="T6" fmla="*/ 133350 w 21600"/>
                <a:gd name="T7" fmla="*/ 133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898" y="0"/>
                  </a:moveTo>
                  <a:cubicBezTo>
                    <a:pt x="19650" y="0"/>
                    <a:pt x="20287" y="264"/>
                    <a:pt x="20813" y="796"/>
                  </a:cubicBezTo>
                  <a:cubicBezTo>
                    <a:pt x="21336" y="1322"/>
                    <a:pt x="21599" y="1962"/>
                    <a:pt x="21599" y="2711"/>
                  </a:cubicBezTo>
                  <a:lnTo>
                    <a:pt x="21599" y="18883"/>
                  </a:lnTo>
                  <a:cubicBezTo>
                    <a:pt x="21599" y="19268"/>
                    <a:pt x="21526" y="19623"/>
                    <a:pt x="21383" y="19951"/>
                  </a:cubicBezTo>
                  <a:cubicBezTo>
                    <a:pt x="21236" y="20281"/>
                    <a:pt x="21042" y="20563"/>
                    <a:pt x="20804" y="20804"/>
                  </a:cubicBezTo>
                  <a:cubicBezTo>
                    <a:pt x="20565" y="21042"/>
                    <a:pt x="20278" y="21232"/>
                    <a:pt x="19940" y="21377"/>
                  </a:cubicBezTo>
                  <a:cubicBezTo>
                    <a:pt x="19603" y="21523"/>
                    <a:pt x="19256" y="21594"/>
                    <a:pt x="18898" y="21594"/>
                  </a:cubicBezTo>
                  <a:lnTo>
                    <a:pt x="12066" y="21594"/>
                  </a:lnTo>
                  <a:lnTo>
                    <a:pt x="12066" y="12552"/>
                  </a:lnTo>
                  <a:lnTo>
                    <a:pt x="14486" y="12552"/>
                  </a:lnTo>
                  <a:cubicBezTo>
                    <a:pt x="14595" y="12552"/>
                    <a:pt x="14698" y="12517"/>
                    <a:pt x="14789" y="12441"/>
                  </a:cubicBezTo>
                  <a:cubicBezTo>
                    <a:pt x="14876" y="12367"/>
                    <a:pt x="14921" y="12267"/>
                    <a:pt x="14921" y="12144"/>
                  </a:cubicBezTo>
                  <a:lnTo>
                    <a:pt x="15088" y="9779"/>
                  </a:lnTo>
                  <a:cubicBezTo>
                    <a:pt x="15088" y="9650"/>
                    <a:pt x="15050" y="9538"/>
                    <a:pt x="14976" y="9444"/>
                  </a:cubicBezTo>
                  <a:cubicBezTo>
                    <a:pt x="14883" y="9349"/>
                    <a:pt x="14774" y="9303"/>
                    <a:pt x="14653" y="9303"/>
                  </a:cubicBezTo>
                  <a:lnTo>
                    <a:pt x="12066" y="9303"/>
                  </a:lnTo>
                  <a:lnTo>
                    <a:pt x="12066" y="8262"/>
                  </a:lnTo>
                  <a:cubicBezTo>
                    <a:pt x="12066" y="7879"/>
                    <a:pt x="12116" y="7623"/>
                    <a:pt x="12216" y="7497"/>
                  </a:cubicBezTo>
                  <a:cubicBezTo>
                    <a:pt x="12312" y="7370"/>
                    <a:pt x="12565" y="7309"/>
                    <a:pt x="12965" y="7309"/>
                  </a:cubicBezTo>
                  <a:cubicBezTo>
                    <a:pt x="13203" y="7309"/>
                    <a:pt x="13457" y="7326"/>
                    <a:pt x="13746" y="7367"/>
                  </a:cubicBezTo>
                  <a:cubicBezTo>
                    <a:pt x="14034" y="7406"/>
                    <a:pt x="14307" y="7456"/>
                    <a:pt x="14568" y="7520"/>
                  </a:cubicBezTo>
                  <a:cubicBezTo>
                    <a:pt x="14624" y="7520"/>
                    <a:pt x="14686" y="7514"/>
                    <a:pt x="14759" y="7499"/>
                  </a:cubicBezTo>
                  <a:cubicBezTo>
                    <a:pt x="14829" y="7485"/>
                    <a:pt x="14883" y="7458"/>
                    <a:pt x="14921" y="7423"/>
                  </a:cubicBezTo>
                  <a:cubicBezTo>
                    <a:pt x="15014" y="7367"/>
                    <a:pt x="15079" y="7264"/>
                    <a:pt x="15118" y="7115"/>
                  </a:cubicBezTo>
                  <a:lnTo>
                    <a:pt x="15437" y="4838"/>
                  </a:lnTo>
                  <a:cubicBezTo>
                    <a:pt x="15479" y="4565"/>
                    <a:pt x="15361" y="4403"/>
                    <a:pt x="15088" y="4347"/>
                  </a:cubicBezTo>
                  <a:cubicBezTo>
                    <a:pt x="14245" y="4112"/>
                    <a:pt x="13364" y="4001"/>
                    <a:pt x="12445" y="4010"/>
                  </a:cubicBezTo>
                  <a:cubicBezTo>
                    <a:pt x="9625" y="4010"/>
                    <a:pt x="8212" y="5384"/>
                    <a:pt x="8212" y="8128"/>
                  </a:cubicBezTo>
                  <a:lnTo>
                    <a:pt x="8212" y="9309"/>
                  </a:lnTo>
                  <a:lnTo>
                    <a:pt x="6764" y="9309"/>
                  </a:lnTo>
                  <a:cubicBezTo>
                    <a:pt x="6456" y="9309"/>
                    <a:pt x="6306" y="9458"/>
                    <a:pt x="6317" y="9757"/>
                  </a:cubicBezTo>
                  <a:lnTo>
                    <a:pt x="6317" y="12120"/>
                  </a:lnTo>
                  <a:cubicBezTo>
                    <a:pt x="6317" y="12234"/>
                    <a:pt x="6356" y="12334"/>
                    <a:pt x="6444" y="12426"/>
                  </a:cubicBezTo>
                  <a:cubicBezTo>
                    <a:pt x="6526" y="12514"/>
                    <a:pt x="6632" y="12557"/>
                    <a:pt x="6764" y="12557"/>
                  </a:cubicBezTo>
                  <a:lnTo>
                    <a:pt x="8212" y="12557"/>
                  </a:lnTo>
                  <a:lnTo>
                    <a:pt x="8212" y="21599"/>
                  </a:lnTo>
                  <a:lnTo>
                    <a:pt x="2685" y="21599"/>
                  </a:lnTo>
                  <a:cubicBezTo>
                    <a:pt x="2320" y="21599"/>
                    <a:pt x="1974" y="21530"/>
                    <a:pt x="1648" y="21383"/>
                  </a:cubicBezTo>
                  <a:cubicBezTo>
                    <a:pt x="1322" y="21239"/>
                    <a:pt x="1034" y="21047"/>
                    <a:pt x="796" y="20810"/>
                  </a:cubicBezTo>
                  <a:cubicBezTo>
                    <a:pt x="558" y="20568"/>
                    <a:pt x="364" y="20287"/>
                    <a:pt x="220" y="19958"/>
                  </a:cubicBezTo>
                  <a:cubicBezTo>
                    <a:pt x="76" y="19628"/>
                    <a:pt x="0" y="19273"/>
                    <a:pt x="0" y="18888"/>
                  </a:cubicBezTo>
                  <a:lnTo>
                    <a:pt x="0" y="2717"/>
                  </a:lnTo>
                  <a:cubicBezTo>
                    <a:pt x="0" y="2353"/>
                    <a:pt x="76" y="2000"/>
                    <a:pt x="220" y="1662"/>
                  </a:cubicBezTo>
                  <a:cubicBezTo>
                    <a:pt x="364" y="1328"/>
                    <a:pt x="558" y="1037"/>
                    <a:pt x="796" y="802"/>
                  </a:cubicBezTo>
                  <a:cubicBezTo>
                    <a:pt x="1034" y="558"/>
                    <a:pt x="1322" y="370"/>
                    <a:pt x="1648" y="223"/>
                  </a:cubicBezTo>
                  <a:cubicBezTo>
                    <a:pt x="1974" y="76"/>
                    <a:pt x="2320" y="6"/>
                    <a:pt x="2685" y="6"/>
                  </a:cubicBezTo>
                  <a:lnTo>
                    <a:pt x="18898" y="6"/>
                  </a:lnTo>
                  <a:lnTo>
                    <a:pt x="18898" y="0"/>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sp>
        <p:nvSpPr>
          <p:cNvPr id="51214" name="AutoShape 14"/>
          <p:cNvSpPr>
            <a:spLocks/>
          </p:cNvSpPr>
          <p:nvPr/>
        </p:nvSpPr>
        <p:spPr bwMode="auto">
          <a:xfrm>
            <a:off x="152403" y="1913472"/>
            <a:ext cx="4053419" cy="94614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002060"/>
                </a:solidFill>
              </a:rPr>
              <a:t>Cải cách thể chế và phương thức hoạt động của Nhà nước</a:t>
            </a:r>
            <a:endParaRPr lang="en-US" sz="2400" dirty="0">
              <a:solidFill>
                <a:srgbClr val="002060"/>
              </a:solidFill>
            </a:endParaRPr>
          </a:p>
          <a:p>
            <a:pPr algn="ctr">
              <a:spcBef>
                <a:spcPts val="800"/>
              </a:spcBef>
              <a:defRPr/>
            </a:pPr>
            <a:endParaRPr lang="es-ES" sz="2400" dirty="0">
              <a:solidFill>
                <a:prstClr val="black"/>
              </a:solidFill>
              <a:ea typeface="ＭＳ Ｐゴシック" charset="0"/>
              <a:cs typeface="Calibri" charset="0"/>
              <a:sym typeface="Calibri" charset="0"/>
            </a:endParaRPr>
          </a:p>
        </p:txBody>
      </p:sp>
      <p:sp>
        <p:nvSpPr>
          <p:cNvPr id="51215" name="AutoShape 15"/>
          <p:cNvSpPr>
            <a:spLocks/>
          </p:cNvSpPr>
          <p:nvPr/>
        </p:nvSpPr>
        <p:spPr bwMode="auto">
          <a:xfrm>
            <a:off x="381003" y="3818467"/>
            <a:ext cx="3594100" cy="7344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FF0000"/>
                </a:solidFill>
              </a:rPr>
              <a:t>Đẩy mạnh đấu tranh chống tham nhũng</a:t>
            </a:r>
            <a:endParaRPr lang="en-US" sz="2400" dirty="0">
              <a:solidFill>
                <a:srgbClr val="FF0000"/>
              </a:solidFill>
            </a:endParaRPr>
          </a:p>
          <a:p>
            <a:pPr>
              <a:spcBef>
                <a:spcPts val="800"/>
              </a:spcBef>
              <a:defRPr/>
            </a:pPr>
            <a:endParaRPr lang="es-ES" sz="2400" dirty="0">
              <a:solidFill>
                <a:srgbClr val="FF0000"/>
              </a:solidFill>
              <a:ea typeface="ＭＳ Ｐゴシック" charset="0"/>
              <a:cs typeface="Calibri" charset="0"/>
              <a:sym typeface="Calibri" charset="0"/>
            </a:endParaRPr>
          </a:p>
        </p:txBody>
      </p:sp>
      <p:sp>
        <p:nvSpPr>
          <p:cNvPr id="51216" name="AutoShape 16"/>
          <p:cNvSpPr>
            <a:spLocks/>
          </p:cNvSpPr>
          <p:nvPr/>
        </p:nvSpPr>
        <p:spPr bwMode="auto">
          <a:xfrm>
            <a:off x="338675" y="5429254"/>
            <a:ext cx="3981449" cy="11853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996633"/>
                </a:solidFill>
              </a:rPr>
              <a:t>Xây dựng đội ngũ cán bộ, công chức trong sạch, có năng lực</a:t>
            </a:r>
            <a:endParaRPr lang="en-US" sz="2400" dirty="0">
              <a:solidFill>
                <a:srgbClr val="996633"/>
              </a:solidFill>
            </a:endParaRPr>
          </a:p>
          <a:p>
            <a:pPr>
              <a:spcBef>
                <a:spcPts val="800"/>
              </a:spcBef>
              <a:defRPr/>
            </a:pPr>
            <a:endParaRPr lang="es-ES" sz="2000" dirty="0">
              <a:solidFill>
                <a:srgbClr val="996633"/>
              </a:solidFill>
              <a:ea typeface="ＭＳ Ｐゴシック" charset="0"/>
              <a:cs typeface="Calibri" charset="0"/>
              <a:sym typeface="Calibri" charset="0"/>
            </a:endParaRPr>
          </a:p>
        </p:txBody>
      </p:sp>
      <p:sp>
        <p:nvSpPr>
          <p:cNvPr id="51220" name="AutoShape 20"/>
          <p:cNvSpPr>
            <a:spLocks/>
          </p:cNvSpPr>
          <p:nvPr/>
        </p:nvSpPr>
        <p:spPr bwMode="auto">
          <a:xfrm>
            <a:off x="7516284" y="1821395"/>
            <a:ext cx="4370916" cy="12107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6600CC"/>
                </a:solidFill>
              </a:rPr>
              <a:t>Xây dựng một nền hành chính Nhà nước dân chủ, vững mạnh, từng bước hiện đại</a:t>
            </a:r>
            <a:endParaRPr lang="en-US" sz="2400" dirty="0">
              <a:solidFill>
                <a:srgbClr val="6600CC"/>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sp>
        <p:nvSpPr>
          <p:cNvPr id="51221" name="AutoShape 21"/>
          <p:cNvSpPr>
            <a:spLocks/>
          </p:cNvSpPr>
          <p:nvPr/>
        </p:nvSpPr>
        <p:spPr bwMode="auto">
          <a:xfrm>
            <a:off x="8132237" y="3824819"/>
            <a:ext cx="3069166" cy="72813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CC6600"/>
                </a:solidFill>
              </a:rPr>
              <a:t>Cải cách và kiện toàn các cơ quan tư pháp</a:t>
            </a:r>
            <a:endParaRPr lang="en-US" sz="2400" dirty="0">
              <a:solidFill>
                <a:srgbClr val="CC6600"/>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sp>
        <p:nvSpPr>
          <p:cNvPr id="51222" name="AutoShape 22"/>
          <p:cNvSpPr>
            <a:spLocks/>
          </p:cNvSpPr>
          <p:nvPr/>
        </p:nvSpPr>
        <p:spPr bwMode="auto">
          <a:xfrm>
            <a:off x="7636160" y="5397502"/>
            <a:ext cx="4251040" cy="12319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008000"/>
                </a:solidFill>
              </a:rPr>
              <a:t>Phát huy dân chủ, giữ vững kỷ luật, kỷ cương, tăng cường pháp chế</a:t>
            </a:r>
            <a:endParaRPr lang="en-US" sz="2400" dirty="0">
              <a:solidFill>
                <a:srgbClr val="008000"/>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grpSp>
        <p:nvGrpSpPr>
          <p:cNvPr id="2" name="Group 1"/>
          <p:cNvGrpSpPr/>
          <p:nvPr/>
        </p:nvGrpSpPr>
        <p:grpSpPr>
          <a:xfrm>
            <a:off x="4821774" y="3204642"/>
            <a:ext cx="2034117" cy="2036233"/>
            <a:chOff x="4821767" y="3204634"/>
            <a:chExt cx="2034117" cy="2036233"/>
          </a:xfrm>
        </p:grpSpPr>
        <p:sp>
          <p:nvSpPr>
            <p:cNvPr id="51209" name="AutoShape 9"/>
            <p:cNvSpPr>
              <a:spLocks/>
            </p:cNvSpPr>
            <p:nvPr/>
          </p:nvSpPr>
          <p:spPr bwMode="auto">
            <a:xfrm>
              <a:off x="4821767" y="3204634"/>
              <a:ext cx="2034117" cy="2036233"/>
            </a:xfrm>
            <a:custGeom>
              <a:avLst/>
              <a:gdLst>
                <a:gd name="T0" fmla="*/ 762755 w 19679"/>
                <a:gd name="T1" fmla="*/ 838126 h 19679"/>
                <a:gd name="T2" fmla="*/ 762755 w 19679"/>
                <a:gd name="T3" fmla="*/ 838126 h 19679"/>
                <a:gd name="T4" fmla="*/ 762755 w 19679"/>
                <a:gd name="T5" fmla="*/ 838126 h 19679"/>
                <a:gd name="T6" fmla="*/ 762755 w 19679"/>
                <a:gd name="T7" fmla="*/ 83812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2"/>
                  </a:moveTo>
                  <a:cubicBezTo>
                    <a:pt x="20639" y="6724"/>
                    <a:pt x="20639" y="12954"/>
                    <a:pt x="16796" y="16796"/>
                  </a:cubicBezTo>
                  <a:cubicBezTo>
                    <a:pt x="12954" y="20638"/>
                    <a:pt x="6723" y="20638"/>
                    <a:pt x="2881" y="16796"/>
                  </a:cubicBezTo>
                  <a:cubicBezTo>
                    <a:pt x="-961" y="12954"/>
                    <a:pt x="-961" y="6724"/>
                    <a:pt x="2881" y="2882"/>
                  </a:cubicBezTo>
                  <a:cubicBezTo>
                    <a:pt x="6723" y="-961"/>
                    <a:pt x="12954" y="-961"/>
                    <a:pt x="16796" y="2882"/>
                  </a:cubicBezTo>
                  <a:close/>
                </a:path>
              </a:pathLst>
            </a:custGeom>
            <a:solidFill>
              <a:srgbClr val="4F81BD"/>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24" name="AutoShape 24"/>
            <p:cNvSpPr>
              <a:spLocks/>
            </p:cNvSpPr>
            <p:nvPr/>
          </p:nvSpPr>
          <p:spPr bwMode="auto">
            <a:xfrm>
              <a:off x="5469467" y="3917951"/>
              <a:ext cx="762000" cy="635000"/>
            </a:xfrm>
            <a:custGeom>
              <a:avLst/>
              <a:gdLst>
                <a:gd name="T0" fmla="*/ 285750 w 21600"/>
                <a:gd name="T1" fmla="*/ 238125 h 21600"/>
                <a:gd name="T2" fmla="*/ 285750 w 21600"/>
                <a:gd name="T3" fmla="*/ 238125 h 21600"/>
                <a:gd name="T4" fmla="*/ 285750 w 21600"/>
                <a:gd name="T5" fmla="*/ 238125 h 21600"/>
                <a:gd name="T6" fmla="*/ 285750 w 21600"/>
                <a:gd name="T7" fmla="*/ 238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0"/>
                  </a:moveTo>
                  <a:cubicBezTo>
                    <a:pt x="20631" y="0"/>
                    <a:pt x="20944" y="162"/>
                    <a:pt x="21206" y="478"/>
                  </a:cubicBezTo>
                  <a:cubicBezTo>
                    <a:pt x="21468" y="799"/>
                    <a:pt x="21600" y="1177"/>
                    <a:pt x="21600" y="1617"/>
                  </a:cubicBezTo>
                  <a:lnTo>
                    <a:pt x="21600" y="19981"/>
                  </a:lnTo>
                  <a:cubicBezTo>
                    <a:pt x="21600" y="20421"/>
                    <a:pt x="21468" y="20800"/>
                    <a:pt x="21206" y="21121"/>
                  </a:cubicBezTo>
                  <a:cubicBezTo>
                    <a:pt x="20944" y="21438"/>
                    <a:pt x="20631" y="21600"/>
                    <a:pt x="20263" y="21600"/>
                  </a:cubicBezTo>
                  <a:lnTo>
                    <a:pt x="1346" y="21600"/>
                  </a:lnTo>
                  <a:cubicBezTo>
                    <a:pt x="982" y="21600"/>
                    <a:pt x="663" y="21438"/>
                    <a:pt x="399" y="21121"/>
                  </a:cubicBezTo>
                  <a:cubicBezTo>
                    <a:pt x="132" y="20800"/>
                    <a:pt x="0" y="20421"/>
                    <a:pt x="0" y="19981"/>
                  </a:cubicBezTo>
                  <a:lnTo>
                    <a:pt x="0" y="1617"/>
                  </a:lnTo>
                  <a:cubicBezTo>
                    <a:pt x="0" y="1177"/>
                    <a:pt x="132" y="799"/>
                    <a:pt x="399" y="478"/>
                  </a:cubicBezTo>
                  <a:cubicBezTo>
                    <a:pt x="663" y="162"/>
                    <a:pt x="982" y="0"/>
                    <a:pt x="1346" y="0"/>
                  </a:cubicBezTo>
                  <a:lnTo>
                    <a:pt x="20263" y="0"/>
                  </a:lnTo>
                  <a:close/>
                  <a:moveTo>
                    <a:pt x="4051" y="2170"/>
                  </a:moveTo>
                  <a:cubicBezTo>
                    <a:pt x="4051" y="2021"/>
                    <a:pt x="4010" y="1891"/>
                    <a:pt x="3924" y="1783"/>
                  </a:cubicBezTo>
                  <a:cubicBezTo>
                    <a:pt x="3839" y="1676"/>
                    <a:pt x="3729" y="1621"/>
                    <a:pt x="3594" y="1621"/>
                  </a:cubicBezTo>
                  <a:lnTo>
                    <a:pt x="1802" y="1621"/>
                  </a:lnTo>
                  <a:cubicBezTo>
                    <a:pt x="1677" y="1621"/>
                    <a:pt x="1569" y="1674"/>
                    <a:pt x="1481" y="1776"/>
                  </a:cubicBezTo>
                  <a:cubicBezTo>
                    <a:pt x="1391" y="1879"/>
                    <a:pt x="1344" y="2012"/>
                    <a:pt x="1344" y="2170"/>
                  </a:cubicBezTo>
                  <a:lnTo>
                    <a:pt x="1344" y="4321"/>
                  </a:lnTo>
                  <a:cubicBezTo>
                    <a:pt x="1344" y="4469"/>
                    <a:pt x="1388" y="4602"/>
                    <a:pt x="1474" y="4707"/>
                  </a:cubicBezTo>
                  <a:cubicBezTo>
                    <a:pt x="1559" y="4817"/>
                    <a:pt x="1670" y="4866"/>
                    <a:pt x="1802" y="4866"/>
                  </a:cubicBezTo>
                  <a:lnTo>
                    <a:pt x="3594" y="4866"/>
                  </a:lnTo>
                  <a:cubicBezTo>
                    <a:pt x="3721" y="4866"/>
                    <a:pt x="3829" y="4819"/>
                    <a:pt x="3916" y="4716"/>
                  </a:cubicBezTo>
                  <a:cubicBezTo>
                    <a:pt x="4008" y="4614"/>
                    <a:pt x="4051" y="4482"/>
                    <a:pt x="4051" y="4321"/>
                  </a:cubicBezTo>
                  <a:lnTo>
                    <a:pt x="4051" y="2170"/>
                  </a:lnTo>
                  <a:close/>
                  <a:moveTo>
                    <a:pt x="4051" y="7202"/>
                  </a:moveTo>
                  <a:cubicBezTo>
                    <a:pt x="4051" y="7054"/>
                    <a:pt x="4010" y="6925"/>
                    <a:pt x="3924" y="6817"/>
                  </a:cubicBezTo>
                  <a:cubicBezTo>
                    <a:pt x="3839" y="6709"/>
                    <a:pt x="3729" y="6655"/>
                    <a:pt x="3594" y="6655"/>
                  </a:cubicBezTo>
                  <a:lnTo>
                    <a:pt x="1802" y="6655"/>
                  </a:lnTo>
                  <a:cubicBezTo>
                    <a:pt x="1677" y="6655"/>
                    <a:pt x="1569" y="6709"/>
                    <a:pt x="1481" y="6817"/>
                  </a:cubicBezTo>
                  <a:cubicBezTo>
                    <a:pt x="1391" y="6925"/>
                    <a:pt x="1344" y="7054"/>
                    <a:pt x="1344" y="7202"/>
                  </a:cubicBezTo>
                  <a:lnTo>
                    <a:pt x="1344" y="9369"/>
                  </a:lnTo>
                  <a:cubicBezTo>
                    <a:pt x="1344" y="9516"/>
                    <a:pt x="1388" y="9646"/>
                    <a:pt x="1474" y="9756"/>
                  </a:cubicBezTo>
                  <a:cubicBezTo>
                    <a:pt x="1559" y="9863"/>
                    <a:pt x="1670" y="9916"/>
                    <a:pt x="1802" y="9916"/>
                  </a:cubicBezTo>
                  <a:lnTo>
                    <a:pt x="3594" y="9916"/>
                  </a:lnTo>
                  <a:cubicBezTo>
                    <a:pt x="3721" y="9916"/>
                    <a:pt x="3829" y="9863"/>
                    <a:pt x="3916" y="9756"/>
                  </a:cubicBezTo>
                  <a:cubicBezTo>
                    <a:pt x="4008" y="9646"/>
                    <a:pt x="4051" y="9516"/>
                    <a:pt x="4051" y="9369"/>
                  </a:cubicBezTo>
                  <a:lnTo>
                    <a:pt x="4051" y="7202"/>
                  </a:lnTo>
                  <a:close/>
                  <a:moveTo>
                    <a:pt x="4051" y="12232"/>
                  </a:moveTo>
                  <a:cubicBezTo>
                    <a:pt x="4051" y="12083"/>
                    <a:pt x="4010" y="11956"/>
                    <a:pt x="3924" y="11845"/>
                  </a:cubicBezTo>
                  <a:cubicBezTo>
                    <a:pt x="3839" y="11740"/>
                    <a:pt x="3729" y="11686"/>
                    <a:pt x="3594" y="11686"/>
                  </a:cubicBezTo>
                  <a:lnTo>
                    <a:pt x="1802" y="11686"/>
                  </a:lnTo>
                  <a:cubicBezTo>
                    <a:pt x="1677" y="11686"/>
                    <a:pt x="1569" y="11740"/>
                    <a:pt x="1481" y="11845"/>
                  </a:cubicBezTo>
                  <a:cubicBezTo>
                    <a:pt x="1391" y="11956"/>
                    <a:pt x="1344" y="12083"/>
                    <a:pt x="1344" y="12232"/>
                  </a:cubicBezTo>
                  <a:lnTo>
                    <a:pt x="1344" y="14400"/>
                  </a:lnTo>
                  <a:cubicBezTo>
                    <a:pt x="1344" y="14548"/>
                    <a:pt x="1388" y="14676"/>
                    <a:pt x="1474" y="14786"/>
                  </a:cubicBezTo>
                  <a:cubicBezTo>
                    <a:pt x="1559" y="14894"/>
                    <a:pt x="1670" y="14946"/>
                    <a:pt x="1802" y="14946"/>
                  </a:cubicBezTo>
                  <a:lnTo>
                    <a:pt x="3594" y="14946"/>
                  </a:lnTo>
                  <a:cubicBezTo>
                    <a:pt x="3721" y="14946"/>
                    <a:pt x="3829" y="14894"/>
                    <a:pt x="3916" y="14786"/>
                  </a:cubicBezTo>
                  <a:cubicBezTo>
                    <a:pt x="4008" y="14676"/>
                    <a:pt x="4051" y="14548"/>
                    <a:pt x="4051" y="14400"/>
                  </a:cubicBezTo>
                  <a:lnTo>
                    <a:pt x="4051" y="12232"/>
                  </a:lnTo>
                  <a:close/>
                  <a:moveTo>
                    <a:pt x="4051" y="17284"/>
                  </a:moveTo>
                  <a:cubicBezTo>
                    <a:pt x="4051" y="17136"/>
                    <a:pt x="4010" y="17005"/>
                    <a:pt x="3924" y="16897"/>
                  </a:cubicBezTo>
                  <a:cubicBezTo>
                    <a:pt x="3839" y="16791"/>
                    <a:pt x="3729" y="16735"/>
                    <a:pt x="3594" y="16735"/>
                  </a:cubicBezTo>
                  <a:lnTo>
                    <a:pt x="1802" y="16735"/>
                  </a:lnTo>
                  <a:cubicBezTo>
                    <a:pt x="1677" y="16735"/>
                    <a:pt x="1569" y="16789"/>
                    <a:pt x="1481" y="16892"/>
                  </a:cubicBezTo>
                  <a:cubicBezTo>
                    <a:pt x="1391" y="16995"/>
                    <a:pt x="1344" y="17123"/>
                    <a:pt x="1344" y="17284"/>
                  </a:cubicBezTo>
                  <a:lnTo>
                    <a:pt x="1344" y="19434"/>
                  </a:lnTo>
                  <a:cubicBezTo>
                    <a:pt x="1344" y="19584"/>
                    <a:pt x="1388" y="19713"/>
                    <a:pt x="1474" y="19823"/>
                  </a:cubicBezTo>
                  <a:cubicBezTo>
                    <a:pt x="1559" y="19928"/>
                    <a:pt x="1670" y="19985"/>
                    <a:pt x="1802" y="19985"/>
                  </a:cubicBezTo>
                  <a:lnTo>
                    <a:pt x="3594" y="19985"/>
                  </a:lnTo>
                  <a:cubicBezTo>
                    <a:pt x="3721" y="19985"/>
                    <a:pt x="3829" y="19932"/>
                    <a:pt x="3916" y="19828"/>
                  </a:cubicBezTo>
                  <a:cubicBezTo>
                    <a:pt x="4008" y="19726"/>
                    <a:pt x="4051" y="19596"/>
                    <a:pt x="4051" y="19434"/>
                  </a:cubicBezTo>
                  <a:lnTo>
                    <a:pt x="4051" y="17284"/>
                  </a:lnTo>
                  <a:close/>
                  <a:moveTo>
                    <a:pt x="16194" y="2170"/>
                  </a:moveTo>
                  <a:cubicBezTo>
                    <a:pt x="16194" y="2021"/>
                    <a:pt x="16150" y="1891"/>
                    <a:pt x="16065" y="1783"/>
                  </a:cubicBezTo>
                  <a:cubicBezTo>
                    <a:pt x="15979" y="1676"/>
                    <a:pt x="15870" y="1621"/>
                    <a:pt x="15737" y="1621"/>
                  </a:cubicBezTo>
                  <a:lnTo>
                    <a:pt x="5858" y="1621"/>
                  </a:lnTo>
                  <a:cubicBezTo>
                    <a:pt x="5731" y="1621"/>
                    <a:pt x="5623" y="1674"/>
                    <a:pt x="5535" y="1776"/>
                  </a:cubicBezTo>
                  <a:cubicBezTo>
                    <a:pt x="5445" y="1879"/>
                    <a:pt x="5401" y="2012"/>
                    <a:pt x="5401" y="2170"/>
                  </a:cubicBezTo>
                  <a:lnTo>
                    <a:pt x="5401" y="9369"/>
                  </a:lnTo>
                  <a:cubicBezTo>
                    <a:pt x="5401" y="9516"/>
                    <a:pt x="5442" y="9646"/>
                    <a:pt x="5528" y="9756"/>
                  </a:cubicBezTo>
                  <a:cubicBezTo>
                    <a:pt x="5616" y="9863"/>
                    <a:pt x="5724" y="9916"/>
                    <a:pt x="5858" y="9916"/>
                  </a:cubicBezTo>
                  <a:lnTo>
                    <a:pt x="15737" y="9916"/>
                  </a:lnTo>
                  <a:cubicBezTo>
                    <a:pt x="15862" y="9916"/>
                    <a:pt x="15969" y="9863"/>
                    <a:pt x="16060" y="9756"/>
                  </a:cubicBezTo>
                  <a:cubicBezTo>
                    <a:pt x="16147" y="9646"/>
                    <a:pt x="16194" y="9516"/>
                    <a:pt x="16194" y="9369"/>
                  </a:cubicBezTo>
                  <a:lnTo>
                    <a:pt x="16194" y="2170"/>
                  </a:lnTo>
                  <a:close/>
                  <a:moveTo>
                    <a:pt x="16194" y="12232"/>
                  </a:moveTo>
                  <a:cubicBezTo>
                    <a:pt x="16194" y="12083"/>
                    <a:pt x="16150" y="11956"/>
                    <a:pt x="16065" y="11845"/>
                  </a:cubicBezTo>
                  <a:cubicBezTo>
                    <a:pt x="15979" y="11740"/>
                    <a:pt x="15870" y="11686"/>
                    <a:pt x="15737" y="11686"/>
                  </a:cubicBezTo>
                  <a:lnTo>
                    <a:pt x="5858" y="11686"/>
                  </a:lnTo>
                  <a:cubicBezTo>
                    <a:pt x="5731" y="11686"/>
                    <a:pt x="5623" y="11740"/>
                    <a:pt x="5535" y="11845"/>
                  </a:cubicBezTo>
                  <a:cubicBezTo>
                    <a:pt x="5445" y="11956"/>
                    <a:pt x="5401" y="12083"/>
                    <a:pt x="5401" y="12232"/>
                  </a:cubicBezTo>
                  <a:lnTo>
                    <a:pt x="5401" y="19431"/>
                  </a:lnTo>
                  <a:cubicBezTo>
                    <a:pt x="5401" y="19582"/>
                    <a:pt x="5442" y="19710"/>
                    <a:pt x="5528" y="19819"/>
                  </a:cubicBezTo>
                  <a:cubicBezTo>
                    <a:pt x="5616" y="19926"/>
                    <a:pt x="5724" y="19981"/>
                    <a:pt x="5858" y="19981"/>
                  </a:cubicBezTo>
                  <a:lnTo>
                    <a:pt x="15737" y="19981"/>
                  </a:lnTo>
                  <a:cubicBezTo>
                    <a:pt x="15862" y="19981"/>
                    <a:pt x="15969" y="19928"/>
                    <a:pt x="16060" y="19826"/>
                  </a:cubicBezTo>
                  <a:cubicBezTo>
                    <a:pt x="16147" y="19722"/>
                    <a:pt x="16194" y="19593"/>
                    <a:pt x="16194" y="19431"/>
                  </a:cubicBezTo>
                  <a:lnTo>
                    <a:pt x="16194" y="12232"/>
                  </a:lnTo>
                  <a:close/>
                  <a:moveTo>
                    <a:pt x="20263" y="2170"/>
                  </a:moveTo>
                  <a:cubicBezTo>
                    <a:pt x="20263" y="2021"/>
                    <a:pt x="20217" y="1891"/>
                    <a:pt x="20129" y="1783"/>
                  </a:cubicBezTo>
                  <a:cubicBezTo>
                    <a:pt x="20038" y="1676"/>
                    <a:pt x="19930" y="1621"/>
                    <a:pt x="19806" y="1621"/>
                  </a:cubicBezTo>
                  <a:lnTo>
                    <a:pt x="18001" y="1621"/>
                  </a:lnTo>
                  <a:cubicBezTo>
                    <a:pt x="17876" y="1621"/>
                    <a:pt x="17769" y="1674"/>
                    <a:pt x="17677" y="1776"/>
                  </a:cubicBezTo>
                  <a:cubicBezTo>
                    <a:pt x="17590" y="1879"/>
                    <a:pt x="17546" y="2012"/>
                    <a:pt x="17546" y="2170"/>
                  </a:cubicBezTo>
                  <a:lnTo>
                    <a:pt x="17546" y="4321"/>
                  </a:lnTo>
                  <a:cubicBezTo>
                    <a:pt x="17546" y="4469"/>
                    <a:pt x="17590" y="4602"/>
                    <a:pt x="17677" y="4707"/>
                  </a:cubicBezTo>
                  <a:cubicBezTo>
                    <a:pt x="17769" y="4817"/>
                    <a:pt x="17876" y="4866"/>
                    <a:pt x="18001" y="4866"/>
                  </a:cubicBezTo>
                  <a:lnTo>
                    <a:pt x="19806" y="4866"/>
                  </a:lnTo>
                  <a:cubicBezTo>
                    <a:pt x="19930" y="4866"/>
                    <a:pt x="20038" y="4819"/>
                    <a:pt x="20129" y="4716"/>
                  </a:cubicBezTo>
                  <a:cubicBezTo>
                    <a:pt x="20217" y="4614"/>
                    <a:pt x="20263" y="4482"/>
                    <a:pt x="20263" y="4321"/>
                  </a:cubicBezTo>
                  <a:lnTo>
                    <a:pt x="20263" y="2170"/>
                  </a:lnTo>
                  <a:close/>
                  <a:moveTo>
                    <a:pt x="20263" y="7202"/>
                  </a:moveTo>
                  <a:cubicBezTo>
                    <a:pt x="20263" y="7054"/>
                    <a:pt x="20217" y="6925"/>
                    <a:pt x="20129" y="6817"/>
                  </a:cubicBezTo>
                  <a:cubicBezTo>
                    <a:pt x="20038" y="6709"/>
                    <a:pt x="19930" y="6655"/>
                    <a:pt x="19806" y="6655"/>
                  </a:cubicBezTo>
                  <a:lnTo>
                    <a:pt x="18001" y="6655"/>
                  </a:lnTo>
                  <a:cubicBezTo>
                    <a:pt x="17876" y="6655"/>
                    <a:pt x="17769" y="6709"/>
                    <a:pt x="17677" y="6817"/>
                  </a:cubicBezTo>
                  <a:cubicBezTo>
                    <a:pt x="17590" y="6925"/>
                    <a:pt x="17546" y="7054"/>
                    <a:pt x="17546" y="7202"/>
                  </a:cubicBezTo>
                  <a:lnTo>
                    <a:pt x="17546" y="9369"/>
                  </a:lnTo>
                  <a:cubicBezTo>
                    <a:pt x="17546" y="9516"/>
                    <a:pt x="17590" y="9646"/>
                    <a:pt x="17677" y="9756"/>
                  </a:cubicBezTo>
                  <a:cubicBezTo>
                    <a:pt x="17769" y="9863"/>
                    <a:pt x="17876" y="9916"/>
                    <a:pt x="18001" y="9916"/>
                  </a:cubicBezTo>
                  <a:lnTo>
                    <a:pt x="19806" y="9916"/>
                  </a:lnTo>
                  <a:cubicBezTo>
                    <a:pt x="19930" y="9916"/>
                    <a:pt x="20038" y="9863"/>
                    <a:pt x="20129" y="9756"/>
                  </a:cubicBezTo>
                  <a:cubicBezTo>
                    <a:pt x="20217" y="9646"/>
                    <a:pt x="20263" y="9516"/>
                    <a:pt x="20263" y="9369"/>
                  </a:cubicBezTo>
                  <a:lnTo>
                    <a:pt x="20263" y="7202"/>
                  </a:lnTo>
                  <a:close/>
                  <a:moveTo>
                    <a:pt x="20263" y="12232"/>
                  </a:moveTo>
                  <a:cubicBezTo>
                    <a:pt x="20263" y="12083"/>
                    <a:pt x="20217" y="11956"/>
                    <a:pt x="20129" y="11845"/>
                  </a:cubicBezTo>
                  <a:cubicBezTo>
                    <a:pt x="20038" y="11740"/>
                    <a:pt x="19930" y="11686"/>
                    <a:pt x="19806" y="11686"/>
                  </a:cubicBezTo>
                  <a:lnTo>
                    <a:pt x="18001" y="11686"/>
                  </a:lnTo>
                  <a:cubicBezTo>
                    <a:pt x="17876" y="11686"/>
                    <a:pt x="17769" y="11740"/>
                    <a:pt x="17677" y="11845"/>
                  </a:cubicBezTo>
                  <a:cubicBezTo>
                    <a:pt x="17590" y="11956"/>
                    <a:pt x="17546" y="12083"/>
                    <a:pt x="17546" y="12232"/>
                  </a:cubicBezTo>
                  <a:lnTo>
                    <a:pt x="17546" y="14400"/>
                  </a:lnTo>
                  <a:cubicBezTo>
                    <a:pt x="17546" y="14548"/>
                    <a:pt x="17590" y="14676"/>
                    <a:pt x="17677" y="14786"/>
                  </a:cubicBezTo>
                  <a:cubicBezTo>
                    <a:pt x="17769" y="14894"/>
                    <a:pt x="17876" y="14946"/>
                    <a:pt x="18001" y="14946"/>
                  </a:cubicBezTo>
                  <a:lnTo>
                    <a:pt x="19806" y="14946"/>
                  </a:lnTo>
                  <a:cubicBezTo>
                    <a:pt x="19930" y="14946"/>
                    <a:pt x="20038" y="14894"/>
                    <a:pt x="20129" y="14786"/>
                  </a:cubicBezTo>
                  <a:cubicBezTo>
                    <a:pt x="20217" y="14676"/>
                    <a:pt x="20263" y="14548"/>
                    <a:pt x="20263" y="14400"/>
                  </a:cubicBezTo>
                  <a:lnTo>
                    <a:pt x="20263" y="12232"/>
                  </a:lnTo>
                  <a:close/>
                  <a:moveTo>
                    <a:pt x="20263" y="17284"/>
                  </a:moveTo>
                  <a:cubicBezTo>
                    <a:pt x="20263" y="17136"/>
                    <a:pt x="20217" y="17005"/>
                    <a:pt x="20129" y="16897"/>
                  </a:cubicBezTo>
                  <a:cubicBezTo>
                    <a:pt x="20038" y="16791"/>
                    <a:pt x="19930" y="16735"/>
                    <a:pt x="19806" y="16735"/>
                  </a:cubicBezTo>
                  <a:lnTo>
                    <a:pt x="18001" y="16735"/>
                  </a:lnTo>
                  <a:cubicBezTo>
                    <a:pt x="17876" y="16735"/>
                    <a:pt x="17769" y="16789"/>
                    <a:pt x="17677" y="16892"/>
                  </a:cubicBezTo>
                  <a:cubicBezTo>
                    <a:pt x="17590" y="16995"/>
                    <a:pt x="17546" y="17123"/>
                    <a:pt x="17546" y="17284"/>
                  </a:cubicBezTo>
                  <a:lnTo>
                    <a:pt x="17546" y="19434"/>
                  </a:lnTo>
                  <a:cubicBezTo>
                    <a:pt x="17546" y="19584"/>
                    <a:pt x="17590" y="19713"/>
                    <a:pt x="17677" y="19823"/>
                  </a:cubicBezTo>
                  <a:cubicBezTo>
                    <a:pt x="17769" y="19928"/>
                    <a:pt x="17876" y="19985"/>
                    <a:pt x="18001" y="19985"/>
                  </a:cubicBezTo>
                  <a:lnTo>
                    <a:pt x="19806" y="19985"/>
                  </a:lnTo>
                  <a:cubicBezTo>
                    <a:pt x="19930" y="19985"/>
                    <a:pt x="20038" y="19932"/>
                    <a:pt x="20129" y="19828"/>
                  </a:cubicBezTo>
                  <a:cubicBezTo>
                    <a:pt x="20217" y="19726"/>
                    <a:pt x="20263" y="19596"/>
                    <a:pt x="20263" y="19434"/>
                  </a:cubicBezTo>
                  <a:lnTo>
                    <a:pt x="20263" y="17284"/>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51230" name="Group 30"/>
          <p:cNvGrpSpPr>
            <a:grpSpLocks/>
          </p:cNvGrpSpPr>
          <p:nvPr/>
        </p:nvGrpSpPr>
        <p:grpSpPr bwMode="auto">
          <a:xfrm>
            <a:off x="1593851" y="6745821"/>
            <a:ext cx="9144000" cy="122766"/>
            <a:chOff x="-1" y="-1"/>
            <a:chExt cx="6858001" cy="91441"/>
          </a:xfrm>
        </p:grpSpPr>
        <p:sp>
          <p:nvSpPr>
            <p:cNvPr id="51231" name="AutoShape 31"/>
            <p:cNvSpPr>
              <a:spLocks/>
            </p:cNvSpPr>
            <p:nvPr/>
          </p:nvSpPr>
          <p:spPr bwMode="auto">
            <a:xfrm>
              <a:off x="-1" y="-1"/>
              <a:ext cx="1371601" cy="91441"/>
            </a:xfrm>
            <a:custGeom>
              <a:avLst/>
              <a:gdLst>
                <a:gd name="T0" fmla="*/ 685801 w 21600"/>
                <a:gd name="T1" fmla="*/ 45721 h 21600"/>
                <a:gd name="T2" fmla="*/ 685801 w 21600"/>
                <a:gd name="T3" fmla="*/ 45721 h 21600"/>
                <a:gd name="T4" fmla="*/ 685801 w 21600"/>
                <a:gd name="T5" fmla="*/ 45721 h 21600"/>
                <a:gd name="T6" fmla="*/ 685801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23C7E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2" name="AutoShape 32"/>
            <p:cNvSpPr>
              <a:spLocks/>
            </p:cNvSpPr>
            <p:nvPr/>
          </p:nvSpPr>
          <p:spPr bwMode="auto">
            <a:xfrm>
              <a:off x="13716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D84D5A"/>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3" name="AutoShape 33"/>
            <p:cNvSpPr>
              <a:spLocks/>
            </p:cNvSpPr>
            <p:nvPr/>
          </p:nvSpPr>
          <p:spPr bwMode="auto">
            <a:xfrm>
              <a:off x="27432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A1B74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4" name="AutoShape 34"/>
            <p:cNvSpPr>
              <a:spLocks/>
            </p:cNvSpPr>
            <p:nvPr/>
          </p:nvSpPr>
          <p:spPr bwMode="auto">
            <a:xfrm>
              <a:off x="41148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FCC94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5" name="AutoShape 35"/>
            <p:cNvSpPr>
              <a:spLocks/>
            </p:cNvSpPr>
            <p:nvPr/>
          </p:nvSpPr>
          <p:spPr bwMode="auto">
            <a:xfrm>
              <a:off x="54864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BFBFB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grpSp>
      <p:sp>
        <p:nvSpPr>
          <p:cNvPr id="10" name="Rectangle 9"/>
          <p:cNvSpPr/>
          <p:nvPr/>
        </p:nvSpPr>
        <p:spPr>
          <a:xfrm>
            <a:off x="2081980" y="185210"/>
            <a:ext cx="7010400" cy="1200329"/>
          </a:xfrm>
          <a:prstGeom prst="rect">
            <a:avLst/>
          </a:prstGeom>
        </p:spPr>
        <p:txBody>
          <a:bodyPr wrap="square">
            <a:spAutoFit/>
          </a:bodyPr>
          <a:lstStyle/>
          <a:p>
            <a:pPr algn="ctr">
              <a:buNone/>
            </a:pPr>
            <a:r>
              <a:rPr lang="nl-NL" sz="2400" b="1" i="1" dirty="0">
                <a:solidFill>
                  <a:srgbClr val="008000"/>
                </a:solidFill>
              </a:rPr>
              <a:t>2.2. Nhiệm vụ và giải pháp xây dựng và hoàn thiện Nhà nước pháp quyền xã hội chủ nghĩa Việt Nam </a:t>
            </a:r>
            <a:endParaRPr lang="en-US" sz="2400" dirty="0">
              <a:solidFill>
                <a:srgbClr val="008000"/>
              </a:solidFill>
            </a:endParaRPr>
          </a:p>
        </p:txBody>
      </p:sp>
      <p:sp>
        <p:nvSpPr>
          <p:cNvPr id="46" name="Rectangle 45"/>
          <p:cNvSpPr/>
          <p:nvPr/>
        </p:nvSpPr>
        <p:spPr>
          <a:xfrm>
            <a:off x="4116921" y="1410942"/>
            <a:ext cx="2963335" cy="105833"/>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C00000"/>
              </a:solidFill>
              <a:latin typeface="Lato" pitchFamily="34" charset="0"/>
            </a:endParaRPr>
          </a:p>
        </p:txBody>
      </p:sp>
    </p:spTree>
    <p:extLst>
      <p:ext uri="{BB962C8B-B14F-4D97-AF65-F5344CB8AC3E}">
        <p14:creationId xmlns:p14="http://schemas.microsoft.com/office/powerpoint/2010/main" val="197626361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52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 calcmode="lin" valueType="num">
                                      <p:cBhvr>
                                        <p:cTn id="9" dur="750" fill="hold"/>
                                        <p:tgtEl>
                                          <p:spTgt spid="2"/>
                                        </p:tgtEl>
                                        <p:attrNameLst>
                                          <p:attrName>ppt_x</p:attrName>
                                        </p:attrNameLst>
                                      </p:cBhvr>
                                      <p:tavLst>
                                        <p:tav tm="0">
                                          <p:val>
                                            <p:fltVal val="0.5"/>
                                          </p:val>
                                        </p:tav>
                                        <p:tav tm="100000">
                                          <p:val>
                                            <p:strVal val="#ppt_x"/>
                                          </p:val>
                                        </p:tav>
                                      </p:tavLst>
                                    </p:anim>
                                    <p:anim calcmode="lin" valueType="num">
                                      <p:cBhvr>
                                        <p:cTn id="10" dur="750" fill="hold"/>
                                        <p:tgtEl>
                                          <p:spTgt spid="2"/>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100"/>
                                  </p:stCondLst>
                                  <p:childTnLst>
                                    <p:set>
                                      <p:cBhvr>
                                        <p:cTn id="12" dur="1" fill="hold">
                                          <p:stCondLst>
                                            <p:cond delay="0"/>
                                          </p:stCondLst>
                                        </p:cTn>
                                        <p:tgtEl>
                                          <p:spTgt spid="3"/>
                                        </p:tgtEl>
                                        <p:attrNameLst>
                                          <p:attrName>style.visibility</p:attrName>
                                        </p:attrNameLst>
                                      </p:cBhvr>
                                      <p:to>
                                        <p:strVal val="visible"/>
                                      </p:to>
                                    </p:set>
                                    <p:anim calcmode="lin" valueType="num">
                                      <p:cBhvr>
                                        <p:cTn id="13" dur="750" fill="hold"/>
                                        <p:tgtEl>
                                          <p:spTgt spid="3"/>
                                        </p:tgtEl>
                                        <p:attrNameLst>
                                          <p:attrName>ppt_w</p:attrName>
                                        </p:attrNameLst>
                                      </p:cBhvr>
                                      <p:tavLst>
                                        <p:tav tm="0">
                                          <p:val>
                                            <p:fltVal val="0"/>
                                          </p:val>
                                        </p:tav>
                                        <p:tav tm="100000">
                                          <p:val>
                                            <p:strVal val="#ppt_w"/>
                                          </p:val>
                                        </p:tav>
                                      </p:tavLst>
                                    </p:anim>
                                    <p:anim calcmode="lin" valueType="num">
                                      <p:cBhvr>
                                        <p:cTn id="14" dur="750" fill="hold"/>
                                        <p:tgtEl>
                                          <p:spTgt spid="3"/>
                                        </p:tgtEl>
                                        <p:attrNameLst>
                                          <p:attrName>ppt_h</p:attrName>
                                        </p:attrNameLst>
                                      </p:cBhvr>
                                      <p:tavLst>
                                        <p:tav tm="0">
                                          <p:val>
                                            <p:fltVal val="0"/>
                                          </p:val>
                                        </p:tav>
                                        <p:tav tm="100000">
                                          <p:val>
                                            <p:strVal val="#ppt_h"/>
                                          </p:val>
                                        </p:tav>
                                      </p:tavLst>
                                    </p:anim>
                                    <p:anim calcmode="lin" valueType="num">
                                      <p:cBhvr>
                                        <p:cTn id="15" dur="750" fill="hold"/>
                                        <p:tgtEl>
                                          <p:spTgt spid="3"/>
                                        </p:tgtEl>
                                        <p:attrNameLst>
                                          <p:attrName>ppt_x</p:attrName>
                                        </p:attrNameLst>
                                      </p:cBhvr>
                                      <p:tavLst>
                                        <p:tav tm="0">
                                          <p:val>
                                            <p:fltVal val="0.5"/>
                                          </p:val>
                                        </p:tav>
                                        <p:tav tm="100000">
                                          <p:val>
                                            <p:strVal val="#ppt_x"/>
                                          </p:val>
                                        </p:tav>
                                      </p:tavLst>
                                    </p:anim>
                                    <p:anim calcmode="lin" valueType="num">
                                      <p:cBhvr>
                                        <p:cTn id="16" dur="750" fill="hold"/>
                                        <p:tgtEl>
                                          <p:spTgt spid="3"/>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200"/>
                                  </p:stCondLst>
                                  <p:childTnLst>
                                    <p:set>
                                      <p:cBhvr>
                                        <p:cTn id="18" dur="1" fill="hold">
                                          <p:stCondLst>
                                            <p:cond delay="0"/>
                                          </p:stCondLst>
                                        </p:cTn>
                                        <p:tgtEl>
                                          <p:spTgt spid="51220"/>
                                        </p:tgtEl>
                                        <p:attrNameLst>
                                          <p:attrName>style.visibility</p:attrName>
                                        </p:attrNameLst>
                                      </p:cBhvr>
                                      <p:to>
                                        <p:strVal val="visible"/>
                                      </p:to>
                                    </p:set>
                                    <p:anim calcmode="lin" valueType="num">
                                      <p:cBhvr>
                                        <p:cTn id="19" dur="750" fill="hold"/>
                                        <p:tgtEl>
                                          <p:spTgt spid="51220"/>
                                        </p:tgtEl>
                                        <p:attrNameLst>
                                          <p:attrName>ppt_w</p:attrName>
                                        </p:attrNameLst>
                                      </p:cBhvr>
                                      <p:tavLst>
                                        <p:tav tm="0">
                                          <p:val>
                                            <p:fltVal val="0"/>
                                          </p:val>
                                        </p:tav>
                                        <p:tav tm="100000">
                                          <p:val>
                                            <p:strVal val="#ppt_w"/>
                                          </p:val>
                                        </p:tav>
                                      </p:tavLst>
                                    </p:anim>
                                    <p:anim calcmode="lin" valueType="num">
                                      <p:cBhvr>
                                        <p:cTn id="20" dur="750" fill="hold"/>
                                        <p:tgtEl>
                                          <p:spTgt spid="51220"/>
                                        </p:tgtEl>
                                        <p:attrNameLst>
                                          <p:attrName>ppt_h</p:attrName>
                                        </p:attrNameLst>
                                      </p:cBhvr>
                                      <p:tavLst>
                                        <p:tav tm="0">
                                          <p:val>
                                            <p:fltVal val="0"/>
                                          </p:val>
                                        </p:tav>
                                        <p:tav tm="100000">
                                          <p:val>
                                            <p:strVal val="#ppt_h"/>
                                          </p:val>
                                        </p:tav>
                                      </p:tavLst>
                                    </p:anim>
                                    <p:anim calcmode="lin" valueType="num">
                                      <p:cBhvr>
                                        <p:cTn id="21" dur="750" fill="hold"/>
                                        <p:tgtEl>
                                          <p:spTgt spid="51220"/>
                                        </p:tgtEl>
                                        <p:attrNameLst>
                                          <p:attrName>ppt_x</p:attrName>
                                        </p:attrNameLst>
                                      </p:cBhvr>
                                      <p:tavLst>
                                        <p:tav tm="0">
                                          <p:val>
                                            <p:fltVal val="0.5"/>
                                          </p:val>
                                        </p:tav>
                                        <p:tav tm="100000">
                                          <p:val>
                                            <p:strVal val="#ppt_x"/>
                                          </p:val>
                                        </p:tav>
                                      </p:tavLst>
                                    </p:anim>
                                    <p:anim calcmode="lin" valueType="num">
                                      <p:cBhvr>
                                        <p:cTn id="22" dur="750" fill="hold"/>
                                        <p:tgtEl>
                                          <p:spTgt spid="51220"/>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400"/>
                                  </p:stCondLst>
                                  <p:childTnLst>
                                    <p:set>
                                      <p:cBhvr>
                                        <p:cTn id="24" dur="1" fill="hold">
                                          <p:stCondLst>
                                            <p:cond delay="0"/>
                                          </p:stCondLst>
                                        </p:cTn>
                                        <p:tgtEl>
                                          <p:spTgt spid="51221"/>
                                        </p:tgtEl>
                                        <p:attrNameLst>
                                          <p:attrName>style.visibility</p:attrName>
                                        </p:attrNameLst>
                                      </p:cBhvr>
                                      <p:to>
                                        <p:strVal val="visible"/>
                                      </p:to>
                                    </p:set>
                                    <p:anim calcmode="lin" valueType="num">
                                      <p:cBhvr>
                                        <p:cTn id="25" dur="750" fill="hold"/>
                                        <p:tgtEl>
                                          <p:spTgt spid="51221"/>
                                        </p:tgtEl>
                                        <p:attrNameLst>
                                          <p:attrName>ppt_w</p:attrName>
                                        </p:attrNameLst>
                                      </p:cBhvr>
                                      <p:tavLst>
                                        <p:tav tm="0">
                                          <p:val>
                                            <p:fltVal val="0"/>
                                          </p:val>
                                        </p:tav>
                                        <p:tav tm="100000">
                                          <p:val>
                                            <p:strVal val="#ppt_w"/>
                                          </p:val>
                                        </p:tav>
                                      </p:tavLst>
                                    </p:anim>
                                    <p:anim calcmode="lin" valueType="num">
                                      <p:cBhvr>
                                        <p:cTn id="26" dur="750" fill="hold"/>
                                        <p:tgtEl>
                                          <p:spTgt spid="51221"/>
                                        </p:tgtEl>
                                        <p:attrNameLst>
                                          <p:attrName>ppt_h</p:attrName>
                                        </p:attrNameLst>
                                      </p:cBhvr>
                                      <p:tavLst>
                                        <p:tav tm="0">
                                          <p:val>
                                            <p:fltVal val="0"/>
                                          </p:val>
                                        </p:tav>
                                        <p:tav tm="100000">
                                          <p:val>
                                            <p:strVal val="#ppt_h"/>
                                          </p:val>
                                        </p:tav>
                                      </p:tavLst>
                                    </p:anim>
                                    <p:anim calcmode="lin" valueType="num">
                                      <p:cBhvr>
                                        <p:cTn id="27" dur="750" fill="hold"/>
                                        <p:tgtEl>
                                          <p:spTgt spid="51221"/>
                                        </p:tgtEl>
                                        <p:attrNameLst>
                                          <p:attrName>ppt_x</p:attrName>
                                        </p:attrNameLst>
                                      </p:cBhvr>
                                      <p:tavLst>
                                        <p:tav tm="0">
                                          <p:val>
                                            <p:fltVal val="0.5"/>
                                          </p:val>
                                        </p:tav>
                                        <p:tav tm="100000">
                                          <p:val>
                                            <p:strVal val="#ppt_x"/>
                                          </p:val>
                                        </p:tav>
                                      </p:tavLst>
                                    </p:anim>
                                    <p:anim calcmode="lin" valueType="num">
                                      <p:cBhvr>
                                        <p:cTn id="28" dur="750" fill="hold"/>
                                        <p:tgtEl>
                                          <p:spTgt spid="51221"/>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600"/>
                                  </p:stCondLst>
                                  <p:childTnLst>
                                    <p:set>
                                      <p:cBhvr>
                                        <p:cTn id="30" dur="1" fill="hold">
                                          <p:stCondLst>
                                            <p:cond delay="0"/>
                                          </p:stCondLst>
                                        </p:cTn>
                                        <p:tgtEl>
                                          <p:spTgt spid="51222"/>
                                        </p:tgtEl>
                                        <p:attrNameLst>
                                          <p:attrName>style.visibility</p:attrName>
                                        </p:attrNameLst>
                                      </p:cBhvr>
                                      <p:to>
                                        <p:strVal val="visible"/>
                                      </p:to>
                                    </p:set>
                                    <p:anim calcmode="lin" valueType="num">
                                      <p:cBhvr>
                                        <p:cTn id="31" dur="750" fill="hold"/>
                                        <p:tgtEl>
                                          <p:spTgt spid="51222"/>
                                        </p:tgtEl>
                                        <p:attrNameLst>
                                          <p:attrName>ppt_w</p:attrName>
                                        </p:attrNameLst>
                                      </p:cBhvr>
                                      <p:tavLst>
                                        <p:tav tm="0">
                                          <p:val>
                                            <p:fltVal val="0"/>
                                          </p:val>
                                        </p:tav>
                                        <p:tav tm="100000">
                                          <p:val>
                                            <p:strVal val="#ppt_w"/>
                                          </p:val>
                                        </p:tav>
                                      </p:tavLst>
                                    </p:anim>
                                    <p:anim calcmode="lin" valueType="num">
                                      <p:cBhvr>
                                        <p:cTn id="32" dur="750" fill="hold"/>
                                        <p:tgtEl>
                                          <p:spTgt spid="51222"/>
                                        </p:tgtEl>
                                        <p:attrNameLst>
                                          <p:attrName>ppt_h</p:attrName>
                                        </p:attrNameLst>
                                      </p:cBhvr>
                                      <p:tavLst>
                                        <p:tav tm="0">
                                          <p:val>
                                            <p:fltVal val="0"/>
                                          </p:val>
                                        </p:tav>
                                        <p:tav tm="100000">
                                          <p:val>
                                            <p:strVal val="#ppt_h"/>
                                          </p:val>
                                        </p:tav>
                                      </p:tavLst>
                                    </p:anim>
                                    <p:anim calcmode="lin" valueType="num">
                                      <p:cBhvr>
                                        <p:cTn id="33" dur="750" fill="hold"/>
                                        <p:tgtEl>
                                          <p:spTgt spid="51222"/>
                                        </p:tgtEl>
                                        <p:attrNameLst>
                                          <p:attrName>ppt_x</p:attrName>
                                        </p:attrNameLst>
                                      </p:cBhvr>
                                      <p:tavLst>
                                        <p:tav tm="0">
                                          <p:val>
                                            <p:fltVal val="0.5"/>
                                          </p:val>
                                        </p:tav>
                                        <p:tav tm="100000">
                                          <p:val>
                                            <p:strVal val="#ppt_x"/>
                                          </p:val>
                                        </p:tav>
                                      </p:tavLst>
                                    </p:anim>
                                    <p:anim calcmode="lin" valueType="num">
                                      <p:cBhvr>
                                        <p:cTn id="34" dur="750" fill="hold"/>
                                        <p:tgtEl>
                                          <p:spTgt spid="51222"/>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900"/>
                                  </p:stCondLst>
                                  <p:childTnLst>
                                    <p:set>
                                      <p:cBhvr>
                                        <p:cTn id="36" dur="1" fill="hold">
                                          <p:stCondLst>
                                            <p:cond delay="0"/>
                                          </p:stCondLst>
                                        </p:cTn>
                                        <p:tgtEl>
                                          <p:spTgt spid="51216"/>
                                        </p:tgtEl>
                                        <p:attrNameLst>
                                          <p:attrName>style.visibility</p:attrName>
                                        </p:attrNameLst>
                                      </p:cBhvr>
                                      <p:to>
                                        <p:strVal val="visible"/>
                                      </p:to>
                                    </p:set>
                                    <p:anim calcmode="lin" valueType="num">
                                      <p:cBhvr>
                                        <p:cTn id="37" dur="750" fill="hold"/>
                                        <p:tgtEl>
                                          <p:spTgt spid="51216"/>
                                        </p:tgtEl>
                                        <p:attrNameLst>
                                          <p:attrName>ppt_w</p:attrName>
                                        </p:attrNameLst>
                                      </p:cBhvr>
                                      <p:tavLst>
                                        <p:tav tm="0">
                                          <p:val>
                                            <p:fltVal val="0"/>
                                          </p:val>
                                        </p:tav>
                                        <p:tav tm="100000">
                                          <p:val>
                                            <p:strVal val="#ppt_w"/>
                                          </p:val>
                                        </p:tav>
                                      </p:tavLst>
                                    </p:anim>
                                    <p:anim calcmode="lin" valueType="num">
                                      <p:cBhvr>
                                        <p:cTn id="38" dur="750" fill="hold"/>
                                        <p:tgtEl>
                                          <p:spTgt spid="51216"/>
                                        </p:tgtEl>
                                        <p:attrNameLst>
                                          <p:attrName>ppt_h</p:attrName>
                                        </p:attrNameLst>
                                      </p:cBhvr>
                                      <p:tavLst>
                                        <p:tav tm="0">
                                          <p:val>
                                            <p:fltVal val="0"/>
                                          </p:val>
                                        </p:tav>
                                        <p:tav tm="100000">
                                          <p:val>
                                            <p:strVal val="#ppt_h"/>
                                          </p:val>
                                        </p:tav>
                                      </p:tavLst>
                                    </p:anim>
                                    <p:anim calcmode="lin" valueType="num">
                                      <p:cBhvr>
                                        <p:cTn id="39" dur="750" fill="hold"/>
                                        <p:tgtEl>
                                          <p:spTgt spid="51216"/>
                                        </p:tgtEl>
                                        <p:attrNameLst>
                                          <p:attrName>ppt_x</p:attrName>
                                        </p:attrNameLst>
                                      </p:cBhvr>
                                      <p:tavLst>
                                        <p:tav tm="0">
                                          <p:val>
                                            <p:fltVal val="0.5"/>
                                          </p:val>
                                        </p:tav>
                                        <p:tav tm="100000">
                                          <p:val>
                                            <p:strVal val="#ppt_x"/>
                                          </p:val>
                                        </p:tav>
                                      </p:tavLst>
                                    </p:anim>
                                    <p:anim calcmode="lin" valueType="num">
                                      <p:cBhvr>
                                        <p:cTn id="40" dur="750" fill="hold"/>
                                        <p:tgtEl>
                                          <p:spTgt spid="51216"/>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1100"/>
                                  </p:stCondLst>
                                  <p:childTnLst>
                                    <p:set>
                                      <p:cBhvr>
                                        <p:cTn id="42" dur="1" fill="hold">
                                          <p:stCondLst>
                                            <p:cond delay="0"/>
                                          </p:stCondLst>
                                        </p:cTn>
                                        <p:tgtEl>
                                          <p:spTgt spid="51215"/>
                                        </p:tgtEl>
                                        <p:attrNameLst>
                                          <p:attrName>style.visibility</p:attrName>
                                        </p:attrNameLst>
                                      </p:cBhvr>
                                      <p:to>
                                        <p:strVal val="visible"/>
                                      </p:to>
                                    </p:set>
                                    <p:anim calcmode="lin" valueType="num">
                                      <p:cBhvr>
                                        <p:cTn id="43" dur="750" fill="hold"/>
                                        <p:tgtEl>
                                          <p:spTgt spid="51215"/>
                                        </p:tgtEl>
                                        <p:attrNameLst>
                                          <p:attrName>ppt_w</p:attrName>
                                        </p:attrNameLst>
                                      </p:cBhvr>
                                      <p:tavLst>
                                        <p:tav tm="0">
                                          <p:val>
                                            <p:fltVal val="0"/>
                                          </p:val>
                                        </p:tav>
                                        <p:tav tm="100000">
                                          <p:val>
                                            <p:strVal val="#ppt_w"/>
                                          </p:val>
                                        </p:tav>
                                      </p:tavLst>
                                    </p:anim>
                                    <p:anim calcmode="lin" valueType="num">
                                      <p:cBhvr>
                                        <p:cTn id="44" dur="750" fill="hold"/>
                                        <p:tgtEl>
                                          <p:spTgt spid="51215"/>
                                        </p:tgtEl>
                                        <p:attrNameLst>
                                          <p:attrName>ppt_h</p:attrName>
                                        </p:attrNameLst>
                                      </p:cBhvr>
                                      <p:tavLst>
                                        <p:tav tm="0">
                                          <p:val>
                                            <p:fltVal val="0"/>
                                          </p:val>
                                        </p:tav>
                                        <p:tav tm="100000">
                                          <p:val>
                                            <p:strVal val="#ppt_h"/>
                                          </p:val>
                                        </p:tav>
                                      </p:tavLst>
                                    </p:anim>
                                    <p:anim calcmode="lin" valueType="num">
                                      <p:cBhvr>
                                        <p:cTn id="45" dur="750" fill="hold"/>
                                        <p:tgtEl>
                                          <p:spTgt spid="51215"/>
                                        </p:tgtEl>
                                        <p:attrNameLst>
                                          <p:attrName>ppt_x</p:attrName>
                                        </p:attrNameLst>
                                      </p:cBhvr>
                                      <p:tavLst>
                                        <p:tav tm="0">
                                          <p:val>
                                            <p:fltVal val="0.5"/>
                                          </p:val>
                                        </p:tav>
                                        <p:tav tm="100000">
                                          <p:val>
                                            <p:strVal val="#ppt_x"/>
                                          </p:val>
                                        </p:tav>
                                      </p:tavLst>
                                    </p:anim>
                                    <p:anim calcmode="lin" valueType="num">
                                      <p:cBhvr>
                                        <p:cTn id="46" dur="750" fill="hold"/>
                                        <p:tgtEl>
                                          <p:spTgt spid="51215"/>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1300"/>
                                  </p:stCondLst>
                                  <p:childTnLst>
                                    <p:set>
                                      <p:cBhvr>
                                        <p:cTn id="48" dur="1" fill="hold">
                                          <p:stCondLst>
                                            <p:cond delay="0"/>
                                          </p:stCondLst>
                                        </p:cTn>
                                        <p:tgtEl>
                                          <p:spTgt spid="51214"/>
                                        </p:tgtEl>
                                        <p:attrNameLst>
                                          <p:attrName>style.visibility</p:attrName>
                                        </p:attrNameLst>
                                      </p:cBhvr>
                                      <p:to>
                                        <p:strVal val="visible"/>
                                      </p:to>
                                    </p:set>
                                    <p:anim calcmode="lin" valueType="num">
                                      <p:cBhvr>
                                        <p:cTn id="49" dur="750" fill="hold"/>
                                        <p:tgtEl>
                                          <p:spTgt spid="51214"/>
                                        </p:tgtEl>
                                        <p:attrNameLst>
                                          <p:attrName>ppt_w</p:attrName>
                                        </p:attrNameLst>
                                      </p:cBhvr>
                                      <p:tavLst>
                                        <p:tav tm="0">
                                          <p:val>
                                            <p:fltVal val="0"/>
                                          </p:val>
                                        </p:tav>
                                        <p:tav tm="100000">
                                          <p:val>
                                            <p:strVal val="#ppt_w"/>
                                          </p:val>
                                        </p:tav>
                                      </p:tavLst>
                                    </p:anim>
                                    <p:anim calcmode="lin" valueType="num">
                                      <p:cBhvr>
                                        <p:cTn id="50" dur="750" fill="hold"/>
                                        <p:tgtEl>
                                          <p:spTgt spid="51214"/>
                                        </p:tgtEl>
                                        <p:attrNameLst>
                                          <p:attrName>ppt_h</p:attrName>
                                        </p:attrNameLst>
                                      </p:cBhvr>
                                      <p:tavLst>
                                        <p:tav tm="0">
                                          <p:val>
                                            <p:fltVal val="0"/>
                                          </p:val>
                                        </p:tav>
                                        <p:tav tm="100000">
                                          <p:val>
                                            <p:strVal val="#ppt_h"/>
                                          </p:val>
                                        </p:tav>
                                      </p:tavLst>
                                    </p:anim>
                                    <p:anim calcmode="lin" valueType="num">
                                      <p:cBhvr>
                                        <p:cTn id="51" dur="750" fill="hold"/>
                                        <p:tgtEl>
                                          <p:spTgt spid="51214"/>
                                        </p:tgtEl>
                                        <p:attrNameLst>
                                          <p:attrName>ppt_x</p:attrName>
                                        </p:attrNameLst>
                                      </p:cBhvr>
                                      <p:tavLst>
                                        <p:tav tm="0">
                                          <p:val>
                                            <p:fltVal val="0.5"/>
                                          </p:val>
                                        </p:tav>
                                        <p:tav tm="100000">
                                          <p:val>
                                            <p:strVal val="#ppt_x"/>
                                          </p:val>
                                        </p:tav>
                                      </p:tavLst>
                                    </p:anim>
                                    <p:anim calcmode="lin" valueType="num">
                                      <p:cBhvr>
                                        <p:cTn id="52" dur="750" fill="hold"/>
                                        <p:tgtEl>
                                          <p:spTgt spid="51214"/>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200"/>
                                  </p:stCondLst>
                                  <p:childTnLst>
                                    <p:set>
                                      <p:cBhvr>
                                        <p:cTn id="54" dur="1" fill="hold">
                                          <p:stCondLst>
                                            <p:cond delay="0"/>
                                          </p:stCondLst>
                                        </p:cTn>
                                        <p:tgtEl>
                                          <p:spTgt spid="4"/>
                                        </p:tgtEl>
                                        <p:attrNameLst>
                                          <p:attrName>style.visibility</p:attrName>
                                        </p:attrNameLst>
                                      </p:cBhvr>
                                      <p:to>
                                        <p:strVal val="visible"/>
                                      </p:to>
                                    </p:set>
                                    <p:anim calcmode="lin" valueType="num">
                                      <p:cBhvr>
                                        <p:cTn id="55" dur="750" fill="hold"/>
                                        <p:tgtEl>
                                          <p:spTgt spid="4"/>
                                        </p:tgtEl>
                                        <p:attrNameLst>
                                          <p:attrName>ppt_w</p:attrName>
                                        </p:attrNameLst>
                                      </p:cBhvr>
                                      <p:tavLst>
                                        <p:tav tm="0">
                                          <p:val>
                                            <p:fltVal val="0"/>
                                          </p:val>
                                        </p:tav>
                                        <p:tav tm="100000">
                                          <p:val>
                                            <p:strVal val="#ppt_w"/>
                                          </p:val>
                                        </p:tav>
                                      </p:tavLst>
                                    </p:anim>
                                    <p:anim calcmode="lin" valueType="num">
                                      <p:cBhvr>
                                        <p:cTn id="56" dur="750" fill="hold"/>
                                        <p:tgtEl>
                                          <p:spTgt spid="4"/>
                                        </p:tgtEl>
                                        <p:attrNameLst>
                                          <p:attrName>ppt_h</p:attrName>
                                        </p:attrNameLst>
                                      </p:cBhvr>
                                      <p:tavLst>
                                        <p:tav tm="0">
                                          <p:val>
                                            <p:fltVal val="0"/>
                                          </p:val>
                                        </p:tav>
                                        <p:tav tm="100000">
                                          <p:val>
                                            <p:strVal val="#ppt_h"/>
                                          </p:val>
                                        </p:tav>
                                      </p:tavLst>
                                    </p:anim>
                                    <p:anim calcmode="lin" valueType="num">
                                      <p:cBhvr>
                                        <p:cTn id="57" dur="750" fill="hold"/>
                                        <p:tgtEl>
                                          <p:spTgt spid="4"/>
                                        </p:tgtEl>
                                        <p:attrNameLst>
                                          <p:attrName>ppt_x</p:attrName>
                                        </p:attrNameLst>
                                      </p:cBhvr>
                                      <p:tavLst>
                                        <p:tav tm="0">
                                          <p:val>
                                            <p:fltVal val="0.5"/>
                                          </p:val>
                                        </p:tav>
                                        <p:tav tm="100000">
                                          <p:val>
                                            <p:strVal val="#ppt_x"/>
                                          </p:val>
                                        </p:tav>
                                      </p:tavLst>
                                    </p:anim>
                                    <p:anim calcmode="lin" valueType="num">
                                      <p:cBhvr>
                                        <p:cTn id="58" dur="750" fill="hold"/>
                                        <p:tgtEl>
                                          <p:spTgt spid="4"/>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300"/>
                                  </p:stCondLst>
                                  <p:childTnLst>
                                    <p:set>
                                      <p:cBhvr>
                                        <p:cTn id="60" dur="1" fill="hold">
                                          <p:stCondLst>
                                            <p:cond delay="0"/>
                                          </p:stCondLst>
                                        </p:cTn>
                                        <p:tgtEl>
                                          <p:spTgt spid="5"/>
                                        </p:tgtEl>
                                        <p:attrNameLst>
                                          <p:attrName>style.visibility</p:attrName>
                                        </p:attrNameLst>
                                      </p:cBhvr>
                                      <p:to>
                                        <p:strVal val="visible"/>
                                      </p:to>
                                    </p:set>
                                    <p:anim calcmode="lin" valueType="num">
                                      <p:cBhvr>
                                        <p:cTn id="61" dur="750" fill="hold"/>
                                        <p:tgtEl>
                                          <p:spTgt spid="5"/>
                                        </p:tgtEl>
                                        <p:attrNameLst>
                                          <p:attrName>ppt_w</p:attrName>
                                        </p:attrNameLst>
                                      </p:cBhvr>
                                      <p:tavLst>
                                        <p:tav tm="0">
                                          <p:val>
                                            <p:fltVal val="0"/>
                                          </p:val>
                                        </p:tav>
                                        <p:tav tm="100000">
                                          <p:val>
                                            <p:strVal val="#ppt_w"/>
                                          </p:val>
                                        </p:tav>
                                      </p:tavLst>
                                    </p:anim>
                                    <p:anim calcmode="lin" valueType="num">
                                      <p:cBhvr>
                                        <p:cTn id="62" dur="750" fill="hold"/>
                                        <p:tgtEl>
                                          <p:spTgt spid="5"/>
                                        </p:tgtEl>
                                        <p:attrNameLst>
                                          <p:attrName>ppt_h</p:attrName>
                                        </p:attrNameLst>
                                      </p:cBhvr>
                                      <p:tavLst>
                                        <p:tav tm="0">
                                          <p:val>
                                            <p:fltVal val="0"/>
                                          </p:val>
                                        </p:tav>
                                        <p:tav tm="100000">
                                          <p:val>
                                            <p:strVal val="#ppt_h"/>
                                          </p:val>
                                        </p:tav>
                                      </p:tavLst>
                                    </p:anim>
                                    <p:anim calcmode="lin" valueType="num">
                                      <p:cBhvr>
                                        <p:cTn id="63" dur="750" fill="hold"/>
                                        <p:tgtEl>
                                          <p:spTgt spid="5"/>
                                        </p:tgtEl>
                                        <p:attrNameLst>
                                          <p:attrName>ppt_x</p:attrName>
                                        </p:attrNameLst>
                                      </p:cBhvr>
                                      <p:tavLst>
                                        <p:tav tm="0">
                                          <p:val>
                                            <p:fltVal val="0.5"/>
                                          </p:val>
                                        </p:tav>
                                        <p:tav tm="100000">
                                          <p:val>
                                            <p:strVal val="#ppt_x"/>
                                          </p:val>
                                        </p:tav>
                                      </p:tavLst>
                                    </p:anim>
                                    <p:anim calcmode="lin" valueType="num">
                                      <p:cBhvr>
                                        <p:cTn id="64" dur="750" fill="hold"/>
                                        <p:tgtEl>
                                          <p:spTgt spid="5"/>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400"/>
                                  </p:stCondLst>
                                  <p:childTnLst>
                                    <p:set>
                                      <p:cBhvr>
                                        <p:cTn id="66" dur="1" fill="hold">
                                          <p:stCondLst>
                                            <p:cond delay="0"/>
                                          </p:stCondLst>
                                        </p:cTn>
                                        <p:tgtEl>
                                          <p:spTgt spid="6"/>
                                        </p:tgtEl>
                                        <p:attrNameLst>
                                          <p:attrName>style.visibility</p:attrName>
                                        </p:attrNameLst>
                                      </p:cBhvr>
                                      <p:to>
                                        <p:strVal val="visible"/>
                                      </p:to>
                                    </p:set>
                                    <p:anim calcmode="lin" valueType="num">
                                      <p:cBhvr>
                                        <p:cTn id="67" dur="750" fill="hold"/>
                                        <p:tgtEl>
                                          <p:spTgt spid="6"/>
                                        </p:tgtEl>
                                        <p:attrNameLst>
                                          <p:attrName>ppt_w</p:attrName>
                                        </p:attrNameLst>
                                      </p:cBhvr>
                                      <p:tavLst>
                                        <p:tav tm="0">
                                          <p:val>
                                            <p:fltVal val="0"/>
                                          </p:val>
                                        </p:tav>
                                        <p:tav tm="100000">
                                          <p:val>
                                            <p:strVal val="#ppt_w"/>
                                          </p:val>
                                        </p:tav>
                                      </p:tavLst>
                                    </p:anim>
                                    <p:anim calcmode="lin" valueType="num">
                                      <p:cBhvr>
                                        <p:cTn id="68" dur="750" fill="hold"/>
                                        <p:tgtEl>
                                          <p:spTgt spid="6"/>
                                        </p:tgtEl>
                                        <p:attrNameLst>
                                          <p:attrName>ppt_h</p:attrName>
                                        </p:attrNameLst>
                                      </p:cBhvr>
                                      <p:tavLst>
                                        <p:tav tm="0">
                                          <p:val>
                                            <p:fltVal val="0"/>
                                          </p:val>
                                        </p:tav>
                                        <p:tav tm="100000">
                                          <p:val>
                                            <p:strVal val="#ppt_h"/>
                                          </p:val>
                                        </p:tav>
                                      </p:tavLst>
                                    </p:anim>
                                    <p:anim calcmode="lin" valueType="num">
                                      <p:cBhvr>
                                        <p:cTn id="69" dur="750" fill="hold"/>
                                        <p:tgtEl>
                                          <p:spTgt spid="6"/>
                                        </p:tgtEl>
                                        <p:attrNameLst>
                                          <p:attrName>ppt_x</p:attrName>
                                        </p:attrNameLst>
                                      </p:cBhvr>
                                      <p:tavLst>
                                        <p:tav tm="0">
                                          <p:val>
                                            <p:fltVal val="0.5"/>
                                          </p:val>
                                        </p:tav>
                                        <p:tav tm="100000">
                                          <p:val>
                                            <p:strVal val="#ppt_x"/>
                                          </p:val>
                                        </p:tav>
                                      </p:tavLst>
                                    </p:anim>
                                    <p:anim calcmode="lin" valueType="num">
                                      <p:cBhvr>
                                        <p:cTn id="70" dur="750" fill="hold"/>
                                        <p:tgtEl>
                                          <p:spTgt spid="6"/>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500"/>
                                  </p:stCondLst>
                                  <p:childTnLst>
                                    <p:set>
                                      <p:cBhvr>
                                        <p:cTn id="72" dur="1" fill="hold">
                                          <p:stCondLst>
                                            <p:cond delay="0"/>
                                          </p:stCondLst>
                                        </p:cTn>
                                        <p:tgtEl>
                                          <p:spTgt spid="7"/>
                                        </p:tgtEl>
                                        <p:attrNameLst>
                                          <p:attrName>style.visibility</p:attrName>
                                        </p:attrNameLst>
                                      </p:cBhvr>
                                      <p:to>
                                        <p:strVal val="visible"/>
                                      </p:to>
                                    </p:set>
                                    <p:anim calcmode="lin" valueType="num">
                                      <p:cBhvr>
                                        <p:cTn id="73" dur="750" fill="hold"/>
                                        <p:tgtEl>
                                          <p:spTgt spid="7"/>
                                        </p:tgtEl>
                                        <p:attrNameLst>
                                          <p:attrName>ppt_w</p:attrName>
                                        </p:attrNameLst>
                                      </p:cBhvr>
                                      <p:tavLst>
                                        <p:tav tm="0">
                                          <p:val>
                                            <p:fltVal val="0"/>
                                          </p:val>
                                        </p:tav>
                                        <p:tav tm="100000">
                                          <p:val>
                                            <p:strVal val="#ppt_w"/>
                                          </p:val>
                                        </p:tav>
                                      </p:tavLst>
                                    </p:anim>
                                    <p:anim calcmode="lin" valueType="num">
                                      <p:cBhvr>
                                        <p:cTn id="74" dur="750" fill="hold"/>
                                        <p:tgtEl>
                                          <p:spTgt spid="7"/>
                                        </p:tgtEl>
                                        <p:attrNameLst>
                                          <p:attrName>ppt_h</p:attrName>
                                        </p:attrNameLst>
                                      </p:cBhvr>
                                      <p:tavLst>
                                        <p:tav tm="0">
                                          <p:val>
                                            <p:fltVal val="0"/>
                                          </p:val>
                                        </p:tav>
                                        <p:tav tm="100000">
                                          <p:val>
                                            <p:strVal val="#ppt_h"/>
                                          </p:val>
                                        </p:tav>
                                      </p:tavLst>
                                    </p:anim>
                                    <p:anim calcmode="lin" valueType="num">
                                      <p:cBhvr>
                                        <p:cTn id="75" dur="750" fill="hold"/>
                                        <p:tgtEl>
                                          <p:spTgt spid="7"/>
                                        </p:tgtEl>
                                        <p:attrNameLst>
                                          <p:attrName>ppt_x</p:attrName>
                                        </p:attrNameLst>
                                      </p:cBhvr>
                                      <p:tavLst>
                                        <p:tav tm="0">
                                          <p:val>
                                            <p:fltVal val="0.5"/>
                                          </p:val>
                                        </p:tav>
                                        <p:tav tm="100000">
                                          <p:val>
                                            <p:strVal val="#ppt_x"/>
                                          </p:val>
                                        </p:tav>
                                      </p:tavLst>
                                    </p:anim>
                                    <p:anim calcmode="lin" valueType="num">
                                      <p:cBhvr>
                                        <p:cTn id="76" dur="750" fill="hold"/>
                                        <p:tgtEl>
                                          <p:spTgt spid="7"/>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600"/>
                                  </p:stCondLst>
                                  <p:childTnLst>
                                    <p:set>
                                      <p:cBhvr>
                                        <p:cTn id="78" dur="1" fill="hold">
                                          <p:stCondLst>
                                            <p:cond delay="0"/>
                                          </p:stCondLst>
                                        </p:cTn>
                                        <p:tgtEl>
                                          <p:spTgt spid="8"/>
                                        </p:tgtEl>
                                        <p:attrNameLst>
                                          <p:attrName>style.visibility</p:attrName>
                                        </p:attrNameLst>
                                      </p:cBhvr>
                                      <p:to>
                                        <p:strVal val="visible"/>
                                      </p:to>
                                    </p:set>
                                    <p:anim calcmode="lin" valueType="num">
                                      <p:cBhvr>
                                        <p:cTn id="79" dur="750" fill="hold"/>
                                        <p:tgtEl>
                                          <p:spTgt spid="8"/>
                                        </p:tgtEl>
                                        <p:attrNameLst>
                                          <p:attrName>ppt_w</p:attrName>
                                        </p:attrNameLst>
                                      </p:cBhvr>
                                      <p:tavLst>
                                        <p:tav tm="0">
                                          <p:val>
                                            <p:fltVal val="0"/>
                                          </p:val>
                                        </p:tav>
                                        <p:tav tm="100000">
                                          <p:val>
                                            <p:strVal val="#ppt_w"/>
                                          </p:val>
                                        </p:tav>
                                      </p:tavLst>
                                    </p:anim>
                                    <p:anim calcmode="lin" valueType="num">
                                      <p:cBhvr>
                                        <p:cTn id="80" dur="750" fill="hold"/>
                                        <p:tgtEl>
                                          <p:spTgt spid="8"/>
                                        </p:tgtEl>
                                        <p:attrNameLst>
                                          <p:attrName>ppt_h</p:attrName>
                                        </p:attrNameLst>
                                      </p:cBhvr>
                                      <p:tavLst>
                                        <p:tav tm="0">
                                          <p:val>
                                            <p:fltVal val="0"/>
                                          </p:val>
                                        </p:tav>
                                        <p:tav tm="100000">
                                          <p:val>
                                            <p:strVal val="#ppt_h"/>
                                          </p:val>
                                        </p:tav>
                                      </p:tavLst>
                                    </p:anim>
                                    <p:anim calcmode="lin" valueType="num">
                                      <p:cBhvr>
                                        <p:cTn id="81" dur="750" fill="hold"/>
                                        <p:tgtEl>
                                          <p:spTgt spid="8"/>
                                        </p:tgtEl>
                                        <p:attrNameLst>
                                          <p:attrName>ppt_x</p:attrName>
                                        </p:attrNameLst>
                                      </p:cBhvr>
                                      <p:tavLst>
                                        <p:tav tm="0">
                                          <p:val>
                                            <p:fltVal val="0.5"/>
                                          </p:val>
                                        </p:tav>
                                        <p:tav tm="100000">
                                          <p:val>
                                            <p:strVal val="#ppt_x"/>
                                          </p:val>
                                        </p:tav>
                                      </p:tavLst>
                                    </p:anim>
                                    <p:anim calcmode="lin" valueType="num">
                                      <p:cBhvr>
                                        <p:cTn id="82" dur="750" fill="hold"/>
                                        <p:tgtEl>
                                          <p:spTgt spid="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14" grpId="0"/>
      <p:bldP spid="51215" grpId="0"/>
      <p:bldP spid="51216" grpId="0"/>
      <p:bldP spid="51220" grpId="0"/>
      <p:bldP spid="51221" grpId="0"/>
      <p:bldP spid="5122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vi-VN"/>
          </a:p>
        </p:txBody>
      </p:sp>
      <p:sp>
        <p:nvSpPr>
          <p:cNvPr id="5" name="Text Placeholder 4"/>
          <p:cNvSpPr>
            <a:spLocks noGrp="1"/>
          </p:cNvSpPr>
          <p:nvPr>
            <p:ph type="body" idx="1"/>
          </p:nvPr>
        </p:nvSpPr>
        <p:spPr>
          <a:xfrm>
            <a:off x="1397001" y="1981205"/>
            <a:ext cx="9328800" cy="2562798"/>
          </a:xfrm>
        </p:spPr>
        <p:txBody>
          <a:bodyPr/>
          <a:lstStyle/>
          <a:p>
            <a:endParaRPr lang="vi-VN"/>
          </a:p>
        </p:txBody>
      </p:sp>
      <p:pic>
        <p:nvPicPr>
          <p:cNvPr id="15362" name="Picture 2" descr="Cơ quan nhà nước nào có quyền lực cao nhấ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6" y="5"/>
            <a:ext cx="891540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679171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129262" y="163827"/>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3" name="Text Box 268"/>
          <p:cNvSpPr txBox="1">
            <a:spLocks noChangeArrowheads="1"/>
          </p:cNvSpPr>
          <p:nvPr/>
        </p:nvSpPr>
        <p:spPr bwMode="gray">
          <a:xfrm>
            <a:off x="215840" y="230812"/>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1</a:t>
            </a:r>
          </a:p>
        </p:txBody>
      </p:sp>
      <p:sp>
        <p:nvSpPr>
          <p:cNvPr id="4" name="Rectangle 3"/>
          <p:cNvSpPr/>
          <p:nvPr/>
        </p:nvSpPr>
        <p:spPr>
          <a:xfrm>
            <a:off x="572031" y="75451"/>
            <a:ext cx="10172172" cy="523220"/>
          </a:xfrm>
          <a:prstGeom prst="rect">
            <a:avLst/>
          </a:prstGeom>
        </p:spPr>
        <p:txBody>
          <a:bodyPr wrap="square">
            <a:spAutoFit/>
          </a:bodyPr>
          <a:lstStyle/>
          <a:p>
            <a:pPr marL="457195" indent="457195" algn="just"/>
            <a:r>
              <a:rPr lang="nl-NL" sz="2800" b="1" i="1" u="sng"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Cải cách thể chế và phương thức hoạt động của Nhà nước</a:t>
            </a:r>
            <a:endParaRPr lang="en-US" sz="2800" b="1" u="sng" dirty="0">
              <a:solidFill>
                <a:srgbClr val="C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990599" y="740405"/>
            <a:ext cx="10896601" cy="830997"/>
          </a:xfrm>
          <a:prstGeom prst="rect">
            <a:avLst/>
          </a:prstGeom>
        </p:spPr>
        <p:txBody>
          <a:bodyPr wrap="square">
            <a:spAutoFit/>
          </a:bodyPr>
          <a:lstStyle/>
          <a:p>
            <a:pPr marL="285748" indent="-285748">
              <a:buFont typeface="Wingdings" panose="05000000000000000000" pitchFamily="2" charset="2"/>
              <a:buChar char="§"/>
            </a:pPr>
            <a:r>
              <a:rPr lang="nl-NL" sz="2400" dirty="0">
                <a:solidFill>
                  <a:srgbClr val="002060"/>
                </a:solidFill>
                <a:latin typeface="+mj-lt"/>
                <a:ea typeface="Calibri" panose="020F0502020204030204" pitchFamily="34" charset="0"/>
              </a:rPr>
              <a:t>Tiếp tục </a:t>
            </a:r>
            <a:r>
              <a:rPr lang="nl-NL" sz="2400" b="1" u="sng" dirty="0">
                <a:solidFill>
                  <a:srgbClr val="FF0000"/>
                </a:solidFill>
                <a:latin typeface="+mj-lt"/>
                <a:ea typeface="Calibri" panose="020F0502020204030204" pitchFamily="34" charset="0"/>
              </a:rPr>
              <a:t>hoàn thiện </a:t>
            </a:r>
            <a:r>
              <a:rPr lang="nl-NL" sz="2400" b="1" u="sng" dirty="0">
                <a:solidFill>
                  <a:srgbClr val="CC0066"/>
                </a:solidFill>
                <a:latin typeface="+mj-lt"/>
                <a:ea typeface="Calibri" panose="020F0502020204030204" pitchFamily="34" charset="0"/>
              </a:rPr>
              <a:t>chức năng, nhiệm vụ, quyền hạn, tổ chức</a:t>
            </a:r>
            <a:r>
              <a:rPr lang="nl-NL" sz="2400" dirty="0">
                <a:solidFill>
                  <a:srgbClr val="002060"/>
                </a:solidFill>
                <a:latin typeface="+mj-lt"/>
                <a:ea typeface="Calibri" panose="020F0502020204030204" pitchFamily="34" charset="0"/>
              </a:rPr>
              <a:t> của Nhà nước theo quy định của Hiến pháp năm 2013</a:t>
            </a:r>
            <a:endParaRPr lang="en-US" sz="2400" dirty="0">
              <a:solidFill>
                <a:srgbClr val="002060"/>
              </a:solidFill>
              <a:latin typeface="+mj-lt"/>
            </a:endParaRPr>
          </a:p>
        </p:txBody>
      </p:sp>
      <p:pic>
        <p:nvPicPr>
          <p:cNvPr id="1030" name="Picture 6" descr="Image result for hiến pháp năm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2" y="1713136"/>
            <a:ext cx="2857500" cy="407807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304804" y="3429004"/>
            <a:ext cx="2209801" cy="369460"/>
          </a:xfrm>
          <a:prstGeom prst="rect">
            <a:avLst/>
          </a:prstGeom>
          <a:noFill/>
        </p:spPr>
        <p:txBody>
          <a:bodyPr wrap="square" rtlCol="0">
            <a:spAutoFit/>
          </a:bodyPr>
          <a:lstStyle/>
          <a:p>
            <a:r>
              <a:rPr lang="en-US" sz="1801" dirty="0"/>
              <a:t>Phạm vi </a:t>
            </a:r>
            <a:r>
              <a:rPr lang="en-US" sz="1801" dirty="0" smtClean="0"/>
              <a:t>ảnh hưởng</a:t>
            </a:r>
            <a:endParaRPr lang="vi-VN" sz="1801" dirty="0"/>
          </a:p>
        </p:txBody>
      </p:sp>
      <p:sp>
        <p:nvSpPr>
          <p:cNvPr id="7" name="Left Brace 6"/>
          <p:cNvSpPr/>
          <p:nvPr/>
        </p:nvSpPr>
        <p:spPr>
          <a:xfrm>
            <a:off x="2514604" y="2895601"/>
            <a:ext cx="381001" cy="152400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vi-VN" sz="1801"/>
          </a:p>
        </p:txBody>
      </p:sp>
      <p:sp>
        <p:nvSpPr>
          <p:cNvPr id="8" name="TextBox 7"/>
          <p:cNvSpPr txBox="1"/>
          <p:nvPr/>
        </p:nvSpPr>
        <p:spPr>
          <a:xfrm>
            <a:off x="3124199" y="2667002"/>
            <a:ext cx="2057401" cy="369460"/>
          </a:xfrm>
          <a:prstGeom prst="rect">
            <a:avLst/>
          </a:prstGeom>
          <a:noFill/>
        </p:spPr>
        <p:txBody>
          <a:bodyPr wrap="square" rtlCol="0">
            <a:spAutoFit/>
          </a:bodyPr>
          <a:lstStyle/>
          <a:p>
            <a:r>
              <a:rPr lang="en-US" sz="1801" dirty="0"/>
              <a:t>Chức năng đối nội</a:t>
            </a:r>
            <a:endParaRPr lang="vi-VN" sz="1801" dirty="0"/>
          </a:p>
        </p:txBody>
      </p:sp>
      <p:sp>
        <p:nvSpPr>
          <p:cNvPr id="9" name="TextBox 8"/>
          <p:cNvSpPr txBox="1"/>
          <p:nvPr/>
        </p:nvSpPr>
        <p:spPr>
          <a:xfrm>
            <a:off x="3352804" y="4267205"/>
            <a:ext cx="2590800" cy="369460"/>
          </a:xfrm>
          <a:prstGeom prst="rect">
            <a:avLst/>
          </a:prstGeom>
          <a:noFill/>
        </p:spPr>
        <p:txBody>
          <a:bodyPr wrap="square" rtlCol="0">
            <a:spAutoFit/>
          </a:bodyPr>
          <a:lstStyle/>
          <a:p>
            <a:r>
              <a:rPr lang="en-US" sz="1801" dirty="0"/>
              <a:t>Chức năng đối ngoại</a:t>
            </a:r>
            <a:endParaRPr lang="vi-VN" sz="1801" dirty="0"/>
          </a:p>
        </p:txBody>
      </p:sp>
    </p:spTree>
    <p:extLst>
      <p:ext uri="{BB962C8B-B14F-4D97-AF65-F5344CB8AC3E}">
        <p14:creationId xmlns:p14="http://schemas.microsoft.com/office/powerpoint/2010/main" val="96559981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4" y="2238897"/>
            <a:ext cx="4064400" cy="2036619"/>
          </a:xfrm>
          <a:prstGeom prst="rect">
            <a:avLst/>
          </a:prstGeom>
          <a:solidFill>
            <a:srgbClr val="38C6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1">
              <a:solidFill>
                <a:prstClr val="white"/>
              </a:solidFill>
            </a:endParaRPr>
          </a:p>
        </p:txBody>
      </p:sp>
      <p:sp>
        <p:nvSpPr>
          <p:cNvPr id="5" name="Rectángulo 4"/>
          <p:cNvSpPr/>
          <p:nvPr/>
        </p:nvSpPr>
        <p:spPr>
          <a:xfrm>
            <a:off x="4064404" y="2238897"/>
            <a:ext cx="4064400" cy="2036619"/>
          </a:xfrm>
          <a:prstGeom prst="rect">
            <a:avLst/>
          </a:prstGeom>
          <a:solidFill>
            <a:srgbClr val="2AB8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1">
              <a:solidFill>
                <a:prstClr val="white"/>
              </a:solidFill>
            </a:endParaRPr>
          </a:p>
        </p:txBody>
      </p:sp>
      <p:sp>
        <p:nvSpPr>
          <p:cNvPr id="6" name="Rectángulo 5"/>
          <p:cNvSpPr/>
          <p:nvPr/>
        </p:nvSpPr>
        <p:spPr>
          <a:xfrm>
            <a:off x="8128804" y="2238897"/>
            <a:ext cx="3961200" cy="2036619"/>
          </a:xfrm>
          <a:prstGeom prst="rect">
            <a:avLst/>
          </a:prstGeom>
          <a:solidFill>
            <a:srgbClr val="A5B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1">
              <a:solidFill>
                <a:prstClr val="white"/>
              </a:solidFill>
            </a:endParaRPr>
          </a:p>
        </p:txBody>
      </p:sp>
      <p:sp>
        <p:nvSpPr>
          <p:cNvPr id="7" name="Rectángulo 6"/>
          <p:cNvSpPr/>
          <p:nvPr/>
        </p:nvSpPr>
        <p:spPr>
          <a:xfrm>
            <a:off x="-1200" y="4275513"/>
            <a:ext cx="4064400" cy="1918961"/>
          </a:xfrm>
          <a:prstGeom prst="rect">
            <a:avLst/>
          </a:prstGeom>
          <a:solidFill>
            <a:srgbClr val="D222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1">
              <a:solidFill>
                <a:prstClr val="white"/>
              </a:solidFill>
            </a:endParaRPr>
          </a:p>
        </p:txBody>
      </p:sp>
      <p:sp>
        <p:nvSpPr>
          <p:cNvPr id="8" name="Rectángulo 7"/>
          <p:cNvSpPr/>
          <p:nvPr/>
        </p:nvSpPr>
        <p:spPr>
          <a:xfrm>
            <a:off x="4063204" y="4275515"/>
            <a:ext cx="4064400" cy="1918962"/>
          </a:xfrm>
          <a:prstGeom prst="rect">
            <a:avLst/>
          </a:prstGeom>
          <a:solidFill>
            <a:srgbClr val="3E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1">
              <a:solidFill>
                <a:prstClr val="white"/>
              </a:solidFill>
            </a:endParaRPr>
          </a:p>
        </p:txBody>
      </p:sp>
      <p:sp>
        <p:nvSpPr>
          <p:cNvPr id="17" name="CuadroTexto 16"/>
          <p:cNvSpPr txBox="1"/>
          <p:nvPr/>
        </p:nvSpPr>
        <p:spPr>
          <a:xfrm>
            <a:off x="8591554" y="4926024"/>
            <a:ext cx="569387" cy="707886"/>
          </a:xfrm>
          <a:prstGeom prst="rect">
            <a:avLst/>
          </a:prstGeom>
          <a:noFill/>
        </p:spPr>
        <p:txBody>
          <a:bodyPr wrap="none" rtlCol="0">
            <a:spAutoFit/>
          </a:bodyPr>
          <a:lstStyle/>
          <a:p>
            <a:pPr algn="ctr"/>
            <a:r>
              <a:rPr lang="es-MX" sz="4000" dirty="0">
                <a:solidFill>
                  <a:srgbClr val="7E8C8D"/>
                </a:solidFill>
                <a:latin typeface="FontAwesome" pitchFamily="50" charset="0"/>
              </a:rPr>
              <a:t></a:t>
            </a:r>
            <a:endParaRPr lang="es-MX" sz="4000" dirty="0">
              <a:solidFill>
                <a:srgbClr val="7E8C8D"/>
              </a:solidFill>
            </a:endParaRPr>
          </a:p>
        </p:txBody>
      </p:sp>
      <p:sp>
        <p:nvSpPr>
          <p:cNvPr id="28" name="CuadroTexto 27"/>
          <p:cNvSpPr txBox="1"/>
          <p:nvPr/>
        </p:nvSpPr>
        <p:spPr>
          <a:xfrm>
            <a:off x="9554084" y="5206119"/>
            <a:ext cx="2636718" cy="461665"/>
          </a:xfrm>
          <a:prstGeom prst="rect">
            <a:avLst/>
          </a:prstGeom>
          <a:noFill/>
        </p:spPr>
        <p:txBody>
          <a:bodyPr wrap="square" rtlCol="0">
            <a:spAutoFit/>
          </a:bodyPr>
          <a:lstStyle/>
          <a:p>
            <a:r>
              <a:rPr lang="es-MX" sz="1200" dirty="0">
                <a:solidFill>
                  <a:srgbClr val="7E8C8D"/>
                </a:solidFill>
                <a:latin typeface="Segoe UI Light" panose="020B0502040204020203" pitchFamily="34" charset="0"/>
              </a:rPr>
              <a:t>Fusce lacinia porta felis quis consectetur Pellentesque dialet</a:t>
            </a:r>
          </a:p>
        </p:txBody>
      </p:sp>
      <p:sp>
        <p:nvSpPr>
          <p:cNvPr id="29" name="CuadroTexto 28"/>
          <p:cNvSpPr txBox="1"/>
          <p:nvPr/>
        </p:nvSpPr>
        <p:spPr>
          <a:xfrm>
            <a:off x="9554083" y="4939884"/>
            <a:ext cx="1676402" cy="338554"/>
          </a:xfrm>
          <a:prstGeom prst="rect">
            <a:avLst/>
          </a:prstGeom>
          <a:noFill/>
        </p:spPr>
        <p:txBody>
          <a:bodyPr wrap="square" rtlCol="0">
            <a:spAutoFit/>
          </a:bodyPr>
          <a:lstStyle/>
          <a:p>
            <a:r>
              <a:rPr lang="en-US" sz="1600" b="1" dirty="0">
                <a:solidFill>
                  <a:srgbClr val="7E8C8D"/>
                </a:solidFill>
                <a:latin typeface="Segoe UI Light" panose="020B0502040204020203" pitchFamily="34" charset="0"/>
              </a:rPr>
              <a:t>Backboard</a:t>
            </a:r>
          </a:p>
        </p:txBody>
      </p:sp>
      <p:sp>
        <p:nvSpPr>
          <p:cNvPr id="35" name="Rectángulo 34"/>
          <p:cNvSpPr/>
          <p:nvPr/>
        </p:nvSpPr>
        <p:spPr>
          <a:xfrm>
            <a:off x="8475062" y="4850158"/>
            <a:ext cx="817630" cy="817630"/>
          </a:xfrm>
          <a:prstGeom prst="rect">
            <a:avLst/>
          </a:prstGeom>
          <a:noFill/>
          <a:ln w="25400">
            <a:solidFill>
              <a:srgbClr val="7E8C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1">
              <a:solidFill>
                <a:prstClr val="white"/>
              </a:solidFill>
            </a:endParaRPr>
          </a:p>
        </p:txBody>
      </p:sp>
      <p:cxnSp>
        <p:nvCxnSpPr>
          <p:cNvPr id="37" name="Conector recto 36"/>
          <p:cNvCxnSpPr/>
          <p:nvPr/>
        </p:nvCxnSpPr>
        <p:spPr>
          <a:xfrm>
            <a:off x="0" y="4275514"/>
            <a:ext cx="12192000" cy="0"/>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 name="Conector recto 38"/>
          <p:cNvCxnSpPr/>
          <p:nvPr/>
        </p:nvCxnSpPr>
        <p:spPr>
          <a:xfrm flipV="1">
            <a:off x="4063200" y="2238899"/>
            <a:ext cx="0" cy="4087092"/>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 name="Conector recto 39"/>
          <p:cNvCxnSpPr/>
          <p:nvPr/>
        </p:nvCxnSpPr>
        <p:spPr>
          <a:xfrm flipV="1">
            <a:off x="8159127" y="2238899"/>
            <a:ext cx="0" cy="4073236"/>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
        <p:nvSpPr>
          <p:cNvPr id="36" name="Rectángulo 5"/>
          <p:cNvSpPr/>
          <p:nvPr/>
        </p:nvSpPr>
        <p:spPr>
          <a:xfrm>
            <a:off x="8186160" y="4282442"/>
            <a:ext cx="3913180" cy="19120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1">
              <a:solidFill>
                <a:prstClr val="white"/>
              </a:solidFill>
            </a:endParaRPr>
          </a:p>
        </p:txBody>
      </p:sp>
      <p:sp>
        <p:nvSpPr>
          <p:cNvPr id="38" name="Rectangle 37"/>
          <p:cNvSpPr/>
          <p:nvPr/>
        </p:nvSpPr>
        <p:spPr>
          <a:xfrm>
            <a:off x="533404" y="228603"/>
            <a:ext cx="11353801" cy="830997"/>
          </a:xfrm>
          <a:prstGeom prst="rect">
            <a:avLst/>
          </a:prstGeom>
        </p:spPr>
        <p:txBody>
          <a:bodyPr wrap="square">
            <a:spAutoFit/>
          </a:bodyPr>
          <a:lstStyle/>
          <a:p>
            <a:pPr marL="342895" indent="-342895" algn="ctr">
              <a:buFont typeface="Wingdings" panose="05000000000000000000" pitchFamily="2" charset="2"/>
              <a:buChar char="§"/>
            </a:pPr>
            <a:r>
              <a:rPr lang="nl-NL" sz="2400" b="1" u="sng" dirty="0">
                <a:solidFill>
                  <a:srgbClr val="FF0000"/>
                </a:solidFill>
                <a:latin typeface="+mj-lt"/>
                <a:ea typeface="Calibri" panose="020F0502020204030204" pitchFamily="34" charset="0"/>
                <a:cs typeface="Times New Roman" panose="02020603050405020304" pitchFamily="18" charset="0"/>
              </a:rPr>
              <a:t>Đẩy mạnh việc hoàn thiện</a:t>
            </a:r>
            <a:r>
              <a:rPr lang="nl-NL" sz="2400" b="1" dirty="0">
                <a:solidFill>
                  <a:srgbClr val="FF0000"/>
                </a:solidFill>
                <a:latin typeface="+mj-lt"/>
                <a:ea typeface="Calibri" panose="020F0502020204030204" pitchFamily="34" charset="0"/>
                <a:cs typeface="Times New Roman" panose="02020603050405020304" pitchFamily="18" charset="0"/>
              </a:rPr>
              <a:t> </a:t>
            </a:r>
            <a:r>
              <a:rPr lang="nl-NL" sz="2400" b="1" dirty="0">
                <a:solidFill>
                  <a:srgbClr val="3333CC"/>
                </a:solidFill>
                <a:latin typeface="+mj-lt"/>
                <a:ea typeface="Calibri" panose="020F0502020204030204" pitchFamily="34" charset="0"/>
                <a:cs typeface="Times New Roman" panose="02020603050405020304" pitchFamily="18" charset="0"/>
              </a:rPr>
              <a:t>pháp luật gắn với tổ chức thi hành pháp luật</a:t>
            </a:r>
            <a:r>
              <a:rPr lang="nl-NL" sz="2400" dirty="0">
                <a:solidFill>
                  <a:srgbClr val="3333CC"/>
                </a:solidFill>
                <a:latin typeface="+mj-lt"/>
                <a:ea typeface="Calibri" panose="020F0502020204030204" pitchFamily="34" charset="0"/>
                <a:cs typeface="Times New Roman" panose="02020603050405020304" pitchFamily="18" charset="0"/>
              </a:rPr>
              <a:t> </a:t>
            </a:r>
            <a:r>
              <a:rPr lang="nl-NL" sz="2400" dirty="0">
                <a:solidFill>
                  <a:srgbClr val="002060"/>
                </a:solidFill>
                <a:latin typeface="+mj-lt"/>
                <a:ea typeface="Calibri" panose="020F0502020204030204" pitchFamily="34" charset="0"/>
                <a:cs typeface="Times New Roman" panose="02020603050405020304" pitchFamily="18" charset="0"/>
              </a:rPr>
              <a:t>nhằm nâng cao hiệu lực, hiệu quả của Nhà nước pháp quyền XHCN. </a:t>
            </a:r>
            <a:endParaRPr lang="en-US" sz="2400" dirty="0">
              <a:solidFill>
                <a:srgbClr val="002060"/>
              </a:solidFill>
              <a:latin typeface="+mj-lt"/>
              <a:ea typeface="Calibri" panose="020F0502020204030204" pitchFamily="34" charset="0"/>
              <a:cs typeface="Times New Roman" panose="02020603050405020304" pitchFamily="18" charset="0"/>
            </a:endParaRPr>
          </a:p>
        </p:txBody>
      </p:sp>
      <p:sp>
        <p:nvSpPr>
          <p:cNvPr id="41" name="Rectangle 40"/>
          <p:cNvSpPr/>
          <p:nvPr/>
        </p:nvSpPr>
        <p:spPr>
          <a:xfrm>
            <a:off x="1862923" y="1352718"/>
            <a:ext cx="8279831" cy="461665"/>
          </a:xfrm>
          <a:prstGeom prst="rect">
            <a:avLst/>
          </a:prstGeom>
        </p:spPr>
        <p:txBody>
          <a:bodyPr wrap="none">
            <a:spAutoFit/>
          </a:bodyPr>
          <a:lstStyle/>
          <a:p>
            <a:r>
              <a:rPr lang="nl-NL" sz="2400" dirty="0">
                <a:solidFill>
                  <a:srgbClr val="996633"/>
                </a:solidFill>
                <a:ea typeface="Calibri" panose="020F0502020204030204" pitchFamily="34" charset="0"/>
                <a:cs typeface="Times New Roman" panose="02020603050405020304" pitchFamily="18" charset="0"/>
              </a:rPr>
              <a:t>Hoàn thiện pháp luật gắn với tổ chức thi hành pháp luật về:</a:t>
            </a:r>
            <a:endParaRPr lang="en-US" sz="2400" dirty="0">
              <a:solidFill>
                <a:srgbClr val="996633"/>
              </a:solidFill>
            </a:endParaRPr>
          </a:p>
        </p:txBody>
      </p:sp>
      <p:sp>
        <p:nvSpPr>
          <p:cNvPr id="42" name="Rectangle 41"/>
          <p:cNvSpPr/>
          <p:nvPr/>
        </p:nvSpPr>
        <p:spPr>
          <a:xfrm>
            <a:off x="114302" y="2532015"/>
            <a:ext cx="3848100" cy="1200329"/>
          </a:xfrm>
          <a:prstGeom prst="rect">
            <a:avLst/>
          </a:prstGeom>
        </p:spPr>
        <p:txBody>
          <a:bodyPr wrap="square">
            <a:spAutoFit/>
          </a:bodyPr>
          <a:lstStyle/>
          <a:p>
            <a:pPr marL="342895" indent="-342895" algn="ctr">
              <a:buFont typeface="Wingdings" panose="05000000000000000000" pitchFamily="2" charset="2"/>
              <a:buChar char="ü"/>
            </a:pPr>
            <a:r>
              <a:rPr lang="en-US" sz="2400" dirty="0" err="1">
                <a:solidFill>
                  <a:schemeClr val="bg1"/>
                </a:solidFill>
                <a:latin typeface="arial" panose="020B0604020202020204" pitchFamily="34" charset="0"/>
              </a:rPr>
              <a:t>Tổ</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chức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và</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hoạt</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động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của</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các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thiết</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chế</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trong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hệ</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thống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chính</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trị</a:t>
            </a:r>
            <a:r>
              <a:rPr lang="en-US" sz="2400" dirty="0">
                <a:solidFill>
                  <a:schemeClr val="bg1"/>
                </a:solidFill>
                <a:latin typeface="arial" panose="020B0604020202020204" pitchFamily="34" charset="0"/>
              </a:rPr>
              <a:t> </a:t>
            </a:r>
            <a:endParaRPr lang="en-US" sz="2400" dirty="0">
              <a:solidFill>
                <a:schemeClr val="bg1"/>
              </a:solidFill>
            </a:endParaRPr>
          </a:p>
        </p:txBody>
      </p:sp>
      <p:sp>
        <p:nvSpPr>
          <p:cNvPr id="43" name="Rectangle 42"/>
          <p:cNvSpPr/>
          <p:nvPr/>
        </p:nvSpPr>
        <p:spPr>
          <a:xfrm>
            <a:off x="4343404" y="2639375"/>
            <a:ext cx="3682201" cy="1200329"/>
          </a:xfrm>
          <a:prstGeom prst="rect">
            <a:avLst/>
          </a:prstGeom>
        </p:spPr>
        <p:txBody>
          <a:bodyPr wrap="square">
            <a:spAutoFit/>
          </a:bodyPr>
          <a:lstStyle/>
          <a:p>
            <a:pPr marL="342895" indent="-342895" algn="ctr">
              <a:buFont typeface="Wingdings" panose="05000000000000000000" pitchFamily="2" charset="2"/>
              <a:buChar char="ü"/>
            </a:pPr>
            <a:r>
              <a:rPr lang="en-US" sz="2400" dirty="0">
                <a:solidFill>
                  <a:schemeClr val="bg1"/>
                </a:solidFill>
                <a:latin typeface="arial" panose="020B0604020202020204" pitchFamily="34" charset="0"/>
              </a:rPr>
              <a:t>B</a:t>
            </a:r>
            <a:r>
              <a:rPr lang="vi-VN" sz="2400" dirty="0">
                <a:solidFill>
                  <a:schemeClr val="bg1"/>
                </a:solidFill>
                <a:latin typeface="arial" panose="020B0604020202020204" pitchFamily="34" charset="0"/>
              </a:rPr>
              <a:t>ảo đảm quyền con người, quyền tự do, dân chủ của công dân</a:t>
            </a:r>
            <a:endParaRPr lang="en-US" sz="2400" dirty="0">
              <a:solidFill>
                <a:schemeClr val="bg1"/>
              </a:solidFill>
            </a:endParaRPr>
          </a:p>
        </p:txBody>
      </p:sp>
      <p:sp>
        <p:nvSpPr>
          <p:cNvPr id="44" name="Rectangle 43"/>
          <p:cNvSpPr/>
          <p:nvPr/>
        </p:nvSpPr>
        <p:spPr>
          <a:xfrm>
            <a:off x="8195565" y="2485924"/>
            <a:ext cx="3858000" cy="1569660"/>
          </a:xfrm>
          <a:prstGeom prst="rect">
            <a:avLst/>
          </a:prstGeom>
        </p:spPr>
        <p:txBody>
          <a:bodyPr wrap="square">
            <a:spAutoFit/>
          </a:bodyPr>
          <a:lstStyle/>
          <a:p>
            <a:pPr marL="342895" indent="-342895" algn="ctr">
              <a:buFont typeface="Wingdings" panose="05000000000000000000" pitchFamily="2" charset="2"/>
              <a:buChar char="ü"/>
            </a:pPr>
            <a:r>
              <a:rPr lang="en-US" sz="2400" spc="-20" dirty="0">
                <a:solidFill>
                  <a:schemeClr val="bg1"/>
                </a:solidFill>
                <a:latin typeface="arial" panose="020B0604020202020204" pitchFamily="34" charset="0"/>
              </a:rPr>
              <a:t>D</a:t>
            </a:r>
            <a:r>
              <a:rPr lang="vi-VN" sz="2400" spc="-20" dirty="0">
                <a:solidFill>
                  <a:schemeClr val="bg1"/>
                </a:solidFill>
                <a:latin typeface="arial" panose="020B0604020202020204" pitchFamily="34" charset="0"/>
              </a:rPr>
              <a:t>ân sự, kinh tế, trọng </a:t>
            </a:r>
            <a:r>
              <a:rPr lang="vi-VN" sz="2400" dirty="0">
                <a:solidFill>
                  <a:schemeClr val="bg1"/>
                </a:solidFill>
                <a:latin typeface="arial" panose="020B0604020202020204" pitchFamily="34" charset="0"/>
              </a:rPr>
              <a:t>tâm là hoàn thiện thể chế </a:t>
            </a:r>
            <a:r>
              <a:rPr lang="en-US" sz="2400" dirty="0">
                <a:solidFill>
                  <a:schemeClr val="bg1"/>
                </a:solidFill>
                <a:latin typeface="arial" panose="020B0604020202020204" pitchFamily="34" charset="0"/>
              </a:rPr>
              <a:t>KTTT </a:t>
            </a:r>
            <a:r>
              <a:rPr lang="vi-VN" sz="2400" dirty="0">
                <a:solidFill>
                  <a:schemeClr val="bg1"/>
                </a:solidFill>
                <a:latin typeface="arial" panose="020B0604020202020204" pitchFamily="34" charset="0"/>
              </a:rPr>
              <a:t>định hướng </a:t>
            </a:r>
            <a:r>
              <a:rPr lang="en-US" sz="2400" dirty="0">
                <a:solidFill>
                  <a:schemeClr val="bg1"/>
                </a:solidFill>
                <a:latin typeface="arial" panose="020B0604020202020204" pitchFamily="34" charset="0"/>
              </a:rPr>
              <a:t>XHCN</a:t>
            </a:r>
            <a:endParaRPr lang="en-US" sz="2400" dirty="0">
              <a:solidFill>
                <a:schemeClr val="bg1"/>
              </a:solidFill>
            </a:endParaRPr>
          </a:p>
        </p:txBody>
      </p:sp>
      <p:sp>
        <p:nvSpPr>
          <p:cNvPr id="45" name="Rectangle 44"/>
          <p:cNvSpPr/>
          <p:nvPr/>
        </p:nvSpPr>
        <p:spPr>
          <a:xfrm>
            <a:off x="114301" y="4363702"/>
            <a:ext cx="3687508" cy="1631216"/>
          </a:xfrm>
          <a:prstGeom prst="rect">
            <a:avLst/>
          </a:prstGeom>
        </p:spPr>
        <p:txBody>
          <a:bodyPr wrap="square">
            <a:spAutoFit/>
          </a:bodyPr>
          <a:lstStyle/>
          <a:p>
            <a:pPr algn="ctr"/>
            <a:r>
              <a:rPr lang="en-US" sz="1801" b="1" dirty="0">
                <a:solidFill>
                  <a:srgbClr val="444444"/>
                </a:solidFill>
                <a:latin typeface="arial" panose="020B0604020202020204" pitchFamily="34" charset="0"/>
              </a:rPr>
              <a:t> </a:t>
            </a:r>
            <a:r>
              <a:rPr lang="en-US" sz="2000" dirty="0" err="1">
                <a:solidFill>
                  <a:schemeClr val="bg1"/>
                </a:solidFill>
                <a:latin typeface="arial" panose="020B0604020202020204" pitchFamily="34" charset="0"/>
              </a:rPr>
              <a:t>Giáo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dục</a:t>
            </a:r>
            <a:r>
              <a:rPr lang="en-US" sz="2000" dirty="0">
                <a:solidFill>
                  <a:schemeClr val="bg1"/>
                </a:solidFill>
                <a:latin typeface="arial" panose="020B0604020202020204" pitchFamily="34" charset="0"/>
              </a:rPr>
              <a:t> - </a:t>
            </a:r>
            <a:r>
              <a:rPr lang="en-US" sz="2000" dirty="0" err="1">
                <a:solidFill>
                  <a:schemeClr val="bg1"/>
                </a:solidFill>
                <a:latin typeface="arial" panose="020B0604020202020204" pitchFamily="34" charset="0"/>
              </a:rPr>
              <a:t>đào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tạo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khoa</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học</a:t>
            </a:r>
            <a:r>
              <a:rPr lang="en-US" sz="2000" dirty="0">
                <a:solidFill>
                  <a:schemeClr val="bg1"/>
                </a:solidFill>
                <a:latin typeface="arial" panose="020B0604020202020204" pitchFamily="34" charset="0"/>
              </a:rPr>
              <a:t> - </a:t>
            </a:r>
            <a:r>
              <a:rPr lang="en-US" sz="2000" dirty="0" err="1">
                <a:solidFill>
                  <a:schemeClr val="bg1"/>
                </a:solidFill>
                <a:latin typeface="arial" panose="020B0604020202020204" pitchFamily="34" charset="0"/>
              </a:rPr>
              <a:t>công</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nghệ</a:t>
            </a:r>
            <a:r>
              <a:rPr lang="en-US" sz="2000" dirty="0">
                <a:solidFill>
                  <a:schemeClr val="bg1"/>
                </a:solidFill>
                <a:latin typeface="arial" panose="020B0604020202020204" pitchFamily="34" charset="0"/>
              </a:rPr>
              <a:t>, y </a:t>
            </a:r>
            <a:r>
              <a:rPr lang="en-US" sz="2000" dirty="0" err="1">
                <a:solidFill>
                  <a:schemeClr val="bg1"/>
                </a:solidFill>
                <a:latin typeface="arial" panose="020B0604020202020204" pitchFamily="34" charset="0"/>
              </a:rPr>
              <a:t>tế</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văn</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hoá</a:t>
            </a:r>
            <a:r>
              <a:rPr lang="en-US" sz="2000" dirty="0">
                <a:solidFill>
                  <a:schemeClr val="bg1"/>
                </a:solidFill>
                <a:latin typeface="arial" panose="020B0604020202020204" pitchFamily="34" charset="0"/>
              </a:rPr>
              <a:t> - </a:t>
            </a:r>
            <a:r>
              <a:rPr lang="en-US" sz="2000" dirty="0" err="1">
                <a:solidFill>
                  <a:schemeClr val="bg1"/>
                </a:solidFill>
                <a:latin typeface="arial" panose="020B0604020202020204" pitchFamily="34" charset="0"/>
              </a:rPr>
              <a:t>thông</a:t>
            </a:r>
            <a:r>
              <a:rPr lang="en-US" sz="2000" dirty="0">
                <a:solidFill>
                  <a:schemeClr val="bg1"/>
                </a:solidFill>
                <a:latin typeface="arial" panose="020B0604020202020204" pitchFamily="34" charset="0"/>
              </a:rPr>
              <a:t> tin, </a:t>
            </a:r>
            <a:r>
              <a:rPr lang="en-US" sz="2000" dirty="0" err="1">
                <a:solidFill>
                  <a:schemeClr val="bg1"/>
                </a:solidFill>
                <a:latin typeface="arial" panose="020B0604020202020204" pitchFamily="34" charset="0"/>
              </a:rPr>
              <a:t>thể</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thao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dân</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tộc</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tôn</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giáo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dân</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số</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gia</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đình</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trẻ</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em</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và</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chính</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sách</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xã</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hội</a:t>
            </a:r>
            <a:endParaRPr lang="en-US" sz="2000" dirty="0">
              <a:solidFill>
                <a:schemeClr val="bg1"/>
              </a:solidFill>
            </a:endParaRPr>
          </a:p>
        </p:txBody>
      </p:sp>
      <p:sp>
        <p:nvSpPr>
          <p:cNvPr id="46" name="Rectangle 45"/>
          <p:cNvSpPr/>
          <p:nvPr/>
        </p:nvSpPr>
        <p:spPr>
          <a:xfrm>
            <a:off x="4302411" y="4634831"/>
            <a:ext cx="3701006" cy="1200329"/>
          </a:xfrm>
          <a:prstGeom prst="rect">
            <a:avLst/>
          </a:prstGeom>
        </p:spPr>
        <p:txBody>
          <a:bodyPr wrap="square">
            <a:spAutoFit/>
          </a:bodyPr>
          <a:lstStyle/>
          <a:p>
            <a:pPr algn="ctr"/>
            <a:r>
              <a:rPr lang="en-US" sz="2400" dirty="0" err="1">
                <a:solidFill>
                  <a:schemeClr val="bg1"/>
                </a:solidFill>
                <a:latin typeface="arial" panose="020B0604020202020204" pitchFamily="34" charset="0"/>
              </a:rPr>
              <a:t>Quốc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phòng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và</a:t>
            </a:r>
            <a:r>
              <a:rPr lang="en-US" sz="2400" dirty="0">
                <a:solidFill>
                  <a:schemeClr val="bg1"/>
                </a:solidFill>
                <a:latin typeface="arial" panose="020B0604020202020204" pitchFamily="34" charset="0"/>
              </a:rPr>
              <a:t> an </a:t>
            </a:r>
            <a:r>
              <a:rPr lang="en-US" sz="2400" dirty="0" err="1">
                <a:solidFill>
                  <a:schemeClr val="bg1"/>
                </a:solidFill>
                <a:latin typeface="arial" panose="020B0604020202020204" pitchFamily="34" charset="0"/>
              </a:rPr>
              <a:t>ninh</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quốc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gia</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trật</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tự</a:t>
            </a:r>
            <a:r>
              <a:rPr lang="en-US" sz="2400" dirty="0">
                <a:solidFill>
                  <a:schemeClr val="bg1"/>
                </a:solidFill>
                <a:latin typeface="arial" panose="020B0604020202020204" pitchFamily="34" charset="0"/>
              </a:rPr>
              <a:t>, an </a:t>
            </a:r>
            <a:r>
              <a:rPr lang="en-US" sz="2400" dirty="0" err="1">
                <a:solidFill>
                  <a:schemeClr val="bg1"/>
                </a:solidFill>
                <a:latin typeface="arial" panose="020B0604020202020204" pitchFamily="34" charset="0"/>
              </a:rPr>
              <a:t>toàn</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xã</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hội</a:t>
            </a:r>
            <a:endParaRPr lang="en-US" sz="2400" dirty="0">
              <a:solidFill>
                <a:schemeClr val="bg1"/>
              </a:solidFill>
            </a:endParaRPr>
          </a:p>
        </p:txBody>
      </p:sp>
      <p:sp>
        <p:nvSpPr>
          <p:cNvPr id="47" name="Rectangle 46"/>
          <p:cNvSpPr/>
          <p:nvPr/>
        </p:nvSpPr>
        <p:spPr>
          <a:xfrm>
            <a:off x="8619597" y="4832158"/>
            <a:ext cx="2577950" cy="461665"/>
          </a:xfrm>
          <a:prstGeom prst="rect">
            <a:avLst/>
          </a:prstGeom>
        </p:spPr>
        <p:txBody>
          <a:bodyPr wrap="none">
            <a:spAutoFit/>
          </a:bodyPr>
          <a:lstStyle/>
          <a:p>
            <a:r>
              <a:rPr lang="en-US" sz="1801" b="1" dirty="0">
                <a:solidFill>
                  <a:srgbClr val="444444"/>
                </a:solidFill>
                <a:latin typeface="arial" panose="020B0604020202020204" pitchFamily="34" charset="0"/>
              </a:rPr>
              <a:t> </a:t>
            </a:r>
            <a:r>
              <a:rPr lang="en-US" sz="2400" dirty="0" err="1">
                <a:solidFill>
                  <a:schemeClr val="bg1"/>
                </a:solidFill>
                <a:latin typeface="arial" panose="020B0604020202020204" pitchFamily="34" charset="0"/>
              </a:rPr>
              <a:t>Hội</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nhập</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quốc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tế</a:t>
            </a:r>
            <a:endParaRPr lang="en-US" sz="2400" dirty="0">
              <a:solidFill>
                <a:schemeClr val="bg1"/>
              </a:solidFill>
            </a:endParaRPr>
          </a:p>
        </p:txBody>
      </p:sp>
    </p:spTree>
    <p:extLst>
      <p:ext uri="{BB962C8B-B14F-4D97-AF65-F5344CB8AC3E}">
        <p14:creationId xmlns:p14="http://schemas.microsoft.com/office/powerpoint/2010/main" val="29255562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1" y="914407"/>
            <a:ext cx="7620000" cy="830997"/>
          </a:xfrm>
          <a:prstGeom prst="rect">
            <a:avLst/>
          </a:prstGeom>
        </p:spPr>
        <p:txBody>
          <a:bodyPr wrap="square">
            <a:spAutoFit/>
          </a:bodyPr>
          <a:lstStyle/>
          <a:p>
            <a:r>
              <a:rPr lang="en-US" sz="2400" b="1" dirty="0" err="1"/>
              <a:t>Điều</a:t>
            </a:r>
            <a:r>
              <a:rPr lang="en-US" sz="2400" b="1" dirty="0"/>
              <a:t> 62- HP 1980</a:t>
            </a:r>
            <a:endParaRPr lang="en-US" sz="2400" dirty="0"/>
          </a:p>
          <a:p>
            <a:r>
              <a:rPr lang="en-US" sz="2400" dirty="0" err="1"/>
              <a:t>Công</a:t>
            </a:r>
            <a:r>
              <a:rPr lang="en-US" sz="2400" dirty="0"/>
              <a:t> </a:t>
            </a:r>
            <a:r>
              <a:rPr lang="en-US" sz="2400" dirty="0" err="1"/>
              <a:t>dân</a:t>
            </a:r>
            <a:r>
              <a:rPr lang="en-US" sz="2400" dirty="0"/>
              <a:t> </a:t>
            </a:r>
            <a:r>
              <a:rPr lang="en-US" sz="2400" dirty="0" err="1"/>
              <a:t>có</a:t>
            </a:r>
            <a:r>
              <a:rPr lang="en-US" sz="2400" dirty="0"/>
              <a:t> </a:t>
            </a:r>
            <a:r>
              <a:rPr lang="en-US" sz="2400" dirty="0" err="1"/>
              <a:t>quyền</a:t>
            </a:r>
            <a:r>
              <a:rPr lang="en-US" sz="2400" dirty="0"/>
              <a:t> </a:t>
            </a:r>
            <a:r>
              <a:rPr lang="en-US" sz="2400" dirty="0" err="1"/>
              <a:t>có</a:t>
            </a:r>
            <a:r>
              <a:rPr lang="en-US" sz="2400" dirty="0"/>
              <a:t> </a:t>
            </a:r>
            <a:r>
              <a:rPr lang="en-US" sz="2400" dirty="0" err="1"/>
              <a:t>nhà</a:t>
            </a:r>
            <a:r>
              <a:rPr lang="en-US" sz="2400" dirty="0"/>
              <a:t> ở.</a:t>
            </a:r>
          </a:p>
        </p:txBody>
      </p:sp>
      <p:sp>
        <p:nvSpPr>
          <p:cNvPr id="3" name="Rectangle 2"/>
          <p:cNvSpPr/>
          <p:nvPr/>
        </p:nvSpPr>
        <p:spPr>
          <a:xfrm>
            <a:off x="3048000" y="5036411"/>
            <a:ext cx="7620000" cy="830997"/>
          </a:xfrm>
          <a:prstGeom prst="rect">
            <a:avLst/>
          </a:prstGeom>
        </p:spPr>
        <p:txBody>
          <a:bodyPr wrap="square">
            <a:spAutoFit/>
          </a:bodyPr>
          <a:lstStyle/>
          <a:p>
            <a:r>
              <a:rPr lang="vi-VN" sz="2400" b="1" dirty="0"/>
              <a:t>Điều 22 </a:t>
            </a:r>
            <a:r>
              <a:rPr lang="en-US" sz="2400" b="1" dirty="0"/>
              <a:t>– HP 2013</a:t>
            </a:r>
            <a:endParaRPr lang="vi-VN" sz="2400" dirty="0"/>
          </a:p>
          <a:p>
            <a:r>
              <a:rPr lang="vi-VN" sz="2400" dirty="0"/>
              <a:t> Công dân có quyền có nơi ở hợp pháp</a:t>
            </a:r>
          </a:p>
        </p:txBody>
      </p:sp>
      <p:sp>
        <p:nvSpPr>
          <p:cNvPr id="4" name="Rectangle 3"/>
          <p:cNvSpPr/>
          <p:nvPr/>
        </p:nvSpPr>
        <p:spPr>
          <a:xfrm>
            <a:off x="1066800" y="3124200"/>
            <a:ext cx="10972800" cy="1200329"/>
          </a:xfrm>
          <a:prstGeom prst="rect">
            <a:avLst/>
          </a:prstGeom>
        </p:spPr>
        <p:txBody>
          <a:bodyPr wrap="square">
            <a:spAutoFit/>
          </a:bodyPr>
          <a:lstStyle/>
          <a:p>
            <a:r>
              <a:rPr lang="vi-VN" sz="2400" b="1" dirty="0"/>
              <a:t>Điều 62</a:t>
            </a:r>
            <a:r>
              <a:rPr lang="en-US" sz="2400" b="1" dirty="0"/>
              <a:t>- HP 1992</a:t>
            </a:r>
            <a:endParaRPr lang="vi-VN" sz="2400" dirty="0"/>
          </a:p>
          <a:p>
            <a:r>
              <a:rPr lang="vi-VN" sz="2400" dirty="0"/>
              <a:t>Công dân có quyền xây dựng nhà ở theo quy hoạch và pháp luật. Quyền lợi của người thuê nhà và người có nhà cho thuê được bảo hộ theo pháp luật.</a:t>
            </a:r>
          </a:p>
        </p:txBody>
      </p:sp>
      <p:sp>
        <p:nvSpPr>
          <p:cNvPr id="117762" name="AutoShape 2" descr="Kết quả hình ảnh cho hiến phap"/>
          <p:cNvSpPr>
            <a:spLocks noChangeAspect="1" noChangeArrowheads="1"/>
          </p:cNvSpPr>
          <p:nvPr/>
        </p:nvSpPr>
        <p:spPr bwMode="auto">
          <a:xfrm>
            <a:off x="155575" y="-144461"/>
            <a:ext cx="304800" cy="304802"/>
          </a:xfrm>
          <a:prstGeom prst="rect">
            <a:avLst/>
          </a:prstGeom>
          <a:noFill/>
        </p:spPr>
        <p:txBody>
          <a:bodyPr vert="horz" wrap="square" lIns="91440" tIns="45721" rIns="91440" bIns="45721" numCol="1" anchor="t" anchorCtr="0" compatLnSpc="1">
            <a:prstTxWarp prst="textNoShape">
              <a:avLst/>
            </a:prstTxWarp>
          </a:bodyPr>
          <a:lstStyle/>
          <a:p>
            <a:endParaRPr lang="en-US" sz="1801"/>
          </a:p>
        </p:txBody>
      </p:sp>
      <p:pic>
        <p:nvPicPr>
          <p:cNvPr id="117764" name="Picture 4" descr="Kết quả hình ảnh cho hiến phap"/>
          <p:cNvPicPr>
            <a:picLocks noChangeAspect="1" noChangeArrowheads="1"/>
          </p:cNvPicPr>
          <p:nvPr/>
        </p:nvPicPr>
        <p:blipFill>
          <a:blip r:embed="rId2"/>
          <a:srcRect/>
          <a:stretch>
            <a:fillRect/>
          </a:stretch>
        </p:blipFill>
        <p:spPr bwMode="auto">
          <a:xfrm>
            <a:off x="6858004" y="-8381"/>
            <a:ext cx="3505200" cy="3503676"/>
          </a:xfrm>
          <a:prstGeom prst="rect">
            <a:avLst/>
          </a:prstGeo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7001" y="76200"/>
            <a:ext cx="9328800" cy="954400"/>
          </a:xfrm>
        </p:spPr>
        <p:txBody>
          <a:bodyPr/>
          <a:lstStyle/>
          <a:p>
            <a:r>
              <a:rPr lang="vi-VN" dirty="0" smtClean="0"/>
              <a:t>Luật Hôn nhân và gia đình quy định cấm kết hôn:</a:t>
            </a:r>
            <a:endParaRPr lang="vi-VN" dirty="0"/>
          </a:p>
        </p:txBody>
      </p:sp>
      <p:sp>
        <p:nvSpPr>
          <p:cNvPr id="4" name="Text Placeholder 3"/>
          <p:cNvSpPr>
            <a:spLocks noGrp="1"/>
          </p:cNvSpPr>
          <p:nvPr>
            <p:ph type="body" idx="1"/>
          </p:nvPr>
        </p:nvSpPr>
        <p:spPr>
          <a:xfrm>
            <a:off x="457206" y="2209806"/>
            <a:ext cx="5504667" cy="3554398"/>
          </a:xfrm>
        </p:spPr>
        <p:txBody>
          <a:bodyPr/>
          <a:lstStyle/>
          <a:p>
            <a:r>
              <a:rPr lang="vi-VN" dirty="0" smtClean="0">
                <a:solidFill>
                  <a:srgbClr val="FF0000"/>
                </a:solidFill>
              </a:rPr>
              <a:t>2000:</a:t>
            </a:r>
          </a:p>
          <a:p>
            <a:pPr>
              <a:buNone/>
            </a:pPr>
            <a:r>
              <a:rPr lang="vi-VN" dirty="0" smtClean="0"/>
              <a:t> </a:t>
            </a:r>
            <a:r>
              <a:rPr lang="vi-VN" dirty="0"/>
              <a:t>Giữa những người cùng giới tính.</a:t>
            </a:r>
          </a:p>
          <a:p>
            <a:endParaRPr lang="vi-VN" dirty="0" smtClean="0"/>
          </a:p>
          <a:p>
            <a:endParaRPr lang="vi-VN" dirty="0"/>
          </a:p>
        </p:txBody>
      </p:sp>
      <p:sp>
        <p:nvSpPr>
          <p:cNvPr id="5" name="Text Placeholder 4"/>
          <p:cNvSpPr>
            <a:spLocks noGrp="1"/>
          </p:cNvSpPr>
          <p:nvPr>
            <p:ph type="body" idx="2"/>
          </p:nvPr>
        </p:nvSpPr>
        <p:spPr>
          <a:xfrm>
            <a:off x="6230088" y="2070606"/>
            <a:ext cx="5123717" cy="3554398"/>
          </a:xfrm>
        </p:spPr>
        <p:txBody>
          <a:bodyPr/>
          <a:lstStyle/>
          <a:p>
            <a:pPr algn="just"/>
            <a:r>
              <a:rPr lang="vi-VN" dirty="0" smtClean="0">
                <a:solidFill>
                  <a:srgbClr val="FF0000"/>
                </a:solidFill>
              </a:rPr>
              <a:t> 2014:</a:t>
            </a:r>
          </a:p>
          <a:p>
            <a:pPr algn="just">
              <a:buNone/>
            </a:pPr>
            <a:r>
              <a:rPr lang="vi-VN" dirty="0"/>
              <a:t>Nhà nước không thừa nhận hôn nhân giữa những người cùng giới tính.</a:t>
            </a:r>
          </a:p>
        </p:txBody>
      </p:sp>
    </p:spTree>
    <p:extLst>
      <p:ext uri="{BB962C8B-B14F-4D97-AF65-F5344CB8AC3E}">
        <p14:creationId xmlns:p14="http://schemas.microsoft.com/office/powerpoint/2010/main" val="234624310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57204" y="228603"/>
            <a:ext cx="11049001" cy="830997"/>
          </a:xfrm>
          <a:prstGeom prst="rect">
            <a:avLst/>
          </a:prstGeom>
        </p:spPr>
        <p:txBody>
          <a:bodyPr wrap="square">
            <a:spAutoFit/>
          </a:bodyPr>
          <a:lstStyle/>
          <a:p>
            <a:pPr marL="342895" indent="-342895" algn="ctr">
              <a:buFont typeface="Wingdings" panose="05000000000000000000" pitchFamily="2" charset="2"/>
              <a:buChar char="§"/>
            </a:pPr>
            <a:r>
              <a:rPr lang="nl-NL" sz="2400" dirty="0">
                <a:solidFill>
                  <a:srgbClr val="660066"/>
                </a:solidFill>
                <a:latin typeface="+mj-lt"/>
                <a:ea typeface="Calibri" panose="020F0502020204030204" pitchFamily="34" charset="0"/>
              </a:rPr>
              <a:t>Xác định rõ </a:t>
            </a:r>
            <a:r>
              <a:rPr lang="nl-NL" sz="2400" b="1" dirty="0">
                <a:solidFill>
                  <a:srgbClr val="00CCFF"/>
                </a:solidFill>
                <a:latin typeface="+mj-lt"/>
                <a:ea typeface="Calibri" panose="020F0502020204030204" pitchFamily="34" charset="0"/>
              </a:rPr>
              <a:t>cơ chế phân công, phối hợp </a:t>
            </a:r>
            <a:r>
              <a:rPr lang="nl-NL" sz="2400" dirty="0">
                <a:solidFill>
                  <a:srgbClr val="660066"/>
                </a:solidFill>
                <a:latin typeface="+mj-lt"/>
                <a:ea typeface="Calibri" panose="020F0502020204030204" pitchFamily="34" charset="0"/>
              </a:rPr>
              <a:t>thực thi quyền lực Nhà nước trong việc thực hiện các </a:t>
            </a:r>
            <a:r>
              <a:rPr lang="nl-NL" sz="2400" b="1" dirty="0">
                <a:solidFill>
                  <a:srgbClr val="FF0000"/>
                </a:solidFill>
                <a:latin typeface="+mj-lt"/>
                <a:ea typeface="Calibri" panose="020F0502020204030204" pitchFamily="34" charset="0"/>
              </a:rPr>
              <a:t>quyền lập pháp, hành pháp, tư pháp </a:t>
            </a:r>
            <a:endParaRPr lang="en-US" sz="2400" b="1" dirty="0">
              <a:solidFill>
                <a:srgbClr val="FF0000"/>
              </a:solidFill>
              <a:latin typeface="+mj-lt"/>
            </a:endParaRPr>
          </a:p>
        </p:txBody>
      </p:sp>
      <p:sp>
        <p:nvSpPr>
          <p:cNvPr id="3" name="Hexagon 2"/>
          <p:cNvSpPr/>
          <p:nvPr/>
        </p:nvSpPr>
        <p:spPr>
          <a:xfrm>
            <a:off x="1752605" y="3733800"/>
            <a:ext cx="2286000" cy="1727200"/>
          </a:xfrm>
          <a:prstGeom prst="hexagon">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bg1"/>
                </a:solidFill>
                <a:ea typeface="Calibri" panose="020F0502020204030204" pitchFamily="34" charset="0"/>
              </a:rPr>
              <a:t>Hành pháp</a:t>
            </a:r>
            <a:endParaRPr lang="en-US" sz="2800" dirty="0">
              <a:solidFill>
                <a:schemeClr val="bg1"/>
              </a:solidFill>
            </a:endParaRPr>
          </a:p>
        </p:txBody>
      </p:sp>
      <p:sp>
        <p:nvSpPr>
          <p:cNvPr id="5" name="Hexagon 4"/>
          <p:cNvSpPr/>
          <p:nvPr/>
        </p:nvSpPr>
        <p:spPr>
          <a:xfrm>
            <a:off x="7620004" y="3733800"/>
            <a:ext cx="2286000" cy="1752601"/>
          </a:xfrm>
          <a:prstGeom prst="hexagon">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bg1"/>
                </a:solidFill>
                <a:ea typeface="Calibri" panose="020F0502020204030204" pitchFamily="34" charset="0"/>
              </a:rPr>
              <a:t>Tư pháp</a:t>
            </a:r>
            <a:endParaRPr lang="en-US" sz="2800" dirty="0">
              <a:solidFill>
                <a:schemeClr val="bg1"/>
              </a:solidFill>
            </a:endParaRPr>
          </a:p>
        </p:txBody>
      </p:sp>
      <p:sp>
        <p:nvSpPr>
          <p:cNvPr id="6" name="Hexagon 5"/>
          <p:cNvSpPr/>
          <p:nvPr/>
        </p:nvSpPr>
        <p:spPr>
          <a:xfrm>
            <a:off x="4724404" y="1143000"/>
            <a:ext cx="2286000" cy="1828800"/>
          </a:xfrm>
          <a:prstGeom prst="hexagon">
            <a:avLst/>
          </a:prstGeom>
          <a:solidFill>
            <a:srgbClr val="CC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bg1"/>
                </a:solidFill>
                <a:ea typeface="Calibri" panose="020F0502020204030204" pitchFamily="34" charset="0"/>
              </a:rPr>
              <a:t>Lập pháp</a:t>
            </a:r>
            <a:endParaRPr lang="en-US" sz="2800" dirty="0">
              <a:solidFill>
                <a:schemeClr val="bg1"/>
              </a:solidFill>
            </a:endParaRPr>
          </a:p>
        </p:txBody>
      </p:sp>
      <p:cxnSp>
        <p:nvCxnSpPr>
          <p:cNvPr id="7" name="Straight Arrow Connector 6"/>
          <p:cNvCxnSpPr/>
          <p:nvPr/>
        </p:nvCxnSpPr>
        <p:spPr>
          <a:xfrm>
            <a:off x="7010404" y="2057404"/>
            <a:ext cx="1600201" cy="167640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6" idx="3"/>
          </p:cNvCxnSpPr>
          <p:nvPr/>
        </p:nvCxnSpPr>
        <p:spPr>
          <a:xfrm flipH="1">
            <a:off x="2971799" y="2057404"/>
            <a:ext cx="1752601" cy="167640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endCxn id="5" idx="3"/>
          </p:cNvCxnSpPr>
          <p:nvPr/>
        </p:nvCxnSpPr>
        <p:spPr>
          <a:xfrm>
            <a:off x="4114804" y="4610100"/>
            <a:ext cx="3505200"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195169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0999" y="152404"/>
            <a:ext cx="11506201" cy="1200329"/>
          </a:xfrm>
          <a:prstGeom prst="rect">
            <a:avLst/>
          </a:prstGeom>
        </p:spPr>
        <p:txBody>
          <a:bodyPr wrap="square">
            <a:spAutoFit/>
          </a:bodyPr>
          <a:lstStyle/>
          <a:p>
            <a:pPr marL="342895" indent="-342895" algn="ctr">
              <a:buFont typeface="Wingdings" panose="05000000000000000000" pitchFamily="2" charset="2"/>
              <a:buChar char="§"/>
            </a:pPr>
            <a:r>
              <a:rPr lang="nl-NL" sz="2400" b="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Kiện toàn tổ chức, đổi mới phương thức và nâng cao hiệu quả </a:t>
            </a:r>
            <a:r>
              <a:rPr lang="nl-NL" sz="2400" dirty="0">
                <a:solidFill>
                  <a:srgbClr val="660066"/>
                </a:solidFill>
                <a:latin typeface="Times New Roman" panose="02020603050405020304" pitchFamily="18" charset="0"/>
                <a:ea typeface="Calibri" panose="020F0502020204030204" pitchFamily="34" charset="0"/>
                <a:cs typeface="Times New Roman" panose="02020603050405020304" pitchFamily="18" charset="0"/>
              </a:rPr>
              <a:t>hoạt động của </a:t>
            </a:r>
            <a:r>
              <a:rPr lang="nl-NL" sz="2400" b="1" dirty="0">
                <a:solidFill>
                  <a:srgbClr val="FF3399"/>
                </a:solidFill>
                <a:latin typeface="Times New Roman" panose="02020603050405020304" pitchFamily="18" charset="0"/>
                <a:ea typeface="Calibri" panose="020F0502020204030204" pitchFamily="34" charset="0"/>
                <a:cs typeface="Times New Roman" panose="02020603050405020304" pitchFamily="18" charset="0"/>
              </a:rPr>
              <a:t>Quốc hội</a:t>
            </a:r>
            <a:r>
              <a:rPr lang="nl-NL" sz="2400" dirty="0">
                <a:solidFill>
                  <a:srgbClr val="660066"/>
                </a:solidFill>
                <a:latin typeface="Times New Roman" panose="02020603050405020304" pitchFamily="18" charset="0"/>
                <a:ea typeface="Calibri" panose="020F0502020204030204" pitchFamily="34" charset="0"/>
                <a:cs typeface="Times New Roman" panose="02020603050405020304" pitchFamily="18" charset="0"/>
              </a:rPr>
              <a:t> theo hướng tăng cường và nâng cao chất lượng </a:t>
            </a:r>
            <a:r>
              <a:rPr lang="nl-NL" sz="2400" b="1"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hoạt</a:t>
            </a:r>
            <a:r>
              <a:rPr lang="nl-NL" sz="2400" dirty="0">
                <a:solidFill>
                  <a:srgbClr val="660066"/>
                </a:solidFill>
                <a:latin typeface="Times New Roman" panose="02020603050405020304" pitchFamily="18" charset="0"/>
                <a:ea typeface="Calibri" panose="020F0502020204030204" pitchFamily="34" charset="0"/>
                <a:cs typeface="Times New Roman" panose="02020603050405020304" pitchFamily="18" charset="0"/>
              </a:rPr>
              <a:t> </a:t>
            </a:r>
            <a:r>
              <a:rPr lang="nl-NL" sz="2400" b="1"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động</a:t>
            </a:r>
          </a:p>
          <a:p>
            <a:pPr algn="ctr"/>
            <a:r>
              <a:rPr lang="nl-NL" sz="2400" b="1"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lập pháp. </a:t>
            </a:r>
            <a:endParaRPr lang="en-US" sz="2400" b="1" dirty="0">
              <a:solidFill>
                <a:srgbClr val="00B05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22532" name="Picture 4" descr="Image result for Quốc hội"/>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57005" y="1676400"/>
            <a:ext cx="6934995" cy="4953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530205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A68B966-F92C-47F5-A5D6-D97E6E65870C}"/>
              </a:ext>
            </a:extLst>
          </p:cNvPr>
          <p:cNvSpPr/>
          <p:nvPr/>
        </p:nvSpPr>
        <p:spPr>
          <a:xfrm>
            <a:off x="6117710" y="1811218"/>
            <a:ext cx="5540892" cy="94178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8" name="Rectangle 7">
            <a:extLst>
              <a:ext uri="{FF2B5EF4-FFF2-40B4-BE49-F238E27FC236}">
                <a16:creationId xmlns:a16="http://schemas.microsoft.com/office/drawing/2014/main" id="{83B0790B-28CC-4115-B539-929450D752EF}"/>
              </a:ext>
            </a:extLst>
          </p:cNvPr>
          <p:cNvSpPr/>
          <p:nvPr/>
        </p:nvSpPr>
        <p:spPr>
          <a:xfrm>
            <a:off x="6102682" y="4016484"/>
            <a:ext cx="5555924" cy="9417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0" name="Rectangle 9">
            <a:extLst>
              <a:ext uri="{FF2B5EF4-FFF2-40B4-BE49-F238E27FC236}">
                <a16:creationId xmlns:a16="http://schemas.microsoft.com/office/drawing/2014/main" id="{A5583B87-4735-4B11-885C-D62B1226EEED}"/>
              </a:ext>
            </a:extLst>
          </p:cNvPr>
          <p:cNvSpPr/>
          <p:nvPr/>
        </p:nvSpPr>
        <p:spPr>
          <a:xfrm>
            <a:off x="6102682" y="5745969"/>
            <a:ext cx="5555924" cy="94178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5" name="Isosceles Triangle 26">
            <a:extLst>
              <a:ext uri="{FF2B5EF4-FFF2-40B4-BE49-F238E27FC236}">
                <a16:creationId xmlns:a16="http://schemas.microsoft.com/office/drawing/2014/main" id="{26EDB45A-15BC-450E-B5F6-B4FC3589B883}"/>
              </a:ext>
            </a:extLst>
          </p:cNvPr>
          <p:cNvSpPr/>
          <p:nvPr/>
        </p:nvSpPr>
        <p:spPr>
          <a:xfrm rot="16200000">
            <a:off x="4197118" y="1940458"/>
            <a:ext cx="2036677" cy="1778196"/>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1197213 w 2205213"/>
              <a:gd name="connsiteY0" fmla="*/ 1064702 h 1064702"/>
              <a:gd name="connsiteX1" fmla="*/ 0 w 2205213"/>
              <a:gd name="connsiteY1" fmla="*/ 0 h 1064702"/>
              <a:gd name="connsiteX2" fmla="*/ 2205213 w 2205213"/>
              <a:gd name="connsiteY2" fmla="*/ 1064702 h 1064702"/>
              <a:gd name="connsiteX3" fmla="*/ 1197213 w 2205213"/>
              <a:gd name="connsiteY3" fmla="*/ 1064702 h 1064702"/>
              <a:gd name="connsiteX0" fmla="*/ 1180481 w 2188481"/>
              <a:gd name="connsiteY0" fmla="*/ 1064702 h 1064702"/>
              <a:gd name="connsiteX1" fmla="*/ 0 w 2188481"/>
              <a:gd name="connsiteY1" fmla="*/ 0 h 1064702"/>
              <a:gd name="connsiteX2" fmla="*/ 2188481 w 2188481"/>
              <a:gd name="connsiteY2" fmla="*/ 1064702 h 1064702"/>
              <a:gd name="connsiteX3" fmla="*/ 1180481 w 2188481"/>
              <a:gd name="connsiteY3" fmla="*/ 1064702 h 1064702"/>
              <a:gd name="connsiteX0" fmla="*/ 1172115 w 2180115"/>
              <a:gd name="connsiteY0" fmla="*/ 1067431 h 1067431"/>
              <a:gd name="connsiteX1" fmla="*/ 0 w 2180115"/>
              <a:gd name="connsiteY1" fmla="*/ 0 h 1067431"/>
              <a:gd name="connsiteX2" fmla="*/ 2180115 w 2180115"/>
              <a:gd name="connsiteY2" fmla="*/ 1067431 h 1067431"/>
              <a:gd name="connsiteX3" fmla="*/ 1172115 w 2180115"/>
              <a:gd name="connsiteY3" fmla="*/ 1067431 h 1067431"/>
            </a:gdLst>
            <a:ahLst/>
            <a:cxnLst>
              <a:cxn ang="0">
                <a:pos x="connsiteX0" y="connsiteY0"/>
              </a:cxn>
              <a:cxn ang="0">
                <a:pos x="connsiteX1" y="connsiteY1"/>
              </a:cxn>
              <a:cxn ang="0">
                <a:pos x="connsiteX2" y="connsiteY2"/>
              </a:cxn>
              <a:cxn ang="0">
                <a:pos x="connsiteX3" y="connsiteY3"/>
              </a:cxn>
            </a:cxnLst>
            <a:rect l="l" t="t" r="r" b="b"/>
            <a:pathLst>
              <a:path w="2180115" h="1067431">
                <a:moveTo>
                  <a:pt x="1172115" y="1067431"/>
                </a:moveTo>
                <a:lnTo>
                  <a:pt x="0" y="0"/>
                </a:lnTo>
                <a:lnTo>
                  <a:pt x="2180115" y="1067431"/>
                </a:lnTo>
                <a:lnTo>
                  <a:pt x="1172115" y="1067431"/>
                </a:lnTo>
                <a:close/>
              </a:path>
            </a:pathLst>
          </a:custGeom>
          <a:gradFill>
            <a:gsLst>
              <a:gs pos="0">
                <a:schemeClr val="accent1">
                  <a:lumMod val="80000"/>
                </a:schemeClr>
              </a:gs>
              <a:gs pos="100000">
                <a:schemeClr val="accent1">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9" name="Isosceles Triangle 49">
            <a:extLst>
              <a:ext uri="{FF2B5EF4-FFF2-40B4-BE49-F238E27FC236}">
                <a16:creationId xmlns:a16="http://schemas.microsoft.com/office/drawing/2014/main" id="{153C4927-A421-4B14-AF54-874BA05359DC}"/>
              </a:ext>
            </a:extLst>
          </p:cNvPr>
          <p:cNvSpPr/>
          <p:nvPr/>
        </p:nvSpPr>
        <p:spPr>
          <a:xfrm rot="16200000">
            <a:off x="4709737" y="3563461"/>
            <a:ext cx="998748" cy="1790875"/>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1035624"/>
              <a:gd name="connsiteY0" fmla="*/ 1085967 h 1085967"/>
              <a:gd name="connsiteX1" fmla="*/ 1035624 w 1035624"/>
              <a:gd name="connsiteY1" fmla="*/ 0 h 1085967"/>
              <a:gd name="connsiteX2" fmla="*/ 1008000 w 1035624"/>
              <a:gd name="connsiteY2" fmla="*/ 1085967 h 1085967"/>
              <a:gd name="connsiteX3" fmla="*/ 0 w 1035624"/>
              <a:gd name="connsiteY3" fmla="*/ 1085967 h 1085967"/>
              <a:gd name="connsiteX0" fmla="*/ 0 w 1060722"/>
              <a:gd name="connsiteY0" fmla="*/ 1075043 h 1075043"/>
              <a:gd name="connsiteX1" fmla="*/ 1060722 w 1060722"/>
              <a:gd name="connsiteY1" fmla="*/ 0 h 1075043"/>
              <a:gd name="connsiteX2" fmla="*/ 1008000 w 1060722"/>
              <a:gd name="connsiteY2" fmla="*/ 1075043 h 1075043"/>
              <a:gd name="connsiteX3" fmla="*/ 0 w 1060722"/>
              <a:gd name="connsiteY3" fmla="*/ 1075043 h 1075043"/>
              <a:gd name="connsiteX0" fmla="*/ 0 w 1069087"/>
              <a:gd name="connsiteY0" fmla="*/ 1075043 h 1075043"/>
              <a:gd name="connsiteX1" fmla="*/ 1069087 w 1069087"/>
              <a:gd name="connsiteY1" fmla="*/ 0 h 1075043"/>
              <a:gd name="connsiteX2" fmla="*/ 1008000 w 1069087"/>
              <a:gd name="connsiteY2" fmla="*/ 1075043 h 1075043"/>
              <a:gd name="connsiteX3" fmla="*/ 0 w 1069087"/>
              <a:gd name="connsiteY3" fmla="*/ 1075043 h 1075043"/>
            </a:gdLst>
            <a:ahLst/>
            <a:cxnLst>
              <a:cxn ang="0">
                <a:pos x="connsiteX0" y="connsiteY0"/>
              </a:cxn>
              <a:cxn ang="0">
                <a:pos x="connsiteX1" y="connsiteY1"/>
              </a:cxn>
              <a:cxn ang="0">
                <a:pos x="connsiteX2" y="connsiteY2"/>
              </a:cxn>
              <a:cxn ang="0">
                <a:pos x="connsiteX3" y="connsiteY3"/>
              </a:cxn>
            </a:cxnLst>
            <a:rect l="l" t="t" r="r" b="b"/>
            <a:pathLst>
              <a:path w="1069087" h="1075043">
                <a:moveTo>
                  <a:pt x="0" y="1075043"/>
                </a:moveTo>
                <a:lnTo>
                  <a:pt x="1069087" y="0"/>
                </a:lnTo>
                <a:lnTo>
                  <a:pt x="1008000" y="1075043"/>
                </a:lnTo>
                <a:lnTo>
                  <a:pt x="0" y="1075043"/>
                </a:lnTo>
                <a:close/>
              </a:path>
            </a:pathLst>
          </a:custGeom>
          <a:gradFill>
            <a:gsLst>
              <a:gs pos="0">
                <a:schemeClr val="accent3">
                  <a:lumMod val="80000"/>
                </a:schemeClr>
              </a:gs>
              <a:gs pos="100000">
                <a:schemeClr val="accent3">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11" name="Isosceles Triangle 50">
            <a:extLst>
              <a:ext uri="{FF2B5EF4-FFF2-40B4-BE49-F238E27FC236}">
                <a16:creationId xmlns:a16="http://schemas.microsoft.com/office/drawing/2014/main" id="{12CB1035-B884-44FE-ABD1-8D2894FA0508}"/>
              </a:ext>
            </a:extLst>
          </p:cNvPr>
          <p:cNvSpPr/>
          <p:nvPr/>
        </p:nvSpPr>
        <p:spPr>
          <a:xfrm rot="16200000">
            <a:off x="4217074" y="4812743"/>
            <a:ext cx="2025428" cy="1774124"/>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2109512"/>
              <a:gd name="connsiteY0" fmla="*/ 1054069 h 1054069"/>
              <a:gd name="connsiteX1" fmla="*/ 2109512 w 2109512"/>
              <a:gd name="connsiteY1" fmla="*/ 0 h 1054069"/>
              <a:gd name="connsiteX2" fmla="*/ 1008000 w 2109512"/>
              <a:gd name="connsiteY2" fmla="*/ 1054069 h 1054069"/>
              <a:gd name="connsiteX3" fmla="*/ 0 w 2109512"/>
              <a:gd name="connsiteY3" fmla="*/ 1054069 h 1054069"/>
              <a:gd name="connsiteX0" fmla="*/ 0 w 2172255"/>
              <a:gd name="connsiteY0" fmla="*/ 1064989 h 1064989"/>
              <a:gd name="connsiteX1" fmla="*/ 2172255 w 2172255"/>
              <a:gd name="connsiteY1" fmla="*/ 0 h 1064989"/>
              <a:gd name="connsiteX2" fmla="*/ 1008000 w 2172255"/>
              <a:gd name="connsiteY2" fmla="*/ 1064989 h 1064989"/>
              <a:gd name="connsiteX3" fmla="*/ 0 w 2172255"/>
              <a:gd name="connsiteY3" fmla="*/ 1064989 h 1064989"/>
              <a:gd name="connsiteX0" fmla="*/ 0 w 2168072"/>
              <a:gd name="connsiteY0" fmla="*/ 1064989 h 1064989"/>
              <a:gd name="connsiteX1" fmla="*/ 2168072 w 2168072"/>
              <a:gd name="connsiteY1" fmla="*/ 0 h 1064989"/>
              <a:gd name="connsiteX2" fmla="*/ 1008000 w 2168072"/>
              <a:gd name="connsiteY2" fmla="*/ 1064989 h 1064989"/>
              <a:gd name="connsiteX3" fmla="*/ 0 w 2168072"/>
              <a:gd name="connsiteY3" fmla="*/ 1064989 h 1064989"/>
            </a:gdLst>
            <a:ahLst/>
            <a:cxnLst>
              <a:cxn ang="0">
                <a:pos x="connsiteX0" y="connsiteY0"/>
              </a:cxn>
              <a:cxn ang="0">
                <a:pos x="connsiteX1" y="connsiteY1"/>
              </a:cxn>
              <a:cxn ang="0">
                <a:pos x="connsiteX2" y="connsiteY2"/>
              </a:cxn>
              <a:cxn ang="0">
                <a:pos x="connsiteX3" y="connsiteY3"/>
              </a:cxn>
            </a:cxnLst>
            <a:rect l="l" t="t" r="r" b="b"/>
            <a:pathLst>
              <a:path w="2168072" h="1064989">
                <a:moveTo>
                  <a:pt x="0" y="1064989"/>
                </a:moveTo>
                <a:lnTo>
                  <a:pt x="2168072" y="0"/>
                </a:lnTo>
                <a:lnTo>
                  <a:pt x="1008000" y="1064989"/>
                </a:lnTo>
                <a:lnTo>
                  <a:pt x="0" y="1064989"/>
                </a:lnTo>
                <a:close/>
              </a:path>
            </a:pathLst>
          </a:custGeom>
          <a:gradFill>
            <a:gsLst>
              <a:gs pos="0">
                <a:schemeClr val="accent4">
                  <a:lumMod val="80000"/>
                </a:schemeClr>
              </a:gs>
              <a:gs pos="100000">
                <a:schemeClr val="accent4">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34" name="Rounded Rectangle 1">
            <a:extLst>
              <a:ext uri="{FF2B5EF4-FFF2-40B4-BE49-F238E27FC236}">
                <a16:creationId xmlns:a16="http://schemas.microsoft.com/office/drawing/2014/main" id="{031C7F85-ADEE-429E-AB19-B2A9D94B578E}"/>
              </a:ext>
            </a:extLst>
          </p:cNvPr>
          <p:cNvSpPr>
            <a:spLocks noChangeAspect="1"/>
          </p:cNvSpPr>
          <p:nvPr/>
        </p:nvSpPr>
        <p:spPr>
          <a:xfrm>
            <a:off x="6496803" y="4217373"/>
            <a:ext cx="597193" cy="540000"/>
          </a:xfrm>
          <a:custGeom>
            <a:avLst/>
            <a:gdLst>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39535 w 3986472"/>
              <a:gd name="connsiteY8" fmla="*/ 2531027 h 3604689"/>
              <a:gd name="connsiteX9" fmla="*/ 3741790 w 3986472"/>
              <a:gd name="connsiteY9" fmla="*/ 2543468 h 3604689"/>
              <a:gd name="connsiteX10" fmla="*/ 2667555 w 3986472"/>
              <a:gd name="connsiteY10" fmla="*/ 3603007 h 3604689"/>
              <a:gd name="connsiteX11" fmla="*/ 1617559 w 3986472"/>
              <a:gd name="connsiteY11" fmla="*/ 3571118 h 3604689"/>
              <a:gd name="connsiteX12" fmla="*/ 2628063 w 3986472"/>
              <a:gd name="connsiteY12" fmla="*/ 2560614 h 3604689"/>
              <a:gd name="connsiteX13" fmla="*/ 1908216 w 3986472"/>
              <a:gd name="connsiteY13" fmla="*/ 2538753 h 3604689"/>
              <a:gd name="connsiteX14" fmla="*/ 2569809 w 3986472"/>
              <a:gd name="connsiteY14" fmla="*/ 1877159 h 3604689"/>
              <a:gd name="connsiteX15" fmla="*/ 1999634 w 3986472"/>
              <a:gd name="connsiteY15" fmla="*/ 1877159 h 3604689"/>
              <a:gd name="connsiteX16" fmla="*/ 185337 w 3986472"/>
              <a:gd name="connsiteY16" fmla="*/ 3604689 h 3604689"/>
              <a:gd name="connsiteX17" fmla="*/ 185337 w 3986472"/>
              <a:gd name="connsiteY17" fmla="*/ 2751226 h 3604689"/>
              <a:gd name="connsiteX18" fmla="*/ 185337 w 3986472"/>
              <a:gd name="connsiteY18" fmla="*/ 2535971 h 3604689"/>
              <a:gd name="connsiteX19" fmla="*/ 185337 w 3986472"/>
              <a:gd name="connsiteY19" fmla="*/ 302954 h 3604689"/>
              <a:gd name="connsiteX20" fmla="*/ 116958 w 3986472"/>
              <a:gd name="connsiteY20" fmla="*/ 302954 h 3604689"/>
              <a:gd name="connsiteX21" fmla="*/ 0 w 3986472"/>
              <a:gd name="connsiteY21" fmla="*/ 185996 h 3604689"/>
              <a:gd name="connsiteX22" fmla="*/ 0 w 3986472"/>
              <a:gd name="connsiteY22" fmla="*/ 131880 h 3604689"/>
              <a:gd name="connsiteX23" fmla="*/ 116958 w 3986472"/>
              <a:gd name="connsiteY23" fmla="*/ 14922 h 3604689"/>
              <a:gd name="connsiteX24" fmla="*/ 1076491 w 3986472"/>
              <a:gd name="connsiteY24" fmla="*/ 14922 h 3604689"/>
              <a:gd name="connsiteX25" fmla="*/ 1193449 w 3986472"/>
              <a:gd name="connsiteY25" fmla="*/ 131880 h 3604689"/>
              <a:gd name="connsiteX26" fmla="*/ 1193449 w 3986472"/>
              <a:gd name="connsiteY26" fmla="*/ 185996 h 3604689"/>
              <a:gd name="connsiteX27" fmla="*/ 1076491 w 3986472"/>
              <a:gd name="connsiteY27" fmla="*/ 302954 h 3604689"/>
              <a:gd name="connsiteX28" fmla="*/ 1028167 w 3986472"/>
              <a:gd name="connsiteY28" fmla="*/ 302954 h 3604689"/>
              <a:gd name="connsiteX29" fmla="*/ 1028167 w 3986472"/>
              <a:gd name="connsiteY29" fmla="*/ 1733448 h 3604689"/>
              <a:gd name="connsiteX30" fmla="*/ 2848679 w 3986472"/>
              <a:gd name="connsiteY30"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41790 w 3986472"/>
              <a:gd name="connsiteY8" fmla="*/ 2543468 h 3604689"/>
              <a:gd name="connsiteX9" fmla="*/ 2667555 w 3986472"/>
              <a:gd name="connsiteY9" fmla="*/ 3603007 h 3604689"/>
              <a:gd name="connsiteX10" fmla="*/ 1617559 w 3986472"/>
              <a:gd name="connsiteY10" fmla="*/ 3571118 h 3604689"/>
              <a:gd name="connsiteX11" fmla="*/ 2628063 w 3986472"/>
              <a:gd name="connsiteY11" fmla="*/ 2560614 h 3604689"/>
              <a:gd name="connsiteX12" fmla="*/ 1908216 w 3986472"/>
              <a:gd name="connsiteY12" fmla="*/ 2538753 h 3604689"/>
              <a:gd name="connsiteX13" fmla="*/ 2569809 w 3986472"/>
              <a:gd name="connsiteY13" fmla="*/ 1877159 h 3604689"/>
              <a:gd name="connsiteX14" fmla="*/ 1999634 w 3986472"/>
              <a:gd name="connsiteY14" fmla="*/ 1877159 h 3604689"/>
              <a:gd name="connsiteX15" fmla="*/ 185337 w 3986472"/>
              <a:gd name="connsiteY15" fmla="*/ 3604689 h 3604689"/>
              <a:gd name="connsiteX16" fmla="*/ 185337 w 3986472"/>
              <a:gd name="connsiteY16" fmla="*/ 2751226 h 3604689"/>
              <a:gd name="connsiteX17" fmla="*/ 185337 w 3986472"/>
              <a:gd name="connsiteY17" fmla="*/ 2535971 h 3604689"/>
              <a:gd name="connsiteX18" fmla="*/ 185337 w 3986472"/>
              <a:gd name="connsiteY18" fmla="*/ 302954 h 3604689"/>
              <a:gd name="connsiteX19" fmla="*/ 116958 w 3986472"/>
              <a:gd name="connsiteY19" fmla="*/ 302954 h 3604689"/>
              <a:gd name="connsiteX20" fmla="*/ 0 w 3986472"/>
              <a:gd name="connsiteY20" fmla="*/ 185996 h 3604689"/>
              <a:gd name="connsiteX21" fmla="*/ 0 w 3986472"/>
              <a:gd name="connsiteY21" fmla="*/ 131880 h 3604689"/>
              <a:gd name="connsiteX22" fmla="*/ 116958 w 3986472"/>
              <a:gd name="connsiteY22" fmla="*/ 14922 h 3604689"/>
              <a:gd name="connsiteX23" fmla="*/ 1076491 w 3986472"/>
              <a:gd name="connsiteY23" fmla="*/ 14922 h 3604689"/>
              <a:gd name="connsiteX24" fmla="*/ 1193449 w 3986472"/>
              <a:gd name="connsiteY24" fmla="*/ 131880 h 3604689"/>
              <a:gd name="connsiteX25" fmla="*/ 1193449 w 3986472"/>
              <a:gd name="connsiteY25" fmla="*/ 185996 h 3604689"/>
              <a:gd name="connsiteX26" fmla="*/ 1076491 w 3986472"/>
              <a:gd name="connsiteY26" fmla="*/ 302954 h 3604689"/>
              <a:gd name="connsiteX27" fmla="*/ 1028167 w 3986472"/>
              <a:gd name="connsiteY27" fmla="*/ 302954 h 3604689"/>
              <a:gd name="connsiteX28" fmla="*/ 1028167 w 3986472"/>
              <a:gd name="connsiteY28" fmla="*/ 1733448 h 3604689"/>
              <a:gd name="connsiteX29" fmla="*/ 2848679 w 3986472"/>
              <a:gd name="connsiteY29"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2667555 w 3986472"/>
              <a:gd name="connsiteY8" fmla="*/ 3603007 h 3604689"/>
              <a:gd name="connsiteX9" fmla="*/ 1617559 w 3986472"/>
              <a:gd name="connsiteY9" fmla="*/ 3571118 h 3604689"/>
              <a:gd name="connsiteX10" fmla="*/ 2628063 w 3986472"/>
              <a:gd name="connsiteY10" fmla="*/ 2560614 h 3604689"/>
              <a:gd name="connsiteX11" fmla="*/ 1908216 w 3986472"/>
              <a:gd name="connsiteY11" fmla="*/ 2538753 h 3604689"/>
              <a:gd name="connsiteX12" fmla="*/ 2569809 w 3986472"/>
              <a:gd name="connsiteY12" fmla="*/ 1877159 h 3604689"/>
              <a:gd name="connsiteX13" fmla="*/ 1999634 w 3986472"/>
              <a:gd name="connsiteY13" fmla="*/ 1877159 h 3604689"/>
              <a:gd name="connsiteX14" fmla="*/ 185337 w 3986472"/>
              <a:gd name="connsiteY14" fmla="*/ 3604689 h 3604689"/>
              <a:gd name="connsiteX15" fmla="*/ 185337 w 3986472"/>
              <a:gd name="connsiteY15" fmla="*/ 2751226 h 3604689"/>
              <a:gd name="connsiteX16" fmla="*/ 185337 w 3986472"/>
              <a:gd name="connsiteY16" fmla="*/ 2535971 h 3604689"/>
              <a:gd name="connsiteX17" fmla="*/ 185337 w 3986472"/>
              <a:gd name="connsiteY17" fmla="*/ 302954 h 3604689"/>
              <a:gd name="connsiteX18" fmla="*/ 116958 w 3986472"/>
              <a:gd name="connsiteY18" fmla="*/ 302954 h 3604689"/>
              <a:gd name="connsiteX19" fmla="*/ 0 w 3986472"/>
              <a:gd name="connsiteY19" fmla="*/ 185996 h 3604689"/>
              <a:gd name="connsiteX20" fmla="*/ 0 w 3986472"/>
              <a:gd name="connsiteY20" fmla="*/ 131880 h 3604689"/>
              <a:gd name="connsiteX21" fmla="*/ 116958 w 3986472"/>
              <a:gd name="connsiteY21" fmla="*/ 14922 h 3604689"/>
              <a:gd name="connsiteX22" fmla="*/ 1076491 w 3986472"/>
              <a:gd name="connsiteY22" fmla="*/ 14922 h 3604689"/>
              <a:gd name="connsiteX23" fmla="*/ 1193449 w 3986472"/>
              <a:gd name="connsiteY23" fmla="*/ 131880 h 3604689"/>
              <a:gd name="connsiteX24" fmla="*/ 1193449 w 3986472"/>
              <a:gd name="connsiteY24" fmla="*/ 185996 h 3604689"/>
              <a:gd name="connsiteX25" fmla="*/ 1076491 w 3986472"/>
              <a:gd name="connsiteY25" fmla="*/ 302954 h 3604689"/>
              <a:gd name="connsiteX26" fmla="*/ 1028167 w 3986472"/>
              <a:gd name="connsiteY26" fmla="*/ 302954 h 3604689"/>
              <a:gd name="connsiteX27" fmla="*/ 1028167 w 3986472"/>
              <a:gd name="connsiteY27" fmla="*/ 1733448 h 3604689"/>
              <a:gd name="connsiteX28" fmla="*/ 2848679 w 3986472"/>
              <a:gd name="connsiteY28"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302954 h 3604689"/>
              <a:gd name="connsiteX15" fmla="*/ 116958 w 3986472"/>
              <a:gd name="connsiteY15" fmla="*/ 302954 h 3604689"/>
              <a:gd name="connsiteX16" fmla="*/ 0 w 3986472"/>
              <a:gd name="connsiteY16" fmla="*/ 185996 h 3604689"/>
              <a:gd name="connsiteX17" fmla="*/ 0 w 3986472"/>
              <a:gd name="connsiteY17" fmla="*/ 131880 h 3604689"/>
              <a:gd name="connsiteX18" fmla="*/ 116958 w 3986472"/>
              <a:gd name="connsiteY18" fmla="*/ 14922 h 3604689"/>
              <a:gd name="connsiteX19" fmla="*/ 1076491 w 3986472"/>
              <a:gd name="connsiteY19" fmla="*/ 14922 h 3604689"/>
              <a:gd name="connsiteX20" fmla="*/ 1193449 w 3986472"/>
              <a:gd name="connsiteY20" fmla="*/ 131880 h 3604689"/>
              <a:gd name="connsiteX21" fmla="*/ 1193449 w 3986472"/>
              <a:gd name="connsiteY21" fmla="*/ 185996 h 3604689"/>
              <a:gd name="connsiteX22" fmla="*/ 1076491 w 3986472"/>
              <a:gd name="connsiteY22" fmla="*/ 302954 h 3604689"/>
              <a:gd name="connsiteX23" fmla="*/ 1028167 w 3986472"/>
              <a:gd name="connsiteY23" fmla="*/ 302954 h 3604689"/>
              <a:gd name="connsiteX24" fmla="*/ 1028167 w 3986472"/>
              <a:gd name="connsiteY24" fmla="*/ 1733448 h 3604689"/>
              <a:gd name="connsiteX25" fmla="*/ 2848679 w 3986472"/>
              <a:gd name="connsiteY25"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302954 h 3604689"/>
              <a:gd name="connsiteX14" fmla="*/ 116958 w 3986472"/>
              <a:gd name="connsiteY14" fmla="*/ 302954 h 3604689"/>
              <a:gd name="connsiteX15" fmla="*/ 0 w 3986472"/>
              <a:gd name="connsiteY15" fmla="*/ 185996 h 3604689"/>
              <a:gd name="connsiteX16" fmla="*/ 0 w 3986472"/>
              <a:gd name="connsiteY16" fmla="*/ 131880 h 3604689"/>
              <a:gd name="connsiteX17" fmla="*/ 116958 w 3986472"/>
              <a:gd name="connsiteY17" fmla="*/ 14922 h 3604689"/>
              <a:gd name="connsiteX18" fmla="*/ 1076491 w 3986472"/>
              <a:gd name="connsiteY18" fmla="*/ 14922 h 3604689"/>
              <a:gd name="connsiteX19" fmla="*/ 1193449 w 3986472"/>
              <a:gd name="connsiteY19" fmla="*/ 131880 h 3604689"/>
              <a:gd name="connsiteX20" fmla="*/ 1193449 w 3986472"/>
              <a:gd name="connsiteY20" fmla="*/ 185996 h 3604689"/>
              <a:gd name="connsiteX21" fmla="*/ 1076491 w 3986472"/>
              <a:gd name="connsiteY21" fmla="*/ 302954 h 3604689"/>
              <a:gd name="connsiteX22" fmla="*/ 1028167 w 3986472"/>
              <a:gd name="connsiteY22" fmla="*/ 302954 h 3604689"/>
              <a:gd name="connsiteX23" fmla="*/ 1028167 w 3986472"/>
              <a:gd name="connsiteY23" fmla="*/ 1733448 h 3604689"/>
              <a:gd name="connsiteX24" fmla="*/ 2848679 w 3986472"/>
              <a:gd name="connsiteY24" fmla="*/ 0 h 3604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986472" h="3604689">
                <a:moveTo>
                  <a:pt x="2848679" y="0"/>
                </a:moveTo>
                <a:lnTo>
                  <a:pt x="3971074" y="0"/>
                </a:lnTo>
                <a:lnTo>
                  <a:pt x="2561353" y="1342303"/>
                </a:lnTo>
                <a:lnTo>
                  <a:pt x="3986472" y="1342303"/>
                </a:lnTo>
                <a:lnTo>
                  <a:pt x="3372472" y="1943009"/>
                </a:lnTo>
                <a:cubicBezTo>
                  <a:pt x="3620560" y="2058727"/>
                  <a:pt x="3779978" y="2367682"/>
                  <a:pt x="3652526" y="2541537"/>
                </a:cubicBezTo>
                <a:lnTo>
                  <a:pt x="2667555" y="3603007"/>
                </a:lnTo>
                <a:lnTo>
                  <a:pt x="1617559" y="3571118"/>
                </a:lnTo>
                <a:lnTo>
                  <a:pt x="2628063" y="2560614"/>
                </a:lnTo>
                <a:lnTo>
                  <a:pt x="1908216" y="2538753"/>
                </a:lnTo>
                <a:lnTo>
                  <a:pt x="2569809" y="1877159"/>
                </a:lnTo>
                <a:lnTo>
                  <a:pt x="1999634" y="1877159"/>
                </a:lnTo>
                <a:lnTo>
                  <a:pt x="185337" y="3604689"/>
                </a:lnTo>
                <a:lnTo>
                  <a:pt x="185337" y="302954"/>
                </a:lnTo>
                <a:lnTo>
                  <a:pt x="116958" y="302954"/>
                </a:lnTo>
                <a:cubicBezTo>
                  <a:pt x="52364" y="302954"/>
                  <a:pt x="0" y="250590"/>
                  <a:pt x="0" y="185996"/>
                </a:cubicBezTo>
                <a:lnTo>
                  <a:pt x="0" y="131880"/>
                </a:lnTo>
                <a:cubicBezTo>
                  <a:pt x="0" y="67286"/>
                  <a:pt x="52364" y="14922"/>
                  <a:pt x="116958" y="14922"/>
                </a:cubicBezTo>
                <a:lnTo>
                  <a:pt x="1076491" y="14922"/>
                </a:lnTo>
                <a:cubicBezTo>
                  <a:pt x="1141085" y="14922"/>
                  <a:pt x="1193449" y="67286"/>
                  <a:pt x="1193449" y="131880"/>
                </a:cubicBezTo>
                <a:lnTo>
                  <a:pt x="1193449" y="185996"/>
                </a:lnTo>
                <a:cubicBezTo>
                  <a:pt x="1193449" y="250590"/>
                  <a:pt x="1141085" y="302954"/>
                  <a:pt x="1076491" y="302954"/>
                </a:cubicBezTo>
                <a:lnTo>
                  <a:pt x="1028167" y="302954"/>
                </a:lnTo>
                <a:lnTo>
                  <a:pt x="1028167" y="1733448"/>
                </a:lnTo>
                <a:lnTo>
                  <a:pt x="2848679"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a:endParaRPr lang="ko-KR" altLang="en-US" sz="2700">
              <a:solidFill>
                <a:prstClr val="black"/>
              </a:solidFill>
            </a:endParaRPr>
          </a:p>
        </p:txBody>
      </p:sp>
      <p:sp>
        <p:nvSpPr>
          <p:cNvPr id="35" name="Freeform 43">
            <a:extLst>
              <a:ext uri="{FF2B5EF4-FFF2-40B4-BE49-F238E27FC236}">
                <a16:creationId xmlns:a16="http://schemas.microsoft.com/office/drawing/2014/main" id="{37ABF823-BDF6-4402-B1E6-AFDD0B039D2E}"/>
              </a:ext>
            </a:extLst>
          </p:cNvPr>
          <p:cNvSpPr>
            <a:spLocks noChangeAspect="1"/>
          </p:cNvSpPr>
          <p:nvPr/>
        </p:nvSpPr>
        <p:spPr>
          <a:xfrm>
            <a:off x="6526802" y="3078739"/>
            <a:ext cx="537191" cy="612000"/>
          </a:xfrm>
          <a:custGeom>
            <a:avLst/>
            <a:gdLst/>
            <a:ahLst/>
            <a:cxnLst/>
            <a:rect l="l" t="t" r="r" b="b"/>
            <a:pathLst>
              <a:path w="3456727" h="3938119">
                <a:moveTo>
                  <a:pt x="1728364" y="1961325"/>
                </a:moveTo>
                <a:cubicBezTo>
                  <a:pt x="1726089" y="2407152"/>
                  <a:pt x="1737463" y="2812034"/>
                  <a:pt x="1735188" y="3257861"/>
                </a:cubicBezTo>
                <a:cubicBezTo>
                  <a:pt x="2394830" y="3057694"/>
                  <a:pt x="2610919" y="2352560"/>
                  <a:pt x="2765594" y="1981796"/>
                </a:cubicBezTo>
                <a:close/>
                <a:moveTo>
                  <a:pt x="1728362" y="682044"/>
                </a:moveTo>
                <a:cubicBezTo>
                  <a:pt x="1355324" y="868563"/>
                  <a:pt x="1166530" y="952725"/>
                  <a:pt x="609247" y="1002767"/>
                </a:cubicBezTo>
                <a:cubicBezTo>
                  <a:pt x="606972" y="1330312"/>
                  <a:pt x="631992" y="1623739"/>
                  <a:pt x="704780" y="1964933"/>
                </a:cubicBezTo>
                <a:lnTo>
                  <a:pt x="1728363" y="1971757"/>
                </a:lnTo>
                <a:cubicBezTo>
                  <a:pt x="1728363" y="1541853"/>
                  <a:pt x="1728362" y="1111948"/>
                  <a:pt x="1728362" y="682044"/>
                </a:cubicBezTo>
                <a:close/>
                <a:moveTo>
                  <a:pt x="1723409" y="487996"/>
                </a:moveTo>
                <a:cubicBezTo>
                  <a:pt x="1725062" y="488690"/>
                  <a:pt x="1726712" y="489384"/>
                  <a:pt x="1728363" y="490064"/>
                </a:cubicBezTo>
                <a:cubicBezTo>
                  <a:pt x="1730015" y="489384"/>
                  <a:pt x="1731666" y="488690"/>
                  <a:pt x="1733319" y="487996"/>
                </a:cubicBezTo>
                <a:lnTo>
                  <a:pt x="1733319" y="492131"/>
                </a:lnTo>
                <a:cubicBezTo>
                  <a:pt x="2179467" y="679460"/>
                  <a:pt x="2405896" y="769409"/>
                  <a:pt x="2817789" y="813808"/>
                </a:cubicBezTo>
                <a:cubicBezTo>
                  <a:pt x="2971516" y="823489"/>
                  <a:pt x="3036247" y="875307"/>
                  <a:pt x="3033236" y="1061333"/>
                </a:cubicBezTo>
                <a:cubicBezTo>
                  <a:pt x="3015439" y="2441328"/>
                  <a:pt x="2363638" y="3359629"/>
                  <a:pt x="1733319" y="3448048"/>
                </a:cubicBezTo>
                <a:lnTo>
                  <a:pt x="1733319" y="3450123"/>
                </a:lnTo>
                <a:lnTo>
                  <a:pt x="1728363" y="3449086"/>
                </a:lnTo>
                <a:lnTo>
                  <a:pt x="1723409" y="3450123"/>
                </a:lnTo>
                <a:lnTo>
                  <a:pt x="1723409" y="3448048"/>
                </a:lnTo>
                <a:cubicBezTo>
                  <a:pt x="1093089" y="3359629"/>
                  <a:pt x="441289" y="2441328"/>
                  <a:pt x="423491" y="1061333"/>
                </a:cubicBezTo>
                <a:cubicBezTo>
                  <a:pt x="420479" y="875307"/>
                  <a:pt x="485211" y="823489"/>
                  <a:pt x="638937" y="813808"/>
                </a:cubicBezTo>
                <a:cubicBezTo>
                  <a:pt x="1050832" y="769409"/>
                  <a:pt x="1277261" y="679460"/>
                  <a:pt x="1723409" y="492131"/>
                </a:cubicBezTo>
                <a:close/>
                <a:moveTo>
                  <a:pt x="1722802" y="306889"/>
                </a:moveTo>
                <a:lnTo>
                  <a:pt x="1722802" y="311530"/>
                </a:lnTo>
                <a:cubicBezTo>
                  <a:pt x="1222099" y="521767"/>
                  <a:pt x="967982" y="622713"/>
                  <a:pt x="505720" y="672542"/>
                </a:cubicBezTo>
                <a:cubicBezTo>
                  <a:pt x="333196" y="683408"/>
                  <a:pt x="260550" y="741561"/>
                  <a:pt x="263929" y="950334"/>
                </a:cubicBezTo>
                <a:cubicBezTo>
                  <a:pt x="283902" y="2499079"/>
                  <a:pt x="1015407" y="3529669"/>
                  <a:pt x="1722802" y="3628902"/>
                </a:cubicBezTo>
                <a:lnTo>
                  <a:pt x="1722802" y="3631230"/>
                </a:lnTo>
                <a:lnTo>
                  <a:pt x="1728365" y="3630065"/>
                </a:lnTo>
                <a:lnTo>
                  <a:pt x="1733925" y="3631230"/>
                </a:lnTo>
                <a:lnTo>
                  <a:pt x="1733925" y="3628902"/>
                </a:lnTo>
                <a:cubicBezTo>
                  <a:pt x="2441322" y="3529669"/>
                  <a:pt x="3172826" y="2499079"/>
                  <a:pt x="3192800" y="950334"/>
                </a:cubicBezTo>
                <a:cubicBezTo>
                  <a:pt x="3196179" y="741561"/>
                  <a:pt x="3123532" y="683408"/>
                  <a:pt x="2951007" y="672542"/>
                </a:cubicBezTo>
                <a:cubicBezTo>
                  <a:pt x="2488747" y="622713"/>
                  <a:pt x="2234630" y="521767"/>
                  <a:pt x="1733925" y="311530"/>
                </a:cubicBezTo>
                <a:lnTo>
                  <a:pt x="1733925" y="306889"/>
                </a:lnTo>
                <a:cubicBezTo>
                  <a:pt x="1732071" y="307669"/>
                  <a:pt x="1730218" y="308445"/>
                  <a:pt x="1728365" y="309209"/>
                </a:cubicBezTo>
                <a:cubicBezTo>
                  <a:pt x="1726510" y="308445"/>
                  <a:pt x="1724659" y="307669"/>
                  <a:pt x="1722802" y="306889"/>
                </a:cubicBezTo>
                <a:close/>
                <a:moveTo>
                  <a:pt x="1721800" y="0"/>
                </a:moveTo>
                <a:cubicBezTo>
                  <a:pt x="1723991" y="923"/>
                  <a:pt x="1726176" y="1844"/>
                  <a:pt x="1728363" y="2749"/>
                </a:cubicBezTo>
                <a:cubicBezTo>
                  <a:pt x="1730551" y="1844"/>
                  <a:pt x="1732737" y="923"/>
                  <a:pt x="1734926" y="0"/>
                </a:cubicBezTo>
                <a:lnTo>
                  <a:pt x="1734926" y="5497"/>
                </a:lnTo>
                <a:cubicBezTo>
                  <a:pt x="2325825" y="254550"/>
                  <a:pt x="2625718" y="374136"/>
                  <a:pt x="3171248" y="433164"/>
                </a:cubicBezTo>
                <a:cubicBezTo>
                  <a:pt x="3374850" y="446035"/>
                  <a:pt x="3460584" y="514926"/>
                  <a:pt x="3456595" y="762245"/>
                </a:cubicBezTo>
                <a:cubicBezTo>
                  <a:pt x="3433024" y="2596936"/>
                  <a:pt x="2569749" y="3817807"/>
                  <a:pt x="1734926" y="3935360"/>
                </a:cubicBezTo>
                <a:lnTo>
                  <a:pt x="1734926" y="3938119"/>
                </a:lnTo>
                <a:lnTo>
                  <a:pt x="1728363" y="3936740"/>
                </a:lnTo>
                <a:lnTo>
                  <a:pt x="1721800" y="3938119"/>
                </a:lnTo>
                <a:lnTo>
                  <a:pt x="1721800" y="3935360"/>
                </a:lnTo>
                <a:cubicBezTo>
                  <a:pt x="886977" y="3817807"/>
                  <a:pt x="23703" y="2596936"/>
                  <a:pt x="132" y="762245"/>
                </a:cubicBezTo>
                <a:cubicBezTo>
                  <a:pt x="-3858" y="514926"/>
                  <a:pt x="81876" y="446035"/>
                  <a:pt x="285478" y="433164"/>
                </a:cubicBezTo>
                <a:cubicBezTo>
                  <a:pt x="831010" y="374136"/>
                  <a:pt x="1130903" y="254550"/>
                  <a:pt x="1721800" y="54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a:endParaRPr lang="ko-KR" altLang="en-US" sz="2700">
              <a:solidFill>
                <a:prstClr val="black"/>
              </a:solidFill>
            </a:endParaRPr>
          </a:p>
        </p:txBody>
      </p:sp>
      <p:sp>
        <p:nvSpPr>
          <p:cNvPr id="36" name="Rounded Rectangle 1">
            <a:extLst>
              <a:ext uri="{FF2B5EF4-FFF2-40B4-BE49-F238E27FC236}">
                <a16:creationId xmlns:a16="http://schemas.microsoft.com/office/drawing/2014/main" id="{F7297B30-F236-4813-8846-93A0527256CA}"/>
              </a:ext>
            </a:extLst>
          </p:cNvPr>
          <p:cNvSpPr>
            <a:spLocks noChangeAspect="1"/>
          </p:cNvSpPr>
          <p:nvPr/>
        </p:nvSpPr>
        <p:spPr>
          <a:xfrm rot="2648398">
            <a:off x="6668717" y="1958108"/>
            <a:ext cx="253371" cy="648000"/>
          </a:xfrm>
          <a:custGeom>
            <a:avLst/>
            <a:gdLst/>
            <a:ahLst/>
            <a:cxnLst/>
            <a:rect l="l" t="t" r="r" b="b"/>
            <a:pathLst>
              <a:path w="1862952" h="4764557">
                <a:moveTo>
                  <a:pt x="289679" y="2004751"/>
                </a:moveTo>
                <a:cubicBezTo>
                  <a:pt x="458860" y="1838972"/>
                  <a:pt x="691283" y="1737733"/>
                  <a:pt x="946849" y="1740329"/>
                </a:cubicBezTo>
                <a:cubicBezTo>
                  <a:pt x="982916" y="1740695"/>
                  <a:pt x="1018481" y="1743119"/>
                  <a:pt x="1053366" y="1748014"/>
                </a:cubicBezTo>
                <a:cubicBezTo>
                  <a:pt x="1317748" y="1888655"/>
                  <a:pt x="1203170" y="2165630"/>
                  <a:pt x="978473" y="2204473"/>
                </a:cubicBezTo>
                <a:cubicBezTo>
                  <a:pt x="966642" y="2201190"/>
                  <a:pt x="954470" y="2200566"/>
                  <a:pt x="942176" y="2200441"/>
                </a:cubicBezTo>
                <a:cubicBezTo>
                  <a:pt x="697403" y="2197955"/>
                  <a:pt x="496962" y="2394367"/>
                  <a:pt x="494475" y="2639137"/>
                </a:cubicBezTo>
                <a:lnTo>
                  <a:pt x="482110" y="3856696"/>
                </a:lnTo>
                <a:cubicBezTo>
                  <a:pt x="479624" y="4101467"/>
                  <a:pt x="676035" y="4301910"/>
                  <a:pt x="920807" y="4304396"/>
                </a:cubicBezTo>
                <a:cubicBezTo>
                  <a:pt x="1043193" y="4305639"/>
                  <a:pt x="1154496" y="4257158"/>
                  <a:pt x="1235513" y="4177768"/>
                </a:cubicBezTo>
                <a:cubicBezTo>
                  <a:pt x="1316531" y="4098380"/>
                  <a:pt x="1367262" y="3988084"/>
                  <a:pt x="1368506" y="3865699"/>
                </a:cubicBezTo>
                <a:lnTo>
                  <a:pt x="1375662" y="3161156"/>
                </a:lnTo>
                <a:cubicBezTo>
                  <a:pt x="1504082" y="3167548"/>
                  <a:pt x="1792622" y="2981572"/>
                  <a:pt x="1861834" y="2783546"/>
                </a:cubicBezTo>
                <a:lnTo>
                  <a:pt x="1851019" y="3848423"/>
                </a:lnTo>
                <a:cubicBezTo>
                  <a:pt x="1848423" y="4103989"/>
                  <a:pt x="1742485" y="4334308"/>
                  <a:pt x="1573304" y="4500088"/>
                </a:cubicBezTo>
                <a:cubicBezTo>
                  <a:pt x="1404123" y="4665866"/>
                  <a:pt x="1171700" y="4767105"/>
                  <a:pt x="916134" y="4764509"/>
                </a:cubicBezTo>
                <a:cubicBezTo>
                  <a:pt x="405002" y="4759318"/>
                  <a:pt x="-5143" y="4340756"/>
                  <a:pt x="48" y="3829624"/>
                </a:cubicBezTo>
                <a:lnTo>
                  <a:pt x="11964" y="2656415"/>
                </a:lnTo>
                <a:cubicBezTo>
                  <a:pt x="14559" y="2400849"/>
                  <a:pt x="120498" y="2170529"/>
                  <a:pt x="289679" y="2004751"/>
                </a:cubicBezTo>
                <a:close/>
                <a:moveTo>
                  <a:pt x="282968" y="271082"/>
                </a:moveTo>
                <a:cubicBezTo>
                  <a:pt x="450457" y="103594"/>
                  <a:pt x="681840" y="0"/>
                  <a:pt x="937419" y="0"/>
                </a:cubicBezTo>
                <a:cubicBezTo>
                  <a:pt x="1448577" y="0"/>
                  <a:pt x="1862952" y="414375"/>
                  <a:pt x="1862952" y="925533"/>
                </a:cubicBezTo>
                <a:lnTo>
                  <a:pt x="1862952" y="2098803"/>
                </a:lnTo>
                <a:cubicBezTo>
                  <a:pt x="1862952" y="2609961"/>
                  <a:pt x="1448577" y="3024336"/>
                  <a:pt x="937419" y="3024336"/>
                </a:cubicBezTo>
                <a:cubicBezTo>
                  <a:pt x="901350" y="3024336"/>
                  <a:pt x="865762" y="3022273"/>
                  <a:pt x="830829" y="3017733"/>
                </a:cubicBezTo>
                <a:cubicBezTo>
                  <a:pt x="565032" y="2879784"/>
                  <a:pt x="676792" y="2601660"/>
                  <a:pt x="901083" y="2560538"/>
                </a:cubicBezTo>
                <a:cubicBezTo>
                  <a:pt x="912947" y="2563700"/>
                  <a:pt x="925124" y="2564200"/>
                  <a:pt x="937419" y="2564200"/>
                </a:cubicBezTo>
                <a:cubicBezTo>
                  <a:pt x="1182204" y="2564200"/>
                  <a:pt x="1380640" y="2365763"/>
                  <a:pt x="1380641" y="2120980"/>
                </a:cubicBezTo>
                <a:lnTo>
                  <a:pt x="1380640" y="903358"/>
                </a:lnTo>
                <a:cubicBezTo>
                  <a:pt x="1380640" y="658574"/>
                  <a:pt x="1182204" y="460137"/>
                  <a:pt x="937419" y="460137"/>
                </a:cubicBezTo>
                <a:cubicBezTo>
                  <a:pt x="815027" y="460137"/>
                  <a:pt x="704222" y="509746"/>
                  <a:pt x="624015" y="589954"/>
                </a:cubicBezTo>
                <a:cubicBezTo>
                  <a:pt x="543808" y="670161"/>
                  <a:pt x="494199" y="780966"/>
                  <a:pt x="494199" y="903358"/>
                </a:cubicBezTo>
                <a:lnTo>
                  <a:pt x="494198" y="1607937"/>
                </a:lnTo>
                <a:cubicBezTo>
                  <a:pt x="365720" y="1602850"/>
                  <a:pt x="79084" y="1791747"/>
                  <a:pt x="11886" y="1990465"/>
                </a:cubicBezTo>
                <a:lnTo>
                  <a:pt x="11886" y="925533"/>
                </a:lnTo>
                <a:cubicBezTo>
                  <a:pt x="11886" y="669954"/>
                  <a:pt x="115480" y="438571"/>
                  <a:pt x="282968" y="27108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a:endParaRPr lang="ko-KR" altLang="en-US" sz="2700">
              <a:solidFill>
                <a:prstClr val="black"/>
              </a:solidFill>
            </a:endParaRPr>
          </a:p>
        </p:txBody>
      </p:sp>
      <p:sp>
        <p:nvSpPr>
          <p:cNvPr id="37" name="Rectangle 1">
            <a:extLst>
              <a:ext uri="{FF2B5EF4-FFF2-40B4-BE49-F238E27FC236}">
                <a16:creationId xmlns:a16="http://schemas.microsoft.com/office/drawing/2014/main" id="{A4EAFCDC-3CB5-4489-AD2C-44643AA558FE}"/>
              </a:ext>
            </a:extLst>
          </p:cNvPr>
          <p:cNvSpPr>
            <a:spLocks noChangeAspect="1"/>
          </p:cNvSpPr>
          <p:nvPr/>
        </p:nvSpPr>
        <p:spPr>
          <a:xfrm>
            <a:off x="6487563" y="5944019"/>
            <a:ext cx="559476" cy="551207"/>
          </a:xfrm>
          <a:custGeom>
            <a:avLst/>
            <a:gdLst/>
            <a:ahLst/>
            <a:cxnLst/>
            <a:rect l="l" t="t" r="r" b="b"/>
            <a:pathLst>
              <a:path w="3994694" h="3935658">
                <a:moveTo>
                  <a:pt x="3059053" y="3287658"/>
                </a:moveTo>
                <a:lnTo>
                  <a:pt x="3994694" y="3287658"/>
                </a:lnTo>
                <a:lnTo>
                  <a:pt x="3994694" y="3935658"/>
                </a:lnTo>
                <a:lnTo>
                  <a:pt x="3059053" y="3935658"/>
                </a:lnTo>
                <a:close/>
                <a:moveTo>
                  <a:pt x="1259497" y="3287658"/>
                </a:moveTo>
                <a:lnTo>
                  <a:pt x="2915681" y="3287658"/>
                </a:lnTo>
                <a:lnTo>
                  <a:pt x="2915681" y="3935658"/>
                </a:lnTo>
                <a:lnTo>
                  <a:pt x="1259497" y="3935658"/>
                </a:lnTo>
                <a:close/>
                <a:moveTo>
                  <a:pt x="0" y="3287658"/>
                </a:moveTo>
                <a:lnTo>
                  <a:pt x="1116124" y="3287658"/>
                </a:lnTo>
                <a:lnTo>
                  <a:pt x="1116124" y="3935658"/>
                </a:lnTo>
                <a:lnTo>
                  <a:pt x="0" y="3935658"/>
                </a:lnTo>
                <a:close/>
                <a:moveTo>
                  <a:pt x="3886694" y="2470824"/>
                </a:moveTo>
                <a:lnTo>
                  <a:pt x="3994694" y="2470824"/>
                </a:lnTo>
                <a:lnTo>
                  <a:pt x="3994694" y="3118824"/>
                </a:lnTo>
                <a:lnTo>
                  <a:pt x="3886694" y="3118824"/>
                </a:lnTo>
                <a:close/>
                <a:moveTo>
                  <a:pt x="2123068" y="2470824"/>
                </a:moveTo>
                <a:lnTo>
                  <a:pt x="3779252" y="2470824"/>
                </a:lnTo>
                <a:lnTo>
                  <a:pt x="3779252" y="3118824"/>
                </a:lnTo>
                <a:lnTo>
                  <a:pt x="2123068" y="3118824"/>
                </a:lnTo>
                <a:close/>
                <a:moveTo>
                  <a:pt x="359442" y="2470824"/>
                </a:moveTo>
                <a:lnTo>
                  <a:pt x="2015626" y="2470824"/>
                </a:lnTo>
                <a:lnTo>
                  <a:pt x="2015626" y="3118824"/>
                </a:lnTo>
                <a:lnTo>
                  <a:pt x="359442" y="3118824"/>
                </a:lnTo>
                <a:close/>
                <a:moveTo>
                  <a:pt x="0" y="2470824"/>
                </a:moveTo>
                <a:lnTo>
                  <a:pt x="252000" y="2470824"/>
                </a:lnTo>
                <a:lnTo>
                  <a:pt x="252000" y="3118824"/>
                </a:lnTo>
                <a:lnTo>
                  <a:pt x="0" y="3118824"/>
                </a:lnTo>
                <a:close/>
                <a:moveTo>
                  <a:pt x="3059053" y="1635982"/>
                </a:moveTo>
                <a:lnTo>
                  <a:pt x="3994694" y="1635982"/>
                </a:lnTo>
                <a:lnTo>
                  <a:pt x="3994694" y="2283982"/>
                </a:lnTo>
                <a:lnTo>
                  <a:pt x="3059053" y="2283982"/>
                </a:lnTo>
                <a:close/>
                <a:moveTo>
                  <a:pt x="1259496" y="1635982"/>
                </a:moveTo>
                <a:lnTo>
                  <a:pt x="2915680" y="1635982"/>
                </a:lnTo>
                <a:lnTo>
                  <a:pt x="2915680" y="2283982"/>
                </a:lnTo>
                <a:lnTo>
                  <a:pt x="1259496" y="2283982"/>
                </a:lnTo>
                <a:close/>
                <a:moveTo>
                  <a:pt x="0" y="1635982"/>
                </a:moveTo>
                <a:lnTo>
                  <a:pt x="1116124" y="1635982"/>
                </a:lnTo>
                <a:lnTo>
                  <a:pt x="1116124" y="2283982"/>
                </a:lnTo>
                <a:lnTo>
                  <a:pt x="0" y="2283982"/>
                </a:lnTo>
                <a:close/>
                <a:moveTo>
                  <a:pt x="3886694" y="836400"/>
                </a:moveTo>
                <a:lnTo>
                  <a:pt x="3994694" y="836400"/>
                </a:lnTo>
                <a:lnTo>
                  <a:pt x="3994694" y="1484400"/>
                </a:lnTo>
                <a:lnTo>
                  <a:pt x="3886694" y="1484400"/>
                </a:lnTo>
                <a:close/>
                <a:moveTo>
                  <a:pt x="2123068" y="820634"/>
                </a:moveTo>
                <a:lnTo>
                  <a:pt x="3779252" y="820634"/>
                </a:lnTo>
                <a:lnTo>
                  <a:pt x="3779252" y="1468634"/>
                </a:lnTo>
                <a:lnTo>
                  <a:pt x="2123068" y="1468634"/>
                </a:lnTo>
                <a:close/>
                <a:moveTo>
                  <a:pt x="359442" y="820634"/>
                </a:moveTo>
                <a:lnTo>
                  <a:pt x="2015626" y="820634"/>
                </a:lnTo>
                <a:lnTo>
                  <a:pt x="2015626" y="1468634"/>
                </a:lnTo>
                <a:lnTo>
                  <a:pt x="359442" y="1468634"/>
                </a:lnTo>
                <a:close/>
                <a:moveTo>
                  <a:pt x="0" y="820634"/>
                </a:moveTo>
                <a:lnTo>
                  <a:pt x="252000" y="820634"/>
                </a:lnTo>
                <a:lnTo>
                  <a:pt x="252000" y="1468634"/>
                </a:lnTo>
                <a:lnTo>
                  <a:pt x="0" y="1468634"/>
                </a:lnTo>
                <a:close/>
                <a:moveTo>
                  <a:pt x="3059053" y="0"/>
                </a:moveTo>
                <a:lnTo>
                  <a:pt x="3994694" y="0"/>
                </a:lnTo>
                <a:lnTo>
                  <a:pt x="3994694" y="648000"/>
                </a:lnTo>
                <a:lnTo>
                  <a:pt x="3059053" y="648000"/>
                </a:lnTo>
                <a:close/>
                <a:moveTo>
                  <a:pt x="1259496" y="0"/>
                </a:moveTo>
                <a:lnTo>
                  <a:pt x="2915680" y="0"/>
                </a:lnTo>
                <a:lnTo>
                  <a:pt x="2915680" y="648000"/>
                </a:lnTo>
                <a:lnTo>
                  <a:pt x="1259496" y="648000"/>
                </a:lnTo>
                <a:close/>
                <a:moveTo>
                  <a:pt x="0" y="0"/>
                </a:moveTo>
                <a:lnTo>
                  <a:pt x="1116124" y="0"/>
                </a:lnTo>
                <a:lnTo>
                  <a:pt x="1116124" y="648000"/>
                </a:lnTo>
                <a:lnTo>
                  <a:pt x="0" y="64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a:endParaRPr lang="ko-KR" altLang="en-US" sz="2700">
              <a:solidFill>
                <a:prstClr val="black"/>
              </a:solidFill>
            </a:endParaRPr>
          </a:p>
        </p:txBody>
      </p:sp>
      <p:grpSp>
        <p:nvGrpSpPr>
          <p:cNvPr id="38" name="Group 37">
            <a:extLst>
              <a:ext uri="{FF2B5EF4-FFF2-40B4-BE49-F238E27FC236}">
                <a16:creationId xmlns:a16="http://schemas.microsoft.com/office/drawing/2014/main" id="{95A27610-9F82-407D-AA13-218951716894}"/>
              </a:ext>
            </a:extLst>
          </p:cNvPr>
          <p:cNvGrpSpPr/>
          <p:nvPr/>
        </p:nvGrpSpPr>
        <p:grpSpPr>
          <a:xfrm rot="20670820">
            <a:off x="2709925" y="3573602"/>
            <a:ext cx="1626558" cy="1505979"/>
            <a:chOff x="1064519" y="1872500"/>
            <a:chExt cx="1561257" cy="1445520"/>
          </a:xfrm>
        </p:grpSpPr>
        <p:sp>
          <p:nvSpPr>
            <p:cNvPr id="39" name="Freeform: Shape 38">
              <a:extLst>
                <a:ext uri="{FF2B5EF4-FFF2-40B4-BE49-F238E27FC236}">
                  <a16:creationId xmlns:a16="http://schemas.microsoft.com/office/drawing/2014/main" id="{620EEB4E-06ED-44F0-BB83-42A268F75222}"/>
                </a:ext>
              </a:extLst>
            </p:cNvPr>
            <p:cNvSpPr/>
            <p:nvPr/>
          </p:nvSpPr>
          <p:spPr>
            <a:xfrm>
              <a:off x="1634779" y="2819951"/>
              <a:ext cx="110877" cy="179829"/>
            </a:xfrm>
            <a:custGeom>
              <a:avLst/>
              <a:gdLst>
                <a:gd name="connsiteX0" fmla="*/ 95575 w 110877"/>
                <a:gd name="connsiteY0" fmla="*/ 170244 h 179829"/>
                <a:gd name="connsiteX1" fmla="*/ 68653 w 110877"/>
                <a:gd name="connsiteY1" fmla="*/ 178699 h 179829"/>
                <a:gd name="connsiteX2" fmla="*/ 41280 w 110877"/>
                <a:gd name="connsiteY2" fmla="*/ 164423 h 179829"/>
                <a:gd name="connsiteX3" fmla="*/ 1260 w 110877"/>
                <a:gd name="connsiteY3" fmla="*/ 37088 h 179829"/>
                <a:gd name="connsiteX4" fmla="*/ 15536 w 110877"/>
                <a:gd name="connsiteY4" fmla="*/ 9715 h 179829"/>
                <a:gd name="connsiteX5" fmla="*/ 42458 w 110877"/>
                <a:gd name="connsiteY5" fmla="*/ 1260 h 179829"/>
                <a:gd name="connsiteX6" fmla="*/ 69831 w 110877"/>
                <a:gd name="connsiteY6" fmla="*/ 15536 h 179829"/>
                <a:gd name="connsiteX7" fmla="*/ 109851 w 110877"/>
                <a:gd name="connsiteY7" fmla="*/ 142872 h 179829"/>
                <a:gd name="connsiteX8" fmla="*/ 95575 w 110877"/>
                <a:gd name="connsiteY8" fmla="*/ 170244 h 179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877" h="179829">
                  <a:moveTo>
                    <a:pt x="95575" y="170244"/>
                  </a:moveTo>
                  <a:lnTo>
                    <a:pt x="68653" y="178699"/>
                  </a:lnTo>
                  <a:cubicBezTo>
                    <a:pt x="57184" y="182302"/>
                    <a:pt x="44884" y="175858"/>
                    <a:pt x="41280" y="164423"/>
                  </a:cubicBezTo>
                  <a:lnTo>
                    <a:pt x="1260" y="37088"/>
                  </a:lnTo>
                  <a:cubicBezTo>
                    <a:pt x="-2343" y="25619"/>
                    <a:pt x="4102" y="13318"/>
                    <a:pt x="15536" y="9715"/>
                  </a:cubicBezTo>
                  <a:lnTo>
                    <a:pt x="42458" y="1260"/>
                  </a:lnTo>
                  <a:cubicBezTo>
                    <a:pt x="53927" y="-2343"/>
                    <a:pt x="66228" y="4102"/>
                    <a:pt x="69831" y="15536"/>
                  </a:cubicBezTo>
                  <a:lnTo>
                    <a:pt x="109851" y="142872"/>
                  </a:lnTo>
                  <a:cubicBezTo>
                    <a:pt x="113454" y="154341"/>
                    <a:pt x="107044" y="166641"/>
                    <a:pt x="95575" y="170244"/>
                  </a:cubicBezTo>
                  <a:close/>
                </a:path>
              </a:pathLst>
            </a:custGeom>
            <a:solidFill>
              <a:schemeClr val="accent1"/>
            </a:solidFill>
            <a:ln w="9525" cap="flat">
              <a:noFill/>
              <a:prstDash val="solid"/>
              <a:miter/>
            </a:ln>
          </p:spPr>
          <p:txBody>
            <a:bodyPr rtlCol="0" anchor="ctr"/>
            <a:lstStyle/>
            <a:p>
              <a:endParaRPr lang="en-US" sz="1801">
                <a:solidFill>
                  <a:prstClr val="black"/>
                </a:solidFill>
              </a:endParaRPr>
            </a:p>
          </p:txBody>
        </p:sp>
        <p:sp>
          <p:nvSpPr>
            <p:cNvPr id="40" name="Freeform: Shape 39">
              <a:extLst>
                <a:ext uri="{FF2B5EF4-FFF2-40B4-BE49-F238E27FC236}">
                  <a16:creationId xmlns:a16="http://schemas.microsoft.com/office/drawing/2014/main" id="{A23A5F8A-D025-4F68-9E6F-A77A48EB3781}"/>
                </a:ext>
              </a:extLst>
            </p:cNvPr>
            <p:cNvSpPr/>
            <p:nvPr/>
          </p:nvSpPr>
          <p:spPr>
            <a:xfrm>
              <a:off x="2539846" y="2271312"/>
              <a:ext cx="85930" cy="302834"/>
            </a:xfrm>
            <a:custGeom>
              <a:avLst/>
              <a:gdLst>
                <a:gd name="connsiteX0" fmla="*/ 17377 w 85929"/>
                <a:gd name="connsiteY0" fmla="*/ 260 h 302833"/>
                <a:gd name="connsiteX1" fmla="*/ 1646 w 85929"/>
                <a:gd name="connsiteY1" fmla="*/ 145163 h 302833"/>
                <a:gd name="connsiteX2" fmla="*/ 260 w 85929"/>
                <a:gd name="connsiteY2" fmla="*/ 145163 h 302833"/>
                <a:gd name="connsiteX3" fmla="*/ 953 w 85929"/>
                <a:gd name="connsiteY3" fmla="*/ 151434 h 302833"/>
                <a:gd name="connsiteX4" fmla="*/ 260 w 85929"/>
                <a:gd name="connsiteY4" fmla="*/ 157706 h 302833"/>
                <a:gd name="connsiteX5" fmla="*/ 1646 w 85929"/>
                <a:gd name="connsiteY5" fmla="*/ 157706 h 302833"/>
                <a:gd name="connsiteX6" fmla="*/ 17377 w 85929"/>
                <a:gd name="connsiteY6" fmla="*/ 302643 h 302833"/>
                <a:gd name="connsiteX7" fmla="*/ 85843 w 85929"/>
                <a:gd name="connsiteY7" fmla="*/ 244433 h 302833"/>
                <a:gd name="connsiteX8" fmla="*/ 85843 w 85929"/>
                <a:gd name="connsiteY8" fmla="*/ 157706 h 302833"/>
                <a:gd name="connsiteX9" fmla="*/ 85843 w 85929"/>
                <a:gd name="connsiteY9" fmla="*/ 145163 h 302833"/>
                <a:gd name="connsiteX10" fmla="*/ 85843 w 85929"/>
                <a:gd name="connsiteY10" fmla="*/ 58436 h 302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5929" h="302833">
                  <a:moveTo>
                    <a:pt x="17377" y="260"/>
                  </a:moveTo>
                  <a:lnTo>
                    <a:pt x="1646" y="145163"/>
                  </a:lnTo>
                  <a:lnTo>
                    <a:pt x="260" y="145163"/>
                  </a:lnTo>
                  <a:lnTo>
                    <a:pt x="953" y="151434"/>
                  </a:lnTo>
                  <a:lnTo>
                    <a:pt x="260" y="157706"/>
                  </a:lnTo>
                  <a:lnTo>
                    <a:pt x="1646" y="157706"/>
                  </a:lnTo>
                  <a:lnTo>
                    <a:pt x="17377" y="302643"/>
                  </a:lnTo>
                  <a:lnTo>
                    <a:pt x="85843" y="244433"/>
                  </a:lnTo>
                  <a:lnTo>
                    <a:pt x="85843" y="157706"/>
                  </a:lnTo>
                  <a:lnTo>
                    <a:pt x="85843" y="145163"/>
                  </a:lnTo>
                  <a:lnTo>
                    <a:pt x="85843" y="58436"/>
                  </a:lnTo>
                  <a:close/>
                </a:path>
              </a:pathLst>
            </a:custGeom>
            <a:solidFill>
              <a:schemeClr val="accent1">
                <a:lumMod val="50000"/>
              </a:schemeClr>
            </a:solidFill>
            <a:ln w="9525" cap="flat">
              <a:noFill/>
              <a:prstDash val="solid"/>
              <a:miter/>
            </a:ln>
          </p:spPr>
          <p:txBody>
            <a:bodyPr rtlCol="0" anchor="ctr"/>
            <a:lstStyle/>
            <a:p>
              <a:endParaRPr lang="en-US" sz="1801">
                <a:solidFill>
                  <a:prstClr val="black"/>
                </a:solidFill>
              </a:endParaRPr>
            </a:p>
          </p:txBody>
        </p:sp>
        <p:sp>
          <p:nvSpPr>
            <p:cNvPr id="41" name="Freeform: Shape 40">
              <a:extLst>
                <a:ext uri="{FF2B5EF4-FFF2-40B4-BE49-F238E27FC236}">
                  <a16:creationId xmlns:a16="http://schemas.microsoft.com/office/drawing/2014/main" id="{2B42E08C-8FE5-487E-BC35-77DF011B5DA4}"/>
                </a:ext>
              </a:extLst>
            </p:cNvPr>
            <p:cNvSpPr/>
            <p:nvPr/>
          </p:nvSpPr>
          <p:spPr>
            <a:xfrm>
              <a:off x="1326355" y="2477085"/>
              <a:ext cx="459448" cy="840935"/>
            </a:xfrm>
            <a:custGeom>
              <a:avLst/>
              <a:gdLst>
                <a:gd name="connsiteX0" fmla="*/ 423750 w 459447"/>
                <a:gd name="connsiteY0" fmla="*/ 795051 h 840935"/>
                <a:gd name="connsiteX1" fmla="*/ 284980 w 459447"/>
                <a:gd name="connsiteY1" fmla="*/ 838674 h 840935"/>
                <a:gd name="connsiteX2" fmla="*/ 221122 w 459447"/>
                <a:gd name="connsiteY2" fmla="*/ 805342 h 840935"/>
                <a:gd name="connsiteX3" fmla="*/ 2590 w 459447"/>
                <a:gd name="connsiteY3" fmla="*/ 110072 h 840935"/>
                <a:gd name="connsiteX4" fmla="*/ 35922 w 459447"/>
                <a:gd name="connsiteY4" fmla="*/ 46213 h 840935"/>
                <a:gd name="connsiteX5" fmla="*/ 174692 w 459447"/>
                <a:gd name="connsiteY5" fmla="*/ 2590 h 840935"/>
                <a:gd name="connsiteX6" fmla="*/ 238551 w 459447"/>
                <a:gd name="connsiteY6" fmla="*/ 35922 h 840935"/>
                <a:gd name="connsiteX7" fmla="*/ 457048 w 459447"/>
                <a:gd name="connsiteY7" fmla="*/ 731227 h 840935"/>
                <a:gd name="connsiteX8" fmla="*/ 423750 w 459447"/>
                <a:gd name="connsiteY8" fmla="*/ 795051 h 840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9447" h="840935">
                  <a:moveTo>
                    <a:pt x="423750" y="795051"/>
                  </a:moveTo>
                  <a:lnTo>
                    <a:pt x="284980" y="838674"/>
                  </a:lnTo>
                  <a:cubicBezTo>
                    <a:pt x="258266" y="847059"/>
                    <a:pt x="229507" y="832091"/>
                    <a:pt x="221122" y="805342"/>
                  </a:cubicBezTo>
                  <a:lnTo>
                    <a:pt x="2590" y="110072"/>
                  </a:lnTo>
                  <a:cubicBezTo>
                    <a:pt x="-5795" y="83357"/>
                    <a:pt x="9173" y="54598"/>
                    <a:pt x="35922" y="46213"/>
                  </a:cubicBezTo>
                  <a:lnTo>
                    <a:pt x="174692" y="2590"/>
                  </a:lnTo>
                  <a:cubicBezTo>
                    <a:pt x="201407" y="-5795"/>
                    <a:pt x="230165" y="9173"/>
                    <a:pt x="238551" y="35922"/>
                  </a:cubicBezTo>
                  <a:lnTo>
                    <a:pt x="457048" y="731227"/>
                  </a:lnTo>
                  <a:cubicBezTo>
                    <a:pt x="465468" y="757942"/>
                    <a:pt x="450465" y="786666"/>
                    <a:pt x="423750" y="795051"/>
                  </a:cubicBezTo>
                  <a:close/>
                </a:path>
              </a:pathLst>
            </a:custGeom>
            <a:solidFill>
              <a:schemeClr val="accent1">
                <a:lumMod val="50000"/>
              </a:schemeClr>
            </a:solidFill>
            <a:ln w="9525" cap="flat">
              <a:noFill/>
              <a:prstDash val="solid"/>
              <a:miter/>
            </a:ln>
          </p:spPr>
          <p:txBody>
            <a:bodyPr rtlCol="0" anchor="ctr"/>
            <a:lstStyle/>
            <a:p>
              <a:endParaRPr lang="en-US" sz="1801">
                <a:solidFill>
                  <a:prstClr val="black"/>
                </a:solidFill>
              </a:endParaRPr>
            </a:p>
          </p:txBody>
        </p:sp>
        <p:sp>
          <p:nvSpPr>
            <p:cNvPr id="42" name="Freeform: Shape 41">
              <a:extLst>
                <a:ext uri="{FF2B5EF4-FFF2-40B4-BE49-F238E27FC236}">
                  <a16:creationId xmlns:a16="http://schemas.microsoft.com/office/drawing/2014/main" id="{9810FBDC-B7DE-4829-B156-4D8F1256CA88}"/>
                </a:ext>
              </a:extLst>
            </p:cNvPr>
            <p:cNvSpPr/>
            <p:nvPr/>
          </p:nvSpPr>
          <p:spPr>
            <a:xfrm>
              <a:off x="1471820" y="1927904"/>
              <a:ext cx="1038782" cy="989580"/>
            </a:xfrm>
            <a:custGeom>
              <a:avLst/>
              <a:gdLst>
                <a:gd name="connsiteX0" fmla="*/ 541133 w 1038782"/>
                <a:gd name="connsiteY0" fmla="*/ 221633 h 989580"/>
                <a:gd name="connsiteX1" fmla="*/ 260 w 1038782"/>
                <a:gd name="connsiteY1" fmla="*/ 221633 h 989580"/>
                <a:gd name="connsiteX2" fmla="*/ 260 w 1038782"/>
                <a:gd name="connsiteY2" fmla="*/ 487393 h 989580"/>
                <a:gd name="connsiteX3" fmla="*/ 260 w 1038782"/>
                <a:gd name="connsiteY3" fmla="*/ 502326 h 989580"/>
                <a:gd name="connsiteX4" fmla="*/ 260 w 1038782"/>
                <a:gd name="connsiteY4" fmla="*/ 768086 h 989580"/>
                <a:gd name="connsiteX5" fmla="*/ 541133 w 1038782"/>
                <a:gd name="connsiteY5" fmla="*/ 768086 h 989580"/>
                <a:gd name="connsiteX6" fmla="*/ 1038626 w 1038782"/>
                <a:gd name="connsiteY6" fmla="*/ 989459 h 989580"/>
                <a:gd name="connsiteX7" fmla="*/ 1038626 w 1038782"/>
                <a:gd name="connsiteY7" fmla="*/ 502326 h 989580"/>
                <a:gd name="connsiteX8" fmla="*/ 1038626 w 1038782"/>
                <a:gd name="connsiteY8" fmla="*/ 487393 h 989580"/>
                <a:gd name="connsiteX9" fmla="*/ 1038626 w 1038782"/>
                <a:gd name="connsiteY9" fmla="*/ 260 h 989580"/>
                <a:gd name="connsiteX10" fmla="*/ 541133 w 1038782"/>
                <a:gd name="connsiteY10" fmla="*/ 221633 h 989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38782" h="989580">
                  <a:moveTo>
                    <a:pt x="541133" y="221633"/>
                  </a:moveTo>
                  <a:lnTo>
                    <a:pt x="260" y="221633"/>
                  </a:lnTo>
                  <a:lnTo>
                    <a:pt x="260" y="487393"/>
                  </a:lnTo>
                  <a:lnTo>
                    <a:pt x="260" y="502326"/>
                  </a:lnTo>
                  <a:lnTo>
                    <a:pt x="260" y="768086"/>
                  </a:lnTo>
                  <a:lnTo>
                    <a:pt x="541133" y="768086"/>
                  </a:lnTo>
                  <a:cubicBezTo>
                    <a:pt x="541133" y="768086"/>
                    <a:pt x="851521" y="802319"/>
                    <a:pt x="1038626" y="989459"/>
                  </a:cubicBezTo>
                  <a:lnTo>
                    <a:pt x="1038626" y="502326"/>
                  </a:lnTo>
                  <a:lnTo>
                    <a:pt x="1038626" y="487393"/>
                  </a:lnTo>
                  <a:lnTo>
                    <a:pt x="1038626" y="260"/>
                  </a:lnTo>
                  <a:cubicBezTo>
                    <a:pt x="851486" y="187400"/>
                    <a:pt x="541133" y="221633"/>
                    <a:pt x="541133" y="221633"/>
                  </a:cubicBezTo>
                  <a:close/>
                </a:path>
              </a:pathLst>
            </a:custGeom>
            <a:solidFill>
              <a:schemeClr val="accent1"/>
            </a:solidFill>
            <a:ln w="9525" cap="flat">
              <a:noFill/>
              <a:prstDash val="solid"/>
              <a:miter/>
            </a:ln>
          </p:spPr>
          <p:txBody>
            <a:bodyPr rtlCol="0" anchor="ctr"/>
            <a:lstStyle/>
            <a:p>
              <a:endParaRPr lang="en-US" sz="1801">
                <a:solidFill>
                  <a:prstClr val="black"/>
                </a:solidFill>
              </a:endParaRPr>
            </a:p>
          </p:txBody>
        </p:sp>
        <p:sp>
          <p:nvSpPr>
            <p:cNvPr id="43" name="Freeform: Shape 42">
              <a:extLst>
                <a:ext uri="{FF2B5EF4-FFF2-40B4-BE49-F238E27FC236}">
                  <a16:creationId xmlns:a16="http://schemas.microsoft.com/office/drawing/2014/main" id="{977B3F1A-7361-4CDC-8D96-D9C7790A42E4}"/>
                </a:ext>
              </a:extLst>
            </p:cNvPr>
            <p:cNvSpPr/>
            <p:nvPr/>
          </p:nvSpPr>
          <p:spPr>
            <a:xfrm>
              <a:off x="2510221" y="1872500"/>
              <a:ext cx="59597" cy="1100458"/>
            </a:xfrm>
            <a:custGeom>
              <a:avLst/>
              <a:gdLst>
                <a:gd name="connsiteX0" fmla="*/ 41562 w 59596"/>
                <a:gd name="connsiteY0" fmla="*/ 1100267 h 1100457"/>
                <a:gd name="connsiteX1" fmla="*/ 18277 w 59596"/>
                <a:gd name="connsiteY1" fmla="*/ 1100267 h 1100457"/>
                <a:gd name="connsiteX2" fmla="*/ 260 w 59596"/>
                <a:gd name="connsiteY2" fmla="*/ 1082250 h 1100457"/>
                <a:gd name="connsiteX3" fmla="*/ 260 w 59596"/>
                <a:gd name="connsiteY3" fmla="*/ 18277 h 1100457"/>
                <a:gd name="connsiteX4" fmla="*/ 18277 w 59596"/>
                <a:gd name="connsiteY4" fmla="*/ 260 h 1100457"/>
                <a:gd name="connsiteX5" fmla="*/ 41562 w 59596"/>
                <a:gd name="connsiteY5" fmla="*/ 260 h 1100457"/>
                <a:gd name="connsiteX6" fmla="*/ 59579 w 59596"/>
                <a:gd name="connsiteY6" fmla="*/ 18277 h 1100457"/>
                <a:gd name="connsiteX7" fmla="*/ 59579 w 59596"/>
                <a:gd name="connsiteY7" fmla="*/ 1082250 h 1100457"/>
                <a:gd name="connsiteX8" fmla="*/ 41562 w 59596"/>
                <a:gd name="connsiteY8" fmla="*/ 1100267 h 1100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596" h="1100457">
                  <a:moveTo>
                    <a:pt x="41562" y="1100267"/>
                  </a:moveTo>
                  <a:lnTo>
                    <a:pt x="18277" y="1100267"/>
                  </a:lnTo>
                  <a:cubicBezTo>
                    <a:pt x="8368" y="1100267"/>
                    <a:pt x="260" y="1092159"/>
                    <a:pt x="260" y="1082250"/>
                  </a:cubicBezTo>
                  <a:lnTo>
                    <a:pt x="260" y="18277"/>
                  </a:lnTo>
                  <a:cubicBezTo>
                    <a:pt x="260" y="8368"/>
                    <a:pt x="8368" y="260"/>
                    <a:pt x="18277" y="260"/>
                  </a:cubicBezTo>
                  <a:lnTo>
                    <a:pt x="41562" y="260"/>
                  </a:lnTo>
                  <a:cubicBezTo>
                    <a:pt x="51471" y="260"/>
                    <a:pt x="59579" y="8368"/>
                    <a:pt x="59579" y="18277"/>
                  </a:cubicBezTo>
                  <a:lnTo>
                    <a:pt x="59579" y="1082250"/>
                  </a:lnTo>
                  <a:cubicBezTo>
                    <a:pt x="59579" y="1092159"/>
                    <a:pt x="51471" y="1100267"/>
                    <a:pt x="41562" y="1100267"/>
                  </a:cubicBezTo>
                  <a:close/>
                </a:path>
              </a:pathLst>
            </a:custGeom>
            <a:solidFill>
              <a:schemeClr val="accent1">
                <a:lumMod val="75000"/>
              </a:schemeClr>
            </a:solidFill>
            <a:ln w="9525" cap="flat">
              <a:noFill/>
              <a:prstDash val="solid"/>
              <a:miter/>
            </a:ln>
          </p:spPr>
          <p:txBody>
            <a:bodyPr rtlCol="0" anchor="ctr"/>
            <a:lstStyle/>
            <a:p>
              <a:endParaRPr lang="en-US" sz="1801">
                <a:solidFill>
                  <a:prstClr val="black"/>
                </a:solidFill>
              </a:endParaRPr>
            </a:p>
          </p:txBody>
        </p:sp>
        <p:sp>
          <p:nvSpPr>
            <p:cNvPr id="44" name="Freeform: Shape 43">
              <a:extLst>
                <a:ext uri="{FF2B5EF4-FFF2-40B4-BE49-F238E27FC236}">
                  <a16:creationId xmlns:a16="http://schemas.microsoft.com/office/drawing/2014/main" id="{67BAA5B1-430A-4745-A139-442DA0F46DB5}"/>
                </a:ext>
              </a:extLst>
            </p:cNvPr>
            <p:cNvSpPr/>
            <p:nvPr/>
          </p:nvSpPr>
          <p:spPr>
            <a:xfrm>
              <a:off x="1064519" y="2288498"/>
              <a:ext cx="126123" cy="267492"/>
            </a:xfrm>
            <a:custGeom>
              <a:avLst/>
              <a:gdLst>
                <a:gd name="connsiteX0" fmla="*/ 260 w 126122"/>
                <a:gd name="connsiteY0" fmla="*/ 260 h 267491"/>
                <a:gd name="connsiteX1" fmla="*/ 126071 w 126122"/>
                <a:gd name="connsiteY1" fmla="*/ 260 h 267491"/>
                <a:gd name="connsiteX2" fmla="*/ 126071 w 126122"/>
                <a:gd name="connsiteY2" fmla="*/ 267266 h 267491"/>
                <a:gd name="connsiteX3" fmla="*/ 260 w 126122"/>
                <a:gd name="connsiteY3" fmla="*/ 267266 h 267491"/>
              </a:gdLst>
              <a:ahLst/>
              <a:cxnLst>
                <a:cxn ang="0">
                  <a:pos x="connsiteX0" y="connsiteY0"/>
                </a:cxn>
                <a:cxn ang="0">
                  <a:pos x="connsiteX1" y="connsiteY1"/>
                </a:cxn>
                <a:cxn ang="0">
                  <a:pos x="connsiteX2" y="connsiteY2"/>
                </a:cxn>
                <a:cxn ang="0">
                  <a:pos x="connsiteX3" y="connsiteY3"/>
                </a:cxn>
              </a:cxnLst>
              <a:rect l="l" t="t" r="r" b="b"/>
              <a:pathLst>
                <a:path w="126122" h="267491">
                  <a:moveTo>
                    <a:pt x="260" y="260"/>
                  </a:moveTo>
                  <a:lnTo>
                    <a:pt x="126071" y="260"/>
                  </a:lnTo>
                  <a:lnTo>
                    <a:pt x="126071" y="267266"/>
                  </a:lnTo>
                  <a:lnTo>
                    <a:pt x="260" y="267266"/>
                  </a:lnTo>
                  <a:close/>
                </a:path>
              </a:pathLst>
            </a:custGeom>
            <a:solidFill>
              <a:schemeClr val="accent1">
                <a:lumMod val="50000"/>
              </a:schemeClr>
            </a:solidFill>
            <a:ln w="9525" cap="flat">
              <a:noFill/>
              <a:prstDash val="solid"/>
              <a:miter/>
            </a:ln>
          </p:spPr>
          <p:txBody>
            <a:bodyPr rtlCol="0" anchor="ctr"/>
            <a:lstStyle/>
            <a:p>
              <a:endParaRPr lang="en-US" sz="1801">
                <a:solidFill>
                  <a:prstClr val="black"/>
                </a:solidFill>
              </a:endParaRPr>
            </a:p>
          </p:txBody>
        </p:sp>
        <p:sp>
          <p:nvSpPr>
            <p:cNvPr id="45" name="Freeform: Shape 44">
              <a:extLst>
                <a:ext uri="{FF2B5EF4-FFF2-40B4-BE49-F238E27FC236}">
                  <a16:creationId xmlns:a16="http://schemas.microsoft.com/office/drawing/2014/main" id="{DE5CE5B4-1C11-4FCB-9D7B-4F295529D84D}"/>
                </a:ext>
              </a:extLst>
            </p:cNvPr>
            <p:cNvSpPr/>
            <p:nvPr/>
          </p:nvSpPr>
          <p:spPr>
            <a:xfrm>
              <a:off x="1122660" y="2149278"/>
              <a:ext cx="349610" cy="545724"/>
            </a:xfrm>
            <a:custGeom>
              <a:avLst/>
              <a:gdLst>
                <a:gd name="connsiteX0" fmla="*/ 132620 w 349610"/>
                <a:gd name="connsiteY0" fmla="*/ 260 h 545724"/>
                <a:gd name="connsiteX1" fmla="*/ 260 w 349610"/>
                <a:gd name="connsiteY1" fmla="*/ 78463 h 545724"/>
                <a:gd name="connsiteX2" fmla="*/ 260 w 349610"/>
                <a:gd name="connsiteY2" fmla="*/ 269727 h 545724"/>
                <a:gd name="connsiteX3" fmla="*/ 260 w 349610"/>
                <a:gd name="connsiteY3" fmla="*/ 276206 h 545724"/>
                <a:gd name="connsiteX4" fmla="*/ 260 w 349610"/>
                <a:gd name="connsiteY4" fmla="*/ 467469 h 545724"/>
                <a:gd name="connsiteX5" fmla="*/ 132620 w 349610"/>
                <a:gd name="connsiteY5" fmla="*/ 545673 h 545724"/>
                <a:gd name="connsiteX6" fmla="*/ 349420 w 349610"/>
                <a:gd name="connsiteY6" fmla="*/ 545673 h 545724"/>
                <a:gd name="connsiteX7" fmla="*/ 349420 w 349610"/>
                <a:gd name="connsiteY7" fmla="*/ 276206 h 545724"/>
                <a:gd name="connsiteX8" fmla="*/ 349420 w 349610"/>
                <a:gd name="connsiteY8" fmla="*/ 269727 h 545724"/>
                <a:gd name="connsiteX9" fmla="*/ 349420 w 349610"/>
                <a:gd name="connsiteY9" fmla="*/ 260 h 545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9610" h="545724">
                  <a:moveTo>
                    <a:pt x="132620" y="260"/>
                  </a:moveTo>
                  <a:lnTo>
                    <a:pt x="260" y="78463"/>
                  </a:lnTo>
                  <a:lnTo>
                    <a:pt x="260" y="269727"/>
                  </a:lnTo>
                  <a:lnTo>
                    <a:pt x="260" y="276206"/>
                  </a:lnTo>
                  <a:lnTo>
                    <a:pt x="260" y="467469"/>
                  </a:lnTo>
                  <a:lnTo>
                    <a:pt x="132620" y="545673"/>
                  </a:lnTo>
                  <a:lnTo>
                    <a:pt x="349420" y="545673"/>
                  </a:lnTo>
                  <a:lnTo>
                    <a:pt x="349420" y="276206"/>
                  </a:lnTo>
                  <a:lnTo>
                    <a:pt x="349420" y="269727"/>
                  </a:lnTo>
                  <a:lnTo>
                    <a:pt x="349420" y="260"/>
                  </a:lnTo>
                  <a:close/>
                </a:path>
              </a:pathLst>
            </a:custGeom>
            <a:solidFill>
              <a:schemeClr val="accent1">
                <a:lumMod val="75000"/>
              </a:schemeClr>
            </a:solidFill>
            <a:ln w="9525" cap="flat">
              <a:noFill/>
              <a:prstDash val="solid"/>
              <a:miter/>
            </a:ln>
          </p:spPr>
          <p:txBody>
            <a:bodyPr rtlCol="0" anchor="ctr"/>
            <a:lstStyle/>
            <a:p>
              <a:endParaRPr lang="en-US" sz="1801">
                <a:solidFill>
                  <a:prstClr val="black"/>
                </a:solidFill>
              </a:endParaRPr>
            </a:p>
          </p:txBody>
        </p:sp>
      </p:grpSp>
      <p:grpSp>
        <p:nvGrpSpPr>
          <p:cNvPr id="12" name="Group 11">
            <a:extLst>
              <a:ext uri="{FF2B5EF4-FFF2-40B4-BE49-F238E27FC236}">
                <a16:creationId xmlns:a16="http://schemas.microsoft.com/office/drawing/2014/main" id="{84AB299D-12B9-46D3-A5FF-DA39C6242B4B}"/>
              </a:ext>
            </a:extLst>
          </p:cNvPr>
          <p:cNvGrpSpPr/>
          <p:nvPr/>
        </p:nvGrpSpPr>
        <p:grpSpPr>
          <a:xfrm>
            <a:off x="1045733" y="3262851"/>
            <a:ext cx="2775264" cy="3626868"/>
            <a:chOff x="1126074" y="2670966"/>
            <a:chExt cx="2734161" cy="3573152"/>
          </a:xfrm>
        </p:grpSpPr>
        <p:sp>
          <p:nvSpPr>
            <p:cNvPr id="18" name="Freeform 15">
              <a:extLst>
                <a:ext uri="{FF2B5EF4-FFF2-40B4-BE49-F238E27FC236}">
                  <a16:creationId xmlns:a16="http://schemas.microsoft.com/office/drawing/2014/main" id="{CA7407F4-C03D-4AF6-A332-92AC9B19029B}"/>
                </a:ext>
              </a:extLst>
            </p:cNvPr>
            <p:cNvSpPr/>
            <p:nvPr/>
          </p:nvSpPr>
          <p:spPr>
            <a:xfrm rot="1258431">
              <a:off x="3177475" y="3781009"/>
              <a:ext cx="682760" cy="881775"/>
            </a:xfrm>
            <a:custGeom>
              <a:avLst/>
              <a:gdLst>
                <a:gd name="connsiteX0" fmla="*/ 237850 w 650123"/>
                <a:gd name="connsiteY0" fmla="*/ 850974 h 866830"/>
                <a:gd name="connsiteX1" fmla="*/ 0 w 650123"/>
                <a:gd name="connsiteY1" fmla="*/ 63427 h 866830"/>
                <a:gd name="connsiteX2" fmla="*/ 153281 w 650123"/>
                <a:gd name="connsiteY2" fmla="*/ 184994 h 866830"/>
                <a:gd name="connsiteX3" fmla="*/ 216708 w 650123"/>
                <a:gd name="connsiteY3" fmla="*/ 5286 h 866830"/>
                <a:gd name="connsiteX4" fmla="*/ 317133 w 650123"/>
                <a:gd name="connsiteY4" fmla="*/ 184994 h 866830"/>
                <a:gd name="connsiteX5" fmla="*/ 359418 w 650123"/>
                <a:gd name="connsiteY5" fmla="*/ 0 h 866830"/>
                <a:gd name="connsiteX6" fmla="*/ 475700 w 650123"/>
                <a:gd name="connsiteY6" fmla="*/ 126853 h 866830"/>
                <a:gd name="connsiteX7" fmla="*/ 539126 w 650123"/>
                <a:gd name="connsiteY7" fmla="*/ 36999 h 866830"/>
                <a:gd name="connsiteX8" fmla="*/ 650123 w 650123"/>
                <a:gd name="connsiteY8" fmla="*/ 866830 h 866830"/>
                <a:gd name="connsiteX9" fmla="*/ 237850 w 650123"/>
                <a:gd name="connsiteY9" fmla="*/ 850974 h 866830"/>
                <a:gd name="connsiteX0" fmla="*/ 197028 w 609301"/>
                <a:gd name="connsiteY0" fmla="*/ 850974 h 866830"/>
                <a:gd name="connsiteX1" fmla="*/ 0 w 609301"/>
                <a:gd name="connsiteY1" fmla="*/ 60706 h 866830"/>
                <a:gd name="connsiteX2" fmla="*/ 112459 w 609301"/>
                <a:gd name="connsiteY2" fmla="*/ 184994 h 866830"/>
                <a:gd name="connsiteX3" fmla="*/ 175886 w 609301"/>
                <a:gd name="connsiteY3" fmla="*/ 5286 h 866830"/>
                <a:gd name="connsiteX4" fmla="*/ 276311 w 609301"/>
                <a:gd name="connsiteY4" fmla="*/ 184994 h 866830"/>
                <a:gd name="connsiteX5" fmla="*/ 318596 w 609301"/>
                <a:gd name="connsiteY5" fmla="*/ 0 h 866830"/>
                <a:gd name="connsiteX6" fmla="*/ 434878 w 609301"/>
                <a:gd name="connsiteY6" fmla="*/ 126853 h 866830"/>
                <a:gd name="connsiteX7" fmla="*/ 498304 w 609301"/>
                <a:gd name="connsiteY7" fmla="*/ 36999 h 866830"/>
                <a:gd name="connsiteX8" fmla="*/ 609301 w 609301"/>
                <a:gd name="connsiteY8" fmla="*/ 866830 h 866830"/>
                <a:gd name="connsiteX9" fmla="*/ 197028 w 609301"/>
                <a:gd name="connsiteY9" fmla="*/ 850974 h 866830"/>
                <a:gd name="connsiteX0" fmla="*/ 208370 w 620643"/>
                <a:gd name="connsiteY0" fmla="*/ 850974 h 866830"/>
                <a:gd name="connsiteX1" fmla="*/ 11342 w 620643"/>
                <a:gd name="connsiteY1" fmla="*/ 60706 h 866830"/>
                <a:gd name="connsiteX2" fmla="*/ 123801 w 620643"/>
                <a:gd name="connsiteY2" fmla="*/ 184994 h 866830"/>
                <a:gd name="connsiteX3" fmla="*/ 187228 w 620643"/>
                <a:gd name="connsiteY3" fmla="*/ 5286 h 866830"/>
                <a:gd name="connsiteX4" fmla="*/ 287653 w 620643"/>
                <a:gd name="connsiteY4" fmla="*/ 184994 h 866830"/>
                <a:gd name="connsiteX5" fmla="*/ 329938 w 620643"/>
                <a:gd name="connsiteY5" fmla="*/ 0 h 866830"/>
                <a:gd name="connsiteX6" fmla="*/ 446220 w 620643"/>
                <a:gd name="connsiteY6" fmla="*/ 126853 h 866830"/>
                <a:gd name="connsiteX7" fmla="*/ 509646 w 620643"/>
                <a:gd name="connsiteY7" fmla="*/ 36999 h 866830"/>
                <a:gd name="connsiteX8" fmla="*/ 620643 w 620643"/>
                <a:gd name="connsiteY8" fmla="*/ 866830 h 866830"/>
                <a:gd name="connsiteX9" fmla="*/ 208370 w 620643"/>
                <a:gd name="connsiteY9" fmla="*/ 850974 h 866830"/>
                <a:gd name="connsiteX0" fmla="*/ 208370 w 620643"/>
                <a:gd name="connsiteY0" fmla="*/ 850974 h 866830"/>
                <a:gd name="connsiteX1" fmla="*/ 11342 w 620643"/>
                <a:gd name="connsiteY1" fmla="*/ 60706 h 866830"/>
                <a:gd name="connsiteX2" fmla="*/ 123801 w 620643"/>
                <a:gd name="connsiteY2" fmla="*/ 184994 h 866830"/>
                <a:gd name="connsiteX3" fmla="*/ 187228 w 620643"/>
                <a:gd name="connsiteY3" fmla="*/ 5286 h 866830"/>
                <a:gd name="connsiteX4" fmla="*/ 287653 w 620643"/>
                <a:gd name="connsiteY4" fmla="*/ 184994 h 866830"/>
                <a:gd name="connsiteX5" fmla="*/ 329938 w 620643"/>
                <a:gd name="connsiteY5" fmla="*/ 0 h 866830"/>
                <a:gd name="connsiteX6" fmla="*/ 446220 w 620643"/>
                <a:gd name="connsiteY6" fmla="*/ 126853 h 866830"/>
                <a:gd name="connsiteX7" fmla="*/ 509646 w 620643"/>
                <a:gd name="connsiteY7" fmla="*/ 36999 h 866830"/>
                <a:gd name="connsiteX8" fmla="*/ 620643 w 620643"/>
                <a:gd name="connsiteY8" fmla="*/ 866830 h 866830"/>
                <a:gd name="connsiteX9" fmla="*/ 208370 w 620643"/>
                <a:gd name="connsiteY9" fmla="*/ 850974 h 866830"/>
                <a:gd name="connsiteX0" fmla="*/ 209189 w 621462"/>
                <a:gd name="connsiteY0" fmla="*/ 850974 h 866830"/>
                <a:gd name="connsiteX1" fmla="*/ 12161 w 621462"/>
                <a:gd name="connsiteY1" fmla="*/ 60706 h 866830"/>
                <a:gd name="connsiteX2" fmla="*/ 124620 w 621462"/>
                <a:gd name="connsiteY2" fmla="*/ 184994 h 866830"/>
                <a:gd name="connsiteX3" fmla="*/ 188047 w 621462"/>
                <a:gd name="connsiteY3" fmla="*/ 5286 h 866830"/>
                <a:gd name="connsiteX4" fmla="*/ 288472 w 621462"/>
                <a:gd name="connsiteY4" fmla="*/ 184994 h 866830"/>
                <a:gd name="connsiteX5" fmla="*/ 330757 w 621462"/>
                <a:gd name="connsiteY5" fmla="*/ 0 h 866830"/>
                <a:gd name="connsiteX6" fmla="*/ 447039 w 621462"/>
                <a:gd name="connsiteY6" fmla="*/ 126853 h 866830"/>
                <a:gd name="connsiteX7" fmla="*/ 510465 w 621462"/>
                <a:gd name="connsiteY7" fmla="*/ 36999 h 866830"/>
                <a:gd name="connsiteX8" fmla="*/ 621462 w 621462"/>
                <a:gd name="connsiteY8" fmla="*/ 866830 h 866830"/>
                <a:gd name="connsiteX9" fmla="*/ 209189 w 621462"/>
                <a:gd name="connsiteY9" fmla="*/ 850974 h 866830"/>
                <a:gd name="connsiteX0" fmla="*/ 160744 w 624724"/>
                <a:gd name="connsiteY0" fmla="*/ 812874 h 866830"/>
                <a:gd name="connsiteX1" fmla="*/ 15423 w 624724"/>
                <a:gd name="connsiteY1" fmla="*/ 60706 h 866830"/>
                <a:gd name="connsiteX2" fmla="*/ 127882 w 624724"/>
                <a:gd name="connsiteY2" fmla="*/ 184994 h 866830"/>
                <a:gd name="connsiteX3" fmla="*/ 191309 w 624724"/>
                <a:gd name="connsiteY3" fmla="*/ 5286 h 866830"/>
                <a:gd name="connsiteX4" fmla="*/ 291734 w 624724"/>
                <a:gd name="connsiteY4" fmla="*/ 184994 h 866830"/>
                <a:gd name="connsiteX5" fmla="*/ 334019 w 624724"/>
                <a:gd name="connsiteY5" fmla="*/ 0 h 866830"/>
                <a:gd name="connsiteX6" fmla="*/ 450301 w 624724"/>
                <a:gd name="connsiteY6" fmla="*/ 126853 h 866830"/>
                <a:gd name="connsiteX7" fmla="*/ 513727 w 624724"/>
                <a:gd name="connsiteY7" fmla="*/ 36999 h 866830"/>
                <a:gd name="connsiteX8" fmla="*/ 624724 w 624724"/>
                <a:gd name="connsiteY8" fmla="*/ 866830 h 866830"/>
                <a:gd name="connsiteX9" fmla="*/ 160744 w 624724"/>
                <a:gd name="connsiteY9" fmla="*/ 812874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9190 w 621463"/>
                <a:gd name="connsiteY0" fmla="*/ 864582 h 866830"/>
                <a:gd name="connsiteX1" fmla="*/ 12162 w 621463"/>
                <a:gd name="connsiteY1" fmla="*/ 60706 h 866830"/>
                <a:gd name="connsiteX2" fmla="*/ 124621 w 621463"/>
                <a:gd name="connsiteY2" fmla="*/ 184994 h 866830"/>
                <a:gd name="connsiteX3" fmla="*/ 188048 w 621463"/>
                <a:gd name="connsiteY3" fmla="*/ 5286 h 866830"/>
                <a:gd name="connsiteX4" fmla="*/ 288473 w 621463"/>
                <a:gd name="connsiteY4" fmla="*/ 184994 h 866830"/>
                <a:gd name="connsiteX5" fmla="*/ 330758 w 621463"/>
                <a:gd name="connsiteY5" fmla="*/ 0 h 866830"/>
                <a:gd name="connsiteX6" fmla="*/ 447040 w 621463"/>
                <a:gd name="connsiteY6" fmla="*/ 126853 h 866830"/>
                <a:gd name="connsiteX7" fmla="*/ 510466 w 621463"/>
                <a:gd name="connsiteY7" fmla="*/ 36999 h 866830"/>
                <a:gd name="connsiteX8" fmla="*/ 621463 w 621463"/>
                <a:gd name="connsiteY8" fmla="*/ 866830 h 866830"/>
                <a:gd name="connsiteX9" fmla="*/ 209190 w 621463"/>
                <a:gd name="connsiteY9" fmla="*/ 864582 h 866830"/>
                <a:gd name="connsiteX0" fmla="*/ 209190 w 586084"/>
                <a:gd name="connsiteY0" fmla="*/ 864582 h 869551"/>
                <a:gd name="connsiteX1" fmla="*/ 12162 w 586084"/>
                <a:gd name="connsiteY1" fmla="*/ 60706 h 869551"/>
                <a:gd name="connsiteX2" fmla="*/ 124621 w 586084"/>
                <a:gd name="connsiteY2" fmla="*/ 184994 h 869551"/>
                <a:gd name="connsiteX3" fmla="*/ 188048 w 586084"/>
                <a:gd name="connsiteY3" fmla="*/ 5286 h 869551"/>
                <a:gd name="connsiteX4" fmla="*/ 288473 w 586084"/>
                <a:gd name="connsiteY4" fmla="*/ 184994 h 869551"/>
                <a:gd name="connsiteX5" fmla="*/ 330758 w 586084"/>
                <a:gd name="connsiteY5" fmla="*/ 0 h 869551"/>
                <a:gd name="connsiteX6" fmla="*/ 447040 w 586084"/>
                <a:gd name="connsiteY6" fmla="*/ 126853 h 869551"/>
                <a:gd name="connsiteX7" fmla="*/ 510466 w 586084"/>
                <a:gd name="connsiteY7" fmla="*/ 36999 h 869551"/>
                <a:gd name="connsiteX8" fmla="*/ 586084 w 586084"/>
                <a:gd name="connsiteY8" fmla="*/ 869551 h 869551"/>
                <a:gd name="connsiteX9" fmla="*/ 209190 w 586084"/>
                <a:gd name="connsiteY9" fmla="*/ 864582 h 869551"/>
                <a:gd name="connsiteX0" fmla="*/ 209190 w 602413"/>
                <a:gd name="connsiteY0" fmla="*/ 864582 h 864582"/>
                <a:gd name="connsiteX1" fmla="*/ 12162 w 602413"/>
                <a:gd name="connsiteY1" fmla="*/ 60706 h 864582"/>
                <a:gd name="connsiteX2" fmla="*/ 124621 w 602413"/>
                <a:gd name="connsiteY2" fmla="*/ 184994 h 864582"/>
                <a:gd name="connsiteX3" fmla="*/ 188048 w 602413"/>
                <a:gd name="connsiteY3" fmla="*/ 5286 h 864582"/>
                <a:gd name="connsiteX4" fmla="*/ 288473 w 602413"/>
                <a:gd name="connsiteY4" fmla="*/ 184994 h 864582"/>
                <a:gd name="connsiteX5" fmla="*/ 330758 w 602413"/>
                <a:gd name="connsiteY5" fmla="*/ 0 h 864582"/>
                <a:gd name="connsiteX6" fmla="*/ 447040 w 602413"/>
                <a:gd name="connsiteY6" fmla="*/ 126853 h 864582"/>
                <a:gd name="connsiteX7" fmla="*/ 510466 w 602413"/>
                <a:gd name="connsiteY7" fmla="*/ 36999 h 864582"/>
                <a:gd name="connsiteX8" fmla="*/ 602413 w 602413"/>
                <a:gd name="connsiteY8" fmla="*/ 864109 h 864582"/>
                <a:gd name="connsiteX9" fmla="*/ 209190 w 602413"/>
                <a:gd name="connsiteY9"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9592"/>
                <a:gd name="connsiteY0" fmla="*/ 864582 h 864582"/>
                <a:gd name="connsiteX1" fmla="*/ 12162 w 619592"/>
                <a:gd name="connsiteY1" fmla="*/ 60706 h 864582"/>
                <a:gd name="connsiteX2" fmla="*/ 124621 w 619592"/>
                <a:gd name="connsiteY2" fmla="*/ 184994 h 864582"/>
                <a:gd name="connsiteX3" fmla="*/ 188048 w 619592"/>
                <a:gd name="connsiteY3" fmla="*/ 5286 h 864582"/>
                <a:gd name="connsiteX4" fmla="*/ 288473 w 619592"/>
                <a:gd name="connsiteY4" fmla="*/ 184994 h 864582"/>
                <a:gd name="connsiteX5" fmla="*/ 330758 w 619592"/>
                <a:gd name="connsiteY5" fmla="*/ 0 h 864582"/>
                <a:gd name="connsiteX6" fmla="*/ 447040 w 619592"/>
                <a:gd name="connsiteY6" fmla="*/ 126853 h 864582"/>
                <a:gd name="connsiteX7" fmla="*/ 510466 w 619592"/>
                <a:gd name="connsiteY7" fmla="*/ 36999 h 864582"/>
                <a:gd name="connsiteX8" fmla="*/ 618742 w 619592"/>
                <a:gd name="connsiteY8" fmla="*/ 578595 h 864582"/>
                <a:gd name="connsiteX9" fmla="*/ 602413 w 619592"/>
                <a:gd name="connsiteY9" fmla="*/ 864109 h 864582"/>
                <a:gd name="connsiteX10" fmla="*/ 209190 w 619592"/>
                <a:gd name="connsiteY10" fmla="*/ 864582 h 864582"/>
                <a:gd name="connsiteX0" fmla="*/ 209190 w 620629"/>
                <a:gd name="connsiteY0" fmla="*/ 864582 h 864582"/>
                <a:gd name="connsiteX1" fmla="*/ 12162 w 620629"/>
                <a:gd name="connsiteY1" fmla="*/ 60706 h 864582"/>
                <a:gd name="connsiteX2" fmla="*/ 124621 w 620629"/>
                <a:gd name="connsiteY2" fmla="*/ 184994 h 864582"/>
                <a:gd name="connsiteX3" fmla="*/ 188048 w 620629"/>
                <a:gd name="connsiteY3" fmla="*/ 5286 h 864582"/>
                <a:gd name="connsiteX4" fmla="*/ 288473 w 620629"/>
                <a:gd name="connsiteY4" fmla="*/ 184994 h 864582"/>
                <a:gd name="connsiteX5" fmla="*/ 330758 w 620629"/>
                <a:gd name="connsiteY5" fmla="*/ 0 h 864582"/>
                <a:gd name="connsiteX6" fmla="*/ 447040 w 620629"/>
                <a:gd name="connsiteY6" fmla="*/ 126853 h 864582"/>
                <a:gd name="connsiteX7" fmla="*/ 510466 w 620629"/>
                <a:gd name="connsiteY7" fmla="*/ 36999 h 864582"/>
                <a:gd name="connsiteX8" fmla="*/ 618742 w 620629"/>
                <a:gd name="connsiteY8" fmla="*/ 578595 h 864582"/>
                <a:gd name="connsiteX9" fmla="*/ 602413 w 620629"/>
                <a:gd name="connsiteY9" fmla="*/ 864109 h 864582"/>
                <a:gd name="connsiteX10" fmla="*/ 209190 w 620629"/>
                <a:gd name="connsiteY10" fmla="*/ 864582 h 864582"/>
                <a:gd name="connsiteX0" fmla="*/ 209190 w 618743"/>
                <a:gd name="connsiteY0" fmla="*/ 864582 h 864582"/>
                <a:gd name="connsiteX1" fmla="*/ 12162 w 618743"/>
                <a:gd name="connsiteY1" fmla="*/ 60706 h 864582"/>
                <a:gd name="connsiteX2" fmla="*/ 124621 w 618743"/>
                <a:gd name="connsiteY2" fmla="*/ 184994 h 864582"/>
                <a:gd name="connsiteX3" fmla="*/ 188048 w 618743"/>
                <a:gd name="connsiteY3" fmla="*/ 5286 h 864582"/>
                <a:gd name="connsiteX4" fmla="*/ 288473 w 618743"/>
                <a:gd name="connsiteY4" fmla="*/ 184994 h 864582"/>
                <a:gd name="connsiteX5" fmla="*/ 330758 w 618743"/>
                <a:gd name="connsiteY5" fmla="*/ 0 h 864582"/>
                <a:gd name="connsiteX6" fmla="*/ 447040 w 618743"/>
                <a:gd name="connsiteY6" fmla="*/ 126853 h 864582"/>
                <a:gd name="connsiteX7" fmla="*/ 510466 w 618743"/>
                <a:gd name="connsiteY7" fmla="*/ 36999 h 864582"/>
                <a:gd name="connsiteX8" fmla="*/ 618742 w 618743"/>
                <a:gd name="connsiteY8" fmla="*/ 578595 h 864582"/>
                <a:gd name="connsiteX9" fmla="*/ 602413 w 618743"/>
                <a:gd name="connsiteY9" fmla="*/ 864109 h 864582"/>
                <a:gd name="connsiteX10" fmla="*/ 209190 w 618743"/>
                <a:gd name="connsiteY10" fmla="*/ 864582 h 864582"/>
                <a:gd name="connsiteX0" fmla="*/ 209190 w 618743"/>
                <a:gd name="connsiteY0" fmla="*/ 864582 h 864582"/>
                <a:gd name="connsiteX1" fmla="*/ 12162 w 618743"/>
                <a:gd name="connsiteY1" fmla="*/ 60706 h 864582"/>
                <a:gd name="connsiteX2" fmla="*/ 124621 w 618743"/>
                <a:gd name="connsiteY2" fmla="*/ 184994 h 864582"/>
                <a:gd name="connsiteX3" fmla="*/ 188048 w 618743"/>
                <a:gd name="connsiteY3" fmla="*/ 5286 h 864582"/>
                <a:gd name="connsiteX4" fmla="*/ 288473 w 618743"/>
                <a:gd name="connsiteY4" fmla="*/ 184994 h 864582"/>
                <a:gd name="connsiteX5" fmla="*/ 330758 w 618743"/>
                <a:gd name="connsiteY5" fmla="*/ 0 h 864582"/>
                <a:gd name="connsiteX6" fmla="*/ 447040 w 618743"/>
                <a:gd name="connsiteY6" fmla="*/ 126853 h 864582"/>
                <a:gd name="connsiteX7" fmla="*/ 510466 w 618743"/>
                <a:gd name="connsiteY7" fmla="*/ 36999 h 864582"/>
                <a:gd name="connsiteX8" fmla="*/ 618742 w 618743"/>
                <a:gd name="connsiteY8" fmla="*/ 578595 h 864582"/>
                <a:gd name="connsiteX9" fmla="*/ 602413 w 618743"/>
                <a:gd name="connsiteY9" fmla="*/ 864109 h 864582"/>
                <a:gd name="connsiteX10" fmla="*/ 209190 w 618743"/>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47040 w 618745"/>
                <a:gd name="connsiteY6" fmla="*/ 126853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30711 w 618745"/>
                <a:gd name="connsiteY6" fmla="*/ 121410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30711 w 618745"/>
                <a:gd name="connsiteY6" fmla="*/ 121410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82"/>
                <a:gd name="connsiteY0" fmla="*/ 864582 h 864582"/>
                <a:gd name="connsiteX1" fmla="*/ 12162 w 618782"/>
                <a:gd name="connsiteY1" fmla="*/ 60706 h 864582"/>
                <a:gd name="connsiteX2" fmla="*/ 124621 w 618782"/>
                <a:gd name="connsiteY2" fmla="*/ 184994 h 864582"/>
                <a:gd name="connsiteX3" fmla="*/ 188048 w 618782"/>
                <a:gd name="connsiteY3" fmla="*/ 5286 h 864582"/>
                <a:gd name="connsiteX4" fmla="*/ 288473 w 618782"/>
                <a:gd name="connsiteY4" fmla="*/ 184994 h 864582"/>
                <a:gd name="connsiteX5" fmla="*/ 330758 w 618782"/>
                <a:gd name="connsiteY5" fmla="*/ 0 h 864582"/>
                <a:gd name="connsiteX6" fmla="*/ 430711 w 618782"/>
                <a:gd name="connsiteY6" fmla="*/ 121410 h 864582"/>
                <a:gd name="connsiteX7" fmla="*/ 510466 w 618782"/>
                <a:gd name="connsiteY7" fmla="*/ 36999 h 864582"/>
                <a:gd name="connsiteX8" fmla="*/ 618742 w 618782"/>
                <a:gd name="connsiteY8" fmla="*/ 578595 h 864582"/>
                <a:gd name="connsiteX9" fmla="*/ 602413 w 618782"/>
                <a:gd name="connsiteY9" fmla="*/ 864109 h 864582"/>
                <a:gd name="connsiteX10" fmla="*/ 209190 w 618782"/>
                <a:gd name="connsiteY10" fmla="*/ 864582 h 864582"/>
                <a:gd name="connsiteX0" fmla="*/ 209190 w 618782"/>
                <a:gd name="connsiteY0" fmla="*/ 864664 h 864664"/>
                <a:gd name="connsiteX1" fmla="*/ 12162 w 618782"/>
                <a:gd name="connsiteY1" fmla="*/ 60788 h 864664"/>
                <a:gd name="connsiteX2" fmla="*/ 124621 w 618782"/>
                <a:gd name="connsiteY2" fmla="*/ 185076 h 864664"/>
                <a:gd name="connsiteX3" fmla="*/ 188048 w 618782"/>
                <a:gd name="connsiteY3" fmla="*/ 5368 h 864664"/>
                <a:gd name="connsiteX4" fmla="*/ 288473 w 618782"/>
                <a:gd name="connsiteY4" fmla="*/ 185076 h 864664"/>
                <a:gd name="connsiteX5" fmla="*/ 330758 w 618782"/>
                <a:gd name="connsiteY5" fmla="*/ 82 h 864664"/>
                <a:gd name="connsiteX6" fmla="*/ 430711 w 618782"/>
                <a:gd name="connsiteY6" fmla="*/ 121492 h 864664"/>
                <a:gd name="connsiteX7" fmla="*/ 510466 w 618782"/>
                <a:gd name="connsiteY7" fmla="*/ 37081 h 864664"/>
                <a:gd name="connsiteX8" fmla="*/ 618742 w 618782"/>
                <a:gd name="connsiteY8" fmla="*/ 578677 h 864664"/>
                <a:gd name="connsiteX9" fmla="*/ 602413 w 618782"/>
                <a:gd name="connsiteY9" fmla="*/ 864191 h 864664"/>
                <a:gd name="connsiteX10" fmla="*/ 209190 w 618782"/>
                <a:gd name="connsiteY10" fmla="*/ 864664 h 864664"/>
                <a:gd name="connsiteX0" fmla="*/ 209190 w 618782"/>
                <a:gd name="connsiteY0" fmla="*/ 864664 h 864664"/>
                <a:gd name="connsiteX1" fmla="*/ 12162 w 618782"/>
                <a:gd name="connsiteY1" fmla="*/ 60788 h 864664"/>
                <a:gd name="connsiteX2" fmla="*/ 124621 w 618782"/>
                <a:gd name="connsiteY2" fmla="*/ 185076 h 864664"/>
                <a:gd name="connsiteX3" fmla="*/ 188048 w 618782"/>
                <a:gd name="connsiteY3" fmla="*/ 5368 h 864664"/>
                <a:gd name="connsiteX4" fmla="*/ 288473 w 618782"/>
                <a:gd name="connsiteY4" fmla="*/ 185076 h 864664"/>
                <a:gd name="connsiteX5" fmla="*/ 330758 w 618782"/>
                <a:gd name="connsiteY5" fmla="*/ 82 h 864664"/>
                <a:gd name="connsiteX6" fmla="*/ 430711 w 618782"/>
                <a:gd name="connsiteY6" fmla="*/ 121492 h 864664"/>
                <a:gd name="connsiteX7" fmla="*/ 510466 w 618782"/>
                <a:gd name="connsiteY7" fmla="*/ 37081 h 864664"/>
                <a:gd name="connsiteX8" fmla="*/ 618742 w 618782"/>
                <a:gd name="connsiteY8" fmla="*/ 578677 h 864664"/>
                <a:gd name="connsiteX9" fmla="*/ 602413 w 618782"/>
                <a:gd name="connsiteY9" fmla="*/ 864191 h 864664"/>
                <a:gd name="connsiteX10" fmla="*/ 209190 w 618782"/>
                <a:gd name="connsiteY10" fmla="*/ 864664 h 864664"/>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8473 w 618782"/>
                <a:gd name="connsiteY4" fmla="*/ 185078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8473 w 618782"/>
                <a:gd name="connsiteY4" fmla="*/ 185078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5752 w 618782"/>
                <a:gd name="connsiteY4" fmla="*/ 149700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5752 w 618782"/>
                <a:gd name="connsiteY4" fmla="*/ 149700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12601 w 622193"/>
                <a:gd name="connsiteY0" fmla="*/ 864666 h 864666"/>
                <a:gd name="connsiteX1" fmla="*/ 15573 w 622193"/>
                <a:gd name="connsiteY1" fmla="*/ 60790 h 864666"/>
                <a:gd name="connsiteX2" fmla="*/ 128032 w 622193"/>
                <a:gd name="connsiteY2" fmla="*/ 185078 h 864666"/>
                <a:gd name="connsiteX3" fmla="*/ 191459 w 622193"/>
                <a:gd name="connsiteY3" fmla="*/ 5370 h 864666"/>
                <a:gd name="connsiteX4" fmla="*/ 278277 w 622193"/>
                <a:gd name="connsiteY4" fmla="*/ 144257 h 864666"/>
                <a:gd name="connsiteX5" fmla="*/ 334169 w 622193"/>
                <a:gd name="connsiteY5" fmla="*/ 84 h 864666"/>
                <a:gd name="connsiteX6" fmla="*/ 434122 w 622193"/>
                <a:gd name="connsiteY6" fmla="*/ 121494 h 864666"/>
                <a:gd name="connsiteX7" fmla="*/ 513877 w 622193"/>
                <a:gd name="connsiteY7" fmla="*/ 37083 h 864666"/>
                <a:gd name="connsiteX8" fmla="*/ 622153 w 622193"/>
                <a:gd name="connsiteY8" fmla="*/ 578679 h 864666"/>
                <a:gd name="connsiteX9" fmla="*/ 605824 w 622193"/>
                <a:gd name="connsiteY9" fmla="*/ 864193 h 864666"/>
                <a:gd name="connsiteX10" fmla="*/ 212601 w 622193"/>
                <a:gd name="connsiteY10" fmla="*/ 864666 h 864666"/>
                <a:gd name="connsiteX0" fmla="*/ 198912 w 608504"/>
                <a:gd name="connsiteY0" fmla="*/ 864666 h 864666"/>
                <a:gd name="connsiteX1" fmla="*/ 28798 w 608504"/>
                <a:gd name="connsiteY1" fmla="*/ 510643 h 864666"/>
                <a:gd name="connsiteX2" fmla="*/ 1884 w 608504"/>
                <a:gd name="connsiteY2" fmla="*/ 60790 h 864666"/>
                <a:gd name="connsiteX3" fmla="*/ 114343 w 608504"/>
                <a:gd name="connsiteY3" fmla="*/ 185078 h 864666"/>
                <a:gd name="connsiteX4" fmla="*/ 177770 w 608504"/>
                <a:gd name="connsiteY4" fmla="*/ 5370 h 864666"/>
                <a:gd name="connsiteX5" fmla="*/ 264588 w 608504"/>
                <a:gd name="connsiteY5" fmla="*/ 144257 h 864666"/>
                <a:gd name="connsiteX6" fmla="*/ 320480 w 608504"/>
                <a:gd name="connsiteY6" fmla="*/ 84 h 864666"/>
                <a:gd name="connsiteX7" fmla="*/ 420433 w 608504"/>
                <a:gd name="connsiteY7" fmla="*/ 121494 h 864666"/>
                <a:gd name="connsiteX8" fmla="*/ 500188 w 608504"/>
                <a:gd name="connsiteY8" fmla="*/ 37083 h 864666"/>
                <a:gd name="connsiteX9" fmla="*/ 608464 w 608504"/>
                <a:gd name="connsiteY9" fmla="*/ 578679 h 864666"/>
                <a:gd name="connsiteX10" fmla="*/ 592135 w 608504"/>
                <a:gd name="connsiteY10" fmla="*/ 864193 h 864666"/>
                <a:gd name="connsiteX11" fmla="*/ 198912 w 608504"/>
                <a:gd name="connsiteY11" fmla="*/ 864666 h 864666"/>
                <a:gd name="connsiteX0" fmla="*/ 201622 w 611214"/>
                <a:gd name="connsiteY0" fmla="*/ 864666 h 864666"/>
                <a:gd name="connsiteX1" fmla="*/ 31508 w 611214"/>
                <a:gd name="connsiteY1" fmla="*/ 510643 h 864666"/>
                <a:gd name="connsiteX2" fmla="*/ 4594 w 611214"/>
                <a:gd name="connsiteY2" fmla="*/ 60790 h 864666"/>
                <a:gd name="connsiteX3" fmla="*/ 117053 w 611214"/>
                <a:gd name="connsiteY3" fmla="*/ 185078 h 864666"/>
                <a:gd name="connsiteX4" fmla="*/ 180480 w 611214"/>
                <a:gd name="connsiteY4" fmla="*/ 5370 h 864666"/>
                <a:gd name="connsiteX5" fmla="*/ 267298 w 611214"/>
                <a:gd name="connsiteY5" fmla="*/ 144257 h 864666"/>
                <a:gd name="connsiteX6" fmla="*/ 323190 w 611214"/>
                <a:gd name="connsiteY6" fmla="*/ 84 h 864666"/>
                <a:gd name="connsiteX7" fmla="*/ 423143 w 611214"/>
                <a:gd name="connsiteY7" fmla="*/ 121494 h 864666"/>
                <a:gd name="connsiteX8" fmla="*/ 502898 w 611214"/>
                <a:gd name="connsiteY8" fmla="*/ 37083 h 864666"/>
                <a:gd name="connsiteX9" fmla="*/ 611174 w 611214"/>
                <a:gd name="connsiteY9" fmla="*/ 578679 h 864666"/>
                <a:gd name="connsiteX10" fmla="*/ 594845 w 611214"/>
                <a:gd name="connsiteY10" fmla="*/ 864193 h 864666"/>
                <a:gd name="connsiteX11" fmla="*/ 201622 w 611214"/>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46998 w 641159"/>
                <a:gd name="connsiteY3" fmla="*/ 185078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44276 w 641159"/>
                <a:gd name="connsiteY3" fmla="*/ 138814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99553 w 641159"/>
                <a:gd name="connsiteY1" fmla="*/ 807279 h 864666"/>
                <a:gd name="connsiteX2" fmla="*/ 61453 w 641159"/>
                <a:gd name="connsiteY2" fmla="*/ 510643 h 864666"/>
                <a:gd name="connsiteX3" fmla="*/ 34539 w 641159"/>
                <a:gd name="connsiteY3" fmla="*/ 60790 h 864666"/>
                <a:gd name="connsiteX4" fmla="*/ 155162 w 641159"/>
                <a:gd name="connsiteY4" fmla="*/ 130650 h 864666"/>
                <a:gd name="connsiteX5" fmla="*/ 210425 w 641159"/>
                <a:gd name="connsiteY5" fmla="*/ 5370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99553 w 641159"/>
                <a:gd name="connsiteY1" fmla="*/ 807279 h 864666"/>
                <a:gd name="connsiteX2" fmla="*/ 61453 w 641159"/>
                <a:gd name="connsiteY2" fmla="*/ 510643 h 864666"/>
                <a:gd name="connsiteX3" fmla="*/ 34539 w 641159"/>
                <a:gd name="connsiteY3" fmla="*/ 60790 h 864666"/>
                <a:gd name="connsiteX4" fmla="*/ 155162 w 641159"/>
                <a:gd name="connsiteY4" fmla="*/ 130650 h 864666"/>
                <a:gd name="connsiteX5" fmla="*/ 210425 w 641159"/>
                <a:gd name="connsiteY5" fmla="*/ 5370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197525 w 641159"/>
                <a:gd name="connsiteY1" fmla="*/ 793672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57487 w 667079"/>
                <a:gd name="connsiteY0" fmla="*/ 864666 h 864666"/>
                <a:gd name="connsiteX1" fmla="*/ 228888 w 667079"/>
                <a:gd name="connsiteY1" fmla="*/ 801837 h 864666"/>
                <a:gd name="connsiteX2" fmla="*/ 125473 w 667079"/>
                <a:gd name="connsiteY2" fmla="*/ 807279 h 864666"/>
                <a:gd name="connsiteX3" fmla="*/ 288 w 667079"/>
                <a:gd name="connsiteY3" fmla="*/ 595007 h 864666"/>
                <a:gd name="connsiteX4" fmla="*/ 87373 w 667079"/>
                <a:gd name="connsiteY4" fmla="*/ 510643 h 864666"/>
                <a:gd name="connsiteX5" fmla="*/ 60459 w 667079"/>
                <a:gd name="connsiteY5" fmla="*/ 60790 h 864666"/>
                <a:gd name="connsiteX6" fmla="*/ 181082 w 667079"/>
                <a:gd name="connsiteY6" fmla="*/ 130650 h 864666"/>
                <a:gd name="connsiteX7" fmla="*/ 236345 w 667079"/>
                <a:gd name="connsiteY7" fmla="*/ 5370 h 864666"/>
                <a:gd name="connsiteX8" fmla="*/ 323163 w 667079"/>
                <a:gd name="connsiteY8" fmla="*/ 117043 h 864666"/>
                <a:gd name="connsiteX9" fmla="*/ 379055 w 667079"/>
                <a:gd name="connsiteY9" fmla="*/ 84 h 864666"/>
                <a:gd name="connsiteX10" fmla="*/ 479008 w 667079"/>
                <a:gd name="connsiteY10" fmla="*/ 121494 h 864666"/>
                <a:gd name="connsiteX11" fmla="*/ 558763 w 667079"/>
                <a:gd name="connsiteY11" fmla="*/ 37083 h 864666"/>
                <a:gd name="connsiteX12" fmla="*/ 667039 w 667079"/>
                <a:gd name="connsiteY12" fmla="*/ 578679 h 864666"/>
                <a:gd name="connsiteX13" fmla="*/ 650710 w 667079"/>
                <a:gd name="connsiteY13" fmla="*/ 864193 h 864666"/>
                <a:gd name="connsiteX14" fmla="*/ 257487 w 667079"/>
                <a:gd name="connsiteY14" fmla="*/ 864666 h 864666"/>
                <a:gd name="connsiteX0" fmla="*/ 260201 w 669793"/>
                <a:gd name="connsiteY0" fmla="*/ 864666 h 864666"/>
                <a:gd name="connsiteX1" fmla="*/ 231602 w 669793"/>
                <a:gd name="connsiteY1" fmla="*/ 801837 h 864666"/>
                <a:gd name="connsiteX2" fmla="*/ 128187 w 669793"/>
                <a:gd name="connsiteY2" fmla="*/ 807279 h 864666"/>
                <a:gd name="connsiteX3" fmla="*/ 281 w 669793"/>
                <a:gd name="connsiteY3" fmla="*/ 526971 h 864666"/>
                <a:gd name="connsiteX4" fmla="*/ 90087 w 669793"/>
                <a:gd name="connsiteY4" fmla="*/ 510643 h 864666"/>
                <a:gd name="connsiteX5" fmla="*/ 63173 w 669793"/>
                <a:gd name="connsiteY5" fmla="*/ 60790 h 864666"/>
                <a:gd name="connsiteX6" fmla="*/ 183796 w 669793"/>
                <a:gd name="connsiteY6" fmla="*/ 130650 h 864666"/>
                <a:gd name="connsiteX7" fmla="*/ 239059 w 669793"/>
                <a:gd name="connsiteY7" fmla="*/ 5370 h 864666"/>
                <a:gd name="connsiteX8" fmla="*/ 325877 w 669793"/>
                <a:gd name="connsiteY8" fmla="*/ 117043 h 864666"/>
                <a:gd name="connsiteX9" fmla="*/ 381769 w 669793"/>
                <a:gd name="connsiteY9" fmla="*/ 84 h 864666"/>
                <a:gd name="connsiteX10" fmla="*/ 481722 w 669793"/>
                <a:gd name="connsiteY10" fmla="*/ 121494 h 864666"/>
                <a:gd name="connsiteX11" fmla="*/ 561477 w 669793"/>
                <a:gd name="connsiteY11" fmla="*/ 37083 h 864666"/>
                <a:gd name="connsiteX12" fmla="*/ 669753 w 669793"/>
                <a:gd name="connsiteY12" fmla="*/ 578679 h 864666"/>
                <a:gd name="connsiteX13" fmla="*/ 653424 w 669793"/>
                <a:gd name="connsiteY13" fmla="*/ 864193 h 864666"/>
                <a:gd name="connsiteX14" fmla="*/ 260201 w 669793"/>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69512" h="864666">
                  <a:moveTo>
                    <a:pt x="259920" y="864666"/>
                  </a:moveTo>
                  <a:cubicBezTo>
                    <a:pt x="237695" y="826606"/>
                    <a:pt x="245159" y="825008"/>
                    <a:pt x="231321" y="801837"/>
                  </a:cubicBezTo>
                  <a:cubicBezTo>
                    <a:pt x="184826" y="794994"/>
                    <a:pt x="202292" y="803651"/>
                    <a:pt x="127906" y="807279"/>
                  </a:cubicBezTo>
                  <a:cubicBezTo>
                    <a:pt x="107042" y="780972"/>
                    <a:pt x="6350" y="576410"/>
                    <a:pt x="0" y="526971"/>
                  </a:cubicBezTo>
                  <a:cubicBezTo>
                    <a:pt x="58964" y="502024"/>
                    <a:pt x="28977" y="523479"/>
                    <a:pt x="89806" y="510643"/>
                  </a:cubicBezTo>
                  <a:cubicBezTo>
                    <a:pt x="46082" y="333121"/>
                    <a:pt x="-8516" y="81486"/>
                    <a:pt x="62892" y="60790"/>
                  </a:cubicBezTo>
                  <a:cubicBezTo>
                    <a:pt x="138478" y="39627"/>
                    <a:pt x="162358" y="62006"/>
                    <a:pt x="183515" y="130650"/>
                  </a:cubicBezTo>
                  <a:cubicBezTo>
                    <a:pt x="185607" y="62583"/>
                    <a:pt x="163207" y="19009"/>
                    <a:pt x="238778" y="5370"/>
                  </a:cubicBezTo>
                  <a:cubicBezTo>
                    <a:pt x="335937" y="-2341"/>
                    <a:pt x="301811" y="117924"/>
                    <a:pt x="325596" y="117043"/>
                  </a:cubicBezTo>
                  <a:cubicBezTo>
                    <a:pt x="328806" y="55378"/>
                    <a:pt x="299358" y="7320"/>
                    <a:pt x="381488" y="84"/>
                  </a:cubicBezTo>
                  <a:cubicBezTo>
                    <a:pt x="488285" y="-2989"/>
                    <a:pt x="459008" y="78303"/>
                    <a:pt x="481441" y="121494"/>
                  </a:cubicBezTo>
                  <a:cubicBezTo>
                    <a:pt x="497140" y="80657"/>
                    <a:pt x="482904" y="31655"/>
                    <a:pt x="561196" y="37083"/>
                  </a:cubicBezTo>
                  <a:cubicBezTo>
                    <a:pt x="672580" y="39816"/>
                    <a:pt x="669666" y="488862"/>
                    <a:pt x="669472" y="578679"/>
                  </a:cubicBezTo>
                  <a:cubicBezTo>
                    <a:pt x="666751" y="690178"/>
                    <a:pt x="672193" y="766300"/>
                    <a:pt x="653143" y="864193"/>
                  </a:cubicBezTo>
                  <a:cubicBezTo>
                    <a:pt x="514812" y="859815"/>
                    <a:pt x="460845" y="856509"/>
                    <a:pt x="259920" y="864666"/>
                  </a:cubicBez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13" name="Freeform 18">
              <a:extLst>
                <a:ext uri="{FF2B5EF4-FFF2-40B4-BE49-F238E27FC236}">
                  <a16:creationId xmlns:a16="http://schemas.microsoft.com/office/drawing/2014/main" id="{36C19356-2709-4D4D-B922-7AA6298EEBA4}"/>
                </a:ext>
              </a:extLst>
            </p:cNvPr>
            <p:cNvSpPr>
              <a:spLocks/>
            </p:cNvSpPr>
            <p:nvPr/>
          </p:nvSpPr>
          <p:spPr bwMode="auto">
            <a:xfrm rot="20940928" flipH="1">
              <a:off x="1126074" y="2670966"/>
              <a:ext cx="1656184" cy="1909514"/>
            </a:xfrm>
            <a:custGeom>
              <a:avLst/>
              <a:gdLst>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699234 w 1656184"/>
                <a:gd name="connsiteY94" fmla="*/ 1702328 h 1909514"/>
                <a:gd name="connsiteX95" fmla="*/ 697686 w 1656184"/>
                <a:gd name="connsiteY95" fmla="*/ 1708838 h 1909514"/>
                <a:gd name="connsiteX96" fmla="*/ 1413007 w 1656184"/>
                <a:gd name="connsiteY96" fmla="*/ 1487444 h 1909514"/>
                <a:gd name="connsiteX97" fmla="*/ 1412429 w 1656184"/>
                <a:gd name="connsiteY97" fmla="*/ 1485195 h 1909514"/>
                <a:gd name="connsiteX98" fmla="*/ 1405111 w 1656184"/>
                <a:gd name="connsiteY98" fmla="*/ 1455538 h 1909514"/>
                <a:gd name="connsiteX99" fmla="*/ 1398918 w 1656184"/>
                <a:gd name="connsiteY99" fmla="*/ 1425881 h 1909514"/>
                <a:gd name="connsiteX100" fmla="*/ 1394978 w 1656184"/>
                <a:gd name="connsiteY100" fmla="*/ 1398549 h 1909514"/>
                <a:gd name="connsiteX101" fmla="*/ 1392163 w 1656184"/>
                <a:gd name="connsiteY101" fmla="*/ 1372381 h 1909514"/>
                <a:gd name="connsiteX102" fmla="*/ 1391037 w 1656184"/>
                <a:gd name="connsiteY102" fmla="*/ 1350865 h 1909514"/>
                <a:gd name="connsiteX103" fmla="*/ 1392163 w 1656184"/>
                <a:gd name="connsiteY103" fmla="*/ 1332837 h 1909514"/>
                <a:gd name="connsiteX104" fmla="*/ 1401171 w 1656184"/>
                <a:gd name="connsiteY104" fmla="*/ 1295039 h 1909514"/>
                <a:gd name="connsiteX105" fmla="*/ 1412429 w 1656184"/>
                <a:gd name="connsiteY105" fmla="*/ 1260148 h 1909514"/>
                <a:gd name="connsiteX106" fmla="*/ 1426503 w 1656184"/>
                <a:gd name="connsiteY106" fmla="*/ 1227001 h 1909514"/>
                <a:gd name="connsiteX107" fmla="*/ 1443954 w 1656184"/>
                <a:gd name="connsiteY107" fmla="*/ 1197926 h 1909514"/>
                <a:gd name="connsiteX108" fmla="*/ 1469849 w 1656184"/>
                <a:gd name="connsiteY108" fmla="*/ 1161872 h 1909514"/>
                <a:gd name="connsiteX109" fmla="*/ 1496308 w 1656184"/>
                <a:gd name="connsiteY109" fmla="*/ 1125818 h 1909514"/>
                <a:gd name="connsiteX110" fmla="*/ 1522767 w 1656184"/>
                <a:gd name="connsiteY110" fmla="*/ 1090926 h 1909514"/>
                <a:gd name="connsiteX111" fmla="*/ 1549788 w 1656184"/>
                <a:gd name="connsiteY111" fmla="*/ 1053710 h 1909514"/>
                <a:gd name="connsiteX112" fmla="*/ 1573995 w 1656184"/>
                <a:gd name="connsiteY112" fmla="*/ 1015911 h 1909514"/>
                <a:gd name="connsiteX113" fmla="*/ 1597637 w 1656184"/>
                <a:gd name="connsiteY113" fmla="*/ 976949 h 1909514"/>
                <a:gd name="connsiteX114" fmla="*/ 1617341 w 1656184"/>
                <a:gd name="connsiteY114" fmla="*/ 934499 h 1909514"/>
                <a:gd name="connsiteX115" fmla="*/ 1633666 w 1656184"/>
                <a:gd name="connsiteY115" fmla="*/ 889140 h 1909514"/>
                <a:gd name="connsiteX116" fmla="*/ 1646051 w 1656184"/>
                <a:gd name="connsiteY116" fmla="*/ 836222 h 1909514"/>
                <a:gd name="connsiteX117" fmla="*/ 1652807 w 1656184"/>
                <a:gd name="connsiteY117" fmla="*/ 782141 h 1909514"/>
                <a:gd name="connsiteX118" fmla="*/ 1656184 w 1656184"/>
                <a:gd name="connsiteY118" fmla="*/ 726897 h 1909514"/>
                <a:gd name="connsiteX119" fmla="*/ 1655059 w 1656184"/>
                <a:gd name="connsiteY119" fmla="*/ 671072 h 1909514"/>
                <a:gd name="connsiteX120" fmla="*/ 1651118 w 1656184"/>
                <a:gd name="connsiteY120" fmla="*/ 616409 h 1909514"/>
                <a:gd name="connsiteX121" fmla="*/ 1642674 w 1656184"/>
                <a:gd name="connsiteY121" fmla="*/ 563490 h 1909514"/>
                <a:gd name="connsiteX122" fmla="*/ 1631415 w 1656184"/>
                <a:gd name="connsiteY122" fmla="*/ 511736 h 1909514"/>
                <a:gd name="connsiteX123" fmla="*/ 1617341 w 1656184"/>
                <a:gd name="connsiteY123" fmla="*/ 464051 h 1909514"/>
                <a:gd name="connsiteX124" fmla="*/ 1601579 w 1656184"/>
                <a:gd name="connsiteY124" fmla="*/ 420438 h 1909514"/>
                <a:gd name="connsiteX125" fmla="*/ 1583565 w 1656184"/>
                <a:gd name="connsiteY125" fmla="*/ 381475 h 1909514"/>
                <a:gd name="connsiteX126" fmla="*/ 1556543 w 1656184"/>
                <a:gd name="connsiteY126" fmla="*/ 334954 h 1909514"/>
                <a:gd name="connsiteX127" fmla="*/ 1527270 w 1656184"/>
                <a:gd name="connsiteY127" fmla="*/ 290759 h 1909514"/>
                <a:gd name="connsiteX128" fmla="*/ 1494056 w 1656184"/>
                <a:gd name="connsiteY128" fmla="*/ 249471 h 1909514"/>
                <a:gd name="connsiteX129" fmla="*/ 1458590 w 1656184"/>
                <a:gd name="connsiteY129" fmla="*/ 209928 h 1909514"/>
                <a:gd name="connsiteX130" fmla="*/ 1419747 w 1656184"/>
                <a:gd name="connsiteY130" fmla="*/ 174455 h 1909514"/>
                <a:gd name="connsiteX131" fmla="*/ 1376400 w 1656184"/>
                <a:gd name="connsiteY131" fmla="*/ 141309 h 1909514"/>
                <a:gd name="connsiteX132" fmla="*/ 1331365 w 1656184"/>
                <a:gd name="connsiteY132" fmla="*/ 111652 h 1909514"/>
                <a:gd name="connsiteX133" fmla="*/ 1283515 w 1656184"/>
                <a:gd name="connsiteY133" fmla="*/ 85483 h 1909514"/>
                <a:gd name="connsiteX134" fmla="*/ 1231161 w 1656184"/>
                <a:gd name="connsiteY134" fmla="*/ 63386 h 1909514"/>
                <a:gd name="connsiteX135" fmla="*/ 1177119 w 1656184"/>
                <a:gd name="connsiteY135" fmla="*/ 43033 h 1909514"/>
                <a:gd name="connsiteX136" fmla="*/ 1118572 w 1656184"/>
                <a:gd name="connsiteY136" fmla="*/ 27332 h 1909514"/>
                <a:gd name="connsiteX137" fmla="*/ 1057210 w 1656184"/>
                <a:gd name="connsiteY137" fmla="*/ 14538 h 1909514"/>
                <a:gd name="connsiteX138" fmla="*/ 993036 w 1656184"/>
                <a:gd name="connsiteY138" fmla="*/ 5815 h 1909514"/>
                <a:gd name="connsiteX139" fmla="*/ 925482 w 1656184"/>
                <a:gd name="connsiteY139" fmla="*/ 582 h 1909514"/>
                <a:gd name="connsiteX140" fmla="*/ 853425 w 1656184"/>
                <a:gd name="connsiteY140" fmla="*/ 0 h 1909514"/>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699234 w 1656184"/>
                <a:gd name="connsiteY94" fmla="*/ 1702328 h 1909514"/>
                <a:gd name="connsiteX95" fmla="*/ 1413007 w 1656184"/>
                <a:gd name="connsiteY95" fmla="*/ 1487444 h 1909514"/>
                <a:gd name="connsiteX96" fmla="*/ 1412429 w 1656184"/>
                <a:gd name="connsiteY96" fmla="*/ 1485195 h 1909514"/>
                <a:gd name="connsiteX97" fmla="*/ 1405111 w 1656184"/>
                <a:gd name="connsiteY97" fmla="*/ 1455538 h 1909514"/>
                <a:gd name="connsiteX98" fmla="*/ 1398918 w 1656184"/>
                <a:gd name="connsiteY98" fmla="*/ 1425881 h 1909514"/>
                <a:gd name="connsiteX99" fmla="*/ 1394978 w 1656184"/>
                <a:gd name="connsiteY99" fmla="*/ 1398549 h 1909514"/>
                <a:gd name="connsiteX100" fmla="*/ 1392163 w 1656184"/>
                <a:gd name="connsiteY100" fmla="*/ 1372381 h 1909514"/>
                <a:gd name="connsiteX101" fmla="*/ 1391037 w 1656184"/>
                <a:gd name="connsiteY101" fmla="*/ 1350865 h 1909514"/>
                <a:gd name="connsiteX102" fmla="*/ 1392163 w 1656184"/>
                <a:gd name="connsiteY102" fmla="*/ 1332837 h 1909514"/>
                <a:gd name="connsiteX103" fmla="*/ 1401171 w 1656184"/>
                <a:gd name="connsiteY103" fmla="*/ 1295039 h 1909514"/>
                <a:gd name="connsiteX104" fmla="*/ 1412429 w 1656184"/>
                <a:gd name="connsiteY104" fmla="*/ 1260148 h 1909514"/>
                <a:gd name="connsiteX105" fmla="*/ 1426503 w 1656184"/>
                <a:gd name="connsiteY105" fmla="*/ 1227001 h 1909514"/>
                <a:gd name="connsiteX106" fmla="*/ 1443954 w 1656184"/>
                <a:gd name="connsiteY106" fmla="*/ 1197926 h 1909514"/>
                <a:gd name="connsiteX107" fmla="*/ 1469849 w 1656184"/>
                <a:gd name="connsiteY107" fmla="*/ 1161872 h 1909514"/>
                <a:gd name="connsiteX108" fmla="*/ 1496308 w 1656184"/>
                <a:gd name="connsiteY108" fmla="*/ 1125818 h 1909514"/>
                <a:gd name="connsiteX109" fmla="*/ 1522767 w 1656184"/>
                <a:gd name="connsiteY109" fmla="*/ 1090926 h 1909514"/>
                <a:gd name="connsiteX110" fmla="*/ 1549788 w 1656184"/>
                <a:gd name="connsiteY110" fmla="*/ 1053710 h 1909514"/>
                <a:gd name="connsiteX111" fmla="*/ 1573995 w 1656184"/>
                <a:gd name="connsiteY111" fmla="*/ 1015911 h 1909514"/>
                <a:gd name="connsiteX112" fmla="*/ 1597637 w 1656184"/>
                <a:gd name="connsiteY112" fmla="*/ 976949 h 1909514"/>
                <a:gd name="connsiteX113" fmla="*/ 1617341 w 1656184"/>
                <a:gd name="connsiteY113" fmla="*/ 934499 h 1909514"/>
                <a:gd name="connsiteX114" fmla="*/ 1633666 w 1656184"/>
                <a:gd name="connsiteY114" fmla="*/ 889140 h 1909514"/>
                <a:gd name="connsiteX115" fmla="*/ 1646051 w 1656184"/>
                <a:gd name="connsiteY115" fmla="*/ 836222 h 1909514"/>
                <a:gd name="connsiteX116" fmla="*/ 1652807 w 1656184"/>
                <a:gd name="connsiteY116" fmla="*/ 782141 h 1909514"/>
                <a:gd name="connsiteX117" fmla="*/ 1656184 w 1656184"/>
                <a:gd name="connsiteY117" fmla="*/ 726897 h 1909514"/>
                <a:gd name="connsiteX118" fmla="*/ 1655059 w 1656184"/>
                <a:gd name="connsiteY118" fmla="*/ 671072 h 1909514"/>
                <a:gd name="connsiteX119" fmla="*/ 1651118 w 1656184"/>
                <a:gd name="connsiteY119" fmla="*/ 616409 h 1909514"/>
                <a:gd name="connsiteX120" fmla="*/ 1642674 w 1656184"/>
                <a:gd name="connsiteY120" fmla="*/ 563490 h 1909514"/>
                <a:gd name="connsiteX121" fmla="*/ 1631415 w 1656184"/>
                <a:gd name="connsiteY121" fmla="*/ 511736 h 1909514"/>
                <a:gd name="connsiteX122" fmla="*/ 1617341 w 1656184"/>
                <a:gd name="connsiteY122" fmla="*/ 464051 h 1909514"/>
                <a:gd name="connsiteX123" fmla="*/ 1601579 w 1656184"/>
                <a:gd name="connsiteY123" fmla="*/ 420438 h 1909514"/>
                <a:gd name="connsiteX124" fmla="*/ 1583565 w 1656184"/>
                <a:gd name="connsiteY124" fmla="*/ 381475 h 1909514"/>
                <a:gd name="connsiteX125" fmla="*/ 1556543 w 1656184"/>
                <a:gd name="connsiteY125" fmla="*/ 334954 h 1909514"/>
                <a:gd name="connsiteX126" fmla="*/ 1527270 w 1656184"/>
                <a:gd name="connsiteY126" fmla="*/ 290759 h 1909514"/>
                <a:gd name="connsiteX127" fmla="*/ 1494056 w 1656184"/>
                <a:gd name="connsiteY127" fmla="*/ 249471 h 1909514"/>
                <a:gd name="connsiteX128" fmla="*/ 1458590 w 1656184"/>
                <a:gd name="connsiteY128" fmla="*/ 209928 h 1909514"/>
                <a:gd name="connsiteX129" fmla="*/ 1419747 w 1656184"/>
                <a:gd name="connsiteY129" fmla="*/ 174455 h 1909514"/>
                <a:gd name="connsiteX130" fmla="*/ 1376400 w 1656184"/>
                <a:gd name="connsiteY130" fmla="*/ 141309 h 1909514"/>
                <a:gd name="connsiteX131" fmla="*/ 1331365 w 1656184"/>
                <a:gd name="connsiteY131" fmla="*/ 111652 h 1909514"/>
                <a:gd name="connsiteX132" fmla="*/ 1283515 w 1656184"/>
                <a:gd name="connsiteY132" fmla="*/ 85483 h 1909514"/>
                <a:gd name="connsiteX133" fmla="*/ 1231161 w 1656184"/>
                <a:gd name="connsiteY133" fmla="*/ 63386 h 1909514"/>
                <a:gd name="connsiteX134" fmla="*/ 1177119 w 1656184"/>
                <a:gd name="connsiteY134" fmla="*/ 43033 h 1909514"/>
                <a:gd name="connsiteX135" fmla="*/ 1118572 w 1656184"/>
                <a:gd name="connsiteY135" fmla="*/ 27332 h 1909514"/>
                <a:gd name="connsiteX136" fmla="*/ 1057210 w 1656184"/>
                <a:gd name="connsiteY136" fmla="*/ 14538 h 1909514"/>
                <a:gd name="connsiteX137" fmla="*/ 993036 w 1656184"/>
                <a:gd name="connsiteY137" fmla="*/ 5815 h 1909514"/>
                <a:gd name="connsiteX138" fmla="*/ 925482 w 1656184"/>
                <a:gd name="connsiteY138" fmla="*/ 582 h 1909514"/>
                <a:gd name="connsiteX139" fmla="*/ 853425 w 1656184"/>
                <a:gd name="connsiteY139" fmla="*/ 0 h 1909514"/>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1413007 w 1656184"/>
                <a:gd name="connsiteY94" fmla="*/ 1487444 h 1909514"/>
                <a:gd name="connsiteX95" fmla="*/ 1412429 w 1656184"/>
                <a:gd name="connsiteY95" fmla="*/ 1485195 h 1909514"/>
                <a:gd name="connsiteX96" fmla="*/ 1405111 w 1656184"/>
                <a:gd name="connsiteY96" fmla="*/ 1455538 h 1909514"/>
                <a:gd name="connsiteX97" fmla="*/ 1398918 w 1656184"/>
                <a:gd name="connsiteY97" fmla="*/ 1425881 h 1909514"/>
                <a:gd name="connsiteX98" fmla="*/ 1394978 w 1656184"/>
                <a:gd name="connsiteY98" fmla="*/ 1398549 h 1909514"/>
                <a:gd name="connsiteX99" fmla="*/ 1392163 w 1656184"/>
                <a:gd name="connsiteY99" fmla="*/ 1372381 h 1909514"/>
                <a:gd name="connsiteX100" fmla="*/ 1391037 w 1656184"/>
                <a:gd name="connsiteY100" fmla="*/ 1350865 h 1909514"/>
                <a:gd name="connsiteX101" fmla="*/ 1392163 w 1656184"/>
                <a:gd name="connsiteY101" fmla="*/ 1332837 h 1909514"/>
                <a:gd name="connsiteX102" fmla="*/ 1401171 w 1656184"/>
                <a:gd name="connsiteY102" fmla="*/ 1295039 h 1909514"/>
                <a:gd name="connsiteX103" fmla="*/ 1412429 w 1656184"/>
                <a:gd name="connsiteY103" fmla="*/ 1260148 h 1909514"/>
                <a:gd name="connsiteX104" fmla="*/ 1426503 w 1656184"/>
                <a:gd name="connsiteY104" fmla="*/ 1227001 h 1909514"/>
                <a:gd name="connsiteX105" fmla="*/ 1443954 w 1656184"/>
                <a:gd name="connsiteY105" fmla="*/ 1197926 h 1909514"/>
                <a:gd name="connsiteX106" fmla="*/ 1469849 w 1656184"/>
                <a:gd name="connsiteY106" fmla="*/ 1161872 h 1909514"/>
                <a:gd name="connsiteX107" fmla="*/ 1496308 w 1656184"/>
                <a:gd name="connsiteY107" fmla="*/ 1125818 h 1909514"/>
                <a:gd name="connsiteX108" fmla="*/ 1522767 w 1656184"/>
                <a:gd name="connsiteY108" fmla="*/ 1090926 h 1909514"/>
                <a:gd name="connsiteX109" fmla="*/ 1549788 w 1656184"/>
                <a:gd name="connsiteY109" fmla="*/ 1053710 h 1909514"/>
                <a:gd name="connsiteX110" fmla="*/ 1573995 w 1656184"/>
                <a:gd name="connsiteY110" fmla="*/ 1015911 h 1909514"/>
                <a:gd name="connsiteX111" fmla="*/ 1597637 w 1656184"/>
                <a:gd name="connsiteY111" fmla="*/ 976949 h 1909514"/>
                <a:gd name="connsiteX112" fmla="*/ 1617341 w 1656184"/>
                <a:gd name="connsiteY112" fmla="*/ 934499 h 1909514"/>
                <a:gd name="connsiteX113" fmla="*/ 1633666 w 1656184"/>
                <a:gd name="connsiteY113" fmla="*/ 889140 h 1909514"/>
                <a:gd name="connsiteX114" fmla="*/ 1646051 w 1656184"/>
                <a:gd name="connsiteY114" fmla="*/ 836222 h 1909514"/>
                <a:gd name="connsiteX115" fmla="*/ 1652807 w 1656184"/>
                <a:gd name="connsiteY115" fmla="*/ 782141 h 1909514"/>
                <a:gd name="connsiteX116" fmla="*/ 1656184 w 1656184"/>
                <a:gd name="connsiteY116" fmla="*/ 726897 h 1909514"/>
                <a:gd name="connsiteX117" fmla="*/ 1655059 w 1656184"/>
                <a:gd name="connsiteY117" fmla="*/ 671072 h 1909514"/>
                <a:gd name="connsiteX118" fmla="*/ 1651118 w 1656184"/>
                <a:gd name="connsiteY118" fmla="*/ 616409 h 1909514"/>
                <a:gd name="connsiteX119" fmla="*/ 1642674 w 1656184"/>
                <a:gd name="connsiteY119" fmla="*/ 563490 h 1909514"/>
                <a:gd name="connsiteX120" fmla="*/ 1631415 w 1656184"/>
                <a:gd name="connsiteY120" fmla="*/ 511736 h 1909514"/>
                <a:gd name="connsiteX121" fmla="*/ 1617341 w 1656184"/>
                <a:gd name="connsiteY121" fmla="*/ 464051 h 1909514"/>
                <a:gd name="connsiteX122" fmla="*/ 1601579 w 1656184"/>
                <a:gd name="connsiteY122" fmla="*/ 420438 h 1909514"/>
                <a:gd name="connsiteX123" fmla="*/ 1583565 w 1656184"/>
                <a:gd name="connsiteY123" fmla="*/ 381475 h 1909514"/>
                <a:gd name="connsiteX124" fmla="*/ 1556543 w 1656184"/>
                <a:gd name="connsiteY124" fmla="*/ 334954 h 1909514"/>
                <a:gd name="connsiteX125" fmla="*/ 1527270 w 1656184"/>
                <a:gd name="connsiteY125" fmla="*/ 290759 h 1909514"/>
                <a:gd name="connsiteX126" fmla="*/ 1494056 w 1656184"/>
                <a:gd name="connsiteY126" fmla="*/ 249471 h 1909514"/>
                <a:gd name="connsiteX127" fmla="*/ 1458590 w 1656184"/>
                <a:gd name="connsiteY127" fmla="*/ 209928 h 1909514"/>
                <a:gd name="connsiteX128" fmla="*/ 1419747 w 1656184"/>
                <a:gd name="connsiteY128" fmla="*/ 174455 h 1909514"/>
                <a:gd name="connsiteX129" fmla="*/ 1376400 w 1656184"/>
                <a:gd name="connsiteY129" fmla="*/ 141309 h 1909514"/>
                <a:gd name="connsiteX130" fmla="*/ 1331365 w 1656184"/>
                <a:gd name="connsiteY130" fmla="*/ 111652 h 1909514"/>
                <a:gd name="connsiteX131" fmla="*/ 1283515 w 1656184"/>
                <a:gd name="connsiteY131" fmla="*/ 85483 h 1909514"/>
                <a:gd name="connsiteX132" fmla="*/ 1231161 w 1656184"/>
                <a:gd name="connsiteY132" fmla="*/ 63386 h 1909514"/>
                <a:gd name="connsiteX133" fmla="*/ 1177119 w 1656184"/>
                <a:gd name="connsiteY133" fmla="*/ 43033 h 1909514"/>
                <a:gd name="connsiteX134" fmla="*/ 1118572 w 1656184"/>
                <a:gd name="connsiteY134" fmla="*/ 27332 h 1909514"/>
                <a:gd name="connsiteX135" fmla="*/ 1057210 w 1656184"/>
                <a:gd name="connsiteY135" fmla="*/ 14538 h 1909514"/>
                <a:gd name="connsiteX136" fmla="*/ 993036 w 1656184"/>
                <a:gd name="connsiteY136" fmla="*/ 5815 h 1909514"/>
                <a:gd name="connsiteX137" fmla="*/ 925482 w 1656184"/>
                <a:gd name="connsiteY137" fmla="*/ 582 h 1909514"/>
                <a:gd name="connsiteX138" fmla="*/ 853425 w 1656184"/>
                <a:gd name="connsiteY138" fmla="*/ 0 h 1909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1656184" h="1909514">
                  <a:moveTo>
                    <a:pt x="853425" y="0"/>
                  </a:moveTo>
                  <a:lnTo>
                    <a:pt x="789249" y="5234"/>
                  </a:lnTo>
                  <a:lnTo>
                    <a:pt x="628247" y="41869"/>
                  </a:lnTo>
                  <a:lnTo>
                    <a:pt x="580396" y="59896"/>
                  </a:lnTo>
                  <a:lnTo>
                    <a:pt x="533110" y="80250"/>
                  </a:lnTo>
                  <a:lnTo>
                    <a:pt x="486948" y="104673"/>
                  </a:lnTo>
                  <a:lnTo>
                    <a:pt x="444164" y="132005"/>
                  </a:lnTo>
                  <a:lnTo>
                    <a:pt x="403069" y="162825"/>
                  </a:lnTo>
                  <a:lnTo>
                    <a:pt x="365352" y="196553"/>
                  </a:lnTo>
                  <a:lnTo>
                    <a:pt x="330449" y="233188"/>
                  </a:lnTo>
                  <a:lnTo>
                    <a:pt x="298924" y="273313"/>
                  </a:lnTo>
                  <a:lnTo>
                    <a:pt x="271340" y="315764"/>
                  </a:lnTo>
                  <a:lnTo>
                    <a:pt x="247696" y="361123"/>
                  </a:lnTo>
                  <a:lnTo>
                    <a:pt x="227993" y="409970"/>
                  </a:lnTo>
                  <a:lnTo>
                    <a:pt x="196468" y="544301"/>
                  </a:lnTo>
                  <a:lnTo>
                    <a:pt x="193653" y="576865"/>
                  </a:lnTo>
                  <a:lnTo>
                    <a:pt x="192528" y="607686"/>
                  </a:lnTo>
                  <a:lnTo>
                    <a:pt x="193653" y="636180"/>
                  </a:lnTo>
                  <a:cubicBezTo>
                    <a:pt x="193840" y="645678"/>
                    <a:pt x="194028" y="655177"/>
                    <a:pt x="194216" y="664674"/>
                  </a:cubicBezTo>
                  <a:lnTo>
                    <a:pt x="194216" y="691424"/>
                  </a:lnTo>
                  <a:lnTo>
                    <a:pt x="191402" y="716430"/>
                  </a:lnTo>
                  <a:lnTo>
                    <a:pt x="182958" y="742016"/>
                  </a:lnTo>
                  <a:lnTo>
                    <a:pt x="167758" y="772837"/>
                  </a:lnTo>
                  <a:lnTo>
                    <a:pt x="149181" y="801331"/>
                  </a:lnTo>
                  <a:lnTo>
                    <a:pt x="128915" y="826336"/>
                  </a:lnTo>
                  <a:lnTo>
                    <a:pt x="107523" y="851923"/>
                  </a:lnTo>
                  <a:lnTo>
                    <a:pt x="85005" y="875184"/>
                  </a:lnTo>
                  <a:lnTo>
                    <a:pt x="62487" y="898445"/>
                  </a:lnTo>
                  <a:lnTo>
                    <a:pt x="41095" y="924031"/>
                  </a:lnTo>
                  <a:lnTo>
                    <a:pt x="33777" y="931009"/>
                  </a:lnTo>
                  <a:lnTo>
                    <a:pt x="24769" y="939732"/>
                  </a:lnTo>
                  <a:lnTo>
                    <a:pt x="15200" y="950199"/>
                  </a:lnTo>
                  <a:lnTo>
                    <a:pt x="7319" y="960666"/>
                  </a:lnTo>
                  <a:lnTo>
                    <a:pt x="2252" y="973460"/>
                  </a:lnTo>
                  <a:lnTo>
                    <a:pt x="0" y="987416"/>
                  </a:lnTo>
                  <a:lnTo>
                    <a:pt x="2815" y="1001955"/>
                  </a:lnTo>
                  <a:lnTo>
                    <a:pt x="10133" y="1015911"/>
                  </a:lnTo>
                  <a:lnTo>
                    <a:pt x="22518" y="1027541"/>
                  </a:lnTo>
                  <a:lnTo>
                    <a:pt x="36592" y="1035682"/>
                  </a:lnTo>
                  <a:lnTo>
                    <a:pt x="54043" y="1043243"/>
                  </a:lnTo>
                  <a:lnTo>
                    <a:pt x="72621" y="1049639"/>
                  </a:lnTo>
                  <a:lnTo>
                    <a:pt x="91197" y="1056035"/>
                  </a:lnTo>
                  <a:lnTo>
                    <a:pt x="109212" y="1062432"/>
                  </a:lnTo>
                  <a:lnTo>
                    <a:pt x="126663" y="1069992"/>
                  </a:lnTo>
                  <a:lnTo>
                    <a:pt x="142425" y="1078133"/>
                  </a:lnTo>
                  <a:lnTo>
                    <a:pt x="153685" y="1088601"/>
                  </a:lnTo>
                  <a:lnTo>
                    <a:pt x="150306" y="1102557"/>
                  </a:lnTo>
                  <a:lnTo>
                    <a:pt x="144114" y="1115351"/>
                  </a:lnTo>
                  <a:lnTo>
                    <a:pt x="137921" y="1128725"/>
                  </a:lnTo>
                  <a:lnTo>
                    <a:pt x="131166" y="1141518"/>
                  </a:lnTo>
                  <a:lnTo>
                    <a:pt x="124974" y="1154312"/>
                  </a:lnTo>
                  <a:lnTo>
                    <a:pt x="120471" y="1167105"/>
                  </a:lnTo>
                  <a:lnTo>
                    <a:pt x="118781" y="1178735"/>
                  </a:lnTo>
                  <a:cubicBezTo>
                    <a:pt x="119156" y="1183000"/>
                    <a:pt x="119532" y="1187264"/>
                    <a:pt x="119907" y="1191529"/>
                  </a:cubicBezTo>
                  <a:lnTo>
                    <a:pt x="126100" y="1203159"/>
                  </a:lnTo>
                  <a:lnTo>
                    <a:pt x="137359" y="1214790"/>
                  </a:lnTo>
                  <a:lnTo>
                    <a:pt x="153685" y="1226420"/>
                  </a:lnTo>
                  <a:lnTo>
                    <a:pt x="150306" y="1235725"/>
                  </a:lnTo>
                  <a:lnTo>
                    <a:pt x="145240" y="1245029"/>
                  </a:lnTo>
                  <a:lnTo>
                    <a:pt x="141300" y="1256077"/>
                  </a:lnTo>
                  <a:lnTo>
                    <a:pt x="140174" y="1267708"/>
                  </a:lnTo>
                  <a:lnTo>
                    <a:pt x="142425" y="1279339"/>
                  </a:lnTo>
                  <a:lnTo>
                    <a:pt x="148618" y="1289806"/>
                  </a:lnTo>
                  <a:lnTo>
                    <a:pt x="156499" y="1297947"/>
                  </a:lnTo>
                  <a:lnTo>
                    <a:pt x="166632" y="1305506"/>
                  </a:lnTo>
                  <a:lnTo>
                    <a:pt x="176765" y="1310740"/>
                  </a:lnTo>
                  <a:lnTo>
                    <a:pt x="186335" y="1317137"/>
                  </a:lnTo>
                  <a:lnTo>
                    <a:pt x="195343" y="1325860"/>
                  </a:lnTo>
                  <a:lnTo>
                    <a:pt x="200408" y="1335164"/>
                  </a:lnTo>
                  <a:lnTo>
                    <a:pt x="205475" y="1352028"/>
                  </a:lnTo>
                  <a:lnTo>
                    <a:pt x="205475" y="1371218"/>
                  </a:lnTo>
                  <a:lnTo>
                    <a:pt x="203787" y="1389245"/>
                  </a:lnTo>
                  <a:lnTo>
                    <a:pt x="199283" y="1407854"/>
                  </a:lnTo>
                  <a:lnTo>
                    <a:pt x="195343" y="1425881"/>
                  </a:lnTo>
                  <a:lnTo>
                    <a:pt x="192528" y="1442163"/>
                  </a:lnTo>
                  <a:lnTo>
                    <a:pt x="190276" y="1465424"/>
                  </a:lnTo>
                  <a:lnTo>
                    <a:pt x="192528" y="1486358"/>
                  </a:lnTo>
                  <a:lnTo>
                    <a:pt x="198719" y="1505548"/>
                  </a:lnTo>
                  <a:lnTo>
                    <a:pt x="206601" y="1522413"/>
                  </a:lnTo>
                  <a:lnTo>
                    <a:pt x="217860" y="1535787"/>
                  </a:lnTo>
                  <a:lnTo>
                    <a:pt x="232497" y="1548581"/>
                  </a:lnTo>
                  <a:lnTo>
                    <a:pt x="246570" y="1559048"/>
                  </a:lnTo>
                  <a:lnTo>
                    <a:pt x="262896" y="1567771"/>
                  </a:lnTo>
                  <a:lnTo>
                    <a:pt x="279221" y="1575331"/>
                  </a:lnTo>
                  <a:lnTo>
                    <a:pt x="295546" y="1579401"/>
                  </a:lnTo>
                  <a:lnTo>
                    <a:pt x="325383" y="1584635"/>
                  </a:lnTo>
                  <a:lnTo>
                    <a:pt x="356908" y="1586961"/>
                  </a:lnTo>
                  <a:lnTo>
                    <a:pt x="390121" y="1585798"/>
                  </a:lnTo>
                  <a:lnTo>
                    <a:pt x="422772" y="1582309"/>
                  </a:lnTo>
                  <a:lnTo>
                    <a:pt x="455423" y="1578238"/>
                  </a:lnTo>
                  <a:lnTo>
                    <a:pt x="486385" y="1571841"/>
                  </a:lnTo>
                  <a:lnTo>
                    <a:pt x="513969" y="1564281"/>
                  </a:lnTo>
                  <a:lnTo>
                    <a:pt x="529900" y="1558923"/>
                  </a:lnTo>
                  <a:lnTo>
                    <a:pt x="627355" y="1909514"/>
                  </a:lnTo>
                  <a:lnTo>
                    <a:pt x="1413007" y="1487444"/>
                  </a:lnTo>
                  <a:lnTo>
                    <a:pt x="1412429" y="1485195"/>
                  </a:lnTo>
                  <a:lnTo>
                    <a:pt x="1405111" y="1455538"/>
                  </a:lnTo>
                  <a:lnTo>
                    <a:pt x="1398918" y="1425881"/>
                  </a:lnTo>
                  <a:lnTo>
                    <a:pt x="1394978" y="1398549"/>
                  </a:lnTo>
                  <a:lnTo>
                    <a:pt x="1392163" y="1372381"/>
                  </a:lnTo>
                  <a:cubicBezTo>
                    <a:pt x="1391788" y="1365209"/>
                    <a:pt x="1391412" y="1358037"/>
                    <a:pt x="1391037" y="1350865"/>
                  </a:cubicBezTo>
                  <a:cubicBezTo>
                    <a:pt x="1391412" y="1344856"/>
                    <a:pt x="1391788" y="1338846"/>
                    <a:pt x="1392163" y="1332837"/>
                  </a:cubicBezTo>
                  <a:lnTo>
                    <a:pt x="1401171" y="1295039"/>
                  </a:lnTo>
                  <a:lnTo>
                    <a:pt x="1412429" y="1260148"/>
                  </a:lnTo>
                  <a:lnTo>
                    <a:pt x="1426503" y="1227001"/>
                  </a:lnTo>
                  <a:lnTo>
                    <a:pt x="1443954" y="1197926"/>
                  </a:lnTo>
                  <a:lnTo>
                    <a:pt x="1469849" y="1161872"/>
                  </a:lnTo>
                  <a:lnTo>
                    <a:pt x="1496308" y="1125818"/>
                  </a:lnTo>
                  <a:lnTo>
                    <a:pt x="1522767" y="1090926"/>
                  </a:lnTo>
                  <a:lnTo>
                    <a:pt x="1549788" y="1053710"/>
                  </a:lnTo>
                  <a:lnTo>
                    <a:pt x="1573995" y="1015911"/>
                  </a:lnTo>
                  <a:lnTo>
                    <a:pt x="1597637" y="976949"/>
                  </a:lnTo>
                  <a:lnTo>
                    <a:pt x="1617341" y="934499"/>
                  </a:lnTo>
                  <a:lnTo>
                    <a:pt x="1633666" y="889140"/>
                  </a:lnTo>
                  <a:lnTo>
                    <a:pt x="1646051" y="836222"/>
                  </a:lnTo>
                  <a:lnTo>
                    <a:pt x="1652807" y="782141"/>
                  </a:lnTo>
                  <a:lnTo>
                    <a:pt x="1656184" y="726897"/>
                  </a:lnTo>
                  <a:lnTo>
                    <a:pt x="1655059" y="671072"/>
                  </a:lnTo>
                  <a:lnTo>
                    <a:pt x="1651118" y="616409"/>
                  </a:lnTo>
                  <a:lnTo>
                    <a:pt x="1642674" y="563490"/>
                  </a:lnTo>
                  <a:lnTo>
                    <a:pt x="1631415" y="511736"/>
                  </a:lnTo>
                  <a:lnTo>
                    <a:pt x="1617341" y="464051"/>
                  </a:lnTo>
                  <a:lnTo>
                    <a:pt x="1601579" y="420438"/>
                  </a:lnTo>
                  <a:lnTo>
                    <a:pt x="1583565" y="381475"/>
                  </a:lnTo>
                  <a:lnTo>
                    <a:pt x="1556543" y="334954"/>
                  </a:lnTo>
                  <a:lnTo>
                    <a:pt x="1527270" y="290759"/>
                  </a:lnTo>
                  <a:lnTo>
                    <a:pt x="1494056" y="249471"/>
                  </a:lnTo>
                  <a:lnTo>
                    <a:pt x="1458590" y="209928"/>
                  </a:lnTo>
                  <a:lnTo>
                    <a:pt x="1419747" y="174455"/>
                  </a:lnTo>
                  <a:lnTo>
                    <a:pt x="1376400" y="141309"/>
                  </a:lnTo>
                  <a:lnTo>
                    <a:pt x="1331365" y="111652"/>
                  </a:lnTo>
                  <a:lnTo>
                    <a:pt x="1283515" y="85483"/>
                  </a:lnTo>
                  <a:lnTo>
                    <a:pt x="1231161" y="63386"/>
                  </a:lnTo>
                  <a:lnTo>
                    <a:pt x="1177119" y="43033"/>
                  </a:lnTo>
                  <a:lnTo>
                    <a:pt x="1118572" y="27332"/>
                  </a:lnTo>
                  <a:lnTo>
                    <a:pt x="1057210" y="14538"/>
                  </a:lnTo>
                  <a:lnTo>
                    <a:pt x="993036" y="5815"/>
                  </a:lnTo>
                  <a:lnTo>
                    <a:pt x="925482" y="582"/>
                  </a:lnTo>
                  <a:lnTo>
                    <a:pt x="853425" y="0"/>
                  </a:lnTo>
                  <a:close/>
                </a:path>
              </a:pathLst>
            </a:custGeom>
            <a:solidFill>
              <a:schemeClr val="bg1">
                <a:lumMod val="75000"/>
              </a:schemeClr>
            </a:solidFill>
            <a:ln>
              <a:noFill/>
            </a:ln>
          </p:spPr>
          <p:txBody>
            <a:bodyPr vert="horz" wrap="square" lIns="91440" tIns="45721" rIns="91440" bIns="45721" numCol="1" anchor="t" anchorCtr="0" compatLnSpc="1">
              <a:prstTxWarp prst="textNoShape">
                <a:avLst/>
              </a:prstTxWarp>
            </a:bodyPr>
            <a:lstStyle/>
            <a:p>
              <a:endParaRPr lang="ko-KR" altLang="en-US" sz="2700" dirty="0">
                <a:solidFill>
                  <a:prstClr val="black"/>
                </a:solidFill>
              </a:endParaRPr>
            </a:p>
          </p:txBody>
        </p:sp>
        <p:sp>
          <p:nvSpPr>
            <p:cNvPr id="16" name="Freeform 11">
              <a:extLst>
                <a:ext uri="{FF2B5EF4-FFF2-40B4-BE49-F238E27FC236}">
                  <a16:creationId xmlns:a16="http://schemas.microsoft.com/office/drawing/2014/main" id="{12882230-09B0-4081-ACDC-764E05CA7BDC}"/>
                </a:ext>
              </a:extLst>
            </p:cNvPr>
            <p:cNvSpPr/>
            <p:nvPr/>
          </p:nvSpPr>
          <p:spPr>
            <a:xfrm>
              <a:off x="1358088" y="4198964"/>
              <a:ext cx="1089158" cy="611109"/>
            </a:xfrm>
            <a:custGeom>
              <a:avLst/>
              <a:gdLst>
                <a:gd name="connsiteX0" fmla="*/ 0 w 1094108"/>
                <a:gd name="connsiteY0" fmla="*/ 200851 h 581411"/>
                <a:gd name="connsiteX1" fmla="*/ 95139 w 1094108"/>
                <a:gd name="connsiteY1" fmla="*/ 0 h 581411"/>
                <a:gd name="connsiteX2" fmla="*/ 1025396 w 1094108"/>
                <a:gd name="connsiteY2" fmla="*/ 338276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00851 h 581411"/>
                <a:gd name="connsiteX1" fmla="*/ 95139 w 1094108"/>
                <a:gd name="connsiteY1" fmla="*/ 0 h 581411"/>
                <a:gd name="connsiteX2" fmla="*/ 1025396 w 1094108"/>
                <a:gd name="connsiteY2" fmla="*/ 338276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00851 h 581411"/>
                <a:gd name="connsiteX1" fmla="*/ 95139 w 1094108"/>
                <a:gd name="connsiteY1" fmla="*/ 0 h 581411"/>
                <a:gd name="connsiteX2" fmla="*/ 1010547 w 1094108"/>
                <a:gd name="connsiteY2" fmla="*/ 293729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30550 h 611110"/>
                <a:gd name="connsiteX1" fmla="*/ 119888 w 1094108"/>
                <a:gd name="connsiteY1" fmla="*/ 0 h 611110"/>
                <a:gd name="connsiteX2" fmla="*/ 1010547 w 1094108"/>
                <a:gd name="connsiteY2" fmla="*/ 323428 h 611110"/>
                <a:gd name="connsiteX3" fmla="*/ 1094108 w 1094108"/>
                <a:gd name="connsiteY3" fmla="*/ 441972 h 611110"/>
                <a:gd name="connsiteX4" fmla="*/ 1078252 w 1094108"/>
                <a:gd name="connsiteY4" fmla="*/ 547683 h 611110"/>
                <a:gd name="connsiteX5" fmla="*/ 1014825 w 1094108"/>
                <a:gd name="connsiteY5" fmla="*/ 510684 h 611110"/>
                <a:gd name="connsiteX6" fmla="*/ 998968 w 1094108"/>
                <a:gd name="connsiteY6" fmla="*/ 611110 h 611110"/>
                <a:gd name="connsiteX7" fmla="*/ 0 w 1094108"/>
                <a:gd name="connsiteY7" fmla="*/ 230550 h 611110"/>
                <a:gd name="connsiteX0" fmla="*/ 0 w 1089158"/>
                <a:gd name="connsiteY0" fmla="*/ 210751 h 611110"/>
                <a:gd name="connsiteX1" fmla="*/ 114938 w 1089158"/>
                <a:gd name="connsiteY1" fmla="*/ 0 h 611110"/>
                <a:gd name="connsiteX2" fmla="*/ 1005597 w 1089158"/>
                <a:gd name="connsiteY2" fmla="*/ 323428 h 611110"/>
                <a:gd name="connsiteX3" fmla="*/ 1089158 w 1089158"/>
                <a:gd name="connsiteY3" fmla="*/ 441972 h 611110"/>
                <a:gd name="connsiteX4" fmla="*/ 1073302 w 1089158"/>
                <a:gd name="connsiteY4" fmla="*/ 547683 h 611110"/>
                <a:gd name="connsiteX5" fmla="*/ 1009875 w 1089158"/>
                <a:gd name="connsiteY5" fmla="*/ 510684 h 611110"/>
                <a:gd name="connsiteX6" fmla="*/ 994018 w 1089158"/>
                <a:gd name="connsiteY6" fmla="*/ 611110 h 611110"/>
                <a:gd name="connsiteX7" fmla="*/ 0 w 1089158"/>
                <a:gd name="connsiteY7" fmla="*/ 210751 h 611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9158" h="611110">
                  <a:moveTo>
                    <a:pt x="0" y="210751"/>
                  </a:moveTo>
                  <a:lnTo>
                    <a:pt x="114938" y="0"/>
                  </a:lnTo>
                  <a:lnTo>
                    <a:pt x="1005597" y="323428"/>
                  </a:lnTo>
                  <a:lnTo>
                    <a:pt x="1089158" y="441972"/>
                  </a:lnTo>
                  <a:lnTo>
                    <a:pt x="1073302" y="547683"/>
                  </a:lnTo>
                  <a:lnTo>
                    <a:pt x="1009875" y="510684"/>
                  </a:lnTo>
                  <a:lnTo>
                    <a:pt x="994018" y="611110"/>
                  </a:lnTo>
                  <a:cubicBezTo>
                    <a:pt x="629604" y="505207"/>
                    <a:pt x="332989" y="337604"/>
                    <a:pt x="0" y="210751"/>
                  </a:cubicBez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7" name="Freeform 14">
              <a:extLst>
                <a:ext uri="{FF2B5EF4-FFF2-40B4-BE49-F238E27FC236}">
                  <a16:creationId xmlns:a16="http://schemas.microsoft.com/office/drawing/2014/main" id="{908C5288-C1B2-4B4E-84F2-259C8FE515DD}"/>
                </a:ext>
              </a:extLst>
            </p:cNvPr>
            <p:cNvSpPr/>
            <p:nvPr/>
          </p:nvSpPr>
          <p:spPr>
            <a:xfrm>
              <a:off x="3145709" y="4476837"/>
              <a:ext cx="591981" cy="227104"/>
            </a:xfrm>
            <a:custGeom>
              <a:avLst/>
              <a:gdLst>
                <a:gd name="connsiteX0" fmla="*/ 5285 w 739976"/>
                <a:gd name="connsiteY0" fmla="*/ 68712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68712 h 206136"/>
                <a:gd name="connsiteX0" fmla="*/ 5285 w 739976"/>
                <a:gd name="connsiteY0" fmla="*/ 110997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110997 h 206136"/>
                <a:gd name="connsiteX0" fmla="*/ 5285 w 739976"/>
                <a:gd name="connsiteY0" fmla="*/ 110997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110997 h 206136"/>
                <a:gd name="connsiteX0" fmla="*/ 5285 w 671264"/>
                <a:gd name="connsiteY0" fmla="*/ 110997 h 206136"/>
                <a:gd name="connsiteX1" fmla="*/ 0 w 671264"/>
                <a:gd name="connsiteY1" fmla="*/ 5285 h 206136"/>
                <a:gd name="connsiteX2" fmla="*/ 158566 w 671264"/>
                <a:gd name="connsiteY2" fmla="*/ 0 h 206136"/>
                <a:gd name="connsiteX3" fmla="*/ 163852 w 671264"/>
                <a:gd name="connsiteY3" fmla="*/ 58141 h 206136"/>
                <a:gd name="connsiteX4" fmla="*/ 581409 w 671264"/>
                <a:gd name="connsiteY4" fmla="*/ 52856 h 206136"/>
                <a:gd name="connsiteX5" fmla="*/ 671264 w 671264"/>
                <a:gd name="connsiteY5" fmla="*/ 206136 h 206136"/>
                <a:gd name="connsiteX6" fmla="*/ 110996 w 671264"/>
                <a:gd name="connsiteY6" fmla="*/ 174423 h 206136"/>
                <a:gd name="connsiteX7" fmla="*/ 89854 w 671264"/>
                <a:gd name="connsiteY7" fmla="*/ 84569 h 206136"/>
                <a:gd name="connsiteX8" fmla="*/ 5285 w 671264"/>
                <a:gd name="connsiteY8" fmla="*/ 110997 h 206136"/>
                <a:gd name="connsiteX0" fmla="*/ 5285 w 591981"/>
                <a:gd name="connsiteY0" fmla="*/ 110997 h 190279"/>
                <a:gd name="connsiteX1" fmla="*/ 0 w 591981"/>
                <a:gd name="connsiteY1" fmla="*/ 5285 h 190279"/>
                <a:gd name="connsiteX2" fmla="*/ 158566 w 591981"/>
                <a:gd name="connsiteY2" fmla="*/ 0 h 190279"/>
                <a:gd name="connsiteX3" fmla="*/ 163852 w 591981"/>
                <a:gd name="connsiteY3" fmla="*/ 58141 h 190279"/>
                <a:gd name="connsiteX4" fmla="*/ 581409 w 591981"/>
                <a:gd name="connsiteY4" fmla="*/ 52856 h 190279"/>
                <a:gd name="connsiteX5" fmla="*/ 591981 w 591981"/>
                <a:gd name="connsiteY5" fmla="*/ 190279 h 190279"/>
                <a:gd name="connsiteX6" fmla="*/ 110996 w 591981"/>
                <a:gd name="connsiteY6" fmla="*/ 174423 h 190279"/>
                <a:gd name="connsiteX7" fmla="*/ 89854 w 591981"/>
                <a:gd name="connsiteY7" fmla="*/ 84569 h 190279"/>
                <a:gd name="connsiteX8" fmla="*/ 5285 w 591981"/>
                <a:gd name="connsiteY8" fmla="*/ 110997 h 190279"/>
                <a:gd name="connsiteX0" fmla="*/ 5285 w 591981"/>
                <a:gd name="connsiteY0" fmla="*/ 110997 h 190279"/>
                <a:gd name="connsiteX1" fmla="*/ 0 w 591981"/>
                <a:gd name="connsiteY1" fmla="*/ 5285 h 190279"/>
                <a:gd name="connsiteX2" fmla="*/ 158566 w 591981"/>
                <a:gd name="connsiteY2" fmla="*/ 0 h 190279"/>
                <a:gd name="connsiteX3" fmla="*/ 163852 w 591981"/>
                <a:gd name="connsiteY3" fmla="*/ 58141 h 190279"/>
                <a:gd name="connsiteX4" fmla="*/ 581409 w 591981"/>
                <a:gd name="connsiteY4" fmla="*/ 52856 h 190279"/>
                <a:gd name="connsiteX5" fmla="*/ 591981 w 591981"/>
                <a:gd name="connsiteY5" fmla="*/ 190279 h 190279"/>
                <a:gd name="connsiteX6" fmla="*/ 110996 w 591981"/>
                <a:gd name="connsiteY6" fmla="*/ 174423 h 190279"/>
                <a:gd name="connsiteX7" fmla="*/ 89854 w 591981"/>
                <a:gd name="connsiteY7" fmla="*/ 84569 h 190279"/>
                <a:gd name="connsiteX8" fmla="*/ 5285 w 591981"/>
                <a:gd name="connsiteY8" fmla="*/ 110997 h 190279"/>
                <a:gd name="connsiteX0" fmla="*/ 5285 w 591981"/>
                <a:gd name="connsiteY0" fmla="*/ 142240 h 221522"/>
                <a:gd name="connsiteX1" fmla="*/ 0 w 591981"/>
                <a:gd name="connsiteY1" fmla="*/ 36528 h 221522"/>
                <a:gd name="connsiteX2" fmla="*/ 163774 w 591981"/>
                <a:gd name="connsiteY2" fmla="*/ 0 h 221522"/>
                <a:gd name="connsiteX3" fmla="*/ 163852 w 591981"/>
                <a:gd name="connsiteY3" fmla="*/ 89384 h 221522"/>
                <a:gd name="connsiteX4" fmla="*/ 581409 w 591981"/>
                <a:gd name="connsiteY4" fmla="*/ 84099 h 221522"/>
                <a:gd name="connsiteX5" fmla="*/ 591981 w 591981"/>
                <a:gd name="connsiteY5" fmla="*/ 221522 h 221522"/>
                <a:gd name="connsiteX6" fmla="*/ 110996 w 591981"/>
                <a:gd name="connsiteY6" fmla="*/ 205666 h 221522"/>
                <a:gd name="connsiteX7" fmla="*/ 89854 w 591981"/>
                <a:gd name="connsiteY7" fmla="*/ 115812 h 221522"/>
                <a:gd name="connsiteX8" fmla="*/ 5285 w 591981"/>
                <a:gd name="connsiteY8" fmla="*/ 142240 h 221522"/>
                <a:gd name="connsiteX0" fmla="*/ 5285 w 591981"/>
                <a:gd name="connsiteY0" fmla="*/ 142240 h 221522"/>
                <a:gd name="connsiteX1" fmla="*/ 0 w 591981"/>
                <a:gd name="connsiteY1" fmla="*/ 36528 h 221522"/>
                <a:gd name="connsiteX2" fmla="*/ 163774 w 591981"/>
                <a:gd name="connsiteY2" fmla="*/ 0 h 221522"/>
                <a:gd name="connsiteX3" fmla="*/ 163852 w 591981"/>
                <a:gd name="connsiteY3" fmla="*/ 89384 h 221522"/>
                <a:gd name="connsiteX4" fmla="*/ 581409 w 591981"/>
                <a:gd name="connsiteY4" fmla="*/ 84099 h 221522"/>
                <a:gd name="connsiteX5" fmla="*/ 591981 w 591981"/>
                <a:gd name="connsiteY5" fmla="*/ 221522 h 221522"/>
                <a:gd name="connsiteX6" fmla="*/ 110996 w 591981"/>
                <a:gd name="connsiteY6" fmla="*/ 205666 h 221522"/>
                <a:gd name="connsiteX7" fmla="*/ 105475 w 591981"/>
                <a:gd name="connsiteY7" fmla="*/ 136641 h 221522"/>
                <a:gd name="connsiteX8" fmla="*/ 5285 w 591981"/>
                <a:gd name="connsiteY8" fmla="*/ 142240 h 221522"/>
                <a:gd name="connsiteX0" fmla="*/ 5285 w 591981"/>
                <a:gd name="connsiteY0" fmla="*/ 142240 h 227104"/>
                <a:gd name="connsiteX1" fmla="*/ 0 w 591981"/>
                <a:gd name="connsiteY1" fmla="*/ 36528 h 227104"/>
                <a:gd name="connsiteX2" fmla="*/ 163774 w 591981"/>
                <a:gd name="connsiteY2" fmla="*/ 0 h 227104"/>
                <a:gd name="connsiteX3" fmla="*/ 163852 w 591981"/>
                <a:gd name="connsiteY3" fmla="*/ 89384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 name="connsiteX0" fmla="*/ 5285 w 591981"/>
                <a:gd name="connsiteY0" fmla="*/ 142240 h 227104"/>
                <a:gd name="connsiteX1" fmla="*/ 0 w 591981"/>
                <a:gd name="connsiteY1" fmla="*/ 36528 h 227104"/>
                <a:gd name="connsiteX2" fmla="*/ 163774 w 591981"/>
                <a:gd name="connsiteY2" fmla="*/ 0 h 227104"/>
                <a:gd name="connsiteX3" fmla="*/ 195095 w 591981"/>
                <a:gd name="connsiteY3" fmla="*/ 84177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 name="connsiteX0" fmla="*/ 5285 w 591981"/>
                <a:gd name="connsiteY0" fmla="*/ 142240 h 227104"/>
                <a:gd name="connsiteX1" fmla="*/ 0 w 591981"/>
                <a:gd name="connsiteY1" fmla="*/ 36528 h 227104"/>
                <a:gd name="connsiteX2" fmla="*/ 163774 w 591981"/>
                <a:gd name="connsiteY2" fmla="*/ 0 h 227104"/>
                <a:gd name="connsiteX3" fmla="*/ 195095 w 591981"/>
                <a:gd name="connsiteY3" fmla="*/ 84177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1981" h="227104">
                  <a:moveTo>
                    <a:pt x="5285" y="142240"/>
                  </a:moveTo>
                  <a:lnTo>
                    <a:pt x="0" y="36528"/>
                  </a:lnTo>
                  <a:lnTo>
                    <a:pt x="163774" y="0"/>
                  </a:lnTo>
                  <a:cubicBezTo>
                    <a:pt x="163800" y="29795"/>
                    <a:pt x="195069" y="54382"/>
                    <a:pt x="195095" y="84177"/>
                  </a:cubicBezTo>
                  <a:cubicBezTo>
                    <a:pt x="397943" y="29168"/>
                    <a:pt x="389368" y="75290"/>
                    <a:pt x="581409" y="84099"/>
                  </a:cubicBezTo>
                  <a:lnTo>
                    <a:pt x="591981" y="221522"/>
                  </a:lnTo>
                  <a:cubicBezTo>
                    <a:pt x="431653" y="200380"/>
                    <a:pt x="276532" y="231780"/>
                    <a:pt x="116204" y="226495"/>
                  </a:cubicBezTo>
                  <a:lnTo>
                    <a:pt x="105475" y="136641"/>
                  </a:lnTo>
                  <a:lnTo>
                    <a:pt x="5285" y="14224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5" name="Freeform 10">
              <a:extLst>
                <a:ext uri="{FF2B5EF4-FFF2-40B4-BE49-F238E27FC236}">
                  <a16:creationId xmlns:a16="http://schemas.microsoft.com/office/drawing/2014/main" id="{6BB015EF-DA86-423C-8231-A3A162BBB486}"/>
                </a:ext>
              </a:extLst>
            </p:cNvPr>
            <p:cNvSpPr/>
            <p:nvPr/>
          </p:nvSpPr>
          <p:spPr>
            <a:xfrm>
              <a:off x="1130675" y="4343401"/>
              <a:ext cx="2709784" cy="1900717"/>
            </a:xfrm>
            <a:custGeom>
              <a:avLst/>
              <a:gdLst>
                <a:gd name="connsiteX0" fmla="*/ 19050 w 2628900"/>
                <a:gd name="connsiteY0" fmla="*/ 95250 h 2085975"/>
                <a:gd name="connsiteX1" fmla="*/ 0 w 2628900"/>
                <a:gd name="connsiteY1" fmla="*/ 2085975 h 2085975"/>
                <a:gd name="connsiteX2" fmla="*/ 1685925 w 2628900"/>
                <a:gd name="connsiteY2" fmla="*/ 2085975 h 2085975"/>
                <a:gd name="connsiteX3" fmla="*/ 1704975 w 2628900"/>
                <a:gd name="connsiteY3" fmla="*/ 1581150 h 2085975"/>
                <a:gd name="connsiteX4" fmla="*/ 2628900 w 2628900"/>
                <a:gd name="connsiteY4" fmla="*/ 47625 h 2085975"/>
                <a:gd name="connsiteX5" fmla="*/ 1914525 w 2628900"/>
                <a:gd name="connsiteY5" fmla="*/ 0 h 2085975"/>
                <a:gd name="connsiteX6" fmla="*/ 1914525 w 2628900"/>
                <a:gd name="connsiteY6" fmla="*/ 762000 h 2085975"/>
                <a:gd name="connsiteX7" fmla="*/ 1133475 w 2628900"/>
                <a:gd name="connsiteY7" fmla="*/ 533400 h 2085975"/>
                <a:gd name="connsiteX8" fmla="*/ 19050 w 2628900"/>
                <a:gd name="connsiteY8" fmla="*/ 95250 h 2085975"/>
                <a:gd name="connsiteX0" fmla="*/ 95250 w 2628900"/>
                <a:gd name="connsiteY0" fmla="*/ 66675 h 2085975"/>
                <a:gd name="connsiteX1" fmla="*/ 0 w 2628900"/>
                <a:gd name="connsiteY1" fmla="*/ 2085975 h 2085975"/>
                <a:gd name="connsiteX2" fmla="*/ 1685925 w 2628900"/>
                <a:gd name="connsiteY2" fmla="*/ 2085975 h 2085975"/>
                <a:gd name="connsiteX3" fmla="*/ 1704975 w 2628900"/>
                <a:gd name="connsiteY3" fmla="*/ 1581150 h 2085975"/>
                <a:gd name="connsiteX4" fmla="*/ 2628900 w 2628900"/>
                <a:gd name="connsiteY4" fmla="*/ 47625 h 2085975"/>
                <a:gd name="connsiteX5" fmla="*/ 1914525 w 2628900"/>
                <a:gd name="connsiteY5" fmla="*/ 0 h 2085975"/>
                <a:gd name="connsiteX6" fmla="*/ 1914525 w 2628900"/>
                <a:gd name="connsiteY6" fmla="*/ 762000 h 2085975"/>
                <a:gd name="connsiteX7" fmla="*/ 1133475 w 2628900"/>
                <a:gd name="connsiteY7" fmla="*/ 533400 h 2085975"/>
                <a:gd name="connsiteX8" fmla="*/ 95250 w 262890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114300 h 2133600"/>
                <a:gd name="connsiteX1" fmla="*/ 137220 w 2766120"/>
                <a:gd name="connsiteY1" fmla="*/ 2133600 h 2133600"/>
                <a:gd name="connsiteX2" fmla="*/ 1823145 w 2766120"/>
                <a:gd name="connsiteY2" fmla="*/ 2133600 h 2133600"/>
                <a:gd name="connsiteX3" fmla="*/ 1842195 w 2766120"/>
                <a:gd name="connsiteY3" fmla="*/ 1628775 h 2133600"/>
                <a:gd name="connsiteX4" fmla="*/ 2766120 w 2766120"/>
                <a:gd name="connsiteY4" fmla="*/ 95250 h 2133600"/>
                <a:gd name="connsiteX5" fmla="*/ 1908870 w 2766120"/>
                <a:gd name="connsiteY5" fmla="*/ 0 h 2133600"/>
                <a:gd name="connsiteX6" fmla="*/ 2051745 w 2766120"/>
                <a:gd name="connsiteY6" fmla="*/ 809625 h 2133600"/>
                <a:gd name="connsiteX7" fmla="*/ 1270695 w 2766120"/>
                <a:gd name="connsiteY7" fmla="*/ 581025 h 2133600"/>
                <a:gd name="connsiteX8" fmla="*/ 232470 w 2766120"/>
                <a:gd name="connsiteY8" fmla="*/ 114300 h 2133600"/>
                <a:gd name="connsiteX0" fmla="*/ 232470 w 2766120"/>
                <a:gd name="connsiteY0" fmla="*/ 151521 h 2170821"/>
                <a:gd name="connsiteX1" fmla="*/ 137220 w 2766120"/>
                <a:gd name="connsiteY1" fmla="*/ 2170821 h 2170821"/>
                <a:gd name="connsiteX2" fmla="*/ 1823145 w 2766120"/>
                <a:gd name="connsiteY2" fmla="*/ 2170821 h 2170821"/>
                <a:gd name="connsiteX3" fmla="*/ 1842195 w 2766120"/>
                <a:gd name="connsiteY3" fmla="*/ 1665996 h 2170821"/>
                <a:gd name="connsiteX4" fmla="*/ 2766120 w 2766120"/>
                <a:gd name="connsiteY4" fmla="*/ 132471 h 2170821"/>
                <a:gd name="connsiteX5" fmla="*/ 1908870 w 2766120"/>
                <a:gd name="connsiteY5" fmla="*/ 37221 h 2170821"/>
                <a:gd name="connsiteX6" fmla="*/ 1937445 w 2766120"/>
                <a:gd name="connsiteY6" fmla="*/ 808746 h 2170821"/>
                <a:gd name="connsiteX7" fmla="*/ 1270695 w 2766120"/>
                <a:gd name="connsiteY7" fmla="*/ 618246 h 2170821"/>
                <a:gd name="connsiteX8" fmla="*/ 232470 w 2766120"/>
                <a:gd name="connsiteY8" fmla="*/ 151521 h 2170821"/>
                <a:gd name="connsiteX0" fmla="*/ 232470 w 2766120"/>
                <a:gd name="connsiteY0" fmla="*/ 176078 h 2195378"/>
                <a:gd name="connsiteX1" fmla="*/ 137220 w 2766120"/>
                <a:gd name="connsiteY1" fmla="*/ 2195378 h 2195378"/>
                <a:gd name="connsiteX2" fmla="*/ 1823145 w 2766120"/>
                <a:gd name="connsiteY2" fmla="*/ 2195378 h 2195378"/>
                <a:gd name="connsiteX3" fmla="*/ 1842195 w 2766120"/>
                <a:gd name="connsiteY3" fmla="*/ 1690553 h 2195378"/>
                <a:gd name="connsiteX4" fmla="*/ 2766120 w 2766120"/>
                <a:gd name="connsiteY4" fmla="*/ 157028 h 2195378"/>
                <a:gd name="connsiteX5" fmla="*/ 1908870 w 2766120"/>
                <a:gd name="connsiteY5" fmla="*/ 61778 h 2195378"/>
                <a:gd name="connsiteX6" fmla="*/ 1937445 w 2766120"/>
                <a:gd name="connsiteY6" fmla="*/ 833303 h 2195378"/>
                <a:gd name="connsiteX7" fmla="*/ 1270695 w 2766120"/>
                <a:gd name="connsiteY7" fmla="*/ 642803 h 2195378"/>
                <a:gd name="connsiteX8" fmla="*/ 232470 w 2766120"/>
                <a:gd name="connsiteY8" fmla="*/ 176078 h 2195378"/>
                <a:gd name="connsiteX0" fmla="*/ 232470 w 2661345"/>
                <a:gd name="connsiteY0" fmla="*/ 155790 h 2175090"/>
                <a:gd name="connsiteX1" fmla="*/ 137220 w 2661345"/>
                <a:gd name="connsiteY1" fmla="*/ 2175090 h 2175090"/>
                <a:gd name="connsiteX2" fmla="*/ 1823145 w 2661345"/>
                <a:gd name="connsiteY2" fmla="*/ 2175090 h 2175090"/>
                <a:gd name="connsiteX3" fmla="*/ 1842195 w 2661345"/>
                <a:gd name="connsiteY3" fmla="*/ 1670265 h 2175090"/>
                <a:gd name="connsiteX4" fmla="*/ 2661345 w 2661345"/>
                <a:gd name="connsiteY4" fmla="*/ 117690 h 2175090"/>
                <a:gd name="connsiteX5" fmla="*/ 1908870 w 2661345"/>
                <a:gd name="connsiteY5" fmla="*/ 41490 h 2175090"/>
                <a:gd name="connsiteX6" fmla="*/ 1937445 w 2661345"/>
                <a:gd name="connsiteY6" fmla="*/ 813015 h 2175090"/>
                <a:gd name="connsiteX7" fmla="*/ 1270695 w 2661345"/>
                <a:gd name="connsiteY7" fmla="*/ 622515 h 2175090"/>
                <a:gd name="connsiteX8" fmla="*/ 232470 w 2661345"/>
                <a:gd name="connsiteY8" fmla="*/ 155790 h 2175090"/>
                <a:gd name="connsiteX0" fmla="*/ 232470 w 2709520"/>
                <a:gd name="connsiteY0" fmla="*/ 155790 h 2175090"/>
                <a:gd name="connsiteX1" fmla="*/ 137220 w 2709520"/>
                <a:gd name="connsiteY1" fmla="*/ 2175090 h 2175090"/>
                <a:gd name="connsiteX2" fmla="*/ 1823145 w 2709520"/>
                <a:gd name="connsiteY2" fmla="*/ 2175090 h 2175090"/>
                <a:gd name="connsiteX3" fmla="*/ 1842195 w 2709520"/>
                <a:gd name="connsiteY3" fmla="*/ 1670265 h 2175090"/>
                <a:gd name="connsiteX4" fmla="*/ 2661345 w 2709520"/>
                <a:gd name="connsiteY4" fmla="*/ 117690 h 2175090"/>
                <a:gd name="connsiteX5" fmla="*/ 1908870 w 2709520"/>
                <a:gd name="connsiteY5" fmla="*/ 41490 h 2175090"/>
                <a:gd name="connsiteX6" fmla="*/ 1937445 w 2709520"/>
                <a:gd name="connsiteY6" fmla="*/ 813015 h 2175090"/>
                <a:gd name="connsiteX7" fmla="*/ 1270695 w 2709520"/>
                <a:gd name="connsiteY7" fmla="*/ 622515 h 2175090"/>
                <a:gd name="connsiteX8" fmla="*/ 232470 w 2709520"/>
                <a:gd name="connsiteY8" fmla="*/ 155790 h 2175090"/>
                <a:gd name="connsiteX0" fmla="*/ 232470 w 2725405"/>
                <a:gd name="connsiteY0" fmla="*/ 155790 h 2175090"/>
                <a:gd name="connsiteX1" fmla="*/ 137220 w 2725405"/>
                <a:gd name="connsiteY1" fmla="*/ 2175090 h 2175090"/>
                <a:gd name="connsiteX2" fmla="*/ 1823145 w 2725405"/>
                <a:gd name="connsiteY2" fmla="*/ 2175090 h 2175090"/>
                <a:gd name="connsiteX3" fmla="*/ 1842195 w 2725405"/>
                <a:gd name="connsiteY3" fmla="*/ 1670265 h 2175090"/>
                <a:gd name="connsiteX4" fmla="*/ 2661345 w 2725405"/>
                <a:gd name="connsiteY4" fmla="*/ 117690 h 2175090"/>
                <a:gd name="connsiteX5" fmla="*/ 1908870 w 2725405"/>
                <a:gd name="connsiteY5" fmla="*/ 41490 h 2175090"/>
                <a:gd name="connsiteX6" fmla="*/ 1937445 w 2725405"/>
                <a:gd name="connsiteY6" fmla="*/ 813015 h 2175090"/>
                <a:gd name="connsiteX7" fmla="*/ 1270695 w 2725405"/>
                <a:gd name="connsiteY7" fmla="*/ 622515 h 2175090"/>
                <a:gd name="connsiteX8" fmla="*/ 232470 w 2725405"/>
                <a:gd name="connsiteY8" fmla="*/ 155790 h 2175090"/>
                <a:gd name="connsiteX0" fmla="*/ 232470 w 2760521"/>
                <a:gd name="connsiteY0" fmla="*/ 155790 h 2175090"/>
                <a:gd name="connsiteX1" fmla="*/ 137220 w 2760521"/>
                <a:gd name="connsiteY1" fmla="*/ 2175090 h 2175090"/>
                <a:gd name="connsiteX2" fmla="*/ 1823145 w 2760521"/>
                <a:gd name="connsiteY2" fmla="*/ 2175090 h 2175090"/>
                <a:gd name="connsiteX3" fmla="*/ 1842195 w 2760521"/>
                <a:gd name="connsiteY3" fmla="*/ 1670265 h 2175090"/>
                <a:gd name="connsiteX4" fmla="*/ 2699445 w 2760521"/>
                <a:gd name="connsiteY4" fmla="*/ 117690 h 2175090"/>
                <a:gd name="connsiteX5" fmla="*/ 1908870 w 2760521"/>
                <a:gd name="connsiteY5" fmla="*/ 41490 h 2175090"/>
                <a:gd name="connsiteX6" fmla="*/ 1937445 w 2760521"/>
                <a:gd name="connsiteY6" fmla="*/ 813015 h 2175090"/>
                <a:gd name="connsiteX7" fmla="*/ 1270695 w 2760521"/>
                <a:gd name="connsiteY7" fmla="*/ 622515 h 2175090"/>
                <a:gd name="connsiteX8" fmla="*/ 232470 w 2760521"/>
                <a:gd name="connsiteY8" fmla="*/ 155790 h 2175090"/>
                <a:gd name="connsiteX0" fmla="*/ 232470 w 2757220"/>
                <a:gd name="connsiteY0" fmla="*/ 155790 h 2175090"/>
                <a:gd name="connsiteX1" fmla="*/ 137220 w 2757220"/>
                <a:gd name="connsiteY1" fmla="*/ 2175090 h 2175090"/>
                <a:gd name="connsiteX2" fmla="*/ 1823145 w 2757220"/>
                <a:gd name="connsiteY2" fmla="*/ 2175090 h 2175090"/>
                <a:gd name="connsiteX3" fmla="*/ 1842195 w 2757220"/>
                <a:gd name="connsiteY3" fmla="*/ 1670265 h 2175090"/>
                <a:gd name="connsiteX4" fmla="*/ 2699445 w 2757220"/>
                <a:gd name="connsiteY4" fmla="*/ 117690 h 2175090"/>
                <a:gd name="connsiteX5" fmla="*/ 1908870 w 2757220"/>
                <a:gd name="connsiteY5" fmla="*/ 41490 h 2175090"/>
                <a:gd name="connsiteX6" fmla="*/ 1937445 w 2757220"/>
                <a:gd name="connsiteY6" fmla="*/ 813015 h 2175090"/>
                <a:gd name="connsiteX7" fmla="*/ 1270695 w 2757220"/>
                <a:gd name="connsiteY7" fmla="*/ 622515 h 2175090"/>
                <a:gd name="connsiteX8" fmla="*/ 232470 w 2757220"/>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47713 h 2167013"/>
                <a:gd name="connsiteX1" fmla="*/ 137220 w 2741311"/>
                <a:gd name="connsiteY1" fmla="*/ 2167013 h 2167013"/>
                <a:gd name="connsiteX2" fmla="*/ 1823145 w 2741311"/>
                <a:gd name="connsiteY2" fmla="*/ 2167013 h 2167013"/>
                <a:gd name="connsiteX3" fmla="*/ 1842195 w 2741311"/>
                <a:gd name="connsiteY3" fmla="*/ 1662188 h 2167013"/>
                <a:gd name="connsiteX4" fmla="*/ 2699445 w 2741311"/>
                <a:gd name="connsiteY4" fmla="*/ 109613 h 2167013"/>
                <a:gd name="connsiteX5" fmla="*/ 1908870 w 2741311"/>
                <a:gd name="connsiteY5" fmla="*/ 33413 h 2167013"/>
                <a:gd name="connsiteX6" fmla="*/ 1937445 w 2741311"/>
                <a:gd name="connsiteY6" fmla="*/ 804938 h 2167013"/>
                <a:gd name="connsiteX7" fmla="*/ 1270695 w 2741311"/>
                <a:gd name="connsiteY7" fmla="*/ 614438 h 2167013"/>
                <a:gd name="connsiteX8" fmla="*/ 232470 w 2741311"/>
                <a:gd name="connsiteY8" fmla="*/ 147713 h 2167013"/>
                <a:gd name="connsiteX0" fmla="*/ 232470 w 2741311"/>
                <a:gd name="connsiteY0" fmla="*/ 95560 h 2114860"/>
                <a:gd name="connsiteX1" fmla="*/ 137220 w 2741311"/>
                <a:gd name="connsiteY1" fmla="*/ 2114860 h 2114860"/>
                <a:gd name="connsiteX2" fmla="*/ 1823145 w 2741311"/>
                <a:gd name="connsiteY2" fmla="*/ 2114860 h 2114860"/>
                <a:gd name="connsiteX3" fmla="*/ 1842195 w 2741311"/>
                <a:gd name="connsiteY3" fmla="*/ 1610035 h 2114860"/>
                <a:gd name="connsiteX4" fmla="*/ 2699445 w 2741311"/>
                <a:gd name="connsiteY4" fmla="*/ 57460 h 2114860"/>
                <a:gd name="connsiteX5" fmla="*/ 1927920 w 2741311"/>
                <a:gd name="connsiteY5" fmla="*/ 47935 h 2114860"/>
                <a:gd name="connsiteX6" fmla="*/ 1937445 w 2741311"/>
                <a:gd name="connsiteY6" fmla="*/ 752785 h 2114860"/>
                <a:gd name="connsiteX7" fmla="*/ 1270695 w 2741311"/>
                <a:gd name="connsiteY7" fmla="*/ 562285 h 2114860"/>
                <a:gd name="connsiteX8" fmla="*/ 232470 w 2741311"/>
                <a:gd name="connsiteY8" fmla="*/ 95560 h 2114860"/>
                <a:gd name="connsiteX0" fmla="*/ 232470 w 2741311"/>
                <a:gd name="connsiteY0" fmla="*/ 189280 h 2208580"/>
                <a:gd name="connsiteX1" fmla="*/ 137220 w 2741311"/>
                <a:gd name="connsiteY1" fmla="*/ 2208580 h 2208580"/>
                <a:gd name="connsiteX2" fmla="*/ 1823145 w 2741311"/>
                <a:gd name="connsiteY2" fmla="*/ 2208580 h 2208580"/>
                <a:gd name="connsiteX3" fmla="*/ 1842195 w 2741311"/>
                <a:gd name="connsiteY3" fmla="*/ 1703755 h 2208580"/>
                <a:gd name="connsiteX4" fmla="*/ 2699445 w 2741311"/>
                <a:gd name="connsiteY4" fmla="*/ 151180 h 2208580"/>
                <a:gd name="connsiteX5" fmla="*/ 1908870 w 2741311"/>
                <a:gd name="connsiteY5" fmla="*/ 27355 h 2208580"/>
                <a:gd name="connsiteX6" fmla="*/ 1937445 w 2741311"/>
                <a:gd name="connsiteY6" fmla="*/ 846505 h 2208580"/>
                <a:gd name="connsiteX7" fmla="*/ 1270695 w 2741311"/>
                <a:gd name="connsiteY7" fmla="*/ 656005 h 2208580"/>
                <a:gd name="connsiteX8" fmla="*/ 232470 w 2741311"/>
                <a:gd name="connsiteY8" fmla="*/ 189280 h 2208580"/>
                <a:gd name="connsiteX0" fmla="*/ 232470 w 2741311"/>
                <a:gd name="connsiteY0" fmla="*/ 213274 h 2232574"/>
                <a:gd name="connsiteX1" fmla="*/ 137220 w 2741311"/>
                <a:gd name="connsiteY1" fmla="*/ 2232574 h 2232574"/>
                <a:gd name="connsiteX2" fmla="*/ 1823145 w 2741311"/>
                <a:gd name="connsiteY2" fmla="*/ 2232574 h 2232574"/>
                <a:gd name="connsiteX3" fmla="*/ 1842195 w 2741311"/>
                <a:gd name="connsiteY3" fmla="*/ 1727749 h 2232574"/>
                <a:gd name="connsiteX4" fmla="*/ 2699445 w 2741311"/>
                <a:gd name="connsiteY4" fmla="*/ 175174 h 2232574"/>
                <a:gd name="connsiteX5" fmla="*/ 2127946 w 2741311"/>
                <a:gd name="connsiteY5" fmla="*/ 127549 h 2232574"/>
                <a:gd name="connsiteX6" fmla="*/ 1908870 w 2741311"/>
                <a:gd name="connsiteY6" fmla="*/ 51349 h 2232574"/>
                <a:gd name="connsiteX7" fmla="*/ 1937445 w 2741311"/>
                <a:gd name="connsiteY7" fmla="*/ 870499 h 2232574"/>
                <a:gd name="connsiteX8" fmla="*/ 1270695 w 2741311"/>
                <a:gd name="connsiteY8" fmla="*/ 679999 h 2232574"/>
                <a:gd name="connsiteX9" fmla="*/ 232470 w 2741311"/>
                <a:gd name="connsiteY9" fmla="*/ 213274 h 2232574"/>
                <a:gd name="connsiteX0" fmla="*/ 232470 w 2741311"/>
                <a:gd name="connsiteY0" fmla="*/ 214182 h 2233482"/>
                <a:gd name="connsiteX1" fmla="*/ 137220 w 2741311"/>
                <a:gd name="connsiteY1" fmla="*/ 2233482 h 2233482"/>
                <a:gd name="connsiteX2" fmla="*/ 1823145 w 2741311"/>
                <a:gd name="connsiteY2" fmla="*/ 2233482 h 2233482"/>
                <a:gd name="connsiteX3" fmla="*/ 1842195 w 2741311"/>
                <a:gd name="connsiteY3" fmla="*/ 1728657 h 2233482"/>
                <a:gd name="connsiteX4" fmla="*/ 2699445 w 2741311"/>
                <a:gd name="connsiteY4" fmla="*/ 176082 h 2233482"/>
                <a:gd name="connsiteX5" fmla="*/ 2048663 w 2741311"/>
                <a:gd name="connsiteY5" fmla="*/ 123172 h 2233482"/>
                <a:gd name="connsiteX6" fmla="*/ 1908870 w 2741311"/>
                <a:gd name="connsiteY6" fmla="*/ 52257 h 2233482"/>
                <a:gd name="connsiteX7" fmla="*/ 1937445 w 2741311"/>
                <a:gd name="connsiteY7" fmla="*/ 871407 h 2233482"/>
                <a:gd name="connsiteX8" fmla="*/ 1270695 w 2741311"/>
                <a:gd name="connsiteY8" fmla="*/ 680907 h 2233482"/>
                <a:gd name="connsiteX9" fmla="*/ 232470 w 2741311"/>
                <a:gd name="connsiteY9" fmla="*/ 214182 h 2233482"/>
                <a:gd name="connsiteX0" fmla="*/ 232470 w 2741311"/>
                <a:gd name="connsiteY0" fmla="*/ 228069 h 2247369"/>
                <a:gd name="connsiteX1" fmla="*/ 137220 w 2741311"/>
                <a:gd name="connsiteY1" fmla="*/ 2247369 h 2247369"/>
                <a:gd name="connsiteX2" fmla="*/ 1823145 w 2741311"/>
                <a:gd name="connsiteY2" fmla="*/ 2247369 h 2247369"/>
                <a:gd name="connsiteX3" fmla="*/ 1842195 w 2741311"/>
                <a:gd name="connsiteY3" fmla="*/ 1742544 h 2247369"/>
                <a:gd name="connsiteX4" fmla="*/ 2699445 w 2741311"/>
                <a:gd name="connsiteY4" fmla="*/ 189969 h 2247369"/>
                <a:gd name="connsiteX5" fmla="*/ 2048663 w 2741311"/>
                <a:gd name="connsiteY5" fmla="*/ 137059 h 2247369"/>
                <a:gd name="connsiteX6" fmla="*/ 1908870 w 2741311"/>
                <a:gd name="connsiteY6" fmla="*/ 66144 h 2247369"/>
                <a:gd name="connsiteX7" fmla="*/ 1937445 w 2741311"/>
                <a:gd name="connsiteY7" fmla="*/ 885294 h 2247369"/>
                <a:gd name="connsiteX8" fmla="*/ 1270695 w 2741311"/>
                <a:gd name="connsiteY8" fmla="*/ 694794 h 2247369"/>
                <a:gd name="connsiteX9" fmla="*/ 232470 w 2741311"/>
                <a:gd name="connsiteY9" fmla="*/ 228069 h 2247369"/>
                <a:gd name="connsiteX0" fmla="*/ 232470 w 2741311"/>
                <a:gd name="connsiteY0" fmla="*/ 175032 h 2194332"/>
                <a:gd name="connsiteX1" fmla="*/ 137220 w 2741311"/>
                <a:gd name="connsiteY1" fmla="*/ 2194332 h 2194332"/>
                <a:gd name="connsiteX2" fmla="*/ 1823145 w 2741311"/>
                <a:gd name="connsiteY2" fmla="*/ 2194332 h 2194332"/>
                <a:gd name="connsiteX3" fmla="*/ 1842195 w 2741311"/>
                <a:gd name="connsiteY3" fmla="*/ 1689507 h 2194332"/>
                <a:gd name="connsiteX4" fmla="*/ 2699445 w 2741311"/>
                <a:gd name="connsiteY4" fmla="*/ 136932 h 2194332"/>
                <a:gd name="connsiteX5" fmla="*/ 2048663 w 2741311"/>
                <a:gd name="connsiteY5" fmla="*/ 84022 h 2194332"/>
                <a:gd name="connsiteX6" fmla="*/ 1908870 w 2741311"/>
                <a:gd name="connsiteY6" fmla="*/ 13107 h 2194332"/>
                <a:gd name="connsiteX7" fmla="*/ 1937445 w 2741311"/>
                <a:gd name="connsiteY7" fmla="*/ 832257 h 2194332"/>
                <a:gd name="connsiteX8" fmla="*/ 1270695 w 2741311"/>
                <a:gd name="connsiteY8" fmla="*/ 641757 h 2194332"/>
                <a:gd name="connsiteX9" fmla="*/ 232470 w 2741311"/>
                <a:gd name="connsiteY9" fmla="*/ 175032 h 2194332"/>
                <a:gd name="connsiteX0" fmla="*/ 232470 w 2741311"/>
                <a:gd name="connsiteY0" fmla="*/ 175032 h 2194332"/>
                <a:gd name="connsiteX1" fmla="*/ 137220 w 2741311"/>
                <a:gd name="connsiteY1" fmla="*/ 2194332 h 2194332"/>
                <a:gd name="connsiteX2" fmla="*/ 1823145 w 2741311"/>
                <a:gd name="connsiteY2" fmla="*/ 2194332 h 2194332"/>
                <a:gd name="connsiteX3" fmla="*/ 1842195 w 2741311"/>
                <a:gd name="connsiteY3" fmla="*/ 1689507 h 2194332"/>
                <a:gd name="connsiteX4" fmla="*/ 2699445 w 2741311"/>
                <a:gd name="connsiteY4" fmla="*/ 136932 h 2194332"/>
                <a:gd name="connsiteX5" fmla="*/ 2048663 w 2741311"/>
                <a:gd name="connsiteY5" fmla="*/ 84022 h 2194332"/>
                <a:gd name="connsiteX6" fmla="*/ 1908870 w 2741311"/>
                <a:gd name="connsiteY6" fmla="*/ 13107 h 2194332"/>
                <a:gd name="connsiteX7" fmla="*/ 1937445 w 2741311"/>
                <a:gd name="connsiteY7" fmla="*/ 832257 h 2194332"/>
                <a:gd name="connsiteX8" fmla="*/ 1270695 w 2741311"/>
                <a:gd name="connsiteY8" fmla="*/ 641757 h 2194332"/>
                <a:gd name="connsiteX9" fmla="*/ 232470 w 2741311"/>
                <a:gd name="connsiteY9" fmla="*/ 175032 h 219433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188264 h 2207564"/>
                <a:gd name="connsiteX1" fmla="*/ 137220 w 2741311"/>
                <a:gd name="connsiteY1" fmla="*/ 2207564 h 2207564"/>
                <a:gd name="connsiteX2" fmla="*/ 1823145 w 2741311"/>
                <a:gd name="connsiteY2" fmla="*/ 2207564 h 2207564"/>
                <a:gd name="connsiteX3" fmla="*/ 1842195 w 2741311"/>
                <a:gd name="connsiteY3" fmla="*/ 1702739 h 2207564"/>
                <a:gd name="connsiteX4" fmla="*/ 2699445 w 2741311"/>
                <a:gd name="connsiteY4" fmla="*/ 150164 h 2207564"/>
                <a:gd name="connsiteX5" fmla="*/ 2048663 w 2741311"/>
                <a:gd name="connsiteY5" fmla="*/ 97254 h 2207564"/>
                <a:gd name="connsiteX6" fmla="*/ 2040679 w 2741311"/>
                <a:gd name="connsiteY6" fmla="*/ 4591 h 2207564"/>
                <a:gd name="connsiteX7" fmla="*/ 1908870 w 2741311"/>
                <a:gd name="connsiteY7" fmla="*/ 26339 h 2207564"/>
                <a:gd name="connsiteX8" fmla="*/ 1937445 w 2741311"/>
                <a:gd name="connsiteY8" fmla="*/ 845489 h 2207564"/>
                <a:gd name="connsiteX9" fmla="*/ 1270695 w 2741311"/>
                <a:gd name="connsiteY9" fmla="*/ 654989 h 2207564"/>
                <a:gd name="connsiteX10" fmla="*/ 232470 w 2741311"/>
                <a:gd name="connsiteY10" fmla="*/ 188264 h 2207564"/>
                <a:gd name="connsiteX0" fmla="*/ 232470 w 2741311"/>
                <a:gd name="connsiteY0" fmla="*/ 183976 h 2203276"/>
                <a:gd name="connsiteX1" fmla="*/ 137220 w 2741311"/>
                <a:gd name="connsiteY1" fmla="*/ 2203276 h 2203276"/>
                <a:gd name="connsiteX2" fmla="*/ 1823145 w 2741311"/>
                <a:gd name="connsiteY2" fmla="*/ 2203276 h 2203276"/>
                <a:gd name="connsiteX3" fmla="*/ 1842195 w 2741311"/>
                <a:gd name="connsiteY3" fmla="*/ 1698451 h 2203276"/>
                <a:gd name="connsiteX4" fmla="*/ 2699445 w 2741311"/>
                <a:gd name="connsiteY4" fmla="*/ 145876 h 2203276"/>
                <a:gd name="connsiteX5" fmla="*/ 2048663 w 2741311"/>
                <a:gd name="connsiteY5" fmla="*/ 92966 h 2203276"/>
                <a:gd name="connsiteX6" fmla="*/ 2040679 w 2741311"/>
                <a:gd name="connsiteY6" fmla="*/ 303 h 2203276"/>
                <a:gd name="connsiteX7" fmla="*/ 1908870 w 2741311"/>
                <a:gd name="connsiteY7" fmla="*/ 22051 h 2203276"/>
                <a:gd name="connsiteX8" fmla="*/ 1937445 w 2741311"/>
                <a:gd name="connsiteY8" fmla="*/ 841201 h 2203276"/>
                <a:gd name="connsiteX9" fmla="*/ 1270695 w 2741311"/>
                <a:gd name="connsiteY9" fmla="*/ 650701 h 2203276"/>
                <a:gd name="connsiteX10" fmla="*/ 232470 w 2741311"/>
                <a:gd name="connsiteY10" fmla="*/ 183976 h 2203276"/>
                <a:gd name="connsiteX0" fmla="*/ 232470 w 2741311"/>
                <a:gd name="connsiteY0" fmla="*/ 183976 h 2203276"/>
                <a:gd name="connsiteX1" fmla="*/ 137220 w 2741311"/>
                <a:gd name="connsiteY1" fmla="*/ 2203276 h 2203276"/>
                <a:gd name="connsiteX2" fmla="*/ 1823145 w 2741311"/>
                <a:gd name="connsiteY2" fmla="*/ 2203276 h 2203276"/>
                <a:gd name="connsiteX3" fmla="*/ 1842195 w 2741311"/>
                <a:gd name="connsiteY3" fmla="*/ 1698451 h 2203276"/>
                <a:gd name="connsiteX4" fmla="*/ 2699445 w 2741311"/>
                <a:gd name="connsiteY4" fmla="*/ 145876 h 2203276"/>
                <a:gd name="connsiteX5" fmla="*/ 2048663 w 2741311"/>
                <a:gd name="connsiteY5" fmla="*/ 92966 h 2203276"/>
                <a:gd name="connsiteX6" fmla="*/ 2040679 w 2741311"/>
                <a:gd name="connsiteY6" fmla="*/ 303 h 2203276"/>
                <a:gd name="connsiteX7" fmla="*/ 1908870 w 2741311"/>
                <a:gd name="connsiteY7" fmla="*/ 22051 h 2203276"/>
                <a:gd name="connsiteX8" fmla="*/ 1937445 w 2741311"/>
                <a:gd name="connsiteY8" fmla="*/ 841201 h 2203276"/>
                <a:gd name="connsiteX9" fmla="*/ 1270695 w 2741311"/>
                <a:gd name="connsiteY9" fmla="*/ 650701 h 2203276"/>
                <a:gd name="connsiteX10" fmla="*/ 232470 w 2741311"/>
                <a:gd name="connsiteY10" fmla="*/ 183976 h 2203276"/>
                <a:gd name="connsiteX0" fmla="*/ 232470 w 2662372"/>
                <a:gd name="connsiteY0" fmla="*/ 183976 h 2203276"/>
                <a:gd name="connsiteX1" fmla="*/ 137220 w 2662372"/>
                <a:gd name="connsiteY1" fmla="*/ 2203276 h 2203276"/>
                <a:gd name="connsiteX2" fmla="*/ 1823145 w 2662372"/>
                <a:gd name="connsiteY2" fmla="*/ 2203276 h 2203276"/>
                <a:gd name="connsiteX3" fmla="*/ 1842195 w 2662372"/>
                <a:gd name="connsiteY3" fmla="*/ 1698451 h 2203276"/>
                <a:gd name="connsiteX4" fmla="*/ 2614876 w 2662372"/>
                <a:gd name="connsiteY4" fmla="*/ 119448 h 2203276"/>
                <a:gd name="connsiteX5" fmla="*/ 2048663 w 2662372"/>
                <a:gd name="connsiteY5" fmla="*/ 92966 h 2203276"/>
                <a:gd name="connsiteX6" fmla="*/ 2040679 w 2662372"/>
                <a:gd name="connsiteY6" fmla="*/ 303 h 2203276"/>
                <a:gd name="connsiteX7" fmla="*/ 1908870 w 2662372"/>
                <a:gd name="connsiteY7" fmla="*/ 22051 h 2203276"/>
                <a:gd name="connsiteX8" fmla="*/ 1937445 w 2662372"/>
                <a:gd name="connsiteY8" fmla="*/ 841201 h 2203276"/>
                <a:gd name="connsiteX9" fmla="*/ 1270695 w 2662372"/>
                <a:gd name="connsiteY9" fmla="*/ 650701 h 2203276"/>
                <a:gd name="connsiteX10" fmla="*/ 232470 w 2662372"/>
                <a:gd name="connsiteY10" fmla="*/ 183976 h 2203276"/>
                <a:gd name="connsiteX0" fmla="*/ 232470 w 2662372"/>
                <a:gd name="connsiteY0" fmla="*/ 183976 h 2203276"/>
                <a:gd name="connsiteX1" fmla="*/ 137220 w 2662372"/>
                <a:gd name="connsiteY1" fmla="*/ 2203276 h 2203276"/>
                <a:gd name="connsiteX2" fmla="*/ 1823145 w 2662372"/>
                <a:gd name="connsiteY2" fmla="*/ 2203276 h 2203276"/>
                <a:gd name="connsiteX3" fmla="*/ 1842195 w 2662372"/>
                <a:gd name="connsiteY3" fmla="*/ 1698451 h 2203276"/>
                <a:gd name="connsiteX4" fmla="*/ 2614876 w 2662372"/>
                <a:gd name="connsiteY4" fmla="*/ 119448 h 2203276"/>
                <a:gd name="connsiteX5" fmla="*/ 2048663 w 2662372"/>
                <a:gd name="connsiteY5" fmla="*/ 92966 h 2203276"/>
                <a:gd name="connsiteX6" fmla="*/ 2040679 w 2662372"/>
                <a:gd name="connsiteY6" fmla="*/ 303 h 2203276"/>
                <a:gd name="connsiteX7" fmla="*/ 1908870 w 2662372"/>
                <a:gd name="connsiteY7" fmla="*/ 22051 h 2203276"/>
                <a:gd name="connsiteX8" fmla="*/ 1937445 w 2662372"/>
                <a:gd name="connsiteY8" fmla="*/ 841201 h 2203276"/>
                <a:gd name="connsiteX9" fmla="*/ 1270695 w 2662372"/>
                <a:gd name="connsiteY9" fmla="*/ 650701 h 2203276"/>
                <a:gd name="connsiteX10" fmla="*/ 232470 w 2662372"/>
                <a:gd name="connsiteY10" fmla="*/ 183976 h 2203276"/>
                <a:gd name="connsiteX0" fmla="*/ 232470 w 2664220"/>
                <a:gd name="connsiteY0" fmla="*/ 183976 h 2203276"/>
                <a:gd name="connsiteX1" fmla="*/ 137220 w 2664220"/>
                <a:gd name="connsiteY1" fmla="*/ 2203276 h 2203276"/>
                <a:gd name="connsiteX2" fmla="*/ 1823145 w 2664220"/>
                <a:gd name="connsiteY2" fmla="*/ 2203276 h 2203276"/>
                <a:gd name="connsiteX3" fmla="*/ 1842195 w 2664220"/>
                <a:gd name="connsiteY3" fmla="*/ 1698451 h 2203276"/>
                <a:gd name="connsiteX4" fmla="*/ 2614876 w 2664220"/>
                <a:gd name="connsiteY4" fmla="*/ 119448 h 2203276"/>
                <a:gd name="connsiteX5" fmla="*/ 2048663 w 2664220"/>
                <a:gd name="connsiteY5" fmla="*/ 92966 h 2203276"/>
                <a:gd name="connsiteX6" fmla="*/ 2040679 w 2664220"/>
                <a:gd name="connsiteY6" fmla="*/ 303 h 2203276"/>
                <a:gd name="connsiteX7" fmla="*/ 1908870 w 2664220"/>
                <a:gd name="connsiteY7" fmla="*/ 22051 h 2203276"/>
                <a:gd name="connsiteX8" fmla="*/ 1937445 w 2664220"/>
                <a:gd name="connsiteY8" fmla="*/ 841201 h 2203276"/>
                <a:gd name="connsiteX9" fmla="*/ 1270695 w 2664220"/>
                <a:gd name="connsiteY9" fmla="*/ 650701 h 2203276"/>
                <a:gd name="connsiteX10" fmla="*/ 232470 w 2664220"/>
                <a:gd name="connsiteY10" fmla="*/ 183976 h 2203276"/>
                <a:gd name="connsiteX0" fmla="*/ 232470 w 2695242"/>
                <a:gd name="connsiteY0" fmla="*/ 183976 h 2203276"/>
                <a:gd name="connsiteX1" fmla="*/ 137220 w 2695242"/>
                <a:gd name="connsiteY1" fmla="*/ 2203276 h 2203276"/>
                <a:gd name="connsiteX2" fmla="*/ 1823145 w 2695242"/>
                <a:gd name="connsiteY2" fmla="*/ 2203276 h 2203276"/>
                <a:gd name="connsiteX3" fmla="*/ 1842195 w 2695242"/>
                <a:gd name="connsiteY3" fmla="*/ 1698451 h 2203276"/>
                <a:gd name="connsiteX4" fmla="*/ 2614876 w 2695242"/>
                <a:gd name="connsiteY4" fmla="*/ 119448 h 2203276"/>
                <a:gd name="connsiteX5" fmla="*/ 2048663 w 2695242"/>
                <a:gd name="connsiteY5" fmla="*/ 92966 h 2203276"/>
                <a:gd name="connsiteX6" fmla="*/ 2040679 w 2695242"/>
                <a:gd name="connsiteY6" fmla="*/ 303 h 2203276"/>
                <a:gd name="connsiteX7" fmla="*/ 1908870 w 2695242"/>
                <a:gd name="connsiteY7" fmla="*/ 22051 h 2203276"/>
                <a:gd name="connsiteX8" fmla="*/ 1937445 w 2695242"/>
                <a:gd name="connsiteY8" fmla="*/ 841201 h 2203276"/>
                <a:gd name="connsiteX9" fmla="*/ 1270695 w 2695242"/>
                <a:gd name="connsiteY9" fmla="*/ 650701 h 2203276"/>
                <a:gd name="connsiteX10" fmla="*/ 232470 w 2695242"/>
                <a:gd name="connsiteY10"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270695 w 2718665"/>
                <a:gd name="connsiteY9" fmla="*/ 650701 h 2203276"/>
                <a:gd name="connsiteX10" fmla="*/ 232470 w 2718665"/>
                <a:gd name="connsiteY10"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20059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70027"/>
                <a:gd name="connsiteY0" fmla="*/ 183976 h 2203276"/>
                <a:gd name="connsiteX1" fmla="*/ 137220 w 2770027"/>
                <a:gd name="connsiteY1" fmla="*/ 2203276 h 2203276"/>
                <a:gd name="connsiteX2" fmla="*/ 1823145 w 2770027"/>
                <a:gd name="connsiteY2" fmla="*/ 2203276 h 2203276"/>
                <a:gd name="connsiteX3" fmla="*/ 1842195 w 2770027"/>
                <a:gd name="connsiteY3" fmla="*/ 1698451 h 2203276"/>
                <a:gd name="connsiteX4" fmla="*/ 2674747 w 2770027"/>
                <a:gd name="connsiteY4" fmla="*/ 130334 h 2203276"/>
                <a:gd name="connsiteX5" fmla="*/ 2064991 w 2770027"/>
                <a:gd name="connsiteY5" fmla="*/ 98409 h 2203276"/>
                <a:gd name="connsiteX6" fmla="*/ 2040679 w 2770027"/>
                <a:gd name="connsiteY6" fmla="*/ 303 h 2203276"/>
                <a:gd name="connsiteX7" fmla="*/ 1908870 w 2770027"/>
                <a:gd name="connsiteY7" fmla="*/ 22051 h 2203276"/>
                <a:gd name="connsiteX8" fmla="*/ 1911018 w 2770027"/>
                <a:gd name="connsiteY8" fmla="*/ 783060 h 2203276"/>
                <a:gd name="connsiteX9" fmla="*/ 1237275 w 2770027"/>
                <a:gd name="connsiteY9" fmla="*/ 497145 h 2203276"/>
                <a:gd name="connsiteX10" fmla="*/ 1122700 w 2770027"/>
                <a:gd name="connsiteY10" fmla="*/ 497420 h 2203276"/>
                <a:gd name="connsiteX11" fmla="*/ 232470 w 2770027"/>
                <a:gd name="connsiteY11" fmla="*/ 183976 h 2203276"/>
                <a:gd name="connsiteX0" fmla="*/ 232470 w 2770027"/>
                <a:gd name="connsiteY0" fmla="*/ 183976 h 2203276"/>
                <a:gd name="connsiteX1" fmla="*/ 137220 w 2770027"/>
                <a:gd name="connsiteY1" fmla="*/ 2203276 h 2203276"/>
                <a:gd name="connsiteX2" fmla="*/ 1823145 w 2770027"/>
                <a:gd name="connsiteY2" fmla="*/ 2203276 h 2203276"/>
                <a:gd name="connsiteX3" fmla="*/ 1842195 w 2770027"/>
                <a:gd name="connsiteY3" fmla="*/ 1698451 h 2203276"/>
                <a:gd name="connsiteX4" fmla="*/ 2674747 w 2770027"/>
                <a:gd name="connsiteY4" fmla="*/ 130334 h 2203276"/>
                <a:gd name="connsiteX5" fmla="*/ 2064991 w 2770027"/>
                <a:gd name="connsiteY5" fmla="*/ 98409 h 2203276"/>
                <a:gd name="connsiteX6" fmla="*/ 2040679 w 2770027"/>
                <a:gd name="connsiteY6" fmla="*/ 303 h 2203276"/>
                <a:gd name="connsiteX7" fmla="*/ 1908870 w 2770027"/>
                <a:gd name="connsiteY7" fmla="*/ 22051 h 2203276"/>
                <a:gd name="connsiteX8" fmla="*/ 1911018 w 2770027"/>
                <a:gd name="connsiteY8" fmla="*/ 783060 h 2203276"/>
                <a:gd name="connsiteX9" fmla="*/ 1237275 w 2770027"/>
                <a:gd name="connsiteY9" fmla="*/ 497145 h 2203276"/>
                <a:gd name="connsiteX10" fmla="*/ 1122700 w 2770027"/>
                <a:gd name="connsiteY10" fmla="*/ 497420 h 2203276"/>
                <a:gd name="connsiteX11" fmla="*/ 232470 w 2770027"/>
                <a:gd name="connsiteY11" fmla="*/ 183976 h 2203276"/>
                <a:gd name="connsiteX0" fmla="*/ 226782 w 2764339"/>
                <a:gd name="connsiteY0" fmla="*/ 183976 h 2400339"/>
                <a:gd name="connsiteX1" fmla="*/ 150300 w 2764339"/>
                <a:gd name="connsiteY1" fmla="*/ 2400339 h 2400339"/>
                <a:gd name="connsiteX2" fmla="*/ 1817457 w 2764339"/>
                <a:gd name="connsiteY2" fmla="*/ 2203276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17012 w 2764339"/>
                <a:gd name="connsiteY10" fmla="*/ 497420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17012 w 2764339"/>
                <a:gd name="connsiteY10" fmla="*/ 497420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31749 w 2769306"/>
                <a:gd name="connsiteY0" fmla="*/ 183976 h 2390955"/>
                <a:gd name="connsiteX1" fmla="*/ 138828 w 2769306"/>
                <a:gd name="connsiteY1" fmla="*/ 2064983 h 2390955"/>
                <a:gd name="connsiteX2" fmla="*/ 1878728 w 2769306"/>
                <a:gd name="connsiteY2" fmla="*/ 2390955 h 2390955"/>
                <a:gd name="connsiteX3" fmla="*/ 1841474 w 2769306"/>
                <a:gd name="connsiteY3" fmla="*/ 1698451 h 2390955"/>
                <a:gd name="connsiteX4" fmla="*/ 2674026 w 2769306"/>
                <a:gd name="connsiteY4" fmla="*/ 130334 h 2390955"/>
                <a:gd name="connsiteX5" fmla="*/ 2064270 w 2769306"/>
                <a:gd name="connsiteY5" fmla="*/ 98409 h 2390955"/>
                <a:gd name="connsiteX6" fmla="*/ 2039958 w 2769306"/>
                <a:gd name="connsiteY6" fmla="*/ 303 h 2390955"/>
                <a:gd name="connsiteX7" fmla="*/ 1908149 w 2769306"/>
                <a:gd name="connsiteY7" fmla="*/ 22051 h 2390955"/>
                <a:gd name="connsiteX8" fmla="*/ 1910297 w 2769306"/>
                <a:gd name="connsiteY8" fmla="*/ 783060 h 2390955"/>
                <a:gd name="connsiteX9" fmla="*/ 1236554 w 2769306"/>
                <a:gd name="connsiteY9" fmla="*/ 497145 h 2390955"/>
                <a:gd name="connsiteX10" fmla="*/ 1140747 w 2769306"/>
                <a:gd name="connsiteY10" fmla="*/ 572491 h 2390955"/>
                <a:gd name="connsiteX11" fmla="*/ 231749 w 2769306"/>
                <a:gd name="connsiteY11" fmla="*/ 183976 h 2390955"/>
                <a:gd name="connsiteX0" fmla="*/ 221873 w 2759430"/>
                <a:gd name="connsiteY0" fmla="*/ 183976 h 2390955"/>
                <a:gd name="connsiteX1" fmla="*/ 128952 w 2759430"/>
                <a:gd name="connsiteY1" fmla="*/ 2064983 h 2390955"/>
                <a:gd name="connsiteX2" fmla="*/ 1868852 w 2759430"/>
                <a:gd name="connsiteY2" fmla="*/ 2390955 h 2390955"/>
                <a:gd name="connsiteX3" fmla="*/ 1831598 w 2759430"/>
                <a:gd name="connsiteY3" fmla="*/ 1698451 h 2390955"/>
                <a:gd name="connsiteX4" fmla="*/ 2664150 w 2759430"/>
                <a:gd name="connsiteY4" fmla="*/ 130334 h 2390955"/>
                <a:gd name="connsiteX5" fmla="*/ 2054394 w 2759430"/>
                <a:gd name="connsiteY5" fmla="*/ 98409 h 2390955"/>
                <a:gd name="connsiteX6" fmla="*/ 2030082 w 2759430"/>
                <a:gd name="connsiteY6" fmla="*/ 303 h 2390955"/>
                <a:gd name="connsiteX7" fmla="*/ 1898273 w 2759430"/>
                <a:gd name="connsiteY7" fmla="*/ 22051 h 2390955"/>
                <a:gd name="connsiteX8" fmla="*/ 1900421 w 2759430"/>
                <a:gd name="connsiteY8" fmla="*/ 783060 h 2390955"/>
                <a:gd name="connsiteX9" fmla="*/ 1226678 w 2759430"/>
                <a:gd name="connsiteY9" fmla="*/ 497145 h 2390955"/>
                <a:gd name="connsiteX10" fmla="*/ 1130871 w 2759430"/>
                <a:gd name="connsiteY10" fmla="*/ 572491 h 2390955"/>
                <a:gd name="connsiteX11" fmla="*/ 221873 w 2759430"/>
                <a:gd name="connsiteY11" fmla="*/ 183976 h 2390955"/>
                <a:gd name="connsiteX0" fmla="*/ 221873 w 2759430"/>
                <a:gd name="connsiteY0" fmla="*/ 183976 h 2065462"/>
                <a:gd name="connsiteX1" fmla="*/ 128952 w 2759430"/>
                <a:gd name="connsiteY1" fmla="*/ 2064983 h 2065462"/>
                <a:gd name="connsiteX2" fmla="*/ 1852414 w 2759430"/>
                <a:gd name="connsiteY2" fmla="*/ 2065462 h 2065462"/>
                <a:gd name="connsiteX3" fmla="*/ 1831598 w 2759430"/>
                <a:gd name="connsiteY3" fmla="*/ 1698451 h 2065462"/>
                <a:gd name="connsiteX4" fmla="*/ 2664150 w 2759430"/>
                <a:gd name="connsiteY4" fmla="*/ 130334 h 2065462"/>
                <a:gd name="connsiteX5" fmla="*/ 2054394 w 2759430"/>
                <a:gd name="connsiteY5" fmla="*/ 98409 h 2065462"/>
                <a:gd name="connsiteX6" fmla="*/ 2030082 w 2759430"/>
                <a:gd name="connsiteY6" fmla="*/ 303 h 2065462"/>
                <a:gd name="connsiteX7" fmla="*/ 1898273 w 2759430"/>
                <a:gd name="connsiteY7" fmla="*/ 22051 h 2065462"/>
                <a:gd name="connsiteX8" fmla="*/ 1900421 w 2759430"/>
                <a:gd name="connsiteY8" fmla="*/ 783060 h 2065462"/>
                <a:gd name="connsiteX9" fmla="*/ 1226678 w 2759430"/>
                <a:gd name="connsiteY9" fmla="*/ 497145 h 2065462"/>
                <a:gd name="connsiteX10" fmla="*/ 1130871 w 2759430"/>
                <a:gd name="connsiteY10" fmla="*/ 572491 h 2065462"/>
                <a:gd name="connsiteX11" fmla="*/ 221873 w 2759430"/>
                <a:gd name="connsiteY11" fmla="*/ 183976 h 2065462"/>
                <a:gd name="connsiteX0" fmla="*/ 221873 w 2759430"/>
                <a:gd name="connsiteY0" fmla="*/ 183976 h 2068751"/>
                <a:gd name="connsiteX1" fmla="*/ 128952 w 2759430"/>
                <a:gd name="connsiteY1" fmla="*/ 2064983 h 2068751"/>
                <a:gd name="connsiteX2" fmla="*/ 1852414 w 2759430"/>
                <a:gd name="connsiteY2" fmla="*/ 2068751 h 2068751"/>
                <a:gd name="connsiteX3" fmla="*/ 1831598 w 2759430"/>
                <a:gd name="connsiteY3" fmla="*/ 1698451 h 2068751"/>
                <a:gd name="connsiteX4" fmla="*/ 2664150 w 2759430"/>
                <a:gd name="connsiteY4" fmla="*/ 130334 h 2068751"/>
                <a:gd name="connsiteX5" fmla="*/ 2054394 w 2759430"/>
                <a:gd name="connsiteY5" fmla="*/ 98409 h 2068751"/>
                <a:gd name="connsiteX6" fmla="*/ 2030082 w 2759430"/>
                <a:gd name="connsiteY6" fmla="*/ 303 h 2068751"/>
                <a:gd name="connsiteX7" fmla="*/ 1898273 w 2759430"/>
                <a:gd name="connsiteY7" fmla="*/ 22051 h 2068751"/>
                <a:gd name="connsiteX8" fmla="*/ 1900421 w 2759430"/>
                <a:gd name="connsiteY8" fmla="*/ 783060 h 2068751"/>
                <a:gd name="connsiteX9" fmla="*/ 1226678 w 2759430"/>
                <a:gd name="connsiteY9" fmla="*/ 497145 h 2068751"/>
                <a:gd name="connsiteX10" fmla="*/ 1130871 w 2759430"/>
                <a:gd name="connsiteY10" fmla="*/ 572491 h 2068751"/>
                <a:gd name="connsiteX11" fmla="*/ 221873 w 2759430"/>
                <a:gd name="connsiteY11" fmla="*/ 183976 h 2068751"/>
                <a:gd name="connsiteX0" fmla="*/ 221873 w 2759430"/>
                <a:gd name="connsiteY0" fmla="*/ 183976 h 2077670"/>
                <a:gd name="connsiteX1" fmla="*/ 128952 w 2759430"/>
                <a:gd name="connsiteY1" fmla="*/ 2064983 h 2077670"/>
                <a:gd name="connsiteX2" fmla="*/ 1861333 w 2759430"/>
                <a:gd name="connsiteY2" fmla="*/ 2077670 h 2077670"/>
                <a:gd name="connsiteX3" fmla="*/ 1831598 w 2759430"/>
                <a:gd name="connsiteY3" fmla="*/ 1698451 h 2077670"/>
                <a:gd name="connsiteX4" fmla="*/ 2664150 w 2759430"/>
                <a:gd name="connsiteY4" fmla="*/ 130334 h 2077670"/>
                <a:gd name="connsiteX5" fmla="*/ 2054394 w 2759430"/>
                <a:gd name="connsiteY5" fmla="*/ 98409 h 2077670"/>
                <a:gd name="connsiteX6" fmla="*/ 2030082 w 2759430"/>
                <a:gd name="connsiteY6" fmla="*/ 303 h 2077670"/>
                <a:gd name="connsiteX7" fmla="*/ 1898273 w 2759430"/>
                <a:gd name="connsiteY7" fmla="*/ 22051 h 2077670"/>
                <a:gd name="connsiteX8" fmla="*/ 1900421 w 2759430"/>
                <a:gd name="connsiteY8" fmla="*/ 783060 h 2077670"/>
                <a:gd name="connsiteX9" fmla="*/ 1226678 w 2759430"/>
                <a:gd name="connsiteY9" fmla="*/ 497145 h 2077670"/>
                <a:gd name="connsiteX10" fmla="*/ 1130871 w 2759430"/>
                <a:gd name="connsiteY10" fmla="*/ 572491 h 2077670"/>
                <a:gd name="connsiteX11" fmla="*/ 221873 w 2759430"/>
                <a:gd name="connsiteY11" fmla="*/ 183976 h 2077670"/>
                <a:gd name="connsiteX0" fmla="*/ 221873 w 2760753"/>
                <a:gd name="connsiteY0" fmla="*/ 183976 h 2077670"/>
                <a:gd name="connsiteX1" fmla="*/ 128952 w 2760753"/>
                <a:gd name="connsiteY1" fmla="*/ 2064983 h 2077670"/>
                <a:gd name="connsiteX2" fmla="*/ 1861333 w 2760753"/>
                <a:gd name="connsiteY2" fmla="*/ 2077670 h 2077670"/>
                <a:gd name="connsiteX3" fmla="*/ 1841497 w 2760753"/>
                <a:gd name="connsiteY3" fmla="*/ 1807346 h 2077670"/>
                <a:gd name="connsiteX4" fmla="*/ 2664150 w 2760753"/>
                <a:gd name="connsiteY4" fmla="*/ 130334 h 2077670"/>
                <a:gd name="connsiteX5" fmla="*/ 2054394 w 2760753"/>
                <a:gd name="connsiteY5" fmla="*/ 98409 h 2077670"/>
                <a:gd name="connsiteX6" fmla="*/ 2030082 w 2760753"/>
                <a:gd name="connsiteY6" fmla="*/ 303 h 2077670"/>
                <a:gd name="connsiteX7" fmla="*/ 1898273 w 2760753"/>
                <a:gd name="connsiteY7" fmla="*/ 22051 h 2077670"/>
                <a:gd name="connsiteX8" fmla="*/ 1900421 w 2760753"/>
                <a:gd name="connsiteY8" fmla="*/ 783060 h 2077670"/>
                <a:gd name="connsiteX9" fmla="*/ 1226678 w 2760753"/>
                <a:gd name="connsiteY9" fmla="*/ 497145 h 2077670"/>
                <a:gd name="connsiteX10" fmla="*/ 1130871 w 2760753"/>
                <a:gd name="connsiteY10" fmla="*/ 572491 h 2077670"/>
                <a:gd name="connsiteX11" fmla="*/ 221873 w 2760753"/>
                <a:gd name="connsiteY11" fmla="*/ 183976 h 2077670"/>
                <a:gd name="connsiteX0" fmla="*/ 221873 w 2756874"/>
                <a:gd name="connsiteY0" fmla="*/ 183976 h 2077670"/>
                <a:gd name="connsiteX1" fmla="*/ 128952 w 2756874"/>
                <a:gd name="connsiteY1" fmla="*/ 2064983 h 2077670"/>
                <a:gd name="connsiteX2" fmla="*/ 1861333 w 2756874"/>
                <a:gd name="connsiteY2" fmla="*/ 2077670 h 2077670"/>
                <a:gd name="connsiteX3" fmla="*/ 1811798 w 2756874"/>
                <a:gd name="connsiteY3" fmla="*/ 1807346 h 2077670"/>
                <a:gd name="connsiteX4" fmla="*/ 2664150 w 2756874"/>
                <a:gd name="connsiteY4" fmla="*/ 130334 h 2077670"/>
                <a:gd name="connsiteX5" fmla="*/ 2054394 w 2756874"/>
                <a:gd name="connsiteY5" fmla="*/ 98409 h 2077670"/>
                <a:gd name="connsiteX6" fmla="*/ 2030082 w 2756874"/>
                <a:gd name="connsiteY6" fmla="*/ 303 h 2077670"/>
                <a:gd name="connsiteX7" fmla="*/ 1898273 w 2756874"/>
                <a:gd name="connsiteY7" fmla="*/ 22051 h 2077670"/>
                <a:gd name="connsiteX8" fmla="*/ 1900421 w 2756874"/>
                <a:gd name="connsiteY8" fmla="*/ 783060 h 2077670"/>
                <a:gd name="connsiteX9" fmla="*/ 1226678 w 2756874"/>
                <a:gd name="connsiteY9" fmla="*/ 497145 h 2077670"/>
                <a:gd name="connsiteX10" fmla="*/ 1130871 w 2756874"/>
                <a:gd name="connsiteY10" fmla="*/ 572491 h 2077670"/>
                <a:gd name="connsiteX11" fmla="*/ 221873 w 2756874"/>
                <a:gd name="connsiteY11" fmla="*/ 183976 h 2077670"/>
                <a:gd name="connsiteX0" fmla="*/ 221873 w 2764111"/>
                <a:gd name="connsiteY0" fmla="*/ 183976 h 2077670"/>
                <a:gd name="connsiteX1" fmla="*/ 128952 w 2764111"/>
                <a:gd name="connsiteY1" fmla="*/ 2064983 h 2077670"/>
                <a:gd name="connsiteX2" fmla="*/ 1861333 w 2764111"/>
                <a:gd name="connsiteY2" fmla="*/ 2077670 h 2077670"/>
                <a:gd name="connsiteX3" fmla="*/ 1811798 w 2764111"/>
                <a:gd name="connsiteY3" fmla="*/ 1807346 h 2077670"/>
                <a:gd name="connsiteX4" fmla="*/ 2664150 w 2764111"/>
                <a:gd name="connsiteY4" fmla="*/ 130334 h 2077670"/>
                <a:gd name="connsiteX5" fmla="*/ 2054394 w 2764111"/>
                <a:gd name="connsiteY5" fmla="*/ 98409 h 2077670"/>
                <a:gd name="connsiteX6" fmla="*/ 2030082 w 2764111"/>
                <a:gd name="connsiteY6" fmla="*/ 303 h 2077670"/>
                <a:gd name="connsiteX7" fmla="*/ 1898273 w 2764111"/>
                <a:gd name="connsiteY7" fmla="*/ 22051 h 2077670"/>
                <a:gd name="connsiteX8" fmla="*/ 1900421 w 2764111"/>
                <a:gd name="connsiteY8" fmla="*/ 783060 h 2077670"/>
                <a:gd name="connsiteX9" fmla="*/ 1226678 w 2764111"/>
                <a:gd name="connsiteY9" fmla="*/ 497145 h 2077670"/>
                <a:gd name="connsiteX10" fmla="*/ 1130871 w 2764111"/>
                <a:gd name="connsiteY10" fmla="*/ 572491 h 2077670"/>
                <a:gd name="connsiteX11" fmla="*/ 221873 w 2764111"/>
                <a:gd name="connsiteY11" fmla="*/ 183976 h 2077670"/>
                <a:gd name="connsiteX0" fmla="*/ 221873 w 2749398"/>
                <a:gd name="connsiteY0" fmla="*/ 183976 h 2077670"/>
                <a:gd name="connsiteX1" fmla="*/ 128952 w 2749398"/>
                <a:gd name="connsiteY1" fmla="*/ 2064983 h 2077670"/>
                <a:gd name="connsiteX2" fmla="*/ 1861333 w 2749398"/>
                <a:gd name="connsiteY2" fmla="*/ 2077670 h 2077670"/>
                <a:gd name="connsiteX3" fmla="*/ 1811798 w 2749398"/>
                <a:gd name="connsiteY3" fmla="*/ 1807346 h 2077670"/>
                <a:gd name="connsiteX4" fmla="*/ 2664150 w 2749398"/>
                <a:gd name="connsiteY4" fmla="*/ 130334 h 2077670"/>
                <a:gd name="connsiteX5" fmla="*/ 2054394 w 2749398"/>
                <a:gd name="connsiteY5" fmla="*/ 98409 h 2077670"/>
                <a:gd name="connsiteX6" fmla="*/ 2030082 w 2749398"/>
                <a:gd name="connsiteY6" fmla="*/ 303 h 2077670"/>
                <a:gd name="connsiteX7" fmla="*/ 1898273 w 2749398"/>
                <a:gd name="connsiteY7" fmla="*/ 22051 h 2077670"/>
                <a:gd name="connsiteX8" fmla="*/ 1900421 w 2749398"/>
                <a:gd name="connsiteY8" fmla="*/ 783060 h 2077670"/>
                <a:gd name="connsiteX9" fmla="*/ 1226678 w 2749398"/>
                <a:gd name="connsiteY9" fmla="*/ 497145 h 2077670"/>
                <a:gd name="connsiteX10" fmla="*/ 1130871 w 2749398"/>
                <a:gd name="connsiteY10" fmla="*/ 572491 h 2077670"/>
                <a:gd name="connsiteX11" fmla="*/ 221873 w 2749398"/>
                <a:gd name="connsiteY11" fmla="*/ 183976 h 2077670"/>
                <a:gd name="connsiteX0" fmla="*/ 221873 w 2749398"/>
                <a:gd name="connsiteY0" fmla="*/ 183976 h 2077670"/>
                <a:gd name="connsiteX1" fmla="*/ 128952 w 2749398"/>
                <a:gd name="connsiteY1" fmla="*/ 2064983 h 2077670"/>
                <a:gd name="connsiteX2" fmla="*/ 1861333 w 2749398"/>
                <a:gd name="connsiteY2" fmla="*/ 2077670 h 2077670"/>
                <a:gd name="connsiteX3" fmla="*/ 1811798 w 2749398"/>
                <a:gd name="connsiteY3" fmla="*/ 1807346 h 2077670"/>
                <a:gd name="connsiteX4" fmla="*/ 2664150 w 2749398"/>
                <a:gd name="connsiteY4" fmla="*/ 130334 h 2077670"/>
                <a:gd name="connsiteX5" fmla="*/ 2074193 w 2749398"/>
                <a:gd name="connsiteY5" fmla="*/ 375596 h 2077670"/>
                <a:gd name="connsiteX6" fmla="*/ 2030082 w 2749398"/>
                <a:gd name="connsiteY6" fmla="*/ 303 h 2077670"/>
                <a:gd name="connsiteX7" fmla="*/ 1898273 w 2749398"/>
                <a:gd name="connsiteY7" fmla="*/ 22051 h 2077670"/>
                <a:gd name="connsiteX8" fmla="*/ 1900421 w 2749398"/>
                <a:gd name="connsiteY8" fmla="*/ 783060 h 2077670"/>
                <a:gd name="connsiteX9" fmla="*/ 1226678 w 2749398"/>
                <a:gd name="connsiteY9" fmla="*/ 497145 h 2077670"/>
                <a:gd name="connsiteX10" fmla="*/ 1130871 w 2749398"/>
                <a:gd name="connsiteY10" fmla="*/ 572491 h 2077670"/>
                <a:gd name="connsiteX11" fmla="*/ 221873 w 2749398"/>
                <a:gd name="connsiteY11" fmla="*/ 183976 h 2077670"/>
                <a:gd name="connsiteX0" fmla="*/ 221873 w 2758225"/>
                <a:gd name="connsiteY0" fmla="*/ 183976 h 2109781"/>
                <a:gd name="connsiteX1" fmla="*/ 128952 w 2758225"/>
                <a:gd name="connsiteY1" fmla="*/ 2064983 h 2109781"/>
                <a:gd name="connsiteX2" fmla="*/ 1861333 w 2758225"/>
                <a:gd name="connsiteY2" fmla="*/ 2077670 h 2109781"/>
                <a:gd name="connsiteX3" fmla="*/ 1811798 w 2758225"/>
                <a:gd name="connsiteY3" fmla="*/ 1807346 h 2109781"/>
                <a:gd name="connsiteX4" fmla="*/ 2674050 w 2758225"/>
                <a:gd name="connsiteY4" fmla="*/ 407521 h 2109781"/>
                <a:gd name="connsiteX5" fmla="*/ 2074193 w 2758225"/>
                <a:gd name="connsiteY5" fmla="*/ 375596 h 2109781"/>
                <a:gd name="connsiteX6" fmla="*/ 2030082 w 2758225"/>
                <a:gd name="connsiteY6" fmla="*/ 303 h 2109781"/>
                <a:gd name="connsiteX7" fmla="*/ 1898273 w 2758225"/>
                <a:gd name="connsiteY7" fmla="*/ 22051 h 2109781"/>
                <a:gd name="connsiteX8" fmla="*/ 1900421 w 2758225"/>
                <a:gd name="connsiteY8" fmla="*/ 783060 h 2109781"/>
                <a:gd name="connsiteX9" fmla="*/ 1226678 w 2758225"/>
                <a:gd name="connsiteY9" fmla="*/ 497145 h 2109781"/>
                <a:gd name="connsiteX10" fmla="*/ 1130871 w 2758225"/>
                <a:gd name="connsiteY10" fmla="*/ 572491 h 2109781"/>
                <a:gd name="connsiteX11" fmla="*/ 221873 w 2758225"/>
                <a:gd name="connsiteY11" fmla="*/ 183976 h 2109781"/>
                <a:gd name="connsiteX0" fmla="*/ 221873 w 2758225"/>
                <a:gd name="connsiteY0" fmla="*/ 162543 h 2088348"/>
                <a:gd name="connsiteX1" fmla="*/ 128952 w 2758225"/>
                <a:gd name="connsiteY1" fmla="*/ 2043550 h 2088348"/>
                <a:gd name="connsiteX2" fmla="*/ 1861333 w 2758225"/>
                <a:gd name="connsiteY2" fmla="*/ 2056237 h 2088348"/>
                <a:gd name="connsiteX3" fmla="*/ 1811798 w 2758225"/>
                <a:gd name="connsiteY3" fmla="*/ 1785913 h 2088348"/>
                <a:gd name="connsiteX4" fmla="*/ 2674050 w 2758225"/>
                <a:gd name="connsiteY4" fmla="*/ 386088 h 2088348"/>
                <a:gd name="connsiteX5" fmla="*/ 2074193 w 2758225"/>
                <a:gd name="connsiteY5" fmla="*/ 354163 h 2088348"/>
                <a:gd name="connsiteX6" fmla="*/ 2059780 w 2758225"/>
                <a:gd name="connsiteY6" fmla="*/ 513445 h 2088348"/>
                <a:gd name="connsiteX7" fmla="*/ 1898273 w 2758225"/>
                <a:gd name="connsiteY7" fmla="*/ 618 h 2088348"/>
                <a:gd name="connsiteX8" fmla="*/ 1900421 w 2758225"/>
                <a:gd name="connsiteY8" fmla="*/ 761627 h 2088348"/>
                <a:gd name="connsiteX9" fmla="*/ 1226678 w 2758225"/>
                <a:gd name="connsiteY9" fmla="*/ 475712 h 2088348"/>
                <a:gd name="connsiteX10" fmla="*/ 1130871 w 2758225"/>
                <a:gd name="connsiteY10" fmla="*/ 551058 h 2088348"/>
                <a:gd name="connsiteX11" fmla="*/ 221873 w 2758225"/>
                <a:gd name="connsiteY11" fmla="*/ 162543 h 2088348"/>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47770 w 2758225"/>
                <a:gd name="connsiteY7" fmla="*/ 323152 h 1925805"/>
                <a:gd name="connsiteX8" fmla="*/ 1900421 w 2758225"/>
                <a:gd name="connsiteY8" fmla="*/ 599084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00421 w 2758225"/>
                <a:gd name="connsiteY8" fmla="*/ 599084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74630 w 2758225"/>
                <a:gd name="connsiteY6" fmla="*/ 425149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9142 w 2758225"/>
                <a:gd name="connsiteY5" fmla="*/ 335163 h 1925805"/>
                <a:gd name="connsiteX6" fmla="*/ 2074630 w 2758225"/>
                <a:gd name="connsiteY6" fmla="*/ 425149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3809"/>
                <a:gd name="connsiteY0" fmla="*/ 0 h 1962926"/>
                <a:gd name="connsiteX1" fmla="*/ 128952 w 2753809"/>
                <a:gd name="connsiteY1" fmla="*/ 1881007 h 1962926"/>
                <a:gd name="connsiteX2" fmla="*/ 1861333 w 2753809"/>
                <a:gd name="connsiteY2" fmla="*/ 1893694 h 1962926"/>
                <a:gd name="connsiteX3" fmla="*/ 1811798 w 2753809"/>
                <a:gd name="connsiteY3" fmla="*/ 1623370 h 1962926"/>
                <a:gd name="connsiteX4" fmla="*/ 2669101 w 2753809"/>
                <a:gd name="connsiteY4" fmla="*/ 357189 h 1962926"/>
                <a:gd name="connsiteX5" fmla="*/ 2079142 w 2753809"/>
                <a:gd name="connsiteY5" fmla="*/ 335163 h 1962926"/>
                <a:gd name="connsiteX6" fmla="*/ 2074630 w 2753809"/>
                <a:gd name="connsiteY6" fmla="*/ 425149 h 1962926"/>
                <a:gd name="connsiteX7" fmla="*/ 1932922 w 2753809"/>
                <a:gd name="connsiteY7" fmla="*/ 441947 h 1962926"/>
                <a:gd name="connsiteX8" fmla="*/ 1940020 w 2753809"/>
                <a:gd name="connsiteY8" fmla="*/ 698080 h 1962926"/>
                <a:gd name="connsiteX9" fmla="*/ 1226678 w 2753809"/>
                <a:gd name="connsiteY9" fmla="*/ 313169 h 1962926"/>
                <a:gd name="connsiteX10" fmla="*/ 1130871 w 2753809"/>
                <a:gd name="connsiteY10" fmla="*/ 388515 h 1962926"/>
                <a:gd name="connsiteX11" fmla="*/ 221873 w 2753809"/>
                <a:gd name="connsiteY11" fmla="*/ 0 h 1962926"/>
                <a:gd name="connsiteX0" fmla="*/ 221873 w 2753809"/>
                <a:gd name="connsiteY0" fmla="*/ 0 h 1952784"/>
                <a:gd name="connsiteX1" fmla="*/ 128952 w 2753809"/>
                <a:gd name="connsiteY1" fmla="*/ 1881007 h 1952784"/>
                <a:gd name="connsiteX2" fmla="*/ 1861333 w 2753809"/>
                <a:gd name="connsiteY2" fmla="*/ 1893694 h 1952784"/>
                <a:gd name="connsiteX3" fmla="*/ 1811798 w 2753809"/>
                <a:gd name="connsiteY3" fmla="*/ 1623370 h 1952784"/>
                <a:gd name="connsiteX4" fmla="*/ 2669101 w 2753809"/>
                <a:gd name="connsiteY4" fmla="*/ 322540 h 1952784"/>
                <a:gd name="connsiteX5" fmla="*/ 2079142 w 2753809"/>
                <a:gd name="connsiteY5" fmla="*/ 335163 h 1952784"/>
                <a:gd name="connsiteX6" fmla="*/ 2074630 w 2753809"/>
                <a:gd name="connsiteY6" fmla="*/ 425149 h 1952784"/>
                <a:gd name="connsiteX7" fmla="*/ 1932922 w 2753809"/>
                <a:gd name="connsiteY7" fmla="*/ 441947 h 1952784"/>
                <a:gd name="connsiteX8" fmla="*/ 1940020 w 2753809"/>
                <a:gd name="connsiteY8" fmla="*/ 698080 h 1952784"/>
                <a:gd name="connsiteX9" fmla="*/ 1226678 w 2753809"/>
                <a:gd name="connsiteY9" fmla="*/ 313169 h 1952784"/>
                <a:gd name="connsiteX10" fmla="*/ 1130871 w 2753809"/>
                <a:gd name="connsiteY10" fmla="*/ 388515 h 1952784"/>
                <a:gd name="connsiteX11" fmla="*/ 221873 w 2753809"/>
                <a:gd name="connsiteY11" fmla="*/ 0 h 1952784"/>
                <a:gd name="connsiteX0" fmla="*/ 221873 w 2753809"/>
                <a:gd name="connsiteY0" fmla="*/ 0 h 1952784"/>
                <a:gd name="connsiteX1" fmla="*/ 128952 w 2753809"/>
                <a:gd name="connsiteY1" fmla="*/ 1881007 h 1952784"/>
                <a:gd name="connsiteX2" fmla="*/ 1861333 w 2753809"/>
                <a:gd name="connsiteY2" fmla="*/ 1893694 h 1952784"/>
                <a:gd name="connsiteX3" fmla="*/ 1811798 w 2753809"/>
                <a:gd name="connsiteY3" fmla="*/ 1623370 h 1952784"/>
                <a:gd name="connsiteX4" fmla="*/ 2669101 w 2753809"/>
                <a:gd name="connsiteY4" fmla="*/ 322540 h 1952784"/>
                <a:gd name="connsiteX5" fmla="*/ 2079142 w 2753809"/>
                <a:gd name="connsiteY5" fmla="*/ 335163 h 1952784"/>
                <a:gd name="connsiteX6" fmla="*/ 2074630 w 2753809"/>
                <a:gd name="connsiteY6" fmla="*/ 425149 h 1952784"/>
                <a:gd name="connsiteX7" fmla="*/ 1932922 w 2753809"/>
                <a:gd name="connsiteY7" fmla="*/ 441947 h 1952784"/>
                <a:gd name="connsiteX8" fmla="*/ 1940020 w 2753809"/>
                <a:gd name="connsiteY8" fmla="*/ 698080 h 1952784"/>
                <a:gd name="connsiteX9" fmla="*/ 1226678 w 2753809"/>
                <a:gd name="connsiteY9" fmla="*/ 313169 h 1952784"/>
                <a:gd name="connsiteX10" fmla="*/ 1130871 w 2753809"/>
                <a:gd name="connsiteY10" fmla="*/ 388515 h 1952784"/>
                <a:gd name="connsiteX11" fmla="*/ 221873 w 2753809"/>
                <a:gd name="connsiteY11" fmla="*/ 0 h 1952784"/>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79142 w 2709782"/>
                <a:gd name="connsiteY5" fmla="*/ 335163 h 1900716"/>
                <a:gd name="connsiteX6" fmla="*/ 2074630 w 2709782"/>
                <a:gd name="connsiteY6" fmla="*/ 425149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074630 w 2709782"/>
                <a:gd name="connsiteY6" fmla="*/ 425149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09316 w 2709782"/>
                <a:gd name="connsiteY8" fmla="*/ 717879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665772 w 2709782"/>
                <a:gd name="connsiteY9" fmla="*/ 522224 h 1900716"/>
                <a:gd name="connsiteX10" fmla="*/ 1226678 w 2709782"/>
                <a:gd name="connsiteY10" fmla="*/ 313169 h 1900716"/>
                <a:gd name="connsiteX11" fmla="*/ 1130871 w 2709782"/>
                <a:gd name="connsiteY11" fmla="*/ 388515 h 1900716"/>
                <a:gd name="connsiteX12" fmla="*/ 221873 w 2709782"/>
                <a:gd name="connsiteY12"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546978 w 2709782"/>
                <a:gd name="connsiteY9" fmla="*/ 447977 h 1900716"/>
                <a:gd name="connsiteX10" fmla="*/ 1226678 w 2709782"/>
                <a:gd name="connsiteY10" fmla="*/ 313169 h 1900716"/>
                <a:gd name="connsiteX11" fmla="*/ 1130871 w 2709782"/>
                <a:gd name="connsiteY11" fmla="*/ 388515 h 1900716"/>
                <a:gd name="connsiteX12" fmla="*/ 221873 w 2709782"/>
                <a:gd name="connsiteY12" fmla="*/ 0 h 1900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709782" h="1900716">
                  <a:moveTo>
                    <a:pt x="221873" y="0"/>
                  </a:moveTo>
                  <a:cubicBezTo>
                    <a:pt x="-257552" y="739775"/>
                    <a:pt x="200156" y="1655049"/>
                    <a:pt x="128952" y="1881007"/>
                  </a:cubicBezTo>
                  <a:lnTo>
                    <a:pt x="1861333" y="1893694"/>
                  </a:lnTo>
                  <a:cubicBezTo>
                    <a:pt x="1851421" y="1767288"/>
                    <a:pt x="1821710" y="1749776"/>
                    <a:pt x="1811798" y="1623370"/>
                  </a:cubicBezTo>
                  <a:cubicBezTo>
                    <a:pt x="2488388" y="2190050"/>
                    <a:pt x="2833837" y="1950617"/>
                    <a:pt x="2669101" y="322540"/>
                  </a:cubicBezTo>
                  <a:cubicBezTo>
                    <a:pt x="2260425" y="300724"/>
                    <a:pt x="2236145" y="330814"/>
                    <a:pt x="2098940" y="340113"/>
                  </a:cubicBezTo>
                  <a:cubicBezTo>
                    <a:pt x="2090924" y="281495"/>
                    <a:pt x="2127627" y="315574"/>
                    <a:pt x="2104328" y="266756"/>
                  </a:cubicBezTo>
                  <a:cubicBezTo>
                    <a:pt x="2038744" y="265508"/>
                    <a:pt x="2090026" y="262329"/>
                    <a:pt x="1987370" y="283554"/>
                  </a:cubicBezTo>
                  <a:cubicBezTo>
                    <a:pt x="1973922" y="463120"/>
                    <a:pt x="2019590" y="604247"/>
                    <a:pt x="2029115" y="861422"/>
                  </a:cubicBezTo>
                  <a:cubicBezTo>
                    <a:pt x="1974690" y="912750"/>
                    <a:pt x="1680717" y="539352"/>
                    <a:pt x="1546978" y="447977"/>
                  </a:cubicBezTo>
                  <a:cubicBezTo>
                    <a:pt x="1413239" y="356602"/>
                    <a:pt x="1315003" y="347003"/>
                    <a:pt x="1226678" y="313169"/>
                  </a:cubicBezTo>
                  <a:cubicBezTo>
                    <a:pt x="1226550" y="434700"/>
                    <a:pt x="1264864" y="504137"/>
                    <a:pt x="1130871" y="388515"/>
                  </a:cubicBezTo>
                  <a:cubicBezTo>
                    <a:pt x="766733" y="297358"/>
                    <a:pt x="654943" y="201789"/>
                    <a:pt x="221873"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grpSp>
      <p:sp>
        <p:nvSpPr>
          <p:cNvPr id="46" name="Rectangle 45"/>
          <p:cNvSpPr/>
          <p:nvPr/>
        </p:nvSpPr>
        <p:spPr>
          <a:xfrm>
            <a:off x="533404" y="381003"/>
            <a:ext cx="11049001" cy="830997"/>
          </a:xfrm>
          <a:prstGeom prst="rect">
            <a:avLst/>
          </a:prstGeom>
        </p:spPr>
        <p:txBody>
          <a:bodyPr wrap="square">
            <a:spAutoFit/>
          </a:bodyPr>
          <a:lstStyle/>
          <a:p>
            <a:pPr algn="ctr">
              <a:buFont typeface="Wingdings" panose="05000000000000000000" pitchFamily="2" charset="2"/>
              <a:buChar char="§"/>
            </a:pPr>
            <a:r>
              <a:rPr lang="nl-NL" sz="2400" dirty="0">
                <a:latin typeface="+mj-lt"/>
                <a:ea typeface="Calibri" panose="020F0502020204030204" pitchFamily="34" charset="0"/>
                <a:cs typeface="Times New Roman" panose="02020603050405020304" pitchFamily="18" charset="0"/>
              </a:rPr>
              <a:t> </a:t>
            </a:r>
            <a:r>
              <a:rPr lang="nl-NL" sz="2400" dirty="0">
                <a:solidFill>
                  <a:srgbClr val="CC0066"/>
                </a:solidFill>
                <a:latin typeface="+mj-lt"/>
                <a:ea typeface="Calibri" panose="020F0502020204030204" pitchFamily="34" charset="0"/>
                <a:cs typeface="Times New Roman" panose="02020603050405020304" pitchFamily="18" charset="0"/>
              </a:rPr>
              <a:t>Làm tốt chức năng </a:t>
            </a:r>
            <a:r>
              <a:rPr lang="nl-NL" sz="2400" b="1" dirty="0">
                <a:solidFill>
                  <a:srgbClr val="00B0F0"/>
                </a:solidFill>
                <a:latin typeface="+mj-lt"/>
                <a:ea typeface="Calibri" panose="020F0502020204030204" pitchFamily="34" charset="0"/>
                <a:cs typeface="Times New Roman" panose="02020603050405020304" pitchFamily="18" charset="0"/>
              </a:rPr>
              <a:t>giám sát tối cao của Quốc hội </a:t>
            </a:r>
            <a:r>
              <a:rPr lang="nl-NL" sz="2400" dirty="0">
                <a:solidFill>
                  <a:srgbClr val="CC0066"/>
                </a:solidFill>
                <a:latin typeface="+mj-lt"/>
                <a:ea typeface="Calibri" panose="020F0502020204030204" pitchFamily="34" charset="0"/>
                <a:cs typeface="Times New Roman" panose="02020603050405020304" pitchFamily="18" charset="0"/>
              </a:rPr>
              <a:t>đối với toàn bộ hoạt động của Nhà nước, trước mắt </a:t>
            </a:r>
            <a:r>
              <a:rPr lang="nl-NL" sz="2400" b="1" dirty="0">
                <a:solidFill>
                  <a:srgbClr val="6600CC"/>
                </a:solidFill>
                <a:latin typeface="+mj-lt"/>
                <a:ea typeface="Calibri" panose="020F0502020204030204" pitchFamily="34" charset="0"/>
                <a:cs typeface="Times New Roman" panose="02020603050405020304" pitchFamily="18" charset="0"/>
              </a:rPr>
              <a:t>tập trung vào những vấn đề bức xúc </a:t>
            </a:r>
            <a:r>
              <a:rPr lang="nl-NL" sz="2400" dirty="0">
                <a:solidFill>
                  <a:srgbClr val="CC0066"/>
                </a:solidFill>
                <a:latin typeface="+mj-lt"/>
                <a:ea typeface="Calibri" panose="020F0502020204030204" pitchFamily="34" charset="0"/>
                <a:cs typeface="Times New Roman" panose="02020603050405020304" pitchFamily="18" charset="0"/>
              </a:rPr>
              <a:t>như:</a:t>
            </a:r>
            <a:endParaRPr lang="en-US" sz="2400" dirty="0">
              <a:solidFill>
                <a:srgbClr val="CC0066"/>
              </a:solidFill>
              <a:latin typeface="+mj-lt"/>
              <a:ea typeface="Calibri" panose="020F0502020204030204" pitchFamily="34" charset="0"/>
              <a:cs typeface="Times New Roman" panose="02020603050405020304" pitchFamily="18" charset="0"/>
            </a:endParaRPr>
          </a:p>
        </p:txBody>
      </p:sp>
      <p:sp>
        <p:nvSpPr>
          <p:cNvPr id="47" name="Rectangle 46"/>
          <p:cNvSpPr/>
          <p:nvPr/>
        </p:nvSpPr>
        <p:spPr>
          <a:xfrm>
            <a:off x="7125114" y="1948725"/>
            <a:ext cx="4000091" cy="830997"/>
          </a:xfrm>
          <a:prstGeom prst="rect">
            <a:avLst/>
          </a:prstGeom>
        </p:spPr>
        <p:txBody>
          <a:bodyPr wrap="square">
            <a:spAutoFit/>
          </a:bodyPr>
          <a:lstStyle/>
          <a:p>
            <a:pPr algn="ctr"/>
            <a:r>
              <a:rPr lang="nl-NL" sz="2400" dirty="0">
                <a:solidFill>
                  <a:schemeClr val="bg1"/>
                </a:solidFill>
                <a:latin typeface="+mj-lt"/>
                <a:ea typeface="Calibri" panose="020F0502020204030204" pitchFamily="34" charset="0"/>
                <a:cs typeface="Times New Roman" panose="02020603050405020304" pitchFamily="18" charset="0"/>
              </a:rPr>
              <a:t>Sử dụng vốn và tài sản của Nhà nước;</a:t>
            </a:r>
            <a:endParaRPr lang="en-US" sz="2400" dirty="0">
              <a:solidFill>
                <a:schemeClr val="bg1"/>
              </a:solidFill>
              <a:latin typeface="+mj-lt"/>
            </a:endParaRPr>
          </a:p>
        </p:txBody>
      </p:sp>
      <p:sp>
        <p:nvSpPr>
          <p:cNvPr id="48" name="Rectangle 47"/>
          <p:cNvSpPr/>
          <p:nvPr/>
        </p:nvSpPr>
        <p:spPr>
          <a:xfrm>
            <a:off x="7093996" y="4105293"/>
            <a:ext cx="4023415" cy="830997"/>
          </a:xfrm>
          <a:prstGeom prst="rect">
            <a:avLst/>
          </a:prstGeom>
        </p:spPr>
        <p:txBody>
          <a:bodyPr wrap="square">
            <a:spAutoFit/>
          </a:bodyPr>
          <a:lstStyle/>
          <a:p>
            <a:pPr algn="ctr"/>
            <a:r>
              <a:rPr lang="nl-NL" sz="2400" dirty="0">
                <a:solidFill>
                  <a:schemeClr val="bg1"/>
                </a:solidFill>
                <a:latin typeface="+mj-lt"/>
                <a:ea typeface="Calibri" panose="020F0502020204030204" pitchFamily="34" charset="0"/>
                <a:cs typeface="Times New Roman" panose="02020603050405020304" pitchFamily="18" charset="0"/>
              </a:rPr>
              <a:t>Chống tham nhũng, quan liêu; </a:t>
            </a:r>
            <a:endParaRPr lang="en-US" sz="2400" dirty="0">
              <a:solidFill>
                <a:schemeClr val="bg1"/>
              </a:solidFill>
              <a:latin typeface="+mj-lt"/>
            </a:endParaRPr>
          </a:p>
        </p:txBody>
      </p:sp>
      <p:sp>
        <p:nvSpPr>
          <p:cNvPr id="49" name="Rectangle 48"/>
          <p:cNvSpPr/>
          <p:nvPr/>
        </p:nvSpPr>
        <p:spPr>
          <a:xfrm>
            <a:off x="7417749" y="5801364"/>
            <a:ext cx="4061515" cy="830997"/>
          </a:xfrm>
          <a:prstGeom prst="rect">
            <a:avLst/>
          </a:prstGeom>
        </p:spPr>
        <p:txBody>
          <a:bodyPr wrap="square">
            <a:spAutoFit/>
          </a:bodyPr>
          <a:lstStyle/>
          <a:p>
            <a:pPr algn="ctr"/>
            <a:r>
              <a:rPr lang="nl-NL" sz="2400" dirty="0">
                <a:solidFill>
                  <a:schemeClr val="bg1"/>
                </a:solidFill>
                <a:latin typeface="+mj-lt"/>
                <a:ea typeface="Calibri" panose="020F0502020204030204" pitchFamily="34" charset="0"/>
                <a:cs typeface="Times New Roman" panose="02020603050405020304" pitchFamily="18" charset="0"/>
              </a:rPr>
              <a:t>Vấn đề bắt giam, điều tra truy tố, xét xử, ... </a:t>
            </a:r>
            <a:endParaRPr lang="en-US" sz="2400" dirty="0">
              <a:solidFill>
                <a:schemeClr val="bg1"/>
              </a:solidFill>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4828844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129262" y="163827"/>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3" name="Text Box 268"/>
          <p:cNvSpPr txBox="1">
            <a:spLocks noChangeArrowheads="1"/>
          </p:cNvSpPr>
          <p:nvPr/>
        </p:nvSpPr>
        <p:spPr bwMode="gray">
          <a:xfrm>
            <a:off x="215840" y="230812"/>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2</a:t>
            </a:r>
          </a:p>
        </p:txBody>
      </p:sp>
      <p:sp>
        <p:nvSpPr>
          <p:cNvPr id="6" name="Rectangle 5"/>
          <p:cNvSpPr/>
          <p:nvPr/>
        </p:nvSpPr>
        <p:spPr>
          <a:xfrm>
            <a:off x="127469" y="228102"/>
            <a:ext cx="11874032" cy="348813"/>
          </a:xfrm>
          <a:prstGeom prst="rect">
            <a:avLst/>
          </a:prstGeom>
        </p:spPr>
        <p:txBody>
          <a:bodyPr wrap="square">
            <a:spAutoFit/>
          </a:bodyPr>
          <a:lstStyle/>
          <a:p>
            <a:pPr marL="457195" indent="457195" algn="just">
              <a:lnSpc>
                <a:spcPts val="2000"/>
              </a:lnSpc>
            </a:pPr>
            <a:r>
              <a:rPr lang="nl-NL" sz="2400" b="1" i="1" dirty="0">
                <a:solidFill>
                  <a:srgbClr val="990000"/>
                </a:solidFill>
                <a:latin typeface="Times New Roman" panose="02020603050405020304" pitchFamily="18" charset="0"/>
                <a:ea typeface="Calibri" panose="020F0502020204030204" pitchFamily="34" charset="0"/>
                <a:cs typeface="Times New Roman" panose="02020603050405020304" pitchFamily="18" charset="0"/>
              </a:rPr>
              <a:t>Xây dựng một nền hành chính Nhà nước dân chủ, vững mạnh, từng bước hiện đại</a:t>
            </a:r>
            <a:endParaRPr lang="en-US" sz="2400" b="1" dirty="0">
              <a:solidFill>
                <a:srgbClr val="99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787877" y="685800"/>
            <a:ext cx="11213630" cy="400110"/>
          </a:xfrm>
          <a:prstGeom prst="rect">
            <a:avLst/>
          </a:prstGeom>
        </p:spPr>
        <p:txBody>
          <a:bodyPr wrap="square">
            <a:spAutoFit/>
          </a:bodyPr>
          <a:lstStyle/>
          <a:p>
            <a:pPr algn="ctr"/>
            <a:r>
              <a:rPr lang="nl-NL" sz="2000" b="1" dirty="0">
                <a:solidFill>
                  <a:srgbClr val="00B0F0"/>
                </a:solidFill>
                <a:latin typeface="+mj-lt"/>
                <a:ea typeface="Calibri" panose="020F0502020204030204" pitchFamily="34" charset="0"/>
              </a:rPr>
              <a:t>Sắp xếp tinh gọn </a:t>
            </a:r>
            <a:r>
              <a:rPr lang="nl-NL" sz="2000" dirty="0">
                <a:solidFill>
                  <a:srgbClr val="FF3399"/>
                </a:solidFill>
                <a:latin typeface="+mj-lt"/>
                <a:ea typeface="Calibri" panose="020F0502020204030204" pitchFamily="34" charset="0"/>
              </a:rPr>
              <a:t>các cơ quan thuộc Chính phủ, bộ máy giúp việc của Chính phủ</a:t>
            </a:r>
            <a:endParaRPr lang="en-US" sz="2000" dirty="0">
              <a:solidFill>
                <a:srgbClr val="FF3399"/>
              </a:solidFill>
              <a:latin typeface="+mj-lt"/>
            </a:endParaRPr>
          </a:p>
        </p:txBody>
      </p:sp>
      <p:pic>
        <p:nvPicPr>
          <p:cNvPr id="3074" name="Picture 2" descr="Image result for tinh gọn bộ máy chính phủ"/>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1" y="1219203"/>
            <a:ext cx="9753600" cy="56901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928552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4" y="152406"/>
            <a:ext cx="3276596" cy="2801793"/>
          </a:xfrm>
          <a:prstGeom prst="rect">
            <a:avLst/>
          </a:prstGeom>
        </p:spPr>
        <p:txBody>
          <a:bodyPr wrap="square">
            <a:spAutoFit/>
          </a:bodyPr>
          <a:lstStyle/>
          <a:p>
            <a:pPr marL="342895" indent="-342895" algn="just">
              <a:buFont typeface="Wingdings" panose="05000000000000000000" pitchFamily="2" charset="2"/>
              <a:buChar char="ü"/>
            </a:pPr>
            <a:r>
              <a:rPr lang="nl-NL" sz="2201" dirty="0">
                <a:solidFill>
                  <a:srgbClr val="6600CC"/>
                </a:solidFill>
                <a:latin typeface="+mj-lt"/>
                <a:ea typeface="Calibri" panose="020F0502020204030204" pitchFamily="34" charset="0"/>
              </a:rPr>
              <a:t>Xây dựng và kiện toàn </a:t>
            </a:r>
            <a:r>
              <a:rPr lang="nl-NL" sz="2201" b="1" u="sng" dirty="0">
                <a:solidFill>
                  <a:srgbClr val="6600CC"/>
                </a:solidFill>
                <a:latin typeface="+mj-lt"/>
                <a:ea typeface="Calibri" panose="020F0502020204030204" pitchFamily="34" charset="0"/>
              </a:rPr>
              <a:t>chính quyền xã, phường, thị trấn </a:t>
            </a:r>
            <a:r>
              <a:rPr lang="nl-NL" sz="2201" dirty="0">
                <a:solidFill>
                  <a:srgbClr val="6600CC"/>
                </a:solidFill>
                <a:latin typeface="+mj-lt"/>
                <a:ea typeface="Calibri" panose="020F0502020204030204" pitchFamily="34" charset="0"/>
              </a:rPr>
              <a:t>có đủ năng lực và phẩm chất để quản lý, giải quyết đúng thẩm quyền những vấn đề đặt ra</a:t>
            </a:r>
            <a:endParaRPr lang="en-US" sz="2201" dirty="0">
              <a:solidFill>
                <a:srgbClr val="6600CC"/>
              </a:solidFill>
              <a:latin typeface="+mj-lt"/>
            </a:endParaRPr>
          </a:p>
        </p:txBody>
      </p:sp>
      <p:pic>
        <p:nvPicPr>
          <p:cNvPr id="14340" name="Picture 4" descr="https://img.vietnamplus.vn/t660/Uploaded/fsmsy/2018_08_11/Infographics_don_vi_hanh_chin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5800" y="9981"/>
            <a:ext cx="7543800" cy="6848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330878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129262" y="163827"/>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3" name="Text Box 268"/>
          <p:cNvSpPr txBox="1">
            <a:spLocks noChangeArrowheads="1"/>
          </p:cNvSpPr>
          <p:nvPr/>
        </p:nvSpPr>
        <p:spPr bwMode="gray">
          <a:xfrm>
            <a:off x="215840" y="230812"/>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3</a:t>
            </a:r>
          </a:p>
        </p:txBody>
      </p:sp>
      <p:sp>
        <p:nvSpPr>
          <p:cNvPr id="6" name="Rectangle 5"/>
          <p:cNvSpPr/>
          <p:nvPr/>
        </p:nvSpPr>
        <p:spPr>
          <a:xfrm>
            <a:off x="1003716" y="194916"/>
            <a:ext cx="6503703" cy="523220"/>
          </a:xfrm>
          <a:prstGeom prst="rect">
            <a:avLst/>
          </a:prstGeom>
        </p:spPr>
        <p:txBody>
          <a:bodyPr wrap="none">
            <a:spAutoFit/>
          </a:bodyPr>
          <a:lstStyle/>
          <a:p>
            <a:r>
              <a:rPr lang="nl-NL" sz="2800" b="1" i="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rPr>
              <a:t>Cải cách và kiện toàn các cơ quan tư pháp</a:t>
            </a:r>
            <a:endParaRPr lang="en-US" sz="2800" b="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572034" y="990600"/>
            <a:ext cx="11162772" cy="1200329"/>
          </a:xfrm>
          <a:prstGeom prst="rect">
            <a:avLst/>
          </a:prstGeom>
        </p:spPr>
        <p:txBody>
          <a:bodyPr wrap="square">
            <a:spAutoFit/>
          </a:bodyPr>
          <a:lstStyle/>
          <a:p>
            <a:pPr algn="ctr">
              <a:buFont typeface="Wingdings" panose="05000000000000000000" pitchFamily="2" charset="2"/>
              <a:buChar char="ü"/>
            </a:pPr>
            <a:r>
              <a:rPr lang="nl-NL" sz="2400" dirty="0">
                <a:latin typeface="+mj-lt"/>
                <a:ea typeface="Calibri" panose="020F0502020204030204" pitchFamily="34" charset="0"/>
                <a:cs typeface="Times New Roman" panose="02020603050405020304" pitchFamily="18" charset="0"/>
              </a:rPr>
              <a:t> </a:t>
            </a:r>
            <a:r>
              <a:rPr lang="nl-NL" sz="2400" b="1" dirty="0">
                <a:solidFill>
                  <a:srgbClr val="FF0000"/>
                </a:solidFill>
                <a:latin typeface="+mj-lt"/>
                <a:ea typeface="Calibri" panose="020F0502020204030204" pitchFamily="34" charset="0"/>
                <a:cs typeface="Times New Roman" panose="02020603050405020304" pitchFamily="18" charset="0"/>
              </a:rPr>
              <a:t>Tiếp tục cải cách, kiện toàn, nâng cao </a:t>
            </a:r>
            <a:r>
              <a:rPr lang="nl-NL" sz="2400" dirty="0">
                <a:solidFill>
                  <a:srgbClr val="3333CC"/>
                </a:solidFill>
                <a:latin typeface="+mj-lt"/>
                <a:ea typeface="Calibri" panose="020F0502020204030204" pitchFamily="34" charset="0"/>
                <a:cs typeface="Times New Roman" panose="02020603050405020304" pitchFamily="18" charset="0"/>
              </a:rPr>
              <a:t>chất lượng hoạt động của cơ quan tư pháp theo nguyên tắc nâng cao tinh thần trách nhiệm, làm tốt công tác điều tra, bắt, giam giữ, truy tố, xét xử không để xảy ra oan sai.</a:t>
            </a:r>
            <a:endParaRPr lang="en-US" sz="2400" dirty="0">
              <a:solidFill>
                <a:srgbClr val="3333CC"/>
              </a:solidFill>
              <a:latin typeface="+mj-lt"/>
              <a:ea typeface="Calibri" panose="020F0502020204030204" pitchFamily="34" charset="0"/>
              <a:cs typeface="Times New Roman" panose="02020603050405020304" pitchFamily="18" charset="0"/>
            </a:endParaRPr>
          </a:p>
        </p:txBody>
      </p:sp>
      <p:pic>
        <p:nvPicPr>
          <p:cNvPr id="7170"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546" y="2514606"/>
            <a:ext cx="6324660" cy="3333751"/>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05600" y="2733676"/>
            <a:ext cx="5181600" cy="3114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556457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096000" y="196337"/>
            <a:ext cx="5715001" cy="830997"/>
          </a:xfrm>
          <a:prstGeom prst="rect">
            <a:avLst/>
          </a:prstGeom>
        </p:spPr>
        <p:txBody>
          <a:bodyPr wrap="square">
            <a:spAutoFit/>
          </a:bodyPr>
          <a:lstStyle/>
          <a:p>
            <a:pPr algn="ctr"/>
            <a:r>
              <a:rPr lang="vi-VN" sz="2400" b="1" dirty="0">
                <a:solidFill>
                  <a:srgbClr val="00B050"/>
                </a:solidFill>
              </a:rPr>
              <a:t>Trần văn Thêm - người đã mang thân phận “tử tù” hơn suốt 40 năm qua</a:t>
            </a:r>
            <a:endParaRPr lang="en-US" sz="2400" dirty="0">
              <a:solidFill>
                <a:srgbClr val="00B050"/>
              </a:solidFill>
            </a:endParaRPr>
          </a:p>
        </p:txBody>
      </p:sp>
      <p:pic>
        <p:nvPicPr>
          <p:cNvPr id="9220" name="Picture 4" descr="4a67e93d287bc125986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4" y="1143006"/>
            <a:ext cx="5867401" cy="385762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981700" y="5116304"/>
            <a:ext cx="6096000" cy="923714"/>
          </a:xfrm>
          <a:prstGeom prst="rect">
            <a:avLst/>
          </a:prstGeom>
        </p:spPr>
        <p:txBody>
          <a:bodyPr>
            <a:spAutoFit/>
          </a:bodyPr>
          <a:lstStyle/>
          <a:p>
            <a:pPr algn="ctr"/>
            <a:r>
              <a:rPr lang="vi-VN" sz="1801" i="1" dirty="0">
                <a:solidFill>
                  <a:srgbClr val="990000"/>
                </a:solidFill>
              </a:rPr>
              <a:t>Ông Trần Văn Thêm (80 tuổi, ngụ tại Bắc Ninh), người đã mang thân phận tử tù hơn suốt 40 năm qua được Tòa xin lỗi công khai.</a:t>
            </a:r>
          </a:p>
        </p:txBody>
      </p:sp>
      <p:pic>
        <p:nvPicPr>
          <p:cNvPr id="8" name="Picture 4" descr="75c3d19910dff981a0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126" y="1430035"/>
            <a:ext cx="5943600" cy="4128532"/>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04800" y="228603"/>
            <a:ext cx="5645334" cy="830997"/>
          </a:xfrm>
          <a:prstGeom prst="rect">
            <a:avLst/>
          </a:prstGeom>
        </p:spPr>
        <p:txBody>
          <a:bodyPr wrap="square">
            <a:spAutoFit/>
          </a:bodyPr>
          <a:lstStyle/>
          <a:p>
            <a:pPr algn="ctr"/>
            <a:r>
              <a:rPr lang="en-US" sz="2400" b="1" dirty="0" err="1">
                <a:solidFill>
                  <a:srgbClr val="3333CC"/>
                </a:solidFill>
                <a:latin typeface="Roboto"/>
              </a:rPr>
              <a:t>Nguyễn</a:t>
            </a:r>
            <a:r>
              <a:rPr lang="en-US" sz="2400" b="1" dirty="0">
                <a:solidFill>
                  <a:srgbClr val="3333CC"/>
                </a:solidFill>
                <a:latin typeface="Roboto"/>
              </a:rPr>
              <a:t> </a:t>
            </a:r>
            <a:r>
              <a:rPr lang="en-US" sz="2400" b="1" dirty="0" err="1">
                <a:solidFill>
                  <a:srgbClr val="3333CC"/>
                </a:solidFill>
                <a:latin typeface="Roboto"/>
              </a:rPr>
              <a:t>Thanh</a:t>
            </a:r>
            <a:r>
              <a:rPr lang="en-US" sz="2400" b="1" dirty="0">
                <a:solidFill>
                  <a:srgbClr val="3333CC"/>
                </a:solidFill>
                <a:latin typeface="Roboto"/>
              </a:rPr>
              <a:t> </a:t>
            </a:r>
            <a:r>
              <a:rPr lang="en-US" sz="2400" b="1" dirty="0" err="1">
                <a:solidFill>
                  <a:srgbClr val="3333CC"/>
                </a:solidFill>
                <a:latin typeface="Roboto"/>
              </a:rPr>
              <a:t>Chấn</a:t>
            </a:r>
            <a:r>
              <a:rPr lang="en-US" sz="2400" b="1" dirty="0">
                <a:solidFill>
                  <a:srgbClr val="3333CC"/>
                </a:solidFill>
                <a:latin typeface="Roboto"/>
              </a:rPr>
              <a:t> </a:t>
            </a:r>
            <a:r>
              <a:rPr lang="en-US" sz="2400" b="1" dirty="0" err="1">
                <a:solidFill>
                  <a:srgbClr val="3333CC"/>
                </a:solidFill>
                <a:latin typeface="Roboto"/>
              </a:rPr>
              <a:t>ngồi</a:t>
            </a:r>
            <a:r>
              <a:rPr lang="en-US" sz="2400" b="1" dirty="0">
                <a:solidFill>
                  <a:srgbClr val="3333CC"/>
                </a:solidFill>
                <a:latin typeface="Roboto"/>
              </a:rPr>
              <a:t> </a:t>
            </a:r>
            <a:r>
              <a:rPr lang="en-US" sz="2400" b="1" dirty="0" err="1">
                <a:solidFill>
                  <a:srgbClr val="3333CC"/>
                </a:solidFill>
                <a:latin typeface="Roboto"/>
              </a:rPr>
              <a:t>tù</a:t>
            </a:r>
            <a:r>
              <a:rPr lang="en-US" sz="2400" b="1" dirty="0">
                <a:solidFill>
                  <a:srgbClr val="3333CC"/>
                </a:solidFill>
                <a:latin typeface="Roboto"/>
              </a:rPr>
              <a:t> 10 </a:t>
            </a:r>
            <a:r>
              <a:rPr lang="en-US" sz="2400" b="1" dirty="0" err="1">
                <a:solidFill>
                  <a:srgbClr val="3333CC"/>
                </a:solidFill>
                <a:latin typeface="Roboto"/>
              </a:rPr>
              <a:t>năm</a:t>
            </a:r>
            <a:r>
              <a:rPr lang="en-US" sz="2400" b="1" dirty="0">
                <a:solidFill>
                  <a:srgbClr val="3333CC"/>
                </a:solidFill>
                <a:latin typeface="Roboto"/>
              </a:rPr>
              <a:t> </a:t>
            </a:r>
            <a:r>
              <a:rPr lang="en-US" sz="2400" b="1" dirty="0" err="1">
                <a:solidFill>
                  <a:srgbClr val="3333CC"/>
                </a:solidFill>
                <a:latin typeface="Roboto"/>
              </a:rPr>
              <a:t>khiến</a:t>
            </a:r>
            <a:r>
              <a:rPr lang="en-US" sz="2400" b="1" dirty="0">
                <a:solidFill>
                  <a:srgbClr val="3333CC"/>
                </a:solidFill>
                <a:latin typeface="Roboto"/>
              </a:rPr>
              <a:t> </a:t>
            </a:r>
            <a:r>
              <a:rPr lang="en-US" sz="2400" b="1" dirty="0" err="1">
                <a:solidFill>
                  <a:srgbClr val="3333CC"/>
                </a:solidFill>
                <a:latin typeface="Roboto"/>
              </a:rPr>
              <a:t>gia</a:t>
            </a:r>
            <a:r>
              <a:rPr lang="en-US" sz="2400" b="1" dirty="0">
                <a:solidFill>
                  <a:srgbClr val="3333CC"/>
                </a:solidFill>
                <a:latin typeface="Roboto"/>
              </a:rPr>
              <a:t> </a:t>
            </a:r>
            <a:r>
              <a:rPr lang="en-US" sz="2400" b="1" dirty="0" err="1">
                <a:solidFill>
                  <a:srgbClr val="3333CC"/>
                </a:solidFill>
                <a:latin typeface="Roboto"/>
              </a:rPr>
              <a:t>đình</a:t>
            </a:r>
            <a:r>
              <a:rPr lang="en-US" sz="2400" b="1" dirty="0">
                <a:solidFill>
                  <a:srgbClr val="3333CC"/>
                </a:solidFill>
                <a:latin typeface="Roboto"/>
              </a:rPr>
              <a:t> tan </a:t>
            </a:r>
            <a:r>
              <a:rPr lang="en-US" sz="2400" b="1" dirty="0" err="1">
                <a:solidFill>
                  <a:srgbClr val="3333CC"/>
                </a:solidFill>
                <a:latin typeface="Roboto"/>
              </a:rPr>
              <a:t>nát</a:t>
            </a:r>
            <a:endParaRPr lang="en-US" sz="2400" dirty="0">
              <a:solidFill>
                <a:srgbClr val="3333CC"/>
              </a:solidFill>
            </a:endParaRPr>
          </a:p>
        </p:txBody>
      </p:sp>
    </p:spTree>
    <p:extLst>
      <p:ext uri="{BB962C8B-B14F-4D97-AF65-F5344CB8AC3E}">
        <p14:creationId xmlns:p14="http://schemas.microsoft.com/office/powerpoint/2010/main" val="319047311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0" y="152401"/>
            <a:ext cx="10287000" cy="2800767"/>
          </a:xfrm>
          <a:prstGeom prst="rect">
            <a:avLst/>
          </a:prstGeom>
        </p:spPr>
        <p:txBody>
          <a:bodyPr wrap="square">
            <a:spAutoFit/>
          </a:bodyPr>
          <a:lstStyle/>
          <a:p>
            <a:pPr algn="just">
              <a:buFont typeface="Wingdings" panose="05000000000000000000" pitchFamily="2" charset="2"/>
              <a:buChar char="ü"/>
            </a:pPr>
            <a:r>
              <a:rPr lang="nl-NL" sz="2200" dirty="0">
                <a:latin typeface="Times New Roman" panose="02020603050405020304" pitchFamily="18" charset="0"/>
                <a:ea typeface="Calibri" panose="020F0502020204030204" pitchFamily="34" charset="0"/>
                <a:cs typeface="Times New Roman" panose="02020603050405020304" pitchFamily="18" charset="0"/>
              </a:rPr>
              <a:t> </a:t>
            </a:r>
            <a:r>
              <a:rPr lang="nl-NL" sz="2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Viện kiểm sát nhân dân cần tập </a:t>
            </a:r>
            <a:r>
              <a:rPr lang="nl-NL" sz="2200"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trung</a:t>
            </a:r>
            <a:r>
              <a:rPr lang="vi-VN" sz="2200"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a:t>
            </a:r>
          </a:p>
          <a:p>
            <a:pPr algn="just"/>
            <a:r>
              <a:rPr lang="vi-VN" sz="2200" b="1" dirty="0" smtClean="0">
                <a:solidFill>
                  <a:srgbClr val="CC0066"/>
                </a:solidFill>
                <a:latin typeface="Times New Roman" panose="02020603050405020304" pitchFamily="18" charset="0"/>
                <a:ea typeface="Calibri" panose="020F0502020204030204" pitchFamily="34" charset="0"/>
                <a:cs typeface="Times New Roman" panose="02020603050405020304" pitchFamily="18" charset="0"/>
              </a:rPr>
              <a:t>- </a:t>
            </a:r>
            <a:r>
              <a:rPr lang="nl-NL" sz="2200" b="1" dirty="0" smtClean="0">
                <a:solidFill>
                  <a:srgbClr val="CC0066"/>
                </a:solidFill>
                <a:latin typeface="Times New Roman" panose="02020603050405020304" pitchFamily="18" charset="0"/>
                <a:ea typeface="Calibri" panose="020F0502020204030204" pitchFamily="34" charset="0"/>
                <a:cs typeface="Times New Roman" panose="02020603050405020304" pitchFamily="18" charset="0"/>
              </a:rPr>
              <a:t>làm </a:t>
            </a:r>
            <a:r>
              <a:rPr lang="nl-NL" sz="2200" b="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rPr>
              <a:t>tốt các chức năng công </a:t>
            </a:r>
            <a:r>
              <a:rPr lang="nl-NL" sz="2200" b="1" dirty="0" smtClean="0">
                <a:solidFill>
                  <a:srgbClr val="CC0066"/>
                </a:solidFill>
                <a:latin typeface="Times New Roman" panose="02020603050405020304" pitchFamily="18" charset="0"/>
                <a:ea typeface="Calibri" panose="020F0502020204030204" pitchFamily="34" charset="0"/>
                <a:cs typeface="Times New Roman" panose="02020603050405020304" pitchFamily="18" charset="0"/>
              </a:rPr>
              <a:t>tố</a:t>
            </a:r>
            <a:r>
              <a:rPr lang="vi-VN" sz="2200" b="1" dirty="0" smtClean="0">
                <a:solidFill>
                  <a:srgbClr val="CC0066"/>
                </a:solidFill>
                <a:latin typeface="Times New Roman" panose="02020603050405020304" pitchFamily="18" charset="0"/>
                <a:ea typeface="Calibri" panose="020F0502020204030204" pitchFamily="34" charset="0"/>
                <a:cs typeface="Times New Roman" panose="02020603050405020304" pitchFamily="18" charset="0"/>
              </a:rPr>
              <a:t> nhằm: </a:t>
            </a:r>
            <a:r>
              <a:rPr lang="vi-VN" sz="2200" dirty="0" smtClean="0">
                <a:latin typeface="Times New Roman" panose="02020603050405020304" pitchFamily="18" charset="0"/>
                <a:cs typeface="Times New Roman" panose="02020603050405020304" pitchFamily="18" charset="0"/>
              </a:rPr>
              <a:t>Mọi </a:t>
            </a:r>
            <a:r>
              <a:rPr lang="vi-VN" sz="2200" dirty="0">
                <a:latin typeface="Times New Roman" panose="02020603050405020304" pitchFamily="18" charset="0"/>
                <a:cs typeface="Times New Roman" panose="02020603050405020304" pitchFamily="18" charset="0"/>
              </a:rPr>
              <a:t>hành vi phạm tội, người phạm tội phải được phát hiện, khởi tố, điều tra, truy tố, xét xử kịp thời, nghiêm minh, đúng người, đúng tội, đúng pháp luật</a:t>
            </a:r>
            <a:r>
              <a:rPr lang="nl-NL" sz="2200" b="1" dirty="0" smtClean="0">
                <a:solidFill>
                  <a:srgbClr val="CC0066"/>
                </a:solidFill>
                <a:latin typeface="Times New Roman" panose="02020603050405020304" pitchFamily="18" charset="0"/>
                <a:ea typeface="Calibri" panose="020F0502020204030204" pitchFamily="34" charset="0"/>
                <a:cs typeface="Times New Roman" panose="02020603050405020304" pitchFamily="18" charset="0"/>
              </a:rPr>
              <a:t> </a:t>
            </a:r>
            <a:endParaRPr lang="vi-VN" sz="2200" b="1" dirty="0" smtClean="0">
              <a:solidFill>
                <a:srgbClr val="CC0066"/>
              </a:solidFill>
              <a:latin typeface="Times New Roman" panose="02020603050405020304" pitchFamily="18" charset="0"/>
              <a:ea typeface="Calibri" panose="020F0502020204030204" pitchFamily="34" charset="0"/>
              <a:cs typeface="Times New Roman" panose="02020603050405020304" pitchFamily="18" charset="0"/>
            </a:endParaRPr>
          </a:p>
          <a:p>
            <a:pPr algn="just"/>
            <a:r>
              <a:rPr lang="vi-VN" sz="2200" b="1" dirty="0" smtClean="0">
                <a:solidFill>
                  <a:srgbClr val="CC0066"/>
                </a:solidFill>
                <a:latin typeface="Times New Roman" panose="02020603050405020304" pitchFamily="18" charset="0"/>
                <a:ea typeface="Calibri" panose="020F0502020204030204" pitchFamily="34" charset="0"/>
                <a:cs typeface="Times New Roman" panose="02020603050405020304" pitchFamily="18" charset="0"/>
              </a:rPr>
              <a:t>- </a:t>
            </a:r>
            <a:r>
              <a:rPr lang="nl-NL" sz="2200" b="1" dirty="0" smtClean="0">
                <a:solidFill>
                  <a:srgbClr val="CC0066"/>
                </a:solidFill>
                <a:latin typeface="Times New Roman" panose="02020603050405020304" pitchFamily="18" charset="0"/>
                <a:ea typeface="Calibri" panose="020F0502020204030204" pitchFamily="34" charset="0"/>
                <a:cs typeface="Times New Roman" panose="02020603050405020304" pitchFamily="18" charset="0"/>
              </a:rPr>
              <a:t>kiểm </a:t>
            </a:r>
            <a:r>
              <a:rPr lang="nl-NL" sz="2200" b="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rPr>
              <a:t>sát hoạt động </a:t>
            </a:r>
            <a:r>
              <a:rPr lang="nl-NL" sz="22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tư </a:t>
            </a:r>
            <a:r>
              <a:rPr lang="nl-NL" sz="2200" b="1" dirty="0" smtClean="0">
                <a:solidFill>
                  <a:srgbClr val="C00000"/>
                </a:solidFill>
                <a:latin typeface="Times New Roman" panose="02020603050405020304" pitchFamily="18" charset="0"/>
                <a:ea typeface="Calibri" panose="020F0502020204030204" pitchFamily="34" charset="0"/>
                <a:cs typeface="Times New Roman" panose="02020603050405020304" pitchFamily="18" charset="0"/>
              </a:rPr>
              <a:t>pháp</a:t>
            </a:r>
            <a:r>
              <a:rPr lang="vi-VN" sz="22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 </a:t>
            </a:r>
            <a:r>
              <a:rPr lang="vi-VN" sz="2200" b="1" dirty="0" smtClean="0">
                <a:solidFill>
                  <a:srgbClr val="C00000"/>
                </a:solidFill>
                <a:latin typeface="Times New Roman" panose="02020603050405020304" pitchFamily="18" charset="0"/>
                <a:ea typeface="Calibri" panose="020F0502020204030204" pitchFamily="34" charset="0"/>
                <a:cs typeface="Times New Roman" panose="02020603050405020304" pitchFamily="18" charset="0"/>
              </a:rPr>
              <a:t>nhằm đảm bảo</a:t>
            </a:r>
            <a:r>
              <a:rPr lang="vi-VN" sz="2200" dirty="0" smtClean="0">
                <a:latin typeface="Times New Roman" panose="02020603050405020304" pitchFamily="18" charset="0"/>
                <a:ea typeface="Calibri" panose="020F0502020204030204" pitchFamily="34" charset="0"/>
                <a:cs typeface="Times New Roman" panose="02020603050405020304" pitchFamily="18" charset="0"/>
              </a:rPr>
              <a:t>: </a:t>
            </a:r>
            <a:r>
              <a:rPr lang="vi-VN" sz="2200" dirty="0" smtClean="0">
                <a:latin typeface="Times New Roman" panose="02020603050405020304" pitchFamily="18" charset="0"/>
                <a:cs typeface="Times New Roman" panose="02020603050405020304" pitchFamily="18" charset="0"/>
              </a:rPr>
              <a:t>Việc </a:t>
            </a:r>
            <a:r>
              <a:rPr lang="vi-VN" sz="2200" dirty="0">
                <a:latin typeface="Times New Roman" panose="02020603050405020304" pitchFamily="18" charset="0"/>
                <a:cs typeface="Times New Roman" panose="02020603050405020304" pitchFamily="18" charset="0"/>
              </a:rPr>
              <a:t>tiếp nhận, giải quyết tố giác, tin báo về tội phạm và kiến nghị khởi </a:t>
            </a:r>
            <a:r>
              <a:rPr lang="vi-VN" sz="2200" dirty="0" smtClean="0">
                <a:latin typeface="Times New Roman" panose="02020603050405020304" pitchFamily="18" charset="0"/>
                <a:cs typeface="Times New Roman" panose="02020603050405020304" pitchFamily="18" charset="0"/>
              </a:rPr>
              <a:t>tố; giải </a:t>
            </a:r>
            <a:r>
              <a:rPr lang="vi-VN" sz="2200" dirty="0">
                <a:latin typeface="Times New Roman" panose="02020603050405020304" pitchFamily="18" charset="0"/>
                <a:cs typeface="Times New Roman" panose="02020603050405020304" pitchFamily="18" charset="0"/>
              </a:rPr>
              <a:t>quyết vụ </a:t>
            </a:r>
            <a:r>
              <a:rPr lang="vi-VN" sz="2200" dirty="0" smtClean="0">
                <a:latin typeface="Times New Roman" panose="02020603050405020304" pitchFamily="18" charset="0"/>
                <a:cs typeface="Times New Roman" panose="02020603050405020304" pitchFamily="18" charset="0"/>
              </a:rPr>
              <a:t>án </a:t>
            </a:r>
            <a:r>
              <a:rPr lang="vi-VN" sz="2200" dirty="0">
                <a:latin typeface="Times New Roman" panose="02020603050405020304" pitchFamily="18" charset="0"/>
                <a:cs typeface="Times New Roman" panose="02020603050405020304" pitchFamily="18" charset="0"/>
              </a:rPr>
              <a:t>được thực hiện đúng quy định của pháp luật</a:t>
            </a:r>
            <a:r>
              <a:rPr lang="vi-VN" sz="2200" dirty="0" smtClean="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 Mọi vi phạm pháp luật trong hoạt động tư pháp phải được phát hiện, xử lý kịp thời, nghiêm minh</a:t>
            </a:r>
            <a:r>
              <a:rPr lang="vi-VN" sz="2200" dirty="0" smtClean="0">
                <a:latin typeface="Times New Roman" panose="02020603050405020304" pitchFamily="18" charset="0"/>
                <a:cs typeface="Times New Roman" panose="02020603050405020304" pitchFamily="18" charset="0"/>
              </a:rPr>
              <a:t>.</a:t>
            </a:r>
            <a:r>
              <a:rPr lang="vi-VN" sz="2200" dirty="0">
                <a:latin typeface="Times New Roman" panose="02020603050405020304" pitchFamily="18" charset="0"/>
                <a:cs typeface="Times New Roman" panose="02020603050405020304" pitchFamily="18" charset="0"/>
              </a:rPr>
              <a:t>  </a:t>
            </a:r>
            <a:endParaRPr lang="nl-NL" sz="2200"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250" name="Picture 10" descr="Image result for các vụ án tham nhũng lớn tại việt na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34400" y="2819400"/>
            <a:ext cx="3352800" cy="289560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048004" y="5638805"/>
            <a:ext cx="9601200" cy="369460"/>
          </a:xfrm>
          <a:prstGeom prst="rect">
            <a:avLst/>
          </a:prstGeom>
        </p:spPr>
        <p:txBody>
          <a:bodyPr wrap="square">
            <a:spAutoFit/>
          </a:bodyPr>
          <a:lstStyle/>
          <a:p>
            <a:r>
              <a:rPr lang="vi-VN" sz="1801" dirty="0"/>
              <a:t>Phan Văn Anh Vũ (tức </a:t>
            </a:r>
            <a:r>
              <a:rPr lang="vi-VN" sz="1801" b="1" dirty="0"/>
              <a:t>Vũ "Nhôm"</a:t>
            </a:r>
            <a:r>
              <a:rPr lang="vi-VN" sz="1801" dirty="0"/>
              <a:t>) gây thất thoát cho nhà nước lên đến 22.000 tỷ đồng</a:t>
            </a:r>
            <a:endParaRPr lang="en-US" sz="1801" dirty="0"/>
          </a:p>
        </p:txBody>
      </p:sp>
    </p:spTree>
    <p:extLst>
      <p:ext uri="{BB962C8B-B14F-4D97-AF65-F5344CB8AC3E}">
        <p14:creationId xmlns:p14="http://schemas.microsoft.com/office/powerpoint/2010/main" val="136559012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4" y="609603"/>
            <a:ext cx="2590800" cy="3785652"/>
          </a:xfrm>
          <a:prstGeom prst="rect">
            <a:avLst/>
          </a:prstGeom>
        </p:spPr>
        <p:txBody>
          <a:bodyPr wrap="square">
            <a:spAutoFit/>
          </a:bodyPr>
          <a:lstStyle/>
          <a:p>
            <a:pPr marL="342895" indent="-342895" algn="just">
              <a:buFont typeface="Wingdings" panose="05000000000000000000" pitchFamily="2" charset="2"/>
              <a:buChar char="ü"/>
            </a:pPr>
            <a:r>
              <a:rPr lang="nl-NL" sz="2400" b="1" dirty="0">
                <a:solidFill>
                  <a:srgbClr val="C00000"/>
                </a:solidFill>
                <a:latin typeface="+mj-lt"/>
                <a:ea typeface="Calibri" panose="020F0502020204030204" pitchFamily="34" charset="0"/>
              </a:rPr>
              <a:t>Sắp xếp </a:t>
            </a:r>
            <a:r>
              <a:rPr lang="nl-NL" sz="2400" dirty="0">
                <a:solidFill>
                  <a:srgbClr val="3333CC"/>
                </a:solidFill>
                <a:latin typeface="+mj-lt"/>
                <a:ea typeface="Calibri" panose="020F0502020204030204" pitchFamily="34" charset="0"/>
              </a:rPr>
              <a:t>lại </a:t>
            </a:r>
            <a:r>
              <a:rPr lang="nl-NL" sz="2400" b="1" dirty="0">
                <a:solidFill>
                  <a:srgbClr val="00CCFF"/>
                </a:solidFill>
                <a:latin typeface="+mj-lt"/>
                <a:ea typeface="Calibri" panose="020F0502020204030204" pitchFamily="34" charset="0"/>
              </a:rPr>
              <a:t>hệ thống Tòa án nhân dân</a:t>
            </a:r>
            <a:r>
              <a:rPr lang="nl-NL" sz="2400" dirty="0">
                <a:solidFill>
                  <a:srgbClr val="3333CC"/>
                </a:solidFill>
                <a:latin typeface="+mj-lt"/>
                <a:ea typeface="Calibri" panose="020F0502020204030204" pitchFamily="34" charset="0"/>
              </a:rPr>
              <a:t>, </a:t>
            </a:r>
            <a:r>
              <a:rPr lang="nl-NL" sz="2400" b="1" dirty="0">
                <a:solidFill>
                  <a:srgbClr val="FF3399"/>
                </a:solidFill>
                <a:latin typeface="+mj-lt"/>
                <a:ea typeface="Calibri" panose="020F0502020204030204" pitchFamily="34" charset="0"/>
              </a:rPr>
              <a:t>phân định rõ thẩm quyền </a:t>
            </a:r>
            <a:r>
              <a:rPr lang="nl-NL" sz="2400" dirty="0">
                <a:solidFill>
                  <a:srgbClr val="3333CC"/>
                </a:solidFill>
                <a:latin typeface="+mj-lt"/>
                <a:ea typeface="Calibri" panose="020F0502020204030204" pitchFamily="34" charset="0"/>
              </a:rPr>
              <a:t>một cách hợp lý, tăng cường thẩm phán ở những địa bàn trọng điểm.</a:t>
            </a:r>
            <a:endParaRPr lang="en-US" sz="2400" dirty="0">
              <a:solidFill>
                <a:srgbClr val="3333CC"/>
              </a:solidFill>
              <a:latin typeface="+mj-lt"/>
            </a:endParaRPr>
          </a:p>
        </p:txBody>
      </p:sp>
      <p:pic>
        <p:nvPicPr>
          <p:cNvPr id="13314" name="Picture 2" descr="Trong hình ảnh có thể có: văn bả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6200" y="228599"/>
            <a:ext cx="8273143" cy="6629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836987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97476" y="772187"/>
            <a:ext cx="10515600" cy="523220"/>
          </a:xfrm>
          <a:prstGeom prst="rect">
            <a:avLst/>
          </a:prstGeom>
        </p:spPr>
        <p:txBody>
          <a:bodyPr wrap="square">
            <a:spAutoFit/>
          </a:bodyPr>
          <a:lstStyle/>
          <a:p>
            <a:pPr algn="just"/>
            <a:r>
              <a:rPr lang="nl-NL" sz="2800" b="1" i="1" dirty="0">
                <a:solidFill>
                  <a:srgbClr val="990000"/>
                </a:solidFill>
                <a:latin typeface="Times New Roman" panose="02020603050405020304" pitchFamily="18" charset="0"/>
                <a:ea typeface="Calibri" panose="020F0502020204030204" pitchFamily="34" charset="0"/>
                <a:cs typeface="Times New Roman" panose="02020603050405020304" pitchFamily="18" charset="0"/>
              </a:rPr>
              <a:t>Phát huy dân chủ, giữ vững kỷ luật, kỷ cương, tăng cường pháp chế</a:t>
            </a:r>
            <a:endParaRPr lang="en-US" sz="2800" b="1" dirty="0">
              <a:solidFill>
                <a:srgbClr val="99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57"/>
          <p:cNvSpPr>
            <a:spLocks noChangeArrowheads="1"/>
          </p:cNvSpPr>
          <p:nvPr/>
        </p:nvSpPr>
        <p:spPr bwMode="gray">
          <a:xfrm>
            <a:off x="613649" y="689587"/>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r>
              <a:rPr lang="en-US" sz="1801" b="1" dirty="0" smtClean="0">
                <a:solidFill>
                  <a:schemeClr val="bg1"/>
                </a:solidFill>
                <a:latin typeface="Times New Roman" panose="02020603050405020304" pitchFamily="18" charset="0"/>
                <a:cs typeface="Times New Roman" panose="02020603050405020304" pitchFamily="18" charset="0"/>
              </a:rPr>
              <a:t>  4</a:t>
            </a:r>
            <a:endParaRPr lang="en-US" sz="1801" b="1" dirty="0">
              <a:solidFill>
                <a:schemeClr val="bg1"/>
              </a:solidFill>
              <a:latin typeface="Times New Roman" panose="02020603050405020304" pitchFamily="18" charset="0"/>
              <a:cs typeface="Times New Roman" panose="02020603050405020304" pitchFamily="18" charset="0"/>
            </a:endParaRPr>
          </a:p>
        </p:txBody>
      </p:sp>
      <p:sp>
        <p:nvSpPr>
          <p:cNvPr id="4" name="Text Box 268"/>
          <p:cNvSpPr txBox="1">
            <a:spLocks noChangeArrowheads="1"/>
          </p:cNvSpPr>
          <p:nvPr/>
        </p:nvSpPr>
        <p:spPr bwMode="gray">
          <a:xfrm>
            <a:off x="609600" y="209390"/>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4</a:t>
            </a:r>
          </a:p>
        </p:txBody>
      </p:sp>
      <p:pic>
        <p:nvPicPr>
          <p:cNvPr id="12292" name="Picture 4" descr="Kết quả hình ảnh cho dan ch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3072" y="1524003"/>
            <a:ext cx="7620000" cy="4981575"/>
          </a:xfrm>
          <a:prstGeom prst="rect">
            <a:avLst/>
          </a:prstGeom>
          <a:noFill/>
          <a:extLst>
            <a:ext uri="{909E8E84-426E-40DD-AFC4-6F175D3DCCD1}">
              <a14:hiddenFill xmlns:a14="http://schemas.microsoft.com/office/drawing/2010/main">
                <a:solidFill>
                  <a:srgbClr val="FFFFFF"/>
                </a:solidFill>
              </a14:hiddenFill>
            </a:ext>
          </a:extLst>
        </p:spPr>
      </p:pic>
      <p:pic>
        <p:nvPicPr>
          <p:cNvPr id="12296" name="Picture 8" descr="Kết quả hình ảnh cho dan ch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877369"/>
            <a:ext cx="4137497" cy="3619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104858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5" y="304805"/>
            <a:ext cx="11125200" cy="954107"/>
          </a:xfrm>
          <a:prstGeom prst="rect">
            <a:avLst/>
          </a:prstGeom>
        </p:spPr>
        <p:txBody>
          <a:bodyPr wrap="square">
            <a:spAutoFit/>
          </a:bodyPr>
          <a:lstStyle/>
          <a:p>
            <a:pPr marL="342895" indent="-342895" algn="ctr">
              <a:buFont typeface="Wingdings" panose="05000000000000000000" pitchFamily="2" charset="2"/>
              <a:buChar char="ü"/>
            </a:pPr>
            <a:r>
              <a:rPr lang="nl-NL" sz="2800" dirty="0">
                <a:latin typeface="Times New Roman" panose="02020603050405020304" pitchFamily="18" charset="0"/>
                <a:ea typeface="Calibri" panose="020F0502020204030204" pitchFamily="34" charset="0"/>
                <a:cs typeface="Times New Roman" panose="02020603050405020304" pitchFamily="18" charset="0"/>
              </a:rPr>
              <a:t>Nhân dân thực hiện quyền làm chủ của mình bằng hình thức </a:t>
            </a:r>
            <a:r>
              <a:rPr lang="nl-NL" sz="2800" b="1" u="sng" dirty="0">
                <a:latin typeface="Times New Roman" panose="02020603050405020304" pitchFamily="18" charset="0"/>
                <a:ea typeface="Calibri" panose="020F0502020204030204" pitchFamily="34" charset="0"/>
                <a:cs typeface="Times New Roman" panose="02020603050405020304" pitchFamily="18" charset="0"/>
              </a:rPr>
              <a:t>trực tiếp hoặc gián tiếp</a:t>
            </a:r>
            <a:endParaRPr lang="en-US" sz="2800" dirty="0">
              <a:latin typeface="Times New Roman" panose="02020603050405020304" pitchFamily="18" charset="0"/>
              <a:cs typeface="Times New Roman" panose="02020603050405020304" pitchFamily="18" charset="0"/>
            </a:endParaRPr>
          </a:p>
        </p:txBody>
      </p:sp>
      <p:pic>
        <p:nvPicPr>
          <p:cNvPr id="13314" name="Picture 2" descr="Image result for dân chủ trực tiế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3204" y="1422403"/>
            <a:ext cx="5334000" cy="41783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Kết quả hình ảnh cho trưng cầu dân ý"/>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8239" y="1258912"/>
            <a:ext cx="5507663" cy="4913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279485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5" y="304801"/>
            <a:ext cx="11125200" cy="1200329"/>
          </a:xfrm>
          <a:prstGeom prst="rect">
            <a:avLst/>
          </a:prstGeom>
        </p:spPr>
        <p:txBody>
          <a:bodyPr wrap="square">
            <a:spAutoFit/>
          </a:bodyPr>
          <a:lstStyle/>
          <a:p>
            <a:pPr marL="342895" indent="-342895" algn="ctr">
              <a:buFont typeface="Wingdings" panose="05000000000000000000" pitchFamily="2" charset="2"/>
              <a:buChar char="ü"/>
            </a:pPr>
            <a:r>
              <a:rPr lang="nl-NL" sz="2400" dirty="0">
                <a:solidFill>
                  <a:srgbClr val="990000"/>
                </a:solidFill>
                <a:latin typeface="+mj-lt"/>
                <a:ea typeface="Calibri" panose="020F0502020204030204" pitchFamily="34" charset="0"/>
                <a:cs typeface="Times New Roman" panose="02020603050405020304" pitchFamily="18" charset="0"/>
              </a:rPr>
              <a:t>Nhà nước </a:t>
            </a:r>
            <a:r>
              <a:rPr lang="nl-NL" sz="2400" b="1" dirty="0">
                <a:solidFill>
                  <a:srgbClr val="00B0F0"/>
                </a:solidFill>
                <a:latin typeface="+mj-lt"/>
                <a:ea typeface="Calibri" panose="020F0502020204030204" pitchFamily="34" charset="0"/>
                <a:cs typeface="Times New Roman" panose="02020603050405020304" pitchFamily="18" charset="0"/>
              </a:rPr>
              <a:t>chăm lo </a:t>
            </a:r>
            <a:r>
              <a:rPr lang="nl-NL" sz="2400" dirty="0">
                <a:solidFill>
                  <a:srgbClr val="990000"/>
                </a:solidFill>
                <a:latin typeface="+mj-lt"/>
                <a:ea typeface="Calibri" panose="020F0502020204030204" pitchFamily="34" charset="0"/>
                <a:cs typeface="Times New Roman" panose="02020603050405020304" pitchFamily="18" charset="0"/>
              </a:rPr>
              <a:t>cho con người, </a:t>
            </a:r>
            <a:r>
              <a:rPr lang="nl-NL" sz="2400" b="1" dirty="0">
                <a:solidFill>
                  <a:srgbClr val="00B050"/>
                </a:solidFill>
                <a:latin typeface="+mj-lt"/>
                <a:ea typeface="Calibri" panose="020F0502020204030204" pitchFamily="34" charset="0"/>
                <a:cs typeface="Times New Roman" panose="02020603050405020304" pitchFamily="18" charset="0"/>
              </a:rPr>
              <a:t>bảo vệ quyền và lợi ích hợp pháp </a:t>
            </a:r>
            <a:r>
              <a:rPr lang="nl-NL" sz="2400" dirty="0">
                <a:solidFill>
                  <a:srgbClr val="990000"/>
                </a:solidFill>
                <a:latin typeface="+mj-lt"/>
                <a:ea typeface="Calibri" panose="020F0502020204030204" pitchFamily="34" charset="0"/>
                <a:cs typeface="Times New Roman" panose="02020603050405020304" pitchFamily="18" charset="0"/>
              </a:rPr>
              <a:t>của mọi người; </a:t>
            </a:r>
            <a:r>
              <a:rPr lang="nl-NL" sz="2400" b="1" dirty="0">
                <a:solidFill>
                  <a:srgbClr val="6600CC"/>
                </a:solidFill>
                <a:latin typeface="+mj-lt"/>
                <a:ea typeface="Calibri" panose="020F0502020204030204" pitchFamily="34" charset="0"/>
                <a:cs typeface="Times New Roman" panose="02020603050405020304" pitchFamily="18" charset="0"/>
              </a:rPr>
              <a:t>tôn trọng </a:t>
            </a:r>
            <a:r>
              <a:rPr lang="nl-NL" sz="2400" dirty="0">
                <a:solidFill>
                  <a:srgbClr val="990000"/>
                </a:solidFill>
                <a:latin typeface="+mj-lt"/>
                <a:ea typeface="Calibri" panose="020F0502020204030204" pitchFamily="34" charset="0"/>
                <a:cs typeface="Times New Roman" panose="02020603050405020304" pitchFamily="18" charset="0"/>
              </a:rPr>
              <a:t>và </a:t>
            </a:r>
            <a:r>
              <a:rPr lang="nl-NL" sz="2400" b="1" dirty="0">
                <a:solidFill>
                  <a:srgbClr val="00CCFF"/>
                </a:solidFill>
                <a:latin typeface="+mj-lt"/>
                <a:ea typeface="Calibri" panose="020F0502020204030204" pitchFamily="34" charset="0"/>
                <a:cs typeface="Times New Roman" panose="02020603050405020304" pitchFamily="18" charset="0"/>
              </a:rPr>
              <a:t>thực hiện </a:t>
            </a:r>
            <a:r>
              <a:rPr lang="nl-NL" sz="2400" dirty="0">
                <a:solidFill>
                  <a:srgbClr val="990000"/>
                </a:solidFill>
                <a:latin typeface="+mj-lt"/>
                <a:ea typeface="Calibri" panose="020F0502020204030204" pitchFamily="34" charset="0"/>
                <a:cs typeface="Times New Roman" panose="02020603050405020304" pitchFamily="18" charset="0"/>
              </a:rPr>
              <a:t>các điều ước quốc tế về quyền con người mà Việt Nam đã ký kết hoặc tham gia.</a:t>
            </a:r>
            <a:endParaRPr lang="en-US" sz="2400" dirty="0">
              <a:solidFill>
                <a:srgbClr val="990000"/>
              </a:solidFill>
              <a:latin typeface="+mj-lt"/>
              <a:ea typeface="Calibri" panose="020F0502020204030204" pitchFamily="34" charset="0"/>
              <a:cs typeface="Times New Roman" panose="02020603050405020304" pitchFamily="18" charset="0"/>
            </a:endParaRPr>
          </a:p>
        </p:txBody>
      </p:sp>
      <p:pic>
        <p:nvPicPr>
          <p:cNvPr id="14338" name="Picture 2" descr="Image result for Nhà nước chăm lo cho con người, bảo vệ quyền và lợi ích hợp pháp của mọi ngườ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905002"/>
            <a:ext cx="3657600" cy="3505198"/>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Image result for Nhà nước chăm lo cho con người, bảo vệ quyền và lợi ích hợp pháp của mọi ngườ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86802" y="1905004"/>
            <a:ext cx="3295652" cy="3124196"/>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descr="Kết quả hình ảnh cho cung cấp nhu yếu phẩm ở phường trúc bạch"/>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10000" y="1905002"/>
            <a:ext cx="4876802" cy="44957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31669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4" y="304803"/>
            <a:ext cx="3733796" cy="3046988"/>
          </a:xfrm>
          <a:prstGeom prst="rect">
            <a:avLst/>
          </a:prstGeom>
        </p:spPr>
        <p:txBody>
          <a:bodyPr wrap="square">
            <a:spAutoFit/>
          </a:bodyPr>
          <a:lstStyle/>
          <a:p>
            <a:pPr marL="342895" indent="-342895" algn="ctr">
              <a:buFont typeface="Wingdings" panose="05000000000000000000" pitchFamily="2" charset="2"/>
              <a:buChar char="ü"/>
            </a:pPr>
            <a:r>
              <a:rPr lang="nl-NL" sz="2400" dirty="0">
                <a:solidFill>
                  <a:srgbClr val="00B050"/>
                </a:solidFill>
                <a:latin typeface="+mj-lt"/>
                <a:ea typeface="Calibri" panose="020F0502020204030204" pitchFamily="34" charset="0"/>
                <a:cs typeface="Times New Roman" panose="02020603050405020304" pitchFamily="18" charset="0"/>
              </a:rPr>
              <a:t>Coi trọng công tác </a:t>
            </a:r>
            <a:r>
              <a:rPr lang="nl-NL" sz="2400" b="1" dirty="0">
                <a:solidFill>
                  <a:srgbClr val="FF3399"/>
                </a:solidFill>
                <a:latin typeface="+mj-lt"/>
                <a:ea typeface="Calibri" panose="020F0502020204030204" pitchFamily="34" charset="0"/>
                <a:cs typeface="Times New Roman" panose="02020603050405020304" pitchFamily="18" charset="0"/>
              </a:rPr>
              <a:t>tuyên truyền, giáo dục </a:t>
            </a:r>
            <a:r>
              <a:rPr lang="nl-NL" sz="2400" dirty="0">
                <a:solidFill>
                  <a:srgbClr val="00B050"/>
                </a:solidFill>
                <a:latin typeface="+mj-lt"/>
                <a:ea typeface="Calibri" panose="020F0502020204030204" pitchFamily="34" charset="0"/>
                <a:cs typeface="Times New Roman" panose="02020603050405020304" pitchFamily="18" charset="0"/>
              </a:rPr>
              <a:t>pháp luật, nâng cao ý thức pháp luật cho nhân dân, gắn liền quyền hạn với trách nhiệm, lợi ích và nghĩa vụ công dân. </a:t>
            </a:r>
            <a:endParaRPr lang="en-US" sz="2400" dirty="0">
              <a:solidFill>
                <a:srgbClr val="00B050"/>
              </a:solidFill>
              <a:latin typeface="+mj-lt"/>
              <a:ea typeface="Calibri" panose="020F0502020204030204" pitchFamily="34" charset="0"/>
              <a:cs typeface="Times New Roman" panose="02020603050405020304" pitchFamily="18" charset="0"/>
            </a:endParaRPr>
          </a:p>
        </p:txBody>
      </p:sp>
      <p:pic>
        <p:nvPicPr>
          <p:cNvPr id="1026" name="Picture 2" descr="http://hanoimoi.com.vn/Uploads/images/trungtruc/2020/05/24/xu-phat-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0600" y="82732"/>
            <a:ext cx="7239001" cy="67426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616474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381003"/>
            <a:ext cx="11506201" cy="830997"/>
          </a:xfrm>
          <a:prstGeom prst="rect">
            <a:avLst/>
          </a:prstGeom>
        </p:spPr>
        <p:txBody>
          <a:bodyPr wrap="square">
            <a:spAutoFit/>
          </a:bodyPr>
          <a:lstStyle/>
          <a:p>
            <a:pPr marL="342895" indent="-342895" algn="ctr">
              <a:buFont typeface="Wingdings" panose="05000000000000000000" pitchFamily="2" charset="2"/>
              <a:buChar char="ü"/>
            </a:pPr>
            <a:r>
              <a:rPr lang="nl-NL" sz="2400" dirty="0">
                <a:solidFill>
                  <a:srgbClr val="3333CC"/>
                </a:solidFill>
                <a:latin typeface="+mj-lt"/>
                <a:ea typeface="Calibri" panose="020F0502020204030204" pitchFamily="34" charset="0"/>
                <a:cs typeface="Times New Roman" panose="02020603050405020304" pitchFamily="18" charset="0"/>
              </a:rPr>
              <a:t>Mọi công dân đều </a:t>
            </a:r>
            <a:r>
              <a:rPr lang="nl-NL" sz="2400" b="1" dirty="0">
                <a:solidFill>
                  <a:srgbClr val="CC0066"/>
                </a:solidFill>
                <a:latin typeface="+mj-lt"/>
                <a:ea typeface="Calibri" panose="020F0502020204030204" pitchFamily="34" charset="0"/>
                <a:cs typeface="Times New Roman" panose="02020603050405020304" pitchFamily="18" charset="0"/>
              </a:rPr>
              <a:t>bình đẳng trước pháp luật</a:t>
            </a:r>
            <a:r>
              <a:rPr lang="nl-NL" sz="2400" dirty="0">
                <a:solidFill>
                  <a:srgbClr val="3333CC"/>
                </a:solidFill>
                <a:latin typeface="+mj-lt"/>
                <a:ea typeface="Calibri" panose="020F0502020204030204" pitchFamily="34" charset="0"/>
                <a:cs typeface="Times New Roman" panose="02020603050405020304" pitchFamily="18" charset="0"/>
              </a:rPr>
              <a:t>, mọi tổ chức Đảng, cơ quan Nhà nước, đoàn thể đều </a:t>
            </a:r>
            <a:r>
              <a:rPr lang="nl-NL" sz="2400" b="1" dirty="0">
                <a:solidFill>
                  <a:srgbClr val="FF3399"/>
                </a:solidFill>
                <a:latin typeface="+mj-lt"/>
                <a:ea typeface="Calibri" panose="020F0502020204030204" pitchFamily="34" charset="0"/>
                <a:cs typeface="Times New Roman" panose="02020603050405020304" pitchFamily="18" charset="0"/>
              </a:rPr>
              <a:t>hoạt động theo Hiến pháp, pháp luật. </a:t>
            </a:r>
            <a:endParaRPr lang="en-US" sz="2400" b="1" dirty="0">
              <a:solidFill>
                <a:srgbClr val="FF3399"/>
              </a:solidFill>
              <a:latin typeface="+mj-lt"/>
              <a:ea typeface="Calibri" panose="020F0502020204030204" pitchFamily="34" charset="0"/>
              <a:cs typeface="Times New Roman" panose="02020603050405020304" pitchFamily="18" charset="0"/>
            </a:endParaRPr>
          </a:p>
        </p:txBody>
      </p:sp>
      <p:pic>
        <p:nvPicPr>
          <p:cNvPr id="17412" name="Picture 4"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4" y="1587504"/>
            <a:ext cx="5638800" cy="4051301"/>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Kết quả hình ảnh cho công dân bình đẳng trước pháp luậ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3" y="1587505"/>
            <a:ext cx="5181597" cy="4051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867755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523022" y="619786"/>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3" name="Text Box 268"/>
          <p:cNvSpPr txBox="1">
            <a:spLocks noChangeArrowheads="1"/>
          </p:cNvSpPr>
          <p:nvPr/>
        </p:nvSpPr>
        <p:spPr bwMode="gray">
          <a:xfrm>
            <a:off x="609600" y="685804"/>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5</a:t>
            </a:r>
          </a:p>
        </p:txBody>
      </p:sp>
      <p:sp>
        <p:nvSpPr>
          <p:cNvPr id="4" name="Rectangle 3"/>
          <p:cNvSpPr/>
          <p:nvPr/>
        </p:nvSpPr>
        <p:spPr>
          <a:xfrm>
            <a:off x="584918" y="717990"/>
            <a:ext cx="10387884" cy="348813"/>
          </a:xfrm>
          <a:prstGeom prst="rect">
            <a:avLst/>
          </a:prstGeom>
        </p:spPr>
        <p:txBody>
          <a:bodyPr wrap="square">
            <a:spAutoFit/>
          </a:bodyPr>
          <a:lstStyle/>
          <a:p>
            <a:pPr marL="457195" indent="457195" algn="ctr">
              <a:lnSpc>
                <a:spcPts val="2000"/>
              </a:lnSpc>
            </a:pPr>
            <a:r>
              <a:rPr lang="nl-NL" sz="2800" b="1" i="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Xây dựng đội ngũ cán bộ, công chức trong sạch, có năng lực</a:t>
            </a:r>
            <a:endParaRPr lang="en-US" sz="28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8434" name="Picture 2" descr="Image result for Cán bộ là cái gốc của mọi công việ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1355" y="1583082"/>
            <a:ext cx="10223143" cy="42462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702800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68"/>
          <p:cNvSpPr txBox="1">
            <a:spLocks noChangeArrowheads="1"/>
          </p:cNvSpPr>
          <p:nvPr/>
        </p:nvSpPr>
        <p:spPr bwMode="gray">
          <a:xfrm>
            <a:off x="609600" y="209390"/>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5</a:t>
            </a:r>
          </a:p>
        </p:txBody>
      </p:sp>
      <p:sp>
        <p:nvSpPr>
          <p:cNvPr id="5" name="Rectangle 4"/>
          <p:cNvSpPr/>
          <p:nvPr/>
        </p:nvSpPr>
        <p:spPr>
          <a:xfrm>
            <a:off x="0" y="247184"/>
            <a:ext cx="11506200" cy="584775"/>
          </a:xfrm>
          <a:prstGeom prst="rect">
            <a:avLst/>
          </a:prstGeom>
        </p:spPr>
        <p:txBody>
          <a:bodyPr wrap="square">
            <a:spAutoFit/>
          </a:bodyPr>
          <a:lstStyle/>
          <a:p>
            <a:pPr marL="342895" indent="-342895" algn="ctr">
              <a:buFont typeface="Wingdings" panose="05000000000000000000" pitchFamily="2" charset="2"/>
              <a:buChar char="v"/>
            </a:pPr>
            <a:r>
              <a:rPr lang="nl-NL" sz="3200" b="1" dirty="0">
                <a:solidFill>
                  <a:srgbClr val="FF3399"/>
                </a:solidFill>
              </a:rPr>
              <a:t> T</a:t>
            </a:r>
            <a:r>
              <a:rPr lang="nl-NL" sz="3200" b="1" u="sng" dirty="0">
                <a:solidFill>
                  <a:srgbClr val="FF3399"/>
                </a:solidFill>
              </a:rPr>
              <a:t>iêu chuẩn chung của cán bộ trong thời kỳ đổi mớ</a:t>
            </a:r>
            <a:r>
              <a:rPr lang="nl-NL" sz="3200" b="1" dirty="0">
                <a:solidFill>
                  <a:srgbClr val="FF3399"/>
                </a:solidFill>
              </a:rPr>
              <a:t>i</a:t>
            </a:r>
            <a:r>
              <a:rPr lang="nl-NL" sz="3200" dirty="0">
                <a:solidFill>
                  <a:srgbClr val="FF3399"/>
                </a:solidFill>
              </a:rPr>
              <a:t>:</a:t>
            </a:r>
            <a:endParaRPr lang="en-US" sz="3200" dirty="0">
              <a:solidFill>
                <a:srgbClr val="FF3399"/>
              </a:solidFill>
              <a:latin typeface="+mj-lt"/>
            </a:endParaRPr>
          </a:p>
        </p:txBody>
      </p:sp>
      <p:sp>
        <p:nvSpPr>
          <p:cNvPr id="6" name="Rectangle 5"/>
          <p:cNvSpPr/>
          <p:nvPr/>
        </p:nvSpPr>
        <p:spPr>
          <a:xfrm>
            <a:off x="1958693" y="4495802"/>
            <a:ext cx="9699911" cy="954107"/>
          </a:xfrm>
          <a:prstGeom prst="rect">
            <a:avLst/>
          </a:prstGeom>
        </p:spPr>
        <p:txBody>
          <a:bodyPr wrap="square">
            <a:spAutoFit/>
          </a:bodyPr>
          <a:lstStyle/>
          <a:p>
            <a:pPr marL="457195" indent="-457195">
              <a:buFont typeface="Wingdings" panose="05000000000000000000" pitchFamily="2" charset="2"/>
              <a:buChar char="§"/>
            </a:pPr>
            <a:r>
              <a:rPr lang="nl-NL" sz="2800" dirty="0">
                <a:solidFill>
                  <a:srgbClr val="00B0F0"/>
                </a:solidFill>
                <a:latin typeface="+mj-lt"/>
                <a:ea typeface="Calibri" panose="020F0502020204030204" pitchFamily="34" charset="0"/>
                <a:cs typeface="Times New Roman" panose="02020603050405020304" pitchFamily="18" charset="0"/>
              </a:rPr>
              <a:t>Thực hiện tốt các chủ trương, đường lối của Đảng, chính sách và pháp luật của Nhà nước.</a:t>
            </a:r>
            <a:endParaRPr lang="en-US" sz="2800" dirty="0">
              <a:solidFill>
                <a:srgbClr val="00B0F0"/>
              </a:solidFill>
              <a:latin typeface="+mj-lt"/>
              <a:ea typeface="Calibri" panose="020F0502020204030204" pitchFamily="34" charset="0"/>
              <a:cs typeface="Times New Roman" panose="02020603050405020304" pitchFamily="18" charset="0"/>
            </a:endParaRPr>
          </a:p>
        </p:txBody>
      </p:sp>
      <p:sp>
        <p:nvSpPr>
          <p:cNvPr id="7" name="Rectangle 6"/>
          <p:cNvSpPr/>
          <p:nvPr/>
        </p:nvSpPr>
        <p:spPr>
          <a:xfrm>
            <a:off x="1958692" y="1250746"/>
            <a:ext cx="5106975" cy="523220"/>
          </a:xfrm>
          <a:prstGeom prst="rect">
            <a:avLst/>
          </a:prstGeom>
        </p:spPr>
        <p:txBody>
          <a:bodyPr wrap="none">
            <a:spAutoFit/>
          </a:bodyPr>
          <a:lstStyle/>
          <a:p>
            <a:pPr marL="457195" indent="-457195">
              <a:buFont typeface="Wingdings" panose="05000000000000000000" pitchFamily="2" charset="2"/>
              <a:buChar char="§"/>
            </a:pPr>
            <a:r>
              <a:rPr lang="nl-NL" sz="2800" dirty="0">
                <a:solidFill>
                  <a:srgbClr val="6600CC"/>
                </a:solidFill>
                <a:latin typeface="+mj-lt"/>
                <a:ea typeface="Calibri" panose="020F0502020204030204" pitchFamily="34" charset="0"/>
                <a:cs typeface="Times New Roman" panose="02020603050405020304" pitchFamily="18" charset="0"/>
              </a:rPr>
              <a:t>Tinh thần yêu nước sâu sắc</a:t>
            </a:r>
            <a:endParaRPr lang="en-US" sz="2800" dirty="0">
              <a:solidFill>
                <a:srgbClr val="6600CC"/>
              </a:solidFill>
              <a:latin typeface="+mj-lt"/>
            </a:endParaRPr>
          </a:p>
        </p:txBody>
      </p:sp>
      <p:sp>
        <p:nvSpPr>
          <p:cNvPr id="8" name="Rectangle 7"/>
          <p:cNvSpPr/>
          <p:nvPr/>
        </p:nvSpPr>
        <p:spPr>
          <a:xfrm>
            <a:off x="1933291" y="2278244"/>
            <a:ext cx="4865434" cy="523220"/>
          </a:xfrm>
          <a:prstGeom prst="rect">
            <a:avLst/>
          </a:prstGeom>
        </p:spPr>
        <p:txBody>
          <a:bodyPr wrap="none">
            <a:spAutoFit/>
          </a:bodyPr>
          <a:lstStyle/>
          <a:p>
            <a:pPr marL="457195" indent="-457195">
              <a:buFont typeface="Wingdings" panose="05000000000000000000" pitchFamily="2" charset="2"/>
              <a:buChar char="§"/>
            </a:pPr>
            <a:r>
              <a:rPr lang="nl-NL" sz="2800" dirty="0">
                <a:solidFill>
                  <a:srgbClr val="C00000"/>
                </a:solidFill>
                <a:latin typeface="+mj-lt"/>
                <a:ea typeface="Calibri" panose="020F0502020204030204" pitchFamily="34" charset="0"/>
                <a:cs typeface="Times New Roman" panose="02020603050405020304" pitchFamily="18" charset="0"/>
              </a:rPr>
              <a:t>Tận tụy phục vụ Nhân dân</a:t>
            </a:r>
            <a:endParaRPr lang="en-US" sz="2800" dirty="0">
              <a:solidFill>
                <a:srgbClr val="C00000"/>
              </a:solidFill>
              <a:latin typeface="+mj-lt"/>
            </a:endParaRPr>
          </a:p>
        </p:txBody>
      </p:sp>
      <p:sp>
        <p:nvSpPr>
          <p:cNvPr id="9" name="Rectangle 8"/>
          <p:cNvSpPr/>
          <p:nvPr/>
        </p:nvSpPr>
        <p:spPr>
          <a:xfrm>
            <a:off x="1958690" y="3512639"/>
            <a:ext cx="7840608" cy="523220"/>
          </a:xfrm>
          <a:prstGeom prst="rect">
            <a:avLst/>
          </a:prstGeom>
        </p:spPr>
        <p:txBody>
          <a:bodyPr wrap="none">
            <a:spAutoFit/>
          </a:bodyPr>
          <a:lstStyle/>
          <a:p>
            <a:pPr marL="457195" indent="-457195">
              <a:buFont typeface="Wingdings" panose="05000000000000000000" pitchFamily="2" charset="2"/>
              <a:buChar char="§"/>
            </a:pPr>
            <a:r>
              <a:rPr lang="nl-NL" sz="2800" dirty="0">
                <a:solidFill>
                  <a:srgbClr val="00B050"/>
                </a:solidFill>
                <a:latin typeface="+mj-lt"/>
                <a:ea typeface="Calibri" panose="020F0502020204030204" pitchFamily="34" charset="0"/>
                <a:cs typeface="Times New Roman" panose="02020603050405020304" pitchFamily="18" charset="0"/>
              </a:rPr>
              <a:t>Kiên định mục tiêu độc lập dân tộc và CNXH </a:t>
            </a:r>
            <a:endParaRPr lang="en-US" sz="2800" dirty="0">
              <a:solidFill>
                <a:srgbClr val="00B050"/>
              </a:solidFill>
              <a:latin typeface="+mj-lt"/>
            </a:endParaRPr>
          </a:p>
        </p:txBody>
      </p:sp>
      <p:cxnSp>
        <p:nvCxnSpPr>
          <p:cNvPr id="11" name="Straight Arrow Connector 10"/>
          <p:cNvCxnSpPr/>
          <p:nvPr/>
        </p:nvCxnSpPr>
        <p:spPr>
          <a:xfrm flipV="1">
            <a:off x="457204" y="1676404"/>
            <a:ext cx="1501488" cy="22098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endCxn id="8" idx="1"/>
          </p:cNvCxnSpPr>
          <p:nvPr/>
        </p:nvCxnSpPr>
        <p:spPr>
          <a:xfrm flipV="1">
            <a:off x="457202" y="2539854"/>
            <a:ext cx="1476089" cy="134636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457202" y="3886200"/>
            <a:ext cx="1476089" cy="914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V="1">
            <a:off x="457204" y="3810009"/>
            <a:ext cx="1676400" cy="761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763164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1" y="1295405"/>
            <a:ext cx="4572000" cy="707886"/>
          </a:xfrm>
          <a:prstGeom prst="rect">
            <a:avLst/>
          </a:prstGeom>
        </p:spPr>
        <p:txBody>
          <a:bodyPr wrap="square">
            <a:spAutoFit/>
          </a:bodyPr>
          <a:lstStyle/>
          <a:p>
            <a:pPr marL="342895" indent="-342895" algn="just">
              <a:buFont typeface="Wingdings" panose="05000000000000000000" pitchFamily="2" charset="2"/>
              <a:buChar char="§"/>
            </a:pPr>
            <a:r>
              <a:rPr lang="nl-NL" sz="2000" dirty="0">
                <a:solidFill>
                  <a:srgbClr val="0070C0"/>
                </a:solidFill>
                <a:latin typeface="+mj-lt"/>
                <a:ea typeface="Calibri" panose="020F0502020204030204" pitchFamily="34" charset="0"/>
              </a:rPr>
              <a:t>Cần, kiệm, liêm, chính, chí công vô tư</a:t>
            </a:r>
            <a:endParaRPr lang="en-US" sz="2000" dirty="0">
              <a:solidFill>
                <a:srgbClr val="0070C0"/>
              </a:solidFill>
              <a:latin typeface="+mj-lt"/>
            </a:endParaRPr>
          </a:p>
        </p:txBody>
      </p:sp>
      <p:pic>
        <p:nvPicPr>
          <p:cNvPr id="20482" name="Picture 2" descr="Image result for Cần, kiệm, liêm, chính, chí công vô t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402" y="1143000"/>
            <a:ext cx="5981700" cy="44958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14400" y="2414951"/>
            <a:ext cx="4572000" cy="707886"/>
          </a:xfrm>
          <a:prstGeom prst="rect">
            <a:avLst/>
          </a:prstGeom>
        </p:spPr>
        <p:txBody>
          <a:bodyPr wrap="square">
            <a:spAutoFit/>
          </a:bodyPr>
          <a:lstStyle/>
          <a:p>
            <a:pPr marL="285748" indent="-285748" algn="just">
              <a:buFont typeface="Wingdings" panose="05000000000000000000" pitchFamily="2" charset="2"/>
              <a:buChar char="§"/>
            </a:pPr>
            <a:r>
              <a:rPr lang="nl-NL" sz="2000" dirty="0">
                <a:solidFill>
                  <a:srgbClr val="CC0066"/>
                </a:solidFill>
                <a:latin typeface="+mj-lt"/>
                <a:ea typeface="Calibri" panose="020F0502020204030204" pitchFamily="34" charset="0"/>
              </a:rPr>
              <a:t>Không tham nhũng và kiên quyết đấu tranh chống tham nhũng</a:t>
            </a:r>
            <a:endParaRPr lang="en-US" sz="2000" dirty="0">
              <a:solidFill>
                <a:srgbClr val="CC0066"/>
              </a:solidFill>
              <a:latin typeface="+mj-lt"/>
            </a:endParaRPr>
          </a:p>
        </p:txBody>
      </p:sp>
      <p:sp>
        <p:nvSpPr>
          <p:cNvPr id="5" name="Rectangle 4"/>
          <p:cNvSpPr/>
          <p:nvPr/>
        </p:nvSpPr>
        <p:spPr>
          <a:xfrm>
            <a:off x="990601" y="3534494"/>
            <a:ext cx="4572000" cy="707886"/>
          </a:xfrm>
          <a:prstGeom prst="rect">
            <a:avLst/>
          </a:prstGeom>
        </p:spPr>
        <p:txBody>
          <a:bodyPr wrap="square">
            <a:spAutoFit/>
          </a:bodyPr>
          <a:lstStyle/>
          <a:p>
            <a:pPr marL="285748" indent="-285748" algn="just">
              <a:buFont typeface="Wingdings" panose="05000000000000000000" pitchFamily="2" charset="2"/>
              <a:buChar char="§"/>
            </a:pPr>
            <a:r>
              <a:rPr lang="nl-NL" sz="2000" dirty="0">
                <a:solidFill>
                  <a:srgbClr val="663300"/>
                </a:solidFill>
                <a:latin typeface="+mj-lt"/>
                <a:ea typeface="Calibri" panose="020F0502020204030204" pitchFamily="34" charset="0"/>
              </a:rPr>
              <a:t>Có ý thức tổ chức kỷ luật, trung thực, không cơ hội</a:t>
            </a:r>
            <a:endParaRPr lang="en-US" sz="2000" dirty="0">
              <a:solidFill>
                <a:srgbClr val="663300"/>
              </a:solidFill>
              <a:latin typeface="+mj-lt"/>
            </a:endParaRPr>
          </a:p>
        </p:txBody>
      </p:sp>
      <p:sp>
        <p:nvSpPr>
          <p:cNvPr id="6" name="Rectangle 5"/>
          <p:cNvSpPr/>
          <p:nvPr/>
        </p:nvSpPr>
        <p:spPr>
          <a:xfrm>
            <a:off x="533405" y="4724405"/>
            <a:ext cx="5029200" cy="605294"/>
          </a:xfrm>
          <a:prstGeom prst="rect">
            <a:avLst/>
          </a:prstGeom>
        </p:spPr>
        <p:txBody>
          <a:bodyPr wrap="square">
            <a:spAutoFit/>
          </a:bodyPr>
          <a:lstStyle/>
          <a:p>
            <a:pPr marL="800088" indent="-342895" algn="just">
              <a:lnSpc>
                <a:spcPts val="2000"/>
              </a:lnSpc>
              <a:buFont typeface="Wingdings" panose="05000000000000000000" pitchFamily="2" charset="2"/>
              <a:buChar char="§"/>
            </a:pPr>
            <a:r>
              <a:rPr lang="nl-NL" sz="2000" dirty="0">
                <a:solidFill>
                  <a:srgbClr val="006600"/>
                </a:solidFill>
                <a:latin typeface="+mj-lt"/>
                <a:ea typeface="Calibri" panose="020F0502020204030204" pitchFamily="34" charset="0"/>
                <a:cs typeface="Times New Roman" panose="02020603050405020304" pitchFamily="18" charset="0"/>
              </a:rPr>
              <a:t>Gắn bó mật thiết với nhân dân, được nhân dân tín nhiệm. </a:t>
            </a:r>
            <a:endParaRPr lang="en-US" sz="2000" dirty="0">
              <a:solidFill>
                <a:srgbClr val="006600"/>
              </a:solidFill>
              <a:latin typeface="+mj-lt"/>
              <a:ea typeface="Calibri" panose="020F0502020204030204" pitchFamily="34" charset="0"/>
              <a:cs typeface="Times New Roman" panose="02020603050405020304" pitchFamily="18" charset="0"/>
            </a:endParaRPr>
          </a:p>
        </p:txBody>
      </p:sp>
      <p:cxnSp>
        <p:nvCxnSpPr>
          <p:cNvPr id="7" name="Straight Arrow Connector 6"/>
          <p:cNvCxnSpPr>
            <a:endCxn id="2" idx="1"/>
          </p:cNvCxnSpPr>
          <p:nvPr/>
        </p:nvCxnSpPr>
        <p:spPr>
          <a:xfrm flipV="1">
            <a:off x="152400" y="1649348"/>
            <a:ext cx="838201" cy="188515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152400" y="3534496"/>
            <a:ext cx="838201" cy="11899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152404" y="3534493"/>
            <a:ext cx="762000" cy="1231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endCxn id="4" idx="1"/>
          </p:cNvCxnSpPr>
          <p:nvPr/>
        </p:nvCxnSpPr>
        <p:spPr>
          <a:xfrm flipV="1">
            <a:off x="152402" y="2768894"/>
            <a:ext cx="761998" cy="7656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0227553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30698" y="1570574"/>
            <a:ext cx="3884397" cy="461665"/>
          </a:xfrm>
          <a:prstGeom prst="rect">
            <a:avLst/>
          </a:prstGeom>
        </p:spPr>
        <p:txBody>
          <a:bodyPr wrap="none">
            <a:spAutoFit/>
          </a:bodyPr>
          <a:lstStyle/>
          <a:p>
            <a:pPr marL="342895" indent="-342895">
              <a:buFont typeface="Wingdings" panose="05000000000000000000" pitchFamily="2" charset="2"/>
              <a:buChar char="§"/>
            </a:pPr>
            <a:r>
              <a:rPr lang="nl-NL" sz="2400" dirty="0">
                <a:solidFill>
                  <a:srgbClr val="6600CC"/>
                </a:solidFill>
                <a:latin typeface="+mj-lt"/>
                <a:ea typeface="Calibri" panose="020F0502020204030204" pitchFamily="34" charset="0"/>
              </a:rPr>
              <a:t>Có trình độ, hiểu biết về:</a:t>
            </a:r>
            <a:endParaRPr lang="en-US" sz="2400" dirty="0">
              <a:solidFill>
                <a:srgbClr val="6600CC"/>
              </a:solidFill>
              <a:latin typeface="+mj-lt"/>
            </a:endParaRPr>
          </a:p>
        </p:txBody>
      </p:sp>
      <p:sp>
        <p:nvSpPr>
          <p:cNvPr id="4" name="Rectangle 3"/>
          <p:cNvSpPr/>
          <p:nvPr/>
        </p:nvSpPr>
        <p:spPr>
          <a:xfrm>
            <a:off x="4916838" y="787571"/>
            <a:ext cx="2704587" cy="461665"/>
          </a:xfrm>
          <a:prstGeom prst="rect">
            <a:avLst/>
          </a:prstGeom>
        </p:spPr>
        <p:txBody>
          <a:bodyPr wrap="none">
            <a:spAutoFit/>
          </a:bodyPr>
          <a:lstStyle/>
          <a:p>
            <a:pPr marL="342895" indent="-342895">
              <a:buFont typeface="Wingdings" panose="05000000000000000000" pitchFamily="2" charset="2"/>
              <a:buChar char="ü"/>
            </a:pPr>
            <a:r>
              <a:rPr lang="nl-NL" sz="2400" dirty="0">
                <a:solidFill>
                  <a:srgbClr val="00B050"/>
                </a:solidFill>
                <a:latin typeface="+mj-lt"/>
                <a:ea typeface="Calibri" panose="020F0502020204030204" pitchFamily="34" charset="0"/>
              </a:rPr>
              <a:t>Lý luận chính trị</a:t>
            </a:r>
            <a:endParaRPr lang="en-US" sz="2400" dirty="0">
              <a:solidFill>
                <a:srgbClr val="00B050"/>
              </a:solidFill>
              <a:latin typeface="+mj-lt"/>
            </a:endParaRPr>
          </a:p>
        </p:txBody>
      </p:sp>
      <p:sp>
        <p:nvSpPr>
          <p:cNvPr id="5" name="Rectangle 4"/>
          <p:cNvSpPr/>
          <p:nvPr/>
        </p:nvSpPr>
        <p:spPr>
          <a:xfrm>
            <a:off x="4942236" y="1570574"/>
            <a:ext cx="4929555" cy="461665"/>
          </a:xfrm>
          <a:prstGeom prst="rect">
            <a:avLst/>
          </a:prstGeom>
        </p:spPr>
        <p:txBody>
          <a:bodyPr wrap="none">
            <a:spAutoFit/>
          </a:bodyPr>
          <a:lstStyle/>
          <a:p>
            <a:pPr marL="342895" indent="-342895">
              <a:buFont typeface="Wingdings" panose="05000000000000000000" pitchFamily="2" charset="2"/>
              <a:buChar char="ü"/>
            </a:pPr>
            <a:r>
              <a:rPr lang="nl-NL" sz="2400" dirty="0">
                <a:solidFill>
                  <a:srgbClr val="996633"/>
                </a:solidFill>
                <a:latin typeface="+mj-lt"/>
                <a:ea typeface="Calibri" panose="020F0502020204030204" pitchFamily="34" charset="0"/>
              </a:rPr>
              <a:t>Quan điểm, đường lối của Đảng</a:t>
            </a:r>
            <a:endParaRPr lang="en-US" sz="2400" dirty="0">
              <a:solidFill>
                <a:srgbClr val="996633"/>
              </a:solidFill>
              <a:latin typeface="+mj-lt"/>
            </a:endParaRPr>
          </a:p>
        </p:txBody>
      </p:sp>
      <p:sp>
        <p:nvSpPr>
          <p:cNvPr id="6" name="Rectangle 5"/>
          <p:cNvSpPr/>
          <p:nvPr/>
        </p:nvSpPr>
        <p:spPr>
          <a:xfrm>
            <a:off x="4942231" y="2306796"/>
            <a:ext cx="5904180" cy="461665"/>
          </a:xfrm>
          <a:prstGeom prst="rect">
            <a:avLst/>
          </a:prstGeom>
        </p:spPr>
        <p:txBody>
          <a:bodyPr wrap="none">
            <a:spAutoFit/>
          </a:bodyPr>
          <a:lstStyle/>
          <a:p>
            <a:pPr marL="342895" indent="-342895">
              <a:buFont typeface="Wingdings" panose="05000000000000000000" pitchFamily="2" charset="2"/>
              <a:buChar char="ü"/>
            </a:pPr>
            <a:r>
              <a:rPr lang="nl-NL" sz="2400" dirty="0">
                <a:solidFill>
                  <a:srgbClr val="660066"/>
                </a:solidFill>
                <a:latin typeface="+mj-lt"/>
                <a:ea typeface="Calibri" panose="020F0502020204030204" pitchFamily="34" charset="0"/>
              </a:rPr>
              <a:t>Chính sách và pháp luật của Nhà nước</a:t>
            </a:r>
            <a:endParaRPr lang="en-US" sz="2400" dirty="0">
              <a:solidFill>
                <a:srgbClr val="660066"/>
              </a:solidFill>
              <a:latin typeface="+mj-lt"/>
            </a:endParaRPr>
          </a:p>
        </p:txBody>
      </p:sp>
      <p:sp>
        <p:nvSpPr>
          <p:cNvPr id="10" name="Rectangle 9"/>
          <p:cNvSpPr/>
          <p:nvPr/>
        </p:nvSpPr>
        <p:spPr>
          <a:xfrm>
            <a:off x="430694" y="3581406"/>
            <a:ext cx="11151710" cy="830997"/>
          </a:xfrm>
          <a:prstGeom prst="rect">
            <a:avLst/>
          </a:prstGeom>
        </p:spPr>
        <p:txBody>
          <a:bodyPr wrap="square">
            <a:spAutoFit/>
          </a:bodyPr>
          <a:lstStyle/>
          <a:p>
            <a:pPr marL="342895" indent="-342895" algn="just">
              <a:buFont typeface="Wingdings" panose="05000000000000000000" pitchFamily="2" charset="2"/>
              <a:buChar char="§"/>
            </a:pPr>
            <a:r>
              <a:rPr lang="nl-NL" sz="2400" dirty="0">
                <a:solidFill>
                  <a:srgbClr val="663300"/>
                </a:solidFill>
                <a:latin typeface="+mj-lt"/>
                <a:ea typeface="Calibri" panose="020F0502020204030204" pitchFamily="34" charset="0"/>
                <a:cs typeface="Times New Roman" panose="02020603050405020304" pitchFamily="18" charset="0"/>
              </a:rPr>
              <a:t>Đủ năng lực và sức khỏe để làm việc có hiệu quả, đáp ứng nhu cầu và nhiệm vụ được giao.</a:t>
            </a:r>
            <a:endParaRPr lang="en-US" sz="2400" dirty="0">
              <a:solidFill>
                <a:srgbClr val="663300"/>
              </a:solidFill>
              <a:latin typeface="+mj-lt"/>
              <a:ea typeface="Calibri" panose="020F0502020204030204" pitchFamily="34" charset="0"/>
              <a:cs typeface="Times New Roman" panose="02020603050405020304" pitchFamily="18" charset="0"/>
            </a:endParaRPr>
          </a:p>
        </p:txBody>
      </p:sp>
      <p:cxnSp>
        <p:nvCxnSpPr>
          <p:cNvPr id="12" name="Straight Arrow Connector 11"/>
          <p:cNvCxnSpPr>
            <a:stCxn id="3" idx="3"/>
          </p:cNvCxnSpPr>
          <p:nvPr/>
        </p:nvCxnSpPr>
        <p:spPr>
          <a:xfrm flipV="1">
            <a:off x="4315095" y="1160317"/>
            <a:ext cx="627143" cy="6410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3" idx="3"/>
          </p:cNvCxnSpPr>
          <p:nvPr/>
        </p:nvCxnSpPr>
        <p:spPr>
          <a:xfrm>
            <a:off x="4315095" y="1801407"/>
            <a:ext cx="601737" cy="62621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3" idx="3"/>
            <a:endCxn id="5" idx="1"/>
          </p:cNvCxnSpPr>
          <p:nvPr/>
        </p:nvCxnSpPr>
        <p:spPr>
          <a:xfrm>
            <a:off x="4315095" y="1801407"/>
            <a:ext cx="62714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228601" y="3048005"/>
            <a:ext cx="304800" cy="762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V="1">
            <a:off x="228601" y="1801407"/>
            <a:ext cx="304800" cy="124659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815715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Graphic 23">
            <a:extLst>
              <a:ext uri="{FF2B5EF4-FFF2-40B4-BE49-F238E27FC236}">
                <a16:creationId xmlns:a16="http://schemas.microsoft.com/office/drawing/2014/main" id="{231DDC7E-7276-4FC6-9916-2FD9362C1662}"/>
              </a:ext>
            </a:extLst>
          </p:cNvPr>
          <p:cNvSpPr/>
          <p:nvPr/>
        </p:nvSpPr>
        <p:spPr>
          <a:xfrm flipH="1">
            <a:off x="4545019" y="4428067"/>
            <a:ext cx="4159074" cy="1737570"/>
          </a:xfrm>
          <a:custGeom>
            <a:avLst/>
            <a:gdLst>
              <a:gd name="connsiteX0" fmla="*/ 4153376 w 4286250"/>
              <a:gd name="connsiteY0" fmla="*/ 1737011 h 1790700"/>
              <a:gd name="connsiteX1" fmla="*/ 4115276 w 4286250"/>
              <a:gd name="connsiteY1" fmla="*/ 1717008 h 1790700"/>
              <a:gd name="connsiteX2" fmla="*/ 4106704 w 4286250"/>
              <a:gd name="connsiteY2" fmla="*/ 1694148 h 1790700"/>
              <a:gd name="connsiteX3" fmla="*/ 4094321 w 4286250"/>
              <a:gd name="connsiteY3" fmla="*/ 1674146 h 1790700"/>
              <a:gd name="connsiteX4" fmla="*/ 4067651 w 4286250"/>
              <a:gd name="connsiteY4" fmla="*/ 1668431 h 1790700"/>
              <a:gd name="connsiteX5" fmla="*/ 2486501 w 4286250"/>
              <a:gd name="connsiteY5" fmla="*/ 1590326 h 1790700"/>
              <a:gd name="connsiteX6" fmla="*/ 2084546 w 4286250"/>
              <a:gd name="connsiteY6" fmla="*/ 1581753 h 1790700"/>
              <a:gd name="connsiteX7" fmla="*/ 1812131 w 4286250"/>
              <a:gd name="connsiteY7" fmla="*/ 1569371 h 1790700"/>
              <a:gd name="connsiteX8" fmla="*/ 1246346 w 4286250"/>
              <a:gd name="connsiteY8" fmla="*/ 1325531 h 1790700"/>
              <a:gd name="connsiteX9" fmla="*/ 955834 w 4286250"/>
              <a:gd name="connsiteY9" fmla="*/ 763556 h 1790700"/>
              <a:gd name="connsiteX10" fmla="*/ 968216 w 4286250"/>
              <a:gd name="connsiteY10" fmla="*/ 658781 h 1790700"/>
              <a:gd name="connsiteX11" fmla="*/ 912019 w 4286250"/>
              <a:gd name="connsiteY11" fmla="*/ 725456 h 1790700"/>
              <a:gd name="connsiteX12" fmla="*/ 1001554 w 4286250"/>
              <a:gd name="connsiteY12" fmla="*/ 1054068 h 1790700"/>
              <a:gd name="connsiteX13" fmla="*/ 1280636 w 4286250"/>
              <a:gd name="connsiteY13" fmla="*/ 1477931 h 1790700"/>
              <a:gd name="connsiteX14" fmla="*/ 949166 w 4286250"/>
              <a:gd name="connsiteY14" fmla="*/ 1030256 h 1790700"/>
              <a:gd name="connsiteX15" fmla="*/ 863441 w 4286250"/>
              <a:gd name="connsiteY15" fmla="*/ 710216 h 1790700"/>
              <a:gd name="connsiteX16" fmla="*/ 870109 w 4286250"/>
              <a:gd name="connsiteY16" fmla="*/ 669258 h 1790700"/>
              <a:gd name="connsiteX17" fmla="*/ 811054 w 4286250"/>
              <a:gd name="connsiteY17" fmla="*/ 710216 h 1790700"/>
              <a:gd name="connsiteX18" fmla="*/ 817721 w 4286250"/>
              <a:gd name="connsiteY18" fmla="*/ 664496 h 1790700"/>
              <a:gd name="connsiteX19" fmla="*/ 811054 w 4286250"/>
              <a:gd name="connsiteY19" fmla="*/ 623538 h 1790700"/>
              <a:gd name="connsiteX20" fmla="*/ 870109 w 4286250"/>
              <a:gd name="connsiteY20" fmla="*/ 612108 h 1790700"/>
              <a:gd name="connsiteX21" fmla="*/ 908209 w 4286250"/>
              <a:gd name="connsiteY21" fmla="*/ 599726 h 1790700"/>
              <a:gd name="connsiteX22" fmla="*/ 917734 w 4286250"/>
              <a:gd name="connsiteY22" fmla="*/ 537813 h 1790700"/>
              <a:gd name="connsiteX23" fmla="*/ 1005364 w 4286250"/>
              <a:gd name="connsiteY23" fmla="*/ 506381 h 1790700"/>
              <a:gd name="connsiteX24" fmla="*/ 1065371 w 4286250"/>
              <a:gd name="connsiteY24" fmla="*/ 437801 h 1790700"/>
              <a:gd name="connsiteX25" fmla="*/ 1336834 w 4286250"/>
              <a:gd name="connsiteY25" fmla="*/ 296831 h 1790700"/>
              <a:gd name="connsiteX26" fmla="*/ 1482566 w 4286250"/>
              <a:gd name="connsiteY26" fmla="*/ 322548 h 1790700"/>
              <a:gd name="connsiteX27" fmla="*/ 1539716 w 4286250"/>
              <a:gd name="connsiteY27" fmla="*/ 308261 h 1790700"/>
              <a:gd name="connsiteX28" fmla="*/ 1452086 w 4286250"/>
              <a:gd name="connsiteY28" fmla="*/ 258731 h 1790700"/>
              <a:gd name="connsiteX29" fmla="*/ 1428274 w 4286250"/>
              <a:gd name="connsiteY29" fmla="*/ 243491 h 1790700"/>
              <a:gd name="connsiteX30" fmla="*/ 1402556 w 4286250"/>
              <a:gd name="connsiteY30" fmla="*/ 231108 h 1790700"/>
              <a:gd name="connsiteX31" fmla="*/ 1376839 w 4286250"/>
              <a:gd name="connsiteY31" fmla="*/ 238728 h 1790700"/>
              <a:gd name="connsiteX32" fmla="*/ 1373981 w 4286250"/>
              <a:gd name="connsiteY32" fmla="*/ 225393 h 1790700"/>
              <a:gd name="connsiteX33" fmla="*/ 1333024 w 4286250"/>
              <a:gd name="connsiteY33" fmla="*/ 188246 h 1790700"/>
              <a:gd name="connsiteX34" fmla="*/ 1275874 w 4286250"/>
              <a:gd name="connsiteY34" fmla="*/ 179673 h 1790700"/>
              <a:gd name="connsiteX35" fmla="*/ 1223486 w 4286250"/>
              <a:gd name="connsiteY35" fmla="*/ 199676 h 1790700"/>
              <a:gd name="connsiteX36" fmla="*/ 1220629 w 4286250"/>
              <a:gd name="connsiteY36" fmla="*/ 253016 h 1790700"/>
              <a:gd name="connsiteX37" fmla="*/ 1219676 w 4286250"/>
              <a:gd name="connsiteY37" fmla="*/ 255873 h 1790700"/>
              <a:gd name="connsiteX38" fmla="*/ 1167289 w 4286250"/>
              <a:gd name="connsiteY38" fmla="*/ 293021 h 1790700"/>
              <a:gd name="connsiteX39" fmla="*/ 1112044 w 4286250"/>
              <a:gd name="connsiteY39" fmla="*/ 327311 h 1790700"/>
              <a:gd name="connsiteX40" fmla="*/ 1143476 w 4286250"/>
              <a:gd name="connsiteY40" fmla="*/ 292068 h 1790700"/>
              <a:gd name="connsiteX41" fmla="*/ 1148239 w 4286250"/>
              <a:gd name="connsiteY41" fmla="*/ 241586 h 1790700"/>
              <a:gd name="connsiteX42" fmla="*/ 1144429 w 4286250"/>
              <a:gd name="connsiteY42" fmla="*/ 207296 h 1790700"/>
              <a:gd name="connsiteX43" fmla="*/ 1121569 w 4286250"/>
              <a:gd name="connsiteY43" fmla="*/ 173006 h 1790700"/>
              <a:gd name="connsiteX44" fmla="*/ 1034891 w 4286250"/>
              <a:gd name="connsiteY44" fmla="*/ 183483 h 1790700"/>
              <a:gd name="connsiteX45" fmla="*/ 1019651 w 4286250"/>
              <a:gd name="connsiteY45" fmla="*/ 229203 h 1790700"/>
              <a:gd name="connsiteX46" fmla="*/ 1035844 w 4286250"/>
              <a:gd name="connsiteY46" fmla="*/ 246348 h 1790700"/>
              <a:gd name="connsiteX47" fmla="*/ 1018699 w 4286250"/>
              <a:gd name="connsiteY47" fmla="*/ 268256 h 1790700"/>
              <a:gd name="connsiteX48" fmla="*/ 978694 w 4286250"/>
              <a:gd name="connsiteY48" fmla="*/ 238728 h 1790700"/>
              <a:gd name="connsiteX49" fmla="*/ 917734 w 4286250"/>
              <a:gd name="connsiteY49" fmla="*/ 247301 h 1790700"/>
              <a:gd name="connsiteX50" fmla="*/ 902494 w 4286250"/>
              <a:gd name="connsiteY50" fmla="*/ 268256 h 1790700"/>
              <a:gd name="connsiteX51" fmla="*/ 897731 w 4286250"/>
              <a:gd name="connsiteY51" fmla="*/ 313976 h 1790700"/>
              <a:gd name="connsiteX52" fmla="*/ 903446 w 4286250"/>
              <a:gd name="connsiteY52" fmla="*/ 347313 h 1790700"/>
              <a:gd name="connsiteX53" fmla="*/ 885349 w 4286250"/>
              <a:gd name="connsiteY53" fmla="*/ 336836 h 1790700"/>
              <a:gd name="connsiteX54" fmla="*/ 747236 w 4286250"/>
              <a:gd name="connsiteY54" fmla="*/ 335883 h 1790700"/>
              <a:gd name="connsiteX55" fmla="*/ 698659 w 4286250"/>
              <a:gd name="connsiteY55" fmla="*/ 344456 h 1790700"/>
              <a:gd name="connsiteX56" fmla="*/ 639604 w 4286250"/>
              <a:gd name="connsiteY56" fmla="*/ 357791 h 1790700"/>
              <a:gd name="connsiteX57" fmla="*/ 621506 w 4286250"/>
              <a:gd name="connsiteY57" fmla="*/ 372078 h 1790700"/>
              <a:gd name="connsiteX58" fmla="*/ 589121 w 4286250"/>
              <a:gd name="connsiteY58" fmla="*/ 414941 h 1790700"/>
              <a:gd name="connsiteX59" fmla="*/ 584359 w 4286250"/>
              <a:gd name="connsiteY59" fmla="*/ 478758 h 1790700"/>
              <a:gd name="connsiteX60" fmla="*/ 561499 w 4286250"/>
              <a:gd name="connsiteY60" fmla="*/ 541623 h 1790700"/>
              <a:gd name="connsiteX61" fmla="*/ 568166 w 4286250"/>
              <a:gd name="connsiteY61" fmla="*/ 515906 h 1790700"/>
              <a:gd name="connsiteX62" fmla="*/ 519589 w 4286250"/>
              <a:gd name="connsiteY62" fmla="*/ 494951 h 1790700"/>
              <a:gd name="connsiteX63" fmla="*/ 494824 w 4286250"/>
              <a:gd name="connsiteY63" fmla="*/ 534003 h 1790700"/>
              <a:gd name="connsiteX64" fmla="*/ 475774 w 4286250"/>
              <a:gd name="connsiteY64" fmla="*/ 576866 h 1790700"/>
              <a:gd name="connsiteX65" fmla="*/ 422434 w 4286250"/>
              <a:gd name="connsiteY65" fmla="*/ 591153 h 1790700"/>
              <a:gd name="connsiteX66" fmla="*/ 447199 w 4286250"/>
              <a:gd name="connsiteY66" fmla="*/ 647351 h 1790700"/>
              <a:gd name="connsiteX67" fmla="*/ 413861 w 4286250"/>
              <a:gd name="connsiteY67" fmla="*/ 694023 h 1790700"/>
              <a:gd name="connsiteX68" fmla="*/ 392906 w 4286250"/>
              <a:gd name="connsiteY68" fmla="*/ 775938 h 1790700"/>
              <a:gd name="connsiteX69" fmla="*/ 372904 w 4286250"/>
              <a:gd name="connsiteY69" fmla="*/ 803561 h 1790700"/>
              <a:gd name="connsiteX70" fmla="*/ 367189 w 4286250"/>
              <a:gd name="connsiteY70" fmla="*/ 736886 h 1790700"/>
              <a:gd name="connsiteX71" fmla="*/ 371951 w 4286250"/>
              <a:gd name="connsiteY71" fmla="*/ 660686 h 1790700"/>
              <a:gd name="connsiteX72" fmla="*/ 365284 w 4286250"/>
              <a:gd name="connsiteY72" fmla="*/ 616871 h 1790700"/>
              <a:gd name="connsiteX73" fmla="*/ 394811 w 4286250"/>
              <a:gd name="connsiteY73" fmla="*/ 545433 h 1790700"/>
              <a:gd name="connsiteX74" fmla="*/ 447199 w 4286250"/>
              <a:gd name="connsiteY74" fmla="*/ 466376 h 1790700"/>
              <a:gd name="connsiteX75" fmla="*/ 521494 w 4286250"/>
              <a:gd name="connsiteY75" fmla="*/ 341598 h 1790700"/>
              <a:gd name="connsiteX76" fmla="*/ 561499 w 4286250"/>
              <a:gd name="connsiteY76" fmla="*/ 315881 h 1790700"/>
              <a:gd name="connsiteX77" fmla="*/ 566261 w 4286250"/>
              <a:gd name="connsiteY77" fmla="*/ 296831 h 1790700"/>
              <a:gd name="connsiteX78" fmla="*/ 603409 w 4286250"/>
              <a:gd name="connsiteY78" fmla="*/ 263493 h 1790700"/>
              <a:gd name="connsiteX79" fmla="*/ 628174 w 4286250"/>
              <a:gd name="connsiteY79" fmla="*/ 236823 h 1790700"/>
              <a:gd name="connsiteX80" fmla="*/ 678656 w 4286250"/>
              <a:gd name="connsiteY80" fmla="*/ 238728 h 1790700"/>
              <a:gd name="connsiteX81" fmla="*/ 717709 w 4286250"/>
              <a:gd name="connsiteY81" fmla="*/ 189198 h 1790700"/>
              <a:gd name="connsiteX82" fmla="*/ 747236 w 4286250"/>
              <a:gd name="connsiteY82" fmla="*/ 172053 h 1790700"/>
              <a:gd name="connsiteX83" fmla="*/ 772954 w 4286250"/>
              <a:gd name="connsiteY83" fmla="*/ 182531 h 1790700"/>
              <a:gd name="connsiteX84" fmla="*/ 797719 w 4286250"/>
              <a:gd name="connsiteY84" fmla="*/ 179673 h 1790700"/>
              <a:gd name="connsiteX85" fmla="*/ 861536 w 4286250"/>
              <a:gd name="connsiteY85" fmla="*/ 157766 h 1790700"/>
              <a:gd name="connsiteX86" fmla="*/ 1086326 w 4286250"/>
              <a:gd name="connsiteY86" fmla="*/ 126333 h 1790700"/>
              <a:gd name="connsiteX87" fmla="*/ 1149191 w 4286250"/>
              <a:gd name="connsiteY87" fmla="*/ 122523 h 1790700"/>
              <a:gd name="connsiteX88" fmla="*/ 1204436 w 4286250"/>
              <a:gd name="connsiteY88" fmla="*/ 100616 h 1790700"/>
              <a:gd name="connsiteX89" fmla="*/ 1234916 w 4286250"/>
              <a:gd name="connsiteY89" fmla="*/ 110141 h 1790700"/>
              <a:gd name="connsiteX90" fmla="*/ 1307306 w 4286250"/>
              <a:gd name="connsiteY90" fmla="*/ 141573 h 1790700"/>
              <a:gd name="connsiteX91" fmla="*/ 1373981 w 4286250"/>
              <a:gd name="connsiteY91" fmla="*/ 145383 h 1790700"/>
              <a:gd name="connsiteX92" fmla="*/ 1397794 w 4286250"/>
              <a:gd name="connsiteY92" fmla="*/ 162528 h 1790700"/>
              <a:gd name="connsiteX93" fmla="*/ 1494949 w 4286250"/>
              <a:gd name="connsiteY93" fmla="*/ 192056 h 1790700"/>
              <a:gd name="connsiteX94" fmla="*/ 1535906 w 4286250"/>
              <a:gd name="connsiteY94" fmla="*/ 212058 h 1790700"/>
              <a:gd name="connsiteX95" fmla="*/ 1576864 w 4286250"/>
              <a:gd name="connsiteY95" fmla="*/ 247301 h 1790700"/>
              <a:gd name="connsiteX96" fmla="*/ 1595914 w 4286250"/>
              <a:gd name="connsiteY96" fmla="*/ 267303 h 1790700"/>
              <a:gd name="connsiteX97" fmla="*/ 1622584 w 4286250"/>
              <a:gd name="connsiteY97" fmla="*/ 295878 h 1790700"/>
              <a:gd name="connsiteX98" fmla="*/ 1697831 w 4286250"/>
              <a:gd name="connsiteY98" fmla="*/ 345408 h 1790700"/>
              <a:gd name="connsiteX99" fmla="*/ 1754981 w 4286250"/>
              <a:gd name="connsiteY99" fmla="*/ 395891 h 1790700"/>
              <a:gd name="connsiteX100" fmla="*/ 1757839 w 4286250"/>
              <a:gd name="connsiteY100" fmla="*/ 491141 h 1790700"/>
              <a:gd name="connsiteX101" fmla="*/ 1720691 w 4286250"/>
              <a:gd name="connsiteY101" fmla="*/ 608298 h 1790700"/>
              <a:gd name="connsiteX102" fmla="*/ 1795939 w 4286250"/>
              <a:gd name="connsiteY102" fmla="*/ 493046 h 1790700"/>
              <a:gd name="connsiteX103" fmla="*/ 1802606 w 4286250"/>
              <a:gd name="connsiteY103" fmla="*/ 382556 h 1790700"/>
              <a:gd name="connsiteX104" fmla="*/ 1754029 w 4286250"/>
              <a:gd name="connsiteY104" fmla="*/ 310166 h 1790700"/>
              <a:gd name="connsiteX105" fmla="*/ 1685449 w 4286250"/>
              <a:gd name="connsiteY105" fmla="*/ 253016 h 1790700"/>
              <a:gd name="connsiteX106" fmla="*/ 1634966 w 4286250"/>
              <a:gd name="connsiteY106" fmla="*/ 224441 h 1790700"/>
              <a:gd name="connsiteX107" fmla="*/ 1621631 w 4286250"/>
              <a:gd name="connsiteY107" fmla="*/ 182531 h 1790700"/>
              <a:gd name="connsiteX108" fmla="*/ 1525429 w 4286250"/>
              <a:gd name="connsiteY108" fmla="*/ 133001 h 1790700"/>
              <a:gd name="connsiteX109" fmla="*/ 1472089 w 4286250"/>
              <a:gd name="connsiteY109" fmla="*/ 118713 h 1790700"/>
              <a:gd name="connsiteX110" fmla="*/ 1429226 w 4286250"/>
              <a:gd name="connsiteY110" fmla="*/ 92996 h 1790700"/>
              <a:gd name="connsiteX111" fmla="*/ 1390174 w 4286250"/>
              <a:gd name="connsiteY111" fmla="*/ 94901 h 1790700"/>
              <a:gd name="connsiteX112" fmla="*/ 1306354 w 4286250"/>
              <a:gd name="connsiteY112" fmla="*/ 66326 h 1790700"/>
              <a:gd name="connsiteX113" fmla="*/ 1230154 w 4286250"/>
              <a:gd name="connsiteY113" fmla="*/ 52991 h 1790700"/>
              <a:gd name="connsiteX114" fmla="*/ 1121569 w 4286250"/>
              <a:gd name="connsiteY114" fmla="*/ 67278 h 1790700"/>
              <a:gd name="connsiteX115" fmla="*/ 1010126 w 4286250"/>
              <a:gd name="connsiteY115" fmla="*/ 68231 h 1790700"/>
              <a:gd name="connsiteX116" fmla="*/ 931069 w 4286250"/>
              <a:gd name="connsiteY116" fmla="*/ 38703 h 1790700"/>
              <a:gd name="connsiteX117" fmla="*/ 853916 w 4286250"/>
              <a:gd name="connsiteY117" fmla="*/ 34893 h 1790700"/>
              <a:gd name="connsiteX118" fmla="*/ 772954 w 4286250"/>
              <a:gd name="connsiteY118" fmla="*/ 37751 h 1790700"/>
              <a:gd name="connsiteX119" fmla="*/ 731996 w 4286250"/>
              <a:gd name="connsiteY119" fmla="*/ 7271 h 1790700"/>
              <a:gd name="connsiteX120" fmla="*/ 669131 w 4286250"/>
              <a:gd name="connsiteY120" fmla="*/ 53943 h 1790700"/>
              <a:gd name="connsiteX121" fmla="*/ 551974 w 4286250"/>
              <a:gd name="connsiteY121" fmla="*/ 87281 h 1790700"/>
              <a:gd name="connsiteX122" fmla="*/ 518636 w 4286250"/>
              <a:gd name="connsiteY122" fmla="*/ 80613 h 1790700"/>
              <a:gd name="connsiteX123" fmla="*/ 474821 w 4286250"/>
              <a:gd name="connsiteY123" fmla="*/ 75851 h 1790700"/>
              <a:gd name="connsiteX124" fmla="*/ 435769 w 4286250"/>
              <a:gd name="connsiteY124" fmla="*/ 178721 h 1790700"/>
              <a:gd name="connsiteX125" fmla="*/ 419576 w 4286250"/>
              <a:gd name="connsiteY125" fmla="*/ 247301 h 1790700"/>
              <a:gd name="connsiteX126" fmla="*/ 360521 w 4286250"/>
              <a:gd name="connsiteY126" fmla="*/ 330168 h 1790700"/>
              <a:gd name="connsiteX127" fmla="*/ 275749 w 4286250"/>
              <a:gd name="connsiteY127" fmla="*/ 518763 h 1790700"/>
              <a:gd name="connsiteX128" fmla="*/ 284321 w 4286250"/>
              <a:gd name="connsiteY128" fmla="*/ 895001 h 1790700"/>
              <a:gd name="connsiteX129" fmla="*/ 411956 w 4286250"/>
              <a:gd name="connsiteY129" fmla="*/ 1216946 h 1790700"/>
              <a:gd name="connsiteX130" fmla="*/ 794861 w 4286250"/>
              <a:gd name="connsiteY130" fmla="*/ 1650333 h 1790700"/>
              <a:gd name="connsiteX131" fmla="*/ 805339 w 4286250"/>
              <a:gd name="connsiteY131" fmla="*/ 1662716 h 1790700"/>
              <a:gd name="connsiteX132" fmla="*/ 787241 w 4286250"/>
              <a:gd name="connsiteY132" fmla="*/ 1662716 h 1790700"/>
              <a:gd name="connsiteX133" fmla="*/ 550069 w 4286250"/>
              <a:gd name="connsiteY133" fmla="*/ 1661763 h 1790700"/>
              <a:gd name="connsiteX134" fmla="*/ 246221 w 4286250"/>
              <a:gd name="connsiteY134" fmla="*/ 1675098 h 1790700"/>
              <a:gd name="connsiteX135" fmla="*/ 65246 w 4286250"/>
              <a:gd name="connsiteY135" fmla="*/ 1714151 h 1790700"/>
              <a:gd name="connsiteX136" fmla="*/ 7144 w 4286250"/>
              <a:gd name="connsiteY136" fmla="*/ 1731296 h 1790700"/>
              <a:gd name="connsiteX137" fmla="*/ 7144 w 4286250"/>
              <a:gd name="connsiteY137" fmla="*/ 1734153 h 1790700"/>
              <a:gd name="connsiteX138" fmla="*/ 53816 w 4286250"/>
              <a:gd name="connsiteY138" fmla="*/ 1742726 h 1790700"/>
              <a:gd name="connsiteX139" fmla="*/ 391954 w 4286250"/>
              <a:gd name="connsiteY139" fmla="*/ 1741773 h 1790700"/>
              <a:gd name="connsiteX140" fmla="*/ 1787366 w 4286250"/>
              <a:gd name="connsiteY140" fmla="*/ 1759871 h 1790700"/>
              <a:gd name="connsiteX141" fmla="*/ 3703796 w 4286250"/>
              <a:gd name="connsiteY141" fmla="*/ 1778921 h 1790700"/>
              <a:gd name="connsiteX142" fmla="*/ 4275297 w 4286250"/>
              <a:gd name="connsiteY142" fmla="*/ 1783683 h 1790700"/>
              <a:gd name="connsiteX143" fmla="*/ 4285774 w 4286250"/>
              <a:gd name="connsiteY143" fmla="*/ 1778921 h 1790700"/>
              <a:gd name="connsiteX144" fmla="*/ 4256247 w 4286250"/>
              <a:gd name="connsiteY144" fmla="*/ 1768443 h 1790700"/>
              <a:gd name="connsiteX145" fmla="*/ 4153376 w 4286250"/>
              <a:gd name="connsiteY145" fmla="*/ 1737011 h 1790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4286250" h="1790700">
                <a:moveTo>
                  <a:pt x="4153376" y="1737011"/>
                </a:moveTo>
                <a:cubicBezTo>
                  <a:pt x="4140041" y="1732248"/>
                  <a:pt x="4125754" y="1726533"/>
                  <a:pt x="4115276" y="1717008"/>
                </a:cubicBezTo>
                <a:cubicBezTo>
                  <a:pt x="4108609" y="1711293"/>
                  <a:pt x="4100989" y="1702721"/>
                  <a:pt x="4106704" y="1694148"/>
                </a:cubicBezTo>
                <a:cubicBezTo>
                  <a:pt x="4116229" y="1677003"/>
                  <a:pt x="4104799" y="1676051"/>
                  <a:pt x="4094321" y="1674146"/>
                </a:cubicBezTo>
                <a:cubicBezTo>
                  <a:pt x="4085749" y="1672241"/>
                  <a:pt x="4077176" y="1670336"/>
                  <a:pt x="4067651" y="1668431"/>
                </a:cubicBezTo>
                <a:lnTo>
                  <a:pt x="2486501" y="1590326"/>
                </a:lnTo>
                <a:cubicBezTo>
                  <a:pt x="2352199" y="1587468"/>
                  <a:pt x="2218849" y="1584611"/>
                  <a:pt x="2084546" y="1581753"/>
                </a:cubicBezTo>
                <a:cubicBezTo>
                  <a:pt x="1994059" y="1579848"/>
                  <a:pt x="1902619" y="1580801"/>
                  <a:pt x="1812131" y="1569371"/>
                </a:cubicBezTo>
                <a:cubicBezTo>
                  <a:pt x="1594961" y="1541748"/>
                  <a:pt x="1404461" y="1476978"/>
                  <a:pt x="1246346" y="1325531"/>
                </a:cubicBezTo>
                <a:cubicBezTo>
                  <a:pt x="1122521" y="1206468"/>
                  <a:pt x="960596" y="961676"/>
                  <a:pt x="955834" y="763556"/>
                </a:cubicBezTo>
                <a:cubicBezTo>
                  <a:pt x="954881" y="732123"/>
                  <a:pt x="987266" y="656876"/>
                  <a:pt x="968216" y="658781"/>
                </a:cubicBezTo>
                <a:cubicBezTo>
                  <a:pt x="926306" y="662591"/>
                  <a:pt x="913924" y="718788"/>
                  <a:pt x="912019" y="725456"/>
                </a:cubicBezTo>
                <a:cubicBezTo>
                  <a:pt x="885349" y="833088"/>
                  <a:pt x="973931" y="967391"/>
                  <a:pt x="1001554" y="1054068"/>
                </a:cubicBezTo>
                <a:cubicBezTo>
                  <a:pt x="1052036" y="1215041"/>
                  <a:pt x="1136809" y="1284573"/>
                  <a:pt x="1280636" y="1477931"/>
                </a:cubicBezTo>
                <a:cubicBezTo>
                  <a:pt x="1272064" y="1473168"/>
                  <a:pt x="991076" y="1206468"/>
                  <a:pt x="949166" y="1030256"/>
                </a:cubicBezTo>
                <a:cubicBezTo>
                  <a:pt x="932021" y="957866"/>
                  <a:pt x="839629" y="783558"/>
                  <a:pt x="863441" y="710216"/>
                </a:cubicBezTo>
                <a:cubicBezTo>
                  <a:pt x="864394" y="705453"/>
                  <a:pt x="883444" y="670211"/>
                  <a:pt x="870109" y="669258"/>
                </a:cubicBezTo>
                <a:cubicBezTo>
                  <a:pt x="851059" y="668306"/>
                  <a:pt x="815816" y="697833"/>
                  <a:pt x="811054" y="710216"/>
                </a:cubicBezTo>
                <a:cubicBezTo>
                  <a:pt x="809149" y="716883"/>
                  <a:pt x="815816" y="671163"/>
                  <a:pt x="817721" y="664496"/>
                </a:cubicBezTo>
                <a:cubicBezTo>
                  <a:pt x="821531" y="648303"/>
                  <a:pt x="807244" y="639731"/>
                  <a:pt x="811054" y="623538"/>
                </a:cubicBezTo>
                <a:cubicBezTo>
                  <a:pt x="818674" y="592106"/>
                  <a:pt x="843439" y="594011"/>
                  <a:pt x="870109" y="612108"/>
                </a:cubicBezTo>
                <a:cubicBezTo>
                  <a:pt x="881539" y="619728"/>
                  <a:pt x="900589" y="611156"/>
                  <a:pt x="908209" y="599726"/>
                </a:cubicBezTo>
                <a:cubicBezTo>
                  <a:pt x="921544" y="577818"/>
                  <a:pt x="905351" y="560673"/>
                  <a:pt x="917734" y="537813"/>
                </a:cubicBezTo>
                <a:cubicBezTo>
                  <a:pt x="937736" y="501618"/>
                  <a:pt x="965359" y="507333"/>
                  <a:pt x="1005364" y="506381"/>
                </a:cubicBezTo>
                <a:cubicBezTo>
                  <a:pt x="1024414" y="506381"/>
                  <a:pt x="1052036" y="451136"/>
                  <a:pt x="1065371" y="437801"/>
                </a:cubicBezTo>
                <a:cubicBezTo>
                  <a:pt x="1075849" y="427323"/>
                  <a:pt x="1236821" y="298736"/>
                  <a:pt x="1336834" y="296831"/>
                </a:cubicBezTo>
                <a:cubicBezTo>
                  <a:pt x="1373981" y="295878"/>
                  <a:pt x="1445419" y="317786"/>
                  <a:pt x="1482566" y="322548"/>
                </a:cubicBezTo>
                <a:cubicBezTo>
                  <a:pt x="1523524" y="327311"/>
                  <a:pt x="1571149" y="381603"/>
                  <a:pt x="1539716" y="308261"/>
                </a:cubicBezTo>
                <a:cubicBezTo>
                  <a:pt x="1524476" y="273971"/>
                  <a:pt x="1488281" y="252063"/>
                  <a:pt x="1452086" y="258731"/>
                </a:cubicBezTo>
                <a:cubicBezTo>
                  <a:pt x="1437799" y="261588"/>
                  <a:pt x="1431131" y="257778"/>
                  <a:pt x="1428274" y="243491"/>
                </a:cubicBezTo>
                <a:cubicBezTo>
                  <a:pt x="1425416" y="228251"/>
                  <a:pt x="1416844" y="225393"/>
                  <a:pt x="1402556" y="231108"/>
                </a:cubicBezTo>
                <a:cubicBezTo>
                  <a:pt x="1398746" y="233013"/>
                  <a:pt x="1381601" y="242538"/>
                  <a:pt x="1376839" y="238728"/>
                </a:cubicBezTo>
                <a:cubicBezTo>
                  <a:pt x="1373029" y="235871"/>
                  <a:pt x="1373981" y="230156"/>
                  <a:pt x="1373981" y="225393"/>
                </a:cubicBezTo>
                <a:cubicBezTo>
                  <a:pt x="1376839" y="193961"/>
                  <a:pt x="1363504" y="181578"/>
                  <a:pt x="1333024" y="188246"/>
                </a:cubicBezTo>
                <a:cubicBezTo>
                  <a:pt x="1313021" y="192056"/>
                  <a:pt x="1293971" y="190151"/>
                  <a:pt x="1275874" y="179673"/>
                </a:cubicBezTo>
                <a:cubicBezTo>
                  <a:pt x="1261586" y="171101"/>
                  <a:pt x="1228249" y="194913"/>
                  <a:pt x="1223486" y="199676"/>
                </a:cubicBezTo>
                <a:cubicBezTo>
                  <a:pt x="1200626" y="223488"/>
                  <a:pt x="1200626" y="226346"/>
                  <a:pt x="1220629" y="253016"/>
                </a:cubicBezTo>
                <a:cubicBezTo>
                  <a:pt x="1220629" y="253016"/>
                  <a:pt x="1220629" y="254921"/>
                  <a:pt x="1219676" y="255873"/>
                </a:cubicBezTo>
                <a:cubicBezTo>
                  <a:pt x="1186339" y="255873"/>
                  <a:pt x="1178719" y="261588"/>
                  <a:pt x="1167289" y="293021"/>
                </a:cubicBezTo>
                <a:cubicBezTo>
                  <a:pt x="1164431" y="301593"/>
                  <a:pt x="1119664" y="329216"/>
                  <a:pt x="1112044" y="327311"/>
                </a:cubicBezTo>
                <a:cubicBezTo>
                  <a:pt x="1104424" y="325406"/>
                  <a:pt x="1136809" y="297783"/>
                  <a:pt x="1143476" y="292068"/>
                </a:cubicBezTo>
                <a:cubicBezTo>
                  <a:pt x="1161574" y="274923"/>
                  <a:pt x="1163479" y="262541"/>
                  <a:pt x="1148239" y="241586"/>
                </a:cubicBezTo>
                <a:cubicBezTo>
                  <a:pt x="1139666" y="230156"/>
                  <a:pt x="1138714" y="219678"/>
                  <a:pt x="1144429" y="207296"/>
                </a:cubicBezTo>
                <a:cubicBezTo>
                  <a:pt x="1154906" y="184436"/>
                  <a:pt x="1146334" y="172053"/>
                  <a:pt x="1121569" y="173006"/>
                </a:cubicBezTo>
                <a:cubicBezTo>
                  <a:pt x="1092041" y="173958"/>
                  <a:pt x="1063466" y="177768"/>
                  <a:pt x="1034891" y="183483"/>
                </a:cubicBezTo>
                <a:cubicBezTo>
                  <a:pt x="1009174" y="189198"/>
                  <a:pt x="1002506" y="209201"/>
                  <a:pt x="1019651" y="229203"/>
                </a:cubicBezTo>
                <a:cubicBezTo>
                  <a:pt x="1024414" y="234918"/>
                  <a:pt x="1031081" y="240633"/>
                  <a:pt x="1035844" y="246348"/>
                </a:cubicBezTo>
                <a:cubicBezTo>
                  <a:pt x="1040606" y="252063"/>
                  <a:pt x="1025366" y="271113"/>
                  <a:pt x="1018699" y="268256"/>
                </a:cubicBezTo>
                <a:cubicBezTo>
                  <a:pt x="1003459" y="261588"/>
                  <a:pt x="991076" y="250158"/>
                  <a:pt x="978694" y="238728"/>
                </a:cubicBezTo>
                <a:cubicBezTo>
                  <a:pt x="955834" y="217773"/>
                  <a:pt x="934879" y="220631"/>
                  <a:pt x="917734" y="247301"/>
                </a:cubicBezTo>
                <a:cubicBezTo>
                  <a:pt x="912971" y="254921"/>
                  <a:pt x="908209" y="262541"/>
                  <a:pt x="902494" y="268256"/>
                </a:cubicBezTo>
                <a:cubicBezTo>
                  <a:pt x="887254" y="283496"/>
                  <a:pt x="886301" y="295878"/>
                  <a:pt x="897731" y="313976"/>
                </a:cubicBezTo>
                <a:cubicBezTo>
                  <a:pt x="900589" y="317786"/>
                  <a:pt x="912971" y="341598"/>
                  <a:pt x="903446" y="347313"/>
                </a:cubicBezTo>
                <a:cubicBezTo>
                  <a:pt x="892969" y="353028"/>
                  <a:pt x="889159" y="344456"/>
                  <a:pt x="885349" y="336836"/>
                </a:cubicBezTo>
                <a:cubicBezTo>
                  <a:pt x="857726" y="286353"/>
                  <a:pt x="755809" y="336836"/>
                  <a:pt x="747236" y="335883"/>
                </a:cubicBezTo>
                <a:cubicBezTo>
                  <a:pt x="730091" y="333978"/>
                  <a:pt x="713899" y="338741"/>
                  <a:pt x="698659" y="344456"/>
                </a:cubicBezTo>
                <a:cubicBezTo>
                  <a:pt x="679609" y="352076"/>
                  <a:pt x="660559" y="358743"/>
                  <a:pt x="639604" y="357791"/>
                </a:cubicBezTo>
                <a:cubicBezTo>
                  <a:pt x="630079" y="357791"/>
                  <a:pt x="622459" y="362553"/>
                  <a:pt x="621506" y="372078"/>
                </a:cubicBezTo>
                <a:cubicBezTo>
                  <a:pt x="620554" y="393986"/>
                  <a:pt x="605314" y="404463"/>
                  <a:pt x="589121" y="414941"/>
                </a:cubicBezTo>
                <a:cubicBezTo>
                  <a:pt x="557689" y="434943"/>
                  <a:pt x="556736" y="453993"/>
                  <a:pt x="584359" y="478758"/>
                </a:cubicBezTo>
                <a:cubicBezTo>
                  <a:pt x="610076" y="501618"/>
                  <a:pt x="567214" y="548291"/>
                  <a:pt x="561499" y="541623"/>
                </a:cubicBezTo>
                <a:cubicBezTo>
                  <a:pt x="554831" y="534003"/>
                  <a:pt x="572929" y="523526"/>
                  <a:pt x="568166" y="515906"/>
                </a:cubicBezTo>
                <a:cubicBezTo>
                  <a:pt x="558641" y="496856"/>
                  <a:pt x="540544" y="489236"/>
                  <a:pt x="519589" y="494951"/>
                </a:cubicBezTo>
                <a:cubicBezTo>
                  <a:pt x="500539" y="499713"/>
                  <a:pt x="493871" y="512096"/>
                  <a:pt x="494824" y="534003"/>
                </a:cubicBezTo>
                <a:cubicBezTo>
                  <a:pt x="495776" y="561626"/>
                  <a:pt x="504349" y="577818"/>
                  <a:pt x="475774" y="576866"/>
                </a:cubicBezTo>
                <a:cubicBezTo>
                  <a:pt x="454819" y="576866"/>
                  <a:pt x="430054" y="572103"/>
                  <a:pt x="422434" y="591153"/>
                </a:cubicBezTo>
                <a:cubicBezTo>
                  <a:pt x="414814" y="610203"/>
                  <a:pt x="429101" y="631158"/>
                  <a:pt x="447199" y="647351"/>
                </a:cubicBezTo>
                <a:cubicBezTo>
                  <a:pt x="457676" y="655923"/>
                  <a:pt x="414814" y="684498"/>
                  <a:pt x="413861" y="694023"/>
                </a:cubicBezTo>
                <a:cubicBezTo>
                  <a:pt x="411004" y="727361"/>
                  <a:pt x="394811" y="741648"/>
                  <a:pt x="392906" y="775938"/>
                </a:cubicBezTo>
                <a:cubicBezTo>
                  <a:pt x="392906" y="782606"/>
                  <a:pt x="377666" y="808323"/>
                  <a:pt x="372904" y="803561"/>
                </a:cubicBezTo>
                <a:cubicBezTo>
                  <a:pt x="354806" y="784511"/>
                  <a:pt x="351949" y="760698"/>
                  <a:pt x="367189" y="736886"/>
                </a:cubicBezTo>
                <a:cubicBezTo>
                  <a:pt x="383381" y="712121"/>
                  <a:pt x="387191" y="687356"/>
                  <a:pt x="371951" y="660686"/>
                </a:cubicBezTo>
                <a:cubicBezTo>
                  <a:pt x="364331" y="647351"/>
                  <a:pt x="363379" y="632111"/>
                  <a:pt x="365284" y="616871"/>
                </a:cubicBezTo>
                <a:cubicBezTo>
                  <a:pt x="370046" y="591153"/>
                  <a:pt x="380524" y="567341"/>
                  <a:pt x="394811" y="545433"/>
                </a:cubicBezTo>
                <a:cubicBezTo>
                  <a:pt x="412909" y="518763"/>
                  <a:pt x="431959" y="493998"/>
                  <a:pt x="447199" y="466376"/>
                </a:cubicBezTo>
                <a:cubicBezTo>
                  <a:pt x="474821" y="415893"/>
                  <a:pt x="480536" y="380651"/>
                  <a:pt x="521494" y="341598"/>
                </a:cubicBezTo>
                <a:cubicBezTo>
                  <a:pt x="528161" y="335883"/>
                  <a:pt x="565309" y="324453"/>
                  <a:pt x="561499" y="315881"/>
                </a:cubicBezTo>
                <a:cubicBezTo>
                  <a:pt x="557689" y="308261"/>
                  <a:pt x="558641" y="300641"/>
                  <a:pt x="566261" y="296831"/>
                </a:cubicBezTo>
                <a:cubicBezTo>
                  <a:pt x="581501" y="288258"/>
                  <a:pt x="591026" y="274923"/>
                  <a:pt x="603409" y="263493"/>
                </a:cubicBezTo>
                <a:cubicBezTo>
                  <a:pt x="614839" y="253016"/>
                  <a:pt x="611981" y="236823"/>
                  <a:pt x="628174" y="236823"/>
                </a:cubicBezTo>
                <a:cubicBezTo>
                  <a:pt x="642461" y="236823"/>
                  <a:pt x="664369" y="240633"/>
                  <a:pt x="678656" y="238728"/>
                </a:cubicBezTo>
                <a:cubicBezTo>
                  <a:pt x="701516" y="235871"/>
                  <a:pt x="709136" y="208248"/>
                  <a:pt x="717709" y="189198"/>
                </a:cubicBezTo>
                <a:cubicBezTo>
                  <a:pt x="722471" y="178721"/>
                  <a:pt x="739616" y="182531"/>
                  <a:pt x="747236" y="172053"/>
                </a:cubicBezTo>
                <a:cubicBezTo>
                  <a:pt x="751046" y="178721"/>
                  <a:pt x="769144" y="177768"/>
                  <a:pt x="772954" y="182531"/>
                </a:cubicBezTo>
                <a:cubicBezTo>
                  <a:pt x="782479" y="195866"/>
                  <a:pt x="794861" y="183483"/>
                  <a:pt x="797719" y="179673"/>
                </a:cubicBezTo>
                <a:cubicBezTo>
                  <a:pt x="834866" y="135858"/>
                  <a:pt x="832961" y="168243"/>
                  <a:pt x="861536" y="157766"/>
                </a:cubicBezTo>
                <a:cubicBezTo>
                  <a:pt x="935831" y="131096"/>
                  <a:pt x="994886" y="109188"/>
                  <a:pt x="1086326" y="126333"/>
                </a:cubicBezTo>
                <a:cubicBezTo>
                  <a:pt x="1107281" y="130143"/>
                  <a:pt x="1128236" y="128238"/>
                  <a:pt x="1149191" y="122523"/>
                </a:cubicBezTo>
                <a:cubicBezTo>
                  <a:pt x="1168241" y="116808"/>
                  <a:pt x="1186339" y="108236"/>
                  <a:pt x="1204436" y="100616"/>
                </a:cubicBezTo>
                <a:cubicBezTo>
                  <a:pt x="1217771" y="94901"/>
                  <a:pt x="1228249" y="94901"/>
                  <a:pt x="1234916" y="110141"/>
                </a:cubicBezTo>
                <a:cubicBezTo>
                  <a:pt x="1237774" y="115856"/>
                  <a:pt x="1288256" y="133953"/>
                  <a:pt x="1307306" y="141573"/>
                </a:cubicBezTo>
                <a:cubicBezTo>
                  <a:pt x="1329214" y="150146"/>
                  <a:pt x="1351121" y="153003"/>
                  <a:pt x="1373981" y="145383"/>
                </a:cubicBezTo>
                <a:cubicBezTo>
                  <a:pt x="1391126" y="139668"/>
                  <a:pt x="1398746" y="144431"/>
                  <a:pt x="1397794" y="162528"/>
                </a:cubicBezTo>
                <a:cubicBezTo>
                  <a:pt x="1397794" y="178721"/>
                  <a:pt x="1469231" y="194913"/>
                  <a:pt x="1494949" y="192056"/>
                </a:cubicBezTo>
                <a:cubicBezTo>
                  <a:pt x="1516856" y="190151"/>
                  <a:pt x="1531144" y="194913"/>
                  <a:pt x="1535906" y="212058"/>
                </a:cubicBezTo>
                <a:cubicBezTo>
                  <a:pt x="1541621" y="233966"/>
                  <a:pt x="1555909" y="243491"/>
                  <a:pt x="1576864" y="247301"/>
                </a:cubicBezTo>
                <a:cubicBezTo>
                  <a:pt x="1587341" y="249206"/>
                  <a:pt x="1594961" y="254921"/>
                  <a:pt x="1595914" y="267303"/>
                </a:cubicBezTo>
                <a:cubicBezTo>
                  <a:pt x="1596866" y="284448"/>
                  <a:pt x="1607344" y="292068"/>
                  <a:pt x="1622584" y="295878"/>
                </a:cubicBezTo>
                <a:cubicBezTo>
                  <a:pt x="1654016" y="303498"/>
                  <a:pt x="1678781" y="320643"/>
                  <a:pt x="1697831" y="345408"/>
                </a:cubicBezTo>
                <a:cubicBezTo>
                  <a:pt x="1720691" y="374936"/>
                  <a:pt x="1738789" y="362553"/>
                  <a:pt x="1754981" y="395891"/>
                </a:cubicBezTo>
                <a:cubicBezTo>
                  <a:pt x="1766411" y="419703"/>
                  <a:pt x="1767364" y="466376"/>
                  <a:pt x="1757839" y="491141"/>
                </a:cubicBezTo>
                <a:cubicBezTo>
                  <a:pt x="1748314" y="517811"/>
                  <a:pt x="1665446" y="638778"/>
                  <a:pt x="1720691" y="608298"/>
                </a:cubicBezTo>
                <a:cubicBezTo>
                  <a:pt x="1726406" y="605441"/>
                  <a:pt x="1787366" y="509238"/>
                  <a:pt x="1795939" y="493046"/>
                </a:cubicBezTo>
                <a:cubicBezTo>
                  <a:pt x="1810226" y="463518"/>
                  <a:pt x="1820704" y="410178"/>
                  <a:pt x="1802606" y="382556"/>
                </a:cubicBezTo>
                <a:cubicBezTo>
                  <a:pt x="1786414" y="358743"/>
                  <a:pt x="1770221" y="333978"/>
                  <a:pt x="1754029" y="310166"/>
                </a:cubicBezTo>
                <a:cubicBezTo>
                  <a:pt x="1735931" y="285401"/>
                  <a:pt x="1714024" y="265398"/>
                  <a:pt x="1685449" y="253016"/>
                </a:cubicBezTo>
                <a:cubicBezTo>
                  <a:pt x="1663541" y="243491"/>
                  <a:pt x="1646396" y="245396"/>
                  <a:pt x="1634966" y="224441"/>
                </a:cubicBezTo>
                <a:cubicBezTo>
                  <a:pt x="1630204" y="215868"/>
                  <a:pt x="1627346" y="191103"/>
                  <a:pt x="1621631" y="182531"/>
                </a:cubicBezTo>
                <a:cubicBezTo>
                  <a:pt x="1598771" y="148241"/>
                  <a:pt x="1567339" y="130143"/>
                  <a:pt x="1525429" y="133001"/>
                </a:cubicBezTo>
                <a:cubicBezTo>
                  <a:pt x="1506379" y="133953"/>
                  <a:pt x="1488281" y="129191"/>
                  <a:pt x="1472089" y="118713"/>
                </a:cubicBezTo>
                <a:cubicBezTo>
                  <a:pt x="1457801" y="110141"/>
                  <a:pt x="1443514" y="101568"/>
                  <a:pt x="1429226" y="92996"/>
                </a:cubicBezTo>
                <a:cubicBezTo>
                  <a:pt x="1415891" y="84423"/>
                  <a:pt x="1402556" y="85376"/>
                  <a:pt x="1390174" y="94901"/>
                </a:cubicBezTo>
                <a:cubicBezTo>
                  <a:pt x="1374934" y="107283"/>
                  <a:pt x="1318736" y="75851"/>
                  <a:pt x="1306354" y="66326"/>
                </a:cubicBezTo>
                <a:cubicBezTo>
                  <a:pt x="1283494" y="48228"/>
                  <a:pt x="1257776" y="41561"/>
                  <a:pt x="1230154" y="52991"/>
                </a:cubicBezTo>
                <a:cubicBezTo>
                  <a:pt x="1204436" y="62516"/>
                  <a:pt x="1131094" y="66326"/>
                  <a:pt x="1121569" y="67278"/>
                </a:cubicBezTo>
                <a:cubicBezTo>
                  <a:pt x="1084421" y="72041"/>
                  <a:pt x="1047274" y="76803"/>
                  <a:pt x="1010126" y="68231"/>
                </a:cubicBezTo>
                <a:cubicBezTo>
                  <a:pt x="982504" y="61563"/>
                  <a:pt x="957739" y="49181"/>
                  <a:pt x="931069" y="38703"/>
                </a:cubicBezTo>
                <a:cubicBezTo>
                  <a:pt x="905351" y="29178"/>
                  <a:pt x="880586" y="23463"/>
                  <a:pt x="853916" y="34893"/>
                </a:cubicBezTo>
                <a:cubicBezTo>
                  <a:pt x="826294" y="47276"/>
                  <a:pt x="794861" y="60611"/>
                  <a:pt x="772954" y="37751"/>
                </a:cubicBezTo>
                <a:cubicBezTo>
                  <a:pt x="760571" y="25368"/>
                  <a:pt x="750094" y="5366"/>
                  <a:pt x="731996" y="7271"/>
                </a:cubicBezTo>
                <a:cubicBezTo>
                  <a:pt x="711041" y="10128"/>
                  <a:pt x="688181" y="45371"/>
                  <a:pt x="669131" y="53943"/>
                </a:cubicBezTo>
                <a:cubicBezTo>
                  <a:pt x="627221" y="72041"/>
                  <a:pt x="591026" y="65373"/>
                  <a:pt x="551974" y="87281"/>
                </a:cubicBezTo>
                <a:cubicBezTo>
                  <a:pt x="538639" y="94901"/>
                  <a:pt x="499586" y="115856"/>
                  <a:pt x="518636" y="80613"/>
                </a:cubicBezTo>
                <a:cubicBezTo>
                  <a:pt x="534829" y="53943"/>
                  <a:pt x="494824" y="54896"/>
                  <a:pt x="474821" y="75851"/>
                </a:cubicBezTo>
                <a:cubicBezTo>
                  <a:pt x="444341" y="106331"/>
                  <a:pt x="447199" y="136811"/>
                  <a:pt x="435769" y="178721"/>
                </a:cubicBezTo>
                <a:cubicBezTo>
                  <a:pt x="433864" y="186341"/>
                  <a:pt x="434816" y="228251"/>
                  <a:pt x="419576" y="247301"/>
                </a:cubicBezTo>
                <a:cubicBezTo>
                  <a:pt x="403384" y="267303"/>
                  <a:pt x="375761" y="309213"/>
                  <a:pt x="360521" y="330168"/>
                </a:cubicBezTo>
                <a:cubicBezTo>
                  <a:pt x="323374" y="381603"/>
                  <a:pt x="281464" y="504476"/>
                  <a:pt x="275749" y="518763"/>
                </a:cubicBezTo>
                <a:cubicBezTo>
                  <a:pt x="248126" y="601631"/>
                  <a:pt x="265271" y="801656"/>
                  <a:pt x="284321" y="895001"/>
                </a:cubicBezTo>
                <a:cubicBezTo>
                  <a:pt x="308134" y="1011206"/>
                  <a:pt x="349091" y="1117886"/>
                  <a:pt x="411956" y="1216946"/>
                </a:cubicBezTo>
                <a:cubicBezTo>
                  <a:pt x="516731" y="1381728"/>
                  <a:pt x="646271" y="1523651"/>
                  <a:pt x="794861" y="1650333"/>
                </a:cubicBezTo>
                <a:cubicBezTo>
                  <a:pt x="798671" y="1653191"/>
                  <a:pt x="804386" y="1656048"/>
                  <a:pt x="805339" y="1662716"/>
                </a:cubicBezTo>
                <a:cubicBezTo>
                  <a:pt x="798671" y="1662716"/>
                  <a:pt x="792956" y="1662716"/>
                  <a:pt x="787241" y="1662716"/>
                </a:cubicBezTo>
                <a:cubicBezTo>
                  <a:pt x="708184" y="1662716"/>
                  <a:pt x="629126" y="1661763"/>
                  <a:pt x="550069" y="1661763"/>
                </a:cubicBezTo>
                <a:cubicBezTo>
                  <a:pt x="449104" y="1661763"/>
                  <a:pt x="347186" y="1666526"/>
                  <a:pt x="246221" y="1675098"/>
                </a:cubicBezTo>
                <a:cubicBezTo>
                  <a:pt x="184309" y="1679861"/>
                  <a:pt x="125254" y="1697006"/>
                  <a:pt x="65246" y="1714151"/>
                </a:cubicBezTo>
                <a:cubicBezTo>
                  <a:pt x="46196" y="1719866"/>
                  <a:pt x="26194" y="1723676"/>
                  <a:pt x="7144" y="1731296"/>
                </a:cubicBezTo>
                <a:cubicBezTo>
                  <a:pt x="7144" y="1732248"/>
                  <a:pt x="7144" y="1733201"/>
                  <a:pt x="7144" y="1734153"/>
                </a:cubicBezTo>
                <a:cubicBezTo>
                  <a:pt x="21431" y="1744631"/>
                  <a:pt x="37624" y="1743678"/>
                  <a:pt x="53816" y="1742726"/>
                </a:cubicBezTo>
                <a:cubicBezTo>
                  <a:pt x="166211" y="1738916"/>
                  <a:pt x="279559" y="1740821"/>
                  <a:pt x="391954" y="1741773"/>
                </a:cubicBezTo>
                <a:cubicBezTo>
                  <a:pt x="857726" y="1745583"/>
                  <a:pt x="1322546" y="1753203"/>
                  <a:pt x="1787366" y="1759871"/>
                </a:cubicBezTo>
                <a:cubicBezTo>
                  <a:pt x="2188369" y="1765586"/>
                  <a:pt x="3303746" y="1772253"/>
                  <a:pt x="3703796" y="1778921"/>
                </a:cubicBezTo>
                <a:cubicBezTo>
                  <a:pt x="4100036" y="1785588"/>
                  <a:pt x="4180999" y="1783683"/>
                  <a:pt x="4275297" y="1783683"/>
                </a:cubicBezTo>
                <a:cubicBezTo>
                  <a:pt x="4278154" y="1780826"/>
                  <a:pt x="4283869" y="1782731"/>
                  <a:pt x="4285774" y="1778921"/>
                </a:cubicBezTo>
                <a:cubicBezTo>
                  <a:pt x="4276249" y="1773206"/>
                  <a:pt x="4266724" y="1771301"/>
                  <a:pt x="4256247" y="1768443"/>
                </a:cubicBezTo>
                <a:cubicBezTo>
                  <a:pt x="4223862" y="1757966"/>
                  <a:pt x="4187666" y="1750346"/>
                  <a:pt x="4153376" y="1737011"/>
                </a:cubicBezTo>
                <a:close/>
              </a:path>
            </a:pathLst>
          </a:custGeom>
          <a:solidFill>
            <a:srgbClr val="92D050"/>
          </a:solidFill>
          <a:ln w="9525" cap="flat">
            <a:noFill/>
            <a:prstDash val="solid"/>
            <a:miter/>
          </a:ln>
        </p:spPr>
        <p:txBody>
          <a:bodyPr rtlCol="0" anchor="ctr"/>
          <a:lstStyle/>
          <a:p>
            <a:pPr defTabSz="914276"/>
            <a:endParaRPr lang="en-US" sz="1801">
              <a:solidFill>
                <a:prstClr val="black"/>
              </a:solidFill>
            </a:endParaRPr>
          </a:p>
        </p:txBody>
      </p:sp>
      <p:sp>
        <p:nvSpPr>
          <p:cNvPr id="4" name="Isosceles Triangle 3">
            <a:extLst>
              <a:ext uri="{FF2B5EF4-FFF2-40B4-BE49-F238E27FC236}">
                <a16:creationId xmlns:a16="http://schemas.microsoft.com/office/drawing/2014/main" id="{A6C517A5-5101-45E4-B82A-99C9F05BBF9B}"/>
              </a:ext>
            </a:extLst>
          </p:cNvPr>
          <p:cNvSpPr/>
          <p:nvPr/>
        </p:nvSpPr>
        <p:spPr>
          <a:xfrm rot="13175373" flipH="1">
            <a:off x="7869436" y="3397092"/>
            <a:ext cx="324000" cy="1346532"/>
          </a:xfrm>
          <a:prstGeom prst="triangle">
            <a:avLst>
              <a:gd name="adj" fmla="val 6198"/>
            </a:avLst>
          </a:prstGeom>
          <a:solidFill>
            <a:srgbClr val="CC006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5" name="Isosceles Triangle 4">
            <a:extLst>
              <a:ext uri="{FF2B5EF4-FFF2-40B4-BE49-F238E27FC236}">
                <a16:creationId xmlns:a16="http://schemas.microsoft.com/office/drawing/2014/main" id="{F4D30D65-0718-44D6-B324-93BF5829B022}"/>
              </a:ext>
            </a:extLst>
          </p:cNvPr>
          <p:cNvSpPr/>
          <p:nvPr/>
        </p:nvSpPr>
        <p:spPr>
          <a:xfrm rot="13999348" flipH="1">
            <a:off x="7738391" y="1670436"/>
            <a:ext cx="324000" cy="1346532"/>
          </a:xfrm>
          <a:prstGeom prst="triangle">
            <a:avLst>
              <a:gd name="adj" fmla="val 2149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6" name="Isosceles Triangle 5">
            <a:extLst>
              <a:ext uri="{FF2B5EF4-FFF2-40B4-BE49-F238E27FC236}">
                <a16:creationId xmlns:a16="http://schemas.microsoft.com/office/drawing/2014/main" id="{5867DF5E-AF5A-4467-A97B-83C44A1B1731}"/>
              </a:ext>
            </a:extLst>
          </p:cNvPr>
          <p:cNvSpPr/>
          <p:nvPr/>
        </p:nvSpPr>
        <p:spPr>
          <a:xfrm rot="8392489">
            <a:off x="3989844" y="4208890"/>
            <a:ext cx="324000" cy="1346532"/>
          </a:xfrm>
          <a:prstGeom prst="triangle">
            <a:avLst>
              <a:gd name="adj" fmla="val 6198"/>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7" name="Isosceles Triangle 6">
            <a:extLst>
              <a:ext uri="{FF2B5EF4-FFF2-40B4-BE49-F238E27FC236}">
                <a16:creationId xmlns:a16="http://schemas.microsoft.com/office/drawing/2014/main" id="{1E081FA8-06E2-48FC-A8B2-9C35E4C2FDB9}"/>
              </a:ext>
            </a:extLst>
          </p:cNvPr>
          <p:cNvSpPr/>
          <p:nvPr/>
        </p:nvSpPr>
        <p:spPr>
          <a:xfrm rot="7600652">
            <a:off x="4104302" y="1868155"/>
            <a:ext cx="324000" cy="1346532"/>
          </a:xfrm>
          <a:prstGeom prst="triangle">
            <a:avLst>
              <a:gd name="adj" fmla="val 2149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8" name="TextBox 7">
            <a:extLst>
              <a:ext uri="{FF2B5EF4-FFF2-40B4-BE49-F238E27FC236}">
                <a16:creationId xmlns:a16="http://schemas.microsoft.com/office/drawing/2014/main" id="{8290585E-DBF9-45B3-A337-C5968EE5F1B2}"/>
              </a:ext>
            </a:extLst>
          </p:cNvPr>
          <p:cNvSpPr txBox="1"/>
          <p:nvPr/>
        </p:nvSpPr>
        <p:spPr>
          <a:xfrm>
            <a:off x="919879" y="1563077"/>
            <a:ext cx="2916000" cy="1200329"/>
          </a:xfrm>
          <a:prstGeom prst="rect">
            <a:avLst/>
          </a:prstGeom>
          <a:solidFill>
            <a:schemeClr val="accent2"/>
          </a:solidFill>
        </p:spPr>
        <p:txBody>
          <a:bodyPr wrap="square" rtlCol="0" anchor="ctr">
            <a:spAutoFit/>
          </a:bodyPr>
          <a:lstStyle/>
          <a:p>
            <a:pPr algn="r" defTabSz="914276"/>
            <a:r>
              <a:rPr lang="nl-NL" sz="2400" dirty="0">
                <a:solidFill>
                  <a:schemeClr val="bg1"/>
                </a:solidFill>
              </a:rPr>
              <a:t>Sắp xếp lại đội ngũ cán bộ, công chức Nhà nước </a:t>
            </a:r>
            <a:endParaRPr lang="ko-KR" altLang="en-US" sz="2400" b="1" dirty="0">
              <a:solidFill>
                <a:schemeClr val="bg1"/>
              </a:solidFill>
              <a:cs typeface="Arial" pitchFamily="34" charset="0"/>
            </a:endParaRPr>
          </a:p>
        </p:txBody>
      </p:sp>
      <p:sp>
        <p:nvSpPr>
          <p:cNvPr id="10" name="TextBox 9">
            <a:extLst>
              <a:ext uri="{FF2B5EF4-FFF2-40B4-BE49-F238E27FC236}">
                <a16:creationId xmlns:a16="http://schemas.microsoft.com/office/drawing/2014/main" id="{B9048DEC-768A-4266-B89D-FA265B630F87}"/>
              </a:ext>
            </a:extLst>
          </p:cNvPr>
          <p:cNvSpPr txBox="1"/>
          <p:nvPr/>
        </p:nvSpPr>
        <p:spPr>
          <a:xfrm>
            <a:off x="928043" y="4186012"/>
            <a:ext cx="2916002" cy="461665"/>
          </a:xfrm>
          <a:prstGeom prst="rect">
            <a:avLst/>
          </a:prstGeom>
          <a:solidFill>
            <a:srgbClr val="FF0000"/>
          </a:solidFill>
        </p:spPr>
        <p:txBody>
          <a:bodyPr wrap="square" rtlCol="0" anchor="ctr">
            <a:spAutoFit/>
          </a:bodyPr>
          <a:lstStyle/>
          <a:p>
            <a:pPr algn="r" defTabSz="914276"/>
            <a:r>
              <a:rPr lang="nl-NL" sz="2400" dirty="0">
                <a:solidFill>
                  <a:schemeClr val="bg1"/>
                </a:solidFill>
              </a:rPr>
              <a:t>Tinh giản biên chế</a:t>
            </a:r>
            <a:endParaRPr lang="ko-KR" altLang="en-US" sz="2400" b="1" dirty="0">
              <a:solidFill>
                <a:schemeClr val="bg1"/>
              </a:solidFill>
              <a:cs typeface="Arial" pitchFamily="34" charset="0"/>
            </a:endParaRPr>
          </a:p>
        </p:txBody>
      </p:sp>
      <p:sp>
        <p:nvSpPr>
          <p:cNvPr id="12" name="TextBox 11">
            <a:extLst>
              <a:ext uri="{FF2B5EF4-FFF2-40B4-BE49-F238E27FC236}">
                <a16:creationId xmlns:a16="http://schemas.microsoft.com/office/drawing/2014/main" id="{4487BA25-280E-4C4D-9963-38D7895FBED7}"/>
              </a:ext>
            </a:extLst>
          </p:cNvPr>
          <p:cNvSpPr txBox="1"/>
          <p:nvPr/>
        </p:nvSpPr>
        <p:spPr>
          <a:xfrm>
            <a:off x="8341321" y="1360515"/>
            <a:ext cx="2916000" cy="1200329"/>
          </a:xfrm>
          <a:prstGeom prst="rect">
            <a:avLst/>
          </a:prstGeom>
          <a:solidFill>
            <a:schemeClr val="accent3"/>
          </a:solidFill>
        </p:spPr>
        <p:txBody>
          <a:bodyPr wrap="square" rtlCol="0" anchor="ctr">
            <a:spAutoFit/>
          </a:bodyPr>
          <a:lstStyle/>
          <a:p>
            <a:pPr defTabSz="914276"/>
            <a:r>
              <a:rPr lang="nl-NL" sz="2400" dirty="0">
                <a:solidFill>
                  <a:schemeClr val="bg1"/>
                </a:solidFill>
              </a:rPr>
              <a:t>Định kỳ kiểm tra, đánh giá cán bộ, công chức, </a:t>
            </a:r>
            <a:endParaRPr lang="ko-KR" altLang="en-US" sz="2400" b="1" dirty="0">
              <a:solidFill>
                <a:schemeClr val="bg1"/>
              </a:solidFill>
              <a:cs typeface="Arial" pitchFamily="34" charset="0"/>
            </a:endParaRPr>
          </a:p>
        </p:txBody>
      </p:sp>
      <p:sp>
        <p:nvSpPr>
          <p:cNvPr id="14" name="TextBox 13">
            <a:extLst>
              <a:ext uri="{FF2B5EF4-FFF2-40B4-BE49-F238E27FC236}">
                <a16:creationId xmlns:a16="http://schemas.microsoft.com/office/drawing/2014/main" id="{9650AFDF-D104-40B6-BE8C-AFD539254F6F}"/>
              </a:ext>
            </a:extLst>
          </p:cNvPr>
          <p:cNvSpPr txBox="1"/>
          <p:nvPr/>
        </p:nvSpPr>
        <p:spPr>
          <a:xfrm>
            <a:off x="8341321" y="3167854"/>
            <a:ext cx="2916000" cy="830997"/>
          </a:xfrm>
          <a:prstGeom prst="rect">
            <a:avLst/>
          </a:prstGeom>
          <a:solidFill>
            <a:srgbClr val="CC0066"/>
          </a:solidFill>
        </p:spPr>
        <p:txBody>
          <a:bodyPr wrap="square" rtlCol="0" anchor="ctr">
            <a:spAutoFit/>
          </a:bodyPr>
          <a:lstStyle/>
          <a:p>
            <a:pPr defTabSz="914276"/>
            <a:r>
              <a:rPr lang="nl-NL" sz="2400" dirty="0">
                <a:solidFill>
                  <a:schemeClr val="bg1"/>
                </a:solidFill>
              </a:rPr>
              <a:t>Tăng cường cán bộ cho cơ sở....</a:t>
            </a:r>
            <a:endParaRPr lang="ko-KR" altLang="en-US" sz="2400" b="1" dirty="0">
              <a:solidFill>
                <a:schemeClr val="bg1"/>
              </a:solidFill>
              <a:cs typeface="Arial" pitchFamily="34" charset="0"/>
            </a:endParaRPr>
          </a:p>
        </p:txBody>
      </p:sp>
      <p:sp>
        <p:nvSpPr>
          <p:cNvPr id="16" name="Graphic 8">
            <a:extLst>
              <a:ext uri="{FF2B5EF4-FFF2-40B4-BE49-F238E27FC236}">
                <a16:creationId xmlns:a16="http://schemas.microsoft.com/office/drawing/2014/main" id="{CFA4126C-33E3-46FB-B198-63F85757DCDF}"/>
              </a:ext>
            </a:extLst>
          </p:cNvPr>
          <p:cNvSpPr/>
          <p:nvPr/>
        </p:nvSpPr>
        <p:spPr>
          <a:xfrm>
            <a:off x="4903033" y="1572284"/>
            <a:ext cx="2192587" cy="4540085"/>
          </a:xfrm>
          <a:custGeom>
            <a:avLst/>
            <a:gdLst>
              <a:gd name="connsiteX0" fmla="*/ 1178461 w 1752600"/>
              <a:gd name="connsiteY0" fmla="*/ 1915288 h 3629025"/>
              <a:gd name="connsiteX1" fmla="*/ 1160363 w 1752600"/>
              <a:gd name="connsiteY1" fmla="*/ 1892428 h 3629025"/>
              <a:gd name="connsiteX2" fmla="*/ 1147028 w 1752600"/>
              <a:gd name="connsiteY2" fmla="*/ 1914336 h 3629025"/>
              <a:gd name="connsiteX3" fmla="*/ 1130836 w 1752600"/>
              <a:gd name="connsiteY3" fmla="*/ 2060068 h 3629025"/>
              <a:gd name="connsiteX4" fmla="*/ 1088926 w 1752600"/>
              <a:gd name="connsiteY4" fmla="*/ 2322006 h 3629025"/>
              <a:gd name="connsiteX5" fmla="*/ 1080353 w 1752600"/>
              <a:gd name="connsiteY5" fmla="*/ 2374393 h 3629025"/>
              <a:gd name="connsiteX6" fmla="*/ 1057494 w 1752600"/>
              <a:gd name="connsiteY6" fmla="*/ 2402016 h 3629025"/>
              <a:gd name="connsiteX7" fmla="*/ 1039396 w 1752600"/>
              <a:gd name="connsiteY7" fmla="*/ 2422971 h 3629025"/>
              <a:gd name="connsiteX8" fmla="*/ 1016536 w 1752600"/>
              <a:gd name="connsiteY8" fmla="*/ 2554416 h 3629025"/>
              <a:gd name="connsiteX9" fmla="*/ 991771 w 1752600"/>
              <a:gd name="connsiteY9" fmla="*/ 2621091 h 3629025"/>
              <a:gd name="connsiteX10" fmla="*/ 960338 w 1752600"/>
              <a:gd name="connsiteY10" fmla="*/ 2752536 h 3629025"/>
              <a:gd name="connsiteX11" fmla="*/ 922238 w 1752600"/>
              <a:gd name="connsiteY11" fmla="*/ 3007806 h 3629025"/>
              <a:gd name="connsiteX12" fmla="*/ 881281 w 1752600"/>
              <a:gd name="connsiteY12" fmla="*/ 3204021 h 3629025"/>
              <a:gd name="connsiteX13" fmla="*/ 881281 w 1752600"/>
              <a:gd name="connsiteY13" fmla="*/ 3265933 h 3629025"/>
              <a:gd name="connsiteX14" fmla="*/ 872708 w 1752600"/>
              <a:gd name="connsiteY14" fmla="*/ 3399283 h 3629025"/>
              <a:gd name="connsiteX15" fmla="*/ 867946 w 1752600"/>
              <a:gd name="connsiteY15" fmla="*/ 3445956 h 3629025"/>
              <a:gd name="connsiteX16" fmla="*/ 877471 w 1752600"/>
              <a:gd name="connsiteY16" fmla="*/ 3490723 h 3629025"/>
              <a:gd name="connsiteX17" fmla="*/ 869851 w 1752600"/>
              <a:gd name="connsiteY17" fmla="*/ 3557398 h 3629025"/>
              <a:gd name="connsiteX18" fmla="*/ 840323 w 1752600"/>
              <a:gd name="connsiteY18" fmla="*/ 3581211 h 3629025"/>
              <a:gd name="connsiteX19" fmla="*/ 703163 w 1752600"/>
              <a:gd name="connsiteY19" fmla="*/ 3575496 h 3629025"/>
              <a:gd name="connsiteX20" fmla="*/ 673636 w 1752600"/>
              <a:gd name="connsiteY20" fmla="*/ 3525966 h 3629025"/>
              <a:gd name="connsiteX21" fmla="*/ 709831 w 1752600"/>
              <a:gd name="connsiteY21" fmla="*/ 3450718 h 3629025"/>
              <a:gd name="connsiteX22" fmla="*/ 741263 w 1752600"/>
              <a:gd name="connsiteY22" fmla="*/ 3363088 h 3629025"/>
              <a:gd name="connsiteX23" fmla="*/ 755551 w 1752600"/>
              <a:gd name="connsiteY23" fmla="*/ 3276411 h 3629025"/>
              <a:gd name="connsiteX24" fmla="*/ 760313 w 1752600"/>
              <a:gd name="connsiteY24" fmla="*/ 3168778 h 3629025"/>
              <a:gd name="connsiteX25" fmla="*/ 744121 w 1752600"/>
              <a:gd name="connsiteY25" fmla="*/ 2928748 h 3629025"/>
              <a:gd name="connsiteX26" fmla="*/ 740311 w 1752600"/>
              <a:gd name="connsiteY26" fmla="*/ 2818258 h 3629025"/>
              <a:gd name="connsiteX27" fmla="*/ 773648 w 1752600"/>
              <a:gd name="connsiteY27" fmla="*/ 2680146 h 3629025"/>
              <a:gd name="connsiteX28" fmla="*/ 798413 w 1752600"/>
              <a:gd name="connsiteY28" fmla="*/ 2532508 h 3629025"/>
              <a:gd name="connsiteX29" fmla="*/ 809843 w 1752600"/>
              <a:gd name="connsiteY29" fmla="*/ 2419161 h 3629025"/>
              <a:gd name="connsiteX30" fmla="*/ 797461 w 1752600"/>
              <a:gd name="connsiteY30" fmla="*/ 2388681 h 3629025"/>
              <a:gd name="connsiteX31" fmla="*/ 779363 w 1752600"/>
              <a:gd name="connsiteY31" fmla="*/ 2340103 h 3629025"/>
              <a:gd name="connsiteX32" fmla="*/ 789841 w 1752600"/>
              <a:gd name="connsiteY32" fmla="*/ 1999108 h 3629025"/>
              <a:gd name="connsiteX33" fmla="*/ 824131 w 1752600"/>
              <a:gd name="connsiteY33" fmla="*/ 1756221 h 3629025"/>
              <a:gd name="connsiteX34" fmla="*/ 890806 w 1752600"/>
              <a:gd name="connsiteY34" fmla="*/ 1393318 h 3629025"/>
              <a:gd name="connsiteX35" fmla="*/ 872708 w 1752600"/>
              <a:gd name="connsiteY35" fmla="*/ 1211391 h 3629025"/>
              <a:gd name="connsiteX36" fmla="*/ 846991 w 1752600"/>
              <a:gd name="connsiteY36" fmla="*/ 1139001 h 3629025"/>
              <a:gd name="connsiteX37" fmla="*/ 803176 w 1752600"/>
              <a:gd name="connsiteY37" fmla="*/ 1014223 h 3629025"/>
              <a:gd name="connsiteX38" fmla="*/ 788888 w 1752600"/>
              <a:gd name="connsiteY38" fmla="*/ 968503 h 3629025"/>
              <a:gd name="connsiteX39" fmla="*/ 783173 w 1752600"/>
              <a:gd name="connsiteY39" fmla="*/ 1016128 h 3629025"/>
              <a:gd name="connsiteX40" fmla="*/ 748883 w 1752600"/>
              <a:gd name="connsiteY40" fmla="*/ 1117093 h 3629025"/>
              <a:gd name="connsiteX41" fmla="*/ 746978 w 1752600"/>
              <a:gd name="connsiteY41" fmla="*/ 1148526 h 3629025"/>
              <a:gd name="connsiteX42" fmla="*/ 766028 w 1752600"/>
              <a:gd name="connsiteY42" fmla="*/ 1430466 h 3629025"/>
              <a:gd name="connsiteX43" fmla="*/ 772696 w 1752600"/>
              <a:gd name="connsiteY43" fmla="*/ 1559053 h 3629025"/>
              <a:gd name="connsiteX44" fmla="*/ 779363 w 1752600"/>
              <a:gd name="connsiteY44" fmla="*/ 2174368 h 3629025"/>
              <a:gd name="connsiteX45" fmla="*/ 757456 w 1752600"/>
              <a:gd name="connsiteY45" fmla="*/ 2542986 h 3629025"/>
              <a:gd name="connsiteX46" fmla="*/ 729833 w 1752600"/>
              <a:gd name="connsiteY46" fmla="*/ 2859216 h 3629025"/>
              <a:gd name="connsiteX47" fmla="*/ 611723 w 1752600"/>
              <a:gd name="connsiteY47" fmla="*/ 3453576 h 3629025"/>
              <a:gd name="connsiteX48" fmla="*/ 584101 w 1752600"/>
              <a:gd name="connsiteY48" fmla="*/ 3541206 h 3629025"/>
              <a:gd name="connsiteX49" fmla="*/ 568861 w 1752600"/>
              <a:gd name="connsiteY49" fmla="*/ 3570733 h 3629025"/>
              <a:gd name="connsiteX50" fmla="*/ 505996 w 1752600"/>
              <a:gd name="connsiteY50" fmla="*/ 3595498 h 3629025"/>
              <a:gd name="connsiteX51" fmla="*/ 370741 w 1752600"/>
              <a:gd name="connsiteY51" fmla="*/ 3613596 h 3629025"/>
              <a:gd name="connsiteX52" fmla="*/ 254536 w 1752600"/>
              <a:gd name="connsiteY52" fmla="*/ 3575496 h 3629025"/>
              <a:gd name="connsiteX53" fmla="*/ 197386 w 1752600"/>
              <a:gd name="connsiteY53" fmla="*/ 3423096 h 3629025"/>
              <a:gd name="connsiteX54" fmla="*/ 105946 w 1752600"/>
              <a:gd name="connsiteY54" fmla="*/ 3055431 h 3629025"/>
              <a:gd name="connsiteX55" fmla="*/ 59273 w 1752600"/>
              <a:gd name="connsiteY55" fmla="*/ 2831593 h 3629025"/>
              <a:gd name="connsiteX56" fmla="*/ 24983 w 1752600"/>
              <a:gd name="connsiteY56" fmla="*/ 1456183 h 3629025"/>
              <a:gd name="connsiteX57" fmla="*/ 44033 w 1752600"/>
              <a:gd name="connsiteY57" fmla="*/ 1258063 h 3629025"/>
              <a:gd name="connsiteX58" fmla="*/ 32603 w 1752600"/>
              <a:gd name="connsiteY58" fmla="*/ 1225678 h 3629025"/>
              <a:gd name="connsiteX59" fmla="*/ 34508 w 1752600"/>
              <a:gd name="connsiteY59" fmla="*/ 1198056 h 3629025"/>
              <a:gd name="connsiteX60" fmla="*/ 33556 w 1752600"/>
              <a:gd name="connsiteY60" fmla="*/ 1180911 h 3629025"/>
              <a:gd name="connsiteX61" fmla="*/ 8791 w 1752600"/>
              <a:gd name="connsiteY61" fmla="*/ 1154241 h 3629025"/>
              <a:gd name="connsiteX62" fmla="*/ 28793 w 1752600"/>
              <a:gd name="connsiteY62" fmla="*/ 1134238 h 3629025"/>
              <a:gd name="connsiteX63" fmla="*/ 32603 w 1752600"/>
              <a:gd name="connsiteY63" fmla="*/ 1118046 h 3629025"/>
              <a:gd name="connsiteX64" fmla="*/ 44986 w 1752600"/>
              <a:gd name="connsiteY64" fmla="*/ 1074231 h 3629025"/>
              <a:gd name="connsiteX65" fmla="*/ 47843 w 1752600"/>
              <a:gd name="connsiteY65" fmla="*/ 1062801 h 3629025"/>
              <a:gd name="connsiteX66" fmla="*/ 69751 w 1752600"/>
              <a:gd name="connsiteY66" fmla="*/ 1007556 h 3629025"/>
              <a:gd name="connsiteX67" fmla="*/ 127853 w 1752600"/>
              <a:gd name="connsiteY67" fmla="*/ 776098 h 3629025"/>
              <a:gd name="connsiteX68" fmla="*/ 321211 w 1752600"/>
              <a:gd name="connsiteY68" fmla="*/ 252223 h 3629025"/>
              <a:gd name="connsiteX69" fmla="*/ 485041 w 1752600"/>
              <a:gd name="connsiteY69" fmla="*/ 19813 h 3629025"/>
              <a:gd name="connsiteX70" fmla="*/ 528856 w 1752600"/>
              <a:gd name="connsiteY70" fmla="*/ 25528 h 3629025"/>
              <a:gd name="connsiteX71" fmla="*/ 569813 w 1752600"/>
              <a:gd name="connsiteY71" fmla="*/ 140781 h 3629025"/>
              <a:gd name="connsiteX72" fmla="*/ 690781 w 1752600"/>
              <a:gd name="connsiteY72" fmla="*/ 704661 h 3629025"/>
              <a:gd name="connsiteX73" fmla="*/ 713641 w 1752600"/>
              <a:gd name="connsiteY73" fmla="*/ 713233 h 3629025"/>
              <a:gd name="connsiteX74" fmla="*/ 870803 w 1752600"/>
              <a:gd name="connsiteY74" fmla="*/ 663703 h 3629025"/>
              <a:gd name="connsiteX75" fmla="*/ 942241 w 1752600"/>
              <a:gd name="connsiteY75" fmla="*/ 637033 h 3629025"/>
              <a:gd name="connsiteX76" fmla="*/ 966053 w 1752600"/>
              <a:gd name="connsiteY76" fmla="*/ 598933 h 3629025"/>
              <a:gd name="connsiteX77" fmla="*/ 945098 w 1752600"/>
              <a:gd name="connsiteY77" fmla="*/ 437961 h 3629025"/>
              <a:gd name="connsiteX78" fmla="*/ 921286 w 1752600"/>
              <a:gd name="connsiteY78" fmla="*/ 413196 h 3629025"/>
              <a:gd name="connsiteX79" fmla="*/ 883186 w 1752600"/>
              <a:gd name="connsiteY79" fmla="*/ 356046 h 3629025"/>
              <a:gd name="connsiteX80" fmla="*/ 893663 w 1752600"/>
              <a:gd name="connsiteY80" fmla="*/ 311278 h 3629025"/>
              <a:gd name="connsiteX81" fmla="*/ 897473 w 1752600"/>
              <a:gd name="connsiteY81" fmla="*/ 287466 h 3629025"/>
              <a:gd name="connsiteX82" fmla="*/ 1036538 w 1752600"/>
              <a:gd name="connsiteY82" fmla="*/ 91251 h 3629025"/>
              <a:gd name="connsiteX83" fmla="*/ 1189891 w 1752600"/>
              <a:gd name="connsiteY83" fmla="*/ 153163 h 3629025"/>
              <a:gd name="connsiteX84" fmla="*/ 1200369 w 1752600"/>
              <a:gd name="connsiteY84" fmla="*/ 170308 h 3629025"/>
              <a:gd name="connsiteX85" fmla="*/ 1228944 w 1752600"/>
              <a:gd name="connsiteY85" fmla="*/ 308421 h 3629025"/>
              <a:gd name="connsiteX86" fmla="*/ 1228944 w 1752600"/>
              <a:gd name="connsiteY86" fmla="*/ 423673 h 3629025"/>
              <a:gd name="connsiteX87" fmla="*/ 1215609 w 1752600"/>
              <a:gd name="connsiteY87" fmla="*/ 487491 h 3629025"/>
              <a:gd name="connsiteX88" fmla="*/ 1200369 w 1752600"/>
              <a:gd name="connsiteY88" fmla="*/ 509398 h 3629025"/>
              <a:gd name="connsiteX89" fmla="*/ 1185128 w 1752600"/>
              <a:gd name="connsiteY89" fmla="*/ 534163 h 3629025"/>
              <a:gd name="connsiteX90" fmla="*/ 1202273 w 1752600"/>
              <a:gd name="connsiteY90" fmla="*/ 579883 h 3629025"/>
              <a:gd name="connsiteX91" fmla="*/ 1281331 w 1752600"/>
              <a:gd name="connsiteY91" fmla="*/ 612268 h 3629025"/>
              <a:gd name="connsiteX92" fmla="*/ 1422301 w 1752600"/>
              <a:gd name="connsiteY92" fmla="*/ 630366 h 3629025"/>
              <a:gd name="connsiteX93" fmla="*/ 1452781 w 1752600"/>
              <a:gd name="connsiteY93" fmla="*/ 638938 h 3629025"/>
              <a:gd name="connsiteX94" fmla="*/ 1512789 w 1752600"/>
              <a:gd name="connsiteY94" fmla="*/ 677991 h 3629025"/>
              <a:gd name="connsiteX95" fmla="*/ 1567081 w 1752600"/>
              <a:gd name="connsiteY95" fmla="*/ 827533 h 3629025"/>
              <a:gd name="connsiteX96" fmla="*/ 1593751 w 1752600"/>
              <a:gd name="connsiteY96" fmla="*/ 1029463 h 3629025"/>
              <a:gd name="connsiteX97" fmla="*/ 1657569 w 1752600"/>
              <a:gd name="connsiteY97" fmla="*/ 1260921 h 3629025"/>
              <a:gd name="connsiteX98" fmla="*/ 1689953 w 1752600"/>
              <a:gd name="connsiteY98" fmla="*/ 1457136 h 3629025"/>
              <a:gd name="connsiteX99" fmla="*/ 1694716 w 1752600"/>
              <a:gd name="connsiteY99" fmla="*/ 1605726 h 3629025"/>
              <a:gd name="connsiteX100" fmla="*/ 1713766 w 1752600"/>
              <a:gd name="connsiteY100" fmla="*/ 1843851 h 3629025"/>
              <a:gd name="connsiteX101" fmla="*/ 1703289 w 1752600"/>
              <a:gd name="connsiteY101" fmla="*/ 1959103 h 3629025"/>
              <a:gd name="connsiteX102" fmla="*/ 1675666 w 1752600"/>
              <a:gd name="connsiteY102" fmla="*/ 2037208 h 3629025"/>
              <a:gd name="connsiteX103" fmla="*/ 1632803 w 1752600"/>
              <a:gd name="connsiteY103" fmla="*/ 2081023 h 3629025"/>
              <a:gd name="connsiteX104" fmla="*/ 1618516 w 1752600"/>
              <a:gd name="connsiteY104" fmla="*/ 2081023 h 3629025"/>
              <a:gd name="connsiteX105" fmla="*/ 1612801 w 1752600"/>
              <a:gd name="connsiteY105" fmla="*/ 2062926 h 3629025"/>
              <a:gd name="connsiteX106" fmla="*/ 1604228 w 1752600"/>
              <a:gd name="connsiteY106" fmla="*/ 2041971 h 3629025"/>
              <a:gd name="connsiteX107" fmla="*/ 1604228 w 1752600"/>
              <a:gd name="connsiteY107" fmla="*/ 2021968 h 3629025"/>
              <a:gd name="connsiteX108" fmla="*/ 1632803 w 1752600"/>
              <a:gd name="connsiteY108" fmla="*/ 1996251 h 3629025"/>
              <a:gd name="connsiteX109" fmla="*/ 1621373 w 1752600"/>
              <a:gd name="connsiteY109" fmla="*/ 1999108 h 3629025"/>
              <a:gd name="connsiteX110" fmla="*/ 1604228 w 1752600"/>
              <a:gd name="connsiteY110" fmla="*/ 1998156 h 3629025"/>
              <a:gd name="connsiteX111" fmla="*/ 1608039 w 1752600"/>
              <a:gd name="connsiteY111" fmla="*/ 1978153 h 3629025"/>
              <a:gd name="connsiteX112" fmla="*/ 1628994 w 1752600"/>
              <a:gd name="connsiteY112" fmla="*/ 1961961 h 3629025"/>
              <a:gd name="connsiteX113" fmla="*/ 1642328 w 1752600"/>
              <a:gd name="connsiteY113" fmla="*/ 1937196 h 3629025"/>
              <a:gd name="connsiteX114" fmla="*/ 1626136 w 1752600"/>
              <a:gd name="connsiteY114" fmla="*/ 1867663 h 3629025"/>
              <a:gd name="connsiteX115" fmla="*/ 1616611 w 1752600"/>
              <a:gd name="connsiteY115" fmla="*/ 1884808 h 3629025"/>
              <a:gd name="connsiteX116" fmla="*/ 1600419 w 1752600"/>
              <a:gd name="connsiteY116" fmla="*/ 1930528 h 3629025"/>
              <a:gd name="connsiteX117" fmla="*/ 1572796 w 1752600"/>
              <a:gd name="connsiteY117" fmla="*/ 1932433 h 3629025"/>
              <a:gd name="connsiteX118" fmla="*/ 1563271 w 1752600"/>
              <a:gd name="connsiteY118" fmla="*/ 1904811 h 3629025"/>
              <a:gd name="connsiteX119" fmla="*/ 1570891 w 1752600"/>
              <a:gd name="connsiteY119" fmla="*/ 1868616 h 3629025"/>
              <a:gd name="connsiteX120" fmla="*/ 1575653 w 1752600"/>
              <a:gd name="connsiteY120" fmla="*/ 1820991 h 3629025"/>
              <a:gd name="connsiteX121" fmla="*/ 1593751 w 1752600"/>
              <a:gd name="connsiteY121" fmla="*/ 1754316 h 3629025"/>
              <a:gd name="connsiteX122" fmla="*/ 1604228 w 1752600"/>
              <a:gd name="connsiteY122" fmla="*/ 1679068 h 3629025"/>
              <a:gd name="connsiteX123" fmla="*/ 1529933 w 1752600"/>
              <a:gd name="connsiteY123" fmla="*/ 1442848 h 3629025"/>
              <a:gd name="connsiteX124" fmla="*/ 1480403 w 1752600"/>
              <a:gd name="connsiteY124" fmla="*/ 1219963 h 3629025"/>
              <a:gd name="connsiteX125" fmla="*/ 1450876 w 1752600"/>
              <a:gd name="connsiteY125" fmla="*/ 1131381 h 3629025"/>
              <a:gd name="connsiteX126" fmla="*/ 1443256 w 1752600"/>
              <a:gd name="connsiteY126" fmla="*/ 1169481 h 3629025"/>
              <a:gd name="connsiteX127" fmla="*/ 1433731 w 1752600"/>
              <a:gd name="connsiteY127" fmla="*/ 1439038 h 3629025"/>
              <a:gd name="connsiteX128" fmla="*/ 1513741 w 1752600"/>
              <a:gd name="connsiteY128" fmla="*/ 1788606 h 3629025"/>
              <a:gd name="connsiteX129" fmla="*/ 1536601 w 1752600"/>
              <a:gd name="connsiteY129" fmla="*/ 1981011 h 3629025"/>
              <a:gd name="connsiteX130" fmla="*/ 1543269 w 1752600"/>
              <a:gd name="connsiteY130" fmla="*/ 2315338 h 3629025"/>
              <a:gd name="connsiteX131" fmla="*/ 1544221 w 1752600"/>
              <a:gd name="connsiteY131" fmla="*/ 2343913 h 3629025"/>
              <a:gd name="connsiteX132" fmla="*/ 1520408 w 1752600"/>
              <a:gd name="connsiteY132" fmla="*/ 2391538 h 3629025"/>
              <a:gd name="connsiteX133" fmla="*/ 1511836 w 1752600"/>
              <a:gd name="connsiteY133" fmla="*/ 2406778 h 3629025"/>
              <a:gd name="connsiteX134" fmla="*/ 1507073 w 1752600"/>
              <a:gd name="connsiteY134" fmla="*/ 2533461 h 3629025"/>
              <a:gd name="connsiteX135" fmla="*/ 1544221 w 1752600"/>
              <a:gd name="connsiteY135" fmla="*/ 2776348 h 3629025"/>
              <a:gd name="connsiteX136" fmla="*/ 1545173 w 1752600"/>
              <a:gd name="connsiteY136" fmla="*/ 2880171 h 3629025"/>
              <a:gd name="connsiteX137" fmla="*/ 1543269 w 1752600"/>
              <a:gd name="connsiteY137" fmla="*/ 2910651 h 3629025"/>
              <a:gd name="connsiteX138" fmla="*/ 1530886 w 1752600"/>
              <a:gd name="connsiteY138" fmla="*/ 3227833 h 3629025"/>
              <a:gd name="connsiteX139" fmla="*/ 1535648 w 1752600"/>
              <a:gd name="connsiteY139" fmla="*/ 3270696 h 3629025"/>
              <a:gd name="connsiteX140" fmla="*/ 1544221 w 1752600"/>
              <a:gd name="connsiteY140" fmla="*/ 3307843 h 3629025"/>
              <a:gd name="connsiteX141" fmla="*/ 1552794 w 1752600"/>
              <a:gd name="connsiteY141" fmla="*/ 3327846 h 3629025"/>
              <a:gd name="connsiteX142" fmla="*/ 1613753 w 1752600"/>
              <a:gd name="connsiteY142" fmla="*/ 3403093 h 3629025"/>
              <a:gd name="connsiteX143" fmla="*/ 1698526 w 1752600"/>
              <a:gd name="connsiteY143" fmla="*/ 3465006 h 3629025"/>
              <a:gd name="connsiteX144" fmla="*/ 1731864 w 1752600"/>
              <a:gd name="connsiteY144" fmla="*/ 3511678 h 3629025"/>
              <a:gd name="connsiteX145" fmla="*/ 1743294 w 1752600"/>
              <a:gd name="connsiteY145" fmla="*/ 3532633 h 3629025"/>
              <a:gd name="connsiteX146" fmla="*/ 1742341 w 1752600"/>
              <a:gd name="connsiteY146" fmla="*/ 3560256 h 3629025"/>
              <a:gd name="connsiteX147" fmla="*/ 1709956 w 1752600"/>
              <a:gd name="connsiteY147" fmla="*/ 3573591 h 3629025"/>
              <a:gd name="connsiteX148" fmla="*/ 1578511 w 1752600"/>
              <a:gd name="connsiteY148" fmla="*/ 3562161 h 3629025"/>
              <a:gd name="connsiteX149" fmla="*/ 1445161 w 1752600"/>
              <a:gd name="connsiteY149" fmla="*/ 3511678 h 3629025"/>
              <a:gd name="connsiteX150" fmla="*/ 1422301 w 1752600"/>
              <a:gd name="connsiteY150" fmla="*/ 3500248 h 3629025"/>
              <a:gd name="connsiteX151" fmla="*/ 1411823 w 1752600"/>
              <a:gd name="connsiteY151" fmla="*/ 3466911 h 3629025"/>
              <a:gd name="connsiteX152" fmla="*/ 1413728 w 1752600"/>
              <a:gd name="connsiteY152" fmla="*/ 3455481 h 3629025"/>
              <a:gd name="connsiteX153" fmla="*/ 1414681 w 1752600"/>
              <a:gd name="connsiteY153" fmla="*/ 3357373 h 3629025"/>
              <a:gd name="connsiteX154" fmla="*/ 1397536 w 1752600"/>
              <a:gd name="connsiteY154" fmla="*/ 3164016 h 3629025"/>
              <a:gd name="connsiteX155" fmla="*/ 1364198 w 1752600"/>
              <a:gd name="connsiteY155" fmla="*/ 3003996 h 3629025"/>
              <a:gd name="connsiteX156" fmla="*/ 1344196 w 1752600"/>
              <a:gd name="connsiteY156" fmla="*/ 2947798 h 3629025"/>
              <a:gd name="connsiteX157" fmla="*/ 1328003 w 1752600"/>
              <a:gd name="connsiteY157" fmla="*/ 2864931 h 3629025"/>
              <a:gd name="connsiteX158" fmla="*/ 1334671 w 1752600"/>
              <a:gd name="connsiteY158" fmla="*/ 2714436 h 3629025"/>
              <a:gd name="connsiteX159" fmla="*/ 1317526 w 1752600"/>
              <a:gd name="connsiteY159" fmla="*/ 2611566 h 3629025"/>
              <a:gd name="connsiteX160" fmla="*/ 1281331 w 1752600"/>
              <a:gd name="connsiteY160" fmla="*/ 2448688 h 3629025"/>
              <a:gd name="connsiteX161" fmla="*/ 1277521 w 1752600"/>
              <a:gd name="connsiteY161" fmla="*/ 2420113 h 3629025"/>
              <a:gd name="connsiteX162" fmla="*/ 1260376 w 1752600"/>
              <a:gd name="connsiteY162" fmla="*/ 2394396 h 3629025"/>
              <a:gd name="connsiteX163" fmla="*/ 1241326 w 1752600"/>
              <a:gd name="connsiteY163" fmla="*/ 2364868 h 3629025"/>
              <a:gd name="connsiteX164" fmla="*/ 1185128 w 1752600"/>
              <a:gd name="connsiteY164" fmla="*/ 2009586 h 3629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1752600" h="3629025">
                <a:moveTo>
                  <a:pt x="1178461" y="1915288"/>
                </a:moveTo>
                <a:cubicBezTo>
                  <a:pt x="1177509" y="1904811"/>
                  <a:pt x="1173698" y="1892428"/>
                  <a:pt x="1160363" y="1892428"/>
                </a:cubicBezTo>
                <a:cubicBezTo>
                  <a:pt x="1147981" y="1892428"/>
                  <a:pt x="1147981" y="1905763"/>
                  <a:pt x="1147028" y="1914336"/>
                </a:cubicBezTo>
                <a:cubicBezTo>
                  <a:pt x="1141313" y="1962913"/>
                  <a:pt x="1136551" y="2011491"/>
                  <a:pt x="1130836" y="2060068"/>
                </a:cubicBezTo>
                <a:cubicBezTo>
                  <a:pt x="1119406" y="2147698"/>
                  <a:pt x="1102261" y="2235328"/>
                  <a:pt x="1088926" y="2322006"/>
                </a:cubicBezTo>
                <a:cubicBezTo>
                  <a:pt x="1086069" y="2339151"/>
                  <a:pt x="1083211" y="2357248"/>
                  <a:pt x="1080353" y="2374393"/>
                </a:cubicBezTo>
                <a:cubicBezTo>
                  <a:pt x="1078448" y="2388681"/>
                  <a:pt x="1071781" y="2398206"/>
                  <a:pt x="1057494" y="2402016"/>
                </a:cubicBezTo>
                <a:cubicBezTo>
                  <a:pt x="1046063" y="2404873"/>
                  <a:pt x="1041301" y="2411541"/>
                  <a:pt x="1039396" y="2422971"/>
                </a:cubicBezTo>
                <a:cubicBezTo>
                  <a:pt x="1031776" y="2466786"/>
                  <a:pt x="1019393" y="2509648"/>
                  <a:pt x="1016536" y="2554416"/>
                </a:cubicBezTo>
                <a:cubicBezTo>
                  <a:pt x="1015583" y="2578228"/>
                  <a:pt x="1003201" y="2600136"/>
                  <a:pt x="991771" y="2621091"/>
                </a:cubicBezTo>
                <a:cubicBezTo>
                  <a:pt x="968911" y="2662048"/>
                  <a:pt x="958433" y="2705863"/>
                  <a:pt x="960338" y="2752536"/>
                </a:cubicBezTo>
                <a:cubicBezTo>
                  <a:pt x="964148" y="2840166"/>
                  <a:pt x="948908" y="2923986"/>
                  <a:pt x="922238" y="3007806"/>
                </a:cubicBezTo>
                <a:cubicBezTo>
                  <a:pt x="902236" y="3071623"/>
                  <a:pt x="891758" y="3138298"/>
                  <a:pt x="881281" y="3204021"/>
                </a:cubicBezTo>
                <a:cubicBezTo>
                  <a:pt x="877471" y="3224023"/>
                  <a:pt x="878423" y="3245931"/>
                  <a:pt x="881281" y="3265933"/>
                </a:cubicBezTo>
                <a:cubicBezTo>
                  <a:pt x="887948" y="3310701"/>
                  <a:pt x="879376" y="3354516"/>
                  <a:pt x="872708" y="3399283"/>
                </a:cubicBezTo>
                <a:cubicBezTo>
                  <a:pt x="870803" y="3414523"/>
                  <a:pt x="868898" y="3430716"/>
                  <a:pt x="867946" y="3445956"/>
                </a:cubicBezTo>
                <a:cubicBezTo>
                  <a:pt x="866993" y="3454528"/>
                  <a:pt x="878423" y="3484056"/>
                  <a:pt x="877471" y="3490723"/>
                </a:cubicBezTo>
                <a:cubicBezTo>
                  <a:pt x="876518" y="3512631"/>
                  <a:pt x="871756" y="3534538"/>
                  <a:pt x="869851" y="3557398"/>
                </a:cubicBezTo>
                <a:cubicBezTo>
                  <a:pt x="867946" y="3571686"/>
                  <a:pt x="853658" y="3578353"/>
                  <a:pt x="840323" y="3581211"/>
                </a:cubicBezTo>
                <a:cubicBezTo>
                  <a:pt x="794603" y="3589783"/>
                  <a:pt x="747931" y="3590736"/>
                  <a:pt x="703163" y="3575496"/>
                </a:cubicBezTo>
                <a:cubicBezTo>
                  <a:pt x="679351" y="3567876"/>
                  <a:pt x="669826" y="3550731"/>
                  <a:pt x="673636" y="3525966"/>
                </a:cubicBezTo>
                <a:cubicBezTo>
                  <a:pt x="678398" y="3497391"/>
                  <a:pt x="687923" y="3472626"/>
                  <a:pt x="709831" y="3450718"/>
                </a:cubicBezTo>
                <a:cubicBezTo>
                  <a:pt x="732691" y="3427858"/>
                  <a:pt x="740311" y="3394521"/>
                  <a:pt x="741263" y="3363088"/>
                </a:cubicBezTo>
                <a:cubicBezTo>
                  <a:pt x="742216" y="3333561"/>
                  <a:pt x="746026" y="3304986"/>
                  <a:pt x="755551" y="3276411"/>
                </a:cubicBezTo>
                <a:cubicBezTo>
                  <a:pt x="766981" y="3241168"/>
                  <a:pt x="761266" y="3204021"/>
                  <a:pt x="760313" y="3168778"/>
                </a:cubicBezTo>
                <a:cubicBezTo>
                  <a:pt x="757456" y="3088768"/>
                  <a:pt x="746978" y="3008758"/>
                  <a:pt x="744121" y="2928748"/>
                </a:cubicBezTo>
                <a:cubicBezTo>
                  <a:pt x="743168" y="2891601"/>
                  <a:pt x="738406" y="2855406"/>
                  <a:pt x="740311" y="2818258"/>
                </a:cubicBezTo>
                <a:cubicBezTo>
                  <a:pt x="743168" y="2770633"/>
                  <a:pt x="761266" y="2725866"/>
                  <a:pt x="773648" y="2680146"/>
                </a:cubicBezTo>
                <a:cubicBezTo>
                  <a:pt x="786983" y="2631568"/>
                  <a:pt x="796508" y="2582991"/>
                  <a:pt x="798413" y="2532508"/>
                </a:cubicBezTo>
                <a:cubicBezTo>
                  <a:pt x="799366" y="2495361"/>
                  <a:pt x="807938" y="2457261"/>
                  <a:pt x="809843" y="2419161"/>
                </a:cubicBezTo>
                <a:cubicBezTo>
                  <a:pt x="810796" y="2406778"/>
                  <a:pt x="807938" y="2397253"/>
                  <a:pt x="797461" y="2388681"/>
                </a:cubicBezTo>
                <a:cubicBezTo>
                  <a:pt x="782221" y="2376298"/>
                  <a:pt x="778411" y="2358201"/>
                  <a:pt x="779363" y="2340103"/>
                </a:cubicBezTo>
                <a:cubicBezTo>
                  <a:pt x="786983" y="2226756"/>
                  <a:pt x="783173" y="2112456"/>
                  <a:pt x="789841" y="1999108"/>
                </a:cubicBezTo>
                <a:cubicBezTo>
                  <a:pt x="793651" y="1917193"/>
                  <a:pt x="810796" y="1836231"/>
                  <a:pt x="824131" y="1756221"/>
                </a:cubicBezTo>
                <a:cubicBezTo>
                  <a:pt x="845086" y="1635253"/>
                  <a:pt x="869851" y="1514286"/>
                  <a:pt x="890806" y="1393318"/>
                </a:cubicBezTo>
                <a:cubicBezTo>
                  <a:pt x="901283" y="1331406"/>
                  <a:pt x="903188" y="1270446"/>
                  <a:pt x="872708" y="1211391"/>
                </a:cubicBezTo>
                <a:cubicBezTo>
                  <a:pt x="861278" y="1188531"/>
                  <a:pt x="854611" y="1163766"/>
                  <a:pt x="846991" y="1139001"/>
                </a:cubicBezTo>
                <a:cubicBezTo>
                  <a:pt x="834608" y="1097091"/>
                  <a:pt x="821273" y="1054228"/>
                  <a:pt x="803176" y="1014223"/>
                </a:cubicBezTo>
                <a:cubicBezTo>
                  <a:pt x="796508" y="999936"/>
                  <a:pt x="790793" y="985648"/>
                  <a:pt x="788888" y="968503"/>
                </a:cubicBezTo>
                <a:cubicBezTo>
                  <a:pt x="786983" y="984696"/>
                  <a:pt x="786031" y="999936"/>
                  <a:pt x="783173" y="1016128"/>
                </a:cubicBezTo>
                <a:cubicBezTo>
                  <a:pt x="778411" y="1041846"/>
                  <a:pt x="762218" y="1093281"/>
                  <a:pt x="748883" y="1117093"/>
                </a:cubicBezTo>
                <a:cubicBezTo>
                  <a:pt x="738406" y="1135191"/>
                  <a:pt x="746026" y="1128523"/>
                  <a:pt x="746978" y="1148526"/>
                </a:cubicBezTo>
                <a:cubicBezTo>
                  <a:pt x="753646" y="1242823"/>
                  <a:pt x="760313" y="1336168"/>
                  <a:pt x="766028" y="1430466"/>
                </a:cubicBezTo>
                <a:cubicBezTo>
                  <a:pt x="768886" y="1473328"/>
                  <a:pt x="770791" y="1516191"/>
                  <a:pt x="772696" y="1559053"/>
                </a:cubicBezTo>
                <a:cubicBezTo>
                  <a:pt x="781268" y="1763841"/>
                  <a:pt x="783173" y="1969581"/>
                  <a:pt x="779363" y="2174368"/>
                </a:cubicBezTo>
                <a:cubicBezTo>
                  <a:pt x="776506" y="2297241"/>
                  <a:pt x="768886" y="2420113"/>
                  <a:pt x="757456" y="2542986"/>
                </a:cubicBezTo>
                <a:cubicBezTo>
                  <a:pt x="747931" y="2648713"/>
                  <a:pt x="741263" y="2754441"/>
                  <a:pt x="729833" y="2859216"/>
                </a:cubicBezTo>
                <a:cubicBezTo>
                  <a:pt x="707926" y="3060193"/>
                  <a:pt x="678398" y="3260218"/>
                  <a:pt x="611723" y="3453576"/>
                </a:cubicBezTo>
                <a:cubicBezTo>
                  <a:pt x="602198" y="3482151"/>
                  <a:pt x="593626" y="3511678"/>
                  <a:pt x="584101" y="3541206"/>
                </a:cubicBezTo>
                <a:cubicBezTo>
                  <a:pt x="580291" y="3551683"/>
                  <a:pt x="574576" y="3561208"/>
                  <a:pt x="568861" y="3570733"/>
                </a:cubicBezTo>
                <a:cubicBezTo>
                  <a:pt x="553621" y="3593593"/>
                  <a:pt x="532666" y="3604071"/>
                  <a:pt x="505996" y="3595498"/>
                </a:cubicBezTo>
                <a:cubicBezTo>
                  <a:pt x="457418" y="3579306"/>
                  <a:pt x="411698" y="3581211"/>
                  <a:pt x="370741" y="3613596"/>
                </a:cubicBezTo>
                <a:cubicBezTo>
                  <a:pt x="316448" y="3642171"/>
                  <a:pt x="278348" y="3630741"/>
                  <a:pt x="254536" y="3575496"/>
                </a:cubicBezTo>
                <a:cubicBezTo>
                  <a:pt x="233581" y="3525966"/>
                  <a:pt x="214531" y="3475483"/>
                  <a:pt x="197386" y="3423096"/>
                </a:cubicBezTo>
                <a:cubicBezTo>
                  <a:pt x="193576" y="3410713"/>
                  <a:pt x="119281" y="3156396"/>
                  <a:pt x="105946" y="3055431"/>
                </a:cubicBezTo>
                <a:cubicBezTo>
                  <a:pt x="90706" y="2978278"/>
                  <a:pt x="69751" y="2906841"/>
                  <a:pt x="59273" y="2831593"/>
                </a:cubicBezTo>
                <a:cubicBezTo>
                  <a:pt x="7838" y="2493456"/>
                  <a:pt x="-9307" y="1693356"/>
                  <a:pt x="24983" y="1456183"/>
                </a:cubicBezTo>
                <a:cubicBezTo>
                  <a:pt x="30698" y="1390461"/>
                  <a:pt x="37366" y="1323786"/>
                  <a:pt x="44033" y="1258063"/>
                </a:cubicBezTo>
                <a:cubicBezTo>
                  <a:pt x="44986" y="1245681"/>
                  <a:pt x="45938" y="1235203"/>
                  <a:pt x="32603" y="1225678"/>
                </a:cubicBezTo>
                <a:cubicBezTo>
                  <a:pt x="20221" y="1217106"/>
                  <a:pt x="24031" y="1205676"/>
                  <a:pt x="34508" y="1198056"/>
                </a:cubicBezTo>
                <a:cubicBezTo>
                  <a:pt x="44033" y="1190436"/>
                  <a:pt x="41176" y="1185673"/>
                  <a:pt x="33556" y="1180911"/>
                </a:cubicBezTo>
                <a:cubicBezTo>
                  <a:pt x="30698" y="1179006"/>
                  <a:pt x="8791" y="1165671"/>
                  <a:pt x="8791" y="1154241"/>
                </a:cubicBezTo>
                <a:cubicBezTo>
                  <a:pt x="8791" y="1141858"/>
                  <a:pt x="19268" y="1138048"/>
                  <a:pt x="28793" y="1134238"/>
                </a:cubicBezTo>
                <a:cubicBezTo>
                  <a:pt x="38318" y="1130428"/>
                  <a:pt x="41176" y="1127571"/>
                  <a:pt x="32603" y="1118046"/>
                </a:cubicBezTo>
                <a:cubicBezTo>
                  <a:pt x="15458" y="1098043"/>
                  <a:pt x="20221" y="1081851"/>
                  <a:pt x="44986" y="1074231"/>
                </a:cubicBezTo>
                <a:cubicBezTo>
                  <a:pt x="54511" y="1071373"/>
                  <a:pt x="51653" y="1068516"/>
                  <a:pt x="47843" y="1062801"/>
                </a:cubicBezTo>
                <a:cubicBezTo>
                  <a:pt x="30698" y="1035178"/>
                  <a:pt x="39271" y="1015176"/>
                  <a:pt x="69751" y="1007556"/>
                </a:cubicBezTo>
                <a:cubicBezTo>
                  <a:pt x="79276" y="1004698"/>
                  <a:pt x="106898" y="846583"/>
                  <a:pt x="127853" y="776098"/>
                </a:cubicBezTo>
                <a:cubicBezTo>
                  <a:pt x="180241" y="597028"/>
                  <a:pt x="233581" y="418911"/>
                  <a:pt x="321211" y="252223"/>
                </a:cubicBezTo>
                <a:cubicBezTo>
                  <a:pt x="365978" y="167451"/>
                  <a:pt x="424081" y="93156"/>
                  <a:pt x="485041" y="19813"/>
                </a:cubicBezTo>
                <a:cubicBezTo>
                  <a:pt x="500281" y="763"/>
                  <a:pt x="516473" y="3621"/>
                  <a:pt x="528856" y="25528"/>
                </a:cubicBezTo>
                <a:cubicBezTo>
                  <a:pt x="547906" y="61723"/>
                  <a:pt x="559336" y="100776"/>
                  <a:pt x="569813" y="140781"/>
                </a:cubicBezTo>
                <a:cubicBezTo>
                  <a:pt x="619343" y="326518"/>
                  <a:pt x="658396" y="515113"/>
                  <a:pt x="690781" y="704661"/>
                </a:cubicBezTo>
                <a:cubicBezTo>
                  <a:pt x="694591" y="727521"/>
                  <a:pt x="694591" y="727521"/>
                  <a:pt x="713641" y="713233"/>
                </a:cubicBezTo>
                <a:cubicBezTo>
                  <a:pt x="727928" y="702756"/>
                  <a:pt x="847943" y="667513"/>
                  <a:pt x="870803" y="663703"/>
                </a:cubicBezTo>
                <a:cubicBezTo>
                  <a:pt x="896521" y="659893"/>
                  <a:pt x="919381" y="647511"/>
                  <a:pt x="942241" y="637033"/>
                </a:cubicBezTo>
                <a:cubicBezTo>
                  <a:pt x="957481" y="630366"/>
                  <a:pt x="964148" y="616078"/>
                  <a:pt x="966053" y="598933"/>
                </a:cubicBezTo>
                <a:cubicBezTo>
                  <a:pt x="970816" y="543688"/>
                  <a:pt x="964148" y="490348"/>
                  <a:pt x="945098" y="437961"/>
                </a:cubicBezTo>
                <a:cubicBezTo>
                  <a:pt x="940336" y="425578"/>
                  <a:pt x="931763" y="418911"/>
                  <a:pt x="921286" y="413196"/>
                </a:cubicBezTo>
                <a:cubicBezTo>
                  <a:pt x="899378" y="399861"/>
                  <a:pt x="888901" y="379858"/>
                  <a:pt x="883186" y="356046"/>
                </a:cubicBezTo>
                <a:cubicBezTo>
                  <a:pt x="879376" y="339853"/>
                  <a:pt x="878423" y="323661"/>
                  <a:pt x="893663" y="311278"/>
                </a:cubicBezTo>
                <a:cubicBezTo>
                  <a:pt x="901283" y="304611"/>
                  <a:pt x="898426" y="296038"/>
                  <a:pt x="897473" y="287466"/>
                </a:cubicBezTo>
                <a:cubicBezTo>
                  <a:pt x="873661" y="172213"/>
                  <a:pt x="947956" y="111253"/>
                  <a:pt x="1036538" y="91251"/>
                </a:cubicBezTo>
                <a:cubicBezTo>
                  <a:pt x="1100356" y="76963"/>
                  <a:pt x="1148934" y="107443"/>
                  <a:pt x="1189891" y="153163"/>
                </a:cubicBezTo>
                <a:cubicBezTo>
                  <a:pt x="1194653" y="157926"/>
                  <a:pt x="1198463" y="163641"/>
                  <a:pt x="1200369" y="170308"/>
                </a:cubicBezTo>
                <a:cubicBezTo>
                  <a:pt x="1213703" y="216028"/>
                  <a:pt x="1232753" y="258891"/>
                  <a:pt x="1228944" y="308421"/>
                </a:cubicBezTo>
                <a:cubicBezTo>
                  <a:pt x="1226086" y="346521"/>
                  <a:pt x="1232753" y="385573"/>
                  <a:pt x="1228944" y="423673"/>
                </a:cubicBezTo>
                <a:cubicBezTo>
                  <a:pt x="1227039" y="445581"/>
                  <a:pt x="1224181" y="466536"/>
                  <a:pt x="1215609" y="487491"/>
                </a:cubicBezTo>
                <a:cubicBezTo>
                  <a:pt x="1211798" y="496063"/>
                  <a:pt x="1207988" y="503683"/>
                  <a:pt x="1200369" y="509398"/>
                </a:cubicBezTo>
                <a:cubicBezTo>
                  <a:pt x="1192748" y="516066"/>
                  <a:pt x="1183223" y="520828"/>
                  <a:pt x="1185128" y="534163"/>
                </a:cubicBezTo>
                <a:cubicBezTo>
                  <a:pt x="1187986" y="550356"/>
                  <a:pt x="1188938" y="567501"/>
                  <a:pt x="1202273" y="579883"/>
                </a:cubicBezTo>
                <a:cubicBezTo>
                  <a:pt x="1224181" y="600838"/>
                  <a:pt x="1251803" y="608458"/>
                  <a:pt x="1281331" y="612268"/>
                </a:cubicBezTo>
                <a:cubicBezTo>
                  <a:pt x="1315621" y="617031"/>
                  <a:pt x="1380391" y="621793"/>
                  <a:pt x="1422301" y="630366"/>
                </a:cubicBezTo>
                <a:cubicBezTo>
                  <a:pt x="1430873" y="637033"/>
                  <a:pt x="1442303" y="637033"/>
                  <a:pt x="1452781" y="638938"/>
                </a:cubicBezTo>
                <a:cubicBezTo>
                  <a:pt x="1477546" y="644653"/>
                  <a:pt x="1496596" y="657988"/>
                  <a:pt x="1512789" y="677991"/>
                </a:cubicBezTo>
                <a:cubicBezTo>
                  <a:pt x="1548031" y="721806"/>
                  <a:pt x="1564223" y="771336"/>
                  <a:pt x="1567081" y="827533"/>
                </a:cubicBezTo>
                <a:cubicBezTo>
                  <a:pt x="1570891" y="895161"/>
                  <a:pt x="1586131" y="961836"/>
                  <a:pt x="1593751" y="1029463"/>
                </a:cubicBezTo>
                <a:cubicBezTo>
                  <a:pt x="1602323" y="1110426"/>
                  <a:pt x="1631851" y="1184721"/>
                  <a:pt x="1657569" y="1260921"/>
                </a:cubicBezTo>
                <a:cubicBezTo>
                  <a:pt x="1679476" y="1323786"/>
                  <a:pt x="1686144" y="1390461"/>
                  <a:pt x="1689953" y="1457136"/>
                </a:cubicBezTo>
                <a:cubicBezTo>
                  <a:pt x="1692811" y="1506666"/>
                  <a:pt x="1689953" y="1556196"/>
                  <a:pt x="1694716" y="1605726"/>
                </a:cubicBezTo>
                <a:cubicBezTo>
                  <a:pt x="1701383" y="1684783"/>
                  <a:pt x="1703289" y="1764793"/>
                  <a:pt x="1713766" y="1843851"/>
                </a:cubicBezTo>
                <a:cubicBezTo>
                  <a:pt x="1718528" y="1882903"/>
                  <a:pt x="1718528" y="1921003"/>
                  <a:pt x="1703289" y="1959103"/>
                </a:cubicBezTo>
                <a:cubicBezTo>
                  <a:pt x="1692811" y="1984821"/>
                  <a:pt x="1689953" y="2012443"/>
                  <a:pt x="1675666" y="2037208"/>
                </a:cubicBezTo>
                <a:cubicBezTo>
                  <a:pt x="1665189" y="2056258"/>
                  <a:pt x="1648996" y="2067688"/>
                  <a:pt x="1632803" y="2081023"/>
                </a:cubicBezTo>
                <a:cubicBezTo>
                  <a:pt x="1628041" y="2084833"/>
                  <a:pt x="1623278" y="2084833"/>
                  <a:pt x="1618516" y="2081023"/>
                </a:cubicBezTo>
                <a:cubicBezTo>
                  <a:pt x="1611848" y="2076261"/>
                  <a:pt x="1609944" y="2069593"/>
                  <a:pt x="1612801" y="2062926"/>
                </a:cubicBezTo>
                <a:cubicBezTo>
                  <a:pt x="1618516" y="2051496"/>
                  <a:pt x="1614706" y="2046733"/>
                  <a:pt x="1604228" y="2041971"/>
                </a:cubicBezTo>
                <a:cubicBezTo>
                  <a:pt x="1593751" y="2037208"/>
                  <a:pt x="1596608" y="2028636"/>
                  <a:pt x="1604228" y="2021968"/>
                </a:cubicBezTo>
                <a:cubicBezTo>
                  <a:pt x="1613753" y="2013396"/>
                  <a:pt x="1625183" y="2007681"/>
                  <a:pt x="1632803" y="1996251"/>
                </a:cubicBezTo>
                <a:cubicBezTo>
                  <a:pt x="1628041" y="1994346"/>
                  <a:pt x="1625183" y="1998156"/>
                  <a:pt x="1621373" y="1999108"/>
                </a:cubicBezTo>
                <a:cubicBezTo>
                  <a:pt x="1615658" y="2001013"/>
                  <a:pt x="1608991" y="2003871"/>
                  <a:pt x="1604228" y="1998156"/>
                </a:cubicBezTo>
                <a:cubicBezTo>
                  <a:pt x="1599466" y="1991488"/>
                  <a:pt x="1602323" y="1983868"/>
                  <a:pt x="1608039" y="1978153"/>
                </a:cubicBezTo>
                <a:cubicBezTo>
                  <a:pt x="1614706" y="1972438"/>
                  <a:pt x="1621373" y="1966723"/>
                  <a:pt x="1628994" y="1961961"/>
                </a:cubicBezTo>
                <a:cubicBezTo>
                  <a:pt x="1637566" y="1956246"/>
                  <a:pt x="1644233" y="1947673"/>
                  <a:pt x="1642328" y="1937196"/>
                </a:cubicBezTo>
                <a:cubicBezTo>
                  <a:pt x="1637566" y="1914336"/>
                  <a:pt x="1631851" y="1892428"/>
                  <a:pt x="1626136" y="1867663"/>
                </a:cubicBezTo>
                <a:cubicBezTo>
                  <a:pt x="1618516" y="1873378"/>
                  <a:pt x="1618516" y="1879093"/>
                  <a:pt x="1616611" y="1884808"/>
                </a:cubicBezTo>
                <a:cubicBezTo>
                  <a:pt x="1612801" y="1900048"/>
                  <a:pt x="1609944" y="1916241"/>
                  <a:pt x="1600419" y="1930528"/>
                </a:cubicBezTo>
                <a:cubicBezTo>
                  <a:pt x="1591846" y="1942911"/>
                  <a:pt x="1583273" y="1942911"/>
                  <a:pt x="1572796" y="1932433"/>
                </a:cubicBezTo>
                <a:cubicBezTo>
                  <a:pt x="1566128" y="1924813"/>
                  <a:pt x="1561366" y="1915288"/>
                  <a:pt x="1563271" y="1904811"/>
                </a:cubicBezTo>
                <a:cubicBezTo>
                  <a:pt x="1565176" y="1892428"/>
                  <a:pt x="1568033" y="1880998"/>
                  <a:pt x="1570891" y="1868616"/>
                </a:cubicBezTo>
                <a:cubicBezTo>
                  <a:pt x="1574701" y="1852423"/>
                  <a:pt x="1577558" y="1837183"/>
                  <a:pt x="1575653" y="1820991"/>
                </a:cubicBezTo>
                <a:cubicBezTo>
                  <a:pt x="1573748" y="1797178"/>
                  <a:pt x="1579464" y="1774318"/>
                  <a:pt x="1593751" y="1754316"/>
                </a:cubicBezTo>
                <a:cubicBezTo>
                  <a:pt x="1610896" y="1730503"/>
                  <a:pt x="1611848" y="1705738"/>
                  <a:pt x="1604228" y="1679068"/>
                </a:cubicBezTo>
                <a:cubicBezTo>
                  <a:pt x="1581369" y="1600011"/>
                  <a:pt x="1559461" y="1520001"/>
                  <a:pt x="1529933" y="1442848"/>
                </a:cubicBezTo>
                <a:cubicBezTo>
                  <a:pt x="1502311" y="1371411"/>
                  <a:pt x="1487071" y="1296163"/>
                  <a:pt x="1480403" y="1219963"/>
                </a:cubicBezTo>
                <a:cubicBezTo>
                  <a:pt x="1477546" y="1189483"/>
                  <a:pt x="1469926" y="1159956"/>
                  <a:pt x="1450876" y="1131381"/>
                </a:cubicBezTo>
                <a:cubicBezTo>
                  <a:pt x="1444208" y="1144716"/>
                  <a:pt x="1444208" y="1158051"/>
                  <a:pt x="1443256" y="1169481"/>
                </a:cubicBezTo>
                <a:cubicBezTo>
                  <a:pt x="1435636" y="1256158"/>
                  <a:pt x="1424206" y="1352361"/>
                  <a:pt x="1433731" y="1439038"/>
                </a:cubicBezTo>
                <a:cubicBezTo>
                  <a:pt x="1448019" y="1560006"/>
                  <a:pt x="1489928" y="1669543"/>
                  <a:pt x="1513741" y="1788606"/>
                </a:cubicBezTo>
                <a:cubicBezTo>
                  <a:pt x="1526123" y="1852423"/>
                  <a:pt x="1531839" y="1916241"/>
                  <a:pt x="1536601" y="1981011"/>
                </a:cubicBezTo>
                <a:cubicBezTo>
                  <a:pt x="1545173" y="2092453"/>
                  <a:pt x="1542316" y="2203896"/>
                  <a:pt x="1543269" y="2315338"/>
                </a:cubicBezTo>
                <a:cubicBezTo>
                  <a:pt x="1543269" y="2324863"/>
                  <a:pt x="1543269" y="2334388"/>
                  <a:pt x="1544221" y="2343913"/>
                </a:cubicBezTo>
                <a:cubicBezTo>
                  <a:pt x="1546126" y="2364868"/>
                  <a:pt x="1543269" y="2382966"/>
                  <a:pt x="1520408" y="2391538"/>
                </a:cubicBezTo>
                <a:cubicBezTo>
                  <a:pt x="1513741" y="2394396"/>
                  <a:pt x="1512789" y="2400111"/>
                  <a:pt x="1511836" y="2406778"/>
                </a:cubicBezTo>
                <a:cubicBezTo>
                  <a:pt x="1504216" y="2448688"/>
                  <a:pt x="1505169" y="2491551"/>
                  <a:pt x="1507073" y="2533461"/>
                </a:cubicBezTo>
                <a:cubicBezTo>
                  <a:pt x="1511836" y="2615376"/>
                  <a:pt x="1532791" y="2695386"/>
                  <a:pt x="1544221" y="2776348"/>
                </a:cubicBezTo>
                <a:cubicBezTo>
                  <a:pt x="1548983" y="2810638"/>
                  <a:pt x="1546126" y="2844928"/>
                  <a:pt x="1545173" y="2880171"/>
                </a:cubicBezTo>
                <a:cubicBezTo>
                  <a:pt x="1545173" y="2890648"/>
                  <a:pt x="1543269" y="2900173"/>
                  <a:pt x="1543269" y="2910651"/>
                </a:cubicBezTo>
                <a:cubicBezTo>
                  <a:pt x="1542316" y="3016378"/>
                  <a:pt x="1535648" y="3122106"/>
                  <a:pt x="1530886" y="3227833"/>
                </a:cubicBezTo>
                <a:cubicBezTo>
                  <a:pt x="1529933" y="3242121"/>
                  <a:pt x="1531839" y="3256408"/>
                  <a:pt x="1535648" y="3270696"/>
                </a:cubicBezTo>
                <a:cubicBezTo>
                  <a:pt x="1538506" y="3283078"/>
                  <a:pt x="1543269" y="3295461"/>
                  <a:pt x="1544221" y="3307843"/>
                </a:cubicBezTo>
                <a:cubicBezTo>
                  <a:pt x="1545173" y="3315463"/>
                  <a:pt x="1548031" y="3322131"/>
                  <a:pt x="1552794" y="3327846"/>
                </a:cubicBezTo>
                <a:cubicBezTo>
                  <a:pt x="1572796" y="3352611"/>
                  <a:pt x="1593751" y="3378328"/>
                  <a:pt x="1613753" y="3403093"/>
                </a:cubicBezTo>
                <a:cubicBezTo>
                  <a:pt x="1635661" y="3431668"/>
                  <a:pt x="1668046" y="3446908"/>
                  <a:pt x="1698526" y="3465006"/>
                </a:cubicBezTo>
                <a:cubicBezTo>
                  <a:pt x="1716623" y="3476436"/>
                  <a:pt x="1729958" y="3488818"/>
                  <a:pt x="1731864" y="3511678"/>
                </a:cubicBezTo>
                <a:cubicBezTo>
                  <a:pt x="1731864" y="3520251"/>
                  <a:pt x="1736626" y="3526918"/>
                  <a:pt x="1743294" y="3532633"/>
                </a:cubicBezTo>
                <a:cubicBezTo>
                  <a:pt x="1754723" y="3542158"/>
                  <a:pt x="1753771" y="3550731"/>
                  <a:pt x="1742341" y="3560256"/>
                </a:cubicBezTo>
                <a:cubicBezTo>
                  <a:pt x="1732816" y="3566923"/>
                  <a:pt x="1722339" y="3571686"/>
                  <a:pt x="1709956" y="3573591"/>
                </a:cubicBezTo>
                <a:cubicBezTo>
                  <a:pt x="1665189" y="3583116"/>
                  <a:pt x="1621373" y="3578353"/>
                  <a:pt x="1578511" y="3562161"/>
                </a:cubicBezTo>
                <a:cubicBezTo>
                  <a:pt x="1533744" y="3545968"/>
                  <a:pt x="1490881" y="3525966"/>
                  <a:pt x="1445161" y="3511678"/>
                </a:cubicBezTo>
                <a:cubicBezTo>
                  <a:pt x="1437541" y="3509773"/>
                  <a:pt x="1429921" y="3505011"/>
                  <a:pt x="1422301" y="3500248"/>
                </a:cubicBezTo>
                <a:cubicBezTo>
                  <a:pt x="1409919" y="3492628"/>
                  <a:pt x="1401346" y="3482151"/>
                  <a:pt x="1411823" y="3466911"/>
                </a:cubicBezTo>
                <a:cubicBezTo>
                  <a:pt x="1413728" y="3464053"/>
                  <a:pt x="1414681" y="3459291"/>
                  <a:pt x="1413728" y="3455481"/>
                </a:cubicBezTo>
                <a:cubicBezTo>
                  <a:pt x="1405156" y="3423096"/>
                  <a:pt x="1410871" y="3389758"/>
                  <a:pt x="1414681" y="3357373"/>
                </a:cubicBezTo>
                <a:cubicBezTo>
                  <a:pt x="1422301" y="3291651"/>
                  <a:pt x="1412776" y="3226881"/>
                  <a:pt x="1397536" y="3164016"/>
                </a:cubicBezTo>
                <a:cubicBezTo>
                  <a:pt x="1384201" y="3110676"/>
                  <a:pt x="1374676" y="3057336"/>
                  <a:pt x="1364198" y="3003996"/>
                </a:cubicBezTo>
                <a:cubicBezTo>
                  <a:pt x="1360389" y="2983993"/>
                  <a:pt x="1353721" y="2965896"/>
                  <a:pt x="1344196" y="2947798"/>
                </a:cubicBezTo>
                <a:cubicBezTo>
                  <a:pt x="1329908" y="2922081"/>
                  <a:pt x="1328956" y="2893506"/>
                  <a:pt x="1328003" y="2864931"/>
                </a:cubicBezTo>
                <a:cubicBezTo>
                  <a:pt x="1327051" y="2814448"/>
                  <a:pt x="1330861" y="2764918"/>
                  <a:pt x="1334671" y="2714436"/>
                </a:cubicBezTo>
                <a:cubicBezTo>
                  <a:pt x="1336576" y="2679193"/>
                  <a:pt x="1331814" y="2643951"/>
                  <a:pt x="1317526" y="2611566"/>
                </a:cubicBezTo>
                <a:cubicBezTo>
                  <a:pt x="1294666" y="2559178"/>
                  <a:pt x="1290856" y="2503933"/>
                  <a:pt x="1281331" y="2448688"/>
                </a:cubicBezTo>
                <a:cubicBezTo>
                  <a:pt x="1279426" y="2439163"/>
                  <a:pt x="1278473" y="2429638"/>
                  <a:pt x="1277521" y="2420113"/>
                </a:cubicBezTo>
                <a:cubicBezTo>
                  <a:pt x="1276569" y="2407731"/>
                  <a:pt x="1272758" y="2398206"/>
                  <a:pt x="1260376" y="2394396"/>
                </a:cubicBezTo>
                <a:cubicBezTo>
                  <a:pt x="1247041" y="2389633"/>
                  <a:pt x="1243231" y="2378203"/>
                  <a:pt x="1241326" y="2364868"/>
                </a:cubicBezTo>
                <a:cubicBezTo>
                  <a:pt x="1221323" y="2246758"/>
                  <a:pt x="1207036" y="2127696"/>
                  <a:pt x="1185128" y="2009586"/>
                </a:cubicBezTo>
              </a:path>
            </a:pathLst>
          </a:custGeom>
          <a:solidFill>
            <a:srgbClr val="99663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401">
              <a:solidFill>
                <a:prstClr val="white"/>
              </a:solidFill>
            </a:endParaRPr>
          </a:p>
        </p:txBody>
      </p:sp>
    </p:spTree>
    <p:extLst>
      <p:ext uri="{BB962C8B-B14F-4D97-AF65-F5344CB8AC3E}">
        <p14:creationId xmlns:p14="http://schemas.microsoft.com/office/powerpoint/2010/main" val="132203569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hanoimoi.com.vn/Uploads/images/tuanphong/2019/10/24/bien-ch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4" y="228604"/>
            <a:ext cx="10515600" cy="6553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598238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57"/>
          <p:cNvSpPr>
            <a:spLocks noChangeArrowheads="1"/>
          </p:cNvSpPr>
          <p:nvPr/>
        </p:nvSpPr>
        <p:spPr bwMode="gray">
          <a:xfrm rot="3419336">
            <a:off x="1868183" y="142403"/>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6" name="Text Box 268"/>
          <p:cNvSpPr txBox="1">
            <a:spLocks noChangeArrowheads="1"/>
          </p:cNvSpPr>
          <p:nvPr/>
        </p:nvSpPr>
        <p:spPr bwMode="gray">
          <a:xfrm>
            <a:off x="2033858" y="177262"/>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6</a:t>
            </a:r>
          </a:p>
        </p:txBody>
      </p:sp>
      <p:sp>
        <p:nvSpPr>
          <p:cNvPr id="7" name="Line 256"/>
          <p:cNvSpPr>
            <a:spLocks noChangeShapeType="1"/>
          </p:cNvSpPr>
          <p:nvPr/>
        </p:nvSpPr>
        <p:spPr bwMode="gray">
          <a:xfrm>
            <a:off x="2211956" y="824419"/>
            <a:ext cx="6354690" cy="0"/>
          </a:xfrm>
          <a:prstGeom prst="line">
            <a:avLst/>
          </a:prstGeom>
          <a:noFill/>
          <a:ln w="25400">
            <a:solidFill>
              <a:schemeClr val="tx2"/>
            </a:solidFill>
            <a:prstDash val="sysDot"/>
            <a:round/>
            <a:headEnd/>
            <a:tailEnd type="oval" w="med" len="med"/>
          </a:ln>
          <a:effectLst/>
        </p:spPr>
        <p:txBody>
          <a:bodyPr wrap="none" anchor="ctr"/>
          <a:lstStyle/>
          <a:p>
            <a:pPr fontAlgn="base">
              <a:spcBef>
                <a:spcPct val="0"/>
              </a:spcBef>
              <a:spcAft>
                <a:spcPct val="0"/>
              </a:spcAft>
            </a:pPr>
            <a:endParaRPr lang="en-US" sz="1801">
              <a:solidFill>
                <a:srgbClr val="000000"/>
              </a:solidFill>
            </a:endParaRPr>
          </a:p>
        </p:txBody>
      </p:sp>
      <p:sp>
        <p:nvSpPr>
          <p:cNvPr id="4" name="Rectangle 3"/>
          <p:cNvSpPr/>
          <p:nvPr/>
        </p:nvSpPr>
        <p:spPr>
          <a:xfrm>
            <a:off x="1738926" y="274997"/>
            <a:ext cx="6298764" cy="361637"/>
          </a:xfrm>
          <a:prstGeom prst="rect">
            <a:avLst/>
          </a:prstGeom>
        </p:spPr>
        <p:txBody>
          <a:bodyPr wrap="square">
            <a:spAutoFit/>
          </a:bodyPr>
          <a:lstStyle/>
          <a:p>
            <a:pPr marL="457195" indent="457195">
              <a:lnSpc>
                <a:spcPts val="2100"/>
              </a:lnSpc>
            </a:pPr>
            <a:r>
              <a:rPr lang="nl-NL" sz="2400" b="1" i="1" dirty="0">
                <a:solidFill>
                  <a:srgbClr val="CC6600"/>
                </a:solidFill>
                <a:latin typeface="Times New Roman" panose="02020603050405020304" pitchFamily="18" charset="0"/>
                <a:ea typeface="Times New Roman" panose="02020603050405020304" pitchFamily="18" charset="0"/>
                <a:cs typeface="Times New Roman" panose="02020603050405020304" pitchFamily="18" charset="0"/>
              </a:rPr>
              <a:t>Đẩy mạnh đấu tranh chống tham nhũng</a:t>
            </a:r>
            <a:endParaRPr lang="en-US" sz="2400" b="1" dirty="0">
              <a:solidFill>
                <a:srgbClr val="CC6600"/>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2060" name="Picture 1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66644" y="4710298"/>
            <a:ext cx="3333749" cy="179314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244" y="4118778"/>
            <a:ext cx="2819401" cy="205342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9" descr="Káº¿t quáº£ hÃ¬nh áº£nh cho chá»ng tham nhÅ©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313" y="1150005"/>
            <a:ext cx="3107260" cy="264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1" descr="Káº¿t quáº£ hÃ¬nh áº£nh cho chá»ng tham nhÅ©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60435" y="648622"/>
            <a:ext cx="3639963" cy="3694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392318" y="1371603"/>
            <a:ext cx="4456284" cy="3416320"/>
          </a:xfrm>
          <a:prstGeom prst="rect">
            <a:avLst/>
          </a:prstGeom>
        </p:spPr>
        <p:txBody>
          <a:bodyPr wrap="square">
            <a:spAutoFit/>
          </a:bodyPr>
          <a:lstStyle/>
          <a:p>
            <a:pPr algn="just"/>
            <a:r>
              <a:rPr lang="vi-VN" sz="1801" dirty="0">
                <a:solidFill>
                  <a:srgbClr val="000000"/>
                </a:solidFill>
              </a:rPr>
              <a:t>	 </a:t>
            </a:r>
            <a:r>
              <a:rPr lang="vi-VN" sz="2400" dirty="0">
                <a:solidFill>
                  <a:srgbClr val="000000"/>
                </a:solidFill>
              </a:rPr>
              <a:t>Tham nhũng là việc (hành vi) những người có chức, có quyền lợi dụng (lạm dụng) chức vụ, quyền hạn của mình để chiếm đoạt của công, tiền bạc, đất đai, tài sản của nhà nước, của tập thể, biến chúng thành của cải, tài sản của mình. </a:t>
            </a:r>
            <a:endParaRPr lang="vi-VN" sz="2400" dirty="0"/>
          </a:p>
        </p:txBody>
      </p:sp>
    </p:spTree>
    <p:extLst>
      <p:ext uri="{BB962C8B-B14F-4D97-AF65-F5344CB8AC3E}">
        <p14:creationId xmlns:p14="http://schemas.microsoft.com/office/powerpoint/2010/main" val="3824264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6" name="Rectangle 2055"/>
          <p:cNvSpPr/>
          <p:nvPr/>
        </p:nvSpPr>
        <p:spPr>
          <a:xfrm>
            <a:off x="6" y="-11637"/>
            <a:ext cx="12191998" cy="94152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1" name="Freeform 23"/>
          <p:cNvSpPr>
            <a:spLocks/>
          </p:cNvSpPr>
          <p:nvPr/>
        </p:nvSpPr>
        <p:spPr bwMode="auto">
          <a:xfrm>
            <a:off x="3907371" y="2751038"/>
            <a:ext cx="588434" cy="410633"/>
          </a:xfrm>
          <a:custGeom>
            <a:avLst/>
            <a:gdLst>
              <a:gd name="T0" fmla="*/ 309 w 309"/>
              <a:gd name="T1" fmla="*/ 174 h 215"/>
              <a:gd name="T2" fmla="*/ 298 w 309"/>
              <a:gd name="T3" fmla="*/ 188 h 215"/>
              <a:gd name="T4" fmla="*/ 221 w 309"/>
              <a:gd name="T5" fmla="*/ 212 h 215"/>
              <a:gd name="T6" fmla="*/ 118 w 309"/>
              <a:gd name="T7" fmla="*/ 183 h 215"/>
              <a:gd name="T8" fmla="*/ 21 w 309"/>
              <a:gd name="T9" fmla="*/ 213 h 215"/>
              <a:gd name="T10" fmla="*/ 14 w 309"/>
              <a:gd name="T11" fmla="*/ 215 h 215"/>
              <a:gd name="T12" fmla="*/ 0 w 309"/>
              <a:gd name="T13" fmla="*/ 202 h 215"/>
              <a:gd name="T14" fmla="*/ 0 w 309"/>
              <a:gd name="T15" fmla="*/ 46 h 215"/>
              <a:gd name="T16" fmla="*/ 7 w 309"/>
              <a:gd name="T17" fmla="*/ 35 h 215"/>
              <a:gd name="T18" fmla="*/ 23 w 309"/>
              <a:gd name="T19" fmla="*/ 26 h 215"/>
              <a:gd name="T20" fmla="*/ 112 w 309"/>
              <a:gd name="T21" fmla="*/ 0 h 215"/>
              <a:gd name="T22" fmla="*/ 200 w 309"/>
              <a:gd name="T23" fmla="*/ 25 h 215"/>
              <a:gd name="T24" fmla="*/ 218 w 309"/>
              <a:gd name="T25" fmla="*/ 29 h 215"/>
              <a:gd name="T26" fmla="*/ 296 w 309"/>
              <a:gd name="T27" fmla="*/ 0 h 215"/>
              <a:gd name="T28" fmla="*/ 309 w 309"/>
              <a:gd name="T29" fmla="*/ 14 h 215"/>
              <a:gd name="T30" fmla="*/ 309 w 309"/>
              <a:gd name="T31" fmla="*/ 174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9" h="215">
                <a:moveTo>
                  <a:pt x="309" y="174"/>
                </a:moveTo>
                <a:cubicBezTo>
                  <a:pt x="309" y="182"/>
                  <a:pt x="304" y="185"/>
                  <a:pt x="298" y="188"/>
                </a:cubicBezTo>
                <a:cubicBezTo>
                  <a:pt x="274" y="201"/>
                  <a:pt x="248" y="212"/>
                  <a:pt x="221" y="212"/>
                </a:cubicBezTo>
                <a:cubicBezTo>
                  <a:pt x="182" y="212"/>
                  <a:pt x="164" y="183"/>
                  <a:pt x="118" y="183"/>
                </a:cubicBezTo>
                <a:cubicBezTo>
                  <a:pt x="85" y="183"/>
                  <a:pt x="50" y="198"/>
                  <a:pt x="21" y="213"/>
                </a:cubicBezTo>
                <a:cubicBezTo>
                  <a:pt x="18" y="215"/>
                  <a:pt x="16" y="215"/>
                  <a:pt x="14" y="215"/>
                </a:cubicBezTo>
                <a:cubicBezTo>
                  <a:pt x="6" y="215"/>
                  <a:pt x="0" y="209"/>
                  <a:pt x="0" y="202"/>
                </a:cubicBezTo>
                <a:cubicBezTo>
                  <a:pt x="0" y="46"/>
                  <a:pt x="0" y="46"/>
                  <a:pt x="0" y="46"/>
                </a:cubicBezTo>
                <a:cubicBezTo>
                  <a:pt x="0" y="41"/>
                  <a:pt x="3" y="38"/>
                  <a:pt x="7" y="35"/>
                </a:cubicBezTo>
                <a:cubicBezTo>
                  <a:pt x="12" y="31"/>
                  <a:pt x="18" y="28"/>
                  <a:pt x="23" y="26"/>
                </a:cubicBezTo>
                <a:cubicBezTo>
                  <a:pt x="50" y="12"/>
                  <a:pt x="82" y="0"/>
                  <a:pt x="112" y="0"/>
                </a:cubicBezTo>
                <a:cubicBezTo>
                  <a:pt x="145" y="0"/>
                  <a:pt x="170" y="11"/>
                  <a:pt x="200" y="25"/>
                </a:cubicBezTo>
                <a:cubicBezTo>
                  <a:pt x="205" y="28"/>
                  <a:pt x="212" y="29"/>
                  <a:pt x="218" y="29"/>
                </a:cubicBezTo>
                <a:cubicBezTo>
                  <a:pt x="251" y="29"/>
                  <a:pt x="286" y="0"/>
                  <a:pt x="296" y="0"/>
                </a:cubicBezTo>
                <a:cubicBezTo>
                  <a:pt x="303" y="0"/>
                  <a:pt x="309" y="7"/>
                  <a:pt x="309" y="14"/>
                </a:cubicBezTo>
                <a:lnTo>
                  <a:pt x="309" y="174"/>
                </a:lnTo>
                <a:close/>
              </a:path>
            </a:pathLst>
          </a:custGeom>
          <a:solidFill>
            <a:srgbClr val="CC6600"/>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4" name="Group 3"/>
          <p:cNvGrpSpPr/>
          <p:nvPr/>
        </p:nvGrpSpPr>
        <p:grpSpPr>
          <a:xfrm>
            <a:off x="500308" y="2759506"/>
            <a:ext cx="2843291" cy="1083735"/>
            <a:chOff x="1280103" y="2069624"/>
            <a:chExt cx="928347" cy="746756"/>
          </a:xfrm>
          <a:solidFill>
            <a:srgbClr val="0070C0"/>
          </a:solidFill>
        </p:grpSpPr>
        <p:sp>
          <p:nvSpPr>
            <p:cNvPr id="22" name="Rounded Rectangle 21"/>
            <p:cNvSpPr/>
            <p:nvPr/>
          </p:nvSpPr>
          <p:spPr>
            <a:xfrm>
              <a:off x="1280103" y="2479362"/>
              <a:ext cx="928347" cy="337018"/>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4" name="Freeform 25"/>
            <p:cNvSpPr>
              <a:spLocks noEditPoints="1"/>
            </p:cNvSpPr>
            <p:nvPr/>
          </p:nvSpPr>
          <p:spPr bwMode="auto">
            <a:xfrm>
              <a:off x="1646238" y="2069624"/>
              <a:ext cx="236538" cy="339725"/>
            </a:xfrm>
            <a:custGeom>
              <a:avLst/>
              <a:gdLst>
                <a:gd name="T0" fmla="*/ 82 w 165"/>
                <a:gd name="T1" fmla="*/ 238 h 238"/>
                <a:gd name="T2" fmla="*/ 0 w 165"/>
                <a:gd name="T3" fmla="*/ 156 h 238"/>
                <a:gd name="T4" fmla="*/ 13 w 165"/>
                <a:gd name="T5" fmla="*/ 111 h 238"/>
                <a:gd name="T6" fmla="*/ 69 w 165"/>
                <a:gd name="T7" fmla="*/ 11 h 238"/>
                <a:gd name="T8" fmla="*/ 82 w 165"/>
                <a:gd name="T9" fmla="*/ 0 h 238"/>
                <a:gd name="T10" fmla="*/ 96 w 165"/>
                <a:gd name="T11" fmla="*/ 11 h 238"/>
                <a:gd name="T12" fmla="*/ 152 w 165"/>
                <a:gd name="T13" fmla="*/ 111 h 238"/>
                <a:gd name="T14" fmla="*/ 165 w 165"/>
                <a:gd name="T15" fmla="*/ 156 h 238"/>
                <a:gd name="T16" fmla="*/ 82 w 165"/>
                <a:gd name="T17" fmla="*/ 238 h 238"/>
                <a:gd name="T18" fmla="*/ 79 w 165"/>
                <a:gd name="T19" fmla="*/ 165 h 238"/>
                <a:gd name="T20" fmla="*/ 65 w 165"/>
                <a:gd name="T21" fmla="*/ 140 h 238"/>
                <a:gd name="T22" fmla="*/ 62 w 165"/>
                <a:gd name="T23" fmla="*/ 138 h 238"/>
                <a:gd name="T24" fmla="*/ 58 w 165"/>
                <a:gd name="T25" fmla="*/ 140 h 238"/>
                <a:gd name="T26" fmla="*/ 44 w 165"/>
                <a:gd name="T27" fmla="*/ 165 h 238"/>
                <a:gd name="T28" fmla="*/ 41 w 165"/>
                <a:gd name="T29" fmla="*/ 176 h 238"/>
                <a:gd name="T30" fmla="*/ 62 w 165"/>
                <a:gd name="T31" fmla="*/ 197 h 238"/>
                <a:gd name="T32" fmla="*/ 82 w 165"/>
                <a:gd name="T33" fmla="*/ 176 h 238"/>
                <a:gd name="T34" fmla="*/ 79 w 165"/>
                <a:gd name="T35" fmla="*/ 165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5" h="238">
                  <a:moveTo>
                    <a:pt x="82" y="238"/>
                  </a:moveTo>
                  <a:cubicBezTo>
                    <a:pt x="37" y="238"/>
                    <a:pt x="0" y="201"/>
                    <a:pt x="0" y="156"/>
                  </a:cubicBezTo>
                  <a:cubicBezTo>
                    <a:pt x="0" y="139"/>
                    <a:pt x="5" y="124"/>
                    <a:pt x="13" y="111"/>
                  </a:cubicBezTo>
                  <a:cubicBezTo>
                    <a:pt x="21" y="98"/>
                    <a:pt x="56" y="54"/>
                    <a:pt x="69" y="11"/>
                  </a:cubicBezTo>
                  <a:cubicBezTo>
                    <a:pt x="71" y="4"/>
                    <a:pt x="77" y="0"/>
                    <a:pt x="82" y="0"/>
                  </a:cubicBezTo>
                  <a:cubicBezTo>
                    <a:pt x="88" y="0"/>
                    <a:pt x="94" y="4"/>
                    <a:pt x="96" y="11"/>
                  </a:cubicBezTo>
                  <a:cubicBezTo>
                    <a:pt x="109" y="54"/>
                    <a:pt x="144" y="98"/>
                    <a:pt x="152" y="111"/>
                  </a:cubicBezTo>
                  <a:cubicBezTo>
                    <a:pt x="160" y="124"/>
                    <a:pt x="165" y="139"/>
                    <a:pt x="165" y="156"/>
                  </a:cubicBezTo>
                  <a:cubicBezTo>
                    <a:pt x="165" y="201"/>
                    <a:pt x="128" y="238"/>
                    <a:pt x="82" y="238"/>
                  </a:cubicBezTo>
                  <a:close/>
                  <a:moveTo>
                    <a:pt x="79" y="165"/>
                  </a:moveTo>
                  <a:cubicBezTo>
                    <a:pt x="77" y="162"/>
                    <a:pt x="69" y="151"/>
                    <a:pt x="65" y="140"/>
                  </a:cubicBezTo>
                  <a:cubicBezTo>
                    <a:pt x="65" y="138"/>
                    <a:pt x="63" y="138"/>
                    <a:pt x="62" y="138"/>
                  </a:cubicBezTo>
                  <a:cubicBezTo>
                    <a:pt x="60" y="138"/>
                    <a:pt x="59" y="138"/>
                    <a:pt x="58" y="140"/>
                  </a:cubicBezTo>
                  <a:cubicBezTo>
                    <a:pt x="55" y="151"/>
                    <a:pt x="46" y="162"/>
                    <a:pt x="44" y="165"/>
                  </a:cubicBezTo>
                  <a:cubicBezTo>
                    <a:pt x="42" y="168"/>
                    <a:pt x="41" y="172"/>
                    <a:pt x="41" y="176"/>
                  </a:cubicBezTo>
                  <a:cubicBezTo>
                    <a:pt x="41" y="188"/>
                    <a:pt x="50" y="197"/>
                    <a:pt x="62" y="197"/>
                  </a:cubicBezTo>
                  <a:cubicBezTo>
                    <a:pt x="73" y="197"/>
                    <a:pt x="82" y="188"/>
                    <a:pt x="82" y="176"/>
                  </a:cubicBezTo>
                  <a:cubicBezTo>
                    <a:pt x="82" y="172"/>
                    <a:pt x="81" y="168"/>
                    <a:pt x="79" y="165"/>
                  </a:cubicBezTo>
                  <a:close/>
                </a:path>
              </a:pathLst>
            </a:custGeom>
            <a:grp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8" name="Group 7"/>
          <p:cNvGrpSpPr/>
          <p:nvPr/>
        </p:nvGrpSpPr>
        <p:grpSpPr>
          <a:xfrm>
            <a:off x="5307993" y="2310119"/>
            <a:ext cx="1752601" cy="1417271"/>
            <a:chOff x="4337334" y="1676242"/>
            <a:chExt cx="666444" cy="893230"/>
          </a:xfrm>
          <a:solidFill>
            <a:srgbClr val="990033"/>
          </a:solidFill>
        </p:grpSpPr>
        <p:sp>
          <p:nvSpPr>
            <p:cNvPr id="86" name="Rounded Rectangle 85"/>
            <p:cNvSpPr/>
            <p:nvPr/>
          </p:nvSpPr>
          <p:spPr>
            <a:xfrm>
              <a:off x="4337334" y="2198752"/>
              <a:ext cx="666444" cy="370720"/>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8" name="Freeform 27"/>
            <p:cNvSpPr>
              <a:spLocks noEditPoints="1"/>
            </p:cNvSpPr>
            <p:nvPr/>
          </p:nvSpPr>
          <p:spPr bwMode="auto">
            <a:xfrm>
              <a:off x="4545143" y="1676242"/>
              <a:ext cx="250825" cy="431800"/>
            </a:xfrm>
            <a:custGeom>
              <a:avLst/>
              <a:gdLst>
                <a:gd name="T0" fmla="*/ 176 w 176"/>
                <a:gd name="T1" fmla="*/ 187 h 302"/>
                <a:gd name="T2" fmla="*/ 159 w 176"/>
                <a:gd name="T3" fmla="*/ 203 h 302"/>
                <a:gd name="T4" fmla="*/ 143 w 176"/>
                <a:gd name="T5" fmla="*/ 187 h 302"/>
                <a:gd name="T6" fmla="*/ 143 w 176"/>
                <a:gd name="T7" fmla="*/ 126 h 302"/>
                <a:gd name="T8" fmla="*/ 132 w 176"/>
                <a:gd name="T9" fmla="*/ 126 h 302"/>
                <a:gd name="T10" fmla="*/ 132 w 176"/>
                <a:gd name="T11" fmla="*/ 283 h 302"/>
                <a:gd name="T12" fmla="*/ 113 w 176"/>
                <a:gd name="T13" fmla="*/ 302 h 302"/>
                <a:gd name="T14" fmla="*/ 93 w 176"/>
                <a:gd name="T15" fmla="*/ 283 h 302"/>
                <a:gd name="T16" fmla="*/ 93 w 176"/>
                <a:gd name="T17" fmla="*/ 203 h 302"/>
                <a:gd name="T18" fmla="*/ 83 w 176"/>
                <a:gd name="T19" fmla="*/ 203 h 302"/>
                <a:gd name="T20" fmla="*/ 83 w 176"/>
                <a:gd name="T21" fmla="*/ 283 h 302"/>
                <a:gd name="T22" fmla="*/ 63 w 176"/>
                <a:gd name="T23" fmla="*/ 302 h 302"/>
                <a:gd name="T24" fmla="*/ 44 w 176"/>
                <a:gd name="T25" fmla="*/ 283 h 302"/>
                <a:gd name="T26" fmla="*/ 44 w 176"/>
                <a:gd name="T27" fmla="*/ 126 h 302"/>
                <a:gd name="T28" fmla="*/ 33 w 176"/>
                <a:gd name="T29" fmla="*/ 126 h 302"/>
                <a:gd name="T30" fmla="*/ 33 w 176"/>
                <a:gd name="T31" fmla="*/ 187 h 302"/>
                <a:gd name="T32" fmla="*/ 17 w 176"/>
                <a:gd name="T33" fmla="*/ 203 h 302"/>
                <a:gd name="T34" fmla="*/ 0 w 176"/>
                <a:gd name="T35" fmla="*/ 187 h 302"/>
                <a:gd name="T36" fmla="*/ 0 w 176"/>
                <a:gd name="T37" fmla="*/ 115 h 302"/>
                <a:gd name="T38" fmla="*/ 33 w 176"/>
                <a:gd name="T39" fmla="*/ 82 h 302"/>
                <a:gd name="T40" fmla="*/ 143 w 176"/>
                <a:gd name="T41" fmla="*/ 82 h 302"/>
                <a:gd name="T42" fmla="*/ 176 w 176"/>
                <a:gd name="T43" fmla="*/ 115 h 302"/>
                <a:gd name="T44" fmla="*/ 176 w 176"/>
                <a:gd name="T45" fmla="*/ 187 h 302"/>
                <a:gd name="T46" fmla="*/ 88 w 176"/>
                <a:gd name="T47" fmla="*/ 77 h 302"/>
                <a:gd name="T48" fmla="*/ 50 w 176"/>
                <a:gd name="T49" fmla="*/ 39 h 302"/>
                <a:gd name="T50" fmla="*/ 88 w 176"/>
                <a:gd name="T51" fmla="*/ 0 h 302"/>
                <a:gd name="T52" fmla="*/ 126 w 176"/>
                <a:gd name="T53" fmla="*/ 39 h 302"/>
                <a:gd name="T54" fmla="*/ 88 w 176"/>
                <a:gd name="T55" fmla="*/ 77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76" h="302">
                  <a:moveTo>
                    <a:pt x="176" y="187"/>
                  </a:moveTo>
                  <a:cubicBezTo>
                    <a:pt x="176" y="196"/>
                    <a:pt x="168" y="203"/>
                    <a:pt x="159" y="203"/>
                  </a:cubicBezTo>
                  <a:cubicBezTo>
                    <a:pt x="150" y="203"/>
                    <a:pt x="143" y="196"/>
                    <a:pt x="143" y="187"/>
                  </a:cubicBezTo>
                  <a:cubicBezTo>
                    <a:pt x="143" y="126"/>
                    <a:pt x="143" y="126"/>
                    <a:pt x="143" y="126"/>
                  </a:cubicBezTo>
                  <a:cubicBezTo>
                    <a:pt x="132" y="126"/>
                    <a:pt x="132" y="126"/>
                    <a:pt x="132" y="126"/>
                  </a:cubicBezTo>
                  <a:cubicBezTo>
                    <a:pt x="132" y="283"/>
                    <a:pt x="132" y="283"/>
                    <a:pt x="132" y="283"/>
                  </a:cubicBezTo>
                  <a:cubicBezTo>
                    <a:pt x="132" y="293"/>
                    <a:pt x="123" y="302"/>
                    <a:pt x="113" y="302"/>
                  </a:cubicBezTo>
                  <a:cubicBezTo>
                    <a:pt x="102" y="302"/>
                    <a:pt x="93" y="293"/>
                    <a:pt x="93" y="283"/>
                  </a:cubicBezTo>
                  <a:cubicBezTo>
                    <a:pt x="93" y="203"/>
                    <a:pt x="93" y="203"/>
                    <a:pt x="93" y="203"/>
                  </a:cubicBezTo>
                  <a:cubicBezTo>
                    <a:pt x="83" y="203"/>
                    <a:pt x="83" y="203"/>
                    <a:pt x="83" y="203"/>
                  </a:cubicBezTo>
                  <a:cubicBezTo>
                    <a:pt x="83" y="283"/>
                    <a:pt x="83" y="283"/>
                    <a:pt x="83" y="283"/>
                  </a:cubicBezTo>
                  <a:cubicBezTo>
                    <a:pt x="83" y="293"/>
                    <a:pt x="74" y="302"/>
                    <a:pt x="63" y="302"/>
                  </a:cubicBezTo>
                  <a:cubicBezTo>
                    <a:pt x="53" y="302"/>
                    <a:pt x="44" y="293"/>
                    <a:pt x="44" y="283"/>
                  </a:cubicBezTo>
                  <a:cubicBezTo>
                    <a:pt x="44" y="126"/>
                    <a:pt x="44" y="126"/>
                    <a:pt x="44" y="126"/>
                  </a:cubicBezTo>
                  <a:cubicBezTo>
                    <a:pt x="33" y="126"/>
                    <a:pt x="33" y="126"/>
                    <a:pt x="33" y="126"/>
                  </a:cubicBezTo>
                  <a:cubicBezTo>
                    <a:pt x="33" y="187"/>
                    <a:pt x="33" y="187"/>
                    <a:pt x="33" y="187"/>
                  </a:cubicBezTo>
                  <a:cubicBezTo>
                    <a:pt x="33" y="196"/>
                    <a:pt x="26" y="203"/>
                    <a:pt x="17" y="203"/>
                  </a:cubicBezTo>
                  <a:cubicBezTo>
                    <a:pt x="8" y="203"/>
                    <a:pt x="0" y="196"/>
                    <a:pt x="0" y="187"/>
                  </a:cubicBezTo>
                  <a:cubicBezTo>
                    <a:pt x="0" y="115"/>
                    <a:pt x="0" y="115"/>
                    <a:pt x="0" y="115"/>
                  </a:cubicBezTo>
                  <a:cubicBezTo>
                    <a:pt x="0" y="97"/>
                    <a:pt x="15" y="82"/>
                    <a:pt x="33" y="82"/>
                  </a:cubicBezTo>
                  <a:cubicBezTo>
                    <a:pt x="143" y="82"/>
                    <a:pt x="143" y="82"/>
                    <a:pt x="143" y="82"/>
                  </a:cubicBezTo>
                  <a:cubicBezTo>
                    <a:pt x="161" y="82"/>
                    <a:pt x="176" y="97"/>
                    <a:pt x="176" y="115"/>
                  </a:cubicBezTo>
                  <a:lnTo>
                    <a:pt x="176" y="187"/>
                  </a:lnTo>
                  <a:close/>
                  <a:moveTo>
                    <a:pt x="88" y="77"/>
                  </a:moveTo>
                  <a:cubicBezTo>
                    <a:pt x="67" y="77"/>
                    <a:pt x="50" y="60"/>
                    <a:pt x="50" y="39"/>
                  </a:cubicBezTo>
                  <a:cubicBezTo>
                    <a:pt x="50" y="17"/>
                    <a:pt x="67" y="0"/>
                    <a:pt x="88" y="0"/>
                  </a:cubicBezTo>
                  <a:cubicBezTo>
                    <a:pt x="109" y="0"/>
                    <a:pt x="126" y="17"/>
                    <a:pt x="126" y="39"/>
                  </a:cubicBezTo>
                  <a:cubicBezTo>
                    <a:pt x="126" y="60"/>
                    <a:pt x="109" y="77"/>
                    <a:pt x="88"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sp>
        <p:nvSpPr>
          <p:cNvPr id="61" name="Freeform 29"/>
          <p:cNvSpPr>
            <a:spLocks noEditPoints="1"/>
          </p:cNvSpPr>
          <p:nvPr/>
        </p:nvSpPr>
        <p:spPr bwMode="auto">
          <a:xfrm>
            <a:off x="7981168" y="1973728"/>
            <a:ext cx="800100" cy="759884"/>
          </a:xfrm>
          <a:custGeom>
            <a:avLst/>
            <a:gdLst>
              <a:gd name="T0" fmla="*/ 287 w 419"/>
              <a:gd name="T1" fmla="*/ 44 h 399"/>
              <a:gd name="T2" fmla="*/ 260 w 419"/>
              <a:gd name="T3" fmla="*/ 0 h 399"/>
              <a:gd name="T4" fmla="*/ 134 w 419"/>
              <a:gd name="T5" fmla="*/ 27 h 399"/>
              <a:gd name="T6" fmla="*/ 84 w 419"/>
              <a:gd name="T7" fmla="*/ 44 h 399"/>
              <a:gd name="T8" fmla="*/ 68 w 419"/>
              <a:gd name="T9" fmla="*/ 82 h 399"/>
              <a:gd name="T10" fmla="*/ 177 w 419"/>
              <a:gd name="T11" fmla="*/ 169 h 399"/>
              <a:gd name="T12" fmla="*/ 166 w 419"/>
              <a:gd name="T13" fmla="*/ 219 h 399"/>
              <a:gd name="T14" fmla="*/ 134 w 419"/>
              <a:gd name="T15" fmla="*/ 257 h 399"/>
              <a:gd name="T16" fmla="*/ 282 w 419"/>
              <a:gd name="T17" fmla="*/ 263 h 399"/>
              <a:gd name="T18" fmla="*/ 287 w 419"/>
              <a:gd name="T19" fmla="*/ 246 h 399"/>
              <a:gd name="T20" fmla="*/ 232 w 419"/>
              <a:gd name="T21" fmla="*/ 197 h 399"/>
              <a:gd name="T22" fmla="*/ 260 w 419"/>
              <a:gd name="T23" fmla="*/ 153 h 399"/>
              <a:gd name="T24" fmla="*/ 353 w 419"/>
              <a:gd name="T25" fmla="*/ 60 h 399"/>
              <a:gd name="T26" fmla="*/ 90 w 419"/>
              <a:gd name="T27" fmla="*/ 82 h 399"/>
              <a:gd name="T28" fmla="*/ 134 w 419"/>
              <a:gd name="T29" fmla="*/ 65 h 399"/>
              <a:gd name="T30" fmla="*/ 90 w 419"/>
              <a:gd name="T31" fmla="*/ 82 h 399"/>
              <a:gd name="T32" fmla="*/ 274 w 419"/>
              <a:gd name="T33" fmla="*/ 129 h 399"/>
              <a:gd name="T34" fmla="*/ 331 w 419"/>
              <a:gd name="T35" fmla="*/ 65 h 399"/>
              <a:gd name="T36" fmla="*/ 29 w 419"/>
              <a:gd name="T37" fmla="*/ 287 h 399"/>
              <a:gd name="T38" fmla="*/ 18 w 419"/>
              <a:gd name="T39" fmla="*/ 287 h 399"/>
              <a:gd name="T40" fmla="*/ 14 w 419"/>
              <a:gd name="T41" fmla="*/ 297 h 399"/>
              <a:gd name="T42" fmla="*/ 23 w 419"/>
              <a:gd name="T43" fmla="*/ 304 h 399"/>
              <a:gd name="T44" fmla="*/ 32 w 419"/>
              <a:gd name="T45" fmla="*/ 297 h 399"/>
              <a:gd name="T46" fmla="*/ 29 w 419"/>
              <a:gd name="T47" fmla="*/ 287 h 399"/>
              <a:gd name="T48" fmla="*/ 103 w 419"/>
              <a:gd name="T49" fmla="*/ 290 h 399"/>
              <a:gd name="T50" fmla="*/ 67 w 419"/>
              <a:gd name="T51" fmla="*/ 316 h 399"/>
              <a:gd name="T52" fmla="*/ 81 w 419"/>
              <a:gd name="T53" fmla="*/ 358 h 399"/>
              <a:gd name="T54" fmla="*/ 125 w 419"/>
              <a:gd name="T55" fmla="*/ 358 h 399"/>
              <a:gd name="T56" fmla="*/ 139 w 419"/>
              <a:gd name="T57" fmla="*/ 316 h 399"/>
              <a:gd name="T58" fmla="*/ 221 w 419"/>
              <a:gd name="T59" fmla="*/ 340 h 399"/>
              <a:gd name="T60" fmla="*/ 197 w 419"/>
              <a:gd name="T61" fmla="*/ 340 h 399"/>
              <a:gd name="T62" fmla="*/ 190 w 419"/>
              <a:gd name="T63" fmla="*/ 362 h 399"/>
              <a:gd name="T64" fmla="*/ 209 w 419"/>
              <a:gd name="T65" fmla="*/ 376 h 399"/>
              <a:gd name="T66" fmla="*/ 229 w 419"/>
              <a:gd name="T67" fmla="*/ 362 h 399"/>
              <a:gd name="T68" fmla="*/ 221 w 419"/>
              <a:gd name="T69" fmla="*/ 340 h 399"/>
              <a:gd name="T70" fmla="*/ 316 w 419"/>
              <a:gd name="T71" fmla="*/ 290 h 399"/>
              <a:gd name="T72" fmla="*/ 280 w 419"/>
              <a:gd name="T73" fmla="*/ 316 h 399"/>
              <a:gd name="T74" fmla="*/ 294 w 419"/>
              <a:gd name="T75" fmla="*/ 358 h 399"/>
              <a:gd name="T76" fmla="*/ 338 w 419"/>
              <a:gd name="T77" fmla="*/ 358 h 399"/>
              <a:gd name="T78" fmla="*/ 352 w 419"/>
              <a:gd name="T79" fmla="*/ 316 h 399"/>
              <a:gd name="T80" fmla="*/ 419 w 419"/>
              <a:gd name="T81" fmla="*/ 287 h 399"/>
              <a:gd name="T82" fmla="*/ 396 w 419"/>
              <a:gd name="T83" fmla="*/ 270 h 399"/>
              <a:gd name="T84" fmla="*/ 372 w 419"/>
              <a:gd name="T85" fmla="*/ 287 h 399"/>
              <a:gd name="T86" fmla="*/ 381 w 419"/>
              <a:gd name="T87" fmla="*/ 314 h 399"/>
              <a:gd name="T88" fmla="*/ 410 w 419"/>
              <a:gd name="T89" fmla="*/ 314 h 399"/>
              <a:gd name="T90" fmla="*/ 419 w 419"/>
              <a:gd name="T91" fmla="*/ 287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19" h="399">
                <a:moveTo>
                  <a:pt x="336" y="44"/>
                </a:moveTo>
                <a:cubicBezTo>
                  <a:pt x="287" y="44"/>
                  <a:pt x="287" y="44"/>
                  <a:pt x="287" y="44"/>
                </a:cubicBezTo>
                <a:cubicBezTo>
                  <a:pt x="287" y="27"/>
                  <a:pt x="287" y="27"/>
                  <a:pt x="287" y="27"/>
                </a:cubicBezTo>
                <a:cubicBezTo>
                  <a:pt x="287" y="12"/>
                  <a:pt x="275" y="0"/>
                  <a:pt x="260" y="0"/>
                </a:cubicBezTo>
                <a:cubicBezTo>
                  <a:pt x="161" y="0"/>
                  <a:pt x="161" y="0"/>
                  <a:pt x="161" y="0"/>
                </a:cubicBezTo>
                <a:cubicBezTo>
                  <a:pt x="146" y="0"/>
                  <a:pt x="134" y="12"/>
                  <a:pt x="134" y="27"/>
                </a:cubicBezTo>
                <a:cubicBezTo>
                  <a:pt x="134" y="44"/>
                  <a:pt x="134" y="44"/>
                  <a:pt x="134" y="44"/>
                </a:cubicBezTo>
                <a:cubicBezTo>
                  <a:pt x="84" y="44"/>
                  <a:pt x="84" y="44"/>
                  <a:pt x="84" y="44"/>
                </a:cubicBezTo>
                <a:cubicBezTo>
                  <a:pt x="75" y="44"/>
                  <a:pt x="68" y="51"/>
                  <a:pt x="68" y="60"/>
                </a:cubicBezTo>
                <a:cubicBezTo>
                  <a:pt x="68" y="82"/>
                  <a:pt x="68" y="82"/>
                  <a:pt x="68" y="82"/>
                </a:cubicBezTo>
                <a:cubicBezTo>
                  <a:pt x="68" y="114"/>
                  <a:pt x="107" y="150"/>
                  <a:pt x="161" y="153"/>
                </a:cubicBezTo>
                <a:cubicBezTo>
                  <a:pt x="168" y="162"/>
                  <a:pt x="174" y="167"/>
                  <a:pt x="177" y="169"/>
                </a:cubicBezTo>
                <a:cubicBezTo>
                  <a:pt x="186" y="177"/>
                  <a:pt x="188" y="186"/>
                  <a:pt x="188" y="197"/>
                </a:cubicBezTo>
                <a:cubicBezTo>
                  <a:pt x="188" y="208"/>
                  <a:pt x="183" y="219"/>
                  <a:pt x="166" y="219"/>
                </a:cubicBezTo>
                <a:cubicBezTo>
                  <a:pt x="150" y="219"/>
                  <a:pt x="134" y="230"/>
                  <a:pt x="134" y="246"/>
                </a:cubicBezTo>
                <a:cubicBezTo>
                  <a:pt x="134" y="257"/>
                  <a:pt x="134" y="257"/>
                  <a:pt x="134" y="257"/>
                </a:cubicBezTo>
                <a:cubicBezTo>
                  <a:pt x="134" y="260"/>
                  <a:pt x="136" y="263"/>
                  <a:pt x="139" y="263"/>
                </a:cubicBezTo>
                <a:cubicBezTo>
                  <a:pt x="282" y="263"/>
                  <a:pt x="282" y="263"/>
                  <a:pt x="282" y="263"/>
                </a:cubicBezTo>
                <a:cubicBezTo>
                  <a:pt x="285" y="263"/>
                  <a:pt x="287" y="260"/>
                  <a:pt x="287" y="257"/>
                </a:cubicBezTo>
                <a:cubicBezTo>
                  <a:pt x="287" y="246"/>
                  <a:pt x="287" y="246"/>
                  <a:pt x="287" y="246"/>
                </a:cubicBezTo>
                <a:cubicBezTo>
                  <a:pt x="287" y="230"/>
                  <a:pt x="271" y="219"/>
                  <a:pt x="254" y="219"/>
                </a:cubicBezTo>
                <a:cubicBezTo>
                  <a:pt x="238" y="219"/>
                  <a:pt x="232" y="208"/>
                  <a:pt x="232" y="197"/>
                </a:cubicBezTo>
                <a:cubicBezTo>
                  <a:pt x="232" y="186"/>
                  <a:pt x="235" y="177"/>
                  <a:pt x="244" y="169"/>
                </a:cubicBezTo>
                <a:cubicBezTo>
                  <a:pt x="247" y="167"/>
                  <a:pt x="253" y="162"/>
                  <a:pt x="260" y="153"/>
                </a:cubicBezTo>
                <a:cubicBezTo>
                  <a:pt x="313" y="150"/>
                  <a:pt x="353" y="114"/>
                  <a:pt x="353" y="82"/>
                </a:cubicBezTo>
                <a:cubicBezTo>
                  <a:pt x="353" y="60"/>
                  <a:pt x="353" y="60"/>
                  <a:pt x="353" y="60"/>
                </a:cubicBezTo>
                <a:cubicBezTo>
                  <a:pt x="353" y="51"/>
                  <a:pt x="345" y="44"/>
                  <a:pt x="336" y="44"/>
                </a:cubicBezTo>
                <a:close/>
                <a:moveTo>
                  <a:pt x="90" y="82"/>
                </a:moveTo>
                <a:cubicBezTo>
                  <a:pt x="90" y="65"/>
                  <a:pt x="90" y="65"/>
                  <a:pt x="90" y="65"/>
                </a:cubicBezTo>
                <a:cubicBezTo>
                  <a:pt x="134" y="65"/>
                  <a:pt x="134" y="65"/>
                  <a:pt x="134" y="65"/>
                </a:cubicBezTo>
                <a:cubicBezTo>
                  <a:pt x="134" y="92"/>
                  <a:pt x="139" y="113"/>
                  <a:pt x="146" y="129"/>
                </a:cubicBezTo>
                <a:cubicBezTo>
                  <a:pt x="113" y="122"/>
                  <a:pt x="90" y="99"/>
                  <a:pt x="90" y="82"/>
                </a:cubicBezTo>
                <a:close/>
                <a:moveTo>
                  <a:pt x="331" y="82"/>
                </a:moveTo>
                <a:cubicBezTo>
                  <a:pt x="331" y="99"/>
                  <a:pt x="308" y="122"/>
                  <a:pt x="274" y="129"/>
                </a:cubicBezTo>
                <a:cubicBezTo>
                  <a:pt x="282" y="113"/>
                  <a:pt x="287" y="92"/>
                  <a:pt x="287" y="65"/>
                </a:cubicBezTo>
                <a:cubicBezTo>
                  <a:pt x="331" y="65"/>
                  <a:pt x="331" y="65"/>
                  <a:pt x="331" y="65"/>
                </a:cubicBezTo>
                <a:lnTo>
                  <a:pt x="331" y="82"/>
                </a:lnTo>
                <a:close/>
                <a:moveTo>
                  <a:pt x="29" y="287"/>
                </a:moveTo>
                <a:cubicBezTo>
                  <a:pt x="23" y="270"/>
                  <a:pt x="23" y="270"/>
                  <a:pt x="23" y="270"/>
                </a:cubicBezTo>
                <a:cubicBezTo>
                  <a:pt x="18" y="287"/>
                  <a:pt x="18" y="287"/>
                  <a:pt x="18" y="287"/>
                </a:cubicBezTo>
                <a:cubicBezTo>
                  <a:pt x="0" y="287"/>
                  <a:pt x="0" y="287"/>
                  <a:pt x="0" y="287"/>
                </a:cubicBezTo>
                <a:cubicBezTo>
                  <a:pt x="14" y="297"/>
                  <a:pt x="14" y="297"/>
                  <a:pt x="14" y="297"/>
                </a:cubicBezTo>
                <a:cubicBezTo>
                  <a:pt x="9" y="314"/>
                  <a:pt x="9" y="314"/>
                  <a:pt x="9" y="314"/>
                </a:cubicBezTo>
                <a:cubicBezTo>
                  <a:pt x="23" y="304"/>
                  <a:pt x="23" y="304"/>
                  <a:pt x="23" y="304"/>
                </a:cubicBezTo>
                <a:cubicBezTo>
                  <a:pt x="38" y="314"/>
                  <a:pt x="38" y="314"/>
                  <a:pt x="38" y="314"/>
                </a:cubicBezTo>
                <a:cubicBezTo>
                  <a:pt x="32" y="297"/>
                  <a:pt x="32" y="297"/>
                  <a:pt x="32" y="297"/>
                </a:cubicBezTo>
                <a:cubicBezTo>
                  <a:pt x="47" y="287"/>
                  <a:pt x="47" y="287"/>
                  <a:pt x="47" y="287"/>
                </a:cubicBezTo>
                <a:lnTo>
                  <a:pt x="29" y="287"/>
                </a:lnTo>
                <a:close/>
                <a:moveTo>
                  <a:pt x="111" y="316"/>
                </a:moveTo>
                <a:cubicBezTo>
                  <a:pt x="103" y="290"/>
                  <a:pt x="103" y="290"/>
                  <a:pt x="103" y="290"/>
                </a:cubicBezTo>
                <a:cubicBezTo>
                  <a:pt x="94" y="316"/>
                  <a:pt x="94" y="316"/>
                  <a:pt x="94" y="316"/>
                </a:cubicBezTo>
                <a:cubicBezTo>
                  <a:pt x="67" y="316"/>
                  <a:pt x="67" y="316"/>
                  <a:pt x="67" y="316"/>
                </a:cubicBezTo>
                <a:cubicBezTo>
                  <a:pt x="89" y="332"/>
                  <a:pt x="89" y="332"/>
                  <a:pt x="89" y="332"/>
                </a:cubicBezTo>
                <a:cubicBezTo>
                  <a:pt x="81" y="358"/>
                  <a:pt x="81" y="358"/>
                  <a:pt x="81" y="358"/>
                </a:cubicBezTo>
                <a:cubicBezTo>
                  <a:pt x="103" y="342"/>
                  <a:pt x="103" y="342"/>
                  <a:pt x="103" y="342"/>
                </a:cubicBezTo>
                <a:cubicBezTo>
                  <a:pt x="125" y="358"/>
                  <a:pt x="125" y="358"/>
                  <a:pt x="125" y="358"/>
                </a:cubicBezTo>
                <a:cubicBezTo>
                  <a:pt x="117" y="332"/>
                  <a:pt x="117" y="332"/>
                  <a:pt x="117" y="332"/>
                </a:cubicBezTo>
                <a:cubicBezTo>
                  <a:pt x="139" y="316"/>
                  <a:pt x="139" y="316"/>
                  <a:pt x="139" y="316"/>
                </a:cubicBezTo>
                <a:lnTo>
                  <a:pt x="111" y="316"/>
                </a:lnTo>
                <a:close/>
                <a:moveTo>
                  <a:pt x="221" y="340"/>
                </a:moveTo>
                <a:cubicBezTo>
                  <a:pt x="209" y="303"/>
                  <a:pt x="209" y="303"/>
                  <a:pt x="209" y="303"/>
                </a:cubicBezTo>
                <a:cubicBezTo>
                  <a:pt x="197" y="340"/>
                  <a:pt x="197" y="340"/>
                  <a:pt x="197" y="340"/>
                </a:cubicBezTo>
                <a:cubicBezTo>
                  <a:pt x="159" y="340"/>
                  <a:pt x="159" y="340"/>
                  <a:pt x="159" y="340"/>
                </a:cubicBezTo>
                <a:cubicBezTo>
                  <a:pt x="190" y="362"/>
                  <a:pt x="190" y="362"/>
                  <a:pt x="190" y="362"/>
                </a:cubicBezTo>
                <a:cubicBezTo>
                  <a:pt x="178" y="399"/>
                  <a:pt x="178" y="399"/>
                  <a:pt x="178" y="399"/>
                </a:cubicBezTo>
                <a:cubicBezTo>
                  <a:pt x="209" y="376"/>
                  <a:pt x="209" y="376"/>
                  <a:pt x="209" y="376"/>
                </a:cubicBezTo>
                <a:cubicBezTo>
                  <a:pt x="241" y="399"/>
                  <a:pt x="241" y="399"/>
                  <a:pt x="241" y="399"/>
                </a:cubicBezTo>
                <a:cubicBezTo>
                  <a:pt x="229" y="362"/>
                  <a:pt x="229" y="362"/>
                  <a:pt x="229" y="362"/>
                </a:cubicBezTo>
                <a:cubicBezTo>
                  <a:pt x="260" y="340"/>
                  <a:pt x="260" y="340"/>
                  <a:pt x="260" y="340"/>
                </a:cubicBezTo>
                <a:lnTo>
                  <a:pt x="221" y="340"/>
                </a:lnTo>
                <a:close/>
                <a:moveTo>
                  <a:pt x="324" y="316"/>
                </a:moveTo>
                <a:cubicBezTo>
                  <a:pt x="316" y="290"/>
                  <a:pt x="316" y="290"/>
                  <a:pt x="316" y="290"/>
                </a:cubicBezTo>
                <a:cubicBezTo>
                  <a:pt x="307" y="316"/>
                  <a:pt x="307" y="316"/>
                  <a:pt x="307" y="316"/>
                </a:cubicBezTo>
                <a:cubicBezTo>
                  <a:pt x="280" y="316"/>
                  <a:pt x="280" y="316"/>
                  <a:pt x="280" y="316"/>
                </a:cubicBezTo>
                <a:cubicBezTo>
                  <a:pt x="302" y="332"/>
                  <a:pt x="302" y="332"/>
                  <a:pt x="302" y="332"/>
                </a:cubicBezTo>
                <a:cubicBezTo>
                  <a:pt x="294" y="358"/>
                  <a:pt x="294" y="358"/>
                  <a:pt x="294" y="358"/>
                </a:cubicBezTo>
                <a:cubicBezTo>
                  <a:pt x="316" y="342"/>
                  <a:pt x="316" y="342"/>
                  <a:pt x="316" y="342"/>
                </a:cubicBezTo>
                <a:cubicBezTo>
                  <a:pt x="338" y="358"/>
                  <a:pt x="338" y="358"/>
                  <a:pt x="338" y="358"/>
                </a:cubicBezTo>
                <a:cubicBezTo>
                  <a:pt x="330" y="332"/>
                  <a:pt x="330" y="332"/>
                  <a:pt x="330" y="332"/>
                </a:cubicBezTo>
                <a:cubicBezTo>
                  <a:pt x="352" y="316"/>
                  <a:pt x="352" y="316"/>
                  <a:pt x="352" y="316"/>
                </a:cubicBezTo>
                <a:lnTo>
                  <a:pt x="324" y="316"/>
                </a:lnTo>
                <a:close/>
                <a:moveTo>
                  <a:pt x="419" y="287"/>
                </a:moveTo>
                <a:cubicBezTo>
                  <a:pt x="401" y="287"/>
                  <a:pt x="401" y="287"/>
                  <a:pt x="401" y="287"/>
                </a:cubicBezTo>
                <a:cubicBezTo>
                  <a:pt x="396" y="270"/>
                  <a:pt x="396" y="270"/>
                  <a:pt x="396" y="270"/>
                </a:cubicBezTo>
                <a:cubicBezTo>
                  <a:pt x="390" y="287"/>
                  <a:pt x="390" y="287"/>
                  <a:pt x="390" y="287"/>
                </a:cubicBezTo>
                <a:cubicBezTo>
                  <a:pt x="372" y="287"/>
                  <a:pt x="372" y="287"/>
                  <a:pt x="372" y="287"/>
                </a:cubicBezTo>
                <a:cubicBezTo>
                  <a:pt x="387" y="297"/>
                  <a:pt x="387" y="297"/>
                  <a:pt x="387" y="297"/>
                </a:cubicBezTo>
                <a:cubicBezTo>
                  <a:pt x="381" y="314"/>
                  <a:pt x="381" y="314"/>
                  <a:pt x="381" y="314"/>
                </a:cubicBezTo>
                <a:cubicBezTo>
                  <a:pt x="396" y="304"/>
                  <a:pt x="396" y="304"/>
                  <a:pt x="396" y="304"/>
                </a:cubicBezTo>
                <a:cubicBezTo>
                  <a:pt x="410" y="314"/>
                  <a:pt x="410" y="314"/>
                  <a:pt x="410" y="314"/>
                </a:cubicBezTo>
                <a:cubicBezTo>
                  <a:pt x="404" y="297"/>
                  <a:pt x="404" y="297"/>
                  <a:pt x="404" y="297"/>
                </a:cubicBezTo>
                <a:lnTo>
                  <a:pt x="419" y="287"/>
                </a:lnTo>
                <a:close/>
              </a:path>
            </a:pathLst>
          </a:custGeom>
          <a:solidFill>
            <a:srgbClr val="6600CC"/>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2" name="Freeform 30"/>
          <p:cNvSpPr>
            <a:spLocks noEditPoints="1"/>
          </p:cNvSpPr>
          <p:nvPr/>
        </p:nvSpPr>
        <p:spPr bwMode="auto">
          <a:xfrm>
            <a:off x="9969499" y="1390017"/>
            <a:ext cx="444500" cy="446617"/>
          </a:xfrm>
          <a:custGeom>
            <a:avLst/>
            <a:gdLst>
              <a:gd name="T0" fmla="*/ 0 w 233"/>
              <a:gd name="T1" fmla="*/ 117 h 234"/>
              <a:gd name="T2" fmla="*/ 155 w 233"/>
              <a:gd name="T3" fmla="*/ 83 h 234"/>
              <a:gd name="T4" fmla="*/ 168 w 233"/>
              <a:gd name="T5" fmla="*/ 75 h 234"/>
              <a:gd name="T6" fmla="*/ 184 w 233"/>
              <a:gd name="T7" fmla="*/ 71 h 234"/>
              <a:gd name="T8" fmla="*/ 180 w 233"/>
              <a:gd name="T9" fmla="*/ 65 h 234"/>
              <a:gd name="T10" fmla="*/ 169 w 233"/>
              <a:gd name="T11" fmla="*/ 55 h 234"/>
              <a:gd name="T12" fmla="*/ 161 w 233"/>
              <a:gd name="T13" fmla="*/ 55 h 234"/>
              <a:gd name="T14" fmla="*/ 155 w 233"/>
              <a:gd name="T15" fmla="*/ 50 h 234"/>
              <a:gd name="T16" fmla="*/ 140 w 233"/>
              <a:gd name="T17" fmla="*/ 45 h 234"/>
              <a:gd name="T18" fmla="*/ 142 w 233"/>
              <a:gd name="T19" fmla="*/ 60 h 234"/>
              <a:gd name="T20" fmla="*/ 136 w 233"/>
              <a:gd name="T21" fmla="*/ 72 h 234"/>
              <a:gd name="T22" fmla="*/ 124 w 233"/>
              <a:gd name="T23" fmla="*/ 63 h 234"/>
              <a:gd name="T24" fmla="*/ 106 w 233"/>
              <a:gd name="T25" fmla="*/ 55 h 234"/>
              <a:gd name="T26" fmla="*/ 111 w 233"/>
              <a:gd name="T27" fmla="*/ 42 h 234"/>
              <a:gd name="T28" fmla="*/ 129 w 233"/>
              <a:gd name="T29" fmla="*/ 36 h 234"/>
              <a:gd name="T30" fmla="*/ 126 w 233"/>
              <a:gd name="T31" fmla="*/ 29 h 234"/>
              <a:gd name="T32" fmla="*/ 114 w 233"/>
              <a:gd name="T33" fmla="*/ 31 h 234"/>
              <a:gd name="T34" fmla="*/ 102 w 233"/>
              <a:gd name="T35" fmla="*/ 23 h 234"/>
              <a:gd name="T36" fmla="*/ 104 w 233"/>
              <a:gd name="T37" fmla="*/ 32 h 234"/>
              <a:gd name="T38" fmla="*/ 96 w 233"/>
              <a:gd name="T39" fmla="*/ 32 h 234"/>
              <a:gd name="T40" fmla="*/ 85 w 233"/>
              <a:gd name="T41" fmla="*/ 25 h 234"/>
              <a:gd name="T42" fmla="*/ 76 w 233"/>
              <a:gd name="T43" fmla="*/ 29 h 234"/>
              <a:gd name="T44" fmla="*/ 87 w 233"/>
              <a:gd name="T45" fmla="*/ 31 h 234"/>
              <a:gd name="T46" fmla="*/ 79 w 233"/>
              <a:gd name="T47" fmla="*/ 36 h 234"/>
              <a:gd name="T48" fmla="*/ 34 w 233"/>
              <a:gd name="T49" fmla="*/ 66 h 234"/>
              <a:gd name="T50" fmla="*/ 39 w 233"/>
              <a:gd name="T51" fmla="*/ 72 h 234"/>
              <a:gd name="T52" fmla="*/ 48 w 233"/>
              <a:gd name="T53" fmla="*/ 82 h 234"/>
              <a:gd name="T54" fmla="*/ 45 w 233"/>
              <a:gd name="T55" fmla="*/ 97 h 234"/>
              <a:gd name="T56" fmla="*/ 53 w 233"/>
              <a:gd name="T57" fmla="*/ 113 h 234"/>
              <a:gd name="T58" fmla="*/ 66 w 233"/>
              <a:gd name="T59" fmla="*/ 131 h 234"/>
              <a:gd name="T60" fmla="*/ 72 w 233"/>
              <a:gd name="T61" fmla="*/ 138 h 234"/>
              <a:gd name="T62" fmla="*/ 64 w 233"/>
              <a:gd name="T63" fmla="*/ 120 h 234"/>
              <a:gd name="T64" fmla="*/ 76 w 233"/>
              <a:gd name="T65" fmla="*/ 137 h 234"/>
              <a:gd name="T66" fmla="*/ 91 w 233"/>
              <a:gd name="T67" fmla="*/ 155 h 234"/>
              <a:gd name="T68" fmla="*/ 112 w 233"/>
              <a:gd name="T69" fmla="*/ 164 h 234"/>
              <a:gd name="T70" fmla="*/ 129 w 233"/>
              <a:gd name="T71" fmla="*/ 177 h 234"/>
              <a:gd name="T72" fmla="*/ 136 w 233"/>
              <a:gd name="T73" fmla="*/ 175 h 234"/>
              <a:gd name="T74" fmla="*/ 129 w 233"/>
              <a:gd name="T75" fmla="*/ 163 h 234"/>
              <a:gd name="T76" fmla="*/ 120 w 233"/>
              <a:gd name="T77" fmla="*/ 159 h 234"/>
              <a:gd name="T78" fmla="*/ 118 w 233"/>
              <a:gd name="T79" fmla="*/ 145 h 234"/>
              <a:gd name="T80" fmla="*/ 104 w 233"/>
              <a:gd name="T81" fmla="*/ 152 h 234"/>
              <a:gd name="T82" fmla="*/ 102 w 233"/>
              <a:gd name="T83" fmla="*/ 128 h 234"/>
              <a:gd name="T84" fmla="*/ 112 w 233"/>
              <a:gd name="T85" fmla="*/ 126 h 234"/>
              <a:gd name="T86" fmla="*/ 119 w 233"/>
              <a:gd name="T87" fmla="*/ 123 h 234"/>
              <a:gd name="T88" fmla="*/ 130 w 233"/>
              <a:gd name="T89" fmla="*/ 129 h 234"/>
              <a:gd name="T90" fmla="*/ 134 w 233"/>
              <a:gd name="T91" fmla="*/ 125 h 234"/>
              <a:gd name="T92" fmla="*/ 142 w 233"/>
              <a:gd name="T93" fmla="*/ 110 h 234"/>
              <a:gd name="T94" fmla="*/ 141 w 233"/>
              <a:gd name="T95" fmla="*/ 104 h 234"/>
              <a:gd name="T96" fmla="*/ 153 w 233"/>
              <a:gd name="T97" fmla="*/ 96 h 234"/>
              <a:gd name="T98" fmla="*/ 161 w 233"/>
              <a:gd name="T99" fmla="*/ 88 h 234"/>
              <a:gd name="T100" fmla="*/ 166 w 233"/>
              <a:gd name="T101" fmla="*/ 80 h 234"/>
              <a:gd name="T102" fmla="*/ 155 w 233"/>
              <a:gd name="T103" fmla="*/ 83 h 234"/>
              <a:gd name="T104" fmla="*/ 179 w 233"/>
              <a:gd name="T105" fmla="*/ 182 h 234"/>
              <a:gd name="T106" fmla="*/ 165 w 233"/>
              <a:gd name="T107" fmla="*/ 175 h 234"/>
              <a:gd name="T108" fmla="*/ 152 w 233"/>
              <a:gd name="T109" fmla="*/ 175 h 234"/>
              <a:gd name="T110" fmla="*/ 143 w 233"/>
              <a:gd name="T111" fmla="*/ 174 h 234"/>
              <a:gd name="T112" fmla="*/ 140 w 233"/>
              <a:gd name="T113" fmla="*/ 187 h 234"/>
              <a:gd name="T114" fmla="*/ 135 w 233"/>
              <a:gd name="T115" fmla="*/ 204 h 234"/>
              <a:gd name="T116" fmla="*/ 187 w 233"/>
              <a:gd name="T117" fmla="*/ 18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33" h="234">
                <a:moveTo>
                  <a:pt x="233" y="117"/>
                </a:moveTo>
                <a:cubicBezTo>
                  <a:pt x="233" y="182"/>
                  <a:pt x="181" y="234"/>
                  <a:pt x="117" y="234"/>
                </a:cubicBezTo>
                <a:cubicBezTo>
                  <a:pt x="52" y="234"/>
                  <a:pt x="0" y="182"/>
                  <a:pt x="0" y="117"/>
                </a:cubicBezTo>
                <a:cubicBezTo>
                  <a:pt x="0" y="53"/>
                  <a:pt x="52" y="0"/>
                  <a:pt x="117" y="0"/>
                </a:cubicBezTo>
                <a:cubicBezTo>
                  <a:pt x="181" y="0"/>
                  <a:pt x="233" y="53"/>
                  <a:pt x="233" y="117"/>
                </a:cubicBezTo>
                <a:close/>
                <a:moveTo>
                  <a:pt x="155" y="83"/>
                </a:moveTo>
                <a:cubicBezTo>
                  <a:pt x="156" y="82"/>
                  <a:pt x="156" y="80"/>
                  <a:pt x="157" y="79"/>
                </a:cubicBezTo>
                <a:cubicBezTo>
                  <a:pt x="158" y="78"/>
                  <a:pt x="159" y="77"/>
                  <a:pt x="160" y="77"/>
                </a:cubicBezTo>
                <a:cubicBezTo>
                  <a:pt x="163" y="76"/>
                  <a:pt x="165" y="75"/>
                  <a:pt x="168" y="75"/>
                </a:cubicBezTo>
                <a:cubicBezTo>
                  <a:pt x="171" y="74"/>
                  <a:pt x="174" y="74"/>
                  <a:pt x="176" y="77"/>
                </a:cubicBezTo>
                <a:cubicBezTo>
                  <a:pt x="175" y="76"/>
                  <a:pt x="179" y="73"/>
                  <a:pt x="179" y="73"/>
                </a:cubicBezTo>
                <a:cubicBezTo>
                  <a:pt x="181" y="72"/>
                  <a:pt x="183" y="72"/>
                  <a:pt x="184" y="71"/>
                </a:cubicBezTo>
                <a:cubicBezTo>
                  <a:pt x="184" y="71"/>
                  <a:pt x="184" y="68"/>
                  <a:pt x="184" y="68"/>
                </a:cubicBezTo>
                <a:cubicBezTo>
                  <a:pt x="182" y="68"/>
                  <a:pt x="181" y="65"/>
                  <a:pt x="181" y="63"/>
                </a:cubicBezTo>
                <a:cubicBezTo>
                  <a:pt x="181" y="64"/>
                  <a:pt x="180" y="64"/>
                  <a:pt x="180" y="65"/>
                </a:cubicBezTo>
                <a:cubicBezTo>
                  <a:pt x="180" y="62"/>
                  <a:pt x="177" y="64"/>
                  <a:pt x="176" y="64"/>
                </a:cubicBezTo>
                <a:cubicBezTo>
                  <a:pt x="172" y="63"/>
                  <a:pt x="173" y="60"/>
                  <a:pt x="172" y="58"/>
                </a:cubicBezTo>
                <a:cubicBezTo>
                  <a:pt x="171" y="56"/>
                  <a:pt x="169" y="56"/>
                  <a:pt x="169" y="55"/>
                </a:cubicBezTo>
                <a:cubicBezTo>
                  <a:pt x="168" y="54"/>
                  <a:pt x="168" y="52"/>
                  <a:pt x="167" y="52"/>
                </a:cubicBezTo>
                <a:cubicBezTo>
                  <a:pt x="166" y="51"/>
                  <a:pt x="164" y="55"/>
                  <a:pt x="164" y="55"/>
                </a:cubicBezTo>
                <a:cubicBezTo>
                  <a:pt x="162" y="54"/>
                  <a:pt x="162" y="55"/>
                  <a:pt x="161" y="55"/>
                </a:cubicBezTo>
                <a:cubicBezTo>
                  <a:pt x="160" y="56"/>
                  <a:pt x="159" y="56"/>
                  <a:pt x="158" y="56"/>
                </a:cubicBezTo>
                <a:cubicBezTo>
                  <a:pt x="161" y="55"/>
                  <a:pt x="157" y="54"/>
                  <a:pt x="156" y="54"/>
                </a:cubicBezTo>
                <a:cubicBezTo>
                  <a:pt x="158" y="53"/>
                  <a:pt x="157" y="51"/>
                  <a:pt x="155" y="50"/>
                </a:cubicBezTo>
                <a:cubicBezTo>
                  <a:pt x="156" y="50"/>
                  <a:pt x="156" y="50"/>
                  <a:pt x="156" y="50"/>
                </a:cubicBezTo>
                <a:cubicBezTo>
                  <a:pt x="156" y="49"/>
                  <a:pt x="152" y="48"/>
                  <a:pt x="150" y="47"/>
                </a:cubicBezTo>
                <a:cubicBezTo>
                  <a:pt x="149" y="46"/>
                  <a:pt x="142" y="44"/>
                  <a:pt x="140" y="45"/>
                </a:cubicBezTo>
                <a:cubicBezTo>
                  <a:pt x="138" y="46"/>
                  <a:pt x="140" y="49"/>
                  <a:pt x="140" y="51"/>
                </a:cubicBezTo>
                <a:cubicBezTo>
                  <a:pt x="141" y="53"/>
                  <a:pt x="139" y="53"/>
                  <a:pt x="139" y="55"/>
                </a:cubicBezTo>
                <a:cubicBezTo>
                  <a:pt x="139" y="57"/>
                  <a:pt x="143" y="57"/>
                  <a:pt x="142" y="60"/>
                </a:cubicBezTo>
                <a:cubicBezTo>
                  <a:pt x="142" y="62"/>
                  <a:pt x="139" y="63"/>
                  <a:pt x="137" y="64"/>
                </a:cubicBezTo>
                <a:cubicBezTo>
                  <a:pt x="136" y="66"/>
                  <a:pt x="138" y="69"/>
                  <a:pt x="139" y="70"/>
                </a:cubicBezTo>
                <a:cubicBezTo>
                  <a:pt x="140" y="71"/>
                  <a:pt x="137" y="72"/>
                  <a:pt x="136" y="72"/>
                </a:cubicBezTo>
                <a:cubicBezTo>
                  <a:pt x="134" y="74"/>
                  <a:pt x="132" y="70"/>
                  <a:pt x="131" y="68"/>
                </a:cubicBezTo>
                <a:cubicBezTo>
                  <a:pt x="131" y="66"/>
                  <a:pt x="130" y="64"/>
                  <a:pt x="129" y="63"/>
                </a:cubicBezTo>
                <a:cubicBezTo>
                  <a:pt x="128" y="63"/>
                  <a:pt x="125" y="62"/>
                  <a:pt x="124" y="63"/>
                </a:cubicBezTo>
                <a:cubicBezTo>
                  <a:pt x="123" y="61"/>
                  <a:pt x="120" y="60"/>
                  <a:pt x="118" y="59"/>
                </a:cubicBezTo>
                <a:cubicBezTo>
                  <a:pt x="115" y="58"/>
                  <a:pt x="112" y="58"/>
                  <a:pt x="109" y="59"/>
                </a:cubicBezTo>
                <a:cubicBezTo>
                  <a:pt x="110" y="59"/>
                  <a:pt x="109" y="54"/>
                  <a:pt x="106" y="55"/>
                </a:cubicBezTo>
                <a:cubicBezTo>
                  <a:pt x="107" y="53"/>
                  <a:pt x="107" y="51"/>
                  <a:pt x="107" y="50"/>
                </a:cubicBezTo>
                <a:cubicBezTo>
                  <a:pt x="107" y="49"/>
                  <a:pt x="108" y="47"/>
                  <a:pt x="109" y="46"/>
                </a:cubicBezTo>
                <a:cubicBezTo>
                  <a:pt x="109" y="46"/>
                  <a:pt x="112" y="42"/>
                  <a:pt x="111" y="42"/>
                </a:cubicBezTo>
                <a:cubicBezTo>
                  <a:pt x="114" y="42"/>
                  <a:pt x="117" y="43"/>
                  <a:pt x="119" y="40"/>
                </a:cubicBezTo>
                <a:cubicBezTo>
                  <a:pt x="120" y="39"/>
                  <a:pt x="121" y="37"/>
                  <a:pt x="122" y="35"/>
                </a:cubicBezTo>
                <a:cubicBezTo>
                  <a:pt x="124" y="33"/>
                  <a:pt x="127" y="36"/>
                  <a:pt x="129" y="36"/>
                </a:cubicBezTo>
                <a:cubicBezTo>
                  <a:pt x="132" y="36"/>
                  <a:pt x="132" y="33"/>
                  <a:pt x="130" y="31"/>
                </a:cubicBezTo>
                <a:cubicBezTo>
                  <a:pt x="132" y="31"/>
                  <a:pt x="130" y="28"/>
                  <a:pt x="129" y="27"/>
                </a:cubicBezTo>
                <a:cubicBezTo>
                  <a:pt x="128" y="27"/>
                  <a:pt x="123" y="28"/>
                  <a:pt x="126" y="29"/>
                </a:cubicBezTo>
                <a:cubicBezTo>
                  <a:pt x="125" y="29"/>
                  <a:pt x="121" y="37"/>
                  <a:pt x="119" y="33"/>
                </a:cubicBezTo>
                <a:cubicBezTo>
                  <a:pt x="119" y="32"/>
                  <a:pt x="118" y="29"/>
                  <a:pt x="117" y="29"/>
                </a:cubicBezTo>
                <a:cubicBezTo>
                  <a:pt x="116" y="29"/>
                  <a:pt x="115" y="30"/>
                  <a:pt x="114" y="31"/>
                </a:cubicBezTo>
                <a:cubicBezTo>
                  <a:pt x="115" y="29"/>
                  <a:pt x="110" y="28"/>
                  <a:pt x="109" y="27"/>
                </a:cubicBezTo>
                <a:cubicBezTo>
                  <a:pt x="111" y="26"/>
                  <a:pt x="110" y="24"/>
                  <a:pt x="108" y="23"/>
                </a:cubicBezTo>
                <a:cubicBezTo>
                  <a:pt x="107" y="23"/>
                  <a:pt x="103" y="22"/>
                  <a:pt x="102" y="23"/>
                </a:cubicBezTo>
                <a:cubicBezTo>
                  <a:pt x="99" y="27"/>
                  <a:pt x="105" y="27"/>
                  <a:pt x="106" y="28"/>
                </a:cubicBezTo>
                <a:cubicBezTo>
                  <a:pt x="107" y="28"/>
                  <a:pt x="109" y="29"/>
                  <a:pt x="108" y="30"/>
                </a:cubicBezTo>
                <a:cubicBezTo>
                  <a:pt x="107" y="31"/>
                  <a:pt x="104" y="31"/>
                  <a:pt x="104" y="32"/>
                </a:cubicBezTo>
                <a:cubicBezTo>
                  <a:pt x="103" y="33"/>
                  <a:pt x="105" y="35"/>
                  <a:pt x="103" y="36"/>
                </a:cubicBezTo>
                <a:cubicBezTo>
                  <a:pt x="102" y="35"/>
                  <a:pt x="102" y="33"/>
                  <a:pt x="101" y="31"/>
                </a:cubicBezTo>
                <a:cubicBezTo>
                  <a:pt x="102" y="33"/>
                  <a:pt x="95" y="32"/>
                  <a:pt x="96" y="32"/>
                </a:cubicBezTo>
                <a:cubicBezTo>
                  <a:pt x="93" y="32"/>
                  <a:pt x="90" y="33"/>
                  <a:pt x="88" y="31"/>
                </a:cubicBezTo>
                <a:cubicBezTo>
                  <a:pt x="88" y="31"/>
                  <a:pt x="88" y="27"/>
                  <a:pt x="89" y="28"/>
                </a:cubicBezTo>
                <a:cubicBezTo>
                  <a:pt x="87" y="27"/>
                  <a:pt x="86" y="26"/>
                  <a:pt x="85" y="25"/>
                </a:cubicBezTo>
                <a:cubicBezTo>
                  <a:pt x="80" y="27"/>
                  <a:pt x="76" y="29"/>
                  <a:pt x="71" y="31"/>
                </a:cubicBezTo>
                <a:cubicBezTo>
                  <a:pt x="72" y="31"/>
                  <a:pt x="72" y="31"/>
                  <a:pt x="73" y="31"/>
                </a:cubicBezTo>
                <a:cubicBezTo>
                  <a:pt x="74" y="31"/>
                  <a:pt x="75" y="30"/>
                  <a:pt x="76" y="29"/>
                </a:cubicBezTo>
                <a:cubicBezTo>
                  <a:pt x="78" y="29"/>
                  <a:pt x="81" y="27"/>
                  <a:pt x="83" y="28"/>
                </a:cubicBezTo>
                <a:cubicBezTo>
                  <a:pt x="83" y="28"/>
                  <a:pt x="83" y="28"/>
                  <a:pt x="84" y="27"/>
                </a:cubicBezTo>
                <a:cubicBezTo>
                  <a:pt x="85" y="29"/>
                  <a:pt x="86" y="30"/>
                  <a:pt x="87" y="31"/>
                </a:cubicBezTo>
                <a:cubicBezTo>
                  <a:pt x="85" y="31"/>
                  <a:pt x="83" y="31"/>
                  <a:pt x="82" y="31"/>
                </a:cubicBezTo>
                <a:cubicBezTo>
                  <a:pt x="81" y="31"/>
                  <a:pt x="79" y="32"/>
                  <a:pt x="79" y="33"/>
                </a:cubicBezTo>
                <a:cubicBezTo>
                  <a:pt x="79" y="34"/>
                  <a:pt x="80" y="35"/>
                  <a:pt x="79" y="36"/>
                </a:cubicBezTo>
                <a:cubicBezTo>
                  <a:pt x="78" y="34"/>
                  <a:pt x="76" y="32"/>
                  <a:pt x="73" y="32"/>
                </a:cubicBezTo>
                <a:cubicBezTo>
                  <a:pt x="72" y="32"/>
                  <a:pt x="71" y="32"/>
                  <a:pt x="70" y="32"/>
                </a:cubicBezTo>
                <a:cubicBezTo>
                  <a:pt x="55" y="40"/>
                  <a:pt x="43" y="52"/>
                  <a:pt x="34" y="66"/>
                </a:cubicBezTo>
                <a:cubicBezTo>
                  <a:pt x="35" y="66"/>
                  <a:pt x="35" y="67"/>
                  <a:pt x="36" y="67"/>
                </a:cubicBezTo>
                <a:cubicBezTo>
                  <a:pt x="38" y="67"/>
                  <a:pt x="36" y="72"/>
                  <a:pt x="39" y="69"/>
                </a:cubicBezTo>
                <a:cubicBezTo>
                  <a:pt x="40" y="70"/>
                  <a:pt x="40" y="71"/>
                  <a:pt x="39" y="72"/>
                </a:cubicBezTo>
                <a:cubicBezTo>
                  <a:pt x="40" y="72"/>
                  <a:pt x="46" y="76"/>
                  <a:pt x="46" y="76"/>
                </a:cubicBezTo>
                <a:cubicBezTo>
                  <a:pt x="47" y="77"/>
                  <a:pt x="49" y="78"/>
                  <a:pt x="49" y="80"/>
                </a:cubicBezTo>
                <a:cubicBezTo>
                  <a:pt x="50" y="81"/>
                  <a:pt x="49" y="82"/>
                  <a:pt x="48" y="82"/>
                </a:cubicBezTo>
                <a:cubicBezTo>
                  <a:pt x="48" y="82"/>
                  <a:pt x="45" y="80"/>
                  <a:pt x="45" y="80"/>
                </a:cubicBezTo>
                <a:cubicBezTo>
                  <a:pt x="45" y="81"/>
                  <a:pt x="45" y="85"/>
                  <a:pt x="47" y="85"/>
                </a:cubicBezTo>
                <a:cubicBezTo>
                  <a:pt x="44" y="85"/>
                  <a:pt x="45" y="95"/>
                  <a:pt x="45" y="97"/>
                </a:cubicBezTo>
                <a:cubicBezTo>
                  <a:pt x="45" y="97"/>
                  <a:pt x="45" y="97"/>
                  <a:pt x="45" y="97"/>
                </a:cubicBezTo>
                <a:cubicBezTo>
                  <a:pt x="45" y="98"/>
                  <a:pt x="46" y="106"/>
                  <a:pt x="49" y="105"/>
                </a:cubicBezTo>
                <a:cubicBezTo>
                  <a:pt x="47" y="105"/>
                  <a:pt x="53" y="112"/>
                  <a:pt x="53" y="113"/>
                </a:cubicBezTo>
                <a:cubicBezTo>
                  <a:pt x="55" y="114"/>
                  <a:pt x="58" y="115"/>
                  <a:pt x="59" y="117"/>
                </a:cubicBezTo>
                <a:cubicBezTo>
                  <a:pt x="60" y="119"/>
                  <a:pt x="60" y="122"/>
                  <a:pt x="63" y="124"/>
                </a:cubicBezTo>
                <a:cubicBezTo>
                  <a:pt x="62" y="126"/>
                  <a:pt x="66" y="128"/>
                  <a:pt x="66" y="131"/>
                </a:cubicBezTo>
                <a:cubicBezTo>
                  <a:pt x="65" y="131"/>
                  <a:pt x="65" y="131"/>
                  <a:pt x="65" y="131"/>
                </a:cubicBezTo>
                <a:cubicBezTo>
                  <a:pt x="66" y="133"/>
                  <a:pt x="69" y="133"/>
                  <a:pt x="70" y="135"/>
                </a:cubicBezTo>
                <a:cubicBezTo>
                  <a:pt x="70" y="136"/>
                  <a:pt x="70" y="139"/>
                  <a:pt x="72" y="138"/>
                </a:cubicBezTo>
                <a:cubicBezTo>
                  <a:pt x="72" y="135"/>
                  <a:pt x="70" y="132"/>
                  <a:pt x="68" y="129"/>
                </a:cubicBezTo>
                <a:cubicBezTo>
                  <a:pt x="67" y="128"/>
                  <a:pt x="66" y="126"/>
                  <a:pt x="65" y="125"/>
                </a:cubicBezTo>
                <a:cubicBezTo>
                  <a:pt x="65" y="123"/>
                  <a:pt x="64" y="122"/>
                  <a:pt x="64" y="120"/>
                </a:cubicBezTo>
                <a:cubicBezTo>
                  <a:pt x="64" y="120"/>
                  <a:pt x="68" y="121"/>
                  <a:pt x="67" y="122"/>
                </a:cubicBezTo>
                <a:cubicBezTo>
                  <a:pt x="66" y="125"/>
                  <a:pt x="72" y="130"/>
                  <a:pt x="74" y="132"/>
                </a:cubicBezTo>
                <a:cubicBezTo>
                  <a:pt x="74" y="133"/>
                  <a:pt x="78" y="137"/>
                  <a:pt x="76" y="137"/>
                </a:cubicBezTo>
                <a:cubicBezTo>
                  <a:pt x="78" y="137"/>
                  <a:pt x="81" y="140"/>
                  <a:pt x="82" y="142"/>
                </a:cubicBezTo>
                <a:cubicBezTo>
                  <a:pt x="83" y="144"/>
                  <a:pt x="83" y="147"/>
                  <a:pt x="84" y="149"/>
                </a:cubicBezTo>
                <a:cubicBezTo>
                  <a:pt x="85" y="152"/>
                  <a:pt x="89" y="154"/>
                  <a:pt x="91" y="155"/>
                </a:cubicBezTo>
                <a:cubicBezTo>
                  <a:pt x="93" y="156"/>
                  <a:pt x="95" y="158"/>
                  <a:pt x="97" y="159"/>
                </a:cubicBezTo>
                <a:cubicBezTo>
                  <a:pt x="101" y="160"/>
                  <a:pt x="101" y="159"/>
                  <a:pt x="104" y="158"/>
                </a:cubicBezTo>
                <a:cubicBezTo>
                  <a:pt x="108" y="158"/>
                  <a:pt x="109" y="162"/>
                  <a:pt x="112" y="164"/>
                </a:cubicBezTo>
                <a:cubicBezTo>
                  <a:pt x="114" y="165"/>
                  <a:pt x="118" y="166"/>
                  <a:pt x="120" y="165"/>
                </a:cubicBezTo>
                <a:cubicBezTo>
                  <a:pt x="119" y="166"/>
                  <a:pt x="123" y="172"/>
                  <a:pt x="124" y="172"/>
                </a:cubicBezTo>
                <a:cubicBezTo>
                  <a:pt x="125" y="174"/>
                  <a:pt x="128" y="175"/>
                  <a:pt x="129" y="177"/>
                </a:cubicBezTo>
                <a:cubicBezTo>
                  <a:pt x="130" y="177"/>
                  <a:pt x="130" y="176"/>
                  <a:pt x="130" y="176"/>
                </a:cubicBezTo>
                <a:cubicBezTo>
                  <a:pt x="130" y="177"/>
                  <a:pt x="132" y="180"/>
                  <a:pt x="134" y="180"/>
                </a:cubicBezTo>
                <a:cubicBezTo>
                  <a:pt x="136" y="180"/>
                  <a:pt x="136" y="176"/>
                  <a:pt x="136" y="175"/>
                </a:cubicBezTo>
                <a:cubicBezTo>
                  <a:pt x="133" y="177"/>
                  <a:pt x="130" y="176"/>
                  <a:pt x="129" y="173"/>
                </a:cubicBezTo>
                <a:cubicBezTo>
                  <a:pt x="128" y="172"/>
                  <a:pt x="126" y="168"/>
                  <a:pt x="128" y="168"/>
                </a:cubicBezTo>
                <a:cubicBezTo>
                  <a:pt x="131" y="168"/>
                  <a:pt x="129" y="165"/>
                  <a:pt x="129" y="163"/>
                </a:cubicBezTo>
                <a:cubicBezTo>
                  <a:pt x="128" y="161"/>
                  <a:pt x="126" y="160"/>
                  <a:pt x="125" y="158"/>
                </a:cubicBezTo>
                <a:cubicBezTo>
                  <a:pt x="124" y="160"/>
                  <a:pt x="121" y="159"/>
                  <a:pt x="120" y="158"/>
                </a:cubicBezTo>
                <a:cubicBezTo>
                  <a:pt x="120" y="158"/>
                  <a:pt x="120" y="159"/>
                  <a:pt x="120" y="159"/>
                </a:cubicBezTo>
                <a:cubicBezTo>
                  <a:pt x="119" y="159"/>
                  <a:pt x="118" y="160"/>
                  <a:pt x="117" y="159"/>
                </a:cubicBezTo>
                <a:cubicBezTo>
                  <a:pt x="118" y="157"/>
                  <a:pt x="118" y="155"/>
                  <a:pt x="118" y="153"/>
                </a:cubicBezTo>
                <a:cubicBezTo>
                  <a:pt x="119" y="150"/>
                  <a:pt x="124" y="145"/>
                  <a:pt x="118" y="145"/>
                </a:cubicBezTo>
                <a:cubicBezTo>
                  <a:pt x="115" y="146"/>
                  <a:pt x="114" y="147"/>
                  <a:pt x="114" y="148"/>
                </a:cubicBezTo>
                <a:cubicBezTo>
                  <a:pt x="113" y="150"/>
                  <a:pt x="113" y="152"/>
                  <a:pt x="111" y="153"/>
                </a:cubicBezTo>
                <a:cubicBezTo>
                  <a:pt x="110" y="154"/>
                  <a:pt x="105" y="153"/>
                  <a:pt x="104" y="152"/>
                </a:cubicBezTo>
                <a:cubicBezTo>
                  <a:pt x="101" y="151"/>
                  <a:pt x="99" y="145"/>
                  <a:pt x="99" y="142"/>
                </a:cubicBezTo>
                <a:cubicBezTo>
                  <a:pt x="99" y="138"/>
                  <a:pt x="101" y="135"/>
                  <a:pt x="99" y="131"/>
                </a:cubicBezTo>
                <a:cubicBezTo>
                  <a:pt x="100" y="130"/>
                  <a:pt x="101" y="129"/>
                  <a:pt x="102" y="128"/>
                </a:cubicBezTo>
                <a:cubicBezTo>
                  <a:pt x="103" y="127"/>
                  <a:pt x="104" y="128"/>
                  <a:pt x="104" y="126"/>
                </a:cubicBezTo>
                <a:cubicBezTo>
                  <a:pt x="104" y="126"/>
                  <a:pt x="103" y="126"/>
                  <a:pt x="103" y="126"/>
                </a:cubicBezTo>
                <a:cubicBezTo>
                  <a:pt x="105" y="127"/>
                  <a:pt x="110" y="124"/>
                  <a:pt x="112" y="126"/>
                </a:cubicBezTo>
                <a:cubicBezTo>
                  <a:pt x="113" y="126"/>
                  <a:pt x="114" y="127"/>
                  <a:pt x="115" y="125"/>
                </a:cubicBezTo>
                <a:cubicBezTo>
                  <a:pt x="115" y="125"/>
                  <a:pt x="114" y="123"/>
                  <a:pt x="114" y="122"/>
                </a:cubicBezTo>
                <a:cubicBezTo>
                  <a:pt x="115" y="124"/>
                  <a:pt x="117" y="125"/>
                  <a:pt x="119" y="123"/>
                </a:cubicBezTo>
                <a:cubicBezTo>
                  <a:pt x="120" y="124"/>
                  <a:pt x="122" y="124"/>
                  <a:pt x="124" y="125"/>
                </a:cubicBezTo>
                <a:cubicBezTo>
                  <a:pt x="126" y="126"/>
                  <a:pt x="126" y="127"/>
                  <a:pt x="128" y="125"/>
                </a:cubicBezTo>
                <a:cubicBezTo>
                  <a:pt x="129" y="127"/>
                  <a:pt x="129" y="127"/>
                  <a:pt x="130" y="129"/>
                </a:cubicBezTo>
                <a:cubicBezTo>
                  <a:pt x="130" y="130"/>
                  <a:pt x="131" y="135"/>
                  <a:pt x="133" y="135"/>
                </a:cubicBezTo>
                <a:cubicBezTo>
                  <a:pt x="136" y="137"/>
                  <a:pt x="135" y="132"/>
                  <a:pt x="135" y="130"/>
                </a:cubicBezTo>
                <a:cubicBezTo>
                  <a:pt x="135" y="130"/>
                  <a:pt x="135" y="125"/>
                  <a:pt x="134" y="125"/>
                </a:cubicBezTo>
                <a:cubicBezTo>
                  <a:pt x="130" y="124"/>
                  <a:pt x="131" y="120"/>
                  <a:pt x="134" y="118"/>
                </a:cubicBezTo>
                <a:cubicBezTo>
                  <a:pt x="135" y="117"/>
                  <a:pt x="138" y="116"/>
                  <a:pt x="140" y="115"/>
                </a:cubicBezTo>
                <a:cubicBezTo>
                  <a:pt x="141" y="114"/>
                  <a:pt x="143" y="112"/>
                  <a:pt x="142" y="110"/>
                </a:cubicBezTo>
                <a:cubicBezTo>
                  <a:pt x="143" y="110"/>
                  <a:pt x="143" y="109"/>
                  <a:pt x="143" y="108"/>
                </a:cubicBezTo>
                <a:cubicBezTo>
                  <a:pt x="143" y="108"/>
                  <a:pt x="141" y="107"/>
                  <a:pt x="141" y="107"/>
                </a:cubicBezTo>
                <a:cubicBezTo>
                  <a:pt x="142" y="106"/>
                  <a:pt x="142" y="105"/>
                  <a:pt x="141" y="104"/>
                </a:cubicBezTo>
                <a:cubicBezTo>
                  <a:pt x="143" y="103"/>
                  <a:pt x="142" y="102"/>
                  <a:pt x="143" y="101"/>
                </a:cubicBezTo>
                <a:cubicBezTo>
                  <a:pt x="145" y="103"/>
                  <a:pt x="149" y="101"/>
                  <a:pt x="147" y="99"/>
                </a:cubicBezTo>
                <a:cubicBezTo>
                  <a:pt x="148" y="97"/>
                  <a:pt x="152" y="98"/>
                  <a:pt x="153" y="96"/>
                </a:cubicBezTo>
                <a:cubicBezTo>
                  <a:pt x="155" y="97"/>
                  <a:pt x="153" y="94"/>
                  <a:pt x="155" y="92"/>
                </a:cubicBezTo>
                <a:cubicBezTo>
                  <a:pt x="156" y="91"/>
                  <a:pt x="157" y="91"/>
                  <a:pt x="159" y="90"/>
                </a:cubicBezTo>
                <a:cubicBezTo>
                  <a:pt x="159" y="90"/>
                  <a:pt x="163" y="88"/>
                  <a:pt x="161" y="88"/>
                </a:cubicBezTo>
                <a:cubicBezTo>
                  <a:pt x="164" y="88"/>
                  <a:pt x="169" y="85"/>
                  <a:pt x="165" y="83"/>
                </a:cubicBezTo>
                <a:cubicBezTo>
                  <a:pt x="166" y="81"/>
                  <a:pt x="164" y="81"/>
                  <a:pt x="163" y="81"/>
                </a:cubicBezTo>
                <a:cubicBezTo>
                  <a:pt x="164" y="80"/>
                  <a:pt x="165" y="81"/>
                  <a:pt x="166" y="80"/>
                </a:cubicBezTo>
                <a:cubicBezTo>
                  <a:pt x="168" y="79"/>
                  <a:pt x="166" y="78"/>
                  <a:pt x="165" y="78"/>
                </a:cubicBezTo>
                <a:cubicBezTo>
                  <a:pt x="163" y="77"/>
                  <a:pt x="160" y="79"/>
                  <a:pt x="158" y="80"/>
                </a:cubicBezTo>
                <a:cubicBezTo>
                  <a:pt x="157" y="81"/>
                  <a:pt x="156" y="82"/>
                  <a:pt x="155" y="83"/>
                </a:cubicBezTo>
                <a:close/>
                <a:moveTo>
                  <a:pt x="187" y="184"/>
                </a:moveTo>
                <a:cubicBezTo>
                  <a:pt x="186" y="183"/>
                  <a:pt x="184" y="184"/>
                  <a:pt x="183" y="183"/>
                </a:cubicBezTo>
                <a:cubicBezTo>
                  <a:pt x="182" y="183"/>
                  <a:pt x="181" y="182"/>
                  <a:pt x="179" y="182"/>
                </a:cubicBezTo>
                <a:cubicBezTo>
                  <a:pt x="180" y="179"/>
                  <a:pt x="176" y="178"/>
                  <a:pt x="174" y="176"/>
                </a:cubicBezTo>
                <a:cubicBezTo>
                  <a:pt x="172" y="175"/>
                  <a:pt x="171" y="173"/>
                  <a:pt x="168" y="174"/>
                </a:cubicBezTo>
                <a:cubicBezTo>
                  <a:pt x="168" y="174"/>
                  <a:pt x="165" y="175"/>
                  <a:pt x="165" y="175"/>
                </a:cubicBezTo>
                <a:cubicBezTo>
                  <a:pt x="163" y="174"/>
                  <a:pt x="163" y="173"/>
                  <a:pt x="160" y="172"/>
                </a:cubicBezTo>
                <a:cubicBezTo>
                  <a:pt x="157" y="171"/>
                  <a:pt x="156" y="168"/>
                  <a:pt x="153" y="171"/>
                </a:cubicBezTo>
                <a:cubicBezTo>
                  <a:pt x="152" y="172"/>
                  <a:pt x="153" y="174"/>
                  <a:pt x="152" y="175"/>
                </a:cubicBezTo>
                <a:cubicBezTo>
                  <a:pt x="150" y="174"/>
                  <a:pt x="154" y="172"/>
                  <a:pt x="152" y="170"/>
                </a:cubicBezTo>
                <a:cubicBezTo>
                  <a:pt x="151" y="168"/>
                  <a:pt x="147" y="171"/>
                  <a:pt x="146" y="172"/>
                </a:cubicBezTo>
                <a:cubicBezTo>
                  <a:pt x="145" y="173"/>
                  <a:pt x="144" y="173"/>
                  <a:pt x="143" y="174"/>
                </a:cubicBezTo>
                <a:cubicBezTo>
                  <a:pt x="143" y="175"/>
                  <a:pt x="142" y="176"/>
                  <a:pt x="142" y="178"/>
                </a:cubicBezTo>
                <a:cubicBezTo>
                  <a:pt x="141" y="176"/>
                  <a:pt x="139" y="177"/>
                  <a:pt x="138" y="176"/>
                </a:cubicBezTo>
                <a:cubicBezTo>
                  <a:pt x="139" y="179"/>
                  <a:pt x="139" y="183"/>
                  <a:pt x="140" y="187"/>
                </a:cubicBezTo>
                <a:cubicBezTo>
                  <a:pt x="140" y="189"/>
                  <a:pt x="140" y="192"/>
                  <a:pt x="138" y="194"/>
                </a:cubicBezTo>
                <a:cubicBezTo>
                  <a:pt x="136" y="196"/>
                  <a:pt x="134" y="198"/>
                  <a:pt x="134" y="200"/>
                </a:cubicBezTo>
                <a:cubicBezTo>
                  <a:pt x="133" y="202"/>
                  <a:pt x="134" y="204"/>
                  <a:pt x="135" y="204"/>
                </a:cubicBezTo>
                <a:cubicBezTo>
                  <a:pt x="136" y="206"/>
                  <a:pt x="133" y="208"/>
                  <a:pt x="133" y="211"/>
                </a:cubicBezTo>
                <a:cubicBezTo>
                  <a:pt x="133" y="211"/>
                  <a:pt x="133" y="212"/>
                  <a:pt x="133" y="213"/>
                </a:cubicBezTo>
                <a:cubicBezTo>
                  <a:pt x="154" y="209"/>
                  <a:pt x="173" y="199"/>
                  <a:pt x="187" y="184"/>
                </a:cubicBez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3" name="Freeform 31"/>
          <p:cNvSpPr>
            <a:spLocks/>
          </p:cNvSpPr>
          <p:nvPr/>
        </p:nvSpPr>
        <p:spPr bwMode="auto">
          <a:xfrm>
            <a:off x="-19050" y="3843233"/>
            <a:ext cx="2017985" cy="579967"/>
          </a:xfrm>
          <a:custGeom>
            <a:avLst/>
            <a:gdLst>
              <a:gd name="T0" fmla="*/ 0 w 1254"/>
              <a:gd name="T1" fmla="*/ 276 h 305"/>
              <a:gd name="T2" fmla="*/ 0 w 1254"/>
              <a:gd name="T3" fmla="*/ 276 h 305"/>
              <a:gd name="T4" fmla="*/ 1053 w 1254"/>
              <a:gd name="T5" fmla="*/ 276 h 305"/>
              <a:gd name="T6" fmla="*/ 1174 w 1254"/>
              <a:gd name="T7" fmla="*/ 225 h 305"/>
              <a:gd name="T8" fmla="*/ 1174 w 1254"/>
              <a:gd name="T9" fmla="*/ 225 h 305"/>
              <a:gd name="T10" fmla="*/ 1224 w 1254"/>
              <a:gd name="T11" fmla="*/ 104 h 305"/>
              <a:gd name="T12" fmla="*/ 1224 w 1254"/>
              <a:gd name="T13" fmla="*/ 104 h 305"/>
              <a:gd name="T14" fmla="*/ 1224 w 1254"/>
              <a:gd name="T15" fmla="*/ 15 h 305"/>
              <a:gd name="T16" fmla="*/ 1239 w 1254"/>
              <a:gd name="T17" fmla="*/ 0 h 305"/>
              <a:gd name="T18" fmla="*/ 1239 w 1254"/>
              <a:gd name="T19" fmla="*/ 0 h 305"/>
              <a:gd name="T20" fmla="*/ 1254 w 1254"/>
              <a:gd name="T21" fmla="*/ 15 h 305"/>
              <a:gd name="T22" fmla="*/ 1254 w 1254"/>
              <a:gd name="T23" fmla="*/ 15 h 305"/>
              <a:gd name="T24" fmla="*/ 1254 w 1254"/>
              <a:gd name="T25" fmla="*/ 104 h 305"/>
              <a:gd name="T26" fmla="*/ 1053 w 1254"/>
              <a:gd name="T27" fmla="*/ 305 h 305"/>
              <a:gd name="T28" fmla="*/ 1053 w 1254"/>
              <a:gd name="T29" fmla="*/ 305 h 305"/>
              <a:gd name="T30" fmla="*/ 0 w 1254"/>
              <a:gd name="T31" fmla="*/ 305 h 305"/>
              <a:gd name="T32" fmla="*/ 0 w 1254"/>
              <a:gd name="T33" fmla="*/ 305 h 305"/>
              <a:gd name="T34" fmla="*/ 0 w 1254"/>
              <a:gd name="T35" fmla="*/ 276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54" h="305">
                <a:moveTo>
                  <a:pt x="0" y="276"/>
                </a:moveTo>
                <a:cubicBezTo>
                  <a:pt x="0" y="276"/>
                  <a:pt x="0" y="276"/>
                  <a:pt x="0" y="276"/>
                </a:cubicBezTo>
                <a:cubicBezTo>
                  <a:pt x="1053" y="276"/>
                  <a:pt x="1053" y="276"/>
                  <a:pt x="1053" y="276"/>
                </a:cubicBezTo>
                <a:cubicBezTo>
                  <a:pt x="1100" y="276"/>
                  <a:pt x="1143" y="256"/>
                  <a:pt x="1174" y="225"/>
                </a:cubicBezTo>
                <a:cubicBezTo>
                  <a:pt x="1174" y="225"/>
                  <a:pt x="1174" y="225"/>
                  <a:pt x="1174" y="225"/>
                </a:cubicBezTo>
                <a:cubicBezTo>
                  <a:pt x="1205" y="194"/>
                  <a:pt x="1224" y="151"/>
                  <a:pt x="1224" y="104"/>
                </a:cubicBezTo>
                <a:cubicBezTo>
                  <a:pt x="1224" y="104"/>
                  <a:pt x="1224" y="104"/>
                  <a:pt x="1224" y="104"/>
                </a:cubicBezTo>
                <a:cubicBezTo>
                  <a:pt x="1224" y="15"/>
                  <a:pt x="1224" y="15"/>
                  <a:pt x="1224" y="15"/>
                </a:cubicBezTo>
                <a:cubicBezTo>
                  <a:pt x="1224" y="7"/>
                  <a:pt x="1231" y="0"/>
                  <a:pt x="1239" y="0"/>
                </a:cubicBezTo>
                <a:cubicBezTo>
                  <a:pt x="1239" y="0"/>
                  <a:pt x="1239" y="0"/>
                  <a:pt x="1239" y="0"/>
                </a:cubicBezTo>
                <a:cubicBezTo>
                  <a:pt x="1247" y="0"/>
                  <a:pt x="1254" y="7"/>
                  <a:pt x="1254" y="15"/>
                </a:cubicBezTo>
                <a:cubicBezTo>
                  <a:pt x="1254" y="15"/>
                  <a:pt x="1254" y="15"/>
                  <a:pt x="1254" y="15"/>
                </a:cubicBezTo>
                <a:cubicBezTo>
                  <a:pt x="1254" y="104"/>
                  <a:pt x="1254" y="104"/>
                  <a:pt x="1254" y="104"/>
                </a:cubicBezTo>
                <a:cubicBezTo>
                  <a:pt x="1254" y="215"/>
                  <a:pt x="1163" y="305"/>
                  <a:pt x="1053" y="305"/>
                </a:cubicBezTo>
                <a:cubicBezTo>
                  <a:pt x="1053" y="305"/>
                  <a:pt x="1053" y="305"/>
                  <a:pt x="1053" y="305"/>
                </a:cubicBezTo>
                <a:cubicBezTo>
                  <a:pt x="0" y="305"/>
                  <a:pt x="0" y="305"/>
                  <a:pt x="0" y="305"/>
                </a:cubicBezTo>
                <a:cubicBezTo>
                  <a:pt x="0" y="305"/>
                  <a:pt x="0" y="305"/>
                  <a:pt x="0" y="305"/>
                </a:cubicBezTo>
                <a:lnTo>
                  <a:pt x="0" y="276"/>
                </a:lnTo>
                <a:close/>
              </a:path>
            </a:pathLst>
          </a:custGeom>
          <a:solidFill>
            <a:srgbClr val="0070C0"/>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5" name="Group 4"/>
          <p:cNvGrpSpPr/>
          <p:nvPr/>
        </p:nvGrpSpPr>
        <p:grpSpPr>
          <a:xfrm>
            <a:off x="-18602" y="2807965"/>
            <a:ext cx="3920068" cy="1894417"/>
            <a:chOff x="-14288" y="1996599"/>
            <a:chExt cx="2940051" cy="1420813"/>
          </a:xfrm>
          <a:solidFill>
            <a:srgbClr val="CC6600"/>
          </a:solidFill>
        </p:grpSpPr>
        <p:sp>
          <p:nvSpPr>
            <p:cNvPr id="36" name="Oval 26"/>
            <p:cNvSpPr>
              <a:spLocks noChangeArrowheads="1"/>
            </p:cNvSpPr>
            <p:nvPr/>
          </p:nvSpPr>
          <p:spPr bwMode="auto">
            <a:xfrm>
              <a:off x="2833688" y="1996599"/>
              <a:ext cx="92075" cy="936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48" name="Freeform 32"/>
            <p:cNvSpPr>
              <a:spLocks/>
            </p:cNvSpPr>
            <p:nvPr/>
          </p:nvSpPr>
          <p:spPr bwMode="auto">
            <a:xfrm>
              <a:off x="-14288" y="2047399"/>
              <a:ext cx="2913063" cy="1370013"/>
            </a:xfrm>
            <a:custGeom>
              <a:avLst/>
              <a:gdLst>
                <a:gd name="T0" fmla="*/ 0 w 2037"/>
                <a:gd name="T1" fmla="*/ 929 h 958"/>
                <a:gd name="T2" fmla="*/ 0 w 2037"/>
                <a:gd name="T3" fmla="*/ 929 h 958"/>
                <a:gd name="T4" fmla="*/ 1836 w 2037"/>
                <a:gd name="T5" fmla="*/ 929 h 958"/>
                <a:gd name="T6" fmla="*/ 1957 w 2037"/>
                <a:gd name="T7" fmla="*/ 878 h 958"/>
                <a:gd name="T8" fmla="*/ 1957 w 2037"/>
                <a:gd name="T9" fmla="*/ 878 h 958"/>
                <a:gd name="T10" fmla="*/ 2007 w 2037"/>
                <a:gd name="T11" fmla="*/ 757 h 958"/>
                <a:gd name="T12" fmla="*/ 2007 w 2037"/>
                <a:gd name="T13" fmla="*/ 757 h 958"/>
                <a:gd name="T14" fmla="*/ 2007 w 2037"/>
                <a:gd name="T15" fmla="*/ 14 h 958"/>
                <a:gd name="T16" fmla="*/ 2022 w 2037"/>
                <a:gd name="T17" fmla="*/ 0 h 958"/>
                <a:gd name="T18" fmla="*/ 2022 w 2037"/>
                <a:gd name="T19" fmla="*/ 0 h 958"/>
                <a:gd name="T20" fmla="*/ 2037 w 2037"/>
                <a:gd name="T21" fmla="*/ 14 h 958"/>
                <a:gd name="T22" fmla="*/ 2037 w 2037"/>
                <a:gd name="T23" fmla="*/ 14 h 958"/>
                <a:gd name="T24" fmla="*/ 2037 w 2037"/>
                <a:gd name="T25" fmla="*/ 757 h 958"/>
                <a:gd name="T26" fmla="*/ 1836 w 2037"/>
                <a:gd name="T27" fmla="*/ 958 h 958"/>
                <a:gd name="T28" fmla="*/ 1836 w 2037"/>
                <a:gd name="T29" fmla="*/ 958 h 958"/>
                <a:gd name="T30" fmla="*/ 0 w 2037"/>
                <a:gd name="T31" fmla="*/ 958 h 958"/>
                <a:gd name="T32" fmla="*/ 0 w 2037"/>
                <a:gd name="T33" fmla="*/ 958 h 958"/>
                <a:gd name="T34" fmla="*/ 0 w 2037"/>
                <a:gd name="T35" fmla="*/ 929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7" h="958">
                  <a:moveTo>
                    <a:pt x="0" y="929"/>
                  </a:moveTo>
                  <a:cubicBezTo>
                    <a:pt x="0" y="929"/>
                    <a:pt x="0" y="929"/>
                    <a:pt x="0" y="929"/>
                  </a:cubicBezTo>
                  <a:cubicBezTo>
                    <a:pt x="1836" y="929"/>
                    <a:pt x="1836" y="929"/>
                    <a:pt x="1836" y="929"/>
                  </a:cubicBezTo>
                  <a:cubicBezTo>
                    <a:pt x="1883" y="929"/>
                    <a:pt x="1926" y="909"/>
                    <a:pt x="1957" y="878"/>
                  </a:cubicBezTo>
                  <a:cubicBezTo>
                    <a:pt x="1957" y="878"/>
                    <a:pt x="1957" y="878"/>
                    <a:pt x="1957" y="878"/>
                  </a:cubicBezTo>
                  <a:cubicBezTo>
                    <a:pt x="1988" y="847"/>
                    <a:pt x="2007" y="804"/>
                    <a:pt x="2007" y="757"/>
                  </a:cubicBezTo>
                  <a:cubicBezTo>
                    <a:pt x="2007" y="757"/>
                    <a:pt x="2007" y="757"/>
                    <a:pt x="2007" y="757"/>
                  </a:cubicBezTo>
                  <a:cubicBezTo>
                    <a:pt x="2007" y="14"/>
                    <a:pt x="2007" y="14"/>
                    <a:pt x="2007" y="14"/>
                  </a:cubicBezTo>
                  <a:cubicBezTo>
                    <a:pt x="2007" y="6"/>
                    <a:pt x="2014" y="0"/>
                    <a:pt x="2022" y="0"/>
                  </a:cubicBezTo>
                  <a:cubicBezTo>
                    <a:pt x="2022" y="0"/>
                    <a:pt x="2022" y="0"/>
                    <a:pt x="2022" y="0"/>
                  </a:cubicBezTo>
                  <a:cubicBezTo>
                    <a:pt x="2030" y="0"/>
                    <a:pt x="2037" y="6"/>
                    <a:pt x="2037" y="14"/>
                  </a:cubicBezTo>
                  <a:cubicBezTo>
                    <a:pt x="2037" y="14"/>
                    <a:pt x="2037" y="14"/>
                    <a:pt x="2037" y="14"/>
                  </a:cubicBezTo>
                  <a:cubicBezTo>
                    <a:pt x="2037" y="757"/>
                    <a:pt x="2037" y="757"/>
                    <a:pt x="2037" y="757"/>
                  </a:cubicBezTo>
                  <a:cubicBezTo>
                    <a:pt x="2037" y="868"/>
                    <a:pt x="1946" y="958"/>
                    <a:pt x="1836" y="958"/>
                  </a:cubicBezTo>
                  <a:cubicBezTo>
                    <a:pt x="1836" y="958"/>
                    <a:pt x="1836" y="958"/>
                    <a:pt x="1836" y="958"/>
                  </a:cubicBezTo>
                  <a:cubicBezTo>
                    <a:pt x="0" y="958"/>
                    <a:pt x="0" y="958"/>
                    <a:pt x="0" y="958"/>
                  </a:cubicBezTo>
                  <a:cubicBezTo>
                    <a:pt x="0" y="958"/>
                    <a:pt x="0" y="958"/>
                    <a:pt x="0" y="958"/>
                  </a:cubicBezTo>
                  <a:lnTo>
                    <a:pt x="0" y="929"/>
                  </a:lnTo>
                  <a:close/>
                </a:path>
              </a:pathLst>
            </a:custGeom>
            <a:grp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sp>
        <p:nvSpPr>
          <p:cNvPr id="2049" name="Freeform 33"/>
          <p:cNvSpPr>
            <a:spLocks/>
          </p:cNvSpPr>
          <p:nvPr/>
        </p:nvSpPr>
        <p:spPr bwMode="auto">
          <a:xfrm>
            <a:off x="6" y="3772406"/>
            <a:ext cx="6261100" cy="1172633"/>
          </a:xfrm>
          <a:custGeom>
            <a:avLst/>
            <a:gdLst>
              <a:gd name="T0" fmla="*/ 0 w 3283"/>
              <a:gd name="T1" fmla="*/ 586 h 615"/>
              <a:gd name="T2" fmla="*/ 0 w 3283"/>
              <a:gd name="T3" fmla="*/ 586 h 615"/>
              <a:gd name="T4" fmla="*/ 3082 w 3283"/>
              <a:gd name="T5" fmla="*/ 586 h 615"/>
              <a:gd name="T6" fmla="*/ 3203 w 3283"/>
              <a:gd name="T7" fmla="*/ 535 h 615"/>
              <a:gd name="T8" fmla="*/ 3203 w 3283"/>
              <a:gd name="T9" fmla="*/ 535 h 615"/>
              <a:gd name="T10" fmla="*/ 3253 w 3283"/>
              <a:gd name="T11" fmla="*/ 414 h 615"/>
              <a:gd name="T12" fmla="*/ 3253 w 3283"/>
              <a:gd name="T13" fmla="*/ 414 h 615"/>
              <a:gd name="T14" fmla="*/ 3253 w 3283"/>
              <a:gd name="T15" fmla="*/ 14 h 615"/>
              <a:gd name="T16" fmla="*/ 3268 w 3283"/>
              <a:gd name="T17" fmla="*/ 0 h 615"/>
              <a:gd name="T18" fmla="*/ 3268 w 3283"/>
              <a:gd name="T19" fmla="*/ 0 h 615"/>
              <a:gd name="T20" fmla="*/ 3283 w 3283"/>
              <a:gd name="T21" fmla="*/ 14 h 615"/>
              <a:gd name="T22" fmla="*/ 3283 w 3283"/>
              <a:gd name="T23" fmla="*/ 14 h 615"/>
              <a:gd name="T24" fmla="*/ 3283 w 3283"/>
              <a:gd name="T25" fmla="*/ 414 h 615"/>
              <a:gd name="T26" fmla="*/ 3082 w 3283"/>
              <a:gd name="T27" fmla="*/ 615 h 615"/>
              <a:gd name="T28" fmla="*/ 3082 w 3283"/>
              <a:gd name="T29" fmla="*/ 615 h 615"/>
              <a:gd name="T30" fmla="*/ 0 w 3283"/>
              <a:gd name="T31" fmla="*/ 615 h 615"/>
              <a:gd name="T32" fmla="*/ 0 w 3283"/>
              <a:gd name="T33" fmla="*/ 615 h 615"/>
              <a:gd name="T34" fmla="*/ 0 w 3283"/>
              <a:gd name="T35" fmla="*/ 586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3" h="615">
                <a:moveTo>
                  <a:pt x="0" y="586"/>
                </a:moveTo>
                <a:cubicBezTo>
                  <a:pt x="0" y="586"/>
                  <a:pt x="0" y="586"/>
                  <a:pt x="0" y="586"/>
                </a:cubicBezTo>
                <a:cubicBezTo>
                  <a:pt x="3082" y="586"/>
                  <a:pt x="3082" y="586"/>
                  <a:pt x="3082" y="586"/>
                </a:cubicBezTo>
                <a:cubicBezTo>
                  <a:pt x="3129" y="586"/>
                  <a:pt x="3172" y="566"/>
                  <a:pt x="3203" y="535"/>
                </a:cubicBezTo>
                <a:cubicBezTo>
                  <a:pt x="3203" y="535"/>
                  <a:pt x="3203" y="535"/>
                  <a:pt x="3203" y="535"/>
                </a:cubicBezTo>
                <a:cubicBezTo>
                  <a:pt x="3234" y="504"/>
                  <a:pt x="3253" y="461"/>
                  <a:pt x="3253" y="414"/>
                </a:cubicBezTo>
                <a:cubicBezTo>
                  <a:pt x="3253" y="414"/>
                  <a:pt x="3253" y="414"/>
                  <a:pt x="3253" y="414"/>
                </a:cubicBezTo>
                <a:cubicBezTo>
                  <a:pt x="3253" y="14"/>
                  <a:pt x="3253" y="14"/>
                  <a:pt x="3253" y="14"/>
                </a:cubicBezTo>
                <a:cubicBezTo>
                  <a:pt x="3253" y="6"/>
                  <a:pt x="3260" y="0"/>
                  <a:pt x="3268" y="0"/>
                </a:cubicBezTo>
                <a:cubicBezTo>
                  <a:pt x="3268" y="0"/>
                  <a:pt x="3268" y="0"/>
                  <a:pt x="3268" y="0"/>
                </a:cubicBezTo>
                <a:cubicBezTo>
                  <a:pt x="3276" y="0"/>
                  <a:pt x="3283" y="6"/>
                  <a:pt x="3283" y="14"/>
                </a:cubicBezTo>
                <a:cubicBezTo>
                  <a:pt x="3283" y="14"/>
                  <a:pt x="3283" y="14"/>
                  <a:pt x="3283" y="14"/>
                </a:cubicBezTo>
                <a:cubicBezTo>
                  <a:pt x="3283" y="414"/>
                  <a:pt x="3283" y="414"/>
                  <a:pt x="3283" y="414"/>
                </a:cubicBezTo>
                <a:cubicBezTo>
                  <a:pt x="3283" y="525"/>
                  <a:pt x="3193" y="615"/>
                  <a:pt x="3082" y="615"/>
                </a:cubicBezTo>
                <a:cubicBezTo>
                  <a:pt x="3082" y="615"/>
                  <a:pt x="3082" y="615"/>
                  <a:pt x="3082" y="615"/>
                </a:cubicBezTo>
                <a:cubicBezTo>
                  <a:pt x="0" y="615"/>
                  <a:pt x="0" y="615"/>
                  <a:pt x="0" y="615"/>
                </a:cubicBezTo>
                <a:cubicBezTo>
                  <a:pt x="0" y="615"/>
                  <a:pt x="0" y="615"/>
                  <a:pt x="0" y="615"/>
                </a:cubicBezTo>
                <a:lnTo>
                  <a:pt x="0" y="586"/>
                </a:lnTo>
                <a:close/>
              </a:path>
            </a:pathLst>
          </a:custGeom>
          <a:solidFill>
            <a:srgbClr val="990033"/>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51" name="Freeform 34"/>
          <p:cNvSpPr>
            <a:spLocks/>
          </p:cNvSpPr>
          <p:nvPr/>
        </p:nvSpPr>
        <p:spPr bwMode="auto">
          <a:xfrm>
            <a:off x="-7246" y="3383915"/>
            <a:ext cx="8389246" cy="1821473"/>
          </a:xfrm>
          <a:custGeom>
            <a:avLst/>
            <a:gdLst>
              <a:gd name="T0" fmla="*/ 0 w 4332"/>
              <a:gd name="T1" fmla="*/ 637 h 667"/>
              <a:gd name="T2" fmla="*/ 0 w 4332"/>
              <a:gd name="T3" fmla="*/ 637 h 667"/>
              <a:gd name="T4" fmla="*/ 4131 w 4332"/>
              <a:gd name="T5" fmla="*/ 637 h 667"/>
              <a:gd name="T6" fmla="*/ 4252 w 4332"/>
              <a:gd name="T7" fmla="*/ 587 h 667"/>
              <a:gd name="T8" fmla="*/ 4252 w 4332"/>
              <a:gd name="T9" fmla="*/ 587 h 667"/>
              <a:gd name="T10" fmla="*/ 4303 w 4332"/>
              <a:gd name="T11" fmla="*/ 466 h 667"/>
              <a:gd name="T12" fmla="*/ 4303 w 4332"/>
              <a:gd name="T13" fmla="*/ 466 h 667"/>
              <a:gd name="T14" fmla="*/ 4303 w 4332"/>
              <a:gd name="T15" fmla="*/ 15 h 667"/>
              <a:gd name="T16" fmla="*/ 4318 w 4332"/>
              <a:gd name="T17" fmla="*/ 0 h 667"/>
              <a:gd name="T18" fmla="*/ 4318 w 4332"/>
              <a:gd name="T19" fmla="*/ 0 h 667"/>
              <a:gd name="T20" fmla="*/ 4332 w 4332"/>
              <a:gd name="T21" fmla="*/ 15 h 667"/>
              <a:gd name="T22" fmla="*/ 4332 w 4332"/>
              <a:gd name="T23" fmla="*/ 15 h 667"/>
              <a:gd name="T24" fmla="*/ 4332 w 4332"/>
              <a:gd name="T25" fmla="*/ 466 h 667"/>
              <a:gd name="T26" fmla="*/ 4131 w 4332"/>
              <a:gd name="T27" fmla="*/ 667 h 667"/>
              <a:gd name="T28" fmla="*/ 4131 w 4332"/>
              <a:gd name="T29" fmla="*/ 667 h 667"/>
              <a:gd name="T30" fmla="*/ 0 w 4332"/>
              <a:gd name="T31" fmla="*/ 667 h 667"/>
              <a:gd name="T32" fmla="*/ 0 w 4332"/>
              <a:gd name="T33" fmla="*/ 667 h 667"/>
              <a:gd name="T34" fmla="*/ 0 w 4332"/>
              <a:gd name="T35" fmla="*/ 637 h 6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332" h="667">
                <a:moveTo>
                  <a:pt x="0" y="637"/>
                </a:moveTo>
                <a:cubicBezTo>
                  <a:pt x="0" y="637"/>
                  <a:pt x="0" y="637"/>
                  <a:pt x="0" y="637"/>
                </a:cubicBezTo>
                <a:cubicBezTo>
                  <a:pt x="4131" y="637"/>
                  <a:pt x="4131" y="637"/>
                  <a:pt x="4131" y="637"/>
                </a:cubicBezTo>
                <a:cubicBezTo>
                  <a:pt x="4179" y="637"/>
                  <a:pt x="4221" y="618"/>
                  <a:pt x="4252" y="587"/>
                </a:cubicBezTo>
                <a:cubicBezTo>
                  <a:pt x="4252" y="587"/>
                  <a:pt x="4252" y="587"/>
                  <a:pt x="4252" y="587"/>
                </a:cubicBezTo>
                <a:cubicBezTo>
                  <a:pt x="4284" y="556"/>
                  <a:pt x="4303" y="513"/>
                  <a:pt x="4303" y="466"/>
                </a:cubicBezTo>
                <a:cubicBezTo>
                  <a:pt x="4303" y="466"/>
                  <a:pt x="4303" y="466"/>
                  <a:pt x="4303" y="466"/>
                </a:cubicBezTo>
                <a:cubicBezTo>
                  <a:pt x="4303" y="15"/>
                  <a:pt x="4303" y="15"/>
                  <a:pt x="4303" y="15"/>
                </a:cubicBezTo>
                <a:cubicBezTo>
                  <a:pt x="4303" y="7"/>
                  <a:pt x="4309" y="0"/>
                  <a:pt x="4318" y="0"/>
                </a:cubicBezTo>
                <a:cubicBezTo>
                  <a:pt x="4318" y="0"/>
                  <a:pt x="4318" y="0"/>
                  <a:pt x="4318" y="0"/>
                </a:cubicBezTo>
                <a:cubicBezTo>
                  <a:pt x="4326" y="0"/>
                  <a:pt x="4332" y="7"/>
                  <a:pt x="4332" y="15"/>
                </a:cubicBezTo>
                <a:cubicBezTo>
                  <a:pt x="4332" y="15"/>
                  <a:pt x="4332" y="15"/>
                  <a:pt x="4332" y="15"/>
                </a:cubicBezTo>
                <a:cubicBezTo>
                  <a:pt x="4332" y="466"/>
                  <a:pt x="4332" y="466"/>
                  <a:pt x="4332" y="466"/>
                </a:cubicBezTo>
                <a:cubicBezTo>
                  <a:pt x="4332" y="577"/>
                  <a:pt x="4242" y="667"/>
                  <a:pt x="4131" y="667"/>
                </a:cubicBezTo>
                <a:cubicBezTo>
                  <a:pt x="4131" y="667"/>
                  <a:pt x="4131" y="667"/>
                  <a:pt x="4131" y="667"/>
                </a:cubicBezTo>
                <a:cubicBezTo>
                  <a:pt x="0" y="667"/>
                  <a:pt x="0" y="667"/>
                  <a:pt x="0" y="667"/>
                </a:cubicBezTo>
                <a:cubicBezTo>
                  <a:pt x="0" y="667"/>
                  <a:pt x="0" y="667"/>
                  <a:pt x="0" y="667"/>
                </a:cubicBezTo>
                <a:lnTo>
                  <a:pt x="0" y="637"/>
                </a:lnTo>
                <a:close/>
              </a:path>
            </a:pathLst>
          </a:custGeom>
          <a:solidFill>
            <a:srgbClr val="6600CC"/>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52" name="Freeform 35"/>
          <p:cNvSpPr>
            <a:spLocks/>
          </p:cNvSpPr>
          <p:nvPr/>
        </p:nvSpPr>
        <p:spPr bwMode="auto">
          <a:xfrm>
            <a:off x="-19051" y="2463796"/>
            <a:ext cx="10450433" cy="2949151"/>
          </a:xfrm>
          <a:custGeom>
            <a:avLst/>
            <a:gdLst>
              <a:gd name="T0" fmla="*/ 0 w 5373"/>
              <a:gd name="T1" fmla="*/ 1235 h 1265"/>
              <a:gd name="T2" fmla="*/ 0 w 5373"/>
              <a:gd name="T3" fmla="*/ 1235 h 1265"/>
              <a:gd name="T4" fmla="*/ 5172 w 5373"/>
              <a:gd name="T5" fmla="*/ 1235 h 1265"/>
              <a:gd name="T6" fmla="*/ 5293 w 5373"/>
              <a:gd name="T7" fmla="*/ 1185 h 1265"/>
              <a:gd name="T8" fmla="*/ 5293 w 5373"/>
              <a:gd name="T9" fmla="*/ 1185 h 1265"/>
              <a:gd name="T10" fmla="*/ 5344 w 5373"/>
              <a:gd name="T11" fmla="*/ 1064 h 1265"/>
              <a:gd name="T12" fmla="*/ 5344 w 5373"/>
              <a:gd name="T13" fmla="*/ 1064 h 1265"/>
              <a:gd name="T14" fmla="*/ 5344 w 5373"/>
              <a:gd name="T15" fmla="*/ 15 h 1265"/>
              <a:gd name="T16" fmla="*/ 5358 w 5373"/>
              <a:gd name="T17" fmla="*/ 0 h 1265"/>
              <a:gd name="T18" fmla="*/ 5358 w 5373"/>
              <a:gd name="T19" fmla="*/ 0 h 1265"/>
              <a:gd name="T20" fmla="*/ 5373 w 5373"/>
              <a:gd name="T21" fmla="*/ 15 h 1265"/>
              <a:gd name="T22" fmla="*/ 5373 w 5373"/>
              <a:gd name="T23" fmla="*/ 15 h 1265"/>
              <a:gd name="T24" fmla="*/ 5373 w 5373"/>
              <a:gd name="T25" fmla="*/ 1064 h 1265"/>
              <a:gd name="T26" fmla="*/ 5172 w 5373"/>
              <a:gd name="T27" fmla="*/ 1265 h 1265"/>
              <a:gd name="T28" fmla="*/ 5172 w 5373"/>
              <a:gd name="T29" fmla="*/ 1265 h 1265"/>
              <a:gd name="T30" fmla="*/ 0 w 5373"/>
              <a:gd name="T31" fmla="*/ 1265 h 1265"/>
              <a:gd name="T32" fmla="*/ 0 w 5373"/>
              <a:gd name="T33" fmla="*/ 1265 h 1265"/>
              <a:gd name="T34" fmla="*/ 0 w 5373"/>
              <a:gd name="T35" fmla="*/ 1235 h 1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73" h="1265">
                <a:moveTo>
                  <a:pt x="0" y="1235"/>
                </a:moveTo>
                <a:cubicBezTo>
                  <a:pt x="0" y="1235"/>
                  <a:pt x="0" y="1235"/>
                  <a:pt x="0" y="1235"/>
                </a:cubicBezTo>
                <a:cubicBezTo>
                  <a:pt x="5172" y="1235"/>
                  <a:pt x="5172" y="1235"/>
                  <a:pt x="5172" y="1235"/>
                </a:cubicBezTo>
                <a:cubicBezTo>
                  <a:pt x="5219" y="1235"/>
                  <a:pt x="5262" y="1216"/>
                  <a:pt x="5293" y="1185"/>
                </a:cubicBezTo>
                <a:cubicBezTo>
                  <a:pt x="5293" y="1185"/>
                  <a:pt x="5293" y="1185"/>
                  <a:pt x="5293" y="1185"/>
                </a:cubicBezTo>
                <a:cubicBezTo>
                  <a:pt x="5324" y="1154"/>
                  <a:pt x="5344" y="1111"/>
                  <a:pt x="5344" y="1064"/>
                </a:cubicBezTo>
                <a:cubicBezTo>
                  <a:pt x="5344" y="1064"/>
                  <a:pt x="5344" y="1064"/>
                  <a:pt x="5344" y="1064"/>
                </a:cubicBezTo>
                <a:cubicBezTo>
                  <a:pt x="5344" y="15"/>
                  <a:pt x="5344" y="15"/>
                  <a:pt x="5344" y="15"/>
                </a:cubicBezTo>
                <a:cubicBezTo>
                  <a:pt x="5344" y="7"/>
                  <a:pt x="5350" y="0"/>
                  <a:pt x="5358" y="0"/>
                </a:cubicBezTo>
                <a:cubicBezTo>
                  <a:pt x="5358" y="0"/>
                  <a:pt x="5358" y="0"/>
                  <a:pt x="5358" y="0"/>
                </a:cubicBezTo>
                <a:cubicBezTo>
                  <a:pt x="5367" y="0"/>
                  <a:pt x="5373" y="7"/>
                  <a:pt x="5373" y="15"/>
                </a:cubicBezTo>
                <a:cubicBezTo>
                  <a:pt x="5373" y="15"/>
                  <a:pt x="5373" y="15"/>
                  <a:pt x="5373" y="15"/>
                </a:cubicBezTo>
                <a:cubicBezTo>
                  <a:pt x="5373" y="1064"/>
                  <a:pt x="5373" y="1064"/>
                  <a:pt x="5373" y="1064"/>
                </a:cubicBezTo>
                <a:cubicBezTo>
                  <a:pt x="5373" y="1175"/>
                  <a:pt x="5283" y="1265"/>
                  <a:pt x="5172" y="1265"/>
                </a:cubicBezTo>
                <a:cubicBezTo>
                  <a:pt x="5172" y="1265"/>
                  <a:pt x="5172" y="1265"/>
                  <a:pt x="5172" y="1265"/>
                </a:cubicBezTo>
                <a:cubicBezTo>
                  <a:pt x="0" y="1265"/>
                  <a:pt x="0" y="1265"/>
                  <a:pt x="0" y="1265"/>
                </a:cubicBezTo>
                <a:cubicBezTo>
                  <a:pt x="0" y="1265"/>
                  <a:pt x="0" y="1265"/>
                  <a:pt x="0" y="1265"/>
                </a:cubicBezTo>
                <a:lnTo>
                  <a:pt x="0" y="1235"/>
                </a:lnTo>
                <a:close/>
              </a:path>
            </a:pathLst>
          </a:custGeom>
          <a:solidFill>
            <a:srgbClr val="FF3399"/>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44" name="Rectangle 43"/>
          <p:cNvSpPr/>
          <p:nvPr/>
        </p:nvSpPr>
        <p:spPr>
          <a:xfrm>
            <a:off x="230744" y="140833"/>
            <a:ext cx="4559261" cy="523220"/>
          </a:xfrm>
          <a:prstGeom prst="rect">
            <a:avLst/>
          </a:prstGeom>
        </p:spPr>
        <p:txBody>
          <a:bodyPr wrap="none">
            <a:spAutoFit/>
          </a:bodyPr>
          <a:lstStyle/>
          <a:p>
            <a:pPr marL="342895" indent="-342895">
              <a:buFont typeface="Wingdings" panose="05000000000000000000" pitchFamily="2" charset="2"/>
              <a:buChar char="v"/>
            </a:pPr>
            <a:r>
              <a:rPr lang="nl-NL" sz="2800" b="1" u="sng" dirty="0">
                <a:solidFill>
                  <a:schemeClr val="bg1"/>
                </a:solidFill>
                <a:latin typeface="+mj-lt"/>
                <a:ea typeface="Times New Roman" panose="02020603050405020304" pitchFamily="18" charset="0"/>
              </a:rPr>
              <a:t>Phương châm chỉ đạo</a:t>
            </a:r>
            <a:r>
              <a:rPr lang="nl-NL" sz="2800" b="1" dirty="0">
                <a:solidFill>
                  <a:schemeClr val="bg1"/>
                </a:solidFill>
                <a:latin typeface="+mj-lt"/>
                <a:ea typeface="Times New Roman" panose="02020603050405020304" pitchFamily="18" charset="0"/>
              </a:rPr>
              <a:t>: </a:t>
            </a:r>
            <a:endParaRPr lang="en-US" sz="2800" b="1" dirty="0">
              <a:solidFill>
                <a:schemeClr val="bg1"/>
              </a:solidFill>
              <a:latin typeface="+mj-lt"/>
            </a:endParaRPr>
          </a:p>
        </p:txBody>
      </p:sp>
      <p:sp>
        <p:nvSpPr>
          <p:cNvPr id="45" name="Rectangle 44"/>
          <p:cNvSpPr/>
          <p:nvPr/>
        </p:nvSpPr>
        <p:spPr>
          <a:xfrm>
            <a:off x="-19051" y="1025001"/>
            <a:ext cx="7845681" cy="830997"/>
          </a:xfrm>
          <a:prstGeom prst="rect">
            <a:avLst/>
          </a:prstGeom>
        </p:spPr>
        <p:txBody>
          <a:bodyPr wrap="square">
            <a:spAutoFit/>
          </a:bodyPr>
          <a:lstStyle/>
          <a:p>
            <a:pPr algn="ctr"/>
            <a:r>
              <a:rPr lang="nl-NL" sz="2400" b="1" dirty="0">
                <a:solidFill>
                  <a:srgbClr val="006600"/>
                </a:solidFill>
                <a:latin typeface="+mj-lt"/>
                <a:ea typeface="Times New Roman" panose="02020603050405020304" pitchFamily="18" charset="0"/>
              </a:rPr>
              <a:t>Tiếp tục đẩy mạnh cuộc đấu tranh chống tham nhũng trong:</a:t>
            </a:r>
            <a:endParaRPr lang="en-US" sz="2400" b="1" dirty="0">
              <a:solidFill>
                <a:srgbClr val="006600"/>
              </a:solidFill>
              <a:latin typeface="+mj-lt"/>
            </a:endParaRPr>
          </a:p>
        </p:txBody>
      </p:sp>
      <p:sp>
        <p:nvSpPr>
          <p:cNvPr id="6" name="Rectangle 5"/>
          <p:cNvSpPr/>
          <p:nvPr/>
        </p:nvSpPr>
        <p:spPr>
          <a:xfrm>
            <a:off x="649909" y="3334014"/>
            <a:ext cx="2700932" cy="461665"/>
          </a:xfrm>
          <a:prstGeom prst="rect">
            <a:avLst/>
          </a:prstGeom>
        </p:spPr>
        <p:txBody>
          <a:bodyPr wrap="square">
            <a:spAutoFit/>
          </a:bodyPr>
          <a:lstStyle/>
          <a:p>
            <a:pPr eaLnBrk="0" hangingPunct="0"/>
            <a:r>
              <a:rPr lang="nl-NL" sz="2400" dirty="0">
                <a:solidFill>
                  <a:schemeClr val="bg1"/>
                </a:solidFill>
              </a:rPr>
              <a:t>Bộ máy Nhà nước </a:t>
            </a:r>
            <a:endParaRPr lang="en-US" sz="2400" b="1" dirty="0">
              <a:solidFill>
                <a:schemeClr val="bg1"/>
              </a:solidFill>
              <a:cs typeface="Arial" charset="0"/>
            </a:endParaRPr>
          </a:p>
        </p:txBody>
      </p:sp>
      <p:sp>
        <p:nvSpPr>
          <p:cNvPr id="14" name="Rounded Rectangle 13"/>
          <p:cNvSpPr/>
          <p:nvPr/>
        </p:nvSpPr>
        <p:spPr>
          <a:xfrm>
            <a:off x="2178111" y="2158261"/>
            <a:ext cx="3456446" cy="537296"/>
          </a:xfrm>
          <a:prstGeom prst="roundRect">
            <a:avLst/>
          </a:prstGeom>
          <a:solidFill>
            <a:srgbClr val="CC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400" dirty="0">
                <a:ea typeface="Times New Roman" panose="02020603050405020304" pitchFamily="18" charset="0"/>
              </a:rPr>
              <a:t>Toàn hệ thống chính trị</a:t>
            </a:r>
            <a:endParaRPr lang="en-US" sz="2400" dirty="0"/>
          </a:p>
        </p:txBody>
      </p:sp>
      <p:sp>
        <p:nvSpPr>
          <p:cNvPr id="15" name="Rectangle 14"/>
          <p:cNvSpPr/>
          <p:nvPr/>
        </p:nvSpPr>
        <p:spPr>
          <a:xfrm>
            <a:off x="5462925" y="3222380"/>
            <a:ext cx="1583689" cy="461665"/>
          </a:xfrm>
          <a:prstGeom prst="rect">
            <a:avLst/>
          </a:prstGeom>
        </p:spPr>
        <p:txBody>
          <a:bodyPr wrap="square">
            <a:spAutoFit/>
          </a:bodyPr>
          <a:lstStyle/>
          <a:p>
            <a:r>
              <a:rPr lang="nl-NL" sz="2400" dirty="0">
                <a:solidFill>
                  <a:schemeClr val="bg1"/>
                </a:solidFill>
                <a:ea typeface="Times New Roman" panose="02020603050405020304" pitchFamily="18" charset="0"/>
              </a:rPr>
              <a:t>Các cấp</a:t>
            </a:r>
            <a:endParaRPr lang="en-US" sz="2400" dirty="0">
              <a:solidFill>
                <a:schemeClr val="bg1"/>
              </a:solidFill>
            </a:endParaRPr>
          </a:p>
        </p:txBody>
      </p:sp>
      <p:sp>
        <p:nvSpPr>
          <p:cNvPr id="16" name="Rounded Rectangle 15"/>
          <p:cNvSpPr/>
          <p:nvPr/>
        </p:nvSpPr>
        <p:spPr>
          <a:xfrm>
            <a:off x="7620006" y="2751034"/>
            <a:ext cx="1828798" cy="620857"/>
          </a:xfrm>
          <a:prstGeom prst="roundRect">
            <a:avLst/>
          </a:prstGeom>
          <a:solidFill>
            <a:srgbClr val="6600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400" dirty="0">
                <a:ea typeface="Times New Roman" panose="02020603050405020304" pitchFamily="18" charset="0"/>
              </a:rPr>
              <a:t>Các ngành</a:t>
            </a:r>
            <a:endParaRPr lang="en-US" sz="2400" dirty="0"/>
          </a:p>
        </p:txBody>
      </p:sp>
      <p:sp>
        <p:nvSpPr>
          <p:cNvPr id="17" name="Rounded Rectangle 16"/>
          <p:cNvSpPr/>
          <p:nvPr/>
        </p:nvSpPr>
        <p:spPr>
          <a:xfrm>
            <a:off x="9067805" y="1973726"/>
            <a:ext cx="2895600" cy="470704"/>
          </a:xfrm>
          <a:prstGeom prst="roundRect">
            <a:avLst/>
          </a:prstGeom>
          <a:solidFill>
            <a:srgbClr val="FF339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801">
                <a:ea typeface="Times New Roman" panose="02020603050405020304" pitchFamily="18" charset="0"/>
              </a:rPr>
              <a:t>Từ trung ương đến cơ sở</a:t>
            </a:r>
            <a:endParaRPr lang="en-US" sz="1801" dirty="0"/>
          </a:p>
        </p:txBody>
      </p:sp>
      <p:sp>
        <p:nvSpPr>
          <p:cNvPr id="2" name="AutoShape 2" descr="Kết quả hình ảnh cho lò đã cháy thì củi tươi"/>
          <p:cNvSpPr>
            <a:spLocks noChangeAspect="1" noChangeArrowheads="1"/>
          </p:cNvSpPr>
          <p:nvPr/>
        </p:nvSpPr>
        <p:spPr bwMode="auto">
          <a:xfrm>
            <a:off x="155575" y="-14446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3" name="AutoShape 4" descr="Kết quả hình ảnh cho lò đã cháy thì củi tươi"/>
          <p:cNvSpPr>
            <a:spLocks noChangeAspect="1" noChangeArrowheads="1"/>
          </p:cNvSpPr>
          <p:nvPr/>
        </p:nvSpPr>
        <p:spPr bwMode="auto">
          <a:xfrm>
            <a:off x="307975" y="79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7" name="AutoShape 6" descr="Kết quả hình ảnh cho lò đã cháy thì củi tươi"/>
          <p:cNvSpPr>
            <a:spLocks noChangeAspect="1" noChangeArrowheads="1"/>
          </p:cNvSpPr>
          <p:nvPr/>
        </p:nvSpPr>
        <p:spPr bwMode="auto">
          <a:xfrm>
            <a:off x="460375" y="1603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pic>
        <p:nvPicPr>
          <p:cNvPr id="6152" name="Picture 8" descr="Kết quả hình ảnh cho lò đã cháy thì củi tươ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03613" y="3594143"/>
            <a:ext cx="4259867" cy="29748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604520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379;p38"/>
          <p:cNvSpPr/>
          <p:nvPr/>
        </p:nvSpPr>
        <p:spPr>
          <a:xfrm>
            <a:off x="63838" y="36896"/>
            <a:ext cx="1841163" cy="5906711"/>
          </a:xfrm>
          <a:prstGeom prst="rect">
            <a:avLst/>
          </a:prstGeom>
          <a:solidFill>
            <a:srgbClr val="0070C0"/>
          </a:solidFill>
          <a:ln>
            <a:noFill/>
          </a:ln>
        </p:spPr>
        <p:txBody>
          <a:bodyPr spcFirstLastPara="1" wrap="square" lIns="121900" tIns="121900" rIns="121900" bIns="121900" anchor="ctr" anchorCtr="0">
            <a:noAutofit/>
          </a:bodyPr>
          <a:lstStyle/>
          <a:p>
            <a:pPr>
              <a:buClr>
                <a:srgbClr val="000000"/>
              </a:buClr>
              <a:buFont typeface="Arial"/>
              <a:buNone/>
            </a:pPr>
            <a:endParaRPr sz="1867" kern="0" dirty="0">
              <a:solidFill>
                <a:srgbClr val="000000"/>
              </a:solidFill>
              <a:latin typeface="+mj-lt"/>
              <a:cs typeface="Arial"/>
              <a:sym typeface="Arial"/>
            </a:endParaRPr>
          </a:p>
        </p:txBody>
      </p:sp>
      <p:sp>
        <p:nvSpPr>
          <p:cNvPr id="4" name="Rectangle 3"/>
          <p:cNvSpPr/>
          <p:nvPr/>
        </p:nvSpPr>
        <p:spPr>
          <a:xfrm>
            <a:off x="186663" y="261089"/>
            <a:ext cx="1595513" cy="5632311"/>
          </a:xfrm>
          <a:prstGeom prst="rect">
            <a:avLst/>
          </a:prstGeom>
        </p:spPr>
        <p:txBody>
          <a:bodyPr wrap="square">
            <a:spAutoFit/>
          </a:bodyPr>
          <a:lstStyle/>
          <a:p>
            <a:pPr marL="342895" indent="-342895" algn="ctr">
              <a:buFont typeface="Wingdings" panose="05000000000000000000" pitchFamily="2" charset="2"/>
              <a:buChar char="v"/>
            </a:pPr>
            <a:r>
              <a:rPr lang="nl-NL" sz="2400" b="1" dirty="0">
                <a:solidFill>
                  <a:schemeClr val="bg1"/>
                </a:solidFill>
                <a:latin typeface="+mj-lt"/>
                <a:ea typeface="Times New Roman" panose="02020603050405020304" pitchFamily="18" charset="0"/>
              </a:rPr>
              <a:t>Kết hợp những biện pháp cấp bách với những giải pháp ở tầm chiến lược nhằm </a:t>
            </a:r>
            <a:endParaRPr lang="en-US" sz="2400" b="1" dirty="0">
              <a:solidFill>
                <a:schemeClr val="bg1"/>
              </a:solidFill>
              <a:latin typeface="+mj-lt"/>
            </a:endParaRPr>
          </a:p>
        </p:txBody>
      </p:sp>
      <p:sp>
        <p:nvSpPr>
          <p:cNvPr id="7" name="Rectangle 6"/>
          <p:cNvSpPr/>
          <p:nvPr/>
        </p:nvSpPr>
        <p:spPr>
          <a:xfrm>
            <a:off x="1958553" y="685800"/>
            <a:ext cx="5204249" cy="1200329"/>
          </a:xfrm>
          <a:prstGeom prst="rect">
            <a:avLst/>
          </a:prstGeom>
        </p:spPr>
        <p:txBody>
          <a:bodyPr wrap="square">
            <a:spAutoFit/>
          </a:bodyPr>
          <a:lstStyle/>
          <a:p>
            <a:pPr marL="285748" indent="-285748">
              <a:buFont typeface="Wingdings" panose="05000000000000000000" pitchFamily="2" charset="2"/>
              <a:buChar char="Ø"/>
            </a:pPr>
            <a:r>
              <a:rPr lang="vi-VN" sz="2400" i="1" dirty="0">
                <a:latin typeface="+mj-lt"/>
              </a:rPr>
              <a:t>Hoàn thiện các quy định của Đảng, chính sách, pháp luật của Nhà nước về phòng, chống tham nhũng</a:t>
            </a:r>
            <a:endParaRPr lang="en-US" sz="3200" dirty="0">
              <a:solidFill>
                <a:srgbClr val="008000"/>
              </a:solidFill>
              <a:latin typeface="+mj-lt"/>
            </a:endParaRPr>
          </a:p>
        </p:txBody>
      </p:sp>
      <p:sp>
        <p:nvSpPr>
          <p:cNvPr id="8" name="Rectangle 7"/>
          <p:cNvSpPr/>
          <p:nvPr/>
        </p:nvSpPr>
        <p:spPr>
          <a:xfrm>
            <a:off x="1944812" y="2453995"/>
            <a:ext cx="5217988" cy="830997"/>
          </a:xfrm>
          <a:prstGeom prst="rect">
            <a:avLst/>
          </a:prstGeom>
        </p:spPr>
        <p:txBody>
          <a:bodyPr wrap="square">
            <a:spAutoFit/>
          </a:bodyPr>
          <a:lstStyle/>
          <a:p>
            <a:pPr marL="285748" indent="-285748" algn="just">
              <a:buFont typeface="Wingdings" panose="05000000000000000000" pitchFamily="2" charset="2"/>
              <a:buChar char="Ø"/>
            </a:pPr>
            <a:r>
              <a:rPr lang="vi-VN" sz="2400" i="1" dirty="0">
                <a:latin typeface="+mj-lt"/>
              </a:rPr>
              <a:t>Nâng cao hiệu quả công tác phát hiện, xử lý các vụ việc, vụ án tham nhũng</a:t>
            </a:r>
            <a:endParaRPr lang="en-US" sz="3200" dirty="0">
              <a:solidFill>
                <a:srgbClr val="FF0000"/>
              </a:solidFill>
              <a:latin typeface="+mj-lt"/>
            </a:endParaRPr>
          </a:p>
        </p:txBody>
      </p:sp>
      <p:sp>
        <p:nvSpPr>
          <p:cNvPr id="10" name="Rectangle 9"/>
          <p:cNvSpPr/>
          <p:nvPr/>
        </p:nvSpPr>
        <p:spPr>
          <a:xfrm>
            <a:off x="1944816" y="3733802"/>
            <a:ext cx="5394052" cy="1200329"/>
          </a:xfrm>
          <a:prstGeom prst="rect">
            <a:avLst/>
          </a:prstGeom>
        </p:spPr>
        <p:txBody>
          <a:bodyPr wrap="square">
            <a:spAutoFit/>
          </a:bodyPr>
          <a:lstStyle/>
          <a:p>
            <a:pPr marL="285748" indent="-285748">
              <a:buFont typeface="Wingdings" panose="05000000000000000000" pitchFamily="2" charset="2"/>
              <a:buChar char="Ø"/>
            </a:pPr>
            <a:r>
              <a:rPr lang="nl-NL" sz="2400" dirty="0">
                <a:solidFill>
                  <a:srgbClr val="00B0F0"/>
                </a:solidFill>
                <a:latin typeface="+mj-lt"/>
                <a:ea typeface="Times New Roman" panose="02020603050405020304" pitchFamily="18" charset="0"/>
              </a:rPr>
              <a:t> </a:t>
            </a:r>
            <a:r>
              <a:rPr lang="vi-VN" sz="2400" i="1" dirty="0">
                <a:latin typeface="+mj-lt"/>
              </a:rPr>
              <a:t>Tăng cường, nâng cao hiệu quả công tác giám sát, kiểm soát quyền lực để phòng, chống tham nhũng.</a:t>
            </a:r>
            <a:endParaRPr lang="en-US" sz="3200" dirty="0">
              <a:solidFill>
                <a:srgbClr val="00B0F0"/>
              </a:solidFill>
              <a:latin typeface="+mj-lt"/>
            </a:endParaRPr>
          </a:p>
        </p:txBody>
      </p:sp>
      <p:pic>
        <p:nvPicPr>
          <p:cNvPr id="7170" name="Picture 2" descr="https://nhandan.com.vn/cdn/vn/images/nddt/83d012c21e06/2018/thang12-2018/28-12-2018/da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2800" y="-9525"/>
            <a:ext cx="5135104" cy="6860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4772863"/>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4" y="228602"/>
            <a:ext cx="11734800" cy="1200329"/>
          </a:xfrm>
          <a:prstGeom prst="rect">
            <a:avLst/>
          </a:prstGeom>
        </p:spPr>
        <p:txBody>
          <a:bodyPr wrap="square">
            <a:spAutoFit/>
          </a:bodyPr>
          <a:lstStyle/>
          <a:p>
            <a:pPr marL="800088" indent="-342895" algn="ctr">
              <a:buFont typeface="Wingdings" panose="05000000000000000000" pitchFamily="2" charset="2"/>
              <a:buChar char="v"/>
            </a:pPr>
            <a:r>
              <a:rPr lang="nl-NL" sz="2400" dirty="0">
                <a:solidFill>
                  <a:srgbClr val="000066"/>
                </a:solidFill>
                <a:latin typeface="Times New Roman" panose="02020603050405020304" pitchFamily="18" charset="0"/>
                <a:ea typeface="Times New Roman" panose="02020603050405020304" pitchFamily="18" charset="0"/>
                <a:cs typeface="Times New Roman" panose="02020603050405020304" pitchFamily="18" charset="0"/>
              </a:rPr>
              <a:t>Đấu tranh chống tham nhũng phải gắn với đấu tranh chống </a:t>
            </a:r>
            <a:r>
              <a:rPr lang="nl-NL" sz="2400" b="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buôn lậu, lãng phí, quan liêu</a:t>
            </a:r>
            <a:r>
              <a:rPr lang="nl-NL" sz="2400" dirty="0">
                <a:solidFill>
                  <a:srgbClr val="000066"/>
                </a:solidFill>
                <a:latin typeface="Times New Roman" panose="02020603050405020304" pitchFamily="18" charset="0"/>
                <a:ea typeface="Times New Roman" panose="02020603050405020304" pitchFamily="18" charset="0"/>
                <a:cs typeface="Times New Roman" panose="02020603050405020304" pitchFamily="18" charset="0"/>
              </a:rPr>
              <a:t>, tập trung vào các hành vi </a:t>
            </a:r>
            <a:r>
              <a:rPr lang="nl-NL" sz="2400" b="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lợi dụng chức quyền tham ô, làm thất thoát tài sản Nhà nước, nhận hối lộ</a:t>
            </a:r>
            <a:r>
              <a:rPr lang="nl-NL"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4098"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1981200"/>
            <a:ext cx="3962400" cy="41148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lợi dụng chức quyền tham ô"/>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8400" y="1514477"/>
            <a:ext cx="5638804" cy="4286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704308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123406"/>
            <a:ext cx="3733800" cy="2305594"/>
          </a:xfrm>
        </p:spPr>
        <p:txBody>
          <a:bodyPr/>
          <a:lstStyle/>
          <a:p>
            <a:pPr algn="just"/>
            <a:r>
              <a:rPr lang="nl-NL" sz="2400" i="1"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Cải </a:t>
            </a:r>
            <a:r>
              <a:rPr lang="nl-NL"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cách cơ bản chế độ tiền lương, nâng cao đời sống người hưởng lương, chống đặc quyền, đặc lợi. </a:t>
            </a:r>
            <a:r>
              <a:rPr lang="en-US" dirty="0">
                <a:solidFill>
                  <a:srgbClr val="006600"/>
                </a:solidFill>
                <a:ea typeface="Times New Roman" panose="02020603050405020304" pitchFamily="18" charset="0"/>
                <a:cs typeface="Times New Roman" panose="02020603050405020304" pitchFamily="18" charset="0"/>
              </a:rPr>
              <a:t/>
            </a:r>
            <a:br>
              <a:rPr lang="en-US" dirty="0">
                <a:solidFill>
                  <a:srgbClr val="006600"/>
                </a:solidFill>
                <a:ea typeface="Times New Roman" panose="02020603050405020304" pitchFamily="18" charset="0"/>
                <a:cs typeface="Times New Roman" panose="02020603050405020304" pitchFamily="18" charset="0"/>
              </a:rPr>
            </a:br>
            <a:r>
              <a:rPr lang="en-US" dirty="0">
                <a:solidFill>
                  <a:srgbClr val="006600"/>
                </a:solidFill>
                <a:ea typeface="Times New Roman" panose="02020603050405020304" pitchFamily="18" charset="0"/>
                <a:cs typeface="Times New Roman" panose="02020603050405020304" pitchFamily="18" charset="0"/>
              </a:rPr>
              <a:t/>
            </a:r>
            <a:br>
              <a:rPr lang="en-US" dirty="0">
                <a:solidFill>
                  <a:srgbClr val="006600"/>
                </a:solidFill>
                <a:ea typeface="Times New Roman" panose="02020603050405020304" pitchFamily="18" charset="0"/>
                <a:cs typeface="Times New Roman" panose="02020603050405020304" pitchFamily="18" charset="0"/>
              </a:rPr>
            </a:br>
            <a:endParaRPr lang="vi-VN" dirty="0"/>
          </a:p>
        </p:txBody>
      </p:sp>
      <p:sp>
        <p:nvSpPr>
          <p:cNvPr id="4" name="AutoShape 2" descr="https://image.plo.vn/w950/Uploaded/2020/cqdhcajwp/2018_09_28/lotrinhtangluongtu9-2018den2030-01_lgyp.jpg"/>
          <p:cNvSpPr>
            <a:spLocks noChangeAspect="1" noChangeArrowheads="1"/>
          </p:cNvSpPr>
          <p:nvPr/>
        </p:nvSpPr>
        <p:spPr bwMode="auto">
          <a:xfrm>
            <a:off x="155575" y="-14446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pic>
        <p:nvPicPr>
          <p:cNvPr id="8196" name="Picture 4" descr="Kết quả hình ảnh cho cải cách tiền lương 20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8200" y="1"/>
            <a:ext cx="7341601" cy="68536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74427"/>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nl-NL" sz="2400" dirty="0">
                <a:solidFill>
                  <a:schemeClr val="tx1"/>
                </a:solidFill>
                <a:latin typeface="Times New Roman" panose="02020603050405020304" pitchFamily="18" charset="0"/>
                <a:cs typeface="Times New Roman" panose="02020603050405020304" pitchFamily="18" charset="0"/>
              </a:rPr>
              <a:t>Thường xuyên giáo dục cán bộ, đảng viên công chức về chính trị, tư tưởng đạo đức cách mạng. </a:t>
            </a:r>
            <a:endParaRPr lang="vi-VN" sz="24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endParaRPr lang="vi-VN" dirty="0"/>
          </a:p>
        </p:txBody>
      </p:sp>
      <p:pic>
        <p:nvPicPr>
          <p:cNvPr id="9218" name="Picture 2" descr="Kết quả hình ảnh cho Thường xuyên giáo dục cán bộ, đảng viên công chức về chính trị, tư tưởng đạo đức cách mạ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400" y="1734772"/>
            <a:ext cx="4667250" cy="4513628"/>
          </a:xfrm>
          <a:prstGeom prst="rect">
            <a:avLst/>
          </a:prstGeom>
          <a:noFill/>
          <a:extLst>
            <a:ext uri="{909E8E84-426E-40DD-AFC4-6F175D3DCCD1}">
              <a14:hiddenFill xmlns:a14="http://schemas.microsoft.com/office/drawing/2010/main">
                <a:solidFill>
                  <a:srgbClr val="FFFFFF"/>
                </a:solidFill>
              </a14:hiddenFill>
            </a:ext>
          </a:extLst>
        </p:spPr>
      </p:pic>
      <p:pic>
        <p:nvPicPr>
          <p:cNvPr id="9224" name="Picture 8" descr="Kết quả hình ảnh cho giáo dục đạo đức cho đảng viê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2104700"/>
            <a:ext cx="5938973" cy="4448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1506836"/>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6800" y="304803"/>
            <a:ext cx="10058400" cy="954107"/>
          </a:xfrm>
          <a:prstGeom prst="rect">
            <a:avLst/>
          </a:prstGeom>
        </p:spPr>
        <p:txBody>
          <a:bodyPr wrap="square">
            <a:spAutoFit/>
          </a:bodyPr>
          <a:lstStyle/>
          <a:p>
            <a:pPr marL="800088" indent="-342895" algn="ctr">
              <a:buFont typeface="Wingdings" panose="05000000000000000000" pitchFamily="2" charset="2"/>
              <a:buChar char="§"/>
            </a:pPr>
            <a:r>
              <a:rPr lang="nl-NL" sz="2800"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Kịp thời kiểm tra và kết luận, có biện pháp </a:t>
            </a:r>
            <a:r>
              <a:rPr lang="nl-NL"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xử lý </a:t>
            </a:r>
            <a:r>
              <a:rPr lang="nl-NL" sz="2800"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những </a:t>
            </a:r>
            <a:r>
              <a:rPr lang="nl-NL"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cán bộ, công chức có tài sản bất minh</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6146" name="Picture 2" descr="Image result for cán bộ, công chức có tài sản bất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62907" y="1523999"/>
            <a:ext cx="4000500" cy="4191001"/>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mage result for cán bộ, công chức có tài sản bất mi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523999"/>
            <a:ext cx="3886201" cy="4191001"/>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2" y="1523999"/>
            <a:ext cx="4152900" cy="4191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1080076"/>
      </p:ext>
    </p:extLst>
  </p:cSld>
  <p:clrMapOvr>
    <a:masterClrMapping/>
  </p:clrMapOvr>
  <p:timing>
    <p:tnLst>
      <p:par>
        <p:cTn id="1" dur="indefinite" restart="never" nodeType="tmRoot"/>
      </p:par>
    </p:tnLst>
  </p:timing>
</p:sld>
</file>

<file path=ppt/theme/theme1.xml><?xml version="1.0" encoding="utf-8"?>
<a:theme xmlns:a="http://schemas.openxmlformats.org/drawingml/2006/main" name="Quince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20982</TotalTime>
  <Words>2920</Words>
  <Application>Microsoft Office PowerPoint</Application>
  <PresentationFormat>Widescreen</PresentationFormat>
  <Paragraphs>241</Paragraphs>
  <Slides>57</Slides>
  <Notes>2</Notes>
  <HiddenSlides>0</HiddenSlides>
  <MMClips>0</MMClips>
  <ScaleCrop>false</ScaleCrop>
  <HeadingPairs>
    <vt:vector size="6" baseType="variant">
      <vt:variant>
        <vt:lpstr>Fonts Used</vt:lpstr>
      </vt:variant>
      <vt:variant>
        <vt:i4>18</vt:i4>
      </vt:variant>
      <vt:variant>
        <vt:lpstr>Theme</vt:lpstr>
      </vt:variant>
      <vt:variant>
        <vt:i4>2</vt:i4>
      </vt:variant>
      <vt:variant>
        <vt:lpstr>Slide Titles</vt:lpstr>
      </vt:variant>
      <vt:variant>
        <vt:i4>57</vt:i4>
      </vt:variant>
    </vt:vector>
  </HeadingPairs>
  <TitlesOfParts>
    <vt:vector size="77" baseType="lpstr">
      <vt:lpstr>맑은 고딕</vt:lpstr>
      <vt:lpstr>ＭＳ Ｐゴシック</vt:lpstr>
      <vt:lpstr>.VnTime</vt:lpstr>
      <vt:lpstr>Arial</vt:lpstr>
      <vt:lpstr>Arial</vt:lpstr>
      <vt:lpstr>Arial Đen</vt:lpstr>
      <vt:lpstr>Arial Unicode MS</vt:lpstr>
      <vt:lpstr>Calibri</vt:lpstr>
      <vt:lpstr>FontAwesome</vt:lpstr>
      <vt:lpstr>Lato</vt:lpstr>
      <vt:lpstr>Lato Light</vt:lpstr>
      <vt:lpstr>Microsoft Yi Baiti</vt:lpstr>
      <vt:lpstr>Oswald</vt:lpstr>
      <vt:lpstr>Roboto</vt:lpstr>
      <vt:lpstr>Segoe UI Light</vt:lpstr>
      <vt:lpstr>Source Sans Pro</vt:lpstr>
      <vt:lpstr>Times New Roman</vt:lpstr>
      <vt:lpstr>Wingdings</vt:lpstr>
      <vt:lpstr>Quince template</vt:lpstr>
      <vt:lpstr>2_Contents Slide Master</vt:lpstr>
      <vt:lpstr>PowerPoint Presentation</vt:lpstr>
      <vt:lpstr>PowerPoint Presentation</vt:lpstr>
      <vt:lpstr>PowerPoint Presentation</vt:lpstr>
      <vt:lpstr>Nhà nước pháp quyền?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Điều 36 (HP2013)quy định: Nam, nữ có quyền kết hôn, ly hôn. Hôn nhân theo nguyên tắc tự nguyện, tiến bộ, một vợ một chồng, vợ chồng bình đẳng, tôn trọng lẫn nhau. </vt:lpstr>
      <vt:lpstr>PowerPoint Presentation</vt:lpstr>
      <vt:lpstr> Thông tư 45/2017/TT-BGTVT:  Đối với hành khách mang quốc tịch Việt Nam phải xuất trình một trong các loại giấy tờ sau: hộ chiếu hoặc giấy thông hành, thị thực rời, thẻ thường trú, thẻ tạm trú, chứng minh nhân dân, thẻ căn cước công dân; giấy chứng minh, chứng nhận của các lực lượng vũ trang; thẻ Đại biểu Quốc hội; thẻ của Ủy ban An ninh hàng không dân dụng quốc gia; giấy xác nhận nhân thân có các thông tin cơ bản sau</vt:lpstr>
      <vt:lpstr>PowerPoint Presentation</vt:lpstr>
      <vt:lpstr>Thứ tư, Nhà nước pháp quyền tôn trọng, đề cao và đảm bảo quyền con người trong mọi lĩnh vực hoạt động của nhà nước và xã hội. </vt:lpstr>
      <vt:lpstr>PowerPoint Presentation</vt:lpstr>
      <vt:lpstr>PowerPoint Presentation</vt:lpstr>
      <vt:lpstr>PowerPoint Presentation</vt:lpstr>
      <vt:lpstr>Vai trò lãnh đạo của Đảng đối với Nhà nước thể hiện: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Luật Hôn nhân và gia đình quy định cấm kết hôn: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Cải cách cơ bản chế độ tiền lương, nâng cao đời sống người hưởng lương, chống đặc quyền, đặc lợi.   </vt:lpstr>
      <vt:lpstr>Thường xuyên giáo dục cán bộ, đảng viên công chức về chính trị, tư tưởng đạo đức cách mạng.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9Slide</dc:creator>
  <cp:lastModifiedBy>Admin</cp:lastModifiedBy>
  <cp:revision>286</cp:revision>
  <dcterms:created xsi:type="dcterms:W3CDTF">2015-10-29T17:39:51Z</dcterms:created>
  <dcterms:modified xsi:type="dcterms:W3CDTF">2020-08-28T07:56:16Z</dcterms:modified>
</cp:coreProperties>
</file>