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924" r:id="rId1"/>
    <p:sldMasterId id="2147484938" r:id="rId2"/>
  </p:sldMasterIdLst>
  <p:notesMasterIdLst>
    <p:notesMasterId r:id="rId54"/>
  </p:notesMasterIdLst>
  <p:sldIdLst>
    <p:sldId id="404" r:id="rId3"/>
    <p:sldId id="405" r:id="rId4"/>
    <p:sldId id="407" r:id="rId5"/>
    <p:sldId id="478" r:id="rId6"/>
    <p:sldId id="408" r:id="rId7"/>
    <p:sldId id="413" r:id="rId8"/>
    <p:sldId id="412" r:id="rId9"/>
    <p:sldId id="486" r:id="rId10"/>
    <p:sldId id="425" r:id="rId11"/>
    <p:sldId id="416" r:id="rId12"/>
    <p:sldId id="482" r:id="rId13"/>
    <p:sldId id="417" r:id="rId14"/>
    <p:sldId id="418" r:id="rId15"/>
    <p:sldId id="479" r:id="rId16"/>
    <p:sldId id="426" r:id="rId17"/>
    <p:sldId id="420" r:id="rId18"/>
    <p:sldId id="428" r:id="rId19"/>
    <p:sldId id="427" r:id="rId20"/>
    <p:sldId id="429" r:id="rId21"/>
    <p:sldId id="483" r:id="rId22"/>
    <p:sldId id="409" r:id="rId23"/>
    <p:sldId id="442" r:id="rId24"/>
    <p:sldId id="474" r:id="rId25"/>
    <p:sldId id="484" r:id="rId26"/>
    <p:sldId id="444" r:id="rId27"/>
    <p:sldId id="443" r:id="rId28"/>
    <p:sldId id="466" r:id="rId29"/>
    <p:sldId id="446" r:id="rId30"/>
    <p:sldId id="447" r:id="rId31"/>
    <p:sldId id="450" r:id="rId32"/>
    <p:sldId id="451" r:id="rId33"/>
    <p:sldId id="452" r:id="rId34"/>
    <p:sldId id="453" r:id="rId35"/>
    <p:sldId id="455" r:id="rId36"/>
    <p:sldId id="456" r:id="rId37"/>
    <p:sldId id="457" r:id="rId38"/>
    <p:sldId id="460" r:id="rId39"/>
    <p:sldId id="459" r:id="rId40"/>
    <p:sldId id="440" r:id="rId41"/>
    <p:sldId id="461" r:id="rId42"/>
    <p:sldId id="462" r:id="rId43"/>
    <p:sldId id="463" r:id="rId44"/>
    <p:sldId id="465" r:id="rId45"/>
    <p:sldId id="489" r:id="rId46"/>
    <p:sldId id="430" r:id="rId47"/>
    <p:sldId id="439" r:id="rId48"/>
    <p:sldId id="431" r:id="rId49"/>
    <p:sldId id="432" r:id="rId50"/>
    <p:sldId id="490" r:id="rId51"/>
    <p:sldId id="491" r:id="rId52"/>
    <p:sldId id="436"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6600CC"/>
    <a:srgbClr val="3333CC"/>
    <a:srgbClr val="FF3399"/>
    <a:srgbClr val="CC0066"/>
    <a:srgbClr val="660066"/>
    <a:srgbClr val="00CCFF"/>
    <a:srgbClr val="996633"/>
    <a:srgbClr val="0066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18" autoAdjust="0"/>
    <p:restoredTop sz="94660"/>
  </p:normalViewPr>
  <p:slideViewPr>
    <p:cSldViewPr>
      <p:cViewPr varScale="1">
        <p:scale>
          <a:sx n="73" d="100"/>
          <a:sy n="73" d="100"/>
        </p:scale>
        <p:origin x="654" y="78"/>
      </p:cViewPr>
      <p:guideLst>
        <p:guide orient="horz" pos="2160"/>
        <p:guide pos="3840"/>
      </p:guideLst>
    </p:cSldViewPr>
  </p:slideViewPr>
  <p:notesTextViewPr>
    <p:cViewPr>
      <p:scale>
        <a:sx n="1" d="1"/>
        <a:sy n="1" d="1"/>
      </p:scale>
      <p:origin x="0" y="0"/>
    </p:cViewPr>
  </p:notesTextViewPr>
  <p:sorterViewPr>
    <p:cViewPr>
      <p:scale>
        <a:sx n="25" d="100"/>
        <a:sy n="2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A6786C-4EC4-43F3-A1BA-2D88E98625B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4085D61-6A3B-4D6B-A326-061FAE210483}">
      <dgm:prSet custT="1"/>
      <dgm:spPr/>
      <dgm:t>
        <a:bodyPr/>
        <a:lstStyle/>
        <a:p>
          <a:pPr rtl="0"/>
          <a:r>
            <a:rPr lang="nl-NL" sz="2000" dirty="0" smtClean="0"/>
            <a:t>Có chính sách dân tộc đúng đắn, chăm lo lợi ích mọi mặt </a:t>
          </a:r>
          <a:r>
            <a:rPr lang="vi-VN" sz="2000" smtClean="0"/>
            <a:t>cho các cộng đồng dân tộc VN</a:t>
          </a:r>
          <a:endParaRPr lang="vi-VN" sz="2000" dirty="0"/>
        </a:p>
      </dgm:t>
    </dgm:pt>
    <dgm:pt modelId="{A0597650-8135-455B-8290-6F61F9B57CF5}" type="parTrans" cxnId="{4D266EE4-E509-4846-8C8A-209E971C0A50}">
      <dgm:prSet/>
      <dgm:spPr/>
      <dgm:t>
        <a:bodyPr/>
        <a:lstStyle/>
        <a:p>
          <a:endParaRPr lang="en-US"/>
        </a:p>
      </dgm:t>
    </dgm:pt>
    <dgm:pt modelId="{920CAB6D-ADD0-40D3-BC50-277934268775}" type="sibTrans" cxnId="{4D266EE4-E509-4846-8C8A-209E971C0A50}">
      <dgm:prSet/>
      <dgm:spPr/>
      <dgm:t>
        <a:bodyPr/>
        <a:lstStyle/>
        <a:p>
          <a:endParaRPr lang="en-US"/>
        </a:p>
      </dgm:t>
    </dgm:pt>
    <dgm:pt modelId="{B921D6F9-2675-49CB-955B-7DD73E032EF9}" type="pres">
      <dgm:prSet presAssocID="{95A6786C-4EC4-43F3-A1BA-2D88E98625B5}" presName="diagram" presStyleCnt="0">
        <dgm:presLayoutVars>
          <dgm:dir/>
          <dgm:resizeHandles val="exact"/>
        </dgm:presLayoutVars>
      </dgm:prSet>
      <dgm:spPr/>
      <dgm:t>
        <a:bodyPr/>
        <a:lstStyle/>
        <a:p>
          <a:endParaRPr lang="en-US"/>
        </a:p>
      </dgm:t>
    </dgm:pt>
    <dgm:pt modelId="{70257570-D1FE-4D3F-BF81-8F9EB7D13587}" type="pres">
      <dgm:prSet presAssocID="{74085D61-6A3B-4D6B-A326-061FAE210483}" presName="node" presStyleLbl="node1" presStyleIdx="0" presStyleCnt="1" custScaleX="325703">
        <dgm:presLayoutVars>
          <dgm:bulletEnabled val="1"/>
        </dgm:presLayoutVars>
      </dgm:prSet>
      <dgm:spPr/>
      <dgm:t>
        <a:bodyPr/>
        <a:lstStyle/>
        <a:p>
          <a:endParaRPr lang="en-US"/>
        </a:p>
      </dgm:t>
    </dgm:pt>
  </dgm:ptLst>
  <dgm:cxnLst>
    <dgm:cxn modelId="{4D266EE4-E509-4846-8C8A-209E971C0A50}" srcId="{95A6786C-4EC4-43F3-A1BA-2D88E98625B5}" destId="{74085D61-6A3B-4D6B-A326-061FAE210483}" srcOrd="0" destOrd="0" parTransId="{A0597650-8135-455B-8290-6F61F9B57CF5}" sibTransId="{920CAB6D-ADD0-40D3-BC50-277934268775}"/>
    <dgm:cxn modelId="{CFAFBC90-CB84-403D-8530-172474E10EA3}" type="presOf" srcId="{74085D61-6A3B-4D6B-A326-061FAE210483}" destId="{70257570-D1FE-4D3F-BF81-8F9EB7D13587}" srcOrd="0" destOrd="0" presId="urn:microsoft.com/office/officeart/2005/8/layout/default"/>
    <dgm:cxn modelId="{5798CBE6-3513-4406-8055-1EBB20EA4789}" type="presOf" srcId="{95A6786C-4EC4-43F3-A1BA-2D88E98625B5}" destId="{B921D6F9-2675-49CB-955B-7DD73E032EF9}" srcOrd="0" destOrd="0" presId="urn:microsoft.com/office/officeart/2005/8/layout/default"/>
    <dgm:cxn modelId="{82F45C53-C0CC-4413-840E-14FF7E3BAE87}" type="presParOf" srcId="{B921D6F9-2675-49CB-955B-7DD73E032EF9}" destId="{70257570-D1FE-4D3F-BF81-8F9EB7D13587}"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257570-D1FE-4D3F-BF81-8F9EB7D13587}">
      <dsp:nvSpPr>
        <dsp:cNvPr id="0" name=""/>
        <dsp:cNvSpPr/>
      </dsp:nvSpPr>
      <dsp:spPr>
        <a:xfrm>
          <a:off x="271727" y="710"/>
          <a:ext cx="5171545" cy="9526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nl-NL" sz="2000" kern="1200" dirty="0" smtClean="0"/>
            <a:t>Có chính sách dân tộc đúng đắn, chăm lo lợi ích mọi mặt </a:t>
          </a:r>
          <a:r>
            <a:rPr lang="vi-VN" sz="2000" kern="1200" smtClean="0"/>
            <a:t>cho các cộng đồng dân tộc VN</a:t>
          </a:r>
          <a:endParaRPr lang="vi-VN" sz="2000" kern="1200" dirty="0"/>
        </a:p>
      </dsp:txBody>
      <dsp:txXfrm>
        <a:off x="271727" y="710"/>
        <a:ext cx="5171545" cy="95268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pPr/>
              <a:t>9/7/2020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pPr/>
              <a:t>‹#›</a:t>
            </a:fld>
            <a:endParaRPr lang="en-US"/>
          </a:p>
        </p:txBody>
      </p:sp>
    </p:spTree>
    <p:extLst>
      <p:ext uri="{BB962C8B-B14F-4D97-AF65-F5344CB8AC3E}">
        <p14:creationId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685800" y="1143000"/>
            <a:ext cx="5486400" cy="3086100"/>
          </a:xfrm>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2208995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96879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6" name="Shape 36"/>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 name="Shape 37"/>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8" name="Shape 38"/>
          <p:cNvGrpSpPr/>
          <p:nvPr/>
        </p:nvGrpSpPr>
        <p:grpSpPr>
          <a:xfrm>
            <a:off x="-12700" y="2698774"/>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7"/>
            <a:ext cx="12306100"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68" name="Shape 68"/>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69" name="Shape 69"/>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0" name="Shape 70"/>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1" name="Shape 71"/>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2" name="Shape 72"/>
          <p:cNvSpPr txBox="1">
            <a:spLocks noGrp="1"/>
          </p:cNvSpPr>
          <p:nvPr>
            <p:ph type="ctrTitle"/>
          </p:nvPr>
        </p:nvSpPr>
        <p:spPr>
          <a:xfrm>
            <a:off x="3797300" y="4484571"/>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p14="http://schemas.microsoft.com/office/powerpoint/2010/main" val="3682818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77" name="Shape 77"/>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8" name="Shape 78"/>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79" name="Shape 79"/>
          <p:cNvGrpSpPr/>
          <p:nvPr/>
        </p:nvGrpSpPr>
        <p:grpSpPr>
          <a:xfrm>
            <a:off x="-12700" y="2698774"/>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7"/>
            <a:ext cx="12306100"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09" name="Shape 109"/>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0" name="Shape 110"/>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1" name="Shape 111"/>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2" name="Shape 112"/>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3" name="Shape 113"/>
          <p:cNvSpPr txBox="1">
            <a:spLocks noGrp="1"/>
          </p:cNvSpPr>
          <p:nvPr>
            <p:ph type="ctrTitle"/>
          </p:nvPr>
        </p:nvSpPr>
        <p:spPr>
          <a:xfrm>
            <a:off x="3079142" y="4041538"/>
            <a:ext cx="6952798"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61" y="5412341"/>
            <a:ext cx="6952798"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p14="http://schemas.microsoft.com/office/powerpoint/2010/main" val="3182740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8" y="2882407"/>
            <a:ext cx="8138798"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32"/>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Pr>
              <a:t>“</a:t>
            </a:r>
          </a:p>
        </p:txBody>
      </p:sp>
      <p:sp>
        <p:nvSpPr>
          <p:cNvPr id="118" name="Shape 11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21" name="Shape 12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22" name="Shape 12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23" name="Shape 123"/>
          <p:cNvGrpSpPr/>
          <p:nvPr/>
        </p:nvGrpSpPr>
        <p:grpSpPr>
          <a:xfrm>
            <a:off x="-12700" y="5949974"/>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7"/>
            <a:ext cx="12306100"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53" name="Shape 15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4" name="Shape 15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5" name="Shape 15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6" name="Shape 15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269076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59" name="Shape 159"/>
          <p:cNvSpPr txBox="1">
            <a:spLocks noGrp="1"/>
          </p:cNvSpPr>
          <p:nvPr>
            <p:ph type="body" idx="1"/>
          </p:nvPr>
        </p:nvSpPr>
        <p:spPr>
          <a:xfrm>
            <a:off x="1434468" y="2053574"/>
            <a:ext cx="9328800" cy="25627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60" name="Shape 160"/>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61" name="Shape 161"/>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62" name="Shape 162"/>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63" name="Shape 163"/>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64" name="Shape 164"/>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65" name="Shape 165"/>
          <p:cNvGrpSpPr/>
          <p:nvPr/>
        </p:nvGrpSpPr>
        <p:grpSpPr>
          <a:xfrm>
            <a:off x="-12700" y="5949974"/>
            <a:ext cx="12223767" cy="793733"/>
            <a:chOff x="-9525" y="4462475"/>
            <a:chExt cx="9167825" cy="595300"/>
          </a:xfrm>
        </p:grpSpPr>
        <p:sp>
          <p:nvSpPr>
            <p:cNvPr id="166" name="Shape 166"/>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67" name="Shape 167"/>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68" name="Shape 168"/>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69" name="Shape 169"/>
          <p:cNvGrpSpPr/>
          <p:nvPr/>
        </p:nvGrpSpPr>
        <p:grpSpPr>
          <a:xfrm>
            <a:off x="-57116" y="5924657"/>
            <a:ext cx="12306100" cy="857049"/>
            <a:chOff x="-42837" y="4443487"/>
            <a:chExt cx="9229574" cy="642787"/>
          </a:xfrm>
        </p:grpSpPr>
        <p:sp>
          <p:nvSpPr>
            <p:cNvPr id="170" name="Shape 170"/>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1" name="Shape 171"/>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2" name="Shape 172"/>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3" name="Shape 173"/>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4" name="Shape 174"/>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5" name="Shape 175"/>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6" name="Shape 176"/>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7" name="Shape 177"/>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8" name="Shape 178"/>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9" name="Shape 179"/>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0" name="Shape 180"/>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1" name="Shape 181"/>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2" name="Shape 182"/>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3" name="Shape 183"/>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4" name="Shape 184"/>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5" name="Shape 185"/>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6" name="Shape 186"/>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7" name="Shape 187"/>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8" name="Shape 188"/>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9" name="Shape 189"/>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0" name="Shape 190"/>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1" name="Shape 191"/>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2" name="Shape 192"/>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3" name="Shape 193"/>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4" name="Shape 194"/>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95" name="Shape 195"/>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6" name="Shape 196"/>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7" name="Shape 197"/>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8" name="Shape 198"/>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586906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70"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7"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06" name="Shape 206"/>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07" name="Shape 207"/>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08" name="Shape 208"/>
          <p:cNvGrpSpPr/>
          <p:nvPr/>
        </p:nvGrpSpPr>
        <p:grpSpPr>
          <a:xfrm>
            <a:off x="-12700" y="5949974"/>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7"/>
            <a:ext cx="12306100"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38" name="Shape 238"/>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39" name="Shape 239"/>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0" name="Shape 240"/>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1" name="Shape 241"/>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0283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5"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50" name="Shape 250"/>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51" name="Shape 251"/>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52" name="Shape 252"/>
          <p:cNvGrpSpPr/>
          <p:nvPr/>
        </p:nvGrpSpPr>
        <p:grpSpPr>
          <a:xfrm>
            <a:off x="-12700" y="5949974"/>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7"/>
            <a:ext cx="12306100"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82" name="Shape 282"/>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3" name="Shape 283"/>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4" name="Shape 284"/>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5" name="Shape 285"/>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638802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91" name="Shape 29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92" name="Shape 29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93" name="Shape 293"/>
          <p:cNvGrpSpPr/>
          <p:nvPr/>
        </p:nvGrpSpPr>
        <p:grpSpPr>
          <a:xfrm>
            <a:off x="-12700" y="5949974"/>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7"/>
            <a:ext cx="12306100"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23" name="Shape 32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4" name="Shape 32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5" name="Shape 32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6" name="Shape 32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8380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12"/>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32" name="Shape 33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33" name="Shape 33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34" name="Shape 334"/>
          <p:cNvGrpSpPr/>
          <p:nvPr/>
        </p:nvGrpSpPr>
        <p:grpSpPr>
          <a:xfrm>
            <a:off x="-12700" y="5949974"/>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7"/>
            <a:ext cx="12306100"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64" name="Shape 36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5" name="Shape 36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6" name="Shape 36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7" name="Shape 36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329210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72" name="Shape 37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3" name="Shape 37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74" name="Shape 374"/>
          <p:cNvGrpSpPr/>
          <p:nvPr/>
        </p:nvGrpSpPr>
        <p:grpSpPr>
          <a:xfrm>
            <a:off x="-12700" y="5949974"/>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7"/>
            <a:ext cx="12306100"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04" name="Shape 40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5" name="Shape 40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6" name="Shape 40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7" name="Shape 40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404669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4" y="849040"/>
            <a:ext cx="12271932"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5" y="1024135"/>
            <a:ext cx="12280868"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8" y="5906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412" name="Shape 412"/>
          <p:cNvSpPr/>
          <p:nvPr/>
        </p:nvSpPr>
        <p:spPr>
          <a:xfrm rot="8100000">
            <a:off x="8051978" y="9690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13" name="Shape 413"/>
          <p:cNvSpPr/>
          <p:nvPr/>
        </p:nvSpPr>
        <p:spPr>
          <a:xfrm rot="8100000">
            <a:off x="9575978" y="101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414" name="Shape 414"/>
          <p:cNvGrpSpPr/>
          <p:nvPr/>
        </p:nvGrpSpPr>
        <p:grpSpPr>
          <a:xfrm>
            <a:off x="-12700" y="869974"/>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7"/>
            <a:ext cx="12306100"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44" name="Shape 444"/>
          <p:cNvSpPr/>
          <p:nvPr/>
        </p:nvSpPr>
        <p:spPr>
          <a:xfrm>
            <a:off x="3987606" y="103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5" name="Shape 445"/>
          <p:cNvSpPr/>
          <p:nvPr/>
        </p:nvSpPr>
        <p:spPr>
          <a:xfrm>
            <a:off x="1447606" y="141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6" name="Shape 446"/>
          <p:cNvSpPr/>
          <p:nvPr/>
        </p:nvSpPr>
        <p:spPr>
          <a:xfrm>
            <a:off x="6527606" y="94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7" name="Shape 447"/>
          <p:cNvSpPr/>
          <p:nvPr/>
        </p:nvSpPr>
        <p:spPr>
          <a:xfrm rot="8100000">
            <a:off x="11599939" y="6922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3695124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val="3789589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195" indent="0" algn="ctr">
              <a:buNone/>
              <a:defRPr/>
            </a:lvl2pPr>
            <a:lvl3pPr marL="914388" indent="0" algn="ctr">
              <a:buNone/>
              <a:defRPr/>
            </a:lvl3pPr>
            <a:lvl4pPr marL="1371583" indent="0" algn="ctr">
              <a:buNone/>
              <a:defRPr/>
            </a:lvl4pPr>
            <a:lvl5pPr marL="1828778" indent="0" algn="ctr">
              <a:buNone/>
              <a:defRPr/>
            </a:lvl5pPr>
            <a:lvl6pPr marL="2285972" indent="0" algn="ctr">
              <a:buNone/>
              <a:defRPr/>
            </a:lvl6pPr>
            <a:lvl7pPr marL="2743165" indent="0" algn="ctr">
              <a:buNone/>
              <a:defRPr/>
            </a:lvl7pPr>
            <a:lvl8pPr marL="3200362" indent="0" algn="ctr">
              <a:buNone/>
              <a:defRPr/>
            </a:lvl8pPr>
            <a:lvl9pPr marL="3657557"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p14="http://schemas.microsoft.com/office/powerpoint/2010/main" val="5968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Slide Number Placeholder 3"/>
          <p:cNvSpPr>
            <a:spLocks noGrp="1"/>
          </p:cNvSpPr>
          <p:nvPr>
            <p:ph type="sldNum" sz="quarter" idx="10"/>
          </p:nvPr>
        </p:nvSpPr>
        <p:spPr>
          <a:xfrm>
            <a:off x="8077200" y="6356357"/>
            <a:ext cx="3276601"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p14="http://schemas.microsoft.com/office/powerpoint/2010/main" val="11371750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24775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49961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2052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38140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10856445" y="5136834"/>
            <a:ext cx="1174334"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42899398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13934827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Tree>
    <p:extLst>
      <p:ext uri="{BB962C8B-B14F-4D97-AF65-F5344CB8AC3E}">
        <p14:creationId xmlns:p14="http://schemas.microsoft.com/office/powerpoint/2010/main" val="9137751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80536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401" b="1" dirty="0">
              <a:solidFill>
                <a:prstClr val="white"/>
              </a:solidFill>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7" y="1610238"/>
            <a:ext cx="4407204"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76"/>
              <a:endParaRPr lang="en-US" sz="1801" dirty="0">
                <a:solidFill>
                  <a:prstClr val="black"/>
                </a:solidFill>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76"/>
              <a:endParaRPr lang="en-US" sz="1801">
                <a:solidFill>
                  <a:prstClr val="black"/>
                </a:solidFill>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76"/>
              <a:endParaRPr lang="en-US" sz="1801">
                <a:solidFill>
                  <a:prstClr val="black"/>
                </a:solidFill>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76"/>
              <a:endParaRPr lang="en-US" sz="1801">
                <a:solidFill>
                  <a:prstClr val="black"/>
                </a:solidFill>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76"/>
              <a:endParaRPr lang="en-US" sz="1801">
                <a:solidFill>
                  <a:prstClr val="black"/>
                </a:solidFill>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76"/>
              <a:endParaRPr lang="en-US" sz="1801">
                <a:solidFill>
                  <a:prstClr val="black"/>
                </a:solidFill>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7" y="1831959"/>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1048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268151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2"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3"/>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3"/>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3" y="2468903"/>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5" y="5136834"/>
            <a:ext cx="1174334"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Tree>
    <p:extLst>
      <p:ext uri="{BB962C8B-B14F-4D97-AF65-F5344CB8AC3E}">
        <p14:creationId xmlns:p14="http://schemas.microsoft.com/office/powerpoint/2010/main" val="6769897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501" y="2713785"/>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8" y="3050880"/>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31611507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475319178"/>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5"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5241391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41"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734517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7" y="2333762"/>
            <a:ext cx="3885716" cy="2190476"/>
          </a:xfrm>
          <a:prstGeom prst="rect">
            <a:avLst/>
          </a:prstGeom>
        </p:spPr>
      </p:pic>
    </p:spTree>
    <p:extLst>
      <p:ext uri="{BB962C8B-B14F-4D97-AF65-F5344CB8AC3E}">
        <p14:creationId xmlns:p14="http://schemas.microsoft.com/office/powerpoint/2010/main" val="16824831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489376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9"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6"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213555445"/>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4"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6" y="52589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4"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43"/>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61" y="3891065"/>
            <a:ext cx="7519934"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7" y="1080367"/>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198831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401267657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245397"/>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40810777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123478"/>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5" y="1131595"/>
            <a:ext cx="3560766"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5" name="Half Frame 4"/>
          <p:cNvSpPr/>
          <p:nvPr userDrawn="1"/>
        </p:nvSpPr>
        <p:spPr>
          <a:xfrm rot="5400000">
            <a:off x="3057186" y="1276655"/>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3" y="1637088"/>
            <a:ext cx="2232249" cy="523477"/>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Resize without losing quality</a:t>
            </a:r>
            <a:endParaRPr lang="ko-KR" altLang="en-US" sz="1401"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3" y="2127273"/>
            <a:ext cx="2232249" cy="739048"/>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Change Fill Color &amp;</a:t>
            </a:r>
          </a:p>
          <a:p>
            <a:pPr defTabSz="914276"/>
            <a:r>
              <a:rPr lang="en-US" altLang="ko-KR" sz="1401" b="1" dirty="0">
                <a:solidFill>
                  <a:prstClr val="white"/>
                </a:solidFill>
                <a:cs typeface="Arial" pitchFamily="34" charset="0"/>
              </a:rPr>
              <a:t>Line Color</a:t>
            </a:r>
            <a:endParaRPr lang="ko-KR" altLang="en-US" sz="1401"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8" y="5808380"/>
            <a:ext cx="2232000" cy="307905"/>
          </a:xfrm>
          <a:prstGeom prst="rect">
            <a:avLst/>
          </a:prstGeom>
          <a:noFill/>
        </p:spPr>
        <p:txBody>
          <a:bodyPr wrap="square" rtlCol="0" anchor="ctr">
            <a:spAutoFit/>
          </a:bodyPr>
          <a:lstStyle/>
          <a:p>
            <a:pPr defTabSz="914276"/>
            <a:r>
              <a:rPr lang="en-US" altLang="ko-KR" sz="1401" dirty="0">
                <a:solidFill>
                  <a:prstClr val="white"/>
                </a:solidFill>
                <a:cs typeface="Arial" pitchFamily="34" charset="0"/>
              </a:rPr>
              <a:t>www.allppt.com</a:t>
            </a:r>
            <a:endParaRPr lang="ko-KR" altLang="en-US" sz="1401"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7"/>
            <a:ext cx="2717296" cy="1384995"/>
          </a:xfrm>
          <a:prstGeom prst="rect">
            <a:avLst/>
          </a:prstGeom>
          <a:noFill/>
        </p:spPr>
        <p:txBody>
          <a:bodyPr wrap="square" rtlCol="0" anchor="ctr">
            <a:spAutoFit/>
          </a:bodyPr>
          <a:lstStyle/>
          <a:p>
            <a:pPr defTabSz="914276"/>
            <a:r>
              <a:rPr lang="en-US" altLang="ko-KR" sz="2800" b="1" dirty="0">
                <a:solidFill>
                  <a:prstClr val="white"/>
                </a:solidFill>
                <a:cs typeface="Arial" pitchFamily="34" charset="0"/>
              </a:rPr>
              <a:t>FREE </a:t>
            </a:r>
          </a:p>
          <a:p>
            <a:pPr defTabSz="914276"/>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15"/>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1"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8" y="2053574"/>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8" r:id="rId4"/>
    <p:sldLayoutId id="2147484929" r:id="rId5"/>
    <p:sldLayoutId id="2147484930" r:id="rId6"/>
    <p:sldLayoutId id="2147484931" r:id="rId7"/>
    <p:sldLayoutId id="2147484932" r:id="rId8"/>
    <p:sldLayoutId id="2147484933" r:id="rId9"/>
    <p:sldLayoutId id="2147484934" r:id="rId10"/>
    <p:sldLayoutId id="2147484935" r:id="rId11"/>
    <p:sldLayoutId id="2147484936" r:id="rId12"/>
    <p:sldLayoutId id="2147484937" r:id="rId13"/>
    <p:sldLayoutId id="2147484960"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2" r:id="rId4"/>
    <p:sldLayoutId id="2147484943" r:id="rId5"/>
    <p:sldLayoutId id="2147484944" r:id="rId6"/>
    <p:sldLayoutId id="2147484945" r:id="rId7"/>
    <p:sldLayoutId id="2147484946" r:id="rId8"/>
    <p:sldLayoutId id="2147484947" r:id="rId9"/>
    <p:sldLayoutId id="2147484948" r:id="rId10"/>
    <p:sldLayoutId id="2147484949" r:id="rId11"/>
    <p:sldLayoutId id="2147484950" r:id="rId12"/>
    <p:sldLayoutId id="2147484951" r:id="rId13"/>
    <p:sldLayoutId id="2147484952" r:id="rId14"/>
    <p:sldLayoutId id="2147484953" r:id="rId15"/>
    <p:sldLayoutId id="2147484954" r:id="rId16"/>
    <p:sldLayoutId id="2147484955" r:id="rId17"/>
    <p:sldLayoutId id="2147484956" r:id="rId18"/>
    <p:sldLayoutId id="2147484957" r:id="rId19"/>
    <p:sldLayoutId id="2147484958" r:id="rId20"/>
    <p:sldLayoutId id="2147484959" r:id="rId21"/>
  </p:sldLayoutIdLst>
  <p:txStyles>
    <p:titleStyle>
      <a:lvl1pPr algn="l" defTabSz="91441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4" indent="-228604" algn="l" defTabSz="914410"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13" indent="-228604" algn="l" defTabSz="91441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3" indent="-228604" algn="l" defTabSz="91441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27"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3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5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10" rtl="0" eaLnBrk="1" latinLnBrk="0" hangingPunct="1">
        <a:defRPr sz="1801" kern="1200">
          <a:solidFill>
            <a:schemeClr val="tx1"/>
          </a:solidFill>
          <a:latin typeface="+mn-lt"/>
          <a:ea typeface="+mn-ea"/>
          <a:cs typeface="+mn-cs"/>
        </a:defRPr>
      </a:lvl1pPr>
      <a:lvl2pPr marL="457206" algn="l" defTabSz="914410" rtl="0" eaLnBrk="1" latinLnBrk="0" hangingPunct="1">
        <a:defRPr sz="1801" kern="1200">
          <a:solidFill>
            <a:schemeClr val="tx1"/>
          </a:solidFill>
          <a:latin typeface="+mn-lt"/>
          <a:ea typeface="+mn-ea"/>
          <a:cs typeface="+mn-cs"/>
        </a:defRPr>
      </a:lvl2pPr>
      <a:lvl3pPr marL="914410" algn="l" defTabSz="914410" rtl="0" eaLnBrk="1" latinLnBrk="0" hangingPunct="1">
        <a:defRPr sz="1801" kern="1200">
          <a:solidFill>
            <a:schemeClr val="tx1"/>
          </a:solidFill>
          <a:latin typeface="+mn-lt"/>
          <a:ea typeface="+mn-ea"/>
          <a:cs typeface="+mn-cs"/>
        </a:defRPr>
      </a:lvl3pPr>
      <a:lvl4pPr marL="1371615" algn="l" defTabSz="914410" rtl="0" eaLnBrk="1" latinLnBrk="0" hangingPunct="1">
        <a:defRPr sz="1801" kern="1200">
          <a:solidFill>
            <a:schemeClr val="tx1"/>
          </a:solidFill>
          <a:latin typeface="+mn-lt"/>
          <a:ea typeface="+mn-ea"/>
          <a:cs typeface="+mn-cs"/>
        </a:defRPr>
      </a:lvl4pPr>
      <a:lvl5pPr marL="1828823" algn="l" defTabSz="914410" rtl="0" eaLnBrk="1" latinLnBrk="0" hangingPunct="1">
        <a:defRPr sz="1801" kern="1200">
          <a:solidFill>
            <a:schemeClr val="tx1"/>
          </a:solidFill>
          <a:latin typeface="+mn-lt"/>
          <a:ea typeface="+mn-ea"/>
          <a:cs typeface="+mn-cs"/>
        </a:defRPr>
      </a:lvl5pPr>
      <a:lvl6pPr marL="2286032" algn="l" defTabSz="914410" rtl="0" eaLnBrk="1" latinLnBrk="0" hangingPunct="1">
        <a:defRPr sz="1801" kern="1200">
          <a:solidFill>
            <a:schemeClr val="tx1"/>
          </a:solidFill>
          <a:latin typeface="+mn-lt"/>
          <a:ea typeface="+mn-ea"/>
          <a:cs typeface="+mn-cs"/>
        </a:defRPr>
      </a:lvl6pPr>
      <a:lvl7pPr marL="2743233" algn="l" defTabSz="914410" rtl="0" eaLnBrk="1" latinLnBrk="0" hangingPunct="1">
        <a:defRPr sz="1801" kern="1200">
          <a:solidFill>
            <a:schemeClr val="tx1"/>
          </a:solidFill>
          <a:latin typeface="+mn-lt"/>
          <a:ea typeface="+mn-ea"/>
          <a:cs typeface="+mn-cs"/>
        </a:defRPr>
      </a:lvl7pPr>
      <a:lvl8pPr marL="3200442" algn="l" defTabSz="914410" rtl="0" eaLnBrk="1" latinLnBrk="0" hangingPunct="1">
        <a:defRPr sz="1801" kern="1200">
          <a:solidFill>
            <a:schemeClr val="tx1"/>
          </a:solidFill>
          <a:latin typeface="+mn-lt"/>
          <a:ea typeface="+mn-ea"/>
          <a:cs typeface="+mn-cs"/>
        </a:defRPr>
      </a:lvl8pPr>
      <a:lvl9pPr marL="3657647" algn="l" defTabSz="914410"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2.xml"/><Relationship Id="rId5" Type="http://schemas.openxmlformats.org/officeDocument/2006/relationships/image" Target="../media/image14.jpe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3.jpeg"/><Relationship Id="rId1" Type="http://schemas.openxmlformats.org/officeDocument/2006/relationships/slideLayout" Target="../slideLayouts/slideLayout12.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9.xml"/><Relationship Id="rId4" Type="http://schemas.openxmlformats.org/officeDocument/2006/relationships/image" Target="../media/image44.jpeg"/></Relationships>
</file>

<file path=ppt/slides/_rels/slide3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9.xml"/><Relationship Id="rId5" Type="http://schemas.openxmlformats.org/officeDocument/2006/relationships/image" Target="../media/image55.jpeg"/><Relationship Id="rId4" Type="http://schemas.openxmlformats.org/officeDocument/2006/relationships/image" Target="../media/image54.jpeg"/></Relationships>
</file>

<file path=ppt/slides/_rels/slide4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9.xml"/><Relationship Id="rId4" Type="http://schemas.openxmlformats.org/officeDocument/2006/relationships/image" Target="../media/image6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8" y="43874"/>
            <a:ext cx="184731" cy="369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1">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2"/>
            <a:ext cx="9982201"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VÀ HOÀN THIỆN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 VIỆT NAM</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1" y="685808"/>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p14="http://schemas.microsoft.com/office/powerpoint/2010/main" val="727987590"/>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7"/>
            <a:ext cx="4495801" cy="1050924"/>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grpSp>
        <p:nvGrpSpPr>
          <p:cNvPr id="6" name="Group 3"/>
          <p:cNvGrpSpPr>
            <a:grpSpLocks/>
          </p:cNvGrpSpPr>
          <p:nvPr/>
        </p:nvGrpSpPr>
        <p:grpSpPr bwMode="auto">
          <a:xfrm>
            <a:off x="244388" y="1816828"/>
            <a:ext cx="11490414" cy="1246188"/>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1"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2" name="Text Box 8"/>
              <p:cNvSpPr txBox="1">
                <a:spLocks noChangeArrowheads="1"/>
              </p:cNvSpPr>
              <p:nvPr/>
            </p:nvSpPr>
            <p:spPr bwMode="gray">
              <a:xfrm>
                <a:off x="1309" y="1295"/>
                <a:ext cx="134"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a:solidFill>
                      <a:srgbClr val="FFFFFF"/>
                    </a:solidFill>
                    <a:effectLst>
                      <a:outerShdw blurRad="38100" dist="38100" dir="2700000" algn="tl">
                        <a:srgbClr val="C0C0C0"/>
                      </a:outerShdw>
                    </a:effectLst>
                  </a:rPr>
                  <a:t>1</a:t>
                </a: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a:solidFill>
                    <a:srgbClr val="C00000"/>
                  </a:solidFill>
                </a:rPr>
                <a:t>Bản chất và đặc trưng của Nhà nước pháp quyền xã hội chủ nghĩa Việt 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2" y="3962406"/>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1">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9" name="Text Box 22"/>
              <p:cNvSpPr txBox="1">
                <a:spLocks noChangeArrowheads="1"/>
              </p:cNvSpPr>
              <p:nvPr/>
            </p:nvSpPr>
            <p:spPr bwMode="gray">
              <a:xfrm>
                <a:off x="1311" y="3324"/>
                <a:ext cx="135"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a:solidFill>
                      <a:srgbClr val="FFFFFF"/>
                    </a:solidFill>
                    <a:effectLst>
                      <a:outerShdw blurRad="38100" dist="38100" dir="2700000" algn="tl">
                        <a:srgbClr val="C0C0C0"/>
                      </a:outerShdw>
                    </a:effectLst>
                  </a:rPr>
                  <a:t>2</a:t>
                </a: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nl-NL" sz="2400" b="1" dirty="0">
                  <a:solidFill>
                    <a:srgbClr val="008000"/>
                  </a:solidFill>
                </a:rPr>
                <a:t>Phương hướng, nhiệm vụ và giải pháp xây dựng và hoàn thiện Nhà nước pháp quyền xã hội chủ nghĩa Việt Nam </a:t>
              </a:r>
              <a:endParaRPr lang="en-US" sz="1801" i="1" dirty="0">
                <a:solidFill>
                  <a:srgbClr val="008000"/>
                </a:solidFill>
              </a:endParaRPr>
            </a:p>
          </p:txBody>
        </p:sp>
      </p:grpSp>
    </p:spTree>
    <p:extLst>
      <p:ext uri="{BB962C8B-B14F-4D97-AF65-F5344CB8AC3E}">
        <p14:creationId xmlns:p14="http://schemas.microsoft.com/office/powerpoint/2010/main" val="7673602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0"/>
            <a:ext cx="11277600" cy="1077218"/>
          </a:xfrm>
          <a:prstGeom prst="rect">
            <a:avLst/>
          </a:prstGeom>
        </p:spPr>
        <p:txBody>
          <a:bodyPr wrap="square">
            <a:spAutoFit/>
          </a:bodyPr>
          <a:lstStyle/>
          <a:p>
            <a:pPr marL="514346" indent="-514346" algn="ctr">
              <a:spcBef>
                <a:spcPct val="0"/>
              </a:spcBef>
              <a:buAutoNum type="arabicPeriod"/>
            </a:pPr>
            <a:r>
              <a:rPr lang="nl-NL" sz="3200" b="1" dirty="0">
                <a:solidFill>
                  <a:srgbClr val="3333CC"/>
                </a:solidFill>
              </a:rPr>
              <a:t>Bản chất và đặc trưng của Nhà nước pháp quyền </a:t>
            </a:r>
          </a:p>
          <a:p>
            <a:pPr algn="ctr">
              <a:spcBef>
                <a:spcPct val="0"/>
              </a:spcBef>
            </a:pPr>
            <a:r>
              <a:rPr lang="nl-NL" sz="3200" b="1" dirty="0">
                <a:solidFill>
                  <a:srgbClr val="3333CC"/>
                </a:solidFill>
              </a:rPr>
              <a:t>xã 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      </a:t>
            </a:r>
            <a:r>
              <a:rPr lang="nl-NL" sz="2400" b="1" i="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1       </a:t>
            </a:r>
            <a:r>
              <a:rPr lang="nl-NL" sz="2400" b="1" i="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813043" cy="523220"/>
          </a:xfrm>
          <a:prstGeom prst="rect">
            <a:avLst/>
          </a:prstGeom>
        </p:spPr>
        <p:txBody>
          <a:bodyPr wrap="none">
            <a:spAutoFit/>
          </a:bodyPr>
          <a:lstStyle/>
          <a:p>
            <a:r>
              <a:rPr lang="nl-NL" sz="2800" b="1" i="1" dirty="0">
                <a:solidFill>
                  <a:srgbClr val="660066"/>
                </a:solidFill>
                <a:latin typeface="Times New Roman" panose="02020603050405020304" pitchFamily="18" charset="0"/>
                <a:ea typeface="Times New Roman" panose="02020603050405020304" pitchFamily="18" charset="0"/>
              </a:rPr>
              <a:t>1.2. </a:t>
            </a:r>
            <a:endParaRPr lang="en-US" sz="2800" dirty="0">
              <a:solidFill>
                <a:srgbClr val="660066"/>
              </a:solidFill>
            </a:endParaRPr>
          </a:p>
        </p:txBody>
      </p:sp>
      <p:sp>
        <p:nvSpPr>
          <p:cNvPr id="13" name="Rectangle 12"/>
          <p:cNvSpPr/>
          <p:nvPr/>
        </p:nvSpPr>
        <p:spPr>
          <a:xfrm>
            <a:off x="1136532" y="2478449"/>
            <a:ext cx="813043" cy="523220"/>
          </a:xfrm>
          <a:prstGeom prst="rect">
            <a:avLst/>
          </a:prstGeom>
        </p:spPr>
        <p:txBody>
          <a:bodyPr wrap="none">
            <a:spAutoFit/>
          </a:bodyPr>
          <a:lstStyle/>
          <a:p>
            <a:r>
              <a:rPr lang="nl-NL" sz="2800" b="1" i="1" dirty="0">
                <a:solidFill>
                  <a:srgbClr val="008000"/>
                </a:solidFill>
                <a:latin typeface="Times New Roman" panose="02020603050405020304" pitchFamily="18" charset="0"/>
                <a:ea typeface="Times New Roman" panose="02020603050405020304" pitchFamily="18" charset="0"/>
              </a:rPr>
              <a:t>1.1. </a:t>
            </a:r>
            <a:endParaRPr lang="en-US" sz="2800" dirty="0">
              <a:solidFill>
                <a:srgbClr val="008000"/>
              </a:solidFill>
            </a:endParaRPr>
          </a:p>
        </p:txBody>
      </p:sp>
    </p:spTree>
    <p:extLst>
      <p:ext uri="{BB962C8B-B14F-4D97-AF65-F5344CB8AC3E}">
        <p14:creationId xmlns:p14="http://schemas.microsoft.com/office/powerpoint/2010/main" val="13461429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1397001" y="845502"/>
            <a:ext cx="9328800" cy="602300"/>
          </a:xfrm>
        </p:spPr>
        <p:txBody>
          <a:bodyPr/>
          <a:lstStyle/>
          <a:p>
            <a:r>
              <a:rPr lang="vi-VN" altLang="vi-VN" sz="2400" i="1" dirty="0">
                <a:solidFill>
                  <a:srgbClr val="0000FF"/>
                </a:solidFill>
                <a:latin typeface="Times New Roman" panose="02020603050405020304" pitchFamily="18" charset="0"/>
                <a:cs typeface="Times New Roman" panose="02020603050405020304" pitchFamily="18" charset="0"/>
              </a:rPr>
              <a:t>Nhà nước pháp quyền?</a:t>
            </a:r>
            <a:endParaRPr lang="en-US" altLang="vi-VN" sz="2400"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62004" y="1600203"/>
            <a:ext cx="5638800" cy="4525963"/>
          </a:xfrm>
        </p:spPr>
        <p:txBody>
          <a:bodyPr/>
          <a:lstStyle/>
          <a:p>
            <a:pPr algn="just">
              <a:buFont typeface="Arial" charset="0"/>
              <a:buChar char="•"/>
              <a:defRPr/>
            </a:pPr>
            <a:r>
              <a:rPr lang="en-US" sz="2400" b="1" i="1" dirty="0">
                <a:latin typeface="Times New Roman" pitchFamily="18" charset="0"/>
                <a:cs typeface="Times New Roman" pitchFamily="18" charset="0"/>
              </a:rPr>
              <a:t>NNPQ</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là nhà nước quản lí mọi mặt của đời sống xã hội bằng pháp luật; mọi hoạt động của các cơ quan nhà nước, tổ chức xã hội và mọi công dân đều được thực hiện trên cơ sở pháp luật.</a:t>
            </a:r>
          </a:p>
          <a:p>
            <a:pPr algn="just">
              <a:buNone/>
              <a:defRPr/>
            </a:pPr>
            <a:endParaRPr lang="en-US" sz="2400" dirty="0">
              <a:latin typeface="Times New Roman" pitchFamily="18" charset="0"/>
              <a:cs typeface="Times New Roman" pitchFamily="18" charset="0"/>
            </a:endParaRPr>
          </a:p>
          <a:p>
            <a:pPr algn="just">
              <a:buFont typeface="Arial" charset="0"/>
              <a:buChar char="•"/>
              <a:defRPr/>
            </a:pPr>
            <a:r>
              <a:rPr lang="en-US" sz="2400" b="1" i="1" dirty="0">
                <a:latin typeface="Times New Roman" pitchFamily="18" charset="0"/>
                <a:cs typeface="Times New Roman" pitchFamily="18" charset="0"/>
              </a:rPr>
              <a:t>NNPQXHCNVN :</a:t>
            </a:r>
            <a:r>
              <a:rPr lang="en-US" sz="2400" dirty="0">
                <a:latin typeface="Times New Roman" pitchFamily="18" charset="0"/>
                <a:cs typeface="Times New Roman" pitchFamily="18" charset="0"/>
              </a:rPr>
              <a:t> Là nhà nước của dân, do dân và vì dân, quản lý mọi mặt của đời sống xã hội bằng pháp luật do ĐCSVN lãnh đạo</a:t>
            </a:r>
          </a:p>
          <a:p>
            <a:pPr>
              <a:buNone/>
              <a:defRPr/>
            </a:pPr>
            <a:r>
              <a:rPr lang="en-US" dirty="0" smtClean="0"/>
              <a:t> </a:t>
            </a:r>
            <a:endParaRPr lang="en-US" dirty="0"/>
          </a:p>
        </p:txBody>
      </p:sp>
      <p:sp>
        <p:nvSpPr>
          <p:cNvPr id="3076" name="AutoShape 5" descr="HÃ¬nh áº£nh cÃ³ liÃªn quan"/>
          <p:cNvSpPr>
            <a:spLocks noChangeAspect="1" noChangeArrowheads="1"/>
          </p:cNvSpPr>
          <p:nvPr/>
        </p:nvSpPr>
        <p:spPr bwMode="auto">
          <a:xfrm>
            <a:off x="1679575" y="-144461"/>
            <a:ext cx="304800" cy="30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7" name="AutoShape 7" descr="HÃ¬nh áº£nh cÃ³ liÃªn quan"/>
          <p:cNvSpPr>
            <a:spLocks noChangeAspect="1" noChangeArrowheads="1"/>
          </p:cNvSpPr>
          <p:nvPr/>
        </p:nvSpPr>
        <p:spPr bwMode="auto">
          <a:xfrm>
            <a:off x="1831975" y="7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8" name="AutoShape 9" descr="HÃ¬nh áº£nh cÃ³ liÃªn quan"/>
          <p:cNvSpPr>
            <a:spLocks noChangeAspect="1" noChangeArrowheads="1"/>
          </p:cNvSpPr>
          <p:nvPr/>
        </p:nvSpPr>
        <p:spPr bwMode="auto">
          <a:xfrm>
            <a:off x="1984375" y="160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9" name="AutoShape 11" descr="HÃ¬nh áº£nh cÃ³ liÃªn quan"/>
          <p:cNvSpPr>
            <a:spLocks noChangeAspect="1" noChangeArrowheads="1"/>
          </p:cNvSpPr>
          <p:nvPr/>
        </p:nvSpPr>
        <p:spPr bwMode="auto">
          <a:xfrm>
            <a:off x="2136775" y="312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0" name="AutoShape 13" descr="HÃ¬nh áº£nh cÃ³ liÃªn quan"/>
          <p:cNvSpPr>
            <a:spLocks noChangeAspect="1" noChangeArrowheads="1"/>
          </p:cNvSpPr>
          <p:nvPr/>
        </p:nvSpPr>
        <p:spPr bwMode="auto">
          <a:xfrm>
            <a:off x="2289175" y="465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1" name="AutoShape 15" descr="HÃ¬nh áº£nh cÃ³ liÃªn quan"/>
          <p:cNvSpPr>
            <a:spLocks noChangeAspect="1" noChangeArrowheads="1"/>
          </p:cNvSpPr>
          <p:nvPr/>
        </p:nvSpPr>
        <p:spPr bwMode="auto">
          <a:xfrm>
            <a:off x="2441575" y="617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2" name="AutoShape 17" descr="HÃ¬nh áº£nh cÃ³ liÃªn quan"/>
          <p:cNvSpPr>
            <a:spLocks noChangeAspect="1" noChangeArrowheads="1"/>
          </p:cNvSpPr>
          <p:nvPr/>
        </p:nvSpPr>
        <p:spPr bwMode="auto">
          <a:xfrm>
            <a:off x="2593975" y="769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3" name="AutoShape 19" descr="HÃ¬nh áº£nh cÃ³ liÃªn quan"/>
          <p:cNvSpPr>
            <a:spLocks noChangeAspect="1" noChangeArrowheads="1"/>
          </p:cNvSpPr>
          <p:nvPr/>
        </p:nvSpPr>
        <p:spPr bwMode="auto">
          <a:xfrm>
            <a:off x="2746375" y="922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4" name="AutoShape 21" descr="HÃ¬nh áº£nh cÃ³ liÃªn quan"/>
          <p:cNvSpPr>
            <a:spLocks noChangeAspect="1" noChangeArrowheads="1"/>
          </p:cNvSpPr>
          <p:nvPr/>
        </p:nvSpPr>
        <p:spPr bwMode="auto">
          <a:xfrm>
            <a:off x="2898775" y="1074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5" name="AutoShape 23" descr="nhiá»m vá»¥ vÃ  báº£n cháº¥t cá»§a nhÃ  nÆ°á»c chxhcn viá»t nam "/>
          <p:cNvSpPr>
            <a:spLocks noChangeAspect="1" noChangeArrowheads="1"/>
          </p:cNvSpPr>
          <p:nvPr/>
        </p:nvSpPr>
        <p:spPr bwMode="auto">
          <a:xfrm>
            <a:off x="3051175" y="1227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6" name="AutoShape 25" descr="nhiá»m vá»¥ vÃ  báº£n cháº¥t cá»§a nhÃ  nÆ°á»c chxhcn viá»t nam "/>
          <p:cNvSpPr>
            <a:spLocks noChangeAspect="1" noChangeArrowheads="1"/>
          </p:cNvSpPr>
          <p:nvPr/>
        </p:nvSpPr>
        <p:spPr bwMode="auto">
          <a:xfrm>
            <a:off x="3203575" y="1379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pic>
        <p:nvPicPr>
          <p:cNvPr id="3098" name="Picture 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1" y="1905000"/>
            <a:ext cx="36576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979758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1" presetClass="entr" presetSubtype="3"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heel(3)">
                                      <p:cBhvr>
                                        <p:cTn id="21" dur="1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2947" y="457207"/>
            <a:ext cx="11203132" cy="361637"/>
          </a:xfrm>
          <a:prstGeom prst="rect">
            <a:avLst/>
          </a:prstGeom>
        </p:spPr>
        <p:txBody>
          <a:bodyPr wrap="none">
            <a:spAutoFit/>
          </a:bodyPr>
          <a:lstStyle/>
          <a:p>
            <a:pPr marL="457195" indent="457195" algn="just">
              <a:lnSpc>
                <a:spcPts val="2100"/>
              </a:lnSpc>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1.1. 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2" name="Rectangle 1"/>
          <p:cNvSpPr/>
          <p:nvPr/>
        </p:nvSpPr>
        <p:spPr>
          <a:xfrm>
            <a:off x="2133604" y="1087284"/>
            <a:ext cx="8077200" cy="954107"/>
          </a:xfrm>
          <a:prstGeom prst="rect">
            <a:avLst/>
          </a:prstGeom>
          <a:ln>
            <a:solidFill>
              <a:srgbClr val="660066"/>
            </a:solidFill>
          </a:ln>
        </p:spPr>
        <p:txBody>
          <a:bodyPr wrap="square">
            <a:spAutoFit/>
          </a:bodyPr>
          <a:lstStyle/>
          <a:p>
            <a:pPr marL="342895" indent="-342895" algn="ctr">
              <a:buFont typeface="Wingdings" panose="05000000000000000000" pitchFamily="2" charset="2"/>
              <a:buChar char="q"/>
            </a:pPr>
            <a:r>
              <a:rPr lang="nl-NL" sz="2400" i="1" dirty="0">
                <a:latin typeface="Times New Roman" panose="02020603050405020304" pitchFamily="18" charset="0"/>
                <a:ea typeface="Times New Roman" panose="02020603050405020304" pitchFamily="18" charset="0"/>
              </a:rPr>
              <a:t> </a:t>
            </a:r>
            <a:r>
              <a:rPr lang="nl-NL" sz="2800" i="1" dirty="0">
                <a:solidFill>
                  <a:srgbClr val="3333CC"/>
                </a:solidFill>
                <a:latin typeface="Times New Roman" panose="02020603050405020304" pitchFamily="18" charset="0"/>
                <a:ea typeface="Times New Roman" panose="02020603050405020304" pitchFamily="18" charset="0"/>
              </a:rPr>
              <a:t>Nhà nước pháp quyền xã hội chủ nghĩa Việt Nam là Nhà nước pháp quyền của dân, do dân và vì dân</a:t>
            </a:r>
            <a:endParaRPr lang="en-US" sz="2800" dirty="0">
              <a:solidFill>
                <a:srgbClr val="3333CC"/>
              </a:solidFill>
            </a:endParaRPr>
          </a:p>
        </p:txBody>
      </p:sp>
      <p:sp>
        <p:nvSpPr>
          <p:cNvPr id="10" name="AutoShape 3"/>
          <p:cNvSpPr>
            <a:spLocks noChangeArrowheads="1"/>
          </p:cNvSpPr>
          <p:nvPr/>
        </p:nvSpPr>
        <p:spPr bwMode="gray">
          <a:xfrm>
            <a:off x="7467334" y="2789493"/>
            <a:ext cx="3962668" cy="1434782"/>
          </a:xfrm>
          <a:prstGeom prst="homePlate">
            <a:avLst>
              <a:gd name="adj" fmla="val 39013"/>
            </a:avLst>
          </a:prstGeom>
          <a:gradFill rotWithShape="1">
            <a:gsLst>
              <a:gs pos="0">
                <a:schemeClr val="folHlink">
                  <a:gamma/>
                  <a:shade val="76078"/>
                  <a:invGamma/>
                </a:schemeClr>
              </a:gs>
              <a:gs pos="100000">
                <a:schemeClr val="folHlink"/>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p>
        </p:txBody>
      </p:sp>
      <p:sp>
        <p:nvSpPr>
          <p:cNvPr id="11" name="AutoShape 4"/>
          <p:cNvSpPr>
            <a:spLocks noChangeArrowheads="1"/>
          </p:cNvSpPr>
          <p:nvPr/>
        </p:nvSpPr>
        <p:spPr bwMode="gray">
          <a:xfrm>
            <a:off x="3007595" y="2772854"/>
            <a:ext cx="5145812" cy="1418148"/>
          </a:xfrm>
          <a:prstGeom prst="homePlate">
            <a:avLst>
              <a:gd name="adj" fmla="val 42291"/>
            </a:avLst>
          </a:prstGeom>
          <a:solidFill>
            <a:srgbClr val="00B0F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solidFill>
                <a:srgbClr val="3333CC"/>
              </a:solidFill>
            </a:endParaRPr>
          </a:p>
        </p:txBody>
      </p:sp>
      <p:sp>
        <p:nvSpPr>
          <p:cNvPr id="12" name="AutoShape 5"/>
          <p:cNvSpPr>
            <a:spLocks noChangeArrowheads="1"/>
          </p:cNvSpPr>
          <p:nvPr/>
        </p:nvSpPr>
        <p:spPr bwMode="gray">
          <a:xfrm>
            <a:off x="630306" y="2789488"/>
            <a:ext cx="3850951" cy="1434782"/>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2800" b="1" dirty="0">
                <a:solidFill>
                  <a:schemeClr val="bg1"/>
                </a:solidFill>
              </a:rPr>
              <a:t>Bản chất </a:t>
            </a:r>
          </a:p>
          <a:p>
            <a:pPr algn="ctr"/>
            <a:r>
              <a:rPr lang="en-US" sz="2800" b="1" dirty="0">
                <a:solidFill>
                  <a:schemeClr val="bg1"/>
                </a:solidFill>
              </a:rPr>
              <a:t>Giai cấp công nhân</a:t>
            </a: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a:t>
            </a: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cxnSp>
        <p:nvCxnSpPr>
          <p:cNvPr id="14" name="Straight Arrow Connector 13"/>
          <p:cNvCxnSpPr>
            <a:stCxn id="2" idx="2"/>
          </p:cNvCxnSpPr>
          <p:nvPr/>
        </p:nvCxnSpPr>
        <p:spPr>
          <a:xfrm flipH="1">
            <a:off x="2895605" y="2041391"/>
            <a:ext cx="3276599" cy="7480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a:off x="6172204" y="2041391"/>
            <a:ext cx="2996588" cy="7481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flipH="1">
            <a:off x="5600707" y="2041391"/>
            <a:ext cx="571497" cy="6981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34748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6" y="732266"/>
            <a:ext cx="2447925" cy="2759076"/>
          </a:xfrm>
          <a:prstGeom prst="rect">
            <a:avLst/>
          </a:prstGeom>
          <a:noFill/>
        </p:spPr>
      </p:pic>
      <p:grpSp>
        <p:nvGrpSpPr>
          <p:cNvPr id="20" name="Group 5"/>
          <p:cNvGrpSpPr>
            <a:grpSpLocks/>
          </p:cNvGrpSpPr>
          <p:nvPr/>
        </p:nvGrpSpPr>
        <p:grpSpPr bwMode="auto">
          <a:xfrm>
            <a:off x="152406" y="2438405"/>
            <a:ext cx="3536951" cy="2771774"/>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sz="1801"/>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sz="1801"/>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sz="1801"/>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sz="1801"/>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sz="1801"/>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sz="1801"/>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sz="1801"/>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sz="1801"/>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sz="1801"/>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sz="1801"/>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sz="1801"/>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sz="1801"/>
              </a:p>
            </p:txBody>
          </p:sp>
        </p:grpSp>
      </p:grpSp>
      <p:sp>
        <p:nvSpPr>
          <p:cNvPr id="37" name="AutoShape 22"/>
          <p:cNvSpPr>
            <a:spLocks/>
          </p:cNvSpPr>
          <p:nvPr/>
        </p:nvSpPr>
        <p:spPr bwMode="blackWhite">
          <a:xfrm>
            <a:off x="4876802" y="328020"/>
            <a:ext cx="6444004" cy="1494265"/>
          </a:xfrm>
          <a:prstGeom prst="callout2">
            <a:avLst>
              <a:gd name="adj1" fmla="val 22153"/>
              <a:gd name="adj2" fmla="val -1944"/>
              <a:gd name="adj3" fmla="val 22153"/>
              <a:gd name="adj4" fmla="val -12162"/>
              <a:gd name="adj5" fmla="val 265847"/>
              <a:gd name="adj6" fmla="val -22903"/>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u="sng" dirty="0">
                <a:solidFill>
                  <a:srgbClr val="FF0000"/>
                </a:solidFill>
              </a:rPr>
              <a:t> quan điểm của giai cấp công nhân</a:t>
            </a:r>
            <a:endParaRPr lang="en-US" sz="2800" u="sng" dirty="0">
              <a:solidFill>
                <a:srgbClr val="FF0000"/>
              </a:solidFill>
              <a:latin typeface="Arial" charset="0"/>
            </a:endParaRPr>
          </a:p>
        </p:txBody>
      </p:sp>
      <p:sp>
        <p:nvSpPr>
          <p:cNvPr id="38" name="AutoShape 23"/>
          <p:cNvSpPr>
            <a:spLocks/>
          </p:cNvSpPr>
          <p:nvPr/>
        </p:nvSpPr>
        <p:spPr bwMode="blackWhite">
          <a:xfrm>
            <a:off x="5072404" y="2525717"/>
            <a:ext cx="6705600" cy="522286"/>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Thực hiện </a:t>
            </a:r>
            <a:r>
              <a:rPr lang="nl-NL" sz="2800" u="sng" dirty="0">
                <a:solidFill>
                  <a:srgbClr val="C00000"/>
                </a:solidFill>
              </a:rPr>
              <a:t>ý chí và nguyện vọng của giai cấp công nhân, nhân dân lao động và cả dân tộc</a:t>
            </a:r>
            <a:endParaRPr lang="en-US" sz="2800" u="sng" dirty="0">
              <a:solidFill>
                <a:srgbClr val="C00000"/>
              </a:solidFill>
              <a:latin typeface="Arial" charset="0"/>
            </a:endParaRPr>
          </a:p>
        </p:txBody>
      </p:sp>
      <p:sp>
        <p:nvSpPr>
          <p:cNvPr id="39" name="AutoShape 24"/>
          <p:cNvSpPr>
            <a:spLocks/>
          </p:cNvSpPr>
          <p:nvPr/>
        </p:nvSpPr>
        <p:spPr bwMode="blackWhite">
          <a:xfrm>
            <a:off x="5181602" y="3942525"/>
            <a:ext cx="6596404" cy="934276"/>
          </a:xfrm>
          <a:prstGeom prst="callout2">
            <a:avLst>
              <a:gd name="adj1" fmla="val 25440"/>
              <a:gd name="adj2" fmla="val -1972"/>
              <a:gd name="adj3" fmla="val 25440"/>
              <a:gd name="adj4" fmla="val -13551"/>
              <a:gd name="adj5" fmla="val -26452"/>
              <a:gd name="adj6" fmla="val -24119"/>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Phục vụ </a:t>
            </a:r>
            <a:r>
              <a:rPr lang="nl-NL" sz="2800" u="sng" dirty="0">
                <a:solidFill>
                  <a:srgbClr val="FF0000"/>
                </a:solidFill>
              </a:rPr>
              <a:t>lợi ích</a:t>
            </a:r>
            <a:r>
              <a:rPr lang="nl-NL" sz="2800" dirty="0">
                <a:solidFill>
                  <a:srgbClr val="000099"/>
                </a:solidFill>
              </a:rPr>
              <a:t> của </a:t>
            </a:r>
            <a:r>
              <a:rPr lang="nl-NL" sz="2800" u="sng" dirty="0">
                <a:solidFill>
                  <a:srgbClr val="660066"/>
                </a:solidFill>
              </a:rPr>
              <a:t>giai cấp công nhân</a:t>
            </a:r>
            <a:r>
              <a:rPr lang="nl-NL" sz="2800" dirty="0">
                <a:solidFill>
                  <a:srgbClr val="000099"/>
                </a:solidFill>
              </a:rPr>
              <a:t>, </a:t>
            </a:r>
            <a:r>
              <a:rPr lang="nl-NL" sz="2800"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u="sng" dirty="0">
                <a:solidFill>
                  <a:srgbClr val="CC6600"/>
                </a:solidFill>
              </a:rPr>
              <a:t>cả dân tộc</a:t>
            </a:r>
            <a:r>
              <a:rPr lang="nl-NL" sz="2800" dirty="0">
                <a:solidFill>
                  <a:srgbClr val="000099"/>
                </a:solidFill>
              </a:rPr>
              <a:t>.</a:t>
            </a:r>
            <a:endParaRPr lang="en-US" sz="2800" dirty="0">
              <a:solidFill>
                <a:srgbClr val="000099"/>
              </a:solidFill>
              <a:latin typeface="Arial" charset="0"/>
            </a:endParaRPr>
          </a:p>
        </p:txBody>
      </p:sp>
      <p:sp>
        <p:nvSpPr>
          <p:cNvPr id="40" name="Rectangle 39"/>
          <p:cNvSpPr/>
          <p:nvPr/>
        </p:nvSpPr>
        <p:spPr>
          <a:xfrm>
            <a:off x="495851" y="2670996"/>
            <a:ext cx="2963829" cy="830997"/>
          </a:xfrm>
          <a:prstGeom prst="rect">
            <a:avLst/>
          </a:prstGeom>
        </p:spPr>
        <p:txBody>
          <a:bodyPr wrap="square">
            <a:spAutoFit/>
          </a:bodyPr>
          <a:lstStyle/>
          <a:p>
            <a:pPr algn="ctr"/>
            <a:r>
              <a:rPr lang="nl-NL" sz="2400" b="1" dirty="0">
                <a:solidFill>
                  <a:srgbClr val="C00000"/>
                </a:solidFill>
              </a:rPr>
              <a:t>Bản chất </a:t>
            </a:r>
          </a:p>
          <a:p>
            <a:pPr algn="ctr"/>
            <a:r>
              <a:rPr lang="nl-NL" sz="2400" b="1" dirty="0">
                <a:solidFill>
                  <a:srgbClr val="C00000"/>
                </a:solidFill>
              </a:rPr>
              <a:t>GCCN</a:t>
            </a:r>
          </a:p>
        </p:txBody>
      </p:sp>
    </p:spTree>
    <p:extLst>
      <p:ext uri="{BB962C8B-B14F-4D97-AF65-F5344CB8AC3E}">
        <p14:creationId xmlns:p14="http://schemas.microsoft.com/office/powerpoint/2010/main" val="1443560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52" y="793738"/>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9"/>
            <a:ext cx="1643063" cy="1384995"/>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nhân dân </a:t>
            </a:r>
            <a:endParaRPr lang="en-US" sz="2800" b="1" dirty="0">
              <a:solidFill>
                <a:srgbClr val="00B050"/>
              </a:solidFill>
            </a:endParaRPr>
          </a:p>
        </p:txBody>
      </p:sp>
      <p:sp>
        <p:nvSpPr>
          <p:cNvPr id="10" name="Rectangle 9"/>
          <p:cNvSpPr/>
          <p:nvPr/>
        </p:nvSpPr>
        <p:spPr>
          <a:xfrm>
            <a:off x="2" y="1629581"/>
            <a:ext cx="4362553" cy="1200329"/>
          </a:xfrm>
          <a:prstGeom prst="rect">
            <a:avLst/>
          </a:prstGeom>
        </p:spPr>
        <p:txBody>
          <a:bodyPr wrap="square">
            <a:spAutoFit/>
          </a:bodyPr>
          <a:lstStyle/>
          <a:p>
            <a:pPr marL="285748" indent="-285748" algn="ctr">
              <a:buFont typeface="Wingdings" panose="05000000000000000000" pitchFamily="2" charset="2"/>
              <a:buChar char="§"/>
            </a:pPr>
            <a:r>
              <a:rPr lang="vi-VN" sz="2400" dirty="0"/>
              <a:t>Nhà nước là công cụ chủ yếu để nhân dân thực hiện quyền làm chủ của mình.</a:t>
            </a:r>
            <a:endParaRPr lang="en-US" sz="3600" dirty="0">
              <a:solidFill>
                <a:srgbClr val="CC6600"/>
              </a:solidFill>
              <a:latin typeface="+mj-lt"/>
            </a:endParaRPr>
          </a:p>
        </p:txBody>
      </p:sp>
      <p:sp>
        <p:nvSpPr>
          <p:cNvPr id="11" name="Rectangle 10"/>
          <p:cNvSpPr/>
          <p:nvPr/>
        </p:nvSpPr>
        <p:spPr>
          <a:xfrm>
            <a:off x="7315200" y="486200"/>
            <a:ext cx="4495801" cy="1384995"/>
          </a:xfrm>
          <a:prstGeom prst="rect">
            <a:avLst/>
          </a:prstGeom>
        </p:spPr>
        <p:txBody>
          <a:bodyPr wrap="square">
            <a:spAutoFit/>
          </a:bodyPr>
          <a:lstStyle/>
          <a:p>
            <a:pPr marL="342895" indent="-342895" algn="ctr">
              <a:buFont typeface="Wingdings" panose="05000000000000000000" pitchFamily="2" charset="2"/>
              <a:buChar char="§"/>
            </a:pPr>
            <a:r>
              <a:rPr lang="vi-VN" sz="2800" dirty="0"/>
              <a:t>Nhà nước thể hiện ý chí, lợi ích và nguyện vọng của nhân dân.</a:t>
            </a:r>
            <a:endParaRPr lang="en-US" sz="4000" dirty="0">
              <a:latin typeface="+mj-lt"/>
            </a:endParaRPr>
          </a:p>
        </p:txBody>
      </p:sp>
      <p:sp>
        <p:nvSpPr>
          <p:cNvPr id="12" name="Rectangle 11"/>
          <p:cNvSpPr/>
          <p:nvPr/>
        </p:nvSpPr>
        <p:spPr>
          <a:xfrm>
            <a:off x="6671266" y="4494433"/>
            <a:ext cx="4758738" cy="1200329"/>
          </a:xfrm>
          <a:prstGeom prst="rect">
            <a:avLst/>
          </a:prstGeom>
        </p:spPr>
        <p:txBody>
          <a:bodyPr wrap="square">
            <a:spAutoFit/>
          </a:bodyPr>
          <a:lstStyle/>
          <a:p>
            <a:pPr marL="342895" indent="-342895" algn="ctr">
              <a:buFont typeface="Wingdings" panose="05000000000000000000" pitchFamily="2" charset="2"/>
              <a:buChar char="§"/>
            </a:pPr>
            <a:r>
              <a:rPr lang="vi-VN" sz="2400" dirty="0"/>
              <a:t>Nhà nước của dân, vì dân, do dân lập nên và nhân dân tham gia quản lí.</a:t>
            </a:r>
            <a:endParaRPr lang="en-US" sz="3600" dirty="0">
              <a:solidFill>
                <a:srgbClr val="3333CC"/>
              </a:solidFill>
              <a:latin typeface="+mj-lt"/>
            </a:endParaRPr>
          </a:p>
        </p:txBody>
      </p:sp>
    </p:spTree>
    <p:extLst>
      <p:ext uri="{BB962C8B-B14F-4D97-AF65-F5344CB8AC3E}">
        <p14:creationId xmlns:p14="http://schemas.microsoft.com/office/powerpoint/2010/main" val="42674125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52" y="793738"/>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5"/>
            <a:ext cx="1643063" cy="954107"/>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a:t>
            </a:r>
            <a:r>
              <a:rPr lang="vi-VN" sz="2800" b="1" dirty="0">
                <a:solidFill>
                  <a:srgbClr val="00B050"/>
                </a:solidFill>
                <a:ea typeface="Times New Roman" panose="02020603050405020304" pitchFamily="18" charset="0"/>
              </a:rPr>
              <a:t>dân tộc</a:t>
            </a:r>
            <a:r>
              <a:rPr lang="nl-NL" sz="2800" b="1" dirty="0">
                <a:solidFill>
                  <a:srgbClr val="00B050"/>
                </a:solidFill>
                <a:ea typeface="Times New Roman" panose="02020603050405020304" pitchFamily="18" charset="0"/>
              </a:rPr>
              <a:t> </a:t>
            </a:r>
            <a:endParaRPr lang="en-US" sz="2800" b="1" dirty="0">
              <a:solidFill>
                <a:srgbClr val="00B050"/>
              </a:solidFill>
            </a:endParaRPr>
          </a:p>
        </p:txBody>
      </p:sp>
      <p:sp>
        <p:nvSpPr>
          <p:cNvPr id="10" name="Rectangle 9"/>
          <p:cNvSpPr/>
          <p:nvPr/>
        </p:nvSpPr>
        <p:spPr>
          <a:xfrm>
            <a:off x="234078" y="1629589"/>
            <a:ext cx="4128476" cy="1815882"/>
          </a:xfrm>
          <a:prstGeom prst="rect">
            <a:avLst/>
          </a:prstGeom>
        </p:spPr>
        <p:txBody>
          <a:bodyPr wrap="square">
            <a:spAutoFit/>
          </a:bodyPr>
          <a:lstStyle/>
          <a:p>
            <a:pPr algn="ctr"/>
            <a:r>
              <a:rPr lang="nl-NL" sz="2800" dirty="0">
                <a:latin typeface="Times New Roman" panose="02020603050405020304" pitchFamily="18" charset="0"/>
                <a:ea typeface="Times New Roman" panose="02020603050405020304" pitchFamily="18" charset="0"/>
                <a:cs typeface="Times New Roman" panose="02020603050405020304" pitchFamily="18" charset="0"/>
              </a:rPr>
              <a:t>Đoàn kết dân tộc, đoàn kết toàn dân là đường lối chiến lược và động lực to lớn để xây dựng và bảo </a:t>
            </a:r>
            <a:r>
              <a:rPr lang="nl-NL" sz="28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 tổ quốc</a:t>
            </a: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7315200" y="486200"/>
            <a:ext cx="4495801" cy="1200329"/>
          </a:xfrm>
          <a:prstGeom prst="rect">
            <a:avLst/>
          </a:prstGeom>
        </p:spPr>
        <p:txBody>
          <a:bodyPr wrap="square">
            <a:spAutoFit/>
          </a:bodyPr>
          <a:lstStyle/>
          <a:p>
            <a:pPr algn="ctr"/>
            <a:r>
              <a:rPr lang="nl-NL"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Kế thừa và phát huy những truyền thống, bản sắc tốt đẹp của dân tộc và con người Việt Nam</a:t>
            </a:r>
            <a:endParaRPr lang="en-US" sz="2400" dirty="0">
              <a:solidFill>
                <a:srgbClr val="008000"/>
              </a:solidFill>
              <a:latin typeface="Times New Roman" panose="02020603050405020304" pitchFamily="18" charset="0"/>
              <a:cs typeface="Times New Roman" panose="02020603050405020304" pitchFamily="18" charset="0"/>
            </a:endParaRPr>
          </a:p>
        </p:txBody>
      </p:sp>
      <p:graphicFrame>
        <p:nvGraphicFramePr>
          <p:cNvPr id="13" name="Diagram 12"/>
          <p:cNvGraphicFramePr/>
          <p:nvPr>
            <p:extLst>
              <p:ext uri="{D42A27DB-BD31-4B8C-83A1-F6EECF244321}">
                <p14:modId xmlns:p14="http://schemas.microsoft.com/office/powerpoint/2010/main" val="2037624883"/>
              </p:ext>
            </p:extLst>
          </p:nvPr>
        </p:nvGraphicFramePr>
        <p:xfrm>
          <a:off x="6248400" y="4494437"/>
          <a:ext cx="5715001" cy="95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92568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2" name="Rectangle 1"/>
          <p:cNvSpPr/>
          <p:nvPr/>
        </p:nvSpPr>
        <p:spPr>
          <a:xfrm>
            <a:off x="757705" y="874700"/>
            <a:ext cx="10676587" cy="954107"/>
          </a:xfrm>
          <a:prstGeom prst="rect">
            <a:avLst/>
          </a:prstGeom>
          <a:ln>
            <a:solidFill>
              <a:srgbClr val="CC3300"/>
            </a:solidFill>
          </a:ln>
        </p:spPr>
        <p:txBody>
          <a:bodyPr wrap="square">
            <a:spAutoFit/>
          </a:bodyPr>
          <a:lstStyle/>
          <a:p>
            <a:pPr indent="457195" algn="just"/>
            <a:endParaRPr lang="nl-NL" sz="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895" indent="-342895" algn="ctr">
              <a:buFont typeface="Wingdings" panose="05000000000000000000" pitchFamily="2" charset="2"/>
              <a:buChar char="q"/>
            </a:pPr>
            <a:r>
              <a:rPr lang="vi-VN" sz="2400" dirty="0">
                <a:solidFill>
                  <a:srgbClr val="6600CC"/>
                </a:solidFill>
                <a:latin typeface="+mj-lt"/>
              </a:rPr>
              <a:t>Quyền lực nhà nước là thống nhất, có sự phân công, phối hợp, kiểm soát giữa các cơ quan nhà nước trong việc thực hiện các quyền lập pháp, hành pháp, tư pháp</a:t>
            </a:r>
            <a:endParaRPr lang="en-US" sz="3200" b="1" u="sng" dirty="0">
              <a:solidFill>
                <a:srgbClr val="6600CC"/>
              </a:solidFill>
              <a:latin typeface="+mj-lt"/>
              <a:ea typeface="Times New Roman" panose="02020603050405020304" pitchFamily="18" charset="0"/>
              <a:cs typeface="Times New Roman" panose="02020603050405020304" pitchFamily="18" charset="0"/>
            </a:endParaRPr>
          </a:p>
        </p:txBody>
      </p:sp>
      <p:pic>
        <p:nvPicPr>
          <p:cNvPr id="5" name="Picture 2"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1371600" y="2438405"/>
            <a:ext cx="4191001" cy="3810000"/>
          </a:xfrm>
          <a:prstGeom prst="rect">
            <a:avLst/>
          </a:prstGeom>
          <a:noFill/>
        </p:spPr>
      </p:pic>
      <p:sp>
        <p:nvSpPr>
          <p:cNvPr id="3" name="TextBox 2"/>
          <p:cNvSpPr txBox="1"/>
          <p:nvPr/>
        </p:nvSpPr>
        <p:spPr>
          <a:xfrm>
            <a:off x="6400804" y="3254276"/>
            <a:ext cx="5638800" cy="2308324"/>
          </a:xfrm>
          <a:prstGeom prst="rect">
            <a:avLst/>
          </a:prstGeom>
          <a:noFill/>
        </p:spPr>
        <p:txBody>
          <a:bodyPr wrap="square" rtlCol="0">
            <a:spAutoFit/>
          </a:bodyPr>
          <a:lstStyle/>
          <a:p>
            <a:pPr algn="just"/>
            <a:r>
              <a:rPr lang="vi-VN" sz="2400" dirty="0">
                <a:solidFill>
                  <a:srgbClr val="FF0000"/>
                </a:solidFill>
                <a:latin typeface="+mj-lt"/>
              </a:rPr>
              <a:t>Điều 2 (HP 2013):</a:t>
            </a:r>
            <a:r>
              <a:rPr lang="vi-VN" sz="2400" dirty="0">
                <a:latin typeface="+mj-lt"/>
              </a:rPr>
              <a:t> Nước Cộng hòa xã hội chủ nghĩa Việt Nam do Nhân dân làm chủ; tất cả quyền lực nhà nước thuộc về Nhân dân mà nền tảng là liên minh giữa giai cấp công nhân với giai cấp nông dân và đội ngũ trí thức. </a:t>
            </a:r>
          </a:p>
        </p:txBody>
      </p:sp>
    </p:spTree>
    <p:extLst>
      <p:ext uri="{BB962C8B-B14F-4D97-AF65-F5344CB8AC3E}">
        <p14:creationId xmlns:p14="http://schemas.microsoft.com/office/powerpoint/2010/main" val="1642401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7" name="Group 3"/>
          <p:cNvGrpSpPr>
            <a:grpSpLocks/>
          </p:cNvGrpSpPr>
          <p:nvPr/>
        </p:nvGrpSpPr>
        <p:grpSpPr bwMode="auto">
          <a:xfrm>
            <a:off x="1828806" y="2229724"/>
            <a:ext cx="8424862" cy="4247280"/>
            <a:chOff x="204" y="1479"/>
            <a:chExt cx="5307" cy="2222"/>
          </a:xfrm>
        </p:grpSpPr>
        <p:sp>
          <p:nvSpPr>
            <p:cNvPr id="15366" name="WordArt 5"/>
            <p:cNvSpPr>
              <a:spLocks noChangeArrowheads="1" noChangeShapeType="1" noTextEdit="1"/>
            </p:cNvSpPr>
            <p:nvPr/>
          </p:nvSpPr>
          <p:spPr bwMode="auto">
            <a:xfrm>
              <a:off x="431" y="3475"/>
              <a:ext cx="4990" cy="226"/>
            </a:xfrm>
            <a:prstGeom prst="rect">
              <a:avLst/>
            </a:prstGeom>
          </p:spPr>
          <p:txBody>
            <a:bodyPr wrap="none" fromWordArt="1">
              <a:prstTxWarp prst="textPlain">
                <a:avLst>
                  <a:gd name="adj" fmla="val 50000"/>
                </a:avLst>
              </a:prstTxWarp>
            </a:bodyPr>
            <a:lstStyle/>
            <a:p>
              <a:pPr algn="ctr"/>
              <a:r>
                <a:rPr lang="vi-VN" sz="3600" kern="10" dirty="0">
                  <a:ln w="9525">
                    <a:solidFill>
                      <a:srgbClr val="660033"/>
                    </a:solidFill>
                    <a:round/>
                    <a:headEnd/>
                    <a:tailEnd/>
                  </a:ln>
                  <a:solidFill>
                    <a:srgbClr val="660033"/>
                  </a:solidFill>
                  <a:latin typeface="Arial Đen"/>
                </a:rPr>
                <a:t>TOÀN BỘ QUYỀN LỰC THUỘC VỀ NHÂN DÂN DƯỚI SỰ LÃNH ĐẠO CỦA ĐẢNG CỘNG SẢN</a:t>
              </a:r>
              <a:endParaRPr lang="en-US" sz="3600" kern="10" dirty="0">
                <a:ln w="9525">
                  <a:solidFill>
                    <a:srgbClr val="660033"/>
                  </a:solidFill>
                  <a:round/>
                  <a:headEnd/>
                  <a:tailEnd/>
                </a:ln>
                <a:solidFill>
                  <a:srgbClr val="660033"/>
                </a:solidFill>
                <a:latin typeface="Arial Đen"/>
              </a:endParaRPr>
            </a:p>
          </p:txBody>
        </p:sp>
        <p:pic>
          <p:nvPicPr>
            <p:cNvPr id="15367" name="Picture 6" descr="Co Da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 y="1479"/>
              <a:ext cx="2721" cy="1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7" descr="dai hoi X"/>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6" y="2250"/>
              <a:ext cx="1134"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8" descr="co tquoc bay"/>
            <p:cNvPicPr>
              <a:picLocks noChangeAspect="1" noChangeArrowheads="1"/>
            </p:cNvPicPr>
            <p:nvPr/>
          </p:nvPicPr>
          <p:blipFill>
            <a:blip r:embed="rId4">
              <a:lum bright="10000"/>
              <a:extLst>
                <a:ext uri="{28A0092B-C50C-407E-A947-70E740481C1C}">
                  <a14:useLocalDpi xmlns:a14="http://schemas.microsoft.com/office/drawing/2010/main" val="0"/>
                </a:ext>
              </a:extLst>
            </a:blip>
            <a:srcRect/>
            <a:stretch>
              <a:fillRect/>
            </a:stretch>
          </p:blipFill>
          <p:spPr bwMode="auto">
            <a:xfrm>
              <a:off x="2925" y="1479"/>
              <a:ext cx="2586" cy="1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9" descr="QUOC HOI X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1" y="2205"/>
              <a:ext cx="1224" cy="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363" name="Rectangle 2"/>
          <p:cNvSpPr>
            <a:spLocks noChangeArrowheads="1"/>
          </p:cNvSpPr>
          <p:nvPr/>
        </p:nvSpPr>
        <p:spPr bwMode="auto">
          <a:xfrm>
            <a:off x="1447801" y="204844"/>
            <a:ext cx="9753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a:solidFill>
                  <a:srgbClr val="990000"/>
                </a:solidFill>
                <a:cs typeface="Times New Roman" panose="02020603050405020304" pitchFamily="18" charset="0"/>
              </a:rPr>
              <a:t>1.2. Đặc trưng nhà nước pháp quyền XHCN Việt Nam</a:t>
            </a:r>
            <a:endParaRPr lang="en-US" altLang="en-US" sz="2400" dirty="0">
              <a:solidFill>
                <a:srgbClr val="990000"/>
              </a:solidFill>
              <a:cs typeface="Times New Roman" panose="02020603050405020304" pitchFamily="18" charset="0"/>
            </a:endParaRPr>
          </a:p>
        </p:txBody>
      </p:sp>
      <p:cxnSp>
        <p:nvCxnSpPr>
          <p:cNvPr id="5" name="Straight Connector 4"/>
          <p:cNvCxnSpPr/>
          <p:nvPr/>
        </p:nvCxnSpPr>
        <p:spPr>
          <a:xfrm>
            <a:off x="3989394" y="914401"/>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4" y="1163974"/>
            <a:ext cx="11049001" cy="830997"/>
          </a:xfrm>
          <a:prstGeom prst="rect">
            <a:avLst/>
          </a:prstGeom>
        </p:spPr>
        <p:txBody>
          <a:bodyPr wrap="square">
            <a:spAutoFit/>
          </a:bodyPr>
          <a:lstStyle/>
          <a:p>
            <a:pPr indent="457195" algn="just"/>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endParaRPr lang="en-US" sz="24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80350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afterEffect">
                                  <p:stCondLst>
                                    <p:cond delay="0"/>
                                  </p:stCondLst>
                                  <p:childTnLst>
                                    <p:set>
                                      <p:cBhvr>
                                        <p:cTn id="6" dur="1" fill="hold">
                                          <p:stCondLst>
                                            <p:cond delay="0"/>
                                          </p:stCondLst>
                                        </p:cTn>
                                        <p:tgtEl>
                                          <p:spTgt spid="52227"/>
                                        </p:tgtEl>
                                        <p:attrNameLst>
                                          <p:attrName>style.visibility</p:attrName>
                                        </p:attrNameLst>
                                      </p:cBhvr>
                                      <p:to>
                                        <p:strVal val="visible"/>
                                      </p:to>
                                    </p:set>
                                    <p:anim calcmode="lin" valueType="num">
                                      <p:cBhvr>
                                        <p:cTn id="7" dur="1000" fill="hold"/>
                                        <p:tgtEl>
                                          <p:spTgt spid="52227"/>
                                        </p:tgtEl>
                                        <p:attrNameLst>
                                          <p:attrName>ppt_x</p:attrName>
                                        </p:attrNameLst>
                                      </p:cBhvr>
                                      <p:tavLst>
                                        <p:tav tm="0">
                                          <p:val>
                                            <p:strVal val="#ppt_x-.2"/>
                                          </p:val>
                                        </p:tav>
                                        <p:tav tm="100000">
                                          <p:val>
                                            <p:strVal val="#ppt_x"/>
                                          </p:val>
                                        </p:tav>
                                      </p:tavLst>
                                    </p:anim>
                                    <p:anim calcmode="lin" valueType="num">
                                      <p:cBhvr>
                                        <p:cTn id="8" dur="1000" fill="hold"/>
                                        <p:tgtEl>
                                          <p:spTgt spid="52227"/>
                                        </p:tgtEl>
                                        <p:attrNameLst>
                                          <p:attrName>ppt_y</p:attrName>
                                        </p:attrNameLst>
                                      </p:cBhvr>
                                      <p:tavLst>
                                        <p:tav tm="0">
                                          <p:val>
                                            <p:strVal val="#ppt_y"/>
                                          </p:val>
                                        </p:tav>
                                        <p:tav tm="100000">
                                          <p:val>
                                            <p:strVal val="#ppt_y"/>
                                          </p:val>
                                        </p:tav>
                                      </p:tavLst>
                                    </p:anim>
                                    <p:animEffect transition="in" filter="wipe(right)" prLst="gradientSize: 0.1">
                                      <p:cBhvr>
                                        <p:cTn id="9" dur="1000"/>
                                        <p:tgtEl>
                                          <p:spTgt spid="52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endParaRPr lang="vi-VN" altLang="vi-VN" smtClean="0">
              <a:latin typeface="Calibri" panose="020F050202020403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21796041"/>
              </p:ext>
            </p:extLst>
          </p:nvPr>
        </p:nvGraphicFramePr>
        <p:xfrm>
          <a:off x="914400" y="304804"/>
          <a:ext cx="10591800" cy="4800600"/>
        </p:xfrm>
        <a:graphic>
          <a:graphicData uri="http://schemas.openxmlformats.org/drawingml/2006/table">
            <a:tbl>
              <a:tblPr firstRow="1" bandRow="1">
                <a:tableStyleId>{5C22544A-7EE6-4342-B048-85BDC9FD1C3A}</a:tableStyleId>
              </a:tblPr>
              <a:tblGrid>
                <a:gridCol w="5295900">
                  <a:extLst>
                    <a:ext uri="{9D8B030D-6E8A-4147-A177-3AD203B41FA5}">
                      <a16:colId xmlns:a16="http://schemas.microsoft.com/office/drawing/2014/main" val="20000"/>
                    </a:ext>
                  </a:extLst>
                </a:gridCol>
                <a:gridCol w="5295900">
                  <a:extLst>
                    <a:ext uri="{9D8B030D-6E8A-4147-A177-3AD203B41FA5}">
                      <a16:colId xmlns:a16="http://schemas.microsoft.com/office/drawing/2014/main" val="20001"/>
                    </a:ext>
                  </a:extLst>
                </a:gridCol>
              </a:tblGrid>
              <a:tr h="445116">
                <a:tc>
                  <a:txBody>
                    <a:bodyPr/>
                    <a:lstStyle/>
                    <a:p>
                      <a:r>
                        <a:rPr lang="en-US" sz="2000" smtClean="0"/>
                        <a:t>Pháp</a:t>
                      </a:r>
                      <a:r>
                        <a:rPr lang="en-US" sz="2000" baseline="0" smtClean="0"/>
                        <a:t> quyền XHCN</a:t>
                      </a:r>
                      <a:endParaRPr lang="en-US" sz="2000"/>
                    </a:p>
                  </a:txBody>
                  <a:tcPr marT="45700" marB="45700"/>
                </a:tc>
                <a:tc>
                  <a:txBody>
                    <a:bodyPr/>
                    <a:lstStyle/>
                    <a:p>
                      <a:r>
                        <a:rPr lang="en-US" sz="2000" smtClean="0"/>
                        <a:t>Pháp</a:t>
                      </a:r>
                      <a:r>
                        <a:rPr lang="en-US" sz="2000" baseline="0" smtClean="0"/>
                        <a:t> quyền TS</a:t>
                      </a:r>
                      <a:endParaRPr lang="en-US" sz="2000"/>
                    </a:p>
                  </a:txBody>
                  <a:tcPr marT="45700" marB="45700"/>
                </a:tc>
                <a:extLst>
                  <a:ext uri="{0D108BD9-81ED-4DB2-BD59-A6C34878D82A}">
                    <a16:rowId xmlns:a16="http://schemas.microsoft.com/office/drawing/2014/main" val="10000"/>
                  </a:ext>
                </a:extLst>
              </a:tr>
              <a:tr h="1573748">
                <a:tc>
                  <a:txBody>
                    <a:bodyPr/>
                    <a:lstStyle/>
                    <a:p>
                      <a:r>
                        <a:rPr lang="en-US" sz="2000" b="0" i="0" kern="1200" smtClean="0">
                          <a:solidFill>
                            <a:schemeClr val="dk1"/>
                          </a:solidFill>
                          <a:effectLst/>
                          <a:latin typeface="Times New Roman" pitchFamily="18" charset="0"/>
                          <a:ea typeface="+mn-ea"/>
                          <a:cs typeface="Times New Roman" pitchFamily="18" charset="0"/>
                        </a:rPr>
                        <a:t>Q</a:t>
                      </a:r>
                      <a:r>
                        <a:rPr lang="vi-VN" sz="2000" b="0" i="0" kern="1200" smtClean="0">
                          <a:solidFill>
                            <a:schemeClr val="dk1"/>
                          </a:solidFill>
                          <a:effectLst/>
                          <a:latin typeface="Times New Roman" pitchFamily="18" charset="0"/>
                          <a:ea typeface="+mn-ea"/>
                          <a:cs typeface="Times New Roman" pitchFamily="18" charset="0"/>
                        </a:rPr>
                        <a:t>uyền lực nhà nước thuộc về nhân dân, do nhân dân bầu ra các cơ quan quyền lực</a:t>
                      </a:r>
                      <a:r>
                        <a:rPr lang="en-US" sz="2000" b="0" i="0" kern="1200" smtClean="0">
                          <a:solidFill>
                            <a:schemeClr val="dk1"/>
                          </a:solidFill>
                          <a:effectLst/>
                          <a:latin typeface="Times New Roman" pitchFamily="18" charset="0"/>
                          <a:ea typeface="+mn-ea"/>
                          <a:cs typeface="Times New Roman" pitchFamily="18" charset="0"/>
                        </a:rPr>
                        <a:t>, chấm</a:t>
                      </a:r>
                      <a:r>
                        <a:rPr lang="en-US" sz="2000" b="0" i="0" kern="1200" baseline="0" smtClean="0">
                          <a:solidFill>
                            <a:schemeClr val="dk1"/>
                          </a:solidFill>
                          <a:effectLst/>
                          <a:latin typeface="Times New Roman" pitchFamily="18" charset="0"/>
                          <a:ea typeface="+mn-ea"/>
                          <a:cs typeface="Times New Roman" pitchFamily="18" charset="0"/>
                        </a:rPr>
                        <a:t> dứt hoặc bầu ra chính phủ mới.</a:t>
                      </a:r>
                      <a:endParaRPr lang="en-US" sz="2000">
                        <a:latin typeface="Times New Roman" pitchFamily="18" charset="0"/>
                        <a:cs typeface="Times New Roman" pitchFamily="18" charset="0"/>
                      </a:endParaRPr>
                    </a:p>
                  </a:txBody>
                  <a:tcPr marT="45700" marB="45700"/>
                </a:tc>
                <a:tc>
                  <a:txBody>
                    <a:bodyPr/>
                    <a:lstStyle/>
                    <a:p>
                      <a:r>
                        <a:rPr lang="en-US" sz="2000" b="0" i="0" kern="1200" smtClean="0">
                          <a:solidFill>
                            <a:schemeClr val="dk1"/>
                          </a:solidFill>
                          <a:effectLst/>
                          <a:latin typeface="Times New Roman" pitchFamily="18" charset="0"/>
                          <a:ea typeface="+mn-ea"/>
                          <a:cs typeface="Times New Roman" pitchFamily="18" charset="0"/>
                        </a:rPr>
                        <a:t>Q</a:t>
                      </a:r>
                      <a:r>
                        <a:rPr lang="vi-VN" sz="2000" b="0" i="0" kern="1200" smtClean="0">
                          <a:solidFill>
                            <a:schemeClr val="dk1"/>
                          </a:solidFill>
                          <a:effectLst/>
                          <a:latin typeface="Times New Roman" pitchFamily="18" charset="0"/>
                          <a:ea typeface="+mn-ea"/>
                          <a:cs typeface="Times New Roman" pitchFamily="18" charset="0"/>
                        </a:rPr>
                        <a:t>uyền lực của cá nhân Tổng thống hoặc cá nhân Thủ tướng có quyền giải tán Nghị viện (Quốc hội) hoặc giải tán Chính phủ...</a:t>
                      </a:r>
                      <a:endParaRPr lang="en-US" sz="2000">
                        <a:latin typeface="Times New Roman" pitchFamily="18" charset="0"/>
                        <a:cs typeface="Times New Roman" pitchFamily="18" charset="0"/>
                      </a:endParaRPr>
                    </a:p>
                  </a:txBody>
                  <a:tcPr marT="45700" marB="45700"/>
                </a:tc>
                <a:extLst>
                  <a:ext uri="{0D108BD9-81ED-4DB2-BD59-A6C34878D82A}">
                    <a16:rowId xmlns:a16="http://schemas.microsoft.com/office/drawing/2014/main" val="10001"/>
                  </a:ext>
                </a:extLst>
              </a:tr>
              <a:tr h="1207852">
                <a:tc>
                  <a:txBody>
                    <a:bodyPr/>
                    <a:lstStyle/>
                    <a:p>
                      <a:r>
                        <a:rPr lang="en-US" sz="2000" b="0" i="0" kern="1200" dirty="0" smtClean="0">
                          <a:solidFill>
                            <a:schemeClr val="dk1"/>
                          </a:solidFill>
                          <a:effectLst/>
                          <a:latin typeface="Times New Roman" pitchFamily="18" charset="0"/>
                          <a:ea typeface="+mn-ea"/>
                          <a:cs typeface="Times New Roman" pitchFamily="18" charset="0"/>
                        </a:rPr>
                        <a:t>ý chí và nguyện vọng của toàn thể nhân dân.</a:t>
                      </a:r>
                      <a:endParaRPr lang="en-US" sz="2000" dirty="0">
                        <a:latin typeface="Times New Roman" pitchFamily="18" charset="0"/>
                        <a:cs typeface="Times New Roman" pitchFamily="18" charset="0"/>
                      </a:endParaRPr>
                    </a:p>
                  </a:txBody>
                  <a:tcPr marT="45700" marB="45700"/>
                </a:tc>
                <a:tc>
                  <a:txBody>
                    <a:bodyPr/>
                    <a:lstStyle/>
                    <a:p>
                      <a:r>
                        <a:rPr lang="vi-VN" sz="2000" b="0" i="0" kern="1200" smtClean="0">
                          <a:solidFill>
                            <a:schemeClr val="dk1"/>
                          </a:solidFill>
                          <a:effectLst/>
                          <a:latin typeface="Times New Roman" pitchFamily="18" charset="0"/>
                          <a:ea typeface="+mn-ea"/>
                          <a:cs typeface="Times New Roman" pitchFamily="18" charset="0"/>
                        </a:rPr>
                        <a:t>chỉ phản ánh ý chí, nguyện vọng của một bộ phận nhân dân, đó là những người giàu, là giai cấp tư sản</a:t>
                      </a:r>
                      <a:endParaRPr lang="en-US" sz="2000">
                        <a:latin typeface="Times New Roman" pitchFamily="18" charset="0"/>
                        <a:cs typeface="Times New Roman" pitchFamily="18" charset="0"/>
                      </a:endParaRPr>
                    </a:p>
                  </a:txBody>
                  <a:tcPr marT="45700" marB="45700"/>
                </a:tc>
                <a:extLst>
                  <a:ext uri="{0D108BD9-81ED-4DB2-BD59-A6C34878D82A}">
                    <a16:rowId xmlns:a16="http://schemas.microsoft.com/office/drawing/2014/main" val="10002"/>
                  </a:ext>
                </a:extLst>
              </a:tr>
              <a:tr h="157388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0" i="0" kern="1200" dirty="0" smtClean="0">
                          <a:solidFill>
                            <a:schemeClr val="dk1"/>
                          </a:solidFill>
                          <a:effectLst/>
                          <a:latin typeface="Times New Roman" pitchFamily="18" charset="0"/>
                          <a:ea typeface="+mn-ea"/>
                          <a:cs typeface="Times New Roman" pitchFamily="18" charset="0"/>
                        </a:rPr>
                        <a:t>không thừa nhận việc phân chia quyền lực mà </a:t>
                      </a:r>
                      <a:r>
                        <a:rPr lang="vi-VN" sz="2000" b="0" i="0" kern="1200" dirty="0" smtClean="0">
                          <a:solidFill>
                            <a:schemeClr val="dk1"/>
                          </a:solidFill>
                          <a:effectLst/>
                          <a:latin typeface="Times New Roman" pitchFamily="18" charset="0"/>
                          <a:ea typeface="+mn-ea"/>
                          <a:cs typeface="Times New Roman" pitchFamily="18" charset="0"/>
                        </a:rPr>
                        <a:t>quyền lực nhà nước là thống nhất và thuộc về nhân dân</a:t>
                      </a:r>
                      <a:endParaRPr lang="en-US" sz="2000" dirty="0" smtClean="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a:txBody>
                  <a:tcPr marT="45700" marB="45700"/>
                </a:tc>
                <a:tc>
                  <a:txBody>
                    <a:bodyPr/>
                    <a:lstStyle/>
                    <a:p>
                      <a:r>
                        <a:rPr lang="en-US" sz="2000" b="0" i="0" kern="1200" dirty="0" smtClean="0">
                          <a:solidFill>
                            <a:schemeClr val="dk1"/>
                          </a:solidFill>
                          <a:effectLst/>
                          <a:latin typeface="Times New Roman" pitchFamily="18" charset="0"/>
                          <a:ea typeface="+mn-ea"/>
                          <a:cs typeface="Times New Roman" pitchFamily="18" charset="0"/>
                        </a:rPr>
                        <a:t>thuyết "tam quyền phân lập“</a:t>
                      </a:r>
                      <a:r>
                        <a:rPr lang="vi-VN" sz="2000" b="0" i="0" kern="1200" dirty="0" smtClean="0">
                          <a:solidFill>
                            <a:schemeClr val="dk1"/>
                          </a:solidFill>
                          <a:effectLst/>
                          <a:latin typeface="Times New Roman" pitchFamily="18" charset="0"/>
                          <a:ea typeface="+mn-ea"/>
                          <a:cs typeface="Times New Roman" pitchFamily="18" charset="0"/>
                        </a:rPr>
                        <a:t>hoàn toàn độc lập với nhau trong việc thực hiện ba quyền lập pháp, hành pháp và tư pháp.</a:t>
                      </a:r>
                      <a:endParaRPr lang="en-US" sz="2000" b="0" i="0" kern="1200" dirty="0" smtClean="0">
                        <a:solidFill>
                          <a:schemeClr val="dk1"/>
                        </a:solidFill>
                        <a:effectLst/>
                        <a:latin typeface="Times New Roman" pitchFamily="18" charset="0"/>
                        <a:ea typeface="+mn-ea"/>
                        <a:cs typeface="Times New Roman" pitchFamily="18" charset="0"/>
                      </a:endParaRPr>
                    </a:p>
                  </a:txBody>
                  <a:tcPr marT="45700" marB="45700"/>
                </a:tc>
                <a:extLst>
                  <a:ext uri="{0D108BD9-81ED-4DB2-BD59-A6C34878D82A}">
                    <a16:rowId xmlns:a16="http://schemas.microsoft.com/office/drawing/2014/main" val="10003"/>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3898216273"/>
              </p:ext>
            </p:extLst>
          </p:nvPr>
        </p:nvGraphicFramePr>
        <p:xfrm>
          <a:off x="990605" y="5105404"/>
          <a:ext cx="10515602" cy="1295401"/>
        </p:xfrm>
        <a:graphic>
          <a:graphicData uri="http://schemas.openxmlformats.org/drawingml/2006/table">
            <a:tbl>
              <a:tblPr firstRow="1" bandRow="1">
                <a:tableStyleId>{5C22544A-7EE6-4342-B048-85BDC9FD1C3A}</a:tableStyleId>
              </a:tblPr>
              <a:tblGrid>
                <a:gridCol w="5257801">
                  <a:extLst>
                    <a:ext uri="{9D8B030D-6E8A-4147-A177-3AD203B41FA5}">
                      <a16:colId xmlns:a16="http://schemas.microsoft.com/office/drawing/2014/main" val="20000"/>
                    </a:ext>
                  </a:extLst>
                </a:gridCol>
                <a:gridCol w="5257801">
                  <a:extLst>
                    <a:ext uri="{9D8B030D-6E8A-4147-A177-3AD203B41FA5}">
                      <a16:colId xmlns:a16="http://schemas.microsoft.com/office/drawing/2014/main" val="20001"/>
                    </a:ext>
                  </a:extLst>
                </a:gridCol>
              </a:tblGrid>
              <a:tr h="12954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0" i="0" kern="1200" dirty="0" smtClean="0">
                          <a:solidFill>
                            <a:schemeClr val="dk1"/>
                          </a:solidFill>
                          <a:effectLst/>
                          <a:latin typeface="Times New Roman" pitchFamily="18" charset="0"/>
                          <a:ea typeface="+mn-ea"/>
                          <a:cs typeface="Times New Roman" pitchFamily="18" charset="0"/>
                        </a:rPr>
                        <a:t>Cơ</a:t>
                      </a:r>
                      <a:r>
                        <a:rPr lang="en-US" sz="2000" b="0" i="0" kern="1200" baseline="0" dirty="0" smtClean="0">
                          <a:solidFill>
                            <a:schemeClr val="dk1"/>
                          </a:solidFill>
                          <a:effectLst/>
                          <a:latin typeface="Times New Roman" pitchFamily="18" charset="0"/>
                          <a:ea typeface="+mn-ea"/>
                          <a:cs typeface="Times New Roman" pitchFamily="18" charset="0"/>
                        </a:rPr>
                        <a:t> sở kinh tế: Nền kinh tế thị trường định hướng xã hội chủ nghĩa</a:t>
                      </a:r>
                      <a:endParaRPr lang="en-US" sz="2000" dirty="0" smtClean="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a:txBody>
                  <a:tcPr marT="45714" marB="4571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0" i="0" kern="1200" dirty="0" smtClean="0">
                          <a:solidFill>
                            <a:schemeClr val="dk1"/>
                          </a:solidFill>
                          <a:effectLst/>
                          <a:latin typeface="Times New Roman" pitchFamily="18" charset="0"/>
                          <a:ea typeface="+mn-ea"/>
                          <a:cs typeface="Times New Roman" pitchFamily="18" charset="0"/>
                        </a:rPr>
                        <a:t>Cơ</a:t>
                      </a:r>
                      <a:r>
                        <a:rPr lang="en-US" sz="2000" b="0" i="0" kern="1200" baseline="0" dirty="0" smtClean="0">
                          <a:solidFill>
                            <a:schemeClr val="dk1"/>
                          </a:solidFill>
                          <a:effectLst/>
                          <a:latin typeface="Times New Roman" pitchFamily="18" charset="0"/>
                          <a:ea typeface="+mn-ea"/>
                          <a:cs typeface="Times New Roman" pitchFamily="18" charset="0"/>
                        </a:rPr>
                        <a:t> sở kinh tế: Nền kinh tế thị trường</a:t>
                      </a:r>
                      <a:endParaRPr lang="en-US" sz="2000" dirty="0" smtClean="0">
                        <a:latin typeface="Times New Roman" pitchFamily="18" charset="0"/>
                        <a:cs typeface="Times New Roman" pitchFamily="18" charset="0"/>
                      </a:endParaRPr>
                    </a:p>
                  </a:txBody>
                  <a:tcPr marT="45714" marB="45714"/>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3318894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359662"/>
            <a:ext cx="11125200" cy="900246"/>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p:cNvSpPr txBox="1"/>
          <p:nvPr/>
        </p:nvSpPr>
        <p:spPr>
          <a:xfrm>
            <a:off x="533405" y="5072334"/>
            <a:ext cx="8077200" cy="1323439"/>
          </a:xfrm>
          <a:prstGeom prst="rect">
            <a:avLst/>
          </a:prstGeom>
          <a:noFill/>
        </p:spPr>
        <p:txBody>
          <a:bodyPr wrap="square" rtlCol="0">
            <a:spAutoFit/>
          </a:bodyPr>
          <a:lstStyle/>
          <a:p>
            <a:r>
              <a:rPr lang="vi-VN" sz="2000" dirty="0">
                <a:solidFill>
                  <a:srgbClr val="FF0000"/>
                </a:solidFill>
              </a:rPr>
              <a:t>Điều 119( 2013):  </a:t>
            </a:r>
            <a:r>
              <a:rPr lang="vi-VN" sz="2000" dirty="0"/>
              <a:t>Hiến pháp là luật cơ bản của nước Cộng hoà xã hội chủ nghĩa Việt Nam, có hiệu lực pháp lý cao nhất.</a:t>
            </a:r>
          </a:p>
          <a:p>
            <a:r>
              <a:rPr lang="vi-VN" sz="2000" dirty="0"/>
              <a:t>Mọi văn bản pháp luật khác phải phù hợp với Hiến pháp.</a:t>
            </a:r>
          </a:p>
          <a:p>
            <a:r>
              <a:rPr lang="vi-VN" sz="2000" dirty="0"/>
              <a:t>Mọi hành vi vi phạm Hiến pháp đều bị xử lý</a:t>
            </a:r>
          </a:p>
        </p:txBody>
      </p:sp>
      <p:pic>
        <p:nvPicPr>
          <p:cNvPr id="1026" name="Picture 2" descr="Kết quả hình ảnh cho hiến pháp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9202" y="1600206"/>
            <a:ext cx="2857500" cy="41338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hiến pháp 19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518" y="1259909"/>
            <a:ext cx="1905001" cy="24669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ết quả hình ảnh cho hiến pháp 195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5101" y="1538855"/>
            <a:ext cx="2230075" cy="287178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Kết quả hình ảnh cho hiến pháp 195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96027" y="1359963"/>
            <a:ext cx="2005012" cy="249078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Kết quả hình ảnh cho hiến pháp 199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82683" y="1854182"/>
            <a:ext cx="2139008"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58895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5" y="598622"/>
            <a:ext cx="10210800" cy="900246"/>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800" b="1" i="1"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thượng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đời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sống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AutoShape 4" descr="Kết quả hình ảnh cho phan van anh vu hau toa"/>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4" name="AutoShape 6" descr="Kết quả hình ảnh cho phan van anh vu hau toa"/>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5" name="AutoShape 8" descr="Kết quả hình ảnh cho phan van anh vu hau toa"/>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6" name="AutoShape 10" descr="Kết quả hình ảnh cho phan van anh vu hau toa"/>
          <p:cNvSpPr>
            <a:spLocks noChangeAspect="1" noChangeArrowheads="1"/>
          </p:cNvSpPr>
          <p:nvPr/>
        </p:nvSpPr>
        <p:spPr bwMode="auto">
          <a:xfrm>
            <a:off x="612775" y="3127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7" name="Picture 2" descr="Kết quả hình ảnh cho ngay phap lu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844" y="2133600"/>
            <a:ext cx="5026031" cy="3962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6657098"/>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397001" y="533400"/>
            <a:ext cx="9956800" cy="954400"/>
          </a:xfrm>
        </p:spPr>
        <p:txBody>
          <a:bodyPr/>
          <a:lstStyle/>
          <a:p>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Thứ tư, Nhà nước pháp quyền tôn trọng, đề cao và đảm bảo quyền con người trong </a:t>
            </a:r>
            <a:r>
              <a:rPr lang="en-US" altLang="vi-VN" sz="2601" i="1" dirty="0">
                <a:solidFill>
                  <a:schemeClr val="tx1"/>
                </a:solidFill>
                <a:latin typeface="Times New Roman" panose="02020603050405020304" pitchFamily="18" charset="0"/>
                <a:ea typeface="Microsoft Yi Baiti" panose="03000500000000000000" pitchFamily="66" charset="0"/>
                <a:cs typeface="Times New Roman" panose="02020603050405020304" pitchFamily="18" charset="0"/>
              </a:rPr>
              <a:t>mọi lĩnh vực hoạt động </a:t>
            </a:r>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của nhà nước và xã hội.</a:t>
            </a:r>
            <a:b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br>
            <a:endPar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endParaRPr>
          </a:p>
        </p:txBody>
      </p:sp>
      <p:sp>
        <p:nvSpPr>
          <p:cNvPr id="6147" name="Content Placeholder 2"/>
          <p:cNvSpPr>
            <a:spLocks noGrp="1"/>
          </p:cNvSpPr>
          <p:nvPr>
            <p:ph idx="1"/>
          </p:nvPr>
        </p:nvSpPr>
        <p:spPr/>
        <p:txBody>
          <a:bodyPr/>
          <a:lstStyle/>
          <a:p>
            <a:endParaRPr lang="vi-VN" altLang="vi-VN" dirty="0" smtClean="0">
              <a:latin typeface="Calibri" panose="020F0502020204030204" pitchFamily="34" charset="0"/>
            </a:endParaRPr>
          </a:p>
        </p:txBody>
      </p:sp>
      <p:pic>
        <p:nvPicPr>
          <p:cNvPr id="2050" name="Picture 2" descr="Kết quả hình ảnh cho quyền con người trong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7" y="1284910"/>
            <a:ext cx="4691063" cy="519994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ết quả hình ảnh cho tất cả các dân tộc trên thế giới đều sinh ra bình đẳ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869" y="1284911"/>
            <a:ext cx="6616834" cy="5268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08579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2208217" y="5715004"/>
            <a:ext cx="7921625"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5" y="2209800"/>
            <a:ext cx="38100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6" y="2230440"/>
            <a:ext cx="2227262" cy="3079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868" y="3571878"/>
            <a:ext cx="928686"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21706" y="2209806"/>
            <a:ext cx="2116137"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3492504"/>
            <a:ext cx="1001712" cy="1647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7200" y="228604"/>
            <a:ext cx="11201401" cy="1384995"/>
          </a:xfrm>
          <a:prstGeom prst="rect">
            <a:avLst/>
          </a:prstGeom>
        </p:spPr>
        <p:txBody>
          <a:bodyPr wrap="square">
            <a:spAutoFit/>
          </a:bodyPr>
          <a:lstStyle/>
          <a:p>
            <a:pPr indent="457195" algn="ct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 năm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quyền lực nhà nước là thống nhất, có sự phân công và phối hợp kiểm soát giữa các cơ quan nhà nước trong việc thực hiện các quyền: lập pháp, hành pháp và tư 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96152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2895607"/>
            <a:ext cx="7239001" cy="3416320"/>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Điều 4 (HP2013): </a:t>
            </a:r>
            <a:r>
              <a:rPr lang="vi-VN" sz="2400" dirty="0">
                <a:latin typeface="Times New Roman" panose="02020603050405020304" pitchFamily="18" charset="0"/>
                <a:cs typeface="Times New Roman" panose="02020603050405020304" pitchFamily="18" charset="0"/>
              </a:rPr>
              <a:t>Đảng Cộng sản Việt Nam - Đội tiên phong của giai cấp công nhân, đồng thời là đội tiên phong của nhân dân lao động và của dân tộc Việt Nam,</a:t>
            </a:r>
          </a:p>
          <a:p>
            <a:pPr algn="just"/>
            <a:r>
              <a:rPr lang="vi-VN" sz="2400" dirty="0">
                <a:latin typeface="Times New Roman" panose="02020603050405020304" pitchFamily="18" charset="0"/>
                <a:cs typeface="Times New Roman" panose="02020603050405020304" pitchFamily="18" charset="0"/>
              </a:rPr>
              <a:t> 	đại biểu trung thành lợi ích của giai cấp công nhân, nhân dân lao động và của cả dân tộc, </a:t>
            </a:r>
          </a:p>
          <a:p>
            <a:pPr algn="just"/>
            <a:r>
              <a:rPr lang="vi-VN" sz="2400" dirty="0">
                <a:latin typeface="Times New Roman" panose="02020603050405020304" pitchFamily="18" charset="0"/>
                <a:cs typeface="Times New Roman" panose="02020603050405020304" pitchFamily="18" charset="0"/>
              </a:rPr>
              <a:t>	lấy chủ nghĩa Mác - Lê nin và tư tưởng Hồ Chí Minh làm nền tảng tư tưởng, là lực lượng lãnh đạo Nhà nước và xã hội.</a:t>
            </a: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5025873"/>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6"/>
            <a:ext cx="11277600" cy="1384995"/>
          </a:xfrm>
          <a:prstGeom prst="rect">
            <a:avLst/>
          </a:prstGeom>
        </p:spPr>
        <p:txBody>
          <a:bodyPr wrap="square">
            <a:spAutoFit/>
          </a:bodyPr>
          <a:lstStyle/>
          <a:p>
            <a:pPr algn="ctr">
              <a:spcBef>
                <a:spcPct val="0"/>
              </a:spcBef>
            </a:pPr>
            <a:r>
              <a:rPr lang="nl-NL" sz="2800" b="1" dirty="0">
                <a:solidFill>
                  <a:srgbClr val="3333CC"/>
                </a:solidFill>
              </a:rPr>
              <a:t>1. 2. Phương hướng, nhiệm vụ và giải pháp xây 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C44423"/>
                </a:solidFill>
              </a:rPr>
              <a:t>Phương hướng xây dựng và hoàn thiện Nhà nước </a:t>
            </a:r>
          </a:p>
          <a:p>
            <a:pPr algn="ctr">
              <a:buNone/>
            </a:pPr>
            <a:r>
              <a:rPr lang="nl-NL" sz="2400" b="1" i="1" dirty="0">
                <a:solidFill>
                  <a:srgbClr val="C44423"/>
                </a:solidFill>
              </a:rPr>
              <a:t>pháp quyền xã hội chủ nghĩa Việt 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008000"/>
                </a:solidFill>
              </a:rPr>
              <a:t>Nhiệm vụ và giải pháp xây dựng và hoàn thiện Nhà nước </a:t>
            </a:r>
          </a:p>
          <a:p>
            <a:pPr algn="ctr">
              <a:buNone/>
            </a:pPr>
            <a:r>
              <a:rPr lang="nl-NL" sz="2400" b="1" i="1" dirty="0">
                <a:solidFill>
                  <a:srgbClr val="008000"/>
                </a:solidFill>
              </a:rPr>
              <a:t>        pháp quyền xã hội chủ nghĩa Việt Nam </a:t>
            </a:r>
            <a:endParaRPr lang="en-US" sz="2400" dirty="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813043" cy="523220"/>
          </a:xfrm>
          <a:prstGeom prst="rect">
            <a:avLst/>
          </a:prstGeom>
        </p:spPr>
        <p:txBody>
          <a:bodyPr wrap="none">
            <a:spAutoFit/>
          </a:bodyPr>
          <a:lstStyle/>
          <a:p>
            <a:r>
              <a:rPr lang="nl-NL" sz="2800" b="1" i="1" dirty="0">
                <a:solidFill>
                  <a:srgbClr val="008000"/>
                </a:solidFill>
                <a:latin typeface="Times New Roman" panose="02020603050405020304" pitchFamily="18" charset="0"/>
                <a:ea typeface="Times New Roman" panose="02020603050405020304" pitchFamily="18" charset="0"/>
              </a:rPr>
              <a:t>2.2. </a:t>
            </a:r>
            <a:endParaRPr lang="en-US" sz="2800" dirty="0">
              <a:solidFill>
                <a:srgbClr val="008000"/>
              </a:solidFill>
            </a:endParaRPr>
          </a:p>
        </p:txBody>
      </p:sp>
      <p:sp>
        <p:nvSpPr>
          <p:cNvPr id="13" name="Rectangle 12"/>
          <p:cNvSpPr/>
          <p:nvPr/>
        </p:nvSpPr>
        <p:spPr>
          <a:xfrm>
            <a:off x="1136532" y="2478449"/>
            <a:ext cx="813043" cy="523220"/>
          </a:xfrm>
          <a:prstGeom prst="rect">
            <a:avLst/>
          </a:prstGeom>
        </p:spPr>
        <p:txBody>
          <a:bodyPr wrap="none">
            <a:spAutoFit/>
          </a:bodyPr>
          <a:lstStyle/>
          <a:p>
            <a:r>
              <a:rPr lang="nl-NL" sz="2800" b="1" i="1" dirty="0">
                <a:solidFill>
                  <a:srgbClr val="C44423"/>
                </a:solidFill>
                <a:latin typeface="Times New Roman" panose="02020603050405020304" pitchFamily="18" charset="0"/>
                <a:ea typeface="Times New Roman" panose="02020603050405020304" pitchFamily="18" charset="0"/>
              </a:rPr>
              <a:t>2.1. </a:t>
            </a:r>
            <a:endParaRPr lang="en-US" sz="2800" dirty="0">
              <a:solidFill>
                <a:srgbClr val="C44423"/>
              </a:solidFill>
            </a:endParaRPr>
          </a:p>
        </p:txBody>
      </p:sp>
    </p:spTree>
    <p:extLst>
      <p:ext uri="{BB962C8B-B14F-4D97-AF65-F5344CB8AC3E}">
        <p14:creationId xmlns:p14="http://schemas.microsoft.com/office/powerpoint/2010/main" val="14555011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6908805" y="3850222"/>
            <a:ext cx="2891367" cy="332316"/>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solidFill>
            <a:srgbClr val="660033"/>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 name="Freeform 7"/>
          <p:cNvSpPr>
            <a:spLocks/>
          </p:cNvSpPr>
          <p:nvPr/>
        </p:nvSpPr>
        <p:spPr bwMode="auto">
          <a:xfrm>
            <a:off x="6908805" y="4377270"/>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solidFill>
            <a:srgbClr val="CC66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7" name="Freeform 8"/>
          <p:cNvSpPr>
            <a:spLocks/>
          </p:cNvSpPr>
          <p:nvPr/>
        </p:nvSpPr>
        <p:spPr bwMode="auto">
          <a:xfrm>
            <a:off x="6908805" y="2084916"/>
            <a:ext cx="1462617" cy="1568452"/>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8" name="Freeform 9"/>
          <p:cNvSpPr>
            <a:spLocks/>
          </p:cNvSpPr>
          <p:nvPr/>
        </p:nvSpPr>
        <p:spPr bwMode="auto">
          <a:xfrm>
            <a:off x="6908803" y="2628902"/>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3" y="4161368"/>
            <a:ext cx="2309284" cy="1667932"/>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90000">
                <a:schemeClr val="accent3"/>
              </a:gs>
              <a:gs pos="10000">
                <a:schemeClr val="accent3"/>
              </a:gs>
              <a:gs pos="50000">
                <a:schemeClr val="accent3">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2" name="Freeform 14"/>
          <p:cNvSpPr>
            <a:spLocks/>
          </p:cNvSpPr>
          <p:nvPr/>
        </p:nvSpPr>
        <p:spPr bwMode="auto">
          <a:xfrm flipH="1">
            <a:off x="2297615" y="3850222"/>
            <a:ext cx="2893484" cy="332316"/>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4" name="Freeform 15"/>
          <p:cNvSpPr>
            <a:spLocks/>
          </p:cNvSpPr>
          <p:nvPr/>
        </p:nvSpPr>
        <p:spPr bwMode="auto">
          <a:xfrm flipH="1">
            <a:off x="3728482" y="4377270"/>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48000">
                <a:schemeClr val="accent1"/>
              </a:gs>
              <a:gs pos="2000">
                <a:schemeClr val="accent1"/>
              </a:gs>
              <a:gs pos="32000">
                <a:schemeClr val="accent1">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728482" y="2084916"/>
            <a:ext cx="1462617" cy="1568452"/>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5" y="2628902"/>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2881815" y="4161368"/>
            <a:ext cx="2309284" cy="1667932"/>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3728482" y="1061590"/>
            <a:ext cx="4642937" cy="10133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008000"/>
              </a:solidFill>
              <a:latin typeface="Lato" pitchFamily="34" charset="0"/>
            </a:endParaRPr>
          </a:p>
        </p:txBody>
      </p:sp>
      <p:grpSp>
        <p:nvGrpSpPr>
          <p:cNvPr id="4" name="Group 3"/>
          <p:cNvGrpSpPr/>
          <p:nvPr/>
        </p:nvGrpSpPr>
        <p:grpSpPr>
          <a:xfrm>
            <a:off x="9699893" y="3310383"/>
            <a:ext cx="2548587" cy="1282565"/>
            <a:chOff x="7399020" y="2636589"/>
            <a:chExt cx="1247375" cy="961920"/>
          </a:xfrm>
        </p:grpSpPr>
        <p:sp>
          <p:nvSpPr>
            <p:cNvPr id="79" name="TextBox 78"/>
            <p:cNvSpPr txBox="1"/>
            <p:nvPr/>
          </p:nvSpPr>
          <p:spPr>
            <a:xfrm>
              <a:off x="7399020" y="2836764"/>
              <a:ext cx="1247375" cy="761745"/>
            </a:xfrm>
            <a:prstGeom prst="rect">
              <a:avLst/>
            </a:prstGeom>
            <a:noFill/>
          </p:spPr>
          <p:txBody>
            <a:bodyPr wrap="square" rtlCol="0">
              <a:spAutoFit/>
            </a:bodyPr>
            <a:lstStyle/>
            <a:p>
              <a:pPr algn="ctr"/>
              <a:r>
                <a:rPr lang="nl-NL" sz="2000" dirty="0">
                  <a:solidFill>
                    <a:srgbClr val="660033"/>
                  </a:solidFill>
                </a:rPr>
                <a:t>Phân công, phối hợp thực thi quyền lực nhà nước</a:t>
              </a:r>
              <a:endParaRPr lang="en-US" sz="2000" dirty="0">
                <a:solidFill>
                  <a:srgbClr val="660033"/>
                </a:solidFill>
                <a:latin typeface="Lato Light" pitchFamily="34" charset="0"/>
              </a:endParaRPr>
            </a:p>
          </p:txBody>
        </p:sp>
        <p:sp>
          <p:nvSpPr>
            <p:cNvPr id="92" name="Freeform 24"/>
            <p:cNvSpPr>
              <a:spLocks noEditPoints="1"/>
            </p:cNvSpPr>
            <p:nvPr/>
          </p:nvSpPr>
          <p:spPr bwMode="auto">
            <a:xfrm>
              <a:off x="7473498" y="2636589"/>
              <a:ext cx="350838" cy="209550"/>
            </a:xfrm>
            <a:custGeom>
              <a:avLst/>
              <a:gdLst>
                <a:gd name="T0" fmla="*/ 24 w 356"/>
                <a:gd name="T1" fmla="*/ 213 h 213"/>
                <a:gd name="T2" fmla="*/ 24 w 356"/>
                <a:gd name="T3" fmla="*/ 0 h 213"/>
                <a:gd name="T4" fmla="*/ 356 w 356"/>
                <a:gd name="T5" fmla="*/ 190 h 213"/>
                <a:gd name="T6" fmla="*/ 24 w 356"/>
                <a:gd name="T7" fmla="*/ 190 h 213"/>
                <a:gd name="T8" fmla="*/ 71 w 356"/>
                <a:gd name="T9" fmla="*/ 68 h 213"/>
                <a:gd name="T10" fmla="*/ 48 w 356"/>
                <a:gd name="T11" fmla="*/ 68 h 213"/>
                <a:gd name="T12" fmla="*/ 68 w 356"/>
                <a:gd name="T13" fmla="*/ 47 h 213"/>
                <a:gd name="T14" fmla="*/ 95 w 356"/>
                <a:gd name="T15" fmla="*/ 115 h 213"/>
                <a:gd name="T16" fmla="*/ 48 w 356"/>
                <a:gd name="T17" fmla="*/ 115 h 213"/>
                <a:gd name="T18" fmla="*/ 92 w 356"/>
                <a:gd name="T19" fmla="*/ 95 h 213"/>
                <a:gd name="T20" fmla="*/ 71 w 356"/>
                <a:gd name="T21" fmla="*/ 163 h 213"/>
                <a:gd name="T22" fmla="*/ 48 w 356"/>
                <a:gd name="T23" fmla="*/ 163 h 213"/>
                <a:gd name="T24" fmla="*/ 68 w 356"/>
                <a:gd name="T25" fmla="*/ 142 h 213"/>
                <a:gd name="T26" fmla="*/ 119 w 356"/>
                <a:gd name="T27" fmla="*/ 68 h 213"/>
                <a:gd name="T28" fmla="*/ 95 w 356"/>
                <a:gd name="T29" fmla="*/ 68 h 213"/>
                <a:gd name="T30" fmla="*/ 116 w 356"/>
                <a:gd name="T31" fmla="*/ 47 h 213"/>
                <a:gd name="T32" fmla="*/ 261 w 356"/>
                <a:gd name="T33" fmla="*/ 163 h 213"/>
                <a:gd name="T34" fmla="*/ 95 w 356"/>
                <a:gd name="T35" fmla="*/ 163 h 213"/>
                <a:gd name="T36" fmla="*/ 258 w 356"/>
                <a:gd name="T37" fmla="*/ 142 h 213"/>
                <a:gd name="T38" fmla="*/ 143 w 356"/>
                <a:gd name="T39" fmla="*/ 115 h 213"/>
                <a:gd name="T40" fmla="*/ 119 w 356"/>
                <a:gd name="T41" fmla="*/ 115 h 213"/>
                <a:gd name="T42" fmla="*/ 140 w 356"/>
                <a:gd name="T43" fmla="*/ 95 h 213"/>
                <a:gd name="T44" fmla="*/ 166 w 356"/>
                <a:gd name="T45" fmla="*/ 68 h 213"/>
                <a:gd name="T46" fmla="*/ 143 w 356"/>
                <a:gd name="T47" fmla="*/ 68 h 213"/>
                <a:gd name="T48" fmla="*/ 163 w 356"/>
                <a:gd name="T49" fmla="*/ 47 h 213"/>
                <a:gd name="T50" fmla="*/ 190 w 356"/>
                <a:gd name="T51" fmla="*/ 115 h 213"/>
                <a:gd name="T52" fmla="*/ 166 w 356"/>
                <a:gd name="T53" fmla="*/ 115 h 213"/>
                <a:gd name="T54" fmla="*/ 187 w 356"/>
                <a:gd name="T55" fmla="*/ 95 h 213"/>
                <a:gd name="T56" fmla="*/ 214 w 356"/>
                <a:gd name="T57" fmla="*/ 68 h 213"/>
                <a:gd name="T58" fmla="*/ 190 w 356"/>
                <a:gd name="T59" fmla="*/ 68 h 213"/>
                <a:gd name="T60" fmla="*/ 211 w 356"/>
                <a:gd name="T61" fmla="*/ 47 h 213"/>
                <a:gd name="T62" fmla="*/ 238 w 356"/>
                <a:gd name="T63" fmla="*/ 115 h 213"/>
                <a:gd name="T64" fmla="*/ 214 w 356"/>
                <a:gd name="T65" fmla="*/ 115 h 213"/>
                <a:gd name="T66" fmla="*/ 235 w 356"/>
                <a:gd name="T67" fmla="*/ 95 h 213"/>
                <a:gd name="T68" fmla="*/ 261 w 356"/>
                <a:gd name="T69" fmla="*/ 68 h 213"/>
                <a:gd name="T70" fmla="*/ 238 w 356"/>
                <a:gd name="T71" fmla="*/ 68 h 213"/>
                <a:gd name="T72" fmla="*/ 258 w 356"/>
                <a:gd name="T73" fmla="*/ 47 h 213"/>
                <a:gd name="T74" fmla="*/ 309 w 356"/>
                <a:gd name="T75" fmla="*/ 115 h 213"/>
                <a:gd name="T76" fmla="*/ 261 w 356"/>
                <a:gd name="T77" fmla="*/ 115 h 213"/>
                <a:gd name="T78" fmla="*/ 285 w 356"/>
                <a:gd name="T79" fmla="*/ 95 h 213"/>
                <a:gd name="T80" fmla="*/ 306 w 356"/>
                <a:gd name="T81" fmla="*/ 47 h 213"/>
                <a:gd name="T82" fmla="*/ 309 w 356"/>
                <a:gd name="T83" fmla="*/ 163 h 213"/>
                <a:gd name="T84" fmla="*/ 285 w 356"/>
                <a:gd name="T85" fmla="*/ 163 h 213"/>
                <a:gd name="T86" fmla="*/ 306 w 356"/>
                <a:gd name="T87"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213">
                  <a:moveTo>
                    <a:pt x="356" y="190"/>
                  </a:moveTo>
                  <a:cubicBezTo>
                    <a:pt x="356" y="203"/>
                    <a:pt x="346" y="213"/>
                    <a:pt x="332" y="213"/>
                  </a:cubicBezTo>
                  <a:cubicBezTo>
                    <a:pt x="24" y="213"/>
                    <a:pt x="24" y="213"/>
                    <a:pt x="24" y="213"/>
                  </a:cubicBezTo>
                  <a:cubicBezTo>
                    <a:pt x="11" y="213"/>
                    <a:pt x="0" y="203"/>
                    <a:pt x="0" y="190"/>
                  </a:cubicBezTo>
                  <a:cubicBezTo>
                    <a:pt x="0" y="23"/>
                    <a:pt x="0" y="23"/>
                    <a:pt x="0" y="23"/>
                  </a:cubicBezTo>
                  <a:cubicBezTo>
                    <a:pt x="0" y="10"/>
                    <a:pt x="11" y="0"/>
                    <a:pt x="24" y="0"/>
                  </a:cubicBezTo>
                  <a:cubicBezTo>
                    <a:pt x="332" y="0"/>
                    <a:pt x="332" y="0"/>
                    <a:pt x="332" y="0"/>
                  </a:cubicBezTo>
                  <a:cubicBezTo>
                    <a:pt x="346" y="0"/>
                    <a:pt x="356" y="10"/>
                    <a:pt x="356" y="23"/>
                  </a:cubicBezTo>
                  <a:lnTo>
                    <a:pt x="356" y="190"/>
                  </a:lnTo>
                  <a:close/>
                  <a:moveTo>
                    <a:pt x="332" y="23"/>
                  </a:moveTo>
                  <a:cubicBezTo>
                    <a:pt x="24" y="23"/>
                    <a:pt x="24" y="23"/>
                    <a:pt x="24" y="23"/>
                  </a:cubicBezTo>
                  <a:cubicBezTo>
                    <a:pt x="24" y="190"/>
                    <a:pt x="24" y="190"/>
                    <a:pt x="24" y="190"/>
                  </a:cubicBezTo>
                  <a:cubicBezTo>
                    <a:pt x="332" y="190"/>
                    <a:pt x="332" y="190"/>
                    <a:pt x="332" y="190"/>
                  </a:cubicBezTo>
                  <a:lnTo>
                    <a:pt x="332" y="23"/>
                  </a:lnTo>
                  <a:close/>
                  <a:moveTo>
                    <a:pt x="71" y="68"/>
                  </a:moveTo>
                  <a:cubicBezTo>
                    <a:pt x="71" y="69"/>
                    <a:pt x="70" y="71"/>
                    <a:pt x="68" y="71"/>
                  </a:cubicBezTo>
                  <a:cubicBezTo>
                    <a:pt x="51" y="71"/>
                    <a:pt x="51" y="71"/>
                    <a:pt x="51" y="71"/>
                  </a:cubicBezTo>
                  <a:cubicBezTo>
                    <a:pt x="49" y="71"/>
                    <a:pt x="48" y="69"/>
                    <a:pt x="48" y="68"/>
                  </a:cubicBezTo>
                  <a:cubicBezTo>
                    <a:pt x="48" y="50"/>
                    <a:pt x="48" y="50"/>
                    <a:pt x="48" y="50"/>
                  </a:cubicBezTo>
                  <a:cubicBezTo>
                    <a:pt x="48" y="48"/>
                    <a:pt x="49" y="47"/>
                    <a:pt x="51" y="47"/>
                  </a:cubicBezTo>
                  <a:cubicBezTo>
                    <a:pt x="68" y="47"/>
                    <a:pt x="68" y="47"/>
                    <a:pt x="68" y="47"/>
                  </a:cubicBezTo>
                  <a:cubicBezTo>
                    <a:pt x="70" y="47"/>
                    <a:pt x="71" y="48"/>
                    <a:pt x="71" y="50"/>
                  </a:cubicBezTo>
                  <a:lnTo>
                    <a:pt x="71" y="68"/>
                  </a:lnTo>
                  <a:close/>
                  <a:moveTo>
                    <a:pt x="95" y="115"/>
                  </a:moveTo>
                  <a:cubicBezTo>
                    <a:pt x="95" y="117"/>
                    <a:pt x="94" y="118"/>
                    <a:pt x="92" y="118"/>
                  </a:cubicBezTo>
                  <a:cubicBezTo>
                    <a:pt x="51" y="118"/>
                    <a:pt x="51" y="118"/>
                    <a:pt x="51" y="118"/>
                  </a:cubicBezTo>
                  <a:cubicBezTo>
                    <a:pt x="49" y="118"/>
                    <a:pt x="48" y="117"/>
                    <a:pt x="48" y="115"/>
                  </a:cubicBezTo>
                  <a:cubicBezTo>
                    <a:pt x="48" y="97"/>
                    <a:pt x="48" y="97"/>
                    <a:pt x="48" y="97"/>
                  </a:cubicBezTo>
                  <a:cubicBezTo>
                    <a:pt x="48" y="96"/>
                    <a:pt x="49" y="95"/>
                    <a:pt x="51" y="95"/>
                  </a:cubicBezTo>
                  <a:cubicBezTo>
                    <a:pt x="92" y="95"/>
                    <a:pt x="92" y="95"/>
                    <a:pt x="92" y="95"/>
                  </a:cubicBezTo>
                  <a:cubicBezTo>
                    <a:pt x="94" y="95"/>
                    <a:pt x="95" y="96"/>
                    <a:pt x="95" y="97"/>
                  </a:cubicBezTo>
                  <a:lnTo>
                    <a:pt x="95" y="115"/>
                  </a:lnTo>
                  <a:close/>
                  <a:moveTo>
                    <a:pt x="71" y="163"/>
                  </a:moveTo>
                  <a:cubicBezTo>
                    <a:pt x="71" y="164"/>
                    <a:pt x="70" y="166"/>
                    <a:pt x="68" y="166"/>
                  </a:cubicBezTo>
                  <a:cubicBezTo>
                    <a:pt x="51" y="166"/>
                    <a:pt x="51" y="166"/>
                    <a:pt x="51" y="166"/>
                  </a:cubicBezTo>
                  <a:cubicBezTo>
                    <a:pt x="49" y="166"/>
                    <a:pt x="48" y="164"/>
                    <a:pt x="48" y="163"/>
                  </a:cubicBezTo>
                  <a:cubicBezTo>
                    <a:pt x="48" y="145"/>
                    <a:pt x="48" y="145"/>
                    <a:pt x="48" y="145"/>
                  </a:cubicBezTo>
                  <a:cubicBezTo>
                    <a:pt x="48" y="143"/>
                    <a:pt x="49" y="142"/>
                    <a:pt x="51" y="142"/>
                  </a:cubicBezTo>
                  <a:cubicBezTo>
                    <a:pt x="68" y="142"/>
                    <a:pt x="68" y="142"/>
                    <a:pt x="68" y="142"/>
                  </a:cubicBezTo>
                  <a:cubicBezTo>
                    <a:pt x="70" y="142"/>
                    <a:pt x="71" y="143"/>
                    <a:pt x="71" y="145"/>
                  </a:cubicBezTo>
                  <a:lnTo>
                    <a:pt x="71" y="163"/>
                  </a:lnTo>
                  <a:close/>
                  <a:moveTo>
                    <a:pt x="119" y="68"/>
                  </a:moveTo>
                  <a:cubicBezTo>
                    <a:pt x="119" y="69"/>
                    <a:pt x="117" y="71"/>
                    <a:pt x="116" y="71"/>
                  </a:cubicBezTo>
                  <a:cubicBezTo>
                    <a:pt x="98" y="71"/>
                    <a:pt x="98" y="71"/>
                    <a:pt x="98" y="71"/>
                  </a:cubicBezTo>
                  <a:cubicBezTo>
                    <a:pt x="96" y="71"/>
                    <a:pt x="95" y="69"/>
                    <a:pt x="95" y="68"/>
                  </a:cubicBezTo>
                  <a:cubicBezTo>
                    <a:pt x="95" y="50"/>
                    <a:pt x="95" y="50"/>
                    <a:pt x="95" y="50"/>
                  </a:cubicBezTo>
                  <a:cubicBezTo>
                    <a:pt x="95" y="48"/>
                    <a:pt x="96" y="47"/>
                    <a:pt x="98" y="47"/>
                  </a:cubicBezTo>
                  <a:cubicBezTo>
                    <a:pt x="116" y="47"/>
                    <a:pt x="116" y="47"/>
                    <a:pt x="116" y="47"/>
                  </a:cubicBezTo>
                  <a:cubicBezTo>
                    <a:pt x="117" y="47"/>
                    <a:pt x="119" y="48"/>
                    <a:pt x="119" y="50"/>
                  </a:cubicBezTo>
                  <a:lnTo>
                    <a:pt x="119" y="68"/>
                  </a:lnTo>
                  <a:close/>
                  <a:moveTo>
                    <a:pt x="261" y="163"/>
                  </a:moveTo>
                  <a:cubicBezTo>
                    <a:pt x="261" y="164"/>
                    <a:pt x="260" y="166"/>
                    <a:pt x="258" y="166"/>
                  </a:cubicBezTo>
                  <a:cubicBezTo>
                    <a:pt x="98" y="166"/>
                    <a:pt x="98" y="166"/>
                    <a:pt x="98" y="166"/>
                  </a:cubicBezTo>
                  <a:cubicBezTo>
                    <a:pt x="96" y="166"/>
                    <a:pt x="95" y="164"/>
                    <a:pt x="95" y="163"/>
                  </a:cubicBezTo>
                  <a:cubicBezTo>
                    <a:pt x="95" y="145"/>
                    <a:pt x="95" y="145"/>
                    <a:pt x="95" y="145"/>
                  </a:cubicBezTo>
                  <a:cubicBezTo>
                    <a:pt x="95" y="143"/>
                    <a:pt x="96" y="142"/>
                    <a:pt x="98" y="142"/>
                  </a:cubicBezTo>
                  <a:cubicBezTo>
                    <a:pt x="258" y="142"/>
                    <a:pt x="258" y="142"/>
                    <a:pt x="258" y="142"/>
                  </a:cubicBezTo>
                  <a:cubicBezTo>
                    <a:pt x="260" y="142"/>
                    <a:pt x="261" y="143"/>
                    <a:pt x="261" y="145"/>
                  </a:cubicBezTo>
                  <a:lnTo>
                    <a:pt x="261" y="163"/>
                  </a:lnTo>
                  <a:close/>
                  <a:moveTo>
                    <a:pt x="143" y="115"/>
                  </a:moveTo>
                  <a:cubicBezTo>
                    <a:pt x="143" y="117"/>
                    <a:pt x="141" y="118"/>
                    <a:pt x="140" y="118"/>
                  </a:cubicBezTo>
                  <a:cubicBezTo>
                    <a:pt x="122" y="118"/>
                    <a:pt x="122" y="118"/>
                    <a:pt x="122" y="118"/>
                  </a:cubicBezTo>
                  <a:cubicBezTo>
                    <a:pt x="120" y="118"/>
                    <a:pt x="119" y="117"/>
                    <a:pt x="119" y="115"/>
                  </a:cubicBezTo>
                  <a:cubicBezTo>
                    <a:pt x="119" y="97"/>
                    <a:pt x="119" y="97"/>
                    <a:pt x="119" y="97"/>
                  </a:cubicBezTo>
                  <a:cubicBezTo>
                    <a:pt x="119" y="96"/>
                    <a:pt x="120" y="95"/>
                    <a:pt x="122" y="95"/>
                  </a:cubicBezTo>
                  <a:cubicBezTo>
                    <a:pt x="140" y="95"/>
                    <a:pt x="140" y="95"/>
                    <a:pt x="140" y="95"/>
                  </a:cubicBezTo>
                  <a:cubicBezTo>
                    <a:pt x="141" y="95"/>
                    <a:pt x="143" y="96"/>
                    <a:pt x="143" y="97"/>
                  </a:cubicBezTo>
                  <a:lnTo>
                    <a:pt x="143" y="115"/>
                  </a:lnTo>
                  <a:close/>
                  <a:moveTo>
                    <a:pt x="166" y="68"/>
                  </a:moveTo>
                  <a:cubicBezTo>
                    <a:pt x="166" y="69"/>
                    <a:pt x="165" y="71"/>
                    <a:pt x="163" y="71"/>
                  </a:cubicBezTo>
                  <a:cubicBezTo>
                    <a:pt x="145" y="71"/>
                    <a:pt x="145" y="71"/>
                    <a:pt x="145" y="71"/>
                  </a:cubicBezTo>
                  <a:cubicBezTo>
                    <a:pt x="144" y="71"/>
                    <a:pt x="143" y="69"/>
                    <a:pt x="143" y="68"/>
                  </a:cubicBezTo>
                  <a:cubicBezTo>
                    <a:pt x="143" y="50"/>
                    <a:pt x="143" y="50"/>
                    <a:pt x="143" y="50"/>
                  </a:cubicBezTo>
                  <a:cubicBezTo>
                    <a:pt x="143" y="48"/>
                    <a:pt x="144" y="47"/>
                    <a:pt x="145" y="47"/>
                  </a:cubicBezTo>
                  <a:cubicBezTo>
                    <a:pt x="163" y="47"/>
                    <a:pt x="163" y="47"/>
                    <a:pt x="163" y="47"/>
                  </a:cubicBezTo>
                  <a:cubicBezTo>
                    <a:pt x="165" y="47"/>
                    <a:pt x="166" y="48"/>
                    <a:pt x="166" y="50"/>
                  </a:cubicBezTo>
                  <a:lnTo>
                    <a:pt x="166" y="68"/>
                  </a:lnTo>
                  <a:close/>
                  <a:moveTo>
                    <a:pt x="190" y="115"/>
                  </a:moveTo>
                  <a:cubicBezTo>
                    <a:pt x="190" y="117"/>
                    <a:pt x="189" y="118"/>
                    <a:pt x="187" y="118"/>
                  </a:cubicBezTo>
                  <a:cubicBezTo>
                    <a:pt x="169" y="118"/>
                    <a:pt x="169" y="118"/>
                    <a:pt x="169" y="118"/>
                  </a:cubicBezTo>
                  <a:cubicBezTo>
                    <a:pt x="168" y="118"/>
                    <a:pt x="166" y="117"/>
                    <a:pt x="166" y="115"/>
                  </a:cubicBezTo>
                  <a:cubicBezTo>
                    <a:pt x="166" y="97"/>
                    <a:pt x="166" y="97"/>
                    <a:pt x="166" y="97"/>
                  </a:cubicBezTo>
                  <a:cubicBezTo>
                    <a:pt x="166" y="96"/>
                    <a:pt x="168" y="95"/>
                    <a:pt x="169" y="95"/>
                  </a:cubicBezTo>
                  <a:cubicBezTo>
                    <a:pt x="187" y="95"/>
                    <a:pt x="187" y="95"/>
                    <a:pt x="187" y="95"/>
                  </a:cubicBezTo>
                  <a:cubicBezTo>
                    <a:pt x="189" y="95"/>
                    <a:pt x="190" y="96"/>
                    <a:pt x="190" y="97"/>
                  </a:cubicBezTo>
                  <a:lnTo>
                    <a:pt x="190" y="115"/>
                  </a:lnTo>
                  <a:close/>
                  <a:moveTo>
                    <a:pt x="214" y="68"/>
                  </a:moveTo>
                  <a:cubicBezTo>
                    <a:pt x="214" y="69"/>
                    <a:pt x="212" y="71"/>
                    <a:pt x="211" y="71"/>
                  </a:cubicBezTo>
                  <a:cubicBezTo>
                    <a:pt x="193" y="71"/>
                    <a:pt x="193" y="71"/>
                    <a:pt x="193" y="71"/>
                  </a:cubicBezTo>
                  <a:cubicBezTo>
                    <a:pt x="191" y="71"/>
                    <a:pt x="190" y="69"/>
                    <a:pt x="190" y="68"/>
                  </a:cubicBezTo>
                  <a:cubicBezTo>
                    <a:pt x="190" y="50"/>
                    <a:pt x="190" y="50"/>
                    <a:pt x="190" y="50"/>
                  </a:cubicBezTo>
                  <a:cubicBezTo>
                    <a:pt x="190" y="48"/>
                    <a:pt x="191" y="47"/>
                    <a:pt x="193" y="47"/>
                  </a:cubicBezTo>
                  <a:cubicBezTo>
                    <a:pt x="211" y="47"/>
                    <a:pt x="211" y="47"/>
                    <a:pt x="211" y="47"/>
                  </a:cubicBezTo>
                  <a:cubicBezTo>
                    <a:pt x="212" y="47"/>
                    <a:pt x="214" y="48"/>
                    <a:pt x="214" y="50"/>
                  </a:cubicBezTo>
                  <a:lnTo>
                    <a:pt x="214" y="68"/>
                  </a:lnTo>
                  <a:close/>
                  <a:moveTo>
                    <a:pt x="238" y="115"/>
                  </a:moveTo>
                  <a:cubicBezTo>
                    <a:pt x="238" y="117"/>
                    <a:pt x="236" y="118"/>
                    <a:pt x="235" y="118"/>
                  </a:cubicBezTo>
                  <a:cubicBezTo>
                    <a:pt x="217" y="118"/>
                    <a:pt x="217" y="118"/>
                    <a:pt x="217" y="118"/>
                  </a:cubicBezTo>
                  <a:cubicBezTo>
                    <a:pt x="215" y="118"/>
                    <a:pt x="214" y="117"/>
                    <a:pt x="214" y="115"/>
                  </a:cubicBezTo>
                  <a:cubicBezTo>
                    <a:pt x="214" y="97"/>
                    <a:pt x="214" y="97"/>
                    <a:pt x="214" y="97"/>
                  </a:cubicBezTo>
                  <a:cubicBezTo>
                    <a:pt x="214" y="96"/>
                    <a:pt x="215" y="95"/>
                    <a:pt x="217" y="95"/>
                  </a:cubicBezTo>
                  <a:cubicBezTo>
                    <a:pt x="235" y="95"/>
                    <a:pt x="235" y="95"/>
                    <a:pt x="235" y="95"/>
                  </a:cubicBezTo>
                  <a:cubicBezTo>
                    <a:pt x="236" y="95"/>
                    <a:pt x="238" y="96"/>
                    <a:pt x="238" y="97"/>
                  </a:cubicBezTo>
                  <a:lnTo>
                    <a:pt x="238" y="115"/>
                  </a:lnTo>
                  <a:close/>
                  <a:moveTo>
                    <a:pt x="261" y="68"/>
                  </a:moveTo>
                  <a:cubicBezTo>
                    <a:pt x="261" y="69"/>
                    <a:pt x="260" y="71"/>
                    <a:pt x="258" y="71"/>
                  </a:cubicBezTo>
                  <a:cubicBezTo>
                    <a:pt x="240" y="71"/>
                    <a:pt x="240" y="71"/>
                    <a:pt x="240" y="71"/>
                  </a:cubicBezTo>
                  <a:cubicBezTo>
                    <a:pt x="239" y="71"/>
                    <a:pt x="238" y="69"/>
                    <a:pt x="238" y="68"/>
                  </a:cubicBezTo>
                  <a:cubicBezTo>
                    <a:pt x="238" y="50"/>
                    <a:pt x="238" y="50"/>
                    <a:pt x="238" y="50"/>
                  </a:cubicBezTo>
                  <a:cubicBezTo>
                    <a:pt x="238" y="48"/>
                    <a:pt x="239" y="47"/>
                    <a:pt x="240" y="47"/>
                  </a:cubicBezTo>
                  <a:cubicBezTo>
                    <a:pt x="258" y="47"/>
                    <a:pt x="258" y="47"/>
                    <a:pt x="258" y="47"/>
                  </a:cubicBezTo>
                  <a:cubicBezTo>
                    <a:pt x="260" y="47"/>
                    <a:pt x="261" y="48"/>
                    <a:pt x="261" y="50"/>
                  </a:cubicBezTo>
                  <a:lnTo>
                    <a:pt x="261" y="68"/>
                  </a:lnTo>
                  <a:close/>
                  <a:moveTo>
                    <a:pt x="309" y="115"/>
                  </a:moveTo>
                  <a:cubicBezTo>
                    <a:pt x="309" y="117"/>
                    <a:pt x="307" y="118"/>
                    <a:pt x="306" y="118"/>
                  </a:cubicBezTo>
                  <a:cubicBezTo>
                    <a:pt x="264" y="118"/>
                    <a:pt x="264" y="118"/>
                    <a:pt x="264" y="118"/>
                  </a:cubicBezTo>
                  <a:cubicBezTo>
                    <a:pt x="263" y="118"/>
                    <a:pt x="261" y="117"/>
                    <a:pt x="261" y="115"/>
                  </a:cubicBezTo>
                  <a:cubicBezTo>
                    <a:pt x="261" y="97"/>
                    <a:pt x="261" y="97"/>
                    <a:pt x="261" y="97"/>
                  </a:cubicBezTo>
                  <a:cubicBezTo>
                    <a:pt x="261" y="96"/>
                    <a:pt x="263" y="95"/>
                    <a:pt x="264" y="95"/>
                  </a:cubicBezTo>
                  <a:cubicBezTo>
                    <a:pt x="285" y="95"/>
                    <a:pt x="285" y="95"/>
                    <a:pt x="285" y="95"/>
                  </a:cubicBezTo>
                  <a:cubicBezTo>
                    <a:pt x="285" y="50"/>
                    <a:pt x="285" y="50"/>
                    <a:pt x="285" y="50"/>
                  </a:cubicBezTo>
                  <a:cubicBezTo>
                    <a:pt x="285" y="48"/>
                    <a:pt x="286" y="47"/>
                    <a:pt x="288" y="47"/>
                  </a:cubicBezTo>
                  <a:cubicBezTo>
                    <a:pt x="306" y="47"/>
                    <a:pt x="306" y="47"/>
                    <a:pt x="306" y="47"/>
                  </a:cubicBezTo>
                  <a:cubicBezTo>
                    <a:pt x="307" y="47"/>
                    <a:pt x="309" y="48"/>
                    <a:pt x="309" y="50"/>
                  </a:cubicBezTo>
                  <a:lnTo>
                    <a:pt x="309" y="115"/>
                  </a:lnTo>
                  <a:close/>
                  <a:moveTo>
                    <a:pt x="309" y="163"/>
                  </a:moveTo>
                  <a:cubicBezTo>
                    <a:pt x="309" y="164"/>
                    <a:pt x="307" y="166"/>
                    <a:pt x="306" y="166"/>
                  </a:cubicBezTo>
                  <a:cubicBezTo>
                    <a:pt x="288" y="166"/>
                    <a:pt x="288" y="166"/>
                    <a:pt x="288" y="166"/>
                  </a:cubicBezTo>
                  <a:cubicBezTo>
                    <a:pt x="286" y="166"/>
                    <a:pt x="285" y="164"/>
                    <a:pt x="285" y="163"/>
                  </a:cubicBezTo>
                  <a:cubicBezTo>
                    <a:pt x="285" y="145"/>
                    <a:pt x="285" y="145"/>
                    <a:pt x="285" y="145"/>
                  </a:cubicBezTo>
                  <a:cubicBezTo>
                    <a:pt x="285" y="143"/>
                    <a:pt x="286" y="142"/>
                    <a:pt x="288" y="142"/>
                  </a:cubicBezTo>
                  <a:cubicBezTo>
                    <a:pt x="306" y="142"/>
                    <a:pt x="306" y="142"/>
                    <a:pt x="306" y="142"/>
                  </a:cubicBezTo>
                  <a:cubicBezTo>
                    <a:pt x="307" y="142"/>
                    <a:pt x="309" y="143"/>
                    <a:pt x="309" y="145"/>
                  </a:cubicBezTo>
                  <a:lnTo>
                    <a:pt x="309" y="163"/>
                  </a:lnTo>
                  <a:close/>
                </a:path>
              </a:pathLst>
            </a:custGeom>
            <a:solidFill>
              <a:schemeClr val="bg2"/>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22" name="Group 21"/>
          <p:cNvGrpSpPr/>
          <p:nvPr/>
        </p:nvGrpSpPr>
        <p:grpSpPr>
          <a:xfrm>
            <a:off x="9245656" y="2190562"/>
            <a:ext cx="2412951" cy="938585"/>
            <a:chOff x="6934237" y="1642926"/>
            <a:chExt cx="1133977" cy="703939"/>
          </a:xfrm>
        </p:grpSpPr>
        <p:sp>
          <p:nvSpPr>
            <p:cNvPr id="91" name="TextBox 90"/>
            <p:cNvSpPr txBox="1"/>
            <p:nvPr/>
          </p:nvSpPr>
          <p:spPr>
            <a:xfrm>
              <a:off x="6934237" y="1899002"/>
              <a:ext cx="1133977" cy="447863"/>
            </a:xfrm>
            <a:prstGeom prst="rect">
              <a:avLst/>
            </a:prstGeom>
            <a:noFill/>
          </p:spPr>
          <p:txBody>
            <a:bodyPr wrap="square" rtlCol="0">
              <a:spAutoFit/>
            </a:bodyPr>
            <a:lstStyle/>
            <a:p>
              <a:pPr algn="ctr"/>
              <a:r>
                <a:rPr lang="nl-NL" sz="2000" dirty="0">
                  <a:solidFill>
                    <a:srgbClr val="6600CC"/>
                  </a:solidFill>
                </a:rPr>
                <a:t>Thi hành pháp luật</a:t>
              </a:r>
              <a:endParaRPr lang="en-US" sz="2000" dirty="0">
                <a:solidFill>
                  <a:srgbClr val="6600CC"/>
                </a:solidFill>
              </a:endParaRPr>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642926"/>
              <a:ext cx="328613" cy="257175"/>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25" name="Group 24"/>
          <p:cNvGrpSpPr/>
          <p:nvPr/>
        </p:nvGrpSpPr>
        <p:grpSpPr>
          <a:xfrm>
            <a:off x="9245654" y="5060031"/>
            <a:ext cx="1663166" cy="783461"/>
            <a:chOff x="6934237" y="3795022"/>
            <a:chExt cx="1247375" cy="587595"/>
          </a:xfrm>
        </p:grpSpPr>
        <p:sp>
          <p:nvSpPr>
            <p:cNvPr id="89" name="TextBox 88"/>
            <p:cNvSpPr txBox="1"/>
            <p:nvPr/>
          </p:nvSpPr>
          <p:spPr>
            <a:xfrm>
              <a:off x="6934237" y="4082535"/>
              <a:ext cx="1247375" cy="300082"/>
            </a:xfrm>
            <a:prstGeom prst="rect">
              <a:avLst/>
            </a:prstGeom>
            <a:noFill/>
          </p:spPr>
          <p:txBody>
            <a:bodyPr wrap="square" rtlCol="0">
              <a:spAutoFit/>
            </a:bodyPr>
            <a:lstStyle/>
            <a:p>
              <a:r>
                <a:rPr lang="nl-NL" sz="2000" dirty="0">
                  <a:solidFill>
                    <a:srgbClr val="92D050"/>
                  </a:solidFill>
                </a:rPr>
                <a:t>Quốc hội.</a:t>
              </a:r>
              <a:endParaRPr lang="en-US" sz="2000" dirty="0">
                <a:solidFill>
                  <a:srgbClr val="92D050"/>
                </a:solidFill>
                <a:latin typeface="Lato Light" pitchFamily="34" charset="0"/>
              </a:endParaRPr>
            </a:p>
          </p:txBody>
        </p:sp>
        <p:sp>
          <p:nvSpPr>
            <p:cNvPr id="94" name="Freeform 27"/>
            <p:cNvSpPr>
              <a:spLocks/>
            </p:cNvSpPr>
            <p:nvPr/>
          </p:nvSpPr>
          <p:spPr bwMode="auto">
            <a:xfrm>
              <a:off x="7016617" y="379502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8" name="Group 17"/>
          <p:cNvGrpSpPr/>
          <p:nvPr/>
        </p:nvGrpSpPr>
        <p:grpSpPr>
          <a:xfrm>
            <a:off x="6337542" y="1357660"/>
            <a:ext cx="1511970" cy="2015457"/>
            <a:chOff x="4753154" y="1261499"/>
            <a:chExt cx="1133977" cy="1215928"/>
          </a:xfrm>
        </p:grpSpPr>
        <p:sp>
          <p:nvSpPr>
            <p:cNvPr id="90" name="TextBox 89"/>
            <p:cNvSpPr txBox="1"/>
            <p:nvPr/>
          </p:nvSpPr>
          <p:spPr>
            <a:xfrm>
              <a:off x="4753154" y="1560119"/>
              <a:ext cx="1133977" cy="917308"/>
            </a:xfrm>
            <a:prstGeom prst="rect">
              <a:avLst/>
            </a:prstGeom>
            <a:noFill/>
          </p:spPr>
          <p:txBody>
            <a:bodyPr wrap="square" rtlCol="0">
              <a:spAutoFit/>
            </a:bodyPr>
            <a:lstStyle/>
            <a:p>
              <a:pPr algn="ctr"/>
              <a:r>
                <a:rPr lang="nl-NL" sz="2000" dirty="0">
                  <a:solidFill>
                    <a:srgbClr val="FF3399"/>
                  </a:solidFill>
                </a:rPr>
                <a:t>Bảo vệ Hiến pháp và pháp luật.</a:t>
              </a:r>
              <a:endParaRPr lang="en-US" sz="2000" dirty="0">
                <a:solidFill>
                  <a:srgbClr val="FF3399"/>
                </a:solidFill>
              </a:endParaRPr>
            </a:p>
            <a:p>
              <a:pPr algn="r">
                <a:lnSpc>
                  <a:spcPct val="120000"/>
                </a:lnSpc>
              </a:pPr>
              <a:endParaRPr lang="en-US" sz="1067" dirty="0">
                <a:solidFill>
                  <a:prstClr val="black"/>
                </a:solidFill>
                <a:latin typeface="Lato Light" pitchFamily="34" charset="0"/>
              </a:endParaRPr>
            </a:p>
          </p:txBody>
        </p:sp>
        <p:sp>
          <p:nvSpPr>
            <p:cNvPr id="95" name="Freeform 29"/>
            <p:cNvSpPr>
              <a:spLocks noEditPoints="1"/>
            </p:cNvSpPr>
            <p:nvPr/>
          </p:nvSpPr>
          <p:spPr bwMode="auto">
            <a:xfrm>
              <a:off x="5508189" y="1261499"/>
              <a:ext cx="304800" cy="304800"/>
            </a:xfrm>
            <a:custGeom>
              <a:avLst/>
              <a:gdLst>
                <a:gd name="T0" fmla="*/ 6 w 308"/>
                <a:gd name="T1" fmla="*/ 208 h 309"/>
                <a:gd name="T2" fmla="*/ 6 w 308"/>
                <a:gd name="T3" fmla="*/ 196 h 309"/>
                <a:gd name="T4" fmla="*/ 71 w 308"/>
                <a:gd name="T5" fmla="*/ 202 h 309"/>
                <a:gd name="T6" fmla="*/ 147 w 308"/>
                <a:gd name="T7" fmla="*/ 95 h 309"/>
                <a:gd name="T8" fmla="*/ 83 w 308"/>
                <a:gd name="T9" fmla="*/ 39 h 309"/>
                <a:gd name="T10" fmla="*/ 44 w 308"/>
                <a:gd name="T11" fmla="*/ 71 h 309"/>
                <a:gd name="T12" fmla="*/ 44 w 308"/>
                <a:gd name="T13" fmla="*/ 96 h 309"/>
                <a:gd name="T14" fmla="*/ 91 w 308"/>
                <a:gd name="T15" fmla="*/ 191 h 309"/>
                <a:gd name="T16" fmla="*/ 18 w 308"/>
                <a:gd name="T17" fmla="*/ 121 h 309"/>
                <a:gd name="T18" fmla="*/ 19 w 308"/>
                <a:gd name="T19" fmla="*/ 46 h 309"/>
                <a:gd name="T20" fmla="*/ 83 w 308"/>
                <a:gd name="T21" fmla="*/ 3 h 309"/>
                <a:gd name="T22" fmla="*/ 183 w 308"/>
                <a:gd name="T23" fmla="*/ 81 h 309"/>
                <a:gd name="T24" fmla="*/ 147 w 308"/>
                <a:gd name="T25" fmla="*/ 95 h 309"/>
                <a:gd name="T26" fmla="*/ 29 w 308"/>
                <a:gd name="T27" fmla="*/ 285 h 309"/>
                <a:gd name="T28" fmla="*/ 25 w 308"/>
                <a:gd name="T29" fmla="*/ 275 h 309"/>
                <a:gd name="T30" fmla="*/ 81 w 308"/>
                <a:gd name="T31" fmla="*/ 227 h 309"/>
                <a:gd name="T32" fmla="*/ 34 w 308"/>
                <a:gd name="T33" fmla="*/ 283 h 309"/>
                <a:gd name="T34" fmla="*/ 107 w 308"/>
                <a:gd name="T35" fmla="*/ 309 h 309"/>
                <a:gd name="T36" fmla="*/ 101 w 308"/>
                <a:gd name="T37" fmla="*/ 243 h 309"/>
                <a:gd name="T38" fmla="*/ 113 w 308"/>
                <a:gd name="T39" fmla="*/ 243 h 309"/>
                <a:gd name="T40" fmla="*/ 290 w 308"/>
                <a:gd name="T41" fmla="*/ 263 h 309"/>
                <a:gd name="T42" fmla="*/ 225 w 308"/>
                <a:gd name="T43" fmla="*/ 306 h 309"/>
                <a:gd name="T44" fmla="*/ 125 w 308"/>
                <a:gd name="T45" fmla="*/ 228 h 309"/>
                <a:gd name="T46" fmla="*/ 162 w 308"/>
                <a:gd name="T47" fmla="*/ 214 h 309"/>
                <a:gd name="T48" fmla="*/ 237 w 308"/>
                <a:gd name="T49" fmla="*/ 265 h 309"/>
                <a:gd name="T50" fmla="*/ 270 w 308"/>
                <a:gd name="T51" fmla="*/ 226 h 309"/>
                <a:gd name="T52" fmla="*/ 214 w 308"/>
                <a:gd name="T53" fmla="*/ 162 h 309"/>
                <a:gd name="T54" fmla="*/ 228 w 308"/>
                <a:gd name="T55" fmla="*/ 125 h 309"/>
                <a:gd name="T56" fmla="*/ 306 w 308"/>
                <a:gd name="T57" fmla="*/ 226 h 309"/>
                <a:gd name="T58" fmla="*/ 208 w 308"/>
                <a:gd name="T59" fmla="*/ 65 h 309"/>
                <a:gd name="T60" fmla="*/ 196 w 308"/>
                <a:gd name="T61" fmla="*/ 65 h 309"/>
                <a:gd name="T62" fmla="*/ 202 w 308"/>
                <a:gd name="T63" fmla="*/ 0 h 309"/>
                <a:gd name="T64" fmla="*/ 208 w 308"/>
                <a:gd name="T65" fmla="*/ 65 h 309"/>
                <a:gd name="T66" fmla="*/ 231 w 308"/>
                <a:gd name="T67" fmla="*/ 83 h 309"/>
                <a:gd name="T68" fmla="*/ 227 w 308"/>
                <a:gd name="T69" fmla="*/ 73 h 309"/>
                <a:gd name="T70" fmla="*/ 283 w 308"/>
                <a:gd name="T71" fmla="*/ 25 h 309"/>
                <a:gd name="T72" fmla="*/ 236 w 308"/>
                <a:gd name="T73" fmla="*/ 82 h 309"/>
                <a:gd name="T74" fmla="*/ 243 w 308"/>
                <a:gd name="T75" fmla="*/ 113 h 309"/>
                <a:gd name="T76" fmla="*/ 243 w 308"/>
                <a:gd name="T77" fmla="*/ 101 h 309"/>
                <a:gd name="T78" fmla="*/ 308 w 308"/>
                <a:gd name="T79" fmla="*/ 10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8" h="309">
                  <a:moveTo>
                    <a:pt x="65" y="208"/>
                  </a:moveTo>
                  <a:cubicBezTo>
                    <a:pt x="6" y="208"/>
                    <a:pt x="6" y="208"/>
                    <a:pt x="6" y="208"/>
                  </a:cubicBezTo>
                  <a:cubicBezTo>
                    <a:pt x="2" y="208"/>
                    <a:pt x="0" y="205"/>
                    <a:pt x="0" y="202"/>
                  </a:cubicBezTo>
                  <a:cubicBezTo>
                    <a:pt x="0" y="199"/>
                    <a:pt x="2" y="196"/>
                    <a:pt x="6" y="196"/>
                  </a:cubicBezTo>
                  <a:cubicBezTo>
                    <a:pt x="65" y="196"/>
                    <a:pt x="65" y="196"/>
                    <a:pt x="65" y="196"/>
                  </a:cubicBezTo>
                  <a:cubicBezTo>
                    <a:pt x="68" y="196"/>
                    <a:pt x="71" y="199"/>
                    <a:pt x="71" y="202"/>
                  </a:cubicBezTo>
                  <a:cubicBezTo>
                    <a:pt x="71" y="205"/>
                    <a:pt x="68" y="208"/>
                    <a:pt x="65" y="208"/>
                  </a:cubicBezTo>
                  <a:close/>
                  <a:moveTo>
                    <a:pt x="147" y="95"/>
                  </a:moveTo>
                  <a:cubicBezTo>
                    <a:pt x="96" y="44"/>
                    <a:pt x="96" y="44"/>
                    <a:pt x="96" y="44"/>
                  </a:cubicBezTo>
                  <a:cubicBezTo>
                    <a:pt x="93" y="41"/>
                    <a:pt x="88" y="39"/>
                    <a:pt x="83" y="39"/>
                  </a:cubicBezTo>
                  <a:cubicBezTo>
                    <a:pt x="79" y="39"/>
                    <a:pt x="74" y="41"/>
                    <a:pt x="71" y="44"/>
                  </a:cubicBezTo>
                  <a:cubicBezTo>
                    <a:pt x="44" y="71"/>
                    <a:pt x="44" y="71"/>
                    <a:pt x="44" y="71"/>
                  </a:cubicBezTo>
                  <a:cubicBezTo>
                    <a:pt x="40" y="74"/>
                    <a:pt x="38" y="79"/>
                    <a:pt x="38" y="83"/>
                  </a:cubicBezTo>
                  <a:cubicBezTo>
                    <a:pt x="38" y="88"/>
                    <a:pt x="40" y="92"/>
                    <a:pt x="44" y="96"/>
                  </a:cubicBezTo>
                  <a:cubicBezTo>
                    <a:pt x="94" y="147"/>
                    <a:pt x="94" y="147"/>
                    <a:pt x="94" y="147"/>
                  </a:cubicBezTo>
                  <a:cubicBezTo>
                    <a:pt x="91" y="191"/>
                    <a:pt x="91" y="191"/>
                    <a:pt x="91" y="191"/>
                  </a:cubicBezTo>
                  <a:cubicBezTo>
                    <a:pt x="87" y="189"/>
                    <a:pt x="84" y="187"/>
                    <a:pt x="81" y="183"/>
                  </a:cubicBezTo>
                  <a:cubicBezTo>
                    <a:pt x="18" y="121"/>
                    <a:pt x="18" y="121"/>
                    <a:pt x="18" y="121"/>
                  </a:cubicBezTo>
                  <a:cubicBezTo>
                    <a:pt x="8" y="111"/>
                    <a:pt x="3" y="97"/>
                    <a:pt x="3" y="83"/>
                  </a:cubicBezTo>
                  <a:cubicBezTo>
                    <a:pt x="3" y="69"/>
                    <a:pt x="8" y="56"/>
                    <a:pt x="19" y="46"/>
                  </a:cubicBezTo>
                  <a:cubicBezTo>
                    <a:pt x="46" y="18"/>
                    <a:pt x="46" y="18"/>
                    <a:pt x="46" y="18"/>
                  </a:cubicBezTo>
                  <a:cubicBezTo>
                    <a:pt x="56" y="8"/>
                    <a:pt x="69" y="3"/>
                    <a:pt x="83" y="3"/>
                  </a:cubicBezTo>
                  <a:cubicBezTo>
                    <a:pt x="98" y="3"/>
                    <a:pt x="111" y="9"/>
                    <a:pt x="121" y="19"/>
                  </a:cubicBezTo>
                  <a:cubicBezTo>
                    <a:pt x="183" y="81"/>
                    <a:pt x="183" y="81"/>
                    <a:pt x="183" y="81"/>
                  </a:cubicBezTo>
                  <a:cubicBezTo>
                    <a:pt x="186" y="84"/>
                    <a:pt x="189" y="88"/>
                    <a:pt x="191" y="91"/>
                  </a:cubicBezTo>
                  <a:lnTo>
                    <a:pt x="147" y="95"/>
                  </a:lnTo>
                  <a:close/>
                  <a:moveTo>
                    <a:pt x="34" y="283"/>
                  </a:moveTo>
                  <a:cubicBezTo>
                    <a:pt x="32" y="284"/>
                    <a:pt x="31" y="285"/>
                    <a:pt x="29" y="285"/>
                  </a:cubicBezTo>
                  <a:cubicBezTo>
                    <a:pt x="28" y="285"/>
                    <a:pt x="26" y="284"/>
                    <a:pt x="25" y="283"/>
                  </a:cubicBezTo>
                  <a:cubicBezTo>
                    <a:pt x="23" y="281"/>
                    <a:pt x="23" y="277"/>
                    <a:pt x="25" y="275"/>
                  </a:cubicBezTo>
                  <a:cubicBezTo>
                    <a:pt x="73" y="227"/>
                    <a:pt x="73" y="227"/>
                    <a:pt x="73" y="227"/>
                  </a:cubicBezTo>
                  <a:cubicBezTo>
                    <a:pt x="75" y="225"/>
                    <a:pt x="79" y="225"/>
                    <a:pt x="81" y="227"/>
                  </a:cubicBezTo>
                  <a:cubicBezTo>
                    <a:pt x="83" y="230"/>
                    <a:pt x="83" y="233"/>
                    <a:pt x="81" y="236"/>
                  </a:cubicBezTo>
                  <a:lnTo>
                    <a:pt x="34" y="283"/>
                  </a:lnTo>
                  <a:close/>
                  <a:moveTo>
                    <a:pt x="113" y="303"/>
                  </a:moveTo>
                  <a:cubicBezTo>
                    <a:pt x="113" y="306"/>
                    <a:pt x="110" y="309"/>
                    <a:pt x="107" y="309"/>
                  </a:cubicBezTo>
                  <a:cubicBezTo>
                    <a:pt x="103" y="309"/>
                    <a:pt x="101" y="306"/>
                    <a:pt x="101" y="303"/>
                  </a:cubicBezTo>
                  <a:cubicBezTo>
                    <a:pt x="101" y="243"/>
                    <a:pt x="101" y="243"/>
                    <a:pt x="101" y="243"/>
                  </a:cubicBezTo>
                  <a:cubicBezTo>
                    <a:pt x="101" y="240"/>
                    <a:pt x="103" y="238"/>
                    <a:pt x="107" y="238"/>
                  </a:cubicBezTo>
                  <a:cubicBezTo>
                    <a:pt x="110" y="238"/>
                    <a:pt x="113" y="240"/>
                    <a:pt x="113" y="243"/>
                  </a:cubicBezTo>
                  <a:lnTo>
                    <a:pt x="113" y="303"/>
                  </a:lnTo>
                  <a:close/>
                  <a:moveTo>
                    <a:pt x="290" y="263"/>
                  </a:moveTo>
                  <a:cubicBezTo>
                    <a:pt x="262" y="290"/>
                    <a:pt x="262" y="290"/>
                    <a:pt x="262" y="290"/>
                  </a:cubicBezTo>
                  <a:cubicBezTo>
                    <a:pt x="252" y="300"/>
                    <a:pt x="239" y="306"/>
                    <a:pt x="225" y="306"/>
                  </a:cubicBezTo>
                  <a:cubicBezTo>
                    <a:pt x="211" y="306"/>
                    <a:pt x="197" y="300"/>
                    <a:pt x="187" y="290"/>
                  </a:cubicBezTo>
                  <a:cubicBezTo>
                    <a:pt x="125" y="228"/>
                    <a:pt x="125" y="228"/>
                    <a:pt x="125" y="228"/>
                  </a:cubicBezTo>
                  <a:cubicBezTo>
                    <a:pt x="122" y="225"/>
                    <a:pt x="119" y="221"/>
                    <a:pt x="117" y="217"/>
                  </a:cubicBezTo>
                  <a:cubicBezTo>
                    <a:pt x="162" y="214"/>
                    <a:pt x="162" y="214"/>
                    <a:pt x="162" y="214"/>
                  </a:cubicBezTo>
                  <a:cubicBezTo>
                    <a:pt x="212" y="265"/>
                    <a:pt x="212" y="265"/>
                    <a:pt x="212" y="265"/>
                  </a:cubicBezTo>
                  <a:cubicBezTo>
                    <a:pt x="219" y="272"/>
                    <a:pt x="231" y="272"/>
                    <a:pt x="237" y="265"/>
                  </a:cubicBezTo>
                  <a:cubicBezTo>
                    <a:pt x="265" y="238"/>
                    <a:pt x="265" y="238"/>
                    <a:pt x="265" y="238"/>
                  </a:cubicBezTo>
                  <a:cubicBezTo>
                    <a:pt x="268" y="235"/>
                    <a:pt x="270" y="230"/>
                    <a:pt x="270" y="226"/>
                  </a:cubicBezTo>
                  <a:cubicBezTo>
                    <a:pt x="270" y="221"/>
                    <a:pt x="268" y="216"/>
                    <a:pt x="265" y="213"/>
                  </a:cubicBezTo>
                  <a:cubicBezTo>
                    <a:pt x="214" y="162"/>
                    <a:pt x="214" y="162"/>
                    <a:pt x="214" y="162"/>
                  </a:cubicBezTo>
                  <a:cubicBezTo>
                    <a:pt x="217" y="118"/>
                    <a:pt x="217" y="118"/>
                    <a:pt x="217" y="118"/>
                  </a:cubicBezTo>
                  <a:cubicBezTo>
                    <a:pt x="221" y="120"/>
                    <a:pt x="224" y="122"/>
                    <a:pt x="228" y="125"/>
                  </a:cubicBezTo>
                  <a:cubicBezTo>
                    <a:pt x="290" y="188"/>
                    <a:pt x="290" y="188"/>
                    <a:pt x="290" y="188"/>
                  </a:cubicBezTo>
                  <a:cubicBezTo>
                    <a:pt x="300" y="198"/>
                    <a:pt x="306" y="211"/>
                    <a:pt x="306" y="226"/>
                  </a:cubicBezTo>
                  <a:cubicBezTo>
                    <a:pt x="306" y="240"/>
                    <a:pt x="300" y="253"/>
                    <a:pt x="290" y="263"/>
                  </a:cubicBezTo>
                  <a:close/>
                  <a:moveTo>
                    <a:pt x="208" y="65"/>
                  </a:moveTo>
                  <a:cubicBezTo>
                    <a:pt x="208" y="69"/>
                    <a:pt x="205" y="71"/>
                    <a:pt x="202" y="71"/>
                  </a:cubicBezTo>
                  <a:cubicBezTo>
                    <a:pt x="198" y="71"/>
                    <a:pt x="196" y="69"/>
                    <a:pt x="196" y="65"/>
                  </a:cubicBezTo>
                  <a:cubicBezTo>
                    <a:pt x="196" y="6"/>
                    <a:pt x="196" y="6"/>
                    <a:pt x="196" y="6"/>
                  </a:cubicBezTo>
                  <a:cubicBezTo>
                    <a:pt x="196" y="3"/>
                    <a:pt x="198" y="0"/>
                    <a:pt x="202" y="0"/>
                  </a:cubicBezTo>
                  <a:cubicBezTo>
                    <a:pt x="205" y="0"/>
                    <a:pt x="208" y="3"/>
                    <a:pt x="208" y="6"/>
                  </a:cubicBezTo>
                  <a:lnTo>
                    <a:pt x="208" y="65"/>
                  </a:lnTo>
                  <a:close/>
                  <a:moveTo>
                    <a:pt x="236" y="82"/>
                  </a:moveTo>
                  <a:cubicBezTo>
                    <a:pt x="234" y="83"/>
                    <a:pt x="233" y="83"/>
                    <a:pt x="231" y="83"/>
                  </a:cubicBezTo>
                  <a:cubicBezTo>
                    <a:pt x="230" y="83"/>
                    <a:pt x="228" y="83"/>
                    <a:pt x="227" y="82"/>
                  </a:cubicBezTo>
                  <a:cubicBezTo>
                    <a:pt x="225" y="79"/>
                    <a:pt x="225" y="75"/>
                    <a:pt x="227" y="73"/>
                  </a:cubicBezTo>
                  <a:cubicBezTo>
                    <a:pt x="275" y="25"/>
                    <a:pt x="275" y="25"/>
                    <a:pt x="275" y="25"/>
                  </a:cubicBezTo>
                  <a:cubicBezTo>
                    <a:pt x="277" y="23"/>
                    <a:pt x="281" y="23"/>
                    <a:pt x="283" y="25"/>
                  </a:cubicBezTo>
                  <a:cubicBezTo>
                    <a:pt x="285" y="28"/>
                    <a:pt x="285" y="32"/>
                    <a:pt x="283" y="34"/>
                  </a:cubicBezTo>
                  <a:lnTo>
                    <a:pt x="236" y="82"/>
                  </a:lnTo>
                  <a:close/>
                  <a:moveTo>
                    <a:pt x="303" y="113"/>
                  </a:moveTo>
                  <a:cubicBezTo>
                    <a:pt x="243" y="113"/>
                    <a:pt x="243" y="113"/>
                    <a:pt x="243" y="113"/>
                  </a:cubicBezTo>
                  <a:cubicBezTo>
                    <a:pt x="240" y="113"/>
                    <a:pt x="237" y="110"/>
                    <a:pt x="237" y="107"/>
                  </a:cubicBezTo>
                  <a:cubicBezTo>
                    <a:pt x="237" y="104"/>
                    <a:pt x="240" y="101"/>
                    <a:pt x="243" y="101"/>
                  </a:cubicBezTo>
                  <a:cubicBezTo>
                    <a:pt x="303" y="101"/>
                    <a:pt x="303" y="101"/>
                    <a:pt x="303" y="101"/>
                  </a:cubicBezTo>
                  <a:cubicBezTo>
                    <a:pt x="306" y="101"/>
                    <a:pt x="308" y="104"/>
                    <a:pt x="308" y="107"/>
                  </a:cubicBezTo>
                  <a:cubicBezTo>
                    <a:pt x="308" y="110"/>
                    <a:pt x="306" y="113"/>
                    <a:pt x="303" y="113"/>
                  </a:cubicBez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srgbClr val="FF3399"/>
                </a:solidFill>
              </a:endParaRPr>
            </a:p>
          </p:txBody>
        </p:sp>
      </p:grpSp>
      <p:grpSp>
        <p:nvGrpSpPr>
          <p:cNvPr id="20" name="Group 19"/>
          <p:cNvGrpSpPr/>
          <p:nvPr/>
        </p:nvGrpSpPr>
        <p:grpSpPr>
          <a:xfrm>
            <a:off x="6186349" y="4862936"/>
            <a:ext cx="1663166" cy="1138999"/>
            <a:chOff x="4639756" y="3647192"/>
            <a:chExt cx="1247375" cy="854248"/>
          </a:xfrm>
        </p:grpSpPr>
        <p:sp>
          <p:nvSpPr>
            <p:cNvPr id="88" name="TextBox 87"/>
            <p:cNvSpPr txBox="1"/>
            <p:nvPr/>
          </p:nvSpPr>
          <p:spPr>
            <a:xfrm>
              <a:off x="4639756" y="3970526"/>
              <a:ext cx="1247375" cy="530914"/>
            </a:xfrm>
            <a:prstGeom prst="rect">
              <a:avLst/>
            </a:prstGeom>
            <a:noFill/>
          </p:spPr>
          <p:txBody>
            <a:bodyPr wrap="square" rtlCol="0">
              <a:spAutoFit/>
            </a:bodyPr>
            <a:lstStyle/>
            <a:p>
              <a:pPr algn="ctr"/>
              <a:r>
                <a:rPr lang="nl-NL" sz="2000" dirty="0">
                  <a:solidFill>
                    <a:srgbClr val="CC6600"/>
                  </a:solidFill>
                </a:rPr>
                <a:t>Cải cách hành chính</a:t>
              </a:r>
              <a:endParaRPr lang="en-US" sz="2000" dirty="0">
                <a:solidFill>
                  <a:srgbClr val="CC6600"/>
                </a:solidFill>
                <a:latin typeface="Lato Light" pitchFamily="34" charset="0"/>
              </a:endParaRPr>
            </a:p>
          </p:txBody>
        </p:sp>
        <p:sp>
          <p:nvSpPr>
            <p:cNvPr id="96" name="Freeform 30"/>
            <p:cNvSpPr>
              <a:spLocks noEditPoints="1"/>
            </p:cNvSpPr>
            <p:nvPr/>
          </p:nvSpPr>
          <p:spPr bwMode="auto">
            <a:xfrm>
              <a:off x="5508189" y="3647192"/>
              <a:ext cx="304800" cy="328612"/>
            </a:xfrm>
            <a:custGeom>
              <a:avLst/>
              <a:gdLst>
                <a:gd name="T0" fmla="*/ 285 w 309"/>
                <a:gd name="T1" fmla="*/ 285 h 333"/>
                <a:gd name="T2" fmla="*/ 202 w 309"/>
                <a:gd name="T3" fmla="*/ 285 h 333"/>
                <a:gd name="T4" fmla="*/ 154 w 309"/>
                <a:gd name="T5" fmla="*/ 333 h 333"/>
                <a:gd name="T6" fmla="*/ 107 w 309"/>
                <a:gd name="T7" fmla="*/ 285 h 333"/>
                <a:gd name="T8" fmla="*/ 24 w 309"/>
                <a:gd name="T9" fmla="*/ 285 h 333"/>
                <a:gd name="T10" fmla="*/ 0 w 309"/>
                <a:gd name="T11" fmla="*/ 261 h 333"/>
                <a:gd name="T12" fmla="*/ 59 w 309"/>
                <a:gd name="T13" fmla="*/ 107 h 333"/>
                <a:gd name="T14" fmla="*/ 138 w 309"/>
                <a:gd name="T15" fmla="*/ 25 h 333"/>
                <a:gd name="T16" fmla="*/ 137 w 309"/>
                <a:gd name="T17" fmla="*/ 18 h 333"/>
                <a:gd name="T18" fmla="*/ 154 w 309"/>
                <a:gd name="T19" fmla="*/ 0 h 333"/>
                <a:gd name="T20" fmla="*/ 172 w 309"/>
                <a:gd name="T21" fmla="*/ 18 h 333"/>
                <a:gd name="T22" fmla="*/ 171 w 309"/>
                <a:gd name="T23" fmla="*/ 25 h 333"/>
                <a:gd name="T24" fmla="*/ 249 w 309"/>
                <a:gd name="T25" fmla="*/ 107 h 333"/>
                <a:gd name="T26" fmla="*/ 309 w 309"/>
                <a:gd name="T27" fmla="*/ 261 h 333"/>
                <a:gd name="T28" fmla="*/ 285 w 309"/>
                <a:gd name="T29" fmla="*/ 285 h 333"/>
                <a:gd name="T30" fmla="*/ 275 w 309"/>
                <a:gd name="T31" fmla="*/ 261 h 333"/>
                <a:gd name="T32" fmla="*/ 226 w 309"/>
                <a:gd name="T33" fmla="*/ 107 h 333"/>
                <a:gd name="T34" fmla="*/ 154 w 309"/>
                <a:gd name="T35" fmla="*/ 48 h 333"/>
                <a:gd name="T36" fmla="*/ 83 w 309"/>
                <a:gd name="T37" fmla="*/ 107 h 333"/>
                <a:gd name="T38" fmla="*/ 34 w 309"/>
                <a:gd name="T39" fmla="*/ 261 h 333"/>
                <a:gd name="T40" fmla="*/ 275 w 309"/>
                <a:gd name="T41" fmla="*/ 261 h 333"/>
                <a:gd name="T42" fmla="*/ 154 w 309"/>
                <a:gd name="T43" fmla="*/ 312 h 333"/>
                <a:gd name="T44" fmla="*/ 128 w 309"/>
                <a:gd name="T45" fmla="*/ 285 h 333"/>
                <a:gd name="T46" fmla="*/ 125 w 309"/>
                <a:gd name="T47" fmla="*/ 282 h 333"/>
                <a:gd name="T48" fmla="*/ 122 w 309"/>
                <a:gd name="T49" fmla="*/ 285 h 333"/>
                <a:gd name="T50" fmla="*/ 154 w 309"/>
                <a:gd name="T51" fmla="*/ 318 h 333"/>
                <a:gd name="T52" fmla="*/ 157 w 309"/>
                <a:gd name="T53" fmla="*/ 315 h 333"/>
                <a:gd name="T54" fmla="*/ 154 w 309"/>
                <a:gd name="T55" fmla="*/ 3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9" h="333">
                  <a:moveTo>
                    <a:pt x="285" y="285"/>
                  </a:moveTo>
                  <a:cubicBezTo>
                    <a:pt x="202" y="285"/>
                    <a:pt x="202" y="285"/>
                    <a:pt x="202" y="285"/>
                  </a:cubicBezTo>
                  <a:cubicBezTo>
                    <a:pt x="202" y="311"/>
                    <a:pt x="181" y="333"/>
                    <a:pt x="154" y="333"/>
                  </a:cubicBezTo>
                  <a:cubicBezTo>
                    <a:pt x="128" y="333"/>
                    <a:pt x="107" y="311"/>
                    <a:pt x="107" y="285"/>
                  </a:cubicBezTo>
                  <a:cubicBezTo>
                    <a:pt x="24" y="285"/>
                    <a:pt x="24" y="285"/>
                    <a:pt x="24" y="285"/>
                  </a:cubicBezTo>
                  <a:cubicBezTo>
                    <a:pt x="11" y="285"/>
                    <a:pt x="0" y="274"/>
                    <a:pt x="0" y="261"/>
                  </a:cubicBezTo>
                  <a:cubicBezTo>
                    <a:pt x="28" y="238"/>
                    <a:pt x="59" y="197"/>
                    <a:pt x="59" y="107"/>
                  </a:cubicBezTo>
                  <a:cubicBezTo>
                    <a:pt x="59" y="71"/>
                    <a:pt x="89" y="32"/>
                    <a:pt x="138" y="25"/>
                  </a:cubicBezTo>
                  <a:cubicBezTo>
                    <a:pt x="137" y="23"/>
                    <a:pt x="137" y="21"/>
                    <a:pt x="137" y="18"/>
                  </a:cubicBezTo>
                  <a:cubicBezTo>
                    <a:pt x="137" y="8"/>
                    <a:pt x="145" y="0"/>
                    <a:pt x="154" y="0"/>
                  </a:cubicBezTo>
                  <a:cubicBezTo>
                    <a:pt x="164" y="0"/>
                    <a:pt x="172" y="8"/>
                    <a:pt x="172" y="18"/>
                  </a:cubicBezTo>
                  <a:cubicBezTo>
                    <a:pt x="172" y="21"/>
                    <a:pt x="172" y="23"/>
                    <a:pt x="171" y="25"/>
                  </a:cubicBezTo>
                  <a:cubicBezTo>
                    <a:pt x="220" y="32"/>
                    <a:pt x="249" y="71"/>
                    <a:pt x="249" y="107"/>
                  </a:cubicBezTo>
                  <a:cubicBezTo>
                    <a:pt x="249" y="197"/>
                    <a:pt x="281" y="238"/>
                    <a:pt x="309" y="261"/>
                  </a:cubicBezTo>
                  <a:cubicBezTo>
                    <a:pt x="309" y="274"/>
                    <a:pt x="298" y="285"/>
                    <a:pt x="285" y="285"/>
                  </a:cubicBezTo>
                  <a:close/>
                  <a:moveTo>
                    <a:pt x="275" y="261"/>
                  </a:moveTo>
                  <a:cubicBezTo>
                    <a:pt x="242" y="224"/>
                    <a:pt x="226" y="173"/>
                    <a:pt x="226" y="107"/>
                  </a:cubicBezTo>
                  <a:cubicBezTo>
                    <a:pt x="226" y="83"/>
                    <a:pt x="203" y="48"/>
                    <a:pt x="154" y="48"/>
                  </a:cubicBezTo>
                  <a:cubicBezTo>
                    <a:pt x="106" y="48"/>
                    <a:pt x="83" y="83"/>
                    <a:pt x="83" y="107"/>
                  </a:cubicBezTo>
                  <a:cubicBezTo>
                    <a:pt x="83" y="173"/>
                    <a:pt x="67" y="224"/>
                    <a:pt x="34" y="261"/>
                  </a:cubicBezTo>
                  <a:lnTo>
                    <a:pt x="275" y="261"/>
                  </a:lnTo>
                  <a:close/>
                  <a:moveTo>
                    <a:pt x="154" y="312"/>
                  </a:moveTo>
                  <a:cubicBezTo>
                    <a:pt x="140" y="312"/>
                    <a:pt x="128" y="300"/>
                    <a:pt x="128" y="285"/>
                  </a:cubicBezTo>
                  <a:cubicBezTo>
                    <a:pt x="128" y="283"/>
                    <a:pt x="126" y="282"/>
                    <a:pt x="125" y="282"/>
                  </a:cubicBezTo>
                  <a:cubicBezTo>
                    <a:pt x="123" y="282"/>
                    <a:pt x="122" y="283"/>
                    <a:pt x="122" y="285"/>
                  </a:cubicBezTo>
                  <a:cubicBezTo>
                    <a:pt x="122" y="303"/>
                    <a:pt x="136" y="318"/>
                    <a:pt x="154" y="318"/>
                  </a:cubicBezTo>
                  <a:cubicBezTo>
                    <a:pt x="156" y="318"/>
                    <a:pt x="157" y="316"/>
                    <a:pt x="157" y="315"/>
                  </a:cubicBezTo>
                  <a:cubicBezTo>
                    <a:pt x="157" y="313"/>
                    <a:pt x="156" y="312"/>
                    <a:pt x="154" y="312"/>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0" name="Group 9"/>
          <p:cNvGrpSpPr/>
          <p:nvPr/>
        </p:nvGrpSpPr>
        <p:grpSpPr>
          <a:xfrm>
            <a:off x="152402" y="3408691"/>
            <a:ext cx="2021842" cy="2004888"/>
            <a:chOff x="383305" y="2556510"/>
            <a:chExt cx="1247375" cy="1503667"/>
          </a:xfrm>
        </p:grpSpPr>
        <p:sp>
          <p:nvSpPr>
            <p:cNvPr id="113" name="TextBox 112"/>
            <p:cNvSpPr txBox="1"/>
            <p:nvPr/>
          </p:nvSpPr>
          <p:spPr>
            <a:xfrm>
              <a:off x="383305" y="2836764"/>
              <a:ext cx="1247375" cy="1223413"/>
            </a:xfrm>
            <a:prstGeom prst="rect">
              <a:avLst/>
            </a:prstGeom>
            <a:noFill/>
          </p:spPr>
          <p:txBody>
            <a:bodyPr wrap="square" rtlCol="0">
              <a:spAutoFit/>
            </a:bodyPr>
            <a:lstStyle/>
            <a:p>
              <a:pPr algn="ctr"/>
              <a:r>
                <a:rPr lang="nl-NL" sz="2000" dirty="0">
                  <a:solidFill>
                    <a:srgbClr val="660066"/>
                  </a:solidFill>
                </a:rPr>
                <a:t>Bộ máy và quy chế hoạt động của cơ quan, cán bộ công chức</a:t>
              </a:r>
              <a:endParaRPr lang="en-US" sz="2000" dirty="0">
                <a:solidFill>
                  <a:srgbClr val="660066"/>
                </a:solidFill>
                <a:latin typeface="Lato Light" pitchFamily="34" charset="0"/>
              </a:endParaRPr>
            </a:p>
          </p:txBody>
        </p:sp>
        <p:sp>
          <p:nvSpPr>
            <p:cNvPr id="115" name="Freeform 23"/>
            <p:cNvSpPr>
              <a:spLocks noEditPoints="1"/>
            </p:cNvSpPr>
            <p:nvPr/>
          </p:nvSpPr>
          <p:spPr bwMode="auto">
            <a:xfrm>
              <a:off x="1184575" y="2556510"/>
              <a:ext cx="423863" cy="280987"/>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9" name="Group 18"/>
          <p:cNvGrpSpPr/>
          <p:nvPr/>
        </p:nvGrpSpPr>
        <p:grpSpPr>
          <a:xfrm>
            <a:off x="4215910" y="4904820"/>
            <a:ext cx="1663166" cy="1103045"/>
            <a:chOff x="3161929" y="3678618"/>
            <a:chExt cx="1247375" cy="827280"/>
          </a:xfrm>
        </p:grpSpPr>
        <p:sp>
          <p:nvSpPr>
            <p:cNvPr id="112" name="TextBox 111"/>
            <p:cNvSpPr txBox="1"/>
            <p:nvPr/>
          </p:nvSpPr>
          <p:spPr>
            <a:xfrm>
              <a:off x="3161929" y="3974986"/>
              <a:ext cx="1247375" cy="530912"/>
            </a:xfrm>
            <a:prstGeom prst="rect">
              <a:avLst/>
            </a:prstGeom>
            <a:noFill/>
          </p:spPr>
          <p:txBody>
            <a:bodyPr wrap="square" rtlCol="0">
              <a:spAutoFit/>
            </a:bodyPr>
            <a:lstStyle/>
            <a:p>
              <a:pPr algn="ctr"/>
              <a:r>
                <a:rPr lang="nl-NL" sz="2000" dirty="0">
                  <a:solidFill>
                    <a:srgbClr val="0070C0"/>
                  </a:solidFill>
                </a:rPr>
                <a:t>Cơ quan tư pháp </a:t>
              </a:r>
              <a:endParaRPr lang="en-US" sz="2000" dirty="0">
                <a:solidFill>
                  <a:srgbClr val="0070C0"/>
                </a:solidFill>
                <a:latin typeface="Lato Light" pitchFamily="34" charset="0"/>
              </a:endParaRPr>
            </a:p>
          </p:txBody>
        </p:sp>
        <p:sp>
          <p:nvSpPr>
            <p:cNvPr id="116" name="Freeform 26"/>
            <p:cNvSpPr>
              <a:spLocks noEditPoints="1"/>
            </p:cNvSpPr>
            <p:nvPr/>
          </p:nvSpPr>
          <p:spPr bwMode="auto">
            <a:xfrm>
              <a:off x="3260785" y="3678618"/>
              <a:ext cx="300038" cy="298450"/>
            </a:xfrm>
            <a:custGeom>
              <a:avLst/>
              <a:gdLst>
                <a:gd name="T0" fmla="*/ 287 w 303"/>
                <a:gd name="T1" fmla="*/ 260 h 303"/>
                <a:gd name="T2" fmla="*/ 260 w 303"/>
                <a:gd name="T3" fmla="*/ 287 h 303"/>
                <a:gd name="T4" fmla="*/ 222 w 303"/>
                <a:gd name="T5" fmla="*/ 303 h 303"/>
                <a:gd name="T6" fmla="*/ 184 w 303"/>
                <a:gd name="T7" fmla="*/ 287 h 303"/>
                <a:gd name="T8" fmla="*/ 146 w 303"/>
                <a:gd name="T9" fmla="*/ 249 h 303"/>
                <a:gd name="T10" fmla="*/ 131 w 303"/>
                <a:gd name="T11" fmla="*/ 211 h 303"/>
                <a:gd name="T12" fmla="*/ 147 w 303"/>
                <a:gd name="T13" fmla="*/ 172 h 303"/>
                <a:gd name="T14" fmla="*/ 131 w 303"/>
                <a:gd name="T15" fmla="*/ 156 h 303"/>
                <a:gd name="T16" fmla="*/ 92 w 303"/>
                <a:gd name="T17" fmla="*/ 172 h 303"/>
                <a:gd name="T18" fmla="*/ 54 w 303"/>
                <a:gd name="T19" fmla="*/ 157 h 303"/>
                <a:gd name="T20" fmla="*/ 16 w 303"/>
                <a:gd name="T21" fmla="*/ 118 h 303"/>
                <a:gd name="T22" fmla="*/ 0 w 303"/>
                <a:gd name="T23" fmla="*/ 80 h 303"/>
                <a:gd name="T24" fmla="*/ 16 w 303"/>
                <a:gd name="T25" fmla="*/ 43 h 303"/>
                <a:gd name="T26" fmla="*/ 43 w 303"/>
                <a:gd name="T27" fmla="*/ 15 h 303"/>
                <a:gd name="T28" fmla="*/ 81 w 303"/>
                <a:gd name="T29" fmla="*/ 0 h 303"/>
                <a:gd name="T30" fmla="*/ 119 w 303"/>
                <a:gd name="T31" fmla="*/ 16 h 303"/>
                <a:gd name="T32" fmla="*/ 157 w 303"/>
                <a:gd name="T33" fmla="*/ 54 h 303"/>
                <a:gd name="T34" fmla="*/ 172 w 303"/>
                <a:gd name="T35" fmla="*/ 92 h 303"/>
                <a:gd name="T36" fmla="*/ 156 w 303"/>
                <a:gd name="T37" fmla="*/ 131 h 303"/>
                <a:gd name="T38" fmla="*/ 172 w 303"/>
                <a:gd name="T39" fmla="*/ 147 h 303"/>
                <a:gd name="T40" fmla="*/ 211 w 303"/>
                <a:gd name="T41" fmla="*/ 131 h 303"/>
                <a:gd name="T42" fmla="*/ 249 w 303"/>
                <a:gd name="T43" fmla="*/ 146 h 303"/>
                <a:gd name="T44" fmla="*/ 287 w 303"/>
                <a:gd name="T45" fmla="*/ 185 h 303"/>
                <a:gd name="T46" fmla="*/ 303 w 303"/>
                <a:gd name="T47" fmla="*/ 223 h 303"/>
                <a:gd name="T48" fmla="*/ 287 w 303"/>
                <a:gd name="T49" fmla="*/ 260 h 303"/>
                <a:gd name="T50" fmla="*/ 132 w 303"/>
                <a:gd name="T51" fmla="*/ 79 h 303"/>
                <a:gd name="T52" fmla="*/ 93 w 303"/>
                <a:gd name="T53" fmla="*/ 41 h 303"/>
                <a:gd name="T54" fmla="*/ 81 w 303"/>
                <a:gd name="T55" fmla="*/ 36 h 303"/>
                <a:gd name="T56" fmla="*/ 68 w 303"/>
                <a:gd name="T57" fmla="*/ 41 h 303"/>
                <a:gd name="T58" fmla="*/ 41 w 303"/>
                <a:gd name="T59" fmla="*/ 68 h 303"/>
                <a:gd name="T60" fmla="*/ 36 w 303"/>
                <a:gd name="T61" fmla="*/ 80 h 303"/>
                <a:gd name="T62" fmla="*/ 41 w 303"/>
                <a:gd name="T63" fmla="*/ 93 h 303"/>
                <a:gd name="T64" fmla="*/ 79 w 303"/>
                <a:gd name="T65" fmla="*/ 131 h 303"/>
                <a:gd name="T66" fmla="*/ 92 w 303"/>
                <a:gd name="T67" fmla="*/ 136 h 303"/>
                <a:gd name="T68" fmla="*/ 105 w 303"/>
                <a:gd name="T69" fmla="*/ 131 h 303"/>
                <a:gd name="T70" fmla="*/ 92 w 303"/>
                <a:gd name="T71" fmla="*/ 110 h 303"/>
                <a:gd name="T72" fmla="*/ 110 w 303"/>
                <a:gd name="T73" fmla="*/ 92 h 303"/>
                <a:gd name="T74" fmla="*/ 131 w 303"/>
                <a:gd name="T75" fmla="*/ 105 h 303"/>
                <a:gd name="T76" fmla="*/ 137 w 303"/>
                <a:gd name="T77" fmla="*/ 92 h 303"/>
                <a:gd name="T78" fmla="*/ 132 w 303"/>
                <a:gd name="T79" fmla="*/ 79 h 303"/>
                <a:gd name="T80" fmla="*/ 262 w 303"/>
                <a:gd name="T81" fmla="*/ 210 h 303"/>
                <a:gd name="T82" fmla="*/ 223 w 303"/>
                <a:gd name="T83" fmla="*/ 171 h 303"/>
                <a:gd name="T84" fmla="*/ 211 w 303"/>
                <a:gd name="T85" fmla="*/ 166 h 303"/>
                <a:gd name="T86" fmla="*/ 197 w 303"/>
                <a:gd name="T87" fmla="*/ 172 h 303"/>
                <a:gd name="T88" fmla="*/ 211 w 303"/>
                <a:gd name="T89" fmla="*/ 193 h 303"/>
                <a:gd name="T90" fmla="*/ 193 w 303"/>
                <a:gd name="T91" fmla="*/ 211 h 303"/>
                <a:gd name="T92" fmla="*/ 172 w 303"/>
                <a:gd name="T93" fmla="*/ 197 h 303"/>
                <a:gd name="T94" fmla="*/ 166 w 303"/>
                <a:gd name="T95" fmla="*/ 211 h 303"/>
                <a:gd name="T96" fmla="*/ 171 w 303"/>
                <a:gd name="T97" fmla="*/ 224 h 303"/>
                <a:gd name="T98" fmla="*/ 210 w 303"/>
                <a:gd name="T99" fmla="*/ 262 h 303"/>
                <a:gd name="T100" fmla="*/ 222 w 303"/>
                <a:gd name="T101" fmla="*/ 267 h 303"/>
                <a:gd name="T102" fmla="*/ 235 w 303"/>
                <a:gd name="T103" fmla="*/ 262 h 303"/>
                <a:gd name="T104" fmla="*/ 262 w 303"/>
                <a:gd name="T105" fmla="*/ 235 h 303"/>
                <a:gd name="T106" fmla="*/ 267 w 303"/>
                <a:gd name="T107" fmla="*/ 223 h 303"/>
                <a:gd name="T108" fmla="*/ 262 w 303"/>
                <a:gd name="T109" fmla="*/ 2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03" h="303">
                  <a:moveTo>
                    <a:pt x="287" y="260"/>
                  </a:moveTo>
                  <a:cubicBezTo>
                    <a:pt x="260" y="287"/>
                    <a:pt x="260" y="287"/>
                    <a:pt x="260" y="287"/>
                  </a:cubicBezTo>
                  <a:cubicBezTo>
                    <a:pt x="250" y="297"/>
                    <a:pt x="236" y="303"/>
                    <a:pt x="222" y="303"/>
                  </a:cubicBezTo>
                  <a:cubicBezTo>
                    <a:pt x="208" y="303"/>
                    <a:pt x="194" y="297"/>
                    <a:pt x="184" y="287"/>
                  </a:cubicBezTo>
                  <a:cubicBezTo>
                    <a:pt x="146" y="249"/>
                    <a:pt x="146" y="249"/>
                    <a:pt x="146" y="249"/>
                  </a:cubicBezTo>
                  <a:cubicBezTo>
                    <a:pt x="136" y="239"/>
                    <a:pt x="131" y="225"/>
                    <a:pt x="131" y="211"/>
                  </a:cubicBezTo>
                  <a:cubicBezTo>
                    <a:pt x="131" y="196"/>
                    <a:pt x="137" y="182"/>
                    <a:pt x="147" y="172"/>
                  </a:cubicBezTo>
                  <a:cubicBezTo>
                    <a:pt x="131" y="156"/>
                    <a:pt x="131" y="156"/>
                    <a:pt x="131" y="156"/>
                  </a:cubicBezTo>
                  <a:cubicBezTo>
                    <a:pt x="120" y="166"/>
                    <a:pt x="107" y="172"/>
                    <a:pt x="92" y="172"/>
                  </a:cubicBezTo>
                  <a:cubicBezTo>
                    <a:pt x="78" y="172"/>
                    <a:pt x="64" y="167"/>
                    <a:pt x="54" y="157"/>
                  </a:cubicBezTo>
                  <a:cubicBezTo>
                    <a:pt x="16" y="118"/>
                    <a:pt x="16" y="118"/>
                    <a:pt x="16" y="118"/>
                  </a:cubicBezTo>
                  <a:cubicBezTo>
                    <a:pt x="5" y="108"/>
                    <a:pt x="0" y="94"/>
                    <a:pt x="0" y="80"/>
                  </a:cubicBezTo>
                  <a:cubicBezTo>
                    <a:pt x="0" y="66"/>
                    <a:pt x="6" y="52"/>
                    <a:pt x="16" y="43"/>
                  </a:cubicBezTo>
                  <a:cubicBezTo>
                    <a:pt x="43" y="15"/>
                    <a:pt x="43" y="15"/>
                    <a:pt x="43" y="15"/>
                  </a:cubicBezTo>
                  <a:cubicBezTo>
                    <a:pt x="53" y="5"/>
                    <a:pt x="67" y="0"/>
                    <a:pt x="81" y="0"/>
                  </a:cubicBezTo>
                  <a:cubicBezTo>
                    <a:pt x="95" y="0"/>
                    <a:pt x="109" y="6"/>
                    <a:pt x="119" y="16"/>
                  </a:cubicBezTo>
                  <a:cubicBezTo>
                    <a:pt x="157" y="54"/>
                    <a:pt x="157" y="54"/>
                    <a:pt x="157" y="54"/>
                  </a:cubicBezTo>
                  <a:cubicBezTo>
                    <a:pt x="167" y="64"/>
                    <a:pt x="172" y="78"/>
                    <a:pt x="172" y="92"/>
                  </a:cubicBezTo>
                  <a:cubicBezTo>
                    <a:pt x="172" y="107"/>
                    <a:pt x="166" y="120"/>
                    <a:pt x="156" y="131"/>
                  </a:cubicBezTo>
                  <a:cubicBezTo>
                    <a:pt x="172" y="147"/>
                    <a:pt x="172" y="147"/>
                    <a:pt x="172" y="147"/>
                  </a:cubicBezTo>
                  <a:cubicBezTo>
                    <a:pt x="182" y="137"/>
                    <a:pt x="196" y="131"/>
                    <a:pt x="211" y="131"/>
                  </a:cubicBezTo>
                  <a:cubicBezTo>
                    <a:pt x="225" y="131"/>
                    <a:pt x="239" y="136"/>
                    <a:pt x="249" y="146"/>
                  </a:cubicBezTo>
                  <a:cubicBezTo>
                    <a:pt x="287" y="185"/>
                    <a:pt x="287" y="185"/>
                    <a:pt x="287" y="185"/>
                  </a:cubicBezTo>
                  <a:cubicBezTo>
                    <a:pt x="297" y="195"/>
                    <a:pt x="303" y="208"/>
                    <a:pt x="303" y="223"/>
                  </a:cubicBezTo>
                  <a:cubicBezTo>
                    <a:pt x="303" y="237"/>
                    <a:pt x="297" y="250"/>
                    <a:pt x="287" y="260"/>
                  </a:cubicBezTo>
                  <a:close/>
                  <a:moveTo>
                    <a:pt x="132" y="79"/>
                  </a:moveTo>
                  <a:cubicBezTo>
                    <a:pt x="93" y="41"/>
                    <a:pt x="93" y="41"/>
                    <a:pt x="93" y="41"/>
                  </a:cubicBezTo>
                  <a:cubicBezTo>
                    <a:pt x="90" y="37"/>
                    <a:pt x="85" y="36"/>
                    <a:pt x="81" y="36"/>
                  </a:cubicBezTo>
                  <a:cubicBezTo>
                    <a:pt x="76" y="36"/>
                    <a:pt x="71" y="37"/>
                    <a:pt x="68" y="41"/>
                  </a:cubicBezTo>
                  <a:cubicBezTo>
                    <a:pt x="41" y="68"/>
                    <a:pt x="41" y="68"/>
                    <a:pt x="41" y="68"/>
                  </a:cubicBezTo>
                  <a:cubicBezTo>
                    <a:pt x="38" y="71"/>
                    <a:pt x="36" y="76"/>
                    <a:pt x="36" y="80"/>
                  </a:cubicBezTo>
                  <a:cubicBezTo>
                    <a:pt x="36" y="85"/>
                    <a:pt x="38" y="89"/>
                    <a:pt x="41" y="93"/>
                  </a:cubicBezTo>
                  <a:cubicBezTo>
                    <a:pt x="79" y="131"/>
                    <a:pt x="79" y="131"/>
                    <a:pt x="79" y="131"/>
                  </a:cubicBezTo>
                  <a:cubicBezTo>
                    <a:pt x="83" y="135"/>
                    <a:pt x="87" y="136"/>
                    <a:pt x="92" y="136"/>
                  </a:cubicBezTo>
                  <a:cubicBezTo>
                    <a:pt x="97" y="136"/>
                    <a:pt x="102" y="135"/>
                    <a:pt x="105" y="131"/>
                  </a:cubicBezTo>
                  <a:cubicBezTo>
                    <a:pt x="99" y="124"/>
                    <a:pt x="92" y="119"/>
                    <a:pt x="92" y="110"/>
                  </a:cubicBezTo>
                  <a:cubicBezTo>
                    <a:pt x="92" y="100"/>
                    <a:pt x="100" y="92"/>
                    <a:pt x="110" y="92"/>
                  </a:cubicBezTo>
                  <a:cubicBezTo>
                    <a:pt x="119" y="92"/>
                    <a:pt x="125" y="99"/>
                    <a:pt x="131" y="105"/>
                  </a:cubicBezTo>
                  <a:cubicBezTo>
                    <a:pt x="135" y="102"/>
                    <a:pt x="137" y="97"/>
                    <a:pt x="137" y="92"/>
                  </a:cubicBezTo>
                  <a:cubicBezTo>
                    <a:pt x="137" y="87"/>
                    <a:pt x="135" y="83"/>
                    <a:pt x="132" y="79"/>
                  </a:cubicBezTo>
                  <a:close/>
                  <a:moveTo>
                    <a:pt x="262" y="210"/>
                  </a:moveTo>
                  <a:cubicBezTo>
                    <a:pt x="223" y="171"/>
                    <a:pt x="223" y="171"/>
                    <a:pt x="223" y="171"/>
                  </a:cubicBezTo>
                  <a:cubicBezTo>
                    <a:pt x="220" y="168"/>
                    <a:pt x="215" y="166"/>
                    <a:pt x="211" y="166"/>
                  </a:cubicBezTo>
                  <a:cubicBezTo>
                    <a:pt x="205" y="166"/>
                    <a:pt x="201" y="168"/>
                    <a:pt x="197" y="172"/>
                  </a:cubicBezTo>
                  <a:cubicBezTo>
                    <a:pt x="204" y="178"/>
                    <a:pt x="211" y="184"/>
                    <a:pt x="211" y="193"/>
                  </a:cubicBezTo>
                  <a:cubicBezTo>
                    <a:pt x="211" y="203"/>
                    <a:pt x="203" y="211"/>
                    <a:pt x="193" y="211"/>
                  </a:cubicBezTo>
                  <a:cubicBezTo>
                    <a:pt x="184" y="211"/>
                    <a:pt x="178" y="204"/>
                    <a:pt x="172" y="197"/>
                  </a:cubicBezTo>
                  <a:cubicBezTo>
                    <a:pt x="168" y="201"/>
                    <a:pt x="166" y="205"/>
                    <a:pt x="166" y="211"/>
                  </a:cubicBezTo>
                  <a:cubicBezTo>
                    <a:pt x="166" y="216"/>
                    <a:pt x="168" y="220"/>
                    <a:pt x="171" y="224"/>
                  </a:cubicBezTo>
                  <a:cubicBezTo>
                    <a:pt x="210" y="262"/>
                    <a:pt x="210" y="262"/>
                    <a:pt x="210" y="262"/>
                  </a:cubicBezTo>
                  <a:cubicBezTo>
                    <a:pt x="213" y="265"/>
                    <a:pt x="217" y="267"/>
                    <a:pt x="222" y="267"/>
                  </a:cubicBezTo>
                  <a:cubicBezTo>
                    <a:pt x="227" y="267"/>
                    <a:pt x="231" y="265"/>
                    <a:pt x="235" y="262"/>
                  </a:cubicBezTo>
                  <a:cubicBezTo>
                    <a:pt x="262" y="235"/>
                    <a:pt x="262" y="235"/>
                    <a:pt x="262" y="235"/>
                  </a:cubicBezTo>
                  <a:cubicBezTo>
                    <a:pt x="265" y="232"/>
                    <a:pt x="267" y="227"/>
                    <a:pt x="267" y="223"/>
                  </a:cubicBezTo>
                  <a:cubicBezTo>
                    <a:pt x="267" y="218"/>
                    <a:pt x="265" y="213"/>
                    <a:pt x="262" y="21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1" name="Group 10"/>
          <p:cNvGrpSpPr/>
          <p:nvPr/>
        </p:nvGrpSpPr>
        <p:grpSpPr>
          <a:xfrm>
            <a:off x="4074334" y="1448832"/>
            <a:ext cx="1946315" cy="1665995"/>
            <a:chOff x="3161929" y="1299469"/>
            <a:chExt cx="1247375" cy="1249497"/>
          </a:xfrm>
        </p:grpSpPr>
        <p:sp>
          <p:nvSpPr>
            <p:cNvPr id="114" name="TextBox 113"/>
            <p:cNvSpPr txBox="1"/>
            <p:nvPr/>
          </p:nvSpPr>
          <p:spPr>
            <a:xfrm>
              <a:off x="3161929" y="1556386"/>
              <a:ext cx="1247375" cy="992580"/>
            </a:xfrm>
            <a:prstGeom prst="rect">
              <a:avLst/>
            </a:prstGeom>
            <a:noFill/>
          </p:spPr>
          <p:txBody>
            <a:bodyPr wrap="square" rtlCol="0">
              <a:spAutoFit/>
            </a:bodyPr>
            <a:lstStyle/>
            <a:p>
              <a:pPr algn="ctr"/>
              <a:r>
                <a:rPr lang="nl-NL" sz="2000" dirty="0">
                  <a:solidFill>
                    <a:srgbClr val="CC6600"/>
                  </a:solidFill>
                </a:rPr>
                <a:t>Thể chế, chức năng, nhiệm vụ, phương thức</a:t>
              </a:r>
              <a:endParaRPr lang="en-US" sz="2000" dirty="0">
                <a:solidFill>
                  <a:srgbClr val="CC6600"/>
                </a:solidFill>
                <a:latin typeface="Lato Light" pitchFamily="34" charset="0"/>
              </a:endParaRPr>
            </a:p>
          </p:txBody>
        </p:sp>
        <p:sp>
          <p:nvSpPr>
            <p:cNvPr id="117" name="Freeform 28"/>
            <p:cNvSpPr>
              <a:spLocks noEditPoints="1"/>
            </p:cNvSpPr>
            <p:nvPr/>
          </p:nvSpPr>
          <p:spPr bwMode="auto">
            <a:xfrm>
              <a:off x="3260785" y="1299469"/>
              <a:ext cx="400050" cy="257175"/>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algn="ctr"/>
              <a:endParaRPr lang="en-US" sz="2400">
                <a:solidFill>
                  <a:prstClr val="black"/>
                </a:solidFill>
              </a:endParaRPr>
            </a:p>
          </p:txBody>
        </p:sp>
      </p:grpSp>
      <p:grpSp>
        <p:nvGrpSpPr>
          <p:cNvPr id="23" name="Group 22"/>
          <p:cNvGrpSpPr/>
          <p:nvPr/>
        </p:nvGrpSpPr>
        <p:grpSpPr>
          <a:xfrm>
            <a:off x="124840" y="5067486"/>
            <a:ext cx="2659070" cy="1087613"/>
            <a:chOff x="840554" y="3800621"/>
            <a:chExt cx="1247375" cy="815710"/>
          </a:xfrm>
        </p:grpSpPr>
        <p:sp>
          <p:nvSpPr>
            <p:cNvPr id="26" name="Freeform 23"/>
            <p:cNvSpPr>
              <a:spLocks noEditPoints="1"/>
            </p:cNvSpPr>
            <p:nvPr/>
          </p:nvSpPr>
          <p:spPr bwMode="auto">
            <a:xfrm>
              <a:off x="1637387" y="3800621"/>
              <a:ext cx="335575" cy="285395"/>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8" name="TextBox 117"/>
            <p:cNvSpPr txBox="1"/>
            <p:nvPr/>
          </p:nvSpPr>
          <p:spPr>
            <a:xfrm>
              <a:off x="840554" y="4085416"/>
              <a:ext cx="1247375" cy="530915"/>
            </a:xfrm>
            <a:prstGeom prst="rect">
              <a:avLst/>
            </a:prstGeom>
            <a:noFill/>
          </p:spPr>
          <p:txBody>
            <a:bodyPr wrap="square" rtlCol="0">
              <a:spAutoFit/>
            </a:bodyPr>
            <a:lstStyle/>
            <a:p>
              <a:pPr algn="r"/>
              <a:r>
                <a:rPr lang="nl-NL" sz="2000" dirty="0">
                  <a:solidFill>
                    <a:srgbClr val="C00000"/>
                  </a:solidFill>
                </a:rPr>
                <a:t>Hội đồng nhân dân và Ủy ban nhân dân</a:t>
              </a:r>
              <a:endParaRPr lang="en-US" sz="2000" dirty="0">
                <a:solidFill>
                  <a:srgbClr val="C00000"/>
                </a:solidFill>
                <a:latin typeface="Lato Light" pitchFamily="34" charset="0"/>
              </a:endParaRPr>
            </a:p>
          </p:txBody>
        </p:sp>
      </p:grpSp>
      <p:grpSp>
        <p:nvGrpSpPr>
          <p:cNvPr id="21" name="Group 20"/>
          <p:cNvGrpSpPr/>
          <p:nvPr/>
        </p:nvGrpSpPr>
        <p:grpSpPr>
          <a:xfrm>
            <a:off x="304802" y="2078361"/>
            <a:ext cx="2479108" cy="1161531"/>
            <a:chOff x="840554" y="1558768"/>
            <a:chExt cx="1247375" cy="871149"/>
          </a:xfrm>
        </p:grpSpPr>
        <p:sp>
          <p:nvSpPr>
            <p:cNvPr id="29" name="Freeform 24"/>
            <p:cNvSpPr>
              <a:spLocks noEditPoints="1"/>
            </p:cNvSpPr>
            <p:nvPr/>
          </p:nvSpPr>
          <p:spPr bwMode="auto">
            <a:xfrm>
              <a:off x="1719648" y="1558768"/>
              <a:ext cx="263665" cy="333362"/>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899002"/>
              <a:ext cx="1247375" cy="530915"/>
            </a:xfrm>
            <a:prstGeom prst="rect">
              <a:avLst/>
            </a:prstGeom>
            <a:noFill/>
          </p:spPr>
          <p:txBody>
            <a:bodyPr wrap="square" rtlCol="0">
              <a:spAutoFit/>
            </a:bodyPr>
            <a:lstStyle/>
            <a:p>
              <a:pPr algn="r"/>
              <a:r>
                <a:rPr lang="nl-NL" sz="2000" dirty="0">
                  <a:solidFill>
                    <a:srgbClr val="008000"/>
                  </a:solidFill>
                </a:rPr>
                <a:t>Xây dựng, hoàn thiện Nhà nước </a:t>
              </a:r>
              <a:endParaRPr lang="en-US" sz="2000" dirty="0">
                <a:solidFill>
                  <a:srgbClr val="008000"/>
                </a:solidFill>
                <a:latin typeface="Lato Light" pitchFamily="34" charset="0"/>
              </a:endParaRPr>
            </a:p>
          </p:txBody>
        </p:sp>
      </p:grpSp>
      <p:grpSp>
        <p:nvGrpSpPr>
          <p:cNvPr id="3" name="Group 2"/>
          <p:cNvGrpSpPr/>
          <p:nvPr/>
        </p:nvGrpSpPr>
        <p:grpSpPr>
          <a:xfrm>
            <a:off x="4838452" y="2809694"/>
            <a:ext cx="2453502" cy="2453500"/>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31" name="Group 30"/>
            <p:cNvGrpSpPr/>
            <p:nvPr/>
          </p:nvGrpSpPr>
          <p:grpSpPr>
            <a:xfrm>
              <a:off x="3893324" y="2743393"/>
              <a:ext cx="1378759" cy="519186"/>
              <a:chOff x="569312" y="4908542"/>
              <a:chExt cx="721583" cy="271718"/>
            </a:xfrm>
          </p:grpSpPr>
          <p:sp>
            <p:nvSpPr>
              <p:cNvPr id="120" name="Rectangle 28"/>
              <p:cNvSpPr>
                <a:spLocks noChangeArrowheads="1"/>
              </p:cNvSpPr>
              <p:nvPr/>
            </p:nvSpPr>
            <p:spPr bwMode="auto">
              <a:xfrm>
                <a:off x="848562" y="4921130"/>
                <a:ext cx="442333" cy="257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spAutoFit/>
              </a:bodyPr>
              <a:lstStyle/>
              <a:p>
                <a:pPr fontAlgn="base">
                  <a:spcBef>
                    <a:spcPct val="0"/>
                  </a:spcBef>
                  <a:spcAft>
                    <a:spcPct val="0"/>
                  </a:spcAft>
                </a:pPr>
                <a:r>
                  <a:rPr lang="en-US" sz="4267" b="1" dirty="0">
                    <a:solidFill>
                      <a:prstClr val="white"/>
                    </a:solidFill>
                    <a:latin typeface="Lato" pitchFamily="34" charset="0"/>
                    <a:cs typeface="Arial" pitchFamily="34" charset="0"/>
                  </a:rPr>
                  <a:t>zero</a:t>
                </a:r>
                <a:endParaRPr lang="en-US" sz="1067" dirty="0">
                  <a:solidFill>
                    <a:prstClr val="white"/>
                  </a:solidFill>
                  <a:latin typeface="Arial" pitchFamily="34" charset="0"/>
                  <a:cs typeface="Arial" pitchFamily="34" charset="0"/>
                </a:endParaRPr>
              </a:p>
            </p:txBody>
          </p:sp>
          <p:sp>
            <p:nvSpPr>
              <p:cNvPr id="121" name="Rectangle 22"/>
              <p:cNvSpPr>
                <a:spLocks noChangeArrowheads="1"/>
              </p:cNvSpPr>
              <p:nvPr/>
            </p:nvSpPr>
            <p:spPr bwMode="auto">
              <a:xfrm>
                <a:off x="853656" y="4908542"/>
                <a:ext cx="243581" cy="112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fontAlgn="base">
                  <a:spcBef>
                    <a:spcPct val="0"/>
                  </a:spcBef>
                  <a:spcAft>
                    <a:spcPct val="0"/>
                  </a:spcAft>
                </a:pPr>
                <a:r>
                  <a:rPr lang="en-US" sz="1867" dirty="0">
                    <a:solidFill>
                      <a:prstClr val="white"/>
                    </a:solidFill>
                    <a:latin typeface="Lato Light" pitchFamily="34" charset="0"/>
                    <a:cs typeface="Arial" pitchFamily="34" charset="0"/>
                  </a:rPr>
                  <a:t>the</a:t>
                </a:r>
                <a:endParaRPr lang="en-US" sz="1867" dirty="0">
                  <a:solidFill>
                    <a:prstClr val="white"/>
                  </a:solidFill>
                  <a:latin typeface="Arial" pitchFamily="34" charset="0"/>
                  <a:cs typeface="Arial" pitchFamily="34" charset="0"/>
                </a:endParaRPr>
              </a:p>
            </p:txBody>
          </p:sp>
          <p:grpSp>
            <p:nvGrpSpPr>
              <p:cNvPr id="122" name="Group 121"/>
              <p:cNvGrpSpPr/>
              <p:nvPr/>
            </p:nvGrpSpPr>
            <p:grpSpPr>
              <a:xfrm>
                <a:off x="569312" y="4927803"/>
                <a:ext cx="251901" cy="252457"/>
                <a:chOff x="914400" y="3987075"/>
                <a:chExt cx="419914" cy="420841"/>
              </a:xfrm>
            </p:grpSpPr>
            <p:sp>
              <p:nvSpPr>
                <p:cNvPr id="123" name="Freeform 29"/>
                <p:cNvSpPr>
                  <a:spLocks noEditPoints="1"/>
                </p:cNvSpPr>
                <p:nvPr/>
              </p:nvSpPr>
              <p:spPr bwMode="auto">
                <a:xfrm>
                  <a:off x="914400" y="3987075"/>
                  <a:ext cx="419914" cy="420841"/>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4" name="Freeform 30"/>
                <p:cNvSpPr>
                  <a:spLocks noEditPoints="1"/>
                </p:cNvSpPr>
                <p:nvPr/>
              </p:nvSpPr>
              <p:spPr bwMode="auto">
                <a:xfrm>
                  <a:off x="972799" y="4046397"/>
                  <a:ext cx="152022" cy="151095"/>
                </a:xfrm>
                <a:custGeom>
                  <a:avLst/>
                  <a:gdLst>
                    <a:gd name="T0" fmla="*/ 0 w 185"/>
                    <a:gd name="T1" fmla="*/ 184 h 184"/>
                    <a:gd name="T2" fmla="*/ 45 w 185"/>
                    <a:gd name="T3" fmla="*/ 184 h 184"/>
                    <a:gd name="T4" fmla="*/ 185 w 185"/>
                    <a:gd name="T5" fmla="*/ 44 h 184"/>
                    <a:gd name="T6" fmla="*/ 185 w 185"/>
                    <a:gd name="T7" fmla="*/ 0 h 184"/>
                    <a:gd name="T8" fmla="*/ 0 w 185"/>
                    <a:gd name="T9" fmla="*/ 184 h 184"/>
                    <a:gd name="T10" fmla="*/ 62 w 185"/>
                    <a:gd name="T11" fmla="*/ 184 h 184"/>
                    <a:gd name="T12" fmla="*/ 97 w 185"/>
                    <a:gd name="T13" fmla="*/ 184 h 184"/>
                    <a:gd name="T14" fmla="*/ 97 w 185"/>
                    <a:gd name="T15" fmla="*/ 178 h 184"/>
                    <a:gd name="T16" fmla="*/ 140 w 185"/>
                    <a:gd name="T17" fmla="*/ 178 h 184"/>
                    <a:gd name="T18" fmla="*/ 179 w 185"/>
                    <a:gd name="T19" fmla="*/ 139 h 184"/>
                    <a:gd name="T20" fmla="*/ 179 w 185"/>
                    <a:gd name="T21" fmla="*/ 96 h 184"/>
                    <a:gd name="T22" fmla="*/ 185 w 185"/>
                    <a:gd name="T23" fmla="*/ 96 h 184"/>
                    <a:gd name="T24" fmla="*/ 185 w 185"/>
                    <a:gd name="T25" fmla="*/ 62 h 184"/>
                    <a:gd name="T26" fmla="*/ 62 w 185"/>
                    <a:gd name="T27" fmla="*/ 184 h 184"/>
                    <a:gd name="T28" fmla="*/ 149 w 185"/>
                    <a:gd name="T29" fmla="*/ 178 h 184"/>
                    <a:gd name="T30" fmla="*/ 179 w 185"/>
                    <a:gd name="T31" fmla="*/ 178 h 184"/>
                    <a:gd name="T32" fmla="*/ 179 w 185"/>
                    <a:gd name="T33" fmla="*/ 149 h 184"/>
                    <a:gd name="T34" fmla="*/ 149 w 185"/>
                    <a:gd name="T35" fmla="*/ 17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5" h="184">
                      <a:moveTo>
                        <a:pt x="0" y="184"/>
                      </a:moveTo>
                      <a:cubicBezTo>
                        <a:pt x="45" y="184"/>
                        <a:pt x="45" y="184"/>
                        <a:pt x="45" y="184"/>
                      </a:cubicBezTo>
                      <a:cubicBezTo>
                        <a:pt x="45" y="107"/>
                        <a:pt x="107" y="44"/>
                        <a:pt x="185" y="44"/>
                      </a:cubicBezTo>
                      <a:cubicBezTo>
                        <a:pt x="185" y="0"/>
                        <a:pt x="185" y="0"/>
                        <a:pt x="185" y="0"/>
                      </a:cubicBezTo>
                      <a:cubicBezTo>
                        <a:pt x="83" y="0"/>
                        <a:pt x="0" y="82"/>
                        <a:pt x="0" y="184"/>
                      </a:cubicBezTo>
                      <a:close/>
                      <a:moveTo>
                        <a:pt x="62" y="184"/>
                      </a:moveTo>
                      <a:cubicBezTo>
                        <a:pt x="97" y="184"/>
                        <a:pt x="97" y="184"/>
                        <a:pt x="97" y="184"/>
                      </a:cubicBezTo>
                      <a:cubicBezTo>
                        <a:pt x="97" y="178"/>
                        <a:pt x="97" y="178"/>
                        <a:pt x="97" y="178"/>
                      </a:cubicBezTo>
                      <a:cubicBezTo>
                        <a:pt x="140" y="178"/>
                        <a:pt x="140" y="178"/>
                        <a:pt x="140" y="178"/>
                      </a:cubicBezTo>
                      <a:cubicBezTo>
                        <a:pt x="142" y="158"/>
                        <a:pt x="158" y="142"/>
                        <a:pt x="179" y="139"/>
                      </a:cubicBezTo>
                      <a:cubicBezTo>
                        <a:pt x="179" y="96"/>
                        <a:pt x="179" y="96"/>
                        <a:pt x="179" y="96"/>
                      </a:cubicBezTo>
                      <a:cubicBezTo>
                        <a:pt x="185" y="96"/>
                        <a:pt x="185" y="96"/>
                        <a:pt x="185" y="96"/>
                      </a:cubicBezTo>
                      <a:cubicBezTo>
                        <a:pt x="185" y="62"/>
                        <a:pt x="185" y="62"/>
                        <a:pt x="185" y="62"/>
                      </a:cubicBezTo>
                      <a:cubicBezTo>
                        <a:pt x="117" y="62"/>
                        <a:pt x="62" y="116"/>
                        <a:pt x="62" y="184"/>
                      </a:cubicBezTo>
                      <a:close/>
                      <a:moveTo>
                        <a:pt x="149" y="178"/>
                      </a:moveTo>
                      <a:cubicBezTo>
                        <a:pt x="179" y="178"/>
                        <a:pt x="179" y="178"/>
                        <a:pt x="179" y="178"/>
                      </a:cubicBezTo>
                      <a:cubicBezTo>
                        <a:pt x="179" y="149"/>
                        <a:pt x="179" y="149"/>
                        <a:pt x="179" y="149"/>
                      </a:cubicBezTo>
                      <a:cubicBezTo>
                        <a:pt x="164" y="151"/>
                        <a:pt x="152" y="163"/>
                        <a:pt x="149" y="178"/>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5" name="Freeform 31"/>
                <p:cNvSpPr>
                  <a:spLocks noEditPoints="1"/>
                </p:cNvSpPr>
                <p:nvPr/>
              </p:nvSpPr>
              <p:spPr bwMode="auto">
                <a:xfrm>
                  <a:off x="972799" y="4197492"/>
                  <a:ext cx="152022" cy="151095"/>
                </a:xfrm>
                <a:custGeom>
                  <a:avLst/>
                  <a:gdLst>
                    <a:gd name="T0" fmla="*/ 179 w 185"/>
                    <a:gd name="T1" fmla="*/ 35 h 184"/>
                    <a:gd name="T2" fmla="*/ 179 w 185"/>
                    <a:gd name="T3" fmla="*/ 6 h 184"/>
                    <a:gd name="T4" fmla="*/ 149 w 185"/>
                    <a:gd name="T5" fmla="*/ 6 h 184"/>
                    <a:gd name="T6" fmla="*/ 179 w 185"/>
                    <a:gd name="T7" fmla="*/ 35 h 184"/>
                    <a:gd name="T8" fmla="*/ 179 w 185"/>
                    <a:gd name="T9" fmla="*/ 88 h 184"/>
                    <a:gd name="T10" fmla="*/ 179 w 185"/>
                    <a:gd name="T11" fmla="*/ 45 h 184"/>
                    <a:gd name="T12" fmla="*/ 140 w 185"/>
                    <a:gd name="T13" fmla="*/ 6 h 184"/>
                    <a:gd name="T14" fmla="*/ 97 w 185"/>
                    <a:gd name="T15" fmla="*/ 6 h 184"/>
                    <a:gd name="T16" fmla="*/ 97 w 185"/>
                    <a:gd name="T17" fmla="*/ 0 h 184"/>
                    <a:gd name="T18" fmla="*/ 62 w 185"/>
                    <a:gd name="T19" fmla="*/ 0 h 184"/>
                    <a:gd name="T20" fmla="*/ 62 w 185"/>
                    <a:gd name="T21" fmla="*/ 0 h 184"/>
                    <a:gd name="T22" fmla="*/ 185 w 185"/>
                    <a:gd name="T23" fmla="*/ 122 h 184"/>
                    <a:gd name="T24" fmla="*/ 185 w 185"/>
                    <a:gd name="T25" fmla="*/ 88 h 184"/>
                    <a:gd name="T26" fmla="*/ 179 w 185"/>
                    <a:gd name="T27" fmla="*/ 88 h 184"/>
                    <a:gd name="T28" fmla="*/ 45 w 185"/>
                    <a:gd name="T29" fmla="*/ 0 h 184"/>
                    <a:gd name="T30" fmla="*/ 45 w 185"/>
                    <a:gd name="T31" fmla="*/ 0 h 184"/>
                    <a:gd name="T32" fmla="*/ 0 w 185"/>
                    <a:gd name="T33" fmla="*/ 0 h 184"/>
                    <a:gd name="T34" fmla="*/ 185 w 185"/>
                    <a:gd name="T35" fmla="*/ 184 h 184"/>
                    <a:gd name="T36" fmla="*/ 185 w 185"/>
                    <a:gd name="T37" fmla="*/ 140 h 184"/>
                    <a:gd name="T38" fmla="*/ 45 w 185"/>
                    <a:gd name="T3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5" h="184">
                      <a:moveTo>
                        <a:pt x="179" y="35"/>
                      </a:moveTo>
                      <a:cubicBezTo>
                        <a:pt x="179" y="6"/>
                        <a:pt x="179" y="6"/>
                        <a:pt x="179" y="6"/>
                      </a:cubicBezTo>
                      <a:cubicBezTo>
                        <a:pt x="149" y="6"/>
                        <a:pt x="149" y="6"/>
                        <a:pt x="149" y="6"/>
                      </a:cubicBezTo>
                      <a:cubicBezTo>
                        <a:pt x="152" y="21"/>
                        <a:pt x="164" y="33"/>
                        <a:pt x="179" y="35"/>
                      </a:cubicBezTo>
                      <a:close/>
                      <a:moveTo>
                        <a:pt x="179" y="88"/>
                      </a:moveTo>
                      <a:cubicBezTo>
                        <a:pt x="179" y="45"/>
                        <a:pt x="179" y="45"/>
                        <a:pt x="179" y="45"/>
                      </a:cubicBezTo>
                      <a:cubicBezTo>
                        <a:pt x="158" y="42"/>
                        <a:pt x="142" y="26"/>
                        <a:pt x="140" y="6"/>
                      </a:cubicBezTo>
                      <a:cubicBezTo>
                        <a:pt x="97" y="6"/>
                        <a:pt x="97" y="6"/>
                        <a:pt x="97" y="6"/>
                      </a:cubicBezTo>
                      <a:cubicBezTo>
                        <a:pt x="97" y="0"/>
                        <a:pt x="97" y="0"/>
                        <a:pt x="97" y="0"/>
                      </a:cubicBezTo>
                      <a:cubicBezTo>
                        <a:pt x="62" y="0"/>
                        <a:pt x="62" y="0"/>
                        <a:pt x="62" y="0"/>
                      </a:cubicBezTo>
                      <a:cubicBezTo>
                        <a:pt x="62" y="0"/>
                        <a:pt x="62" y="0"/>
                        <a:pt x="62" y="0"/>
                      </a:cubicBezTo>
                      <a:cubicBezTo>
                        <a:pt x="62" y="67"/>
                        <a:pt x="117" y="122"/>
                        <a:pt x="185" y="122"/>
                      </a:cubicBezTo>
                      <a:cubicBezTo>
                        <a:pt x="185" y="88"/>
                        <a:pt x="185" y="88"/>
                        <a:pt x="185" y="88"/>
                      </a:cubicBezTo>
                      <a:lnTo>
                        <a:pt x="179" y="88"/>
                      </a:lnTo>
                      <a:close/>
                      <a:moveTo>
                        <a:pt x="45" y="0"/>
                      </a:moveTo>
                      <a:cubicBezTo>
                        <a:pt x="45" y="0"/>
                        <a:pt x="45" y="0"/>
                        <a:pt x="45" y="0"/>
                      </a:cubicBezTo>
                      <a:cubicBezTo>
                        <a:pt x="0" y="0"/>
                        <a:pt x="0" y="0"/>
                        <a:pt x="0" y="0"/>
                      </a:cubicBezTo>
                      <a:cubicBezTo>
                        <a:pt x="0" y="102"/>
                        <a:pt x="83" y="184"/>
                        <a:pt x="185" y="184"/>
                      </a:cubicBezTo>
                      <a:cubicBezTo>
                        <a:pt x="185" y="140"/>
                        <a:pt x="185" y="140"/>
                        <a:pt x="185" y="140"/>
                      </a:cubicBezTo>
                      <a:cubicBezTo>
                        <a:pt x="107" y="140"/>
                        <a:pt x="45" y="77"/>
                        <a:pt x="45" y="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6" name="Freeform 32"/>
                <p:cNvSpPr>
                  <a:spLocks noEditPoints="1"/>
                </p:cNvSpPr>
                <p:nvPr/>
              </p:nvSpPr>
              <p:spPr bwMode="auto">
                <a:xfrm>
                  <a:off x="1124820" y="4197492"/>
                  <a:ext cx="151095" cy="151095"/>
                </a:xfrm>
                <a:custGeom>
                  <a:avLst/>
                  <a:gdLst>
                    <a:gd name="T0" fmla="*/ 122 w 184"/>
                    <a:gd name="T1" fmla="*/ 0 h 184"/>
                    <a:gd name="T2" fmla="*/ 122 w 184"/>
                    <a:gd name="T3" fmla="*/ 0 h 184"/>
                    <a:gd name="T4" fmla="*/ 88 w 184"/>
                    <a:gd name="T5" fmla="*/ 0 h 184"/>
                    <a:gd name="T6" fmla="*/ 88 w 184"/>
                    <a:gd name="T7" fmla="*/ 6 h 184"/>
                    <a:gd name="T8" fmla="*/ 44 w 184"/>
                    <a:gd name="T9" fmla="*/ 6 h 184"/>
                    <a:gd name="T10" fmla="*/ 5 w 184"/>
                    <a:gd name="T11" fmla="*/ 45 h 184"/>
                    <a:gd name="T12" fmla="*/ 5 w 184"/>
                    <a:gd name="T13" fmla="*/ 88 h 184"/>
                    <a:gd name="T14" fmla="*/ 0 w 184"/>
                    <a:gd name="T15" fmla="*/ 88 h 184"/>
                    <a:gd name="T16" fmla="*/ 0 w 184"/>
                    <a:gd name="T17" fmla="*/ 122 h 184"/>
                    <a:gd name="T18" fmla="*/ 0 w 184"/>
                    <a:gd name="T19" fmla="*/ 122 h 184"/>
                    <a:gd name="T20" fmla="*/ 122 w 184"/>
                    <a:gd name="T21" fmla="*/ 0 h 184"/>
                    <a:gd name="T22" fmla="*/ 140 w 184"/>
                    <a:gd name="T23" fmla="*/ 0 h 184"/>
                    <a:gd name="T24" fmla="*/ 140 w 184"/>
                    <a:gd name="T25" fmla="*/ 0 h 184"/>
                    <a:gd name="T26" fmla="*/ 0 w 184"/>
                    <a:gd name="T27" fmla="*/ 140 h 184"/>
                    <a:gd name="T28" fmla="*/ 0 w 184"/>
                    <a:gd name="T29" fmla="*/ 140 h 184"/>
                    <a:gd name="T30" fmla="*/ 0 w 184"/>
                    <a:gd name="T31" fmla="*/ 184 h 184"/>
                    <a:gd name="T32" fmla="*/ 184 w 184"/>
                    <a:gd name="T33" fmla="*/ 0 h 184"/>
                    <a:gd name="T34" fmla="*/ 140 w 184"/>
                    <a:gd name="T35" fmla="*/ 0 h 184"/>
                    <a:gd name="T36" fmla="*/ 35 w 184"/>
                    <a:gd name="T37" fmla="*/ 6 h 184"/>
                    <a:gd name="T38" fmla="*/ 5 w 184"/>
                    <a:gd name="T39" fmla="*/ 6 h 184"/>
                    <a:gd name="T40" fmla="*/ 5 w 184"/>
                    <a:gd name="T41" fmla="*/ 35 h 184"/>
                    <a:gd name="T42" fmla="*/ 35 w 184"/>
                    <a:gd name="T4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4" h="184">
                      <a:moveTo>
                        <a:pt x="122" y="0"/>
                      </a:moveTo>
                      <a:cubicBezTo>
                        <a:pt x="122" y="0"/>
                        <a:pt x="122" y="0"/>
                        <a:pt x="122" y="0"/>
                      </a:cubicBezTo>
                      <a:cubicBezTo>
                        <a:pt x="88" y="0"/>
                        <a:pt x="88" y="0"/>
                        <a:pt x="88" y="0"/>
                      </a:cubicBezTo>
                      <a:cubicBezTo>
                        <a:pt x="88" y="6"/>
                        <a:pt x="88" y="6"/>
                        <a:pt x="88" y="6"/>
                      </a:cubicBezTo>
                      <a:cubicBezTo>
                        <a:pt x="44" y="6"/>
                        <a:pt x="44" y="6"/>
                        <a:pt x="44" y="6"/>
                      </a:cubicBezTo>
                      <a:cubicBezTo>
                        <a:pt x="42" y="26"/>
                        <a:pt x="26" y="42"/>
                        <a:pt x="5" y="45"/>
                      </a:cubicBezTo>
                      <a:cubicBezTo>
                        <a:pt x="5" y="88"/>
                        <a:pt x="5" y="88"/>
                        <a:pt x="5" y="88"/>
                      </a:cubicBezTo>
                      <a:cubicBezTo>
                        <a:pt x="0" y="88"/>
                        <a:pt x="0" y="88"/>
                        <a:pt x="0" y="88"/>
                      </a:cubicBezTo>
                      <a:cubicBezTo>
                        <a:pt x="0" y="122"/>
                        <a:pt x="0" y="122"/>
                        <a:pt x="0" y="122"/>
                      </a:cubicBezTo>
                      <a:cubicBezTo>
                        <a:pt x="0" y="122"/>
                        <a:pt x="0" y="122"/>
                        <a:pt x="0" y="122"/>
                      </a:cubicBezTo>
                      <a:cubicBezTo>
                        <a:pt x="67" y="122"/>
                        <a:pt x="122" y="67"/>
                        <a:pt x="122" y="0"/>
                      </a:cubicBezTo>
                      <a:close/>
                      <a:moveTo>
                        <a:pt x="140" y="0"/>
                      </a:moveTo>
                      <a:cubicBezTo>
                        <a:pt x="140" y="0"/>
                        <a:pt x="140" y="0"/>
                        <a:pt x="140" y="0"/>
                      </a:cubicBezTo>
                      <a:cubicBezTo>
                        <a:pt x="140" y="77"/>
                        <a:pt x="77" y="140"/>
                        <a:pt x="0" y="140"/>
                      </a:cubicBezTo>
                      <a:cubicBezTo>
                        <a:pt x="0" y="140"/>
                        <a:pt x="0" y="140"/>
                        <a:pt x="0" y="140"/>
                      </a:cubicBezTo>
                      <a:cubicBezTo>
                        <a:pt x="0" y="184"/>
                        <a:pt x="0" y="184"/>
                        <a:pt x="0" y="184"/>
                      </a:cubicBezTo>
                      <a:cubicBezTo>
                        <a:pt x="101" y="184"/>
                        <a:pt x="184" y="102"/>
                        <a:pt x="184" y="0"/>
                      </a:cubicBezTo>
                      <a:lnTo>
                        <a:pt x="140" y="0"/>
                      </a:lnTo>
                      <a:close/>
                      <a:moveTo>
                        <a:pt x="35" y="6"/>
                      </a:moveTo>
                      <a:cubicBezTo>
                        <a:pt x="5" y="6"/>
                        <a:pt x="5" y="6"/>
                        <a:pt x="5" y="6"/>
                      </a:cubicBezTo>
                      <a:cubicBezTo>
                        <a:pt x="5" y="35"/>
                        <a:pt x="5" y="35"/>
                        <a:pt x="5" y="35"/>
                      </a:cubicBezTo>
                      <a:cubicBezTo>
                        <a:pt x="20" y="33"/>
                        <a:pt x="32" y="21"/>
                        <a:pt x="35" y="6"/>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7" name="Freeform 33"/>
                <p:cNvSpPr>
                  <a:spLocks noEditPoints="1"/>
                </p:cNvSpPr>
                <p:nvPr/>
              </p:nvSpPr>
              <p:spPr bwMode="auto">
                <a:xfrm>
                  <a:off x="1124820" y="4046397"/>
                  <a:ext cx="151095" cy="151095"/>
                </a:xfrm>
                <a:custGeom>
                  <a:avLst/>
                  <a:gdLst>
                    <a:gd name="T0" fmla="*/ 5 w 184"/>
                    <a:gd name="T1" fmla="*/ 149 h 184"/>
                    <a:gd name="T2" fmla="*/ 5 w 184"/>
                    <a:gd name="T3" fmla="*/ 178 h 184"/>
                    <a:gd name="T4" fmla="*/ 35 w 184"/>
                    <a:gd name="T5" fmla="*/ 178 h 184"/>
                    <a:gd name="T6" fmla="*/ 5 w 184"/>
                    <a:gd name="T7" fmla="*/ 149 h 184"/>
                    <a:gd name="T8" fmla="*/ 0 w 184"/>
                    <a:gd name="T9" fmla="*/ 0 h 184"/>
                    <a:gd name="T10" fmla="*/ 0 w 184"/>
                    <a:gd name="T11" fmla="*/ 44 h 184"/>
                    <a:gd name="T12" fmla="*/ 0 w 184"/>
                    <a:gd name="T13" fmla="*/ 44 h 184"/>
                    <a:gd name="T14" fmla="*/ 140 w 184"/>
                    <a:gd name="T15" fmla="*/ 184 h 184"/>
                    <a:gd name="T16" fmla="*/ 184 w 184"/>
                    <a:gd name="T17" fmla="*/ 184 h 184"/>
                    <a:gd name="T18" fmla="*/ 0 w 184"/>
                    <a:gd name="T19" fmla="*/ 0 h 184"/>
                    <a:gd name="T20" fmla="*/ 0 w 184"/>
                    <a:gd name="T21" fmla="*/ 62 h 184"/>
                    <a:gd name="T22" fmla="*/ 0 w 184"/>
                    <a:gd name="T23" fmla="*/ 62 h 184"/>
                    <a:gd name="T24" fmla="*/ 0 w 184"/>
                    <a:gd name="T25" fmla="*/ 96 h 184"/>
                    <a:gd name="T26" fmla="*/ 5 w 184"/>
                    <a:gd name="T27" fmla="*/ 96 h 184"/>
                    <a:gd name="T28" fmla="*/ 5 w 184"/>
                    <a:gd name="T29" fmla="*/ 139 h 184"/>
                    <a:gd name="T30" fmla="*/ 44 w 184"/>
                    <a:gd name="T31" fmla="*/ 178 h 184"/>
                    <a:gd name="T32" fmla="*/ 88 w 184"/>
                    <a:gd name="T33" fmla="*/ 178 h 184"/>
                    <a:gd name="T34" fmla="*/ 88 w 184"/>
                    <a:gd name="T35" fmla="*/ 184 h 184"/>
                    <a:gd name="T36" fmla="*/ 122 w 184"/>
                    <a:gd name="T37" fmla="*/ 184 h 184"/>
                    <a:gd name="T38" fmla="*/ 0 w 184"/>
                    <a:gd name="T39" fmla="*/ 62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5" y="149"/>
                      </a:moveTo>
                      <a:cubicBezTo>
                        <a:pt x="5" y="178"/>
                        <a:pt x="5" y="178"/>
                        <a:pt x="5" y="178"/>
                      </a:cubicBezTo>
                      <a:cubicBezTo>
                        <a:pt x="35" y="178"/>
                        <a:pt x="35" y="178"/>
                        <a:pt x="35" y="178"/>
                      </a:cubicBezTo>
                      <a:cubicBezTo>
                        <a:pt x="32" y="163"/>
                        <a:pt x="20" y="151"/>
                        <a:pt x="5" y="149"/>
                      </a:cubicBezTo>
                      <a:close/>
                      <a:moveTo>
                        <a:pt x="0" y="0"/>
                      </a:moveTo>
                      <a:cubicBezTo>
                        <a:pt x="0" y="44"/>
                        <a:pt x="0" y="44"/>
                        <a:pt x="0" y="44"/>
                      </a:cubicBezTo>
                      <a:cubicBezTo>
                        <a:pt x="0" y="44"/>
                        <a:pt x="0" y="44"/>
                        <a:pt x="0" y="44"/>
                      </a:cubicBezTo>
                      <a:cubicBezTo>
                        <a:pt x="77" y="44"/>
                        <a:pt x="140" y="107"/>
                        <a:pt x="140" y="184"/>
                      </a:cubicBezTo>
                      <a:cubicBezTo>
                        <a:pt x="184" y="184"/>
                        <a:pt x="184" y="184"/>
                        <a:pt x="184" y="184"/>
                      </a:cubicBezTo>
                      <a:cubicBezTo>
                        <a:pt x="184" y="82"/>
                        <a:pt x="101" y="0"/>
                        <a:pt x="0" y="0"/>
                      </a:cubicBezTo>
                      <a:close/>
                      <a:moveTo>
                        <a:pt x="0" y="62"/>
                      </a:moveTo>
                      <a:cubicBezTo>
                        <a:pt x="0" y="62"/>
                        <a:pt x="0" y="62"/>
                        <a:pt x="0" y="62"/>
                      </a:cubicBezTo>
                      <a:cubicBezTo>
                        <a:pt x="0" y="96"/>
                        <a:pt x="0" y="96"/>
                        <a:pt x="0" y="96"/>
                      </a:cubicBezTo>
                      <a:cubicBezTo>
                        <a:pt x="5" y="96"/>
                        <a:pt x="5" y="96"/>
                        <a:pt x="5" y="96"/>
                      </a:cubicBezTo>
                      <a:cubicBezTo>
                        <a:pt x="5" y="139"/>
                        <a:pt x="5" y="139"/>
                        <a:pt x="5" y="139"/>
                      </a:cubicBezTo>
                      <a:cubicBezTo>
                        <a:pt x="26" y="142"/>
                        <a:pt x="42" y="158"/>
                        <a:pt x="44" y="178"/>
                      </a:cubicBezTo>
                      <a:cubicBezTo>
                        <a:pt x="88" y="178"/>
                        <a:pt x="88" y="178"/>
                        <a:pt x="88" y="178"/>
                      </a:cubicBezTo>
                      <a:cubicBezTo>
                        <a:pt x="88" y="184"/>
                        <a:pt x="88" y="184"/>
                        <a:pt x="88" y="184"/>
                      </a:cubicBezTo>
                      <a:cubicBezTo>
                        <a:pt x="122" y="184"/>
                        <a:pt x="122" y="184"/>
                        <a:pt x="122" y="184"/>
                      </a:cubicBezTo>
                      <a:cubicBezTo>
                        <a:pt x="122" y="116"/>
                        <a:pt x="67" y="62"/>
                        <a:pt x="0" y="62"/>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grpSp>
      </p:grpSp>
      <p:sp>
        <p:nvSpPr>
          <p:cNvPr id="27" name="Rectangle 26"/>
          <p:cNvSpPr/>
          <p:nvPr/>
        </p:nvSpPr>
        <p:spPr>
          <a:xfrm>
            <a:off x="838207" y="53927"/>
            <a:ext cx="10690327" cy="954107"/>
          </a:xfrm>
          <a:prstGeom prst="rect">
            <a:avLst/>
          </a:prstGeom>
        </p:spPr>
        <p:txBody>
          <a:bodyPr wrap="square">
            <a:spAutoFit/>
          </a:bodyPr>
          <a:lstStyle/>
          <a:p>
            <a:pPr algn="ctr">
              <a:buNone/>
            </a:pPr>
            <a:r>
              <a:rPr lang="nl-NL" sz="2800" b="1" i="1" dirty="0">
                <a:solidFill>
                  <a:srgbClr val="C44423"/>
                </a:solidFill>
              </a:rPr>
              <a:t>2.1.  Phương hướng xây dựng và hoàn thiện Nhà nước pháp quyền xã hội chủ nghĩa Việt Nam</a:t>
            </a:r>
            <a:endParaRPr lang="en-US" sz="2800" dirty="0">
              <a:solidFill>
                <a:srgbClr val="C44423"/>
              </a:solidFill>
            </a:endParaRPr>
          </a:p>
        </p:txBody>
      </p:sp>
    </p:spTree>
    <p:extLst>
      <p:ext uri="{BB962C8B-B14F-4D97-AF65-F5344CB8AC3E}">
        <p14:creationId xmlns:p14="http://schemas.microsoft.com/office/powerpoint/2010/main" val="37199253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41" y="4804837"/>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22" y="2264838"/>
            <a:ext cx="1600201"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7" y="3335876"/>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4" y="2264835"/>
            <a:ext cx="1604434"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22" y="3316820"/>
            <a:ext cx="967316" cy="1807634"/>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20" y="4836584"/>
            <a:ext cx="1604434" cy="1346201"/>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152403" y="1913472"/>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2060"/>
                </a:solidFill>
              </a:rPr>
              <a:t>Cải cách thể chế và phương thức hoạt động của Nhà nước</a:t>
            </a:r>
            <a:endParaRPr lang="en-US" sz="2400" dirty="0">
              <a:solidFill>
                <a:srgbClr val="002060"/>
              </a:solidFill>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381003" y="3818467"/>
            <a:ext cx="35941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FF0000"/>
                </a:solidFill>
              </a:rPr>
              <a:t>Đẩy mạnh đấu tranh chống tham nhũng</a:t>
            </a:r>
            <a:endParaRPr lang="en-US" sz="2400" dirty="0">
              <a:solidFill>
                <a:srgbClr val="FF0000"/>
              </a:solidFill>
            </a:endParaRPr>
          </a:p>
          <a:p>
            <a:pPr>
              <a:spcBef>
                <a:spcPts val="800"/>
              </a:spcBef>
              <a:defRPr/>
            </a:pPr>
            <a:endParaRPr lang="es-ES" sz="24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338675" y="5429254"/>
            <a:ext cx="3981449"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996633"/>
                </a:solidFill>
              </a:rPr>
              <a:t>Xây dựng đội ngũ cán bộ, công chức trong sạch, có năng lực</a:t>
            </a:r>
            <a:endParaRPr lang="en-US" sz="2400" dirty="0">
              <a:solidFill>
                <a:srgbClr val="996633"/>
              </a:solidFill>
            </a:endParaRPr>
          </a:p>
          <a:p>
            <a:pPr>
              <a:spcBef>
                <a:spcPts val="800"/>
              </a:spcBef>
              <a:defRPr/>
            </a:pP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516284" y="1821395"/>
            <a:ext cx="4370916"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6600CC"/>
                </a:solidFill>
              </a:rPr>
              <a:t>Xây dựng một nền hành chính Nhà nước dân chủ, vững mạnh, từng bước hiện đại</a:t>
            </a:r>
            <a:endParaRPr lang="en-US" sz="2400" dirty="0">
              <a:solidFill>
                <a:srgbClr val="6600CC"/>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1" name="AutoShape 21"/>
          <p:cNvSpPr>
            <a:spLocks/>
          </p:cNvSpPr>
          <p:nvPr/>
        </p:nvSpPr>
        <p:spPr bwMode="auto">
          <a:xfrm>
            <a:off x="8132237" y="3824819"/>
            <a:ext cx="3069166" cy="72813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CC6600"/>
                </a:solidFill>
              </a:rPr>
              <a:t>Cải cách và kiện toàn các cơ quan tư pháp</a:t>
            </a:r>
            <a:endParaRPr lang="en-US" sz="2400" dirty="0">
              <a:solidFill>
                <a:srgbClr val="CC66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636160" y="5397502"/>
            <a:ext cx="425104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8000"/>
                </a:solidFill>
              </a:rPr>
              <a:t>Phát huy dân chủ, giữ vững kỷ luật, kỷ cương, tăng cường pháp chế</a:t>
            </a:r>
            <a:endParaRPr lang="en-US" sz="2400" dirty="0">
              <a:solidFill>
                <a:srgbClr val="0080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grpSp>
        <p:nvGrpSpPr>
          <p:cNvPr id="2" name="Group 1"/>
          <p:cNvGrpSpPr/>
          <p:nvPr/>
        </p:nvGrpSpPr>
        <p:grpSpPr>
          <a:xfrm>
            <a:off x="4821774" y="3204642"/>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21"/>
            <a:ext cx="9144000" cy="122766"/>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10" name="Rectangle 9"/>
          <p:cNvSpPr/>
          <p:nvPr/>
        </p:nvSpPr>
        <p:spPr>
          <a:xfrm>
            <a:off x="2081980" y="185210"/>
            <a:ext cx="7010400" cy="1200329"/>
          </a:xfrm>
          <a:prstGeom prst="rect">
            <a:avLst/>
          </a:prstGeom>
        </p:spPr>
        <p:txBody>
          <a:bodyPr wrap="square">
            <a:spAutoFit/>
          </a:bodyPr>
          <a:lstStyle/>
          <a:p>
            <a:pPr algn="ctr">
              <a:buNone/>
            </a:pPr>
            <a:r>
              <a:rPr lang="nl-NL" sz="2400" b="1" i="1" dirty="0">
                <a:solidFill>
                  <a:srgbClr val="008000"/>
                </a:solidFill>
              </a:rPr>
              <a:t>2.2. Nhiệm vụ và giải pháp xây dựng và hoàn thiện Nhà nước pháp quyền xã hội chủ nghĩa Việt Nam </a:t>
            </a:r>
            <a:endParaRPr lang="en-US" sz="2400" dirty="0">
              <a:solidFill>
                <a:srgbClr val="008000"/>
              </a:solidFill>
            </a:endParaRPr>
          </a:p>
        </p:txBody>
      </p:sp>
      <p:sp>
        <p:nvSpPr>
          <p:cNvPr id="46" name="Rectangle 45"/>
          <p:cNvSpPr/>
          <p:nvPr/>
        </p:nvSpPr>
        <p:spPr>
          <a:xfrm>
            <a:off x="4116921" y="1410942"/>
            <a:ext cx="2963335" cy="10583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C00000"/>
              </a:solidFill>
              <a:latin typeface="Lato" pitchFamily="34" charset="0"/>
            </a:endParaRPr>
          </a:p>
        </p:txBody>
      </p:sp>
    </p:spTree>
    <p:extLst>
      <p:ext uri="{BB962C8B-B14F-4D97-AF65-F5344CB8AC3E}">
        <p14:creationId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51220"/>
                                        </p:tgtEl>
                                        <p:attrNameLst>
                                          <p:attrName>style.visibility</p:attrName>
                                        </p:attrNameLst>
                                      </p:cBhvr>
                                      <p:to>
                                        <p:strVal val="visible"/>
                                      </p:to>
                                    </p:set>
                                    <p:anim calcmode="lin" valueType="num">
                                      <p:cBhvr>
                                        <p:cTn id="19" dur="750" fill="hold"/>
                                        <p:tgtEl>
                                          <p:spTgt spid="51220"/>
                                        </p:tgtEl>
                                        <p:attrNameLst>
                                          <p:attrName>ppt_w</p:attrName>
                                        </p:attrNameLst>
                                      </p:cBhvr>
                                      <p:tavLst>
                                        <p:tav tm="0">
                                          <p:val>
                                            <p:fltVal val="0"/>
                                          </p:val>
                                        </p:tav>
                                        <p:tav tm="100000">
                                          <p:val>
                                            <p:strVal val="#ppt_w"/>
                                          </p:val>
                                        </p:tav>
                                      </p:tavLst>
                                    </p:anim>
                                    <p:anim calcmode="lin" valueType="num">
                                      <p:cBhvr>
                                        <p:cTn id="20" dur="750" fill="hold"/>
                                        <p:tgtEl>
                                          <p:spTgt spid="51220"/>
                                        </p:tgtEl>
                                        <p:attrNameLst>
                                          <p:attrName>ppt_h</p:attrName>
                                        </p:attrNameLst>
                                      </p:cBhvr>
                                      <p:tavLst>
                                        <p:tav tm="0">
                                          <p:val>
                                            <p:fltVal val="0"/>
                                          </p:val>
                                        </p:tav>
                                        <p:tav tm="100000">
                                          <p:val>
                                            <p:strVal val="#ppt_h"/>
                                          </p:val>
                                        </p:tav>
                                      </p:tavLst>
                                    </p:anim>
                                    <p:anim calcmode="lin" valueType="num">
                                      <p:cBhvr>
                                        <p:cTn id="21" dur="750" fill="hold"/>
                                        <p:tgtEl>
                                          <p:spTgt spid="51220"/>
                                        </p:tgtEl>
                                        <p:attrNameLst>
                                          <p:attrName>ppt_x</p:attrName>
                                        </p:attrNameLst>
                                      </p:cBhvr>
                                      <p:tavLst>
                                        <p:tav tm="0">
                                          <p:val>
                                            <p:fltVal val="0.5"/>
                                          </p:val>
                                        </p:tav>
                                        <p:tav tm="100000">
                                          <p:val>
                                            <p:strVal val="#ppt_x"/>
                                          </p:val>
                                        </p:tav>
                                      </p:tavLst>
                                    </p:anim>
                                    <p:anim calcmode="lin" valueType="num">
                                      <p:cBhvr>
                                        <p:cTn id="22" dur="750" fill="hold"/>
                                        <p:tgtEl>
                                          <p:spTgt spid="5122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400"/>
                                  </p:stCondLst>
                                  <p:childTnLst>
                                    <p:set>
                                      <p:cBhvr>
                                        <p:cTn id="24" dur="1" fill="hold">
                                          <p:stCondLst>
                                            <p:cond delay="0"/>
                                          </p:stCondLst>
                                        </p:cTn>
                                        <p:tgtEl>
                                          <p:spTgt spid="51221"/>
                                        </p:tgtEl>
                                        <p:attrNameLst>
                                          <p:attrName>style.visibility</p:attrName>
                                        </p:attrNameLst>
                                      </p:cBhvr>
                                      <p:to>
                                        <p:strVal val="visible"/>
                                      </p:to>
                                    </p:set>
                                    <p:anim calcmode="lin" valueType="num">
                                      <p:cBhvr>
                                        <p:cTn id="25" dur="750" fill="hold"/>
                                        <p:tgtEl>
                                          <p:spTgt spid="51221"/>
                                        </p:tgtEl>
                                        <p:attrNameLst>
                                          <p:attrName>ppt_w</p:attrName>
                                        </p:attrNameLst>
                                      </p:cBhvr>
                                      <p:tavLst>
                                        <p:tav tm="0">
                                          <p:val>
                                            <p:fltVal val="0"/>
                                          </p:val>
                                        </p:tav>
                                        <p:tav tm="100000">
                                          <p:val>
                                            <p:strVal val="#ppt_w"/>
                                          </p:val>
                                        </p:tav>
                                      </p:tavLst>
                                    </p:anim>
                                    <p:anim calcmode="lin" valueType="num">
                                      <p:cBhvr>
                                        <p:cTn id="26" dur="750" fill="hold"/>
                                        <p:tgtEl>
                                          <p:spTgt spid="51221"/>
                                        </p:tgtEl>
                                        <p:attrNameLst>
                                          <p:attrName>ppt_h</p:attrName>
                                        </p:attrNameLst>
                                      </p:cBhvr>
                                      <p:tavLst>
                                        <p:tav tm="0">
                                          <p:val>
                                            <p:fltVal val="0"/>
                                          </p:val>
                                        </p:tav>
                                        <p:tav tm="100000">
                                          <p:val>
                                            <p:strVal val="#ppt_h"/>
                                          </p:val>
                                        </p:tav>
                                      </p:tavLst>
                                    </p:anim>
                                    <p:anim calcmode="lin" valueType="num">
                                      <p:cBhvr>
                                        <p:cTn id="27" dur="750" fill="hold"/>
                                        <p:tgtEl>
                                          <p:spTgt spid="51221"/>
                                        </p:tgtEl>
                                        <p:attrNameLst>
                                          <p:attrName>ppt_x</p:attrName>
                                        </p:attrNameLst>
                                      </p:cBhvr>
                                      <p:tavLst>
                                        <p:tav tm="0">
                                          <p:val>
                                            <p:fltVal val="0.5"/>
                                          </p:val>
                                        </p:tav>
                                        <p:tav tm="100000">
                                          <p:val>
                                            <p:strVal val="#ppt_x"/>
                                          </p:val>
                                        </p:tav>
                                      </p:tavLst>
                                    </p:anim>
                                    <p:anim calcmode="lin" valueType="num">
                                      <p:cBhvr>
                                        <p:cTn id="28" dur="750" fill="hold"/>
                                        <p:tgtEl>
                                          <p:spTgt spid="5122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600"/>
                                  </p:stCondLst>
                                  <p:childTnLst>
                                    <p:set>
                                      <p:cBhvr>
                                        <p:cTn id="30" dur="1" fill="hold">
                                          <p:stCondLst>
                                            <p:cond delay="0"/>
                                          </p:stCondLst>
                                        </p:cTn>
                                        <p:tgtEl>
                                          <p:spTgt spid="51222"/>
                                        </p:tgtEl>
                                        <p:attrNameLst>
                                          <p:attrName>style.visibility</p:attrName>
                                        </p:attrNameLst>
                                      </p:cBhvr>
                                      <p:to>
                                        <p:strVal val="visible"/>
                                      </p:to>
                                    </p:set>
                                    <p:anim calcmode="lin" valueType="num">
                                      <p:cBhvr>
                                        <p:cTn id="31" dur="750" fill="hold"/>
                                        <p:tgtEl>
                                          <p:spTgt spid="51222"/>
                                        </p:tgtEl>
                                        <p:attrNameLst>
                                          <p:attrName>ppt_w</p:attrName>
                                        </p:attrNameLst>
                                      </p:cBhvr>
                                      <p:tavLst>
                                        <p:tav tm="0">
                                          <p:val>
                                            <p:fltVal val="0"/>
                                          </p:val>
                                        </p:tav>
                                        <p:tav tm="100000">
                                          <p:val>
                                            <p:strVal val="#ppt_w"/>
                                          </p:val>
                                        </p:tav>
                                      </p:tavLst>
                                    </p:anim>
                                    <p:anim calcmode="lin" valueType="num">
                                      <p:cBhvr>
                                        <p:cTn id="32" dur="750" fill="hold"/>
                                        <p:tgtEl>
                                          <p:spTgt spid="51222"/>
                                        </p:tgtEl>
                                        <p:attrNameLst>
                                          <p:attrName>ppt_h</p:attrName>
                                        </p:attrNameLst>
                                      </p:cBhvr>
                                      <p:tavLst>
                                        <p:tav tm="0">
                                          <p:val>
                                            <p:fltVal val="0"/>
                                          </p:val>
                                        </p:tav>
                                        <p:tav tm="100000">
                                          <p:val>
                                            <p:strVal val="#ppt_h"/>
                                          </p:val>
                                        </p:tav>
                                      </p:tavLst>
                                    </p:anim>
                                    <p:anim calcmode="lin" valueType="num">
                                      <p:cBhvr>
                                        <p:cTn id="33" dur="750" fill="hold"/>
                                        <p:tgtEl>
                                          <p:spTgt spid="51222"/>
                                        </p:tgtEl>
                                        <p:attrNameLst>
                                          <p:attrName>ppt_x</p:attrName>
                                        </p:attrNameLst>
                                      </p:cBhvr>
                                      <p:tavLst>
                                        <p:tav tm="0">
                                          <p:val>
                                            <p:fltVal val="0.5"/>
                                          </p:val>
                                        </p:tav>
                                        <p:tav tm="100000">
                                          <p:val>
                                            <p:strVal val="#ppt_x"/>
                                          </p:val>
                                        </p:tav>
                                      </p:tavLst>
                                    </p:anim>
                                    <p:anim calcmode="lin" valueType="num">
                                      <p:cBhvr>
                                        <p:cTn id="34" dur="750" fill="hold"/>
                                        <p:tgtEl>
                                          <p:spTgt spid="5122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900"/>
                                  </p:stCondLst>
                                  <p:childTnLst>
                                    <p:set>
                                      <p:cBhvr>
                                        <p:cTn id="36" dur="1" fill="hold">
                                          <p:stCondLst>
                                            <p:cond delay="0"/>
                                          </p:stCondLst>
                                        </p:cTn>
                                        <p:tgtEl>
                                          <p:spTgt spid="51216"/>
                                        </p:tgtEl>
                                        <p:attrNameLst>
                                          <p:attrName>style.visibility</p:attrName>
                                        </p:attrNameLst>
                                      </p:cBhvr>
                                      <p:to>
                                        <p:strVal val="visible"/>
                                      </p:to>
                                    </p:set>
                                    <p:anim calcmode="lin" valueType="num">
                                      <p:cBhvr>
                                        <p:cTn id="37" dur="750" fill="hold"/>
                                        <p:tgtEl>
                                          <p:spTgt spid="51216"/>
                                        </p:tgtEl>
                                        <p:attrNameLst>
                                          <p:attrName>ppt_w</p:attrName>
                                        </p:attrNameLst>
                                      </p:cBhvr>
                                      <p:tavLst>
                                        <p:tav tm="0">
                                          <p:val>
                                            <p:fltVal val="0"/>
                                          </p:val>
                                        </p:tav>
                                        <p:tav tm="100000">
                                          <p:val>
                                            <p:strVal val="#ppt_w"/>
                                          </p:val>
                                        </p:tav>
                                      </p:tavLst>
                                    </p:anim>
                                    <p:anim calcmode="lin" valueType="num">
                                      <p:cBhvr>
                                        <p:cTn id="38" dur="750" fill="hold"/>
                                        <p:tgtEl>
                                          <p:spTgt spid="51216"/>
                                        </p:tgtEl>
                                        <p:attrNameLst>
                                          <p:attrName>ppt_h</p:attrName>
                                        </p:attrNameLst>
                                      </p:cBhvr>
                                      <p:tavLst>
                                        <p:tav tm="0">
                                          <p:val>
                                            <p:fltVal val="0"/>
                                          </p:val>
                                        </p:tav>
                                        <p:tav tm="100000">
                                          <p:val>
                                            <p:strVal val="#ppt_h"/>
                                          </p:val>
                                        </p:tav>
                                      </p:tavLst>
                                    </p:anim>
                                    <p:anim calcmode="lin" valueType="num">
                                      <p:cBhvr>
                                        <p:cTn id="39" dur="750" fill="hold"/>
                                        <p:tgtEl>
                                          <p:spTgt spid="51216"/>
                                        </p:tgtEl>
                                        <p:attrNameLst>
                                          <p:attrName>ppt_x</p:attrName>
                                        </p:attrNameLst>
                                      </p:cBhvr>
                                      <p:tavLst>
                                        <p:tav tm="0">
                                          <p:val>
                                            <p:fltVal val="0.5"/>
                                          </p:val>
                                        </p:tav>
                                        <p:tav tm="100000">
                                          <p:val>
                                            <p:strVal val="#ppt_x"/>
                                          </p:val>
                                        </p:tav>
                                      </p:tavLst>
                                    </p:anim>
                                    <p:anim calcmode="lin" valueType="num">
                                      <p:cBhvr>
                                        <p:cTn id="40" dur="750" fill="hold"/>
                                        <p:tgtEl>
                                          <p:spTgt spid="51216"/>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100"/>
                                  </p:stCondLst>
                                  <p:childTnLst>
                                    <p:set>
                                      <p:cBhvr>
                                        <p:cTn id="42" dur="1" fill="hold">
                                          <p:stCondLst>
                                            <p:cond delay="0"/>
                                          </p:stCondLst>
                                        </p:cTn>
                                        <p:tgtEl>
                                          <p:spTgt spid="51215"/>
                                        </p:tgtEl>
                                        <p:attrNameLst>
                                          <p:attrName>style.visibility</p:attrName>
                                        </p:attrNameLst>
                                      </p:cBhvr>
                                      <p:to>
                                        <p:strVal val="visible"/>
                                      </p:to>
                                    </p:set>
                                    <p:anim calcmode="lin" valueType="num">
                                      <p:cBhvr>
                                        <p:cTn id="43" dur="750" fill="hold"/>
                                        <p:tgtEl>
                                          <p:spTgt spid="51215"/>
                                        </p:tgtEl>
                                        <p:attrNameLst>
                                          <p:attrName>ppt_w</p:attrName>
                                        </p:attrNameLst>
                                      </p:cBhvr>
                                      <p:tavLst>
                                        <p:tav tm="0">
                                          <p:val>
                                            <p:fltVal val="0"/>
                                          </p:val>
                                        </p:tav>
                                        <p:tav tm="100000">
                                          <p:val>
                                            <p:strVal val="#ppt_w"/>
                                          </p:val>
                                        </p:tav>
                                      </p:tavLst>
                                    </p:anim>
                                    <p:anim calcmode="lin" valueType="num">
                                      <p:cBhvr>
                                        <p:cTn id="44" dur="750" fill="hold"/>
                                        <p:tgtEl>
                                          <p:spTgt spid="51215"/>
                                        </p:tgtEl>
                                        <p:attrNameLst>
                                          <p:attrName>ppt_h</p:attrName>
                                        </p:attrNameLst>
                                      </p:cBhvr>
                                      <p:tavLst>
                                        <p:tav tm="0">
                                          <p:val>
                                            <p:fltVal val="0"/>
                                          </p:val>
                                        </p:tav>
                                        <p:tav tm="100000">
                                          <p:val>
                                            <p:strVal val="#ppt_h"/>
                                          </p:val>
                                        </p:tav>
                                      </p:tavLst>
                                    </p:anim>
                                    <p:anim calcmode="lin" valueType="num">
                                      <p:cBhvr>
                                        <p:cTn id="45" dur="750" fill="hold"/>
                                        <p:tgtEl>
                                          <p:spTgt spid="51215"/>
                                        </p:tgtEl>
                                        <p:attrNameLst>
                                          <p:attrName>ppt_x</p:attrName>
                                        </p:attrNameLst>
                                      </p:cBhvr>
                                      <p:tavLst>
                                        <p:tav tm="0">
                                          <p:val>
                                            <p:fltVal val="0.5"/>
                                          </p:val>
                                        </p:tav>
                                        <p:tav tm="100000">
                                          <p:val>
                                            <p:strVal val="#ppt_x"/>
                                          </p:val>
                                        </p:tav>
                                      </p:tavLst>
                                    </p:anim>
                                    <p:anim calcmode="lin" valueType="num">
                                      <p:cBhvr>
                                        <p:cTn id="46" dur="750" fill="hold"/>
                                        <p:tgtEl>
                                          <p:spTgt spid="512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300"/>
                                  </p:stCondLst>
                                  <p:childTnLst>
                                    <p:set>
                                      <p:cBhvr>
                                        <p:cTn id="48" dur="1" fill="hold">
                                          <p:stCondLst>
                                            <p:cond delay="0"/>
                                          </p:stCondLst>
                                        </p:cTn>
                                        <p:tgtEl>
                                          <p:spTgt spid="51214"/>
                                        </p:tgtEl>
                                        <p:attrNameLst>
                                          <p:attrName>style.visibility</p:attrName>
                                        </p:attrNameLst>
                                      </p:cBhvr>
                                      <p:to>
                                        <p:strVal val="visible"/>
                                      </p:to>
                                    </p:set>
                                    <p:anim calcmode="lin" valueType="num">
                                      <p:cBhvr>
                                        <p:cTn id="49" dur="750" fill="hold"/>
                                        <p:tgtEl>
                                          <p:spTgt spid="51214"/>
                                        </p:tgtEl>
                                        <p:attrNameLst>
                                          <p:attrName>ppt_w</p:attrName>
                                        </p:attrNameLst>
                                      </p:cBhvr>
                                      <p:tavLst>
                                        <p:tav tm="0">
                                          <p:val>
                                            <p:fltVal val="0"/>
                                          </p:val>
                                        </p:tav>
                                        <p:tav tm="100000">
                                          <p:val>
                                            <p:strVal val="#ppt_w"/>
                                          </p:val>
                                        </p:tav>
                                      </p:tavLst>
                                    </p:anim>
                                    <p:anim calcmode="lin" valueType="num">
                                      <p:cBhvr>
                                        <p:cTn id="50" dur="750" fill="hold"/>
                                        <p:tgtEl>
                                          <p:spTgt spid="51214"/>
                                        </p:tgtEl>
                                        <p:attrNameLst>
                                          <p:attrName>ppt_h</p:attrName>
                                        </p:attrNameLst>
                                      </p:cBhvr>
                                      <p:tavLst>
                                        <p:tav tm="0">
                                          <p:val>
                                            <p:fltVal val="0"/>
                                          </p:val>
                                        </p:tav>
                                        <p:tav tm="100000">
                                          <p:val>
                                            <p:strVal val="#ppt_h"/>
                                          </p:val>
                                        </p:tav>
                                      </p:tavLst>
                                    </p:anim>
                                    <p:anim calcmode="lin" valueType="num">
                                      <p:cBhvr>
                                        <p:cTn id="51" dur="750" fill="hold"/>
                                        <p:tgtEl>
                                          <p:spTgt spid="51214"/>
                                        </p:tgtEl>
                                        <p:attrNameLst>
                                          <p:attrName>ppt_x</p:attrName>
                                        </p:attrNameLst>
                                      </p:cBhvr>
                                      <p:tavLst>
                                        <p:tav tm="0">
                                          <p:val>
                                            <p:fltVal val="0.5"/>
                                          </p:val>
                                        </p:tav>
                                        <p:tav tm="100000">
                                          <p:val>
                                            <p:strVal val="#ppt_x"/>
                                          </p:val>
                                        </p:tav>
                                      </p:tavLst>
                                    </p:anim>
                                    <p:anim calcmode="lin" valueType="num">
                                      <p:cBhvr>
                                        <p:cTn id="52" dur="750" fill="hold"/>
                                        <p:tgtEl>
                                          <p:spTgt spid="51214"/>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200"/>
                                  </p:stCondLst>
                                  <p:childTnLst>
                                    <p:set>
                                      <p:cBhvr>
                                        <p:cTn id="54" dur="1" fill="hold">
                                          <p:stCondLst>
                                            <p:cond delay="0"/>
                                          </p:stCondLst>
                                        </p:cTn>
                                        <p:tgtEl>
                                          <p:spTgt spid="4"/>
                                        </p:tgtEl>
                                        <p:attrNameLst>
                                          <p:attrName>style.visibility</p:attrName>
                                        </p:attrNameLst>
                                      </p:cBhvr>
                                      <p:to>
                                        <p:strVal val="visible"/>
                                      </p:to>
                                    </p:set>
                                    <p:anim calcmode="lin" valueType="num">
                                      <p:cBhvr>
                                        <p:cTn id="55" dur="750" fill="hold"/>
                                        <p:tgtEl>
                                          <p:spTgt spid="4"/>
                                        </p:tgtEl>
                                        <p:attrNameLst>
                                          <p:attrName>ppt_w</p:attrName>
                                        </p:attrNameLst>
                                      </p:cBhvr>
                                      <p:tavLst>
                                        <p:tav tm="0">
                                          <p:val>
                                            <p:fltVal val="0"/>
                                          </p:val>
                                        </p:tav>
                                        <p:tav tm="100000">
                                          <p:val>
                                            <p:strVal val="#ppt_w"/>
                                          </p:val>
                                        </p:tav>
                                      </p:tavLst>
                                    </p:anim>
                                    <p:anim calcmode="lin" valueType="num">
                                      <p:cBhvr>
                                        <p:cTn id="56" dur="750" fill="hold"/>
                                        <p:tgtEl>
                                          <p:spTgt spid="4"/>
                                        </p:tgtEl>
                                        <p:attrNameLst>
                                          <p:attrName>ppt_h</p:attrName>
                                        </p:attrNameLst>
                                      </p:cBhvr>
                                      <p:tavLst>
                                        <p:tav tm="0">
                                          <p:val>
                                            <p:fltVal val="0"/>
                                          </p:val>
                                        </p:tav>
                                        <p:tav tm="100000">
                                          <p:val>
                                            <p:strVal val="#ppt_h"/>
                                          </p:val>
                                        </p:tav>
                                      </p:tavLst>
                                    </p:anim>
                                    <p:anim calcmode="lin" valueType="num">
                                      <p:cBhvr>
                                        <p:cTn id="57" dur="750" fill="hold"/>
                                        <p:tgtEl>
                                          <p:spTgt spid="4"/>
                                        </p:tgtEl>
                                        <p:attrNameLst>
                                          <p:attrName>ppt_x</p:attrName>
                                        </p:attrNameLst>
                                      </p:cBhvr>
                                      <p:tavLst>
                                        <p:tav tm="0">
                                          <p:val>
                                            <p:fltVal val="0.5"/>
                                          </p:val>
                                        </p:tav>
                                        <p:tav tm="100000">
                                          <p:val>
                                            <p:strVal val="#ppt_x"/>
                                          </p:val>
                                        </p:tav>
                                      </p:tavLst>
                                    </p:anim>
                                    <p:anim calcmode="lin" valueType="num">
                                      <p:cBhvr>
                                        <p:cTn id="58" dur="750" fill="hold"/>
                                        <p:tgtEl>
                                          <p:spTgt spid="4"/>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300"/>
                                  </p:stCondLst>
                                  <p:childTnLst>
                                    <p:set>
                                      <p:cBhvr>
                                        <p:cTn id="60" dur="1" fill="hold">
                                          <p:stCondLst>
                                            <p:cond delay="0"/>
                                          </p:stCondLst>
                                        </p:cTn>
                                        <p:tgtEl>
                                          <p:spTgt spid="5"/>
                                        </p:tgtEl>
                                        <p:attrNameLst>
                                          <p:attrName>style.visibility</p:attrName>
                                        </p:attrNameLst>
                                      </p:cBhvr>
                                      <p:to>
                                        <p:strVal val="visible"/>
                                      </p:to>
                                    </p:set>
                                    <p:anim calcmode="lin" valueType="num">
                                      <p:cBhvr>
                                        <p:cTn id="61" dur="750" fill="hold"/>
                                        <p:tgtEl>
                                          <p:spTgt spid="5"/>
                                        </p:tgtEl>
                                        <p:attrNameLst>
                                          <p:attrName>ppt_w</p:attrName>
                                        </p:attrNameLst>
                                      </p:cBhvr>
                                      <p:tavLst>
                                        <p:tav tm="0">
                                          <p:val>
                                            <p:fltVal val="0"/>
                                          </p:val>
                                        </p:tav>
                                        <p:tav tm="100000">
                                          <p:val>
                                            <p:strVal val="#ppt_w"/>
                                          </p:val>
                                        </p:tav>
                                      </p:tavLst>
                                    </p:anim>
                                    <p:anim calcmode="lin" valueType="num">
                                      <p:cBhvr>
                                        <p:cTn id="62" dur="750" fill="hold"/>
                                        <p:tgtEl>
                                          <p:spTgt spid="5"/>
                                        </p:tgtEl>
                                        <p:attrNameLst>
                                          <p:attrName>ppt_h</p:attrName>
                                        </p:attrNameLst>
                                      </p:cBhvr>
                                      <p:tavLst>
                                        <p:tav tm="0">
                                          <p:val>
                                            <p:fltVal val="0"/>
                                          </p:val>
                                        </p:tav>
                                        <p:tav tm="100000">
                                          <p:val>
                                            <p:strVal val="#ppt_h"/>
                                          </p:val>
                                        </p:tav>
                                      </p:tavLst>
                                    </p:anim>
                                    <p:anim calcmode="lin" valueType="num">
                                      <p:cBhvr>
                                        <p:cTn id="63" dur="750" fill="hold"/>
                                        <p:tgtEl>
                                          <p:spTgt spid="5"/>
                                        </p:tgtEl>
                                        <p:attrNameLst>
                                          <p:attrName>ppt_x</p:attrName>
                                        </p:attrNameLst>
                                      </p:cBhvr>
                                      <p:tavLst>
                                        <p:tav tm="0">
                                          <p:val>
                                            <p:fltVal val="0.5"/>
                                          </p:val>
                                        </p:tav>
                                        <p:tav tm="100000">
                                          <p:val>
                                            <p:strVal val="#ppt_x"/>
                                          </p:val>
                                        </p:tav>
                                      </p:tavLst>
                                    </p:anim>
                                    <p:anim calcmode="lin" valueType="num">
                                      <p:cBhvr>
                                        <p:cTn id="64" dur="750" fill="hold"/>
                                        <p:tgtEl>
                                          <p:spTgt spid="5"/>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400"/>
                                  </p:stCondLst>
                                  <p:childTnLst>
                                    <p:set>
                                      <p:cBhvr>
                                        <p:cTn id="66" dur="1" fill="hold">
                                          <p:stCondLst>
                                            <p:cond delay="0"/>
                                          </p:stCondLst>
                                        </p:cTn>
                                        <p:tgtEl>
                                          <p:spTgt spid="6"/>
                                        </p:tgtEl>
                                        <p:attrNameLst>
                                          <p:attrName>style.visibility</p:attrName>
                                        </p:attrNameLst>
                                      </p:cBhvr>
                                      <p:to>
                                        <p:strVal val="visible"/>
                                      </p:to>
                                    </p:set>
                                    <p:anim calcmode="lin" valueType="num">
                                      <p:cBhvr>
                                        <p:cTn id="67" dur="750" fill="hold"/>
                                        <p:tgtEl>
                                          <p:spTgt spid="6"/>
                                        </p:tgtEl>
                                        <p:attrNameLst>
                                          <p:attrName>ppt_w</p:attrName>
                                        </p:attrNameLst>
                                      </p:cBhvr>
                                      <p:tavLst>
                                        <p:tav tm="0">
                                          <p:val>
                                            <p:fltVal val="0"/>
                                          </p:val>
                                        </p:tav>
                                        <p:tav tm="100000">
                                          <p:val>
                                            <p:strVal val="#ppt_w"/>
                                          </p:val>
                                        </p:tav>
                                      </p:tavLst>
                                    </p:anim>
                                    <p:anim calcmode="lin" valueType="num">
                                      <p:cBhvr>
                                        <p:cTn id="68" dur="750" fill="hold"/>
                                        <p:tgtEl>
                                          <p:spTgt spid="6"/>
                                        </p:tgtEl>
                                        <p:attrNameLst>
                                          <p:attrName>ppt_h</p:attrName>
                                        </p:attrNameLst>
                                      </p:cBhvr>
                                      <p:tavLst>
                                        <p:tav tm="0">
                                          <p:val>
                                            <p:fltVal val="0"/>
                                          </p:val>
                                        </p:tav>
                                        <p:tav tm="100000">
                                          <p:val>
                                            <p:strVal val="#ppt_h"/>
                                          </p:val>
                                        </p:tav>
                                      </p:tavLst>
                                    </p:anim>
                                    <p:anim calcmode="lin" valueType="num">
                                      <p:cBhvr>
                                        <p:cTn id="69" dur="750" fill="hold"/>
                                        <p:tgtEl>
                                          <p:spTgt spid="6"/>
                                        </p:tgtEl>
                                        <p:attrNameLst>
                                          <p:attrName>ppt_x</p:attrName>
                                        </p:attrNameLst>
                                      </p:cBhvr>
                                      <p:tavLst>
                                        <p:tav tm="0">
                                          <p:val>
                                            <p:fltVal val="0.5"/>
                                          </p:val>
                                        </p:tav>
                                        <p:tav tm="100000">
                                          <p:val>
                                            <p:strVal val="#ppt_x"/>
                                          </p:val>
                                        </p:tav>
                                      </p:tavLst>
                                    </p:anim>
                                    <p:anim calcmode="lin" valueType="num">
                                      <p:cBhvr>
                                        <p:cTn id="70" dur="750" fill="hold"/>
                                        <p:tgtEl>
                                          <p:spTgt spid="6"/>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500"/>
                                  </p:stCondLst>
                                  <p:childTnLst>
                                    <p:set>
                                      <p:cBhvr>
                                        <p:cTn id="72" dur="1" fill="hold">
                                          <p:stCondLst>
                                            <p:cond delay="0"/>
                                          </p:stCondLst>
                                        </p:cTn>
                                        <p:tgtEl>
                                          <p:spTgt spid="7"/>
                                        </p:tgtEl>
                                        <p:attrNameLst>
                                          <p:attrName>style.visibility</p:attrName>
                                        </p:attrNameLst>
                                      </p:cBhvr>
                                      <p:to>
                                        <p:strVal val="visible"/>
                                      </p:to>
                                    </p:set>
                                    <p:anim calcmode="lin" valueType="num">
                                      <p:cBhvr>
                                        <p:cTn id="73" dur="750" fill="hold"/>
                                        <p:tgtEl>
                                          <p:spTgt spid="7"/>
                                        </p:tgtEl>
                                        <p:attrNameLst>
                                          <p:attrName>ppt_w</p:attrName>
                                        </p:attrNameLst>
                                      </p:cBhvr>
                                      <p:tavLst>
                                        <p:tav tm="0">
                                          <p:val>
                                            <p:fltVal val="0"/>
                                          </p:val>
                                        </p:tav>
                                        <p:tav tm="100000">
                                          <p:val>
                                            <p:strVal val="#ppt_w"/>
                                          </p:val>
                                        </p:tav>
                                      </p:tavLst>
                                    </p:anim>
                                    <p:anim calcmode="lin" valueType="num">
                                      <p:cBhvr>
                                        <p:cTn id="74" dur="750" fill="hold"/>
                                        <p:tgtEl>
                                          <p:spTgt spid="7"/>
                                        </p:tgtEl>
                                        <p:attrNameLst>
                                          <p:attrName>ppt_h</p:attrName>
                                        </p:attrNameLst>
                                      </p:cBhvr>
                                      <p:tavLst>
                                        <p:tav tm="0">
                                          <p:val>
                                            <p:fltVal val="0"/>
                                          </p:val>
                                        </p:tav>
                                        <p:tav tm="100000">
                                          <p:val>
                                            <p:strVal val="#ppt_h"/>
                                          </p:val>
                                        </p:tav>
                                      </p:tavLst>
                                    </p:anim>
                                    <p:anim calcmode="lin" valueType="num">
                                      <p:cBhvr>
                                        <p:cTn id="75" dur="750" fill="hold"/>
                                        <p:tgtEl>
                                          <p:spTgt spid="7"/>
                                        </p:tgtEl>
                                        <p:attrNameLst>
                                          <p:attrName>ppt_x</p:attrName>
                                        </p:attrNameLst>
                                      </p:cBhvr>
                                      <p:tavLst>
                                        <p:tav tm="0">
                                          <p:val>
                                            <p:fltVal val="0.5"/>
                                          </p:val>
                                        </p:tav>
                                        <p:tav tm="100000">
                                          <p:val>
                                            <p:strVal val="#ppt_x"/>
                                          </p:val>
                                        </p:tav>
                                      </p:tavLst>
                                    </p:anim>
                                    <p:anim calcmode="lin" valueType="num">
                                      <p:cBhvr>
                                        <p:cTn id="76" dur="750" fill="hold"/>
                                        <p:tgtEl>
                                          <p:spTgt spid="7"/>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8"/>
                                        </p:tgtEl>
                                        <p:attrNameLst>
                                          <p:attrName>style.visibility</p:attrName>
                                        </p:attrNameLst>
                                      </p:cBhvr>
                                      <p:to>
                                        <p:strVal val="visible"/>
                                      </p:to>
                                    </p:set>
                                    <p:anim calcmode="lin" valueType="num">
                                      <p:cBhvr>
                                        <p:cTn id="79" dur="750" fill="hold"/>
                                        <p:tgtEl>
                                          <p:spTgt spid="8"/>
                                        </p:tgtEl>
                                        <p:attrNameLst>
                                          <p:attrName>ppt_w</p:attrName>
                                        </p:attrNameLst>
                                      </p:cBhvr>
                                      <p:tavLst>
                                        <p:tav tm="0">
                                          <p:val>
                                            <p:fltVal val="0"/>
                                          </p:val>
                                        </p:tav>
                                        <p:tav tm="100000">
                                          <p:val>
                                            <p:strVal val="#ppt_w"/>
                                          </p:val>
                                        </p:tav>
                                      </p:tavLst>
                                    </p:anim>
                                    <p:anim calcmode="lin" valueType="num">
                                      <p:cBhvr>
                                        <p:cTn id="80" dur="750" fill="hold"/>
                                        <p:tgtEl>
                                          <p:spTgt spid="8"/>
                                        </p:tgtEl>
                                        <p:attrNameLst>
                                          <p:attrName>ppt_h</p:attrName>
                                        </p:attrNameLst>
                                      </p:cBhvr>
                                      <p:tavLst>
                                        <p:tav tm="0">
                                          <p:val>
                                            <p:fltVal val="0"/>
                                          </p:val>
                                        </p:tav>
                                        <p:tav tm="100000">
                                          <p:val>
                                            <p:strVal val="#ppt_h"/>
                                          </p:val>
                                        </p:tav>
                                      </p:tavLst>
                                    </p:anim>
                                    <p:anim calcmode="lin" valueType="num">
                                      <p:cBhvr>
                                        <p:cTn id="81" dur="750" fill="hold"/>
                                        <p:tgtEl>
                                          <p:spTgt spid="8"/>
                                        </p:tgtEl>
                                        <p:attrNameLst>
                                          <p:attrName>ppt_x</p:attrName>
                                        </p:attrNameLst>
                                      </p:cBhvr>
                                      <p:tavLst>
                                        <p:tav tm="0">
                                          <p:val>
                                            <p:fltVal val="0.5"/>
                                          </p:val>
                                        </p:tav>
                                        <p:tav tm="100000">
                                          <p:val>
                                            <p:strVal val="#ppt_x"/>
                                          </p:val>
                                        </p:tav>
                                      </p:tavLst>
                                    </p:anim>
                                    <p:anim calcmode="lin" valueType="num">
                                      <p:cBhvr>
                                        <p:cTn id="82"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vi-VN"/>
          </a:p>
        </p:txBody>
      </p:sp>
      <p:sp>
        <p:nvSpPr>
          <p:cNvPr id="5" name="Text Placeholder 4"/>
          <p:cNvSpPr>
            <a:spLocks noGrp="1"/>
          </p:cNvSpPr>
          <p:nvPr>
            <p:ph type="body" idx="1"/>
          </p:nvPr>
        </p:nvSpPr>
        <p:spPr>
          <a:xfrm>
            <a:off x="1397001" y="1981205"/>
            <a:ext cx="9328800" cy="2562798"/>
          </a:xfrm>
        </p:spPr>
        <p:txBody>
          <a:bodyPr/>
          <a:lstStyle/>
          <a:p>
            <a:endParaRPr lang="vi-VN"/>
          </a:p>
        </p:txBody>
      </p:sp>
      <p:pic>
        <p:nvPicPr>
          <p:cNvPr id="15362" name="Picture 2" descr="Cơ quan nhà nước nào có quyền lực cao nhấ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6" y="5"/>
            <a:ext cx="89154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7917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1</a:t>
            </a:r>
          </a:p>
        </p:txBody>
      </p:sp>
      <p:sp>
        <p:nvSpPr>
          <p:cNvPr id="4" name="Rectangle 3"/>
          <p:cNvSpPr/>
          <p:nvPr/>
        </p:nvSpPr>
        <p:spPr>
          <a:xfrm>
            <a:off x="572031" y="75451"/>
            <a:ext cx="10172172" cy="523220"/>
          </a:xfrm>
          <a:prstGeom prst="rect">
            <a:avLst/>
          </a:prstGeom>
        </p:spPr>
        <p:txBody>
          <a:bodyPr wrap="square">
            <a:spAutoFit/>
          </a:bodyPr>
          <a:lstStyle/>
          <a:p>
            <a:pPr marL="457195" indent="457195" algn="just"/>
            <a:r>
              <a:rPr lang="nl-NL" sz="2800" b="1" i="1" u="sng"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Cải cách thể chế và phương thức hoạt động của Nhà nước</a:t>
            </a:r>
            <a:endParaRPr lang="en-US" sz="2800" b="1" u="sng"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90599" y="740405"/>
            <a:ext cx="10896601" cy="830997"/>
          </a:xfrm>
          <a:prstGeom prst="rect">
            <a:avLst/>
          </a:prstGeom>
        </p:spPr>
        <p:txBody>
          <a:bodyPr wrap="square">
            <a:spAutoFit/>
          </a:bodyPr>
          <a:lstStyle/>
          <a:p>
            <a:pPr marL="285748" indent="-285748">
              <a:buFont typeface="Wingdings" panose="05000000000000000000" pitchFamily="2" charset="2"/>
              <a:buChar char="§"/>
            </a:pPr>
            <a:r>
              <a:rPr lang="nl-NL" sz="2400" dirty="0">
                <a:solidFill>
                  <a:srgbClr val="002060"/>
                </a:solidFill>
                <a:latin typeface="+mj-lt"/>
                <a:ea typeface="Calibri" panose="020F0502020204030204" pitchFamily="34" charset="0"/>
              </a:rPr>
              <a:t>Tiếp tục </a:t>
            </a:r>
            <a:r>
              <a:rPr lang="nl-NL" sz="2400" b="1" u="sng" dirty="0">
                <a:solidFill>
                  <a:srgbClr val="FF0000"/>
                </a:solidFill>
                <a:latin typeface="+mj-lt"/>
                <a:ea typeface="Calibri" panose="020F0502020204030204" pitchFamily="34" charset="0"/>
              </a:rPr>
              <a:t>hoàn thiện </a:t>
            </a:r>
            <a:r>
              <a:rPr lang="nl-NL" sz="2400" b="1" u="sng" dirty="0">
                <a:solidFill>
                  <a:srgbClr val="CC0066"/>
                </a:solidFill>
                <a:latin typeface="+mj-lt"/>
                <a:ea typeface="Calibri" panose="020F0502020204030204" pitchFamily="34" charset="0"/>
              </a:rPr>
              <a:t>chức năng, nhiệm vụ, quyền hạn, tổ chức</a:t>
            </a:r>
            <a:r>
              <a:rPr lang="nl-NL" sz="2400" dirty="0">
                <a:solidFill>
                  <a:srgbClr val="002060"/>
                </a:solidFill>
                <a:latin typeface="+mj-lt"/>
                <a:ea typeface="Calibri" panose="020F0502020204030204" pitchFamily="34" charset="0"/>
              </a:rPr>
              <a:t> của Nhà nước theo quy định của Hiến pháp năm 2013</a:t>
            </a:r>
            <a:endParaRPr lang="en-US" sz="2400" dirty="0">
              <a:solidFill>
                <a:srgbClr val="002060"/>
              </a:solidFill>
              <a:latin typeface="+mj-lt"/>
            </a:endParaRPr>
          </a:p>
        </p:txBody>
      </p:sp>
      <p:pic>
        <p:nvPicPr>
          <p:cNvPr id="1030" name="Picture 6" descr="Image result for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2" y="1713136"/>
            <a:ext cx="2857500" cy="407807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04804" y="3429004"/>
            <a:ext cx="2209801" cy="369460"/>
          </a:xfrm>
          <a:prstGeom prst="rect">
            <a:avLst/>
          </a:prstGeom>
          <a:noFill/>
        </p:spPr>
        <p:txBody>
          <a:bodyPr wrap="square" rtlCol="0">
            <a:spAutoFit/>
          </a:bodyPr>
          <a:lstStyle/>
          <a:p>
            <a:r>
              <a:rPr lang="en-US" sz="1801" dirty="0"/>
              <a:t>Phạm vi quyền lực</a:t>
            </a:r>
            <a:endParaRPr lang="vi-VN" sz="1801" dirty="0"/>
          </a:p>
        </p:txBody>
      </p:sp>
      <p:sp>
        <p:nvSpPr>
          <p:cNvPr id="7" name="Left Brace 6"/>
          <p:cNvSpPr/>
          <p:nvPr/>
        </p:nvSpPr>
        <p:spPr>
          <a:xfrm>
            <a:off x="2514604" y="2895601"/>
            <a:ext cx="381001" cy="15240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vi-VN" sz="1801"/>
          </a:p>
        </p:txBody>
      </p:sp>
      <p:sp>
        <p:nvSpPr>
          <p:cNvPr id="8" name="TextBox 7"/>
          <p:cNvSpPr txBox="1"/>
          <p:nvPr/>
        </p:nvSpPr>
        <p:spPr>
          <a:xfrm>
            <a:off x="3124199" y="2667002"/>
            <a:ext cx="2057401" cy="369460"/>
          </a:xfrm>
          <a:prstGeom prst="rect">
            <a:avLst/>
          </a:prstGeom>
          <a:noFill/>
        </p:spPr>
        <p:txBody>
          <a:bodyPr wrap="square" rtlCol="0">
            <a:spAutoFit/>
          </a:bodyPr>
          <a:lstStyle/>
          <a:p>
            <a:r>
              <a:rPr lang="en-US" sz="1801" dirty="0"/>
              <a:t>Chức năng đối nội</a:t>
            </a:r>
            <a:endParaRPr lang="vi-VN" sz="1801" dirty="0"/>
          </a:p>
        </p:txBody>
      </p:sp>
      <p:sp>
        <p:nvSpPr>
          <p:cNvPr id="9" name="TextBox 8"/>
          <p:cNvSpPr txBox="1"/>
          <p:nvPr/>
        </p:nvSpPr>
        <p:spPr>
          <a:xfrm>
            <a:off x="3352804" y="4267205"/>
            <a:ext cx="2590800" cy="369460"/>
          </a:xfrm>
          <a:prstGeom prst="rect">
            <a:avLst/>
          </a:prstGeom>
          <a:noFill/>
        </p:spPr>
        <p:txBody>
          <a:bodyPr wrap="square" rtlCol="0">
            <a:spAutoFit/>
          </a:bodyPr>
          <a:lstStyle/>
          <a:p>
            <a:r>
              <a:rPr lang="en-US" sz="1801" dirty="0"/>
              <a:t>Chức năng đối ngoại</a:t>
            </a:r>
            <a:endParaRPr lang="vi-VN" sz="1801" dirty="0"/>
          </a:p>
        </p:txBody>
      </p:sp>
    </p:spTree>
    <p:extLst>
      <p:ext uri="{BB962C8B-B14F-4D97-AF65-F5344CB8AC3E}">
        <p14:creationId xmlns:p14="http://schemas.microsoft.com/office/powerpoint/2010/main" val="9655998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4" y="2238897"/>
            <a:ext cx="4064400" cy="2036619"/>
          </a:xfrm>
          <a:prstGeom prst="rect">
            <a:avLst/>
          </a:prstGeom>
          <a:solidFill>
            <a:srgbClr val="38C6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5" name="Rectángulo 4"/>
          <p:cNvSpPr/>
          <p:nvPr/>
        </p:nvSpPr>
        <p:spPr>
          <a:xfrm>
            <a:off x="4064404" y="2238897"/>
            <a:ext cx="4064400" cy="2036619"/>
          </a:xfrm>
          <a:prstGeom prst="rect">
            <a:avLst/>
          </a:prstGeom>
          <a:solidFill>
            <a:srgbClr val="2AB8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6" name="Rectángulo 5"/>
          <p:cNvSpPr/>
          <p:nvPr/>
        </p:nvSpPr>
        <p:spPr>
          <a:xfrm>
            <a:off x="8128804" y="2238897"/>
            <a:ext cx="3961200" cy="2036619"/>
          </a:xfrm>
          <a:prstGeom prst="rect">
            <a:avLst/>
          </a:prstGeom>
          <a:solidFill>
            <a:srgbClr val="A5B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7" name="Rectángulo 6"/>
          <p:cNvSpPr/>
          <p:nvPr/>
        </p:nvSpPr>
        <p:spPr>
          <a:xfrm>
            <a:off x="-1200" y="4275513"/>
            <a:ext cx="4064400" cy="1918961"/>
          </a:xfrm>
          <a:prstGeom prst="rect">
            <a:avLst/>
          </a:prstGeom>
          <a:solidFill>
            <a:srgbClr val="D222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8" name="Rectángulo 7"/>
          <p:cNvSpPr/>
          <p:nvPr/>
        </p:nvSpPr>
        <p:spPr>
          <a:xfrm>
            <a:off x="4063204" y="4275515"/>
            <a:ext cx="4064400" cy="1918962"/>
          </a:xfrm>
          <a:prstGeom prst="rect">
            <a:avLst/>
          </a:prstGeom>
          <a:solidFill>
            <a:srgbClr val="3E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17" name="CuadroTexto 16"/>
          <p:cNvSpPr txBox="1"/>
          <p:nvPr/>
        </p:nvSpPr>
        <p:spPr>
          <a:xfrm>
            <a:off x="8591554" y="4926024"/>
            <a:ext cx="569387" cy="707886"/>
          </a:xfrm>
          <a:prstGeom prst="rect">
            <a:avLst/>
          </a:prstGeom>
          <a:noFill/>
        </p:spPr>
        <p:txBody>
          <a:bodyPr wrap="none" rtlCol="0">
            <a:spAutoFit/>
          </a:bodyPr>
          <a:lstStyle/>
          <a:p>
            <a:pPr algn="ctr"/>
            <a:r>
              <a:rPr lang="es-MX" sz="4000" dirty="0">
                <a:solidFill>
                  <a:srgbClr val="7E8C8D"/>
                </a:solidFill>
                <a:latin typeface="FontAwesome" pitchFamily="50" charset="0"/>
              </a:rPr>
              <a:t></a:t>
            </a:r>
            <a:endParaRPr lang="es-MX" sz="4000" dirty="0">
              <a:solidFill>
                <a:srgbClr val="7E8C8D"/>
              </a:solidFill>
            </a:endParaRPr>
          </a:p>
        </p:txBody>
      </p:sp>
      <p:sp>
        <p:nvSpPr>
          <p:cNvPr id="28" name="CuadroTexto 27"/>
          <p:cNvSpPr txBox="1"/>
          <p:nvPr/>
        </p:nvSpPr>
        <p:spPr>
          <a:xfrm>
            <a:off x="9554084" y="5206119"/>
            <a:ext cx="2636718" cy="461665"/>
          </a:xfrm>
          <a:prstGeom prst="rect">
            <a:avLst/>
          </a:prstGeom>
          <a:noFill/>
        </p:spPr>
        <p:txBody>
          <a:bodyPr wrap="square" rtlCol="0">
            <a:spAutoFit/>
          </a:bodyPr>
          <a:lstStyle/>
          <a:p>
            <a:r>
              <a:rPr lang="es-MX" sz="1200" dirty="0">
                <a:solidFill>
                  <a:srgbClr val="7E8C8D"/>
                </a:solidFill>
                <a:latin typeface="Segoe UI Light" panose="020B0502040204020203" pitchFamily="34" charset="0"/>
              </a:rPr>
              <a:t>Fusce lacinia porta felis quis consectetur Pellentesque dialet</a:t>
            </a:r>
          </a:p>
        </p:txBody>
      </p:sp>
      <p:sp>
        <p:nvSpPr>
          <p:cNvPr id="29" name="CuadroTexto 28"/>
          <p:cNvSpPr txBox="1"/>
          <p:nvPr/>
        </p:nvSpPr>
        <p:spPr>
          <a:xfrm>
            <a:off x="9554083" y="4939884"/>
            <a:ext cx="1676402" cy="338554"/>
          </a:xfrm>
          <a:prstGeom prst="rect">
            <a:avLst/>
          </a:prstGeom>
          <a:noFill/>
        </p:spPr>
        <p:txBody>
          <a:bodyPr wrap="square" rtlCol="0">
            <a:spAutoFit/>
          </a:bodyPr>
          <a:lstStyle/>
          <a:p>
            <a:r>
              <a:rPr lang="en-US" sz="1600" b="1" dirty="0">
                <a:solidFill>
                  <a:srgbClr val="7E8C8D"/>
                </a:solidFill>
                <a:latin typeface="Segoe UI Light" panose="020B0502040204020203" pitchFamily="34" charset="0"/>
              </a:rPr>
              <a:t>Backboard</a:t>
            </a:r>
          </a:p>
        </p:txBody>
      </p:sp>
      <p:sp>
        <p:nvSpPr>
          <p:cNvPr id="35" name="Rectángulo 34"/>
          <p:cNvSpPr/>
          <p:nvPr/>
        </p:nvSpPr>
        <p:spPr>
          <a:xfrm>
            <a:off x="8475062" y="4850158"/>
            <a:ext cx="817630" cy="817630"/>
          </a:xfrm>
          <a:prstGeom prst="rect">
            <a:avLst/>
          </a:prstGeom>
          <a:noFill/>
          <a:ln w="25400">
            <a:solidFill>
              <a:srgbClr val="7E8C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cxnSp>
        <p:nvCxnSpPr>
          <p:cNvPr id="37" name="Conector recto 36"/>
          <p:cNvCxnSpPr/>
          <p:nvPr/>
        </p:nvCxnSpPr>
        <p:spPr>
          <a:xfrm>
            <a:off x="0" y="4275514"/>
            <a:ext cx="12192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Conector recto 38"/>
          <p:cNvCxnSpPr/>
          <p:nvPr/>
        </p:nvCxnSpPr>
        <p:spPr>
          <a:xfrm flipV="1">
            <a:off x="4063200" y="2238899"/>
            <a:ext cx="0" cy="4087092"/>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Conector recto 39"/>
          <p:cNvCxnSpPr/>
          <p:nvPr/>
        </p:nvCxnSpPr>
        <p:spPr>
          <a:xfrm flipV="1">
            <a:off x="8159127" y="2238899"/>
            <a:ext cx="0" cy="4073236"/>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Rectángulo 5"/>
          <p:cNvSpPr/>
          <p:nvPr/>
        </p:nvSpPr>
        <p:spPr>
          <a:xfrm>
            <a:off x="8186160" y="4282442"/>
            <a:ext cx="3913180" cy="19120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38" name="Rectangle 37"/>
          <p:cNvSpPr/>
          <p:nvPr/>
        </p:nvSpPr>
        <p:spPr>
          <a:xfrm>
            <a:off x="533404" y="228603"/>
            <a:ext cx="11353801" cy="830997"/>
          </a:xfrm>
          <a:prstGeom prst="rect">
            <a:avLst/>
          </a:prstGeom>
        </p:spPr>
        <p:txBody>
          <a:bodyPr wrap="square">
            <a:spAutoFit/>
          </a:bodyPr>
          <a:lstStyle/>
          <a:p>
            <a:pPr marL="342895" indent="-342895" algn="ctr">
              <a:buFont typeface="Wingdings" panose="05000000000000000000" pitchFamily="2" charset="2"/>
              <a:buChar char="§"/>
            </a:pPr>
            <a:r>
              <a:rPr lang="nl-NL" sz="2400" b="1" u="sng" dirty="0">
                <a:solidFill>
                  <a:srgbClr val="FF0000"/>
                </a:solidFill>
                <a:latin typeface="+mj-lt"/>
                <a:ea typeface="Calibri" panose="020F0502020204030204" pitchFamily="34" charset="0"/>
                <a:cs typeface="Times New Roman" panose="02020603050405020304" pitchFamily="18" charset="0"/>
              </a:rPr>
              <a:t>Đẩy mạnh việc hoàn thiện</a:t>
            </a:r>
            <a:r>
              <a:rPr lang="nl-NL" sz="2400" b="1" dirty="0">
                <a:solidFill>
                  <a:srgbClr val="FF0000"/>
                </a:solidFill>
                <a:latin typeface="+mj-lt"/>
                <a:ea typeface="Calibri" panose="020F0502020204030204" pitchFamily="34" charset="0"/>
                <a:cs typeface="Times New Roman" panose="02020603050405020304" pitchFamily="18" charset="0"/>
              </a:rPr>
              <a:t> </a:t>
            </a:r>
            <a:r>
              <a:rPr lang="nl-NL" sz="2400" b="1" dirty="0">
                <a:solidFill>
                  <a:srgbClr val="3333CC"/>
                </a:solidFill>
                <a:latin typeface="+mj-lt"/>
                <a:ea typeface="Calibri" panose="020F0502020204030204" pitchFamily="34" charset="0"/>
                <a:cs typeface="Times New Roman" panose="02020603050405020304" pitchFamily="18" charset="0"/>
              </a:rPr>
              <a:t>pháp luật gắn với tổ chức thi hành pháp luật</a:t>
            </a:r>
            <a:r>
              <a:rPr lang="nl-NL" sz="2400" dirty="0">
                <a:solidFill>
                  <a:srgbClr val="3333CC"/>
                </a:solidFill>
                <a:latin typeface="+mj-lt"/>
                <a:ea typeface="Calibri" panose="020F0502020204030204" pitchFamily="34" charset="0"/>
                <a:cs typeface="Times New Roman" panose="02020603050405020304" pitchFamily="18" charset="0"/>
              </a:rPr>
              <a:t> </a:t>
            </a:r>
            <a:r>
              <a:rPr lang="nl-NL" sz="2400" dirty="0">
                <a:solidFill>
                  <a:srgbClr val="002060"/>
                </a:solidFill>
                <a:latin typeface="+mj-lt"/>
                <a:ea typeface="Calibri" panose="020F0502020204030204" pitchFamily="34" charset="0"/>
                <a:cs typeface="Times New Roman" panose="02020603050405020304" pitchFamily="18" charset="0"/>
              </a:rPr>
              <a:t>nhằm nâng cao hiệu lực, hiệu quả của Nhà nước pháp quyền XHCN. </a:t>
            </a:r>
            <a:endParaRPr lang="en-US" sz="2400" dirty="0">
              <a:solidFill>
                <a:srgbClr val="002060"/>
              </a:solidFill>
              <a:latin typeface="+mj-lt"/>
              <a:ea typeface="Calibri" panose="020F0502020204030204" pitchFamily="34" charset="0"/>
              <a:cs typeface="Times New Roman" panose="02020603050405020304" pitchFamily="18" charset="0"/>
            </a:endParaRPr>
          </a:p>
        </p:txBody>
      </p:sp>
      <p:sp>
        <p:nvSpPr>
          <p:cNvPr id="41" name="Rectangle 40"/>
          <p:cNvSpPr/>
          <p:nvPr/>
        </p:nvSpPr>
        <p:spPr>
          <a:xfrm>
            <a:off x="1862923" y="1352718"/>
            <a:ext cx="8279831" cy="461665"/>
          </a:xfrm>
          <a:prstGeom prst="rect">
            <a:avLst/>
          </a:prstGeom>
        </p:spPr>
        <p:txBody>
          <a:bodyPr wrap="none">
            <a:spAutoFit/>
          </a:bodyPr>
          <a:lstStyle/>
          <a:p>
            <a:r>
              <a:rPr lang="nl-NL" sz="2400" dirty="0">
                <a:solidFill>
                  <a:srgbClr val="996633"/>
                </a:solidFill>
                <a:ea typeface="Calibri" panose="020F0502020204030204" pitchFamily="34" charset="0"/>
                <a:cs typeface="Times New Roman" panose="02020603050405020304" pitchFamily="18" charset="0"/>
              </a:rPr>
              <a:t>Hoàn thiện pháp luật gắn với tổ chức thi hành pháp luật về:</a:t>
            </a:r>
            <a:endParaRPr lang="en-US" sz="2400" dirty="0">
              <a:solidFill>
                <a:srgbClr val="996633"/>
              </a:solidFill>
            </a:endParaRPr>
          </a:p>
        </p:txBody>
      </p:sp>
      <p:sp>
        <p:nvSpPr>
          <p:cNvPr id="42" name="Rectangle 41"/>
          <p:cNvSpPr/>
          <p:nvPr/>
        </p:nvSpPr>
        <p:spPr>
          <a:xfrm>
            <a:off x="114302" y="2532015"/>
            <a:ext cx="3848100" cy="1200329"/>
          </a:xfrm>
          <a:prstGeom prst="rect">
            <a:avLst/>
          </a:prstGeom>
        </p:spPr>
        <p:txBody>
          <a:bodyPr wrap="square">
            <a:spAutoFit/>
          </a:bodyPr>
          <a:lstStyle/>
          <a:p>
            <a:pPr marL="342895" indent="-342895" algn="ctr">
              <a:buFont typeface="Wingdings" panose="05000000000000000000" pitchFamily="2" charset="2"/>
              <a:buChar char="ü"/>
            </a:pPr>
            <a:r>
              <a:rPr lang="en-US" sz="2400" dirty="0" err="1">
                <a:solidFill>
                  <a:schemeClr val="bg1"/>
                </a:solidFill>
                <a:latin typeface="arial" panose="020B0604020202020204" pitchFamily="34" charset="0"/>
              </a:rPr>
              <a:t>Tổ</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chức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hoạt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động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của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các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thiết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chế</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trong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hệ</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thống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chính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trị</a:t>
            </a:r>
            <a:r>
              <a:rPr lang="en-US" sz="2400" dirty="0">
                <a:solidFill>
                  <a:schemeClr val="bg1"/>
                </a:solidFill>
                <a:latin typeface="arial" panose="020B0604020202020204" pitchFamily="34" charset="0"/>
              </a:rPr>
              <a:t> </a:t>
            </a:r>
            <a:endParaRPr lang="en-US" sz="2400" dirty="0">
              <a:solidFill>
                <a:schemeClr val="bg1"/>
              </a:solidFill>
            </a:endParaRPr>
          </a:p>
        </p:txBody>
      </p:sp>
      <p:sp>
        <p:nvSpPr>
          <p:cNvPr id="43" name="Rectangle 42"/>
          <p:cNvSpPr/>
          <p:nvPr/>
        </p:nvSpPr>
        <p:spPr>
          <a:xfrm>
            <a:off x="4343404" y="2639375"/>
            <a:ext cx="3682201" cy="1200329"/>
          </a:xfrm>
          <a:prstGeom prst="rect">
            <a:avLst/>
          </a:prstGeom>
        </p:spPr>
        <p:txBody>
          <a:bodyPr wrap="square">
            <a:spAutoFit/>
          </a:bodyPr>
          <a:lstStyle/>
          <a:p>
            <a:pPr marL="342895" indent="-342895" algn="ctr">
              <a:buFont typeface="Wingdings" panose="05000000000000000000" pitchFamily="2" charset="2"/>
              <a:buChar char="ü"/>
            </a:pPr>
            <a:r>
              <a:rPr lang="en-US" sz="2400" dirty="0">
                <a:solidFill>
                  <a:schemeClr val="bg1"/>
                </a:solidFill>
                <a:latin typeface="arial" panose="020B0604020202020204" pitchFamily="34" charset="0"/>
              </a:rPr>
              <a:t>B</a:t>
            </a:r>
            <a:r>
              <a:rPr lang="vi-VN" sz="2400" dirty="0">
                <a:solidFill>
                  <a:schemeClr val="bg1"/>
                </a:solidFill>
                <a:latin typeface="arial" panose="020B0604020202020204" pitchFamily="34" charset="0"/>
              </a:rPr>
              <a:t>ảo đảm quyền con người, quyền tự do, dân chủ của công dân</a:t>
            </a:r>
            <a:endParaRPr lang="en-US" sz="2400" dirty="0">
              <a:solidFill>
                <a:schemeClr val="bg1"/>
              </a:solidFill>
            </a:endParaRPr>
          </a:p>
        </p:txBody>
      </p:sp>
      <p:sp>
        <p:nvSpPr>
          <p:cNvPr id="44" name="Rectangle 43"/>
          <p:cNvSpPr/>
          <p:nvPr/>
        </p:nvSpPr>
        <p:spPr>
          <a:xfrm>
            <a:off x="8195565" y="2485924"/>
            <a:ext cx="3858000" cy="1569660"/>
          </a:xfrm>
          <a:prstGeom prst="rect">
            <a:avLst/>
          </a:prstGeom>
        </p:spPr>
        <p:txBody>
          <a:bodyPr wrap="square">
            <a:spAutoFit/>
          </a:bodyPr>
          <a:lstStyle/>
          <a:p>
            <a:pPr marL="342895" indent="-342895" algn="ctr">
              <a:buFont typeface="Wingdings" panose="05000000000000000000" pitchFamily="2" charset="2"/>
              <a:buChar char="ü"/>
            </a:pPr>
            <a:r>
              <a:rPr lang="en-US" sz="2400" spc="-20" dirty="0">
                <a:solidFill>
                  <a:schemeClr val="bg1"/>
                </a:solidFill>
                <a:latin typeface="arial" panose="020B0604020202020204" pitchFamily="34" charset="0"/>
              </a:rPr>
              <a:t>D</a:t>
            </a:r>
            <a:r>
              <a:rPr lang="vi-VN" sz="2400" spc="-20" dirty="0">
                <a:solidFill>
                  <a:schemeClr val="bg1"/>
                </a:solidFill>
                <a:latin typeface="arial" panose="020B0604020202020204" pitchFamily="34" charset="0"/>
              </a:rPr>
              <a:t>ân sự, kinh tế, trọng </a:t>
            </a:r>
            <a:r>
              <a:rPr lang="vi-VN" sz="2400" dirty="0">
                <a:solidFill>
                  <a:schemeClr val="bg1"/>
                </a:solidFill>
                <a:latin typeface="arial" panose="020B0604020202020204" pitchFamily="34" charset="0"/>
              </a:rPr>
              <a:t>tâm là hoàn thiện thể chế </a:t>
            </a:r>
            <a:r>
              <a:rPr lang="en-US" sz="2400" dirty="0">
                <a:solidFill>
                  <a:schemeClr val="bg1"/>
                </a:solidFill>
                <a:latin typeface="arial" panose="020B0604020202020204" pitchFamily="34" charset="0"/>
              </a:rPr>
              <a:t>KTTT </a:t>
            </a:r>
            <a:r>
              <a:rPr lang="vi-VN" sz="2400" dirty="0">
                <a:solidFill>
                  <a:schemeClr val="bg1"/>
                </a:solidFill>
                <a:latin typeface="arial" panose="020B0604020202020204" pitchFamily="34" charset="0"/>
              </a:rPr>
              <a:t>định hướng </a:t>
            </a:r>
            <a:r>
              <a:rPr lang="en-US" sz="2400" dirty="0">
                <a:solidFill>
                  <a:schemeClr val="bg1"/>
                </a:solidFill>
                <a:latin typeface="arial" panose="020B0604020202020204" pitchFamily="34" charset="0"/>
              </a:rPr>
              <a:t>XHCN</a:t>
            </a:r>
            <a:endParaRPr lang="en-US" sz="2400" dirty="0">
              <a:solidFill>
                <a:schemeClr val="bg1"/>
              </a:solidFill>
            </a:endParaRPr>
          </a:p>
        </p:txBody>
      </p:sp>
      <p:sp>
        <p:nvSpPr>
          <p:cNvPr id="45" name="Rectangle 44"/>
          <p:cNvSpPr/>
          <p:nvPr/>
        </p:nvSpPr>
        <p:spPr>
          <a:xfrm>
            <a:off x="114301" y="4363702"/>
            <a:ext cx="3687508" cy="1631216"/>
          </a:xfrm>
          <a:prstGeom prst="rect">
            <a:avLst/>
          </a:prstGeom>
        </p:spPr>
        <p:txBody>
          <a:bodyPr wrap="square">
            <a:spAutoFit/>
          </a:bodyPr>
          <a:lstStyle/>
          <a:p>
            <a:pPr algn="ctr"/>
            <a:r>
              <a:rPr lang="en-US" sz="1801" b="1" dirty="0">
                <a:solidFill>
                  <a:srgbClr val="444444"/>
                </a:solidFill>
                <a:latin typeface="arial" panose="020B0604020202020204" pitchFamily="34" charset="0"/>
              </a:rPr>
              <a:t> </a:t>
            </a:r>
            <a:r>
              <a:rPr lang="en-US" sz="2000" dirty="0" err="1">
                <a:solidFill>
                  <a:schemeClr val="bg1"/>
                </a:solidFill>
                <a:latin typeface="arial" panose="020B0604020202020204" pitchFamily="34" charset="0"/>
              </a:rPr>
              <a:t>Giáo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dục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đào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khoa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học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công</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nghệ</a:t>
            </a:r>
            <a:r>
              <a:rPr lang="en-US" sz="2000" dirty="0">
                <a:solidFill>
                  <a:schemeClr val="bg1"/>
                </a:solidFill>
                <a:latin typeface="arial" panose="020B0604020202020204" pitchFamily="34" charset="0"/>
              </a:rPr>
              <a:t>, y </a:t>
            </a:r>
            <a:r>
              <a:rPr lang="en-US" sz="2000" dirty="0" err="1">
                <a:solidFill>
                  <a:schemeClr val="bg1"/>
                </a:solidFill>
                <a:latin typeface="arial" panose="020B0604020202020204" pitchFamily="34" charset="0"/>
              </a:rPr>
              <a:t>tế</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văn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hoá</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thông</a:t>
            </a:r>
            <a:r>
              <a:rPr lang="en-US" sz="2000" dirty="0">
                <a:solidFill>
                  <a:schemeClr val="bg1"/>
                </a:solidFill>
                <a:latin typeface="arial" panose="020B0604020202020204" pitchFamily="34" charset="0"/>
              </a:rPr>
              <a:t> tin, </a:t>
            </a:r>
            <a:r>
              <a:rPr lang="en-US" sz="2000" dirty="0" err="1">
                <a:solidFill>
                  <a:schemeClr val="bg1"/>
                </a:solidFill>
                <a:latin typeface="arial" panose="020B0604020202020204" pitchFamily="34" charset="0"/>
              </a:rPr>
              <a:t>thể</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thao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tộc</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tôn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số</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đình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trẻ</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em</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và</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chính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sách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xã</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hội</a:t>
            </a:r>
            <a:endParaRPr lang="en-US" sz="2000" dirty="0">
              <a:solidFill>
                <a:schemeClr val="bg1"/>
              </a:solidFill>
            </a:endParaRPr>
          </a:p>
        </p:txBody>
      </p:sp>
      <p:sp>
        <p:nvSpPr>
          <p:cNvPr id="46" name="Rectangle 45"/>
          <p:cNvSpPr/>
          <p:nvPr/>
        </p:nvSpPr>
        <p:spPr>
          <a:xfrm>
            <a:off x="4302411" y="4634831"/>
            <a:ext cx="3701006" cy="1200329"/>
          </a:xfrm>
          <a:prstGeom prst="rect">
            <a:avLst/>
          </a:prstGeom>
        </p:spPr>
        <p:txBody>
          <a:bodyPr wrap="square">
            <a:spAutoFit/>
          </a:bodyPr>
          <a:lstStyle/>
          <a:p>
            <a:pPr algn="ct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phòng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ninh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gia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trật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tự</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toàn</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xã</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hội</a:t>
            </a:r>
            <a:endParaRPr lang="en-US" sz="2400" dirty="0">
              <a:solidFill>
                <a:schemeClr val="bg1"/>
              </a:solidFill>
            </a:endParaRPr>
          </a:p>
        </p:txBody>
      </p:sp>
      <p:sp>
        <p:nvSpPr>
          <p:cNvPr id="47" name="Rectangle 46"/>
          <p:cNvSpPr/>
          <p:nvPr/>
        </p:nvSpPr>
        <p:spPr>
          <a:xfrm>
            <a:off x="8619597" y="4832158"/>
            <a:ext cx="2577950" cy="461665"/>
          </a:xfrm>
          <a:prstGeom prst="rect">
            <a:avLst/>
          </a:prstGeom>
        </p:spPr>
        <p:txBody>
          <a:bodyPr wrap="none">
            <a:spAutoFit/>
          </a:bodyPr>
          <a:lstStyle/>
          <a:p>
            <a:r>
              <a:rPr lang="en-US" sz="1801" b="1" dirty="0">
                <a:solidFill>
                  <a:srgbClr val="444444"/>
                </a:solidFill>
                <a:latin typeface="arial" panose="020B0604020202020204" pitchFamily="34" charset="0"/>
              </a:rPr>
              <a:t> </a:t>
            </a:r>
            <a:r>
              <a:rPr lang="en-US" sz="2400" dirty="0" err="1">
                <a:solidFill>
                  <a:schemeClr val="bg1"/>
                </a:solidFill>
                <a:latin typeface="arial" panose="020B0604020202020204" pitchFamily="34" charset="0"/>
              </a:rPr>
              <a:t>Hội</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nhập</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tế</a:t>
            </a:r>
            <a:endParaRPr lang="en-US" sz="2400" dirty="0">
              <a:solidFill>
                <a:schemeClr val="bg1"/>
              </a:solidFill>
            </a:endParaRPr>
          </a:p>
        </p:txBody>
      </p:sp>
    </p:spTree>
    <p:extLst>
      <p:ext uri="{BB962C8B-B14F-4D97-AF65-F5344CB8AC3E}">
        <p14:creationId xmlns:p14="http://schemas.microsoft.com/office/powerpoint/2010/main" val="29255562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1" y="914407"/>
            <a:ext cx="7620000" cy="830997"/>
          </a:xfrm>
          <a:prstGeom prst="rect">
            <a:avLst/>
          </a:prstGeom>
        </p:spPr>
        <p:txBody>
          <a:bodyPr wrap="square">
            <a:spAutoFit/>
          </a:bodyPr>
          <a:lstStyle/>
          <a:p>
            <a:r>
              <a:rPr lang="en-US" sz="2400" b="1" dirty="0" err="1"/>
              <a:t>Điều</a:t>
            </a:r>
            <a:r>
              <a:rPr lang="en-US" sz="2400" b="1" dirty="0"/>
              <a:t> 62- HP 1980</a:t>
            </a:r>
            <a:endParaRPr lang="en-US" sz="2400" dirty="0"/>
          </a:p>
          <a:p>
            <a:r>
              <a:rPr lang="en-US" sz="2400" dirty="0" err="1"/>
              <a:t>Công</a:t>
            </a:r>
            <a:r>
              <a:rPr lang="en-US" sz="2400" dirty="0"/>
              <a:t> </a:t>
            </a:r>
            <a:r>
              <a:rPr lang="en-US" sz="2400" dirty="0" err="1"/>
              <a:t>dân</a:t>
            </a:r>
            <a:r>
              <a:rPr lang="en-US" sz="2400" dirty="0"/>
              <a:t> </a:t>
            </a:r>
            <a:r>
              <a:rPr lang="en-US" sz="2400" dirty="0" err="1"/>
              <a:t>có</a:t>
            </a:r>
            <a:r>
              <a:rPr lang="en-US" sz="2400" dirty="0"/>
              <a:t> </a:t>
            </a:r>
            <a:r>
              <a:rPr lang="en-US" sz="2400" dirty="0" err="1"/>
              <a:t>quyền</a:t>
            </a:r>
            <a:r>
              <a:rPr lang="en-US" sz="2400" dirty="0"/>
              <a:t> </a:t>
            </a:r>
            <a:r>
              <a:rPr lang="en-US" sz="2400" dirty="0" err="1"/>
              <a:t>có</a:t>
            </a:r>
            <a:r>
              <a:rPr lang="en-US" sz="2400" dirty="0"/>
              <a:t> </a:t>
            </a:r>
            <a:r>
              <a:rPr lang="en-US" sz="2400" dirty="0" err="1"/>
              <a:t>nhà</a:t>
            </a:r>
            <a:r>
              <a:rPr lang="en-US" sz="2400" dirty="0"/>
              <a:t> ở.</a:t>
            </a:r>
          </a:p>
        </p:txBody>
      </p:sp>
      <p:sp>
        <p:nvSpPr>
          <p:cNvPr id="3" name="Rectangle 2"/>
          <p:cNvSpPr/>
          <p:nvPr/>
        </p:nvSpPr>
        <p:spPr>
          <a:xfrm>
            <a:off x="3048000" y="5036411"/>
            <a:ext cx="7620000" cy="830997"/>
          </a:xfrm>
          <a:prstGeom prst="rect">
            <a:avLst/>
          </a:prstGeom>
        </p:spPr>
        <p:txBody>
          <a:bodyPr wrap="square">
            <a:spAutoFit/>
          </a:bodyPr>
          <a:lstStyle/>
          <a:p>
            <a:r>
              <a:rPr lang="vi-VN" sz="2400" b="1" dirty="0"/>
              <a:t>Điều 22 </a:t>
            </a:r>
            <a:r>
              <a:rPr lang="en-US" sz="2400" b="1" dirty="0"/>
              <a:t>– HP 2013</a:t>
            </a:r>
            <a:endParaRPr lang="vi-VN" sz="2400" dirty="0"/>
          </a:p>
          <a:p>
            <a:r>
              <a:rPr lang="vi-VN" sz="2400" dirty="0"/>
              <a:t> Công dân có quyền có nơi ở hợp pháp</a:t>
            </a:r>
          </a:p>
        </p:txBody>
      </p:sp>
      <p:sp>
        <p:nvSpPr>
          <p:cNvPr id="4" name="Rectangle 3"/>
          <p:cNvSpPr/>
          <p:nvPr/>
        </p:nvSpPr>
        <p:spPr>
          <a:xfrm>
            <a:off x="1066800" y="3124200"/>
            <a:ext cx="10972800" cy="1200329"/>
          </a:xfrm>
          <a:prstGeom prst="rect">
            <a:avLst/>
          </a:prstGeom>
        </p:spPr>
        <p:txBody>
          <a:bodyPr wrap="square">
            <a:spAutoFit/>
          </a:bodyPr>
          <a:lstStyle/>
          <a:p>
            <a:r>
              <a:rPr lang="vi-VN" sz="2400" b="1" dirty="0"/>
              <a:t>Điều 62</a:t>
            </a:r>
            <a:r>
              <a:rPr lang="en-US" sz="2400" b="1" dirty="0"/>
              <a:t>- HP 1992</a:t>
            </a:r>
            <a:endParaRPr lang="vi-VN" sz="2400" dirty="0"/>
          </a:p>
          <a:p>
            <a:r>
              <a:rPr lang="vi-VN" sz="2400" dirty="0"/>
              <a:t>Công dân có quyền xây dựng nhà ở theo quy hoạch và pháp luật. Quyền lợi của người thuê nhà và người có nhà cho thuê được bảo hộ theo pháp luật.</a:t>
            </a:r>
          </a:p>
        </p:txBody>
      </p:sp>
      <p:sp>
        <p:nvSpPr>
          <p:cNvPr id="117762" name="AutoShape 2" descr="Kết quả hình ảnh cho hiến phap"/>
          <p:cNvSpPr>
            <a:spLocks noChangeAspect="1" noChangeArrowheads="1"/>
          </p:cNvSpPr>
          <p:nvPr/>
        </p:nvSpPr>
        <p:spPr bwMode="auto">
          <a:xfrm>
            <a:off x="155575" y="-144461"/>
            <a:ext cx="304800" cy="304802"/>
          </a:xfrm>
          <a:prstGeom prst="rect">
            <a:avLst/>
          </a:prstGeom>
          <a:noFill/>
        </p:spPr>
        <p:txBody>
          <a:bodyPr vert="horz" wrap="square" lIns="91440" tIns="45721" rIns="91440" bIns="45721" numCol="1" anchor="t" anchorCtr="0" compatLnSpc="1">
            <a:prstTxWarp prst="textNoShape">
              <a:avLst/>
            </a:prstTxWarp>
          </a:bodyPr>
          <a:lstStyle/>
          <a:p>
            <a:endParaRPr lang="en-US" sz="1801"/>
          </a:p>
        </p:txBody>
      </p:sp>
      <p:pic>
        <p:nvPicPr>
          <p:cNvPr id="117764" name="Picture 4" descr="Kết quả hình ảnh cho hiến phap"/>
          <p:cNvPicPr>
            <a:picLocks noChangeAspect="1" noChangeArrowheads="1"/>
          </p:cNvPicPr>
          <p:nvPr/>
        </p:nvPicPr>
        <p:blipFill>
          <a:blip r:embed="rId2"/>
          <a:srcRect/>
          <a:stretch>
            <a:fillRect/>
          </a:stretch>
        </p:blipFill>
        <p:spPr bwMode="auto">
          <a:xfrm>
            <a:off x="6858004" y="-8381"/>
            <a:ext cx="3505200" cy="3503676"/>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7001" y="76200"/>
            <a:ext cx="9328800" cy="954400"/>
          </a:xfrm>
        </p:spPr>
        <p:txBody>
          <a:bodyPr/>
          <a:lstStyle/>
          <a:p>
            <a:r>
              <a:rPr lang="vi-VN" dirty="0" smtClean="0"/>
              <a:t>Luật Hôn nhân và gia đình quy định cấm kết hôn:</a:t>
            </a:r>
            <a:endParaRPr lang="vi-VN" dirty="0"/>
          </a:p>
        </p:txBody>
      </p:sp>
      <p:sp>
        <p:nvSpPr>
          <p:cNvPr id="4" name="Text Placeholder 3"/>
          <p:cNvSpPr>
            <a:spLocks noGrp="1"/>
          </p:cNvSpPr>
          <p:nvPr>
            <p:ph type="body" idx="1"/>
          </p:nvPr>
        </p:nvSpPr>
        <p:spPr>
          <a:xfrm>
            <a:off x="457206" y="2209806"/>
            <a:ext cx="5504667" cy="3554398"/>
          </a:xfrm>
        </p:spPr>
        <p:txBody>
          <a:bodyPr/>
          <a:lstStyle/>
          <a:p>
            <a:r>
              <a:rPr lang="vi-VN" dirty="0" smtClean="0">
                <a:solidFill>
                  <a:srgbClr val="FF0000"/>
                </a:solidFill>
              </a:rPr>
              <a:t>2000:</a:t>
            </a:r>
          </a:p>
          <a:p>
            <a:pPr>
              <a:buNone/>
            </a:pPr>
            <a:r>
              <a:rPr lang="vi-VN" dirty="0" smtClean="0"/>
              <a:t> </a:t>
            </a:r>
            <a:r>
              <a:rPr lang="vi-VN" dirty="0"/>
              <a:t>Giữa những người cùng giới tính.</a:t>
            </a:r>
          </a:p>
          <a:p>
            <a:endParaRPr lang="vi-VN" dirty="0" smtClean="0"/>
          </a:p>
          <a:p>
            <a:endParaRPr lang="vi-VN" dirty="0"/>
          </a:p>
        </p:txBody>
      </p:sp>
      <p:sp>
        <p:nvSpPr>
          <p:cNvPr id="5" name="Text Placeholder 4"/>
          <p:cNvSpPr>
            <a:spLocks noGrp="1"/>
          </p:cNvSpPr>
          <p:nvPr>
            <p:ph type="body" idx="2"/>
          </p:nvPr>
        </p:nvSpPr>
        <p:spPr>
          <a:xfrm>
            <a:off x="6230088" y="2070606"/>
            <a:ext cx="5123717" cy="3554398"/>
          </a:xfrm>
        </p:spPr>
        <p:txBody>
          <a:bodyPr/>
          <a:lstStyle/>
          <a:p>
            <a:pPr algn="just"/>
            <a:r>
              <a:rPr lang="vi-VN" dirty="0" smtClean="0">
                <a:solidFill>
                  <a:srgbClr val="FF0000"/>
                </a:solidFill>
              </a:rPr>
              <a:t> 2014:</a:t>
            </a:r>
          </a:p>
          <a:p>
            <a:pPr algn="just">
              <a:buNone/>
            </a:pPr>
            <a:r>
              <a:rPr lang="vi-VN" dirty="0"/>
              <a:t>Nhà nước không thừa nhận hôn nhân giữa những người cùng giới tính.</a:t>
            </a:r>
          </a:p>
        </p:txBody>
      </p:sp>
    </p:spTree>
    <p:extLst>
      <p:ext uri="{BB962C8B-B14F-4D97-AF65-F5344CB8AC3E}">
        <p14:creationId xmlns:p14="http://schemas.microsoft.com/office/powerpoint/2010/main" val="23462431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4" y="228603"/>
            <a:ext cx="11049001" cy="830997"/>
          </a:xfrm>
          <a:prstGeom prst="rect">
            <a:avLst/>
          </a:prstGeom>
        </p:spPr>
        <p:txBody>
          <a:bodyPr wrap="square">
            <a:spAutoFit/>
          </a:bodyPr>
          <a:lstStyle/>
          <a:p>
            <a:pPr marL="342895" indent="-342895" algn="ctr">
              <a:buFont typeface="Wingdings" panose="05000000000000000000" pitchFamily="2" charset="2"/>
              <a:buChar char="§"/>
            </a:pPr>
            <a:r>
              <a:rPr lang="nl-NL" sz="2400" dirty="0">
                <a:solidFill>
                  <a:srgbClr val="660066"/>
                </a:solidFill>
                <a:latin typeface="+mj-lt"/>
                <a:ea typeface="Calibri" panose="020F0502020204030204" pitchFamily="34" charset="0"/>
              </a:rPr>
              <a:t>Xác định rõ </a:t>
            </a:r>
            <a:r>
              <a:rPr lang="nl-NL" sz="2400" b="1" dirty="0">
                <a:solidFill>
                  <a:srgbClr val="00CCFF"/>
                </a:solidFill>
                <a:latin typeface="+mj-lt"/>
                <a:ea typeface="Calibri" panose="020F0502020204030204" pitchFamily="34" charset="0"/>
              </a:rPr>
              <a:t>cơ chế phân công, phối hợp </a:t>
            </a:r>
            <a:r>
              <a:rPr lang="nl-NL" sz="2400" dirty="0">
                <a:solidFill>
                  <a:srgbClr val="660066"/>
                </a:solidFill>
                <a:latin typeface="+mj-lt"/>
                <a:ea typeface="Calibri" panose="020F0502020204030204" pitchFamily="34" charset="0"/>
              </a:rPr>
              <a:t>thực thi quyền lực Nhà nước trong việc thực hiện các </a:t>
            </a:r>
            <a:r>
              <a:rPr lang="nl-NL" sz="2400" b="1" dirty="0">
                <a:solidFill>
                  <a:srgbClr val="FF0000"/>
                </a:solidFill>
                <a:latin typeface="+mj-lt"/>
                <a:ea typeface="Calibri" panose="020F0502020204030204" pitchFamily="34" charset="0"/>
              </a:rPr>
              <a:t>quyền lập pháp, hành pháp, tư pháp </a:t>
            </a:r>
            <a:endParaRPr lang="en-US" sz="2400" b="1" dirty="0">
              <a:solidFill>
                <a:srgbClr val="FF0000"/>
              </a:solidFill>
              <a:latin typeface="+mj-lt"/>
            </a:endParaRPr>
          </a:p>
        </p:txBody>
      </p:sp>
      <p:sp>
        <p:nvSpPr>
          <p:cNvPr id="3" name="Hexagon 2"/>
          <p:cNvSpPr/>
          <p:nvPr/>
        </p:nvSpPr>
        <p:spPr>
          <a:xfrm>
            <a:off x="1752605" y="3733800"/>
            <a:ext cx="2286000" cy="1727200"/>
          </a:xfrm>
          <a:prstGeom prst="hexagon">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Hành pháp</a:t>
            </a:r>
            <a:endParaRPr lang="en-US" sz="2800" dirty="0">
              <a:solidFill>
                <a:schemeClr val="bg1"/>
              </a:solidFill>
            </a:endParaRPr>
          </a:p>
        </p:txBody>
      </p:sp>
      <p:sp>
        <p:nvSpPr>
          <p:cNvPr id="5" name="Hexagon 4"/>
          <p:cNvSpPr/>
          <p:nvPr/>
        </p:nvSpPr>
        <p:spPr>
          <a:xfrm>
            <a:off x="7620004" y="3733800"/>
            <a:ext cx="2286000" cy="1752601"/>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Tư pháp</a:t>
            </a:r>
            <a:endParaRPr lang="en-US" sz="2800" dirty="0">
              <a:solidFill>
                <a:schemeClr val="bg1"/>
              </a:solidFill>
            </a:endParaRPr>
          </a:p>
        </p:txBody>
      </p:sp>
      <p:sp>
        <p:nvSpPr>
          <p:cNvPr id="6" name="Hexagon 5"/>
          <p:cNvSpPr/>
          <p:nvPr/>
        </p:nvSpPr>
        <p:spPr>
          <a:xfrm>
            <a:off x="4724404" y="1143000"/>
            <a:ext cx="2286000" cy="1828800"/>
          </a:xfrm>
          <a:prstGeom prst="hexagon">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Lập pháp</a:t>
            </a:r>
            <a:endParaRPr lang="en-US" sz="2800" dirty="0">
              <a:solidFill>
                <a:schemeClr val="bg1"/>
              </a:solidFill>
            </a:endParaRPr>
          </a:p>
        </p:txBody>
      </p:sp>
      <p:cxnSp>
        <p:nvCxnSpPr>
          <p:cNvPr id="7" name="Straight Arrow Connector 6"/>
          <p:cNvCxnSpPr/>
          <p:nvPr/>
        </p:nvCxnSpPr>
        <p:spPr>
          <a:xfrm>
            <a:off x="7010404" y="2057404"/>
            <a:ext cx="1600201"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p:cNvCxnSpPr>
          <p:nvPr/>
        </p:nvCxnSpPr>
        <p:spPr>
          <a:xfrm flipH="1">
            <a:off x="2971799" y="2057404"/>
            <a:ext cx="1752601"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5" idx="3"/>
          </p:cNvCxnSpPr>
          <p:nvPr/>
        </p:nvCxnSpPr>
        <p:spPr>
          <a:xfrm>
            <a:off x="4114804" y="4610100"/>
            <a:ext cx="35052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19516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0999" y="152404"/>
            <a:ext cx="11506201" cy="1200329"/>
          </a:xfrm>
          <a:prstGeom prst="rect">
            <a:avLst/>
          </a:prstGeom>
        </p:spPr>
        <p:txBody>
          <a:bodyPr wrap="square">
            <a:spAutoFit/>
          </a:bodyPr>
          <a:lstStyle/>
          <a:p>
            <a:pPr marL="342895" indent="-342895" algn="ctr">
              <a:buFont typeface="Wingdings" panose="05000000000000000000" pitchFamily="2" charset="2"/>
              <a:buChar char="§"/>
            </a:pPr>
            <a:r>
              <a:rPr lang="nl-NL" sz="24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Kiện toàn tổ chức, đổi mới phương thức và nâng cao hiệu quả </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hoạt động của </a:t>
            </a:r>
            <a:r>
              <a:rPr lang="nl-NL" sz="2400" b="1" dirty="0">
                <a:solidFill>
                  <a:srgbClr val="FF3399"/>
                </a:solidFill>
                <a:latin typeface="Times New Roman" panose="02020603050405020304" pitchFamily="18" charset="0"/>
                <a:ea typeface="Calibri" panose="020F0502020204030204" pitchFamily="34" charset="0"/>
                <a:cs typeface="Times New Roman" panose="02020603050405020304" pitchFamily="18" charset="0"/>
              </a:rPr>
              <a:t>Quốc hội</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 theo hướng tăng cường và nâng cao chất lượng </a:t>
            </a: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hoạt</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 </a:t>
            </a: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động</a:t>
            </a:r>
          </a:p>
          <a:p>
            <a:pPr algn="ct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lập pháp. </a:t>
            </a:r>
            <a:endParaRPr lang="en-US"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2532" name="Picture 4" descr="Image result for Quốc hộ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57005" y="1676400"/>
            <a:ext cx="6934995" cy="4953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53020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A68B966-F92C-47F5-A5D6-D97E6E65870C}"/>
              </a:ext>
            </a:extLst>
          </p:cNvPr>
          <p:cNvSpPr/>
          <p:nvPr/>
        </p:nvSpPr>
        <p:spPr>
          <a:xfrm>
            <a:off x="6117710" y="1811218"/>
            <a:ext cx="5540892" cy="9417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8" name="Rectangle 7">
            <a:extLst>
              <a:ext uri="{FF2B5EF4-FFF2-40B4-BE49-F238E27FC236}">
                <a16:creationId xmlns:a16="http://schemas.microsoft.com/office/drawing/2014/main" id="{83B0790B-28CC-4115-B539-929450D752EF}"/>
              </a:ext>
            </a:extLst>
          </p:cNvPr>
          <p:cNvSpPr/>
          <p:nvPr/>
        </p:nvSpPr>
        <p:spPr>
          <a:xfrm>
            <a:off x="6102682" y="4016484"/>
            <a:ext cx="5555924" cy="9417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0" name="Rectangle 9">
            <a:extLst>
              <a:ext uri="{FF2B5EF4-FFF2-40B4-BE49-F238E27FC236}">
                <a16:creationId xmlns:a16="http://schemas.microsoft.com/office/drawing/2014/main" id="{A5583B87-4735-4B11-885C-D62B1226EEED}"/>
              </a:ext>
            </a:extLst>
          </p:cNvPr>
          <p:cNvSpPr/>
          <p:nvPr/>
        </p:nvSpPr>
        <p:spPr>
          <a:xfrm>
            <a:off x="6102682" y="5745969"/>
            <a:ext cx="5555924" cy="94178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5" name="Isosceles Triangle 26">
            <a:extLst>
              <a:ext uri="{FF2B5EF4-FFF2-40B4-BE49-F238E27FC236}">
                <a16:creationId xmlns:a16="http://schemas.microsoft.com/office/drawing/2014/main" id="{26EDB45A-15BC-450E-B5F6-B4FC3589B883}"/>
              </a:ext>
            </a:extLst>
          </p:cNvPr>
          <p:cNvSpPr/>
          <p:nvPr/>
        </p:nvSpPr>
        <p:spPr>
          <a:xfrm rot="16200000">
            <a:off x="4197118" y="1940458"/>
            <a:ext cx="2036677" cy="1778196"/>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gradFill>
            <a:gsLst>
              <a:gs pos="0">
                <a:schemeClr val="accent1">
                  <a:lumMod val="80000"/>
                </a:schemeClr>
              </a:gs>
              <a:gs pos="100000">
                <a:schemeClr val="accent1">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9" name="Isosceles Triangle 49">
            <a:extLst>
              <a:ext uri="{FF2B5EF4-FFF2-40B4-BE49-F238E27FC236}">
                <a16:creationId xmlns:a16="http://schemas.microsoft.com/office/drawing/2014/main" id="{153C4927-A421-4B14-AF54-874BA05359DC}"/>
              </a:ext>
            </a:extLst>
          </p:cNvPr>
          <p:cNvSpPr/>
          <p:nvPr/>
        </p:nvSpPr>
        <p:spPr>
          <a:xfrm rot="16200000">
            <a:off x="4709737" y="3563461"/>
            <a:ext cx="998748" cy="179087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gradFill>
            <a:gsLst>
              <a:gs pos="0">
                <a:schemeClr val="accent3">
                  <a:lumMod val="80000"/>
                </a:schemeClr>
              </a:gs>
              <a:gs pos="100000">
                <a:schemeClr val="accent3">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11" name="Isosceles Triangle 50">
            <a:extLst>
              <a:ext uri="{FF2B5EF4-FFF2-40B4-BE49-F238E27FC236}">
                <a16:creationId xmlns:a16="http://schemas.microsoft.com/office/drawing/2014/main" id="{12CB1035-B884-44FE-ABD1-8D2894FA0508}"/>
              </a:ext>
            </a:extLst>
          </p:cNvPr>
          <p:cNvSpPr/>
          <p:nvPr/>
        </p:nvSpPr>
        <p:spPr>
          <a:xfrm rot="16200000">
            <a:off x="4217074" y="4812743"/>
            <a:ext cx="2025428" cy="1774124"/>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gradFill>
            <a:gsLst>
              <a:gs pos="0">
                <a:schemeClr val="accent4">
                  <a:lumMod val="80000"/>
                </a:schemeClr>
              </a:gs>
              <a:gs pos="100000">
                <a:schemeClr val="accent4">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34" name="Rounded Rectangle 1">
            <a:extLst>
              <a:ext uri="{FF2B5EF4-FFF2-40B4-BE49-F238E27FC236}">
                <a16:creationId xmlns:a16="http://schemas.microsoft.com/office/drawing/2014/main" id="{031C7F85-ADEE-429E-AB19-B2A9D94B578E}"/>
              </a:ext>
            </a:extLst>
          </p:cNvPr>
          <p:cNvSpPr>
            <a:spLocks noChangeAspect="1"/>
          </p:cNvSpPr>
          <p:nvPr/>
        </p:nvSpPr>
        <p:spPr>
          <a:xfrm>
            <a:off x="6496803" y="4217373"/>
            <a:ext cx="597193" cy="5400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5" name="Freeform 43">
            <a:extLst>
              <a:ext uri="{FF2B5EF4-FFF2-40B4-BE49-F238E27FC236}">
                <a16:creationId xmlns:a16="http://schemas.microsoft.com/office/drawing/2014/main" id="{37ABF823-BDF6-4402-B1E6-AFDD0B039D2E}"/>
              </a:ext>
            </a:extLst>
          </p:cNvPr>
          <p:cNvSpPr>
            <a:spLocks noChangeAspect="1"/>
          </p:cNvSpPr>
          <p:nvPr/>
        </p:nvSpPr>
        <p:spPr>
          <a:xfrm>
            <a:off x="6526802" y="3078739"/>
            <a:ext cx="537191" cy="612000"/>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6" name="Rounded Rectangle 1">
            <a:extLst>
              <a:ext uri="{FF2B5EF4-FFF2-40B4-BE49-F238E27FC236}">
                <a16:creationId xmlns:a16="http://schemas.microsoft.com/office/drawing/2014/main" id="{F7297B30-F236-4813-8846-93A0527256CA}"/>
              </a:ext>
            </a:extLst>
          </p:cNvPr>
          <p:cNvSpPr>
            <a:spLocks noChangeAspect="1"/>
          </p:cNvSpPr>
          <p:nvPr/>
        </p:nvSpPr>
        <p:spPr>
          <a:xfrm rot="2648398">
            <a:off x="6668717" y="1958108"/>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7" name="Rectangle 1">
            <a:extLst>
              <a:ext uri="{FF2B5EF4-FFF2-40B4-BE49-F238E27FC236}">
                <a16:creationId xmlns:a16="http://schemas.microsoft.com/office/drawing/2014/main" id="{A4EAFCDC-3CB5-4489-AD2C-44643AA558FE}"/>
              </a:ext>
            </a:extLst>
          </p:cNvPr>
          <p:cNvSpPr>
            <a:spLocks noChangeAspect="1"/>
          </p:cNvSpPr>
          <p:nvPr/>
        </p:nvSpPr>
        <p:spPr>
          <a:xfrm>
            <a:off x="6487563" y="5944019"/>
            <a:ext cx="559476" cy="551207"/>
          </a:xfrm>
          <a:custGeom>
            <a:avLst/>
            <a:gdLst/>
            <a:ahLst/>
            <a:cxnLst/>
            <a:rect l="l" t="t" r="r" b="b"/>
            <a:pathLst>
              <a:path w="3994694" h="3935658">
                <a:moveTo>
                  <a:pt x="3059053" y="3287658"/>
                </a:moveTo>
                <a:lnTo>
                  <a:pt x="3994694" y="3287658"/>
                </a:lnTo>
                <a:lnTo>
                  <a:pt x="3994694" y="3935658"/>
                </a:lnTo>
                <a:lnTo>
                  <a:pt x="3059053" y="3935658"/>
                </a:lnTo>
                <a:close/>
                <a:moveTo>
                  <a:pt x="1259497" y="3287658"/>
                </a:moveTo>
                <a:lnTo>
                  <a:pt x="2915681" y="3287658"/>
                </a:lnTo>
                <a:lnTo>
                  <a:pt x="2915681" y="3935658"/>
                </a:lnTo>
                <a:lnTo>
                  <a:pt x="1259497" y="3935658"/>
                </a:lnTo>
                <a:close/>
                <a:moveTo>
                  <a:pt x="0" y="3287658"/>
                </a:moveTo>
                <a:lnTo>
                  <a:pt x="1116124" y="3287658"/>
                </a:lnTo>
                <a:lnTo>
                  <a:pt x="1116124" y="3935658"/>
                </a:lnTo>
                <a:lnTo>
                  <a:pt x="0" y="3935658"/>
                </a:lnTo>
                <a:close/>
                <a:moveTo>
                  <a:pt x="3886694" y="2470824"/>
                </a:moveTo>
                <a:lnTo>
                  <a:pt x="3994694" y="2470824"/>
                </a:lnTo>
                <a:lnTo>
                  <a:pt x="3994694" y="3118824"/>
                </a:lnTo>
                <a:lnTo>
                  <a:pt x="3886694" y="3118824"/>
                </a:lnTo>
                <a:close/>
                <a:moveTo>
                  <a:pt x="2123068" y="2470824"/>
                </a:moveTo>
                <a:lnTo>
                  <a:pt x="3779252" y="2470824"/>
                </a:lnTo>
                <a:lnTo>
                  <a:pt x="3779252" y="3118824"/>
                </a:lnTo>
                <a:lnTo>
                  <a:pt x="2123068" y="3118824"/>
                </a:lnTo>
                <a:close/>
                <a:moveTo>
                  <a:pt x="359442" y="2470824"/>
                </a:moveTo>
                <a:lnTo>
                  <a:pt x="2015626" y="2470824"/>
                </a:lnTo>
                <a:lnTo>
                  <a:pt x="2015626" y="3118824"/>
                </a:lnTo>
                <a:lnTo>
                  <a:pt x="359442" y="3118824"/>
                </a:lnTo>
                <a:close/>
                <a:moveTo>
                  <a:pt x="0" y="2470824"/>
                </a:moveTo>
                <a:lnTo>
                  <a:pt x="252000" y="2470824"/>
                </a:lnTo>
                <a:lnTo>
                  <a:pt x="252000" y="3118824"/>
                </a:lnTo>
                <a:lnTo>
                  <a:pt x="0" y="3118824"/>
                </a:lnTo>
                <a:close/>
                <a:moveTo>
                  <a:pt x="3059053" y="1635982"/>
                </a:moveTo>
                <a:lnTo>
                  <a:pt x="3994694" y="1635982"/>
                </a:lnTo>
                <a:lnTo>
                  <a:pt x="3994694" y="2283982"/>
                </a:lnTo>
                <a:lnTo>
                  <a:pt x="3059053" y="2283982"/>
                </a:lnTo>
                <a:close/>
                <a:moveTo>
                  <a:pt x="1259496" y="1635982"/>
                </a:moveTo>
                <a:lnTo>
                  <a:pt x="2915680" y="1635982"/>
                </a:lnTo>
                <a:lnTo>
                  <a:pt x="2915680" y="2283982"/>
                </a:lnTo>
                <a:lnTo>
                  <a:pt x="1259496" y="2283982"/>
                </a:lnTo>
                <a:close/>
                <a:moveTo>
                  <a:pt x="0" y="1635982"/>
                </a:moveTo>
                <a:lnTo>
                  <a:pt x="1116124" y="1635982"/>
                </a:lnTo>
                <a:lnTo>
                  <a:pt x="1116124" y="2283982"/>
                </a:lnTo>
                <a:lnTo>
                  <a:pt x="0" y="2283982"/>
                </a:lnTo>
                <a:close/>
                <a:moveTo>
                  <a:pt x="3886694" y="836400"/>
                </a:moveTo>
                <a:lnTo>
                  <a:pt x="3994694" y="836400"/>
                </a:lnTo>
                <a:lnTo>
                  <a:pt x="3994694" y="1484400"/>
                </a:lnTo>
                <a:lnTo>
                  <a:pt x="3886694" y="1484400"/>
                </a:lnTo>
                <a:close/>
                <a:moveTo>
                  <a:pt x="2123068" y="820634"/>
                </a:moveTo>
                <a:lnTo>
                  <a:pt x="3779252" y="820634"/>
                </a:lnTo>
                <a:lnTo>
                  <a:pt x="3779252" y="1468634"/>
                </a:lnTo>
                <a:lnTo>
                  <a:pt x="2123068" y="1468634"/>
                </a:lnTo>
                <a:close/>
                <a:moveTo>
                  <a:pt x="359442" y="820634"/>
                </a:moveTo>
                <a:lnTo>
                  <a:pt x="2015626" y="820634"/>
                </a:lnTo>
                <a:lnTo>
                  <a:pt x="2015626" y="1468634"/>
                </a:lnTo>
                <a:lnTo>
                  <a:pt x="359442" y="1468634"/>
                </a:lnTo>
                <a:close/>
                <a:moveTo>
                  <a:pt x="0" y="820634"/>
                </a:moveTo>
                <a:lnTo>
                  <a:pt x="252000" y="820634"/>
                </a:lnTo>
                <a:lnTo>
                  <a:pt x="252000" y="1468634"/>
                </a:lnTo>
                <a:lnTo>
                  <a:pt x="0" y="1468634"/>
                </a:lnTo>
                <a:close/>
                <a:moveTo>
                  <a:pt x="3059053" y="0"/>
                </a:moveTo>
                <a:lnTo>
                  <a:pt x="3994694" y="0"/>
                </a:lnTo>
                <a:lnTo>
                  <a:pt x="3994694" y="648000"/>
                </a:lnTo>
                <a:lnTo>
                  <a:pt x="3059053" y="648000"/>
                </a:lnTo>
                <a:close/>
                <a:moveTo>
                  <a:pt x="1259496" y="0"/>
                </a:moveTo>
                <a:lnTo>
                  <a:pt x="2915680" y="0"/>
                </a:lnTo>
                <a:lnTo>
                  <a:pt x="2915680" y="648000"/>
                </a:lnTo>
                <a:lnTo>
                  <a:pt x="1259496" y="648000"/>
                </a:lnTo>
                <a:close/>
                <a:moveTo>
                  <a:pt x="0" y="0"/>
                </a:moveTo>
                <a:lnTo>
                  <a:pt x="1116124" y="0"/>
                </a:lnTo>
                <a:lnTo>
                  <a:pt x="111612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grpSp>
        <p:nvGrpSpPr>
          <p:cNvPr id="38" name="Group 37">
            <a:extLst>
              <a:ext uri="{FF2B5EF4-FFF2-40B4-BE49-F238E27FC236}">
                <a16:creationId xmlns:a16="http://schemas.microsoft.com/office/drawing/2014/main" id="{95A27610-9F82-407D-AA13-218951716894}"/>
              </a:ext>
            </a:extLst>
          </p:cNvPr>
          <p:cNvGrpSpPr/>
          <p:nvPr/>
        </p:nvGrpSpPr>
        <p:grpSpPr>
          <a:xfrm rot="20670820">
            <a:off x="2709925" y="3573602"/>
            <a:ext cx="1626558" cy="1505979"/>
            <a:chOff x="1064519" y="1872500"/>
            <a:chExt cx="1561257" cy="1445520"/>
          </a:xfrm>
        </p:grpSpPr>
        <p:sp>
          <p:nvSpPr>
            <p:cNvPr id="39" name="Freeform: Shape 38">
              <a:extLst>
                <a:ext uri="{FF2B5EF4-FFF2-40B4-BE49-F238E27FC236}">
                  <a16:creationId xmlns:a16="http://schemas.microsoft.com/office/drawing/2014/main" id="{620EEB4E-06ED-44F0-BB83-42A268F7522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cap="flat">
              <a:noFill/>
              <a:prstDash val="solid"/>
              <a:miter/>
            </a:ln>
          </p:spPr>
          <p:txBody>
            <a:bodyPr rtlCol="0" anchor="ctr"/>
            <a:lstStyle/>
            <a:p>
              <a:endParaRPr lang="en-US" sz="1801">
                <a:solidFill>
                  <a:prstClr val="black"/>
                </a:solidFill>
              </a:endParaRPr>
            </a:p>
          </p:txBody>
        </p:sp>
        <p:sp>
          <p:nvSpPr>
            <p:cNvPr id="40" name="Freeform: Shape 39">
              <a:extLst>
                <a:ext uri="{FF2B5EF4-FFF2-40B4-BE49-F238E27FC236}">
                  <a16:creationId xmlns:a16="http://schemas.microsoft.com/office/drawing/2014/main" id="{A23A5F8A-D025-4F68-9E6F-A77A48EB3781}"/>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1" name="Freeform: Shape 40">
              <a:extLst>
                <a:ext uri="{FF2B5EF4-FFF2-40B4-BE49-F238E27FC236}">
                  <a16:creationId xmlns:a16="http://schemas.microsoft.com/office/drawing/2014/main" id="{2B42E08C-8FE5-487E-BC35-77DF011B5DA4}"/>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2" name="Freeform: Shape 41">
              <a:extLst>
                <a:ext uri="{FF2B5EF4-FFF2-40B4-BE49-F238E27FC236}">
                  <a16:creationId xmlns:a16="http://schemas.microsoft.com/office/drawing/2014/main" id="{9810FBDC-B7DE-4829-B156-4D8F1256CA88}"/>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cap="flat">
              <a:noFill/>
              <a:prstDash val="solid"/>
              <a:miter/>
            </a:ln>
          </p:spPr>
          <p:txBody>
            <a:bodyPr rtlCol="0" anchor="ctr"/>
            <a:lstStyle/>
            <a:p>
              <a:endParaRPr lang="en-US" sz="1801">
                <a:solidFill>
                  <a:prstClr val="black"/>
                </a:solidFill>
              </a:endParaRPr>
            </a:p>
          </p:txBody>
        </p:sp>
        <p:sp>
          <p:nvSpPr>
            <p:cNvPr id="43" name="Freeform: Shape 42">
              <a:extLst>
                <a:ext uri="{FF2B5EF4-FFF2-40B4-BE49-F238E27FC236}">
                  <a16:creationId xmlns:a16="http://schemas.microsoft.com/office/drawing/2014/main" id="{977B3F1A-7361-4CDC-8D96-D9C7790A42E4}"/>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rtlCol="0" anchor="ctr"/>
            <a:lstStyle/>
            <a:p>
              <a:endParaRPr lang="en-US" sz="1801">
                <a:solidFill>
                  <a:prstClr val="black"/>
                </a:solidFill>
              </a:endParaRPr>
            </a:p>
          </p:txBody>
        </p:sp>
        <p:sp>
          <p:nvSpPr>
            <p:cNvPr id="44" name="Freeform: Shape 43">
              <a:extLst>
                <a:ext uri="{FF2B5EF4-FFF2-40B4-BE49-F238E27FC236}">
                  <a16:creationId xmlns:a16="http://schemas.microsoft.com/office/drawing/2014/main" id="{67BAA5B1-430A-4745-A139-442DA0F46DB5}"/>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5" name="Freeform: Shape 44">
              <a:extLst>
                <a:ext uri="{FF2B5EF4-FFF2-40B4-BE49-F238E27FC236}">
                  <a16:creationId xmlns:a16="http://schemas.microsoft.com/office/drawing/2014/main" id="{DE5CE5B4-1C11-4FCB-9D7B-4F295529D84D}"/>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rtlCol="0" anchor="ctr"/>
            <a:lstStyle/>
            <a:p>
              <a:endParaRPr lang="en-US" sz="1801">
                <a:solidFill>
                  <a:prstClr val="black"/>
                </a:solidFill>
              </a:endParaRPr>
            </a:p>
          </p:txBody>
        </p:sp>
      </p:grpSp>
      <p:grpSp>
        <p:nvGrpSpPr>
          <p:cNvPr id="12" name="Group 11">
            <a:extLst>
              <a:ext uri="{FF2B5EF4-FFF2-40B4-BE49-F238E27FC236}">
                <a16:creationId xmlns:a16="http://schemas.microsoft.com/office/drawing/2014/main" id="{84AB299D-12B9-46D3-A5FF-DA39C6242B4B}"/>
              </a:ext>
            </a:extLst>
          </p:cNvPr>
          <p:cNvGrpSpPr/>
          <p:nvPr/>
        </p:nvGrpSpPr>
        <p:grpSpPr>
          <a:xfrm>
            <a:off x="1045733" y="3262851"/>
            <a:ext cx="2775264" cy="3626868"/>
            <a:chOff x="1126074" y="2670966"/>
            <a:chExt cx="2734161" cy="3573152"/>
          </a:xfrm>
        </p:grpSpPr>
        <p:sp>
          <p:nvSpPr>
            <p:cNvPr id="18" name="Freeform 15">
              <a:extLst>
                <a:ext uri="{FF2B5EF4-FFF2-40B4-BE49-F238E27FC236}">
                  <a16:creationId xmlns:a16="http://schemas.microsoft.com/office/drawing/2014/main" id="{CA7407F4-C03D-4AF6-A332-92AC9B19029B}"/>
                </a:ext>
              </a:extLst>
            </p:cNvPr>
            <p:cNvSpPr/>
            <p:nvPr/>
          </p:nvSpPr>
          <p:spPr>
            <a:xfrm rot="1258431">
              <a:off x="3177475" y="3781009"/>
              <a:ext cx="682760" cy="881775"/>
            </a:xfrm>
            <a:custGeom>
              <a:avLst/>
              <a:gdLst>
                <a:gd name="connsiteX0" fmla="*/ 237850 w 650123"/>
                <a:gd name="connsiteY0" fmla="*/ 850974 h 866830"/>
                <a:gd name="connsiteX1" fmla="*/ 0 w 650123"/>
                <a:gd name="connsiteY1" fmla="*/ 63427 h 866830"/>
                <a:gd name="connsiteX2" fmla="*/ 153281 w 650123"/>
                <a:gd name="connsiteY2" fmla="*/ 184994 h 866830"/>
                <a:gd name="connsiteX3" fmla="*/ 216708 w 650123"/>
                <a:gd name="connsiteY3" fmla="*/ 5286 h 866830"/>
                <a:gd name="connsiteX4" fmla="*/ 317133 w 650123"/>
                <a:gd name="connsiteY4" fmla="*/ 184994 h 866830"/>
                <a:gd name="connsiteX5" fmla="*/ 359418 w 650123"/>
                <a:gd name="connsiteY5" fmla="*/ 0 h 866830"/>
                <a:gd name="connsiteX6" fmla="*/ 475700 w 650123"/>
                <a:gd name="connsiteY6" fmla="*/ 126853 h 866830"/>
                <a:gd name="connsiteX7" fmla="*/ 539126 w 650123"/>
                <a:gd name="connsiteY7" fmla="*/ 36999 h 866830"/>
                <a:gd name="connsiteX8" fmla="*/ 650123 w 650123"/>
                <a:gd name="connsiteY8" fmla="*/ 866830 h 866830"/>
                <a:gd name="connsiteX9" fmla="*/ 237850 w 650123"/>
                <a:gd name="connsiteY9" fmla="*/ 850974 h 866830"/>
                <a:gd name="connsiteX0" fmla="*/ 197028 w 609301"/>
                <a:gd name="connsiteY0" fmla="*/ 850974 h 866830"/>
                <a:gd name="connsiteX1" fmla="*/ 0 w 609301"/>
                <a:gd name="connsiteY1" fmla="*/ 60706 h 866830"/>
                <a:gd name="connsiteX2" fmla="*/ 112459 w 609301"/>
                <a:gd name="connsiteY2" fmla="*/ 184994 h 866830"/>
                <a:gd name="connsiteX3" fmla="*/ 175886 w 609301"/>
                <a:gd name="connsiteY3" fmla="*/ 5286 h 866830"/>
                <a:gd name="connsiteX4" fmla="*/ 276311 w 609301"/>
                <a:gd name="connsiteY4" fmla="*/ 184994 h 866830"/>
                <a:gd name="connsiteX5" fmla="*/ 318596 w 609301"/>
                <a:gd name="connsiteY5" fmla="*/ 0 h 866830"/>
                <a:gd name="connsiteX6" fmla="*/ 434878 w 609301"/>
                <a:gd name="connsiteY6" fmla="*/ 126853 h 866830"/>
                <a:gd name="connsiteX7" fmla="*/ 498304 w 609301"/>
                <a:gd name="connsiteY7" fmla="*/ 36999 h 866830"/>
                <a:gd name="connsiteX8" fmla="*/ 609301 w 609301"/>
                <a:gd name="connsiteY8" fmla="*/ 866830 h 866830"/>
                <a:gd name="connsiteX9" fmla="*/ 197028 w 609301"/>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9189 w 621462"/>
                <a:gd name="connsiteY0" fmla="*/ 850974 h 866830"/>
                <a:gd name="connsiteX1" fmla="*/ 12161 w 621462"/>
                <a:gd name="connsiteY1" fmla="*/ 60706 h 866830"/>
                <a:gd name="connsiteX2" fmla="*/ 124620 w 621462"/>
                <a:gd name="connsiteY2" fmla="*/ 184994 h 866830"/>
                <a:gd name="connsiteX3" fmla="*/ 188047 w 621462"/>
                <a:gd name="connsiteY3" fmla="*/ 5286 h 866830"/>
                <a:gd name="connsiteX4" fmla="*/ 288472 w 621462"/>
                <a:gd name="connsiteY4" fmla="*/ 184994 h 866830"/>
                <a:gd name="connsiteX5" fmla="*/ 330757 w 621462"/>
                <a:gd name="connsiteY5" fmla="*/ 0 h 866830"/>
                <a:gd name="connsiteX6" fmla="*/ 447039 w 621462"/>
                <a:gd name="connsiteY6" fmla="*/ 126853 h 866830"/>
                <a:gd name="connsiteX7" fmla="*/ 510465 w 621462"/>
                <a:gd name="connsiteY7" fmla="*/ 36999 h 866830"/>
                <a:gd name="connsiteX8" fmla="*/ 621462 w 621462"/>
                <a:gd name="connsiteY8" fmla="*/ 866830 h 866830"/>
                <a:gd name="connsiteX9" fmla="*/ 209189 w 621462"/>
                <a:gd name="connsiteY9" fmla="*/ 850974 h 866830"/>
                <a:gd name="connsiteX0" fmla="*/ 160744 w 624724"/>
                <a:gd name="connsiteY0" fmla="*/ 812874 h 866830"/>
                <a:gd name="connsiteX1" fmla="*/ 15423 w 624724"/>
                <a:gd name="connsiteY1" fmla="*/ 60706 h 866830"/>
                <a:gd name="connsiteX2" fmla="*/ 127882 w 624724"/>
                <a:gd name="connsiteY2" fmla="*/ 184994 h 866830"/>
                <a:gd name="connsiteX3" fmla="*/ 191309 w 624724"/>
                <a:gd name="connsiteY3" fmla="*/ 5286 h 866830"/>
                <a:gd name="connsiteX4" fmla="*/ 291734 w 624724"/>
                <a:gd name="connsiteY4" fmla="*/ 184994 h 866830"/>
                <a:gd name="connsiteX5" fmla="*/ 334019 w 624724"/>
                <a:gd name="connsiteY5" fmla="*/ 0 h 866830"/>
                <a:gd name="connsiteX6" fmla="*/ 450301 w 624724"/>
                <a:gd name="connsiteY6" fmla="*/ 126853 h 866830"/>
                <a:gd name="connsiteX7" fmla="*/ 513727 w 624724"/>
                <a:gd name="connsiteY7" fmla="*/ 36999 h 866830"/>
                <a:gd name="connsiteX8" fmla="*/ 624724 w 624724"/>
                <a:gd name="connsiteY8" fmla="*/ 866830 h 866830"/>
                <a:gd name="connsiteX9" fmla="*/ 160744 w 624724"/>
                <a:gd name="connsiteY9" fmla="*/ 812874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9190 w 621463"/>
                <a:gd name="connsiteY0" fmla="*/ 864582 h 866830"/>
                <a:gd name="connsiteX1" fmla="*/ 12162 w 621463"/>
                <a:gd name="connsiteY1" fmla="*/ 60706 h 866830"/>
                <a:gd name="connsiteX2" fmla="*/ 124621 w 621463"/>
                <a:gd name="connsiteY2" fmla="*/ 184994 h 866830"/>
                <a:gd name="connsiteX3" fmla="*/ 188048 w 621463"/>
                <a:gd name="connsiteY3" fmla="*/ 5286 h 866830"/>
                <a:gd name="connsiteX4" fmla="*/ 288473 w 621463"/>
                <a:gd name="connsiteY4" fmla="*/ 184994 h 866830"/>
                <a:gd name="connsiteX5" fmla="*/ 330758 w 621463"/>
                <a:gd name="connsiteY5" fmla="*/ 0 h 866830"/>
                <a:gd name="connsiteX6" fmla="*/ 447040 w 621463"/>
                <a:gd name="connsiteY6" fmla="*/ 126853 h 866830"/>
                <a:gd name="connsiteX7" fmla="*/ 510466 w 621463"/>
                <a:gd name="connsiteY7" fmla="*/ 36999 h 866830"/>
                <a:gd name="connsiteX8" fmla="*/ 621463 w 621463"/>
                <a:gd name="connsiteY8" fmla="*/ 866830 h 866830"/>
                <a:gd name="connsiteX9" fmla="*/ 209190 w 621463"/>
                <a:gd name="connsiteY9" fmla="*/ 864582 h 866830"/>
                <a:gd name="connsiteX0" fmla="*/ 209190 w 586084"/>
                <a:gd name="connsiteY0" fmla="*/ 864582 h 869551"/>
                <a:gd name="connsiteX1" fmla="*/ 12162 w 586084"/>
                <a:gd name="connsiteY1" fmla="*/ 60706 h 869551"/>
                <a:gd name="connsiteX2" fmla="*/ 124621 w 586084"/>
                <a:gd name="connsiteY2" fmla="*/ 184994 h 869551"/>
                <a:gd name="connsiteX3" fmla="*/ 188048 w 586084"/>
                <a:gd name="connsiteY3" fmla="*/ 5286 h 869551"/>
                <a:gd name="connsiteX4" fmla="*/ 288473 w 586084"/>
                <a:gd name="connsiteY4" fmla="*/ 184994 h 869551"/>
                <a:gd name="connsiteX5" fmla="*/ 330758 w 586084"/>
                <a:gd name="connsiteY5" fmla="*/ 0 h 869551"/>
                <a:gd name="connsiteX6" fmla="*/ 447040 w 586084"/>
                <a:gd name="connsiteY6" fmla="*/ 126853 h 869551"/>
                <a:gd name="connsiteX7" fmla="*/ 510466 w 586084"/>
                <a:gd name="connsiteY7" fmla="*/ 36999 h 869551"/>
                <a:gd name="connsiteX8" fmla="*/ 586084 w 586084"/>
                <a:gd name="connsiteY8" fmla="*/ 869551 h 869551"/>
                <a:gd name="connsiteX9" fmla="*/ 209190 w 586084"/>
                <a:gd name="connsiteY9" fmla="*/ 864582 h 869551"/>
                <a:gd name="connsiteX0" fmla="*/ 209190 w 602413"/>
                <a:gd name="connsiteY0" fmla="*/ 864582 h 864582"/>
                <a:gd name="connsiteX1" fmla="*/ 12162 w 602413"/>
                <a:gd name="connsiteY1" fmla="*/ 60706 h 864582"/>
                <a:gd name="connsiteX2" fmla="*/ 124621 w 602413"/>
                <a:gd name="connsiteY2" fmla="*/ 184994 h 864582"/>
                <a:gd name="connsiteX3" fmla="*/ 188048 w 602413"/>
                <a:gd name="connsiteY3" fmla="*/ 5286 h 864582"/>
                <a:gd name="connsiteX4" fmla="*/ 288473 w 602413"/>
                <a:gd name="connsiteY4" fmla="*/ 184994 h 864582"/>
                <a:gd name="connsiteX5" fmla="*/ 330758 w 602413"/>
                <a:gd name="connsiteY5" fmla="*/ 0 h 864582"/>
                <a:gd name="connsiteX6" fmla="*/ 447040 w 602413"/>
                <a:gd name="connsiteY6" fmla="*/ 126853 h 864582"/>
                <a:gd name="connsiteX7" fmla="*/ 510466 w 602413"/>
                <a:gd name="connsiteY7" fmla="*/ 36999 h 864582"/>
                <a:gd name="connsiteX8" fmla="*/ 602413 w 602413"/>
                <a:gd name="connsiteY8" fmla="*/ 864109 h 864582"/>
                <a:gd name="connsiteX9" fmla="*/ 209190 w 602413"/>
                <a:gd name="connsiteY9"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9592"/>
                <a:gd name="connsiteY0" fmla="*/ 864582 h 864582"/>
                <a:gd name="connsiteX1" fmla="*/ 12162 w 619592"/>
                <a:gd name="connsiteY1" fmla="*/ 60706 h 864582"/>
                <a:gd name="connsiteX2" fmla="*/ 124621 w 619592"/>
                <a:gd name="connsiteY2" fmla="*/ 184994 h 864582"/>
                <a:gd name="connsiteX3" fmla="*/ 188048 w 619592"/>
                <a:gd name="connsiteY3" fmla="*/ 5286 h 864582"/>
                <a:gd name="connsiteX4" fmla="*/ 288473 w 619592"/>
                <a:gd name="connsiteY4" fmla="*/ 184994 h 864582"/>
                <a:gd name="connsiteX5" fmla="*/ 330758 w 619592"/>
                <a:gd name="connsiteY5" fmla="*/ 0 h 864582"/>
                <a:gd name="connsiteX6" fmla="*/ 447040 w 619592"/>
                <a:gd name="connsiteY6" fmla="*/ 126853 h 864582"/>
                <a:gd name="connsiteX7" fmla="*/ 510466 w 619592"/>
                <a:gd name="connsiteY7" fmla="*/ 36999 h 864582"/>
                <a:gd name="connsiteX8" fmla="*/ 618742 w 619592"/>
                <a:gd name="connsiteY8" fmla="*/ 578595 h 864582"/>
                <a:gd name="connsiteX9" fmla="*/ 602413 w 619592"/>
                <a:gd name="connsiteY9" fmla="*/ 864109 h 864582"/>
                <a:gd name="connsiteX10" fmla="*/ 209190 w 619592"/>
                <a:gd name="connsiteY10" fmla="*/ 864582 h 864582"/>
                <a:gd name="connsiteX0" fmla="*/ 209190 w 620629"/>
                <a:gd name="connsiteY0" fmla="*/ 864582 h 864582"/>
                <a:gd name="connsiteX1" fmla="*/ 12162 w 620629"/>
                <a:gd name="connsiteY1" fmla="*/ 60706 h 864582"/>
                <a:gd name="connsiteX2" fmla="*/ 124621 w 620629"/>
                <a:gd name="connsiteY2" fmla="*/ 184994 h 864582"/>
                <a:gd name="connsiteX3" fmla="*/ 188048 w 620629"/>
                <a:gd name="connsiteY3" fmla="*/ 5286 h 864582"/>
                <a:gd name="connsiteX4" fmla="*/ 288473 w 620629"/>
                <a:gd name="connsiteY4" fmla="*/ 184994 h 864582"/>
                <a:gd name="connsiteX5" fmla="*/ 330758 w 620629"/>
                <a:gd name="connsiteY5" fmla="*/ 0 h 864582"/>
                <a:gd name="connsiteX6" fmla="*/ 447040 w 620629"/>
                <a:gd name="connsiteY6" fmla="*/ 126853 h 864582"/>
                <a:gd name="connsiteX7" fmla="*/ 510466 w 620629"/>
                <a:gd name="connsiteY7" fmla="*/ 36999 h 864582"/>
                <a:gd name="connsiteX8" fmla="*/ 618742 w 620629"/>
                <a:gd name="connsiteY8" fmla="*/ 578595 h 864582"/>
                <a:gd name="connsiteX9" fmla="*/ 602413 w 620629"/>
                <a:gd name="connsiteY9" fmla="*/ 864109 h 864582"/>
                <a:gd name="connsiteX10" fmla="*/ 209190 w 620629"/>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47040 w 618745"/>
                <a:gd name="connsiteY6" fmla="*/ 126853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82"/>
                <a:gd name="connsiteY0" fmla="*/ 864582 h 864582"/>
                <a:gd name="connsiteX1" fmla="*/ 12162 w 618782"/>
                <a:gd name="connsiteY1" fmla="*/ 60706 h 864582"/>
                <a:gd name="connsiteX2" fmla="*/ 124621 w 618782"/>
                <a:gd name="connsiteY2" fmla="*/ 184994 h 864582"/>
                <a:gd name="connsiteX3" fmla="*/ 188048 w 618782"/>
                <a:gd name="connsiteY3" fmla="*/ 5286 h 864582"/>
                <a:gd name="connsiteX4" fmla="*/ 288473 w 618782"/>
                <a:gd name="connsiteY4" fmla="*/ 184994 h 864582"/>
                <a:gd name="connsiteX5" fmla="*/ 330758 w 618782"/>
                <a:gd name="connsiteY5" fmla="*/ 0 h 864582"/>
                <a:gd name="connsiteX6" fmla="*/ 430711 w 618782"/>
                <a:gd name="connsiteY6" fmla="*/ 121410 h 864582"/>
                <a:gd name="connsiteX7" fmla="*/ 510466 w 618782"/>
                <a:gd name="connsiteY7" fmla="*/ 36999 h 864582"/>
                <a:gd name="connsiteX8" fmla="*/ 618742 w 618782"/>
                <a:gd name="connsiteY8" fmla="*/ 578595 h 864582"/>
                <a:gd name="connsiteX9" fmla="*/ 602413 w 618782"/>
                <a:gd name="connsiteY9" fmla="*/ 864109 h 864582"/>
                <a:gd name="connsiteX10" fmla="*/ 209190 w 618782"/>
                <a:gd name="connsiteY10" fmla="*/ 864582 h 864582"/>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12601 w 622193"/>
                <a:gd name="connsiteY0" fmla="*/ 864666 h 864666"/>
                <a:gd name="connsiteX1" fmla="*/ 15573 w 622193"/>
                <a:gd name="connsiteY1" fmla="*/ 60790 h 864666"/>
                <a:gd name="connsiteX2" fmla="*/ 128032 w 622193"/>
                <a:gd name="connsiteY2" fmla="*/ 185078 h 864666"/>
                <a:gd name="connsiteX3" fmla="*/ 191459 w 622193"/>
                <a:gd name="connsiteY3" fmla="*/ 5370 h 864666"/>
                <a:gd name="connsiteX4" fmla="*/ 278277 w 622193"/>
                <a:gd name="connsiteY4" fmla="*/ 144257 h 864666"/>
                <a:gd name="connsiteX5" fmla="*/ 334169 w 622193"/>
                <a:gd name="connsiteY5" fmla="*/ 84 h 864666"/>
                <a:gd name="connsiteX6" fmla="*/ 434122 w 622193"/>
                <a:gd name="connsiteY6" fmla="*/ 121494 h 864666"/>
                <a:gd name="connsiteX7" fmla="*/ 513877 w 622193"/>
                <a:gd name="connsiteY7" fmla="*/ 37083 h 864666"/>
                <a:gd name="connsiteX8" fmla="*/ 622153 w 622193"/>
                <a:gd name="connsiteY8" fmla="*/ 578679 h 864666"/>
                <a:gd name="connsiteX9" fmla="*/ 605824 w 622193"/>
                <a:gd name="connsiteY9" fmla="*/ 864193 h 864666"/>
                <a:gd name="connsiteX10" fmla="*/ 212601 w 622193"/>
                <a:gd name="connsiteY10" fmla="*/ 864666 h 864666"/>
                <a:gd name="connsiteX0" fmla="*/ 198912 w 608504"/>
                <a:gd name="connsiteY0" fmla="*/ 864666 h 864666"/>
                <a:gd name="connsiteX1" fmla="*/ 28798 w 608504"/>
                <a:gd name="connsiteY1" fmla="*/ 510643 h 864666"/>
                <a:gd name="connsiteX2" fmla="*/ 1884 w 608504"/>
                <a:gd name="connsiteY2" fmla="*/ 60790 h 864666"/>
                <a:gd name="connsiteX3" fmla="*/ 114343 w 608504"/>
                <a:gd name="connsiteY3" fmla="*/ 185078 h 864666"/>
                <a:gd name="connsiteX4" fmla="*/ 177770 w 608504"/>
                <a:gd name="connsiteY4" fmla="*/ 5370 h 864666"/>
                <a:gd name="connsiteX5" fmla="*/ 264588 w 608504"/>
                <a:gd name="connsiteY5" fmla="*/ 144257 h 864666"/>
                <a:gd name="connsiteX6" fmla="*/ 320480 w 608504"/>
                <a:gd name="connsiteY6" fmla="*/ 84 h 864666"/>
                <a:gd name="connsiteX7" fmla="*/ 420433 w 608504"/>
                <a:gd name="connsiteY7" fmla="*/ 121494 h 864666"/>
                <a:gd name="connsiteX8" fmla="*/ 500188 w 608504"/>
                <a:gd name="connsiteY8" fmla="*/ 37083 h 864666"/>
                <a:gd name="connsiteX9" fmla="*/ 608464 w 608504"/>
                <a:gd name="connsiteY9" fmla="*/ 578679 h 864666"/>
                <a:gd name="connsiteX10" fmla="*/ 592135 w 608504"/>
                <a:gd name="connsiteY10" fmla="*/ 864193 h 864666"/>
                <a:gd name="connsiteX11" fmla="*/ 198912 w 608504"/>
                <a:gd name="connsiteY11" fmla="*/ 864666 h 864666"/>
                <a:gd name="connsiteX0" fmla="*/ 201622 w 611214"/>
                <a:gd name="connsiteY0" fmla="*/ 864666 h 864666"/>
                <a:gd name="connsiteX1" fmla="*/ 31508 w 611214"/>
                <a:gd name="connsiteY1" fmla="*/ 510643 h 864666"/>
                <a:gd name="connsiteX2" fmla="*/ 4594 w 611214"/>
                <a:gd name="connsiteY2" fmla="*/ 60790 h 864666"/>
                <a:gd name="connsiteX3" fmla="*/ 117053 w 611214"/>
                <a:gd name="connsiteY3" fmla="*/ 185078 h 864666"/>
                <a:gd name="connsiteX4" fmla="*/ 180480 w 611214"/>
                <a:gd name="connsiteY4" fmla="*/ 5370 h 864666"/>
                <a:gd name="connsiteX5" fmla="*/ 267298 w 611214"/>
                <a:gd name="connsiteY5" fmla="*/ 144257 h 864666"/>
                <a:gd name="connsiteX6" fmla="*/ 323190 w 611214"/>
                <a:gd name="connsiteY6" fmla="*/ 84 h 864666"/>
                <a:gd name="connsiteX7" fmla="*/ 423143 w 611214"/>
                <a:gd name="connsiteY7" fmla="*/ 121494 h 864666"/>
                <a:gd name="connsiteX8" fmla="*/ 502898 w 611214"/>
                <a:gd name="connsiteY8" fmla="*/ 37083 h 864666"/>
                <a:gd name="connsiteX9" fmla="*/ 611174 w 611214"/>
                <a:gd name="connsiteY9" fmla="*/ 578679 h 864666"/>
                <a:gd name="connsiteX10" fmla="*/ 594845 w 611214"/>
                <a:gd name="connsiteY10" fmla="*/ 864193 h 864666"/>
                <a:gd name="connsiteX11" fmla="*/ 201622 w 611214"/>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6998 w 641159"/>
                <a:gd name="connsiteY3" fmla="*/ 185078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4276 w 641159"/>
                <a:gd name="connsiteY3" fmla="*/ 138814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197525 w 641159"/>
                <a:gd name="connsiteY1" fmla="*/ 793672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57487 w 667079"/>
                <a:gd name="connsiteY0" fmla="*/ 864666 h 864666"/>
                <a:gd name="connsiteX1" fmla="*/ 228888 w 667079"/>
                <a:gd name="connsiteY1" fmla="*/ 801837 h 864666"/>
                <a:gd name="connsiteX2" fmla="*/ 125473 w 667079"/>
                <a:gd name="connsiteY2" fmla="*/ 807279 h 864666"/>
                <a:gd name="connsiteX3" fmla="*/ 288 w 667079"/>
                <a:gd name="connsiteY3" fmla="*/ 595007 h 864666"/>
                <a:gd name="connsiteX4" fmla="*/ 87373 w 667079"/>
                <a:gd name="connsiteY4" fmla="*/ 510643 h 864666"/>
                <a:gd name="connsiteX5" fmla="*/ 60459 w 667079"/>
                <a:gd name="connsiteY5" fmla="*/ 60790 h 864666"/>
                <a:gd name="connsiteX6" fmla="*/ 181082 w 667079"/>
                <a:gd name="connsiteY6" fmla="*/ 130650 h 864666"/>
                <a:gd name="connsiteX7" fmla="*/ 236345 w 667079"/>
                <a:gd name="connsiteY7" fmla="*/ 5370 h 864666"/>
                <a:gd name="connsiteX8" fmla="*/ 323163 w 667079"/>
                <a:gd name="connsiteY8" fmla="*/ 117043 h 864666"/>
                <a:gd name="connsiteX9" fmla="*/ 379055 w 667079"/>
                <a:gd name="connsiteY9" fmla="*/ 84 h 864666"/>
                <a:gd name="connsiteX10" fmla="*/ 479008 w 667079"/>
                <a:gd name="connsiteY10" fmla="*/ 121494 h 864666"/>
                <a:gd name="connsiteX11" fmla="*/ 558763 w 667079"/>
                <a:gd name="connsiteY11" fmla="*/ 37083 h 864666"/>
                <a:gd name="connsiteX12" fmla="*/ 667039 w 667079"/>
                <a:gd name="connsiteY12" fmla="*/ 578679 h 864666"/>
                <a:gd name="connsiteX13" fmla="*/ 650710 w 667079"/>
                <a:gd name="connsiteY13" fmla="*/ 864193 h 864666"/>
                <a:gd name="connsiteX14" fmla="*/ 257487 w 667079"/>
                <a:gd name="connsiteY14" fmla="*/ 864666 h 864666"/>
                <a:gd name="connsiteX0" fmla="*/ 260201 w 669793"/>
                <a:gd name="connsiteY0" fmla="*/ 864666 h 864666"/>
                <a:gd name="connsiteX1" fmla="*/ 231602 w 669793"/>
                <a:gd name="connsiteY1" fmla="*/ 801837 h 864666"/>
                <a:gd name="connsiteX2" fmla="*/ 128187 w 669793"/>
                <a:gd name="connsiteY2" fmla="*/ 807279 h 864666"/>
                <a:gd name="connsiteX3" fmla="*/ 281 w 669793"/>
                <a:gd name="connsiteY3" fmla="*/ 526971 h 864666"/>
                <a:gd name="connsiteX4" fmla="*/ 90087 w 669793"/>
                <a:gd name="connsiteY4" fmla="*/ 510643 h 864666"/>
                <a:gd name="connsiteX5" fmla="*/ 63173 w 669793"/>
                <a:gd name="connsiteY5" fmla="*/ 60790 h 864666"/>
                <a:gd name="connsiteX6" fmla="*/ 183796 w 669793"/>
                <a:gd name="connsiteY6" fmla="*/ 130650 h 864666"/>
                <a:gd name="connsiteX7" fmla="*/ 239059 w 669793"/>
                <a:gd name="connsiteY7" fmla="*/ 5370 h 864666"/>
                <a:gd name="connsiteX8" fmla="*/ 325877 w 669793"/>
                <a:gd name="connsiteY8" fmla="*/ 117043 h 864666"/>
                <a:gd name="connsiteX9" fmla="*/ 381769 w 669793"/>
                <a:gd name="connsiteY9" fmla="*/ 84 h 864666"/>
                <a:gd name="connsiteX10" fmla="*/ 481722 w 669793"/>
                <a:gd name="connsiteY10" fmla="*/ 121494 h 864666"/>
                <a:gd name="connsiteX11" fmla="*/ 561477 w 669793"/>
                <a:gd name="connsiteY11" fmla="*/ 37083 h 864666"/>
                <a:gd name="connsiteX12" fmla="*/ 669753 w 669793"/>
                <a:gd name="connsiteY12" fmla="*/ 578679 h 864666"/>
                <a:gd name="connsiteX13" fmla="*/ 653424 w 669793"/>
                <a:gd name="connsiteY13" fmla="*/ 864193 h 864666"/>
                <a:gd name="connsiteX14" fmla="*/ 260201 w 669793"/>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69512" h="864666">
                  <a:moveTo>
                    <a:pt x="259920" y="864666"/>
                  </a:moveTo>
                  <a:cubicBezTo>
                    <a:pt x="237695" y="826606"/>
                    <a:pt x="245159" y="825008"/>
                    <a:pt x="231321" y="801837"/>
                  </a:cubicBezTo>
                  <a:cubicBezTo>
                    <a:pt x="184826" y="794994"/>
                    <a:pt x="202292" y="803651"/>
                    <a:pt x="127906" y="807279"/>
                  </a:cubicBezTo>
                  <a:cubicBezTo>
                    <a:pt x="107042" y="780972"/>
                    <a:pt x="6350" y="576410"/>
                    <a:pt x="0" y="526971"/>
                  </a:cubicBezTo>
                  <a:cubicBezTo>
                    <a:pt x="58964" y="502024"/>
                    <a:pt x="28977" y="523479"/>
                    <a:pt x="89806" y="510643"/>
                  </a:cubicBezTo>
                  <a:cubicBezTo>
                    <a:pt x="46082" y="333121"/>
                    <a:pt x="-8516" y="81486"/>
                    <a:pt x="62892" y="60790"/>
                  </a:cubicBezTo>
                  <a:cubicBezTo>
                    <a:pt x="138478" y="39627"/>
                    <a:pt x="162358" y="62006"/>
                    <a:pt x="183515" y="130650"/>
                  </a:cubicBezTo>
                  <a:cubicBezTo>
                    <a:pt x="185607" y="62583"/>
                    <a:pt x="163207" y="19009"/>
                    <a:pt x="238778" y="5370"/>
                  </a:cubicBezTo>
                  <a:cubicBezTo>
                    <a:pt x="335937" y="-2341"/>
                    <a:pt x="301811" y="117924"/>
                    <a:pt x="325596" y="117043"/>
                  </a:cubicBezTo>
                  <a:cubicBezTo>
                    <a:pt x="328806" y="55378"/>
                    <a:pt x="299358" y="7320"/>
                    <a:pt x="381488" y="84"/>
                  </a:cubicBezTo>
                  <a:cubicBezTo>
                    <a:pt x="488285" y="-2989"/>
                    <a:pt x="459008" y="78303"/>
                    <a:pt x="481441" y="121494"/>
                  </a:cubicBezTo>
                  <a:cubicBezTo>
                    <a:pt x="497140" y="80657"/>
                    <a:pt x="482904" y="31655"/>
                    <a:pt x="561196" y="37083"/>
                  </a:cubicBezTo>
                  <a:cubicBezTo>
                    <a:pt x="672580" y="39816"/>
                    <a:pt x="669666" y="488862"/>
                    <a:pt x="669472" y="578679"/>
                  </a:cubicBezTo>
                  <a:cubicBezTo>
                    <a:pt x="666751" y="690178"/>
                    <a:pt x="672193" y="766300"/>
                    <a:pt x="653143" y="864193"/>
                  </a:cubicBezTo>
                  <a:cubicBezTo>
                    <a:pt x="514812" y="859815"/>
                    <a:pt x="460845" y="856509"/>
                    <a:pt x="259920" y="864666"/>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13" name="Freeform 18">
              <a:extLst>
                <a:ext uri="{FF2B5EF4-FFF2-40B4-BE49-F238E27FC236}">
                  <a16:creationId xmlns:a16="http://schemas.microsoft.com/office/drawing/2014/main" id="{36C19356-2709-4D4D-B922-7AA6298EEBA4}"/>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solidFill>
              <a:schemeClr val="bg1">
                <a:lumMod val="75000"/>
              </a:schemeClr>
            </a:solidFill>
            <a:ln>
              <a:noFill/>
            </a:ln>
          </p:spPr>
          <p:txBody>
            <a:bodyPr vert="horz" wrap="square" lIns="91440" tIns="45721" rIns="91440" bIns="45721" numCol="1" anchor="t" anchorCtr="0" compatLnSpc="1">
              <a:prstTxWarp prst="textNoShape">
                <a:avLst/>
              </a:prstTxWarp>
            </a:bodyPr>
            <a:lstStyle/>
            <a:p>
              <a:endParaRPr lang="ko-KR" altLang="en-US" sz="2700" dirty="0">
                <a:solidFill>
                  <a:prstClr val="black"/>
                </a:solidFill>
              </a:endParaRPr>
            </a:p>
          </p:txBody>
        </p:sp>
        <p:sp>
          <p:nvSpPr>
            <p:cNvPr id="16" name="Freeform 11">
              <a:extLst>
                <a:ext uri="{FF2B5EF4-FFF2-40B4-BE49-F238E27FC236}">
                  <a16:creationId xmlns:a16="http://schemas.microsoft.com/office/drawing/2014/main" id="{12882230-09B0-4081-ACDC-764E05CA7BDC}"/>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7" name="Freeform 14">
              <a:extLst>
                <a:ext uri="{FF2B5EF4-FFF2-40B4-BE49-F238E27FC236}">
                  <a16:creationId xmlns:a16="http://schemas.microsoft.com/office/drawing/2014/main" id="{908C5288-C1B2-4B4E-84F2-259C8FE515DD}"/>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5" name="Freeform 10">
              <a:extLst>
                <a:ext uri="{FF2B5EF4-FFF2-40B4-BE49-F238E27FC236}">
                  <a16:creationId xmlns:a16="http://schemas.microsoft.com/office/drawing/2014/main" id="{6BB015EF-DA86-423C-8231-A3A162BBB486}"/>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grpSp>
      <p:sp>
        <p:nvSpPr>
          <p:cNvPr id="46" name="Rectangle 45"/>
          <p:cNvSpPr/>
          <p:nvPr/>
        </p:nvSpPr>
        <p:spPr>
          <a:xfrm>
            <a:off x="533404" y="381003"/>
            <a:ext cx="11049001" cy="830997"/>
          </a:xfrm>
          <a:prstGeom prst="rect">
            <a:avLst/>
          </a:prstGeom>
        </p:spPr>
        <p:txBody>
          <a:bodyPr wrap="square">
            <a:spAutoFit/>
          </a:bodyPr>
          <a:lstStyle/>
          <a:p>
            <a:pPr algn="ctr">
              <a:buFont typeface="Wingdings" panose="05000000000000000000" pitchFamily="2" charset="2"/>
              <a:buChar char="§"/>
            </a:pPr>
            <a:r>
              <a:rPr lang="nl-NL" sz="2400" dirty="0">
                <a:latin typeface="+mj-lt"/>
                <a:ea typeface="Calibri" panose="020F0502020204030204" pitchFamily="34" charset="0"/>
                <a:cs typeface="Times New Roman" panose="02020603050405020304" pitchFamily="18" charset="0"/>
              </a:rPr>
              <a:t> </a:t>
            </a:r>
            <a:r>
              <a:rPr lang="nl-NL" sz="2400" dirty="0">
                <a:solidFill>
                  <a:srgbClr val="CC0066"/>
                </a:solidFill>
                <a:latin typeface="+mj-lt"/>
                <a:ea typeface="Calibri" panose="020F0502020204030204" pitchFamily="34" charset="0"/>
                <a:cs typeface="Times New Roman" panose="02020603050405020304" pitchFamily="18" charset="0"/>
              </a:rPr>
              <a:t>Làm tốt chức năng </a:t>
            </a:r>
            <a:r>
              <a:rPr lang="nl-NL" sz="2400" b="1" dirty="0">
                <a:solidFill>
                  <a:srgbClr val="00B0F0"/>
                </a:solidFill>
                <a:latin typeface="+mj-lt"/>
                <a:ea typeface="Calibri" panose="020F0502020204030204" pitchFamily="34" charset="0"/>
                <a:cs typeface="Times New Roman" panose="02020603050405020304" pitchFamily="18" charset="0"/>
              </a:rPr>
              <a:t>giám sát tối cao của Quốc hội </a:t>
            </a:r>
            <a:r>
              <a:rPr lang="nl-NL" sz="2400" dirty="0">
                <a:solidFill>
                  <a:srgbClr val="CC0066"/>
                </a:solidFill>
                <a:latin typeface="+mj-lt"/>
                <a:ea typeface="Calibri" panose="020F0502020204030204" pitchFamily="34" charset="0"/>
                <a:cs typeface="Times New Roman" panose="02020603050405020304" pitchFamily="18" charset="0"/>
              </a:rPr>
              <a:t>đối với toàn bộ hoạt động của Nhà nước, trước mắt </a:t>
            </a:r>
            <a:r>
              <a:rPr lang="nl-NL" sz="2400" b="1" dirty="0">
                <a:solidFill>
                  <a:srgbClr val="6600CC"/>
                </a:solidFill>
                <a:latin typeface="+mj-lt"/>
                <a:ea typeface="Calibri" panose="020F0502020204030204" pitchFamily="34" charset="0"/>
                <a:cs typeface="Times New Roman" panose="02020603050405020304" pitchFamily="18" charset="0"/>
              </a:rPr>
              <a:t>tập trung vào những vấn đề bức xúc </a:t>
            </a:r>
            <a:r>
              <a:rPr lang="nl-NL" sz="2400" dirty="0">
                <a:solidFill>
                  <a:srgbClr val="CC0066"/>
                </a:solidFill>
                <a:latin typeface="+mj-lt"/>
                <a:ea typeface="Calibri" panose="020F0502020204030204" pitchFamily="34" charset="0"/>
                <a:cs typeface="Times New Roman" panose="02020603050405020304" pitchFamily="18" charset="0"/>
              </a:rPr>
              <a:t>như:</a:t>
            </a:r>
            <a:endParaRPr lang="en-US" sz="2400" dirty="0">
              <a:solidFill>
                <a:srgbClr val="CC0066"/>
              </a:solidFill>
              <a:latin typeface="+mj-lt"/>
              <a:ea typeface="Calibri" panose="020F0502020204030204" pitchFamily="34" charset="0"/>
              <a:cs typeface="Times New Roman" panose="02020603050405020304" pitchFamily="18" charset="0"/>
            </a:endParaRPr>
          </a:p>
        </p:txBody>
      </p:sp>
      <p:sp>
        <p:nvSpPr>
          <p:cNvPr id="47" name="Rectangle 46"/>
          <p:cNvSpPr/>
          <p:nvPr/>
        </p:nvSpPr>
        <p:spPr>
          <a:xfrm>
            <a:off x="7125114" y="1948725"/>
            <a:ext cx="4000091"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Sử dụng vốn và tài sản của Nhà nước;</a:t>
            </a:r>
            <a:endParaRPr lang="en-US" sz="2400" dirty="0">
              <a:solidFill>
                <a:schemeClr val="bg1"/>
              </a:solidFill>
              <a:latin typeface="+mj-lt"/>
            </a:endParaRPr>
          </a:p>
        </p:txBody>
      </p:sp>
      <p:sp>
        <p:nvSpPr>
          <p:cNvPr id="48" name="Rectangle 47"/>
          <p:cNvSpPr/>
          <p:nvPr/>
        </p:nvSpPr>
        <p:spPr>
          <a:xfrm>
            <a:off x="7093996" y="4105293"/>
            <a:ext cx="4023415"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Chống tham nhũng, quan liêu; </a:t>
            </a:r>
            <a:endParaRPr lang="en-US" sz="2400" dirty="0">
              <a:solidFill>
                <a:schemeClr val="bg1"/>
              </a:solidFill>
              <a:latin typeface="+mj-lt"/>
            </a:endParaRPr>
          </a:p>
        </p:txBody>
      </p:sp>
      <p:sp>
        <p:nvSpPr>
          <p:cNvPr id="49" name="Rectangle 48"/>
          <p:cNvSpPr/>
          <p:nvPr/>
        </p:nvSpPr>
        <p:spPr>
          <a:xfrm>
            <a:off x="7417749" y="5801364"/>
            <a:ext cx="4061515"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Vấn đề bắt giam, điều tra truy tố, xét xử, ... </a:t>
            </a:r>
            <a:endParaRPr lang="en-US" sz="2400" dirty="0">
              <a:solidFill>
                <a:schemeClr val="bg1"/>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82884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2</a:t>
            </a:r>
          </a:p>
        </p:txBody>
      </p:sp>
      <p:sp>
        <p:nvSpPr>
          <p:cNvPr id="6" name="Rectangle 5"/>
          <p:cNvSpPr/>
          <p:nvPr/>
        </p:nvSpPr>
        <p:spPr>
          <a:xfrm>
            <a:off x="127469" y="228102"/>
            <a:ext cx="11874032" cy="348813"/>
          </a:xfrm>
          <a:prstGeom prst="rect">
            <a:avLst/>
          </a:prstGeom>
        </p:spPr>
        <p:txBody>
          <a:bodyPr wrap="square">
            <a:spAutoFit/>
          </a:bodyPr>
          <a:lstStyle/>
          <a:p>
            <a:pPr marL="457195" indent="457195" algn="just">
              <a:lnSpc>
                <a:spcPts val="2000"/>
              </a:lnSpc>
            </a:pPr>
            <a:r>
              <a:rPr lang="nl-NL" sz="24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Xây dựng một nền hành chính Nhà nước dân chủ, vững mạnh, từng bước hiện đại</a:t>
            </a:r>
            <a:endParaRPr lang="en-US" sz="2400" b="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787877" y="685800"/>
            <a:ext cx="11213630" cy="400110"/>
          </a:xfrm>
          <a:prstGeom prst="rect">
            <a:avLst/>
          </a:prstGeom>
        </p:spPr>
        <p:txBody>
          <a:bodyPr wrap="square">
            <a:spAutoFit/>
          </a:bodyPr>
          <a:lstStyle/>
          <a:p>
            <a:pPr algn="ctr"/>
            <a:r>
              <a:rPr lang="nl-NL" sz="2000" b="1" dirty="0">
                <a:solidFill>
                  <a:srgbClr val="00B0F0"/>
                </a:solidFill>
                <a:latin typeface="+mj-lt"/>
                <a:ea typeface="Calibri" panose="020F0502020204030204" pitchFamily="34" charset="0"/>
              </a:rPr>
              <a:t>Sắp xếp tinh gọn </a:t>
            </a:r>
            <a:r>
              <a:rPr lang="nl-NL" sz="2000" dirty="0">
                <a:solidFill>
                  <a:srgbClr val="FF3399"/>
                </a:solidFill>
                <a:latin typeface="+mj-lt"/>
                <a:ea typeface="Calibri" panose="020F0502020204030204" pitchFamily="34" charset="0"/>
              </a:rPr>
              <a:t>các cơ quan thuộc Chính phủ, bộ máy giúp việc của Chính phủ</a:t>
            </a:r>
            <a:endParaRPr lang="en-US" sz="2000" dirty="0">
              <a:solidFill>
                <a:srgbClr val="FF3399"/>
              </a:solidFill>
              <a:latin typeface="+mj-lt"/>
            </a:endParaRPr>
          </a:p>
        </p:txBody>
      </p:sp>
      <p:pic>
        <p:nvPicPr>
          <p:cNvPr id="3074" name="Picture 2" descr="Image result for tinh gọn bộ máy chính ph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1" y="1219203"/>
            <a:ext cx="9753600" cy="5690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928552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152406"/>
            <a:ext cx="3276596" cy="2801793"/>
          </a:xfrm>
          <a:prstGeom prst="rect">
            <a:avLst/>
          </a:prstGeom>
        </p:spPr>
        <p:txBody>
          <a:bodyPr wrap="square">
            <a:spAutoFit/>
          </a:bodyPr>
          <a:lstStyle/>
          <a:p>
            <a:pPr marL="342895" indent="-342895" algn="just">
              <a:buFont typeface="Wingdings" panose="05000000000000000000" pitchFamily="2" charset="2"/>
              <a:buChar char="ü"/>
            </a:pPr>
            <a:r>
              <a:rPr lang="nl-NL" sz="2201" dirty="0">
                <a:solidFill>
                  <a:srgbClr val="6600CC"/>
                </a:solidFill>
                <a:latin typeface="+mj-lt"/>
                <a:ea typeface="Calibri" panose="020F0502020204030204" pitchFamily="34" charset="0"/>
              </a:rPr>
              <a:t>Xây dựng và kiện toàn </a:t>
            </a:r>
            <a:r>
              <a:rPr lang="nl-NL" sz="2201" b="1" u="sng" dirty="0">
                <a:solidFill>
                  <a:srgbClr val="6600CC"/>
                </a:solidFill>
                <a:latin typeface="+mj-lt"/>
                <a:ea typeface="Calibri" panose="020F0502020204030204" pitchFamily="34" charset="0"/>
              </a:rPr>
              <a:t>chính quyền xã, phường, thị trấn </a:t>
            </a:r>
            <a:r>
              <a:rPr lang="nl-NL" sz="2201" dirty="0">
                <a:solidFill>
                  <a:srgbClr val="6600CC"/>
                </a:solidFill>
                <a:latin typeface="+mj-lt"/>
                <a:ea typeface="Calibri" panose="020F0502020204030204" pitchFamily="34" charset="0"/>
              </a:rPr>
              <a:t>có đủ năng lực và phẩm chất để quản lý, giải quyết đúng thẩm quyền những vấn đề đặt ra</a:t>
            </a:r>
            <a:endParaRPr lang="en-US" sz="2201" dirty="0">
              <a:solidFill>
                <a:srgbClr val="6600CC"/>
              </a:solidFill>
              <a:latin typeface="+mj-lt"/>
            </a:endParaRPr>
          </a:p>
        </p:txBody>
      </p:sp>
      <p:pic>
        <p:nvPicPr>
          <p:cNvPr id="14340" name="Picture 4" descr="https://img.vietnamplus.vn/t660/Uploaded/fsmsy/2018_08_11/Infographics_don_vi_hanh_chin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9981"/>
            <a:ext cx="7543800" cy="6848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3087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3</a:t>
            </a:r>
          </a:p>
        </p:txBody>
      </p:sp>
      <p:sp>
        <p:nvSpPr>
          <p:cNvPr id="6" name="Rectangle 5"/>
          <p:cNvSpPr/>
          <p:nvPr/>
        </p:nvSpPr>
        <p:spPr>
          <a:xfrm>
            <a:off x="1003716" y="194916"/>
            <a:ext cx="6503703" cy="523220"/>
          </a:xfrm>
          <a:prstGeom prst="rect">
            <a:avLst/>
          </a:prstGeom>
        </p:spPr>
        <p:txBody>
          <a:bodyPr wrap="none">
            <a:spAutoFit/>
          </a:bodyPr>
          <a:lstStyle/>
          <a:p>
            <a:r>
              <a:rPr lang="nl-NL" sz="2800" b="1" i="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Cải cách và kiện toàn các cơ quan tư pháp</a:t>
            </a:r>
            <a:endParaRPr lang="en-US" sz="28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572034" y="990600"/>
            <a:ext cx="11162772" cy="1200329"/>
          </a:xfrm>
          <a:prstGeom prst="rect">
            <a:avLst/>
          </a:prstGeom>
        </p:spPr>
        <p:txBody>
          <a:bodyPr wrap="square">
            <a:spAutoFit/>
          </a:bodyPr>
          <a:lstStyle/>
          <a:p>
            <a:pPr algn="ctr">
              <a:buFont typeface="Wingdings" panose="05000000000000000000" pitchFamily="2" charset="2"/>
              <a:buChar char="ü"/>
            </a:pPr>
            <a:r>
              <a:rPr lang="nl-NL" sz="2400" dirty="0">
                <a:latin typeface="+mj-lt"/>
                <a:ea typeface="Calibri" panose="020F0502020204030204" pitchFamily="34" charset="0"/>
                <a:cs typeface="Times New Roman" panose="02020603050405020304" pitchFamily="18" charset="0"/>
              </a:rPr>
              <a:t> </a:t>
            </a:r>
            <a:r>
              <a:rPr lang="nl-NL" sz="2400" b="1" dirty="0">
                <a:solidFill>
                  <a:srgbClr val="FF0000"/>
                </a:solidFill>
                <a:latin typeface="+mj-lt"/>
                <a:ea typeface="Calibri" panose="020F0502020204030204" pitchFamily="34" charset="0"/>
                <a:cs typeface="Times New Roman" panose="02020603050405020304" pitchFamily="18" charset="0"/>
              </a:rPr>
              <a:t>Tiếp tục cải cách, kiện toàn, nâng cao </a:t>
            </a:r>
            <a:r>
              <a:rPr lang="nl-NL" sz="2400" dirty="0">
                <a:solidFill>
                  <a:srgbClr val="3333CC"/>
                </a:solidFill>
                <a:latin typeface="+mj-lt"/>
                <a:ea typeface="Calibri" panose="020F0502020204030204" pitchFamily="34" charset="0"/>
                <a:cs typeface="Times New Roman" panose="02020603050405020304" pitchFamily="18" charset="0"/>
              </a:rPr>
              <a:t>chất lượng hoạt động của cơ quan tư pháp theo nguyên tắc nâng cao tinh thần trách nhiệm, làm tốt công tác điều tra, bắt, giam giữ, truy tố, xét xử không để xảy ra oan sai.</a:t>
            </a:r>
            <a:endParaRPr lang="en-US" sz="2400" dirty="0">
              <a:solidFill>
                <a:srgbClr val="3333CC"/>
              </a:solidFill>
              <a:latin typeface="+mj-lt"/>
              <a:ea typeface="Calibri" panose="020F0502020204030204" pitchFamily="34" charset="0"/>
              <a:cs typeface="Times New Roman" panose="02020603050405020304" pitchFamily="18" charset="0"/>
            </a:endParaRPr>
          </a:p>
        </p:txBody>
      </p:sp>
      <p:pic>
        <p:nvPicPr>
          <p:cNvPr id="717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546" y="2514606"/>
            <a:ext cx="6324660" cy="333375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5600" y="2733676"/>
            <a:ext cx="5181600" cy="3114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56457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0" y="196337"/>
            <a:ext cx="5715001" cy="830997"/>
          </a:xfrm>
          <a:prstGeom prst="rect">
            <a:avLst/>
          </a:prstGeom>
        </p:spPr>
        <p:txBody>
          <a:bodyPr wrap="square">
            <a:spAutoFit/>
          </a:bodyPr>
          <a:lstStyle/>
          <a:p>
            <a:pPr algn="ctr"/>
            <a:r>
              <a:rPr lang="vi-VN" sz="2400" b="1" dirty="0">
                <a:solidFill>
                  <a:srgbClr val="00B050"/>
                </a:solidFill>
              </a:rPr>
              <a:t>Trần văn Thêm - người đã mang thân phận “tử tù” hơn suốt 40 năm qua</a:t>
            </a:r>
            <a:endParaRPr lang="en-US" sz="2400" dirty="0">
              <a:solidFill>
                <a:srgbClr val="00B050"/>
              </a:solidFill>
            </a:endParaRPr>
          </a:p>
        </p:txBody>
      </p:sp>
      <p:pic>
        <p:nvPicPr>
          <p:cNvPr id="9220" name="Picture 4" descr="4a67e93d287bc12598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4" y="1143006"/>
            <a:ext cx="5867401" cy="385762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981700" y="5116304"/>
            <a:ext cx="6096000" cy="923714"/>
          </a:xfrm>
          <a:prstGeom prst="rect">
            <a:avLst/>
          </a:prstGeom>
        </p:spPr>
        <p:txBody>
          <a:bodyPr>
            <a:spAutoFit/>
          </a:bodyPr>
          <a:lstStyle/>
          <a:p>
            <a:pPr algn="ctr"/>
            <a:r>
              <a:rPr lang="vi-VN" sz="1801" i="1" dirty="0">
                <a:solidFill>
                  <a:srgbClr val="990000"/>
                </a:solidFill>
              </a:rPr>
              <a:t>Ông Trần Văn Thêm (80 tuổi, ngụ tại Bắc Ninh), người đã mang thân phận tử tù hơn suốt 40 năm qua được Tòa xin lỗi công khai.</a:t>
            </a:r>
          </a:p>
        </p:txBody>
      </p:sp>
      <p:pic>
        <p:nvPicPr>
          <p:cNvPr id="8" name="Picture 4" descr="75c3d19910dff981a0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26" y="1430035"/>
            <a:ext cx="5943600" cy="412853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04800" y="228603"/>
            <a:ext cx="5645334" cy="830997"/>
          </a:xfrm>
          <a:prstGeom prst="rect">
            <a:avLst/>
          </a:prstGeom>
        </p:spPr>
        <p:txBody>
          <a:bodyPr wrap="square">
            <a:spAutoFit/>
          </a:bodyPr>
          <a:lstStyle/>
          <a:p>
            <a:pPr algn="ctr"/>
            <a:r>
              <a:rPr lang="en-US" sz="2400" b="1" dirty="0" err="1">
                <a:solidFill>
                  <a:srgbClr val="3333CC"/>
                </a:solidFill>
                <a:latin typeface="Roboto"/>
              </a:rPr>
              <a:t>Nguyễn</a:t>
            </a:r>
            <a:r>
              <a:rPr lang="en-US" sz="2400" b="1" dirty="0">
                <a:solidFill>
                  <a:srgbClr val="3333CC"/>
                </a:solidFill>
                <a:latin typeface="Roboto"/>
              </a:rPr>
              <a:t> </a:t>
            </a:r>
            <a:r>
              <a:rPr lang="en-US" sz="2400" b="1" dirty="0" err="1">
                <a:solidFill>
                  <a:srgbClr val="3333CC"/>
                </a:solidFill>
                <a:latin typeface="Roboto"/>
              </a:rPr>
              <a:t>Thanh</a:t>
            </a:r>
            <a:r>
              <a:rPr lang="en-US" sz="2400" b="1" dirty="0">
                <a:solidFill>
                  <a:srgbClr val="3333CC"/>
                </a:solidFill>
                <a:latin typeface="Roboto"/>
              </a:rPr>
              <a:t> </a:t>
            </a:r>
            <a:r>
              <a:rPr lang="en-US" sz="2400" b="1" dirty="0" err="1">
                <a:solidFill>
                  <a:srgbClr val="3333CC"/>
                </a:solidFill>
                <a:latin typeface="Roboto"/>
              </a:rPr>
              <a:t>Chấn</a:t>
            </a:r>
            <a:r>
              <a:rPr lang="en-US" sz="2400" b="1" dirty="0">
                <a:solidFill>
                  <a:srgbClr val="3333CC"/>
                </a:solidFill>
                <a:latin typeface="Roboto"/>
              </a:rPr>
              <a:t> </a:t>
            </a:r>
            <a:r>
              <a:rPr lang="en-US" sz="2400" b="1" dirty="0" err="1">
                <a:solidFill>
                  <a:srgbClr val="3333CC"/>
                </a:solidFill>
                <a:latin typeface="Roboto"/>
              </a:rPr>
              <a:t>ngồi</a:t>
            </a:r>
            <a:r>
              <a:rPr lang="en-US" sz="2400" b="1" dirty="0">
                <a:solidFill>
                  <a:srgbClr val="3333CC"/>
                </a:solidFill>
                <a:latin typeface="Roboto"/>
              </a:rPr>
              <a:t> </a:t>
            </a:r>
            <a:r>
              <a:rPr lang="en-US" sz="2400" b="1" dirty="0" err="1">
                <a:solidFill>
                  <a:srgbClr val="3333CC"/>
                </a:solidFill>
                <a:latin typeface="Roboto"/>
              </a:rPr>
              <a:t>tù</a:t>
            </a:r>
            <a:r>
              <a:rPr lang="en-US" sz="2400" b="1" dirty="0">
                <a:solidFill>
                  <a:srgbClr val="3333CC"/>
                </a:solidFill>
                <a:latin typeface="Roboto"/>
              </a:rPr>
              <a:t> 10 </a:t>
            </a:r>
            <a:r>
              <a:rPr lang="en-US" sz="2400" b="1" dirty="0" err="1">
                <a:solidFill>
                  <a:srgbClr val="3333CC"/>
                </a:solidFill>
                <a:latin typeface="Roboto"/>
              </a:rPr>
              <a:t>năm</a:t>
            </a:r>
            <a:r>
              <a:rPr lang="en-US" sz="2400" b="1" dirty="0">
                <a:solidFill>
                  <a:srgbClr val="3333CC"/>
                </a:solidFill>
                <a:latin typeface="Roboto"/>
              </a:rPr>
              <a:t> </a:t>
            </a:r>
            <a:r>
              <a:rPr lang="en-US" sz="2400" b="1" dirty="0" err="1">
                <a:solidFill>
                  <a:srgbClr val="3333CC"/>
                </a:solidFill>
                <a:latin typeface="Roboto"/>
              </a:rPr>
              <a:t>khiến</a:t>
            </a:r>
            <a:r>
              <a:rPr lang="en-US" sz="2400" b="1" dirty="0">
                <a:solidFill>
                  <a:srgbClr val="3333CC"/>
                </a:solidFill>
                <a:latin typeface="Roboto"/>
              </a:rPr>
              <a:t> </a:t>
            </a:r>
            <a:r>
              <a:rPr lang="en-US" sz="2400" b="1" dirty="0" err="1">
                <a:solidFill>
                  <a:srgbClr val="3333CC"/>
                </a:solidFill>
                <a:latin typeface="Roboto"/>
              </a:rPr>
              <a:t>gia</a:t>
            </a:r>
            <a:r>
              <a:rPr lang="en-US" sz="2400" b="1" dirty="0">
                <a:solidFill>
                  <a:srgbClr val="3333CC"/>
                </a:solidFill>
                <a:latin typeface="Roboto"/>
              </a:rPr>
              <a:t> </a:t>
            </a:r>
            <a:r>
              <a:rPr lang="en-US" sz="2400" b="1" dirty="0" err="1">
                <a:solidFill>
                  <a:srgbClr val="3333CC"/>
                </a:solidFill>
                <a:latin typeface="Roboto"/>
              </a:rPr>
              <a:t>đình</a:t>
            </a:r>
            <a:r>
              <a:rPr lang="en-US" sz="2400" b="1" dirty="0">
                <a:solidFill>
                  <a:srgbClr val="3333CC"/>
                </a:solidFill>
                <a:latin typeface="Roboto"/>
              </a:rPr>
              <a:t> tan </a:t>
            </a:r>
            <a:r>
              <a:rPr lang="en-US" sz="2400" b="1" dirty="0" err="1">
                <a:solidFill>
                  <a:srgbClr val="3333CC"/>
                </a:solidFill>
                <a:latin typeface="Roboto"/>
              </a:rPr>
              <a:t>nát</a:t>
            </a:r>
            <a:endParaRPr lang="en-US" sz="2400" dirty="0">
              <a:solidFill>
                <a:srgbClr val="3333CC"/>
              </a:solidFill>
            </a:endParaRPr>
          </a:p>
        </p:txBody>
      </p:sp>
    </p:spTree>
    <p:extLst>
      <p:ext uri="{BB962C8B-B14F-4D97-AF65-F5344CB8AC3E}">
        <p14:creationId xmlns:p14="http://schemas.microsoft.com/office/powerpoint/2010/main" val="319047311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152401"/>
            <a:ext cx="10287000" cy="2800767"/>
          </a:xfrm>
          <a:prstGeom prst="rect">
            <a:avLst/>
          </a:prstGeom>
        </p:spPr>
        <p:txBody>
          <a:bodyPr wrap="square">
            <a:spAutoFit/>
          </a:bodyPr>
          <a:lstStyle/>
          <a:p>
            <a:pPr algn="just">
              <a:buFont typeface="Wingdings" panose="05000000000000000000" pitchFamily="2" charset="2"/>
              <a:buChar char="ü"/>
            </a:pPr>
            <a:r>
              <a:rPr lang="nl-NL" sz="2200" dirty="0">
                <a:latin typeface="Times New Roman" panose="02020603050405020304" pitchFamily="18" charset="0"/>
                <a:ea typeface="Calibri" panose="020F0502020204030204" pitchFamily="34" charset="0"/>
                <a:cs typeface="Times New Roman" panose="02020603050405020304" pitchFamily="18" charset="0"/>
              </a:rPr>
              <a:t> </a:t>
            </a:r>
            <a:r>
              <a:rPr lang="nl-NL" sz="2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Viện kiểm sát nhân dân cần tập </a:t>
            </a:r>
            <a:r>
              <a:rPr lang="nl-NL" sz="22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trung</a:t>
            </a:r>
            <a:r>
              <a:rPr lang="vi-VN" sz="22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a:t>
            </a:r>
          </a:p>
          <a:p>
            <a:pPr algn="just"/>
            <a:r>
              <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làm </a:t>
            </a:r>
            <a:r>
              <a:rPr lang="nl-NL"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tốt các chức năng công </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tố</a:t>
            </a:r>
            <a:r>
              <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nhằm: </a:t>
            </a:r>
            <a:r>
              <a:rPr lang="vi-VN" sz="2200" dirty="0" smtClean="0">
                <a:latin typeface="Times New Roman" panose="02020603050405020304" pitchFamily="18" charset="0"/>
                <a:cs typeface="Times New Roman" panose="02020603050405020304" pitchFamily="18" charset="0"/>
              </a:rPr>
              <a:t>Mọi </a:t>
            </a:r>
            <a:r>
              <a:rPr lang="vi-VN" sz="2200" dirty="0">
                <a:latin typeface="Times New Roman" panose="02020603050405020304" pitchFamily="18" charset="0"/>
                <a:cs typeface="Times New Roman" panose="02020603050405020304" pitchFamily="18" charset="0"/>
              </a:rPr>
              <a:t>hành vi phạm tội, người phạm tội phải được phát hiện, khởi tố, điều tra, truy tố, xét xử kịp thời, nghiêm minh, đúng người, đúng tội, đúng pháp luật</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endPar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endParaRPr>
          </a:p>
          <a:p>
            <a:pPr algn="just"/>
            <a:r>
              <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kiểm </a:t>
            </a:r>
            <a:r>
              <a:rPr lang="nl-NL"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sát hoạt động </a:t>
            </a:r>
            <a:r>
              <a:rPr lang="nl-NL" sz="22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tư </a:t>
            </a:r>
            <a:r>
              <a:rPr lang="nl-NL" sz="2200"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pháp</a:t>
            </a:r>
            <a:r>
              <a:rPr lang="vi-VN" sz="22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vi-VN" sz="2200"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nhằm đảm bảo</a:t>
            </a:r>
            <a:r>
              <a:rPr lang="vi-VN" sz="2200" dirty="0" smtClean="0">
                <a:latin typeface="Times New Roman" panose="02020603050405020304" pitchFamily="18" charset="0"/>
                <a:ea typeface="Calibri" panose="020F0502020204030204" pitchFamily="34"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Việc </a:t>
            </a:r>
            <a:r>
              <a:rPr lang="vi-VN" sz="2200" dirty="0">
                <a:latin typeface="Times New Roman" panose="02020603050405020304" pitchFamily="18" charset="0"/>
                <a:cs typeface="Times New Roman" panose="02020603050405020304" pitchFamily="18" charset="0"/>
              </a:rPr>
              <a:t>tiếp nhận, giải quyết tố giác, tin báo về tội phạm và kiến nghị khởi </a:t>
            </a:r>
            <a:r>
              <a:rPr lang="vi-VN" sz="2200" dirty="0" smtClean="0">
                <a:latin typeface="Times New Roman" panose="02020603050405020304" pitchFamily="18" charset="0"/>
                <a:cs typeface="Times New Roman" panose="02020603050405020304" pitchFamily="18" charset="0"/>
              </a:rPr>
              <a:t>tố; giải </a:t>
            </a:r>
            <a:r>
              <a:rPr lang="vi-VN" sz="2200" dirty="0">
                <a:latin typeface="Times New Roman" panose="02020603050405020304" pitchFamily="18" charset="0"/>
                <a:cs typeface="Times New Roman" panose="02020603050405020304" pitchFamily="18" charset="0"/>
              </a:rPr>
              <a:t>quyết vụ </a:t>
            </a:r>
            <a:r>
              <a:rPr lang="vi-VN" sz="2200" dirty="0" smtClean="0">
                <a:latin typeface="Times New Roman" panose="02020603050405020304" pitchFamily="18" charset="0"/>
                <a:cs typeface="Times New Roman" panose="02020603050405020304" pitchFamily="18" charset="0"/>
              </a:rPr>
              <a:t>án </a:t>
            </a:r>
            <a:r>
              <a:rPr lang="vi-VN" sz="2200" dirty="0">
                <a:latin typeface="Times New Roman" panose="02020603050405020304" pitchFamily="18" charset="0"/>
                <a:cs typeface="Times New Roman" panose="02020603050405020304" pitchFamily="18" charset="0"/>
              </a:rPr>
              <a:t>được thực hiện đúng quy định của pháp luật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 Mọi vi phạm pháp luật trong hoạt động tư pháp phải được phát hiện, xử lý kịp thời, nghiêm minh</a:t>
            </a:r>
            <a:r>
              <a:rPr lang="vi-VN" sz="2200" dirty="0" smtClean="0">
                <a:latin typeface="Times New Roman" panose="02020603050405020304" pitchFamily="18" charset="0"/>
                <a:cs typeface="Times New Roman" panose="02020603050405020304" pitchFamily="18" charset="0"/>
              </a:rPr>
              <a:t>.</a:t>
            </a:r>
            <a:r>
              <a:rPr lang="vi-VN" sz="2200" dirty="0">
                <a:latin typeface="Times New Roman" panose="02020603050405020304" pitchFamily="18" charset="0"/>
                <a:cs typeface="Times New Roman" panose="02020603050405020304" pitchFamily="18" charset="0"/>
              </a:rPr>
              <a:t>  </a:t>
            </a:r>
            <a:endParaRPr lang="nl-NL" sz="22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50" name="Picture 10" descr="Image result for các vụ án tham nhũng lớn tại việt n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34400" y="2819400"/>
            <a:ext cx="3352800" cy="289560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48004" y="5638805"/>
            <a:ext cx="9601200" cy="369460"/>
          </a:xfrm>
          <a:prstGeom prst="rect">
            <a:avLst/>
          </a:prstGeom>
        </p:spPr>
        <p:txBody>
          <a:bodyPr wrap="square">
            <a:spAutoFit/>
          </a:bodyPr>
          <a:lstStyle/>
          <a:p>
            <a:r>
              <a:rPr lang="vi-VN" sz="1801" dirty="0"/>
              <a:t>Phan Văn Anh Vũ (tức </a:t>
            </a:r>
            <a:r>
              <a:rPr lang="vi-VN" sz="1801" b="1" dirty="0"/>
              <a:t>Vũ "Nhôm"</a:t>
            </a:r>
            <a:r>
              <a:rPr lang="vi-VN" sz="1801" dirty="0"/>
              <a:t>) gây thất thoát cho nhà nước lên đến 22.000 tỷ đồng</a:t>
            </a:r>
            <a:endParaRPr lang="en-US" sz="1801" dirty="0"/>
          </a:p>
        </p:txBody>
      </p:sp>
    </p:spTree>
    <p:extLst>
      <p:ext uri="{BB962C8B-B14F-4D97-AF65-F5344CB8AC3E}">
        <p14:creationId xmlns:p14="http://schemas.microsoft.com/office/powerpoint/2010/main" val="13655901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4" y="609603"/>
            <a:ext cx="2590800" cy="3785652"/>
          </a:xfrm>
          <a:prstGeom prst="rect">
            <a:avLst/>
          </a:prstGeom>
        </p:spPr>
        <p:txBody>
          <a:bodyPr wrap="square">
            <a:spAutoFit/>
          </a:bodyPr>
          <a:lstStyle/>
          <a:p>
            <a:pPr marL="342895" indent="-342895" algn="just">
              <a:buFont typeface="Wingdings" panose="05000000000000000000" pitchFamily="2" charset="2"/>
              <a:buChar char="ü"/>
            </a:pPr>
            <a:r>
              <a:rPr lang="nl-NL" sz="2400" b="1" dirty="0">
                <a:solidFill>
                  <a:srgbClr val="C00000"/>
                </a:solidFill>
                <a:latin typeface="+mj-lt"/>
                <a:ea typeface="Calibri" panose="020F0502020204030204" pitchFamily="34" charset="0"/>
              </a:rPr>
              <a:t>Sắp xếp </a:t>
            </a:r>
            <a:r>
              <a:rPr lang="nl-NL" sz="2400" dirty="0">
                <a:solidFill>
                  <a:srgbClr val="3333CC"/>
                </a:solidFill>
                <a:latin typeface="+mj-lt"/>
                <a:ea typeface="Calibri" panose="020F0502020204030204" pitchFamily="34" charset="0"/>
              </a:rPr>
              <a:t>lại </a:t>
            </a:r>
            <a:r>
              <a:rPr lang="nl-NL" sz="2400" b="1" dirty="0">
                <a:solidFill>
                  <a:srgbClr val="00CCFF"/>
                </a:solidFill>
                <a:latin typeface="+mj-lt"/>
                <a:ea typeface="Calibri" panose="020F0502020204030204" pitchFamily="34" charset="0"/>
              </a:rPr>
              <a:t>hệ thống Tòa án nhân dân</a:t>
            </a:r>
            <a:r>
              <a:rPr lang="nl-NL" sz="2400" dirty="0">
                <a:solidFill>
                  <a:srgbClr val="3333CC"/>
                </a:solidFill>
                <a:latin typeface="+mj-lt"/>
                <a:ea typeface="Calibri" panose="020F0502020204030204" pitchFamily="34" charset="0"/>
              </a:rPr>
              <a:t>, </a:t>
            </a:r>
            <a:r>
              <a:rPr lang="nl-NL" sz="2400" b="1" dirty="0">
                <a:solidFill>
                  <a:srgbClr val="FF3399"/>
                </a:solidFill>
                <a:latin typeface="+mj-lt"/>
                <a:ea typeface="Calibri" panose="020F0502020204030204" pitchFamily="34" charset="0"/>
              </a:rPr>
              <a:t>phân định rõ thẩm quyền </a:t>
            </a:r>
            <a:r>
              <a:rPr lang="nl-NL" sz="2400" dirty="0">
                <a:solidFill>
                  <a:srgbClr val="3333CC"/>
                </a:solidFill>
                <a:latin typeface="+mj-lt"/>
                <a:ea typeface="Calibri" panose="020F0502020204030204" pitchFamily="34" charset="0"/>
              </a:rPr>
              <a:t>một cách hợp lý, tăng cường thẩm phán ở những địa bàn trọng điểm.</a:t>
            </a:r>
            <a:endParaRPr lang="en-US" sz="2400" dirty="0">
              <a:solidFill>
                <a:srgbClr val="3333CC"/>
              </a:solidFill>
              <a:latin typeface="+mj-lt"/>
            </a:endParaRPr>
          </a:p>
        </p:txBody>
      </p:sp>
      <p:pic>
        <p:nvPicPr>
          <p:cNvPr id="13314" name="Picture 2" descr="Trong hình ảnh có thể có: văn b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228599"/>
            <a:ext cx="8273143" cy="6629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36987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7476" y="772187"/>
            <a:ext cx="10515600" cy="523220"/>
          </a:xfrm>
          <a:prstGeom prst="rect">
            <a:avLst/>
          </a:prstGeom>
        </p:spPr>
        <p:txBody>
          <a:bodyPr wrap="square">
            <a:spAutoFit/>
          </a:bodyPr>
          <a:lstStyle/>
          <a:p>
            <a:pPr algn="just"/>
            <a:r>
              <a:rPr lang="nl-NL" sz="28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Phát huy dân chủ, giữ vững kỷ luật, kỷ cương, tăng cường pháp chế</a:t>
            </a:r>
            <a:endParaRPr lang="en-US" sz="2800" b="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57"/>
          <p:cNvSpPr>
            <a:spLocks noChangeArrowheads="1"/>
          </p:cNvSpPr>
          <p:nvPr/>
        </p:nvSpPr>
        <p:spPr bwMode="gray">
          <a:xfrm>
            <a:off x="613649" y="68958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r>
              <a:rPr lang="en-US" sz="1801" b="1" dirty="0" smtClean="0">
                <a:solidFill>
                  <a:schemeClr val="bg1"/>
                </a:solidFill>
                <a:latin typeface="Times New Roman" panose="02020603050405020304" pitchFamily="18" charset="0"/>
                <a:cs typeface="Times New Roman" panose="02020603050405020304" pitchFamily="18" charset="0"/>
              </a:rPr>
              <a:t>  4</a:t>
            </a:r>
            <a:endParaRPr lang="en-US" sz="1801" b="1" dirty="0">
              <a:solidFill>
                <a:schemeClr val="bg1"/>
              </a:solidFill>
              <a:latin typeface="Times New Roman" panose="02020603050405020304" pitchFamily="18" charset="0"/>
              <a:cs typeface="Times New Roman" panose="02020603050405020304" pitchFamily="18" charset="0"/>
            </a:endParaRPr>
          </a:p>
        </p:txBody>
      </p:sp>
      <p:sp>
        <p:nvSpPr>
          <p:cNvPr id="4" name="Text Box 268"/>
          <p:cNvSpPr txBox="1">
            <a:spLocks noChangeArrowheads="1"/>
          </p:cNvSpPr>
          <p:nvPr/>
        </p:nvSpPr>
        <p:spPr bwMode="gray">
          <a:xfrm>
            <a:off x="609600" y="209390"/>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4</a:t>
            </a:r>
          </a:p>
        </p:txBody>
      </p:sp>
      <p:pic>
        <p:nvPicPr>
          <p:cNvPr id="12292" name="Picture 4" descr="Kết quả hình ảnh cho dan ch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3072" y="1524003"/>
            <a:ext cx="7620000" cy="4981575"/>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Kết quả hình ảnh cho dan ch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877369"/>
            <a:ext cx="4137497" cy="361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04858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5" y="304805"/>
            <a:ext cx="11125200" cy="954107"/>
          </a:xfrm>
          <a:prstGeom prst="rect">
            <a:avLst/>
          </a:prstGeom>
        </p:spPr>
        <p:txBody>
          <a:bodyPr wrap="square">
            <a:spAutoFit/>
          </a:bodyPr>
          <a:lstStyle/>
          <a:p>
            <a:pPr marL="342895" indent="-342895" algn="ctr">
              <a:buFont typeface="Wingdings" panose="05000000000000000000" pitchFamily="2" charset="2"/>
              <a:buChar char="ü"/>
            </a:pPr>
            <a:r>
              <a:rPr lang="nl-NL" sz="2800" dirty="0">
                <a:latin typeface="Times New Roman" panose="02020603050405020304" pitchFamily="18" charset="0"/>
                <a:ea typeface="Calibri" panose="020F0502020204030204" pitchFamily="34" charset="0"/>
                <a:cs typeface="Times New Roman" panose="02020603050405020304" pitchFamily="18" charset="0"/>
              </a:rPr>
              <a:t>Nhân dân thực hiện quyền làm chủ của mình bằng hình thức </a:t>
            </a:r>
            <a:r>
              <a:rPr lang="nl-NL" sz="2800" b="1" u="sng" dirty="0">
                <a:latin typeface="Times New Roman" panose="02020603050405020304" pitchFamily="18" charset="0"/>
                <a:ea typeface="Calibri" panose="020F0502020204030204" pitchFamily="34" charset="0"/>
                <a:cs typeface="Times New Roman" panose="02020603050405020304" pitchFamily="18" charset="0"/>
              </a:rPr>
              <a:t>trực tiếp hoặc gián tiếp</a:t>
            </a:r>
            <a:endParaRPr lang="en-US" sz="2800" dirty="0">
              <a:latin typeface="Times New Roman" panose="02020603050405020304" pitchFamily="18" charset="0"/>
              <a:cs typeface="Times New Roman" panose="02020603050405020304" pitchFamily="18" charset="0"/>
            </a:endParaRPr>
          </a:p>
        </p:txBody>
      </p:sp>
      <p:pic>
        <p:nvPicPr>
          <p:cNvPr id="13314" name="Picture 2" descr="Image result for dân chủ trực tiế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4" y="1422403"/>
            <a:ext cx="5334000" cy="41783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Kết quả hình ảnh cho trưng cầu dân 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239" y="1258912"/>
            <a:ext cx="5507663" cy="4913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79485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5" y="304801"/>
            <a:ext cx="11125200" cy="1200329"/>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990000"/>
                </a:solidFill>
                <a:latin typeface="+mj-lt"/>
                <a:ea typeface="Calibri" panose="020F0502020204030204" pitchFamily="34" charset="0"/>
                <a:cs typeface="Times New Roman" panose="02020603050405020304" pitchFamily="18" charset="0"/>
              </a:rPr>
              <a:t>Nhà nước </a:t>
            </a:r>
            <a:r>
              <a:rPr lang="nl-NL" sz="2400" b="1" dirty="0">
                <a:solidFill>
                  <a:srgbClr val="00B0F0"/>
                </a:solidFill>
                <a:latin typeface="+mj-lt"/>
                <a:ea typeface="Calibri" panose="020F0502020204030204" pitchFamily="34" charset="0"/>
                <a:cs typeface="Times New Roman" panose="02020603050405020304" pitchFamily="18" charset="0"/>
              </a:rPr>
              <a:t>chăm lo </a:t>
            </a:r>
            <a:r>
              <a:rPr lang="nl-NL" sz="2400" dirty="0">
                <a:solidFill>
                  <a:srgbClr val="990000"/>
                </a:solidFill>
                <a:latin typeface="+mj-lt"/>
                <a:ea typeface="Calibri" panose="020F0502020204030204" pitchFamily="34" charset="0"/>
                <a:cs typeface="Times New Roman" panose="02020603050405020304" pitchFamily="18" charset="0"/>
              </a:rPr>
              <a:t>cho con người, </a:t>
            </a:r>
            <a:r>
              <a:rPr lang="nl-NL" sz="2400" b="1" dirty="0">
                <a:solidFill>
                  <a:srgbClr val="00B050"/>
                </a:solidFill>
                <a:latin typeface="+mj-lt"/>
                <a:ea typeface="Calibri" panose="020F0502020204030204" pitchFamily="34" charset="0"/>
                <a:cs typeface="Times New Roman" panose="02020603050405020304" pitchFamily="18" charset="0"/>
              </a:rPr>
              <a:t>bảo vệ quyền và lợi ích hợp pháp </a:t>
            </a:r>
            <a:r>
              <a:rPr lang="nl-NL" sz="2400" dirty="0">
                <a:solidFill>
                  <a:srgbClr val="990000"/>
                </a:solidFill>
                <a:latin typeface="+mj-lt"/>
                <a:ea typeface="Calibri" panose="020F0502020204030204" pitchFamily="34" charset="0"/>
                <a:cs typeface="Times New Roman" panose="02020603050405020304" pitchFamily="18" charset="0"/>
              </a:rPr>
              <a:t>của mọi người; </a:t>
            </a:r>
            <a:r>
              <a:rPr lang="nl-NL" sz="2400" b="1" dirty="0">
                <a:solidFill>
                  <a:srgbClr val="6600CC"/>
                </a:solidFill>
                <a:latin typeface="+mj-lt"/>
                <a:ea typeface="Calibri" panose="020F0502020204030204" pitchFamily="34" charset="0"/>
                <a:cs typeface="Times New Roman" panose="02020603050405020304" pitchFamily="18" charset="0"/>
              </a:rPr>
              <a:t>tôn trọng </a:t>
            </a:r>
            <a:r>
              <a:rPr lang="nl-NL" sz="2400" dirty="0">
                <a:solidFill>
                  <a:srgbClr val="990000"/>
                </a:solidFill>
                <a:latin typeface="+mj-lt"/>
                <a:ea typeface="Calibri" panose="020F0502020204030204" pitchFamily="34" charset="0"/>
                <a:cs typeface="Times New Roman" panose="02020603050405020304" pitchFamily="18" charset="0"/>
              </a:rPr>
              <a:t>và </a:t>
            </a:r>
            <a:r>
              <a:rPr lang="nl-NL" sz="2400" b="1" dirty="0">
                <a:solidFill>
                  <a:srgbClr val="00CCFF"/>
                </a:solidFill>
                <a:latin typeface="+mj-lt"/>
                <a:ea typeface="Calibri" panose="020F0502020204030204" pitchFamily="34" charset="0"/>
                <a:cs typeface="Times New Roman" panose="02020603050405020304" pitchFamily="18" charset="0"/>
              </a:rPr>
              <a:t>thực hiện </a:t>
            </a:r>
            <a:r>
              <a:rPr lang="nl-NL" sz="2400" dirty="0">
                <a:solidFill>
                  <a:srgbClr val="990000"/>
                </a:solidFill>
                <a:latin typeface="+mj-lt"/>
                <a:ea typeface="Calibri" panose="020F0502020204030204" pitchFamily="34" charset="0"/>
                <a:cs typeface="Times New Roman" panose="02020603050405020304" pitchFamily="18" charset="0"/>
              </a:rPr>
              <a:t>các điều ước quốc tế về quyền con người mà Việt Nam đã ký kết hoặc tham gia.</a:t>
            </a:r>
            <a:endParaRPr lang="en-US" sz="2400" dirty="0">
              <a:solidFill>
                <a:srgbClr val="990000"/>
              </a:solidFill>
              <a:latin typeface="+mj-lt"/>
              <a:ea typeface="Calibri" panose="020F0502020204030204" pitchFamily="34" charset="0"/>
              <a:cs typeface="Times New Roman" panose="02020603050405020304" pitchFamily="18" charset="0"/>
            </a:endParaRPr>
          </a:p>
        </p:txBody>
      </p:sp>
      <p:pic>
        <p:nvPicPr>
          <p:cNvPr id="14338" name="Picture 2" descr="Image result for Nhà nước chăm lo cho con người, bảo vệ quyền và lợi ích hợp pháp của mọi ngườ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905002"/>
            <a:ext cx="3657600" cy="3505198"/>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Image result for Nhà nước chăm lo cho con người, bảo vệ quyền và lợi ích hợp pháp của mọi ngườ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6802" y="1905004"/>
            <a:ext cx="3295652" cy="3124196"/>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Kết quả hình ảnh cho cung cấp nhu yếu phẩm ở phường trúc bạch"/>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10000" y="1905002"/>
            <a:ext cx="4876802" cy="4495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31669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4" y="304803"/>
            <a:ext cx="11353801" cy="1200329"/>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00B050"/>
                </a:solidFill>
                <a:latin typeface="+mj-lt"/>
                <a:ea typeface="Calibri" panose="020F0502020204030204" pitchFamily="34" charset="0"/>
                <a:cs typeface="Times New Roman" panose="02020603050405020304" pitchFamily="18" charset="0"/>
              </a:rPr>
              <a:t>Coi trọng công tác </a:t>
            </a:r>
            <a:r>
              <a:rPr lang="nl-NL" sz="2400" b="1" dirty="0">
                <a:solidFill>
                  <a:srgbClr val="FF3399"/>
                </a:solidFill>
                <a:latin typeface="+mj-lt"/>
                <a:ea typeface="Calibri" panose="020F0502020204030204" pitchFamily="34" charset="0"/>
                <a:cs typeface="Times New Roman" panose="02020603050405020304" pitchFamily="18" charset="0"/>
              </a:rPr>
              <a:t>tuyên truyền, giáo dục </a:t>
            </a:r>
            <a:r>
              <a:rPr lang="nl-NL" sz="2400" dirty="0">
                <a:solidFill>
                  <a:srgbClr val="00B050"/>
                </a:solidFill>
                <a:latin typeface="+mj-lt"/>
                <a:ea typeface="Calibri" panose="020F0502020204030204" pitchFamily="34" charset="0"/>
                <a:cs typeface="Times New Roman" panose="02020603050405020304" pitchFamily="18" charset="0"/>
              </a:rPr>
              <a:t>pháp luật, nâng cao ý thức pháp luật cho nhân dân, gắn liền quyền hạn với trách nhiệm, lợi ích và nghĩa vụ công dân. </a:t>
            </a:r>
            <a:endParaRPr lang="en-US" sz="2400" dirty="0">
              <a:solidFill>
                <a:srgbClr val="00B050"/>
              </a:solidFill>
              <a:latin typeface="+mj-lt"/>
              <a:ea typeface="Calibri" panose="020F0502020204030204" pitchFamily="34" charset="0"/>
              <a:cs typeface="Times New Roman" panose="02020603050405020304" pitchFamily="18" charset="0"/>
            </a:endParaRPr>
          </a:p>
        </p:txBody>
      </p:sp>
      <p:pic>
        <p:nvPicPr>
          <p:cNvPr id="16386" name="Picture 2" descr="Image result for tuyên truyền, giáo dục pháp luậ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4" y="1600200"/>
            <a:ext cx="6172201" cy="4222571"/>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Kết quả hình ảnh cho chấp hành pháp luật giao thô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4" y="1676400"/>
            <a:ext cx="4739636" cy="426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16474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3"/>
            <a:ext cx="11506201" cy="830997"/>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3333CC"/>
                </a:solidFill>
                <a:latin typeface="+mj-lt"/>
                <a:ea typeface="Calibri" panose="020F0502020204030204" pitchFamily="34" charset="0"/>
                <a:cs typeface="Times New Roman" panose="02020603050405020304" pitchFamily="18" charset="0"/>
              </a:rPr>
              <a:t>Mọi công dân đều </a:t>
            </a:r>
            <a:r>
              <a:rPr lang="nl-NL" sz="2400" b="1" dirty="0">
                <a:solidFill>
                  <a:srgbClr val="CC0066"/>
                </a:solidFill>
                <a:latin typeface="+mj-lt"/>
                <a:ea typeface="Calibri" panose="020F0502020204030204" pitchFamily="34" charset="0"/>
                <a:cs typeface="Times New Roman" panose="02020603050405020304" pitchFamily="18" charset="0"/>
              </a:rPr>
              <a:t>bình đẳng trước pháp luật</a:t>
            </a:r>
            <a:r>
              <a:rPr lang="nl-NL" sz="2400" dirty="0">
                <a:solidFill>
                  <a:srgbClr val="3333CC"/>
                </a:solidFill>
                <a:latin typeface="+mj-lt"/>
                <a:ea typeface="Calibri" panose="020F0502020204030204" pitchFamily="34" charset="0"/>
                <a:cs typeface="Times New Roman" panose="02020603050405020304" pitchFamily="18" charset="0"/>
              </a:rPr>
              <a:t>, mọi tổ chức Đảng, cơ quan Nhà nước, đoàn thể đều </a:t>
            </a:r>
            <a:r>
              <a:rPr lang="nl-NL" sz="2400" b="1" dirty="0">
                <a:solidFill>
                  <a:srgbClr val="FF3399"/>
                </a:solidFill>
                <a:latin typeface="+mj-lt"/>
                <a:ea typeface="Calibri" panose="020F0502020204030204" pitchFamily="34" charset="0"/>
                <a:cs typeface="Times New Roman" panose="02020603050405020304" pitchFamily="18" charset="0"/>
              </a:rPr>
              <a:t>hoạt động theo Hiến pháp, pháp luật. </a:t>
            </a:r>
            <a:endParaRPr lang="en-US" sz="2400" b="1" dirty="0">
              <a:solidFill>
                <a:srgbClr val="FF3399"/>
              </a:solidFill>
              <a:latin typeface="+mj-lt"/>
              <a:ea typeface="Calibri" panose="020F0502020204030204" pitchFamily="34" charset="0"/>
              <a:cs typeface="Times New Roman" panose="02020603050405020304" pitchFamily="18" charset="0"/>
            </a:endParaRPr>
          </a:p>
        </p:txBody>
      </p:sp>
      <p:pic>
        <p:nvPicPr>
          <p:cNvPr id="17412"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4" y="1587504"/>
            <a:ext cx="5638800" cy="4051301"/>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Kết quả hình ảnh cho công dân bình đẳng trước pháp luậ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3" y="1587505"/>
            <a:ext cx="5181597" cy="405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867755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523022" y="619786"/>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609600" y="685804"/>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4" name="Rectangle 3"/>
          <p:cNvSpPr/>
          <p:nvPr/>
        </p:nvSpPr>
        <p:spPr>
          <a:xfrm>
            <a:off x="584918" y="717990"/>
            <a:ext cx="10387884" cy="348813"/>
          </a:xfrm>
          <a:prstGeom prst="rect">
            <a:avLst/>
          </a:prstGeom>
        </p:spPr>
        <p:txBody>
          <a:bodyPr wrap="square">
            <a:spAutoFit/>
          </a:bodyPr>
          <a:lstStyle/>
          <a:p>
            <a:pPr marL="457195" indent="457195" algn="ctr">
              <a:lnSpc>
                <a:spcPts val="2000"/>
              </a:lnSpc>
            </a:pPr>
            <a:r>
              <a:rPr lang="nl-NL" sz="2800" b="1" i="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Xây dựng đội ngũ cán bộ, công chức trong sạch, có năng lực</a:t>
            </a:r>
            <a:endParaRPr 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8434" name="Picture 2" descr="Image result for Cán bộ là cái gốc của mọi công việ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55" y="1583082"/>
            <a:ext cx="10223143" cy="4246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02800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90"/>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4"/>
            <a:ext cx="11506200" cy="584775"/>
          </a:xfrm>
          <a:prstGeom prst="rect">
            <a:avLst/>
          </a:prstGeom>
        </p:spPr>
        <p:txBody>
          <a:bodyPr wrap="square">
            <a:spAutoFit/>
          </a:bodyPr>
          <a:lstStyle/>
          <a:p>
            <a:pPr marL="342895" indent="-342895" algn="ctr">
              <a:buFont typeface="Wingdings" panose="05000000000000000000" pitchFamily="2" charset="2"/>
              <a:buChar char="v"/>
            </a:pPr>
            <a:r>
              <a:rPr lang="nl-NL" sz="3200" b="1" dirty="0">
                <a:solidFill>
                  <a:srgbClr val="FF3399"/>
                </a:solidFill>
              </a:rPr>
              <a:t> T</a:t>
            </a:r>
            <a:r>
              <a:rPr lang="nl-NL" sz="3200" b="1" u="sng" dirty="0">
                <a:solidFill>
                  <a:srgbClr val="FF3399"/>
                </a:solidFill>
              </a:rPr>
              <a:t>iêu chuẩn chung của cán bộ trong thời kỳ đổi mớ</a:t>
            </a:r>
            <a:r>
              <a:rPr lang="nl-NL" sz="3200" b="1" dirty="0">
                <a:solidFill>
                  <a:srgbClr val="FF3399"/>
                </a:solidFill>
              </a:rPr>
              <a:t>i</a:t>
            </a:r>
            <a:r>
              <a:rPr lang="nl-NL" sz="3200" dirty="0">
                <a:solidFill>
                  <a:srgbClr val="FF3399"/>
                </a:solidFill>
              </a:rPr>
              <a:t>:</a:t>
            </a:r>
            <a:endParaRPr lang="en-US" sz="3200" dirty="0">
              <a:solidFill>
                <a:srgbClr val="FF3399"/>
              </a:solidFill>
              <a:latin typeface="+mj-lt"/>
            </a:endParaRPr>
          </a:p>
        </p:txBody>
      </p:sp>
      <p:sp>
        <p:nvSpPr>
          <p:cNvPr id="6" name="Rectangle 5"/>
          <p:cNvSpPr/>
          <p:nvPr/>
        </p:nvSpPr>
        <p:spPr>
          <a:xfrm>
            <a:off x="1958693" y="4495802"/>
            <a:ext cx="9699911" cy="954107"/>
          </a:xfrm>
          <a:prstGeom prst="rect">
            <a:avLst/>
          </a:prstGeom>
        </p:spPr>
        <p:txBody>
          <a:bodyPr wrap="square">
            <a:spAutoFit/>
          </a:bodyPr>
          <a:lstStyle/>
          <a:p>
            <a:pPr marL="457195" indent="-457195">
              <a:buFont typeface="Wingdings" panose="05000000000000000000" pitchFamily="2" charset="2"/>
              <a:buChar char="§"/>
            </a:pPr>
            <a:r>
              <a:rPr lang="nl-NL" sz="2800" dirty="0">
                <a:solidFill>
                  <a:srgbClr val="00B0F0"/>
                </a:solidFill>
                <a:latin typeface="+mj-lt"/>
                <a:ea typeface="Calibri" panose="020F0502020204030204" pitchFamily="34" charset="0"/>
                <a:cs typeface="Times New Roman" panose="02020603050405020304" pitchFamily="18" charset="0"/>
              </a:rPr>
              <a:t>Thực hiện tốt các chủ trương, đường lối của Đảng, chính sách và pháp luật của Nhà nước.</a:t>
            </a:r>
            <a:endParaRPr lang="en-US" sz="2800" dirty="0">
              <a:solidFill>
                <a:srgbClr val="00B0F0"/>
              </a:solidFill>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92" y="1250746"/>
            <a:ext cx="5106975"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6600CC"/>
                </a:solidFill>
                <a:latin typeface="+mj-lt"/>
                <a:ea typeface="Calibri" panose="020F0502020204030204" pitchFamily="34" charset="0"/>
                <a:cs typeface="Times New Roman" panose="02020603050405020304" pitchFamily="18" charset="0"/>
              </a:rPr>
              <a:t>Tinh thần yêu nước sâu sắc</a:t>
            </a:r>
            <a:endParaRPr lang="en-US" sz="2800" dirty="0">
              <a:solidFill>
                <a:srgbClr val="6600CC"/>
              </a:solidFill>
              <a:latin typeface="+mj-lt"/>
            </a:endParaRPr>
          </a:p>
        </p:txBody>
      </p:sp>
      <p:sp>
        <p:nvSpPr>
          <p:cNvPr id="8" name="Rectangle 7"/>
          <p:cNvSpPr/>
          <p:nvPr/>
        </p:nvSpPr>
        <p:spPr>
          <a:xfrm>
            <a:off x="1933291" y="2278244"/>
            <a:ext cx="4865434"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C00000"/>
                </a:solidFill>
                <a:latin typeface="+mj-lt"/>
                <a:ea typeface="Calibri" panose="020F0502020204030204" pitchFamily="34" charset="0"/>
                <a:cs typeface="Times New Roman" panose="02020603050405020304" pitchFamily="18" charset="0"/>
              </a:rPr>
              <a:t>Tận tụy phục vụ Nhân dân</a:t>
            </a:r>
            <a:endParaRPr lang="en-US" sz="2800" dirty="0">
              <a:solidFill>
                <a:srgbClr val="C00000"/>
              </a:solidFill>
              <a:latin typeface="+mj-lt"/>
            </a:endParaRPr>
          </a:p>
        </p:txBody>
      </p:sp>
      <p:sp>
        <p:nvSpPr>
          <p:cNvPr id="9" name="Rectangle 8"/>
          <p:cNvSpPr/>
          <p:nvPr/>
        </p:nvSpPr>
        <p:spPr>
          <a:xfrm>
            <a:off x="1958690" y="3512639"/>
            <a:ext cx="7840608"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00B050"/>
                </a:solidFill>
                <a:latin typeface="+mj-lt"/>
                <a:ea typeface="Calibri" panose="020F0502020204030204" pitchFamily="34" charset="0"/>
                <a:cs typeface="Times New Roman" panose="02020603050405020304" pitchFamily="18" charset="0"/>
              </a:rPr>
              <a:t>Kiên định mục tiêu độc lập dân tộc và CNXH </a:t>
            </a:r>
            <a:endParaRPr lang="en-US" sz="2800" dirty="0">
              <a:solidFill>
                <a:srgbClr val="00B050"/>
              </a:solidFill>
              <a:latin typeface="+mj-lt"/>
            </a:endParaRPr>
          </a:p>
        </p:txBody>
      </p:sp>
      <p:cxnSp>
        <p:nvCxnSpPr>
          <p:cNvPr id="11" name="Straight Arrow Connector 10"/>
          <p:cNvCxnSpPr/>
          <p:nvPr/>
        </p:nvCxnSpPr>
        <p:spPr>
          <a:xfrm flipV="1">
            <a:off x="457204" y="1676404"/>
            <a:ext cx="1501488" cy="22098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8" idx="1"/>
          </p:cNvCxnSpPr>
          <p:nvPr/>
        </p:nvCxnSpPr>
        <p:spPr>
          <a:xfrm flipV="1">
            <a:off x="457202" y="2539854"/>
            <a:ext cx="1476089" cy="13463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457202" y="3886200"/>
            <a:ext cx="1476089"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57204" y="3810009"/>
            <a:ext cx="1676400" cy="761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763164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1" y="1295405"/>
            <a:ext cx="4572000" cy="707886"/>
          </a:xfrm>
          <a:prstGeom prst="rect">
            <a:avLst/>
          </a:prstGeom>
        </p:spPr>
        <p:txBody>
          <a:bodyPr wrap="square">
            <a:spAutoFit/>
          </a:bodyPr>
          <a:lstStyle/>
          <a:p>
            <a:pPr marL="342895" indent="-342895" algn="just">
              <a:buFont typeface="Wingdings" panose="05000000000000000000" pitchFamily="2" charset="2"/>
              <a:buChar char="§"/>
            </a:pPr>
            <a:r>
              <a:rPr lang="nl-NL" sz="2000" dirty="0">
                <a:solidFill>
                  <a:srgbClr val="0070C0"/>
                </a:solidFill>
                <a:latin typeface="+mj-lt"/>
                <a:ea typeface="Calibri" panose="020F0502020204030204" pitchFamily="34" charset="0"/>
              </a:rPr>
              <a:t>Cần, kiệm, liêm, chính, chí công vô tư</a:t>
            </a:r>
            <a:endParaRPr lang="en-US" sz="2000" dirty="0">
              <a:solidFill>
                <a:srgbClr val="0070C0"/>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2" y="1143000"/>
            <a:ext cx="5981700" cy="44958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14400" y="2414951"/>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CC0066"/>
                </a:solidFill>
                <a:latin typeface="+mj-lt"/>
                <a:ea typeface="Calibri" panose="020F0502020204030204" pitchFamily="34" charset="0"/>
              </a:rPr>
              <a:t>Không tham nhũng và kiên quyết đấu tranh chống tham nhũng</a:t>
            </a:r>
            <a:endParaRPr lang="en-US" sz="2000" dirty="0">
              <a:solidFill>
                <a:srgbClr val="CC0066"/>
              </a:solidFill>
              <a:latin typeface="+mj-lt"/>
            </a:endParaRPr>
          </a:p>
        </p:txBody>
      </p:sp>
      <p:sp>
        <p:nvSpPr>
          <p:cNvPr id="5" name="Rectangle 4"/>
          <p:cNvSpPr/>
          <p:nvPr/>
        </p:nvSpPr>
        <p:spPr>
          <a:xfrm>
            <a:off x="990601" y="3534494"/>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663300"/>
                </a:solidFill>
                <a:latin typeface="+mj-lt"/>
                <a:ea typeface="Calibri" panose="020F0502020204030204" pitchFamily="34" charset="0"/>
              </a:rPr>
              <a:t>Có ý thức tổ chức kỷ luật, trung thực, không cơ hội</a:t>
            </a:r>
            <a:endParaRPr lang="en-US" sz="2000" dirty="0">
              <a:solidFill>
                <a:srgbClr val="663300"/>
              </a:solidFill>
              <a:latin typeface="+mj-lt"/>
            </a:endParaRPr>
          </a:p>
        </p:txBody>
      </p:sp>
      <p:sp>
        <p:nvSpPr>
          <p:cNvPr id="6" name="Rectangle 5"/>
          <p:cNvSpPr/>
          <p:nvPr/>
        </p:nvSpPr>
        <p:spPr>
          <a:xfrm>
            <a:off x="533405" y="4724405"/>
            <a:ext cx="5029200" cy="605294"/>
          </a:xfrm>
          <a:prstGeom prst="rect">
            <a:avLst/>
          </a:prstGeom>
        </p:spPr>
        <p:txBody>
          <a:bodyPr wrap="square">
            <a:spAutoFit/>
          </a:bodyPr>
          <a:lstStyle/>
          <a:p>
            <a:pPr marL="800088" indent="-342895" algn="just">
              <a:lnSpc>
                <a:spcPts val="2000"/>
              </a:lnSpc>
              <a:buFont typeface="Wingdings" panose="05000000000000000000" pitchFamily="2" charset="2"/>
              <a:buChar char="§"/>
            </a:pPr>
            <a:r>
              <a:rPr lang="nl-NL" sz="2000" dirty="0">
                <a:solidFill>
                  <a:srgbClr val="006600"/>
                </a:solidFill>
                <a:latin typeface="+mj-lt"/>
                <a:ea typeface="Calibri" panose="020F0502020204030204" pitchFamily="34" charset="0"/>
                <a:cs typeface="Times New Roman" panose="02020603050405020304" pitchFamily="18" charset="0"/>
              </a:rPr>
              <a:t>Gắn bó mật thiết với nhân dân, được nhân dân tín nhiệm. </a:t>
            </a:r>
            <a:endParaRPr lang="en-US" sz="2000" dirty="0">
              <a:solidFill>
                <a:srgbClr val="006600"/>
              </a:solidFill>
              <a:latin typeface="+mj-lt"/>
              <a:ea typeface="Calibri" panose="020F0502020204030204" pitchFamily="34" charset="0"/>
              <a:cs typeface="Times New Roman" panose="02020603050405020304" pitchFamily="18" charset="0"/>
            </a:endParaRPr>
          </a:p>
        </p:txBody>
      </p:sp>
      <p:cxnSp>
        <p:nvCxnSpPr>
          <p:cNvPr id="7" name="Straight Arrow Connector 6"/>
          <p:cNvCxnSpPr>
            <a:endCxn id="2" idx="1"/>
          </p:cNvCxnSpPr>
          <p:nvPr/>
        </p:nvCxnSpPr>
        <p:spPr>
          <a:xfrm flipV="1">
            <a:off x="152400" y="1649348"/>
            <a:ext cx="838201" cy="18851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52400" y="3534496"/>
            <a:ext cx="838201" cy="11899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52404" y="3534493"/>
            <a:ext cx="762000" cy="1231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4" idx="1"/>
          </p:cNvCxnSpPr>
          <p:nvPr/>
        </p:nvCxnSpPr>
        <p:spPr>
          <a:xfrm flipV="1">
            <a:off x="152402" y="2768894"/>
            <a:ext cx="761998" cy="7656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227553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0698" y="1570574"/>
            <a:ext cx="3884397" cy="461665"/>
          </a:xfrm>
          <a:prstGeom prst="rect">
            <a:avLst/>
          </a:prstGeom>
        </p:spPr>
        <p:txBody>
          <a:bodyPr wrap="none">
            <a:spAutoFit/>
          </a:bodyPr>
          <a:lstStyle/>
          <a:p>
            <a:pPr marL="342895" indent="-342895">
              <a:buFont typeface="Wingdings" panose="05000000000000000000" pitchFamily="2" charset="2"/>
              <a:buChar char="§"/>
            </a:pPr>
            <a:r>
              <a:rPr lang="nl-NL" sz="2400" dirty="0">
                <a:solidFill>
                  <a:srgbClr val="6600CC"/>
                </a:solidFill>
                <a:latin typeface="+mj-lt"/>
                <a:ea typeface="Calibri" panose="020F0502020204030204" pitchFamily="34" charset="0"/>
              </a:rPr>
              <a:t>Có trình độ, hiểu biết về:</a:t>
            </a:r>
            <a:endParaRPr lang="en-US" sz="2400" dirty="0">
              <a:solidFill>
                <a:srgbClr val="6600CC"/>
              </a:solidFill>
              <a:latin typeface="+mj-lt"/>
            </a:endParaRPr>
          </a:p>
        </p:txBody>
      </p:sp>
      <p:sp>
        <p:nvSpPr>
          <p:cNvPr id="4" name="Rectangle 3"/>
          <p:cNvSpPr/>
          <p:nvPr/>
        </p:nvSpPr>
        <p:spPr>
          <a:xfrm>
            <a:off x="4916838" y="787571"/>
            <a:ext cx="2704587"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00B050"/>
                </a:solidFill>
                <a:latin typeface="+mj-lt"/>
                <a:ea typeface="Calibri" panose="020F0502020204030204" pitchFamily="34" charset="0"/>
              </a:rPr>
              <a:t>Lý luận chính trị</a:t>
            </a:r>
            <a:endParaRPr lang="en-US" sz="2400" dirty="0">
              <a:solidFill>
                <a:srgbClr val="00B050"/>
              </a:solidFill>
              <a:latin typeface="+mj-lt"/>
            </a:endParaRPr>
          </a:p>
        </p:txBody>
      </p:sp>
      <p:sp>
        <p:nvSpPr>
          <p:cNvPr id="5" name="Rectangle 4"/>
          <p:cNvSpPr/>
          <p:nvPr/>
        </p:nvSpPr>
        <p:spPr>
          <a:xfrm>
            <a:off x="4942236" y="1570574"/>
            <a:ext cx="4929555"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996633"/>
                </a:solidFill>
                <a:latin typeface="+mj-lt"/>
                <a:ea typeface="Calibri" panose="020F0502020204030204" pitchFamily="34" charset="0"/>
              </a:rPr>
              <a:t>Quan điểm, đường lối của Đảng</a:t>
            </a:r>
            <a:endParaRPr lang="en-US" sz="2400" dirty="0">
              <a:solidFill>
                <a:srgbClr val="996633"/>
              </a:solidFill>
              <a:latin typeface="+mj-lt"/>
            </a:endParaRPr>
          </a:p>
        </p:txBody>
      </p:sp>
      <p:sp>
        <p:nvSpPr>
          <p:cNvPr id="6" name="Rectangle 5"/>
          <p:cNvSpPr/>
          <p:nvPr/>
        </p:nvSpPr>
        <p:spPr>
          <a:xfrm>
            <a:off x="4942231" y="2306796"/>
            <a:ext cx="5904180"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660066"/>
                </a:solidFill>
                <a:latin typeface="+mj-lt"/>
                <a:ea typeface="Calibri" panose="020F0502020204030204" pitchFamily="34" charset="0"/>
              </a:rPr>
              <a:t>Chính sách và pháp luật của Nhà nước</a:t>
            </a:r>
            <a:endParaRPr lang="en-US" sz="2400" dirty="0">
              <a:solidFill>
                <a:srgbClr val="660066"/>
              </a:solidFill>
              <a:latin typeface="+mj-lt"/>
            </a:endParaRPr>
          </a:p>
        </p:txBody>
      </p:sp>
      <p:sp>
        <p:nvSpPr>
          <p:cNvPr id="10" name="Rectangle 9"/>
          <p:cNvSpPr/>
          <p:nvPr/>
        </p:nvSpPr>
        <p:spPr>
          <a:xfrm>
            <a:off x="430694" y="3581406"/>
            <a:ext cx="11151710" cy="830997"/>
          </a:xfrm>
          <a:prstGeom prst="rect">
            <a:avLst/>
          </a:prstGeom>
        </p:spPr>
        <p:txBody>
          <a:bodyPr wrap="square">
            <a:spAutoFit/>
          </a:bodyPr>
          <a:lstStyle/>
          <a:p>
            <a:pPr marL="342895" indent="-342895" algn="jus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Đủ năng lực và sức khỏe để làm việc có hiệu quả, đáp ứng nhu cầu và nhiệm vụ được giao.</a:t>
            </a:r>
            <a:endParaRPr lang="en-US" sz="2400" dirty="0">
              <a:solidFill>
                <a:srgbClr val="663300"/>
              </a:solidFill>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315095" y="1160317"/>
            <a:ext cx="627143" cy="641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315095" y="1801407"/>
            <a:ext cx="601737" cy="6262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315095" y="1801407"/>
            <a:ext cx="62714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28601" y="3048005"/>
            <a:ext cx="304800" cy="76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228601" y="1801407"/>
            <a:ext cx="304800" cy="12465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15715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id="{231DDC7E-7276-4FC6-9916-2FD9362C1662}"/>
              </a:ext>
            </a:extLst>
          </p:cNvPr>
          <p:cNvSpPr/>
          <p:nvPr/>
        </p:nvSpPr>
        <p:spPr>
          <a:xfrm flipH="1">
            <a:off x="4545019" y="4428067"/>
            <a:ext cx="4159074" cy="1737570"/>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76"/>
            <a:endParaRPr lang="en-US" sz="1801">
              <a:solidFill>
                <a:prstClr val="black"/>
              </a:solidFill>
            </a:endParaRPr>
          </a:p>
        </p:txBody>
      </p:sp>
      <p:sp>
        <p:nvSpPr>
          <p:cNvPr id="4" name="Isosceles Triangle 3">
            <a:extLst>
              <a:ext uri="{FF2B5EF4-FFF2-40B4-BE49-F238E27FC236}">
                <a16:creationId xmlns:a16="http://schemas.microsoft.com/office/drawing/2014/main" id="{A6C517A5-5101-45E4-B82A-99C9F05BBF9B}"/>
              </a:ext>
            </a:extLst>
          </p:cNvPr>
          <p:cNvSpPr/>
          <p:nvPr/>
        </p:nvSpPr>
        <p:spPr>
          <a:xfrm rot="13175373" flipH="1">
            <a:off x="7869436" y="3397092"/>
            <a:ext cx="324000" cy="1346532"/>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5" name="Isosceles Triangle 4">
            <a:extLst>
              <a:ext uri="{FF2B5EF4-FFF2-40B4-BE49-F238E27FC236}">
                <a16:creationId xmlns:a16="http://schemas.microsoft.com/office/drawing/2014/main" id="{F4D30D65-0718-44D6-B324-93BF5829B022}"/>
              </a:ext>
            </a:extLst>
          </p:cNvPr>
          <p:cNvSpPr/>
          <p:nvPr/>
        </p:nvSpPr>
        <p:spPr>
          <a:xfrm rot="13999348" flipH="1">
            <a:off x="7738391" y="1670436"/>
            <a:ext cx="324000" cy="1346532"/>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6" name="Isosceles Triangle 5">
            <a:extLst>
              <a:ext uri="{FF2B5EF4-FFF2-40B4-BE49-F238E27FC236}">
                <a16:creationId xmlns:a16="http://schemas.microsoft.com/office/drawing/2014/main" id="{5867DF5E-AF5A-4467-A97B-83C44A1B1731}"/>
              </a:ext>
            </a:extLst>
          </p:cNvPr>
          <p:cNvSpPr/>
          <p:nvPr/>
        </p:nvSpPr>
        <p:spPr>
          <a:xfrm rot="8392489">
            <a:off x="3989844" y="4208890"/>
            <a:ext cx="324000" cy="1346532"/>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7" name="Isosceles Triangle 6">
            <a:extLst>
              <a:ext uri="{FF2B5EF4-FFF2-40B4-BE49-F238E27FC236}">
                <a16:creationId xmlns:a16="http://schemas.microsoft.com/office/drawing/2014/main" id="{1E081FA8-06E2-48FC-A8B2-9C35E4C2FDB9}"/>
              </a:ext>
            </a:extLst>
          </p:cNvPr>
          <p:cNvSpPr/>
          <p:nvPr/>
        </p:nvSpPr>
        <p:spPr>
          <a:xfrm rot="7600652">
            <a:off x="4104302" y="1868155"/>
            <a:ext cx="324000" cy="1346532"/>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8" name="TextBox 7">
            <a:extLst>
              <a:ext uri="{FF2B5EF4-FFF2-40B4-BE49-F238E27FC236}">
                <a16:creationId xmlns:a16="http://schemas.microsoft.com/office/drawing/2014/main" id="{8290585E-DBF9-45B3-A337-C5968EE5F1B2}"/>
              </a:ext>
            </a:extLst>
          </p:cNvPr>
          <p:cNvSpPr txBox="1"/>
          <p:nvPr/>
        </p:nvSpPr>
        <p:spPr>
          <a:xfrm>
            <a:off x="919879" y="1563077"/>
            <a:ext cx="2916000" cy="1200329"/>
          </a:xfrm>
          <a:prstGeom prst="rect">
            <a:avLst/>
          </a:prstGeom>
          <a:solidFill>
            <a:schemeClr val="accent2"/>
          </a:solidFill>
        </p:spPr>
        <p:txBody>
          <a:bodyPr wrap="square" rtlCol="0" anchor="ctr">
            <a:spAutoFit/>
          </a:bodyPr>
          <a:lstStyle/>
          <a:p>
            <a:pPr algn="r" defTabSz="91427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a16="http://schemas.microsoft.com/office/drawing/2014/main" id="{B9048DEC-768A-4266-B89D-FA265B630F87}"/>
              </a:ext>
            </a:extLst>
          </p:cNvPr>
          <p:cNvSpPr txBox="1"/>
          <p:nvPr/>
        </p:nvSpPr>
        <p:spPr>
          <a:xfrm>
            <a:off x="928043" y="4186012"/>
            <a:ext cx="2916002" cy="461665"/>
          </a:xfrm>
          <a:prstGeom prst="rect">
            <a:avLst/>
          </a:prstGeom>
          <a:solidFill>
            <a:srgbClr val="FF0000"/>
          </a:solidFill>
        </p:spPr>
        <p:txBody>
          <a:bodyPr wrap="square" rtlCol="0" anchor="ctr">
            <a:spAutoFit/>
          </a:bodyPr>
          <a:lstStyle/>
          <a:p>
            <a:pPr algn="r" defTabSz="914276"/>
            <a:r>
              <a:rPr lang="nl-NL" sz="2400" dirty="0">
                <a:solidFill>
                  <a:schemeClr val="bg1"/>
                </a:solidFill>
              </a:rPr>
              <a:t>Tinh 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a16="http://schemas.microsoft.com/office/drawing/2014/main" id="{4487BA25-280E-4C4D-9963-38D7895FBED7}"/>
              </a:ext>
            </a:extLst>
          </p:cNvPr>
          <p:cNvSpPr txBox="1"/>
          <p:nvPr/>
        </p:nvSpPr>
        <p:spPr>
          <a:xfrm>
            <a:off x="8341321" y="1360515"/>
            <a:ext cx="2916000" cy="1200329"/>
          </a:xfrm>
          <a:prstGeom prst="rect">
            <a:avLst/>
          </a:prstGeom>
          <a:solidFill>
            <a:schemeClr val="accent3"/>
          </a:solidFill>
        </p:spPr>
        <p:txBody>
          <a:bodyPr wrap="square" rtlCol="0" anchor="ctr">
            <a:spAutoFit/>
          </a:bodyPr>
          <a:lstStyle/>
          <a:p>
            <a:pPr defTabSz="91427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a16="http://schemas.microsoft.com/office/drawing/2014/main" id="{9650AFDF-D104-40B6-BE8C-AFD539254F6F}"/>
              </a:ext>
            </a:extLst>
          </p:cNvPr>
          <p:cNvSpPr txBox="1"/>
          <p:nvPr/>
        </p:nvSpPr>
        <p:spPr>
          <a:xfrm>
            <a:off x="8341321" y="3167854"/>
            <a:ext cx="2916000" cy="830997"/>
          </a:xfrm>
          <a:prstGeom prst="rect">
            <a:avLst/>
          </a:prstGeom>
          <a:solidFill>
            <a:srgbClr val="CC0066"/>
          </a:solidFill>
        </p:spPr>
        <p:txBody>
          <a:bodyPr wrap="square" rtlCol="0" anchor="ctr">
            <a:spAutoFit/>
          </a:bodyPr>
          <a:lstStyle/>
          <a:p>
            <a:pPr defTabSz="914276"/>
            <a:r>
              <a:rPr lang="nl-NL" sz="2400" dirty="0">
                <a:solidFill>
                  <a:schemeClr val="bg1"/>
                </a:solidFill>
              </a:rPr>
              <a:t>Tăng cường cán bộ cho cơ sở....</a:t>
            </a:r>
            <a:endParaRPr lang="ko-KR" altLang="en-US" sz="2400" b="1" dirty="0">
              <a:solidFill>
                <a:schemeClr val="bg1"/>
              </a:solidFill>
              <a:cs typeface="Arial" pitchFamily="34" charset="0"/>
            </a:endParaRPr>
          </a:p>
        </p:txBody>
      </p:sp>
      <p:sp>
        <p:nvSpPr>
          <p:cNvPr id="16" name="Graphic 8">
            <a:extLst>
              <a:ext uri="{FF2B5EF4-FFF2-40B4-BE49-F238E27FC236}">
                <a16:creationId xmlns:a16="http://schemas.microsoft.com/office/drawing/2014/main" id="{CFA4126C-33E3-46FB-B198-63F85757DCDF}"/>
              </a:ext>
            </a:extLst>
          </p:cNvPr>
          <p:cNvSpPr/>
          <p:nvPr/>
        </p:nvSpPr>
        <p:spPr>
          <a:xfrm>
            <a:off x="4903033" y="1572284"/>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401">
              <a:solidFill>
                <a:prstClr val="white"/>
              </a:solidFill>
            </a:endParaRPr>
          </a:p>
        </p:txBody>
      </p:sp>
    </p:spTree>
    <p:extLst>
      <p:ext uri="{BB962C8B-B14F-4D97-AF65-F5344CB8AC3E}">
        <p14:creationId xmlns:p14="http://schemas.microsoft.com/office/powerpoint/2010/main" val="132203569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hanoimoi.com.vn/Uploads/images/tuanphong/2019/10/24/bien-ch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4" y="228604"/>
            <a:ext cx="10515600" cy="655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598238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57"/>
          <p:cNvSpPr>
            <a:spLocks noChangeArrowheads="1"/>
          </p:cNvSpPr>
          <p:nvPr/>
        </p:nvSpPr>
        <p:spPr bwMode="gray">
          <a:xfrm rot="3419336">
            <a:off x="1868183" y="142403"/>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6" name="Text Box 268"/>
          <p:cNvSpPr txBox="1">
            <a:spLocks noChangeArrowheads="1"/>
          </p:cNvSpPr>
          <p:nvPr/>
        </p:nvSpPr>
        <p:spPr bwMode="gray">
          <a:xfrm>
            <a:off x="2033858" y="17726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6</a:t>
            </a:r>
          </a:p>
        </p:txBody>
      </p:sp>
      <p:sp>
        <p:nvSpPr>
          <p:cNvPr id="7" name="Line 256"/>
          <p:cNvSpPr>
            <a:spLocks noChangeShapeType="1"/>
          </p:cNvSpPr>
          <p:nvPr/>
        </p:nvSpPr>
        <p:spPr bwMode="gray">
          <a:xfrm>
            <a:off x="2211956" y="824419"/>
            <a:ext cx="6354690" cy="0"/>
          </a:xfrm>
          <a:prstGeom prst="line">
            <a:avLst/>
          </a:prstGeom>
          <a:noFill/>
          <a:ln w="25400">
            <a:solidFill>
              <a:schemeClr val="tx2"/>
            </a:solidFill>
            <a:prstDash val="sysDot"/>
            <a:round/>
            <a:headEnd/>
            <a:tailEnd type="oval" w="med" len="med"/>
          </a:ln>
          <a:effectLst/>
        </p:spPr>
        <p:txBody>
          <a:bodyPr wrap="none" anchor="ctr"/>
          <a:lstStyle/>
          <a:p>
            <a:pPr fontAlgn="base">
              <a:spcBef>
                <a:spcPct val="0"/>
              </a:spcBef>
              <a:spcAft>
                <a:spcPct val="0"/>
              </a:spcAft>
            </a:pPr>
            <a:endParaRPr lang="en-US" sz="1801">
              <a:solidFill>
                <a:srgbClr val="000000"/>
              </a:solidFill>
            </a:endParaRPr>
          </a:p>
        </p:txBody>
      </p:sp>
      <p:sp>
        <p:nvSpPr>
          <p:cNvPr id="4" name="Rectangle 3"/>
          <p:cNvSpPr/>
          <p:nvPr/>
        </p:nvSpPr>
        <p:spPr>
          <a:xfrm>
            <a:off x="1738926" y="274997"/>
            <a:ext cx="6298764" cy="361637"/>
          </a:xfrm>
          <a:prstGeom prst="rect">
            <a:avLst/>
          </a:prstGeom>
        </p:spPr>
        <p:txBody>
          <a:bodyPr wrap="square">
            <a:spAutoFit/>
          </a:bodyPr>
          <a:lstStyle/>
          <a:p>
            <a:pPr marL="457195" indent="457195">
              <a:lnSpc>
                <a:spcPts val="2100"/>
              </a:lnSpc>
            </a:pPr>
            <a:r>
              <a:rPr lang="nl-NL" sz="2400" b="1" i="1"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Đẩy mạnh đấu tranh chống tham nhũng</a:t>
            </a:r>
            <a:endParaRPr lang="en-US" sz="2400" b="1" dirty="0">
              <a:solidFill>
                <a:srgbClr val="CC6600"/>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060" name="Picture 1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4" y="4710298"/>
            <a:ext cx="3333749" cy="179314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244" y="4118778"/>
            <a:ext cx="2819401" cy="2053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9" descr="Káº¿t quáº£ hÃ¬nh áº£nh cho chá»ng tham nhÅ©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13" y="1150005"/>
            <a:ext cx="3107260"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1" descr="Káº¿t quáº£ hÃ¬nh áº£nh cho chá»ng tham nhÅ©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0435" y="648622"/>
            <a:ext cx="3639963" cy="3694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92318" y="1371603"/>
            <a:ext cx="4456284" cy="3416320"/>
          </a:xfrm>
          <a:prstGeom prst="rect">
            <a:avLst/>
          </a:prstGeom>
        </p:spPr>
        <p:txBody>
          <a:bodyPr wrap="square">
            <a:spAutoFit/>
          </a:bodyPr>
          <a:lstStyle/>
          <a:p>
            <a:pPr algn="just"/>
            <a:r>
              <a:rPr lang="vi-VN" sz="1801" dirty="0">
                <a:solidFill>
                  <a:srgbClr val="000000"/>
                </a:solidFill>
              </a:rPr>
              <a:t>	 </a:t>
            </a:r>
            <a:r>
              <a:rPr lang="vi-VN" sz="2400" dirty="0">
                <a:solidFill>
                  <a:srgbClr val="000000"/>
                </a:solidFill>
              </a:rPr>
              <a:t>Tham nhũng là việc (hành vi) những người có chức, có quyền lợi dụng (lạm dụng) chức vụ, quyền hạn của mình để chiếm đoạt của công, tiền bạc, đất đai, tài sản của nhà nước, của tập thể, biến chúng thành của cải, tài sản của mình. </a:t>
            </a:r>
            <a:endParaRPr lang="vi-VN" sz="2400" dirty="0"/>
          </a:p>
        </p:txBody>
      </p:sp>
    </p:spTree>
    <p:extLst>
      <p:ext uri="{BB962C8B-B14F-4D97-AF65-F5344CB8AC3E}">
        <p14:creationId xmlns:p14="http://schemas.microsoft.com/office/powerpoint/2010/main" val="382426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6" y="-11637"/>
            <a:ext cx="12191998"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71" y="2751038"/>
            <a:ext cx="588434"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8" y="2759506"/>
            <a:ext cx="2843291" cy="1083735"/>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3" y="2310119"/>
            <a:ext cx="1752601" cy="1417271"/>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8" y="1973728"/>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9" y="1390017"/>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6" y="3772406"/>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463796"/>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44" y="140833"/>
            <a:ext cx="4559261" cy="523220"/>
          </a:xfrm>
          <a:prstGeom prst="rect">
            <a:avLst/>
          </a:prstGeom>
        </p:spPr>
        <p:txBody>
          <a:bodyPr wrap="none">
            <a:spAutoFit/>
          </a:bodyPr>
          <a:lstStyle/>
          <a:p>
            <a:pPr marL="342895" indent="-342895">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đạo</a:t>
            </a:r>
            <a:r>
              <a:rPr lang="nl-NL" sz="2800" b="1" dirty="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a:solidFill>
                  <a:srgbClr val="006600"/>
                </a:solidFill>
                <a:latin typeface="+mj-lt"/>
                <a:ea typeface="Times New Roman" panose="02020603050405020304" pitchFamily="18" charset="0"/>
              </a:rPr>
              <a:t>Tiếp tục đẩy mạnh cuộc đấu tranh chống tham nhũng trong:</a:t>
            </a:r>
            <a:endParaRPr lang="en-US" sz="2400" b="1" dirty="0">
              <a:solidFill>
                <a:srgbClr val="006600"/>
              </a:solidFill>
              <a:latin typeface="+mj-lt"/>
            </a:endParaRPr>
          </a:p>
        </p:txBody>
      </p:sp>
      <p:sp>
        <p:nvSpPr>
          <p:cNvPr id="6" name="Rectangle 5"/>
          <p:cNvSpPr/>
          <p:nvPr/>
        </p:nvSpPr>
        <p:spPr>
          <a:xfrm>
            <a:off x="649909" y="3334014"/>
            <a:ext cx="2700932"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11" y="2158261"/>
            <a:ext cx="3456446"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25" y="3222380"/>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6" y="2751034"/>
            <a:ext cx="1828798"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ngành</a:t>
            </a:r>
            <a:endParaRPr lang="en-US" sz="2400" dirty="0"/>
          </a:p>
        </p:txBody>
      </p:sp>
      <p:sp>
        <p:nvSpPr>
          <p:cNvPr id="17" name="Rounded Rectangle 16"/>
          <p:cNvSpPr/>
          <p:nvPr/>
        </p:nvSpPr>
        <p:spPr>
          <a:xfrm>
            <a:off x="9067805" y="1973726"/>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801">
                <a:ea typeface="Times New Roman" panose="02020603050405020304" pitchFamily="18" charset="0"/>
              </a:rPr>
              <a:t>Từ trung ương đến cơ sở</a:t>
            </a:r>
            <a:endParaRPr lang="en-US" sz="1801" dirty="0"/>
          </a:p>
        </p:txBody>
      </p:sp>
      <p:sp>
        <p:nvSpPr>
          <p:cNvPr id="2" name="AutoShape 2" descr="Kết quả hình ảnh cho lò đã cháy thì củi tươi"/>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3" name="AutoShape 4" descr="Kết quả hình ảnh cho lò đã cháy thì củi tươi"/>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7" name="AutoShape 6" descr="Kết quả hình ảnh cho lò đã cháy thì củi tươi"/>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6152" name="Picture 8" descr="Kết quả hình ảnh cho lò đã cháy thì củi tư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613" y="3594143"/>
            <a:ext cx="4259867" cy="2974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604520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6"/>
            <a:ext cx="1841163" cy="5906711"/>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dirty="0">
              <a:solidFill>
                <a:srgbClr val="000000"/>
              </a:solidFill>
              <a:latin typeface="+mj-lt"/>
              <a:cs typeface="Arial"/>
              <a:sym typeface="Arial"/>
            </a:endParaRPr>
          </a:p>
        </p:txBody>
      </p:sp>
      <p:sp>
        <p:nvSpPr>
          <p:cNvPr id="4" name="Rectangle 3"/>
          <p:cNvSpPr/>
          <p:nvPr/>
        </p:nvSpPr>
        <p:spPr>
          <a:xfrm>
            <a:off x="186663" y="261089"/>
            <a:ext cx="1595513" cy="5632311"/>
          </a:xfrm>
          <a:prstGeom prst="rect">
            <a:avLst/>
          </a:prstGeom>
        </p:spPr>
        <p:txBody>
          <a:bodyPr wrap="square">
            <a:spAutoFit/>
          </a:bodyPr>
          <a:lstStyle/>
          <a:p>
            <a:pPr marL="342895" indent="-342895"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nhằm </a:t>
            </a:r>
            <a:endParaRPr lang="en-US" sz="2400" b="1" dirty="0">
              <a:solidFill>
                <a:schemeClr val="bg1"/>
              </a:solidFill>
              <a:latin typeface="+mj-lt"/>
            </a:endParaRPr>
          </a:p>
        </p:txBody>
      </p:sp>
      <p:sp>
        <p:nvSpPr>
          <p:cNvPr id="7" name="Rectangle 6"/>
          <p:cNvSpPr/>
          <p:nvPr/>
        </p:nvSpPr>
        <p:spPr>
          <a:xfrm>
            <a:off x="1958553" y="685800"/>
            <a:ext cx="5204249" cy="1200329"/>
          </a:xfrm>
          <a:prstGeom prst="rect">
            <a:avLst/>
          </a:prstGeom>
        </p:spPr>
        <p:txBody>
          <a:bodyPr wrap="square">
            <a:spAutoFit/>
          </a:bodyPr>
          <a:lstStyle/>
          <a:p>
            <a:pPr marL="285748" indent="-285748">
              <a:buFont typeface="Wingdings" panose="05000000000000000000" pitchFamily="2" charset="2"/>
              <a:buChar char="Ø"/>
            </a:pPr>
            <a:r>
              <a:rPr lang="vi-VN" sz="2400" i="1" dirty="0">
                <a:latin typeface="+mj-lt"/>
              </a:rPr>
              <a:t>Hoàn thiện các quy định của Đảng, chính sách, pháp luật của Nhà nước về phòng, chống tham nhũng</a:t>
            </a:r>
            <a:endParaRPr lang="en-US" sz="3200" dirty="0">
              <a:solidFill>
                <a:srgbClr val="008000"/>
              </a:solidFill>
              <a:latin typeface="+mj-lt"/>
            </a:endParaRPr>
          </a:p>
        </p:txBody>
      </p:sp>
      <p:sp>
        <p:nvSpPr>
          <p:cNvPr id="8" name="Rectangle 7"/>
          <p:cNvSpPr/>
          <p:nvPr/>
        </p:nvSpPr>
        <p:spPr>
          <a:xfrm>
            <a:off x="1944812" y="2453995"/>
            <a:ext cx="5217988" cy="830997"/>
          </a:xfrm>
          <a:prstGeom prst="rect">
            <a:avLst/>
          </a:prstGeom>
        </p:spPr>
        <p:txBody>
          <a:bodyPr wrap="square">
            <a:spAutoFit/>
          </a:bodyPr>
          <a:lstStyle/>
          <a:p>
            <a:pPr marL="285748" indent="-285748" algn="just">
              <a:buFont typeface="Wingdings" panose="05000000000000000000" pitchFamily="2" charset="2"/>
              <a:buChar char="Ø"/>
            </a:pPr>
            <a:r>
              <a:rPr lang="vi-VN" sz="2400" i="1" dirty="0">
                <a:latin typeface="+mj-lt"/>
              </a:rPr>
              <a:t>Nâng cao hiệu quả công tác phát hiện, xử lý các vụ việc, vụ án tham nhũng</a:t>
            </a:r>
            <a:endParaRPr lang="en-US" sz="3200" dirty="0">
              <a:solidFill>
                <a:srgbClr val="FF0000"/>
              </a:solidFill>
              <a:latin typeface="+mj-lt"/>
            </a:endParaRPr>
          </a:p>
        </p:txBody>
      </p:sp>
      <p:sp>
        <p:nvSpPr>
          <p:cNvPr id="10" name="Rectangle 9"/>
          <p:cNvSpPr/>
          <p:nvPr/>
        </p:nvSpPr>
        <p:spPr>
          <a:xfrm>
            <a:off x="1944816" y="3733802"/>
            <a:ext cx="5394052" cy="1200329"/>
          </a:xfrm>
          <a:prstGeom prst="rect">
            <a:avLst/>
          </a:prstGeom>
        </p:spPr>
        <p:txBody>
          <a:bodyPr wrap="square">
            <a:spAutoFit/>
          </a:bodyPr>
          <a:lstStyle/>
          <a:p>
            <a:pPr marL="285748" indent="-285748">
              <a:buFont typeface="Wingdings" panose="05000000000000000000" pitchFamily="2" charset="2"/>
              <a:buChar char="Ø"/>
            </a:pPr>
            <a:r>
              <a:rPr lang="nl-NL" sz="2400" dirty="0">
                <a:solidFill>
                  <a:srgbClr val="00B0F0"/>
                </a:solidFill>
                <a:latin typeface="+mj-lt"/>
                <a:ea typeface="Times New Roman" panose="02020603050405020304" pitchFamily="18" charset="0"/>
              </a:rPr>
              <a:t> </a:t>
            </a:r>
            <a:r>
              <a:rPr lang="vi-VN" sz="2400" i="1" dirty="0">
                <a:latin typeface="+mj-lt"/>
              </a:rPr>
              <a:t>Tăng cường, nâng cao hiệu quả công tác giám sát, kiểm soát quyền lực để phòng, chống tham nhũng.</a:t>
            </a:r>
            <a:endParaRPr lang="en-US" sz="3200" dirty="0">
              <a:solidFill>
                <a:srgbClr val="00B0F0"/>
              </a:solidFill>
              <a:latin typeface="+mj-lt"/>
            </a:endParaRPr>
          </a:p>
        </p:txBody>
      </p:sp>
      <p:pic>
        <p:nvPicPr>
          <p:cNvPr id="7170" name="Picture 2" descr="https://nhandan.com.vn/cdn/vn/images/nddt/83d012c21e06/2018/thang12-2018/28-12-2018/d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9525"/>
            <a:ext cx="5135104" cy="6860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77286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4" y="228602"/>
            <a:ext cx="11734800" cy="1200329"/>
          </a:xfrm>
          <a:prstGeom prst="rect">
            <a:avLst/>
          </a:prstGeom>
        </p:spPr>
        <p:txBody>
          <a:bodyPr wrap="square">
            <a:spAutoFit/>
          </a:bodyPr>
          <a:lstStyle/>
          <a:p>
            <a:pPr marL="800088" indent="-342895" algn="ctr">
              <a:buFont typeface="Wingdings" panose="05000000000000000000" pitchFamily="2" charset="2"/>
              <a:buChar char="v"/>
            </a:pP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81200"/>
            <a:ext cx="3962400" cy="4114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1514477"/>
            <a:ext cx="5638804" cy="428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4308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23406"/>
            <a:ext cx="3733800" cy="2305594"/>
          </a:xfrm>
        </p:spPr>
        <p:txBody>
          <a:bodyPr/>
          <a:lstStyle/>
          <a:p>
            <a:pPr algn="just"/>
            <a:r>
              <a:rPr lang="nl-NL" sz="2400" i="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Cải </a:t>
            </a:r>
            <a:r>
              <a:rPr lang="nl-NL"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cách cơ bản chế độ tiền lương, nâng cao đời sống người hưởng lương, chống đặc quyền, đặc lợi. </a:t>
            </a: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endParaRPr lang="vi-VN" dirty="0"/>
          </a:p>
        </p:txBody>
      </p:sp>
      <p:sp>
        <p:nvSpPr>
          <p:cNvPr id="4" name="AutoShape 2" descr="https://image.plo.vn/w950/Uploaded/2020/cqdhcajwp/2018_09_28/lotrinhtangluongtu9-2018den2030-01_lgyp.jpg"/>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8196" name="Picture 4" descr="Kết quả hình ảnh cho cải cách tiền lương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
            <a:ext cx="7341601" cy="6853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442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nl-NL" sz="2400" dirty="0">
                <a:solidFill>
                  <a:schemeClr val="tx1"/>
                </a:solidFill>
                <a:latin typeface="Times New Roman" panose="02020603050405020304" pitchFamily="18" charset="0"/>
                <a:cs typeface="Times New Roman" panose="02020603050405020304" pitchFamily="18" charset="0"/>
              </a:rPr>
              <a:t>Thường xuyên giáo dục cán bộ, đảng viên công chức về chính trị, tư tưởng đạo đức cách mạng. </a:t>
            </a:r>
            <a:endParaRPr lang="vi-VN" sz="24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dirty="0"/>
          </a:p>
        </p:txBody>
      </p:sp>
      <p:pic>
        <p:nvPicPr>
          <p:cNvPr id="9218" name="Picture 2" descr="Kết quả hình ảnh cho Thường xuyên giáo dục cán bộ, đảng viên công chức về chính trị, tư tưởng đạo đức cách m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1734772"/>
            <a:ext cx="4667250" cy="4513628"/>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Kết quả hình ảnh cho giáo dục đạo đức cho đảng v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104700"/>
            <a:ext cx="5938973" cy="444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150683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3"/>
            <a:ext cx="10058400" cy="954107"/>
          </a:xfrm>
          <a:prstGeom prst="rect">
            <a:avLst/>
          </a:prstGeom>
        </p:spPr>
        <p:txBody>
          <a:bodyPr wrap="square">
            <a:spAutoFit/>
          </a:bodyPr>
          <a:lstStyle/>
          <a:p>
            <a:pPr marL="800088" indent="-342895" algn="ctr">
              <a:buFont typeface="Wingdings" panose="05000000000000000000" pitchFamily="2" charset="2"/>
              <a:buChar char="§"/>
            </a:pP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Kịp thời kiểm tra và kết luận, có biện pháp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xử lý </a:t>
            </a: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những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cán bộ, công chức có tài sản bất minh</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2907" y="1523999"/>
            <a:ext cx="4000500"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3999"/>
            <a:ext cx="3886201"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2" y="1523999"/>
            <a:ext cx="4152900" cy="4191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0076"/>
      </p:ext>
    </p:extLst>
  </p:cSld>
  <p:clrMapOvr>
    <a:masterClrMapping/>
  </p:clrMapOvr>
  <p:timing>
    <p:tnLst>
      <p:par>
        <p:cTn id="1" dur="indefinite" restart="never" nodeType="tmRoot"/>
      </p:par>
    </p:tnLst>
  </p:timing>
</p:sld>
</file>

<file path=ppt/theme/theme1.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19567</TotalTime>
  <Words>2604</Words>
  <Application>Microsoft Office PowerPoint</Application>
  <PresentationFormat>Widescreen</PresentationFormat>
  <Paragraphs>202</Paragraphs>
  <Slides>51</Slides>
  <Notes>2</Notes>
  <HiddenSlides>0</HiddenSlides>
  <MMClips>0</MMClips>
  <ScaleCrop>false</ScaleCrop>
  <HeadingPairs>
    <vt:vector size="6" baseType="variant">
      <vt:variant>
        <vt:lpstr>Fonts Used</vt:lpstr>
      </vt:variant>
      <vt:variant>
        <vt:i4>18</vt:i4>
      </vt:variant>
      <vt:variant>
        <vt:lpstr>Theme</vt:lpstr>
      </vt:variant>
      <vt:variant>
        <vt:i4>2</vt:i4>
      </vt:variant>
      <vt:variant>
        <vt:lpstr>Slide Titles</vt:lpstr>
      </vt:variant>
      <vt:variant>
        <vt:i4>51</vt:i4>
      </vt:variant>
    </vt:vector>
  </HeadingPairs>
  <TitlesOfParts>
    <vt:vector size="71" baseType="lpstr">
      <vt:lpstr>맑은 고딕</vt:lpstr>
      <vt:lpstr>ＭＳ Ｐゴシック</vt:lpstr>
      <vt:lpstr>.VnTime</vt:lpstr>
      <vt:lpstr>Arial</vt:lpstr>
      <vt:lpstr>Arial</vt:lpstr>
      <vt:lpstr>Arial Đen</vt:lpstr>
      <vt:lpstr>Arial Unicode MS</vt:lpstr>
      <vt:lpstr>Calibri</vt:lpstr>
      <vt:lpstr>FontAwesome</vt:lpstr>
      <vt:lpstr>Lato</vt:lpstr>
      <vt:lpstr>Lato Light</vt:lpstr>
      <vt:lpstr>Microsoft Yi Baiti</vt:lpstr>
      <vt:lpstr>Oswald</vt:lpstr>
      <vt:lpstr>Roboto</vt:lpstr>
      <vt:lpstr>Segoe UI Light</vt:lpstr>
      <vt:lpstr>Source Sans Pro</vt:lpstr>
      <vt:lpstr>Times New Roman</vt:lpstr>
      <vt:lpstr>Wingdings</vt:lpstr>
      <vt:lpstr>Quince template</vt:lpstr>
      <vt:lpstr>2_Contents Slide Master</vt:lpstr>
      <vt:lpstr>PowerPoint Presentation</vt:lpstr>
      <vt:lpstr>PowerPoint Presentation</vt:lpstr>
      <vt:lpstr>PowerPoint Presentation</vt:lpstr>
      <vt:lpstr>Nhà nước pháp quyền?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Thứ tư, Nhà nước pháp quyền tôn trọng, đề cao và đảm bảo quyền con người trong mọi lĩnh vực hoạt động của nhà nước và xã hội.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Luật Hôn nhân và gia đình quy định cấm kết hôn: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Cải cách cơ bản chế độ tiền lương, nâng cao đời sống người hưởng lương, chống đặc quyền, đặc lợi.   </vt:lpstr>
      <vt:lpstr>Thường xuyên giáo dục cán bộ, đảng viên công chức về chính trị, tư tưởng đạo đức cách mạng.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Welcome</cp:lastModifiedBy>
  <cp:revision>249</cp:revision>
  <dcterms:created xsi:type="dcterms:W3CDTF">2015-10-29T17:39:51Z</dcterms:created>
  <dcterms:modified xsi:type="dcterms:W3CDTF">2020-09-07T09:55:09Z</dcterms:modified>
</cp:coreProperties>
</file>