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92" r:id="rId9"/>
    <p:sldId id="263" r:id="rId10"/>
    <p:sldId id="291" r:id="rId11"/>
    <p:sldId id="264" r:id="rId12"/>
    <p:sldId id="283" r:id="rId13"/>
    <p:sldId id="284" r:id="rId14"/>
    <p:sldId id="285" r:id="rId15"/>
    <p:sldId id="293" r:id="rId16"/>
    <p:sldId id="286" r:id="rId17"/>
    <p:sldId id="287" r:id="rId18"/>
    <p:sldId id="288" r:id="rId19"/>
    <p:sldId id="289" r:id="rId20"/>
    <p:sldId id="290"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1" d="100"/>
          <a:sy n="71" d="100"/>
        </p:scale>
        <p:origin x="618"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B8924B9-6E4C-4C32-9BD5-0F113F207524}"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31FBA92B-EFA8-49F3-BC84-03625679514C}">
      <dgm:prSet phldrT="[Text]" custT="1"/>
      <dgm:spPr>
        <a:solidFill>
          <a:srgbClr val="002060"/>
        </a:solidFill>
      </dgm:spPr>
      <dgm:t>
        <a:bodyPr/>
        <a:lstStyle/>
        <a:p>
          <a:r>
            <a:rPr lang="nl-NL" sz="2800" dirty="0" smtClean="0"/>
            <a:t>Có động cơ học tập đúng đắn, đạt mục tiêu kiến thức, rèn luyện kỹ năng nghề nghiệp, có ý thức chấp hành kỷ luật, chấp hành nội quy, quy chế của tổ chức, hình thành tác phong công nghiệp</a:t>
          </a:r>
          <a:endParaRPr lang="en-US" sz="2800" dirty="0"/>
        </a:p>
      </dgm:t>
    </dgm:pt>
    <dgm:pt modelId="{19359B1A-0BFF-422F-A109-F71962107287}" type="parTrans" cxnId="{E43C93D8-63DB-4D75-B77D-279C4C005650}">
      <dgm:prSet/>
      <dgm:spPr/>
      <dgm:t>
        <a:bodyPr/>
        <a:lstStyle/>
        <a:p>
          <a:endParaRPr lang="en-US"/>
        </a:p>
      </dgm:t>
    </dgm:pt>
    <dgm:pt modelId="{FDD9FB0E-E853-4C82-A5B5-1B97E8BE6AE3}" type="sibTrans" cxnId="{E43C93D8-63DB-4D75-B77D-279C4C005650}">
      <dgm:prSet/>
      <dgm:spPr/>
      <dgm:t>
        <a:bodyPr/>
        <a:lstStyle/>
        <a:p>
          <a:endParaRPr lang="en-US"/>
        </a:p>
      </dgm:t>
    </dgm:pt>
    <dgm:pt modelId="{0BE3AEBD-C74E-4536-9BCE-F1D5E56D8837}">
      <dgm:prSet custT="1"/>
      <dgm:spPr>
        <a:solidFill>
          <a:srgbClr val="002060"/>
        </a:solidFill>
      </dgm:spPr>
      <dgm:t>
        <a:bodyPr/>
        <a:lstStyle/>
        <a:p>
          <a:r>
            <a:rPr lang="nl-NL" sz="2800" dirty="0" smtClean="0"/>
            <a:t> Nhận thức rõ đạo đức nghề nghiệp để thực hiện hành vi đúng, tôn trọng các giá trị đạo đức nhân văn. </a:t>
          </a:r>
          <a:endParaRPr lang="en-US" sz="2800" dirty="0"/>
        </a:p>
      </dgm:t>
    </dgm:pt>
    <dgm:pt modelId="{CB7FA727-5D4F-4E60-8D47-4D768440986C}" type="parTrans" cxnId="{0B12F550-16F3-44CB-B916-0067F7347BAA}">
      <dgm:prSet/>
      <dgm:spPr/>
      <dgm:t>
        <a:bodyPr/>
        <a:lstStyle/>
        <a:p>
          <a:endParaRPr lang="en-US"/>
        </a:p>
      </dgm:t>
    </dgm:pt>
    <dgm:pt modelId="{CD050F57-9FB4-4D8F-9F21-BE2C4E28230C}" type="sibTrans" cxnId="{0B12F550-16F3-44CB-B916-0067F7347BAA}">
      <dgm:prSet/>
      <dgm:spPr/>
      <dgm:t>
        <a:bodyPr/>
        <a:lstStyle/>
        <a:p>
          <a:endParaRPr lang="en-US"/>
        </a:p>
      </dgm:t>
    </dgm:pt>
    <dgm:pt modelId="{9A6B342B-86FD-4F19-855D-A9627E31754F}">
      <dgm:prSet phldrT="[Text]" custT="1"/>
      <dgm:spPr>
        <a:solidFill>
          <a:srgbClr val="002060"/>
        </a:solidFill>
      </dgm:spPr>
      <dgm:t>
        <a:bodyPr/>
        <a:lstStyle/>
        <a:p>
          <a:r>
            <a:rPr lang="nl-NL" sz="2800" dirty="0" smtClean="0"/>
            <a:t> Có lối sống lành mạnh, tự tin vào bản thân, vượt qua những khó khăn thử thách, những cám dỗ của các thế lực xấu. </a:t>
          </a:r>
          <a:endParaRPr lang="en-US" sz="2800" dirty="0"/>
        </a:p>
      </dgm:t>
    </dgm:pt>
    <dgm:pt modelId="{EA52DA00-BB65-4B76-A368-24A7961CA273}" type="parTrans" cxnId="{0E1880FF-278B-40FD-A565-16E3FFCD20C2}">
      <dgm:prSet/>
      <dgm:spPr/>
      <dgm:t>
        <a:bodyPr/>
        <a:lstStyle/>
        <a:p>
          <a:endParaRPr lang="en-US"/>
        </a:p>
      </dgm:t>
    </dgm:pt>
    <dgm:pt modelId="{2E3033C7-5319-46C2-9C36-039EA15C34F7}" type="sibTrans" cxnId="{0E1880FF-278B-40FD-A565-16E3FFCD20C2}">
      <dgm:prSet/>
      <dgm:spPr/>
      <dgm:t>
        <a:bodyPr/>
        <a:lstStyle/>
        <a:p>
          <a:endParaRPr lang="en-US"/>
        </a:p>
      </dgm:t>
    </dgm:pt>
    <dgm:pt modelId="{9C1FCC94-6AEA-417A-B470-FEFE1D78CE00}" type="pres">
      <dgm:prSet presAssocID="{9B8924B9-6E4C-4C32-9BD5-0F113F207524}" presName="linear" presStyleCnt="0">
        <dgm:presLayoutVars>
          <dgm:dir/>
          <dgm:animLvl val="lvl"/>
          <dgm:resizeHandles val="exact"/>
        </dgm:presLayoutVars>
      </dgm:prSet>
      <dgm:spPr/>
      <dgm:t>
        <a:bodyPr/>
        <a:lstStyle/>
        <a:p>
          <a:endParaRPr lang="en-US"/>
        </a:p>
      </dgm:t>
    </dgm:pt>
    <dgm:pt modelId="{D09517B5-EC4C-4169-95B3-FEFE29148013}" type="pres">
      <dgm:prSet presAssocID="{31FBA92B-EFA8-49F3-BC84-03625679514C}" presName="parentLin" presStyleCnt="0"/>
      <dgm:spPr/>
    </dgm:pt>
    <dgm:pt modelId="{1B71349D-62D9-4A0C-B8DD-95367046463E}" type="pres">
      <dgm:prSet presAssocID="{31FBA92B-EFA8-49F3-BC84-03625679514C}" presName="parentLeftMargin" presStyleLbl="node1" presStyleIdx="0" presStyleCnt="3"/>
      <dgm:spPr/>
      <dgm:t>
        <a:bodyPr/>
        <a:lstStyle/>
        <a:p>
          <a:endParaRPr lang="en-US"/>
        </a:p>
      </dgm:t>
    </dgm:pt>
    <dgm:pt modelId="{98753258-0520-432E-A21B-3D13AE0F0CFA}" type="pres">
      <dgm:prSet presAssocID="{31FBA92B-EFA8-49F3-BC84-03625679514C}" presName="parentText" presStyleLbl="node1" presStyleIdx="0" presStyleCnt="3" custScaleX="142857" custScaleY="195090">
        <dgm:presLayoutVars>
          <dgm:chMax val="0"/>
          <dgm:bulletEnabled val="1"/>
        </dgm:presLayoutVars>
      </dgm:prSet>
      <dgm:spPr/>
      <dgm:t>
        <a:bodyPr/>
        <a:lstStyle/>
        <a:p>
          <a:endParaRPr lang="en-US"/>
        </a:p>
      </dgm:t>
    </dgm:pt>
    <dgm:pt modelId="{1231C750-0092-4EE3-86F9-C1570989CED9}" type="pres">
      <dgm:prSet presAssocID="{31FBA92B-EFA8-49F3-BC84-03625679514C}" presName="negativeSpace" presStyleCnt="0"/>
      <dgm:spPr/>
    </dgm:pt>
    <dgm:pt modelId="{D364DD53-1080-4464-8E92-2000E6FCDAD0}" type="pres">
      <dgm:prSet presAssocID="{31FBA92B-EFA8-49F3-BC84-03625679514C}" presName="childText" presStyleLbl="conFgAcc1" presStyleIdx="0" presStyleCnt="3">
        <dgm:presLayoutVars>
          <dgm:bulletEnabled val="1"/>
        </dgm:presLayoutVars>
      </dgm:prSet>
      <dgm:spPr/>
    </dgm:pt>
    <dgm:pt modelId="{844E85EF-1F01-46C0-93BC-07C3CC521405}" type="pres">
      <dgm:prSet presAssocID="{FDD9FB0E-E853-4C82-A5B5-1B97E8BE6AE3}" presName="spaceBetweenRectangles" presStyleCnt="0"/>
      <dgm:spPr/>
    </dgm:pt>
    <dgm:pt modelId="{F7C95AAB-8467-4D12-87B1-AE2EF0D28B25}" type="pres">
      <dgm:prSet presAssocID="{9A6B342B-86FD-4F19-855D-A9627E31754F}" presName="parentLin" presStyleCnt="0"/>
      <dgm:spPr/>
    </dgm:pt>
    <dgm:pt modelId="{603BD0BD-C2C9-4A47-8474-5A8212026638}" type="pres">
      <dgm:prSet presAssocID="{9A6B342B-86FD-4F19-855D-A9627E31754F}" presName="parentLeftMargin" presStyleLbl="node1" presStyleIdx="0" presStyleCnt="3"/>
      <dgm:spPr/>
      <dgm:t>
        <a:bodyPr/>
        <a:lstStyle/>
        <a:p>
          <a:endParaRPr lang="en-US"/>
        </a:p>
      </dgm:t>
    </dgm:pt>
    <dgm:pt modelId="{F34252A6-4918-4121-9F36-5CF96E5E46E2}" type="pres">
      <dgm:prSet presAssocID="{9A6B342B-86FD-4F19-855D-A9627E31754F}" presName="parentText" presStyleLbl="node1" presStyleIdx="1" presStyleCnt="3" custScaleX="142857" custScaleY="146586">
        <dgm:presLayoutVars>
          <dgm:chMax val="0"/>
          <dgm:bulletEnabled val="1"/>
        </dgm:presLayoutVars>
      </dgm:prSet>
      <dgm:spPr/>
      <dgm:t>
        <a:bodyPr/>
        <a:lstStyle/>
        <a:p>
          <a:endParaRPr lang="en-US"/>
        </a:p>
      </dgm:t>
    </dgm:pt>
    <dgm:pt modelId="{668CD726-8442-4FA3-91C2-7F88B33B5045}" type="pres">
      <dgm:prSet presAssocID="{9A6B342B-86FD-4F19-855D-A9627E31754F}" presName="negativeSpace" presStyleCnt="0"/>
      <dgm:spPr/>
    </dgm:pt>
    <dgm:pt modelId="{5F0E7A03-EACA-4BB9-A592-1858B46F08BE}" type="pres">
      <dgm:prSet presAssocID="{9A6B342B-86FD-4F19-855D-A9627E31754F}" presName="childText" presStyleLbl="conFgAcc1" presStyleIdx="1" presStyleCnt="3">
        <dgm:presLayoutVars>
          <dgm:bulletEnabled val="1"/>
        </dgm:presLayoutVars>
      </dgm:prSet>
      <dgm:spPr/>
    </dgm:pt>
    <dgm:pt modelId="{DA6172DB-CAA7-422E-8935-5DCDDB5D208C}" type="pres">
      <dgm:prSet presAssocID="{2E3033C7-5319-46C2-9C36-039EA15C34F7}" presName="spaceBetweenRectangles" presStyleCnt="0"/>
      <dgm:spPr/>
    </dgm:pt>
    <dgm:pt modelId="{9B66789D-1F24-4446-8CBC-89A0D9E45129}" type="pres">
      <dgm:prSet presAssocID="{0BE3AEBD-C74E-4536-9BCE-F1D5E56D8837}" presName="parentLin" presStyleCnt="0"/>
      <dgm:spPr/>
    </dgm:pt>
    <dgm:pt modelId="{0DBAB189-5A65-4E27-8413-A4CABFB057E3}" type="pres">
      <dgm:prSet presAssocID="{0BE3AEBD-C74E-4536-9BCE-F1D5E56D8837}" presName="parentLeftMargin" presStyleLbl="node1" presStyleIdx="1" presStyleCnt="3"/>
      <dgm:spPr/>
      <dgm:t>
        <a:bodyPr/>
        <a:lstStyle/>
        <a:p>
          <a:endParaRPr lang="en-US"/>
        </a:p>
      </dgm:t>
    </dgm:pt>
    <dgm:pt modelId="{D3545E27-AF8D-4CBE-8436-4492475E79A9}" type="pres">
      <dgm:prSet presAssocID="{0BE3AEBD-C74E-4536-9BCE-F1D5E56D8837}" presName="parentText" presStyleLbl="node1" presStyleIdx="2" presStyleCnt="3" custScaleX="142857" custScaleY="177021">
        <dgm:presLayoutVars>
          <dgm:chMax val="0"/>
          <dgm:bulletEnabled val="1"/>
        </dgm:presLayoutVars>
      </dgm:prSet>
      <dgm:spPr/>
      <dgm:t>
        <a:bodyPr/>
        <a:lstStyle/>
        <a:p>
          <a:endParaRPr lang="en-US"/>
        </a:p>
      </dgm:t>
    </dgm:pt>
    <dgm:pt modelId="{6DCCEDC3-5E7B-4775-9A03-AFEBFC05CFA6}" type="pres">
      <dgm:prSet presAssocID="{0BE3AEBD-C74E-4536-9BCE-F1D5E56D8837}" presName="negativeSpace" presStyleCnt="0"/>
      <dgm:spPr/>
    </dgm:pt>
    <dgm:pt modelId="{4C83C9F0-A3F9-4C39-9805-571515B9DD39}" type="pres">
      <dgm:prSet presAssocID="{0BE3AEBD-C74E-4536-9BCE-F1D5E56D8837}" presName="childText" presStyleLbl="conFgAcc1" presStyleIdx="2" presStyleCnt="3">
        <dgm:presLayoutVars>
          <dgm:bulletEnabled val="1"/>
        </dgm:presLayoutVars>
      </dgm:prSet>
      <dgm:spPr/>
    </dgm:pt>
  </dgm:ptLst>
  <dgm:cxnLst>
    <dgm:cxn modelId="{0B12F550-16F3-44CB-B916-0067F7347BAA}" srcId="{9B8924B9-6E4C-4C32-9BD5-0F113F207524}" destId="{0BE3AEBD-C74E-4536-9BCE-F1D5E56D8837}" srcOrd="2" destOrd="0" parTransId="{CB7FA727-5D4F-4E60-8D47-4D768440986C}" sibTransId="{CD050F57-9FB4-4D8F-9F21-BE2C4E28230C}"/>
    <dgm:cxn modelId="{C985B18B-4698-4985-88B1-D14F44EF65DB}" type="presOf" srcId="{31FBA92B-EFA8-49F3-BC84-03625679514C}" destId="{1B71349D-62D9-4A0C-B8DD-95367046463E}" srcOrd="0" destOrd="0" presId="urn:microsoft.com/office/officeart/2005/8/layout/list1"/>
    <dgm:cxn modelId="{0E1880FF-278B-40FD-A565-16E3FFCD20C2}" srcId="{9B8924B9-6E4C-4C32-9BD5-0F113F207524}" destId="{9A6B342B-86FD-4F19-855D-A9627E31754F}" srcOrd="1" destOrd="0" parTransId="{EA52DA00-BB65-4B76-A368-24A7961CA273}" sibTransId="{2E3033C7-5319-46C2-9C36-039EA15C34F7}"/>
    <dgm:cxn modelId="{32A8A080-F379-442C-ACF9-98EBD095DF52}" type="presOf" srcId="{0BE3AEBD-C74E-4536-9BCE-F1D5E56D8837}" destId="{0DBAB189-5A65-4E27-8413-A4CABFB057E3}" srcOrd="0" destOrd="0" presId="urn:microsoft.com/office/officeart/2005/8/layout/list1"/>
    <dgm:cxn modelId="{7B2DA6C0-C842-4DA7-BBC7-62DC6A383DC7}" type="presOf" srcId="{31FBA92B-EFA8-49F3-BC84-03625679514C}" destId="{98753258-0520-432E-A21B-3D13AE0F0CFA}" srcOrd="1" destOrd="0" presId="urn:microsoft.com/office/officeart/2005/8/layout/list1"/>
    <dgm:cxn modelId="{A210A549-9577-423B-A51E-42E18F466ED2}" type="presOf" srcId="{9A6B342B-86FD-4F19-855D-A9627E31754F}" destId="{F34252A6-4918-4121-9F36-5CF96E5E46E2}" srcOrd="1" destOrd="0" presId="urn:microsoft.com/office/officeart/2005/8/layout/list1"/>
    <dgm:cxn modelId="{B53F3CA3-DE57-4E1B-B1EF-6CCDD290BB2E}" type="presOf" srcId="{9A6B342B-86FD-4F19-855D-A9627E31754F}" destId="{603BD0BD-C2C9-4A47-8474-5A8212026638}" srcOrd="0" destOrd="0" presId="urn:microsoft.com/office/officeart/2005/8/layout/list1"/>
    <dgm:cxn modelId="{E43C93D8-63DB-4D75-B77D-279C4C005650}" srcId="{9B8924B9-6E4C-4C32-9BD5-0F113F207524}" destId="{31FBA92B-EFA8-49F3-BC84-03625679514C}" srcOrd="0" destOrd="0" parTransId="{19359B1A-0BFF-422F-A109-F71962107287}" sibTransId="{FDD9FB0E-E853-4C82-A5B5-1B97E8BE6AE3}"/>
    <dgm:cxn modelId="{F8875D4A-C7A2-462C-93F2-A94F7DB2D75A}" type="presOf" srcId="{9B8924B9-6E4C-4C32-9BD5-0F113F207524}" destId="{9C1FCC94-6AEA-417A-B470-FEFE1D78CE00}" srcOrd="0" destOrd="0" presId="urn:microsoft.com/office/officeart/2005/8/layout/list1"/>
    <dgm:cxn modelId="{EA9C3E8E-CC49-4E1F-B922-A25CBEF5581A}" type="presOf" srcId="{0BE3AEBD-C74E-4536-9BCE-F1D5E56D8837}" destId="{D3545E27-AF8D-4CBE-8436-4492475E79A9}" srcOrd="1" destOrd="0" presId="urn:microsoft.com/office/officeart/2005/8/layout/list1"/>
    <dgm:cxn modelId="{806B4CE2-1F39-4C4B-B030-26310FB7FD14}" type="presParOf" srcId="{9C1FCC94-6AEA-417A-B470-FEFE1D78CE00}" destId="{D09517B5-EC4C-4169-95B3-FEFE29148013}" srcOrd="0" destOrd="0" presId="urn:microsoft.com/office/officeart/2005/8/layout/list1"/>
    <dgm:cxn modelId="{07D10CC4-F2F4-4A9F-B640-DEBF161C605A}" type="presParOf" srcId="{D09517B5-EC4C-4169-95B3-FEFE29148013}" destId="{1B71349D-62D9-4A0C-B8DD-95367046463E}" srcOrd="0" destOrd="0" presId="urn:microsoft.com/office/officeart/2005/8/layout/list1"/>
    <dgm:cxn modelId="{9F5A4F59-9E29-4C10-90C7-88AD4DE869A3}" type="presParOf" srcId="{D09517B5-EC4C-4169-95B3-FEFE29148013}" destId="{98753258-0520-432E-A21B-3D13AE0F0CFA}" srcOrd="1" destOrd="0" presId="urn:microsoft.com/office/officeart/2005/8/layout/list1"/>
    <dgm:cxn modelId="{39F5283D-13D9-4BA7-82D7-1EC5B7F9D253}" type="presParOf" srcId="{9C1FCC94-6AEA-417A-B470-FEFE1D78CE00}" destId="{1231C750-0092-4EE3-86F9-C1570989CED9}" srcOrd="1" destOrd="0" presId="urn:microsoft.com/office/officeart/2005/8/layout/list1"/>
    <dgm:cxn modelId="{D938B16F-4720-40B2-A2C3-33B69EAD2DDF}" type="presParOf" srcId="{9C1FCC94-6AEA-417A-B470-FEFE1D78CE00}" destId="{D364DD53-1080-4464-8E92-2000E6FCDAD0}" srcOrd="2" destOrd="0" presId="urn:microsoft.com/office/officeart/2005/8/layout/list1"/>
    <dgm:cxn modelId="{D1602258-4CD2-4543-9A68-FCDAA93B49E8}" type="presParOf" srcId="{9C1FCC94-6AEA-417A-B470-FEFE1D78CE00}" destId="{844E85EF-1F01-46C0-93BC-07C3CC521405}" srcOrd="3" destOrd="0" presId="urn:microsoft.com/office/officeart/2005/8/layout/list1"/>
    <dgm:cxn modelId="{040D98A2-CCA9-4C61-BBF8-7475BC09E9AD}" type="presParOf" srcId="{9C1FCC94-6AEA-417A-B470-FEFE1D78CE00}" destId="{F7C95AAB-8467-4D12-87B1-AE2EF0D28B25}" srcOrd="4" destOrd="0" presId="urn:microsoft.com/office/officeart/2005/8/layout/list1"/>
    <dgm:cxn modelId="{2ADF67BB-CB73-4DE3-997B-90B07B641E44}" type="presParOf" srcId="{F7C95AAB-8467-4D12-87B1-AE2EF0D28B25}" destId="{603BD0BD-C2C9-4A47-8474-5A8212026638}" srcOrd="0" destOrd="0" presId="urn:microsoft.com/office/officeart/2005/8/layout/list1"/>
    <dgm:cxn modelId="{D7B7BA06-E667-4995-82CA-40FD4F6BF995}" type="presParOf" srcId="{F7C95AAB-8467-4D12-87B1-AE2EF0D28B25}" destId="{F34252A6-4918-4121-9F36-5CF96E5E46E2}" srcOrd="1" destOrd="0" presId="urn:microsoft.com/office/officeart/2005/8/layout/list1"/>
    <dgm:cxn modelId="{945486C5-A540-4ED3-B0BF-E0187DE8C3C4}" type="presParOf" srcId="{9C1FCC94-6AEA-417A-B470-FEFE1D78CE00}" destId="{668CD726-8442-4FA3-91C2-7F88B33B5045}" srcOrd="5" destOrd="0" presId="urn:microsoft.com/office/officeart/2005/8/layout/list1"/>
    <dgm:cxn modelId="{A0578D60-B433-443A-8FEB-957E81471897}" type="presParOf" srcId="{9C1FCC94-6AEA-417A-B470-FEFE1D78CE00}" destId="{5F0E7A03-EACA-4BB9-A592-1858B46F08BE}" srcOrd="6" destOrd="0" presId="urn:microsoft.com/office/officeart/2005/8/layout/list1"/>
    <dgm:cxn modelId="{9032F679-879E-47A5-87C7-8D4BBC33F025}" type="presParOf" srcId="{9C1FCC94-6AEA-417A-B470-FEFE1D78CE00}" destId="{DA6172DB-CAA7-422E-8935-5DCDDB5D208C}" srcOrd="7" destOrd="0" presId="urn:microsoft.com/office/officeart/2005/8/layout/list1"/>
    <dgm:cxn modelId="{744A3986-4AB3-457A-BE3D-98065040ED2C}" type="presParOf" srcId="{9C1FCC94-6AEA-417A-B470-FEFE1D78CE00}" destId="{9B66789D-1F24-4446-8CBC-89A0D9E45129}" srcOrd="8" destOrd="0" presId="urn:microsoft.com/office/officeart/2005/8/layout/list1"/>
    <dgm:cxn modelId="{26C1D83C-65BC-4919-AC0E-FFC5498838E7}" type="presParOf" srcId="{9B66789D-1F24-4446-8CBC-89A0D9E45129}" destId="{0DBAB189-5A65-4E27-8413-A4CABFB057E3}" srcOrd="0" destOrd="0" presId="urn:microsoft.com/office/officeart/2005/8/layout/list1"/>
    <dgm:cxn modelId="{6B51F639-EC36-427E-A4ED-7850DB7EFF1D}" type="presParOf" srcId="{9B66789D-1F24-4446-8CBC-89A0D9E45129}" destId="{D3545E27-AF8D-4CBE-8436-4492475E79A9}" srcOrd="1" destOrd="0" presId="urn:microsoft.com/office/officeart/2005/8/layout/list1"/>
    <dgm:cxn modelId="{2EE0C28B-5A63-42F8-AA3A-C5D7A53C65EC}" type="presParOf" srcId="{9C1FCC94-6AEA-417A-B470-FEFE1D78CE00}" destId="{6DCCEDC3-5E7B-4775-9A03-AFEBFC05CFA6}" srcOrd="9" destOrd="0" presId="urn:microsoft.com/office/officeart/2005/8/layout/list1"/>
    <dgm:cxn modelId="{A722125A-5E87-44DC-BF0E-EE8B2A7E7CCF}" type="presParOf" srcId="{9C1FCC94-6AEA-417A-B470-FEFE1D78CE00}" destId="{4C83C9F0-A3F9-4C39-9805-571515B9DD39}"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64DD53-1080-4464-8E92-2000E6FCDAD0}">
      <dsp:nvSpPr>
        <dsp:cNvPr id="0" name=""/>
        <dsp:cNvSpPr/>
      </dsp:nvSpPr>
      <dsp:spPr>
        <a:xfrm>
          <a:off x="0" y="1194974"/>
          <a:ext cx="8748580" cy="655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753258-0520-432E-A21B-3D13AE0F0CFA}">
      <dsp:nvSpPr>
        <dsp:cNvPr id="0" name=""/>
        <dsp:cNvSpPr/>
      </dsp:nvSpPr>
      <dsp:spPr>
        <a:xfrm>
          <a:off x="416497" y="81379"/>
          <a:ext cx="8329938" cy="149735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1473" tIns="0" rIns="231473" bIns="0" numCol="1" spcCol="1270" anchor="ctr" anchorCtr="0">
          <a:noAutofit/>
        </a:bodyPr>
        <a:lstStyle/>
        <a:p>
          <a:pPr lvl="0" algn="l" defTabSz="1244600">
            <a:lnSpc>
              <a:spcPct val="90000"/>
            </a:lnSpc>
            <a:spcBef>
              <a:spcPct val="0"/>
            </a:spcBef>
            <a:spcAft>
              <a:spcPct val="35000"/>
            </a:spcAft>
          </a:pPr>
          <a:r>
            <a:rPr lang="nl-NL" sz="2800" kern="1200" dirty="0" smtClean="0"/>
            <a:t>Có động cơ học tập đúng đắn, đạt mục tiêu kiến thức, rèn luyện kỹ năng nghề nghiệp, có ý thức chấp hành kỷ luật, chấp hành nội quy, quy chế của tổ chức, hình thành tác phong công nghiệp</a:t>
          </a:r>
          <a:endParaRPr lang="en-US" sz="2800" kern="1200" dirty="0"/>
        </a:p>
      </dsp:txBody>
      <dsp:txXfrm>
        <a:off x="489592" y="154474"/>
        <a:ext cx="8183748" cy="1351164"/>
      </dsp:txXfrm>
    </dsp:sp>
    <dsp:sp modelId="{5F0E7A03-EACA-4BB9-A592-1858B46F08BE}">
      <dsp:nvSpPr>
        <dsp:cNvPr id="0" name=""/>
        <dsp:cNvSpPr/>
      </dsp:nvSpPr>
      <dsp:spPr>
        <a:xfrm>
          <a:off x="0" y="2731891"/>
          <a:ext cx="8748580" cy="655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34252A6-4918-4121-9F36-5CF96E5E46E2}">
      <dsp:nvSpPr>
        <dsp:cNvPr id="0" name=""/>
        <dsp:cNvSpPr/>
      </dsp:nvSpPr>
      <dsp:spPr>
        <a:xfrm>
          <a:off x="416497" y="1990574"/>
          <a:ext cx="8329938" cy="1125076"/>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1473" tIns="0" rIns="231473" bIns="0" numCol="1" spcCol="1270" anchor="ctr" anchorCtr="0">
          <a:noAutofit/>
        </a:bodyPr>
        <a:lstStyle/>
        <a:p>
          <a:pPr lvl="0" algn="l" defTabSz="1244600">
            <a:lnSpc>
              <a:spcPct val="90000"/>
            </a:lnSpc>
            <a:spcBef>
              <a:spcPct val="0"/>
            </a:spcBef>
            <a:spcAft>
              <a:spcPct val="35000"/>
            </a:spcAft>
          </a:pPr>
          <a:r>
            <a:rPr lang="nl-NL" sz="2800" kern="1200" dirty="0" smtClean="0"/>
            <a:t> Có lối sống lành mạnh, tự tin vào bản thân, vượt qua những khó khăn thử thách, những cám dỗ của các thế lực xấu. </a:t>
          </a:r>
          <a:endParaRPr lang="en-US" sz="2800" kern="1200" dirty="0"/>
        </a:p>
      </dsp:txBody>
      <dsp:txXfrm>
        <a:off x="471419" y="2045496"/>
        <a:ext cx="8220094" cy="1015232"/>
      </dsp:txXfrm>
    </dsp:sp>
    <dsp:sp modelId="{4C83C9F0-A3F9-4C39-9805-571515B9DD39}">
      <dsp:nvSpPr>
        <dsp:cNvPr id="0" name=""/>
        <dsp:cNvSpPr/>
      </dsp:nvSpPr>
      <dsp:spPr>
        <a:xfrm>
          <a:off x="0" y="4502402"/>
          <a:ext cx="8748580" cy="655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3545E27-AF8D-4CBE-8436-4492475E79A9}">
      <dsp:nvSpPr>
        <dsp:cNvPr id="0" name=""/>
        <dsp:cNvSpPr/>
      </dsp:nvSpPr>
      <dsp:spPr>
        <a:xfrm>
          <a:off x="416497" y="3527491"/>
          <a:ext cx="8329938" cy="1358671"/>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1473" tIns="0" rIns="231473" bIns="0" numCol="1" spcCol="1270" anchor="ctr" anchorCtr="0">
          <a:noAutofit/>
        </a:bodyPr>
        <a:lstStyle/>
        <a:p>
          <a:pPr lvl="0" algn="l" defTabSz="1244600">
            <a:lnSpc>
              <a:spcPct val="90000"/>
            </a:lnSpc>
            <a:spcBef>
              <a:spcPct val="0"/>
            </a:spcBef>
            <a:spcAft>
              <a:spcPct val="35000"/>
            </a:spcAft>
          </a:pPr>
          <a:r>
            <a:rPr lang="nl-NL" sz="2800" kern="1200" dirty="0" smtClean="0"/>
            <a:t> Nhận thức rõ đạo đức nghề nghiệp để thực hiện hành vi đúng, tôn trọng các giá trị đạo đức nhân văn. </a:t>
          </a:r>
          <a:endParaRPr lang="en-US" sz="2800" kern="1200" dirty="0"/>
        </a:p>
      </dsp:txBody>
      <dsp:txXfrm>
        <a:off x="482822" y="3593816"/>
        <a:ext cx="8197288" cy="1226021"/>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97C0B04-B741-46E8-9BFE-1EC51C94B224}"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3304856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7C0B04-B741-46E8-9BFE-1EC51C94B224}"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4118244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97C0B04-B741-46E8-9BFE-1EC51C94B224}"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2377321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97C0B04-B741-46E8-9BFE-1EC51C94B224}"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39323138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97C0B04-B741-46E8-9BFE-1EC51C94B224}" type="datetimeFigureOut">
              <a:rPr lang="en-US" smtClean="0"/>
              <a:t>3/23/2020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15398971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97C0B04-B741-46E8-9BFE-1EC51C94B224}" type="datetimeFigureOut">
              <a:rPr lang="en-US" smtClean="0"/>
              <a:t>3/23/2020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704891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7C0B04-B741-46E8-9BFE-1EC51C94B224}" type="datetimeFigureOut">
              <a:rPr lang="en-US" smtClean="0"/>
              <a:t>3/23/2020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1055203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7C0B04-B741-46E8-9BFE-1EC51C94B224}"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16575585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97C0B04-B741-46E8-9BFE-1EC51C94B224}" type="datetimeFigureOut">
              <a:rPr lang="en-US" smtClean="0"/>
              <a:t>3/23/2020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3473780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7C0B04-B741-46E8-9BFE-1EC51C94B224}"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2851714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97C0B04-B741-46E8-9BFE-1EC51C94B224}" type="datetimeFigureOut">
              <a:rPr lang="en-US" smtClean="0"/>
              <a:t>3/23/2020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67CC853-4D63-4B37-BFCA-64366AEE96BE}" type="slidenum">
              <a:rPr lang="en-US" smtClean="0"/>
              <a:t>‹#›</a:t>
            </a:fld>
            <a:endParaRPr lang="en-US"/>
          </a:p>
        </p:txBody>
      </p:sp>
    </p:spTree>
    <p:extLst>
      <p:ext uri="{BB962C8B-B14F-4D97-AF65-F5344CB8AC3E}">
        <p14:creationId xmlns:p14="http://schemas.microsoft.com/office/powerpoint/2010/main" val="6612811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vi-VN"/>
          </a:p>
        </p:txBody>
      </p:sp>
      <p:sp>
        <p:nvSpPr>
          <p:cNvPr id="4" name="Rectangle 5"/>
          <p:cNvSpPr>
            <a:spLocks noGrp="1" noChangeArrowheads="1"/>
          </p:cNvSpPr>
          <p:nvPr>
            <p:ph type="ftr" sz="quarter" idx="11"/>
          </p:nvPr>
        </p:nvSpPr>
        <p:spPr>
          <a:ln/>
        </p:spPr>
        <p:txBody>
          <a:bodyPr/>
          <a:lstStyle>
            <a:lvl1pPr>
              <a:defRPr/>
            </a:lvl1pPr>
          </a:lstStyle>
          <a:p>
            <a:pPr>
              <a:defRPr/>
            </a:pPr>
            <a:endParaRPr lang="vi-VN"/>
          </a:p>
        </p:txBody>
      </p:sp>
      <p:sp>
        <p:nvSpPr>
          <p:cNvPr id="5" name="Rectangle 6"/>
          <p:cNvSpPr>
            <a:spLocks noGrp="1" noChangeArrowheads="1"/>
          </p:cNvSpPr>
          <p:nvPr>
            <p:ph type="sldNum" sz="quarter" idx="12"/>
          </p:nvPr>
        </p:nvSpPr>
        <p:spPr>
          <a:ln/>
        </p:spPr>
        <p:txBody>
          <a:bodyPr/>
          <a:lstStyle>
            <a:lvl1pPr>
              <a:defRPr/>
            </a:lvl1pPr>
          </a:lstStyle>
          <a:p>
            <a:pPr>
              <a:defRPr/>
            </a:pPr>
            <a:fld id="{9297E927-8112-4B0E-94A5-619FCF3A1641}" type="slidenum">
              <a:rPr lang="vi-VN" altLang="en-US"/>
              <a:pPr>
                <a:defRPr/>
              </a:pPr>
              <a:t>‹#›</a:t>
            </a:fld>
            <a:endParaRPr lang="vi-VN" altLang="en-US"/>
          </a:p>
        </p:txBody>
      </p:sp>
    </p:spTree>
    <p:extLst>
      <p:ext uri="{BB962C8B-B14F-4D97-AF65-F5344CB8AC3E}">
        <p14:creationId xmlns:p14="http://schemas.microsoft.com/office/powerpoint/2010/main" val="585846502"/>
      </p:ext>
    </p:extLst>
  </p:cSld>
  <p:clrMapOvr>
    <a:masterClrMapping/>
  </p:clrMapOvr>
  <p:transition>
    <p:wedg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7C0B04-B741-46E8-9BFE-1EC51C94B224}" type="datetimeFigureOut">
              <a:rPr lang="en-US" smtClean="0"/>
              <a:t>3/23/2020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7CC853-4D63-4B37-BFCA-64366AEE96BE}" type="slidenum">
              <a:rPr lang="en-US" smtClean="0"/>
              <a:t>‹#›</a:t>
            </a:fld>
            <a:endParaRPr lang="en-US"/>
          </a:p>
        </p:txBody>
      </p:sp>
    </p:spTree>
    <p:extLst>
      <p:ext uri="{BB962C8B-B14F-4D97-AF65-F5344CB8AC3E}">
        <p14:creationId xmlns:p14="http://schemas.microsoft.com/office/powerpoint/2010/main" val="37990359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3" Type="http://schemas.openxmlformats.org/officeDocument/2006/relationships/image" Target="../media/image22.gif"/><Relationship Id="rId2" Type="http://schemas.openxmlformats.org/officeDocument/2006/relationships/image" Target="../media/image21.gif"/><Relationship Id="rId1" Type="http://schemas.openxmlformats.org/officeDocument/2006/relationships/slideLayout" Target="../slideLayouts/slideLayout7.xml"/><Relationship Id="rId4" Type="http://schemas.openxmlformats.org/officeDocument/2006/relationships/image" Target="../media/image23.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loud 6"/>
          <p:cNvSpPr/>
          <p:nvPr/>
        </p:nvSpPr>
        <p:spPr>
          <a:xfrm>
            <a:off x="5177118" y="403412"/>
            <a:ext cx="1990164" cy="927847"/>
          </a:xfrm>
          <a:prstGeom prst="cloud">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p:cNvSpPr>
            <a:spLocks noGrp="1"/>
          </p:cNvSpPr>
          <p:nvPr>
            <p:ph type="ctrTitle"/>
          </p:nvPr>
        </p:nvSpPr>
        <p:spPr>
          <a:xfrm>
            <a:off x="1290918" y="1465732"/>
            <a:ext cx="9749118" cy="3698221"/>
          </a:xfrm>
        </p:spPr>
        <p:txBody>
          <a:bodyPr>
            <a:noAutofit/>
          </a:bodyPr>
          <a:lstStyle/>
          <a:p>
            <a:r>
              <a:rPr lang="nl-NL" sz="4800" b="1" dirty="0">
                <a:solidFill>
                  <a:schemeClr val="bg1"/>
                </a:solidFill>
              </a:rPr>
              <a:t>BÀI </a:t>
            </a:r>
            <a:r>
              <a:rPr lang="nl-NL" sz="4800" b="1" dirty="0">
                <a:solidFill>
                  <a:schemeClr val="bg1"/>
                </a:solidFill>
              </a:rPr>
              <a:t>9</a:t>
            </a:r>
            <a:r>
              <a:rPr lang="nl-NL" sz="4800" b="1" dirty="0" smtClean="0">
                <a:solidFill>
                  <a:srgbClr val="FF0000"/>
                </a:solidFill>
              </a:rPr>
              <a:t/>
            </a:r>
            <a:br>
              <a:rPr lang="nl-NL" sz="4800" b="1" dirty="0" smtClean="0">
                <a:solidFill>
                  <a:srgbClr val="FF0000"/>
                </a:solidFill>
              </a:rPr>
            </a:br>
            <a:r>
              <a:rPr lang="en-US" sz="4800" b="1" dirty="0"/>
              <a:t/>
            </a:r>
            <a:br>
              <a:rPr lang="en-US" sz="4800" b="1" dirty="0"/>
            </a:br>
            <a:r>
              <a:rPr lang="nl-NL" sz="4800" b="1" dirty="0">
                <a:solidFill>
                  <a:srgbClr val="FF0000"/>
                </a:solidFill>
              </a:rPr>
              <a:t>TU DƯỠNG, RÈN LUYỆN ĐỂ TRỞ THÀNH</a:t>
            </a:r>
            <a:r>
              <a:rPr lang="en-US" sz="4800" b="1" dirty="0">
                <a:solidFill>
                  <a:srgbClr val="FF0000"/>
                </a:solidFill>
              </a:rPr>
              <a:t/>
            </a:r>
            <a:br>
              <a:rPr lang="en-US" sz="4800" b="1" dirty="0">
                <a:solidFill>
                  <a:srgbClr val="FF0000"/>
                </a:solidFill>
              </a:rPr>
            </a:br>
            <a:r>
              <a:rPr lang="nl-NL" sz="4800" b="1" dirty="0">
                <a:solidFill>
                  <a:srgbClr val="FF0000"/>
                </a:solidFill>
              </a:rPr>
              <a:t>NGƯỜI CÔNG DÂN TỐT, NGƯỜI LAO ĐỘNG TỐT</a:t>
            </a:r>
            <a:r>
              <a:rPr lang="en-US" sz="4800" b="1" dirty="0">
                <a:solidFill>
                  <a:srgbClr val="FF0000"/>
                </a:solidFill>
              </a:rPr>
              <a:t/>
            </a:r>
            <a:br>
              <a:rPr lang="en-US" sz="4800" b="1" dirty="0">
                <a:solidFill>
                  <a:srgbClr val="FF0000"/>
                </a:solidFill>
              </a:rPr>
            </a:br>
            <a:r>
              <a:rPr lang="nl-NL" sz="4800" b="1" dirty="0"/>
              <a:t> </a:t>
            </a:r>
            <a:r>
              <a:rPr lang="en-US" sz="4800" dirty="0"/>
              <a:t/>
            </a:r>
            <a:br>
              <a:rPr lang="en-US" sz="4800" dirty="0"/>
            </a:br>
            <a:endParaRPr lang="en-US" sz="4800" dirty="0"/>
          </a:p>
        </p:txBody>
      </p:sp>
      <p:pic>
        <p:nvPicPr>
          <p:cNvPr id="4" name="Picture 3"/>
          <p:cNvPicPr>
            <a:picLocks noChangeAspect="1"/>
          </p:cNvPicPr>
          <p:nvPr/>
        </p:nvPicPr>
        <p:blipFill>
          <a:blip r:embed="rId2"/>
          <a:stretch>
            <a:fillRect/>
          </a:stretch>
        </p:blipFill>
        <p:spPr>
          <a:xfrm>
            <a:off x="9563379" y="0"/>
            <a:ext cx="2505075" cy="1590675"/>
          </a:xfrm>
          <a:prstGeom prst="rect">
            <a:avLst/>
          </a:prstGeom>
        </p:spPr>
      </p:pic>
      <p:pic>
        <p:nvPicPr>
          <p:cNvPr id="6" name="Picture 5"/>
          <p:cNvPicPr>
            <a:picLocks noChangeAspect="1"/>
          </p:cNvPicPr>
          <p:nvPr/>
        </p:nvPicPr>
        <p:blipFill>
          <a:blip r:embed="rId3"/>
          <a:stretch>
            <a:fillRect/>
          </a:stretch>
        </p:blipFill>
        <p:spPr>
          <a:xfrm>
            <a:off x="0" y="3053885"/>
            <a:ext cx="4762500" cy="3924300"/>
          </a:xfrm>
          <a:prstGeom prst="rect">
            <a:avLst/>
          </a:prstGeom>
        </p:spPr>
      </p:pic>
      <p:pic>
        <p:nvPicPr>
          <p:cNvPr id="8" name="Picture 7"/>
          <p:cNvPicPr>
            <a:picLocks noChangeAspect="1"/>
          </p:cNvPicPr>
          <p:nvPr/>
        </p:nvPicPr>
        <p:blipFill>
          <a:blip r:embed="rId4"/>
          <a:stretch>
            <a:fillRect/>
          </a:stretch>
        </p:blipFill>
        <p:spPr>
          <a:xfrm>
            <a:off x="8619564" y="4585448"/>
            <a:ext cx="3448889" cy="2258267"/>
          </a:xfrm>
          <a:prstGeom prst="rect">
            <a:avLst/>
          </a:prstGeom>
        </p:spPr>
      </p:pic>
    </p:spTree>
    <p:extLst>
      <p:ext uri="{BB962C8B-B14F-4D97-AF65-F5344CB8AC3E}">
        <p14:creationId xmlns:p14="http://schemas.microsoft.com/office/powerpoint/2010/main" val="2154901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par>
                                <p:cTn id="11" presetID="6"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par>
                                <p:cTn id="14" presetID="6" presetClass="entr" presetSubtype="16"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circle(in)">
                                      <p:cBhvr>
                                        <p:cTn id="16" dur="2000"/>
                                        <p:tgtEl>
                                          <p:spTgt spid="6"/>
                                        </p:tgtEl>
                                      </p:cBhvr>
                                    </p:animEffect>
                                  </p:childTnLst>
                                </p:cTn>
                              </p:par>
                              <p:par>
                                <p:cTn id="17" presetID="6"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err="1" smtClean="0">
                <a:solidFill>
                  <a:srgbClr val="3333FF"/>
                </a:solidFill>
              </a:rPr>
              <a:t>Nội</a:t>
            </a:r>
            <a:r>
              <a:rPr lang="en-US" b="1" dirty="0" smtClean="0">
                <a:solidFill>
                  <a:srgbClr val="3333FF"/>
                </a:solidFill>
              </a:rPr>
              <a:t> dung</a:t>
            </a:r>
            <a:endParaRPr lang="en-US" b="1" dirty="0">
              <a:solidFill>
                <a:srgbClr val="3333FF"/>
              </a:solidFill>
            </a:endParaRPr>
          </a:p>
        </p:txBody>
      </p:sp>
      <p:sp>
        <p:nvSpPr>
          <p:cNvPr id="3" name="Content Placeholder 2"/>
          <p:cNvSpPr>
            <a:spLocks noGrp="1"/>
          </p:cNvSpPr>
          <p:nvPr>
            <p:ph idx="1"/>
          </p:nvPr>
        </p:nvSpPr>
        <p:spPr/>
        <p:txBody>
          <a:bodyPr>
            <a:normAutofit lnSpcReduction="10000"/>
          </a:bodyPr>
          <a:lstStyle/>
          <a:p>
            <a:pPr marL="0" indent="0">
              <a:buNone/>
            </a:pPr>
            <a:r>
              <a:rPr lang="nl-NL" b="1" dirty="0"/>
              <a:t>1. Quan niệm về người công dân tốt, người lao động tốt</a:t>
            </a:r>
            <a:endParaRPr lang="en-US" b="1" dirty="0"/>
          </a:p>
          <a:p>
            <a:pPr marL="1035050"/>
            <a:r>
              <a:rPr lang="nl-NL" b="1" i="1" dirty="0">
                <a:solidFill>
                  <a:srgbClr val="FF0000"/>
                </a:solidFill>
              </a:rPr>
              <a:t>1.1. Người công dân tốt </a:t>
            </a:r>
            <a:endParaRPr lang="en-US" b="1" dirty="0">
              <a:solidFill>
                <a:srgbClr val="FF0000"/>
              </a:solidFill>
            </a:endParaRPr>
          </a:p>
          <a:p>
            <a:pPr marL="1035050"/>
            <a:r>
              <a:rPr lang="nl-NL" b="1" i="1" dirty="0">
                <a:solidFill>
                  <a:srgbClr val="FF0000"/>
                </a:solidFill>
              </a:rPr>
              <a:t>1.2. Người lao động tốt </a:t>
            </a:r>
            <a:endParaRPr lang="nl-NL" b="1" i="1" dirty="0" smtClean="0">
              <a:solidFill>
                <a:srgbClr val="FF0000"/>
              </a:solidFill>
            </a:endParaRPr>
          </a:p>
          <a:p>
            <a:pPr marL="1035050"/>
            <a:endParaRPr lang="en-US" b="1" dirty="0">
              <a:solidFill>
                <a:srgbClr val="FF0000"/>
              </a:solidFill>
            </a:endParaRPr>
          </a:p>
          <a:p>
            <a:pPr marL="0" indent="0">
              <a:buNone/>
            </a:pPr>
            <a:r>
              <a:rPr lang="nl-NL" b="1" dirty="0"/>
              <a:t>2. Nội dung tu dưỡng và rèn luyện để trở thành người công dân tốt, người lao động tốt</a:t>
            </a:r>
            <a:endParaRPr lang="en-US" b="1" dirty="0"/>
          </a:p>
          <a:p>
            <a:pPr marL="1143000" indent="-336550"/>
            <a:r>
              <a:rPr lang="nl-NL" b="1" i="1" dirty="0">
                <a:solidFill>
                  <a:srgbClr val="FF0000"/>
                </a:solidFill>
              </a:rPr>
              <a:t>2.1. Phát huy truyền thống yêu nước, trung thành với sự nghiệp cách mạng của nhân dân Việt </a:t>
            </a:r>
            <a:r>
              <a:rPr lang="nl-NL" b="1" i="1" dirty="0" smtClean="0">
                <a:solidFill>
                  <a:srgbClr val="FF0000"/>
                </a:solidFill>
              </a:rPr>
              <a:t>Nam</a:t>
            </a:r>
          </a:p>
          <a:p>
            <a:pPr marL="1143000" indent="-336550"/>
            <a:r>
              <a:rPr lang="nl-NL" b="1" i="1" dirty="0">
                <a:solidFill>
                  <a:srgbClr val="FF0000"/>
                </a:solidFill>
              </a:rPr>
              <a:t>2.2. Phấn đấu học tập nâng cao năng lực và rèn luyện phẩm chất cá nhân</a:t>
            </a:r>
            <a:endParaRPr lang="en-US" b="1" dirty="0">
              <a:solidFill>
                <a:srgbClr val="FF0000"/>
              </a:solidFill>
            </a:endParaRPr>
          </a:p>
          <a:p>
            <a:endParaRPr lang="en-US" b="1" dirty="0"/>
          </a:p>
          <a:p>
            <a:pPr marL="0" indent="0">
              <a:buNone/>
            </a:pPr>
            <a:endParaRPr lang="en-US" dirty="0"/>
          </a:p>
        </p:txBody>
      </p:sp>
    </p:spTree>
    <p:extLst>
      <p:ext uri="{BB962C8B-B14F-4D97-AF65-F5344CB8AC3E}">
        <p14:creationId xmlns:p14="http://schemas.microsoft.com/office/powerpoint/2010/main" val="3067073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Effect transition="in" filter="barn(inVertical)">
                                      <p:cBhvr>
                                        <p:cTn id="31" dur="500"/>
                                        <p:tgtEl>
                                          <p:spTgt spid="3">
                                            <p:txEl>
                                              <p:pRg st="5" end="5"/>
                                            </p:txEl>
                                          </p:spTgt>
                                        </p:tgtEl>
                                      </p:cBhvr>
                                    </p:animEffect>
                                  </p:childTnLst>
                                </p:cTn>
                              </p:par>
                              <p:par>
                                <p:cTn id="32" presetID="16" presetClass="entr" presetSubtype="21" fill="hold" nodeType="with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barn(inVertical)">
                                      <p:cBhvr>
                                        <p:cTn id="34"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0659" y="201467"/>
            <a:ext cx="5589494" cy="1203094"/>
          </a:xfrm>
        </p:spPr>
        <p:txBody>
          <a:bodyPr>
            <a:normAutofit fontScale="90000"/>
          </a:bodyPr>
          <a:lstStyle/>
          <a:p>
            <a:r>
              <a:rPr lang="nl-NL" b="1" i="1" dirty="0">
                <a:solidFill>
                  <a:srgbClr val="FF0000"/>
                </a:solidFill>
              </a:rPr>
              <a:t>1.1. Người công dân tốt </a:t>
            </a:r>
            <a:r>
              <a:rPr lang="en-US" b="1" dirty="0">
                <a:solidFill>
                  <a:srgbClr val="FF0000"/>
                </a:solidFill>
              </a:rPr>
              <a:t/>
            </a:r>
            <a:br>
              <a:rPr lang="en-US" b="1" dirty="0">
                <a:solidFill>
                  <a:srgbClr val="FF0000"/>
                </a:solidFill>
              </a:rPr>
            </a:br>
            <a:endParaRPr lang="en-US" dirty="0">
              <a:solidFill>
                <a:srgbClr val="FF0000"/>
              </a:solidFill>
            </a:endParaRPr>
          </a:p>
        </p:txBody>
      </p:sp>
      <p:sp>
        <p:nvSpPr>
          <p:cNvPr id="3" name="Content Placeholder 2"/>
          <p:cNvSpPr>
            <a:spLocks noGrp="1"/>
          </p:cNvSpPr>
          <p:nvPr>
            <p:ph idx="1"/>
          </p:nvPr>
        </p:nvSpPr>
        <p:spPr>
          <a:xfrm>
            <a:off x="54068" y="1489028"/>
            <a:ext cx="3720353" cy="4037293"/>
          </a:xfrm>
        </p:spPr>
        <p:txBody>
          <a:bodyPr>
            <a:normAutofit/>
          </a:bodyPr>
          <a:lstStyle/>
          <a:p>
            <a:r>
              <a:rPr lang="nl-NL" dirty="0"/>
              <a:t>Công dân nước Cộng hoà xã hội chủ nghĩa Việt Nam là người có quốc tịch Việt Nam (điều 17, khoản 1, hiến pháp 2013). </a:t>
            </a:r>
            <a:endParaRPr lang="en-US" dirty="0"/>
          </a:p>
          <a:p>
            <a:endParaRPr lang="en-US" dirty="0"/>
          </a:p>
        </p:txBody>
      </p:sp>
      <p:pic>
        <p:nvPicPr>
          <p:cNvPr id="4" name="Picture 3"/>
          <p:cNvPicPr>
            <a:picLocks noChangeAspect="1"/>
          </p:cNvPicPr>
          <p:nvPr/>
        </p:nvPicPr>
        <p:blipFill>
          <a:blip r:embed="rId2"/>
          <a:stretch>
            <a:fillRect/>
          </a:stretch>
        </p:blipFill>
        <p:spPr>
          <a:xfrm>
            <a:off x="4438370" y="1147201"/>
            <a:ext cx="7591425" cy="2600325"/>
          </a:xfrm>
          <a:prstGeom prst="rect">
            <a:avLst/>
          </a:prstGeom>
        </p:spPr>
      </p:pic>
      <p:pic>
        <p:nvPicPr>
          <p:cNvPr id="5" name="Picture 4"/>
          <p:cNvPicPr>
            <a:picLocks noChangeAspect="1"/>
          </p:cNvPicPr>
          <p:nvPr/>
        </p:nvPicPr>
        <p:blipFill>
          <a:blip r:embed="rId3"/>
          <a:stretch>
            <a:fillRect/>
          </a:stretch>
        </p:blipFill>
        <p:spPr>
          <a:xfrm>
            <a:off x="1914245" y="4276165"/>
            <a:ext cx="7610475" cy="2500312"/>
          </a:xfrm>
          <a:prstGeom prst="rect">
            <a:avLst/>
          </a:prstGeom>
        </p:spPr>
      </p:pic>
    </p:spTree>
    <p:extLst>
      <p:ext uri="{BB962C8B-B14F-4D97-AF65-F5344CB8AC3E}">
        <p14:creationId xmlns:p14="http://schemas.microsoft.com/office/powerpoint/2010/main" val="13895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2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ppt_x"/>
                                          </p:val>
                                        </p:tav>
                                        <p:tav tm="100000">
                                          <p:val>
                                            <p:strVal val="#ppt_x"/>
                                          </p:val>
                                        </p:tav>
                                      </p:tavLst>
                                    </p:anim>
                                    <p:anim calcmode="lin" valueType="num">
                                      <p:cBhvr additive="base">
                                        <p:cTn id="19"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nl-NL" dirty="0"/>
              <a:t>Người công dân tốt là người thực hiện quyền và nghĩa vụ của công dân theo Hiến pháp và Pháp luật quy định</a:t>
            </a:r>
            <a:r>
              <a:rPr lang="nl-NL" dirty="0" smtClean="0"/>
              <a:t>:</a:t>
            </a:r>
          </a:p>
          <a:p>
            <a:pPr marL="0" indent="0" algn="just">
              <a:buNone/>
            </a:pPr>
            <a:endParaRPr lang="nl-NL" dirty="0" smtClean="0"/>
          </a:p>
          <a:p>
            <a:pPr marL="0" indent="577850" algn="just">
              <a:buNone/>
            </a:pPr>
            <a:r>
              <a:rPr lang="nl-NL" dirty="0">
                <a:solidFill>
                  <a:srgbClr val="3333FF"/>
                </a:solidFill>
              </a:rPr>
              <a:t>- Quyền tham gia quản lý nhà nước và xã </a:t>
            </a:r>
            <a:r>
              <a:rPr lang="nl-NL" dirty="0" smtClean="0">
                <a:solidFill>
                  <a:srgbClr val="3333FF"/>
                </a:solidFill>
              </a:rPr>
              <a:t>hội; </a:t>
            </a:r>
            <a:r>
              <a:rPr lang="nl-NL" dirty="0">
                <a:solidFill>
                  <a:srgbClr val="3333FF"/>
                </a:solidFill>
              </a:rPr>
              <a:t>công dân đủ </a:t>
            </a:r>
            <a:r>
              <a:rPr lang="nl-NL" dirty="0" smtClean="0">
                <a:solidFill>
                  <a:srgbClr val="3333FF"/>
                </a:solidFill>
              </a:rPr>
              <a:t>18 </a:t>
            </a:r>
            <a:r>
              <a:rPr lang="nl-NL" dirty="0">
                <a:solidFill>
                  <a:srgbClr val="3333FF"/>
                </a:solidFill>
              </a:rPr>
              <a:t>tuổi trở lên có quyền bầu cử, đủ </a:t>
            </a:r>
            <a:r>
              <a:rPr lang="nl-NL" dirty="0" smtClean="0">
                <a:solidFill>
                  <a:srgbClr val="3333FF"/>
                </a:solidFill>
              </a:rPr>
              <a:t>21 tuổi trở </a:t>
            </a:r>
            <a:r>
              <a:rPr lang="nl-NL" dirty="0">
                <a:solidFill>
                  <a:srgbClr val="3333FF"/>
                </a:solidFill>
              </a:rPr>
              <a:t>lên có quyền ứng cử vào Quốc hội, </a:t>
            </a:r>
            <a:r>
              <a:rPr lang="nl-NL" dirty="0" smtClean="0">
                <a:solidFill>
                  <a:srgbClr val="3333FF"/>
                </a:solidFill>
              </a:rPr>
              <a:t>HĐND; </a:t>
            </a:r>
            <a:r>
              <a:rPr lang="nl-NL" dirty="0">
                <a:solidFill>
                  <a:srgbClr val="3333FF"/>
                </a:solidFill>
              </a:rPr>
              <a:t>nghĩa vụ thiêng liêng của công dân là trung thành và bảo vệ tổ quốc </a:t>
            </a:r>
            <a:r>
              <a:rPr lang="nl-NL" dirty="0" smtClean="0">
                <a:solidFill>
                  <a:srgbClr val="3333FF"/>
                </a:solidFill>
              </a:rPr>
              <a:t>CHXH Việt </a:t>
            </a:r>
            <a:r>
              <a:rPr lang="nl-NL" dirty="0">
                <a:solidFill>
                  <a:srgbClr val="3333FF"/>
                </a:solidFill>
              </a:rPr>
              <a:t>Nam. </a:t>
            </a:r>
            <a:endParaRPr lang="en-US" dirty="0">
              <a:solidFill>
                <a:srgbClr val="3333FF"/>
              </a:solidFill>
            </a:endParaRPr>
          </a:p>
          <a:p>
            <a:pPr marL="0" indent="0" algn="just">
              <a:buNone/>
            </a:pPr>
            <a:r>
              <a:rPr lang="nl-NL" dirty="0" smtClean="0"/>
              <a:t> </a:t>
            </a:r>
            <a:endParaRPr lang="en-US" dirty="0"/>
          </a:p>
          <a:p>
            <a:pPr marL="0" indent="0" algn="just">
              <a:buNone/>
            </a:pPr>
            <a:endParaRPr lang="en-US" dirty="0"/>
          </a:p>
        </p:txBody>
      </p:sp>
      <p:sp>
        <p:nvSpPr>
          <p:cNvPr id="5" name="Title 1"/>
          <p:cNvSpPr>
            <a:spLocks noGrp="1"/>
          </p:cNvSpPr>
          <p:nvPr>
            <p:ph type="title"/>
          </p:nvPr>
        </p:nvSpPr>
        <p:spPr>
          <a:xfrm>
            <a:off x="340659" y="228361"/>
            <a:ext cx="5589494" cy="1203094"/>
          </a:xfrm>
        </p:spPr>
        <p:txBody>
          <a:bodyPr>
            <a:normAutofit fontScale="90000"/>
          </a:bodyPr>
          <a:lstStyle/>
          <a:p>
            <a:r>
              <a:rPr lang="nl-NL" b="1" i="1" dirty="0">
                <a:solidFill>
                  <a:srgbClr val="FF0000"/>
                </a:solidFill>
              </a:rPr>
              <a:t>1.1. Người công dân tốt </a:t>
            </a:r>
            <a:r>
              <a:rPr lang="en-US" b="1" dirty="0">
                <a:solidFill>
                  <a:srgbClr val="FF0000"/>
                </a:solidFill>
              </a:rPr>
              <a:t/>
            </a:r>
            <a:br>
              <a:rPr lang="en-US" b="1" dirty="0">
                <a:solidFill>
                  <a:srgbClr val="FF0000"/>
                </a:solidFill>
              </a:rPr>
            </a:br>
            <a:endParaRPr lang="en-US" dirty="0">
              <a:solidFill>
                <a:srgbClr val="FF0000"/>
              </a:solidFill>
            </a:endParaRPr>
          </a:p>
        </p:txBody>
      </p:sp>
    </p:spTree>
    <p:extLst>
      <p:ext uri="{BB962C8B-B14F-4D97-AF65-F5344CB8AC3E}">
        <p14:creationId xmlns:p14="http://schemas.microsoft.com/office/powerpoint/2010/main" val="357835876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5129" y="1328086"/>
            <a:ext cx="5011271" cy="4351338"/>
          </a:xfrm>
        </p:spPr>
        <p:txBody>
          <a:bodyPr/>
          <a:lstStyle/>
          <a:p>
            <a:pPr marL="0" indent="0" algn="just">
              <a:buNone/>
            </a:pPr>
            <a:r>
              <a:rPr lang="nl-NL" dirty="0" smtClean="0"/>
              <a:t>	- </a:t>
            </a:r>
            <a:r>
              <a:rPr lang="nl-NL" dirty="0"/>
              <a:t>Lao động là quyền và nghĩa vụ của công dân. Công dân có quyền làm việc, lựa chọn nghề nghiệp, việc làm, nơi làm việc, quyền tự do kinh doanh theo quy định của pháp luật; quyền sở hữu về thu nhập hợp pháp, thừa kế, của cải để dành, nhà ở, tư liệu sinh hoạt, tư liệu sản xuất; thực hiện nghĩa vụ nộp thuế theo quy định của pháp luật. </a:t>
            </a:r>
            <a:endParaRPr lang="en-US" dirty="0"/>
          </a:p>
          <a:p>
            <a:endParaRPr lang="en-US" dirty="0"/>
          </a:p>
        </p:txBody>
      </p:sp>
      <p:pic>
        <p:nvPicPr>
          <p:cNvPr id="4" name="Picture 3"/>
          <p:cNvPicPr>
            <a:picLocks noChangeAspect="1"/>
          </p:cNvPicPr>
          <p:nvPr/>
        </p:nvPicPr>
        <p:blipFill>
          <a:blip r:embed="rId2"/>
          <a:stretch>
            <a:fillRect/>
          </a:stretch>
        </p:blipFill>
        <p:spPr>
          <a:xfrm>
            <a:off x="6037729" y="183777"/>
            <a:ext cx="5970495" cy="6284258"/>
          </a:xfrm>
          <a:prstGeom prst="rect">
            <a:avLst/>
          </a:prstGeom>
        </p:spPr>
      </p:pic>
      <p:pic>
        <p:nvPicPr>
          <p:cNvPr id="5" name="Picture 4"/>
          <p:cNvPicPr>
            <a:picLocks noChangeAspect="1"/>
          </p:cNvPicPr>
          <p:nvPr/>
        </p:nvPicPr>
        <p:blipFill>
          <a:blip r:embed="rId3"/>
          <a:stretch>
            <a:fillRect/>
          </a:stretch>
        </p:blipFill>
        <p:spPr>
          <a:xfrm>
            <a:off x="5916706" y="277906"/>
            <a:ext cx="6091517" cy="6190129"/>
          </a:xfrm>
          <a:prstGeom prst="rect">
            <a:avLst/>
          </a:prstGeom>
        </p:spPr>
      </p:pic>
    </p:spTree>
    <p:extLst>
      <p:ext uri="{BB962C8B-B14F-4D97-AF65-F5344CB8AC3E}">
        <p14:creationId xmlns:p14="http://schemas.microsoft.com/office/powerpoint/2010/main" val="140848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xit" presetSubtype="10" fill="hold" nodeType="clickEffect">
                                  <p:stCondLst>
                                    <p:cond delay="0"/>
                                  </p:stCondLst>
                                  <p:childTnLst>
                                    <p:animEffect transition="out" filter="randombar(horizontal)">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85844" y="1193616"/>
            <a:ext cx="4105835" cy="4351338"/>
          </a:xfrm>
          <a:solidFill>
            <a:srgbClr val="C00000"/>
          </a:solidFill>
        </p:spPr>
        <p:txBody>
          <a:bodyPr>
            <a:normAutofit lnSpcReduction="10000"/>
          </a:bodyPr>
          <a:lstStyle/>
          <a:p>
            <a:pPr marL="0" indent="0" algn="just">
              <a:buNone/>
            </a:pPr>
            <a:r>
              <a:rPr lang="nl-NL" dirty="0" smtClean="0">
                <a:solidFill>
                  <a:schemeClr val="bg1"/>
                </a:solidFill>
              </a:rPr>
              <a:t>	- </a:t>
            </a:r>
            <a:r>
              <a:rPr lang="nl-NL" dirty="0">
                <a:solidFill>
                  <a:schemeClr val="bg1"/>
                </a:solidFill>
              </a:rPr>
              <a:t>Công dân có quyền và nghĩa vụ học tập; quyền nghiên cứu khoa học, phát minh, sáng chế, sáng tạo văn học, nghệ thuật; được hưởng lợi ích từ các hoạt động đó và chế độ chăm sóc sức khoẻ y tế; thực hiện nghĩa vụ bảo vệ môi trường, nghĩa vụ quân sự và tham gia xây dựng nền quốc phòng toàn dân. </a:t>
            </a:r>
            <a:endParaRPr lang="en-US" dirty="0">
              <a:solidFill>
                <a:schemeClr val="bg1"/>
              </a:solidFill>
            </a:endParaRPr>
          </a:p>
          <a:p>
            <a:endParaRPr lang="en-US" dirty="0">
              <a:solidFill>
                <a:schemeClr val="bg1"/>
              </a:solidFill>
            </a:endParaRPr>
          </a:p>
        </p:txBody>
      </p:sp>
      <p:pic>
        <p:nvPicPr>
          <p:cNvPr id="7" name="Picture 6"/>
          <p:cNvPicPr>
            <a:picLocks noChangeAspect="1"/>
          </p:cNvPicPr>
          <p:nvPr/>
        </p:nvPicPr>
        <p:blipFill>
          <a:blip r:embed="rId2"/>
          <a:stretch>
            <a:fillRect/>
          </a:stretch>
        </p:blipFill>
        <p:spPr>
          <a:xfrm>
            <a:off x="201706" y="269414"/>
            <a:ext cx="7382435" cy="6418540"/>
          </a:xfrm>
          <a:prstGeom prst="rect">
            <a:avLst/>
          </a:prstGeom>
        </p:spPr>
      </p:pic>
      <p:pic>
        <p:nvPicPr>
          <p:cNvPr id="6" name="Picture 5"/>
          <p:cNvPicPr>
            <a:picLocks noChangeAspect="1"/>
          </p:cNvPicPr>
          <p:nvPr/>
        </p:nvPicPr>
        <p:blipFill>
          <a:blip r:embed="rId3"/>
          <a:stretch>
            <a:fillRect/>
          </a:stretch>
        </p:blipFill>
        <p:spPr>
          <a:xfrm>
            <a:off x="201706" y="269414"/>
            <a:ext cx="7382435" cy="6418540"/>
          </a:xfrm>
          <a:prstGeom prst="rect">
            <a:avLst/>
          </a:prstGeom>
        </p:spPr>
      </p:pic>
      <p:pic>
        <p:nvPicPr>
          <p:cNvPr id="5" name="Picture 4"/>
          <p:cNvPicPr>
            <a:picLocks noChangeAspect="1"/>
          </p:cNvPicPr>
          <p:nvPr/>
        </p:nvPicPr>
        <p:blipFill>
          <a:blip r:embed="rId4"/>
          <a:stretch>
            <a:fillRect/>
          </a:stretch>
        </p:blipFill>
        <p:spPr>
          <a:xfrm>
            <a:off x="201707" y="269414"/>
            <a:ext cx="7382434" cy="6418540"/>
          </a:xfrm>
          <a:prstGeom prst="rect">
            <a:avLst/>
          </a:prstGeom>
        </p:spPr>
      </p:pic>
    </p:spTree>
    <p:extLst>
      <p:ext uri="{BB962C8B-B14F-4D97-AF65-F5344CB8AC3E}">
        <p14:creationId xmlns:p14="http://schemas.microsoft.com/office/powerpoint/2010/main" val="260071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xit" presetSubtype="10" fill="hold" nodeType="clickEffect">
                                  <p:stCondLst>
                                    <p:cond delay="0"/>
                                  </p:stCondLst>
                                  <p:childTnLst>
                                    <p:animEffect transition="out" filter="randombar(horizontal)">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53" presetClass="exit" presetSubtype="32" fill="hold" nodeType="clickEffect">
                                  <p:stCondLst>
                                    <p:cond delay="0"/>
                                  </p:stCondLst>
                                  <p:childTnLst>
                                    <p:anim calcmode="lin" valueType="num">
                                      <p:cBhvr>
                                        <p:cTn id="21" dur="500"/>
                                        <p:tgtEl>
                                          <p:spTgt spid="6"/>
                                        </p:tgtEl>
                                        <p:attrNameLst>
                                          <p:attrName>ppt_w</p:attrName>
                                        </p:attrNameLst>
                                      </p:cBhvr>
                                      <p:tavLst>
                                        <p:tav tm="0">
                                          <p:val>
                                            <p:strVal val="ppt_w"/>
                                          </p:val>
                                        </p:tav>
                                        <p:tav tm="100000">
                                          <p:val>
                                            <p:fltVal val="0"/>
                                          </p:val>
                                        </p:tav>
                                      </p:tavLst>
                                    </p:anim>
                                    <p:anim calcmode="lin" valueType="num">
                                      <p:cBhvr>
                                        <p:cTn id="22" dur="500"/>
                                        <p:tgtEl>
                                          <p:spTgt spid="6"/>
                                        </p:tgtEl>
                                        <p:attrNameLst>
                                          <p:attrName>ppt_h</p:attrName>
                                        </p:attrNameLst>
                                      </p:cBhvr>
                                      <p:tavLst>
                                        <p:tav tm="0">
                                          <p:val>
                                            <p:strVal val="ppt_h"/>
                                          </p:val>
                                        </p:tav>
                                        <p:tav tm="100000">
                                          <p:val>
                                            <p:fltVal val="0"/>
                                          </p:val>
                                        </p:tav>
                                      </p:tavLst>
                                    </p:anim>
                                    <p:animEffect transition="out" filter="fade">
                                      <p:cBhvr>
                                        <p:cTn id="23" dur="500"/>
                                        <p:tgtEl>
                                          <p:spTgt spid="6"/>
                                        </p:tgtEl>
                                      </p:cBhvr>
                                    </p:animEffect>
                                    <p:set>
                                      <p:cBhvr>
                                        <p:cTn id="24"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8236" y="790201"/>
            <a:ext cx="10515600" cy="4924798"/>
          </a:xfrm>
        </p:spPr>
        <p:txBody>
          <a:bodyPr>
            <a:normAutofit/>
          </a:bodyPr>
          <a:lstStyle/>
          <a:p>
            <a:pPr marL="0" indent="0" algn="just">
              <a:buNone/>
            </a:pPr>
            <a:r>
              <a:rPr lang="nl-NL" dirty="0" smtClean="0"/>
              <a:t>	- </a:t>
            </a:r>
            <a:r>
              <a:rPr lang="nl-NL" dirty="0"/>
              <a:t>Công dân nam, </a:t>
            </a:r>
            <a:r>
              <a:rPr lang="nl-NL" dirty="0" smtClean="0"/>
              <a:t>nữ </a:t>
            </a:r>
            <a:r>
              <a:rPr lang="nl-NL" dirty="0"/>
              <a:t>bình đẳng </a:t>
            </a:r>
            <a:r>
              <a:rPr lang="nl-NL" dirty="0" smtClean="0"/>
              <a:t>theo pháp luật. </a:t>
            </a:r>
            <a:r>
              <a:rPr lang="nl-NL" dirty="0"/>
              <a:t>Hôn nhân theo nguyên tắc tự nguyện, tiến bộ, </a:t>
            </a:r>
            <a:r>
              <a:rPr lang="nl-NL" dirty="0" smtClean="0"/>
              <a:t>bình </a:t>
            </a:r>
            <a:r>
              <a:rPr lang="nl-NL" dirty="0"/>
              <a:t>đẳng. Cha mẹ có trách nhiệm nuôi, dạy con </a:t>
            </a:r>
            <a:r>
              <a:rPr lang="nl-NL" dirty="0" smtClean="0"/>
              <a:t>cái. </a:t>
            </a:r>
            <a:r>
              <a:rPr lang="nl-NL" dirty="0"/>
              <a:t>Con cháu có bổn phận kính trọng và chăm sóc ông bà, cha mẹ. Trẻ em được gia đình, xã hội và Nhà nước bảo </a:t>
            </a:r>
            <a:r>
              <a:rPr lang="nl-NL" dirty="0" smtClean="0"/>
              <a:t>vệ. </a:t>
            </a:r>
            <a:r>
              <a:rPr lang="nl-NL" dirty="0"/>
              <a:t>Thanh niên được tạo điều kiện học tập, lao động và giải </a:t>
            </a:r>
            <a:r>
              <a:rPr lang="nl-NL" dirty="0" smtClean="0"/>
              <a:t>trí.</a:t>
            </a:r>
          </a:p>
          <a:p>
            <a:pPr marL="0" indent="0" algn="just">
              <a:buNone/>
            </a:pPr>
            <a:endParaRPr lang="nl-NL" dirty="0" smtClean="0"/>
          </a:p>
          <a:p>
            <a:pPr marL="0" indent="0" algn="just">
              <a:buNone/>
            </a:pPr>
            <a:r>
              <a:rPr lang="nl-NL" dirty="0" smtClean="0"/>
              <a:t>	- </a:t>
            </a:r>
            <a:r>
              <a:rPr lang="nl-NL" dirty="0"/>
              <a:t>Công dân có quyền khiếu nại, tố cáo với cơ quan Nhà nước có thẩm quyền về những việc làm trái pháp luật của cơ quan, tổ chức, cá nhân, góp phần thực hiện tiến bộ và công bằng xã hội. </a:t>
            </a:r>
            <a:endParaRPr lang="en-US" dirty="0"/>
          </a:p>
          <a:p>
            <a:pPr marL="0" indent="0" algn="just">
              <a:buNone/>
            </a:pPr>
            <a:endParaRPr lang="en-US" dirty="0"/>
          </a:p>
        </p:txBody>
      </p:sp>
    </p:spTree>
    <p:extLst>
      <p:ext uri="{BB962C8B-B14F-4D97-AF65-F5344CB8AC3E}">
        <p14:creationId xmlns:p14="http://schemas.microsoft.com/office/powerpoint/2010/main" val="3428733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03388" y="185738"/>
            <a:ext cx="9144000" cy="655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52281" y="185738"/>
            <a:ext cx="9762565" cy="648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22746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xit" presetSubtype="21" fill="hold" nodeType="clickEffect">
                                  <p:stCondLst>
                                    <p:cond delay="0"/>
                                  </p:stCondLst>
                                  <p:childTnLst>
                                    <p:animEffect transition="out" filter="barn(inVertic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5629835" cy="1325563"/>
          </a:xfrm>
        </p:spPr>
        <p:txBody>
          <a:bodyPr/>
          <a:lstStyle/>
          <a:p>
            <a:r>
              <a:rPr lang="nl-NL" b="1" i="1" dirty="0">
                <a:solidFill>
                  <a:srgbClr val="FF0000"/>
                </a:solidFill>
              </a:rPr>
              <a:t>1.2. Người lao động tốt </a:t>
            </a:r>
            <a:r>
              <a:rPr lang="en-US" b="1" dirty="0">
                <a:solidFill>
                  <a:srgbClr val="FF0000"/>
                </a:solidFill>
              </a:rPr>
              <a:t/>
            </a:r>
            <a:br>
              <a:rPr lang="en-US" b="1" dirty="0">
                <a:solidFill>
                  <a:srgbClr val="FF0000"/>
                </a:solidFill>
              </a:rPr>
            </a:br>
            <a:endParaRPr lang="en-US" dirty="0">
              <a:solidFill>
                <a:srgbClr val="FF0000"/>
              </a:solidFill>
            </a:endParaRPr>
          </a:p>
        </p:txBody>
      </p:sp>
      <p:sp>
        <p:nvSpPr>
          <p:cNvPr id="3" name="Content Placeholder 2"/>
          <p:cNvSpPr>
            <a:spLocks noGrp="1"/>
          </p:cNvSpPr>
          <p:nvPr>
            <p:ph idx="1"/>
          </p:nvPr>
        </p:nvSpPr>
        <p:spPr>
          <a:xfrm>
            <a:off x="838200" y="2245659"/>
            <a:ext cx="10515600" cy="1519517"/>
          </a:xfrm>
        </p:spPr>
        <p:txBody>
          <a:bodyPr/>
          <a:lstStyle/>
          <a:p>
            <a:r>
              <a:rPr lang="nl-NL" dirty="0"/>
              <a:t>Người lao động </a:t>
            </a:r>
            <a:r>
              <a:rPr lang="nl-NL" dirty="0" smtClean="0"/>
              <a:t>là </a:t>
            </a:r>
            <a:r>
              <a:rPr lang="nl-NL" dirty="0"/>
              <a:t>người </a:t>
            </a:r>
            <a:r>
              <a:rPr lang="nl-NL" dirty="0" smtClean="0"/>
              <a:t>đang </a:t>
            </a:r>
            <a:r>
              <a:rPr lang="nl-NL" dirty="0"/>
              <a:t>ở độ tuổi lao động. Về độ tuổi lao động, thời gian lao </a:t>
            </a:r>
            <a:r>
              <a:rPr lang="nl-NL" dirty="0" smtClean="0"/>
              <a:t>động:</a:t>
            </a:r>
            <a:endParaRPr lang="en-US" dirty="0"/>
          </a:p>
          <a:p>
            <a:endParaRPr lang="en-US" dirty="0"/>
          </a:p>
        </p:txBody>
      </p:sp>
    </p:spTree>
    <p:extLst>
      <p:ext uri="{BB962C8B-B14F-4D97-AF65-F5344CB8AC3E}">
        <p14:creationId xmlns:p14="http://schemas.microsoft.com/office/powerpoint/2010/main" val="687704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03389" y="692150"/>
            <a:ext cx="8713787" cy="5945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19289" y="331788"/>
            <a:ext cx="8497887" cy="568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74232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xit" presetSubtype="4" fill="hold" nodeType="clickEffect">
                                  <p:stCondLst>
                                    <p:cond delay="0"/>
                                  </p:stCondLst>
                                  <p:childTnLst>
                                    <p:anim calcmode="lin" valueType="num">
                                      <p:cBhvr additive="base">
                                        <p:cTn id="6" dur="500"/>
                                        <p:tgtEl>
                                          <p:spTgt spid="4"/>
                                        </p:tgtEl>
                                        <p:attrNameLst>
                                          <p:attrName>ppt_x</p:attrName>
                                        </p:attrNameLst>
                                      </p:cBhvr>
                                      <p:tavLst>
                                        <p:tav tm="0">
                                          <p:val>
                                            <p:strVal val="ppt_x"/>
                                          </p:val>
                                        </p:tav>
                                        <p:tav tm="100000">
                                          <p:val>
                                            <p:strVal val="ppt_x"/>
                                          </p:val>
                                        </p:tav>
                                      </p:tavLst>
                                    </p:anim>
                                    <p:anim calcmode="lin" valueType="num">
                                      <p:cBhvr additive="base">
                                        <p:cTn id="7" dur="500"/>
                                        <p:tgtEl>
                                          <p:spTgt spid="4"/>
                                        </p:tgtEl>
                                        <p:attrNameLst>
                                          <p:attrName>ppt_y</p:attrName>
                                        </p:attrNameLst>
                                      </p:cBhvr>
                                      <p:tavLst>
                                        <p:tav tm="0">
                                          <p:val>
                                            <p:strVal val="ppt_y"/>
                                          </p:val>
                                        </p:tav>
                                        <p:tav tm="100000">
                                          <p:val>
                                            <p:strVal val="1+ppt_h/2"/>
                                          </p:val>
                                        </p:tav>
                                      </p:tavLst>
                                    </p:anim>
                                    <p:set>
                                      <p:cBhvr>
                                        <p:cTn id="8"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835" y="2113243"/>
            <a:ext cx="10515600" cy="1325563"/>
          </a:xfrm>
        </p:spPr>
        <p:txBody>
          <a:bodyPr>
            <a:noAutofit/>
          </a:bodyPr>
          <a:lstStyle/>
          <a:p>
            <a:pPr algn="ctr"/>
            <a:r>
              <a:rPr lang="nl-NL" sz="4800" b="1" dirty="0" smtClean="0">
                <a:solidFill>
                  <a:srgbClr val="FF0000"/>
                </a:solidFill>
              </a:rPr>
              <a:t>Các giải </a:t>
            </a:r>
            <a:r>
              <a:rPr lang="nl-NL" sz="4800" b="1" dirty="0">
                <a:solidFill>
                  <a:srgbClr val="FF0000"/>
                </a:solidFill>
              </a:rPr>
              <a:t>pháp nhằm phát triển lực lượng lao động như sau: </a:t>
            </a:r>
            <a:r>
              <a:rPr lang="en-US" sz="4800" b="1" dirty="0">
                <a:solidFill>
                  <a:srgbClr val="FF0000"/>
                </a:solidFill>
              </a:rPr>
              <a:t/>
            </a:r>
            <a:br>
              <a:rPr lang="en-US" sz="4800" b="1" dirty="0">
                <a:solidFill>
                  <a:srgbClr val="FF0000"/>
                </a:solidFill>
              </a:rPr>
            </a:br>
            <a:endParaRPr lang="en-US" sz="4800" b="1" dirty="0">
              <a:solidFill>
                <a:srgbClr val="FF0000"/>
              </a:solidFill>
            </a:endParaRPr>
          </a:p>
        </p:txBody>
      </p:sp>
    </p:spTree>
    <p:extLst>
      <p:ext uri="{BB962C8B-B14F-4D97-AF65-F5344CB8AC3E}">
        <p14:creationId xmlns:p14="http://schemas.microsoft.com/office/powerpoint/2010/main" val="9909110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8" name="Rectangle 4"/>
          <p:cNvSpPr>
            <a:spLocks noChangeArrowheads="1"/>
          </p:cNvSpPr>
          <p:nvPr/>
        </p:nvSpPr>
        <p:spPr bwMode="auto">
          <a:xfrm>
            <a:off x="1090281" y="758825"/>
            <a:ext cx="9110994"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Clr>
                <a:srgbClr val="FF3300"/>
              </a:buClr>
              <a:buFont typeface="Wingdings" panose="05000000000000000000" pitchFamily="2" charset="2"/>
              <a:buChar char="v"/>
            </a:pPr>
            <a:r>
              <a:rPr lang="en-US" altLang="en-US" sz="2800" i="1">
                <a:solidFill>
                  <a:srgbClr val="660033"/>
                </a:solidFill>
                <a:latin typeface="Times New Roman" panose="02020603050405020304" pitchFamily="18" charset="0"/>
                <a:cs typeface="Times New Roman" panose="02020603050405020304" pitchFamily="18" charset="0"/>
              </a:rPr>
              <a:t> </a:t>
            </a:r>
            <a:r>
              <a:rPr lang="nl-NL" altLang="en-US" sz="2800"/>
              <a:t>Người lao động phải được đào tạo nghề</a:t>
            </a:r>
            <a:endParaRPr lang="vi-VN" altLang="en-US" sz="2800" i="1">
              <a:solidFill>
                <a:srgbClr val="660033"/>
              </a:solidFill>
              <a:latin typeface="Times New Roman" panose="02020603050405020304" pitchFamily="18" charset="0"/>
              <a:cs typeface="Times New Roman" panose="02020603050405020304" pitchFamily="18" charset="0"/>
            </a:endParaRPr>
          </a:p>
        </p:txBody>
      </p:sp>
      <p:sp>
        <p:nvSpPr>
          <p:cNvPr id="57349" name="Rectangle 5"/>
          <p:cNvSpPr>
            <a:spLocks noChangeArrowheads="1"/>
          </p:cNvSpPr>
          <p:nvPr/>
        </p:nvSpPr>
        <p:spPr bwMode="auto">
          <a:xfrm>
            <a:off x="1050936" y="1970089"/>
            <a:ext cx="9509116"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Clr>
                <a:srgbClr val="FF3300"/>
              </a:buClr>
              <a:buFont typeface="Wingdings" panose="05000000000000000000" pitchFamily="2" charset="2"/>
              <a:buChar char="v"/>
            </a:pPr>
            <a:r>
              <a:rPr lang="nl-NL" altLang="en-US" sz="2800" dirty="0"/>
              <a:t>Người lao động cần xác định vị trí, việc làm phù hợp với ngành nghề đã được đào tạo </a:t>
            </a:r>
            <a:r>
              <a:rPr lang="vi-VN" altLang="en-US" sz="2800" i="1" dirty="0">
                <a:solidFill>
                  <a:srgbClr val="660033"/>
                </a:solidFill>
                <a:latin typeface="Times New Roman" panose="02020603050405020304" pitchFamily="18" charset="0"/>
                <a:cs typeface="Times New Roman" panose="02020603050405020304" pitchFamily="18" charset="0"/>
              </a:rPr>
              <a:t>.</a:t>
            </a:r>
          </a:p>
        </p:txBody>
      </p:sp>
      <p:sp>
        <p:nvSpPr>
          <p:cNvPr id="57350" name="Rectangle 6"/>
          <p:cNvSpPr>
            <a:spLocks noChangeArrowheads="1"/>
          </p:cNvSpPr>
          <p:nvPr/>
        </p:nvSpPr>
        <p:spPr bwMode="auto">
          <a:xfrm>
            <a:off x="1050936" y="3284538"/>
            <a:ext cx="9509114"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Clr>
                <a:srgbClr val="FF3300"/>
              </a:buClr>
              <a:buFont typeface="Wingdings" panose="05000000000000000000" pitchFamily="2" charset="2"/>
              <a:buChar char="v"/>
            </a:pPr>
            <a:r>
              <a:rPr lang="en-US" altLang="en-US" sz="2800" i="1">
                <a:solidFill>
                  <a:srgbClr val="660033"/>
                </a:solidFill>
                <a:latin typeface="Times New Roman" panose="02020603050405020304" pitchFamily="18" charset="0"/>
                <a:cs typeface="Times New Roman" panose="02020603050405020304" pitchFamily="18" charset="0"/>
              </a:rPr>
              <a:t> </a:t>
            </a:r>
            <a:r>
              <a:rPr lang="en-US" altLang="en-US" sz="2800"/>
              <a:t> </a:t>
            </a:r>
            <a:r>
              <a:rPr lang="nl-NL" altLang="en-US" sz="2800"/>
              <a:t>Người lao động cần được bồi dưỡng, huấn luyện công nghệ, kỹ thuật mới để nâng trình độ tay nghề, khả năng làm việc theo nhóm, làm việc độc lập </a:t>
            </a:r>
            <a:endParaRPr lang="vi-VN" altLang="en-US" sz="2800" i="1">
              <a:solidFill>
                <a:srgbClr val="66003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49357116"/>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57348"/>
                                        </p:tgtEl>
                                        <p:attrNameLst>
                                          <p:attrName>style.visibility</p:attrName>
                                        </p:attrNameLst>
                                      </p:cBhvr>
                                      <p:to>
                                        <p:strVal val="visible"/>
                                      </p:to>
                                    </p:set>
                                    <p:anim calcmode="lin" valueType="num">
                                      <p:cBhvr>
                                        <p:cTn id="7" dur="1000" fill="hold"/>
                                        <p:tgtEl>
                                          <p:spTgt spid="57348"/>
                                        </p:tgtEl>
                                        <p:attrNameLst>
                                          <p:attrName>ppt_w</p:attrName>
                                        </p:attrNameLst>
                                      </p:cBhvr>
                                      <p:tavLst>
                                        <p:tav tm="0">
                                          <p:val>
                                            <p:fltVal val="0"/>
                                          </p:val>
                                        </p:tav>
                                        <p:tav tm="100000">
                                          <p:val>
                                            <p:strVal val="#ppt_w"/>
                                          </p:val>
                                        </p:tav>
                                      </p:tavLst>
                                    </p:anim>
                                    <p:anim calcmode="lin" valueType="num">
                                      <p:cBhvr>
                                        <p:cTn id="8" dur="1000" fill="hold"/>
                                        <p:tgtEl>
                                          <p:spTgt spid="57348"/>
                                        </p:tgtEl>
                                        <p:attrNameLst>
                                          <p:attrName>ppt_h</p:attrName>
                                        </p:attrNameLst>
                                      </p:cBhvr>
                                      <p:tavLst>
                                        <p:tav tm="0">
                                          <p:val>
                                            <p:fltVal val="0"/>
                                          </p:val>
                                        </p:tav>
                                        <p:tav tm="100000">
                                          <p:val>
                                            <p:strVal val="#ppt_h"/>
                                          </p:val>
                                        </p:tav>
                                      </p:tavLst>
                                    </p:anim>
                                    <p:animEffect transition="in" filter="fade">
                                      <p:cBhvr>
                                        <p:cTn id="9" dur="1000"/>
                                        <p:tgtEl>
                                          <p:spTgt spid="5734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57349"/>
                                        </p:tgtEl>
                                        <p:attrNameLst>
                                          <p:attrName>style.visibility</p:attrName>
                                        </p:attrNameLst>
                                      </p:cBhvr>
                                      <p:to>
                                        <p:strVal val="visible"/>
                                      </p:to>
                                    </p:set>
                                    <p:anim calcmode="lin" valueType="num">
                                      <p:cBhvr>
                                        <p:cTn id="14" dur="1000" fill="hold"/>
                                        <p:tgtEl>
                                          <p:spTgt spid="57349"/>
                                        </p:tgtEl>
                                        <p:attrNameLst>
                                          <p:attrName>ppt_w</p:attrName>
                                        </p:attrNameLst>
                                      </p:cBhvr>
                                      <p:tavLst>
                                        <p:tav tm="0">
                                          <p:val>
                                            <p:fltVal val="0"/>
                                          </p:val>
                                        </p:tav>
                                        <p:tav tm="100000">
                                          <p:val>
                                            <p:strVal val="#ppt_w"/>
                                          </p:val>
                                        </p:tav>
                                      </p:tavLst>
                                    </p:anim>
                                    <p:anim calcmode="lin" valueType="num">
                                      <p:cBhvr>
                                        <p:cTn id="15" dur="1000" fill="hold"/>
                                        <p:tgtEl>
                                          <p:spTgt spid="57349"/>
                                        </p:tgtEl>
                                        <p:attrNameLst>
                                          <p:attrName>ppt_h</p:attrName>
                                        </p:attrNameLst>
                                      </p:cBhvr>
                                      <p:tavLst>
                                        <p:tav tm="0">
                                          <p:val>
                                            <p:fltVal val="0"/>
                                          </p:val>
                                        </p:tav>
                                        <p:tav tm="100000">
                                          <p:val>
                                            <p:strVal val="#ppt_h"/>
                                          </p:val>
                                        </p:tav>
                                      </p:tavLst>
                                    </p:anim>
                                    <p:animEffect transition="in" filter="fade">
                                      <p:cBhvr>
                                        <p:cTn id="16" dur="1000"/>
                                        <p:tgtEl>
                                          <p:spTgt spid="5734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57350"/>
                                        </p:tgtEl>
                                        <p:attrNameLst>
                                          <p:attrName>style.visibility</p:attrName>
                                        </p:attrNameLst>
                                      </p:cBhvr>
                                      <p:to>
                                        <p:strVal val="visible"/>
                                      </p:to>
                                    </p:set>
                                    <p:anim calcmode="lin" valueType="num">
                                      <p:cBhvr>
                                        <p:cTn id="21" dur="1000" fill="hold"/>
                                        <p:tgtEl>
                                          <p:spTgt spid="57350"/>
                                        </p:tgtEl>
                                        <p:attrNameLst>
                                          <p:attrName>ppt_w</p:attrName>
                                        </p:attrNameLst>
                                      </p:cBhvr>
                                      <p:tavLst>
                                        <p:tav tm="0">
                                          <p:val>
                                            <p:fltVal val="0"/>
                                          </p:val>
                                        </p:tav>
                                        <p:tav tm="100000">
                                          <p:val>
                                            <p:strVal val="#ppt_w"/>
                                          </p:val>
                                        </p:tav>
                                      </p:tavLst>
                                    </p:anim>
                                    <p:anim calcmode="lin" valueType="num">
                                      <p:cBhvr>
                                        <p:cTn id="22" dur="1000" fill="hold"/>
                                        <p:tgtEl>
                                          <p:spTgt spid="57350"/>
                                        </p:tgtEl>
                                        <p:attrNameLst>
                                          <p:attrName>ppt_h</p:attrName>
                                        </p:attrNameLst>
                                      </p:cBhvr>
                                      <p:tavLst>
                                        <p:tav tm="0">
                                          <p:val>
                                            <p:fltVal val="0"/>
                                          </p:val>
                                        </p:tav>
                                        <p:tav tm="100000">
                                          <p:val>
                                            <p:strVal val="#ppt_h"/>
                                          </p:val>
                                        </p:tav>
                                      </p:tavLst>
                                    </p:anim>
                                    <p:animEffect transition="in" filter="fade">
                                      <p:cBhvr>
                                        <p:cTn id="23" dur="1000"/>
                                        <p:tgtEl>
                                          <p:spTgt spid="573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8" grpId="0"/>
      <p:bldP spid="57349" grpId="0"/>
      <p:bldP spid="5735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927351" y="0"/>
            <a:ext cx="7561263"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24001" y="4076700"/>
            <a:ext cx="7921625" cy="263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09537827"/>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3"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plus(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7" name="Rectangle 5"/>
          <p:cNvSpPr>
            <a:spLocks noChangeArrowheads="1"/>
          </p:cNvSpPr>
          <p:nvPr/>
        </p:nvSpPr>
        <p:spPr bwMode="auto">
          <a:xfrm>
            <a:off x="973144" y="619909"/>
            <a:ext cx="950211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Clr>
                <a:srgbClr val="FF3300"/>
              </a:buClr>
              <a:buFont typeface="Wingdings" panose="05000000000000000000" pitchFamily="2" charset="2"/>
              <a:buChar char="v"/>
            </a:pPr>
            <a:r>
              <a:rPr lang="nl-NL" altLang="en-US" sz="2800"/>
              <a:t>Người lao động cần được đào tạo về ngoại ngữ, khả năng ứng dụng công nghệ thông tin, kỹ năng ứng xử</a:t>
            </a:r>
            <a:endParaRPr lang="vi-VN" altLang="en-US" sz="2800" i="1">
              <a:solidFill>
                <a:srgbClr val="660033"/>
              </a:solidFill>
              <a:latin typeface="Times New Roman" panose="02020603050405020304" pitchFamily="18" charset="0"/>
              <a:cs typeface="Times New Roman" panose="02020603050405020304" pitchFamily="18" charset="0"/>
            </a:endParaRPr>
          </a:p>
        </p:txBody>
      </p:sp>
      <p:sp>
        <p:nvSpPr>
          <p:cNvPr id="59398" name="Rectangle 6"/>
          <p:cNvSpPr>
            <a:spLocks noChangeArrowheads="1"/>
          </p:cNvSpPr>
          <p:nvPr/>
        </p:nvSpPr>
        <p:spPr bwMode="auto">
          <a:xfrm>
            <a:off x="992192" y="2250609"/>
            <a:ext cx="958553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Clr>
                <a:srgbClr val="FF3300"/>
              </a:buClr>
              <a:buFont typeface="Wingdings" panose="05000000000000000000" pitchFamily="2" charset="2"/>
              <a:buChar char="v"/>
            </a:pPr>
            <a:r>
              <a:rPr lang="nl-NL" altLang="en-US" sz="2800"/>
              <a:t>Người lao động tốt là người chấp hành kỷ luật lao động.</a:t>
            </a:r>
            <a:endParaRPr lang="vi-VN" altLang="en-US" sz="2800" i="1">
              <a:solidFill>
                <a:srgbClr val="660033"/>
              </a:solidFill>
              <a:latin typeface="Times New Roman" panose="02020603050405020304" pitchFamily="18" charset="0"/>
              <a:cs typeface="Times New Roman" panose="02020603050405020304" pitchFamily="18" charset="0"/>
            </a:endParaRPr>
          </a:p>
        </p:txBody>
      </p:sp>
      <p:sp>
        <p:nvSpPr>
          <p:cNvPr id="5" name="Rectangle 6"/>
          <p:cNvSpPr>
            <a:spLocks noChangeArrowheads="1"/>
          </p:cNvSpPr>
          <p:nvPr/>
        </p:nvSpPr>
        <p:spPr bwMode="auto">
          <a:xfrm>
            <a:off x="1051770" y="3428196"/>
            <a:ext cx="9585531"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marL="457200" indent="-4572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 typeface="Wingdings" panose="05000000000000000000" pitchFamily="2" charset="2"/>
              <a:buChar char="v"/>
            </a:pPr>
            <a:r>
              <a:rPr lang="nl-NL" altLang="en-US" sz="2800"/>
              <a:t>Người lao động tốt là người yêu nghề, giữ gìn đạo đức nghề nghiệp, say mê sáng tạo trong quá trình làm việc</a:t>
            </a:r>
            <a:r>
              <a:rPr lang="nl-NL" altLang="en-US" sz="2800">
                <a:solidFill>
                  <a:srgbClr val="FF0000"/>
                </a:solidFill>
              </a:rPr>
              <a:t>. </a:t>
            </a:r>
            <a:endParaRPr lang="en-US" altLang="en-US" sz="2800">
              <a:solidFill>
                <a:srgbClr val="FF0000"/>
              </a:solidFill>
            </a:endParaRPr>
          </a:p>
        </p:txBody>
      </p:sp>
      <p:sp>
        <p:nvSpPr>
          <p:cNvPr id="11269" name="Rectangle 1"/>
          <p:cNvSpPr>
            <a:spLocks noChangeArrowheads="1"/>
          </p:cNvSpPr>
          <p:nvPr/>
        </p:nvSpPr>
        <p:spPr bwMode="auto">
          <a:xfrm>
            <a:off x="1051770" y="4724400"/>
            <a:ext cx="9439089"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 typeface="Wingdings" panose="05000000000000000000" pitchFamily="2" charset="2"/>
              <a:buChar char="v"/>
            </a:pPr>
            <a:r>
              <a:rPr lang="vi-VN" altLang="en-US" sz="2800"/>
              <a:t> Người lao động tốt là người tự chủ trong công việc, đoàn kết với tập thể và kiên trì với công việc. </a:t>
            </a:r>
            <a:endParaRPr lang="en-US" altLang="en-US" sz="2800"/>
          </a:p>
        </p:txBody>
      </p:sp>
    </p:spTree>
    <p:extLst>
      <p:ext uri="{BB962C8B-B14F-4D97-AF65-F5344CB8AC3E}">
        <p14:creationId xmlns:p14="http://schemas.microsoft.com/office/powerpoint/2010/main" val="22358824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9397"/>
                                        </p:tgtEl>
                                        <p:attrNameLst>
                                          <p:attrName>style.visibility</p:attrName>
                                        </p:attrNameLst>
                                      </p:cBhvr>
                                      <p:to>
                                        <p:strVal val="visible"/>
                                      </p:to>
                                    </p:set>
                                    <p:anim calcmode="lin" valueType="num">
                                      <p:cBhvr additive="base">
                                        <p:cTn id="7" dur="1000" fill="hold"/>
                                        <p:tgtEl>
                                          <p:spTgt spid="59397"/>
                                        </p:tgtEl>
                                        <p:attrNameLst>
                                          <p:attrName>ppt_x</p:attrName>
                                        </p:attrNameLst>
                                      </p:cBhvr>
                                      <p:tavLst>
                                        <p:tav tm="0">
                                          <p:val>
                                            <p:strVal val="0-#ppt_w/2"/>
                                          </p:val>
                                        </p:tav>
                                        <p:tav tm="100000">
                                          <p:val>
                                            <p:strVal val="#ppt_x"/>
                                          </p:val>
                                        </p:tav>
                                      </p:tavLst>
                                    </p:anim>
                                    <p:anim calcmode="lin" valueType="num">
                                      <p:cBhvr additive="base">
                                        <p:cTn id="8" dur="1000" fill="hold"/>
                                        <p:tgtEl>
                                          <p:spTgt spid="5939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9398"/>
                                        </p:tgtEl>
                                        <p:attrNameLst>
                                          <p:attrName>style.visibility</p:attrName>
                                        </p:attrNameLst>
                                      </p:cBhvr>
                                      <p:to>
                                        <p:strVal val="visible"/>
                                      </p:to>
                                    </p:set>
                                    <p:anim calcmode="lin" valueType="num">
                                      <p:cBhvr additive="base">
                                        <p:cTn id="13" dur="1000" fill="hold"/>
                                        <p:tgtEl>
                                          <p:spTgt spid="59398"/>
                                        </p:tgtEl>
                                        <p:attrNameLst>
                                          <p:attrName>ppt_x</p:attrName>
                                        </p:attrNameLst>
                                      </p:cBhvr>
                                      <p:tavLst>
                                        <p:tav tm="0">
                                          <p:val>
                                            <p:strVal val="0-#ppt_w/2"/>
                                          </p:val>
                                        </p:tav>
                                        <p:tav tm="100000">
                                          <p:val>
                                            <p:strVal val="#ppt_x"/>
                                          </p:val>
                                        </p:tav>
                                      </p:tavLst>
                                    </p:anim>
                                    <p:anim calcmode="lin" valueType="num">
                                      <p:cBhvr additive="base">
                                        <p:cTn id="14" dur="1000" fill="hold"/>
                                        <p:tgtEl>
                                          <p:spTgt spid="59398"/>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1000" fill="hold"/>
                                        <p:tgtEl>
                                          <p:spTgt spid="5"/>
                                        </p:tgtEl>
                                        <p:attrNameLst>
                                          <p:attrName>ppt_x</p:attrName>
                                        </p:attrNameLst>
                                      </p:cBhvr>
                                      <p:tavLst>
                                        <p:tav tm="0">
                                          <p:val>
                                            <p:strVal val="0-#ppt_w/2"/>
                                          </p:val>
                                        </p:tav>
                                        <p:tav tm="100000">
                                          <p:val>
                                            <p:strVal val="#ppt_x"/>
                                          </p:val>
                                        </p:tav>
                                      </p:tavLst>
                                    </p:anim>
                                    <p:anim calcmode="lin" valueType="num">
                                      <p:cBhvr additive="base">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7" grpId="0"/>
      <p:bldP spid="59398"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6096000" cy="4067175"/>
          </a:xfrm>
          <a:prstGeom prst="rect">
            <a:avLst/>
          </a:prstGeom>
        </p:spPr>
      </p:pic>
      <p:pic>
        <p:nvPicPr>
          <p:cNvPr id="5" name="Picture 4"/>
          <p:cNvPicPr>
            <a:picLocks noChangeAspect="1"/>
          </p:cNvPicPr>
          <p:nvPr/>
        </p:nvPicPr>
        <p:blipFill>
          <a:blip r:embed="rId3"/>
          <a:stretch>
            <a:fillRect/>
          </a:stretch>
        </p:blipFill>
        <p:spPr>
          <a:xfrm>
            <a:off x="5809129" y="2608729"/>
            <a:ext cx="6382871" cy="4249271"/>
          </a:xfrm>
          <a:prstGeom prst="rect">
            <a:avLst/>
          </a:prstGeom>
        </p:spPr>
      </p:pic>
    </p:spTree>
    <p:extLst>
      <p:ext uri="{BB962C8B-B14F-4D97-AF65-F5344CB8AC3E}">
        <p14:creationId xmlns:p14="http://schemas.microsoft.com/office/powerpoint/2010/main" val="3352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8289" y="188914"/>
            <a:ext cx="4967287" cy="583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08664" y="44450"/>
            <a:ext cx="4859337" cy="6408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977747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20" name="WordArt 4"/>
          <p:cNvSpPr>
            <a:spLocks noChangeArrowheads="1" noChangeShapeType="1" noTextEdit="1"/>
          </p:cNvSpPr>
          <p:nvPr/>
        </p:nvSpPr>
        <p:spPr bwMode="auto">
          <a:xfrm>
            <a:off x="1847851" y="260351"/>
            <a:ext cx="8353425" cy="792163"/>
          </a:xfrm>
          <a:prstGeom prst="rect">
            <a:avLst/>
          </a:prstGeom>
        </p:spPr>
        <p:txBody>
          <a:bodyPr wrap="none" fromWordArt="1">
            <a:prstTxWarp prst="textPlain">
              <a:avLst>
                <a:gd name="adj" fmla="val 50000"/>
              </a:avLst>
            </a:prstTxWarp>
          </a:bodyPr>
          <a:lstStyle/>
          <a:p>
            <a:endParaRPr lang="en-US" sz="4000" kern="10">
              <a:ln w="12700">
                <a:solidFill>
                  <a:srgbClr val="FF3300"/>
                </a:solidFill>
                <a:round/>
                <a:headEnd/>
                <a:tailEnd/>
              </a:ln>
              <a:solidFill>
                <a:srgbClr val="FF3300"/>
              </a:solidFill>
              <a:effectLst>
                <a:outerShdw dist="35921" dir="2700000" sy="50000" kx="2115830" algn="bl" rotWithShape="0">
                  <a:srgbClr val="C0C0C0">
                    <a:alpha val="79999"/>
                  </a:srgbClr>
                </a:outerShdw>
              </a:effectLst>
              <a:latin typeface=".VnTime" panose="020B7200000000000000" pitchFamily="34" charset="0"/>
            </a:endParaRPr>
          </a:p>
        </p:txBody>
      </p:sp>
      <p:sp>
        <p:nvSpPr>
          <p:cNvPr id="60421" name="Rectangle 5"/>
          <p:cNvSpPr>
            <a:spLocks noChangeArrowheads="1"/>
          </p:cNvSpPr>
          <p:nvPr/>
        </p:nvSpPr>
        <p:spPr bwMode="auto">
          <a:xfrm>
            <a:off x="1762125" y="1884736"/>
            <a:ext cx="8567738"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nl-NL" altLang="en-US" sz="2800" b="1" i="1" dirty="0"/>
              <a:t>2.1. Phát huy truyền thống yêu nước, trung thành với sự nghiệp cách mạng của nhân dân Việt Nam</a:t>
            </a:r>
            <a:endParaRPr lang="en-US" altLang="en-US" sz="2800" b="1" dirty="0"/>
          </a:p>
        </p:txBody>
      </p:sp>
      <p:sp>
        <p:nvSpPr>
          <p:cNvPr id="60422" name="Rectangle 6"/>
          <p:cNvSpPr>
            <a:spLocks noChangeArrowheads="1"/>
          </p:cNvSpPr>
          <p:nvPr/>
        </p:nvSpPr>
        <p:spPr bwMode="auto">
          <a:xfrm>
            <a:off x="1724025" y="3769751"/>
            <a:ext cx="8066088"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Clr>
                <a:srgbClr val="FF3300"/>
              </a:buClr>
              <a:buFontTx/>
              <a:buNone/>
            </a:pPr>
            <a:r>
              <a:rPr lang="nl-NL" altLang="en-US" sz="2800" b="1" i="1" dirty="0"/>
              <a:t>2.2. Phấn đấu học tập nâng cao năng lực và rèn luyện phẩm chất cá nhân</a:t>
            </a:r>
            <a:endParaRPr lang="vi-VN" altLang="en-US" sz="2800" b="1" i="1" dirty="0">
              <a:solidFill>
                <a:srgbClr val="660033"/>
              </a:solidFill>
              <a:latin typeface="Times New Roman" panose="02020603050405020304" pitchFamily="18" charset="0"/>
              <a:cs typeface="Times New Roman" panose="02020603050405020304" pitchFamily="18" charset="0"/>
            </a:endParaRPr>
          </a:p>
        </p:txBody>
      </p:sp>
      <p:sp>
        <p:nvSpPr>
          <p:cNvPr id="13317" name="TextBox 6"/>
          <p:cNvSpPr txBox="1">
            <a:spLocks noChangeArrowheads="1"/>
          </p:cNvSpPr>
          <p:nvPr/>
        </p:nvSpPr>
        <p:spPr bwMode="auto">
          <a:xfrm>
            <a:off x="484094" y="214314"/>
            <a:ext cx="9540969"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nl-NL" altLang="en-US" sz="2800" b="1" dirty="0">
                <a:solidFill>
                  <a:srgbClr val="FF0000"/>
                </a:solidFill>
              </a:rPr>
              <a:t>2. Nội dung tu dưỡng và rèn luyện để trở thành người công dân tốt, người lao động tốt</a:t>
            </a:r>
            <a:endParaRPr lang="en-US" altLang="en-US" sz="2800" b="1" dirty="0">
              <a:solidFill>
                <a:srgbClr val="FF0000"/>
              </a:solidFill>
            </a:endParaRPr>
          </a:p>
        </p:txBody>
      </p:sp>
    </p:spTree>
    <p:extLst>
      <p:ext uri="{BB962C8B-B14F-4D97-AF65-F5344CB8AC3E}">
        <p14:creationId xmlns:p14="http://schemas.microsoft.com/office/powerpoint/2010/main" val="406365661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afterEffect" nodePh="1">
                                  <p:stCondLst>
                                    <p:cond delay="0"/>
                                  </p:stCondLst>
                                  <p:endCondLst>
                                    <p:cond evt="begin" delay="0">
                                      <p:tn val="5"/>
                                    </p:cond>
                                  </p:endCondLst>
                                  <p:childTnLst>
                                    <p:set>
                                      <p:cBhvr>
                                        <p:cTn id="6" dur="1" fill="hold">
                                          <p:stCondLst>
                                            <p:cond delay="0"/>
                                          </p:stCondLst>
                                        </p:cTn>
                                        <p:tgtEl>
                                          <p:spTgt spid="60420"/>
                                        </p:tgtEl>
                                        <p:attrNameLst>
                                          <p:attrName>style.visibility</p:attrName>
                                        </p:attrNameLst>
                                      </p:cBhvr>
                                      <p:to>
                                        <p:strVal val="visible"/>
                                      </p:to>
                                    </p:set>
                                    <p:anim calcmode="lin" valueType="num">
                                      <p:cBhvr additive="base">
                                        <p:cTn id="7" dur="1000" fill="hold"/>
                                        <p:tgtEl>
                                          <p:spTgt spid="60420"/>
                                        </p:tgtEl>
                                        <p:attrNameLst>
                                          <p:attrName>ppt_x</p:attrName>
                                        </p:attrNameLst>
                                      </p:cBhvr>
                                      <p:tavLst>
                                        <p:tav tm="0">
                                          <p:val>
                                            <p:strVal val="0-#ppt_w/2"/>
                                          </p:val>
                                        </p:tav>
                                        <p:tav tm="100000">
                                          <p:val>
                                            <p:strVal val="#ppt_x"/>
                                          </p:val>
                                        </p:tav>
                                      </p:tavLst>
                                    </p:anim>
                                    <p:anim calcmode="lin" valueType="num">
                                      <p:cBhvr additive="base">
                                        <p:cTn id="8" dur="1000" fill="hold"/>
                                        <p:tgtEl>
                                          <p:spTgt spid="6042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53" presetClass="entr" presetSubtype="0" fill="hold" grpId="0" nodeType="clickEffect">
                                  <p:stCondLst>
                                    <p:cond delay="0"/>
                                  </p:stCondLst>
                                  <p:childTnLst>
                                    <p:set>
                                      <p:cBhvr>
                                        <p:cTn id="12" dur="1" fill="hold">
                                          <p:stCondLst>
                                            <p:cond delay="0"/>
                                          </p:stCondLst>
                                        </p:cTn>
                                        <p:tgtEl>
                                          <p:spTgt spid="60421"/>
                                        </p:tgtEl>
                                        <p:attrNameLst>
                                          <p:attrName>style.visibility</p:attrName>
                                        </p:attrNameLst>
                                      </p:cBhvr>
                                      <p:to>
                                        <p:strVal val="visible"/>
                                      </p:to>
                                    </p:set>
                                    <p:anim calcmode="lin" valueType="num">
                                      <p:cBhvr>
                                        <p:cTn id="13" dur="1000" fill="hold"/>
                                        <p:tgtEl>
                                          <p:spTgt spid="60421"/>
                                        </p:tgtEl>
                                        <p:attrNameLst>
                                          <p:attrName>ppt_w</p:attrName>
                                        </p:attrNameLst>
                                      </p:cBhvr>
                                      <p:tavLst>
                                        <p:tav tm="0">
                                          <p:val>
                                            <p:fltVal val="0"/>
                                          </p:val>
                                        </p:tav>
                                        <p:tav tm="100000">
                                          <p:val>
                                            <p:strVal val="#ppt_w"/>
                                          </p:val>
                                        </p:tav>
                                      </p:tavLst>
                                    </p:anim>
                                    <p:anim calcmode="lin" valueType="num">
                                      <p:cBhvr>
                                        <p:cTn id="14" dur="1000" fill="hold"/>
                                        <p:tgtEl>
                                          <p:spTgt spid="60421"/>
                                        </p:tgtEl>
                                        <p:attrNameLst>
                                          <p:attrName>ppt_h</p:attrName>
                                        </p:attrNameLst>
                                      </p:cBhvr>
                                      <p:tavLst>
                                        <p:tav tm="0">
                                          <p:val>
                                            <p:fltVal val="0"/>
                                          </p:val>
                                        </p:tav>
                                        <p:tav tm="100000">
                                          <p:val>
                                            <p:strVal val="#ppt_h"/>
                                          </p:val>
                                        </p:tav>
                                      </p:tavLst>
                                    </p:anim>
                                    <p:animEffect transition="in" filter="fade">
                                      <p:cBhvr>
                                        <p:cTn id="15" dur="1000"/>
                                        <p:tgtEl>
                                          <p:spTgt spid="60421"/>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6" fill="hold" grpId="0" nodeType="clickEffect">
                                  <p:stCondLst>
                                    <p:cond delay="0"/>
                                  </p:stCondLst>
                                  <p:childTnLst>
                                    <p:set>
                                      <p:cBhvr>
                                        <p:cTn id="19" dur="1" fill="hold">
                                          <p:stCondLst>
                                            <p:cond delay="0"/>
                                          </p:stCondLst>
                                        </p:cTn>
                                        <p:tgtEl>
                                          <p:spTgt spid="60422"/>
                                        </p:tgtEl>
                                        <p:attrNameLst>
                                          <p:attrName>style.visibility</p:attrName>
                                        </p:attrNameLst>
                                      </p:cBhvr>
                                      <p:to>
                                        <p:strVal val="visible"/>
                                      </p:to>
                                    </p:set>
                                    <p:anim calcmode="lin" valueType="num">
                                      <p:cBhvr additive="base">
                                        <p:cTn id="20" dur="1000" fill="hold"/>
                                        <p:tgtEl>
                                          <p:spTgt spid="60422"/>
                                        </p:tgtEl>
                                        <p:attrNameLst>
                                          <p:attrName>ppt_x</p:attrName>
                                        </p:attrNameLst>
                                      </p:cBhvr>
                                      <p:tavLst>
                                        <p:tav tm="0">
                                          <p:val>
                                            <p:strVal val="1+#ppt_w/2"/>
                                          </p:val>
                                        </p:tav>
                                        <p:tav tm="100000">
                                          <p:val>
                                            <p:strVal val="#ppt_x"/>
                                          </p:val>
                                        </p:tav>
                                      </p:tavLst>
                                    </p:anim>
                                    <p:anim calcmode="lin" valueType="num">
                                      <p:cBhvr additive="base">
                                        <p:cTn id="21" dur="1000" fill="hold"/>
                                        <p:tgtEl>
                                          <p:spTgt spid="604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0" grpId="0" animBg="1"/>
      <p:bldP spid="60421" grpId="0"/>
      <p:bldP spid="6042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Rectangle 4"/>
          <p:cNvSpPr>
            <a:spLocks noChangeArrowheads="1"/>
          </p:cNvSpPr>
          <p:nvPr/>
        </p:nvSpPr>
        <p:spPr bwMode="auto">
          <a:xfrm>
            <a:off x="739588" y="41275"/>
            <a:ext cx="9928412"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just" eaLnBrk="1" hangingPunct="1">
              <a:spcBef>
                <a:spcPct val="0"/>
              </a:spcBef>
              <a:buClr>
                <a:srgbClr val="0000FF"/>
              </a:buClr>
              <a:buFontTx/>
              <a:buNone/>
            </a:pPr>
            <a:r>
              <a:rPr lang="nl-NL" altLang="en-US" sz="2800" b="1" i="1" dirty="0">
                <a:solidFill>
                  <a:srgbClr val="FF0000"/>
                </a:solidFill>
              </a:rPr>
              <a:t>2.1. Phát huy truyền thống yêu nước, trung thành với sự nghiệp cách mạng của nhân dân Việt Nam</a:t>
            </a:r>
            <a:endParaRPr lang="en-US" altLang="en-US" sz="2800" b="1" dirty="0">
              <a:solidFill>
                <a:srgbClr val="FF0000"/>
              </a:solidFill>
            </a:endParaRPr>
          </a:p>
          <a:p>
            <a:pPr algn="just" eaLnBrk="1" hangingPunct="1">
              <a:spcBef>
                <a:spcPct val="0"/>
              </a:spcBef>
              <a:buClr>
                <a:srgbClr val="0000FF"/>
              </a:buClr>
              <a:buFontTx/>
              <a:buNone/>
            </a:pPr>
            <a:endParaRPr lang="vi-VN" altLang="en-US" sz="2800" i="1" dirty="0">
              <a:solidFill>
                <a:srgbClr val="FF0000"/>
              </a:solidFill>
              <a:latin typeface="Times New Roman" panose="02020603050405020304" pitchFamily="18" charset="0"/>
              <a:cs typeface="Times New Roman" panose="02020603050405020304" pitchFamily="18" charset="0"/>
            </a:endParaRPr>
          </a:p>
        </p:txBody>
      </p:sp>
      <p:sp>
        <p:nvSpPr>
          <p:cNvPr id="61445" name="Rectangle 5"/>
          <p:cNvSpPr>
            <a:spLocks noChangeArrowheads="1"/>
          </p:cNvSpPr>
          <p:nvPr/>
        </p:nvSpPr>
        <p:spPr bwMode="auto">
          <a:xfrm>
            <a:off x="1008529" y="1856591"/>
            <a:ext cx="9480085"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457200" indent="968375" algn="just">
              <a:buFont typeface="Wingdings" panose="05000000000000000000" pitchFamily="2" charset="2"/>
              <a:buChar char="Ø"/>
              <a:defRPr/>
            </a:pPr>
            <a:r>
              <a:rPr lang="nl-NL" sz="2800" dirty="0"/>
              <a:t>Dân tộc Việt Nam trong tiến trình lịch sử dựng nước và giữ nước, sự gắn bó nhà, làng, nước đã hun đúc tinh thần yêu nước, ý chí tự lực, tự cường của mỗi người dân. </a:t>
            </a:r>
          </a:p>
          <a:p>
            <a:pPr marL="457200" indent="968375" algn="just">
              <a:defRPr/>
            </a:pPr>
            <a:endParaRPr lang="en-US" sz="2800" dirty="0"/>
          </a:p>
          <a:p>
            <a:pPr marL="457200" indent="968375" algn="just">
              <a:buFont typeface="Wingdings" panose="05000000000000000000" pitchFamily="2" charset="2"/>
              <a:buChar char="Ø"/>
              <a:defRPr/>
            </a:pPr>
            <a:r>
              <a:rPr lang="nl-NL" sz="2800" dirty="0"/>
              <a:t>Ngày nay, thế hệ trẻ cần hiểu trung với nước là trung thành với sự nghiệp cách mạng mà Đảng và Bác Hồ đã chọn. Nhận thức rõ con đường quá độ lên Chủ nghĩa xã hội ở nước ta là một tất yếu khách quan. </a:t>
            </a:r>
            <a:endParaRPr lang="vi-VN" altLang="en-US" sz="2800" i="1" dirty="0">
              <a:solidFill>
                <a:srgbClr val="66003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836374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61444"/>
                                        </p:tgtEl>
                                        <p:attrNameLst>
                                          <p:attrName>style.visibility</p:attrName>
                                        </p:attrNameLst>
                                      </p:cBhvr>
                                      <p:to>
                                        <p:strVal val="visible"/>
                                      </p:to>
                                    </p:set>
                                    <p:anim calcmode="lin" valueType="num">
                                      <p:cBhvr>
                                        <p:cTn id="7" dur="1000" fill="hold"/>
                                        <p:tgtEl>
                                          <p:spTgt spid="61444"/>
                                        </p:tgtEl>
                                        <p:attrNameLst>
                                          <p:attrName>ppt_w</p:attrName>
                                        </p:attrNameLst>
                                      </p:cBhvr>
                                      <p:tavLst>
                                        <p:tav tm="0">
                                          <p:val>
                                            <p:fltVal val="0"/>
                                          </p:val>
                                        </p:tav>
                                        <p:tav tm="100000">
                                          <p:val>
                                            <p:strVal val="#ppt_w"/>
                                          </p:val>
                                        </p:tav>
                                      </p:tavLst>
                                    </p:anim>
                                    <p:anim calcmode="lin" valueType="num">
                                      <p:cBhvr>
                                        <p:cTn id="8" dur="1000" fill="hold"/>
                                        <p:tgtEl>
                                          <p:spTgt spid="61444"/>
                                        </p:tgtEl>
                                        <p:attrNameLst>
                                          <p:attrName>ppt_h</p:attrName>
                                        </p:attrNameLst>
                                      </p:cBhvr>
                                      <p:tavLst>
                                        <p:tav tm="0">
                                          <p:val>
                                            <p:fltVal val="0"/>
                                          </p:val>
                                        </p:tav>
                                        <p:tav tm="100000">
                                          <p:val>
                                            <p:strVal val="#ppt_h"/>
                                          </p:val>
                                        </p:tav>
                                      </p:tavLst>
                                    </p:anim>
                                    <p:animEffect transition="in" filter="fade">
                                      <p:cBhvr>
                                        <p:cTn id="9" dur="1000"/>
                                        <p:tgtEl>
                                          <p:spTgt spid="6144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61445">
                                            <p:txEl>
                                              <p:pRg st="0" end="0"/>
                                            </p:txEl>
                                          </p:spTgt>
                                        </p:tgtEl>
                                        <p:attrNameLst>
                                          <p:attrName>style.visibility</p:attrName>
                                        </p:attrNameLst>
                                      </p:cBhvr>
                                      <p:to>
                                        <p:strVal val="visible"/>
                                      </p:to>
                                    </p:set>
                                    <p:animEffect transition="in" filter="circle(in)">
                                      <p:cBhvr>
                                        <p:cTn id="14" dur="2000"/>
                                        <p:tgtEl>
                                          <p:spTgt spid="61445">
                                            <p:txEl>
                                              <p:pRg st="0" end="0"/>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61445">
                                            <p:txEl>
                                              <p:pRg st="2" end="2"/>
                                            </p:txEl>
                                          </p:spTgt>
                                        </p:tgtEl>
                                        <p:attrNameLst>
                                          <p:attrName>style.visibility</p:attrName>
                                        </p:attrNameLst>
                                      </p:cBhvr>
                                      <p:to>
                                        <p:strVal val="visible"/>
                                      </p:to>
                                    </p:set>
                                    <p:animEffect transition="in" filter="circle(in)">
                                      <p:cBhvr>
                                        <p:cTn id="19" dur="2000"/>
                                        <p:tgtEl>
                                          <p:spTgt spid="6144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p:bldP spid="6144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p:cNvSpPr>
            <a:spLocks noChangeArrowheads="1"/>
          </p:cNvSpPr>
          <p:nvPr/>
        </p:nvSpPr>
        <p:spPr bwMode="auto">
          <a:xfrm>
            <a:off x="457200" y="260350"/>
            <a:ext cx="11322423"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r>
              <a:rPr lang="en-US" altLang="en-US" sz="2800" b="1" dirty="0">
                <a:solidFill>
                  <a:srgbClr val="FF0000"/>
                </a:solidFill>
              </a:rPr>
              <a:t>2.2. </a:t>
            </a:r>
            <a:r>
              <a:rPr lang="en-US" altLang="en-US" sz="2800" b="1" dirty="0" err="1">
                <a:solidFill>
                  <a:srgbClr val="FF0000"/>
                </a:solidFill>
              </a:rPr>
              <a:t>Phấn</a:t>
            </a:r>
            <a:r>
              <a:rPr lang="en-US" altLang="en-US" sz="2800" b="1" dirty="0">
                <a:solidFill>
                  <a:srgbClr val="FF0000"/>
                </a:solidFill>
              </a:rPr>
              <a:t> </a:t>
            </a:r>
            <a:r>
              <a:rPr lang="en-US" altLang="en-US" sz="2800" b="1" dirty="0" err="1">
                <a:solidFill>
                  <a:srgbClr val="FF0000"/>
                </a:solidFill>
              </a:rPr>
              <a:t>đấu</a:t>
            </a:r>
            <a:r>
              <a:rPr lang="en-US" altLang="en-US" sz="2800" b="1" dirty="0">
                <a:solidFill>
                  <a:srgbClr val="FF0000"/>
                </a:solidFill>
              </a:rPr>
              <a:t> </a:t>
            </a:r>
            <a:r>
              <a:rPr lang="en-US" altLang="en-US" sz="2800" b="1" dirty="0" err="1">
                <a:solidFill>
                  <a:srgbClr val="FF0000"/>
                </a:solidFill>
              </a:rPr>
              <a:t>học</a:t>
            </a:r>
            <a:r>
              <a:rPr lang="en-US" altLang="en-US" sz="2800" b="1" dirty="0">
                <a:solidFill>
                  <a:srgbClr val="FF0000"/>
                </a:solidFill>
              </a:rPr>
              <a:t> </a:t>
            </a:r>
            <a:r>
              <a:rPr lang="en-US" altLang="en-US" sz="2800" b="1" dirty="0" err="1">
                <a:solidFill>
                  <a:srgbClr val="FF0000"/>
                </a:solidFill>
              </a:rPr>
              <a:t>tập</a:t>
            </a:r>
            <a:r>
              <a:rPr lang="en-US" altLang="en-US" sz="2800" b="1" dirty="0">
                <a:solidFill>
                  <a:srgbClr val="FF0000"/>
                </a:solidFill>
              </a:rPr>
              <a:t> </a:t>
            </a:r>
            <a:r>
              <a:rPr lang="en-US" altLang="en-US" sz="2800" b="1" dirty="0" err="1">
                <a:solidFill>
                  <a:srgbClr val="FF0000"/>
                </a:solidFill>
              </a:rPr>
              <a:t>nâng</a:t>
            </a:r>
            <a:r>
              <a:rPr lang="en-US" altLang="en-US" sz="2800" b="1" dirty="0">
                <a:solidFill>
                  <a:srgbClr val="FF0000"/>
                </a:solidFill>
              </a:rPr>
              <a:t> </a:t>
            </a:r>
            <a:r>
              <a:rPr lang="en-US" altLang="en-US" sz="2800" b="1" dirty="0" err="1">
                <a:solidFill>
                  <a:srgbClr val="FF0000"/>
                </a:solidFill>
              </a:rPr>
              <a:t>cao</a:t>
            </a:r>
            <a:r>
              <a:rPr lang="en-US" altLang="en-US" sz="2800" b="1" dirty="0">
                <a:solidFill>
                  <a:srgbClr val="FF0000"/>
                </a:solidFill>
              </a:rPr>
              <a:t> </a:t>
            </a:r>
            <a:r>
              <a:rPr lang="en-US" altLang="en-US" sz="2800" b="1" dirty="0" err="1">
                <a:solidFill>
                  <a:srgbClr val="FF0000"/>
                </a:solidFill>
              </a:rPr>
              <a:t>năng</a:t>
            </a:r>
            <a:r>
              <a:rPr lang="en-US" altLang="en-US" sz="2800" b="1" dirty="0">
                <a:solidFill>
                  <a:srgbClr val="FF0000"/>
                </a:solidFill>
              </a:rPr>
              <a:t> </a:t>
            </a:r>
            <a:r>
              <a:rPr lang="en-US" altLang="en-US" sz="2800" b="1" dirty="0" err="1">
                <a:solidFill>
                  <a:srgbClr val="FF0000"/>
                </a:solidFill>
              </a:rPr>
              <a:t>lực</a:t>
            </a:r>
            <a:r>
              <a:rPr lang="en-US" altLang="en-US" sz="2800" b="1" dirty="0">
                <a:solidFill>
                  <a:srgbClr val="FF0000"/>
                </a:solidFill>
              </a:rPr>
              <a:t> </a:t>
            </a:r>
            <a:r>
              <a:rPr lang="en-US" altLang="en-US" sz="2800" b="1" dirty="0" err="1">
                <a:solidFill>
                  <a:srgbClr val="FF0000"/>
                </a:solidFill>
              </a:rPr>
              <a:t>và</a:t>
            </a:r>
            <a:r>
              <a:rPr lang="en-US" altLang="en-US" sz="2800" b="1" dirty="0">
                <a:solidFill>
                  <a:srgbClr val="FF0000"/>
                </a:solidFill>
              </a:rPr>
              <a:t> </a:t>
            </a:r>
            <a:r>
              <a:rPr lang="en-US" altLang="en-US" sz="2800" b="1" dirty="0" err="1">
                <a:solidFill>
                  <a:srgbClr val="FF0000"/>
                </a:solidFill>
              </a:rPr>
              <a:t>rèn</a:t>
            </a:r>
            <a:r>
              <a:rPr lang="en-US" altLang="en-US" sz="2800" b="1" dirty="0">
                <a:solidFill>
                  <a:srgbClr val="FF0000"/>
                </a:solidFill>
              </a:rPr>
              <a:t> </a:t>
            </a:r>
            <a:r>
              <a:rPr lang="en-US" altLang="en-US" sz="2800" b="1" dirty="0" err="1">
                <a:solidFill>
                  <a:srgbClr val="FF0000"/>
                </a:solidFill>
              </a:rPr>
              <a:t>luyện</a:t>
            </a:r>
            <a:r>
              <a:rPr lang="en-US" altLang="en-US" sz="2800" b="1" dirty="0">
                <a:solidFill>
                  <a:srgbClr val="FF0000"/>
                </a:solidFill>
              </a:rPr>
              <a:t> </a:t>
            </a:r>
            <a:r>
              <a:rPr lang="en-US" altLang="en-US" sz="2800" b="1" dirty="0" err="1">
                <a:solidFill>
                  <a:srgbClr val="FF0000"/>
                </a:solidFill>
              </a:rPr>
              <a:t>phẩm</a:t>
            </a:r>
            <a:r>
              <a:rPr lang="en-US" altLang="en-US" sz="2800" b="1" dirty="0">
                <a:solidFill>
                  <a:srgbClr val="FF0000"/>
                </a:solidFill>
              </a:rPr>
              <a:t> </a:t>
            </a:r>
            <a:r>
              <a:rPr lang="en-US" altLang="en-US" sz="2800" b="1" dirty="0" err="1">
                <a:solidFill>
                  <a:srgbClr val="FF0000"/>
                </a:solidFill>
              </a:rPr>
              <a:t>chất</a:t>
            </a:r>
            <a:r>
              <a:rPr lang="en-US" altLang="en-US" sz="2800" b="1" dirty="0">
                <a:solidFill>
                  <a:srgbClr val="FF0000"/>
                </a:solidFill>
              </a:rPr>
              <a:t> </a:t>
            </a:r>
            <a:r>
              <a:rPr lang="en-US" altLang="en-US" sz="2800" b="1" dirty="0" err="1">
                <a:solidFill>
                  <a:srgbClr val="FF0000"/>
                </a:solidFill>
              </a:rPr>
              <a:t>cá</a:t>
            </a:r>
            <a:r>
              <a:rPr lang="en-US" altLang="en-US" sz="2800" b="1" dirty="0">
                <a:solidFill>
                  <a:srgbClr val="FF0000"/>
                </a:solidFill>
              </a:rPr>
              <a:t> </a:t>
            </a:r>
            <a:r>
              <a:rPr lang="en-US" altLang="en-US" sz="2800" b="1" dirty="0" err="1">
                <a:solidFill>
                  <a:srgbClr val="FF0000"/>
                </a:solidFill>
              </a:rPr>
              <a:t>nhân</a:t>
            </a:r>
            <a:endParaRPr lang="en-US" altLang="en-US" sz="2800" b="1" dirty="0">
              <a:solidFill>
                <a:srgbClr val="FF0000"/>
              </a:solidFill>
            </a:endParaRPr>
          </a:p>
        </p:txBody>
      </p:sp>
      <p:graphicFrame>
        <p:nvGraphicFramePr>
          <p:cNvPr id="3" name="Diagram 2"/>
          <p:cNvGraphicFramePr/>
          <p:nvPr>
            <p:extLst>
              <p:ext uri="{D42A27DB-BD31-4B8C-83A1-F6EECF244321}">
                <p14:modId xmlns:p14="http://schemas.microsoft.com/office/powerpoint/2010/main" val="2237415874"/>
              </p:ext>
            </p:extLst>
          </p:nvPr>
        </p:nvGraphicFramePr>
        <p:xfrm>
          <a:off x="1631380" y="1214438"/>
          <a:ext cx="8748580" cy="52389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092320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 calcmode="lin" valueType="num">
                                      <p:cBhvr additive="base">
                                        <p:cTn id="7" dur="500" fill="hold"/>
                                        <p:tgtEl>
                                          <p:spTgt spid="15362"/>
                                        </p:tgtEl>
                                        <p:attrNameLst>
                                          <p:attrName>ppt_x</p:attrName>
                                        </p:attrNameLst>
                                      </p:cBhvr>
                                      <p:tavLst>
                                        <p:tav tm="0">
                                          <p:val>
                                            <p:strVal val="#ppt_x"/>
                                          </p:val>
                                        </p:tav>
                                        <p:tav tm="100000">
                                          <p:val>
                                            <p:strVal val="#ppt_x"/>
                                          </p:val>
                                        </p:tav>
                                      </p:tavLst>
                                    </p:anim>
                                    <p:anim calcmode="lin" valueType="num">
                                      <p:cBhvr additive="base">
                                        <p:cTn id="8" dur="500" fill="hold"/>
                                        <p:tgtEl>
                                          <p:spTgt spid="1536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WordArt 2"/>
          <p:cNvSpPr>
            <a:spLocks noChangeArrowheads="1" noChangeShapeType="1" noTextEdit="1"/>
          </p:cNvSpPr>
          <p:nvPr/>
        </p:nvSpPr>
        <p:spPr bwMode="auto">
          <a:xfrm>
            <a:off x="3503614" y="1412876"/>
            <a:ext cx="4968875" cy="720725"/>
          </a:xfrm>
          <a:prstGeom prst="rect">
            <a:avLst/>
          </a:prstGeom>
        </p:spPr>
        <p:txBody>
          <a:bodyPr wrap="none" fromWordArt="1">
            <a:prstTxWarp prst="textPlain">
              <a:avLst>
                <a:gd name="adj" fmla="val 50000"/>
              </a:avLst>
            </a:prstTxWarp>
          </a:bodyPr>
          <a:lstStyle/>
          <a:p>
            <a:r>
              <a:rPr lang="en-US" sz="3600" b="1" kern="10">
                <a:ln w="9525">
                  <a:solidFill>
                    <a:srgbClr val="009900"/>
                  </a:solidFill>
                  <a:round/>
                  <a:headEnd/>
                  <a:tailEnd/>
                </a:ln>
                <a:solidFill>
                  <a:srgbClr val="FF0000"/>
                </a:solidFill>
                <a:latin typeface="Arial Đen"/>
              </a:rPr>
              <a:t>HẾT</a:t>
            </a:r>
          </a:p>
        </p:txBody>
      </p:sp>
      <p:sp>
        <p:nvSpPr>
          <p:cNvPr id="16387" name="WordArt 3"/>
          <p:cNvSpPr>
            <a:spLocks noChangeArrowheads="1" noChangeShapeType="1" noTextEdit="1"/>
          </p:cNvSpPr>
          <p:nvPr/>
        </p:nvSpPr>
        <p:spPr bwMode="auto">
          <a:xfrm>
            <a:off x="2495551" y="2781301"/>
            <a:ext cx="6842125" cy="360363"/>
          </a:xfrm>
          <a:prstGeom prst="rect">
            <a:avLst/>
          </a:prstGeom>
        </p:spPr>
        <p:txBody>
          <a:bodyPr wrap="none" fromWordArt="1">
            <a:prstTxWarp prst="textPlain">
              <a:avLst>
                <a:gd name="adj" fmla="val 50000"/>
              </a:avLst>
            </a:prstTxWarp>
          </a:bodyPr>
          <a:lstStyle/>
          <a:p>
            <a:pPr algn="ctr"/>
            <a:r>
              <a:rPr lang="vi-VN" sz="3600" kern="10">
                <a:ln w="9525">
                  <a:solidFill>
                    <a:srgbClr val="FF0000"/>
                  </a:solidFill>
                  <a:round/>
                  <a:headEnd/>
                  <a:tailEnd/>
                </a:ln>
                <a:solidFill>
                  <a:srgbClr val="FFFF00"/>
                </a:solidFill>
                <a:latin typeface="Arial Đen"/>
              </a:rPr>
              <a:t>Xin cảm ơn!</a:t>
            </a:r>
            <a:endParaRPr lang="en-US" sz="3600" kern="10">
              <a:ln w="9525">
                <a:solidFill>
                  <a:srgbClr val="FF0000"/>
                </a:solidFill>
                <a:round/>
                <a:headEnd/>
                <a:tailEnd/>
              </a:ln>
              <a:solidFill>
                <a:srgbClr val="FFFF00"/>
              </a:solidFill>
              <a:latin typeface="Arial Đen"/>
            </a:endParaRPr>
          </a:p>
        </p:txBody>
      </p:sp>
      <p:sp>
        <p:nvSpPr>
          <p:cNvPr id="16388" name="AutoShape 4"/>
          <p:cNvSpPr>
            <a:spLocks noChangeAspect="1" noChangeArrowheads="1"/>
          </p:cNvSpPr>
          <p:nvPr/>
        </p:nvSpPr>
        <p:spPr bwMode="auto">
          <a:xfrm>
            <a:off x="1990726" y="3500438"/>
            <a:ext cx="8424863" cy="144462"/>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FontTx/>
              <a:buNone/>
            </a:pPr>
            <a:endParaRPr lang="en-US" altLang="en-US" sz="1800"/>
          </a:p>
        </p:txBody>
      </p:sp>
      <p:grpSp>
        <p:nvGrpSpPr>
          <p:cNvPr id="16389" name="Group 5"/>
          <p:cNvGrpSpPr>
            <a:grpSpLocks/>
          </p:cNvGrpSpPr>
          <p:nvPr/>
        </p:nvGrpSpPr>
        <p:grpSpPr bwMode="auto">
          <a:xfrm>
            <a:off x="4013574" y="3789364"/>
            <a:ext cx="3527425" cy="2087563"/>
            <a:chOff x="453" y="2704"/>
            <a:chExt cx="2222" cy="1043"/>
          </a:xfrm>
        </p:grpSpPr>
        <p:pic>
          <p:nvPicPr>
            <p:cNvPr id="16390" name="Picture 6" descr="花"/>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771" y="2704"/>
              <a:ext cx="1584" cy="10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7" descr="feather_writes"/>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92" y="3067"/>
              <a:ext cx="1134"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2" name="Picture 8" descr="Candle-04-june"/>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111" y="3022"/>
              <a:ext cx="180" cy="5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3" name="Arc 9"/>
            <p:cNvSpPr>
              <a:spLocks/>
            </p:cNvSpPr>
            <p:nvPr/>
          </p:nvSpPr>
          <p:spPr bwMode="auto">
            <a:xfrm>
              <a:off x="453" y="2749"/>
              <a:ext cx="2222" cy="862"/>
            </a:xfrm>
            <a:custGeom>
              <a:avLst/>
              <a:gdLst>
                <a:gd name="T0" fmla="*/ 0 w 43200"/>
                <a:gd name="T1" fmla="*/ 0 h 43200"/>
                <a:gd name="T2" fmla="*/ 0 w 43200"/>
                <a:gd name="T3" fmla="*/ 0 h 43200"/>
                <a:gd name="T4" fmla="*/ 0 w 43200"/>
                <a:gd name="T5" fmla="*/ 0 h 43200"/>
                <a:gd name="T6" fmla="*/ 0 60000 65536"/>
                <a:gd name="T7" fmla="*/ 0 60000 65536"/>
                <a:gd name="T8" fmla="*/ 0 60000 65536"/>
                <a:gd name="T9" fmla="*/ 0 w 43200"/>
                <a:gd name="T10" fmla="*/ 0 h 43200"/>
                <a:gd name="T11" fmla="*/ 43200 w 43200"/>
                <a:gd name="T12" fmla="*/ 43200 h 43200"/>
              </a:gdLst>
              <a:ahLst/>
              <a:cxnLst>
                <a:cxn ang="T6">
                  <a:pos x="T0" y="T1"/>
                </a:cxn>
                <a:cxn ang="T7">
                  <a:pos x="T2" y="T3"/>
                </a:cxn>
                <a:cxn ang="T8">
                  <a:pos x="T4" y="T5"/>
                </a:cxn>
              </a:cxnLst>
              <a:rect l="T9" t="T10" r="T11" b="T12"/>
              <a:pathLst>
                <a:path w="43200" h="43200" fill="none"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path>
                <a:path w="43200" h="43200" stroke="0" extrusionOk="0">
                  <a:moveTo>
                    <a:pt x="21599" y="0"/>
                  </a:moveTo>
                  <a:cubicBezTo>
                    <a:pt x="33529" y="0"/>
                    <a:pt x="43200" y="9670"/>
                    <a:pt x="43200" y="21600"/>
                  </a:cubicBezTo>
                  <a:cubicBezTo>
                    <a:pt x="43200" y="33529"/>
                    <a:pt x="33529" y="43200"/>
                    <a:pt x="21600" y="43200"/>
                  </a:cubicBezTo>
                  <a:cubicBezTo>
                    <a:pt x="9670" y="43200"/>
                    <a:pt x="0" y="33529"/>
                    <a:pt x="0" y="21600"/>
                  </a:cubicBezTo>
                  <a:cubicBezTo>
                    <a:pt x="-1" y="9973"/>
                    <a:pt x="9203" y="432"/>
                    <a:pt x="20822" y="13"/>
                  </a:cubicBezTo>
                  <a:lnTo>
                    <a:pt x="21600" y="21600"/>
                  </a:lnTo>
                  <a:lnTo>
                    <a:pt x="21599" y="0"/>
                  </a:lnTo>
                  <a:close/>
                </a:path>
              </a:pathLst>
            </a:custGeom>
            <a:noFill/>
            <a:ln w="9525">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grpSp>
    </p:spTree>
    <p:extLst>
      <p:ext uri="{BB962C8B-B14F-4D97-AF65-F5344CB8AC3E}">
        <p14:creationId xmlns:p14="http://schemas.microsoft.com/office/powerpoint/2010/main" val="234229758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189</TotalTime>
  <Words>703</Words>
  <Application>Microsoft Office PowerPoint</Application>
  <PresentationFormat>Widescreen</PresentationFormat>
  <Paragraphs>44</Paragraphs>
  <Slides>20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20</vt:i4>
      </vt:variant>
    </vt:vector>
  </HeadingPairs>
  <TitlesOfParts>
    <vt:vector size="28" baseType="lpstr">
      <vt:lpstr>.VnTime</vt:lpstr>
      <vt:lpstr>Arial</vt:lpstr>
      <vt:lpstr>Arial Đen</vt:lpstr>
      <vt:lpstr>Calibri</vt:lpstr>
      <vt:lpstr>Calibri Light</vt:lpstr>
      <vt:lpstr>Times New Roman</vt:lpstr>
      <vt:lpstr>Wingdings</vt:lpstr>
      <vt:lpstr>Office Theme</vt:lpstr>
      <vt:lpstr>BÀI 9  TU DƯỠNG, RÈN LUYỆN ĐỂ TRỞ THÀNH NGƯỜI CÔNG DÂN TỐT, NGƯỜI LAO ĐỘNG TỐT   </vt:lpstr>
      <vt:lpstr>Nội dung</vt:lpstr>
      <vt:lpstr>1.1. Người công dân tốt  </vt:lpstr>
      <vt:lpstr>1.1. Người công dân tốt  </vt:lpstr>
      <vt:lpstr>PowerPoint Presentation</vt:lpstr>
      <vt:lpstr>PowerPoint Presentation</vt:lpstr>
      <vt:lpstr>PowerPoint Presentation</vt:lpstr>
      <vt:lpstr>PowerPoint Presentation</vt:lpstr>
      <vt:lpstr>1.2. Người lao động tốt  </vt:lpstr>
      <vt:lpstr>PowerPoint Presentation</vt:lpstr>
      <vt:lpstr>Các giải pháp nhằm phát triển lực lượng lao động như sau: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5  TU DƯỠNG, RÈN LUYỆN ĐỂ TRỞ THÀNH NGƯỜI CÔNG DÂN TỐT, NGƯỜI LAO ĐỘNG TỐT</dc:title>
  <dc:creator>Administrator</dc:creator>
  <cp:lastModifiedBy>Administrator</cp:lastModifiedBy>
  <cp:revision>15</cp:revision>
  <dcterms:created xsi:type="dcterms:W3CDTF">2020-02-12T07:46:04Z</dcterms:created>
  <dcterms:modified xsi:type="dcterms:W3CDTF">2020-03-23T06:53:21Z</dcterms:modified>
</cp:coreProperties>
</file>