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sldIdLst>
    <p:sldId id="346" r:id="rId2"/>
    <p:sldId id="347" r:id="rId3"/>
    <p:sldId id="348" r:id="rId4"/>
    <p:sldId id="256" r:id="rId5"/>
    <p:sldId id="257" r:id="rId6"/>
    <p:sldId id="258" r:id="rId7"/>
    <p:sldId id="259" r:id="rId8"/>
    <p:sldId id="261" r:id="rId9"/>
    <p:sldId id="260" r:id="rId10"/>
    <p:sldId id="262" r:id="rId11"/>
    <p:sldId id="263" r:id="rId12"/>
    <p:sldId id="271" r:id="rId13"/>
    <p:sldId id="272" r:id="rId14"/>
    <p:sldId id="295" r:id="rId15"/>
    <p:sldId id="296" r:id="rId16"/>
    <p:sldId id="343" r:id="rId17"/>
    <p:sldId id="297" r:id="rId18"/>
    <p:sldId id="298" r:id="rId19"/>
    <p:sldId id="299" r:id="rId20"/>
    <p:sldId id="300" r:id="rId21"/>
    <p:sldId id="301" r:id="rId22"/>
    <p:sldId id="276" r:id="rId23"/>
    <p:sldId id="339" r:id="rId24"/>
    <p:sldId id="338" r:id="rId25"/>
    <p:sldId id="277" r:id="rId26"/>
    <p:sldId id="302" r:id="rId27"/>
    <p:sldId id="303" r:id="rId28"/>
    <p:sldId id="304" r:id="rId29"/>
    <p:sldId id="305" r:id="rId30"/>
    <p:sldId id="306" r:id="rId31"/>
    <p:sldId id="307" r:id="rId32"/>
    <p:sldId id="308" r:id="rId33"/>
    <p:sldId id="309" r:id="rId34"/>
    <p:sldId id="310" r:id="rId35"/>
    <p:sldId id="311" r:id="rId36"/>
    <p:sldId id="312" r:id="rId37"/>
    <p:sldId id="313" r:id="rId38"/>
    <p:sldId id="314" r:id="rId39"/>
    <p:sldId id="315" r:id="rId40"/>
    <p:sldId id="316" r:id="rId41"/>
    <p:sldId id="317" r:id="rId42"/>
    <p:sldId id="318" r:id="rId43"/>
    <p:sldId id="320" r:id="rId44"/>
    <p:sldId id="321" r:id="rId45"/>
    <p:sldId id="322" r:id="rId46"/>
    <p:sldId id="324" r:id="rId47"/>
    <p:sldId id="325" r:id="rId48"/>
    <p:sldId id="327" r:id="rId49"/>
    <p:sldId id="328" r:id="rId50"/>
    <p:sldId id="329" r:id="rId51"/>
    <p:sldId id="332" r:id="rId52"/>
    <p:sldId id="333" r:id="rId53"/>
    <p:sldId id="334" r:id="rId54"/>
    <p:sldId id="278" r:id="rId55"/>
    <p:sldId id="279" r:id="rId56"/>
    <p:sldId id="281" r:id="rId57"/>
    <p:sldId id="292" r:id="rId58"/>
    <p:sldId id="293" r:id="rId59"/>
    <p:sldId id="294" r:id="rId60"/>
    <p:sldId id="344" r:id="rId61"/>
    <p:sldId id="345" r:id="rId62"/>
    <p:sldId id="356" r:id="rId63"/>
    <p:sldId id="358" r:id="rId64"/>
    <p:sldId id="359" r:id="rId65"/>
    <p:sldId id="360" r:id="rId66"/>
    <p:sldId id="363" r:id="rId67"/>
    <p:sldId id="367" r:id="rId68"/>
    <p:sldId id="364" r:id="rId69"/>
    <p:sldId id="366" r:id="rId70"/>
  </p:sldIdLst>
  <p:sldSz cx="12192000" cy="6858000"/>
  <p:notesSz cx="6858000" cy="9144000"/>
  <p:custShowLst>
    <p:custShow name="Custom Show 1" id="0">
      <p:sldLst>
        <p:sld r:id="rId15"/>
        <p:sld r:id="rId16"/>
        <p:sld r:id="rId17"/>
      </p:sldLst>
    </p:custShow>
    <p:custShow name="Custom Show 2" id="1">
      <p:sldLst>
        <p:sld r:id="rId18"/>
      </p:sldLst>
    </p:custShow>
    <p:custShow name="Custom Show 3" id="2">
      <p:sldLst>
        <p:sld r:id="rId19"/>
      </p:sldLst>
    </p:custShow>
    <p:custShow name="Custom Show 4" id="3">
      <p:sldLst>
        <p:sld r:id="rId20"/>
        <p:sld r:id="rId21"/>
        <p:sld r:id="rId22"/>
      </p:sldLst>
    </p:custShow>
    <p:custShow name="Custom Show 5" id="4">
      <p:sldLst>
        <p:sld r:id="rId23"/>
        <p:sld r:id="rId26"/>
      </p:sldLst>
    </p:custShow>
    <p:custShow name="Custom Show 6" id="5">
      <p:sldLst>
        <p:sld r:id="rId27"/>
        <p:sld r:id="rId28"/>
        <p:sld r:id="rId29"/>
        <p:sld r:id="rId30"/>
        <p:sld r:id="rId31"/>
        <p:sld r:id="rId32"/>
        <p:sld r:id="rId33"/>
        <p:sld r:id="rId34"/>
      </p:sldLst>
    </p:custShow>
    <p:custShow name="Custom Show 7" id="6">
      <p:sldLst>
        <p:sld r:id="rId35"/>
        <p:sld r:id="rId36"/>
        <p:sld r:id="rId37"/>
        <p:sld r:id="rId38"/>
        <p:sld r:id="rId39"/>
        <p:sld r:id="rId40"/>
      </p:sldLst>
    </p:custShow>
    <p:custShow name="Custom Show 8" id="7">
      <p:sldLst>
        <p:sld r:id="rId41"/>
        <p:sld r:id="rId42"/>
      </p:sldLst>
    </p:custShow>
    <p:custShow name="Custom Show 9" id="8">
      <p:sldLst>
        <p:sld r:id="rId43"/>
      </p:sldLst>
    </p:custShow>
    <p:custShow name="Custom Show 10" id="9">
      <p:sldLst>
        <p:sld r:id="rId44"/>
      </p:sldLst>
    </p:custShow>
    <p:custShow name="Custom Show 11" id="10">
      <p:sldLst>
        <p:sld r:id="rId45"/>
        <p:sld r:id="rId46"/>
        <p:sld r:id="rId47"/>
        <p:sld r:id="rId48"/>
        <p:sld r:id="rId49"/>
        <p:sld r:id="rId50"/>
        <p:sld r:id="rId51"/>
        <p:sld r:id="rId52"/>
        <p:sld r:id="rId53"/>
      </p:sldLst>
    </p:custShow>
    <p:custShow name="Custom Show 12" id="11">
      <p:sldLst>
        <p:sld r:id="rId54"/>
      </p:sldLst>
    </p:custShow>
    <p:custShow name="Custom Show 13" id="12">
      <p:sldLst>
        <p:sld r:id="rId55"/>
        <p:sld r:id="rId56"/>
      </p:sldLst>
    </p:custShow>
    <p:custShow name="Custom Show 14" id="13">
      <p:sldLst/>
    </p:custShow>
    <p:custShow name="Custom Show 15" id="14">
      <p:sldLst>
        <p:sld r:id="rId57"/>
      </p:sldLst>
    </p:custShow>
    <p:custShow name="Custom Show 16" id="15">
      <p:sldLst/>
    </p:custShow>
    <p:custShow name="Custom Show 17" id="16">
      <p:sldLst/>
    </p:custShow>
    <p:custShow name="Custom Show 18" id="17">
      <p:sldLst>
        <p:sld r:id="rId61"/>
        <p:sld r:id="rId62"/>
      </p:sldLst>
    </p:custShow>
    <p:custShow name="Custom Show 19" id="18">
      <p:sldLst/>
    </p:custShow>
    <p:custShow name="Custom Show 20" id="19">
      <p:sldLst>
        <p:sld r:id="rId64"/>
      </p:sldLst>
    </p:custShow>
    <p:custShow name="Custom Show 21" id="20">
      <p:sldLst>
        <p:sld r:id="rId65"/>
      </p:sldLst>
    </p:custShow>
    <p:custShow name="Custom Show 22" id="21">
      <p:sldLst>
        <p:sld r:id="rId66"/>
      </p:sldLst>
    </p:custShow>
    <p:custShow name="Custom Show 23" id="22">
      <p:sldLst/>
    </p:custShow>
    <p:custShow name="Custom Show 24" id="23">
      <p:sldLst>
        <p:sld r:id="rId67"/>
        <p:sld r:id="rId68"/>
        <p:sld r:id="rId69"/>
        <p:sld r:id="rId70"/>
      </p:sldLst>
    </p:custShow>
    <p:custShow name="Custom Show 25" id="24">
      <p:sldLst/>
    </p:custShow>
    <p:custShow name="Custom Show 26" id="25">
      <p:sldLst/>
    </p:custShow>
    <p:custShow name="Custom Show 27" id="26">
      <p:sldLst/>
    </p:custShow>
    <p:custShow name="Custom Show 28" id="27">
      <p:sldLst/>
    </p:custShow>
    <p:custShow name="Custom Show 29" id="28">
      <p:sldLst/>
    </p:custShow>
  </p:custShow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09" autoAdjust="0"/>
    <p:restoredTop sz="94660"/>
  </p:normalViewPr>
  <p:slideViewPr>
    <p:cSldViewPr snapToGrid="0">
      <p:cViewPr varScale="1">
        <p:scale>
          <a:sx n="70" d="100"/>
          <a:sy n="70" d="100"/>
        </p:scale>
        <p:origin x="52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B7DAA2-914B-4EEA-B666-03FA63EFAF98}" type="datetimeFigureOut">
              <a:rPr lang="en-US" smtClean="0"/>
              <a:t>1/26/2021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E8C7BE-B485-4EE2-96DD-E5F6090EE48D}" type="slidenum">
              <a:rPr lang="en-US" smtClean="0"/>
              <a:t>‹#›</a:t>
            </a:fld>
            <a:endParaRPr lang="en-US"/>
          </a:p>
        </p:txBody>
      </p:sp>
    </p:spTree>
    <p:extLst>
      <p:ext uri="{BB962C8B-B14F-4D97-AF65-F5344CB8AC3E}">
        <p14:creationId xmlns:p14="http://schemas.microsoft.com/office/powerpoint/2010/main" val="2468519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fld id="{9EDF7BF8-EEED-409B-A289-EDA1C418A547}" type="slidenum">
              <a:rPr lang="en-US" altLang="en-US" sz="1200" smtClean="0"/>
              <a:pPr/>
              <a:t>19</a:t>
            </a:fld>
            <a:endParaRPr lang="en-US" altLang="en-US" sz="1200" smtClean="0"/>
          </a:p>
        </p:txBody>
      </p:sp>
    </p:spTree>
    <p:extLst>
      <p:ext uri="{BB962C8B-B14F-4D97-AF65-F5344CB8AC3E}">
        <p14:creationId xmlns:p14="http://schemas.microsoft.com/office/powerpoint/2010/main" val="4258653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4DACEDC-B645-46AF-9952-BC784488822C}" type="datetimeFigureOut">
              <a:rPr lang="en-US" smtClean="0"/>
              <a:t>1/26/2021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559826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DACEDC-B645-46AF-9952-BC784488822C}" type="datetimeFigureOut">
              <a:rPr lang="en-US" smtClean="0"/>
              <a:t>1/26/2021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3862828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DACEDC-B645-46AF-9952-BC784488822C}" type="datetimeFigureOut">
              <a:rPr lang="en-US" smtClean="0"/>
              <a:t>1/26/2021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3627590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4DACEDC-B645-46AF-9952-BC784488822C}" type="datetimeFigureOut">
              <a:rPr lang="en-US" smtClean="0"/>
              <a:t>1/26/2021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32502082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4DACEDC-B645-46AF-9952-BC784488822C}" type="datetimeFigureOut">
              <a:rPr lang="en-US" smtClean="0"/>
              <a:t>1/26/2021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147388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4DACEDC-B645-46AF-9952-BC784488822C}" type="datetimeFigureOut">
              <a:rPr lang="en-US" smtClean="0"/>
              <a:t>1/26/2021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2683909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4DACEDC-B645-46AF-9952-BC784488822C}" type="datetimeFigureOut">
              <a:rPr lang="en-US" smtClean="0"/>
              <a:t>1/26/2021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2996432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4DACEDC-B645-46AF-9952-BC784488822C}" type="datetimeFigureOut">
              <a:rPr lang="en-US" smtClean="0"/>
              <a:t>1/26/2021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1561933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DACEDC-B645-46AF-9952-BC784488822C}" type="datetimeFigureOut">
              <a:rPr lang="en-US" smtClean="0"/>
              <a:t>1/26/2021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1080488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4DACEDC-B645-46AF-9952-BC784488822C}" type="datetimeFigureOut">
              <a:rPr lang="en-US" smtClean="0"/>
              <a:t>1/26/2021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1429514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4DACEDC-B645-46AF-9952-BC784488822C}" type="datetimeFigureOut">
              <a:rPr lang="en-US" smtClean="0"/>
              <a:t>1/26/2021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30928B-F040-4291-9DA7-F09DAE2DD9C9}" type="slidenum">
              <a:rPr lang="en-US" smtClean="0"/>
              <a:t>‹#›</a:t>
            </a:fld>
            <a:endParaRPr lang="en-US"/>
          </a:p>
        </p:txBody>
      </p:sp>
    </p:spTree>
    <p:extLst>
      <p:ext uri="{BB962C8B-B14F-4D97-AF65-F5344CB8AC3E}">
        <p14:creationId xmlns:p14="http://schemas.microsoft.com/office/powerpoint/2010/main" val="2562411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DACEDC-B645-46AF-9952-BC784488822C}" type="datetimeFigureOut">
              <a:rPr lang="en-US" smtClean="0"/>
              <a:t>1/26/2021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30928B-F040-4291-9DA7-F09DAE2DD9C9}" type="slidenum">
              <a:rPr lang="en-US" smtClean="0"/>
              <a:t>‹#›</a:t>
            </a:fld>
            <a:endParaRPr lang="en-US"/>
          </a:p>
        </p:txBody>
      </p:sp>
    </p:spTree>
    <p:extLst>
      <p:ext uri="{BB962C8B-B14F-4D97-AF65-F5344CB8AC3E}">
        <p14:creationId xmlns:p14="http://schemas.microsoft.com/office/powerpoint/2010/main" val="25306230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12.gif"/><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3.gif"/></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30.gif"/><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33.gif"/><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gif"/></Relationships>
</file>

<file path=ppt/slides/_rels/slide13.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36.gif"/><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gif"/><Relationship Id="rId7" Type="http://schemas.openxmlformats.org/officeDocument/2006/relationships/image" Target="../media/image9.png"/><Relationship Id="rId2" Type="http://schemas.openxmlformats.org/officeDocument/2006/relationships/image" Target="../media/image4.gif"/><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3.gi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TT03_2018_TT-BLDTBXH_TC%20chuc%20danh%20NN.doc"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image" Target="../media/image17.png"/><Relationship Id="rId4" Type="http://schemas.openxmlformats.org/officeDocument/2006/relationships/image" Target="../media/image3.gi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hyperlink" Target="file:///D:\1%20-%20D&#7841;y%20s&#432;%20pham\15-%20BD%20nha%20giao%20GDNN\1-Bai%20giang%205,8,9\VBHN-5161-BLDTBXH_439330.doc"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hyperlink" Target="https://thukyluat.vn/vb/thong-tu-03-2018-tt-bldtbxh-chuc-danh-vien-chuc-chuyen-nganh-giao-duc-nghe-nghiep-5e1ac.html#dieu_4-2" TargetMode="Externa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gif"/><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19.png"/><Relationship Id="rId5" Type="http://schemas.openxmlformats.org/officeDocument/2006/relationships/image" Target="../media/image3.gif"/><Relationship Id="rId4" Type="http://schemas.openxmlformats.org/officeDocument/2006/relationships/image" Target="../media/image18.gi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2.gif"/><Relationship Id="rId1" Type="http://schemas.openxmlformats.org/officeDocument/2006/relationships/slideLayout" Target="../slideLayouts/slideLayout2.xml"/><Relationship Id="rId6" Type="http://schemas.openxmlformats.org/officeDocument/2006/relationships/image" Target="../media/image23.gif"/><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12.gif"/><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3.gif"/></Relationships>
</file>

<file path=ppt/slides/_rels/slide9.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12.gif"/><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3.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a:spLocks noGrp="1" noChangeArrowheads="1"/>
          </p:cNvSpPr>
          <p:nvPr>
            <p:ph type="subTitle" idx="1"/>
          </p:nvPr>
        </p:nvSpPr>
        <p:spPr>
          <a:xfrm>
            <a:off x="1476687" y="1262837"/>
            <a:ext cx="10014727" cy="2326523"/>
          </a:xfrm>
          <a:gradFill flip="none" rotWithShape="1">
            <a:gsLst>
              <a:gs pos="0">
                <a:schemeClr val="accent4">
                  <a:lumMod val="60000"/>
                  <a:lumOff val="40000"/>
                </a:schemeClr>
              </a:gs>
              <a:gs pos="58000">
                <a:schemeClr val="accent1">
                  <a:lumMod val="0"/>
                  <a:lumOff val="100000"/>
                </a:schemeClr>
              </a:gs>
              <a:gs pos="100000">
                <a:schemeClr val="accent1">
                  <a:lumMod val="100000"/>
                </a:schemeClr>
              </a:gs>
            </a:gsLst>
            <a:path path="circle">
              <a:fillToRect l="100000" b="100000"/>
            </a:path>
            <a:tileRect t="-100000" r="-100000"/>
          </a:gradFill>
          <a:scene3d>
            <a:camera prst="orthographicFront"/>
            <a:lightRig rig="threePt" dir="t"/>
          </a:scene3d>
          <a:sp3d>
            <a:bevelT/>
          </a:sp3d>
        </p:spPr>
        <p:txBody>
          <a:bodyPr>
            <a:noAutofit/>
          </a:bodyPr>
          <a:lstStyle/>
          <a:p>
            <a:pPr>
              <a:lnSpc>
                <a:spcPct val="150000"/>
              </a:lnSpc>
              <a:spcBef>
                <a:spcPct val="0"/>
              </a:spcBef>
            </a:pPr>
            <a:r>
              <a:rPr lang="nl-NL" altLang="en-US" sz="3200" b="1" dirty="0" smtClean="0">
                <a:solidFill>
                  <a:schemeClr val="tx2"/>
                </a:solidFill>
                <a:latin typeface="Tahoma" panose="020B0604030504040204" pitchFamily="34" charset="0"/>
                <a:cs typeface="Tahoma" panose="020B0604030504040204" pitchFamily="34" charset="0"/>
              </a:rPr>
              <a:t>NÂNG CAO CHẤT LƯỢNG ĐỘI NGŨ GIẢNG VIÊN </a:t>
            </a:r>
          </a:p>
          <a:p>
            <a:pPr>
              <a:lnSpc>
                <a:spcPct val="150000"/>
              </a:lnSpc>
              <a:spcBef>
                <a:spcPct val="0"/>
              </a:spcBef>
            </a:pPr>
            <a:r>
              <a:rPr lang="nl-NL" altLang="en-US" sz="3200" b="1" dirty="0" smtClean="0">
                <a:solidFill>
                  <a:schemeClr val="tx2"/>
                </a:solidFill>
                <a:latin typeface="Tahoma" panose="020B0604030504040204" pitchFamily="34" charset="0"/>
                <a:cs typeface="Tahoma" panose="020B0604030504040204" pitchFamily="34" charset="0"/>
              </a:rPr>
              <a:t>GDNN CHÍNH (HẠNG II) </a:t>
            </a:r>
          </a:p>
          <a:p>
            <a:pPr>
              <a:lnSpc>
                <a:spcPct val="150000"/>
              </a:lnSpc>
              <a:spcBef>
                <a:spcPct val="0"/>
              </a:spcBef>
            </a:pPr>
            <a:r>
              <a:rPr lang="nl-NL" altLang="en-US" sz="3200" b="1" dirty="0" smtClean="0">
                <a:solidFill>
                  <a:schemeClr val="tx2"/>
                </a:solidFill>
                <a:latin typeface="Tahoma" panose="020B0604030504040204" pitchFamily="34" charset="0"/>
                <a:cs typeface="Tahoma" panose="020B0604030504040204" pitchFamily="34" charset="0"/>
              </a:rPr>
              <a:t>ĐÁP ỨNG YÊU CẦU ĐỔI MỚI GDNN</a:t>
            </a:r>
            <a:endParaRPr lang="en-US" altLang="en-US" sz="3200" b="1" dirty="0" smtClean="0">
              <a:solidFill>
                <a:schemeClr val="tx2"/>
              </a:solidFill>
              <a:latin typeface="Tahoma" panose="020B0604030504040204" pitchFamily="34" charset="0"/>
              <a:cs typeface="Tahoma" panose="020B0604030504040204" pitchFamily="34" charset="0"/>
            </a:endParaRPr>
          </a:p>
        </p:txBody>
      </p:sp>
      <p:sp>
        <p:nvSpPr>
          <p:cNvPr id="7" name="Rectangle 6"/>
          <p:cNvSpPr>
            <a:spLocks noChangeArrowheads="1"/>
          </p:cNvSpPr>
          <p:nvPr/>
        </p:nvSpPr>
        <p:spPr bwMode="auto">
          <a:xfrm>
            <a:off x="2943438" y="4177352"/>
            <a:ext cx="7538043" cy="2332630"/>
          </a:xfrm>
          <a:prstGeom prst="rect">
            <a:avLst/>
          </a:prstGeom>
          <a:gradFill flip="none" rotWithShape="1">
            <a:gsLst>
              <a:gs pos="0">
                <a:schemeClr val="accent5">
                  <a:lumMod val="0"/>
                  <a:lumOff val="100000"/>
                </a:schemeClr>
              </a:gs>
              <a:gs pos="35000">
                <a:schemeClr val="accent5">
                  <a:lumMod val="0"/>
                  <a:lumOff val="100000"/>
                </a:schemeClr>
              </a:gs>
              <a:gs pos="100000">
                <a:schemeClr val="accent5">
                  <a:lumMod val="100000"/>
                </a:schemeClr>
              </a:gs>
            </a:gsLst>
            <a:path path="circle">
              <a:fillToRect l="50000" t="-80000" r="50000" b="180000"/>
            </a:path>
            <a:tileRect/>
          </a:gradFill>
          <a:ln>
            <a:noFill/>
          </a:ln>
          <a:effectLst/>
          <a:scene3d>
            <a:camera prst="orthographicFront"/>
            <a:lightRig rig="threePt" dir="t"/>
          </a:scene3d>
          <a:sp3d>
            <a:bevelT/>
          </a:sp3d>
        </p:spPr>
        <p:txBody>
          <a:bodyPr lIns="182880" tIns="91440" rIns="182880" bIns="91440"/>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ctr">
              <a:lnSpc>
                <a:spcPct val="150000"/>
              </a:lnSpc>
              <a:spcBef>
                <a:spcPct val="0"/>
              </a:spcBef>
              <a:buFontTx/>
              <a:buNone/>
            </a:pPr>
            <a:r>
              <a:rPr lang="vi-VN" altLang="en-US" sz="3200" dirty="0">
                <a:solidFill>
                  <a:srgbClr val="0033CC"/>
                </a:solidFill>
                <a:latin typeface="Tahoma" panose="020B0604030504040204" pitchFamily="34" charset="0"/>
                <a:cs typeface="Tahoma" panose="020B0604030504040204" pitchFamily="34" charset="0"/>
              </a:rPr>
              <a:t>TÀI LIỆU BỒI DƯỠNG THEO TCCDNN</a:t>
            </a:r>
          </a:p>
          <a:p>
            <a:pPr algn="ctr">
              <a:lnSpc>
                <a:spcPct val="150000"/>
              </a:lnSpc>
              <a:spcBef>
                <a:spcPct val="0"/>
              </a:spcBef>
              <a:buFontTx/>
              <a:buNone/>
            </a:pPr>
            <a:r>
              <a:rPr lang="vi-VN" altLang="en-US" sz="3200" dirty="0">
                <a:solidFill>
                  <a:srgbClr val="0033CC"/>
                </a:solidFill>
                <a:latin typeface="Tahoma" panose="020B0604030504040204" pitchFamily="34" charset="0"/>
                <a:cs typeface="Tahoma" panose="020B0604030504040204" pitchFamily="34" charset="0"/>
              </a:rPr>
              <a:t>GIẢNG VIÊN GDNN CHÍNH (HẠNG II)</a:t>
            </a:r>
          </a:p>
          <a:p>
            <a:pPr algn="ctr">
              <a:lnSpc>
                <a:spcPct val="150000"/>
              </a:lnSpc>
              <a:spcBef>
                <a:spcPct val="0"/>
              </a:spcBef>
              <a:buFontTx/>
              <a:buNone/>
            </a:pPr>
            <a:r>
              <a:rPr lang="vi-VN" altLang="en-US" sz="3200" dirty="0">
                <a:solidFill>
                  <a:srgbClr val="0033CC"/>
                </a:solidFill>
                <a:latin typeface="Tahoma" panose="020B0604030504040204" pitchFamily="34" charset="0"/>
                <a:cs typeface="Tahoma" panose="020B0604030504040204" pitchFamily="34" charset="0"/>
              </a:rPr>
              <a:t> (Mã số: V.09.02.02)</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21600" y="3779013"/>
            <a:ext cx="3990975"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641540" y="196948"/>
            <a:ext cx="423851" cy="408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600503" y="327546"/>
            <a:ext cx="4162567" cy="646331"/>
          </a:xfrm>
          <a:prstGeom prst="rect">
            <a:avLst/>
          </a:prstGeom>
          <a:noFill/>
        </p:spPr>
        <p:txBody>
          <a:bodyPr wrap="square" rtlCol="0">
            <a:spAutoFit/>
          </a:bodyPr>
          <a:lstStyle/>
          <a:p>
            <a:r>
              <a:rPr lang="en-US" sz="3600" dirty="0" err="1" smtClean="0">
                <a:solidFill>
                  <a:srgbClr val="0033CC"/>
                </a:solidFill>
                <a:effectLst>
                  <a:outerShdw blurRad="38100" dist="38100" dir="2700000" algn="tl">
                    <a:srgbClr val="000000">
                      <a:alpha val="43137"/>
                    </a:srgbClr>
                  </a:outerShdw>
                </a:effectLst>
              </a:rPr>
              <a:t>Chuyên</a:t>
            </a:r>
            <a:r>
              <a:rPr lang="en-US" sz="3600" dirty="0" smtClean="0">
                <a:solidFill>
                  <a:srgbClr val="0033CC"/>
                </a:solidFill>
                <a:effectLst>
                  <a:outerShdw blurRad="38100" dist="38100" dir="2700000" algn="tl">
                    <a:srgbClr val="000000">
                      <a:alpha val="43137"/>
                    </a:srgbClr>
                  </a:outerShdw>
                </a:effectLst>
              </a:rPr>
              <a:t> </a:t>
            </a:r>
            <a:r>
              <a:rPr lang="en-US" sz="3600" dirty="0" err="1" smtClean="0">
                <a:solidFill>
                  <a:srgbClr val="0033CC"/>
                </a:solidFill>
                <a:effectLst>
                  <a:outerShdw blurRad="38100" dist="38100" dir="2700000" algn="tl">
                    <a:srgbClr val="000000">
                      <a:alpha val="43137"/>
                    </a:srgbClr>
                  </a:outerShdw>
                </a:effectLst>
              </a:rPr>
              <a:t>đề</a:t>
            </a:r>
            <a:r>
              <a:rPr lang="en-US" sz="3600" dirty="0" smtClean="0">
                <a:solidFill>
                  <a:srgbClr val="0033CC"/>
                </a:solidFill>
                <a:effectLst>
                  <a:outerShdw blurRad="38100" dist="38100" dir="2700000" algn="tl">
                    <a:srgbClr val="000000">
                      <a:alpha val="43137"/>
                    </a:srgbClr>
                  </a:outerShdw>
                </a:effectLst>
              </a:rPr>
              <a:t> 5</a:t>
            </a:r>
            <a:endParaRPr lang="en-US" sz="3600" dirty="0">
              <a:solidFill>
                <a:srgbClr val="0033CC"/>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423665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62363" y="499292"/>
            <a:ext cx="406994" cy="406994"/>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6333" y="6479987"/>
            <a:ext cx="484723" cy="302952"/>
          </a:xfrm>
          <a:prstGeom prst="rect">
            <a:avLst/>
          </a:prstGeom>
        </p:spPr>
      </p:pic>
      <p:sp>
        <p:nvSpPr>
          <p:cNvPr id="12" name="Title 1"/>
          <p:cNvSpPr txBox="1">
            <a:spLocks/>
          </p:cNvSpPr>
          <p:nvPr/>
        </p:nvSpPr>
        <p:spPr>
          <a:xfrm>
            <a:off x="1524000" y="286602"/>
            <a:ext cx="9144000" cy="8893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smtClean="0">
                <a:solidFill>
                  <a:srgbClr val="0033CC"/>
                </a:solidFill>
              </a:rPr>
              <a:t>NỘI DUNG TRAO ĐỔI</a:t>
            </a:r>
            <a:endParaRPr lang="en-US" sz="5400" b="1" dirty="0">
              <a:solidFill>
                <a:srgbClr val="0033CC"/>
              </a:solidFill>
            </a:endParaRP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0871" y="1105962"/>
            <a:ext cx="5720994" cy="45719"/>
          </a:xfrm>
          <a:prstGeom prst="rect">
            <a:avLst/>
          </a:prstGeom>
        </p:spPr>
      </p:pic>
      <p:pic>
        <p:nvPicPr>
          <p:cNvPr id="4" name="Picture 3"/>
          <p:cNvPicPr>
            <a:picLocks noChangeAspect="1"/>
          </p:cNvPicPr>
          <p:nvPr/>
        </p:nvPicPr>
        <p:blipFill>
          <a:blip r:embed="rId5"/>
          <a:stretch>
            <a:fillRect/>
          </a:stretch>
        </p:blipFill>
        <p:spPr>
          <a:xfrm>
            <a:off x="6429150" y="2247371"/>
            <a:ext cx="5762850" cy="3730348"/>
          </a:xfrm>
          <a:prstGeom prst="rect">
            <a:avLst/>
          </a:prstGeom>
        </p:spPr>
      </p:pic>
      <p:sp>
        <p:nvSpPr>
          <p:cNvPr id="6" name="Rectangle 5"/>
          <p:cNvSpPr/>
          <p:nvPr/>
        </p:nvSpPr>
        <p:spPr>
          <a:xfrm>
            <a:off x="1393919" y="2064305"/>
            <a:ext cx="5934930" cy="4452501"/>
          </a:xfrm>
          <a:prstGeom prst="rect">
            <a:avLst/>
          </a:prstGeom>
        </p:spPr>
        <p:txBody>
          <a:bodyPr wrap="square">
            <a:spAutoFit/>
          </a:bodyPr>
          <a:lstStyle/>
          <a:p>
            <a:pPr marL="571500" indent="-571500">
              <a:lnSpc>
                <a:spcPct val="150000"/>
              </a:lnSpc>
              <a:spcAft>
                <a:spcPts val="800"/>
              </a:spcAft>
              <a:buClr>
                <a:srgbClr val="C00000"/>
              </a:buClr>
              <a:buFont typeface="Wingdings" panose="05000000000000000000" pitchFamily="2" charset="2"/>
              <a:buChar char="v"/>
            </a:pP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Năng</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lực</a:t>
            </a:r>
            <a:endPar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endParaRPr>
          </a:p>
          <a:p>
            <a:pPr marL="571500" indent="-571500">
              <a:lnSpc>
                <a:spcPct val="150000"/>
              </a:lnSpc>
              <a:spcAft>
                <a:spcPts val="800"/>
              </a:spcAft>
              <a:buClr>
                <a:srgbClr val="C00000"/>
              </a:buClr>
              <a:buFont typeface="Wingdings" panose="05000000000000000000" pitchFamily="2" charset="2"/>
              <a:buChar char="v"/>
            </a:pP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Năng</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lực</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người</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học</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sau</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tốt</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nghiệp</a:t>
            </a:r>
            <a:endPar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endParaRPr>
          </a:p>
          <a:p>
            <a:pPr marL="571500" indent="-571500">
              <a:lnSpc>
                <a:spcPct val="150000"/>
              </a:lnSpc>
              <a:spcAft>
                <a:spcPts val="800"/>
              </a:spcAft>
              <a:buClr>
                <a:srgbClr val="C00000"/>
              </a:buClr>
              <a:buFont typeface="Wingdings" panose="05000000000000000000" pitchFamily="2" charset="2"/>
              <a:buChar char="v"/>
            </a:pP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Năng</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lực</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GV GDNN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hiện</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nay</a:t>
            </a:r>
            <a:endPar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sp>
        <p:nvSpPr>
          <p:cNvPr id="10" name="Action Button: Forward or Next 9">
            <a:hlinkClick r:id="" action="ppaction://customshow?id=7&amp;return=true" highlightClick="1"/>
          </p:cNvPr>
          <p:cNvSpPr/>
          <p:nvPr/>
        </p:nvSpPr>
        <p:spPr>
          <a:xfrm>
            <a:off x="5614114" y="4225089"/>
            <a:ext cx="324049" cy="241661"/>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ction Button: Forward or Next 10">
            <a:hlinkClick r:id="" action="ppaction://customshow?id=23&amp;return=true" highlightClick="1"/>
          </p:cNvPr>
          <p:cNvSpPr/>
          <p:nvPr/>
        </p:nvSpPr>
        <p:spPr>
          <a:xfrm>
            <a:off x="4416356" y="2470246"/>
            <a:ext cx="292124" cy="255144"/>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ction Button: Forward or Next 13">
            <a:hlinkClick r:id="" action="ppaction://customshow?id=12&amp;return=true" highlightClick="1"/>
          </p:cNvPr>
          <p:cNvSpPr/>
          <p:nvPr/>
        </p:nvSpPr>
        <p:spPr>
          <a:xfrm>
            <a:off x="4252583" y="5991369"/>
            <a:ext cx="292124" cy="255144"/>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821758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1523999" y="1748523"/>
            <a:ext cx="9144000" cy="54983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b="1" dirty="0" smtClean="0">
                <a:solidFill>
                  <a:srgbClr val="002060"/>
                </a:solidFill>
              </a:rPr>
              <a:t>CHUYÊN ĐỀ 5</a:t>
            </a:r>
            <a:endParaRPr lang="en-US" sz="4000" b="1" dirty="0">
              <a:solidFill>
                <a:srgbClr val="002060"/>
              </a:solidFill>
            </a:endParaRPr>
          </a:p>
        </p:txBody>
      </p:sp>
      <p:sp>
        <p:nvSpPr>
          <p:cNvPr id="7" name="Rectangle 6"/>
          <p:cNvSpPr/>
          <p:nvPr/>
        </p:nvSpPr>
        <p:spPr>
          <a:xfrm>
            <a:off x="916626" y="2979173"/>
            <a:ext cx="7162850" cy="3149580"/>
          </a:xfrm>
          <a:prstGeom prst="rect">
            <a:avLst/>
          </a:prstGeom>
        </p:spPr>
        <p:txBody>
          <a:bodyPr wrap="square">
            <a:spAutoFit/>
          </a:bodyPr>
          <a:lstStyle/>
          <a:p>
            <a:pPr marL="571500" indent="-571500">
              <a:lnSpc>
                <a:spcPct val="150000"/>
              </a:lnSpc>
              <a:spcAft>
                <a:spcPts val="800"/>
              </a:spcAft>
              <a:buClr>
                <a:srgbClr val="C00000"/>
              </a:buClr>
              <a:buFont typeface="Wingdings" panose="05000000000000000000" pitchFamily="2" charset="2"/>
              <a:buChar char="v"/>
            </a:pPr>
            <a:r>
              <a:rPr lang="en-US" sz="32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Quy</a:t>
            </a:r>
            <a:r>
              <a:rPr lang="en-US" sz="32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định</a:t>
            </a:r>
            <a:r>
              <a:rPr lang="en-US" sz="32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nhiệm</a:t>
            </a:r>
            <a:r>
              <a:rPr lang="en-US" sz="32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vụ GV </a:t>
            </a:r>
            <a:r>
              <a:rPr lang="en-US" sz="32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GDNN (</a:t>
            </a:r>
            <a:r>
              <a:rPr lang="en-US" sz="32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văn</a:t>
            </a:r>
            <a:r>
              <a:rPr lang="en-US" sz="32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bản</a:t>
            </a:r>
            <a:r>
              <a:rPr lang="en-US" sz="32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a:t>
            </a:r>
          </a:p>
          <a:p>
            <a:pPr marL="571500" indent="-571500">
              <a:lnSpc>
                <a:spcPct val="150000"/>
              </a:lnSpc>
              <a:spcAft>
                <a:spcPts val="800"/>
              </a:spcAft>
              <a:buClr>
                <a:srgbClr val="C00000"/>
              </a:buClr>
              <a:buFont typeface="Wingdings" panose="05000000000000000000" pitchFamily="2" charset="2"/>
              <a:buChar char="v"/>
            </a:pPr>
            <a:r>
              <a:rPr lang="en-US" sz="32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Tiêu</a:t>
            </a:r>
            <a:r>
              <a:rPr lang="en-US" sz="32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chuẩn</a:t>
            </a:r>
            <a:r>
              <a:rPr lang="en-US" sz="32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vai</a:t>
            </a:r>
            <a:r>
              <a:rPr lang="en-US" sz="32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trò</a:t>
            </a:r>
            <a:r>
              <a:rPr lang="en-US" sz="32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trách</a:t>
            </a:r>
            <a:r>
              <a:rPr lang="en-US" sz="32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nhiệm</a:t>
            </a:r>
            <a:r>
              <a:rPr lang="en-US" sz="32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người</a:t>
            </a:r>
            <a:r>
              <a:rPr lang="en-US" sz="32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GV GDNN </a:t>
            </a:r>
            <a:r>
              <a:rPr lang="en-US" sz="32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chính</a:t>
            </a:r>
            <a:r>
              <a:rPr lang="en-US" sz="32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hạng</a:t>
            </a:r>
            <a:r>
              <a:rPr lang="en-US" sz="32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II</a:t>
            </a:r>
            <a:r>
              <a:rPr lang="en-US" sz="32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a:t>
            </a:r>
            <a:endParaRPr lang="en-US" sz="32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sp>
        <p:nvSpPr>
          <p:cNvPr id="2" name="Action Button: Forward or Next 1">
            <a:hlinkClick r:id="" action="ppaction://customshow?id=8&amp;return=true" highlightClick="1"/>
          </p:cNvPr>
          <p:cNvSpPr/>
          <p:nvPr/>
        </p:nvSpPr>
        <p:spPr>
          <a:xfrm>
            <a:off x="3691141" y="4055697"/>
            <a:ext cx="348595" cy="270641"/>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Forward or Next 9">
            <a:hlinkClick r:id="" action="ppaction://customshow?id=9&amp;return=true" highlightClick="1"/>
          </p:cNvPr>
          <p:cNvSpPr/>
          <p:nvPr/>
        </p:nvSpPr>
        <p:spPr>
          <a:xfrm>
            <a:off x="7832117" y="5608727"/>
            <a:ext cx="299635" cy="247086"/>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10357" y="6285574"/>
            <a:ext cx="572212" cy="449595"/>
          </a:xfrm>
          <a:prstGeom prst="rect">
            <a:avLst/>
          </a:prstGeom>
        </p:spPr>
      </p:pic>
      <p:sp>
        <p:nvSpPr>
          <p:cNvPr id="11" name="Title 1"/>
          <p:cNvSpPr txBox="1">
            <a:spLocks/>
          </p:cNvSpPr>
          <p:nvPr/>
        </p:nvSpPr>
        <p:spPr>
          <a:xfrm>
            <a:off x="1524000" y="286602"/>
            <a:ext cx="9144000" cy="8893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smtClean="0">
                <a:solidFill>
                  <a:srgbClr val="0033CC"/>
                </a:solidFill>
              </a:rPr>
              <a:t>NỘI DUNG TRAO ĐỔI</a:t>
            </a:r>
            <a:endParaRPr lang="en-US" sz="5400" b="1" dirty="0">
              <a:solidFill>
                <a:srgbClr val="0033CC"/>
              </a:solidFill>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4519" y="1092314"/>
            <a:ext cx="5720994" cy="45719"/>
          </a:xfrm>
          <a:prstGeom prst="rect">
            <a:avLst/>
          </a:prstGeom>
        </p:spPr>
      </p:pic>
      <p:pic>
        <p:nvPicPr>
          <p:cNvPr id="6" name="Picture 5"/>
          <p:cNvPicPr>
            <a:picLocks noChangeAspect="1"/>
          </p:cNvPicPr>
          <p:nvPr/>
        </p:nvPicPr>
        <p:blipFill>
          <a:blip r:embed="rId4"/>
          <a:stretch>
            <a:fillRect/>
          </a:stretch>
        </p:blipFill>
        <p:spPr>
          <a:xfrm>
            <a:off x="11505062" y="108749"/>
            <a:ext cx="556004" cy="382571"/>
          </a:xfrm>
          <a:prstGeom prst="rect">
            <a:avLst/>
          </a:prstGeom>
        </p:spPr>
      </p:pic>
      <p:pic>
        <p:nvPicPr>
          <p:cNvPr id="4" name="Picture 3"/>
          <p:cNvPicPr>
            <a:picLocks noChangeAspect="1"/>
          </p:cNvPicPr>
          <p:nvPr/>
        </p:nvPicPr>
        <p:blipFill>
          <a:blip r:embed="rId5"/>
          <a:stretch>
            <a:fillRect/>
          </a:stretch>
        </p:blipFill>
        <p:spPr>
          <a:xfrm>
            <a:off x="8273541" y="2843547"/>
            <a:ext cx="3504478" cy="3401068"/>
          </a:xfrm>
          <a:prstGeom prst="rect">
            <a:avLst/>
          </a:prstGeom>
        </p:spPr>
      </p:pic>
    </p:spTree>
    <p:extLst>
      <p:ext uri="{BB962C8B-B14F-4D97-AF65-F5344CB8AC3E}">
        <p14:creationId xmlns:p14="http://schemas.microsoft.com/office/powerpoint/2010/main" val="76838652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554868" y="6373504"/>
            <a:ext cx="582540" cy="443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091059" y="3964364"/>
            <a:ext cx="7557912" cy="2585323"/>
          </a:xfrm>
          <a:prstGeom prst="rect">
            <a:avLst/>
          </a:prstGeom>
        </p:spPr>
        <p:txBody>
          <a:bodyPr wrap="square">
            <a:spAutoFit/>
          </a:bodyPr>
          <a:lstStyle/>
          <a:p>
            <a:pPr marL="571500" indent="-571500">
              <a:lnSpc>
                <a:spcPct val="150000"/>
              </a:lnSpc>
              <a:spcAft>
                <a:spcPts val="800"/>
              </a:spcAft>
              <a:buClr>
                <a:srgbClr val="C00000"/>
              </a:buClr>
              <a:buFont typeface="Wingdings" panose="05000000000000000000" pitchFamily="2" charset="2"/>
              <a:buChar char="v"/>
            </a:pP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Công</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tác</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quy</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hoạch</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phát</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triển</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đội</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ngũ</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GV </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GDNN &amp;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Các</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yếu</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tố</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ảnh</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hưởng</a:t>
            </a:r>
            <a:endPar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31417" y="464023"/>
            <a:ext cx="436730" cy="436730"/>
          </a:xfrm>
          <a:prstGeom prst="rect">
            <a:avLst/>
          </a:prstGeom>
        </p:spPr>
      </p:pic>
      <p:sp>
        <p:nvSpPr>
          <p:cNvPr id="3" name="Action Button: Forward or Next 2">
            <a:hlinkClick r:id="" action="ppaction://customshow?id=10&amp;return=true" highlightClick="1"/>
          </p:cNvPr>
          <p:cNvSpPr/>
          <p:nvPr/>
        </p:nvSpPr>
        <p:spPr>
          <a:xfrm>
            <a:off x="9512366" y="4380936"/>
            <a:ext cx="348491" cy="263471"/>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txBox="1">
            <a:spLocks/>
          </p:cNvSpPr>
          <p:nvPr/>
        </p:nvSpPr>
        <p:spPr>
          <a:xfrm>
            <a:off x="1524000" y="286602"/>
            <a:ext cx="9144000" cy="8893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smtClean="0">
                <a:solidFill>
                  <a:srgbClr val="0033CC"/>
                </a:solidFill>
              </a:rPr>
              <a:t>NỘI DUNG TRAO ĐỔI</a:t>
            </a:r>
            <a:endParaRPr lang="en-US" sz="5400" b="1" dirty="0">
              <a:solidFill>
                <a:srgbClr val="0033CC"/>
              </a:solidFill>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61814" y="1092314"/>
            <a:ext cx="5720994" cy="45719"/>
          </a:xfrm>
          <a:prstGeom prst="rect">
            <a:avLst/>
          </a:prstGeom>
        </p:spPr>
      </p:pic>
      <p:sp>
        <p:nvSpPr>
          <p:cNvPr id="11" name="Action Button: Forward or Next 10">
            <a:hlinkClick r:id="" action="ppaction://customshow?id=11&amp;return=true" highlightClick="1"/>
          </p:cNvPr>
          <p:cNvSpPr/>
          <p:nvPr/>
        </p:nvSpPr>
        <p:spPr>
          <a:xfrm>
            <a:off x="5968837" y="6052670"/>
            <a:ext cx="323250" cy="258157"/>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Kinh nghiệm quốc tế về phát triển đội ngũ giáo viên trung học phổ thông -  HOATIÊ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4078" y="1405128"/>
            <a:ext cx="3753134" cy="225188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6"/>
          <a:stretch>
            <a:fillRect/>
          </a:stretch>
        </p:blipFill>
        <p:spPr>
          <a:xfrm>
            <a:off x="7833815" y="1384522"/>
            <a:ext cx="3570677" cy="2376930"/>
          </a:xfrm>
          <a:prstGeom prst="rect">
            <a:avLst/>
          </a:prstGeom>
        </p:spPr>
      </p:pic>
    </p:spTree>
    <p:extLst>
      <p:ext uri="{BB962C8B-B14F-4D97-AF65-F5344CB8AC3E}">
        <p14:creationId xmlns:p14="http://schemas.microsoft.com/office/powerpoint/2010/main" val="174275371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9"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71323" y="105012"/>
            <a:ext cx="584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4323" y="3916908"/>
            <a:ext cx="461585" cy="461585"/>
          </a:xfrm>
          <a:prstGeom prst="rect">
            <a:avLst/>
          </a:prstGeom>
        </p:spPr>
      </p:pic>
      <p:sp>
        <p:nvSpPr>
          <p:cNvPr id="3" name="Rectangle 2"/>
          <p:cNvSpPr/>
          <p:nvPr/>
        </p:nvSpPr>
        <p:spPr>
          <a:xfrm>
            <a:off x="1070476" y="2767399"/>
            <a:ext cx="7118181" cy="1754326"/>
          </a:xfrm>
          <a:prstGeom prst="rect">
            <a:avLst/>
          </a:prstGeom>
        </p:spPr>
        <p:txBody>
          <a:bodyPr wrap="square">
            <a:spAutoFit/>
          </a:bodyPr>
          <a:lstStyle/>
          <a:p>
            <a:pPr marL="571500" indent="-571500">
              <a:lnSpc>
                <a:spcPct val="150000"/>
              </a:lnSpc>
              <a:spcAft>
                <a:spcPts val="800"/>
              </a:spcAft>
              <a:buClr>
                <a:srgbClr val="C00000"/>
              </a:buClr>
              <a:buFont typeface="Wingdings" panose="05000000000000000000" pitchFamily="2" charset="2"/>
              <a:buChar char="v"/>
            </a:pP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Đề</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xuất</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quy</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trình</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phát</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triển</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GV GDNN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tại</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đơn</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vị</a:t>
            </a:r>
            <a:endPar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sp>
        <p:nvSpPr>
          <p:cNvPr id="9" name="Title 1"/>
          <p:cNvSpPr txBox="1">
            <a:spLocks/>
          </p:cNvSpPr>
          <p:nvPr/>
        </p:nvSpPr>
        <p:spPr>
          <a:xfrm>
            <a:off x="868908" y="436727"/>
            <a:ext cx="9144000" cy="8893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solidFill>
                  <a:srgbClr val="0033CC"/>
                </a:solidFill>
              </a:rPr>
              <a:t>NỘI DUNG TRAO ĐỔI</a:t>
            </a:r>
            <a:endParaRPr lang="en-US" sz="5400" b="1" dirty="0">
              <a:solidFill>
                <a:srgbClr val="0033CC"/>
              </a:solidFill>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0370" y="1256087"/>
            <a:ext cx="5720994" cy="45719"/>
          </a:xfrm>
          <a:prstGeom prst="rect">
            <a:avLst/>
          </a:prstGeom>
        </p:spPr>
      </p:pic>
      <p:pic>
        <p:nvPicPr>
          <p:cNvPr id="4" name="Picture 3"/>
          <p:cNvPicPr>
            <a:picLocks noChangeAspect="1"/>
          </p:cNvPicPr>
          <p:nvPr/>
        </p:nvPicPr>
        <p:blipFill>
          <a:blip r:embed="rId5"/>
          <a:stretch>
            <a:fillRect/>
          </a:stretch>
        </p:blipFill>
        <p:spPr>
          <a:xfrm>
            <a:off x="8130938" y="2265527"/>
            <a:ext cx="3992822" cy="2763325"/>
          </a:xfrm>
          <a:prstGeom prst="rect">
            <a:avLst/>
          </a:prstGeom>
        </p:spPr>
      </p:pic>
    </p:spTree>
    <p:extLst>
      <p:ext uri="{BB962C8B-B14F-4D97-AF65-F5344CB8AC3E}">
        <p14:creationId xmlns:p14="http://schemas.microsoft.com/office/powerpoint/2010/main" val="261249843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 Box 12"/>
          <p:cNvSpPr txBox="1">
            <a:spLocks noChangeArrowheads="1"/>
          </p:cNvSpPr>
          <p:nvPr/>
        </p:nvSpPr>
        <p:spPr bwMode="gray">
          <a:xfrm>
            <a:off x="379408" y="2472909"/>
            <a:ext cx="11535087"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spcBef>
                <a:spcPct val="0"/>
              </a:spcBef>
              <a:buClr>
                <a:srgbClr val="FF0000"/>
              </a:buClr>
              <a:buFont typeface="Wingdings" panose="05000000000000000000" pitchFamily="2" charset="2"/>
              <a:buChar char="ü"/>
            </a:pPr>
            <a:r>
              <a:rPr lang="it-IT" altLang="en-US" sz="2200" b="1" dirty="0">
                <a:solidFill>
                  <a:schemeClr val="tx1"/>
                </a:solidFill>
              </a:rPr>
              <a:t>Tiền thân KTTT là </a:t>
            </a:r>
            <a:r>
              <a:rPr lang="it-IT" altLang="en-US" sz="2200" b="1" dirty="0" smtClean="0">
                <a:solidFill>
                  <a:schemeClr val="tx1"/>
                </a:solidFill>
              </a:rPr>
              <a:t>“</a:t>
            </a:r>
            <a:r>
              <a:rPr lang="it-IT" altLang="en-US" sz="2200" b="1" dirty="0" smtClean="0">
                <a:solidFill>
                  <a:srgbClr val="0070C0"/>
                </a:solidFill>
              </a:rPr>
              <a:t>Kinh </a:t>
            </a:r>
            <a:r>
              <a:rPr lang="it-IT" altLang="en-US" sz="2200" b="1" dirty="0">
                <a:solidFill>
                  <a:srgbClr val="0070C0"/>
                </a:solidFill>
              </a:rPr>
              <a:t>tế thông tin</a:t>
            </a:r>
            <a:r>
              <a:rPr lang="it-IT" altLang="en-US" sz="2200" b="1" dirty="0">
                <a:solidFill>
                  <a:schemeClr val="tx1"/>
                </a:solidFill>
              </a:rPr>
              <a:t>” hay </a:t>
            </a:r>
            <a:r>
              <a:rPr lang="it-IT" altLang="en-US" sz="2200" b="1" dirty="0" smtClean="0">
                <a:solidFill>
                  <a:schemeClr val="tx1"/>
                </a:solidFill>
              </a:rPr>
              <a:t>“</a:t>
            </a:r>
            <a:r>
              <a:rPr lang="it-IT" altLang="en-US" sz="2200" b="1" dirty="0" smtClean="0">
                <a:solidFill>
                  <a:srgbClr val="0070C0"/>
                </a:solidFill>
              </a:rPr>
              <a:t>Công </a:t>
            </a:r>
            <a:r>
              <a:rPr lang="it-IT" altLang="en-US" sz="2200" b="1" dirty="0">
                <a:solidFill>
                  <a:srgbClr val="0070C0"/>
                </a:solidFill>
              </a:rPr>
              <a:t>nghiệp thông tin</a:t>
            </a:r>
            <a:r>
              <a:rPr lang="it-IT" altLang="en-US" sz="2200" b="1" dirty="0">
                <a:solidFill>
                  <a:schemeClr val="tx1"/>
                </a:solidFill>
              </a:rPr>
              <a:t>” ra đời tại Hoa Kỳ từ những năm 70 của thế kỷ XX. Bao gồm:  </a:t>
            </a:r>
            <a:endParaRPr lang="en-US" altLang="en-US" sz="2200" b="1" dirty="0">
              <a:solidFill>
                <a:schemeClr val="tx1"/>
              </a:solidFill>
            </a:endParaRPr>
          </a:p>
        </p:txBody>
      </p:sp>
      <p:sp>
        <p:nvSpPr>
          <p:cNvPr id="16388" name="Rectangle 5"/>
          <p:cNvSpPr>
            <a:spLocks noChangeArrowheads="1"/>
          </p:cNvSpPr>
          <p:nvPr/>
        </p:nvSpPr>
        <p:spPr bwMode="auto">
          <a:xfrm>
            <a:off x="1643450" y="3458341"/>
            <a:ext cx="10407523"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marL="341313" indent="-341313">
              <a:spcBef>
                <a:spcPts val="300"/>
              </a:spcBef>
              <a:spcAft>
                <a:spcPts val="300"/>
              </a:spcAft>
              <a:buFont typeface="Wingdings" panose="05000000000000000000" pitchFamily="2" charset="2"/>
              <a:buChar char="§"/>
            </a:pPr>
            <a:r>
              <a:rPr lang="en-US" altLang="en-US" sz="2200" dirty="0" err="1">
                <a:solidFill>
                  <a:schemeClr val="tx1"/>
                </a:solidFill>
              </a:rPr>
              <a:t>Các</a:t>
            </a:r>
            <a:r>
              <a:rPr lang="en-US" altLang="en-US" sz="2200" dirty="0">
                <a:solidFill>
                  <a:schemeClr val="tx1"/>
                </a:solidFill>
              </a:rPr>
              <a:t> </a:t>
            </a:r>
            <a:r>
              <a:rPr lang="en-US" altLang="en-US" sz="2200" dirty="0" err="1">
                <a:solidFill>
                  <a:schemeClr val="tx1"/>
                </a:solidFill>
              </a:rPr>
              <a:t>hoạt</a:t>
            </a:r>
            <a:r>
              <a:rPr lang="en-US" altLang="en-US" sz="2200" dirty="0">
                <a:solidFill>
                  <a:schemeClr val="tx1"/>
                </a:solidFill>
              </a:rPr>
              <a:t> </a:t>
            </a:r>
            <a:r>
              <a:rPr lang="en-US" altLang="en-US" sz="2200" dirty="0" err="1">
                <a:solidFill>
                  <a:schemeClr val="tx1"/>
                </a:solidFill>
              </a:rPr>
              <a:t>động</a:t>
            </a:r>
            <a:r>
              <a:rPr lang="en-US" altLang="en-US" sz="2200" dirty="0">
                <a:solidFill>
                  <a:schemeClr val="tx1"/>
                </a:solidFill>
              </a:rPr>
              <a:t> NCKH </a:t>
            </a:r>
            <a:r>
              <a:rPr lang="en-US" altLang="en-US" sz="2200" dirty="0" err="1">
                <a:solidFill>
                  <a:schemeClr val="tx1"/>
                </a:solidFill>
              </a:rPr>
              <a:t>cơ</a:t>
            </a:r>
            <a:r>
              <a:rPr lang="en-US" altLang="en-US" sz="2200" dirty="0">
                <a:solidFill>
                  <a:schemeClr val="tx1"/>
                </a:solidFill>
              </a:rPr>
              <a:t> </a:t>
            </a:r>
            <a:r>
              <a:rPr lang="en-US" altLang="en-US" sz="2200" dirty="0" err="1">
                <a:solidFill>
                  <a:schemeClr val="tx1"/>
                </a:solidFill>
              </a:rPr>
              <a:t>bản</a:t>
            </a:r>
            <a:r>
              <a:rPr lang="en-US" altLang="en-US" sz="2200" dirty="0">
                <a:solidFill>
                  <a:schemeClr val="tx1"/>
                </a:solidFill>
              </a:rPr>
              <a:t>, KHƯD </a:t>
            </a:r>
            <a:r>
              <a:rPr lang="en-US" altLang="en-US" sz="2200" dirty="0" smtClean="0">
                <a:solidFill>
                  <a:schemeClr val="tx1"/>
                </a:solidFill>
              </a:rPr>
              <a:t>, </a:t>
            </a:r>
            <a:r>
              <a:rPr lang="en-US" altLang="en-US" sz="2200" dirty="0" err="1" smtClean="0">
                <a:solidFill>
                  <a:schemeClr val="tx1"/>
                </a:solidFill>
              </a:rPr>
              <a:t>các</a:t>
            </a:r>
            <a:r>
              <a:rPr lang="en-US" altLang="en-US" sz="2200" dirty="0" smtClean="0">
                <a:solidFill>
                  <a:schemeClr val="tx1"/>
                </a:solidFill>
              </a:rPr>
              <a:t> </a:t>
            </a:r>
            <a:r>
              <a:rPr lang="en-US" altLang="en-US" sz="2200" dirty="0" err="1">
                <a:solidFill>
                  <a:schemeClr val="tx1"/>
                </a:solidFill>
              </a:rPr>
              <a:t>kết</a:t>
            </a:r>
            <a:r>
              <a:rPr lang="en-US" altLang="en-US" sz="2200" dirty="0">
                <a:solidFill>
                  <a:schemeClr val="tx1"/>
                </a:solidFill>
              </a:rPr>
              <a:t> </a:t>
            </a:r>
            <a:r>
              <a:rPr lang="en-US" altLang="en-US" sz="2200" dirty="0" err="1">
                <a:solidFill>
                  <a:schemeClr val="tx1"/>
                </a:solidFill>
              </a:rPr>
              <a:t>quả</a:t>
            </a:r>
            <a:r>
              <a:rPr lang="en-US" altLang="en-US" sz="2200" dirty="0">
                <a:solidFill>
                  <a:schemeClr val="tx1"/>
                </a:solidFill>
              </a:rPr>
              <a:t> NC, </a:t>
            </a:r>
            <a:r>
              <a:rPr lang="en-US" altLang="en-US" sz="2200" dirty="0" err="1">
                <a:solidFill>
                  <a:schemeClr val="tx1"/>
                </a:solidFill>
              </a:rPr>
              <a:t>thử</a:t>
            </a:r>
            <a:r>
              <a:rPr lang="en-US" altLang="en-US" sz="2200" dirty="0">
                <a:solidFill>
                  <a:schemeClr val="tx1"/>
                </a:solidFill>
              </a:rPr>
              <a:t> </a:t>
            </a:r>
            <a:r>
              <a:rPr lang="en-US" altLang="en-US" sz="2200" dirty="0" err="1">
                <a:solidFill>
                  <a:schemeClr val="tx1"/>
                </a:solidFill>
              </a:rPr>
              <a:t>nghiệm</a:t>
            </a:r>
            <a:r>
              <a:rPr lang="en-US" altLang="en-US" sz="2200" dirty="0">
                <a:solidFill>
                  <a:schemeClr val="tx1"/>
                </a:solidFill>
              </a:rPr>
              <a:t> </a:t>
            </a:r>
            <a:r>
              <a:rPr lang="en-US" altLang="en-US" sz="2200" dirty="0" err="1">
                <a:solidFill>
                  <a:schemeClr val="tx1"/>
                </a:solidFill>
              </a:rPr>
              <a:t>vào</a:t>
            </a:r>
            <a:r>
              <a:rPr lang="en-US" altLang="en-US" sz="2200" dirty="0">
                <a:solidFill>
                  <a:schemeClr val="tx1"/>
                </a:solidFill>
              </a:rPr>
              <a:t> </a:t>
            </a:r>
            <a:r>
              <a:rPr lang="en-US" altLang="en-US" sz="2200" dirty="0" smtClean="0">
                <a:solidFill>
                  <a:schemeClr val="tx1"/>
                </a:solidFill>
              </a:rPr>
              <a:t>SX</a:t>
            </a:r>
            <a:endParaRPr lang="en-US" altLang="en-US" sz="2200" dirty="0">
              <a:solidFill>
                <a:schemeClr val="tx1"/>
              </a:solidFill>
            </a:endParaRPr>
          </a:p>
          <a:p>
            <a:pPr marL="341313" indent="-341313">
              <a:spcBef>
                <a:spcPts val="300"/>
              </a:spcBef>
              <a:spcAft>
                <a:spcPts val="300"/>
              </a:spcAft>
              <a:buFont typeface="Wingdings" panose="05000000000000000000" pitchFamily="2" charset="2"/>
              <a:buChar char="§"/>
            </a:pPr>
            <a:r>
              <a:rPr lang="en-US" altLang="en-US" sz="2200" dirty="0" err="1">
                <a:solidFill>
                  <a:schemeClr val="tx1"/>
                </a:solidFill>
              </a:rPr>
              <a:t>Các</a:t>
            </a:r>
            <a:r>
              <a:rPr lang="en-US" altLang="en-US" sz="2200" dirty="0">
                <a:solidFill>
                  <a:schemeClr val="tx1"/>
                </a:solidFill>
              </a:rPr>
              <a:t> </a:t>
            </a:r>
            <a:r>
              <a:rPr lang="en-US" altLang="en-US" sz="2200" dirty="0" err="1">
                <a:solidFill>
                  <a:schemeClr val="tx1"/>
                </a:solidFill>
              </a:rPr>
              <a:t>hoạt</a:t>
            </a:r>
            <a:r>
              <a:rPr lang="en-US" altLang="en-US" sz="2200" dirty="0">
                <a:solidFill>
                  <a:schemeClr val="tx1"/>
                </a:solidFill>
              </a:rPr>
              <a:t> </a:t>
            </a:r>
            <a:r>
              <a:rPr lang="en-US" altLang="en-US" sz="2200" dirty="0" err="1">
                <a:solidFill>
                  <a:schemeClr val="tx1"/>
                </a:solidFill>
              </a:rPr>
              <a:t>động</a:t>
            </a:r>
            <a:r>
              <a:rPr lang="en-US" altLang="en-US" sz="2200" dirty="0">
                <a:solidFill>
                  <a:schemeClr val="tx1"/>
                </a:solidFill>
              </a:rPr>
              <a:t> GDĐT, </a:t>
            </a:r>
            <a:r>
              <a:rPr lang="en-US" altLang="en-US" sz="2200" dirty="0" err="1">
                <a:solidFill>
                  <a:schemeClr val="tx1"/>
                </a:solidFill>
              </a:rPr>
              <a:t>kể</a:t>
            </a:r>
            <a:r>
              <a:rPr lang="en-US" altLang="en-US" sz="2200" dirty="0">
                <a:solidFill>
                  <a:schemeClr val="tx1"/>
                </a:solidFill>
              </a:rPr>
              <a:t> </a:t>
            </a:r>
            <a:r>
              <a:rPr lang="en-US" altLang="en-US" sz="2200" dirty="0" err="1">
                <a:solidFill>
                  <a:schemeClr val="tx1"/>
                </a:solidFill>
              </a:rPr>
              <a:t>cả</a:t>
            </a:r>
            <a:r>
              <a:rPr lang="en-US" altLang="en-US" sz="2200" dirty="0">
                <a:solidFill>
                  <a:schemeClr val="tx1"/>
                </a:solidFill>
              </a:rPr>
              <a:t> </a:t>
            </a:r>
            <a:r>
              <a:rPr lang="en-US" altLang="en-US" sz="2200" dirty="0" err="1">
                <a:solidFill>
                  <a:schemeClr val="tx1"/>
                </a:solidFill>
              </a:rPr>
              <a:t>đào</a:t>
            </a:r>
            <a:r>
              <a:rPr lang="en-US" altLang="en-US" sz="2200" dirty="0">
                <a:solidFill>
                  <a:schemeClr val="tx1"/>
                </a:solidFill>
              </a:rPr>
              <a:t> </a:t>
            </a:r>
            <a:r>
              <a:rPr lang="en-US" altLang="en-US" sz="2200" dirty="0" err="1">
                <a:solidFill>
                  <a:schemeClr val="tx1"/>
                </a:solidFill>
              </a:rPr>
              <a:t>tạo</a:t>
            </a:r>
            <a:r>
              <a:rPr lang="en-US" altLang="en-US" sz="2200" dirty="0">
                <a:solidFill>
                  <a:schemeClr val="tx1"/>
                </a:solidFill>
              </a:rPr>
              <a:t> </a:t>
            </a:r>
            <a:r>
              <a:rPr lang="en-US" altLang="en-US" sz="2200" dirty="0" err="1">
                <a:solidFill>
                  <a:schemeClr val="tx1"/>
                </a:solidFill>
              </a:rPr>
              <a:t>tiếp</a:t>
            </a:r>
            <a:r>
              <a:rPr lang="en-US" altLang="en-US" sz="2200" dirty="0">
                <a:solidFill>
                  <a:schemeClr val="tx1"/>
                </a:solidFill>
              </a:rPr>
              <a:t> </a:t>
            </a:r>
            <a:r>
              <a:rPr lang="en-US" altLang="en-US" sz="2200" dirty="0" err="1">
                <a:solidFill>
                  <a:schemeClr val="tx1"/>
                </a:solidFill>
              </a:rPr>
              <a:t>tục</a:t>
            </a:r>
            <a:r>
              <a:rPr lang="en-US" altLang="en-US" sz="2200" dirty="0">
                <a:solidFill>
                  <a:schemeClr val="tx1"/>
                </a:solidFill>
              </a:rPr>
              <a:t> </a:t>
            </a:r>
            <a:r>
              <a:rPr lang="en-US" altLang="en-US" sz="2200" dirty="0" err="1">
                <a:solidFill>
                  <a:schemeClr val="tx1"/>
                </a:solidFill>
              </a:rPr>
              <a:t>và</a:t>
            </a:r>
            <a:r>
              <a:rPr lang="en-US" altLang="en-US" sz="2200" dirty="0">
                <a:solidFill>
                  <a:schemeClr val="tx1"/>
                </a:solidFill>
              </a:rPr>
              <a:t> </a:t>
            </a:r>
            <a:r>
              <a:rPr lang="en-US" altLang="en-US" sz="2200" dirty="0" err="1">
                <a:solidFill>
                  <a:schemeClr val="tx1"/>
                </a:solidFill>
              </a:rPr>
              <a:t>đào</a:t>
            </a:r>
            <a:r>
              <a:rPr lang="en-US" altLang="en-US" sz="2200" dirty="0">
                <a:solidFill>
                  <a:schemeClr val="tx1"/>
                </a:solidFill>
              </a:rPr>
              <a:t> </a:t>
            </a:r>
            <a:r>
              <a:rPr lang="en-US" altLang="en-US" sz="2200" dirty="0" err="1">
                <a:solidFill>
                  <a:schemeClr val="tx1"/>
                </a:solidFill>
              </a:rPr>
              <a:t>tạo</a:t>
            </a:r>
            <a:r>
              <a:rPr lang="en-US" altLang="en-US" sz="2200" dirty="0">
                <a:solidFill>
                  <a:schemeClr val="tx1"/>
                </a:solidFill>
              </a:rPr>
              <a:t> </a:t>
            </a:r>
            <a:r>
              <a:rPr lang="en-US" altLang="en-US" sz="2200" dirty="0" err="1">
                <a:solidFill>
                  <a:schemeClr val="tx1"/>
                </a:solidFill>
              </a:rPr>
              <a:t>lại</a:t>
            </a:r>
            <a:r>
              <a:rPr lang="en-US" altLang="en-US" sz="2200" dirty="0">
                <a:solidFill>
                  <a:schemeClr val="tx1"/>
                </a:solidFill>
              </a:rPr>
              <a:t>.</a:t>
            </a:r>
          </a:p>
          <a:p>
            <a:pPr marL="341313" indent="-341313">
              <a:spcBef>
                <a:spcPts val="300"/>
              </a:spcBef>
              <a:spcAft>
                <a:spcPts val="300"/>
              </a:spcAft>
              <a:buFont typeface="Wingdings" panose="05000000000000000000" pitchFamily="2" charset="2"/>
              <a:buChar char="§"/>
            </a:pPr>
            <a:r>
              <a:rPr lang="en-US" altLang="en-US" sz="2200" dirty="0" err="1">
                <a:solidFill>
                  <a:schemeClr val="tx1"/>
                </a:solidFill>
              </a:rPr>
              <a:t>Thông</a:t>
            </a:r>
            <a:r>
              <a:rPr lang="en-US" altLang="en-US" sz="2200" dirty="0">
                <a:solidFill>
                  <a:schemeClr val="tx1"/>
                </a:solidFill>
              </a:rPr>
              <a:t> tin </a:t>
            </a:r>
            <a:r>
              <a:rPr lang="en-US" altLang="en-US" sz="2200" dirty="0" err="1">
                <a:solidFill>
                  <a:schemeClr val="tx1"/>
                </a:solidFill>
              </a:rPr>
              <a:t>đại</a:t>
            </a:r>
            <a:r>
              <a:rPr lang="en-US" altLang="en-US" sz="2200" dirty="0">
                <a:solidFill>
                  <a:schemeClr val="tx1"/>
                </a:solidFill>
              </a:rPr>
              <a:t> </a:t>
            </a:r>
            <a:r>
              <a:rPr lang="en-US" altLang="en-US" sz="2200" dirty="0" err="1">
                <a:solidFill>
                  <a:schemeClr val="tx1"/>
                </a:solidFill>
              </a:rPr>
              <a:t>chúng</a:t>
            </a:r>
            <a:r>
              <a:rPr lang="en-US" altLang="en-US" sz="2200" dirty="0">
                <a:solidFill>
                  <a:schemeClr val="tx1"/>
                </a:solidFill>
              </a:rPr>
              <a:t>, </a:t>
            </a:r>
            <a:r>
              <a:rPr lang="en-US" altLang="en-US" sz="2200" dirty="0" err="1">
                <a:solidFill>
                  <a:schemeClr val="tx1"/>
                </a:solidFill>
              </a:rPr>
              <a:t>báo</a:t>
            </a:r>
            <a:r>
              <a:rPr lang="en-US" altLang="en-US" sz="2200" dirty="0">
                <a:solidFill>
                  <a:schemeClr val="tx1"/>
                </a:solidFill>
              </a:rPr>
              <a:t> </a:t>
            </a:r>
            <a:r>
              <a:rPr lang="en-US" altLang="en-US" sz="2200" dirty="0" err="1">
                <a:solidFill>
                  <a:schemeClr val="tx1"/>
                </a:solidFill>
              </a:rPr>
              <a:t>chí</a:t>
            </a:r>
            <a:r>
              <a:rPr lang="en-US" altLang="en-US" sz="2200" dirty="0">
                <a:solidFill>
                  <a:schemeClr val="tx1"/>
                </a:solidFill>
              </a:rPr>
              <a:t>, </a:t>
            </a:r>
            <a:r>
              <a:rPr lang="en-US" altLang="en-US" sz="2200" dirty="0" err="1">
                <a:solidFill>
                  <a:schemeClr val="tx1"/>
                </a:solidFill>
              </a:rPr>
              <a:t>truyền</a:t>
            </a:r>
            <a:r>
              <a:rPr lang="en-US" altLang="en-US" sz="2200" dirty="0">
                <a:solidFill>
                  <a:schemeClr val="tx1"/>
                </a:solidFill>
              </a:rPr>
              <a:t> </a:t>
            </a:r>
            <a:r>
              <a:rPr lang="en-US" altLang="en-US" sz="2200" dirty="0" err="1">
                <a:solidFill>
                  <a:schemeClr val="tx1"/>
                </a:solidFill>
              </a:rPr>
              <a:t>hình</a:t>
            </a:r>
            <a:r>
              <a:rPr lang="en-US" altLang="en-US" sz="2200" dirty="0">
                <a:solidFill>
                  <a:schemeClr val="tx1"/>
                </a:solidFill>
              </a:rPr>
              <a:t>, </a:t>
            </a:r>
            <a:r>
              <a:rPr lang="en-US" altLang="en-US" sz="2200" dirty="0" err="1">
                <a:solidFill>
                  <a:schemeClr val="tx1"/>
                </a:solidFill>
              </a:rPr>
              <a:t>truyền</a:t>
            </a:r>
            <a:r>
              <a:rPr lang="en-US" altLang="en-US" sz="2200" dirty="0">
                <a:solidFill>
                  <a:schemeClr val="tx1"/>
                </a:solidFill>
              </a:rPr>
              <a:t> </a:t>
            </a:r>
            <a:r>
              <a:rPr lang="en-US" altLang="en-US" sz="2200" dirty="0" err="1">
                <a:solidFill>
                  <a:schemeClr val="tx1"/>
                </a:solidFill>
              </a:rPr>
              <a:t>thanh</a:t>
            </a:r>
            <a:r>
              <a:rPr lang="en-US" altLang="en-US" sz="2200" dirty="0">
                <a:solidFill>
                  <a:schemeClr val="tx1"/>
                </a:solidFill>
              </a:rPr>
              <a:t>, </a:t>
            </a:r>
            <a:r>
              <a:rPr lang="en-US" altLang="en-US" sz="2200" dirty="0" err="1">
                <a:solidFill>
                  <a:schemeClr val="tx1"/>
                </a:solidFill>
              </a:rPr>
              <a:t>xuất</a:t>
            </a:r>
            <a:r>
              <a:rPr lang="en-US" altLang="en-US" sz="2200" dirty="0">
                <a:solidFill>
                  <a:schemeClr val="tx1"/>
                </a:solidFill>
              </a:rPr>
              <a:t> </a:t>
            </a:r>
            <a:r>
              <a:rPr lang="en-US" altLang="en-US" sz="2200" dirty="0" err="1">
                <a:solidFill>
                  <a:schemeClr val="tx1"/>
                </a:solidFill>
              </a:rPr>
              <a:t>bản</a:t>
            </a:r>
            <a:r>
              <a:rPr lang="en-US" altLang="en-US" sz="2200" dirty="0">
                <a:solidFill>
                  <a:schemeClr val="tx1"/>
                </a:solidFill>
              </a:rPr>
              <a:t>.</a:t>
            </a:r>
          </a:p>
        </p:txBody>
      </p:sp>
      <p:sp>
        <p:nvSpPr>
          <p:cNvPr id="16389" name="Rectangle 6"/>
          <p:cNvSpPr>
            <a:spLocks noChangeArrowheads="1"/>
          </p:cNvSpPr>
          <p:nvPr/>
        </p:nvSpPr>
        <p:spPr bwMode="auto">
          <a:xfrm>
            <a:off x="424413" y="4987233"/>
            <a:ext cx="1149008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spcBef>
                <a:spcPct val="0"/>
              </a:spcBef>
              <a:buClr>
                <a:srgbClr val="FF0000"/>
              </a:buClr>
              <a:buFont typeface="Wingdings" panose="05000000000000000000" pitchFamily="2" charset="2"/>
              <a:buChar char="ü"/>
            </a:pPr>
            <a:r>
              <a:rPr lang="en-US" altLang="en-US" sz="2200" b="1" dirty="0" err="1" smtClean="0">
                <a:solidFill>
                  <a:schemeClr val="tx1"/>
                </a:solidFill>
              </a:rPr>
              <a:t>Trong</a:t>
            </a:r>
            <a:r>
              <a:rPr lang="en-US" altLang="en-US" sz="2200" b="1" dirty="0" smtClean="0">
                <a:solidFill>
                  <a:schemeClr val="tx1"/>
                </a:solidFill>
              </a:rPr>
              <a:t> BC </a:t>
            </a:r>
            <a:r>
              <a:rPr lang="en-US" altLang="en-US" sz="2200" b="1" dirty="0" err="1" smtClean="0">
                <a:solidFill>
                  <a:schemeClr val="tx1"/>
                </a:solidFill>
              </a:rPr>
              <a:t>của</a:t>
            </a:r>
            <a:r>
              <a:rPr lang="en-US" altLang="en-US" sz="2200" b="1" dirty="0" smtClean="0">
                <a:solidFill>
                  <a:schemeClr val="tx1"/>
                </a:solidFill>
              </a:rPr>
              <a:t> LHQ: </a:t>
            </a:r>
            <a:r>
              <a:rPr lang="en-US" altLang="en-US" sz="2200" b="1" dirty="0">
                <a:solidFill>
                  <a:schemeClr val="tx1"/>
                </a:solidFill>
              </a:rPr>
              <a:t>“</a:t>
            </a:r>
            <a:r>
              <a:rPr lang="en-US" altLang="en-US" sz="2200" b="1" dirty="0">
                <a:solidFill>
                  <a:srgbClr val="0070C0"/>
                </a:solidFill>
              </a:rPr>
              <a:t>KTTT </a:t>
            </a:r>
            <a:r>
              <a:rPr lang="en-US" altLang="en-US" sz="2200" b="1" dirty="0" err="1">
                <a:solidFill>
                  <a:srgbClr val="0070C0"/>
                </a:solidFill>
              </a:rPr>
              <a:t>là</a:t>
            </a:r>
            <a:r>
              <a:rPr lang="en-US" altLang="en-US" sz="2200" b="1" dirty="0">
                <a:solidFill>
                  <a:srgbClr val="0070C0"/>
                </a:solidFill>
              </a:rPr>
              <a:t> </a:t>
            </a:r>
            <a:r>
              <a:rPr lang="en-US" altLang="en-US" sz="2200" b="1" dirty="0" err="1">
                <a:solidFill>
                  <a:srgbClr val="0070C0"/>
                </a:solidFill>
              </a:rPr>
              <a:t>kinh</a:t>
            </a:r>
            <a:r>
              <a:rPr lang="en-US" altLang="en-US" sz="2200" b="1" dirty="0">
                <a:solidFill>
                  <a:srgbClr val="0070C0"/>
                </a:solidFill>
              </a:rPr>
              <a:t> </a:t>
            </a:r>
            <a:r>
              <a:rPr lang="en-US" altLang="en-US" sz="2200" b="1" dirty="0" err="1">
                <a:solidFill>
                  <a:srgbClr val="0070C0"/>
                </a:solidFill>
              </a:rPr>
              <a:t>tế</a:t>
            </a:r>
            <a:r>
              <a:rPr lang="en-US" altLang="en-US" sz="2200" b="1" dirty="0">
                <a:solidFill>
                  <a:srgbClr val="0070C0"/>
                </a:solidFill>
              </a:rPr>
              <a:t> </a:t>
            </a:r>
            <a:r>
              <a:rPr lang="en-US" altLang="en-US" sz="2200" b="1" dirty="0" err="1">
                <a:solidFill>
                  <a:srgbClr val="0070C0"/>
                </a:solidFill>
              </a:rPr>
              <a:t>được</a:t>
            </a:r>
            <a:r>
              <a:rPr lang="en-US" altLang="en-US" sz="2200" b="1" dirty="0">
                <a:solidFill>
                  <a:srgbClr val="0070C0"/>
                </a:solidFill>
              </a:rPr>
              <a:t> </a:t>
            </a:r>
            <a:r>
              <a:rPr lang="en-US" altLang="en-US" sz="2200" b="1" dirty="0" err="1">
                <a:solidFill>
                  <a:srgbClr val="0070C0"/>
                </a:solidFill>
              </a:rPr>
              <a:t>xây</a:t>
            </a:r>
            <a:r>
              <a:rPr lang="en-US" altLang="en-US" sz="2200" b="1" dirty="0">
                <a:solidFill>
                  <a:srgbClr val="0070C0"/>
                </a:solidFill>
              </a:rPr>
              <a:t> </a:t>
            </a:r>
            <a:r>
              <a:rPr lang="en-US" altLang="en-US" sz="2200" b="1" dirty="0" err="1">
                <a:solidFill>
                  <a:srgbClr val="0070C0"/>
                </a:solidFill>
              </a:rPr>
              <a:t>dựng</a:t>
            </a:r>
            <a:r>
              <a:rPr lang="en-US" altLang="en-US" sz="2200" b="1" dirty="0">
                <a:solidFill>
                  <a:srgbClr val="0070C0"/>
                </a:solidFill>
              </a:rPr>
              <a:t> </a:t>
            </a:r>
            <a:r>
              <a:rPr lang="en-US" altLang="en-US" sz="2200" b="1" dirty="0" err="1">
                <a:solidFill>
                  <a:srgbClr val="0070C0"/>
                </a:solidFill>
              </a:rPr>
              <a:t>trên</a:t>
            </a:r>
            <a:r>
              <a:rPr lang="en-US" altLang="en-US" sz="2200" b="1" dirty="0">
                <a:solidFill>
                  <a:srgbClr val="0070C0"/>
                </a:solidFill>
              </a:rPr>
              <a:t> </a:t>
            </a:r>
            <a:r>
              <a:rPr lang="en-US" altLang="en-US" sz="2200" b="1" dirty="0" err="1">
                <a:solidFill>
                  <a:srgbClr val="0070C0"/>
                </a:solidFill>
              </a:rPr>
              <a:t>cơ</a:t>
            </a:r>
            <a:r>
              <a:rPr lang="en-US" altLang="en-US" sz="2200" b="1" dirty="0">
                <a:solidFill>
                  <a:srgbClr val="0070C0"/>
                </a:solidFill>
              </a:rPr>
              <a:t> </a:t>
            </a:r>
            <a:r>
              <a:rPr lang="en-US" altLang="en-US" sz="2200" b="1" dirty="0" err="1">
                <a:solidFill>
                  <a:srgbClr val="0070C0"/>
                </a:solidFill>
              </a:rPr>
              <a:t>sở</a:t>
            </a:r>
            <a:r>
              <a:rPr lang="en-US" altLang="en-US" sz="2200" b="1" dirty="0">
                <a:solidFill>
                  <a:srgbClr val="0070C0"/>
                </a:solidFill>
              </a:rPr>
              <a:t> SX, </a:t>
            </a:r>
            <a:r>
              <a:rPr lang="en-US" altLang="en-US" sz="2200" b="1" dirty="0" err="1">
                <a:solidFill>
                  <a:srgbClr val="0070C0"/>
                </a:solidFill>
              </a:rPr>
              <a:t>phân</a:t>
            </a:r>
            <a:r>
              <a:rPr lang="en-US" altLang="en-US" sz="2200" b="1" dirty="0">
                <a:solidFill>
                  <a:srgbClr val="0070C0"/>
                </a:solidFill>
              </a:rPr>
              <a:t> </a:t>
            </a:r>
            <a:r>
              <a:rPr lang="en-US" altLang="en-US" sz="2200" b="1" dirty="0" err="1">
                <a:solidFill>
                  <a:srgbClr val="0070C0"/>
                </a:solidFill>
              </a:rPr>
              <a:t>phối</a:t>
            </a:r>
            <a:r>
              <a:rPr lang="en-US" altLang="en-US" sz="2200" b="1" dirty="0">
                <a:solidFill>
                  <a:srgbClr val="0070C0"/>
                </a:solidFill>
              </a:rPr>
              <a:t>, </a:t>
            </a:r>
            <a:r>
              <a:rPr lang="en-US" altLang="en-US" sz="2200" b="1" dirty="0" err="1">
                <a:solidFill>
                  <a:srgbClr val="0070C0"/>
                </a:solidFill>
              </a:rPr>
              <a:t>sử</a:t>
            </a:r>
            <a:r>
              <a:rPr lang="en-US" altLang="en-US" sz="2200" b="1" dirty="0">
                <a:solidFill>
                  <a:srgbClr val="0070C0"/>
                </a:solidFill>
              </a:rPr>
              <a:t> </a:t>
            </a:r>
            <a:r>
              <a:rPr lang="en-US" altLang="en-US" sz="2200" b="1" dirty="0" err="1">
                <a:solidFill>
                  <a:srgbClr val="0070C0"/>
                </a:solidFill>
              </a:rPr>
              <a:t>dụng</a:t>
            </a:r>
            <a:r>
              <a:rPr lang="en-US" altLang="en-US" sz="2200" b="1" dirty="0">
                <a:solidFill>
                  <a:srgbClr val="0070C0"/>
                </a:solidFill>
              </a:rPr>
              <a:t> </a:t>
            </a:r>
            <a:r>
              <a:rPr lang="en-US" altLang="en-US" sz="2200" b="1" dirty="0" smtClean="0">
                <a:solidFill>
                  <a:srgbClr val="0070C0"/>
                </a:solidFill>
              </a:rPr>
              <a:t>tri </a:t>
            </a:r>
            <a:r>
              <a:rPr lang="en-US" altLang="en-US" sz="2200" b="1" dirty="0" err="1" smtClean="0">
                <a:solidFill>
                  <a:srgbClr val="0070C0"/>
                </a:solidFill>
              </a:rPr>
              <a:t>thức</a:t>
            </a:r>
            <a:r>
              <a:rPr lang="en-US" altLang="en-US" sz="2200" b="1" dirty="0" smtClean="0">
                <a:solidFill>
                  <a:srgbClr val="0070C0"/>
                </a:solidFill>
              </a:rPr>
              <a:t> </a:t>
            </a:r>
            <a:r>
              <a:rPr lang="en-US" altLang="en-US" sz="2200" b="1" dirty="0" err="1">
                <a:solidFill>
                  <a:srgbClr val="0070C0"/>
                </a:solidFill>
              </a:rPr>
              <a:t>và</a:t>
            </a:r>
            <a:r>
              <a:rPr lang="en-US" altLang="en-US" sz="2200" b="1" dirty="0">
                <a:solidFill>
                  <a:srgbClr val="0070C0"/>
                </a:solidFill>
              </a:rPr>
              <a:t> </a:t>
            </a:r>
            <a:r>
              <a:rPr lang="en-US" altLang="en-US" sz="2200" b="1" dirty="0" err="1" smtClean="0">
                <a:solidFill>
                  <a:srgbClr val="0070C0"/>
                </a:solidFill>
              </a:rPr>
              <a:t>thông</a:t>
            </a:r>
            <a:r>
              <a:rPr lang="en-US" altLang="en-US" sz="2200" b="1" dirty="0" smtClean="0">
                <a:solidFill>
                  <a:srgbClr val="0070C0"/>
                </a:solidFill>
              </a:rPr>
              <a:t> tin</a:t>
            </a:r>
            <a:r>
              <a:rPr lang="en-US" altLang="en-US" sz="2200" b="1" dirty="0">
                <a:solidFill>
                  <a:schemeClr val="tx1"/>
                </a:solidFill>
              </a:rPr>
              <a:t>” </a:t>
            </a:r>
          </a:p>
        </p:txBody>
      </p:sp>
      <p:sp>
        <p:nvSpPr>
          <p:cNvPr id="16390" name="Rectangle 7"/>
          <p:cNvSpPr>
            <a:spLocks noChangeArrowheads="1"/>
          </p:cNvSpPr>
          <p:nvPr/>
        </p:nvSpPr>
        <p:spPr bwMode="auto">
          <a:xfrm>
            <a:off x="381828" y="5874591"/>
            <a:ext cx="11573611"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spcBef>
                <a:spcPct val="0"/>
              </a:spcBef>
              <a:buClr>
                <a:srgbClr val="FF0000"/>
              </a:buClr>
              <a:buFont typeface="Wingdings" panose="05000000000000000000" pitchFamily="2" charset="2"/>
              <a:buChar char="ü"/>
            </a:pPr>
            <a:r>
              <a:rPr lang="en-US" altLang="en-US" sz="2200" b="1" dirty="0" err="1">
                <a:solidFill>
                  <a:schemeClr val="tx1"/>
                </a:solidFill>
              </a:rPr>
              <a:t>Bộ</a:t>
            </a:r>
            <a:r>
              <a:rPr lang="en-US" altLang="en-US" sz="2200" b="1" dirty="0">
                <a:solidFill>
                  <a:schemeClr val="tx1"/>
                </a:solidFill>
              </a:rPr>
              <a:t> </a:t>
            </a:r>
            <a:r>
              <a:rPr lang="en-US" altLang="en-US" sz="2200" b="1" dirty="0" err="1">
                <a:solidFill>
                  <a:schemeClr val="tx1"/>
                </a:solidFill>
              </a:rPr>
              <a:t>thương</a:t>
            </a:r>
            <a:r>
              <a:rPr lang="en-US" altLang="en-US" sz="2200" b="1" dirty="0">
                <a:solidFill>
                  <a:schemeClr val="tx1"/>
                </a:solidFill>
              </a:rPr>
              <a:t> </a:t>
            </a:r>
            <a:r>
              <a:rPr lang="en-US" altLang="en-US" sz="2200" b="1" dirty="0" err="1">
                <a:solidFill>
                  <a:schemeClr val="tx1"/>
                </a:solidFill>
              </a:rPr>
              <a:t>mại</a:t>
            </a:r>
            <a:r>
              <a:rPr lang="en-US" altLang="en-US" sz="2200" b="1" dirty="0">
                <a:solidFill>
                  <a:schemeClr val="tx1"/>
                </a:solidFill>
              </a:rPr>
              <a:t> </a:t>
            </a:r>
            <a:r>
              <a:rPr lang="en-US" altLang="en-US" sz="2200" b="1" dirty="0" err="1">
                <a:solidFill>
                  <a:schemeClr val="tx1"/>
                </a:solidFill>
              </a:rPr>
              <a:t>và</a:t>
            </a:r>
            <a:r>
              <a:rPr lang="en-US" altLang="en-US" sz="2200" b="1" dirty="0">
                <a:solidFill>
                  <a:schemeClr val="tx1"/>
                </a:solidFill>
              </a:rPr>
              <a:t> CN </a:t>
            </a:r>
            <a:r>
              <a:rPr lang="en-US" altLang="en-US" sz="2200" b="1" dirty="0" err="1" smtClean="0">
                <a:solidFill>
                  <a:schemeClr val="tx1"/>
                </a:solidFill>
              </a:rPr>
              <a:t>Anh</a:t>
            </a:r>
            <a:r>
              <a:rPr lang="en-US" altLang="en-US" sz="2200" b="1" dirty="0" smtClean="0">
                <a:solidFill>
                  <a:schemeClr val="tx1"/>
                </a:solidFill>
              </a:rPr>
              <a:t>: </a:t>
            </a:r>
            <a:r>
              <a:rPr lang="en-US" altLang="en-US" sz="2200" b="1" dirty="0">
                <a:solidFill>
                  <a:schemeClr val="tx1"/>
                </a:solidFill>
              </a:rPr>
              <a:t>“</a:t>
            </a:r>
            <a:r>
              <a:rPr lang="en-US" altLang="en-US" sz="2200" b="1" dirty="0" err="1">
                <a:solidFill>
                  <a:srgbClr val="0070C0"/>
                </a:solidFill>
              </a:rPr>
              <a:t>Một</a:t>
            </a:r>
            <a:r>
              <a:rPr lang="en-US" altLang="en-US" sz="2200" b="1" dirty="0">
                <a:solidFill>
                  <a:srgbClr val="0070C0"/>
                </a:solidFill>
              </a:rPr>
              <a:t> </a:t>
            </a:r>
            <a:r>
              <a:rPr lang="en-US" altLang="en-US" sz="2200" b="1" dirty="0" err="1">
                <a:solidFill>
                  <a:srgbClr val="0070C0"/>
                </a:solidFill>
              </a:rPr>
              <a:t>nền</a:t>
            </a:r>
            <a:r>
              <a:rPr lang="en-US" altLang="en-US" sz="2200" b="1" dirty="0">
                <a:solidFill>
                  <a:srgbClr val="0070C0"/>
                </a:solidFill>
              </a:rPr>
              <a:t> </a:t>
            </a:r>
            <a:r>
              <a:rPr lang="en-US" altLang="en-US" sz="2200" b="1" dirty="0" smtClean="0">
                <a:solidFill>
                  <a:srgbClr val="0070C0"/>
                </a:solidFill>
              </a:rPr>
              <a:t>KT </a:t>
            </a:r>
            <a:r>
              <a:rPr lang="en-US" altLang="en-US" sz="2200" b="1" dirty="0" err="1" smtClean="0">
                <a:solidFill>
                  <a:srgbClr val="0070C0"/>
                </a:solidFill>
              </a:rPr>
              <a:t>dẫn</a:t>
            </a:r>
            <a:r>
              <a:rPr lang="en-US" altLang="en-US" sz="2200" b="1" dirty="0" smtClean="0">
                <a:solidFill>
                  <a:srgbClr val="0070C0"/>
                </a:solidFill>
              </a:rPr>
              <a:t> </a:t>
            </a:r>
            <a:r>
              <a:rPr lang="en-US" altLang="en-US" sz="2200" b="1" dirty="0" err="1">
                <a:solidFill>
                  <a:srgbClr val="0070C0"/>
                </a:solidFill>
              </a:rPr>
              <a:t>dắt</a:t>
            </a:r>
            <a:r>
              <a:rPr lang="en-US" altLang="en-US" sz="2200" b="1" dirty="0">
                <a:solidFill>
                  <a:srgbClr val="0070C0"/>
                </a:solidFill>
              </a:rPr>
              <a:t> </a:t>
            </a:r>
            <a:r>
              <a:rPr lang="en-US" altLang="en-US" sz="2200" b="1" dirty="0" err="1">
                <a:solidFill>
                  <a:srgbClr val="0070C0"/>
                </a:solidFill>
              </a:rPr>
              <a:t>bởi</a:t>
            </a:r>
            <a:r>
              <a:rPr lang="en-US" altLang="en-US" sz="2200" b="1" dirty="0">
                <a:solidFill>
                  <a:srgbClr val="0070C0"/>
                </a:solidFill>
              </a:rPr>
              <a:t> </a:t>
            </a:r>
            <a:r>
              <a:rPr lang="en-US" altLang="en-US" sz="2200" b="1" dirty="0" smtClean="0">
                <a:solidFill>
                  <a:srgbClr val="0070C0"/>
                </a:solidFill>
              </a:rPr>
              <a:t>tri </a:t>
            </a:r>
            <a:r>
              <a:rPr lang="en-US" altLang="en-US" sz="2200" b="1" dirty="0" err="1" smtClean="0">
                <a:solidFill>
                  <a:srgbClr val="0070C0"/>
                </a:solidFill>
              </a:rPr>
              <a:t>thức</a:t>
            </a:r>
            <a:r>
              <a:rPr lang="en-US" altLang="en-US" sz="2200" b="1" dirty="0" smtClean="0">
                <a:solidFill>
                  <a:srgbClr val="0070C0"/>
                </a:solidFill>
              </a:rPr>
              <a:t> </a:t>
            </a:r>
            <a:r>
              <a:rPr lang="en-US" altLang="en-US" sz="2200" b="1" dirty="0" err="1" smtClean="0">
                <a:solidFill>
                  <a:srgbClr val="0070C0"/>
                </a:solidFill>
              </a:rPr>
              <a:t>là</a:t>
            </a:r>
            <a:r>
              <a:rPr lang="en-US" altLang="en-US" sz="2200" b="1" dirty="0" smtClean="0">
                <a:solidFill>
                  <a:srgbClr val="0070C0"/>
                </a:solidFill>
              </a:rPr>
              <a:t> </a:t>
            </a:r>
            <a:r>
              <a:rPr lang="en-US" altLang="en-US" sz="2200" b="1" dirty="0" err="1">
                <a:solidFill>
                  <a:srgbClr val="0070C0"/>
                </a:solidFill>
              </a:rPr>
              <a:t>một</a:t>
            </a:r>
            <a:r>
              <a:rPr lang="en-US" altLang="en-US" sz="2200" b="1" dirty="0">
                <a:solidFill>
                  <a:srgbClr val="0070C0"/>
                </a:solidFill>
              </a:rPr>
              <a:t> </a:t>
            </a:r>
            <a:r>
              <a:rPr lang="en-US" altLang="en-US" sz="2200" b="1" dirty="0" err="1">
                <a:solidFill>
                  <a:srgbClr val="0070C0"/>
                </a:solidFill>
              </a:rPr>
              <a:t>nền</a:t>
            </a:r>
            <a:r>
              <a:rPr lang="en-US" altLang="en-US" sz="2200" b="1" dirty="0">
                <a:solidFill>
                  <a:srgbClr val="0070C0"/>
                </a:solidFill>
              </a:rPr>
              <a:t> </a:t>
            </a:r>
            <a:r>
              <a:rPr lang="en-US" altLang="en-US" sz="2200" b="1" dirty="0" smtClean="0">
                <a:solidFill>
                  <a:srgbClr val="0070C0"/>
                </a:solidFill>
              </a:rPr>
              <a:t>KT </a:t>
            </a:r>
            <a:r>
              <a:rPr lang="en-US" altLang="en-US" sz="2200" b="1" dirty="0" err="1" smtClean="0">
                <a:solidFill>
                  <a:srgbClr val="0070C0"/>
                </a:solidFill>
              </a:rPr>
              <a:t>mà</a:t>
            </a:r>
            <a:r>
              <a:rPr lang="en-US" altLang="en-US" sz="2200" b="1" dirty="0" smtClean="0">
                <a:solidFill>
                  <a:srgbClr val="0070C0"/>
                </a:solidFill>
              </a:rPr>
              <a:t> </a:t>
            </a:r>
            <a:r>
              <a:rPr lang="en-US" altLang="en-US" sz="2200" b="1" dirty="0" err="1">
                <a:solidFill>
                  <a:srgbClr val="0070C0"/>
                </a:solidFill>
              </a:rPr>
              <a:t>việc</a:t>
            </a:r>
            <a:r>
              <a:rPr lang="en-US" altLang="en-US" sz="2200" b="1" dirty="0">
                <a:solidFill>
                  <a:srgbClr val="0070C0"/>
                </a:solidFill>
              </a:rPr>
              <a:t> </a:t>
            </a:r>
            <a:r>
              <a:rPr lang="en-US" altLang="en-US" sz="2200" b="1" dirty="0" err="1">
                <a:solidFill>
                  <a:srgbClr val="0070C0"/>
                </a:solidFill>
              </a:rPr>
              <a:t>sản</a:t>
            </a:r>
            <a:r>
              <a:rPr lang="en-US" altLang="en-US" sz="2200" b="1" dirty="0">
                <a:solidFill>
                  <a:srgbClr val="0070C0"/>
                </a:solidFill>
              </a:rPr>
              <a:t> </a:t>
            </a:r>
            <a:r>
              <a:rPr lang="en-US" altLang="en-US" sz="2200" b="1" dirty="0" err="1">
                <a:solidFill>
                  <a:srgbClr val="0070C0"/>
                </a:solidFill>
              </a:rPr>
              <a:t>sinh</a:t>
            </a:r>
            <a:r>
              <a:rPr lang="en-US" altLang="en-US" sz="2200" b="1" dirty="0">
                <a:solidFill>
                  <a:srgbClr val="0070C0"/>
                </a:solidFill>
              </a:rPr>
              <a:t> </a:t>
            </a:r>
            <a:r>
              <a:rPr lang="en-US" altLang="en-US" sz="2200" b="1" dirty="0" err="1">
                <a:solidFill>
                  <a:srgbClr val="0070C0"/>
                </a:solidFill>
              </a:rPr>
              <a:t>và</a:t>
            </a:r>
            <a:r>
              <a:rPr lang="en-US" altLang="en-US" sz="2200" b="1" dirty="0">
                <a:solidFill>
                  <a:srgbClr val="0070C0"/>
                </a:solidFill>
              </a:rPr>
              <a:t> </a:t>
            </a:r>
            <a:r>
              <a:rPr lang="en-US" altLang="en-US" sz="2200" b="1" dirty="0" err="1">
                <a:solidFill>
                  <a:srgbClr val="0070C0"/>
                </a:solidFill>
              </a:rPr>
              <a:t>khai</a:t>
            </a:r>
            <a:r>
              <a:rPr lang="en-US" altLang="en-US" sz="2200" b="1" dirty="0">
                <a:solidFill>
                  <a:srgbClr val="0070C0"/>
                </a:solidFill>
              </a:rPr>
              <a:t> </a:t>
            </a:r>
            <a:r>
              <a:rPr lang="en-US" altLang="en-US" sz="2200" b="1" dirty="0" err="1">
                <a:solidFill>
                  <a:srgbClr val="0070C0"/>
                </a:solidFill>
              </a:rPr>
              <a:t>thác</a:t>
            </a:r>
            <a:r>
              <a:rPr lang="en-US" altLang="en-US" sz="2200" b="1" dirty="0">
                <a:solidFill>
                  <a:srgbClr val="0070C0"/>
                </a:solidFill>
              </a:rPr>
              <a:t> </a:t>
            </a:r>
            <a:r>
              <a:rPr lang="en-US" altLang="en-US" sz="2200" b="1" dirty="0" smtClean="0">
                <a:solidFill>
                  <a:srgbClr val="0070C0"/>
                </a:solidFill>
              </a:rPr>
              <a:t>tri </a:t>
            </a:r>
            <a:r>
              <a:rPr lang="en-US" altLang="en-US" sz="2200" b="1" dirty="0" err="1" smtClean="0">
                <a:solidFill>
                  <a:srgbClr val="0070C0"/>
                </a:solidFill>
              </a:rPr>
              <a:t>thức</a:t>
            </a:r>
            <a:r>
              <a:rPr lang="en-US" altLang="en-US" sz="2200" b="1" dirty="0" smtClean="0">
                <a:solidFill>
                  <a:srgbClr val="0070C0"/>
                </a:solidFill>
              </a:rPr>
              <a:t> </a:t>
            </a:r>
            <a:r>
              <a:rPr lang="en-US" altLang="en-US" sz="2200" b="1" dirty="0" err="1" smtClean="0">
                <a:solidFill>
                  <a:srgbClr val="0070C0"/>
                </a:solidFill>
              </a:rPr>
              <a:t>có</a:t>
            </a:r>
            <a:r>
              <a:rPr lang="en-US" altLang="en-US" sz="2200" b="1" dirty="0" smtClean="0">
                <a:solidFill>
                  <a:srgbClr val="0070C0"/>
                </a:solidFill>
              </a:rPr>
              <a:t> </a:t>
            </a:r>
            <a:r>
              <a:rPr lang="en-US" altLang="en-US" sz="2200" b="1" dirty="0" err="1" smtClean="0">
                <a:solidFill>
                  <a:srgbClr val="0070C0"/>
                </a:solidFill>
              </a:rPr>
              <a:t>vai</a:t>
            </a:r>
            <a:r>
              <a:rPr lang="en-US" altLang="en-US" sz="2200" b="1" dirty="0" smtClean="0">
                <a:solidFill>
                  <a:srgbClr val="0070C0"/>
                </a:solidFill>
              </a:rPr>
              <a:t> </a:t>
            </a:r>
            <a:r>
              <a:rPr lang="en-US" altLang="en-US" sz="2200" b="1" dirty="0" err="1" smtClean="0">
                <a:solidFill>
                  <a:srgbClr val="0070C0"/>
                </a:solidFill>
              </a:rPr>
              <a:t>trò</a:t>
            </a:r>
            <a:r>
              <a:rPr lang="en-US" altLang="en-US" sz="2200" b="1" dirty="0" smtClean="0">
                <a:solidFill>
                  <a:srgbClr val="0070C0"/>
                </a:solidFill>
              </a:rPr>
              <a:t> </a:t>
            </a:r>
            <a:r>
              <a:rPr lang="en-US" altLang="en-US" sz="2200" b="1" dirty="0" err="1" smtClean="0">
                <a:solidFill>
                  <a:srgbClr val="0070C0"/>
                </a:solidFill>
              </a:rPr>
              <a:t>nổi</a:t>
            </a:r>
            <a:r>
              <a:rPr lang="en-US" altLang="en-US" sz="2200" b="1" dirty="0" smtClean="0">
                <a:solidFill>
                  <a:srgbClr val="0070C0"/>
                </a:solidFill>
              </a:rPr>
              <a:t> </a:t>
            </a:r>
            <a:r>
              <a:rPr lang="en-US" altLang="en-US" sz="2200" b="1" dirty="0" err="1">
                <a:solidFill>
                  <a:srgbClr val="0070C0"/>
                </a:solidFill>
              </a:rPr>
              <a:t>trội</a:t>
            </a:r>
            <a:r>
              <a:rPr lang="en-US" altLang="en-US" sz="2200" b="1" dirty="0">
                <a:solidFill>
                  <a:srgbClr val="0070C0"/>
                </a:solidFill>
              </a:rPr>
              <a:t> </a:t>
            </a:r>
            <a:r>
              <a:rPr lang="en-US" altLang="en-US" sz="2200" b="1" dirty="0" err="1">
                <a:solidFill>
                  <a:srgbClr val="0070C0"/>
                </a:solidFill>
              </a:rPr>
              <a:t>trong</a:t>
            </a:r>
            <a:r>
              <a:rPr lang="en-US" altLang="en-US" sz="2200" b="1" dirty="0">
                <a:solidFill>
                  <a:srgbClr val="0070C0"/>
                </a:solidFill>
              </a:rPr>
              <a:t> </a:t>
            </a:r>
            <a:r>
              <a:rPr lang="en-US" altLang="en-US" sz="2200" b="1" dirty="0" err="1">
                <a:solidFill>
                  <a:srgbClr val="0070C0"/>
                </a:solidFill>
              </a:rPr>
              <a:t>quá</a:t>
            </a:r>
            <a:r>
              <a:rPr lang="en-US" altLang="en-US" sz="2200" b="1" dirty="0">
                <a:solidFill>
                  <a:srgbClr val="0070C0"/>
                </a:solidFill>
              </a:rPr>
              <a:t> </a:t>
            </a:r>
            <a:r>
              <a:rPr lang="en-US" altLang="en-US" sz="2200" b="1" dirty="0" err="1">
                <a:solidFill>
                  <a:srgbClr val="0070C0"/>
                </a:solidFill>
              </a:rPr>
              <a:t>trình</a:t>
            </a:r>
            <a:r>
              <a:rPr lang="en-US" altLang="en-US" sz="2200" b="1" dirty="0">
                <a:solidFill>
                  <a:srgbClr val="0070C0"/>
                </a:solidFill>
              </a:rPr>
              <a:t> </a:t>
            </a:r>
            <a:r>
              <a:rPr lang="en-US" altLang="en-US" sz="2200" b="1" dirty="0" err="1">
                <a:solidFill>
                  <a:srgbClr val="0070C0"/>
                </a:solidFill>
              </a:rPr>
              <a:t>tạo</a:t>
            </a:r>
            <a:r>
              <a:rPr lang="en-US" altLang="en-US" sz="2200" b="1" dirty="0">
                <a:solidFill>
                  <a:srgbClr val="0070C0"/>
                </a:solidFill>
              </a:rPr>
              <a:t> </a:t>
            </a:r>
            <a:r>
              <a:rPr lang="en-US" altLang="en-US" sz="2200" b="1" dirty="0" err="1">
                <a:solidFill>
                  <a:srgbClr val="0070C0"/>
                </a:solidFill>
              </a:rPr>
              <a:t>ra</a:t>
            </a:r>
            <a:r>
              <a:rPr lang="en-US" altLang="en-US" sz="2200" b="1" dirty="0">
                <a:solidFill>
                  <a:srgbClr val="0070C0"/>
                </a:solidFill>
              </a:rPr>
              <a:t> </a:t>
            </a:r>
            <a:r>
              <a:rPr lang="en-US" altLang="en-US" sz="2200" b="1" dirty="0" err="1">
                <a:solidFill>
                  <a:srgbClr val="0070C0"/>
                </a:solidFill>
              </a:rPr>
              <a:t>của</a:t>
            </a:r>
            <a:r>
              <a:rPr lang="en-US" altLang="en-US" sz="2200" b="1" dirty="0">
                <a:solidFill>
                  <a:srgbClr val="0070C0"/>
                </a:solidFill>
              </a:rPr>
              <a:t> </a:t>
            </a:r>
            <a:r>
              <a:rPr lang="en-US" altLang="en-US" sz="2200" b="1" dirty="0" err="1">
                <a:solidFill>
                  <a:srgbClr val="0070C0"/>
                </a:solidFill>
              </a:rPr>
              <a:t>cải</a:t>
            </a:r>
            <a:r>
              <a:rPr lang="en-US" altLang="en-US" sz="2200" b="1" dirty="0" smtClean="0">
                <a:solidFill>
                  <a:schemeClr val="tx1"/>
                </a:solidFill>
              </a:rPr>
              <a:t>” </a:t>
            </a:r>
            <a:endParaRPr lang="en-US" altLang="en-US" sz="2200" b="1" dirty="0">
              <a:solidFill>
                <a:schemeClr val="tx1"/>
              </a:solidFill>
            </a:endParaRPr>
          </a:p>
        </p:txBody>
      </p:sp>
      <p:sp>
        <p:nvSpPr>
          <p:cNvPr id="16391" name="TextBox 8"/>
          <p:cNvSpPr txBox="1">
            <a:spLocks noChangeArrowheads="1"/>
          </p:cNvSpPr>
          <p:nvPr/>
        </p:nvSpPr>
        <p:spPr bwMode="auto">
          <a:xfrm>
            <a:off x="916447" y="211929"/>
            <a:ext cx="102412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a:r>
              <a:rPr lang="en-US" altLang="en-US" sz="2800" b="1" dirty="0" smtClean="0">
                <a:solidFill>
                  <a:srgbClr val="0033CC"/>
                </a:solidFill>
              </a:rPr>
              <a:t>MỘT SỐ NHẬN ĐỊNH VỀ KINH TẾ THỊ TRƯỜNG (KTTT)</a:t>
            </a:r>
            <a:endParaRPr lang="en-US" altLang="en-US" sz="2800" b="1" dirty="0">
              <a:solidFill>
                <a:srgbClr val="0033CC"/>
              </a:solidFill>
            </a:endParaRPr>
          </a:p>
        </p:txBody>
      </p:sp>
      <p:sp>
        <p:nvSpPr>
          <p:cNvPr id="8" name="Rectangle 7"/>
          <p:cNvSpPr/>
          <p:nvPr/>
        </p:nvSpPr>
        <p:spPr>
          <a:xfrm>
            <a:off x="416255" y="1235941"/>
            <a:ext cx="11567160"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457200" indent="-457200" algn="just" defTabSz="1828800">
              <a:spcBef>
                <a:spcPct val="0"/>
              </a:spcBef>
              <a:buClr>
                <a:srgbClr val="FF0000"/>
              </a:buClr>
              <a:buFont typeface="Wingdings" panose="05000000000000000000" pitchFamily="2" charset="2"/>
              <a:buChar char="ü"/>
            </a:pPr>
            <a:r>
              <a:rPr lang="en-US" sz="2200" b="1" dirty="0" err="1" smtClean="0">
                <a:latin typeface="Arial" panose="020B0604020202020204" pitchFamily="34" charset="0"/>
              </a:rPr>
              <a:t>Nền</a:t>
            </a:r>
            <a:r>
              <a:rPr lang="en-US" sz="2200" b="1" dirty="0" smtClean="0">
                <a:latin typeface="Arial" panose="020B0604020202020204" pitchFamily="34" charset="0"/>
              </a:rPr>
              <a:t> KTTT </a:t>
            </a:r>
            <a:r>
              <a:rPr lang="en-US" sz="2200" b="1" dirty="0" err="1" smtClean="0">
                <a:latin typeface="Arial" panose="020B0604020202020204" pitchFamily="34" charset="0"/>
              </a:rPr>
              <a:t>là</a:t>
            </a:r>
            <a:r>
              <a:rPr lang="en-US" sz="2200" b="1" dirty="0" smtClean="0">
                <a:latin typeface="Arial" panose="020B0604020202020204" pitchFamily="34" charset="0"/>
              </a:rPr>
              <a:t> </a:t>
            </a:r>
            <a:r>
              <a:rPr lang="en-US" sz="2200" b="1" dirty="0" err="1" smtClean="0">
                <a:latin typeface="Arial" panose="020B0604020202020204" pitchFamily="34" charset="0"/>
              </a:rPr>
              <a:t>nền</a:t>
            </a:r>
            <a:r>
              <a:rPr lang="en-US" sz="2200" b="1" dirty="0" smtClean="0">
                <a:latin typeface="Arial" panose="020B0604020202020204" pitchFamily="34" charset="0"/>
              </a:rPr>
              <a:t> KT </a:t>
            </a:r>
            <a:r>
              <a:rPr lang="en-US" sz="2200" b="1" dirty="0" err="1" smtClean="0">
                <a:latin typeface="Arial" panose="020B0604020202020204" pitchFamily="34" charset="0"/>
              </a:rPr>
              <a:t>trong</a:t>
            </a:r>
            <a:r>
              <a:rPr lang="en-US" sz="2200" b="1" dirty="0" smtClean="0">
                <a:latin typeface="Arial" panose="020B0604020202020204" pitchFamily="34" charset="0"/>
              </a:rPr>
              <a:t> </a:t>
            </a:r>
            <a:r>
              <a:rPr lang="en-US" sz="2200" b="1" dirty="0" err="1">
                <a:latin typeface="Arial" panose="020B0604020202020204" pitchFamily="34" charset="0"/>
              </a:rPr>
              <a:t>đó</a:t>
            </a:r>
            <a:r>
              <a:rPr lang="en-US" sz="2200" b="1" dirty="0">
                <a:latin typeface="Arial" panose="020B0604020202020204" pitchFamily="34" charset="0"/>
              </a:rPr>
              <a:t> </a:t>
            </a:r>
            <a:r>
              <a:rPr lang="en-US" sz="2200" b="1" dirty="0" err="1">
                <a:latin typeface="Arial" panose="020B0604020202020204" pitchFamily="34" charset="0"/>
              </a:rPr>
              <a:t>sự</a:t>
            </a:r>
            <a:r>
              <a:rPr lang="en-US" sz="2200" b="1" dirty="0">
                <a:latin typeface="Arial" panose="020B0604020202020204" pitchFamily="34" charset="0"/>
              </a:rPr>
              <a:t> </a:t>
            </a:r>
            <a:r>
              <a:rPr lang="en-US" sz="2200" b="1" dirty="0" err="1">
                <a:solidFill>
                  <a:srgbClr val="0070C0"/>
                </a:solidFill>
                <a:latin typeface="Arial" panose="020B0604020202020204" pitchFamily="34" charset="0"/>
              </a:rPr>
              <a:t>sản</a:t>
            </a:r>
            <a:r>
              <a:rPr lang="en-US" sz="2200" b="1" dirty="0">
                <a:solidFill>
                  <a:srgbClr val="0070C0"/>
                </a:solidFill>
                <a:latin typeface="Arial" panose="020B0604020202020204" pitchFamily="34" charset="0"/>
              </a:rPr>
              <a:t> </a:t>
            </a:r>
            <a:r>
              <a:rPr lang="en-US" sz="2200" b="1" dirty="0" err="1" smtClean="0">
                <a:solidFill>
                  <a:srgbClr val="0070C0"/>
                </a:solidFill>
                <a:latin typeface="Arial" panose="020B0604020202020204" pitchFamily="34" charset="0"/>
              </a:rPr>
              <a:t>sinh</a:t>
            </a:r>
            <a:r>
              <a:rPr lang="en-US" sz="2200" b="1" dirty="0" smtClean="0">
                <a:solidFill>
                  <a:srgbClr val="0070C0"/>
                </a:solidFill>
                <a:latin typeface="Arial" panose="020B0604020202020204" pitchFamily="34" charset="0"/>
              </a:rPr>
              <a:t>, </a:t>
            </a:r>
            <a:r>
              <a:rPr lang="en-US" sz="2200" b="1" dirty="0" err="1">
                <a:solidFill>
                  <a:srgbClr val="0070C0"/>
                </a:solidFill>
                <a:latin typeface="Arial" panose="020B0604020202020204" pitchFamily="34" charset="0"/>
              </a:rPr>
              <a:t>phổ</a:t>
            </a:r>
            <a:r>
              <a:rPr lang="en-US" sz="2200" b="1" dirty="0">
                <a:solidFill>
                  <a:srgbClr val="0070C0"/>
                </a:solidFill>
                <a:latin typeface="Arial" panose="020B0604020202020204" pitchFamily="34" charset="0"/>
              </a:rPr>
              <a:t> </a:t>
            </a:r>
            <a:r>
              <a:rPr lang="en-US" sz="2200" b="1" dirty="0" err="1">
                <a:solidFill>
                  <a:srgbClr val="0070C0"/>
                </a:solidFill>
                <a:latin typeface="Arial" panose="020B0604020202020204" pitchFamily="34" charset="0"/>
              </a:rPr>
              <a:t>cập</a:t>
            </a:r>
            <a:r>
              <a:rPr lang="en-US" sz="2200" b="1" dirty="0">
                <a:solidFill>
                  <a:srgbClr val="0070C0"/>
                </a:solidFill>
                <a:latin typeface="Arial" panose="020B0604020202020204" pitchFamily="34" charset="0"/>
              </a:rPr>
              <a:t> </a:t>
            </a:r>
            <a:r>
              <a:rPr lang="en-US" sz="2200" b="1" dirty="0" err="1">
                <a:latin typeface="Arial" panose="020B0604020202020204" pitchFamily="34" charset="0"/>
              </a:rPr>
              <a:t>và</a:t>
            </a:r>
            <a:r>
              <a:rPr lang="en-US" sz="2200" b="1" dirty="0">
                <a:latin typeface="Arial" panose="020B0604020202020204" pitchFamily="34" charset="0"/>
              </a:rPr>
              <a:t> </a:t>
            </a:r>
            <a:r>
              <a:rPr lang="en-US" sz="2200" b="1" dirty="0" err="1">
                <a:solidFill>
                  <a:srgbClr val="0070C0"/>
                </a:solidFill>
                <a:latin typeface="Arial" panose="020B0604020202020204" pitchFamily="34" charset="0"/>
              </a:rPr>
              <a:t>sử</a:t>
            </a:r>
            <a:r>
              <a:rPr lang="en-US" sz="2200" b="1" dirty="0">
                <a:solidFill>
                  <a:srgbClr val="0070C0"/>
                </a:solidFill>
                <a:latin typeface="Arial" panose="020B0604020202020204" pitchFamily="34" charset="0"/>
              </a:rPr>
              <a:t> </a:t>
            </a:r>
            <a:r>
              <a:rPr lang="en-US" sz="2200" b="1" dirty="0" err="1">
                <a:solidFill>
                  <a:srgbClr val="0070C0"/>
                </a:solidFill>
                <a:latin typeface="Arial" panose="020B0604020202020204" pitchFamily="34" charset="0"/>
              </a:rPr>
              <a:t>dụng</a:t>
            </a:r>
            <a:r>
              <a:rPr lang="en-US" sz="2200" b="1" dirty="0">
                <a:solidFill>
                  <a:srgbClr val="0070C0"/>
                </a:solidFill>
                <a:latin typeface="Arial" panose="020B0604020202020204" pitchFamily="34" charset="0"/>
              </a:rPr>
              <a:t> </a:t>
            </a:r>
            <a:r>
              <a:rPr lang="en-US" sz="2200" b="1" dirty="0">
                <a:latin typeface="Arial" panose="020B0604020202020204" pitchFamily="34" charset="0"/>
              </a:rPr>
              <a:t>tri </a:t>
            </a:r>
            <a:r>
              <a:rPr lang="en-US" sz="2200" b="1" dirty="0" err="1">
                <a:latin typeface="Arial" panose="020B0604020202020204" pitchFamily="34" charset="0"/>
              </a:rPr>
              <a:t>thức</a:t>
            </a:r>
            <a:r>
              <a:rPr lang="en-US" sz="2200" b="1" dirty="0">
                <a:latin typeface="Arial" panose="020B0604020202020204" pitchFamily="34" charset="0"/>
              </a:rPr>
              <a:t> </a:t>
            </a:r>
            <a:r>
              <a:rPr lang="en-US" sz="2200" b="1" dirty="0" err="1">
                <a:latin typeface="Arial" panose="020B0604020202020204" pitchFamily="34" charset="0"/>
              </a:rPr>
              <a:t>giữ</a:t>
            </a:r>
            <a:r>
              <a:rPr lang="en-US" sz="2200" b="1" dirty="0">
                <a:latin typeface="Arial" panose="020B0604020202020204" pitchFamily="34" charset="0"/>
              </a:rPr>
              <a:t> </a:t>
            </a:r>
            <a:r>
              <a:rPr lang="en-US" sz="2200" b="1" dirty="0" err="1">
                <a:latin typeface="Arial" panose="020B0604020202020204" pitchFamily="34" charset="0"/>
              </a:rPr>
              <a:t>vai</a:t>
            </a:r>
            <a:r>
              <a:rPr lang="en-US" sz="2200" b="1" dirty="0">
                <a:latin typeface="Arial" panose="020B0604020202020204" pitchFamily="34" charset="0"/>
              </a:rPr>
              <a:t> </a:t>
            </a:r>
            <a:r>
              <a:rPr lang="en-US" sz="2200" b="1" dirty="0" err="1">
                <a:latin typeface="Arial" panose="020B0604020202020204" pitchFamily="34" charset="0"/>
              </a:rPr>
              <a:t>trò</a:t>
            </a:r>
            <a:r>
              <a:rPr lang="en-US" sz="2200" b="1" dirty="0">
                <a:latin typeface="Arial" panose="020B0604020202020204" pitchFamily="34" charset="0"/>
              </a:rPr>
              <a:t> </a:t>
            </a:r>
            <a:r>
              <a:rPr lang="en-US" sz="2200" b="1" dirty="0" err="1">
                <a:latin typeface="Arial" panose="020B0604020202020204" pitchFamily="34" charset="0"/>
              </a:rPr>
              <a:t>quyết</a:t>
            </a:r>
            <a:r>
              <a:rPr lang="en-US" sz="2200" b="1" dirty="0">
                <a:latin typeface="Arial" panose="020B0604020202020204" pitchFamily="34" charset="0"/>
              </a:rPr>
              <a:t> </a:t>
            </a:r>
            <a:r>
              <a:rPr lang="en-US" sz="2200" b="1" dirty="0" err="1">
                <a:latin typeface="Arial" panose="020B0604020202020204" pitchFamily="34" charset="0"/>
              </a:rPr>
              <a:t>định</a:t>
            </a:r>
            <a:r>
              <a:rPr lang="en-US" sz="2200" b="1" dirty="0">
                <a:latin typeface="Arial" panose="020B0604020202020204" pitchFamily="34" charset="0"/>
              </a:rPr>
              <a:t> </a:t>
            </a:r>
            <a:r>
              <a:rPr lang="en-US" sz="2200" b="1" dirty="0" err="1">
                <a:latin typeface="Arial" panose="020B0604020202020204" pitchFamily="34" charset="0"/>
              </a:rPr>
              <a:t>nhất</a:t>
            </a:r>
            <a:r>
              <a:rPr lang="en-US" sz="2200" b="1" dirty="0">
                <a:latin typeface="Arial" panose="020B0604020202020204" pitchFamily="34" charset="0"/>
              </a:rPr>
              <a:t> </a:t>
            </a:r>
            <a:r>
              <a:rPr lang="en-US" sz="2200" b="1" dirty="0" err="1">
                <a:latin typeface="Arial" panose="020B0604020202020204" pitchFamily="34" charset="0"/>
              </a:rPr>
              <a:t>đối</a:t>
            </a:r>
            <a:r>
              <a:rPr lang="en-US" sz="2200" b="1" dirty="0">
                <a:latin typeface="Arial" panose="020B0604020202020204" pitchFamily="34" charset="0"/>
              </a:rPr>
              <a:t> </a:t>
            </a:r>
            <a:r>
              <a:rPr lang="en-US" sz="2200" b="1" dirty="0" err="1">
                <a:latin typeface="Arial" panose="020B0604020202020204" pitchFamily="34" charset="0"/>
              </a:rPr>
              <a:t>với</a:t>
            </a:r>
            <a:r>
              <a:rPr lang="en-US" sz="2200" b="1" dirty="0">
                <a:latin typeface="Arial" panose="020B0604020202020204" pitchFamily="34" charset="0"/>
              </a:rPr>
              <a:t> </a:t>
            </a:r>
            <a:r>
              <a:rPr lang="en-US" sz="2200" b="1" dirty="0" err="1">
                <a:latin typeface="Arial" panose="020B0604020202020204" pitchFamily="34" charset="0"/>
              </a:rPr>
              <a:t>sự</a:t>
            </a:r>
            <a:r>
              <a:rPr lang="en-US" sz="2200" b="1" dirty="0">
                <a:latin typeface="Arial" panose="020B0604020202020204" pitchFamily="34" charset="0"/>
              </a:rPr>
              <a:t> </a:t>
            </a:r>
            <a:r>
              <a:rPr lang="en-US" sz="2200" b="1" dirty="0" err="1">
                <a:latin typeface="Arial" panose="020B0604020202020204" pitchFamily="34" charset="0"/>
              </a:rPr>
              <a:t>phát</a:t>
            </a:r>
            <a:r>
              <a:rPr lang="en-US" sz="2200" b="1" dirty="0">
                <a:latin typeface="Arial" panose="020B0604020202020204" pitchFamily="34" charset="0"/>
              </a:rPr>
              <a:t> </a:t>
            </a:r>
            <a:r>
              <a:rPr lang="en-US" sz="2200" b="1" dirty="0" err="1">
                <a:latin typeface="Arial" panose="020B0604020202020204" pitchFamily="34" charset="0"/>
              </a:rPr>
              <a:t>triển</a:t>
            </a:r>
            <a:r>
              <a:rPr lang="en-US" sz="2200" b="1" dirty="0">
                <a:latin typeface="Arial" panose="020B0604020202020204" pitchFamily="34" charset="0"/>
              </a:rPr>
              <a:t> </a:t>
            </a:r>
            <a:r>
              <a:rPr lang="en-US" sz="2200" b="1" dirty="0" smtClean="0">
                <a:latin typeface="Arial" panose="020B0604020202020204" pitchFamily="34" charset="0"/>
              </a:rPr>
              <a:t>KT, </a:t>
            </a:r>
            <a:r>
              <a:rPr lang="en-US" sz="2200" b="1" dirty="0" err="1">
                <a:latin typeface="Arial" panose="020B0604020202020204" pitchFamily="34" charset="0"/>
              </a:rPr>
              <a:t>tạo</a:t>
            </a:r>
            <a:r>
              <a:rPr lang="en-US" sz="2200" b="1" dirty="0">
                <a:latin typeface="Arial" panose="020B0604020202020204" pitchFamily="34" charset="0"/>
              </a:rPr>
              <a:t> </a:t>
            </a:r>
            <a:r>
              <a:rPr lang="en-US" sz="2200" b="1" dirty="0" err="1">
                <a:latin typeface="Arial" panose="020B0604020202020204" pitchFamily="34" charset="0"/>
              </a:rPr>
              <a:t>ra</a:t>
            </a:r>
            <a:r>
              <a:rPr lang="en-US" sz="2200" b="1" dirty="0">
                <a:latin typeface="Arial" panose="020B0604020202020204" pitchFamily="34" charset="0"/>
              </a:rPr>
              <a:t> </a:t>
            </a:r>
            <a:r>
              <a:rPr lang="en-US" sz="2200" b="1" dirty="0" err="1">
                <a:latin typeface="Arial" panose="020B0604020202020204" pitchFamily="34" charset="0"/>
              </a:rPr>
              <a:t>của</a:t>
            </a:r>
            <a:r>
              <a:rPr lang="en-US" sz="2200" b="1" dirty="0">
                <a:latin typeface="Arial" panose="020B0604020202020204" pitchFamily="34" charset="0"/>
              </a:rPr>
              <a:t> </a:t>
            </a:r>
            <a:r>
              <a:rPr lang="en-US" sz="2200" b="1" dirty="0" err="1">
                <a:latin typeface="Arial" panose="020B0604020202020204" pitchFamily="34" charset="0"/>
              </a:rPr>
              <a:t>cải</a:t>
            </a:r>
            <a:r>
              <a:rPr lang="en-US" sz="2200" b="1" dirty="0">
                <a:latin typeface="Arial" panose="020B0604020202020204" pitchFamily="34" charset="0"/>
              </a:rPr>
              <a:t>, </a:t>
            </a:r>
            <a:r>
              <a:rPr lang="en-US" sz="2200" b="1" dirty="0" err="1">
                <a:latin typeface="Arial" panose="020B0604020202020204" pitchFamily="34" charset="0"/>
              </a:rPr>
              <a:t>nâng</a:t>
            </a:r>
            <a:r>
              <a:rPr lang="en-US" sz="2200" b="1" dirty="0">
                <a:latin typeface="Arial" panose="020B0604020202020204" pitchFamily="34" charset="0"/>
              </a:rPr>
              <a:t> </a:t>
            </a:r>
            <a:r>
              <a:rPr lang="en-US" sz="2200" b="1" dirty="0" err="1">
                <a:latin typeface="Arial" panose="020B0604020202020204" pitchFamily="34" charset="0"/>
              </a:rPr>
              <a:t>cao</a:t>
            </a:r>
            <a:r>
              <a:rPr lang="en-US" sz="2200" b="1" dirty="0">
                <a:latin typeface="Arial" panose="020B0604020202020204" pitchFamily="34" charset="0"/>
              </a:rPr>
              <a:t> </a:t>
            </a:r>
            <a:r>
              <a:rPr lang="en-US" sz="2200" b="1" dirty="0" err="1">
                <a:latin typeface="Arial" panose="020B0604020202020204" pitchFamily="34" charset="0"/>
              </a:rPr>
              <a:t>chất</a:t>
            </a:r>
            <a:r>
              <a:rPr lang="en-US" sz="2200" b="1" dirty="0">
                <a:latin typeface="Arial" panose="020B0604020202020204" pitchFamily="34" charset="0"/>
              </a:rPr>
              <a:t> </a:t>
            </a:r>
            <a:r>
              <a:rPr lang="en-US" sz="2200" b="1" dirty="0" err="1">
                <a:latin typeface="Arial" panose="020B0604020202020204" pitchFamily="34" charset="0"/>
              </a:rPr>
              <a:t>lượng</a:t>
            </a:r>
            <a:r>
              <a:rPr lang="en-US" sz="2200" b="1" dirty="0">
                <a:latin typeface="Arial" panose="020B0604020202020204" pitchFamily="34" charset="0"/>
              </a:rPr>
              <a:t> </a:t>
            </a:r>
            <a:r>
              <a:rPr lang="en-US" sz="2200" b="1" dirty="0" err="1">
                <a:latin typeface="Arial" panose="020B0604020202020204" pitchFamily="34" charset="0"/>
              </a:rPr>
              <a:t>cuộc</a:t>
            </a:r>
            <a:r>
              <a:rPr lang="en-US" sz="2200" b="1" dirty="0">
                <a:latin typeface="Arial" panose="020B0604020202020204" pitchFamily="34" charset="0"/>
              </a:rPr>
              <a:t> </a:t>
            </a:r>
            <a:r>
              <a:rPr lang="en-US" sz="2200" b="1" dirty="0" err="1" smtClean="0">
                <a:latin typeface="Arial" panose="020B0604020202020204" pitchFamily="34" charset="0"/>
              </a:rPr>
              <a:t>sống</a:t>
            </a:r>
            <a:r>
              <a:rPr lang="en-US" sz="2200" i="1" dirty="0" smtClean="0">
                <a:latin typeface="Arial" panose="020B0604020202020204" pitchFamily="34" charset="0"/>
              </a:rPr>
              <a:t> </a:t>
            </a:r>
            <a:r>
              <a:rPr lang="en-US" sz="2200" i="1" dirty="0">
                <a:latin typeface="Arial" panose="020B0604020202020204" pitchFamily="34" charset="0"/>
              </a:rPr>
              <a:t>(</a:t>
            </a:r>
            <a:r>
              <a:rPr lang="en-US" sz="2200" i="1" dirty="0" err="1">
                <a:latin typeface="Arial" panose="020B0604020202020204" pitchFamily="34" charset="0"/>
              </a:rPr>
              <a:t>Tổ</a:t>
            </a:r>
            <a:r>
              <a:rPr lang="en-US" sz="2200" i="1" dirty="0">
                <a:latin typeface="Arial" panose="020B0604020202020204" pitchFamily="34" charset="0"/>
              </a:rPr>
              <a:t> </a:t>
            </a:r>
            <a:r>
              <a:rPr lang="en-US" sz="2200" i="1" dirty="0" err="1">
                <a:latin typeface="Arial" panose="020B0604020202020204" pitchFamily="34" charset="0"/>
              </a:rPr>
              <a:t>chức</a:t>
            </a:r>
            <a:r>
              <a:rPr lang="en-US" sz="2200" i="1" dirty="0">
                <a:latin typeface="Arial" panose="020B0604020202020204" pitchFamily="34" charset="0"/>
              </a:rPr>
              <a:t> </a:t>
            </a:r>
            <a:r>
              <a:rPr lang="en-US" sz="2200" i="1" dirty="0" err="1">
                <a:latin typeface="Arial" panose="020B0604020202020204" pitchFamily="34" charset="0"/>
              </a:rPr>
              <a:t>hợp</a:t>
            </a:r>
            <a:r>
              <a:rPr lang="en-US" sz="2200" i="1" dirty="0">
                <a:latin typeface="Arial" panose="020B0604020202020204" pitchFamily="34" charset="0"/>
              </a:rPr>
              <a:t> </a:t>
            </a:r>
            <a:r>
              <a:rPr lang="en-US" sz="2200" i="1" dirty="0" err="1">
                <a:latin typeface="Arial" panose="020B0604020202020204" pitchFamily="34" charset="0"/>
              </a:rPr>
              <a:t>tác</a:t>
            </a:r>
            <a:r>
              <a:rPr lang="en-US" sz="2200" i="1" dirty="0">
                <a:latin typeface="Arial" panose="020B0604020202020204" pitchFamily="34" charset="0"/>
              </a:rPr>
              <a:t> </a:t>
            </a:r>
            <a:r>
              <a:rPr lang="en-US" sz="2200" i="1" dirty="0" err="1">
                <a:latin typeface="Arial" panose="020B0604020202020204" pitchFamily="34" charset="0"/>
              </a:rPr>
              <a:t>và</a:t>
            </a:r>
            <a:r>
              <a:rPr lang="en-US" sz="2200" i="1" dirty="0">
                <a:latin typeface="Arial" panose="020B0604020202020204" pitchFamily="34" charset="0"/>
              </a:rPr>
              <a:t> </a:t>
            </a:r>
            <a:r>
              <a:rPr lang="en-US" sz="2200" i="1" dirty="0" err="1">
                <a:latin typeface="Arial" panose="020B0604020202020204" pitchFamily="34" charset="0"/>
              </a:rPr>
              <a:t>phát</a:t>
            </a:r>
            <a:r>
              <a:rPr lang="en-US" sz="2200" i="1" dirty="0">
                <a:latin typeface="Arial" panose="020B0604020202020204" pitchFamily="34" charset="0"/>
              </a:rPr>
              <a:t> </a:t>
            </a:r>
            <a:r>
              <a:rPr lang="en-US" sz="2200" i="1" dirty="0" err="1">
                <a:latin typeface="Arial" panose="020B0604020202020204" pitchFamily="34" charset="0"/>
              </a:rPr>
              <a:t>triển</a:t>
            </a:r>
            <a:r>
              <a:rPr lang="en-US" sz="2200" i="1" dirty="0">
                <a:latin typeface="Arial" panose="020B0604020202020204" pitchFamily="34" charset="0"/>
              </a:rPr>
              <a:t> </a:t>
            </a:r>
            <a:r>
              <a:rPr lang="en-US" sz="2200" i="1" dirty="0" err="1">
                <a:latin typeface="Arial" panose="020B0604020202020204" pitchFamily="34" charset="0"/>
              </a:rPr>
              <a:t>kinh</a:t>
            </a:r>
            <a:r>
              <a:rPr lang="en-US" sz="2200" i="1" dirty="0">
                <a:latin typeface="Arial" panose="020B0604020202020204" pitchFamily="34" charset="0"/>
              </a:rPr>
              <a:t> </a:t>
            </a:r>
            <a:r>
              <a:rPr lang="en-US" sz="2200" i="1" dirty="0" err="1">
                <a:latin typeface="Arial" panose="020B0604020202020204" pitchFamily="34" charset="0"/>
              </a:rPr>
              <a:t>tế</a:t>
            </a:r>
            <a:r>
              <a:rPr lang="en-US" sz="2200" i="1" dirty="0">
                <a:latin typeface="Arial" panose="020B0604020202020204" pitchFamily="34" charset="0"/>
              </a:rPr>
              <a:t> </a:t>
            </a:r>
            <a:r>
              <a:rPr lang="en-US" sz="2200" i="1" dirty="0" err="1">
                <a:latin typeface="Arial" panose="020B0604020202020204" pitchFamily="34" charset="0"/>
              </a:rPr>
              <a:t>đưa</a:t>
            </a:r>
            <a:r>
              <a:rPr lang="en-US" sz="2200" i="1" dirty="0">
                <a:latin typeface="Arial" panose="020B0604020202020204" pitchFamily="34" charset="0"/>
              </a:rPr>
              <a:t> </a:t>
            </a:r>
            <a:r>
              <a:rPr lang="en-US" sz="2200" i="1" dirty="0" err="1">
                <a:latin typeface="Arial" panose="020B0604020202020204" pitchFamily="34" charset="0"/>
              </a:rPr>
              <a:t>ra</a:t>
            </a:r>
            <a:r>
              <a:rPr lang="en-US" sz="2200" i="1" dirty="0">
                <a:latin typeface="Arial" panose="020B0604020202020204" pitchFamily="34" charset="0"/>
              </a:rPr>
              <a:t> </a:t>
            </a:r>
            <a:r>
              <a:rPr lang="en-US" sz="2200" i="1" dirty="0" err="1">
                <a:latin typeface="Arial" panose="020B0604020202020204" pitchFamily="34" charset="0"/>
              </a:rPr>
              <a:t>năm</a:t>
            </a:r>
            <a:r>
              <a:rPr lang="en-US" sz="2200" i="1" dirty="0">
                <a:latin typeface="Arial" panose="020B0604020202020204" pitchFamily="34" charset="0"/>
              </a:rPr>
              <a:t> 1995</a:t>
            </a:r>
            <a:r>
              <a:rPr lang="en-US" sz="2200" i="1" dirty="0" smtClean="0">
                <a:latin typeface="Arial" panose="020B0604020202020204" pitchFamily="34" charset="0"/>
              </a:rPr>
              <a:t>).</a:t>
            </a:r>
            <a:endParaRPr lang="en-US" sz="2200" i="1" dirty="0">
              <a:latin typeface="Arial" panose="020B0604020202020204" pitchFamily="34" charset="0"/>
            </a:endParaRPr>
          </a:p>
        </p:txBody>
      </p:sp>
      <p:sp>
        <p:nvSpPr>
          <p:cNvPr id="2" name="Action Button: Forward or Next 1">
            <a:hlinkClick r:id="" action="ppaction://customshow?id=16&amp;return=true" highlightClick="1"/>
          </p:cNvPr>
          <p:cNvSpPr/>
          <p:nvPr/>
        </p:nvSpPr>
        <p:spPr>
          <a:xfrm>
            <a:off x="10877266" y="341194"/>
            <a:ext cx="450376" cy="259307"/>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8782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fade">
                                      <p:cBhvr>
                                        <p:cTn id="12" dur="500"/>
                                        <p:tgtEl>
                                          <p:spTgt spid="1638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388"/>
                                        </p:tgtEl>
                                        <p:attrNameLst>
                                          <p:attrName>style.visibility</p:attrName>
                                        </p:attrNameLst>
                                      </p:cBhvr>
                                      <p:to>
                                        <p:strVal val="visible"/>
                                      </p:to>
                                    </p:set>
                                    <p:animEffect transition="in" filter="fade">
                                      <p:cBhvr>
                                        <p:cTn id="17" dur="500"/>
                                        <p:tgtEl>
                                          <p:spTgt spid="1638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389"/>
                                        </p:tgtEl>
                                        <p:attrNameLst>
                                          <p:attrName>style.visibility</p:attrName>
                                        </p:attrNameLst>
                                      </p:cBhvr>
                                      <p:to>
                                        <p:strVal val="visible"/>
                                      </p:to>
                                    </p:set>
                                    <p:animEffect transition="in" filter="fade">
                                      <p:cBhvr>
                                        <p:cTn id="22" dur="500"/>
                                        <p:tgtEl>
                                          <p:spTgt spid="1638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390"/>
                                        </p:tgtEl>
                                        <p:attrNameLst>
                                          <p:attrName>style.visibility</p:attrName>
                                        </p:attrNameLst>
                                      </p:cBhvr>
                                      <p:to>
                                        <p:strVal val="visible"/>
                                      </p:to>
                                    </p:set>
                                    <p:animEffect transition="in" filter="fade">
                                      <p:cBhvr>
                                        <p:cTn id="27"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p:bldP spid="16389" grpId="0"/>
      <p:bldP spid="16390"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ChangeArrowheads="1"/>
          </p:cNvSpPr>
          <p:nvPr/>
        </p:nvSpPr>
        <p:spPr bwMode="auto">
          <a:xfrm>
            <a:off x="641444" y="1562636"/>
            <a:ext cx="7533566"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en-US" altLang="en-US" sz="2400" b="1" dirty="0" smtClean="0">
                <a:solidFill>
                  <a:schemeClr val="tx1"/>
                </a:solidFill>
              </a:rPr>
              <a:t>KTTT </a:t>
            </a:r>
            <a:r>
              <a:rPr lang="en-US" altLang="en-US" sz="2400" b="1" dirty="0" err="1">
                <a:solidFill>
                  <a:schemeClr val="tx1"/>
                </a:solidFill>
              </a:rPr>
              <a:t>là</a:t>
            </a:r>
            <a:r>
              <a:rPr lang="en-US" altLang="en-US" sz="2400" b="1" dirty="0">
                <a:solidFill>
                  <a:schemeClr val="tx1"/>
                </a:solidFill>
              </a:rPr>
              <a:t> </a:t>
            </a:r>
            <a:r>
              <a:rPr lang="en-US" altLang="en-US" sz="2400" b="1" dirty="0" smtClean="0">
                <a:solidFill>
                  <a:schemeClr val="tx1"/>
                </a:solidFill>
              </a:rPr>
              <a:t>tri </a:t>
            </a:r>
            <a:r>
              <a:rPr lang="en-US" altLang="en-US" sz="2400" b="1" dirty="0" err="1" smtClean="0">
                <a:solidFill>
                  <a:schemeClr val="tx1"/>
                </a:solidFill>
              </a:rPr>
              <a:t>thức</a:t>
            </a:r>
            <a:r>
              <a:rPr lang="en-US" altLang="en-US" sz="2400" b="1" dirty="0" smtClean="0">
                <a:solidFill>
                  <a:schemeClr val="tx1"/>
                </a:solidFill>
              </a:rPr>
              <a:t> </a:t>
            </a:r>
            <a:r>
              <a:rPr lang="en-US" altLang="en-US" sz="2400" b="1" dirty="0" err="1">
                <a:solidFill>
                  <a:srgbClr val="0070C0"/>
                </a:solidFill>
              </a:rPr>
              <a:t>đã</a:t>
            </a:r>
            <a:r>
              <a:rPr lang="en-US" altLang="en-US" sz="2400" b="1" dirty="0">
                <a:solidFill>
                  <a:srgbClr val="0070C0"/>
                </a:solidFill>
              </a:rPr>
              <a:t> </a:t>
            </a:r>
            <a:r>
              <a:rPr lang="en-US" altLang="en-US" sz="2400" b="1" dirty="0" err="1">
                <a:solidFill>
                  <a:srgbClr val="0070C0"/>
                </a:solidFill>
              </a:rPr>
              <a:t>vượt</a:t>
            </a:r>
            <a:r>
              <a:rPr lang="en-US" altLang="en-US" sz="2400" b="1" dirty="0">
                <a:solidFill>
                  <a:srgbClr val="0070C0"/>
                </a:solidFill>
              </a:rPr>
              <a:t> qua </a:t>
            </a:r>
            <a:r>
              <a:rPr lang="en-US" altLang="en-US" sz="2400" b="1" dirty="0" err="1">
                <a:solidFill>
                  <a:schemeClr val="tx1"/>
                </a:solidFill>
              </a:rPr>
              <a:t>các</a:t>
            </a:r>
            <a:r>
              <a:rPr lang="en-US" altLang="en-US" sz="2400" b="1" dirty="0">
                <a:solidFill>
                  <a:schemeClr val="tx1"/>
                </a:solidFill>
              </a:rPr>
              <a:t> </a:t>
            </a:r>
            <a:r>
              <a:rPr lang="en-US" altLang="en-US" sz="2400" b="1" dirty="0" err="1">
                <a:solidFill>
                  <a:schemeClr val="tx1"/>
                </a:solidFill>
              </a:rPr>
              <a:t>nhân</a:t>
            </a:r>
            <a:r>
              <a:rPr lang="en-US" altLang="en-US" sz="2400" b="1" dirty="0">
                <a:solidFill>
                  <a:schemeClr val="tx1"/>
                </a:solidFill>
              </a:rPr>
              <a:t> </a:t>
            </a:r>
            <a:r>
              <a:rPr lang="en-US" altLang="en-US" sz="2400" b="1" dirty="0" err="1">
                <a:solidFill>
                  <a:schemeClr val="tx1"/>
                </a:solidFill>
              </a:rPr>
              <a:t>tố</a:t>
            </a:r>
            <a:r>
              <a:rPr lang="en-US" altLang="en-US" sz="2400" b="1" dirty="0">
                <a:solidFill>
                  <a:schemeClr val="tx1"/>
                </a:solidFill>
              </a:rPr>
              <a:t> SX </a:t>
            </a:r>
            <a:r>
              <a:rPr lang="en-US" altLang="en-US" sz="2400" b="1" dirty="0" err="1">
                <a:solidFill>
                  <a:schemeClr val="tx1"/>
                </a:solidFill>
              </a:rPr>
              <a:t>truyền</a:t>
            </a:r>
            <a:r>
              <a:rPr lang="en-US" altLang="en-US" sz="2400" b="1" dirty="0">
                <a:solidFill>
                  <a:schemeClr val="tx1"/>
                </a:solidFill>
              </a:rPr>
              <a:t> </a:t>
            </a:r>
            <a:r>
              <a:rPr lang="en-US" altLang="en-US" sz="2400" b="1" dirty="0" err="1">
                <a:solidFill>
                  <a:schemeClr val="tx1"/>
                </a:solidFill>
              </a:rPr>
              <a:t>thống</a:t>
            </a:r>
            <a:r>
              <a:rPr lang="en-US" altLang="en-US" sz="2400" b="1" dirty="0">
                <a:solidFill>
                  <a:schemeClr val="tx1"/>
                </a:solidFill>
              </a:rPr>
              <a:t> </a:t>
            </a:r>
            <a:r>
              <a:rPr lang="en-US" altLang="en-US" sz="2400" b="1" dirty="0" err="1" smtClean="0">
                <a:solidFill>
                  <a:schemeClr val="tx1"/>
                </a:solidFill>
              </a:rPr>
              <a:t>để</a:t>
            </a:r>
            <a:r>
              <a:rPr lang="en-US" altLang="en-US" sz="2400" b="1" dirty="0" smtClean="0">
                <a:solidFill>
                  <a:schemeClr val="tx1"/>
                </a:solidFill>
              </a:rPr>
              <a:t> </a:t>
            </a:r>
            <a:r>
              <a:rPr lang="en-US" altLang="en-US" sz="2400" b="1" dirty="0" err="1">
                <a:solidFill>
                  <a:schemeClr val="tx1"/>
                </a:solidFill>
              </a:rPr>
              <a:t>trở</a:t>
            </a:r>
            <a:r>
              <a:rPr lang="en-US" altLang="en-US" sz="2400" b="1" dirty="0">
                <a:solidFill>
                  <a:schemeClr val="tx1"/>
                </a:solidFill>
              </a:rPr>
              <a:t> </a:t>
            </a:r>
            <a:r>
              <a:rPr lang="en-US" altLang="en-US" sz="2400" b="1" dirty="0" err="1">
                <a:solidFill>
                  <a:schemeClr val="tx1"/>
                </a:solidFill>
              </a:rPr>
              <a:t>thành</a:t>
            </a:r>
            <a:r>
              <a:rPr lang="en-US" altLang="en-US" sz="2400" b="1" dirty="0">
                <a:solidFill>
                  <a:schemeClr val="tx1"/>
                </a:solidFill>
              </a:rPr>
              <a:t> </a:t>
            </a:r>
            <a:r>
              <a:rPr lang="en-US" altLang="en-US" sz="2400" b="1" dirty="0" err="1">
                <a:solidFill>
                  <a:schemeClr val="tx1"/>
                </a:solidFill>
              </a:rPr>
              <a:t>nhân</a:t>
            </a:r>
            <a:r>
              <a:rPr lang="en-US" altLang="en-US" sz="2400" b="1" dirty="0">
                <a:solidFill>
                  <a:schemeClr val="tx1"/>
                </a:solidFill>
              </a:rPr>
              <a:t> </a:t>
            </a:r>
            <a:r>
              <a:rPr lang="en-US" altLang="en-US" sz="2400" b="1" dirty="0" err="1">
                <a:solidFill>
                  <a:schemeClr val="tx1"/>
                </a:solidFill>
              </a:rPr>
              <a:t>tố</a:t>
            </a:r>
            <a:r>
              <a:rPr lang="en-US" altLang="en-US" sz="2400" b="1" dirty="0">
                <a:solidFill>
                  <a:schemeClr val="tx1"/>
                </a:solidFill>
              </a:rPr>
              <a:t> SX </a:t>
            </a:r>
            <a:r>
              <a:rPr lang="en-US" altLang="en-US" sz="2400" b="1" dirty="0" err="1">
                <a:solidFill>
                  <a:schemeClr val="tx1"/>
                </a:solidFill>
              </a:rPr>
              <a:t>quan</a:t>
            </a:r>
            <a:r>
              <a:rPr lang="en-US" altLang="en-US" sz="2400" b="1" dirty="0">
                <a:solidFill>
                  <a:schemeClr val="tx1"/>
                </a:solidFill>
              </a:rPr>
              <a:t> </a:t>
            </a:r>
            <a:r>
              <a:rPr lang="en-US" altLang="en-US" sz="2400" b="1" dirty="0" err="1">
                <a:solidFill>
                  <a:schemeClr val="tx1"/>
                </a:solidFill>
              </a:rPr>
              <a:t>trọng</a:t>
            </a:r>
            <a:r>
              <a:rPr lang="en-US" altLang="en-US" sz="2400" b="1" dirty="0">
                <a:solidFill>
                  <a:schemeClr val="tx1"/>
                </a:solidFill>
              </a:rPr>
              <a:t> </a:t>
            </a:r>
            <a:r>
              <a:rPr lang="en-US" altLang="en-US" sz="2400" b="1" dirty="0" err="1" smtClean="0">
                <a:solidFill>
                  <a:srgbClr val="0070C0"/>
                </a:solidFill>
              </a:rPr>
              <a:t>làm</a:t>
            </a:r>
            <a:r>
              <a:rPr lang="en-US" altLang="en-US" sz="2400" b="1" dirty="0" smtClean="0">
                <a:solidFill>
                  <a:srgbClr val="0070C0"/>
                </a:solidFill>
              </a:rPr>
              <a:t> </a:t>
            </a:r>
            <a:r>
              <a:rPr lang="en-US" altLang="en-US" sz="2400" b="1" dirty="0" err="1" smtClean="0">
                <a:solidFill>
                  <a:srgbClr val="0070C0"/>
                </a:solidFill>
              </a:rPr>
              <a:t>tăng</a:t>
            </a:r>
            <a:r>
              <a:rPr lang="en-US" altLang="en-US" sz="2400" b="1" dirty="0" smtClean="0">
                <a:solidFill>
                  <a:srgbClr val="0070C0"/>
                </a:solidFill>
              </a:rPr>
              <a:t> </a:t>
            </a:r>
            <a:r>
              <a:rPr lang="en-US" altLang="en-US" sz="2400" b="1" dirty="0" err="1">
                <a:solidFill>
                  <a:srgbClr val="0070C0"/>
                </a:solidFill>
              </a:rPr>
              <a:t>trưởng</a:t>
            </a:r>
            <a:r>
              <a:rPr lang="en-US" altLang="en-US" sz="2400" b="1" dirty="0">
                <a:solidFill>
                  <a:srgbClr val="0070C0"/>
                </a:solidFill>
              </a:rPr>
              <a:t> </a:t>
            </a:r>
            <a:r>
              <a:rPr lang="en-US" altLang="en-US" sz="2400" b="1" dirty="0" smtClean="0">
                <a:solidFill>
                  <a:srgbClr val="0070C0"/>
                </a:solidFill>
              </a:rPr>
              <a:t>KT-XH </a:t>
            </a:r>
            <a:r>
              <a:rPr lang="en-US" altLang="en-US" sz="2400" b="1" dirty="0" err="1" smtClean="0">
                <a:solidFill>
                  <a:schemeClr val="tx1"/>
                </a:solidFill>
              </a:rPr>
              <a:t>các</a:t>
            </a:r>
            <a:r>
              <a:rPr lang="en-US" altLang="en-US" sz="2400" b="1" dirty="0" smtClean="0">
                <a:solidFill>
                  <a:schemeClr val="tx1"/>
                </a:solidFill>
              </a:rPr>
              <a:t> QG </a:t>
            </a:r>
          </a:p>
        </p:txBody>
      </p:sp>
      <p:sp>
        <p:nvSpPr>
          <p:cNvPr id="17411" name="Rectangle 4"/>
          <p:cNvSpPr>
            <a:spLocks noChangeArrowheads="1"/>
          </p:cNvSpPr>
          <p:nvPr/>
        </p:nvSpPr>
        <p:spPr bwMode="auto">
          <a:xfrm>
            <a:off x="668738" y="4843118"/>
            <a:ext cx="1109563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en-US" altLang="en-US" sz="2400" b="1" dirty="0" smtClean="0">
                <a:solidFill>
                  <a:schemeClr val="tx1"/>
                </a:solidFill>
              </a:rPr>
              <a:t>“</a:t>
            </a:r>
            <a:r>
              <a:rPr lang="en-US" altLang="en-US" sz="2400" b="1" dirty="0">
                <a:solidFill>
                  <a:schemeClr val="tx1"/>
                </a:solidFill>
              </a:rPr>
              <a:t>KTTT </a:t>
            </a:r>
            <a:r>
              <a:rPr lang="en-US" altLang="en-US" sz="2400" b="1" dirty="0" smtClean="0">
                <a:solidFill>
                  <a:schemeClr val="tx1"/>
                </a:solidFill>
              </a:rPr>
              <a:t>” </a:t>
            </a:r>
            <a:r>
              <a:rPr lang="en-US" altLang="en-US" sz="2400" b="1" dirty="0" err="1" smtClean="0">
                <a:solidFill>
                  <a:schemeClr val="tx1"/>
                </a:solidFill>
              </a:rPr>
              <a:t>phản</a:t>
            </a:r>
            <a:r>
              <a:rPr lang="en-US" altLang="en-US" sz="2400" b="1" dirty="0" smtClean="0">
                <a:solidFill>
                  <a:schemeClr val="tx1"/>
                </a:solidFill>
              </a:rPr>
              <a:t> </a:t>
            </a:r>
            <a:r>
              <a:rPr lang="en-US" altLang="en-US" sz="2400" b="1" dirty="0" err="1">
                <a:solidFill>
                  <a:schemeClr val="tx1"/>
                </a:solidFill>
              </a:rPr>
              <a:t>ánh</a:t>
            </a:r>
            <a:r>
              <a:rPr lang="en-US" altLang="en-US" sz="2400" b="1" dirty="0">
                <a:solidFill>
                  <a:schemeClr val="tx1"/>
                </a:solidFill>
              </a:rPr>
              <a:t> </a:t>
            </a:r>
            <a:r>
              <a:rPr lang="en-US" altLang="en-US" sz="2400" b="1" dirty="0" err="1" smtClean="0">
                <a:solidFill>
                  <a:srgbClr val="0070C0"/>
                </a:solidFill>
              </a:rPr>
              <a:t>tổng</a:t>
            </a:r>
            <a:r>
              <a:rPr lang="en-US" altLang="en-US" sz="2400" b="1" dirty="0" smtClean="0">
                <a:solidFill>
                  <a:srgbClr val="0070C0"/>
                </a:solidFill>
              </a:rPr>
              <a:t> </a:t>
            </a:r>
            <a:r>
              <a:rPr lang="en-US" altLang="en-US" sz="2400" b="1" dirty="0" err="1" smtClean="0">
                <a:solidFill>
                  <a:srgbClr val="0070C0"/>
                </a:solidFill>
              </a:rPr>
              <a:t>hợp</a:t>
            </a:r>
            <a:r>
              <a:rPr lang="en-US" altLang="en-US" sz="2400" b="1" dirty="0" smtClean="0">
                <a:solidFill>
                  <a:srgbClr val="0070C0"/>
                </a:solidFill>
              </a:rPr>
              <a:t> </a:t>
            </a:r>
            <a:r>
              <a:rPr lang="en-US" altLang="en-US" sz="2400" b="1" dirty="0" err="1">
                <a:solidFill>
                  <a:srgbClr val="0070C0"/>
                </a:solidFill>
              </a:rPr>
              <a:t>bao</a:t>
            </a:r>
            <a:r>
              <a:rPr lang="en-US" altLang="en-US" sz="2400" b="1" dirty="0">
                <a:solidFill>
                  <a:srgbClr val="0070C0"/>
                </a:solidFill>
              </a:rPr>
              <a:t> </a:t>
            </a:r>
            <a:r>
              <a:rPr lang="en-US" altLang="en-US" sz="2400" b="1" dirty="0" err="1">
                <a:solidFill>
                  <a:srgbClr val="0070C0"/>
                </a:solidFill>
              </a:rPr>
              <a:t>trùm</a:t>
            </a:r>
            <a:r>
              <a:rPr lang="en-US" altLang="en-US" sz="2400" b="1" dirty="0">
                <a:solidFill>
                  <a:srgbClr val="0070C0"/>
                </a:solidFill>
              </a:rPr>
              <a:t> </a:t>
            </a:r>
            <a:r>
              <a:rPr lang="en-US" altLang="en-US" sz="2400" b="1" dirty="0" err="1">
                <a:solidFill>
                  <a:srgbClr val="0070C0"/>
                </a:solidFill>
              </a:rPr>
              <a:t>nhiều</a:t>
            </a:r>
            <a:r>
              <a:rPr lang="en-US" altLang="en-US" sz="2400" b="1" dirty="0">
                <a:solidFill>
                  <a:srgbClr val="0070C0"/>
                </a:solidFill>
              </a:rPr>
              <a:t> </a:t>
            </a:r>
            <a:r>
              <a:rPr lang="en-US" altLang="en-US" sz="2400" b="1" dirty="0" err="1">
                <a:solidFill>
                  <a:srgbClr val="0070C0"/>
                </a:solidFill>
              </a:rPr>
              <a:t>mặt</a:t>
            </a:r>
            <a:r>
              <a:rPr lang="en-US" altLang="en-US" sz="2400" b="1" dirty="0">
                <a:solidFill>
                  <a:srgbClr val="0070C0"/>
                </a:solidFill>
              </a:rPr>
              <a:t> </a:t>
            </a:r>
            <a:r>
              <a:rPr lang="en-US" altLang="en-US" sz="2400" b="1" dirty="0" err="1">
                <a:solidFill>
                  <a:schemeClr val="tx1"/>
                </a:solidFill>
              </a:rPr>
              <a:t>của</a:t>
            </a:r>
            <a:r>
              <a:rPr lang="en-US" altLang="en-US" sz="2400" b="1" dirty="0">
                <a:solidFill>
                  <a:schemeClr val="tx1"/>
                </a:solidFill>
              </a:rPr>
              <a:t> </a:t>
            </a:r>
            <a:r>
              <a:rPr lang="en-US" altLang="en-US" sz="2400" b="1" dirty="0" err="1">
                <a:solidFill>
                  <a:schemeClr val="tx1"/>
                </a:solidFill>
              </a:rPr>
              <a:t>đời</a:t>
            </a:r>
            <a:r>
              <a:rPr lang="en-US" altLang="en-US" sz="2400" b="1" dirty="0">
                <a:solidFill>
                  <a:schemeClr val="tx1"/>
                </a:solidFill>
              </a:rPr>
              <a:t> </a:t>
            </a:r>
            <a:r>
              <a:rPr lang="en-US" altLang="en-US" sz="2400" b="1" dirty="0" err="1">
                <a:solidFill>
                  <a:schemeClr val="tx1"/>
                </a:solidFill>
              </a:rPr>
              <a:t>sống</a:t>
            </a:r>
            <a:r>
              <a:rPr lang="en-US" altLang="en-US" sz="2400" b="1" dirty="0">
                <a:solidFill>
                  <a:schemeClr val="tx1"/>
                </a:solidFill>
              </a:rPr>
              <a:t> XH ở </a:t>
            </a:r>
            <a:r>
              <a:rPr lang="en-US" altLang="en-US" sz="2400" b="1" dirty="0" err="1">
                <a:solidFill>
                  <a:schemeClr val="tx1"/>
                </a:solidFill>
              </a:rPr>
              <a:t>các</a:t>
            </a:r>
            <a:r>
              <a:rPr lang="en-US" altLang="en-US" sz="2400" b="1" dirty="0">
                <a:solidFill>
                  <a:schemeClr val="tx1"/>
                </a:solidFill>
              </a:rPr>
              <a:t> </a:t>
            </a:r>
            <a:r>
              <a:rPr lang="en-US" altLang="en-US" sz="2400" b="1" dirty="0" err="1">
                <a:solidFill>
                  <a:schemeClr val="tx1"/>
                </a:solidFill>
              </a:rPr>
              <a:t>nước</a:t>
            </a:r>
            <a:r>
              <a:rPr lang="en-US" altLang="en-US" sz="2400" b="1" dirty="0">
                <a:solidFill>
                  <a:schemeClr val="tx1"/>
                </a:solidFill>
              </a:rPr>
              <a:t> </a:t>
            </a:r>
            <a:r>
              <a:rPr lang="en-US" altLang="en-US" sz="2400" b="1" dirty="0" smtClean="0">
                <a:solidFill>
                  <a:schemeClr val="tx1"/>
                </a:solidFill>
              </a:rPr>
              <a:t>KV  </a:t>
            </a:r>
            <a:r>
              <a:rPr lang="en-US" altLang="en-US" sz="2400" b="1" dirty="0" err="1" smtClean="0">
                <a:solidFill>
                  <a:schemeClr val="tx1"/>
                </a:solidFill>
              </a:rPr>
              <a:t>Bắc</a:t>
            </a:r>
            <a:r>
              <a:rPr lang="en-US" altLang="en-US" sz="2400" b="1" dirty="0" smtClean="0">
                <a:solidFill>
                  <a:schemeClr val="tx1"/>
                </a:solidFill>
              </a:rPr>
              <a:t> </a:t>
            </a:r>
            <a:r>
              <a:rPr lang="en-US" altLang="en-US" sz="2400" b="1" dirty="0" err="1">
                <a:solidFill>
                  <a:schemeClr val="tx1"/>
                </a:solidFill>
              </a:rPr>
              <a:t>Mỹ</a:t>
            </a:r>
            <a:r>
              <a:rPr lang="en-US" altLang="en-US" sz="2400" b="1" dirty="0">
                <a:solidFill>
                  <a:schemeClr val="tx1"/>
                </a:solidFill>
              </a:rPr>
              <a:t>, </a:t>
            </a:r>
            <a:r>
              <a:rPr lang="en-US" altLang="en-US" sz="2400" b="1" dirty="0" err="1">
                <a:solidFill>
                  <a:schemeClr val="tx1"/>
                </a:solidFill>
              </a:rPr>
              <a:t>Nhật</a:t>
            </a:r>
            <a:r>
              <a:rPr lang="en-US" altLang="en-US" sz="2400" b="1" dirty="0">
                <a:solidFill>
                  <a:schemeClr val="tx1"/>
                </a:solidFill>
              </a:rPr>
              <a:t> </a:t>
            </a:r>
            <a:r>
              <a:rPr lang="en-US" altLang="en-US" sz="2400" b="1" dirty="0" err="1">
                <a:solidFill>
                  <a:schemeClr val="tx1"/>
                </a:solidFill>
              </a:rPr>
              <a:t>Bản</a:t>
            </a:r>
            <a:r>
              <a:rPr lang="en-US" altLang="en-US" sz="2400" b="1" dirty="0">
                <a:solidFill>
                  <a:schemeClr val="tx1"/>
                </a:solidFill>
              </a:rPr>
              <a:t> </a:t>
            </a:r>
            <a:r>
              <a:rPr lang="en-US" altLang="en-US" sz="2400" b="1" dirty="0" err="1">
                <a:solidFill>
                  <a:schemeClr val="tx1"/>
                </a:solidFill>
              </a:rPr>
              <a:t>và</a:t>
            </a:r>
            <a:r>
              <a:rPr lang="en-US" altLang="en-US" sz="2400" b="1" dirty="0">
                <a:solidFill>
                  <a:schemeClr val="tx1"/>
                </a:solidFill>
              </a:rPr>
              <a:t> </a:t>
            </a:r>
            <a:r>
              <a:rPr lang="en-US" altLang="en-US" sz="2400" b="1" dirty="0" err="1">
                <a:solidFill>
                  <a:schemeClr val="tx1"/>
                </a:solidFill>
              </a:rPr>
              <a:t>một</a:t>
            </a:r>
            <a:r>
              <a:rPr lang="en-US" altLang="en-US" sz="2400" b="1" dirty="0">
                <a:solidFill>
                  <a:schemeClr val="tx1"/>
                </a:solidFill>
              </a:rPr>
              <a:t> </a:t>
            </a:r>
            <a:r>
              <a:rPr lang="en-US" altLang="en-US" sz="2400" b="1" dirty="0" err="1">
                <a:solidFill>
                  <a:schemeClr val="tx1"/>
                </a:solidFill>
              </a:rPr>
              <a:t>số</a:t>
            </a:r>
            <a:r>
              <a:rPr lang="en-US" altLang="en-US" sz="2400" b="1" dirty="0">
                <a:solidFill>
                  <a:schemeClr val="tx1"/>
                </a:solidFill>
              </a:rPr>
              <a:t> </a:t>
            </a:r>
            <a:r>
              <a:rPr lang="en-US" altLang="en-US" sz="2400" b="1" dirty="0" err="1">
                <a:solidFill>
                  <a:schemeClr val="tx1"/>
                </a:solidFill>
              </a:rPr>
              <a:t>nước</a:t>
            </a:r>
            <a:r>
              <a:rPr lang="en-US" altLang="en-US" sz="2400" b="1" dirty="0">
                <a:solidFill>
                  <a:schemeClr val="tx1"/>
                </a:solidFill>
              </a:rPr>
              <a:t> </a:t>
            </a:r>
            <a:r>
              <a:rPr lang="en-US" altLang="en-US" sz="2400" b="1" dirty="0" smtClean="0">
                <a:solidFill>
                  <a:schemeClr val="tx1"/>
                </a:solidFill>
              </a:rPr>
              <a:t>KV </a:t>
            </a:r>
            <a:r>
              <a:rPr lang="en-US" altLang="en-US" sz="2400" b="1" dirty="0" err="1" smtClean="0">
                <a:solidFill>
                  <a:schemeClr val="tx1"/>
                </a:solidFill>
              </a:rPr>
              <a:t>Tây</a:t>
            </a:r>
            <a:r>
              <a:rPr lang="en-US" altLang="en-US" sz="2400" b="1" dirty="0" smtClean="0">
                <a:solidFill>
                  <a:schemeClr val="tx1"/>
                </a:solidFill>
              </a:rPr>
              <a:t> </a:t>
            </a:r>
            <a:r>
              <a:rPr lang="en-US" altLang="en-US" sz="2400" b="1" dirty="0" err="1" smtClean="0">
                <a:solidFill>
                  <a:schemeClr val="tx1"/>
                </a:solidFill>
              </a:rPr>
              <a:t>Âu</a:t>
            </a:r>
            <a:endParaRPr lang="en-US" altLang="en-US" sz="2400" b="1" dirty="0">
              <a:solidFill>
                <a:schemeClr val="tx1"/>
              </a:solidFill>
            </a:endParaRPr>
          </a:p>
        </p:txBody>
      </p:sp>
      <p:sp>
        <p:nvSpPr>
          <p:cNvPr id="5" name="TextBox 8"/>
          <p:cNvSpPr txBox="1">
            <a:spLocks noChangeArrowheads="1"/>
          </p:cNvSpPr>
          <p:nvPr/>
        </p:nvSpPr>
        <p:spPr bwMode="auto">
          <a:xfrm>
            <a:off x="948909" y="239224"/>
            <a:ext cx="73625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a:r>
              <a:rPr lang="en-US" altLang="en-US" sz="3200" b="1" dirty="0" smtClean="0">
                <a:solidFill>
                  <a:srgbClr val="0033CC"/>
                </a:solidFill>
              </a:rPr>
              <a:t>MỘT SỐ NHẬN ĐỊNH VỀ KTTT (</a:t>
            </a:r>
            <a:r>
              <a:rPr lang="en-US" altLang="en-US" sz="3200" b="1" dirty="0" err="1" smtClean="0">
                <a:solidFill>
                  <a:srgbClr val="0033CC"/>
                </a:solidFill>
              </a:rPr>
              <a:t>tt</a:t>
            </a:r>
            <a:r>
              <a:rPr lang="en-US" altLang="en-US" sz="3200" b="1" dirty="0" smtClean="0">
                <a:solidFill>
                  <a:srgbClr val="0033CC"/>
                </a:solidFill>
              </a:rPr>
              <a:t>)</a:t>
            </a:r>
            <a:endParaRPr lang="en-US" altLang="en-US" sz="3200" b="1" dirty="0">
              <a:solidFill>
                <a:srgbClr val="0033CC"/>
              </a:solidFill>
            </a:endParaRPr>
          </a:p>
        </p:txBody>
      </p:sp>
      <p:sp>
        <p:nvSpPr>
          <p:cNvPr id="2" name="Rectangle 1"/>
          <p:cNvSpPr/>
          <p:nvPr/>
        </p:nvSpPr>
        <p:spPr>
          <a:xfrm>
            <a:off x="599878" y="3407227"/>
            <a:ext cx="1104166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457200" indent="-457200" algn="just" defTabSz="1828800">
              <a:lnSpc>
                <a:spcPct val="150000"/>
              </a:lnSpc>
              <a:spcBef>
                <a:spcPct val="0"/>
              </a:spcBef>
              <a:buClr>
                <a:srgbClr val="FF0000"/>
              </a:buClr>
              <a:buFont typeface="Wingdings" panose="05000000000000000000" pitchFamily="2" charset="2"/>
              <a:buChar char="ü"/>
            </a:pPr>
            <a:r>
              <a:rPr lang="en-US" altLang="en-US" sz="2400" b="1" dirty="0">
                <a:latin typeface="Arial" panose="020B0604020202020204" pitchFamily="34" charset="0"/>
              </a:rPr>
              <a:t>KTTT </a:t>
            </a:r>
            <a:r>
              <a:rPr lang="en-US" altLang="en-US" sz="2400" b="1" dirty="0" err="1">
                <a:latin typeface="Arial" panose="020B0604020202020204" pitchFamily="34" charset="0"/>
              </a:rPr>
              <a:t>chuyển</a:t>
            </a:r>
            <a:r>
              <a:rPr lang="en-US" altLang="en-US" sz="2400" b="1" dirty="0">
                <a:latin typeface="Arial" panose="020B0604020202020204" pitchFamily="34" charset="0"/>
              </a:rPr>
              <a:t> </a:t>
            </a:r>
            <a:r>
              <a:rPr lang="en-US" altLang="en-US" sz="2400" b="1" dirty="0" err="1">
                <a:latin typeface="Arial" panose="020B0604020202020204" pitchFamily="34" charset="0"/>
              </a:rPr>
              <a:t>nền</a:t>
            </a:r>
            <a:r>
              <a:rPr lang="en-US" altLang="en-US" sz="2400" b="1" dirty="0">
                <a:latin typeface="Arial" panose="020B0604020202020204" pitchFamily="34" charset="0"/>
              </a:rPr>
              <a:t> </a:t>
            </a:r>
            <a:r>
              <a:rPr lang="en-US" altLang="en-US" sz="2400" b="1" dirty="0" err="1">
                <a:latin typeface="Arial" panose="020B0604020202020204" pitchFamily="34" charset="0"/>
              </a:rPr>
              <a:t>kinh</a:t>
            </a:r>
            <a:r>
              <a:rPr lang="en-US" altLang="en-US" sz="2400" b="1" dirty="0">
                <a:latin typeface="Arial" panose="020B0604020202020204" pitchFamily="34" charset="0"/>
              </a:rPr>
              <a:t> </a:t>
            </a:r>
            <a:r>
              <a:rPr lang="en-US" altLang="en-US" sz="2400" b="1" dirty="0" err="1">
                <a:latin typeface="Arial" panose="020B0604020202020204" pitchFamily="34" charset="0"/>
              </a:rPr>
              <a:t>tế</a:t>
            </a:r>
            <a:r>
              <a:rPr lang="en-US" altLang="en-US" sz="2400" b="1" dirty="0">
                <a:latin typeface="Arial" panose="020B0604020202020204" pitchFamily="34" charset="0"/>
              </a:rPr>
              <a:t> </a:t>
            </a:r>
            <a:r>
              <a:rPr lang="en-US" altLang="en-US" sz="2400" b="1" dirty="0" err="1">
                <a:latin typeface="Arial" panose="020B0604020202020204" pitchFamily="34" charset="0"/>
              </a:rPr>
              <a:t>dựa</a:t>
            </a:r>
            <a:r>
              <a:rPr lang="en-US" altLang="en-US" sz="2400" b="1" dirty="0">
                <a:latin typeface="Arial" panose="020B0604020202020204" pitchFamily="34" charset="0"/>
              </a:rPr>
              <a:t> </a:t>
            </a:r>
            <a:r>
              <a:rPr lang="en-US" altLang="en-US" sz="2400" b="1" dirty="0" err="1">
                <a:latin typeface="Arial" panose="020B0604020202020204" pitchFamily="34" charset="0"/>
              </a:rPr>
              <a:t>trên</a:t>
            </a:r>
            <a:r>
              <a:rPr lang="en-US" altLang="en-US" sz="2400" b="1" dirty="0">
                <a:latin typeface="Arial" panose="020B0604020202020204" pitchFamily="34" charset="0"/>
              </a:rPr>
              <a:t> </a:t>
            </a:r>
            <a:r>
              <a:rPr lang="en-US" altLang="en-US" sz="2400" b="1" dirty="0" err="1">
                <a:solidFill>
                  <a:srgbClr val="0070C0"/>
                </a:solidFill>
                <a:latin typeface="Arial" panose="020B0604020202020204" pitchFamily="34" charset="0"/>
              </a:rPr>
              <a:t>lao</a:t>
            </a:r>
            <a:r>
              <a:rPr lang="en-US" altLang="en-US" sz="2400" b="1" dirty="0">
                <a:solidFill>
                  <a:srgbClr val="0070C0"/>
                </a:solidFill>
                <a:latin typeface="Arial" panose="020B0604020202020204" pitchFamily="34" charset="0"/>
              </a:rPr>
              <a:t> </a:t>
            </a:r>
            <a:r>
              <a:rPr lang="en-US" altLang="en-US" sz="2400" b="1" dirty="0" err="1">
                <a:solidFill>
                  <a:srgbClr val="0070C0"/>
                </a:solidFill>
                <a:latin typeface="Arial" panose="020B0604020202020204" pitchFamily="34" charset="0"/>
              </a:rPr>
              <a:t>động</a:t>
            </a:r>
            <a:r>
              <a:rPr lang="en-US" altLang="en-US" sz="2400" b="1" dirty="0">
                <a:solidFill>
                  <a:srgbClr val="0070C0"/>
                </a:solidFill>
                <a:latin typeface="Arial" panose="020B0604020202020204" pitchFamily="34" charset="0"/>
              </a:rPr>
              <a:t> </a:t>
            </a:r>
            <a:r>
              <a:rPr lang="en-US" altLang="en-US" sz="2400" b="1" dirty="0" err="1">
                <a:solidFill>
                  <a:srgbClr val="0070C0"/>
                </a:solidFill>
                <a:latin typeface="Arial" panose="020B0604020202020204" pitchFamily="34" charset="0"/>
              </a:rPr>
              <a:t>cơ</a:t>
            </a:r>
            <a:r>
              <a:rPr lang="en-US" altLang="en-US" sz="2400" b="1" dirty="0">
                <a:solidFill>
                  <a:srgbClr val="0070C0"/>
                </a:solidFill>
                <a:latin typeface="Arial" panose="020B0604020202020204" pitchFamily="34" charset="0"/>
              </a:rPr>
              <a:t> </a:t>
            </a:r>
            <a:r>
              <a:rPr lang="en-US" altLang="en-US" sz="2400" b="1" dirty="0" err="1">
                <a:solidFill>
                  <a:srgbClr val="0070C0"/>
                </a:solidFill>
                <a:latin typeface="Arial" panose="020B0604020202020204" pitchFamily="34" charset="0"/>
              </a:rPr>
              <a:t>bắp</a:t>
            </a:r>
            <a:r>
              <a:rPr lang="en-US" altLang="en-US" sz="2400" b="1" dirty="0">
                <a:solidFill>
                  <a:srgbClr val="0070C0"/>
                </a:solidFill>
                <a:latin typeface="Arial" panose="020B0604020202020204" pitchFamily="34" charset="0"/>
              </a:rPr>
              <a:t>  </a:t>
            </a:r>
            <a:r>
              <a:rPr lang="en-US" altLang="en-US" sz="2400" b="1" dirty="0" err="1">
                <a:solidFill>
                  <a:srgbClr val="0070C0"/>
                </a:solidFill>
                <a:latin typeface="Arial" panose="020B0604020202020204" pitchFamily="34" charset="0"/>
              </a:rPr>
              <a:t>và</a:t>
            </a:r>
            <a:r>
              <a:rPr lang="en-US" altLang="en-US" sz="2400" b="1" dirty="0">
                <a:solidFill>
                  <a:srgbClr val="0070C0"/>
                </a:solidFill>
                <a:latin typeface="Arial" panose="020B0604020202020204" pitchFamily="34" charset="0"/>
              </a:rPr>
              <a:t> </a:t>
            </a:r>
            <a:r>
              <a:rPr lang="en-US" altLang="en-US" sz="2400" b="1" dirty="0" err="1">
                <a:solidFill>
                  <a:srgbClr val="0070C0"/>
                </a:solidFill>
                <a:latin typeface="Arial" panose="020B0604020202020204" pitchFamily="34" charset="0"/>
              </a:rPr>
              <a:t>tiền</a:t>
            </a:r>
            <a:r>
              <a:rPr lang="en-US" altLang="en-US" sz="2400" b="1" dirty="0">
                <a:solidFill>
                  <a:srgbClr val="0070C0"/>
                </a:solidFill>
                <a:latin typeface="Arial" panose="020B0604020202020204" pitchFamily="34" charset="0"/>
              </a:rPr>
              <a:t> </a:t>
            </a:r>
            <a:r>
              <a:rPr lang="en-US" altLang="en-US" sz="2400" b="1" dirty="0" err="1">
                <a:solidFill>
                  <a:srgbClr val="0070C0"/>
                </a:solidFill>
                <a:latin typeface="Arial" panose="020B0604020202020204" pitchFamily="34" charset="0"/>
              </a:rPr>
              <a:t>vốn</a:t>
            </a:r>
            <a:r>
              <a:rPr lang="en-US" altLang="en-US" sz="2400" b="1" dirty="0">
                <a:solidFill>
                  <a:srgbClr val="0070C0"/>
                </a:solidFill>
                <a:latin typeface="Arial" panose="020B0604020202020204" pitchFamily="34" charset="0"/>
              </a:rPr>
              <a:t> </a:t>
            </a:r>
            <a:r>
              <a:rPr lang="en-US" altLang="en-US" sz="2400" b="1" dirty="0">
                <a:latin typeface="Arial" panose="020B0604020202020204" pitchFamily="34" charset="0"/>
              </a:rPr>
              <a:t>sang </a:t>
            </a:r>
            <a:r>
              <a:rPr lang="en-US" altLang="en-US" sz="2400" b="1" dirty="0" err="1">
                <a:latin typeface="Arial" panose="020B0604020202020204" pitchFamily="34" charset="0"/>
              </a:rPr>
              <a:t>các</a:t>
            </a:r>
            <a:r>
              <a:rPr lang="en-US" altLang="en-US" sz="2400" b="1" dirty="0">
                <a:latin typeface="Arial" panose="020B0604020202020204" pitchFamily="34" charset="0"/>
              </a:rPr>
              <a:t> </a:t>
            </a:r>
            <a:r>
              <a:rPr lang="en-US" altLang="en-US" sz="2400" b="1" dirty="0" err="1">
                <a:latin typeface="Arial" panose="020B0604020202020204" pitchFamily="34" charset="0"/>
              </a:rPr>
              <a:t>nền</a:t>
            </a:r>
            <a:r>
              <a:rPr lang="en-US" altLang="en-US" sz="2400" b="1" dirty="0">
                <a:latin typeface="Arial" panose="020B0604020202020204" pitchFamily="34" charset="0"/>
              </a:rPr>
              <a:t> </a:t>
            </a:r>
            <a:r>
              <a:rPr lang="en-US" altLang="en-US" sz="2400" b="1" dirty="0" err="1">
                <a:latin typeface="Arial" panose="020B0604020202020204" pitchFamily="34" charset="0"/>
              </a:rPr>
              <a:t>kinh</a:t>
            </a:r>
            <a:r>
              <a:rPr lang="en-US" altLang="en-US" sz="2400" b="1" dirty="0">
                <a:latin typeface="Arial" panose="020B0604020202020204" pitchFamily="34" charset="0"/>
              </a:rPr>
              <a:t> </a:t>
            </a:r>
            <a:r>
              <a:rPr lang="en-US" altLang="en-US" sz="2400" b="1" dirty="0" err="1">
                <a:latin typeface="Arial" panose="020B0604020202020204" pitchFamily="34" charset="0"/>
              </a:rPr>
              <a:t>tế</a:t>
            </a:r>
            <a:r>
              <a:rPr lang="en-US" altLang="en-US" sz="2400" b="1" dirty="0">
                <a:latin typeface="Arial" panose="020B0604020202020204" pitchFamily="34" charset="0"/>
              </a:rPr>
              <a:t> </a:t>
            </a:r>
            <a:r>
              <a:rPr lang="en-US" altLang="en-US" sz="2400" b="1" dirty="0" err="1">
                <a:latin typeface="Arial" panose="020B0604020202020204" pitchFamily="34" charset="0"/>
              </a:rPr>
              <a:t>dựa</a:t>
            </a:r>
            <a:r>
              <a:rPr lang="en-US" altLang="en-US" sz="2400" b="1" dirty="0">
                <a:latin typeface="Arial" panose="020B0604020202020204" pitchFamily="34" charset="0"/>
              </a:rPr>
              <a:t> </a:t>
            </a:r>
            <a:r>
              <a:rPr lang="en-US" altLang="en-US" sz="2400" b="1" dirty="0" err="1">
                <a:solidFill>
                  <a:srgbClr val="0070C0"/>
                </a:solidFill>
                <a:latin typeface="Arial" panose="020B0604020202020204" pitchFamily="34" charset="0"/>
              </a:rPr>
              <a:t>trên</a:t>
            </a:r>
            <a:r>
              <a:rPr lang="en-US" altLang="en-US" sz="2400" b="1" dirty="0">
                <a:solidFill>
                  <a:srgbClr val="0070C0"/>
                </a:solidFill>
                <a:latin typeface="Arial" panose="020B0604020202020204" pitchFamily="34" charset="0"/>
              </a:rPr>
              <a:t> </a:t>
            </a:r>
            <a:r>
              <a:rPr lang="en-US" altLang="en-US" sz="2400" b="1" dirty="0" err="1">
                <a:solidFill>
                  <a:srgbClr val="0070C0"/>
                </a:solidFill>
                <a:latin typeface="Arial" panose="020B0604020202020204" pitchFamily="34" charset="0"/>
              </a:rPr>
              <a:t>trí</a:t>
            </a:r>
            <a:r>
              <a:rPr lang="en-US" altLang="en-US" sz="2400" b="1" dirty="0">
                <a:solidFill>
                  <a:srgbClr val="0070C0"/>
                </a:solidFill>
                <a:latin typeface="Arial" panose="020B0604020202020204" pitchFamily="34" charset="0"/>
              </a:rPr>
              <a:t> </a:t>
            </a:r>
            <a:r>
              <a:rPr lang="en-US" altLang="en-US" sz="2400" b="1" dirty="0" err="1">
                <a:solidFill>
                  <a:srgbClr val="0070C0"/>
                </a:solidFill>
                <a:latin typeface="Arial" panose="020B0604020202020204" pitchFamily="34" charset="0"/>
              </a:rPr>
              <a:t>não</a:t>
            </a:r>
            <a:r>
              <a:rPr lang="en-US" altLang="en-US" sz="2400" b="1" dirty="0">
                <a:latin typeface="Arial" panose="020B0604020202020204" pitchFamily="34" charset="0"/>
              </a:rPr>
              <a:t>”</a:t>
            </a:r>
          </a:p>
        </p:txBody>
      </p:sp>
      <p:pic>
        <p:nvPicPr>
          <p:cNvPr id="6" name="Picture 5"/>
          <p:cNvPicPr>
            <a:picLocks noChangeAspect="1"/>
          </p:cNvPicPr>
          <p:nvPr/>
        </p:nvPicPr>
        <p:blipFill>
          <a:blip r:embed="rId2"/>
          <a:stretch>
            <a:fillRect/>
          </a:stretch>
        </p:blipFill>
        <p:spPr>
          <a:xfrm>
            <a:off x="8352431" y="288404"/>
            <a:ext cx="3666582" cy="2705478"/>
          </a:xfrm>
          <a:prstGeom prst="rect">
            <a:avLst/>
          </a:prstGeom>
        </p:spPr>
      </p:pic>
    </p:spTree>
    <p:extLst>
      <p:ext uri="{BB962C8B-B14F-4D97-AF65-F5344CB8AC3E}">
        <p14:creationId xmlns:p14="http://schemas.microsoft.com/office/powerpoint/2010/main" val="2403951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411"/>
                                        </p:tgtEl>
                                        <p:attrNameLst>
                                          <p:attrName>style.visibility</p:attrName>
                                        </p:attrNameLst>
                                      </p:cBhvr>
                                      <p:to>
                                        <p:strVal val="visible"/>
                                      </p:to>
                                    </p:set>
                                    <p:animEffect transition="in" filter="fade">
                                      <p:cBhvr>
                                        <p:cTn id="1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8615" y="1411495"/>
            <a:ext cx="11245755" cy="769441"/>
          </a:xfrm>
          <a:prstGeom prst="rect">
            <a:avLst/>
          </a:prstGeom>
        </p:spPr>
        <p:txBody>
          <a:bodyPr wrap="square">
            <a:spAutoFit/>
          </a:bodyPr>
          <a:lstStyle/>
          <a:p>
            <a:pPr marL="342900" indent="-342900" algn="just">
              <a:buClr>
                <a:srgbClr val="FF0000"/>
              </a:buClr>
              <a:buFont typeface="Wingdings" panose="05000000000000000000" pitchFamily="2" charset="2"/>
              <a:buChar char="ü"/>
            </a:pPr>
            <a:r>
              <a:rPr lang="en-US" sz="2200" b="1" dirty="0">
                <a:latin typeface="Arial" panose="020B0604020202020204" pitchFamily="34" charset="0"/>
                <a:ea typeface="Times New Roman" panose="02020603050405020304" pitchFamily="18" charset="0"/>
                <a:cs typeface="Arial" panose="020B0604020202020204" pitchFamily="34" charset="0"/>
              </a:rPr>
              <a:t>Theo C. </a:t>
            </a:r>
            <a:r>
              <a:rPr lang="en-US" sz="2200" b="1" dirty="0" err="1">
                <a:latin typeface="Arial" panose="020B0604020202020204" pitchFamily="34" charset="0"/>
                <a:ea typeface="Times New Roman" panose="02020603050405020304" pitchFamily="18" charset="0"/>
                <a:cs typeface="Arial" panose="020B0604020202020204" pitchFamily="34" charset="0"/>
              </a:rPr>
              <a:t>Mác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smtClean="0">
                <a:latin typeface="Arial" panose="020B0604020202020204" pitchFamily="34" charset="0"/>
                <a:ea typeface="Times New Roman" panose="02020603050405020304" pitchFamily="18" charset="0"/>
                <a:cs typeface="Arial" panose="020B0604020202020204" pitchFamily="34" charset="0"/>
              </a:rPr>
              <a:t>KTTT</a:t>
            </a:r>
            <a:r>
              <a:rPr lang="en-US" sz="2200" b="1" dirty="0" smtClean="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là</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giai</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đoạn</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phát</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triển</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tất</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yếu</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của</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smtClean="0">
                <a:latin typeface="Arial" panose="020B0604020202020204" pitchFamily="34" charset="0"/>
                <a:ea typeface="Times New Roman" panose="02020603050405020304" pitchFamily="18" charset="0"/>
                <a:cs typeface="Arial" panose="020B0604020202020204" pitchFamily="34" charset="0"/>
              </a:rPr>
              <a:t>LS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mà</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bất</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cứ</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nền</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smtClean="0">
                <a:latin typeface="Arial" panose="020B0604020202020204" pitchFamily="34" charset="0"/>
                <a:ea typeface="Times New Roman" panose="02020603050405020304" pitchFamily="18" charset="0"/>
                <a:cs typeface="Arial" panose="020B0604020202020204" pitchFamily="34" charset="0"/>
              </a:rPr>
              <a:t>KT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nào</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cũng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phải</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trải</a:t>
            </a:r>
            <a:r>
              <a:rPr lang="en-US" sz="2200" b="1" dirty="0">
                <a:latin typeface="Arial" panose="020B0604020202020204" pitchFamily="34" charset="0"/>
                <a:ea typeface="Times New Roman" panose="02020603050405020304" pitchFamily="18" charset="0"/>
                <a:cs typeface="Arial" panose="020B0604020202020204" pitchFamily="34" charset="0"/>
              </a:rPr>
              <a:t> qua </a:t>
            </a:r>
            <a:r>
              <a:rPr lang="en-US" sz="2200" b="1" dirty="0" err="1">
                <a:latin typeface="Arial" panose="020B0604020202020204" pitchFamily="34" charset="0"/>
                <a:ea typeface="Times New Roman" panose="02020603050405020304" pitchFamily="18" charset="0"/>
                <a:cs typeface="Arial" panose="020B0604020202020204" pitchFamily="34" charset="0"/>
              </a:rPr>
              <a:t>để</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đạt</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tới</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nấc</a:t>
            </a:r>
            <a:r>
              <a:rPr lang="en-US" sz="2200" b="1" dirty="0">
                <a:latin typeface="Arial" panose="020B0604020202020204" pitchFamily="34" charset="0"/>
                <a:ea typeface="Times New Roman" panose="02020603050405020304" pitchFamily="18" charset="0"/>
                <a:cs typeface="Arial" panose="020B0604020202020204" pitchFamily="34" charset="0"/>
              </a:rPr>
              <a:t> thang </a:t>
            </a:r>
            <a:r>
              <a:rPr lang="en-US" sz="2200" b="1" dirty="0" err="1">
                <a:latin typeface="Arial" panose="020B0604020202020204" pitchFamily="34" charset="0"/>
                <a:ea typeface="Times New Roman" panose="02020603050405020304" pitchFamily="18" charset="0"/>
                <a:cs typeface="Arial" panose="020B0604020202020204" pitchFamily="34" charset="0"/>
              </a:rPr>
              <a:t>cao</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hơn</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trên</a:t>
            </a:r>
            <a:r>
              <a:rPr lang="en-US" sz="2200" b="1" dirty="0">
                <a:latin typeface="Arial" panose="020B0604020202020204" pitchFamily="34" charset="0"/>
                <a:ea typeface="Times New Roman" panose="02020603050405020304" pitchFamily="18" charset="0"/>
                <a:cs typeface="Arial" panose="020B0604020202020204" pitchFamily="34" charset="0"/>
              </a:rPr>
              <a:t> con </a:t>
            </a:r>
            <a:r>
              <a:rPr lang="en-US" sz="2200" b="1" dirty="0" err="1">
                <a:latin typeface="Arial" panose="020B0604020202020204" pitchFamily="34" charset="0"/>
                <a:ea typeface="Times New Roman" panose="02020603050405020304" pitchFamily="18" charset="0"/>
                <a:cs typeface="Arial" panose="020B0604020202020204" pitchFamily="34" charset="0"/>
              </a:rPr>
              <a:t>đường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phát</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triển</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endParaRPr lang="en-US" sz="2200" b="1" dirty="0">
              <a:latin typeface="Arial" panose="020B0604020202020204" pitchFamily="34" charset="0"/>
              <a:cs typeface="Arial" panose="020B0604020202020204" pitchFamily="34" charset="0"/>
            </a:endParaRPr>
          </a:p>
        </p:txBody>
      </p:sp>
      <p:sp>
        <p:nvSpPr>
          <p:cNvPr id="3" name="Rectangle 2"/>
          <p:cNvSpPr/>
          <p:nvPr/>
        </p:nvSpPr>
        <p:spPr>
          <a:xfrm>
            <a:off x="2420528" y="169255"/>
            <a:ext cx="544058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3200" b="1" dirty="0">
                <a:solidFill>
                  <a:srgbClr val="0033CC"/>
                </a:solidFill>
                <a:latin typeface="Arial" panose="020B0604020202020204" pitchFamily="34" charset="0"/>
              </a:rPr>
              <a:t>KINH TẾ THỊ </a:t>
            </a:r>
            <a:r>
              <a:rPr lang="en-US" sz="3200" b="1" dirty="0" smtClean="0">
                <a:solidFill>
                  <a:srgbClr val="0033CC"/>
                </a:solidFill>
                <a:latin typeface="Arial" panose="020B0604020202020204" pitchFamily="34" charset="0"/>
              </a:rPr>
              <a:t>TRƯỜNG (</a:t>
            </a:r>
            <a:r>
              <a:rPr lang="en-US" sz="3200" b="1" dirty="0" err="1" smtClean="0">
                <a:solidFill>
                  <a:srgbClr val="0033CC"/>
                </a:solidFill>
                <a:latin typeface="Arial" panose="020B0604020202020204" pitchFamily="34" charset="0"/>
              </a:rPr>
              <a:t>tt</a:t>
            </a:r>
            <a:r>
              <a:rPr lang="en-US" sz="3200" b="1" dirty="0" smtClean="0">
                <a:solidFill>
                  <a:srgbClr val="0033CC"/>
                </a:solidFill>
                <a:latin typeface="Arial" panose="020B0604020202020204" pitchFamily="34" charset="0"/>
              </a:rPr>
              <a:t>) </a:t>
            </a:r>
            <a:endParaRPr lang="en-US" sz="3200" b="1" dirty="0">
              <a:solidFill>
                <a:srgbClr val="0033CC"/>
              </a:solidFill>
              <a:latin typeface="Arial" panose="020B0604020202020204" pitchFamily="34" charset="0"/>
            </a:endParaRPr>
          </a:p>
        </p:txBody>
      </p:sp>
      <p:sp>
        <p:nvSpPr>
          <p:cNvPr id="4" name="Rectangle 3"/>
          <p:cNvSpPr/>
          <p:nvPr/>
        </p:nvSpPr>
        <p:spPr>
          <a:xfrm>
            <a:off x="545910" y="2462370"/>
            <a:ext cx="11436824" cy="430887"/>
          </a:xfrm>
          <a:prstGeom prst="rect">
            <a:avLst/>
          </a:prstGeom>
        </p:spPr>
        <p:txBody>
          <a:bodyPr wrap="square">
            <a:spAutoFit/>
          </a:bodyPr>
          <a:lstStyle/>
          <a:p>
            <a:pPr marL="342900" indent="-342900" algn="just">
              <a:buClr>
                <a:srgbClr val="FF0000"/>
              </a:buClr>
              <a:buFont typeface="Wingdings" panose="05000000000000000000" pitchFamily="2" charset="2"/>
              <a:buChar char="ü"/>
            </a:pPr>
            <a:r>
              <a:rPr lang="en-US" sz="2200" b="1" dirty="0" smtClean="0">
                <a:latin typeface="Arial" panose="020B0604020202020204" pitchFamily="34" charset="0"/>
                <a:ea typeface="Times New Roman" panose="02020603050405020304" pitchFamily="18" charset="0"/>
                <a:cs typeface="Arial" panose="020B0604020202020204" pitchFamily="34" charset="0"/>
              </a:rPr>
              <a:t>KTTT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nói</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chung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bao</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hàm</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những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yếu</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tố</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chủ</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yếu</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cơ</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bản</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như</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sau</a:t>
            </a:r>
            <a:r>
              <a:rPr lang="en-US" sz="2200" b="1" dirty="0">
                <a:latin typeface="Arial" panose="020B0604020202020204" pitchFamily="34" charset="0"/>
                <a:ea typeface="Times New Roman" panose="02020603050405020304" pitchFamily="18" charset="0"/>
                <a:cs typeface="Arial" panose="020B0604020202020204" pitchFamily="34" charset="0"/>
              </a:rPr>
              <a:t>:</a:t>
            </a:r>
          </a:p>
        </p:txBody>
      </p:sp>
      <p:sp>
        <p:nvSpPr>
          <p:cNvPr id="5" name="Rectangle 4">
            <a:hlinkClick r:id="" action="ppaction://customshow?id=24&amp;return=true"/>
          </p:cNvPr>
          <p:cNvSpPr/>
          <p:nvPr/>
        </p:nvSpPr>
        <p:spPr>
          <a:xfrm>
            <a:off x="1122614" y="3001455"/>
            <a:ext cx="7926331" cy="600164"/>
          </a:xfrm>
          <a:prstGeom prst="rect">
            <a:avLst/>
          </a:prstGeom>
        </p:spPr>
        <p:txBody>
          <a:bodyPr wrap="square">
            <a:spAutoFit/>
          </a:bodyPr>
          <a:lstStyle/>
          <a:p>
            <a:pPr marL="342900" indent="-342900" algn="just">
              <a:lnSpc>
                <a:spcPct val="150000"/>
              </a:lnSpc>
              <a:spcAft>
                <a:spcPts val="0"/>
              </a:spcAft>
              <a:buClr>
                <a:srgbClr val="7030A0"/>
              </a:buClr>
              <a:buFont typeface="Wingdings" panose="05000000000000000000" pitchFamily="2" charset="2"/>
              <a:buChar char="§"/>
            </a:pPr>
            <a:r>
              <a:rPr lang="en-US" sz="2200" b="1" dirty="0" err="1" smtClean="0">
                <a:latin typeface="Arial" panose="020B0604020202020204" pitchFamily="34" charset="0"/>
                <a:ea typeface="Times New Roman" panose="02020603050405020304" pitchFamily="18" charset="0"/>
                <a:cs typeface="Arial" panose="020B0604020202020204" pitchFamily="34" charset="0"/>
              </a:rPr>
              <a:t>Tính</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độc</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lập</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solidFill>
                  <a:srgbClr val="000000"/>
                </a:solidFill>
                <a:latin typeface="Arial" panose="020B0604020202020204" pitchFamily="34" charset="0"/>
                <a:ea typeface="Times New Roman" panose="02020603050405020304" pitchFamily="18" charset="0"/>
                <a:cs typeface="Arial" panose="020B0604020202020204" pitchFamily="34" charset="0"/>
              </a:rPr>
              <a:t>của</a:t>
            </a:r>
            <a:r>
              <a:rPr lang="en-US" sz="2200" b="1"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a:solidFill>
                  <a:srgbClr val="000000"/>
                </a:solidFill>
                <a:latin typeface="Arial" panose="020B0604020202020204" pitchFamily="34" charset="0"/>
                <a:ea typeface="Times New Roman" panose="02020603050405020304" pitchFamily="18" charset="0"/>
                <a:cs typeface="Arial" panose="020B0604020202020204" pitchFamily="34" charset="0"/>
              </a:rPr>
              <a:t>các</a:t>
            </a:r>
            <a:r>
              <a:rPr lang="en-US" sz="2200" b="1"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chủ</a:t>
            </a:r>
            <a:r>
              <a:rPr lang="en-US" sz="22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thể</a:t>
            </a:r>
            <a:r>
              <a:rPr lang="en-US" sz="22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a:solidFill>
                  <a:srgbClr val="000000"/>
                </a:solidFill>
                <a:latin typeface="Arial" panose="020B0604020202020204" pitchFamily="34" charset="0"/>
                <a:ea typeface="Times New Roman" panose="02020603050405020304" pitchFamily="18" charset="0"/>
                <a:cs typeface="Arial" panose="020B0604020202020204" pitchFamily="34" charset="0"/>
              </a:rPr>
              <a:t>trong</a:t>
            </a:r>
            <a:r>
              <a:rPr lang="en-US" sz="2200" b="1"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a:solidFill>
                  <a:srgbClr val="000000"/>
                </a:solidFill>
                <a:latin typeface="Arial" panose="020B0604020202020204" pitchFamily="34" charset="0"/>
                <a:ea typeface="Times New Roman" panose="02020603050405020304" pitchFamily="18" charset="0"/>
                <a:cs typeface="Arial" panose="020B0604020202020204" pitchFamily="34" charset="0"/>
              </a:rPr>
              <a:t>nền</a:t>
            </a:r>
            <a:r>
              <a:rPr lang="en-US" sz="2200" b="1"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a:solidFill>
                  <a:srgbClr val="000000"/>
                </a:solidFill>
                <a:latin typeface="Arial" panose="020B0604020202020204" pitchFamily="34" charset="0"/>
                <a:ea typeface="Times New Roman" panose="02020603050405020304" pitchFamily="18" charset="0"/>
                <a:cs typeface="Arial" panose="020B0604020202020204" pitchFamily="34" charset="0"/>
              </a:rPr>
              <a:t>kinh</a:t>
            </a:r>
            <a:r>
              <a:rPr lang="en-US" sz="2200" b="1"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a:solidFill>
                  <a:srgbClr val="000000"/>
                </a:solidFill>
                <a:latin typeface="Arial" panose="020B0604020202020204" pitchFamily="34" charset="0"/>
                <a:ea typeface="Times New Roman" panose="02020603050405020304" pitchFamily="18" charset="0"/>
                <a:cs typeface="Arial" panose="020B0604020202020204" pitchFamily="34" charset="0"/>
              </a:rPr>
              <a:t>tế</a:t>
            </a:r>
            <a:endParaRPr lang="en-US" sz="22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p:txBody>
      </p:sp>
      <p:sp>
        <p:nvSpPr>
          <p:cNvPr id="6" name="Rectangle 5">
            <a:hlinkClick r:id="" action="ppaction://customshow?id=25&amp;return=true"/>
          </p:cNvPr>
          <p:cNvSpPr/>
          <p:nvPr/>
        </p:nvSpPr>
        <p:spPr>
          <a:xfrm>
            <a:off x="1119116" y="3657559"/>
            <a:ext cx="6572491" cy="430887"/>
          </a:xfrm>
          <a:prstGeom prst="rect">
            <a:avLst/>
          </a:prstGeom>
        </p:spPr>
        <p:txBody>
          <a:bodyPr wrap="square">
            <a:spAutoFit/>
          </a:bodyPr>
          <a:lstStyle/>
          <a:p>
            <a:pPr marL="342900" indent="-342900">
              <a:buClr>
                <a:srgbClr val="7030A0"/>
              </a:buClr>
              <a:buFont typeface="Wingdings" panose="05000000000000000000" pitchFamily="2" charset="2"/>
              <a:buChar char="§"/>
            </a:pPr>
            <a:r>
              <a:rPr lang="en-US" sz="2200" b="1" dirty="0" err="1" smtClean="0">
                <a:latin typeface="Arial" panose="020B0604020202020204" pitchFamily="34" charset="0"/>
                <a:ea typeface="Times New Roman" panose="02020603050405020304" pitchFamily="18" charset="0"/>
                <a:cs typeface="Arial" panose="020B0604020202020204" pitchFamily="34" charset="0"/>
              </a:rPr>
              <a:t>Hệ</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thống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đồng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bộ</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các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thị</a:t>
            </a:r>
            <a:r>
              <a:rPr lang="en-US" sz="22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trường</a:t>
            </a:r>
            <a:r>
              <a:rPr lang="en-US" sz="22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endParaRPr lang="en-US" sz="2200" dirty="0">
              <a:solidFill>
                <a:srgbClr val="0033CC"/>
              </a:solidFill>
              <a:latin typeface="Arial" panose="020B0604020202020204" pitchFamily="34" charset="0"/>
              <a:cs typeface="Arial" panose="020B0604020202020204" pitchFamily="34" charset="0"/>
            </a:endParaRPr>
          </a:p>
        </p:txBody>
      </p:sp>
      <p:sp>
        <p:nvSpPr>
          <p:cNvPr id="7" name="Rectangle 6">
            <a:hlinkClick r:id="" action="ppaction://customshow?id=26&amp;return=true"/>
          </p:cNvPr>
          <p:cNvSpPr/>
          <p:nvPr/>
        </p:nvSpPr>
        <p:spPr>
          <a:xfrm>
            <a:off x="1118393" y="4186535"/>
            <a:ext cx="10427614" cy="430887"/>
          </a:xfrm>
          <a:prstGeom prst="rect">
            <a:avLst/>
          </a:prstGeom>
        </p:spPr>
        <p:txBody>
          <a:bodyPr wrap="square">
            <a:spAutoFit/>
          </a:bodyPr>
          <a:lstStyle/>
          <a:p>
            <a:pPr marL="342900" indent="-342900" algn="just">
              <a:spcAft>
                <a:spcPts val="0"/>
              </a:spcAft>
              <a:buClr>
                <a:srgbClr val="7030A0"/>
              </a:buClr>
              <a:buFont typeface="Wingdings" panose="05000000000000000000" pitchFamily="2" charset="2"/>
              <a:buChar char="§"/>
            </a:pPr>
            <a:r>
              <a:rPr lang="en-US" sz="22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Cơ</a:t>
            </a:r>
            <a:r>
              <a:rPr lang="en-US" sz="22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chế</a:t>
            </a:r>
            <a:r>
              <a:rPr lang="en-US" sz="22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vận</a:t>
            </a:r>
            <a:r>
              <a:rPr lang="en-US" sz="22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hành</a:t>
            </a:r>
            <a:r>
              <a:rPr lang="en-US" sz="22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a:solidFill>
                  <a:srgbClr val="000000"/>
                </a:solidFill>
                <a:latin typeface="Arial" panose="020B0604020202020204" pitchFamily="34" charset="0"/>
                <a:ea typeface="Times New Roman" panose="02020603050405020304" pitchFamily="18" charset="0"/>
                <a:cs typeface="Arial" panose="020B0604020202020204" pitchFamily="34" charset="0"/>
              </a:rPr>
              <a:t>của</a:t>
            </a:r>
            <a:r>
              <a:rPr lang="en-US" sz="2200" b="1"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a:solidFill>
                  <a:srgbClr val="000000"/>
                </a:solidFill>
                <a:latin typeface="Arial" panose="020B0604020202020204" pitchFamily="34" charset="0"/>
                <a:ea typeface="Times New Roman" panose="02020603050405020304" pitchFamily="18" charset="0"/>
                <a:cs typeface="Arial" panose="020B0604020202020204" pitchFamily="34" charset="0"/>
              </a:rPr>
              <a:t>nền</a:t>
            </a:r>
            <a:r>
              <a:rPr lang="en-US" sz="2200" b="1"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sz="2200" b="1"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KTTT</a:t>
            </a:r>
            <a:endParaRPr lang="en-US" sz="22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p:txBody>
      </p:sp>
      <p:sp>
        <p:nvSpPr>
          <p:cNvPr id="8" name="Rectangle 7">
            <a:hlinkClick r:id="" action="ppaction://customshow?id=27&amp;return=true"/>
          </p:cNvPr>
          <p:cNvSpPr/>
          <p:nvPr/>
        </p:nvSpPr>
        <p:spPr>
          <a:xfrm>
            <a:off x="1106373" y="4707802"/>
            <a:ext cx="10385041" cy="537391"/>
          </a:xfrm>
          <a:prstGeom prst="rect">
            <a:avLst/>
          </a:prstGeom>
        </p:spPr>
        <p:txBody>
          <a:bodyPr wrap="square">
            <a:spAutoFit/>
          </a:bodyPr>
          <a:lstStyle/>
          <a:p>
            <a:pPr marL="342900" indent="-342900" algn="just">
              <a:lnSpc>
                <a:spcPct val="150000"/>
              </a:lnSpc>
              <a:spcAft>
                <a:spcPts val="0"/>
              </a:spcAft>
              <a:buClr>
                <a:srgbClr val="7030A0"/>
              </a:buClr>
              <a:buFont typeface="Wingdings" panose="05000000000000000000" pitchFamily="2" charset="2"/>
              <a:buChar char="§"/>
            </a:pPr>
            <a:r>
              <a:rPr lang="en-US" sz="22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Giá</a:t>
            </a:r>
            <a:r>
              <a:rPr lang="en-US" sz="22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cả</a:t>
            </a:r>
            <a:r>
              <a:rPr lang="en-US" sz="22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solidFill>
                  <a:srgbClr val="000000"/>
                </a:solidFill>
                <a:latin typeface="Arial" panose="020B0604020202020204" pitchFamily="34" charset="0"/>
                <a:ea typeface="Times New Roman" panose="02020603050405020304" pitchFamily="18" charset="0"/>
                <a:cs typeface="Arial" panose="020B0604020202020204" pitchFamily="34" charset="0"/>
              </a:rPr>
              <a:t>của</a:t>
            </a:r>
            <a:r>
              <a:rPr lang="en-US" sz="2200" b="1"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solidFill>
                  <a:srgbClr val="000000"/>
                </a:solidFill>
                <a:latin typeface="Arial" panose="020B0604020202020204" pitchFamily="34" charset="0"/>
                <a:ea typeface="Times New Roman" panose="02020603050405020304" pitchFamily="18" charset="0"/>
                <a:cs typeface="Arial" panose="020B0604020202020204" pitchFamily="34" charset="0"/>
              </a:rPr>
              <a:t>nền</a:t>
            </a:r>
            <a:r>
              <a:rPr lang="en-US" sz="2200" b="1"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 KTTT</a:t>
            </a:r>
            <a:endParaRPr lang="en-US" sz="2200" dirty="0">
              <a:solidFill>
                <a:srgbClr val="0070C0"/>
              </a:solidFill>
              <a:latin typeface="Arial" panose="020B0604020202020204" pitchFamily="34" charset="0"/>
              <a:ea typeface="Times New Roman" panose="02020603050405020304" pitchFamily="18" charset="0"/>
              <a:cs typeface="Arial" panose="020B0604020202020204" pitchFamily="34" charset="0"/>
            </a:endParaRPr>
          </a:p>
        </p:txBody>
      </p:sp>
      <p:sp>
        <p:nvSpPr>
          <p:cNvPr id="9" name="Rectangle 8">
            <a:hlinkClick r:id="" action="ppaction://customshow?id=28&amp;return=true"/>
          </p:cNvPr>
          <p:cNvSpPr/>
          <p:nvPr/>
        </p:nvSpPr>
        <p:spPr>
          <a:xfrm>
            <a:off x="1104138" y="5373675"/>
            <a:ext cx="7268945" cy="600164"/>
          </a:xfrm>
          <a:prstGeom prst="rect">
            <a:avLst/>
          </a:prstGeom>
        </p:spPr>
        <p:txBody>
          <a:bodyPr wrap="square">
            <a:spAutoFit/>
          </a:bodyPr>
          <a:lstStyle/>
          <a:p>
            <a:pPr marL="342900" indent="-342900">
              <a:lnSpc>
                <a:spcPct val="150000"/>
              </a:lnSpc>
              <a:spcAft>
                <a:spcPts val="0"/>
              </a:spcAft>
              <a:buClr>
                <a:srgbClr val="7030A0"/>
              </a:buClr>
              <a:buFont typeface="Wingdings" panose="05000000000000000000" pitchFamily="2" charset="2"/>
              <a:buChar char="§"/>
            </a:pPr>
            <a:r>
              <a:rPr lang="en-US" sz="2200" b="1" dirty="0" err="1" smtClean="0">
                <a:solidFill>
                  <a:srgbClr val="000000"/>
                </a:solidFill>
                <a:latin typeface="Arial" panose="020B0604020202020204" pitchFamily="34" charset="0"/>
                <a:ea typeface="Times New Roman" panose="02020603050405020304" pitchFamily="18" charset="0"/>
                <a:cs typeface="Arial" panose="020B0604020202020204" pitchFamily="34" charset="0"/>
              </a:rPr>
              <a:t>Vai</a:t>
            </a:r>
            <a:r>
              <a:rPr lang="en-US" sz="2200" b="1"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solidFill>
                  <a:srgbClr val="000000"/>
                </a:solidFill>
                <a:latin typeface="Arial" panose="020B0604020202020204" pitchFamily="34" charset="0"/>
                <a:ea typeface="Times New Roman" panose="02020603050405020304" pitchFamily="18" charset="0"/>
                <a:cs typeface="Arial" panose="020B0604020202020204" pitchFamily="34" charset="0"/>
              </a:rPr>
              <a:t>trò</a:t>
            </a:r>
            <a:r>
              <a:rPr lang="en-US" sz="2200" b="1"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solidFill>
                  <a:srgbClr val="000000"/>
                </a:solidFill>
                <a:latin typeface="Arial" panose="020B0604020202020204" pitchFamily="34" charset="0"/>
                <a:ea typeface="Times New Roman" panose="02020603050405020304" pitchFamily="18" charset="0"/>
                <a:cs typeface="Arial" panose="020B0604020202020204" pitchFamily="34" charset="0"/>
              </a:rPr>
              <a:t>của</a:t>
            </a:r>
            <a:r>
              <a:rPr lang="en-US" sz="2200" b="1"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nhà</a:t>
            </a:r>
            <a:r>
              <a:rPr lang="en-US" sz="22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2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nước</a:t>
            </a:r>
            <a:endParaRPr lang="en-US" sz="2200" dirty="0">
              <a:solidFill>
                <a:srgbClr val="0070C0"/>
              </a:solidFill>
              <a:latin typeface="Arial" panose="020B0604020202020204" pitchFamily="34" charset="0"/>
              <a:ea typeface="Times New Roman" panose="02020603050405020304" pitchFamily="18" charset="0"/>
              <a:cs typeface="Arial" panose="020B0604020202020204" pitchFamily="34" charset="0"/>
            </a:endParaRPr>
          </a:p>
        </p:txBody>
      </p:sp>
      <p:sp>
        <p:nvSpPr>
          <p:cNvPr id="10" name="Rectangle 9"/>
          <p:cNvSpPr/>
          <p:nvPr/>
        </p:nvSpPr>
        <p:spPr>
          <a:xfrm>
            <a:off x="545912" y="6228865"/>
            <a:ext cx="9266829" cy="430887"/>
          </a:xfrm>
          <a:prstGeom prst="rect">
            <a:avLst/>
          </a:prstGeom>
        </p:spPr>
        <p:txBody>
          <a:bodyPr wrap="square">
            <a:spAutoFit/>
          </a:bodyPr>
          <a:lstStyle/>
          <a:p>
            <a:pPr marL="342900" indent="-342900" algn="just">
              <a:buClr>
                <a:srgbClr val="FF0000"/>
              </a:buClr>
              <a:buFont typeface="Wingdings" panose="05000000000000000000" pitchFamily="2" charset="2"/>
              <a:buChar char="ü"/>
            </a:pPr>
            <a:r>
              <a:rPr lang="en-US" sz="2200" b="1" dirty="0" err="1">
                <a:latin typeface="Arial" panose="020B0604020202020204" pitchFamily="34" charset="0"/>
                <a:ea typeface="Times New Roman" panose="02020603050405020304" pitchFamily="18" charset="0"/>
                <a:cs typeface="Arial" panose="020B0604020202020204" pitchFamily="34" charset="0"/>
              </a:rPr>
              <a:t>Yếu</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tố</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tích</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cực</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tiêu</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cực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của</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smtClean="0">
                <a:latin typeface="Arial" panose="020B0604020202020204" pitchFamily="34" charset="0"/>
                <a:ea typeface="Times New Roman" panose="02020603050405020304" pitchFamily="18" charset="0"/>
                <a:cs typeface="Arial" panose="020B0604020202020204" pitchFamily="34" charset="0"/>
              </a:rPr>
              <a:t>KTTT…</a:t>
            </a:r>
            <a:endParaRPr lang="en-US" sz="2200" b="1" dirty="0">
              <a:latin typeface="Arial" panose="020B0604020202020204" pitchFamily="34" charset="0"/>
              <a:ea typeface="Times New Roman" panose="02020603050405020304" pitchFamily="18" charset="0"/>
              <a:cs typeface="Arial" panose="020B0604020202020204" pitchFamily="34" charset="0"/>
            </a:endParaRPr>
          </a:p>
        </p:txBody>
      </p:sp>
      <p:sp>
        <p:nvSpPr>
          <p:cNvPr id="11" name="Action Button: Forward or Next 10">
            <a:hlinkClick r:id="" action="ppaction://customshow?id=17&amp;return=true" highlightClick="1"/>
          </p:cNvPr>
          <p:cNvSpPr/>
          <p:nvPr/>
        </p:nvSpPr>
        <p:spPr>
          <a:xfrm>
            <a:off x="6168788" y="6377296"/>
            <a:ext cx="395785" cy="23201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pic>
        <p:nvPicPr>
          <p:cNvPr id="12" name="Picture 11"/>
          <p:cNvPicPr>
            <a:picLocks noChangeAspect="1"/>
          </p:cNvPicPr>
          <p:nvPr/>
        </p:nvPicPr>
        <p:blipFill>
          <a:blip r:embed="rId2"/>
          <a:stretch>
            <a:fillRect/>
          </a:stretch>
        </p:blipFill>
        <p:spPr>
          <a:xfrm>
            <a:off x="7117764" y="3670868"/>
            <a:ext cx="4937760" cy="3043831"/>
          </a:xfrm>
          <a:prstGeom prst="rect">
            <a:avLst/>
          </a:prstGeom>
        </p:spPr>
      </p:pic>
    </p:spTree>
    <p:extLst>
      <p:ext uri="{BB962C8B-B14F-4D97-AF65-F5344CB8AC3E}">
        <p14:creationId xmlns:p14="http://schemas.microsoft.com/office/powerpoint/2010/main" val="3085897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Box 4"/>
          <p:cNvSpPr txBox="1">
            <a:spLocks noChangeArrowheads="1"/>
          </p:cNvSpPr>
          <p:nvPr/>
        </p:nvSpPr>
        <p:spPr bwMode="auto">
          <a:xfrm>
            <a:off x="828087" y="336516"/>
            <a:ext cx="111133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defRPr sz="2800" b="1">
                <a:solidFill>
                  <a:srgbClr val="0033CC"/>
                </a:solidFill>
                <a:latin typeface="Arial" panose="020B0604020202020204" pitchFamily="34" charset="0"/>
              </a:defRPr>
            </a:lvl1pPr>
            <a:lvl2pPr marL="742950" indent="-285750">
              <a:defRPr sz="3600">
                <a:latin typeface="Arial" panose="020B0604020202020204" pitchFamily="34" charset="0"/>
              </a:defRPr>
            </a:lvl2pPr>
            <a:lvl3pPr marL="1143000" indent="-228600">
              <a:defRPr sz="3600">
                <a:latin typeface="Arial" panose="020B0604020202020204" pitchFamily="34" charset="0"/>
              </a:defRPr>
            </a:lvl3pPr>
            <a:lvl4pPr marL="1600200" indent="-228600">
              <a:defRPr sz="3600">
                <a:latin typeface="Arial" panose="020B0604020202020204" pitchFamily="34" charset="0"/>
              </a:defRPr>
            </a:lvl4pPr>
            <a:lvl5pPr marL="2057400" indent="-228600">
              <a:defRPr sz="3600">
                <a:latin typeface="Arial" panose="020B0604020202020204" pitchFamily="34" charset="0"/>
              </a:defRPr>
            </a:lvl5pPr>
            <a:lvl6pPr marL="2514600" indent="-228600" eaLnBrk="0" fontAlgn="base" hangingPunct="0">
              <a:spcBef>
                <a:spcPct val="0"/>
              </a:spcBef>
              <a:spcAft>
                <a:spcPct val="0"/>
              </a:spcAft>
              <a:defRPr sz="3600">
                <a:latin typeface="Arial" panose="020B0604020202020204" pitchFamily="34" charset="0"/>
              </a:defRPr>
            </a:lvl6pPr>
            <a:lvl7pPr marL="2971800" indent="-228600" eaLnBrk="0" fontAlgn="base" hangingPunct="0">
              <a:spcBef>
                <a:spcPct val="0"/>
              </a:spcBef>
              <a:spcAft>
                <a:spcPct val="0"/>
              </a:spcAft>
              <a:defRPr sz="3600">
                <a:latin typeface="Arial" panose="020B0604020202020204" pitchFamily="34" charset="0"/>
              </a:defRPr>
            </a:lvl7pPr>
            <a:lvl8pPr marL="3429000" indent="-228600" eaLnBrk="0" fontAlgn="base" hangingPunct="0">
              <a:spcBef>
                <a:spcPct val="0"/>
              </a:spcBef>
              <a:spcAft>
                <a:spcPct val="0"/>
              </a:spcAft>
              <a:defRPr sz="3600">
                <a:latin typeface="Arial" panose="020B0604020202020204" pitchFamily="34" charset="0"/>
              </a:defRPr>
            </a:lvl8pPr>
            <a:lvl9pPr marL="3886200" indent="-228600" eaLnBrk="0" fontAlgn="base" hangingPunct="0">
              <a:spcBef>
                <a:spcPct val="0"/>
              </a:spcBef>
              <a:spcAft>
                <a:spcPct val="0"/>
              </a:spcAft>
              <a:defRPr sz="3600">
                <a:latin typeface="Arial" panose="020B0604020202020204" pitchFamily="34" charset="0"/>
              </a:defRPr>
            </a:lvl9pPr>
          </a:lstStyle>
          <a:p>
            <a:pPr algn="ctr"/>
            <a:r>
              <a:rPr lang="en-US" altLang="en-US" dirty="0" smtClean="0"/>
              <a:t>KTTT &amp; TÁC ĐỘNG  ĐỐI VỚI KH-CN VÀ GDĐT</a:t>
            </a:r>
            <a:endParaRPr lang="en-US" altLang="en-US" dirty="0"/>
          </a:p>
        </p:txBody>
      </p:sp>
      <p:sp>
        <p:nvSpPr>
          <p:cNvPr id="18436" name="Rectangle 5"/>
          <p:cNvSpPr>
            <a:spLocks noChangeArrowheads="1"/>
          </p:cNvSpPr>
          <p:nvPr/>
        </p:nvSpPr>
        <p:spPr bwMode="auto">
          <a:xfrm>
            <a:off x="545521" y="1254247"/>
            <a:ext cx="11450861" cy="1131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en-US" altLang="en-US" sz="2400" b="1" dirty="0" err="1">
                <a:solidFill>
                  <a:schemeClr val="tx1"/>
                </a:solidFill>
              </a:rPr>
              <a:t>Chuyển</a:t>
            </a:r>
            <a:r>
              <a:rPr lang="en-US" altLang="en-US" sz="2400" b="1" dirty="0">
                <a:solidFill>
                  <a:schemeClr val="tx1"/>
                </a:solidFill>
              </a:rPr>
              <a:t> </a:t>
            </a:r>
            <a:r>
              <a:rPr lang="en-US" altLang="en-US" sz="2400" b="1" dirty="0" err="1">
                <a:solidFill>
                  <a:schemeClr val="tx1"/>
                </a:solidFill>
              </a:rPr>
              <a:t>đổi</a:t>
            </a:r>
            <a:r>
              <a:rPr lang="en-US" altLang="en-US" sz="2400" b="1" dirty="0">
                <a:solidFill>
                  <a:schemeClr val="tx1"/>
                </a:solidFill>
              </a:rPr>
              <a:t> PTSX </a:t>
            </a:r>
            <a:r>
              <a:rPr lang="en-US" altLang="en-US" sz="2400" b="1" dirty="0" err="1">
                <a:solidFill>
                  <a:srgbClr val="0070C0"/>
                </a:solidFill>
              </a:rPr>
              <a:t>hàng</a:t>
            </a:r>
            <a:r>
              <a:rPr lang="en-US" altLang="en-US" sz="2400" b="1" dirty="0">
                <a:solidFill>
                  <a:srgbClr val="0070C0"/>
                </a:solidFill>
              </a:rPr>
              <a:t> </a:t>
            </a:r>
            <a:r>
              <a:rPr lang="en-US" altLang="en-US" sz="2400" b="1" dirty="0" err="1">
                <a:solidFill>
                  <a:srgbClr val="0070C0"/>
                </a:solidFill>
              </a:rPr>
              <a:t>hóa</a:t>
            </a:r>
            <a:r>
              <a:rPr lang="en-US" altLang="en-US" sz="2400" b="1" dirty="0">
                <a:solidFill>
                  <a:srgbClr val="0070C0"/>
                </a:solidFill>
              </a:rPr>
              <a:t> </a:t>
            </a:r>
            <a:r>
              <a:rPr lang="en-US" altLang="en-US" sz="2400" b="1" dirty="0" err="1">
                <a:solidFill>
                  <a:srgbClr val="0070C0"/>
                </a:solidFill>
              </a:rPr>
              <a:t>hàng</a:t>
            </a:r>
            <a:r>
              <a:rPr lang="en-US" altLang="en-US" sz="2400" b="1" dirty="0">
                <a:solidFill>
                  <a:srgbClr val="0070C0"/>
                </a:solidFill>
              </a:rPr>
              <a:t> </a:t>
            </a:r>
            <a:r>
              <a:rPr lang="en-US" altLang="en-US" sz="2400" b="1" dirty="0" err="1">
                <a:solidFill>
                  <a:srgbClr val="0070C0"/>
                </a:solidFill>
              </a:rPr>
              <a:t>loạt</a:t>
            </a:r>
            <a:r>
              <a:rPr lang="en-US" altLang="en-US" sz="2400" b="1" dirty="0">
                <a:solidFill>
                  <a:srgbClr val="0070C0"/>
                </a:solidFill>
              </a:rPr>
              <a:t>, </a:t>
            </a:r>
            <a:r>
              <a:rPr lang="en-US" altLang="en-US" sz="2400" b="1" dirty="0" err="1" smtClean="0">
                <a:solidFill>
                  <a:schemeClr val="tx1"/>
                </a:solidFill>
              </a:rPr>
              <a:t>thành</a:t>
            </a:r>
            <a:r>
              <a:rPr lang="en-US" altLang="en-US" sz="2400" b="1" dirty="0" smtClean="0">
                <a:solidFill>
                  <a:schemeClr val="tx1"/>
                </a:solidFill>
              </a:rPr>
              <a:t> </a:t>
            </a:r>
            <a:r>
              <a:rPr lang="en-US" altLang="en-US" sz="2400" b="1" dirty="0">
                <a:solidFill>
                  <a:schemeClr val="tx1"/>
                </a:solidFill>
              </a:rPr>
              <a:t>PTSX </a:t>
            </a:r>
            <a:r>
              <a:rPr lang="en-US" altLang="en-US" sz="2400" b="1" dirty="0" err="1">
                <a:solidFill>
                  <a:srgbClr val="0070C0"/>
                </a:solidFill>
              </a:rPr>
              <a:t>dịch</a:t>
            </a:r>
            <a:r>
              <a:rPr lang="en-US" altLang="en-US" sz="2400" b="1" dirty="0">
                <a:solidFill>
                  <a:srgbClr val="0070C0"/>
                </a:solidFill>
              </a:rPr>
              <a:t> </a:t>
            </a:r>
            <a:r>
              <a:rPr lang="en-US" altLang="en-US" sz="2400" b="1" dirty="0" err="1">
                <a:solidFill>
                  <a:srgbClr val="0070C0"/>
                </a:solidFill>
              </a:rPr>
              <a:t>vụ</a:t>
            </a:r>
            <a:r>
              <a:rPr lang="en-US" altLang="en-US" sz="2400" b="1" dirty="0">
                <a:solidFill>
                  <a:srgbClr val="0070C0"/>
                </a:solidFill>
              </a:rPr>
              <a:t> </a:t>
            </a:r>
            <a:r>
              <a:rPr lang="en-US" altLang="en-US" sz="2400" b="1" dirty="0" err="1">
                <a:solidFill>
                  <a:srgbClr val="0070C0"/>
                </a:solidFill>
              </a:rPr>
              <a:t>linh</a:t>
            </a:r>
            <a:r>
              <a:rPr lang="en-US" altLang="en-US" sz="2400" b="1" dirty="0">
                <a:solidFill>
                  <a:srgbClr val="0070C0"/>
                </a:solidFill>
              </a:rPr>
              <a:t> </a:t>
            </a:r>
            <a:r>
              <a:rPr lang="en-US" altLang="en-US" sz="2400" b="1" dirty="0" err="1">
                <a:solidFill>
                  <a:srgbClr val="0070C0"/>
                </a:solidFill>
              </a:rPr>
              <a:t>hoạt</a:t>
            </a:r>
            <a:r>
              <a:rPr lang="en-US" altLang="en-US" sz="2400" b="1" dirty="0">
                <a:solidFill>
                  <a:srgbClr val="0070C0"/>
                </a:solidFill>
              </a:rPr>
              <a:t> </a:t>
            </a:r>
            <a:r>
              <a:rPr lang="en-US" altLang="en-US" sz="2400" b="1" dirty="0" err="1">
                <a:solidFill>
                  <a:schemeClr val="tx1"/>
                </a:solidFill>
              </a:rPr>
              <a:t>dựa</a:t>
            </a:r>
            <a:r>
              <a:rPr lang="en-US" altLang="en-US" sz="2400" b="1" dirty="0">
                <a:solidFill>
                  <a:schemeClr val="tx1"/>
                </a:solidFill>
              </a:rPr>
              <a:t> </a:t>
            </a:r>
            <a:r>
              <a:rPr lang="en-US" altLang="en-US" sz="2400" b="1" dirty="0" err="1">
                <a:solidFill>
                  <a:schemeClr val="tx1"/>
                </a:solidFill>
              </a:rPr>
              <a:t>vào</a:t>
            </a:r>
            <a:r>
              <a:rPr lang="en-US" altLang="en-US" sz="2400" b="1" dirty="0">
                <a:solidFill>
                  <a:schemeClr val="tx1"/>
                </a:solidFill>
              </a:rPr>
              <a:t> </a:t>
            </a:r>
            <a:r>
              <a:rPr lang="en-US" altLang="en-US" sz="2400" b="1" dirty="0" err="1">
                <a:solidFill>
                  <a:schemeClr val="tx1"/>
                </a:solidFill>
              </a:rPr>
              <a:t>công</a:t>
            </a:r>
            <a:r>
              <a:rPr lang="en-US" altLang="en-US" sz="2400" b="1" dirty="0">
                <a:solidFill>
                  <a:schemeClr val="tx1"/>
                </a:solidFill>
              </a:rPr>
              <a:t> </a:t>
            </a:r>
            <a:r>
              <a:rPr lang="en-US" altLang="en-US" sz="2400" b="1" dirty="0" err="1">
                <a:solidFill>
                  <a:schemeClr val="tx1"/>
                </a:solidFill>
              </a:rPr>
              <a:t>nghệ</a:t>
            </a:r>
            <a:r>
              <a:rPr lang="en-US" altLang="en-US" sz="2400" b="1" dirty="0">
                <a:solidFill>
                  <a:schemeClr val="tx1"/>
                </a:solidFill>
              </a:rPr>
              <a:t> </a:t>
            </a:r>
            <a:r>
              <a:rPr lang="en-US" altLang="en-US" sz="2400" b="1" dirty="0" err="1" smtClean="0">
                <a:solidFill>
                  <a:schemeClr val="tx1"/>
                </a:solidFill>
              </a:rPr>
              <a:t>cao</a:t>
            </a:r>
            <a:r>
              <a:rPr lang="en-US" altLang="en-US" sz="2400" b="1" dirty="0" smtClean="0">
                <a:solidFill>
                  <a:schemeClr val="tx1"/>
                </a:solidFill>
              </a:rPr>
              <a:t> </a:t>
            </a:r>
            <a:endParaRPr lang="en-US" altLang="en-US" sz="2400" b="1" dirty="0">
              <a:solidFill>
                <a:schemeClr val="tx1"/>
              </a:solidFill>
            </a:endParaRPr>
          </a:p>
        </p:txBody>
      </p:sp>
      <p:sp>
        <p:nvSpPr>
          <p:cNvPr id="18437" name="Rectangle 6"/>
          <p:cNvSpPr>
            <a:spLocks noChangeArrowheads="1"/>
          </p:cNvSpPr>
          <p:nvPr/>
        </p:nvSpPr>
        <p:spPr bwMode="auto">
          <a:xfrm>
            <a:off x="545522" y="2394419"/>
            <a:ext cx="1082306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en-US" altLang="en-US" sz="2400" b="1" dirty="0" err="1">
                <a:solidFill>
                  <a:schemeClr val="tx1"/>
                </a:solidFill>
              </a:rPr>
              <a:t>Tạo</a:t>
            </a:r>
            <a:r>
              <a:rPr lang="en-US" altLang="en-US" sz="2400" b="1" dirty="0">
                <a:solidFill>
                  <a:schemeClr val="tx1"/>
                </a:solidFill>
              </a:rPr>
              <a:t> </a:t>
            </a:r>
            <a:r>
              <a:rPr lang="en-US" altLang="en-US" sz="2400" b="1" dirty="0" err="1">
                <a:solidFill>
                  <a:schemeClr val="tx1"/>
                </a:solidFill>
              </a:rPr>
              <a:t>ra</a:t>
            </a:r>
            <a:r>
              <a:rPr lang="en-US" altLang="en-US" sz="2400" b="1" dirty="0">
                <a:solidFill>
                  <a:schemeClr val="tx1"/>
                </a:solidFill>
              </a:rPr>
              <a:t> </a:t>
            </a:r>
            <a:r>
              <a:rPr lang="en-US" altLang="en-US" sz="2400" b="1" dirty="0" err="1">
                <a:solidFill>
                  <a:schemeClr val="tx1"/>
                </a:solidFill>
              </a:rPr>
              <a:t>các</a:t>
            </a:r>
            <a:r>
              <a:rPr lang="en-US" altLang="en-US" sz="2400" b="1" dirty="0">
                <a:solidFill>
                  <a:schemeClr val="tx1"/>
                </a:solidFill>
              </a:rPr>
              <a:t> </a:t>
            </a:r>
            <a:r>
              <a:rPr lang="en-US" altLang="en-US" sz="2400" b="1" dirty="0" err="1">
                <a:solidFill>
                  <a:srgbClr val="0070C0"/>
                </a:solidFill>
              </a:rPr>
              <a:t>công</a:t>
            </a:r>
            <a:r>
              <a:rPr lang="en-US" altLang="en-US" sz="2400" b="1" dirty="0">
                <a:solidFill>
                  <a:srgbClr val="0070C0"/>
                </a:solidFill>
              </a:rPr>
              <a:t> </a:t>
            </a:r>
            <a:r>
              <a:rPr lang="en-US" altLang="en-US" sz="2400" b="1" dirty="0" err="1">
                <a:solidFill>
                  <a:srgbClr val="0070C0"/>
                </a:solidFill>
              </a:rPr>
              <a:t>nghệ</a:t>
            </a:r>
            <a:r>
              <a:rPr lang="en-US" altLang="en-US" sz="2400" b="1" dirty="0">
                <a:solidFill>
                  <a:srgbClr val="0070C0"/>
                </a:solidFill>
              </a:rPr>
              <a:t> </a:t>
            </a:r>
            <a:r>
              <a:rPr lang="en-US" altLang="en-US" sz="2400" b="1" dirty="0" err="1">
                <a:solidFill>
                  <a:srgbClr val="0070C0"/>
                </a:solidFill>
              </a:rPr>
              <a:t>mới</a:t>
            </a:r>
            <a:r>
              <a:rPr lang="en-US" altLang="en-US" sz="2400" b="1" dirty="0">
                <a:solidFill>
                  <a:srgbClr val="0070C0"/>
                </a:solidFill>
              </a:rPr>
              <a:t> </a:t>
            </a:r>
            <a:r>
              <a:rPr lang="en-US" altLang="en-US" sz="2400" b="1" dirty="0" err="1">
                <a:solidFill>
                  <a:schemeClr val="tx1"/>
                </a:solidFill>
              </a:rPr>
              <a:t>là</a:t>
            </a:r>
            <a:r>
              <a:rPr lang="en-US" altLang="en-US" sz="2400" b="1" dirty="0">
                <a:solidFill>
                  <a:schemeClr val="tx1"/>
                </a:solidFill>
              </a:rPr>
              <a:t> </a:t>
            </a:r>
            <a:r>
              <a:rPr lang="en-US" altLang="en-US" sz="2400" b="1" dirty="0" err="1">
                <a:solidFill>
                  <a:schemeClr val="tx1"/>
                </a:solidFill>
              </a:rPr>
              <a:t>hoạt</a:t>
            </a:r>
            <a:r>
              <a:rPr lang="en-US" altLang="en-US" sz="2400" b="1" dirty="0">
                <a:solidFill>
                  <a:schemeClr val="tx1"/>
                </a:solidFill>
              </a:rPr>
              <a:t> </a:t>
            </a:r>
            <a:r>
              <a:rPr lang="en-US" altLang="en-US" sz="2400" b="1" dirty="0" err="1">
                <a:solidFill>
                  <a:schemeClr val="tx1"/>
                </a:solidFill>
              </a:rPr>
              <a:t>động</a:t>
            </a:r>
            <a:r>
              <a:rPr lang="en-US" altLang="en-US" sz="2400" b="1" dirty="0">
                <a:solidFill>
                  <a:schemeClr val="tx1"/>
                </a:solidFill>
              </a:rPr>
              <a:t> </a:t>
            </a:r>
            <a:r>
              <a:rPr lang="en-US" altLang="en-US" sz="2400" b="1" dirty="0" err="1">
                <a:solidFill>
                  <a:schemeClr val="tx1"/>
                </a:solidFill>
              </a:rPr>
              <a:t>chủ</a:t>
            </a:r>
            <a:r>
              <a:rPr lang="en-US" altLang="en-US" sz="2400" b="1" dirty="0">
                <a:solidFill>
                  <a:schemeClr val="tx1"/>
                </a:solidFill>
              </a:rPr>
              <a:t> </a:t>
            </a:r>
            <a:r>
              <a:rPr lang="en-US" altLang="en-US" sz="2400" b="1" dirty="0" err="1">
                <a:solidFill>
                  <a:schemeClr val="tx1"/>
                </a:solidFill>
              </a:rPr>
              <a:t>yếu</a:t>
            </a:r>
            <a:r>
              <a:rPr lang="en-US" altLang="en-US" sz="2400" b="1" dirty="0">
                <a:solidFill>
                  <a:schemeClr val="tx1"/>
                </a:solidFill>
              </a:rPr>
              <a:t> </a:t>
            </a:r>
            <a:r>
              <a:rPr lang="en-US" altLang="en-US" sz="2400" b="1" dirty="0" err="1" smtClean="0">
                <a:solidFill>
                  <a:schemeClr val="tx1"/>
                </a:solidFill>
              </a:rPr>
              <a:t>của</a:t>
            </a:r>
            <a:r>
              <a:rPr lang="en-US" altLang="en-US" sz="2400" b="1" dirty="0" smtClean="0">
                <a:solidFill>
                  <a:schemeClr val="tx1"/>
                </a:solidFill>
              </a:rPr>
              <a:t> </a:t>
            </a:r>
            <a:r>
              <a:rPr lang="en-US" altLang="en-US" sz="2400" b="1" dirty="0" err="1">
                <a:solidFill>
                  <a:schemeClr val="tx1"/>
                </a:solidFill>
              </a:rPr>
              <a:t>các</a:t>
            </a:r>
            <a:r>
              <a:rPr lang="en-US" altLang="en-US" sz="2400" b="1" dirty="0">
                <a:solidFill>
                  <a:schemeClr val="tx1"/>
                </a:solidFill>
              </a:rPr>
              <a:t> </a:t>
            </a:r>
            <a:r>
              <a:rPr lang="en-US" altLang="en-US" sz="2400" b="1" dirty="0" err="1">
                <a:solidFill>
                  <a:schemeClr val="tx1"/>
                </a:solidFill>
              </a:rPr>
              <a:t>nền</a:t>
            </a:r>
            <a:r>
              <a:rPr lang="en-US" altLang="en-US" sz="2400" b="1" dirty="0">
                <a:solidFill>
                  <a:schemeClr val="tx1"/>
                </a:solidFill>
              </a:rPr>
              <a:t> KTTT</a:t>
            </a:r>
          </a:p>
        </p:txBody>
      </p:sp>
      <p:sp>
        <p:nvSpPr>
          <p:cNvPr id="18438" name="Rectangle 7"/>
          <p:cNvSpPr>
            <a:spLocks noChangeArrowheads="1"/>
          </p:cNvSpPr>
          <p:nvPr/>
        </p:nvSpPr>
        <p:spPr bwMode="auto">
          <a:xfrm>
            <a:off x="560206" y="3114468"/>
            <a:ext cx="104535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en-US" altLang="en-US" sz="2400" b="1" dirty="0" err="1">
                <a:solidFill>
                  <a:schemeClr val="tx1"/>
                </a:solidFill>
              </a:rPr>
              <a:t>Ứng</a:t>
            </a:r>
            <a:r>
              <a:rPr lang="en-US" altLang="en-US" sz="2400" b="1" dirty="0">
                <a:solidFill>
                  <a:schemeClr val="tx1"/>
                </a:solidFill>
              </a:rPr>
              <a:t> </a:t>
            </a:r>
            <a:r>
              <a:rPr lang="en-US" altLang="en-US" sz="2400" b="1" dirty="0" err="1">
                <a:solidFill>
                  <a:schemeClr val="tx1"/>
                </a:solidFill>
              </a:rPr>
              <a:t>dụng</a:t>
            </a:r>
            <a:r>
              <a:rPr lang="en-US" altLang="en-US" sz="2400" b="1" dirty="0">
                <a:solidFill>
                  <a:schemeClr val="tx1"/>
                </a:solidFill>
              </a:rPr>
              <a:t> </a:t>
            </a:r>
            <a:r>
              <a:rPr lang="en-US" altLang="en-US" sz="2400" b="1" dirty="0" err="1">
                <a:solidFill>
                  <a:schemeClr val="tx1"/>
                </a:solidFill>
              </a:rPr>
              <a:t>rộng</a:t>
            </a:r>
            <a:r>
              <a:rPr lang="en-US" altLang="en-US" sz="2400" b="1" dirty="0">
                <a:solidFill>
                  <a:schemeClr val="tx1"/>
                </a:solidFill>
              </a:rPr>
              <a:t> </a:t>
            </a:r>
            <a:r>
              <a:rPr lang="en-US" altLang="en-US" sz="2400" b="1" dirty="0" err="1">
                <a:solidFill>
                  <a:schemeClr val="tx1"/>
                </a:solidFill>
              </a:rPr>
              <a:t>rãi</a:t>
            </a:r>
            <a:r>
              <a:rPr lang="en-US" altLang="en-US" sz="2400" b="1" dirty="0">
                <a:solidFill>
                  <a:schemeClr val="tx1"/>
                </a:solidFill>
              </a:rPr>
              <a:t> </a:t>
            </a:r>
            <a:r>
              <a:rPr lang="en-US" altLang="en-US" sz="2400" b="1" dirty="0">
                <a:solidFill>
                  <a:srgbClr val="0070C0"/>
                </a:solidFill>
              </a:rPr>
              <a:t>CNTT </a:t>
            </a:r>
            <a:r>
              <a:rPr lang="en-US" altLang="en-US" sz="2400" b="1" dirty="0" err="1">
                <a:solidFill>
                  <a:schemeClr val="tx1"/>
                </a:solidFill>
              </a:rPr>
              <a:t>trong</a:t>
            </a:r>
            <a:r>
              <a:rPr lang="en-US" altLang="en-US" sz="2400" b="1" dirty="0">
                <a:solidFill>
                  <a:schemeClr val="tx1"/>
                </a:solidFill>
              </a:rPr>
              <a:t> </a:t>
            </a:r>
            <a:r>
              <a:rPr lang="en-US" altLang="en-US" sz="2400" b="1" dirty="0" err="1">
                <a:solidFill>
                  <a:schemeClr val="tx1"/>
                </a:solidFill>
              </a:rPr>
              <a:t>mọi</a:t>
            </a:r>
            <a:r>
              <a:rPr lang="en-US" altLang="en-US" sz="2400" b="1" dirty="0">
                <a:solidFill>
                  <a:schemeClr val="tx1"/>
                </a:solidFill>
              </a:rPr>
              <a:t> </a:t>
            </a:r>
            <a:r>
              <a:rPr lang="en-US" altLang="en-US" sz="2400" b="1" dirty="0" err="1">
                <a:solidFill>
                  <a:schemeClr val="tx1"/>
                </a:solidFill>
              </a:rPr>
              <a:t>lĩnh</a:t>
            </a:r>
            <a:r>
              <a:rPr lang="en-US" altLang="en-US" sz="2400" b="1" dirty="0">
                <a:solidFill>
                  <a:schemeClr val="tx1"/>
                </a:solidFill>
              </a:rPr>
              <a:t> </a:t>
            </a:r>
            <a:r>
              <a:rPr lang="en-US" altLang="en-US" sz="2400" b="1" dirty="0" err="1">
                <a:solidFill>
                  <a:schemeClr val="tx1"/>
                </a:solidFill>
              </a:rPr>
              <a:t>vực</a:t>
            </a:r>
            <a:r>
              <a:rPr lang="en-US" altLang="en-US" sz="2400" b="1" dirty="0">
                <a:solidFill>
                  <a:schemeClr val="tx1"/>
                </a:solidFill>
              </a:rPr>
              <a:t> </a:t>
            </a:r>
            <a:r>
              <a:rPr lang="en-US" altLang="en-US" sz="2400" b="1" dirty="0" err="1">
                <a:solidFill>
                  <a:schemeClr val="tx1"/>
                </a:solidFill>
              </a:rPr>
              <a:t>sản</a:t>
            </a:r>
            <a:r>
              <a:rPr lang="en-US" altLang="en-US" sz="2400" b="1" dirty="0">
                <a:solidFill>
                  <a:schemeClr val="tx1"/>
                </a:solidFill>
              </a:rPr>
              <a:t> </a:t>
            </a:r>
            <a:r>
              <a:rPr lang="en-US" altLang="en-US" sz="2400" b="1" dirty="0" err="1">
                <a:solidFill>
                  <a:schemeClr val="tx1"/>
                </a:solidFill>
              </a:rPr>
              <a:t>xuất</a:t>
            </a:r>
            <a:r>
              <a:rPr lang="en-US" altLang="en-US" sz="2400" b="1" dirty="0">
                <a:solidFill>
                  <a:schemeClr val="tx1"/>
                </a:solidFill>
              </a:rPr>
              <a:t>, </a:t>
            </a:r>
            <a:r>
              <a:rPr lang="en-US" altLang="en-US" sz="2400" b="1" dirty="0" err="1">
                <a:solidFill>
                  <a:schemeClr val="tx1"/>
                </a:solidFill>
              </a:rPr>
              <a:t>quản</a:t>
            </a:r>
            <a:r>
              <a:rPr lang="en-US" altLang="en-US" sz="2400" b="1" dirty="0">
                <a:solidFill>
                  <a:schemeClr val="tx1"/>
                </a:solidFill>
              </a:rPr>
              <a:t> </a:t>
            </a:r>
            <a:r>
              <a:rPr lang="en-US" altLang="en-US" sz="2400" b="1" dirty="0" err="1">
                <a:solidFill>
                  <a:schemeClr val="tx1"/>
                </a:solidFill>
              </a:rPr>
              <a:t>lý</a:t>
            </a:r>
            <a:endParaRPr lang="en-US" altLang="en-US" sz="2400" b="1" dirty="0">
              <a:solidFill>
                <a:schemeClr val="tx1"/>
              </a:solidFill>
            </a:endParaRPr>
          </a:p>
        </p:txBody>
      </p:sp>
      <p:sp>
        <p:nvSpPr>
          <p:cNvPr id="18439" name="Rectangle 8"/>
          <p:cNvSpPr>
            <a:spLocks noChangeArrowheads="1"/>
          </p:cNvSpPr>
          <p:nvPr/>
        </p:nvSpPr>
        <p:spPr bwMode="auto">
          <a:xfrm>
            <a:off x="566493" y="3921605"/>
            <a:ext cx="11361650"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en-US" altLang="en-US" sz="2400" b="1" dirty="0" err="1" smtClean="0">
                <a:solidFill>
                  <a:schemeClr val="tx1"/>
                </a:solidFill>
              </a:rPr>
              <a:t>Hoạt</a:t>
            </a:r>
            <a:r>
              <a:rPr lang="en-US" altLang="en-US" sz="2400" b="1" dirty="0" smtClean="0">
                <a:solidFill>
                  <a:schemeClr val="tx1"/>
                </a:solidFill>
              </a:rPr>
              <a:t> </a:t>
            </a:r>
            <a:r>
              <a:rPr lang="en-US" altLang="en-US" sz="2400" b="1" dirty="0" err="1">
                <a:solidFill>
                  <a:schemeClr val="tx1"/>
                </a:solidFill>
              </a:rPr>
              <a:t>động</a:t>
            </a:r>
            <a:r>
              <a:rPr lang="en-US" altLang="en-US" sz="2400" b="1" dirty="0">
                <a:solidFill>
                  <a:schemeClr val="tx1"/>
                </a:solidFill>
              </a:rPr>
              <a:t> </a:t>
            </a:r>
            <a:r>
              <a:rPr lang="en-US" altLang="en-US" sz="2400" b="1" dirty="0" smtClean="0">
                <a:solidFill>
                  <a:schemeClr val="tx1"/>
                </a:solidFill>
              </a:rPr>
              <a:t>KH-CN </a:t>
            </a:r>
            <a:r>
              <a:rPr lang="en-US" altLang="en-US" sz="2400" b="1" dirty="0" err="1">
                <a:solidFill>
                  <a:schemeClr val="tx1"/>
                </a:solidFill>
              </a:rPr>
              <a:t>để</a:t>
            </a:r>
            <a:r>
              <a:rPr lang="en-US" altLang="en-US" sz="2400" b="1" dirty="0">
                <a:solidFill>
                  <a:schemeClr val="tx1"/>
                </a:solidFill>
              </a:rPr>
              <a:t> </a:t>
            </a:r>
            <a:r>
              <a:rPr lang="en-US" altLang="en-US" sz="2400" b="1" dirty="0" err="1">
                <a:solidFill>
                  <a:schemeClr val="tx1"/>
                </a:solidFill>
              </a:rPr>
              <a:t>sản</a:t>
            </a:r>
            <a:r>
              <a:rPr lang="en-US" altLang="en-US" sz="2400" b="1" dirty="0">
                <a:solidFill>
                  <a:schemeClr val="tx1"/>
                </a:solidFill>
              </a:rPr>
              <a:t> </a:t>
            </a:r>
            <a:r>
              <a:rPr lang="en-US" altLang="en-US" sz="2400" b="1" dirty="0" err="1">
                <a:solidFill>
                  <a:schemeClr val="tx1"/>
                </a:solidFill>
              </a:rPr>
              <a:t>xuất</a:t>
            </a:r>
            <a:r>
              <a:rPr lang="en-US" altLang="en-US" sz="2400" b="1" dirty="0">
                <a:solidFill>
                  <a:schemeClr val="tx1"/>
                </a:solidFill>
              </a:rPr>
              <a:t> </a:t>
            </a:r>
            <a:r>
              <a:rPr lang="en-US" altLang="en-US" sz="2400" b="1" dirty="0" err="1">
                <a:solidFill>
                  <a:srgbClr val="0070C0"/>
                </a:solidFill>
              </a:rPr>
              <a:t>ra</a:t>
            </a:r>
            <a:r>
              <a:rPr lang="en-US" altLang="en-US" sz="2400" b="1" dirty="0">
                <a:solidFill>
                  <a:srgbClr val="0070C0"/>
                </a:solidFill>
              </a:rPr>
              <a:t> </a:t>
            </a:r>
            <a:r>
              <a:rPr lang="en-US" altLang="en-US" sz="2400" b="1" dirty="0" smtClean="0">
                <a:solidFill>
                  <a:srgbClr val="0070C0"/>
                </a:solidFill>
              </a:rPr>
              <a:t>tri </a:t>
            </a:r>
            <a:r>
              <a:rPr lang="en-US" altLang="en-US" sz="2400" b="1" dirty="0" err="1" smtClean="0">
                <a:solidFill>
                  <a:srgbClr val="0070C0"/>
                </a:solidFill>
              </a:rPr>
              <a:t>thức</a:t>
            </a:r>
            <a:r>
              <a:rPr lang="en-US" altLang="en-US" sz="2400" b="1" dirty="0" smtClean="0">
                <a:solidFill>
                  <a:srgbClr val="0070C0"/>
                </a:solidFill>
              </a:rPr>
              <a:t> </a:t>
            </a:r>
            <a:r>
              <a:rPr lang="en-US" altLang="en-US" sz="2400" b="1" dirty="0" err="1" smtClean="0">
                <a:solidFill>
                  <a:schemeClr val="tx1"/>
                </a:solidFill>
              </a:rPr>
              <a:t>là</a:t>
            </a:r>
            <a:r>
              <a:rPr lang="en-US" altLang="en-US" sz="2400" b="1" dirty="0" smtClean="0">
                <a:solidFill>
                  <a:schemeClr val="tx1"/>
                </a:solidFill>
              </a:rPr>
              <a:t> </a:t>
            </a:r>
            <a:r>
              <a:rPr lang="en-US" altLang="en-US" sz="2400" b="1" dirty="0" err="1">
                <a:solidFill>
                  <a:schemeClr val="tx1"/>
                </a:solidFill>
              </a:rPr>
              <a:t>ngành</a:t>
            </a:r>
            <a:r>
              <a:rPr lang="en-US" altLang="en-US" sz="2400" b="1" dirty="0">
                <a:solidFill>
                  <a:schemeClr val="tx1"/>
                </a:solidFill>
              </a:rPr>
              <a:t> </a:t>
            </a:r>
            <a:r>
              <a:rPr lang="en-US" altLang="en-US" sz="2400" b="1" dirty="0" err="1" smtClean="0">
                <a:solidFill>
                  <a:schemeClr val="tx1"/>
                </a:solidFill>
              </a:rPr>
              <a:t>kinh</a:t>
            </a:r>
            <a:r>
              <a:rPr lang="en-US" altLang="en-US" sz="2400" b="1" dirty="0" smtClean="0">
                <a:solidFill>
                  <a:schemeClr val="tx1"/>
                </a:solidFill>
              </a:rPr>
              <a:t> </a:t>
            </a:r>
            <a:r>
              <a:rPr lang="en-US" altLang="en-US" sz="2400" b="1" dirty="0" err="1" smtClean="0">
                <a:solidFill>
                  <a:schemeClr val="tx1"/>
                </a:solidFill>
              </a:rPr>
              <a:t>tế</a:t>
            </a:r>
            <a:r>
              <a:rPr lang="en-US" altLang="en-US" sz="2400" b="1" dirty="0" smtClean="0">
                <a:solidFill>
                  <a:schemeClr val="tx1"/>
                </a:solidFill>
              </a:rPr>
              <a:t> </a:t>
            </a:r>
            <a:r>
              <a:rPr lang="en-US" altLang="en-US" sz="2400" b="1" dirty="0" err="1" smtClean="0">
                <a:solidFill>
                  <a:schemeClr val="tx1"/>
                </a:solidFill>
              </a:rPr>
              <a:t>trọng</a:t>
            </a:r>
            <a:r>
              <a:rPr lang="en-US" altLang="en-US" sz="2400" b="1" dirty="0" smtClean="0">
                <a:solidFill>
                  <a:schemeClr val="tx1"/>
                </a:solidFill>
              </a:rPr>
              <a:t> </a:t>
            </a:r>
            <a:r>
              <a:rPr lang="en-US" altLang="en-US" sz="2400" b="1" dirty="0" err="1" smtClean="0">
                <a:solidFill>
                  <a:schemeClr val="tx1"/>
                </a:solidFill>
              </a:rPr>
              <a:t>tâm</a:t>
            </a:r>
            <a:endParaRPr lang="en-US" altLang="en-US" sz="2400" b="1" dirty="0">
              <a:solidFill>
                <a:schemeClr val="tx1"/>
              </a:solidFill>
            </a:endParaRPr>
          </a:p>
        </p:txBody>
      </p:sp>
      <p:sp>
        <p:nvSpPr>
          <p:cNvPr id="18440" name="Rectangle 9"/>
          <p:cNvSpPr>
            <a:spLocks noChangeArrowheads="1"/>
          </p:cNvSpPr>
          <p:nvPr/>
        </p:nvSpPr>
        <p:spPr bwMode="auto">
          <a:xfrm>
            <a:off x="534958" y="4713452"/>
            <a:ext cx="1148872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en-US" altLang="en-US" sz="2400" b="1" dirty="0" smtClean="0">
                <a:solidFill>
                  <a:schemeClr val="tx1"/>
                </a:solidFill>
              </a:rPr>
              <a:t>KTTT </a:t>
            </a:r>
            <a:r>
              <a:rPr lang="en-US" altLang="en-US" sz="2400" b="1" dirty="0" err="1" smtClean="0">
                <a:solidFill>
                  <a:schemeClr val="tx1"/>
                </a:solidFill>
              </a:rPr>
              <a:t>dẫn</a:t>
            </a:r>
            <a:r>
              <a:rPr lang="en-US" altLang="en-US" sz="2400" b="1" dirty="0" smtClean="0">
                <a:solidFill>
                  <a:schemeClr val="tx1"/>
                </a:solidFill>
              </a:rPr>
              <a:t> </a:t>
            </a:r>
            <a:r>
              <a:rPr lang="en-US" altLang="en-US" sz="2400" b="1" dirty="0" err="1">
                <a:solidFill>
                  <a:schemeClr val="tx1"/>
                </a:solidFill>
              </a:rPr>
              <a:t>loài</a:t>
            </a:r>
            <a:r>
              <a:rPr lang="en-US" altLang="en-US" sz="2400" b="1" dirty="0">
                <a:solidFill>
                  <a:schemeClr val="tx1"/>
                </a:solidFill>
              </a:rPr>
              <a:t> </a:t>
            </a:r>
            <a:r>
              <a:rPr lang="en-US" altLang="en-US" sz="2400" b="1" dirty="0" err="1">
                <a:solidFill>
                  <a:schemeClr val="tx1"/>
                </a:solidFill>
              </a:rPr>
              <a:t>người</a:t>
            </a:r>
            <a:r>
              <a:rPr lang="en-US" altLang="en-US" sz="2400" b="1" dirty="0">
                <a:solidFill>
                  <a:schemeClr val="tx1"/>
                </a:solidFill>
              </a:rPr>
              <a:t> </a:t>
            </a:r>
            <a:r>
              <a:rPr lang="en-US" altLang="en-US" sz="2400" b="1" dirty="0" smtClean="0">
                <a:solidFill>
                  <a:schemeClr val="tx1"/>
                </a:solidFill>
              </a:rPr>
              <a:t>CMCN 4.0, </a:t>
            </a:r>
            <a:r>
              <a:rPr lang="nb-NO" altLang="en-US" sz="2400" b="1" dirty="0" smtClean="0">
                <a:solidFill>
                  <a:schemeClr val="tx1"/>
                </a:solidFill>
              </a:rPr>
              <a:t>xóa </a:t>
            </a:r>
            <a:r>
              <a:rPr lang="nb-NO" altLang="en-US" sz="2400" b="1" dirty="0">
                <a:solidFill>
                  <a:schemeClr val="tx1"/>
                </a:solidFill>
              </a:rPr>
              <a:t>nhòa ranh giới giữa các lĩnh vực vật lý, kỹ thuật số và sinh học với trung tâm là </a:t>
            </a:r>
            <a:r>
              <a:rPr lang="nb-NO" altLang="en-US" sz="2400" b="1" dirty="0">
                <a:solidFill>
                  <a:srgbClr val="0070C0"/>
                </a:solidFill>
              </a:rPr>
              <a:t>sự phát triển trí tuệ nhân tạo, r</a:t>
            </a:r>
            <a:r>
              <a:rPr lang="en-US" altLang="en-US" sz="2400" b="1" dirty="0" err="1">
                <a:solidFill>
                  <a:srgbClr val="0070C0"/>
                </a:solidFill>
              </a:rPr>
              <a:t>obot</a:t>
            </a:r>
            <a:r>
              <a:rPr lang="nb-NO" altLang="en-US" sz="2400" b="1" dirty="0">
                <a:solidFill>
                  <a:srgbClr val="0070C0"/>
                </a:solidFill>
              </a:rPr>
              <a:t>, Internet vạn vật…</a:t>
            </a:r>
            <a:endParaRPr lang="en-US" altLang="en-US" sz="2400" b="1" dirty="0">
              <a:solidFill>
                <a:srgbClr val="0070C0"/>
              </a:solidFill>
            </a:endParaRPr>
          </a:p>
        </p:txBody>
      </p:sp>
    </p:spTree>
    <p:extLst>
      <p:ext uri="{BB962C8B-B14F-4D97-AF65-F5344CB8AC3E}">
        <p14:creationId xmlns:p14="http://schemas.microsoft.com/office/powerpoint/2010/main" val="869867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fade">
                                      <p:cBhvr>
                                        <p:cTn id="7" dur="500"/>
                                        <p:tgtEl>
                                          <p:spTgt spid="184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437"/>
                                        </p:tgtEl>
                                        <p:attrNameLst>
                                          <p:attrName>style.visibility</p:attrName>
                                        </p:attrNameLst>
                                      </p:cBhvr>
                                      <p:to>
                                        <p:strVal val="visible"/>
                                      </p:to>
                                    </p:set>
                                    <p:animEffect transition="in" filter="fade">
                                      <p:cBhvr>
                                        <p:cTn id="12" dur="500"/>
                                        <p:tgtEl>
                                          <p:spTgt spid="1843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438"/>
                                        </p:tgtEl>
                                        <p:attrNameLst>
                                          <p:attrName>style.visibility</p:attrName>
                                        </p:attrNameLst>
                                      </p:cBhvr>
                                      <p:to>
                                        <p:strVal val="visible"/>
                                      </p:to>
                                    </p:set>
                                    <p:animEffect transition="in" filter="fade">
                                      <p:cBhvr>
                                        <p:cTn id="17" dur="500"/>
                                        <p:tgtEl>
                                          <p:spTgt spid="1843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439"/>
                                        </p:tgtEl>
                                        <p:attrNameLst>
                                          <p:attrName>style.visibility</p:attrName>
                                        </p:attrNameLst>
                                      </p:cBhvr>
                                      <p:to>
                                        <p:strVal val="visible"/>
                                      </p:to>
                                    </p:set>
                                    <p:animEffect transition="in" filter="fade">
                                      <p:cBhvr>
                                        <p:cTn id="22" dur="500"/>
                                        <p:tgtEl>
                                          <p:spTgt spid="1843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440"/>
                                        </p:tgtEl>
                                        <p:attrNameLst>
                                          <p:attrName>style.visibility</p:attrName>
                                        </p:attrNameLst>
                                      </p:cBhvr>
                                      <p:to>
                                        <p:strVal val="visible"/>
                                      </p:to>
                                    </p:set>
                                    <p:animEffect transition="in" filter="fade">
                                      <p:cBhvr>
                                        <p:cTn id="27" dur="5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P spid="18437" grpId="0"/>
      <p:bldP spid="18438" grpId="0"/>
      <p:bldP spid="18439" grpId="0"/>
      <p:bldP spid="184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207743" y="270321"/>
            <a:ext cx="7773988" cy="571500"/>
          </a:xfrm>
        </p:spPr>
        <p:txBody>
          <a:bodyPr>
            <a:normAutofit/>
          </a:bodyPr>
          <a:lstStyle/>
          <a:p>
            <a:pPr algn="ctr"/>
            <a:r>
              <a:rPr lang="en-US" altLang="en-US" sz="2800" b="1" dirty="0" smtClean="0">
                <a:solidFill>
                  <a:srgbClr val="0033CC"/>
                </a:solidFill>
                <a:latin typeface="Arial" panose="020B0604020202020204" pitchFamily="34" charset="0"/>
                <a:cs typeface="Arial" panose="020B0604020202020204" pitchFamily="34" charset="0"/>
              </a:rPr>
              <a:t>CÁC CUỘC CM CÔNG NGHIỆP</a:t>
            </a:r>
            <a:endParaRPr lang="en-US" altLang="en-US" sz="2800" b="1" dirty="0">
              <a:solidFill>
                <a:srgbClr val="0033CC"/>
              </a:solidFill>
              <a:latin typeface="Arial" panose="020B0604020202020204" pitchFamily="34" charset="0"/>
              <a:cs typeface="Arial" panose="020B0604020202020204" pitchFamily="34" charset="0"/>
            </a:endParaRPr>
          </a:p>
        </p:txBody>
      </p:sp>
      <p:sp>
        <p:nvSpPr>
          <p:cNvPr id="19459" name="Rectangle 3"/>
          <p:cNvSpPr>
            <a:spLocks noChangeArrowheads="1"/>
          </p:cNvSpPr>
          <p:nvPr/>
        </p:nvSpPr>
        <p:spPr bwMode="auto">
          <a:xfrm>
            <a:off x="10208765" y="5825082"/>
            <a:ext cx="1460071"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marL="0" indent="0" algn="just">
              <a:lnSpc>
                <a:spcPct val="150000"/>
              </a:lnSpc>
              <a:spcBef>
                <a:spcPct val="0"/>
              </a:spcBef>
              <a:buClr>
                <a:srgbClr val="FF0000"/>
              </a:buClr>
              <a:buNone/>
            </a:pPr>
            <a:r>
              <a:rPr lang="vi-VN" altLang="en-US" sz="1400" i="1" dirty="0" smtClean="0">
                <a:solidFill>
                  <a:schemeClr val="tx1"/>
                </a:solidFill>
              </a:rPr>
              <a:t>( </a:t>
            </a:r>
            <a:r>
              <a:rPr lang="en-US" altLang="en-US" sz="1400" i="1" dirty="0" err="1" smtClean="0">
                <a:solidFill>
                  <a:schemeClr val="tx1"/>
                </a:solidFill>
              </a:rPr>
              <a:t>Đầu</a:t>
            </a:r>
            <a:r>
              <a:rPr lang="en-US" altLang="en-US" sz="1400" i="1" dirty="0" smtClean="0">
                <a:solidFill>
                  <a:schemeClr val="tx1"/>
                </a:solidFill>
              </a:rPr>
              <a:t> </a:t>
            </a:r>
            <a:r>
              <a:rPr lang="vi-VN" altLang="en-US" sz="1400" i="1" dirty="0" smtClean="0">
                <a:solidFill>
                  <a:schemeClr val="tx1"/>
                </a:solidFill>
              </a:rPr>
              <a:t>2016</a:t>
            </a:r>
            <a:r>
              <a:rPr lang="vi-VN" altLang="en-US" sz="1400" i="1" dirty="0">
                <a:solidFill>
                  <a:schemeClr val="tx1"/>
                </a:solidFill>
              </a:rPr>
              <a:t>)</a:t>
            </a:r>
            <a:endParaRPr lang="en-US" altLang="en-US" sz="1400" i="1" dirty="0">
              <a:solidFill>
                <a:schemeClr val="tx1"/>
              </a:solidFill>
            </a:endParaRPr>
          </a:p>
        </p:txBody>
      </p:sp>
      <p:pic>
        <p:nvPicPr>
          <p:cNvPr id="2" name="Picture 1"/>
          <p:cNvPicPr>
            <a:picLocks noChangeAspect="1"/>
          </p:cNvPicPr>
          <p:nvPr/>
        </p:nvPicPr>
        <p:blipFill>
          <a:blip r:embed="rId2"/>
          <a:stretch>
            <a:fillRect/>
          </a:stretch>
        </p:blipFill>
        <p:spPr>
          <a:xfrm>
            <a:off x="175089" y="1588168"/>
            <a:ext cx="3033331" cy="4348608"/>
          </a:xfrm>
          <a:prstGeom prst="rect">
            <a:avLst/>
          </a:prstGeom>
          <a:ln>
            <a:solidFill>
              <a:schemeClr val="tx2"/>
            </a:solidFill>
          </a:ln>
        </p:spPr>
      </p:pic>
      <p:pic>
        <p:nvPicPr>
          <p:cNvPr id="3" name="Picture 2"/>
          <p:cNvPicPr>
            <a:picLocks noChangeAspect="1"/>
          </p:cNvPicPr>
          <p:nvPr/>
        </p:nvPicPr>
        <p:blipFill>
          <a:blip r:embed="rId3"/>
          <a:stretch>
            <a:fillRect/>
          </a:stretch>
        </p:blipFill>
        <p:spPr>
          <a:xfrm>
            <a:off x="3244441" y="1599450"/>
            <a:ext cx="3012914" cy="4323678"/>
          </a:xfrm>
          <a:prstGeom prst="rect">
            <a:avLst/>
          </a:prstGeom>
          <a:ln>
            <a:solidFill>
              <a:schemeClr val="tx2"/>
            </a:solidFill>
          </a:ln>
        </p:spPr>
      </p:pic>
      <p:pic>
        <p:nvPicPr>
          <p:cNvPr id="4" name="Picture 3"/>
          <p:cNvPicPr>
            <a:picLocks noChangeAspect="1"/>
          </p:cNvPicPr>
          <p:nvPr/>
        </p:nvPicPr>
        <p:blipFill>
          <a:blip r:embed="rId4"/>
          <a:stretch>
            <a:fillRect/>
          </a:stretch>
        </p:blipFill>
        <p:spPr>
          <a:xfrm>
            <a:off x="6268065" y="1631534"/>
            <a:ext cx="3153752" cy="4305242"/>
          </a:xfrm>
          <a:prstGeom prst="rect">
            <a:avLst/>
          </a:prstGeom>
          <a:ln>
            <a:noFill/>
          </a:ln>
        </p:spPr>
      </p:pic>
      <p:pic>
        <p:nvPicPr>
          <p:cNvPr id="5" name="Picture 4"/>
          <p:cNvPicPr>
            <a:picLocks noChangeAspect="1"/>
          </p:cNvPicPr>
          <p:nvPr/>
        </p:nvPicPr>
        <p:blipFill>
          <a:blip r:embed="rId5"/>
          <a:stretch>
            <a:fillRect/>
          </a:stretch>
        </p:blipFill>
        <p:spPr>
          <a:xfrm>
            <a:off x="9336505" y="1915529"/>
            <a:ext cx="2855495" cy="4007599"/>
          </a:xfrm>
          <a:prstGeom prst="rect">
            <a:avLst/>
          </a:prstGeom>
          <a:ln>
            <a:solidFill>
              <a:schemeClr val="tx2"/>
            </a:solidFill>
          </a:ln>
        </p:spPr>
      </p:pic>
      <p:sp>
        <p:nvSpPr>
          <p:cNvPr id="6" name="Action Button: Forward or Next 5">
            <a:hlinkClick r:id="" action="ppaction://customshow?id=18&amp;return=true" highlightClick="1"/>
          </p:cNvPr>
          <p:cNvSpPr/>
          <p:nvPr/>
        </p:nvSpPr>
        <p:spPr>
          <a:xfrm>
            <a:off x="11532358" y="6482687"/>
            <a:ext cx="545911" cy="259307"/>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055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459"/>
                                        </p:tgtEl>
                                        <p:attrNameLst>
                                          <p:attrName>style.visibility</p:attrName>
                                        </p:attrNameLst>
                                      </p:cBhvr>
                                      <p:to>
                                        <p:strVal val="visible"/>
                                      </p:to>
                                    </p:set>
                                    <p:animEffect transition="in" filter="fade">
                                      <p:cBhvr>
                                        <p:cTn id="25"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ChangeArrowheads="1"/>
          </p:cNvSpPr>
          <p:nvPr/>
        </p:nvSpPr>
        <p:spPr bwMode="auto">
          <a:xfrm>
            <a:off x="433395" y="792973"/>
            <a:ext cx="7957543"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vi-VN" altLang="en-US" sz="2000" b="1" dirty="0">
                <a:solidFill>
                  <a:schemeClr val="tx1"/>
                </a:solidFill>
              </a:rPr>
              <a:t>Các đặc điểm của CMCN 4</a:t>
            </a:r>
            <a:r>
              <a:rPr lang="en-US" altLang="en-US" sz="2000" b="1" dirty="0">
                <a:solidFill>
                  <a:schemeClr val="tx1"/>
                </a:solidFill>
              </a:rPr>
              <a:t>.0</a:t>
            </a:r>
            <a:r>
              <a:rPr lang="vi-VN" altLang="en-US" sz="2000" b="1" dirty="0">
                <a:solidFill>
                  <a:schemeClr val="tx1"/>
                </a:solidFill>
              </a:rPr>
              <a:t>:</a:t>
            </a:r>
            <a:endParaRPr lang="en-US" altLang="en-US" sz="2000" b="1" dirty="0">
              <a:solidFill>
                <a:schemeClr val="tx1"/>
              </a:solidFill>
            </a:endParaRPr>
          </a:p>
        </p:txBody>
      </p:sp>
      <p:sp>
        <p:nvSpPr>
          <p:cNvPr id="20483" name="Title 1"/>
          <p:cNvSpPr>
            <a:spLocks noGrp="1"/>
          </p:cNvSpPr>
          <p:nvPr>
            <p:ph type="title"/>
          </p:nvPr>
        </p:nvSpPr>
        <p:spPr>
          <a:xfrm>
            <a:off x="54592" y="40944"/>
            <a:ext cx="11776394" cy="655257"/>
          </a:xfrm>
        </p:spPr>
        <p:txBody>
          <a:bodyPr vert="horz" lIns="91440" tIns="45720" rIns="91440" bIns="45720" rtlCol="0" anchor="ctr">
            <a:normAutofit/>
          </a:bodyPr>
          <a:lstStyle/>
          <a:p>
            <a:pPr algn="ctr"/>
            <a:r>
              <a:rPr lang="nb-NO" altLang="en-US" sz="2800" b="1" dirty="0" smtClean="0">
                <a:solidFill>
                  <a:srgbClr val="0033CC"/>
                </a:solidFill>
                <a:latin typeface="Arial" panose="020B0604020202020204" pitchFamily="34" charset="0"/>
                <a:cs typeface="Arial" panose="020B0604020202020204" pitchFamily="34" charset="0"/>
              </a:rPr>
              <a:t> </a:t>
            </a:r>
            <a:r>
              <a:rPr lang="en-US" altLang="en-US" sz="2800" b="1" dirty="0" smtClean="0">
                <a:solidFill>
                  <a:srgbClr val="0033CC"/>
                </a:solidFill>
                <a:latin typeface="Arial" panose="020B0604020202020204" pitchFamily="34" charset="0"/>
                <a:cs typeface="Arial" panose="020B0604020202020204" pitchFamily="34" charset="0"/>
              </a:rPr>
              <a:t>ĐẶC ĐIỂM, THỜI CƠ VÀ THÁCH THỨC CỦA CMCN 4.0</a:t>
            </a:r>
            <a:endParaRPr lang="en-US" altLang="en-US" sz="2800" b="1" dirty="0">
              <a:solidFill>
                <a:srgbClr val="0033CC"/>
              </a:solidFill>
              <a:latin typeface="Arial" panose="020B0604020202020204" pitchFamily="34" charset="0"/>
              <a:cs typeface="Arial" panose="020B0604020202020204" pitchFamily="34" charset="0"/>
            </a:endParaRPr>
          </a:p>
        </p:txBody>
      </p:sp>
      <p:sp>
        <p:nvSpPr>
          <p:cNvPr id="20484" name="Rectangle 5"/>
          <p:cNvSpPr>
            <a:spLocks noChangeArrowheads="1"/>
          </p:cNvSpPr>
          <p:nvPr/>
        </p:nvSpPr>
        <p:spPr bwMode="auto">
          <a:xfrm>
            <a:off x="1371770" y="1349208"/>
            <a:ext cx="9519141"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
            </a:pPr>
            <a:r>
              <a:rPr lang="vi-VN" altLang="en-US" sz="2000" b="1" dirty="0">
                <a:solidFill>
                  <a:schemeClr val="tx1"/>
                </a:solidFill>
              </a:rPr>
              <a:t>Là sự kết hợp của 3 CN trong 3 lĩnh vực </a:t>
            </a:r>
            <a:r>
              <a:rPr lang="vi-VN" altLang="en-US" sz="2000" b="1" dirty="0">
                <a:solidFill>
                  <a:srgbClr val="0070C0"/>
                </a:solidFill>
              </a:rPr>
              <a:t>vật lý, kĩ thuật số, sinh học</a:t>
            </a:r>
            <a:endParaRPr lang="en-US" altLang="en-US" sz="2000" b="1" dirty="0">
              <a:solidFill>
                <a:srgbClr val="0070C0"/>
              </a:solidFill>
            </a:endParaRPr>
          </a:p>
        </p:txBody>
      </p:sp>
      <p:sp>
        <p:nvSpPr>
          <p:cNvPr id="20485" name="Rectangle 6"/>
          <p:cNvSpPr>
            <a:spLocks noChangeArrowheads="1"/>
          </p:cNvSpPr>
          <p:nvPr/>
        </p:nvSpPr>
        <p:spPr bwMode="auto">
          <a:xfrm>
            <a:off x="1380376" y="1909866"/>
            <a:ext cx="1013131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
            </a:pPr>
            <a:r>
              <a:rPr lang="vi-VN" altLang="en-US" sz="2000" b="1" dirty="0">
                <a:solidFill>
                  <a:schemeClr val="tx1"/>
                </a:solidFill>
              </a:rPr>
              <a:t>So với các </a:t>
            </a:r>
            <a:r>
              <a:rPr lang="en-US" altLang="en-US" sz="2000" b="1" dirty="0" smtClean="0">
                <a:solidFill>
                  <a:schemeClr val="tx1"/>
                </a:solidFill>
              </a:rPr>
              <a:t>CMCN </a:t>
            </a:r>
            <a:r>
              <a:rPr lang="vi-VN" altLang="en-US" sz="2000" b="1" dirty="0">
                <a:solidFill>
                  <a:schemeClr val="tx1"/>
                </a:solidFill>
              </a:rPr>
              <a:t>trước đây, CM 4.0 phát triển với tốc độ cấp số nhân</a:t>
            </a:r>
            <a:endParaRPr lang="en-US" altLang="en-US" sz="2000" b="1" dirty="0">
              <a:solidFill>
                <a:schemeClr val="tx1"/>
              </a:solidFill>
            </a:endParaRPr>
          </a:p>
        </p:txBody>
      </p:sp>
      <p:sp>
        <p:nvSpPr>
          <p:cNvPr id="20486" name="Rectangle 7"/>
          <p:cNvSpPr>
            <a:spLocks noChangeArrowheads="1"/>
          </p:cNvSpPr>
          <p:nvPr/>
        </p:nvSpPr>
        <p:spPr bwMode="auto">
          <a:xfrm>
            <a:off x="1374912" y="2497389"/>
            <a:ext cx="9919063" cy="958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
            </a:pPr>
            <a:r>
              <a:rPr lang="en-US" altLang="en-US" sz="2000" b="1" dirty="0">
                <a:solidFill>
                  <a:schemeClr val="tx1"/>
                </a:solidFill>
              </a:rPr>
              <a:t>M</a:t>
            </a:r>
            <a:r>
              <a:rPr lang="vi-VN" altLang="en-US" sz="2000" b="1" dirty="0">
                <a:solidFill>
                  <a:schemeClr val="tx1"/>
                </a:solidFill>
              </a:rPr>
              <a:t>ở ra kỷ nguyên mới, áp dụng khoa học </a:t>
            </a:r>
            <a:r>
              <a:rPr lang="vi-VN" altLang="en-US" sz="2000" b="1" dirty="0">
                <a:solidFill>
                  <a:srgbClr val="0070C0"/>
                </a:solidFill>
              </a:rPr>
              <a:t>robot, IoT, dữ liệu lớn, điện thoại di động và công nghệ in 3D </a:t>
            </a:r>
            <a:endParaRPr lang="en-US" altLang="en-US" sz="2000" b="1" dirty="0">
              <a:solidFill>
                <a:srgbClr val="0070C0"/>
              </a:solidFill>
            </a:endParaRPr>
          </a:p>
        </p:txBody>
      </p:sp>
      <p:sp>
        <p:nvSpPr>
          <p:cNvPr id="20487" name="Rectangle 8"/>
          <p:cNvSpPr>
            <a:spLocks noChangeArrowheads="1"/>
          </p:cNvSpPr>
          <p:nvPr/>
        </p:nvSpPr>
        <p:spPr bwMode="auto">
          <a:xfrm>
            <a:off x="1348786" y="3580825"/>
            <a:ext cx="10347343"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
            </a:pPr>
            <a:r>
              <a:rPr lang="en-US" altLang="en-US" sz="2000" b="1" dirty="0" err="1" smtClean="0">
                <a:solidFill>
                  <a:schemeClr val="tx1"/>
                </a:solidFill>
              </a:rPr>
              <a:t>Tạo</a:t>
            </a:r>
            <a:r>
              <a:rPr lang="en-US" altLang="en-US" sz="2000" b="1" dirty="0" smtClean="0">
                <a:solidFill>
                  <a:schemeClr val="tx1"/>
                </a:solidFill>
              </a:rPr>
              <a:t> </a:t>
            </a:r>
            <a:r>
              <a:rPr lang="en-US" altLang="en-US" sz="2000" b="1" dirty="0" err="1" smtClean="0">
                <a:solidFill>
                  <a:schemeClr val="tx1"/>
                </a:solidFill>
              </a:rPr>
              <a:t>ra</a:t>
            </a:r>
            <a:r>
              <a:rPr lang="en-US" altLang="en-US" sz="2000" b="1" dirty="0" smtClean="0">
                <a:solidFill>
                  <a:schemeClr val="tx1"/>
                </a:solidFill>
              </a:rPr>
              <a:t> n</a:t>
            </a:r>
            <a:r>
              <a:rPr lang="vi-VN" altLang="en-US" sz="2000" b="1" dirty="0" smtClean="0">
                <a:solidFill>
                  <a:schemeClr val="tx1"/>
                </a:solidFill>
              </a:rPr>
              <a:t>hững </a:t>
            </a:r>
            <a:r>
              <a:rPr lang="vi-VN" altLang="en-US" sz="2000" b="1" dirty="0">
                <a:solidFill>
                  <a:srgbClr val="0070C0"/>
                </a:solidFill>
              </a:rPr>
              <a:t>thay đổi </a:t>
            </a:r>
            <a:r>
              <a:rPr lang="vi-VN" altLang="en-US" sz="2000" b="1" dirty="0">
                <a:solidFill>
                  <a:schemeClr val="tx1"/>
                </a:solidFill>
              </a:rPr>
              <a:t>trong khái niệm đổi mới công nghệ, trang thiết bị </a:t>
            </a:r>
            <a:r>
              <a:rPr lang="en-US" altLang="en-US" sz="2000" b="1" dirty="0" smtClean="0">
                <a:solidFill>
                  <a:schemeClr val="tx1"/>
                </a:solidFill>
              </a:rPr>
              <a:t>SX</a:t>
            </a:r>
            <a:endParaRPr lang="en-US" altLang="en-US" sz="2000" b="1" dirty="0">
              <a:solidFill>
                <a:schemeClr val="tx1"/>
              </a:solidFill>
            </a:endParaRPr>
          </a:p>
        </p:txBody>
      </p:sp>
      <p:sp>
        <p:nvSpPr>
          <p:cNvPr id="10" name="Rectangle 9"/>
          <p:cNvSpPr/>
          <p:nvPr/>
        </p:nvSpPr>
        <p:spPr>
          <a:xfrm>
            <a:off x="1351132" y="4325807"/>
            <a:ext cx="10781732" cy="2477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228600" indent="-228600" algn="just">
              <a:lnSpc>
                <a:spcPct val="150000"/>
              </a:lnSpc>
              <a:buClr>
                <a:srgbClr val="FF0000"/>
              </a:buClr>
              <a:buFont typeface="Wingdings" panose="05000000000000000000" pitchFamily="2" charset="2"/>
              <a:buChar char="§"/>
              <a:defRPr/>
            </a:pPr>
            <a:r>
              <a:rPr lang="vi-VN" sz="2000" b="1" dirty="0"/>
              <a:t>CMCN 4.0 có thể được chia thành </a:t>
            </a:r>
            <a:r>
              <a:rPr lang="en-US" sz="2000" b="1" dirty="0" smtClean="0"/>
              <a:t>3</a:t>
            </a:r>
            <a:r>
              <a:rPr lang="vi-VN" sz="2000" b="1" dirty="0" smtClean="0"/>
              <a:t> </a:t>
            </a:r>
            <a:r>
              <a:rPr lang="vi-VN" sz="2000" b="1" dirty="0"/>
              <a:t>nhóm chính: </a:t>
            </a:r>
          </a:p>
          <a:p>
            <a:pPr marL="713582" indent="-342900" algn="just">
              <a:lnSpc>
                <a:spcPct val="150000"/>
              </a:lnSpc>
              <a:spcBef>
                <a:spcPts val="600"/>
              </a:spcBef>
              <a:buClr>
                <a:srgbClr val="0033CC"/>
              </a:buClr>
              <a:buFont typeface="Wingdings" panose="05000000000000000000" pitchFamily="2" charset="2"/>
              <a:buChar char="§"/>
              <a:defRPr/>
            </a:pPr>
            <a:r>
              <a:rPr lang="vi-VN" sz="2000" b="1" dirty="0"/>
              <a:t>Vật lý : VL mới, CN in 3D, Robot cao cấp;</a:t>
            </a:r>
          </a:p>
          <a:p>
            <a:pPr marL="713582" indent="-342900" algn="just">
              <a:lnSpc>
                <a:spcPct val="150000"/>
              </a:lnSpc>
              <a:buClr>
                <a:srgbClr val="0033CC"/>
              </a:buClr>
              <a:buFont typeface="Wingdings" panose="05000000000000000000" pitchFamily="2" charset="2"/>
              <a:buChar char="§"/>
              <a:defRPr/>
            </a:pPr>
            <a:r>
              <a:rPr lang="vi-VN" sz="2000" b="1" dirty="0"/>
              <a:t>Số hoá: Nhờ </a:t>
            </a:r>
            <a:r>
              <a:rPr lang="vi-VN" sz="2000" b="1" dirty="0" smtClean="0"/>
              <a:t>cảm </a:t>
            </a:r>
            <a:r>
              <a:rPr lang="vi-VN" sz="2000" b="1" dirty="0"/>
              <a:t>biến và mạng </a:t>
            </a:r>
            <a:r>
              <a:rPr lang="vi-VN" sz="2000" b="1" dirty="0" smtClean="0"/>
              <a:t>kết </a:t>
            </a:r>
            <a:r>
              <a:rPr lang="vi-VN" sz="2000" b="1" dirty="0"/>
              <a:t>nối thế giới thực vào mạng không gian ảo;</a:t>
            </a:r>
          </a:p>
          <a:p>
            <a:pPr marL="713582" indent="-342900" algn="just">
              <a:lnSpc>
                <a:spcPct val="150000"/>
              </a:lnSpc>
              <a:buClr>
                <a:srgbClr val="0033CC"/>
              </a:buClr>
              <a:buFont typeface="Wingdings" panose="05000000000000000000" pitchFamily="2" charset="2"/>
              <a:buChar char="§"/>
              <a:defRPr/>
            </a:pPr>
            <a:r>
              <a:rPr lang="vi-VN" sz="2000" b="1" dirty="0"/>
              <a:t>Sinh học: việc giải trình bộ gen; việc kích hoạt hay chỉnh sửa gen, tiến tới sẽ là phát triển của sinh học tổng hợp</a:t>
            </a:r>
            <a:endParaRPr lang="en-US" sz="2000" b="1" dirty="0"/>
          </a:p>
        </p:txBody>
      </p:sp>
    </p:spTree>
    <p:extLst>
      <p:ext uri="{BB962C8B-B14F-4D97-AF65-F5344CB8AC3E}">
        <p14:creationId xmlns:p14="http://schemas.microsoft.com/office/powerpoint/2010/main" val="378767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fade">
                                      <p:cBhvr>
                                        <p:cTn id="7" dur="500"/>
                                        <p:tgtEl>
                                          <p:spTgt spid="2048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485"/>
                                        </p:tgtEl>
                                        <p:attrNameLst>
                                          <p:attrName>style.visibility</p:attrName>
                                        </p:attrNameLst>
                                      </p:cBhvr>
                                      <p:to>
                                        <p:strVal val="visible"/>
                                      </p:to>
                                    </p:set>
                                    <p:animEffect transition="in" filter="fade">
                                      <p:cBhvr>
                                        <p:cTn id="12" dur="500"/>
                                        <p:tgtEl>
                                          <p:spTgt spid="2048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486"/>
                                        </p:tgtEl>
                                        <p:attrNameLst>
                                          <p:attrName>style.visibility</p:attrName>
                                        </p:attrNameLst>
                                      </p:cBhvr>
                                      <p:to>
                                        <p:strVal val="visible"/>
                                      </p:to>
                                    </p:set>
                                    <p:animEffect transition="in" filter="fade">
                                      <p:cBhvr>
                                        <p:cTn id="17" dur="500"/>
                                        <p:tgtEl>
                                          <p:spTgt spid="2048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487"/>
                                        </p:tgtEl>
                                        <p:attrNameLst>
                                          <p:attrName>style.visibility</p:attrName>
                                        </p:attrNameLst>
                                      </p:cBhvr>
                                      <p:to>
                                        <p:strVal val="visible"/>
                                      </p:to>
                                    </p:set>
                                    <p:animEffect transition="in" filter="fade">
                                      <p:cBhvr>
                                        <p:cTn id="22" dur="500"/>
                                        <p:tgtEl>
                                          <p:spTgt spid="2048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5" grpId="0"/>
      <p:bldP spid="20486" grpId="0"/>
      <p:bldP spid="20487"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2"/>
          <p:cNvSpPr>
            <a:spLocks noChangeArrowheads="1"/>
          </p:cNvSpPr>
          <p:nvPr/>
        </p:nvSpPr>
        <p:spPr bwMode="auto">
          <a:xfrm>
            <a:off x="2483892" y="337414"/>
            <a:ext cx="8889103" cy="571597"/>
          </a:xfrm>
          <a:prstGeom prst="roundRect">
            <a:avLst>
              <a:gd name="adj" fmla="val 42181"/>
            </a:avLst>
          </a:prstGeom>
          <a:solidFill>
            <a:schemeClr val="tx2"/>
          </a:solidFill>
          <a:ln w="19050" cap="rnd">
            <a:solidFill>
              <a:srgbClr val="1C1C1C"/>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2880" tIns="91440" rIns="182880" bIns="91440" anchor="ct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ctr" eaLnBrk="1" hangingPunct="1">
              <a:spcBef>
                <a:spcPct val="0"/>
              </a:spcBef>
              <a:buFontTx/>
              <a:buNone/>
            </a:pPr>
            <a:r>
              <a:rPr lang="en-US" altLang="en-US" sz="2800" b="1" dirty="0" err="1">
                <a:solidFill>
                  <a:srgbClr val="FFFF00"/>
                </a:solidFill>
                <a:cs typeface="Arial" panose="020B0604020202020204" pitchFamily="34" charset="0"/>
              </a:rPr>
              <a:t>Sau</a:t>
            </a:r>
            <a:r>
              <a:rPr lang="en-US" altLang="en-US" sz="2800" b="1" dirty="0">
                <a:solidFill>
                  <a:srgbClr val="FFFF00"/>
                </a:solidFill>
                <a:cs typeface="Arial" panose="020B0604020202020204" pitchFamily="34" charset="0"/>
              </a:rPr>
              <a:t> </a:t>
            </a:r>
            <a:r>
              <a:rPr lang="en-US" altLang="en-US" sz="2800" b="1" dirty="0" err="1">
                <a:solidFill>
                  <a:srgbClr val="FFFF00"/>
                </a:solidFill>
                <a:cs typeface="Arial" panose="020B0604020202020204" pitchFamily="34" charset="0"/>
              </a:rPr>
              <a:t>khi</a:t>
            </a:r>
            <a:r>
              <a:rPr lang="en-US" altLang="en-US" sz="2800" b="1" dirty="0">
                <a:solidFill>
                  <a:srgbClr val="FFFF00"/>
                </a:solidFill>
                <a:cs typeface="Arial" panose="020B0604020202020204" pitchFamily="34" charset="0"/>
              </a:rPr>
              <a:t> </a:t>
            </a:r>
            <a:r>
              <a:rPr lang="en-US" altLang="en-US" sz="2800" b="1" dirty="0" err="1">
                <a:solidFill>
                  <a:srgbClr val="FFFF00"/>
                </a:solidFill>
                <a:cs typeface="Arial" panose="020B0604020202020204" pitchFamily="34" charset="0"/>
              </a:rPr>
              <a:t>học</a:t>
            </a:r>
            <a:r>
              <a:rPr lang="en-US" altLang="en-US" sz="2800" b="1" dirty="0">
                <a:solidFill>
                  <a:srgbClr val="FFFF00"/>
                </a:solidFill>
                <a:cs typeface="Arial" panose="020B0604020202020204" pitchFamily="34" charset="0"/>
              </a:rPr>
              <a:t> </a:t>
            </a:r>
            <a:r>
              <a:rPr lang="en-US" altLang="en-US" sz="2800" b="1" dirty="0" err="1">
                <a:solidFill>
                  <a:srgbClr val="FFFF00"/>
                </a:solidFill>
                <a:cs typeface="Arial" panose="020B0604020202020204" pitchFamily="34" charset="0"/>
              </a:rPr>
              <a:t>xong</a:t>
            </a:r>
            <a:r>
              <a:rPr lang="en-US" altLang="en-US" sz="2800" b="1" dirty="0">
                <a:solidFill>
                  <a:srgbClr val="FFFF00"/>
                </a:solidFill>
                <a:cs typeface="Arial" panose="020B0604020202020204" pitchFamily="34" charset="0"/>
              </a:rPr>
              <a:t> </a:t>
            </a:r>
            <a:r>
              <a:rPr lang="en-US" altLang="en-US" sz="2800" b="1" dirty="0" err="1">
                <a:solidFill>
                  <a:srgbClr val="FFFF00"/>
                </a:solidFill>
                <a:cs typeface="Arial" panose="020B0604020202020204" pitchFamily="34" charset="0"/>
              </a:rPr>
              <a:t>bài</a:t>
            </a:r>
            <a:r>
              <a:rPr lang="en-US" altLang="en-US" sz="2800" b="1" dirty="0">
                <a:solidFill>
                  <a:srgbClr val="FFFF00"/>
                </a:solidFill>
                <a:cs typeface="Arial" panose="020B0604020202020204" pitchFamily="34" charset="0"/>
              </a:rPr>
              <a:t> </a:t>
            </a:r>
            <a:r>
              <a:rPr lang="en-US" altLang="en-US" sz="2800" b="1" dirty="0" err="1">
                <a:solidFill>
                  <a:srgbClr val="FFFF00"/>
                </a:solidFill>
                <a:cs typeface="Arial" panose="020B0604020202020204" pitchFamily="34" charset="0"/>
              </a:rPr>
              <a:t>này</a:t>
            </a:r>
            <a:r>
              <a:rPr lang="en-US" altLang="en-US" sz="2800" b="1" dirty="0">
                <a:solidFill>
                  <a:srgbClr val="FFFF00"/>
                </a:solidFill>
                <a:cs typeface="Arial" panose="020B0604020202020204" pitchFamily="34" charset="0"/>
              </a:rPr>
              <a:t>, </a:t>
            </a:r>
            <a:r>
              <a:rPr lang="en-US" altLang="en-US" sz="2800" b="1" dirty="0" err="1">
                <a:solidFill>
                  <a:srgbClr val="FFFF00"/>
                </a:solidFill>
                <a:cs typeface="Arial" panose="020B0604020202020204" pitchFamily="34" charset="0"/>
              </a:rPr>
              <a:t>người</a:t>
            </a:r>
            <a:r>
              <a:rPr lang="en-US" altLang="en-US" sz="2800" b="1" dirty="0">
                <a:solidFill>
                  <a:srgbClr val="FFFF00"/>
                </a:solidFill>
                <a:cs typeface="Arial" panose="020B0604020202020204" pitchFamily="34" charset="0"/>
              </a:rPr>
              <a:t> </a:t>
            </a:r>
            <a:r>
              <a:rPr lang="en-US" altLang="en-US" sz="2800" b="1" dirty="0" err="1">
                <a:solidFill>
                  <a:srgbClr val="FFFF00"/>
                </a:solidFill>
                <a:cs typeface="Arial" panose="020B0604020202020204" pitchFamily="34" charset="0"/>
              </a:rPr>
              <a:t>học</a:t>
            </a:r>
            <a:r>
              <a:rPr lang="en-US" altLang="en-US" sz="2800" b="1" dirty="0">
                <a:solidFill>
                  <a:srgbClr val="FFFF00"/>
                </a:solidFill>
                <a:cs typeface="Arial" panose="020B0604020202020204" pitchFamily="34" charset="0"/>
              </a:rPr>
              <a:t> </a:t>
            </a:r>
            <a:r>
              <a:rPr lang="en-US" altLang="en-US" sz="2800" b="1" dirty="0" err="1">
                <a:solidFill>
                  <a:srgbClr val="FFFF00"/>
                </a:solidFill>
                <a:cs typeface="Arial" panose="020B0604020202020204" pitchFamily="34" charset="0"/>
              </a:rPr>
              <a:t>có</a:t>
            </a:r>
            <a:r>
              <a:rPr lang="en-US" altLang="en-US" sz="2800" b="1" dirty="0">
                <a:solidFill>
                  <a:srgbClr val="FFFF00"/>
                </a:solidFill>
                <a:cs typeface="Arial" panose="020B0604020202020204" pitchFamily="34" charset="0"/>
              </a:rPr>
              <a:t> </a:t>
            </a:r>
            <a:r>
              <a:rPr lang="en-US" altLang="en-US" sz="2800" b="1" dirty="0" err="1">
                <a:solidFill>
                  <a:srgbClr val="FFFF00"/>
                </a:solidFill>
                <a:cs typeface="Arial" panose="020B0604020202020204" pitchFamily="34" charset="0"/>
              </a:rPr>
              <a:t>khả</a:t>
            </a:r>
            <a:r>
              <a:rPr lang="en-US" altLang="en-US" sz="2800" b="1" dirty="0">
                <a:solidFill>
                  <a:srgbClr val="FFFF00"/>
                </a:solidFill>
                <a:cs typeface="Arial" panose="020B0604020202020204" pitchFamily="34" charset="0"/>
              </a:rPr>
              <a:t> </a:t>
            </a:r>
            <a:r>
              <a:rPr lang="en-US" altLang="en-US" sz="2800" b="1" dirty="0" err="1">
                <a:solidFill>
                  <a:srgbClr val="FFFF00"/>
                </a:solidFill>
                <a:cs typeface="Arial" panose="020B0604020202020204" pitchFamily="34" charset="0"/>
              </a:rPr>
              <a:t>năng</a:t>
            </a:r>
            <a:r>
              <a:rPr lang="en-US" altLang="en-US" sz="2800" b="1" dirty="0">
                <a:solidFill>
                  <a:srgbClr val="FFFF00"/>
                </a:solidFill>
                <a:cs typeface="Arial" panose="020B0604020202020204" pitchFamily="34" charset="0"/>
              </a:rPr>
              <a:t>:</a:t>
            </a:r>
          </a:p>
        </p:txBody>
      </p:sp>
      <p:pic>
        <p:nvPicPr>
          <p:cNvPr id="6"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56847" y="983628"/>
            <a:ext cx="8523551" cy="59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6"/>
          <p:cNvSpPr>
            <a:spLocks noGrp="1"/>
          </p:cNvSpPr>
          <p:nvPr>
            <p:ph type="title"/>
          </p:nvPr>
        </p:nvSpPr>
        <p:spPr>
          <a:xfrm>
            <a:off x="247358" y="265608"/>
            <a:ext cx="2355165" cy="649678"/>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0" tIns="91440" rIns="182880" bIns="91440" anchor="ctr">
            <a:normAutofit fontScale="90000"/>
          </a:bodyPr>
          <a:lstStyle/>
          <a:p>
            <a:pPr defTabSz="1828800" fontAlgn="base">
              <a:spcAft>
                <a:spcPct val="0"/>
              </a:spcAft>
            </a:pPr>
            <a:r>
              <a:rPr lang="en-US" sz="4000" b="1" kern="0" dirty="0">
                <a:solidFill>
                  <a:srgbClr val="000000"/>
                </a:solidFill>
                <a:effectLst>
                  <a:outerShdw blurRad="38100" dist="38100" dir="2700000" algn="tl">
                    <a:srgbClr val="000000">
                      <a:alpha val="43137"/>
                    </a:srgbClr>
                  </a:outerShdw>
                </a:effectLst>
              </a:rPr>
              <a:t>MỤC TIÊU</a:t>
            </a:r>
          </a:p>
        </p:txBody>
      </p:sp>
      <p:grpSp>
        <p:nvGrpSpPr>
          <p:cNvPr id="9" name="Group 2"/>
          <p:cNvGrpSpPr>
            <a:grpSpLocks/>
          </p:cNvGrpSpPr>
          <p:nvPr/>
        </p:nvGrpSpPr>
        <p:grpSpPr bwMode="auto">
          <a:xfrm>
            <a:off x="1573069" y="5583490"/>
            <a:ext cx="10418634" cy="1151678"/>
            <a:chOff x="1161" y="1572"/>
            <a:chExt cx="3206" cy="338"/>
          </a:xfrm>
        </p:grpSpPr>
        <p:sp>
          <p:nvSpPr>
            <p:cNvPr id="10" name="AutoShape 3"/>
            <p:cNvSpPr>
              <a:spLocks noChangeArrowheads="1"/>
            </p:cNvSpPr>
            <p:nvPr/>
          </p:nvSpPr>
          <p:spPr bwMode="gray">
            <a:xfrm>
              <a:off x="1161" y="1572"/>
              <a:ext cx="3206" cy="338"/>
            </a:xfrm>
            <a:prstGeom prst="roundRect">
              <a:avLst>
                <a:gd name="adj" fmla="val 16667"/>
              </a:avLst>
            </a:prstGeom>
            <a:solidFill>
              <a:schemeClr val="accent1"/>
            </a:solidFill>
            <a:ln>
              <a:noFill/>
            </a:ln>
            <a:effectLst/>
            <a:extLst>
              <a:ext uri="{91240B29-F687-4F45-9708-019B960494DF}">
                <a14:hiddenLine xmlns:a14="http://schemas.microsoft.com/office/drawing/2010/main" w="1270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lvl1pPr>
                <a:spcBef>
                  <a:spcPct val="20000"/>
                </a:spcBef>
                <a:buChar char="•"/>
                <a:defRPr sz="6400">
                  <a:solidFill>
                    <a:srgbClr val="000000"/>
                  </a:solidFill>
                  <a:latin typeface="Arial" panose="020B0604020202020204" pitchFamily="34" charset="0"/>
                </a:defRPr>
              </a:lvl1pPr>
              <a:lvl2pPr marL="742950" indent="-285750">
                <a:spcBef>
                  <a:spcPct val="20000"/>
                </a:spcBef>
                <a:buChar char="–"/>
                <a:defRPr sz="5600">
                  <a:solidFill>
                    <a:srgbClr val="000000"/>
                  </a:solidFill>
                  <a:latin typeface="Arial" panose="020B0604020202020204" pitchFamily="34" charset="0"/>
                </a:defRPr>
              </a:lvl2pPr>
              <a:lvl3pPr marL="1143000" indent="-228600">
                <a:spcBef>
                  <a:spcPct val="20000"/>
                </a:spcBef>
                <a:buChar char="•"/>
                <a:defRPr sz="4800">
                  <a:solidFill>
                    <a:srgbClr val="000000"/>
                  </a:solidFill>
                  <a:latin typeface="Arial" panose="020B0604020202020204" pitchFamily="34" charset="0"/>
                </a:defRPr>
              </a:lvl3pPr>
              <a:lvl4pPr marL="1600200" indent="-228600">
                <a:spcBef>
                  <a:spcPct val="20000"/>
                </a:spcBef>
                <a:buChar char="–"/>
                <a:defRPr sz="4000">
                  <a:solidFill>
                    <a:srgbClr val="000000"/>
                  </a:solidFill>
                  <a:latin typeface="Arial" panose="020B0604020202020204" pitchFamily="34" charset="0"/>
                </a:defRPr>
              </a:lvl4pPr>
              <a:lvl5pPr marL="2057400" indent="-228600">
                <a:spcBef>
                  <a:spcPct val="20000"/>
                </a:spcBef>
                <a:buChar char="»"/>
                <a:defRPr sz="4000">
                  <a:solidFill>
                    <a:srgbClr val="000000"/>
                  </a:solidFill>
                  <a:latin typeface="Arial" panose="020B0604020202020204" pitchFamily="34" charset="0"/>
                </a:defRPr>
              </a:lvl5pPr>
              <a:lvl6pPr marL="2514600" indent="-2286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eaLnBrk="0" fontAlgn="base" hangingPunct="0">
                <a:spcBef>
                  <a:spcPct val="20000"/>
                </a:spcBef>
                <a:spcAft>
                  <a:spcPct val="0"/>
                </a:spcAft>
                <a:buChar char="»"/>
                <a:defRPr sz="4000">
                  <a:solidFill>
                    <a:srgbClr val="000000"/>
                  </a:solidFill>
                  <a:latin typeface="Arial" panose="020B0604020202020204" pitchFamily="34" charset="0"/>
                </a:defRPr>
              </a:lvl9pPr>
            </a:lstStyle>
            <a:p>
              <a:pPr eaLnBrk="1" hangingPunct="1">
                <a:spcBef>
                  <a:spcPct val="0"/>
                </a:spcBef>
                <a:buFontTx/>
                <a:buNone/>
              </a:pPr>
              <a:endParaRPr lang="en-US" altLang="en-US" sz="2800">
                <a:solidFill>
                  <a:schemeClr val="tx1"/>
                </a:solidFill>
              </a:endParaRPr>
            </a:p>
          </p:txBody>
        </p:sp>
        <p:sp>
          <p:nvSpPr>
            <p:cNvPr id="11" name="AutoShape 4"/>
            <p:cNvSpPr>
              <a:spLocks noChangeArrowheads="1"/>
            </p:cNvSpPr>
            <p:nvPr/>
          </p:nvSpPr>
          <p:spPr bwMode="gray">
            <a:xfrm>
              <a:off x="1171" y="1578"/>
              <a:ext cx="3187" cy="152"/>
            </a:xfrm>
            <a:prstGeom prst="roundRect">
              <a:avLst>
                <a:gd name="adj" fmla="val 28356"/>
              </a:avLst>
            </a:prstGeom>
            <a:gradFill rotWithShape="1">
              <a:gsLst>
                <a:gs pos="0">
                  <a:srgbClr val="FFFFFF">
                    <a:alpha val="70000"/>
                  </a:srgbClr>
                </a:gs>
                <a:gs pos="100000">
                  <a:schemeClr val="accent1">
                    <a:alpha val="70000"/>
                  </a:scheme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999999"/>
                    </a:outerShdw>
                  </a:effectLst>
                </a14:hiddenEffects>
              </a:ext>
            </a:extLst>
          </p:spPr>
          <p:txBody>
            <a:bodyPr wrap="none" anchor="ctr"/>
            <a:lstStyle>
              <a:lvl1pPr>
                <a:spcBef>
                  <a:spcPct val="20000"/>
                </a:spcBef>
                <a:buChar char="•"/>
                <a:defRPr sz="6400">
                  <a:solidFill>
                    <a:srgbClr val="000000"/>
                  </a:solidFill>
                  <a:latin typeface="Arial" panose="020B0604020202020204" pitchFamily="34" charset="0"/>
                </a:defRPr>
              </a:lvl1pPr>
              <a:lvl2pPr marL="742950" indent="-285750">
                <a:spcBef>
                  <a:spcPct val="20000"/>
                </a:spcBef>
                <a:buChar char="–"/>
                <a:defRPr sz="5600">
                  <a:solidFill>
                    <a:srgbClr val="000000"/>
                  </a:solidFill>
                  <a:latin typeface="Arial" panose="020B0604020202020204" pitchFamily="34" charset="0"/>
                </a:defRPr>
              </a:lvl2pPr>
              <a:lvl3pPr marL="1143000" indent="-228600">
                <a:spcBef>
                  <a:spcPct val="20000"/>
                </a:spcBef>
                <a:buChar char="•"/>
                <a:defRPr sz="4800">
                  <a:solidFill>
                    <a:srgbClr val="000000"/>
                  </a:solidFill>
                  <a:latin typeface="Arial" panose="020B0604020202020204" pitchFamily="34" charset="0"/>
                </a:defRPr>
              </a:lvl3pPr>
              <a:lvl4pPr marL="1600200" indent="-228600">
                <a:spcBef>
                  <a:spcPct val="20000"/>
                </a:spcBef>
                <a:buChar char="–"/>
                <a:defRPr sz="4000">
                  <a:solidFill>
                    <a:srgbClr val="000000"/>
                  </a:solidFill>
                  <a:latin typeface="Arial" panose="020B0604020202020204" pitchFamily="34" charset="0"/>
                </a:defRPr>
              </a:lvl4pPr>
              <a:lvl5pPr marL="2057400" indent="-228600">
                <a:spcBef>
                  <a:spcPct val="20000"/>
                </a:spcBef>
                <a:buChar char="»"/>
                <a:defRPr sz="4000">
                  <a:solidFill>
                    <a:srgbClr val="000000"/>
                  </a:solidFill>
                  <a:latin typeface="Arial" panose="020B0604020202020204" pitchFamily="34" charset="0"/>
                </a:defRPr>
              </a:lvl5pPr>
              <a:lvl6pPr marL="2514600" indent="-2286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eaLnBrk="0" fontAlgn="base" hangingPunct="0">
                <a:spcBef>
                  <a:spcPct val="20000"/>
                </a:spcBef>
                <a:spcAft>
                  <a:spcPct val="0"/>
                </a:spcAft>
                <a:buChar char="»"/>
                <a:defRPr sz="4000">
                  <a:solidFill>
                    <a:srgbClr val="000000"/>
                  </a:solidFill>
                  <a:latin typeface="Arial" panose="020B0604020202020204" pitchFamily="34" charset="0"/>
                </a:defRPr>
              </a:lvl9pPr>
            </a:lstStyle>
            <a:p>
              <a:pPr eaLnBrk="1" hangingPunct="1">
                <a:spcBef>
                  <a:spcPct val="0"/>
                </a:spcBef>
                <a:buFontTx/>
                <a:buNone/>
              </a:pPr>
              <a:endParaRPr lang="en-US" altLang="en-US" sz="2800">
                <a:solidFill>
                  <a:schemeClr val="tx1"/>
                </a:solidFill>
              </a:endParaRPr>
            </a:p>
          </p:txBody>
        </p:sp>
      </p:grpSp>
      <p:grpSp>
        <p:nvGrpSpPr>
          <p:cNvPr id="12" name="Group 8"/>
          <p:cNvGrpSpPr>
            <a:grpSpLocks/>
          </p:cNvGrpSpPr>
          <p:nvPr/>
        </p:nvGrpSpPr>
        <p:grpSpPr bwMode="auto">
          <a:xfrm>
            <a:off x="1563021" y="4119927"/>
            <a:ext cx="10350305" cy="1183848"/>
            <a:chOff x="1161" y="1572"/>
            <a:chExt cx="3206" cy="338"/>
          </a:xfrm>
          <a:solidFill>
            <a:srgbClr val="00B0F0"/>
          </a:solidFill>
        </p:grpSpPr>
        <p:sp>
          <p:nvSpPr>
            <p:cNvPr id="13" name="AutoShape 9"/>
            <p:cNvSpPr>
              <a:spLocks noChangeArrowheads="1"/>
            </p:cNvSpPr>
            <p:nvPr/>
          </p:nvSpPr>
          <p:spPr bwMode="gray">
            <a:xfrm>
              <a:off x="1161" y="1572"/>
              <a:ext cx="3206" cy="338"/>
            </a:xfrm>
            <a:prstGeom prst="roundRect">
              <a:avLst>
                <a:gd name="adj" fmla="val 16667"/>
              </a:avLst>
            </a:prstGeom>
            <a:grpFill/>
            <a:ln>
              <a:noFill/>
            </a:ln>
            <a:effectLst/>
            <a:extLst>
              <a:ext uri="{91240B29-F687-4F45-9708-019B960494DF}">
                <a14:hiddenLine xmlns:a14="http://schemas.microsoft.com/office/drawing/2010/main" w="1270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lvl1pPr>
                <a:spcBef>
                  <a:spcPct val="20000"/>
                </a:spcBef>
                <a:buChar char="•"/>
                <a:defRPr sz="6400">
                  <a:solidFill>
                    <a:srgbClr val="000000"/>
                  </a:solidFill>
                  <a:latin typeface="Arial" panose="020B0604020202020204" pitchFamily="34" charset="0"/>
                </a:defRPr>
              </a:lvl1pPr>
              <a:lvl2pPr marL="742950" indent="-285750">
                <a:spcBef>
                  <a:spcPct val="20000"/>
                </a:spcBef>
                <a:buChar char="–"/>
                <a:defRPr sz="5600">
                  <a:solidFill>
                    <a:srgbClr val="000000"/>
                  </a:solidFill>
                  <a:latin typeface="Arial" panose="020B0604020202020204" pitchFamily="34" charset="0"/>
                </a:defRPr>
              </a:lvl2pPr>
              <a:lvl3pPr marL="1143000" indent="-228600">
                <a:spcBef>
                  <a:spcPct val="20000"/>
                </a:spcBef>
                <a:buChar char="•"/>
                <a:defRPr sz="4800">
                  <a:solidFill>
                    <a:srgbClr val="000000"/>
                  </a:solidFill>
                  <a:latin typeface="Arial" panose="020B0604020202020204" pitchFamily="34" charset="0"/>
                </a:defRPr>
              </a:lvl3pPr>
              <a:lvl4pPr marL="1600200" indent="-228600">
                <a:spcBef>
                  <a:spcPct val="20000"/>
                </a:spcBef>
                <a:buChar char="–"/>
                <a:defRPr sz="4000">
                  <a:solidFill>
                    <a:srgbClr val="000000"/>
                  </a:solidFill>
                  <a:latin typeface="Arial" panose="020B0604020202020204" pitchFamily="34" charset="0"/>
                </a:defRPr>
              </a:lvl4pPr>
              <a:lvl5pPr marL="2057400" indent="-228600">
                <a:spcBef>
                  <a:spcPct val="20000"/>
                </a:spcBef>
                <a:buChar char="»"/>
                <a:defRPr sz="4000">
                  <a:solidFill>
                    <a:srgbClr val="000000"/>
                  </a:solidFill>
                  <a:latin typeface="Arial" panose="020B0604020202020204" pitchFamily="34" charset="0"/>
                </a:defRPr>
              </a:lvl5pPr>
              <a:lvl6pPr marL="2514600" indent="-2286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eaLnBrk="0" fontAlgn="base" hangingPunct="0">
                <a:spcBef>
                  <a:spcPct val="20000"/>
                </a:spcBef>
                <a:spcAft>
                  <a:spcPct val="0"/>
                </a:spcAft>
                <a:buChar char="»"/>
                <a:defRPr sz="4000">
                  <a:solidFill>
                    <a:srgbClr val="000000"/>
                  </a:solidFill>
                  <a:latin typeface="Arial" panose="020B0604020202020204" pitchFamily="34" charset="0"/>
                </a:defRPr>
              </a:lvl9pPr>
            </a:lstStyle>
            <a:p>
              <a:pPr eaLnBrk="1" hangingPunct="1">
                <a:spcBef>
                  <a:spcPct val="0"/>
                </a:spcBef>
                <a:buFontTx/>
                <a:buNone/>
                <a:defRPr/>
              </a:pPr>
              <a:endParaRPr lang="en-US" altLang="en-US" sz="2800" smtClean="0">
                <a:solidFill>
                  <a:schemeClr val="tx1"/>
                </a:solidFill>
              </a:endParaRPr>
            </a:p>
          </p:txBody>
        </p:sp>
        <p:sp>
          <p:nvSpPr>
            <p:cNvPr id="14" name="AutoShape 10"/>
            <p:cNvSpPr>
              <a:spLocks noChangeArrowheads="1"/>
            </p:cNvSpPr>
            <p:nvPr/>
          </p:nvSpPr>
          <p:spPr bwMode="gray">
            <a:xfrm>
              <a:off x="1161" y="1587"/>
              <a:ext cx="3187" cy="152"/>
            </a:xfrm>
            <a:prstGeom prst="roundRect">
              <a:avLst>
                <a:gd name="adj" fmla="val 28356"/>
              </a:avLst>
            </a:prstGeom>
            <a:gradFill>
              <a:gsLst>
                <a:gs pos="35000">
                  <a:srgbClr val="00B0F0">
                    <a:tint val="66000"/>
                    <a:satMod val="160000"/>
                    <a:alpha val="0"/>
                  </a:srgbClr>
                </a:gs>
                <a:gs pos="62000">
                  <a:srgbClr val="00B0F0">
                    <a:tint val="44500"/>
                    <a:satMod val="160000"/>
                  </a:srgbClr>
                </a:gs>
                <a:gs pos="79000">
                  <a:srgbClr val="00B0F0">
                    <a:tint val="23500"/>
                    <a:satMod val="160000"/>
                  </a:srgbClr>
                </a:gs>
              </a:gsLst>
              <a:lin ang="162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999999"/>
                    </a:outerShdw>
                  </a:effectLst>
                </a14:hiddenEffects>
              </a:ext>
            </a:extLst>
          </p:spPr>
          <p:txBody>
            <a:bodyPr wrap="none" anchor="ctr"/>
            <a:lstStyle>
              <a:lvl1pPr>
                <a:spcBef>
                  <a:spcPct val="20000"/>
                </a:spcBef>
                <a:buChar char="•"/>
                <a:defRPr sz="6400">
                  <a:solidFill>
                    <a:srgbClr val="000000"/>
                  </a:solidFill>
                  <a:latin typeface="Arial" panose="020B0604020202020204" pitchFamily="34" charset="0"/>
                </a:defRPr>
              </a:lvl1pPr>
              <a:lvl2pPr marL="742950" indent="-285750">
                <a:spcBef>
                  <a:spcPct val="20000"/>
                </a:spcBef>
                <a:buChar char="–"/>
                <a:defRPr sz="5600">
                  <a:solidFill>
                    <a:srgbClr val="000000"/>
                  </a:solidFill>
                  <a:latin typeface="Arial" panose="020B0604020202020204" pitchFamily="34" charset="0"/>
                </a:defRPr>
              </a:lvl2pPr>
              <a:lvl3pPr marL="1143000" indent="-228600">
                <a:spcBef>
                  <a:spcPct val="20000"/>
                </a:spcBef>
                <a:buChar char="•"/>
                <a:defRPr sz="4800">
                  <a:solidFill>
                    <a:srgbClr val="000000"/>
                  </a:solidFill>
                  <a:latin typeface="Arial" panose="020B0604020202020204" pitchFamily="34" charset="0"/>
                </a:defRPr>
              </a:lvl3pPr>
              <a:lvl4pPr marL="1600200" indent="-228600">
                <a:spcBef>
                  <a:spcPct val="20000"/>
                </a:spcBef>
                <a:buChar char="–"/>
                <a:defRPr sz="4000">
                  <a:solidFill>
                    <a:srgbClr val="000000"/>
                  </a:solidFill>
                  <a:latin typeface="Arial" panose="020B0604020202020204" pitchFamily="34" charset="0"/>
                </a:defRPr>
              </a:lvl4pPr>
              <a:lvl5pPr marL="2057400" indent="-228600">
                <a:spcBef>
                  <a:spcPct val="20000"/>
                </a:spcBef>
                <a:buChar char="»"/>
                <a:defRPr sz="4000">
                  <a:solidFill>
                    <a:srgbClr val="000000"/>
                  </a:solidFill>
                  <a:latin typeface="Arial" panose="020B0604020202020204" pitchFamily="34" charset="0"/>
                </a:defRPr>
              </a:lvl5pPr>
              <a:lvl6pPr marL="2514600" indent="-2286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eaLnBrk="0" fontAlgn="base" hangingPunct="0">
                <a:spcBef>
                  <a:spcPct val="20000"/>
                </a:spcBef>
                <a:spcAft>
                  <a:spcPct val="0"/>
                </a:spcAft>
                <a:buChar char="»"/>
                <a:defRPr sz="4000">
                  <a:solidFill>
                    <a:srgbClr val="000000"/>
                  </a:solidFill>
                  <a:latin typeface="Arial" panose="020B0604020202020204" pitchFamily="34" charset="0"/>
                </a:defRPr>
              </a:lvl9pPr>
            </a:lstStyle>
            <a:p>
              <a:pPr eaLnBrk="1" hangingPunct="1">
                <a:spcBef>
                  <a:spcPct val="0"/>
                </a:spcBef>
                <a:buFontTx/>
                <a:buNone/>
                <a:defRPr/>
              </a:pPr>
              <a:endParaRPr lang="en-US" altLang="en-US" sz="2800" smtClean="0">
                <a:solidFill>
                  <a:schemeClr val="tx1"/>
                </a:solidFill>
              </a:endParaRPr>
            </a:p>
          </p:txBody>
        </p:sp>
      </p:grpSp>
      <p:grpSp>
        <p:nvGrpSpPr>
          <p:cNvPr id="15" name="Group 11"/>
          <p:cNvGrpSpPr>
            <a:grpSpLocks/>
          </p:cNvGrpSpPr>
          <p:nvPr/>
        </p:nvGrpSpPr>
        <p:grpSpPr bwMode="auto">
          <a:xfrm rot="10800000">
            <a:off x="1615269" y="2702913"/>
            <a:ext cx="10219679" cy="1132376"/>
            <a:chOff x="1161" y="1572"/>
            <a:chExt cx="3206" cy="338"/>
          </a:xfrm>
        </p:grpSpPr>
        <p:sp>
          <p:nvSpPr>
            <p:cNvPr id="16" name="AutoShape 12"/>
            <p:cNvSpPr>
              <a:spLocks noChangeArrowheads="1"/>
            </p:cNvSpPr>
            <p:nvPr/>
          </p:nvSpPr>
          <p:spPr bwMode="gray">
            <a:xfrm>
              <a:off x="1161" y="1572"/>
              <a:ext cx="3206" cy="338"/>
            </a:xfrm>
            <a:prstGeom prst="roundRect">
              <a:avLst>
                <a:gd name="adj" fmla="val 16667"/>
              </a:avLst>
            </a:prstGeom>
            <a:solidFill>
              <a:schemeClr val="accent1"/>
            </a:solidFill>
            <a:ln>
              <a:noFill/>
            </a:ln>
            <a:effectLst/>
            <a:extLst>
              <a:ext uri="{91240B29-F687-4F45-9708-019B960494DF}">
                <a14:hiddenLine xmlns:a14="http://schemas.microsoft.com/office/drawing/2010/main" w="1270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lvl1pPr>
                <a:spcBef>
                  <a:spcPct val="20000"/>
                </a:spcBef>
                <a:buChar char="•"/>
                <a:defRPr sz="6400">
                  <a:solidFill>
                    <a:srgbClr val="000000"/>
                  </a:solidFill>
                  <a:latin typeface="Arial" panose="020B0604020202020204" pitchFamily="34" charset="0"/>
                </a:defRPr>
              </a:lvl1pPr>
              <a:lvl2pPr marL="742950" indent="-285750">
                <a:spcBef>
                  <a:spcPct val="20000"/>
                </a:spcBef>
                <a:buChar char="–"/>
                <a:defRPr sz="5600">
                  <a:solidFill>
                    <a:srgbClr val="000000"/>
                  </a:solidFill>
                  <a:latin typeface="Arial" panose="020B0604020202020204" pitchFamily="34" charset="0"/>
                </a:defRPr>
              </a:lvl2pPr>
              <a:lvl3pPr marL="1143000" indent="-228600">
                <a:spcBef>
                  <a:spcPct val="20000"/>
                </a:spcBef>
                <a:buChar char="•"/>
                <a:defRPr sz="4800">
                  <a:solidFill>
                    <a:srgbClr val="000000"/>
                  </a:solidFill>
                  <a:latin typeface="Arial" panose="020B0604020202020204" pitchFamily="34" charset="0"/>
                </a:defRPr>
              </a:lvl3pPr>
              <a:lvl4pPr marL="1600200" indent="-228600">
                <a:spcBef>
                  <a:spcPct val="20000"/>
                </a:spcBef>
                <a:buChar char="–"/>
                <a:defRPr sz="4000">
                  <a:solidFill>
                    <a:srgbClr val="000000"/>
                  </a:solidFill>
                  <a:latin typeface="Arial" panose="020B0604020202020204" pitchFamily="34" charset="0"/>
                </a:defRPr>
              </a:lvl4pPr>
              <a:lvl5pPr marL="2057400" indent="-228600">
                <a:spcBef>
                  <a:spcPct val="20000"/>
                </a:spcBef>
                <a:buChar char="»"/>
                <a:defRPr sz="4000">
                  <a:solidFill>
                    <a:srgbClr val="000000"/>
                  </a:solidFill>
                  <a:latin typeface="Arial" panose="020B0604020202020204" pitchFamily="34" charset="0"/>
                </a:defRPr>
              </a:lvl5pPr>
              <a:lvl6pPr marL="2514600" indent="-2286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eaLnBrk="0" fontAlgn="base" hangingPunct="0">
                <a:spcBef>
                  <a:spcPct val="20000"/>
                </a:spcBef>
                <a:spcAft>
                  <a:spcPct val="0"/>
                </a:spcAft>
                <a:buChar char="»"/>
                <a:defRPr sz="4000">
                  <a:solidFill>
                    <a:srgbClr val="000000"/>
                  </a:solidFill>
                  <a:latin typeface="Arial" panose="020B0604020202020204" pitchFamily="34" charset="0"/>
                </a:defRPr>
              </a:lvl9pPr>
            </a:lstStyle>
            <a:p>
              <a:pPr eaLnBrk="1" hangingPunct="1">
                <a:spcBef>
                  <a:spcPct val="0"/>
                </a:spcBef>
                <a:buFontTx/>
                <a:buNone/>
              </a:pPr>
              <a:endParaRPr lang="en-US" altLang="en-US" sz="2800">
                <a:solidFill>
                  <a:schemeClr val="tx1"/>
                </a:solidFill>
              </a:endParaRPr>
            </a:p>
          </p:txBody>
        </p:sp>
        <p:sp>
          <p:nvSpPr>
            <p:cNvPr id="17" name="AutoShape 13"/>
            <p:cNvSpPr>
              <a:spLocks noChangeArrowheads="1"/>
            </p:cNvSpPr>
            <p:nvPr/>
          </p:nvSpPr>
          <p:spPr bwMode="gray">
            <a:xfrm>
              <a:off x="1171" y="1578"/>
              <a:ext cx="3187" cy="152"/>
            </a:xfrm>
            <a:prstGeom prst="roundRect">
              <a:avLst>
                <a:gd name="adj" fmla="val 28356"/>
              </a:avLst>
            </a:prstGeom>
            <a:gradFill rotWithShape="1">
              <a:gsLst>
                <a:gs pos="0">
                  <a:srgbClr val="FFFFFF">
                    <a:alpha val="70000"/>
                  </a:srgbClr>
                </a:gs>
                <a:gs pos="100000">
                  <a:schemeClr val="accent1">
                    <a:alpha val="70000"/>
                  </a:scheme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999999"/>
                    </a:outerShdw>
                  </a:effectLst>
                </a14:hiddenEffects>
              </a:ext>
            </a:extLst>
          </p:spPr>
          <p:txBody>
            <a:bodyPr wrap="none" anchor="ctr"/>
            <a:lstStyle>
              <a:lvl1pPr>
                <a:spcBef>
                  <a:spcPct val="20000"/>
                </a:spcBef>
                <a:buChar char="•"/>
                <a:defRPr sz="6400">
                  <a:solidFill>
                    <a:srgbClr val="000000"/>
                  </a:solidFill>
                  <a:latin typeface="Arial" panose="020B0604020202020204" pitchFamily="34" charset="0"/>
                </a:defRPr>
              </a:lvl1pPr>
              <a:lvl2pPr marL="742950" indent="-285750">
                <a:spcBef>
                  <a:spcPct val="20000"/>
                </a:spcBef>
                <a:buChar char="–"/>
                <a:defRPr sz="5600">
                  <a:solidFill>
                    <a:srgbClr val="000000"/>
                  </a:solidFill>
                  <a:latin typeface="Arial" panose="020B0604020202020204" pitchFamily="34" charset="0"/>
                </a:defRPr>
              </a:lvl2pPr>
              <a:lvl3pPr marL="1143000" indent="-228600">
                <a:spcBef>
                  <a:spcPct val="20000"/>
                </a:spcBef>
                <a:buChar char="•"/>
                <a:defRPr sz="4800">
                  <a:solidFill>
                    <a:srgbClr val="000000"/>
                  </a:solidFill>
                  <a:latin typeface="Arial" panose="020B0604020202020204" pitchFamily="34" charset="0"/>
                </a:defRPr>
              </a:lvl3pPr>
              <a:lvl4pPr marL="1600200" indent="-228600">
                <a:spcBef>
                  <a:spcPct val="20000"/>
                </a:spcBef>
                <a:buChar char="–"/>
                <a:defRPr sz="4000">
                  <a:solidFill>
                    <a:srgbClr val="000000"/>
                  </a:solidFill>
                  <a:latin typeface="Arial" panose="020B0604020202020204" pitchFamily="34" charset="0"/>
                </a:defRPr>
              </a:lvl4pPr>
              <a:lvl5pPr marL="2057400" indent="-228600">
                <a:spcBef>
                  <a:spcPct val="20000"/>
                </a:spcBef>
                <a:buChar char="»"/>
                <a:defRPr sz="4000">
                  <a:solidFill>
                    <a:srgbClr val="000000"/>
                  </a:solidFill>
                  <a:latin typeface="Arial" panose="020B0604020202020204" pitchFamily="34" charset="0"/>
                </a:defRPr>
              </a:lvl5pPr>
              <a:lvl6pPr marL="2514600" indent="-2286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eaLnBrk="0" fontAlgn="base" hangingPunct="0">
                <a:spcBef>
                  <a:spcPct val="20000"/>
                </a:spcBef>
                <a:spcAft>
                  <a:spcPct val="0"/>
                </a:spcAft>
                <a:buChar char="»"/>
                <a:defRPr sz="4000">
                  <a:solidFill>
                    <a:srgbClr val="000000"/>
                  </a:solidFill>
                  <a:latin typeface="Arial" panose="020B0604020202020204" pitchFamily="34" charset="0"/>
                </a:defRPr>
              </a:lvl9pPr>
            </a:lstStyle>
            <a:p>
              <a:pPr eaLnBrk="1" hangingPunct="1">
                <a:spcBef>
                  <a:spcPct val="0"/>
                </a:spcBef>
                <a:buFontTx/>
                <a:buNone/>
              </a:pPr>
              <a:endParaRPr lang="en-US" altLang="en-US" sz="2800">
                <a:solidFill>
                  <a:schemeClr val="tx1"/>
                </a:solidFill>
              </a:endParaRPr>
            </a:p>
          </p:txBody>
        </p:sp>
      </p:grpSp>
      <p:grpSp>
        <p:nvGrpSpPr>
          <p:cNvPr id="18" name="Group 14"/>
          <p:cNvGrpSpPr>
            <a:grpSpLocks/>
          </p:cNvGrpSpPr>
          <p:nvPr/>
        </p:nvGrpSpPr>
        <p:grpSpPr bwMode="auto">
          <a:xfrm>
            <a:off x="1599196" y="1333162"/>
            <a:ext cx="10181492" cy="1098062"/>
            <a:chOff x="1161" y="1572"/>
            <a:chExt cx="3206" cy="338"/>
          </a:xfrm>
          <a:solidFill>
            <a:schemeClr val="accent2">
              <a:lumMod val="75000"/>
              <a:alpha val="67000"/>
            </a:schemeClr>
          </a:solidFill>
        </p:grpSpPr>
        <p:sp>
          <p:nvSpPr>
            <p:cNvPr id="19" name="AutoShape 15"/>
            <p:cNvSpPr>
              <a:spLocks noChangeArrowheads="1"/>
            </p:cNvSpPr>
            <p:nvPr/>
          </p:nvSpPr>
          <p:spPr bwMode="gray">
            <a:xfrm>
              <a:off x="1161" y="1572"/>
              <a:ext cx="3206" cy="338"/>
            </a:xfrm>
            <a:prstGeom prst="roundRect">
              <a:avLst>
                <a:gd name="adj" fmla="val 16667"/>
              </a:avLst>
            </a:prstGeom>
            <a:grpFill/>
            <a:ln>
              <a:noFill/>
            </a:ln>
            <a:effectLst/>
            <a:extLst>
              <a:ext uri="{91240B29-F687-4F45-9708-019B960494DF}">
                <a14:hiddenLine xmlns:a14="http://schemas.microsoft.com/office/drawing/2010/main" w="1270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lvl1pPr>
                <a:spcBef>
                  <a:spcPct val="20000"/>
                </a:spcBef>
                <a:buChar char="•"/>
                <a:defRPr sz="6400">
                  <a:solidFill>
                    <a:srgbClr val="000000"/>
                  </a:solidFill>
                  <a:latin typeface="Arial" panose="020B0604020202020204" pitchFamily="34" charset="0"/>
                </a:defRPr>
              </a:lvl1pPr>
              <a:lvl2pPr marL="742950" indent="-285750">
                <a:spcBef>
                  <a:spcPct val="20000"/>
                </a:spcBef>
                <a:buChar char="–"/>
                <a:defRPr sz="5600">
                  <a:solidFill>
                    <a:srgbClr val="000000"/>
                  </a:solidFill>
                  <a:latin typeface="Arial" panose="020B0604020202020204" pitchFamily="34" charset="0"/>
                </a:defRPr>
              </a:lvl2pPr>
              <a:lvl3pPr marL="1143000" indent="-228600">
                <a:spcBef>
                  <a:spcPct val="20000"/>
                </a:spcBef>
                <a:buChar char="•"/>
                <a:defRPr sz="4800">
                  <a:solidFill>
                    <a:srgbClr val="000000"/>
                  </a:solidFill>
                  <a:latin typeface="Arial" panose="020B0604020202020204" pitchFamily="34" charset="0"/>
                </a:defRPr>
              </a:lvl3pPr>
              <a:lvl4pPr marL="1600200" indent="-228600">
                <a:spcBef>
                  <a:spcPct val="20000"/>
                </a:spcBef>
                <a:buChar char="–"/>
                <a:defRPr sz="4000">
                  <a:solidFill>
                    <a:srgbClr val="000000"/>
                  </a:solidFill>
                  <a:latin typeface="Arial" panose="020B0604020202020204" pitchFamily="34" charset="0"/>
                </a:defRPr>
              </a:lvl4pPr>
              <a:lvl5pPr marL="2057400" indent="-228600">
                <a:spcBef>
                  <a:spcPct val="20000"/>
                </a:spcBef>
                <a:buChar char="»"/>
                <a:defRPr sz="4000">
                  <a:solidFill>
                    <a:srgbClr val="000000"/>
                  </a:solidFill>
                  <a:latin typeface="Arial" panose="020B0604020202020204" pitchFamily="34" charset="0"/>
                </a:defRPr>
              </a:lvl5pPr>
              <a:lvl6pPr marL="2514600" indent="-2286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eaLnBrk="0" fontAlgn="base" hangingPunct="0">
                <a:spcBef>
                  <a:spcPct val="20000"/>
                </a:spcBef>
                <a:spcAft>
                  <a:spcPct val="0"/>
                </a:spcAft>
                <a:buChar char="»"/>
                <a:defRPr sz="4000">
                  <a:solidFill>
                    <a:srgbClr val="000000"/>
                  </a:solidFill>
                  <a:latin typeface="Arial" panose="020B0604020202020204" pitchFamily="34" charset="0"/>
                </a:defRPr>
              </a:lvl9pPr>
            </a:lstStyle>
            <a:p>
              <a:pPr eaLnBrk="1" hangingPunct="1">
                <a:spcBef>
                  <a:spcPct val="0"/>
                </a:spcBef>
                <a:buFontTx/>
                <a:buNone/>
                <a:defRPr/>
              </a:pPr>
              <a:endParaRPr lang="en-US" altLang="en-US" sz="2800" smtClean="0">
                <a:solidFill>
                  <a:schemeClr val="tx1"/>
                </a:solidFill>
              </a:endParaRPr>
            </a:p>
          </p:txBody>
        </p:sp>
        <p:sp>
          <p:nvSpPr>
            <p:cNvPr id="20" name="AutoShape 16"/>
            <p:cNvSpPr>
              <a:spLocks noChangeArrowheads="1"/>
            </p:cNvSpPr>
            <p:nvPr/>
          </p:nvSpPr>
          <p:spPr bwMode="gray">
            <a:xfrm>
              <a:off x="1171" y="1578"/>
              <a:ext cx="3187" cy="152"/>
            </a:xfrm>
            <a:prstGeom prst="roundRect">
              <a:avLst>
                <a:gd name="adj" fmla="val 28356"/>
              </a:avLst>
            </a:prstGeom>
            <a:grp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7961" dir="13500000" algn="ctr" rotWithShape="0">
                      <a:srgbClr val="999999"/>
                    </a:outerShdw>
                  </a:effectLst>
                </a14:hiddenEffects>
              </a:ext>
            </a:extLst>
          </p:spPr>
          <p:txBody>
            <a:bodyPr wrap="none" anchor="ctr"/>
            <a:lstStyle>
              <a:lvl1pPr>
                <a:spcBef>
                  <a:spcPct val="20000"/>
                </a:spcBef>
                <a:buChar char="•"/>
                <a:defRPr sz="6400">
                  <a:solidFill>
                    <a:srgbClr val="000000"/>
                  </a:solidFill>
                  <a:latin typeface="Arial" panose="020B0604020202020204" pitchFamily="34" charset="0"/>
                </a:defRPr>
              </a:lvl1pPr>
              <a:lvl2pPr marL="742950" indent="-285750">
                <a:spcBef>
                  <a:spcPct val="20000"/>
                </a:spcBef>
                <a:buChar char="–"/>
                <a:defRPr sz="5600">
                  <a:solidFill>
                    <a:srgbClr val="000000"/>
                  </a:solidFill>
                  <a:latin typeface="Arial" panose="020B0604020202020204" pitchFamily="34" charset="0"/>
                </a:defRPr>
              </a:lvl2pPr>
              <a:lvl3pPr marL="1143000" indent="-228600">
                <a:spcBef>
                  <a:spcPct val="20000"/>
                </a:spcBef>
                <a:buChar char="•"/>
                <a:defRPr sz="4800">
                  <a:solidFill>
                    <a:srgbClr val="000000"/>
                  </a:solidFill>
                  <a:latin typeface="Arial" panose="020B0604020202020204" pitchFamily="34" charset="0"/>
                </a:defRPr>
              </a:lvl3pPr>
              <a:lvl4pPr marL="1600200" indent="-228600">
                <a:spcBef>
                  <a:spcPct val="20000"/>
                </a:spcBef>
                <a:buChar char="–"/>
                <a:defRPr sz="4000">
                  <a:solidFill>
                    <a:srgbClr val="000000"/>
                  </a:solidFill>
                  <a:latin typeface="Arial" panose="020B0604020202020204" pitchFamily="34" charset="0"/>
                </a:defRPr>
              </a:lvl4pPr>
              <a:lvl5pPr marL="2057400" indent="-228600">
                <a:spcBef>
                  <a:spcPct val="20000"/>
                </a:spcBef>
                <a:buChar char="»"/>
                <a:defRPr sz="4000">
                  <a:solidFill>
                    <a:srgbClr val="000000"/>
                  </a:solidFill>
                  <a:latin typeface="Arial" panose="020B0604020202020204" pitchFamily="34" charset="0"/>
                </a:defRPr>
              </a:lvl5pPr>
              <a:lvl6pPr marL="2514600" indent="-2286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eaLnBrk="0" fontAlgn="base" hangingPunct="0">
                <a:spcBef>
                  <a:spcPct val="20000"/>
                </a:spcBef>
                <a:spcAft>
                  <a:spcPct val="0"/>
                </a:spcAft>
                <a:buChar char="»"/>
                <a:defRPr sz="4000">
                  <a:solidFill>
                    <a:srgbClr val="000000"/>
                  </a:solidFill>
                  <a:latin typeface="Arial" panose="020B0604020202020204" pitchFamily="34" charset="0"/>
                </a:defRPr>
              </a:lvl9pPr>
            </a:lstStyle>
            <a:p>
              <a:pPr eaLnBrk="1" hangingPunct="1">
                <a:spcBef>
                  <a:spcPct val="0"/>
                </a:spcBef>
                <a:buFontTx/>
                <a:buNone/>
                <a:defRPr/>
              </a:pPr>
              <a:endParaRPr lang="en-US" altLang="en-US" sz="2800" smtClean="0">
                <a:solidFill>
                  <a:schemeClr val="tx1"/>
                </a:solidFill>
              </a:endParaRPr>
            </a:p>
          </p:txBody>
        </p:sp>
      </p:grpSp>
      <p:sp>
        <p:nvSpPr>
          <p:cNvPr id="21" name="AutoShape 23"/>
          <p:cNvSpPr>
            <a:spLocks noChangeArrowheads="1"/>
          </p:cNvSpPr>
          <p:nvPr/>
        </p:nvSpPr>
        <p:spPr bwMode="gray">
          <a:xfrm rot="10800000" flipV="1">
            <a:off x="1561094" y="1378406"/>
            <a:ext cx="4367434" cy="875018"/>
          </a:xfrm>
          <a:prstGeom prst="roundRect">
            <a:avLst>
              <a:gd name="adj" fmla="val 7574"/>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28575" cap="rnd">
                <a:solidFill>
                  <a:schemeClr val="bg2"/>
                </a:solidFill>
                <a:prstDash val="sysDot"/>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2880" tIns="91440" rIns="182880" bIns="91440" anchor="ct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spcBef>
                <a:spcPct val="0"/>
              </a:spcBef>
              <a:buFont typeface="Wingdings" panose="05000000000000000000" pitchFamily="2" charset="2"/>
              <a:buNone/>
            </a:pPr>
            <a:r>
              <a:rPr lang="it-IT" altLang="en-US" sz="2800" b="1" dirty="0">
                <a:solidFill>
                  <a:srgbClr val="FFFFFF"/>
                </a:solidFill>
                <a:cs typeface="Arial" panose="020B0604020202020204" pitchFamily="34" charset="0"/>
              </a:rPr>
              <a:t>Trình bày được xu hướng GDNN trong nền kinh tế tri thức</a:t>
            </a:r>
            <a:endParaRPr lang="en-US" altLang="en-US" sz="2800" b="1" dirty="0">
              <a:solidFill>
                <a:srgbClr val="FFFFFF"/>
              </a:solidFill>
              <a:cs typeface="Arial" panose="020B0604020202020204" pitchFamily="34" charset="0"/>
            </a:endParaRPr>
          </a:p>
        </p:txBody>
      </p:sp>
      <p:sp>
        <p:nvSpPr>
          <p:cNvPr id="22" name="Rectangle 1"/>
          <p:cNvSpPr>
            <a:spLocks noChangeArrowheads="1"/>
          </p:cNvSpPr>
          <p:nvPr/>
        </p:nvSpPr>
        <p:spPr bwMode="auto">
          <a:xfrm>
            <a:off x="1677405" y="2827369"/>
            <a:ext cx="9570720" cy="810678"/>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28575" cap="rnd">
                <a:solidFill>
                  <a:schemeClr val="bg2"/>
                </a:solidFill>
                <a:prstDash val="sysDot"/>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2880" tIns="91440" rIns="182880" bIns="91440" anchor="ct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spcBef>
                <a:spcPct val="0"/>
              </a:spcBef>
              <a:buFont typeface="Wingdings" panose="05000000000000000000" pitchFamily="2" charset="2"/>
              <a:buNone/>
            </a:pPr>
            <a:r>
              <a:rPr lang="it-IT" altLang="en-US" sz="2800" b="1" dirty="0">
                <a:solidFill>
                  <a:srgbClr val="002060"/>
                </a:solidFill>
                <a:cs typeface="Arial" panose="020B0604020202020204" pitchFamily="34" charset="0"/>
              </a:rPr>
              <a:t>Nêu được vai trò TN ­của GV GDNN chính (hạng II)</a:t>
            </a:r>
          </a:p>
          <a:p>
            <a:pPr>
              <a:spcBef>
                <a:spcPct val="0"/>
              </a:spcBef>
              <a:buFont typeface="Wingdings" panose="05000000000000000000" pitchFamily="2" charset="2"/>
              <a:buNone/>
            </a:pPr>
            <a:r>
              <a:rPr lang="it-IT" altLang="en-US" sz="2800" b="1" dirty="0">
                <a:solidFill>
                  <a:srgbClr val="002060"/>
                </a:solidFill>
                <a:cs typeface="Arial" panose="020B0604020202020204" pitchFamily="34" charset="0"/>
              </a:rPr>
              <a:t>đối với phát triển đội ngũ GV ở trường CĐ </a:t>
            </a:r>
            <a:endParaRPr lang="en-US" altLang="en-US" sz="2800" b="1" dirty="0">
              <a:solidFill>
                <a:srgbClr val="002060"/>
              </a:solidFill>
              <a:cs typeface="Arial" panose="020B0604020202020204" pitchFamily="34" charset="0"/>
            </a:endParaRPr>
          </a:p>
        </p:txBody>
      </p:sp>
      <p:sp>
        <p:nvSpPr>
          <p:cNvPr id="23" name="Rectangle 2"/>
          <p:cNvSpPr>
            <a:spLocks noChangeArrowheads="1"/>
          </p:cNvSpPr>
          <p:nvPr/>
        </p:nvSpPr>
        <p:spPr bwMode="auto">
          <a:xfrm>
            <a:off x="1659150" y="4106376"/>
            <a:ext cx="9818077" cy="1184920"/>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28575" cap="rnd">
                <a:solidFill>
                  <a:schemeClr val="bg2"/>
                </a:solidFill>
                <a:prstDash val="sysDot"/>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2880" tIns="91440" rIns="182880" bIns="91440" anchor="ct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spcBef>
                <a:spcPct val="0"/>
              </a:spcBef>
              <a:buFont typeface="Wingdings" panose="05000000000000000000" pitchFamily="2" charset="2"/>
              <a:buNone/>
            </a:pPr>
            <a:r>
              <a:rPr lang="it-IT" altLang="en-US" sz="2800" b="1" dirty="0">
                <a:solidFill>
                  <a:srgbClr val="333333"/>
                </a:solidFill>
                <a:cs typeface="Arial" panose="020B0604020202020204" pitchFamily="34" charset="0"/>
              </a:rPr>
              <a:t>Vận dụng sáng tạo vào phát triển đội ngũ GV ở trường </a:t>
            </a:r>
          </a:p>
          <a:p>
            <a:pPr>
              <a:spcBef>
                <a:spcPct val="0"/>
              </a:spcBef>
              <a:buFont typeface="Wingdings" panose="05000000000000000000" pitchFamily="2" charset="2"/>
              <a:buNone/>
            </a:pPr>
            <a:r>
              <a:rPr lang="it-IT" altLang="en-US" sz="2800" b="1" dirty="0">
                <a:solidFill>
                  <a:srgbClr val="333333"/>
                </a:solidFill>
                <a:cs typeface="Arial" panose="020B0604020202020204" pitchFamily="34" charset="0"/>
              </a:rPr>
              <a:t>CĐ nơi đang công tác</a:t>
            </a:r>
            <a:endParaRPr lang="en-US" altLang="en-US" sz="2800" b="1" dirty="0">
              <a:solidFill>
                <a:srgbClr val="333333"/>
              </a:solidFill>
              <a:cs typeface="Arial" panose="020B0604020202020204" pitchFamily="34" charset="0"/>
            </a:endParaRPr>
          </a:p>
        </p:txBody>
      </p:sp>
      <p:sp>
        <p:nvSpPr>
          <p:cNvPr id="24" name="Rectangle 3"/>
          <p:cNvSpPr>
            <a:spLocks noChangeArrowheads="1"/>
          </p:cNvSpPr>
          <p:nvPr/>
        </p:nvSpPr>
        <p:spPr bwMode="auto">
          <a:xfrm>
            <a:off x="1725469" y="5588261"/>
            <a:ext cx="7965199" cy="1184920"/>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28575" cap="rnd">
                <a:solidFill>
                  <a:schemeClr val="bg2"/>
                </a:solidFill>
                <a:prstDash val="sysDot"/>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2880" tIns="91440" rIns="182880" bIns="91440" anchor="ct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spcBef>
                <a:spcPct val="0"/>
              </a:spcBef>
              <a:buFont typeface="Wingdings" panose="05000000000000000000" pitchFamily="2" charset="2"/>
              <a:buNone/>
            </a:pPr>
            <a:r>
              <a:rPr lang="it-IT" altLang="en-US" sz="2800" b="1" dirty="0">
                <a:solidFill>
                  <a:schemeClr val="tx1"/>
                </a:solidFill>
                <a:cs typeface="Arial" panose="020B0604020202020204" pitchFamily="34" charset="0"/>
              </a:rPr>
              <a:t>Xác định được sứ mệnh và NV của người GV GDNN chính</a:t>
            </a:r>
          </a:p>
          <a:p>
            <a:pPr>
              <a:spcBef>
                <a:spcPct val="0"/>
              </a:spcBef>
              <a:buFont typeface="Wingdings" panose="05000000000000000000" pitchFamily="2" charset="2"/>
              <a:buNone/>
            </a:pPr>
            <a:r>
              <a:rPr lang="it-IT" altLang="en-US" sz="2800" b="1" dirty="0">
                <a:solidFill>
                  <a:schemeClr val="tx1"/>
                </a:solidFill>
                <a:cs typeface="Arial" panose="020B0604020202020204" pitchFamily="34" charset="0"/>
              </a:rPr>
              <a:t>(hạng II) đáp ứng yêu cầu đổi mới GDNN.</a:t>
            </a:r>
            <a:endParaRPr lang="en-US" altLang="en-US" sz="2800" b="1" dirty="0">
              <a:solidFill>
                <a:schemeClr val="tx1"/>
              </a:solidFill>
              <a:cs typeface="Arial" panose="020B0604020202020204" pitchFamily="34" charset="0"/>
            </a:endParaRPr>
          </a:p>
        </p:txBody>
      </p:sp>
      <p:sp>
        <p:nvSpPr>
          <p:cNvPr id="25" name="Rounded Rectangle 24"/>
          <p:cNvSpPr/>
          <p:nvPr/>
        </p:nvSpPr>
        <p:spPr bwMode="auto">
          <a:xfrm>
            <a:off x="701208" y="1602719"/>
            <a:ext cx="729208" cy="514717"/>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828800" eaLnBrk="1" hangingPunct="1">
              <a:defRPr/>
            </a:pPr>
            <a:r>
              <a:rPr lang="en-US" sz="2800" b="1" spc="50" dirty="0">
                <a:ln w="0"/>
                <a:solidFill>
                  <a:srgbClr val="FFFF00"/>
                </a:solidFill>
                <a:effectLst>
                  <a:outerShdw blurRad="38100" dist="38100" dir="2700000" algn="tl">
                    <a:srgbClr val="000000">
                      <a:alpha val="43137"/>
                    </a:srgbClr>
                  </a:outerShdw>
                </a:effectLst>
                <a:latin typeface="Arial" charset="0"/>
              </a:rPr>
              <a:t>1</a:t>
            </a:r>
          </a:p>
        </p:txBody>
      </p:sp>
      <p:sp>
        <p:nvSpPr>
          <p:cNvPr id="26" name="Rounded Rectangle 25"/>
          <p:cNvSpPr/>
          <p:nvPr/>
        </p:nvSpPr>
        <p:spPr bwMode="auto">
          <a:xfrm>
            <a:off x="675082" y="2950121"/>
            <a:ext cx="729208" cy="514717"/>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828800" eaLnBrk="1" hangingPunct="1">
              <a:defRPr/>
            </a:pPr>
            <a:r>
              <a:rPr lang="en-US" sz="2800" b="1" spc="50" dirty="0">
                <a:ln w="0"/>
                <a:solidFill>
                  <a:srgbClr val="FFFF00"/>
                </a:solidFill>
                <a:effectLst>
                  <a:outerShdw blurRad="38100" dist="38100" dir="2700000" algn="tl">
                    <a:srgbClr val="000000">
                      <a:alpha val="43137"/>
                    </a:srgbClr>
                  </a:outerShdw>
                </a:effectLst>
                <a:latin typeface="Arial" charset="0"/>
              </a:rPr>
              <a:t>2</a:t>
            </a:r>
          </a:p>
        </p:txBody>
      </p:sp>
      <p:sp>
        <p:nvSpPr>
          <p:cNvPr id="27" name="Rounded Rectangle 26"/>
          <p:cNvSpPr/>
          <p:nvPr/>
        </p:nvSpPr>
        <p:spPr bwMode="auto">
          <a:xfrm>
            <a:off x="679102" y="4382267"/>
            <a:ext cx="729208" cy="514717"/>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828800" eaLnBrk="1" hangingPunct="1">
              <a:defRPr/>
            </a:pPr>
            <a:r>
              <a:rPr lang="en-US" sz="2800" b="1" spc="50" dirty="0">
                <a:ln w="0"/>
                <a:solidFill>
                  <a:srgbClr val="FFFF00"/>
                </a:solidFill>
                <a:effectLst>
                  <a:outerShdw blurRad="38100" dist="38100" dir="2700000" algn="tl">
                    <a:srgbClr val="000000">
                      <a:alpha val="43137"/>
                    </a:srgbClr>
                  </a:outerShdw>
                </a:effectLst>
                <a:latin typeface="Arial" charset="0"/>
              </a:rPr>
              <a:t>3</a:t>
            </a:r>
          </a:p>
        </p:txBody>
      </p:sp>
      <p:sp>
        <p:nvSpPr>
          <p:cNvPr id="28" name="Rounded Rectangle 27"/>
          <p:cNvSpPr/>
          <p:nvPr/>
        </p:nvSpPr>
        <p:spPr bwMode="auto">
          <a:xfrm>
            <a:off x="664196" y="5817842"/>
            <a:ext cx="729208" cy="514717"/>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828800" eaLnBrk="1" hangingPunct="1">
              <a:defRPr/>
            </a:pPr>
            <a:r>
              <a:rPr lang="en-US" sz="2800" b="1" spc="50" dirty="0">
                <a:ln w="0"/>
                <a:solidFill>
                  <a:srgbClr val="FFFF00"/>
                </a:solidFill>
                <a:effectLst>
                  <a:outerShdw blurRad="38100" dist="38100" dir="2700000" algn="tl">
                    <a:srgbClr val="000000">
                      <a:alpha val="43137"/>
                    </a:srgbClr>
                  </a:outerShdw>
                </a:effectLst>
                <a:latin typeface="Arial" charset="0"/>
              </a:rPr>
              <a:t>4</a:t>
            </a:r>
          </a:p>
        </p:txBody>
      </p:sp>
    </p:spTree>
    <p:extLst>
      <p:ext uri="{BB962C8B-B14F-4D97-AF65-F5344CB8AC3E}">
        <p14:creationId xmlns:p14="http://schemas.microsoft.com/office/powerpoint/2010/main" val="30322959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ChangeArrowheads="1"/>
          </p:cNvSpPr>
          <p:nvPr/>
        </p:nvSpPr>
        <p:spPr bwMode="auto">
          <a:xfrm>
            <a:off x="1186966" y="945628"/>
            <a:ext cx="9253572"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vi-VN" altLang="en-US" sz="2200" b="1" dirty="0">
                <a:solidFill>
                  <a:schemeClr val="tx1"/>
                </a:solidFill>
              </a:rPr>
              <a:t>CMCN 4.0 đặt ra </a:t>
            </a:r>
            <a:r>
              <a:rPr lang="vi-VN" altLang="en-US" sz="2200" b="1" dirty="0" smtClean="0">
                <a:solidFill>
                  <a:srgbClr val="0033CC"/>
                </a:solidFill>
              </a:rPr>
              <a:t>yêu </a:t>
            </a:r>
            <a:r>
              <a:rPr lang="vi-VN" altLang="en-US" sz="2200" b="1" dirty="0">
                <a:solidFill>
                  <a:srgbClr val="0033CC"/>
                </a:solidFill>
              </a:rPr>
              <a:t>cầu mới </a:t>
            </a:r>
            <a:r>
              <a:rPr lang="vi-VN" altLang="en-US" sz="2200" b="1" dirty="0">
                <a:solidFill>
                  <a:schemeClr val="tx1"/>
                </a:solidFill>
              </a:rPr>
              <a:t>về kỹ năng của người lao động: </a:t>
            </a:r>
            <a:endParaRPr lang="en-US" altLang="en-US" sz="2200" b="1" dirty="0">
              <a:solidFill>
                <a:schemeClr val="tx1"/>
              </a:solidFill>
            </a:endParaRPr>
          </a:p>
        </p:txBody>
      </p:sp>
      <p:sp>
        <p:nvSpPr>
          <p:cNvPr id="22531" name="Rectangle 4"/>
          <p:cNvSpPr>
            <a:spLocks noChangeArrowheads="1"/>
          </p:cNvSpPr>
          <p:nvPr/>
        </p:nvSpPr>
        <p:spPr bwMode="auto">
          <a:xfrm>
            <a:off x="1996263" y="1523317"/>
            <a:ext cx="8289221" cy="53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
            </a:pPr>
            <a:r>
              <a:rPr lang="vi-VN" altLang="en-US" sz="2200" b="1" i="1" dirty="0">
                <a:solidFill>
                  <a:schemeClr val="tx1"/>
                </a:solidFill>
              </a:rPr>
              <a:t>Các kỹ năng liên quan đến nhận thức</a:t>
            </a:r>
            <a:endParaRPr lang="en-US" altLang="en-US" sz="2200" b="1" i="1" dirty="0">
              <a:solidFill>
                <a:schemeClr val="tx1"/>
              </a:solidFill>
            </a:endParaRPr>
          </a:p>
        </p:txBody>
      </p:sp>
      <p:sp>
        <p:nvSpPr>
          <p:cNvPr id="22532" name="Rectangle 5"/>
          <p:cNvSpPr>
            <a:spLocks noChangeArrowheads="1"/>
          </p:cNvSpPr>
          <p:nvPr/>
        </p:nvSpPr>
        <p:spPr bwMode="auto">
          <a:xfrm>
            <a:off x="1985767" y="2034946"/>
            <a:ext cx="8832457" cy="53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
            </a:pPr>
            <a:r>
              <a:rPr lang="vi-VN" altLang="en-US" sz="2200" b="1" i="1" dirty="0">
                <a:solidFill>
                  <a:schemeClr val="tx1"/>
                </a:solidFill>
              </a:rPr>
              <a:t>Các kỹ năng về thể chất</a:t>
            </a:r>
            <a:endParaRPr lang="en-US" altLang="en-US" sz="2200" b="1" i="1" dirty="0">
              <a:solidFill>
                <a:schemeClr val="tx1"/>
              </a:solidFill>
            </a:endParaRPr>
          </a:p>
        </p:txBody>
      </p:sp>
      <p:sp>
        <p:nvSpPr>
          <p:cNvPr id="22533" name="Rectangle 6"/>
          <p:cNvSpPr>
            <a:spLocks noChangeArrowheads="1"/>
          </p:cNvSpPr>
          <p:nvPr/>
        </p:nvSpPr>
        <p:spPr bwMode="auto">
          <a:xfrm>
            <a:off x="1998022" y="2572700"/>
            <a:ext cx="5703414" cy="53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
            </a:pPr>
            <a:r>
              <a:rPr lang="vi-VN" altLang="en-US" sz="2200" b="1" i="1">
                <a:solidFill>
                  <a:schemeClr val="tx1"/>
                </a:solidFill>
              </a:rPr>
              <a:t>Các kỹ năng về xã hội</a:t>
            </a:r>
            <a:endParaRPr lang="en-US" altLang="en-US" sz="2200" b="1" i="1">
              <a:solidFill>
                <a:schemeClr val="tx1"/>
              </a:solidFill>
            </a:endParaRPr>
          </a:p>
        </p:txBody>
      </p:sp>
      <p:sp>
        <p:nvSpPr>
          <p:cNvPr id="22534" name="Rectangle 7"/>
          <p:cNvSpPr>
            <a:spLocks noChangeArrowheads="1"/>
          </p:cNvSpPr>
          <p:nvPr/>
        </p:nvSpPr>
        <p:spPr bwMode="auto">
          <a:xfrm>
            <a:off x="1260075" y="3129888"/>
            <a:ext cx="9617192"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vi-VN" altLang="en-US" sz="2200" b="1" dirty="0">
                <a:solidFill>
                  <a:schemeClr val="tx1"/>
                </a:solidFill>
              </a:rPr>
              <a:t>Mở ra </a:t>
            </a:r>
            <a:r>
              <a:rPr lang="vi-VN" altLang="en-US" sz="2200" b="1" dirty="0" smtClean="0">
                <a:solidFill>
                  <a:srgbClr val="0033CC"/>
                </a:solidFill>
              </a:rPr>
              <a:t>cơ </a:t>
            </a:r>
            <a:r>
              <a:rPr lang="vi-VN" altLang="en-US" sz="2200" b="1" dirty="0">
                <a:solidFill>
                  <a:srgbClr val="0033CC"/>
                </a:solidFill>
              </a:rPr>
              <a:t>hội </a:t>
            </a:r>
            <a:r>
              <a:rPr lang="vi-VN" altLang="en-US" sz="2200" b="1" dirty="0">
                <a:solidFill>
                  <a:schemeClr val="tx1"/>
                </a:solidFill>
              </a:rPr>
              <a:t>để </a:t>
            </a:r>
            <a:r>
              <a:rPr lang="vi-VN" altLang="en-US" sz="2200" b="1" dirty="0" smtClean="0">
                <a:solidFill>
                  <a:schemeClr val="tx1"/>
                </a:solidFill>
              </a:rPr>
              <a:t>ĐT </a:t>
            </a:r>
            <a:r>
              <a:rPr lang="vi-VN" altLang="en-US" sz="2200" b="1" dirty="0">
                <a:solidFill>
                  <a:schemeClr val="tx1"/>
                </a:solidFill>
              </a:rPr>
              <a:t>nguồn nhân lực </a:t>
            </a:r>
            <a:r>
              <a:rPr lang="en-US" altLang="en-US" sz="2200" b="1" dirty="0" smtClean="0">
                <a:solidFill>
                  <a:schemeClr val="tx1"/>
                </a:solidFill>
              </a:rPr>
              <a:t>CLC</a:t>
            </a:r>
            <a:endParaRPr lang="en-US" altLang="en-US" sz="2200" b="1" dirty="0">
              <a:solidFill>
                <a:schemeClr val="tx1"/>
              </a:solidFill>
            </a:endParaRPr>
          </a:p>
        </p:txBody>
      </p:sp>
      <p:sp>
        <p:nvSpPr>
          <p:cNvPr id="22535" name="Rectangle 8"/>
          <p:cNvSpPr>
            <a:spLocks noChangeArrowheads="1"/>
          </p:cNvSpPr>
          <p:nvPr/>
        </p:nvSpPr>
        <p:spPr bwMode="auto">
          <a:xfrm>
            <a:off x="1262585" y="3723371"/>
            <a:ext cx="9819398" cy="53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vi-VN" altLang="en-US" sz="2200" b="1" dirty="0">
                <a:solidFill>
                  <a:schemeClr val="tx1"/>
                </a:solidFill>
              </a:rPr>
              <a:t>Tạo ĐK để các trường </a:t>
            </a:r>
            <a:r>
              <a:rPr lang="vi-VN" altLang="en-US" sz="2200" b="1" dirty="0" smtClean="0">
                <a:solidFill>
                  <a:schemeClr val="tx1"/>
                </a:solidFill>
              </a:rPr>
              <a:t>cung </a:t>
            </a:r>
            <a:r>
              <a:rPr lang="vi-VN" altLang="en-US" sz="2200" b="1" dirty="0">
                <a:solidFill>
                  <a:schemeClr val="tx1"/>
                </a:solidFill>
              </a:rPr>
              <a:t>cấp </a:t>
            </a:r>
            <a:r>
              <a:rPr lang="vi-VN" altLang="en-US" sz="2200" b="1" dirty="0">
                <a:solidFill>
                  <a:srgbClr val="0070C0"/>
                </a:solidFill>
              </a:rPr>
              <a:t>dịch vụ GD&amp;ĐT tốt hơn</a:t>
            </a:r>
            <a:endParaRPr lang="en-US" altLang="en-US" sz="2200" b="1" dirty="0">
              <a:solidFill>
                <a:srgbClr val="0070C0"/>
              </a:solidFill>
            </a:endParaRPr>
          </a:p>
        </p:txBody>
      </p:sp>
      <p:sp>
        <p:nvSpPr>
          <p:cNvPr id="22536" name="Rectangle 9"/>
          <p:cNvSpPr>
            <a:spLocks noChangeArrowheads="1"/>
          </p:cNvSpPr>
          <p:nvPr/>
        </p:nvSpPr>
        <p:spPr bwMode="auto">
          <a:xfrm>
            <a:off x="1256591" y="4361936"/>
            <a:ext cx="10657906"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vi-VN" altLang="en-US" sz="2200" b="1" dirty="0">
                <a:solidFill>
                  <a:schemeClr val="tx1"/>
                </a:solidFill>
              </a:rPr>
              <a:t>Các trường </a:t>
            </a:r>
            <a:r>
              <a:rPr lang="en-US" altLang="en-US" sz="2200" b="1" dirty="0" err="1" smtClean="0">
                <a:solidFill>
                  <a:schemeClr val="tx1"/>
                </a:solidFill>
              </a:rPr>
              <a:t>với</a:t>
            </a:r>
            <a:r>
              <a:rPr lang="en-US" altLang="en-US" sz="2200" b="1" dirty="0" smtClean="0">
                <a:solidFill>
                  <a:schemeClr val="tx1"/>
                </a:solidFill>
              </a:rPr>
              <a:t> </a:t>
            </a:r>
            <a:r>
              <a:rPr lang="vi-VN" altLang="en-US" sz="2200" b="1" dirty="0" smtClean="0">
                <a:solidFill>
                  <a:schemeClr val="tx1"/>
                </a:solidFill>
              </a:rPr>
              <a:t>CB,</a:t>
            </a:r>
            <a:r>
              <a:rPr lang="en-US" altLang="en-US" sz="2200" b="1" dirty="0" smtClean="0">
                <a:solidFill>
                  <a:schemeClr val="tx1"/>
                </a:solidFill>
              </a:rPr>
              <a:t> </a:t>
            </a:r>
            <a:r>
              <a:rPr lang="vi-VN" altLang="en-US" sz="2200" b="1" dirty="0" smtClean="0">
                <a:solidFill>
                  <a:schemeClr val="tx1"/>
                </a:solidFill>
              </a:rPr>
              <a:t>GV </a:t>
            </a:r>
            <a:r>
              <a:rPr lang="vi-VN" altLang="en-US" sz="2200" b="1" dirty="0">
                <a:solidFill>
                  <a:schemeClr val="tx1"/>
                </a:solidFill>
              </a:rPr>
              <a:t>trẻ, </a:t>
            </a:r>
            <a:r>
              <a:rPr lang="vi-VN" altLang="en-US" sz="2200" b="1" dirty="0" smtClean="0">
                <a:solidFill>
                  <a:schemeClr val="tx1"/>
                </a:solidFill>
              </a:rPr>
              <a:t>được </a:t>
            </a:r>
            <a:r>
              <a:rPr lang="en-US" altLang="en-US" sz="2200" b="1" dirty="0" smtClean="0">
                <a:solidFill>
                  <a:schemeClr val="tx1"/>
                </a:solidFill>
              </a:rPr>
              <a:t>ĐT </a:t>
            </a:r>
            <a:r>
              <a:rPr lang="vi-VN" altLang="en-US" sz="2200" b="1" dirty="0" smtClean="0">
                <a:solidFill>
                  <a:schemeClr val="tx1"/>
                </a:solidFill>
              </a:rPr>
              <a:t>ở </a:t>
            </a:r>
            <a:r>
              <a:rPr lang="vi-VN" altLang="en-US" sz="2200" b="1" dirty="0">
                <a:solidFill>
                  <a:schemeClr val="tx1"/>
                </a:solidFill>
              </a:rPr>
              <a:t>nước ngoài, </a:t>
            </a:r>
            <a:r>
              <a:rPr lang="vi-VN" altLang="en-US" sz="2200" b="1" dirty="0" smtClean="0">
                <a:solidFill>
                  <a:schemeClr val="tx1"/>
                </a:solidFill>
              </a:rPr>
              <a:t>trình </a:t>
            </a:r>
            <a:r>
              <a:rPr lang="vi-VN" altLang="en-US" sz="2200" b="1" dirty="0">
                <a:solidFill>
                  <a:schemeClr val="tx1"/>
                </a:solidFill>
              </a:rPr>
              <a:t>độ CM cao, có năng lực KHCN, </a:t>
            </a:r>
            <a:r>
              <a:rPr lang="vi-VN" altLang="en-US" sz="2200" b="1" dirty="0">
                <a:solidFill>
                  <a:srgbClr val="0033CC"/>
                </a:solidFill>
              </a:rPr>
              <a:t>có cơ hội </a:t>
            </a:r>
            <a:r>
              <a:rPr lang="vi-VN" altLang="en-US" sz="2200" b="1" dirty="0">
                <a:solidFill>
                  <a:schemeClr val="tx1"/>
                </a:solidFill>
              </a:rPr>
              <a:t>ứng dụng KHCN tiên tiến </a:t>
            </a:r>
            <a:endParaRPr lang="en-US" altLang="en-US" sz="2200" b="1" dirty="0">
              <a:solidFill>
                <a:schemeClr val="tx1"/>
              </a:solidFill>
            </a:endParaRPr>
          </a:p>
        </p:txBody>
      </p:sp>
      <p:sp>
        <p:nvSpPr>
          <p:cNvPr id="22537" name="Rectangle 10"/>
          <p:cNvSpPr>
            <a:spLocks noChangeArrowheads="1"/>
          </p:cNvSpPr>
          <p:nvPr/>
        </p:nvSpPr>
        <p:spPr bwMode="auto">
          <a:xfrm>
            <a:off x="1272363" y="5504342"/>
            <a:ext cx="10614838"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en-US" altLang="en-US" sz="2200" b="1" dirty="0" smtClean="0">
                <a:solidFill>
                  <a:schemeClr val="tx1"/>
                </a:solidFill>
              </a:rPr>
              <a:t>Ứ</a:t>
            </a:r>
            <a:r>
              <a:rPr lang="vi-VN" altLang="en-US" sz="2200" b="1" dirty="0" smtClean="0">
                <a:solidFill>
                  <a:schemeClr val="tx1"/>
                </a:solidFill>
              </a:rPr>
              <a:t>ng </a:t>
            </a:r>
            <a:r>
              <a:rPr lang="vi-VN" altLang="en-US" sz="2200" b="1" dirty="0">
                <a:solidFill>
                  <a:schemeClr val="tx1"/>
                </a:solidFill>
              </a:rPr>
              <a:t>dụng </a:t>
            </a:r>
            <a:r>
              <a:rPr lang="en-US" altLang="en-US" sz="2200" b="1" dirty="0" smtClean="0">
                <a:solidFill>
                  <a:schemeClr val="tx1"/>
                </a:solidFill>
              </a:rPr>
              <a:t>C</a:t>
            </a:r>
            <a:r>
              <a:rPr lang="vi-VN" altLang="en-US" sz="2200" b="1" dirty="0" smtClean="0">
                <a:solidFill>
                  <a:schemeClr val="tx1"/>
                </a:solidFill>
              </a:rPr>
              <a:t>N mới</a:t>
            </a:r>
            <a:r>
              <a:rPr lang="en-US" altLang="en-US" sz="2200" b="1" dirty="0" smtClean="0">
                <a:solidFill>
                  <a:schemeClr val="tx1"/>
                </a:solidFill>
              </a:rPr>
              <a:t> </a:t>
            </a:r>
            <a:r>
              <a:rPr lang="en-US" altLang="en-US" sz="2200" b="1" dirty="0" err="1" smtClean="0">
                <a:solidFill>
                  <a:schemeClr val="tx1"/>
                </a:solidFill>
              </a:rPr>
              <a:t>để</a:t>
            </a:r>
            <a:r>
              <a:rPr lang="en-US" altLang="en-US" sz="2200" b="1" dirty="0" smtClean="0">
                <a:solidFill>
                  <a:schemeClr val="tx1"/>
                </a:solidFill>
              </a:rPr>
              <a:t> </a:t>
            </a:r>
            <a:r>
              <a:rPr lang="vi-VN" altLang="en-US" sz="2200" b="1" dirty="0">
                <a:solidFill>
                  <a:srgbClr val="0070C0"/>
                </a:solidFill>
              </a:rPr>
              <a:t>đổi mới </a:t>
            </a:r>
            <a:r>
              <a:rPr lang="vi-VN" altLang="en-US" sz="2200" b="1" dirty="0">
                <a:solidFill>
                  <a:schemeClr val="tx1"/>
                </a:solidFill>
              </a:rPr>
              <a:t>cơ chế quản </a:t>
            </a:r>
            <a:r>
              <a:rPr lang="vi-VN" altLang="en-US" sz="2200" b="1" dirty="0" smtClean="0">
                <a:solidFill>
                  <a:schemeClr val="tx1"/>
                </a:solidFill>
              </a:rPr>
              <a:t>lý</a:t>
            </a:r>
            <a:r>
              <a:rPr lang="en-US" altLang="en-US" sz="2200" b="1" dirty="0" smtClean="0">
                <a:solidFill>
                  <a:schemeClr val="tx1"/>
                </a:solidFill>
              </a:rPr>
              <a:t> </a:t>
            </a:r>
            <a:r>
              <a:rPr lang="vi-VN" altLang="en-US" sz="2200" b="1" dirty="0" smtClean="0">
                <a:solidFill>
                  <a:schemeClr val="tx1"/>
                </a:solidFill>
              </a:rPr>
              <a:t>và </a:t>
            </a:r>
            <a:r>
              <a:rPr lang="en-US" altLang="en-US" sz="2200" b="1" dirty="0" smtClean="0">
                <a:solidFill>
                  <a:schemeClr val="tx1"/>
                </a:solidFill>
              </a:rPr>
              <a:t>ĐT </a:t>
            </a:r>
            <a:r>
              <a:rPr lang="en-US" altLang="en-US" sz="2200" b="1" dirty="0" err="1" smtClean="0">
                <a:solidFill>
                  <a:schemeClr val="tx1"/>
                </a:solidFill>
              </a:rPr>
              <a:t>tại</a:t>
            </a:r>
            <a:r>
              <a:rPr lang="en-US" altLang="en-US" sz="2200" b="1" dirty="0" smtClean="0">
                <a:solidFill>
                  <a:schemeClr val="tx1"/>
                </a:solidFill>
              </a:rPr>
              <a:t> </a:t>
            </a:r>
            <a:r>
              <a:rPr lang="vi-VN" altLang="en-US" sz="2200" b="1" dirty="0" smtClean="0">
                <a:solidFill>
                  <a:schemeClr val="tx1"/>
                </a:solidFill>
              </a:rPr>
              <a:t>các trường</a:t>
            </a:r>
            <a:endParaRPr lang="en-US" altLang="en-US" sz="2200" b="1" dirty="0">
              <a:solidFill>
                <a:srgbClr val="0070C0"/>
              </a:solidFill>
            </a:endParaRPr>
          </a:p>
        </p:txBody>
      </p:sp>
      <p:sp>
        <p:nvSpPr>
          <p:cNvPr id="11" name="Title 1"/>
          <p:cNvSpPr>
            <a:spLocks noGrp="1"/>
          </p:cNvSpPr>
          <p:nvPr>
            <p:ph type="title"/>
          </p:nvPr>
        </p:nvSpPr>
        <p:spPr>
          <a:xfrm>
            <a:off x="0" y="109183"/>
            <a:ext cx="11776394" cy="655257"/>
          </a:xfrm>
        </p:spPr>
        <p:txBody>
          <a:bodyPr vert="horz" lIns="91440" tIns="45720" rIns="91440" bIns="45720" rtlCol="0" anchor="ctr">
            <a:normAutofit/>
          </a:bodyPr>
          <a:lstStyle/>
          <a:p>
            <a:pPr algn="ctr"/>
            <a:r>
              <a:rPr lang="nb-NO" altLang="en-US" sz="2800" b="1" dirty="0" smtClean="0">
                <a:solidFill>
                  <a:srgbClr val="0033CC"/>
                </a:solidFill>
                <a:latin typeface="Arial" panose="020B0604020202020204" pitchFamily="34" charset="0"/>
                <a:cs typeface="Arial" panose="020B0604020202020204" pitchFamily="34" charset="0"/>
              </a:rPr>
              <a:t> </a:t>
            </a:r>
            <a:r>
              <a:rPr lang="en-US" altLang="en-US" sz="2800" b="1" dirty="0" smtClean="0">
                <a:solidFill>
                  <a:srgbClr val="0033CC"/>
                </a:solidFill>
                <a:latin typeface="Arial" panose="020B0604020202020204" pitchFamily="34" charset="0"/>
                <a:cs typeface="Arial" panose="020B0604020202020204" pitchFamily="34" charset="0"/>
              </a:rPr>
              <a:t>ĐẶC ĐIỂM, THỜI CƠ VÀ THÁCH THỨC CỦA CMCN 4.0</a:t>
            </a:r>
            <a:endParaRPr lang="en-US" altLang="en-US" sz="2800" b="1" dirty="0">
              <a:solidFill>
                <a:srgbClr val="0033CC"/>
              </a:solidFill>
              <a:latin typeface="Arial" panose="020B0604020202020204" pitchFamily="34" charset="0"/>
              <a:cs typeface="Arial" panose="020B0604020202020204" pitchFamily="34" charset="0"/>
            </a:endParaRPr>
          </a:p>
        </p:txBody>
      </p:sp>
      <p:sp>
        <p:nvSpPr>
          <p:cNvPr id="12" name="Rectangle 4"/>
          <p:cNvSpPr>
            <a:spLocks noChangeArrowheads="1"/>
          </p:cNvSpPr>
          <p:nvPr/>
        </p:nvSpPr>
        <p:spPr bwMode="auto">
          <a:xfrm>
            <a:off x="1278806" y="6105048"/>
            <a:ext cx="10744873"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vi-VN" altLang="en-US" sz="2200" b="1" dirty="0">
                <a:solidFill>
                  <a:srgbClr val="0033CC"/>
                </a:solidFill>
              </a:rPr>
              <a:t>Thúc đ</a:t>
            </a:r>
            <a:r>
              <a:rPr lang="vi-VN" altLang="en-US" sz="2200" b="1" dirty="0">
                <a:solidFill>
                  <a:schemeClr val="tx1"/>
                </a:solidFill>
              </a:rPr>
              <a:t>ẩy hợp tác giữa </a:t>
            </a:r>
            <a:r>
              <a:rPr lang="en-US" altLang="en-US" sz="2200" b="1" dirty="0" smtClean="0">
                <a:solidFill>
                  <a:schemeClr val="tx1"/>
                </a:solidFill>
              </a:rPr>
              <a:t>NT </a:t>
            </a:r>
            <a:r>
              <a:rPr lang="vi-VN" altLang="en-US" sz="2200" b="1" dirty="0" smtClean="0">
                <a:solidFill>
                  <a:schemeClr val="tx1"/>
                </a:solidFill>
              </a:rPr>
              <a:t>với </a:t>
            </a:r>
            <a:r>
              <a:rPr lang="vi-VN" altLang="en-US" sz="2200" b="1" dirty="0">
                <a:solidFill>
                  <a:schemeClr val="tx1"/>
                </a:solidFill>
              </a:rPr>
              <a:t>DN thông qua các hình thức khác nhau</a:t>
            </a:r>
            <a:endParaRPr lang="en-US" altLang="en-US" sz="2200" b="1" dirty="0">
              <a:solidFill>
                <a:schemeClr val="tx1"/>
              </a:solidFill>
            </a:endParaRPr>
          </a:p>
        </p:txBody>
      </p:sp>
    </p:spTree>
    <p:extLst>
      <p:ext uri="{BB962C8B-B14F-4D97-AF65-F5344CB8AC3E}">
        <p14:creationId xmlns:p14="http://schemas.microsoft.com/office/powerpoint/2010/main" val="2612079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fade">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fade">
                                      <p:cBhvr>
                                        <p:cTn id="12" dur="500"/>
                                        <p:tgtEl>
                                          <p:spTgt spid="2253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532"/>
                                        </p:tgtEl>
                                        <p:attrNameLst>
                                          <p:attrName>style.visibility</p:attrName>
                                        </p:attrNameLst>
                                      </p:cBhvr>
                                      <p:to>
                                        <p:strVal val="visible"/>
                                      </p:to>
                                    </p:set>
                                    <p:animEffect transition="in" filter="fade">
                                      <p:cBhvr>
                                        <p:cTn id="15" dur="500"/>
                                        <p:tgtEl>
                                          <p:spTgt spid="2253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533"/>
                                        </p:tgtEl>
                                        <p:attrNameLst>
                                          <p:attrName>style.visibility</p:attrName>
                                        </p:attrNameLst>
                                      </p:cBhvr>
                                      <p:to>
                                        <p:strVal val="visible"/>
                                      </p:to>
                                    </p:set>
                                    <p:animEffect transition="in" filter="fade">
                                      <p:cBhvr>
                                        <p:cTn id="18" dur="500"/>
                                        <p:tgtEl>
                                          <p:spTgt spid="2253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2534"/>
                                        </p:tgtEl>
                                        <p:attrNameLst>
                                          <p:attrName>style.visibility</p:attrName>
                                        </p:attrNameLst>
                                      </p:cBhvr>
                                      <p:to>
                                        <p:strVal val="visible"/>
                                      </p:to>
                                    </p:set>
                                    <p:animEffect transition="in" filter="fade">
                                      <p:cBhvr>
                                        <p:cTn id="23" dur="500"/>
                                        <p:tgtEl>
                                          <p:spTgt spid="2253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2535"/>
                                        </p:tgtEl>
                                        <p:attrNameLst>
                                          <p:attrName>style.visibility</p:attrName>
                                        </p:attrNameLst>
                                      </p:cBhvr>
                                      <p:to>
                                        <p:strVal val="visible"/>
                                      </p:to>
                                    </p:set>
                                    <p:animEffect transition="in" filter="fade">
                                      <p:cBhvr>
                                        <p:cTn id="28" dur="500"/>
                                        <p:tgtEl>
                                          <p:spTgt spid="2253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2536"/>
                                        </p:tgtEl>
                                        <p:attrNameLst>
                                          <p:attrName>style.visibility</p:attrName>
                                        </p:attrNameLst>
                                      </p:cBhvr>
                                      <p:to>
                                        <p:strVal val="visible"/>
                                      </p:to>
                                    </p:set>
                                    <p:animEffect transition="in" filter="fade">
                                      <p:cBhvr>
                                        <p:cTn id="33" dur="500"/>
                                        <p:tgtEl>
                                          <p:spTgt spid="2253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2537"/>
                                        </p:tgtEl>
                                        <p:attrNameLst>
                                          <p:attrName>style.visibility</p:attrName>
                                        </p:attrNameLst>
                                      </p:cBhvr>
                                      <p:to>
                                        <p:strVal val="visible"/>
                                      </p:to>
                                    </p:set>
                                    <p:animEffect transition="in" filter="fade">
                                      <p:cBhvr>
                                        <p:cTn id="38" dur="500"/>
                                        <p:tgtEl>
                                          <p:spTgt spid="2253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p:bldP spid="22532" grpId="0"/>
      <p:bldP spid="22533" grpId="0"/>
      <p:bldP spid="22534" grpId="0"/>
      <p:bldP spid="22535" grpId="0"/>
      <p:bldP spid="22536" grpId="0"/>
      <p:bldP spid="22537"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6"/>
          <p:cNvSpPr>
            <a:spLocks noChangeArrowheads="1"/>
          </p:cNvSpPr>
          <p:nvPr/>
        </p:nvSpPr>
        <p:spPr bwMode="auto">
          <a:xfrm>
            <a:off x="681999" y="1286788"/>
            <a:ext cx="7957033"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vi-VN" altLang="en-US" sz="2200" b="1" dirty="0">
                <a:solidFill>
                  <a:schemeClr val="tx1"/>
                </a:solidFill>
              </a:rPr>
              <a:t>Những </a:t>
            </a:r>
            <a:r>
              <a:rPr lang="vi-VN" altLang="en-US" sz="2200" b="1" dirty="0">
                <a:solidFill>
                  <a:srgbClr val="0033CC"/>
                </a:solidFill>
              </a:rPr>
              <a:t>thách thức </a:t>
            </a:r>
            <a:r>
              <a:rPr lang="vi-VN" altLang="en-US" sz="2200" b="1" dirty="0">
                <a:solidFill>
                  <a:schemeClr val="tx1"/>
                </a:solidFill>
              </a:rPr>
              <a:t>không nhỏ, </a:t>
            </a:r>
            <a:r>
              <a:rPr lang="vi-VN" altLang="en-US" sz="2200" b="1" dirty="0" smtClean="0">
                <a:solidFill>
                  <a:schemeClr val="tx1"/>
                </a:solidFill>
              </a:rPr>
              <a:t>là</a:t>
            </a:r>
            <a:r>
              <a:rPr lang="vi-VN" altLang="en-US" sz="2200" b="1" dirty="0">
                <a:solidFill>
                  <a:schemeClr val="tx1"/>
                </a:solidFill>
              </a:rPr>
              <a:t>:</a:t>
            </a:r>
            <a:endParaRPr lang="en-US" altLang="en-US" sz="2200" b="1" dirty="0">
              <a:solidFill>
                <a:schemeClr val="tx1"/>
              </a:solidFill>
            </a:endParaRPr>
          </a:p>
        </p:txBody>
      </p:sp>
      <p:sp>
        <p:nvSpPr>
          <p:cNvPr id="23557" name="Rectangle 7"/>
          <p:cNvSpPr>
            <a:spLocks noChangeArrowheads="1"/>
          </p:cNvSpPr>
          <p:nvPr/>
        </p:nvSpPr>
        <p:spPr bwMode="auto">
          <a:xfrm>
            <a:off x="1464211" y="2156607"/>
            <a:ext cx="10327456"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
            </a:pPr>
            <a:r>
              <a:rPr lang="en-US" altLang="en-US" sz="2200" b="1" dirty="0">
                <a:solidFill>
                  <a:schemeClr val="tx1"/>
                </a:solidFill>
              </a:rPr>
              <a:t>L</a:t>
            </a:r>
            <a:r>
              <a:rPr lang="vi-VN" altLang="en-US" sz="2200" b="1" dirty="0">
                <a:solidFill>
                  <a:schemeClr val="tx1"/>
                </a:solidFill>
              </a:rPr>
              <a:t>àm </a:t>
            </a:r>
            <a:r>
              <a:rPr lang="vi-VN" altLang="en-US" sz="2200" b="1" dirty="0">
                <a:solidFill>
                  <a:srgbClr val="0070C0"/>
                </a:solidFill>
              </a:rPr>
              <a:t>thay đổi </a:t>
            </a:r>
            <a:r>
              <a:rPr lang="en-US" altLang="en-US" sz="2200" b="1" dirty="0">
                <a:solidFill>
                  <a:schemeClr val="tx1"/>
                </a:solidFill>
              </a:rPr>
              <a:t>CC </a:t>
            </a:r>
            <a:r>
              <a:rPr lang="vi-VN" altLang="en-US" sz="2200" b="1" dirty="0">
                <a:solidFill>
                  <a:schemeClr val="tx1"/>
                </a:solidFill>
              </a:rPr>
              <a:t>ngành nghề ĐT, </a:t>
            </a:r>
            <a:r>
              <a:rPr lang="vi-VN" altLang="en-US" sz="2200" b="1" dirty="0" smtClean="0">
                <a:solidFill>
                  <a:schemeClr val="tx1"/>
                </a:solidFill>
              </a:rPr>
              <a:t>khó </a:t>
            </a:r>
            <a:r>
              <a:rPr lang="vi-VN" altLang="en-US" sz="2200" b="1" dirty="0">
                <a:solidFill>
                  <a:schemeClr val="tx1"/>
                </a:solidFill>
              </a:rPr>
              <a:t>dự đoán được các tình huống</a:t>
            </a:r>
            <a:endParaRPr lang="en-US" altLang="en-US" sz="2200" b="1" dirty="0">
              <a:solidFill>
                <a:schemeClr val="tx1"/>
              </a:solidFill>
            </a:endParaRPr>
          </a:p>
        </p:txBody>
      </p:sp>
      <p:sp>
        <p:nvSpPr>
          <p:cNvPr id="23558" name="Rectangle 8"/>
          <p:cNvSpPr>
            <a:spLocks noChangeArrowheads="1"/>
          </p:cNvSpPr>
          <p:nvPr/>
        </p:nvSpPr>
        <p:spPr bwMode="auto">
          <a:xfrm>
            <a:off x="1446239" y="2741087"/>
            <a:ext cx="7447224"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
            </a:pPr>
            <a:r>
              <a:rPr lang="vi-VN" altLang="en-US" sz="2200" b="1" dirty="0">
                <a:solidFill>
                  <a:schemeClr val="tx1"/>
                </a:solidFill>
              </a:rPr>
              <a:t>Các CTĐT, PPĐT </a:t>
            </a:r>
            <a:r>
              <a:rPr lang="vi-VN" altLang="en-US" sz="2200" b="1" dirty="0">
                <a:solidFill>
                  <a:srgbClr val="0070C0"/>
                </a:solidFill>
              </a:rPr>
              <a:t>bắt buộc </a:t>
            </a:r>
            <a:r>
              <a:rPr lang="vi-VN" altLang="en-US" sz="2200" b="1" dirty="0">
                <a:solidFill>
                  <a:schemeClr val="tx1"/>
                </a:solidFill>
              </a:rPr>
              <a:t>phải cập nhật, phát triển</a:t>
            </a:r>
            <a:endParaRPr lang="en-US" altLang="en-US" sz="2200" b="1" dirty="0">
              <a:solidFill>
                <a:schemeClr val="tx1"/>
              </a:solidFill>
            </a:endParaRPr>
          </a:p>
        </p:txBody>
      </p:sp>
      <p:sp>
        <p:nvSpPr>
          <p:cNvPr id="23559" name="Rectangle 9"/>
          <p:cNvSpPr>
            <a:spLocks noChangeArrowheads="1"/>
          </p:cNvSpPr>
          <p:nvPr/>
        </p:nvSpPr>
        <p:spPr bwMode="auto">
          <a:xfrm>
            <a:off x="1448949" y="3354638"/>
            <a:ext cx="8896053"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
            </a:pPr>
            <a:r>
              <a:rPr lang="vi-VN" altLang="en-US" sz="2200" b="1" dirty="0">
                <a:solidFill>
                  <a:schemeClr val="tx1"/>
                </a:solidFill>
              </a:rPr>
              <a:t>T</a:t>
            </a:r>
            <a:r>
              <a:rPr lang="en-US" altLang="en-US" sz="2200" b="1" dirty="0" err="1">
                <a:solidFill>
                  <a:schemeClr val="tx1"/>
                </a:solidFill>
              </a:rPr>
              <a:t>hách</a:t>
            </a:r>
            <a:r>
              <a:rPr lang="en-US" altLang="en-US" sz="2200" b="1" dirty="0">
                <a:solidFill>
                  <a:schemeClr val="tx1"/>
                </a:solidFill>
              </a:rPr>
              <a:t> </a:t>
            </a:r>
            <a:r>
              <a:rPr lang="en-US" altLang="en-US" sz="2200" b="1" dirty="0" err="1">
                <a:solidFill>
                  <a:schemeClr val="tx1"/>
                </a:solidFill>
              </a:rPr>
              <a:t>thức</a:t>
            </a:r>
            <a:r>
              <a:rPr lang="en-US" altLang="en-US" sz="2200" b="1" dirty="0">
                <a:solidFill>
                  <a:schemeClr val="tx1"/>
                </a:solidFill>
              </a:rPr>
              <a:t> </a:t>
            </a:r>
            <a:r>
              <a:rPr lang="en-US" altLang="en-US" sz="2200" b="1" dirty="0" err="1">
                <a:solidFill>
                  <a:schemeClr val="tx1"/>
                </a:solidFill>
              </a:rPr>
              <a:t>không</a:t>
            </a:r>
            <a:r>
              <a:rPr lang="en-US" altLang="en-US" sz="2200" b="1" dirty="0">
                <a:solidFill>
                  <a:schemeClr val="tx1"/>
                </a:solidFill>
              </a:rPr>
              <a:t> </a:t>
            </a:r>
            <a:r>
              <a:rPr lang="en-US" altLang="en-US" sz="2200" b="1" dirty="0" err="1">
                <a:solidFill>
                  <a:schemeClr val="tx1"/>
                </a:solidFill>
              </a:rPr>
              <a:t>nhỏ</a:t>
            </a:r>
            <a:r>
              <a:rPr lang="en-US" altLang="en-US" sz="2200" b="1" dirty="0">
                <a:solidFill>
                  <a:schemeClr val="tx1"/>
                </a:solidFill>
              </a:rPr>
              <a:t> </a:t>
            </a:r>
            <a:r>
              <a:rPr lang="vi-VN" altLang="en-US" sz="2200" b="1" dirty="0">
                <a:solidFill>
                  <a:schemeClr val="tx1"/>
                </a:solidFill>
              </a:rPr>
              <a:t>trong </a:t>
            </a:r>
            <a:r>
              <a:rPr lang="en-US" altLang="en-US" sz="2200" b="1" dirty="0" err="1">
                <a:solidFill>
                  <a:srgbClr val="0070C0"/>
                </a:solidFill>
              </a:rPr>
              <a:t>cạnh</a:t>
            </a:r>
            <a:r>
              <a:rPr lang="en-US" altLang="en-US" sz="2200" b="1" dirty="0">
                <a:solidFill>
                  <a:srgbClr val="0070C0"/>
                </a:solidFill>
              </a:rPr>
              <a:t> </a:t>
            </a:r>
            <a:r>
              <a:rPr lang="en-US" altLang="en-US" sz="2200" b="1" dirty="0" err="1">
                <a:solidFill>
                  <a:srgbClr val="0070C0"/>
                </a:solidFill>
              </a:rPr>
              <a:t>tranh</a:t>
            </a:r>
            <a:r>
              <a:rPr lang="en-US" altLang="en-US" sz="2200" b="1" dirty="0">
                <a:solidFill>
                  <a:srgbClr val="0070C0"/>
                </a:solidFill>
              </a:rPr>
              <a:t> </a:t>
            </a:r>
            <a:r>
              <a:rPr lang="en-US" altLang="en-US" sz="2200" b="1" dirty="0" err="1">
                <a:solidFill>
                  <a:schemeClr val="tx1"/>
                </a:solidFill>
              </a:rPr>
              <a:t>của</a:t>
            </a:r>
            <a:r>
              <a:rPr lang="en-US" altLang="en-US" sz="2200" b="1" dirty="0">
                <a:solidFill>
                  <a:schemeClr val="tx1"/>
                </a:solidFill>
              </a:rPr>
              <a:t> </a:t>
            </a:r>
            <a:r>
              <a:rPr lang="en-US" altLang="en-US" sz="2200" b="1" dirty="0" err="1">
                <a:solidFill>
                  <a:schemeClr val="tx1"/>
                </a:solidFill>
              </a:rPr>
              <a:t>các</a:t>
            </a:r>
            <a:r>
              <a:rPr lang="en-US" altLang="en-US" sz="2200" b="1" dirty="0">
                <a:solidFill>
                  <a:schemeClr val="tx1"/>
                </a:solidFill>
              </a:rPr>
              <a:t> </a:t>
            </a:r>
            <a:r>
              <a:rPr lang="en-US" altLang="en-US" sz="2200" b="1" dirty="0" err="1">
                <a:solidFill>
                  <a:schemeClr val="tx1"/>
                </a:solidFill>
              </a:rPr>
              <a:t>trường</a:t>
            </a:r>
            <a:r>
              <a:rPr lang="en-US" altLang="en-US" sz="2200" b="1" dirty="0">
                <a:solidFill>
                  <a:schemeClr val="tx1"/>
                </a:solidFill>
              </a:rPr>
              <a:t> </a:t>
            </a:r>
          </a:p>
        </p:txBody>
      </p:sp>
      <p:sp>
        <p:nvSpPr>
          <p:cNvPr id="23560" name="Rectangle 10"/>
          <p:cNvSpPr>
            <a:spLocks noChangeArrowheads="1"/>
          </p:cNvSpPr>
          <p:nvPr/>
        </p:nvSpPr>
        <p:spPr bwMode="auto">
          <a:xfrm>
            <a:off x="1453773" y="4042414"/>
            <a:ext cx="8522740"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
            </a:pPr>
            <a:r>
              <a:rPr lang="en-US" altLang="en-US" sz="2200" b="1" dirty="0">
                <a:solidFill>
                  <a:schemeClr val="tx1"/>
                </a:solidFill>
              </a:rPr>
              <a:t>GV</a:t>
            </a:r>
            <a:r>
              <a:rPr lang="vi-VN" altLang="en-US" sz="2200" b="1" dirty="0">
                <a:solidFill>
                  <a:schemeClr val="tx1"/>
                </a:solidFill>
              </a:rPr>
              <a:t> và </a:t>
            </a:r>
            <a:r>
              <a:rPr lang="en-US" altLang="en-US" sz="2200" b="1" dirty="0">
                <a:solidFill>
                  <a:schemeClr val="tx1"/>
                </a:solidFill>
              </a:rPr>
              <a:t>HS </a:t>
            </a:r>
            <a:r>
              <a:rPr lang="vi-VN" altLang="en-US" sz="2200" b="1" dirty="0">
                <a:solidFill>
                  <a:schemeClr val="tx1"/>
                </a:solidFill>
              </a:rPr>
              <a:t>phải </a:t>
            </a:r>
            <a:r>
              <a:rPr lang="vi-VN" altLang="en-US" sz="2200" b="1" dirty="0">
                <a:solidFill>
                  <a:srgbClr val="0070C0"/>
                </a:solidFill>
              </a:rPr>
              <a:t>liên tục </a:t>
            </a:r>
            <a:r>
              <a:rPr lang="vi-VN" altLang="en-US" sz="2200" b="1" dirty="0" smtClean="0">
                <a:solidFill>
                  <a:srgbClr val="0070C0"/>
                </a:solidFill>
              </a:rPr>
              <a:t>đổi </a:t>
            </a:r>
            <a:r>
              <a:rPr lang="vi-VN" altLang="en-US" sz="2200" b="1" dirty="0">
                <a:solidFill>
                  <a:srgbClr val="0070C0"/>
                </a:solidFill>
              </a:rPr>
              <a:t>mới </a:t>
            </a:r>
            <a:r>
              <a:rPr lang="vi-VN" altLang="en-US" sz="2200" b="1" dirty="0">
                <a:solidFill>
                  <a:schemeClr val="tx1"/>
                </a:solidFill>
              </a:rPr>
              <a:t>và cập nhật các kỹ năng</a:t>
            </a:r>
            <a:endParaRPr lang="en-US" altLang="en-US" sz="2200" b="1" dirty="0">
              <a:solidFill>
                <a:schemeClr val="tx1"/>
              </a:solidFill>
            </a:endParaRPr>
          </a:p>
        </p:txBody>
      </p:sp>
      <p:sp>
        <p:nvSpPr>
          <p:cNvPr id="23561" name="Rectangle 11"/>
          <p:cNvSpPr>
            <a:spLocks noChangeArrowheads="1"/>
          </p:cNvSpPr>
          <p:nvPr/>
        </p:nvSpPr>
        <p:spPr bwMode="auto">
          <a:xfrm>
            <a:off x="1459839" y="4810075"/>
            <a:ext cx="10386418"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
            </a:pPr>
            <a:r>
              <a:rPr lang="en-US" altLang="en-US" sz="2200" b="1" dirty="0">
                <a:solidFill>
                  <a:schemeClr val="tx1"/>
                </a:solidFill>
              </a:rPr>
              <a:t>Đ</a:t>
            </a:r>
            <a:r>
              <a:rPr lang="vi-VN" altLang="en-US" sz="2200" b="1" dirty="0" smtClean="0">
                <a:solidFill>
                  <a:schemeClr val="tx1"/>
                </a:solidFill>
              </a:rPr>
              <a:t>ạo </a:t>
            </a:r>
            <a:r>
              <a:rPr lang="vi-VN" altLang="en-US" sz="2200" b="1" dirty="0">
                <a:solidFill>
                  <a:schemeClr val="tx1"/>
                </a:solidFill>
              </a:rPr>
              <a:t>đức, </a:t>
            </a:r>
            <a:r>
              <a:rPr lang="en-US" altLang="en-US" sz="2200" b="1" dirty="0" smtClean="0">
                <a:solidFill>
                  <a:schemeClr val="tx1"/>
                </a:solidFill>
              </a:rPr>
              <a:t>LS</a:t>
            </a:r>
            <a:r>
              <a:rPr lang="vi-VN" altLang="en-US" sz="2200" b="1" dirty="0" smtClean="0">
                <a:solidFill>
                  <a:schemeClr val="tx1"/>
                </a:solidFill>
              </a:rPr>
              <a:t>, </a:t>
            </a:r>
            <a:r>
              <a:rPr lang="vi-VN" altLang="en-US" sz="2200" b="1" dirty="0">
                <a:solidFill>
                  <a:schemeClr val="tx1"/>
                </a:solidFill>
              </a:rPr>
              <a:t>năng lực làm chủ trí </a:t>
            </a:r>
            <a:r>
              <a:rPr lang="vi-VN" altLang="en-US" sz="2200" b="1" dirty="0" smtClean="0">
                <a:solidFill>
                  <a:schemeClr val="tx1"/>
                </a:solidFill>
              </a:rPr>
              <a:t>tuệ</a:t>
            </a:r>
            <a:r>
              <a:rPr lang="en-US" altLang="en-US" sz="2200" b="1" dirty="0" smtClean="0">
                <a:solidFill>
                  <a:schemeClr val="tx1"/>
                </a:solidFill>
              </a:rPr>
              <a:t>,</a:t>
            </a:r>
            <a:r>
              <a:rPr lang="vi-VN" altLang="en-US" sz="2200" b="1" dirty="0" smtClean="0">
                <a:solidFill>
                  <a:schemeClr val="tx1"/>
                </a:solidFill>
              </a:rPr>
              <a:t> </a:t>
            </a:r>
            <a:r>
              <a:rPr lang="vi-VN" altLang="en-US" sz="2200" b="1" dirty="0">
                <a:solidFill>
                  <a:schemeClr val="tx1"/>
                </a:solidFill>
              </a:rPr>
              <a:t>cảm xúc </a:t>
            </a:r>
            <a:r>
              <a:rPr lang="en-US" altLang="en-US" sz="2200" b="1" dirty="0" smtClean="0">
                <a:solidFill>
                  <a:schemeClr val="tx1"/>
                </a:solidFill>
              </a:rPr>
              <a:t>…</a:t>
            </a:r>
            <a:r>
              <a:rPr lang="en-US" altLang="en-US" sz="2200" b="1" dirty="0" err="1" smtClean="0">
                <a:solidFill>
                  <a:schemeClr val="tx1"/>
                </a:solidFill>
              </a:rPr>
              <a:t>cần</a:t>
            </a:r>
            <a:r>
              <a:rPr lang="en-US" altLang="en-US" sz="2200" b="1" dirty="0" smtClean="0">
                <a:solidFill>
                  <a:schemeClr val="tx1"/>
                </a:solidFill>
              </a:rPr>
              <a:t> </a:t>
            </a:r>
            <a:r>
              <a:rPr lang="en-US" altLang="en-US" sz="2200" b="1" dirty="0" err="1" smtClean="0">
                <a:solidFill>
                  <a:schemeClr val="tx1"/>
                </a:solidFill>
              </a:rPr>
              <a:t>phải</a:t>
            </a:r>
            <a:r>
              <a:rPr lang="en-US" altLang="en-US" sz="2200" b="1" dirty="0" smtClean="0">
                <a:solidFill>
                  <a:schemeClr val="tx1"/>
                </a:solidFill>
              </a:rPr>
              <a:t> </a:t>
            </a:r>
            <a:r>
              <a:rPr lang="en-US" altLang="en-US" sz="2200" b="1" dirty="0" err="1" smtClean="0">
                <a:solidFill>
                  <a:schemeClr val="tx1"/>
                </a:solidFill>
              </a:rPr>
              <a:t>quan</a:t>
            </a:r>
            <a:r>
              <a:rPr lang="en-US" altLang="en-US" sz="2200" b="1" dirty="0" smtClean="0">
                <a:solidFill>
                  <a:schemeClr val="tx1"/>
                </a:solidFill>
              </a:rPr>
              <a:t> </a:t>
            </a:r>
            <a:r>
              <a:rPr lang="en-US" altLang="en-US" sz="2200" b="1" dirty="0" err="1" smtClean="0">
                <a:solidFill>
                  <a:schemeClr val="tx1"/>
                </a:solidFill>
              </a:rPr>
              <a:t>tâm</a:t>
            </a:r>
            <a:r>
              <a:rPr lang="en-US" altLang="en-US" sz="2200" b="1" dirty="0" smtClean="0">
                <a:solidFill>
                  <a:schemeClr val="tx1"/>
                </a:solidFill>
              </a:rPr>
              <a:t> </a:t>
            </a:r>
            <a:r>
              <a:rPr lang="en-US" altLang="en-US" sz="2200" b="1" dirty="0" err="1" smtClean="0">
                <a:solidFill>
                  <a:schemeClr val="tx1"/>
                </a:solidFill>
              </a:rPr>
              <a:t>hơn</a:t>
            </a:r>
            <a:endParaRPr lang="en-US" altLang="en-US" sz="2200" b="1" dirty="0">
              <a:solidFill>
                <a:schemeClr val="tx1"/>
              </a:solidFill>
            </a:endParaRPr>
          </a:p>
        </p:txBody>
      </p:sp>
      <p:sp>
        <p:nvSpPr>
          <p:cNvPr id="23562" name="Rectangle 12"/>
          <p:cNvSpPr>
            <a:spLocks noChangeArrowheads="1"/>
          </p:cNvSpPr>
          <p:nvPr/>
        </p:nvSpPr>
        <p:spPr bwMode="auto">
          <a:xfrm>
            <a:off x="1451731" y="5640824"/>
            <a:ext cx="10107923" cy="53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
            </a:pPr>
            <a:r>
              <a:rPr lang="en-US" altLang="en-US" sz="2200" b="1" dirty="0">
                <a:solidFill>
                  <a:schemeClr val="tx1"/>
                </a:solidFill>
              </a:rPr>
              <a:t>Đ</a:t>
            </a:r>
            <a:r>
              <a:rPr lang="vi-VN" altLang="en-US" sz="2200" b="1" dirty="0" smtClean="0">
                <a:solidFill>
                  <a:schemeClr val="tx1"/>
                </a:solidFill>
              </a:rPr>
              <a:t>ặt </a:t>
            </a:r>
            <a:r>
              <a:rPr lang="vi-VN" altLang="en-US" sz="2200" b="1" dirty="0">
                <a:solidFill>
                  <a:schemeClr val="tx1"/>
                </a:solidFill>
              </a:rPr>
              <a:t>ra yêu cầu cần đổi mới, hoàn thiện cơ chế, </a:t>
            </a:r>
            <a:r>
              <a:rPr lang="en-US" altLang="en-US" sz="2200" b="1" dirty="0" smtClean="0">
                <a:solidFill>
                  <a:schemeClr val="tx1"/>
                </a:solidFill>
              </a:rPr>
              <a:t>CS </a:t>
            </a:r>
            <a:r>
              <a:rPr lang="vi-VN" altLang="en-US" sz="2200" b="1" dirty="0" smtClean="0">
                <a:solidFill>
                  <a:schemeClr val="tx1"/>
                </a:solidFill>
              </a:rPr>
              <a:t>đối </a:t>
            </a:r>
            <a:r>
              <a:rPr lang="vi-VN" altLang="en-US" sz="2200" b="1" dirty="0">
                <a:solidFill>
                  <a:schemeClr val="tx1"/>
                </a:solidFill>
              </a:rPr>
              <a:t>với các </a:t>
            </a:r>
            <a:r>
              <a:rPr lang="vi-VN" altLang="en-US" sz="2200" b="1" dirty="0" smtClean="0">
                <a:solidFill>
                  <a:schemeClr val="tx1"/>
                </a:solidFill>
              </a:rPr>
              <a:t>trường</a:t>
            </a:r>
            <a:endParaRPr lang="en-US" altLang="en-US" sz="2200" b="1" dirty="0">
              <a:solidFill>
                <a:schemeClr val="tx1"/>
              </a:solidFill>
            </a:endParaRPr>
          </a:p>
        </p:txBody>
      </p:sp>
      <p:sp>
        <p:nvSpPr>
          <p:cNvPr id="12" name="Title 1"/>
          <p:cNvSpPr txBox="1">
            <a:spLocks/>
          </p:cNvSpPr>
          <p:nvPr/>
        </p:nvSpPr>
        <p:spPr>
          <a:xfrm>
            <a:off x="245660" y="150126"/>
            <a:ext cx="11776394" cy="65525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nb-NO" altLang="en-US" sz="2800" b="1" dirty="0" smtClean="0">
                <a:solidFill>
                  <a:srgbClr val="0033CC"/>
                </a:solidFill>
                <a:latin typeface="Arial" panose="020B0604020202020204" pitchFamily="34" charset="0"/>
                <a:cs typeface="Arial" panose="020B0604020202020204" pitchFamily="34" charset="0"/>
              </a:rPr>
              <a:t> </a:t>
            </a:r>
            <a:r>
              <a:rPr lang="en-US" altLang="en-US" sz="2800" b="1" dirty="0" smtClean="0">
                <a:solidFill>
                  <a:srgbClr val="0033CC"/>
                </a:solidFill>
                <a:latin typeface="Arial" panose="020B0604020202020204" pitchFamily="34" charset="0"/>
                <a:cs typeface="Arial" panose="020B0604020202020204" pitchFamily="34" charset="0"/>
              </a:rPr>
              <a:t>ĐẶC ĐIỂM, THỜI CƠ VÀ THÁCH THỨC CỦA CMCN 4.0</a:t>
            </a:r>
            <a:endParaRPr lang="en-US" altLang="en-US" sz="2800" b="1" dirty="0">
              <a:solidFill>
                <a:srgbClr val="0033C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2417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fade">
                                      <p:cBhvr>
                                        <p:cTn id="7" dur="500"/>
                                        <p:tgtEl>
                                          <p:spTgt spid="2355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fade">
                                      <p:cBhvr>
                                        <p:cTn id="12" dur="500"/>
                                        <p:tgtEl>
                                          <p:spTgt spid="2355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558"/>
                                        </p:tgtEl>
                                        <p:attrNameLst>
                                          <p:attrName>style.visibility</p:attrName>
                                        </p:attrNameLst>
                                      </p:cBhvr>
                                      <p:to>
                                        <p:strVal val="visible"/>
                                      </p:to>
                                    </p:set>
                                    <p:animEffect transition="in" filter="fade">
                                      <p:cBhvr>
                                        <p:cTn id="17" dur="500"/>
                                        <p:tgtEl>
                                          <p:spTgt spid="2355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559"/>
                                        </p:tgtEl>
                                        <p:attrNameLst>
                                          <p:attrName>style.visibility</p:attrName>
                                        </p:attrNameLst>
                                      </p:cBhvr>
                                      <p:to>
                                        <p:strVal val="visible"/>
                                      </p:to>
                                    </p:set>
                                    <p:animEffect transition="in" filter="fade">
                                      <p:cBhvr>
                                        <p:cTn id="22" dur="500"/>
                                        <p:tgtEl>
                                          <p:spTgt spid="2355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560"/>
                                        </p:tgtEl>
                                        <p:attrNameLst>
                                          <p:attrName>style.visibility</p:attrName>
                                        </p:attrNameLst>
                                      </p:cBhvr>
                                      <p:to>
                                        <p:strVal val="visible"/>
                                      </p:to>
                                    </p:set>
                                    <p:animEffect transition="in" filter="fade">
                                      <p:cBhvr>
                                        <p:cTn id="27" dur="500"/>
                                        <p:tgtEl>
                                          <p:spTgt spid="2356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561"/>
                                        </p:tgtEl>
                                        <p:attrNameLst>
                                          <p:attrName>style.visibility</p:attrName>
                                        </p:attrNameLst>
                                      </p:cBhvr>
                                      <p:to>
                                        <p:strVal val="visible"/>
                                      </p:to>
                                    </p:set>
                                    <p:animEffect transition="in" filter="fade">
                                      <p:cBhvr>
                                        <p:cTn id="32" dur="500"/>
                                        <p:tgtEl>
                                          <p:spTgt spid="2356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3562"/>
                                        </p:tgtEl>
                                        <p:attrNameLst>
                                          <p:attrName>style.visibility</p:attrName>
                                        </p:attrNameLst>
                                      </p:cBhvr>
                                      <p:to>
                                        <p:strVal val="visible"/>
                                      </p:to>
                                    </p:set>
                                    <p:animEffect transition="in" filter="fade">
                                      <p:cBhvr>
                                        <p:cTn id="37" dur="500"/>
                                        <p:tgtEl>
                                          <p:spTgt spid="23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P spid="23558" grpId="0"/>
      <p:bldP spid="23559" grpId="0"/>
      <p:bldP spid="23560" grpId="0"/>
      <p:bldP spid="23561" grpId="0"/>
      <p:bldP spid="2356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552151" y="281242"/>
            <a:ext cx="48496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318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ts val="600"/>
              </a:spcBef>
              <a:spcAft>
                <a:spcPts val="600"/>
              </a:spcAft>
              <a:buClr>
                <a:srgbClr val="FF0000"/>
              </a:buClr>
              <a:buFont typeface="Wingdings" panose="05000000000000000000" pitchFamily="2" charset="2"/>
              <a:buChar char="v"/>
            </a:pPr>
            <a:r>
              <a:rPr lang="en-US" altLang="en-US" sz="2800" b="1" dirty="0" smtClean="0">
                <a:solidFill>
                  <a:srgbClr val="0033CC"/>
                </a:solidFill>
                <a:latin typeface="Arial" panose="020B0604020202020204" pitchFamily="34" charset="0"/>
                <a:cs typeface="Times New Roman" panose="02020603050405020304" pitchFamily="18" charset="0"/>
              </a:rPr>
              <a:t>KHÁI NIỆM CNH:</a:t>
            </a:r>
            <a:endParaRPr lang="en-US" altLang="en-US" sz="2800" b="1" dirty="0">
              <a:solidFill>
                <a:srgbClr val="0033CC"/>
              </a:solidFill>
              <a:latin typeface="Arial" panose="020B0604020202020204" pitchFamily="34" charset="0"/>
              <a:cs typeface="Times New Roman" panose="02020603050405020304" pitchFamily="18" charset="0"/>
            </a:endParaRPr>
          </a:p>
        </p:txBody>
      </p:sp>
      <p:sp>
        <p:nvSpPr>
          <p:cNvPr id="3" name="Rectangle 2"/>
          <p:cNvSpPr/>
          <p:nvPr/>
        </p:nvSpPr>
        <p:spPr>
          <a:xfrm>
            <a:off x="1107080" y="858586"/>
            <a:ext cx="10894420" cy="1754326"/>
          </a:xfrm>
          <a:prstGeom prst="rect">
            <a:avLst/>
          </a:prstGeom>
        </p:spPr>
        <p:txBody>
          <a:bodyPr wrap="square">
            <a:spAutoFit/>
          </a:bodyPr>
          <a:lstStyle/>
          <a:p>
            <a:pPr marL="342900" indent="-342900" algn="just">
              <a:lnSpc>
                <a:spcPct val="150000"/>
              </a:lnSpc>
              <a:buClr>
                <a:srgbClr val="C00000"/>
              </a:buClr>
              <a:buFont typeface="Wingdings" panose="05000000000000000000" pitchFamily="2" charset="2"/>
              <a:buChar char="ü"/>
            </a:pPr>
            <a:r>
              <a:rPr lang="en-US" sz="2400" b="1" dirty="0"/>
              <a:t>L</a:t>
            </a:r>
            <a:r>
              <a:rPr lang="vi-VN" sz="2400" b="1" dirty="0"/>
              <a:t>à quá trình chuyển đổi căn bản, toàn </a:t>
            </a:r>
            <a:r>
              <a:rPr lang="vi-VN" sz="2400" b="1" dirty="0" smtClean="0"/>
              <a:t>diện</a:t>
            </a:r>
            <a:r>
              <a:rPr lang="en-US" sz="2400" b="1" dirty="0" smtClean="0"/>
              <a:t> XH,</a:t>
            </a:r>
            <a:r>
              <a:rPr lang="vi-VN" sz="2400" b="1" dirty="0" smtClean="0"/>
              <a:t> </a:t>
            </a:r>
            <a:r>
              <a:rPr lang="en-US" sz="2400" b="1" dirty="0" smtClean="0"/>
              <a:t>KT </a:t>
            </a:r>
            <a:r>
              <a:rPr lang="vi-VN" sz="2400" b="1" dirty="0" smtClean="0"/>
              <a:t>từ </a:t>
            </a:r>
            <a:r>
              <a:rPr lang="vi-VN" sz="2400" b="1" dirty="0"/>
              <a:t>sử dụng </a:t>
            </a:r>
            <a:r>
              <a:rPr lang="vi-VN" sz="2400" b="1" dirty="0">
                <a:solidFill>
                  <a:srgbClr val="0070C0"/>
                </a:solidFill>
              </a:rPr>
              <a:t>sức lao động thủ công </a:t>
            </a:r>
            <a:r>
              <a:rPr lang="vi-VN" sz="2400" b="1" dirty="0" smtClean="0"/>
              <a:t>sang sức </a:t>
            </a:r>
            <a:r>
              <a:rPr lang="vi-VN" sz="2400" b="1" dirty="0"/>
              <a:t>lao động </a:t>
            </a:r>
            <a:r>
              <a:rPr lang="vi-VN" sz="2400" b="1" dirty="0">
                <a:solidFill>
                  <a:srgbClr val="0070C0"/>
                </a:solidFill>
              </a:rPr>
              <a:t>cùng với công nghệ, phương tiện, </a:t>
            </a:r>
            <a:r>
              <a:rPr lang="vi-VN" sz="2400" b="1" dirty="0" smtClean="0">
                <a:solidFill>
                  <a:srgbClr val="0070C0"/>
                </a:solidFill>
              </a:rPr>
              <a:t>PP tiên tiến</a:t>
            </a:r>
            <a:r>
              <a:rPr lang="en-US" sz="2400" b="1" dirty="0" smtClean="0">
                <a:solidFill>
                  <a:srgbClr val="0070C0"/>
                </a:solidFill>
              </a:rPr>
              <a:t> </a:t>
            </a:r>
            <a:r>
              <a:rPr lang="vi-VN" sz="2400" b="1" dirty="0" smtClean="0"/>
              <a:t>nhằm </a:t>
            </a:r>
            <a:r>
              <a:rPr lang="vi-VN" sz="2400" b="1" dirty="0"/>
              <a:t>tạo ra </a:t>
            </a:r>
            <a:r>
              <a:rPr lang="en-US" sz="2400" b="1" dirty="0" smtClean="0"/>
              <a:t>NS </a:t>
            </a:r>
            <a:r>
              <a:rPr lang="vi-VN" sz="2400" b="1" dirty="0" smtClean="0"/>
              <a:t>lao </a:t>
            </a:r>
            <a:r>
              <a:rPr lang="vi-VN" sz="2400" b="1" dirty="0"/>
              <a:t>động </a:t>
            </a:r>
            <a:r>
              <a:rPr lang="vi-VN" sz="2400" b="1" dirty="0" smtClean="0"/>
              <a:t>XH cao</a:t>
            </a:r>
            <a:r>
              <a:rPr lang="vi-VN" sz="2400" b="1" dirty="0"/>
              <a:t>.</a:t>
            </a:r>
            <a:endParaRPr lang="en-US" sz="2400" b="1" dirty="0"/>
          </a:p>
        </p:txBody>
      </p:sp>
      <p:sp>
        <p:nvSpPr>
          <p:cNvPr id="7" name="Title 1"/>
          <p:cNvSpPr>
            <a:spLocks noGrp="1"/>
          </p:cNvSpPr>
          <p:nvPr>
            <p:ph type="title"/>
          </p:nvPr>
        </p:nvSpPr>
        <p:spPr>
          <a:xfrm>
            <a:off x="1051561" y="3979283"/>
            <a:ext cx="10949940" cy="2308324"/>
          </a:xfrm>
        </p:spPr>
        <p:txBody>
          <a:bodyPr wrap="square">
            <a:spAutoFit/>
          </a:bodyPr>
          <a:lstStyle/>
          <a:p>
            <a:pPr marL="342900" indent="-342900" algn="just">
              <a:lnSpc>
                <a:spcPct val="150000"/>
              </a:lnSpc>
              <a:buClr>
                <a:srgbClr val="C00000"/>
              </a:buClr>
              <a:buFont typeface="Wingdings" panose="05000000000000000000" pitchFamily="2" charset="2"/>
              <a:buChar char="ü"/>
            </a:pPr>
            <a:r>
              <a:rPr lang="en-US" sz="2400" b="1" dirty="0" err="1" smtClean="0">
                <a:latin typeface="+mn-lt"/>
                <a:ea typeface="+mn-ea"/>
                <a:cs typeface="+mn-cs"/>
              </a:rPr>
              <a:t>Là</a:t>
            </a:r>
            <a:r>
              <a:rPr lang="nl-NL" sz="2400" b="1" dirty="0" smtClean="0">
                <a:latin typeface="+mn-lt"/>
                <a:ea typeface="+mn-ea"/>
                <a:cs typeface="+mn-cs"/>
              </a:rPr>
              <a:t> </a:t>
            </a:r>
            <a:r>
              <a:rPr lang="nl-NL" sz="2400" b="1" dirty="0">
                <a:latin typeface="+mn-lt"/>
                <a:ea typeface="+mn-ea"/>
                <a:cs typeface="+mn-cs"/>
              </a:rPr>
              <a:t>một quá trình thường được hiểu </a:t>
            </a:r>
            <a:r>
              <a:rPr lang="vi-VN" sz="2400" b="1" dirty="0">
                <a:latin typeface="+mn-lt"/>
                <a:ea typeface="+mn-ea"/>
                <a:cs typeface="+mn-cs"/>
              </a:rPr>
              <a:t>là quá trình biến đổi xã hội</a:t>
            </a:r>
            <a:r>
              <a:rPr lang="nl-NL" sz="2400" b="1" dirty="0">
                <a:latin typeface="+mn-lt"/>
                <a:ea typeface="+mn-ea"/>
                <a:cs typeface="+mn-cs"/>
              </a:rPr>
              <a:t> thông qua</a:t>
            </a:r>
            <a:r>
              <a:rPr lang="vi-VN" sz="2400" b="1" dirty="0">
                <a:latin typeface="+mn-lt"/>
                <a:ea typeface="+mn-ea"/>
                <a:cs typeface="+mn-cs"/>
              </a:rPr>
              <a:t> </a:t>
            </a:r>
            <a:r>
              <a:rPr lang="en-US" sz="2400" b="1" dirty="0" smtClean="0">
                <a:latin typeface="+mn-lt"/>
                <a:ea typeface="+mn-ea"/>
                <a:cs typeface="+mn-cs"/>
              </a:rPr>
              <a:t>CNH</a:t>
            </a:r>
            <a:r>
              <a:rPr lang="vi-VN" sz="2400" b="1" dirty="0" smtClean="0">
                <a:latin typeface="+mn-lt"/>
                <a:ea typeface="+mn-ea"/>
                <a:cs typeface="+mn-cs"/>
              </a:rPr>
              <a:t>, </a:t>
            </a:r>
            <a:r>
              <a:rPr lang="vi-VN" sz="2400" b="1" dirty="0">
                <a:latin typeface="+mn-lt"/>
                <a:ea typeface="+mn-ea"/>
                <a:cs typeface="+mn-cs"/>
              </a:rPr>
              <a:t>đô thị hóa và những biến đổi </a:t>
            </a:r>
            <a:r>
              <a:rPr lang="en-US" sz="2400" b="1" dirty="0" smtClean="0">
                <a:latin typeface="+mn-lt"/>
                <a:ea typeface="+mn-ea"/>
                <a:cs typeface="+mn-cs"/>
              </a:rPr>
              <a:t>XH </a:t>
            </a:r>
            <a:r>
              <a:rPr lang="vi-VN" sz="2400" b="1" dirty="0" smtClean="0">
                <a:latin typeface="+mn-lt"/>
                <a:ea typeface="+mn-ea"/>
                <a:cs typeface="+mn-cs"/>
              </a:rPr>
              <a:t>khác </a:t>
            </a:r>
            <a:r>
              <a:rPr lang="nl-NL" sz="2400" b="1" dirty="0">
                <a:latin typeface="+mn-lt"/>
                <a:ea typeface="+mn-ea"/>
                <a:cs typeface="+mn-cs"/>
              </a:rPr>
              <a:t>nhằm </a:t>
            </a:r>
            <a:r>
              <a:rPr lang="vi-VN" sz="2400" b="1" dirty="0">
                <a:latin typeface="+mn-lt"/>
                <a:ea typeface="+mn-ea"/>
                <a:cs typeface="+mn-cs"/>
              </a:rPr>
              <a:t>làm thay đổi cuộc sống con người</a:t>
            </a:r>
            <a:r>
              <a:rPr lang="nl-NL" sz="2400" b="1" dirty="0">
                <a:latin typeface="+mn-lt"/>
                <a:ea typeface="+mn-ea"/>
                <a:cs typeface="+mn-cs"/>
              </a:rPr>
              <a:t>. Đó là quá trình </a:t>
            </a:r>
            <a:r>
              <a:rPr lang="nl-NL" sz="2400" b="1" dirty="0" smtClean="0">
                <a:latin typeface="+mn-lt"/>
                <a:ea typeface="+mn-ea"/>
                <a:cs typeface="+mn-cs"/>
              </a:rPr>
              <a:t>BĐXH từ </a:t>
            </a:r>
            <a:r>
              <a:rPr lang="nl-NL" sz="2400" b="1" dirty="0">
                <a:latin typeface="+mn-lt"/>
                <a:ea typeface="+mn-ea"/>
                <a:cs typeface="+mn-cs"/>
              </a:rPr>
              <a:t>trình độ </a:t>
            </a:r>
            <a:r>
              <a:rPr lang="nl-NL" sz="2400" b="1" dirty="0">
                <a:solidFill>
                  <a:srgbClr val="0070C0"/>
                </a:solidFill>
                <a:latin typeface="+mn-lt"/>
                <a:ea typeface="+mn-ea"/>
                <a:cs typeface="+mn-cs"/>
              </a:rPr>
              <a:t>nguyên sơ lên </a:t>
            </a:r>
            <a:r>
              <a:rPr lang="nl-NL" sz="2400" b="1" dirty="0">
                <a:latin typeface="+mn-lt"/>
                <a:ea typeface="+mn-ea"/>
                <a:cs typeface="+mn-cs"/>
              </a:rPr>
              <a:t>trình độ phát triển và </a:t>
            </a:r>
            <a:r>
              <a:rPr lang="nl-NL" sz="2400" b="1" dirty="0">
                <a:solidFill>
                  <a:srgbClr val="0070C0"/>
                </a:solidFill>
                <a:latin typeface="+mn-lt"/>
                <a:ea typeface="+mn-ea"/>
                <a:cs typeface="+mn-cs"/>
              </a:rPr>
              <a:t>văn minh </a:t>
            </a:r>
            <a:r>
              <a:rPr lang="nl-NL" sz="2400" b="1" dirty="0">
                <a:latin typeface="+mn-lt"/>
                <a:ea typeface="+mn-ea"/>
                <a:cs typeface="+mn-cs"/>
              </a:rPr>
              <a:t>ngày càng cao. </a:t>
            </a:r>
            <a:r>
              <a:rPr lang="nl-NL" sz="2400" b="1" dirty="0" smtClean="0">
                <a:latin typeface="+mn-lt"/>
                <a:ea typeface="+mn-ea"/>
                <a:cs typeface="+mn-cs"/>
              </a:rPr>
              <a:t>CNH là </a:t>
            </a:r>
            <a:r>
              <a:rPr lang="nl-NL" sz="2400" b="1" dirty="0">
                <a:latin typeface="+mn-lt"/>
                <a:ea typeface="+mn-ea"/>
                <a:cs typeface="+mn-cs"/>
              </a:rPr>
              <a:t>một bước đi, một giai đoạn trên con đường </a:t>
            </a:r>
            <a:r>
              <a:rPr lang="nl-NL" sz="2400" b="1" dirty="0" smtClean="0">
                <a:solidFill>
                  <a:srgbClr val="0070C0"/>
                </a:solidFill>
                <a:latin typeface="+mn-lt"/>
                <a:ea typeface="+mn-ea"/>
                <a:cs typeface="+mn-cs"/>
              </a:rPr>
              <a:t>HĐH.</a:t>
            </a:r>
            <a:endParaRPr lang="en-US" sz="2400" b="1" dirty="0">
              <a:solidFill>
                <a:srgbClr val="0070C0"/>
              </a:solidFill>
              <a:latin typeface="+mn-lt"/>
              <a:ea typeface="+mn-ea"/>
              <a:cs typeface="+mn-cs"/>
            </a:endParaRPr>
          </a:p>
        </p:txBody>
      </p:sp>
      <p:sp>
        <p:nvSpPr>
          <p:cNvPr id="2" name="Rectangle 1"/>
          <p:cNvSpPr/>
          <p:nvPr/>
        </p:nvSpPr>
        <p:spPr>
          <a:xfrm>
            <a:off x="606710" y="3252888"/>
            <a:ext cx="32150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31800">
              <a:spcBef>
                <a:spcPts val="600"/>
              </a:spcBef>
              <a:spcAft>
                <a:spcPts val="600"/>
              </a:spcAft>
              <a:buClr>
                <a:srgbClr val="FF0000"/>
              </a:buClr>
              <a:buFont typeface="Wingdings" panose="05000000000000000000" pitchFamily="2" charset="2"/>
              <a:buChar char="v"/>
            </a:pPr>
            <a:r>
              <a:rPr lang="vi-VN" sz="2800" b="1" dirty="0" smtClean="0">
                <a:solidFill>
                  <a:srgbClr val="0033CC"/>
                </a:solidFill>
                <a:latin typeface="Arial" panose="020B0604020202020204" pitchFamily="34" charset="0"/>
                <a:cs typeface="Times New Roman" panose="02020603050405020304" pitchFamily="18" charset="0"/>
              </a:rPr>
              <a:t>HIỆN ĐẠI HÓA</a:t>
            </a:r>
            <a:r>
              <a:rPr lang="en-US" sz="2800" b="1" dirty="0" smtClean="0">
                <a:solidFill>
                  <a:srgbClr val="0033CC"/>
                </a:solidFill>
                <a:latin typeface="Arial" panose="020B0604020202020204" pitchFamily="34" charset="0"/>
                <a:cs typeface="Times New Roman" panose="02020603050405020304" pitchFamily="18" charset="0"/>
              </a:rPr>
              <a:t>: </a:t>
            </a:r>
            <a:endParaRPr lang="en-US" sz="2800" b="1" dirty="0">
              <a:solidFill>
                <a:srgbClr val="0033CC"/>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926499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3"/>
          <p:cNvSpPr>
            <a:spLocks noChangeArrowheads="1"/>
          </p:cNvSpPr>
          <p:nvPr/>
        </p:nvSpPr>
        <p:spPr bwMode="auto">
          <a:xfrm>
            <a:off x="1165861" y="1954380"/>
            <a:ext cx="10538460" cy="3970318"/>
          </a:xfrm>
          <a:prstGeom prst="rect">
            <a:avLst/>
          </a:prstGeom>
        </p:spPr>
        <p:txBody>
          <a:bodyPr vert="horz" wrap="square" lIns="91440" tIns="45720" rIns="91440" bIns="45720" rtlCol="0" anchor="ctr">
            <a:spAutoFit/>
          </a:bodyPr>
          <a:lstStyle/>
          <a:p>
            <a:pPr marL="342900" indent="-342900" algn="just">
              <a:lnSpc>
                <a:spcPct val="150000"/>
              </a:lnSpc>
              <a:spcBef>
                <a:spcPct val="0"/>
              </a:spcBef>
              <a:buClr>
                <a:srgbClr val="C00000"/>
              </a:buClr>
              <a:buFont typeface="Wingdings" panose="05000000000000000000" pitchFamily="2" charset="2"/>
              <a:buChar char="ü"/>
            </a:pPr>
            <a:r>
              <a:rPr lang="en-US" altLang="en-US" sz="2800" b="1" dirty="0" err="1" smtClean="0"/>
              <a:t>Là</a:t>
            </a:r>
            <a:r>
              <a:rPr lang="en-US" altLang="en-US" sz="2800" b="1" dirty="0" smtClean="0"/>
              <a:t> </a:t>
            </a:r>
            <a:r>
              <a:rPr lang="en-US" altLang="en-US" sz="2800" b="1" dirty="0" err="1"/>
              <a:t>quá</a:t>
            </a:r>
            <a:r>
              <a:rPr lang="en-US" altLang="en-US" sz="2800" b="1" dirty="0"/>
              <a:t> </a:t>
            </a:r>
            <a:r>
              <a:rPr lang="en-US" altLang="en-US" sz="2800" b="1" dirty="0" err="1"/>
              <a:t>trình</a:t>
            </a:r>
            <a:r>
              <a:rPr lang="en-US" altLang="en-US" sz="2800" b="1" dirty="0"/>
              <a:t> </a:t>
            </a:r>
            <a:r>
              <a:rPr lang="en-US" altLang="en-US" sz="2800" b="1" dirty="0" err="1"/>
              <a:t>chuyển</a:t>
            </a:r>
            <a:r>
              <a:rPr lang="en-US" altLang="en-US" sz="2800" b="1" dirty="0"/>
              <a:t> </a:t>
            </a:r>
            <a:r>
              <a:rPr lang="en-US" altLang="en-US" sz="2800" b="1" dirty="0" err="1"/>
              <a:t>đổi</a:t>
            </a:r>
            <a:r>
              <a:rPr lang="en-US" altLang="en-US" sz="2800" b="1" dirty="0"/>
              <a:t> </a:t>
            </a:r>
            <a:r>
              <a:rPr lang="en-US" altLang="en-US" sz="2800" b="1" dirty="0" err="1"/>
              <a:t>căn</a:t>
            </a:r>
            <a:r>
              <a:rPr lang="en-US" altLang="en-US" sz="2800" b="1" dirty="0"/>
              <a:t> </a:t>
            </a:r>
            <a:r>
              <a:rPr lang="en-US" altLang="en-US" sz="2800" b="1" dirty="0" err="1"/>
              <a:t>bản</a:t>
            </a:r>
            <a:r>
              <a:rPr lang="en-US" altLang="en-US" sz="2800" b="1" dirty="0"/>
              <a:t>, </a:t>
            </a:r>
            <a:r>
              <a:rPr lang="en-US" altLang="en-US" sz="2800" b="1" dirty="0" err="1"/>
              <a:t>toàn</a:t>
            </a:r>
            <a:r>
              <a:rPr lang="en-US" altLang="en-US" sz="2800" b="1" dirty="0"/>
              <a:t> </a:t>
            </a:r>
            <a:r>
              <a:rPr lang="en-US" altLang="en-US" sz="2800" b="1" dirty="0" err="1"/>
              <a:t>diện</a:t>
            </a:r>
            <a:r>
              <a:rPr lang="en-US" altLang="en-US" sz="2800" b="1" dirty="0"/>
              <a:t> </a:t>
            </a:r>
            <a:r>
              <a:rPr lang="en-US" altLang="en-US" sz="2800" b="1" dirty="0" err="1"/>
              <a:t>các</a:t>
            </a:r>
            <a:r>
              <a:rPr lang="en-US" altLang="en-US" sz="2800" b="1" dirty="0"/>
              <a:t> </a:t>
            </a:r>
            <a:r>
              <a:rPr lang="en-US" altLang="en-US" sz="2800" b="1" dirty="0" err="1"/>
              <a:t>hoạt</a:t>
            </a:r>
            <a:r>
              <a:rPr lang="en-US" altLang="en-US" sz="2800" b="1" dirty="0"/>
              <a:t> </a:t>
            </a:r>
            <a:r>
              <a:rPr lang="en-US" altLang="en-US" sz="2800" b="1" dirty="0" err="1"/>
              <a:t>động</a:t>
            </a:r>
            <a:r>
              <a:rPr lang="en-US" altLang="en-US" sz="2800" b="1" dirty="0"/>
              <a:t> </a:t>
            </a:r>
            <a:r>
              <a:rPr lang="en-US" altLang="en-US" sz="2800" b="1" dirty="0" err="1"/>
              <a:t>sản</a:t>
            </a:r>
            <a:r>
              <a:rPr lang="en-US" altLang="en-US" sz="2800" b="1" dirty="0"/>
              <a:t> </a:t>
            </a:r>
            <a:r>
              <a:rPr lang="en-US" altLang="en-US" sz="2800" b="1" dirty="0" err="1"/>
              <a:t>xuất</a:t>
            </a:r>
            <a:r>
              <a:rPr lang="en-US" altLang="en-US" sz="2800" b="1" dirty="0"/>
              <a:t>, </a:t>
            </a:r>
            <a:r>
              <a:rPr lang="en-US" altLang="en-US" sz="2800" b="1" dirty="0" err="1"/>
              <a:t>kinh</a:t>
            </a:r>
            <a:r>
              <a:rPr lang="en-US" altLang="en-US" sz="2800" b="1" dirty="0"/>
              <a:t> </a:t>
            </a:r>
            <a:r>
              <a:rPr lang="en-US" altLang="en-US" sz="2800" b="1" dirty="0" err="1"/>
              <a:t>doanh</a:t>
            </a:r>
            <a:r>
              <a:rPr lang="en-US" altLang="en-US" sz="2800" b="1" dirty="0"/>
              <a:t>, </a:t>
            </a:r>
            <a:r>
              <a:rPr lang="en-US" altLang="en-US" sz="2800" b="1" dirty="0" err="1"/>
              <a:t>dịch</a:t>
            </a:r>
            <a:r>
              <a:rPr lang="en-US" altLang="en-US" sz="2800" b="1" dirty="0"/>
              <a:t> </a:t>
            </a:r>
            <a:r>
              <a:rPr lang="en-US" altLang="en-US" sz="2800" b="1" dirty="0" err="1"/>
              <a:t>vụ</a:t>
            </a:r>
            <a:r>
              <a:rPr lang="en-US" altLang="en-US" sz="2800" b="1" dirty="0"/>
              <a:t> </a:t>
            </a:r>
            <a:r>
              <a:rPr lang="en-US" altLang="en-US" sz="2800" b="1" dirty="0" err="1"/>
              <a:t>và</a:t>
            </a:r>
            <a:r>
              <a:rPr lang="en-US" altLang="en-US" sz="2800" b="1" dirty="0"/>
              <a:t> </a:t>
            </a:r>
            <a:r>
              <a:rPr lang="en-US" altLang="en-US" sz="2800" b="1" dirty="0" err="1"/>
              <a:t>quản</a:t>
            </a:r>
            <a:r>
              <a:rPr lang="en-US" altLang="en-US" sz="2800" b="1" dirty="0"/>
              <a:t> </a:t>
            </a:r>
            <a:r>
              <a:rPr lang="en-US" altLang="en-US" sz="2800" b="1" dirty="0" err="1"/>
              <a:t>lý</a:t>
            </a:r>
            <a:r>
              <a:rPr lang="en-US" altLang="en-US" sz="2800" b="1" dirty="0"/>
              <a:t> </a:t>
            </a:r>
            <a:r>
              <a:rPr lang="en-US" altLang="en-US" sz="2800" b="1" dirty="0" err="1"/>
              <a:t>kinh</a:t>
            </a:r>
            <a:r>
              <a:rPr lang="en-US" altLang="en-US" sz="2800" b="1" dirty="0"/>
              <a:t> </a:t>
            </a:r>
            <a:r>
              <a:rPr lang="en-US" altLang="en-US" sz="2800" b="1" dirty="0" err="1"/>
              <a:t>tế</a:t>
            </a:r>
            <a:r>
              <a:rPr lang="en-US" altLang="en-US" sz="2800" b="1" dirty="0"/>
              <a:t>, </a:t>
            </a:r>
            <a:r>
              <a:rPr lang="en-US" altLang="en-US" sz="2800" b="1" dirty="0" err="1"/>
              <a:t>xã</a:t>
            </a:r>
            <a:r>
              <a:rPr lang="en-US" altLang="en-US" sz="2800" b="1" dirty="0"/>
              <a:t> </a:t>
            </a:r>
            <a:r>
              <a:rPr lang="en-US" altLang="en-US" sz="2800" b="1" dirty="0" err="1"/>
              <a:t>hội</a:t>
            </a:r>
            <a:r>
              <a:rPr lang="en-US" altLang="en-US" sz="2800" b="1" dirty="0"/>
              <a:t> </a:t>
            </a:r>
            <a:r>
              <a:rPr lang="en-US" altLang="en-US" sz="2800" b="1" dirty="0" err="1" smtClean="0"/>
              <a:t>từ</a:t>
            </a:r>
            <a:r>
              <a:rPr lang="en-US" altLang="en-US" sz="2800" b="1" dirty="0" smtClean="0"/>
              <a:t> </a:t>
            </a:r>
            <a:r>
              <a:rPr lang="en-US" altLang="en-US" sz="2800" b="1" dirty="0" err="1" smtClean="0"/>
              <a:t>sử</a:t>
            </a:r>
            <a:r>
              <a:rPr lang="en-US" altLang="en-US" sz="2800" b="1" dirty="0" smtClean="0"/>
              <a:t> </a:t>
            </a:r>
            <a:r>
              <a:rPr lang="en-US" altLang="en-US" sz="2800" b="1" dirty="0" err="1" smtClean="0"/>
              <a:t>dụng</a:t>
            </a:r>
            <a:r>
              <a:rPr lang="en-US" altLang="en-US" sz="2800" b="1" dirty="0" smtClean="0"/>
              <a:t> </a:t>
            </a:r>
            <a:r>
              <a:rPr lang="en-US" altLang="en-US" sz="2800" b="1" dirty="0" err="1" smtClean="0">
                <a:solidFill>
                  <a:srgbClr val="0070C0"/>
                </a:solidFill>
              </a:rPr>
              <a:t>lao</a:t>
            </a:r>
            <a:r>
              <a:rPr lang="en-US" altLang="en-US" sz="2800" b="1" dirty="0" smtClean="0">
                <a:solidFill>
                  <a:srgbClr val="0070C0"/>
                </a:solidFill>
              </a:rPr>
              <a:t> </a:t>
            </a:r>
            <a:r>
              <a:rPr lang="en-US" altLang="en-US" sz="2800" b="1" dirty="0" err="1" smtClean="0">
                <a:solidFill>
                  <a:srgbClr val="0070C0"/>
                </a:solidFill>
              </a:rPr>
              <a:t>động</a:t>
            </a:r>
            <a:r>
              <a:rPr lang="en-US" altLang="en-US" sz="2800" b="1" dirty="0" smtClean="0">
                <a:solidFill>
                  <a:srgbClr val="0070C0"/>
                </a:solidFill>
              </a:rPr>
              <a:t> </a:t>
            </a:r>
            <a:r>
              <a:rPr lang="en-US" altLang="en-US" sz="2800" b="1" dirty="0" err="1" smtClean="0">
                <a:solidFill>
                  <a:srgbClr val="0070C0"/>
                </a:solidFill>
              </a:rPr>
              <a:t>thủ</a:t>
            </a:r>
            <a:r>
              <a:rPr lang="en-US" altLang="en-US" sz="2800" b="1" dirty="0" smtClean="0">
                <a:solidFill>
                  <a:srgbClr val="0070C0"/>
                </a:solidFill>
              </a:rPr>
              <a:t> </a:t>
            </a:r>
            <a:r>
              <a:rPr lang="en-US" altLang="en-US" sz="2800" b="1" dirty="0" err="1">
                <a:solidFill>
                  <a:srgbClr val="0070C0"/>
                </a:solidFill>
              </a:rPr>
              <a:t>công</a:t>
            </a:r>
            <a:r>
              <a:rPr lang="en-US" altLang="en-US" sz="2800" b="1" dirty="0">
                <a:solidFill>
                  <a:srgbClr val="0070C0"/>
                </a:solidFill>
              </a:rPr>
              <a:t> </a:t>
            </a:r>
            <a:r>
              <a:rPr lang="en-US" altLang="en-US" sz="2800" b="1" dirty="0" err="1"/>
              <a:t>là</a:t>
            </a:r>
            <a:r>
              <a:rPr lang="en-US" altLang="en-US" sz="2800" b="1" dirty="0"/>
              <a:t> </a:t>
            </a:r>
            <a:r>
              <a:rPr lang="en-US" altLang="en-US" sz="2800" b="1" dirty="0" err="1"/>
              <a:t>chính</a:t>
            </a:r>
            <a:r>
              <a:rPr lang="en-US" altLang="en-US" sz="2800" b="1" dirty="0"/>
              <a:t> sang </a:t>
            </a:r>
            <a:r>
              <a:rPr lang="en-US" altLang="en-US" sz="2800" b="1" dirty="0" err="1"/>
              <a:t>sử</a:t>
            </a:r>
            <a:r>
              <a:rPr lang="en-US" altLang="en-US" sz="2800" b="1" dirty="0"/>
              <a:t> </a:t>
            </a:r>
            <a:r>
              <a:rPr lang="en-US" altLang="en-US" sz="2800" b="1" dirty="0" err="1"/>
              <a:t>dụng</a:t>
            </a:r>
            <a:r>
              <a:rPr lang="en-US" altLang="en-US" sz="2800" b="1" dirty="0"/>
              <a:t> </a:t>
            </a:r>
            <a:r>
              <a:rPr lang="en-US" altLang="en-US" sz="2800" b="1" dirty="0" err="1"/>
              <a:t>một</a:t>
            </a:r>
            <a:r>
              <a:rPr lang="en-US" altLang="en-US" sz="2800" b="1" dirty="0"/>
              <a:t> </a:t>
            </a:r>
            <a:r>
              <a:rPr lang="en-US" altLang="en-US" sz="2800" b="1" dirty="0" err="1"/>
              <a:t>cách</a:t>
            </a:r>
            <a:r>
              <a:rPr lang="en-US" altLang="en-US" sz="2800" b="1" dirty="0"/>
              <a:t> </a:t>
            </a:r>
            <a:r>
              <a:rPr lang="en-US" altLang="en-US" sz="2800" b="1" dirty="0" err="1"/>
              <a:t>phổ</a:t>
            </a:r>
            <a:r>
              <a:rPr lang="en-US" altLang="en-US" sz="2800" b="1" dirty="0"/>
              <a:t> </a:t>
            </a:r>
            <a:r>
              <a:rPr lang="en-US" altLang="en-US" sz="2800" b="1" dirty="0" err="1" smtClean="0"/>
              <a:t>biến</a:t>
            </a:r>
            <a:r>
              <a:rPr lang="en-US" altLang="en-US" sz="2800" b="1" dirty="0" smtClean="0"/>
              <a:t> </a:t>
            </a:r>
            <a:r>
              <a:rPr lang="en-US" altLang="en-US" sz="2800" b="1" dirty="0" err="1">
                <a:solidFill>
                  <a:srgbClr val="0070C0"/>
                </a:solidFill>
              </a:rPr>
              <a:t>sức</a:t>
            </a:r>
            <a:r>
              <a:rPr lang="en-US" altLang="en-US" sz="2800" b="1" dirty="0">
                <a:solidFill>
                  <a:srgbClr val="0070C0"/>
                </a:solidFill>
              </a:rPr>
              <a:t> </a:t>
            </a:r>
            <a:r>
              <a:rPr lang="en-US" altLang="en-US" sz="2800" b="1" dirty="0" err="1">
                <a:solidFill>
                  <a:srgbClr val="0070C0"/>
                </a:solidFill>
              </a:rPr>
              <a:t>lao</a:t>
            </a:r>
            <a:r>
              <a:rPr lang="en-US" altLang="en-US" sz="2800" b="1" dirty="0">
                <a:solidFill>
                  <a:srgbClr val="0070C0"/>
                </a:solidFill>
              </a:rPr>
              <a:t> </a:t>
            </a:r>
            <a:r>
              <a:rPr lang="en-US" altLang="en-US" sz="2800" b="1" dirty="0" err="1">
                <a:solidFill>
                  <a:srgbClr val="0070C0"/>
                </a:solidFill>
              </a:rPr>
              <a:t>động</a:t>
            </a:r>
            <a:r>
              <a:rPr lang="en-US" altLang="en-US" sz="2800" b="1" dirty="0">
                <a:solidFill>
                  <a:srgbClr val="0070C0"/>
                </a:solidFill>
              </a:rPr>
              <a:t> </a:t>
            </a:r>
            <a:r>
              <a:rPr lang="en-US" altLang="en-US" sz="2800" b="1" dirty="0" err="1">
                <a:solidFill>
                  <a:srgbClr val="0070C0"/>
                </a:solidFill>
              </a:rPr>
              <a:t>cùng</a:t>
            </a:r>
            <a:r>
              <a:rPr lang="en-US" altLang="en-US" sz="2800" b="1" dirty="0">
                <a:solidFill>
                  <a:srgbClr val="0070C0"/>
                </a:solidFill>
              </a:rPr>
              <a:t> </a:t>
            </a:r>
            <a:r>
              <a:rPr lang="en-US" altLang="en-US" sz="2800" b="1" dirty="0" err="1">
                <a:solidFill>
                  <a:srgbClr val="0070C0"/>
                </a:solidFill>
              </a:rPr>
              <a:t>với</a:t>
            </a:r>
            <a:r>
              <a:rPr lang="en-US" altLang="en-US" sz="2800" b="1" dirty="0">
                <a:solidFill>
                  <a:srgbClr val="0070C0"/>
                </a:solidFill>
              </a:rPr>
              <a:t> </a:t>
            </a:r>
            <a:r>
              <a:rPr lang="en-US" altLang="en-US" sz="2800" b="1" dirty="0" err="1">
                <a:solidFill>
                  <a:srgbClr val="0070C0"/>
                </a:solidFill>
              </a:rPr>
              <a:t>công</a:t>
            </a:r>
            <a:r>
              <a:rPr lang="en-US" altLang="en-US" sz="2800" b="1" dirty="0">
                <a:solidFill>
                  <a:srgbClr val="0070C0"/>
                </a:solidFill>
              </a:rPr>
              <a:t> </a:t>
            </a:r>
            <a:r>
              <a:rPr lang="en-US" altLang="en-US" sz="2800" b="1" dirty="0" err="1">
                <a:solidFill>
                  <a:srgbClr val="0070C0"/>
                </a:solidFill>
              </a:rPr>
              <a:t>nghệ</a:t>
            </a:r>
            <a:r>
              <a:rPr lang="en-US" altLang="en-US" sz="2800" b="1" dirty="0">
                <a:solidFill>
                  <a:srgbClr val="0070C0"/>
                </a:solidFill>
              </a:rPr>
              <a:t>, </a:t>
            </a:r>
            <a:r>
              <a:rPr lang="en-US" altLang="en-US" sz="2800" b="1" dirty="0" err="1">
                <a:solidFill>
                  <a:srgbClr val="0070C0"/>
                </a:solidFill>
              </a:rPr>
              <a:t>phương</a:t>
            </a:r>
            <a:r>
              <a:rPr lang="en-US" altLang="en-US" sz="2800" b="1" dirty="0">
                <a:solidFill>
                  <a:srgbClr val="0070C0"/>
                </a:solidFill>
              </a:rPr>
              <a:t> </a:t>
            </a:r>
            <a:r>
              <a:rPr lang="en-US" altLang="en-US" sz="2800" b="1" dirty="0" err="1">
                <a:solidFill>
                  <a:srgbClr val="0070C0"/>
                </a:solidFill>
              </a:rPr>
              <a:t>tiện</a:t>
            </a:r>
            <a:r>
              <a:rPr lang="en-US" altLang="en-US" sz="2800" b="1" dirty="0">
                <a:solidFill>
                  <a:srgbClr val="0070C0"/>
                </a:solidFill>
              </a:rPr>
              <a:t> </a:t>
            </a:r>
            <a:r>
              <a:rPr lang="en-US" altLang="en-US" sz="2800" b="1" dirty="0" err="1">
                <a:solidFill>
                  <a:srgbClr val="0070C0"/>
                </a:solidFill>
              </a:rPr>
              <a:t>và</a:t>
            </a:r>
            <a:r>
              <a:rPr lang="en-US" altLang="en-US" sz="2800" b="1" dirty="0">
                <a:solidFill>
                  <a:srgbClr val="0070C0"/>
                </a:solidFill>
              </a:rPr>
              <a:t>  </a:t>
            </a:r>
            <a:r>
              <a:rPr lang="en-US" altLang="en-US" sz="2800" b="1" dirty="0" err="1">
                <a:solidFill>
                  <a:srgbClr val="0070C0"/>
                </a:solidFill>
              </a:rPr>
              <a:t>phương</a:t>
            </a:r>
            <a:r>
              <a:rPr lang="en-US" altLang="en-US" sz="2800" b="1" dirty="0">
                <a:solidFill>
                  <a:srgbClr val="0070C0"/>
                </a:solidFill>
              </a:rPr>
              <a:t> </a:t>
            </a:r>
            <a:r>
              <a:rPr lang="en-US" altLang="en-US" sz="2800" b="1" dirty="0" err="1">
                <a:solidFill>
                  <a:srgbClr val="0070C0"/>
                </a:solidFill>
              </a:rPr>
              <a:t>pháp</a:t>
            </a:r>
            <a:r>
              <a:rPr lang="en-US" altLang="en-US" sz="2800" b="1" dirty="0">
                <a:solidFill>
                  <a:srgbClr val="0070C0"/>
                </a:solidFill>
              </a:rPr>
              <a:t> </a:t>
            </a:r>
            <a:r>
              <a:rPr lang="en-US" altLang="en-US" sz="2800" b="1" dirty="0" err="1">
                <a:solidFill>
                  <a:srgbClr val="0070C0"/>
                </a:solidFill>
              </a:rPr>
              <a:t>tiến</a:t>
            </a:r>
            <a:r>
              <a:rPr lang="en-US" altLang="en-US" sz="2800" b="1" dirty="0">
                <a:solidFill>
                  <a:srgbClr val="0070C0"/>
                </a:solidFill>
              </a:rPr>
              <a:t> </a:t>
            </a:r>
            <a:r>
              <a:rPr lang="en-US" altLang="en-US" sz="2800" b="1" dirty="0" err="1"/>
              <a:t>tiến</a:t>
            </a:r>
            <a:r>
              <a:rPr lang="en-US" altLang="en-US" sz="2800" b="1" dirty="0"/>
              <a:t>, </a:t>
            </a:r>
            <a:r>
              <a:rPr lang="en-US" altLang="en-US" sz="2800" b="1" dirty="0" err="1"/>
              <a:t>hiện</a:t>
            </a:r>
            <a:r>
              <a:rPr lang="en-US" altLang="en-US" sz="2800" b="1" dirty="0"/>
              <a:t> </a:t>
            </a:r>
            <a:r>
              <a:rPr lang="en-US" altLang="en-US" sz="2800" b="1" dirty="0" err="1"/>
              <a:t>đại</a:t>
            </a:r>
            <a:r>
              <a:rPr lang="en-US" altLang="en-US" sz="2800" b="1" dirty="0"/>
              <a:t>, </a:t>
            </a:r>
            <a:r>
              <a:rPr lang="en-US" altLang="en-US" sz="2800" b="1" dirty="0" err="1"/>
              <a:t>dựa</a:t>
            </a:r>
            <a:r>
              <a:rPr lang="en-US" altLang="en-US" sz="2800" b="1" dirty="0"/>
              <a:t> </a:t>
            </a:r>
            <a:r>
              <a:rPr lang="en-US" altLang="en-US" sz="2800" b="1" dirty="0" err="1"/>
              <a:t>trên</a:t>
            </a:r>
            <a:r>
              <a:rPr lang="en-US" altLang="en-US" sz="2800" b="1" dirty="0"/>
              <a:t> </a:t>
            </a:r>
            <a:r>
              <a:rPr lang="en-US" altLang="en-US" sz="2800" b="1" dirty="0" err="1"/>
              <a:t>sự</a:t>
            </a:r>
            <a:r>
              <a:rPr lang="en-US" altLang="en-US" sz="2800" b="1" dirty="0"/>
              <a:t> </a:t>
            </a:r>
            <a:r>
              <a:rPr lang="en-US" altLang="en-US" sz="2800" b="1" dirty="0" err="1"/>
              <a:t>phát</a:t>
            </a:r>
            <a:r>
              <a:rPr lang="en-US" altLang="en-US" sz="2800" b="1" dirty="0"/>
              <a:t> </a:t>
            </a:r>
            <a:r>
              <a:rPr lang="en-US" altLang="en-US" sz="2800" b="1" dirty="0" err="1"/>
              <a:t>triển</a:t>
            </a:r>
            <a:r>
              <a:rPr lang="en-US" altLang="en-US" sz="2800" b="1" dirty="0"/>
              <a:t> </a:t>
            </a:r>
            <a:r>
              <a:rPr lang="en-US" altLang="en-US" sz="2800" b="1" dirty="0" err="1"/>
              <a:t>của</a:t>
            </a:r>
            <a:r>
              <a:rPr lang="en-US" altLang="en-US" sz="2800" b="1" dirty="0"/>
              <a:t> </a:t>
            </a:r>
            <a:r>
              <a:rPr lang="en-US" altLang="en-US" sz="2800" b="1" dirty="0" err="1"/>
              <a:t>công</a:t>
            </a:r>
            <a:r>
              <a:rPr lang="en-US" altLang="en-US" sz="2800" b="1" dirty="0"/>
              <a:t> </a:t>
            </a:r>
            <a:r>
              <a:rPr lang="en-US" altLang="en-US" sz="2800" b="1" dirty="0" err="1"/>
              <a:t>nghiệp</a:t>
            </a:r>
            <a:r>
              <a:rPr lang="en-US" altLang="en-US" sz="2800" b="1" dirty="0"/>
              <a:t> </a:t>
            </a:r>
            <a:r>
              <a:rPr lang="en-US" altLang="en-US" sz="2800" b="1" dirty="0" err="1"/>
              <a:t>và</a:t>
            </a:r>
            <a:r>
              <a:rPr lang="en-US" altLang="en-US" sz="2800" b="1" dirty="0"/>
              <a:t> </a:t>
            </a:r>
            <a:r>
              <a:rPr lang="en-US" altLang="en-US" sz="2800" b="1" dirty="0" err="1"/>
              <a:t>tiến</a:t>
            </a:r>
            <a:r>
              <a:rPr lang="en-US" altLang="en-US" sz="2800" b="1" dirty="0"/>
              <a:t> </a:t>
            </a:r>
            <a:r>
              <a:rPr lang="en-US" altLang="en-US" sz="2800" b="1" dirty="0" err="1"/>
              <a:t>bộ</a:t>
            </a:r>
            <a:r>
              <a:rPr lang="en-US" altLang="en-US" sz="2800" b="1" dirty="0"/>
              <a:t> </a:t>
            </a:r>
            <a:r>
              <a:rPr lang="en-US" altLang="en-US" sz="2800" b="1" dirty="0" err="1"/>
              <a:t>khoa</a:t>
            </a:r>
            <a:r>
              <a:rPr lang="en-US" altLang="en-US" sz="2800" b="1" dirty="0"/>
              <a:t> </a:t>
            </a:r>
            <a:r>
              <a:rPr lang="en-US" altLang="en-US" sz="2800" b="1" dirty="0" err="1"/>
              <a:t>học</a:t>
            </a:r>
            <a:r>
              <a:rPr lang="en-US" altLang="en-US" sz="2800" b="1" dirty="0"/>
              <a:t> - </a:t>
            </a:r>
            <a:r>
              <a:rPr lang="en-US" altLang="en-US" sz="2800" b="1" dirty="0" err="1"/>
              <a:t>công</a:t>
            </a:r>
            <a:r>
              <a:rPr lang="en-US" altLang="en-US" sz="2800" b="1" dirty="0"/>
              <a:t> </a:t>
            </a:r>
            <a:r>
              <a:rPr lang="en-US" altLang="en-US" sz="2800" b="1" dirty="0" err="1"/>
              <a:t>nghệ</a:t>
            </a:r>
            <a:r>
              <a:rPr lang="en-US" altLang="en-US" sz="2800" b="1" dirty="0"/>
              <a:t>, </a:t>
            </a:r>
            <a:r>
              <a:rPr lang="en-US" altLang="en-US" sz="2800" b="1" dirty="0" err="1"/>
              <a:t>tạo</a:t>
            </a:r>
            <a:r>
              <a:rPr lang="en-US" altLang="en-US" sz="2800" b="1" dirty="0"/>
              <a:t> </a:t>
            </a:r>
            <a:r>
              <a:rPr lang="en-US" altLang="en-US" sz="2800" b="1" dirty="0" err="1"/>
              <a:t>ra</a:t>
            </a:r>
            <a:r>
              <a:rPr lang="en-US" altLang="en-US" sz="2800" b="1" dirty="0"/>
              <a:t> </a:t>
            </a:r>
            <a:r>
              <a:rPr lang="en-US" altLang="en-US" sz="2800" b="1" dirty="0" err="1"/>
              <a:t>năng</a:t>
            </a:r>
            <a:r>
              <a:rPr lang="en-US" altLang="en-US" sz="2800" b="1" dirty="0"/>
              <a:t> </a:t>
            </a:r>
            <a:r>
              <a:rPr lang="en-US" altLang="en-US" sz="2800" b="1" dirty="0" err="1"/>
              <a:t>suất</a:t>
            </a:r>
            <a:r>
              <a:rPr lang="en-US" altLang="en-US" sz="2800" b="1" dirty="0"/>
              <a:t> </a:t>
            </a:r>
            <a:r>
              <a:rPr lang="en-US" altLang="en-US" sz="2800" b="1" dirty="0" err="1"/>
              <a:t>lao</a:t>
            </a:r>
            <a:r>
              <a:rPr lang="en-US" altLang="en-US" sz="2800" b="1" dirty="0"/>
              <a:t> </a:t>
            </a:r>
            <a:r>
              <a:rPr lang="en-US" altLang="en-US" sz="2800" b="1" dirty="0" err="1"/>
              <a:t>động</a:t>
            </a:r>
            <a:r>
              <a:rPr lang="en-US" altLang="en-US" sz="2800" b="1" dirty="0"/>
              <a:t> </a:t>
            </a:r>
            <a:r>
              <a:rPr lang="en-US" altLang="en-US" sz="2800" b="1" dirty="0" err="1"/>
              <a:t>xã</a:t>
            </a:r>
            <a:r>
              <a:rPr lang="en-US" altLang="en-US" sz="2800" b="1" dirty="0"/>
              <a:t> </a:t>
            </a:r>
            <a:r>
              <a:rPr lang="en-US" altLang="en-US" sz="2800" b="1" dirty="0" err="1"/>
              <a:t>hội</a:t>
            </a:r>
            <a:r>
              <a:rPr lang="en-US" altLang="en-US" sz="2800" b="1" dirty="0"/>
              <a:t> </a:t>
            </a:r>
            <a:r>
              <a:rPr lang="en-US" altLang="en-US" sz="2800" b="1" dirty="0" err="1"/>
              <a:t>cao</a:t>
            </a:r>
            <a:r>
              <a:rPr lang="en-US" altLang="en-US" sz="2800" b="1" dirty="0"/>
              <a:t>. </a:t>
            </a:r>
          </a:p>
        </p:txBody>
      </p:sp>
      <p:sp>
        <p:nvSpPr>
          <p:cNvPr id="5" name="Rectangle 4"/>
          <p:cNvSpPr/>
          <p:nvPr/>
        </p:nvSpPr>
        <p:spPr>
          <a:xfrm>
            <a:off x="730538" y="683379"/>
            <a:ext cx="914498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31800">
              <a:spcBef>
                <a:spcPts val="600"/>
              </a:spcBef>
              <a:spcAft>
                <a:spcPts val="600"/>
              </a:spcAft>
              <a:buClr>
                <a:srgbClr val="FF0000"/>
              </a:buClr>
              <a:buFont typeface="Wingdings" panose="05000000000000000000" pitchFamily="2" charset="2"/>
              <a:buChar char="v"/>
            </a:pPr>
            <a:r>
              <a:rPr lang="en-US" altLang="en-US" sz="2800" b="1" dirty="0">
                <a:solidFill>
                  <a:srgbClr val="0033CC"/>
                </a:solidFill>
                <a:latin typeface="Arial" panose="020B0604020202020204" pitchFamily="34" charset="0"/>
                <a:cs typeface="Times New Roman" panose="02020603050405020304" pitchFamily="18" charset="0"/>
              </a:rPr>
              <a:t>QUAN ĐIỂM CỦA ĐẢNG TA VỀ CNH, HĐH:</a:t>
            </a:r>
            <a:endParaRPr lang="en-US" sz="2800" b="1" dirty="0">
              <a:solidFill>
                <a:srgbClr val="0033CC"/>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774374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74530" y="2226928"/>
            <a:ext cx="10362546" cy="2862322"/>
          </a:xfrm>
          <a:prstGeom prst="rect">
            <a:avLst/>
          </a:prstGeom>
        </p:spPr>
        <p:txBody>
          <a:bodyPr wrap="square">
            <a:spAutoFit/>
          </a:bodyPr>
          <a:lstStyle/>
          <a:p>
            <a:pPr marL="342900" indent="-342900" algn="just">
              <a:lnSpc>
                <a:spcPct val="150000"/>
              </a:lnSpc>
              <a:buClr>
                <a:srgbClr val="C00000"/>
              </a:buClr>
              <a:buFont typeface="Wingdings" panose="05000000000000000000" pitchFamily="2" charset="2"/>
              <a:buChar char="ü"/>
            </a:pPr>
            <a:r>
              <a:rPr lang="vi-VN" sz="2400" b="1" dirty="0" smtClean="0"/>
              <a:t>Tạo </a:t>
            </a:r>
            <a:r>
              <a:rPr lang="vi-VN" sz="2400" b="1" dirty="0"/>
              <a:t>điều kiện để phát triển </a:t>
            </a:r>
            <a:r>
              <a:rPr lang="vi-VN" sz="2400" b="1" dirty="0" smtClean="0"/>
              <a:t>LLSX và </a:t>
            </a:r>
            <a:r>
              <a:rPr lang="vi-VN" sz="2400" b="1" dirty="0"/>
              <a:t>tăng </a:t>
            </a:r>
            <a:r>
              <a:rPr lang="en-US" sz="2400" b="1" dirty="0" smtClean="0"/>
              <a:t>NS </a:t>
            </a:r>
            <a:r>
              <a:rPr lang="vi-VN" sz="2400" b="1" dirty="0" smtClean="0"/>
              <a:t>lao </a:t>
            </a:r>
            <a:r>
              <a:rPr lang="vi-VN" sz="2400" b="1" dirty="0"/>
              <a:t>động </a:t>
            </a:r>
            <a:r>
              <a:rPr lang="vi-VN" sz="2400" b="1" dirty="0" smtClean="0"/>
              <a:t>XH</a:t>
            </a:r>
            <a:endParaRPr lang="vi-VN" sz="2400" b="1" dirty="0"/>
          </a:p>
          <a:p>
            <a:pPr marL="342900" indent="-342900" algn="just">
              <a:lnSpc>
                <a:spcPct val="150000"/>
              </a:lnSpc>
              <a:buClr>
                <a:srgbClr val="C00000"/>
              </a:buClr>
              <a:buFont typeface="Wingdings" panose="05000000000000000000" pitchFamily="2" charset="2"/>
              <a:buChar char="ü"/>
            </a:pPr>
            <a:r>
              <a:rPr lang="vi-VN" sz="2400" b="1" dirty="0" smtClean="0"/>
              <a:t>Tạo </a:t>
            </a:r>
            <a:r>
              <a:rPr lang="vi-VN" sz="2400" b="1" dirty="0"/>
              <a:t>ra </a:t>
            </a:r>
            <a:r>
              <a:rPr lang="vi-VN" sz="2400" b="1" dirty="0" smtClean="0"/>
              <a:t>LLSX mới</a:t>
            </a:r>
            <a:r>
              <a:rPr lang="vi-VN" sz="2400" b="1" dirty="0"/>
              <a:t>, tăng cường vai trò của </a:t>
            </a:r>
            <a:r>
              <a:rPr lang="en-US" sz="2400" b="1" dirty="0" smtClean="0">
                <a:latin typeface="aril (Body)"/>
              </a:rPr>
              <a:t>NN</a:t>
            </a:r>
            <a:r>
              <a:rPr lang="en-US" sz="2400" b="1" dirty="0" smtClean="0"/>
              <a:t> </a:t>
            </a:r>
            <a:r>
              <a:rPr lang="vi-VN" sz="2400" b="1" dirty="0" smtClean="0"/>
              <a:t>XHCN, </a:t>
            </a:r>
            <a:r>
              <a:rPr lang="vi-VN" sz="2400" b="1" dirty="0"/>
              <a:t>tăng cường </a:t>
            </a:r>
            <a:r>
              <a:rPr lang="vi-VN" sz="2400" b="1" dirty="0" smtClean="0"/>
              <a:t>MQH liên </a:t>
            </a:r>
            <a:r>
              <a:rPr lang="vi-VN" sz="2400" b="1" dirty="0"/>
              <a:t>minh giữa công </a:t>
            </a:r>
            <a:r>
              <a:rPr lang="vi-VN" sz="2400" b="1" dirty="0" smtClean="0"/>
              <a:t>- </a:t>
            </a:r>
            <a:r>
              <a:rPr lang="vi-VN" sz="2400" b="1" dirty="0"/>
              <a:t>nông </a:t>
            </a:r>
            <a:r>
              <a:rPr lang="vi-VN" sz="2400" b="1" dirty="0" smtClean="0"/>
              <a:t>- </a:t>
            </a:r>
            <a:r>
              <a:rPr lang="vi-VN" sz="2400" b="1" dirty="0"/>
              <a:t>trí </a:t>
            </a:r>
            <a:r>
              <a:rPr lang="vi-VN" sz="2400" b="1" dirty="0" smtClean="0"/>
              <a:t>thức</a:t>
            </a:r>
            <a:endParaRPr lang="vi-VN" sz="2400" b="1" dirty="0"/>
          </a:p>
          <a:p>
            <a:pPr marL="342900" indent="-342900" algn="just">
              <a:lnSpc>
                <a:spcPct val="150000"/>
              </a:lnSpc>
              <a:buClr>
                <a:srgbClr val="C00000"/>
              </a:buClr>
              <a:buFont typeface="Wingdings" panose="05000000000000000000" pitchFamily="2" charset="2"/>
              <a:buChar char="ü"/>
            </a:pPr>
            <a:r>
              <a:rPr lang="vi-VN" sz="2400" b="1" dirty="0" smtClean="0"/>
              <a:t>Tạo </a:t>
            </a:r>
            <a:r>
              <a:rPr lang="vi-VN" sz="2400" b="1" dirty="0"/>
              <a:t>tiền đề hình thành và phát triển nền văn hóa mới</a:t>
            </a:r>
          </a:p>
          <a:p>
            <a:pPr marL="342900" indent="-342900" algn="just">
              <a:lnSpc>
                <a:spcPct val="150000"/>
              </a:lnSpc>
              <a:buClr>
                <a:srgbClr val="C00000"/>
              </a:buClr>
              <a:buFont typeface="Wingdings" panose="05000000000000000000" pitchFamily="2" charset="2"/>
              <a:buChar char="ü"/>
            </a:pPr>
            <a:r>
              <a:rPr lang="en-US" sz="2400" b="1" dirty="0"/>
              <a:t>T</a:t>
            </a:r>
            <a:r>
              <a:rPr lang="vi-VN" sz="2400" b="1" dirty="0" smtClean="0"/>
              <a:t>ạo CS vật </a:t>
            </a:r>
            <a:r>
              <a:rPr lang="vi-VN" sz="2400" b="1" dirty="0"/>
              <a:t>chất- kĩ thuật cho </a:t>
            </a:r>
            <a:r>
              <a:rPr lang="en-US" sz="2400" b="1" dirty="0" smtClean="0">
                <a:latin typeface="aril (Body)"/>
              </a:rPr>
              <a:t>XD</a:t>
            </a:r>
            <a:r>
              <a:rPr lang="vi-VN" sz="2400" b="1" dirty="0" smtClean="0"/>
              <a:t> </a:t>
            </a:r>
            <a:r>
              <a:rPr lang="vi-VN" sz="2400" b="1" dirty="0"/>
              <a:t>nền kinh tế độc lập tự chủ</a:t>
            </a:r>
          </a:p>
        </p:txBody>
      </p:sp>
      <p:sp>
        <p:nvSpPr>
          <p:cNvPr id="5" name="Rectangle 1"/>
          <p:cNvSpPr>
            <a:spLocks noChangeArrowheads="1"/>
          </p:cNvSpPr>
          <p:nvPr/>
        </p:nvSpPr>
        <p:spPr bwMode="auto">
          <a:xfrm>
            <a:off x="717873" y="870778"/>
            <a:ext cx="41298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31800">
              <a:spcBef>
                <a:spcPts val="600"/>
              </a:spcBef>
              <a:spcAft>
                <a:spcPts val="600"/>
              </a:spcAft>
              <a:buClr>
                <a:srgbClr val="FF0000"/>
              </a:buClr>
              <a:buFont typeface="Wingdings" panose="05000000000000000000" pitchFamily="2" charset="2"/>
              <a:buChar char="v"/>
            </a:pPr>
            <a:r>
              <a:rPr lang="en-US" altLang="en-US" sz="2800" b="1" dirty="0">
                <a:solidFill>
                  <a:srgbClr val="0033CC"/>
                </a:solidFill>
                <a:latin typeface="Arial" panose="020B0604020202020204" pitchFamily="34" charset="0"/>
                <a:cs typeface="Times New Roman" panose="02020603050405020304" pitchFamily="18" charset="0"/>
              </a:rPr>
              <a:t>VAI TRÒ CNH, HĐH</a:t>
            </a:r>
          </a:p>
        </p:txBody>
      </p:sp>
    </p:spTree>
    <p:extLst>
      <p:ext uri="{BB962C8B-B14F-4D97-AF65-F5344CB8AC3E}">
        <p14:creationId xmlns:p14="http://schemas.microsoft.com/office/powerpoint/2010/main" val="2375651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03948" y="2114431"/>
            <a:ext cx="10364890" cy="1754326"/>
          </a:xfrm>
          <a:prstGeom prst="rect">
            <a:avLst/>
          </a:prstGeom>
        </p:spPr>
        <p:txBody>
          <a:bodyPr wrap="square">
            <a:spAutoFit/>
          </a:bodyPr>
          <a:lstStyle/>
          <a:p>
            <a:pPr marL="342900" indent="-342900" algn="just">
              <a:lnSpc>
                <a:spcPct val="150000"/>
              </a:lnSpc>
              <a:spcAft>
                <a:spcPts val="1200"/>
              </a:spcAft>
              <a:buClr>
                <a:srgbClr val="C00000"/>
              </a:buClr>
              <a:buFont typeface="Wingdings" panose="05000000000000000000" pitchFamily="2" charset="2"/>
              <a:buChar char="ü"/>
            </a:pPr>
            <a:r>
              <a:rPr lang="vi-VN" sz="2400" b="1" dirty="0" smtClean="0"/>
              <a:t>Quá trình CNH, HĐH diễn ra với tốc độ nhanh hay chậm, hiệu quả cao hay thấp là do nhiều yếu tố, </a:t>
            </a:r>
            <a:r>
              <a:rPr lang="en-US" sz="2400" b="1" dirty="0" err="1" smtClean="0"/>
              <a:t>mà</a:t>
            </a:r>
            <a:r>
              <a:rPr lang="en-US" sz="2400" b="1" dirty="0" smtClean="0"/>
              <a:t> </a:t>
            </a:r>
            <a:r>
              <a:rPr lang="vi-VN" sz="2400" b="1" dirty="0" smtClean="0"/>
              <a:t>trước hết</a:t>
            </a:r>
            <a:r>
              <a:rPr lang="en-US" sz="2400" b="1" dirty="0" smtClean="0"/>
              <a:t>, </a:t>
            </a:r>
            <a:r>
              <a:rPr lang="vi-VN" sz="2400" b="1" dirty="0" smtClean="0"/>
              <a:t>chủ yếu vào </a:t>
            </a:r>
            <a:r>
              <a:rPr lang="vi-VN" sz="2400" b="1" dirty="0" smtClean="0">
                <a:solidFill>
                  <a:srgbClr val="0070C0"/>
                </a:solidFill>
              </a:rPr>
              <a:t>năng lực </a:t>
            </a:r>
            <a:r>
              <a:rPr lang="vi-VN" sz="2400" b="1" dirty="0" smtClean="0"/>
              <a:t>của con người,</a:t>
            </a:r>
            <a:r>
              <a:rPr lang="en-US" sz="2400" b="1" dirty="0" smtClean="0"/>
              <a:t> </a:t>
            </a:r>
            <a:r>
              <a:rPr lang="fr-FR" sz="2400" b="1" dirty="0" err="1" smtClean="0">
                <a:latin typeface="Arial" panose="020B0604020202020204" pitchFamily="34" charset="0"/>
                <a:cs typeface="Arial" panose="020B0604020202020204" pitchFamily="34" charset="0"/>
              </a:rPr>
              <a:t>nhất</a:t>
            </a:r>
            <a:r>
              <a:rPr lang="fr-FR" sz="2400" b="1" dirty="0" smtClean="0">
                <a:latin typeface="Arial" panose="020B0604020202020204" pitchFamily="34" charset="0"/>
                <a:cs typeface="Arial" panose="020B0604020202020204" pitchFamily="34" charset="0"/>
              </a:rPr>
              <a:t> là </a:t>
            </a:r>
            <a:r>
              <a:rPr lang="fr-FR" sz="2400" b="1" dirty="0" err="1" smtClean="0">
                <a:latin typeface="Arial" panose="020B0604020202020204" pitchFamily="34" charset="0"/>
                <a:cs typeface="Arial" panose="020B0604020202020204" pitchFamily="34" charset="0"/>
              </a:rPr>
              <a:t>nguồn</a:t>
            </a:r>
            <a:r>
              <a:rPr lang="fr-FR" sz="2400" b="1" dirty="0" smtClean="0">
                <a:latin typeface="Arial" panose="020B0604020202020204" pitchFamily="34" charset="0"/>
                <a:cs typeface="Arial" panose="020B0604020202020204" pitchFamily="34" charset="0"/>
              </a:rPr>
              <a:t> </a:t>
            </a:r>
            <a:r>
              <a:rPr lang="fr-FR" sz="2400" b="1" dirty="0" err="1" smtClean="0">
                <a:solidFill>
                  <a:srgbClr val="0070C0"/>
                </a:solidFill>
                <a:latin typeface="Arial" panose="020B0604020202020204" pitchFamily="34" charset="0"/>
                <a:cs typeface="Arial" panose="020B0604020202020204" pitchFamily="34" charset="0"/>
              </a:rPr>
              <a:t>nhân</a:t>
            </a:r>
            <a:r>
              <a:rPr lang="fr-FR" sz="2400" b="1" dirty="0" smtClean="0">
                <a:solidFill>
                  <a:srgbClr val="0070C0"/>
                </a:solidFill>
                <a:latin typeface="Arial" panose="020B0604020202020204" pitchFamily="34" charset="0"/>
                <a:cs typeface="Arial" panose="020B0604020202020204" pitchFamily="34" charset="0"/>
              </a:rPr>
              <a:t> </a:t>
            </a:r>
            <a:r>
              <a:rPr lang="fr-FR" sz="2400" b="1" dirty="0" err="1" smtClean="0">
                <a:solidFill>
                  <a:srgbClr val="0070C0"/>
                </a:solidFill>
                <a:latin typeface="Arial" panose="020B0604020202020204" pitchFamily="34" charset="0"/>
                <a:cs typeface="Arial" panose="020B0604020202020204" pitchFamily="34" charset="0"/>
              </a:rPr>
              <a:t>lực</a:t>
            </a:r>
            <a:r>
              <a:rPr lang="fr-FR" sz="2400" b="1" dirty="0" smtClean="0">
                <a:solidFill>
                  <a:srgbClr val="0070C0"/>
                </a:solidFill>
                <a:latin typeface="Arial" panose="020B0604020202020204" pitchFamily="34" charset="0"/>
                <a:cs typeface="Arial" panose="020B0604020202020204" pitchFamily="34" charset="0"/>
              </a:rPr>
              <a:t> CLC. </a:t>
            </a:r>
            <a:endParaRPr lang="en-US" sz="2400" b="1" dirty="0" smtClean="0">
              <a:solidFill>
                <a:srgbClr val="0070C0"/>
              </a:solidFill>
              <a:latin typeface="Arial" panose="020B0604020202020204" pitchFamily="34" charset="0"/>
              <a:cs typeface="Arial" panose="020B0604020202020204" pitchFamily="34" charset="0"/>
            </a:endParaRPr>
          </a:p>
        </p:txBody>
      </p:sp>
      <p:sp>
        <p:nvSpPr>
          <p:cNvPr id="6" name="Rectangle 1"/>
          <p:cNvSpPr>
            <a:spLocks noChangeArrowheads="1"/>
          </p:cNvSpPr>
          <p:nvPr/>
        </p:nvSpPr>
        <p:spPr bwMode="auto">
          <a:xfrm>
            <a:off x="495121" y="697792"/>
            <a:ext cx="54286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318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ts val="600"/>
              </a:spcBef>
              <a:spcAft>
                <a:spcPts val="600"/>
              </a:spcAft>
              <a:buClr>
                <a:srgbClr val="FF0000"/>
              </a:buClr>
              <a:buFont typeface="Wingdings" panose="05000000000000000000" pitchFamily="2" charset="2"/>
              <a:buChar char="v"/>
            </a:pPr>
            <a:r>
              <a:rPr lang="en-US" altLang="en-US" sz="2800" b="1" dirty="0" smtClean="0">
                <a:solidFill>
                  <a:srgbClr val="0033CC"/>
                </a:solidFill>
                <a:latin typeface="Arial" panose="020B0604020202020204" pitchFamily="34" charset="0"/>
                <a:cs typeface="Times New Roman" panose="02020603050405020304" pitchFamily="18" charset="0"/>
              </a:rPr>
              <a:t>YÊU CẦU CỦA CNH, HĐH</a:t>
            </a:r>
            <a:endParaRPr lang="en-US" altLang="en-US" sz="2800" b="1" dirty="0">
              <a:solidFill>
                <a:srgbClr val="0033CC"/>
              </a:solidFill>
              <a:latin typeface="Arial" panose="020B0604020202020204" pitchFamily="34" charset="0"/>
              <a:cs typeface="Times New Roman" panose="02020603050405020304" pitchFamily="18" charset="0"/>
            </a:endParaRPr>
          </a:p>
        </p:txBody>
      </p:sp>
      <p:sp>
        <p:nvSpPr>
          <p:cNvPr id="2" name="Rectangle 1"/>
          <p:cNvSpPr/>
          <p:nvPr/>
        </p:nvSpPr>
        <p:spPr>
          <a:xfrm>
            <a:off x="1305160" y="4512139"/>
            <a:ext cx="10322731" cy="1754326"/>
          </a:xfrm>
          <a:prstGeom prst="rect">
            <a:avLst/>
          </a:prstGeom>
        </p:spPr>
        <p:txBody>
          <a:bodyPr wrap="square">
            <a:spAutoFit/>
          </a:bodyPr>
          <a:lstStyle/>
          <a:p>
            <a:pPr marL="342900" indent="-342900" algn="just">
              <a:lnSpc>
                <a:spcPct val="150000"/>
              </a:lnSpc>
              <a:spcAft>
                <a:spcPts val="1200"/>
              </a:spcAft>
              <a:buClr>
                <a:srgbClr val="C00000"/>
              </a:buClr>
              <a:buFont typeface="Wingdings" panose="05000000000000000000" pitchFamily="2" charset="2"/>
              <a:buChar char="ü"/>
            </a:pPr>
            <a:r>
              <a:rPr lang="vi-VN" sz="2400" b="1" dirty="0">
                <a:latin typeface="aril (Body)"/>
              </a:rPr>
              <a:t> </a:t>
            </a:r>
            <a:r>
              <a:rPr lang="en-US" sz="2400" b="1" dirty="0" err="1">
                <a:latin typeface="aril (Body)"/>
              </a:rPr>
              <a:t>Đào</a:t>
            </a:r>
            <a:r>
              <a:rPr lang="en-US" sz="2400" b="1" dirty="0">
                <a:latin typeface="aril (Body)"/>
              </a:rPr>
              <a:t> </a:t>
            </a:r>
            <a:r>
              <a:rPr lang="en-US" sz="2400" b="1" dirty="0" err="1">
                <a:latin typeface="aril (Body)"/>
              </a:rPr>
              <a:t>tạo</a:t>
            </a:r>
            <a:r>
              <a:rPr lang="en-US" sz="2400" b="1" dirty="0">
                <a:latin typeface="aril (Body)"/>
              </a:rPr>
              <a:t> </a:t>
            </a:r>
            <a:r>
              <a:rPr lang="en-US" sz="2400" b="1" dirty="0" err="1">
                <a:latin typeface="aril (Body)"/>
              </a:rPr>
              <a:t>và</a:t>
            </a:r>
            <a:r>
              <a:rPr lang="en-US" sz="2400" b="1" dirty="0">
                <a:latin typeface="aril (Body)"/>
              </a:rPr>
              <a:t> </a:t>
            </a:r>
            <a:r>
              <a:rPr lang="en-US" sz="2400" b="1" dirty="0" err="1">
                <a:latin typeface="aril (Body)"/>
              </a:rPr>
              <a:t>phát</a:t>
            </a:r>
            <a:r>
              <a:rPr lang="en-US" sz="2400" b="1" dirty="0">
                <a:latin typeface="aril (Body)"/>
              </a:rPr>
              <a:t> </a:t>
            </a:r>
            <a:r>
              <a:rPr lang="en-US" sz="2400" b="1" dirty="0" err="1">
                <a:latin typeface="aril (Body)"/>
              </a:rPr>
              <a:t>triển</a:t>
            </a:r>
            <a:r>
              <a:rPr lang="en-US" sz="2400" b="1" dirty="0">
                <a:latin typeface="aril (Body)"/>
              </a:rPr>
              <a:t> NNL CLC </a:t>
            </a:r>
            <a:r>
              <a:rPr lang="en-US" sz="2400" b="1" dirty="0" err="1">
                <a:latin typeface="aril (Body)"/>
              </a:rPr>
              <a:t>đang</a:t>
            </a:r>
            <a:r>
              <a:rPr lang="en-US" sz="2400" b="1" dirty="0">
                <a:latin typeface="aril (Body)"/>
              </a:rPr>
              <a:t> </a:t>
            </a:r>
            <a:r>
              <a:rPr lang="en-US" sz="2400" b="1" dirty="0" err="1">
                <a:latin typeface="aril (Body)"/>
              </a:rPr>
              <a:t>là</a:t>
            </a:r>
            <a:r>
              <a:rPr lang="en-US" sz="2400" b="1" dirty="0">
                <a:latin typeface="aril (Body)"/>
              </a:rPr>
              <a:t> </a:t>
            </a:r>
            <a:r>
              <a:rPr lang="en-US" sz="2400" b="1" dirty="0" err="1">
                <a:latin typeface="aril (Body)"/>
              </a:rPr>
              <a:t>một</a:t>
            </a:r>
            <a:r>
              <a:rPr lang="en-US" sz="2400" b="1" dirty="0">
                <a:latin typeface="aril (Body)"/>
              </a:rPr>
              <a:t> </a:t>
            </a:r>
            <a:r>
              <a:rPr lang="en-US" sz="2400" b="1" dirty="0" err="1">
                <a:latin typeface="aril (Body)"/>
              </a:rPr>
              <a:t>trong</a:t>
            </a:r>
            <a:r>
              <a:rPr lang="en-US" sz="2400" b="1" dirty="0">
                <a:latin typeface="aril (Body)"/>
              </a:rPr>
              <a:t> </a:t>
            </a:r>
            <a:r>
              <a:rPr lang="en-US" sz="2400" b="1" dirty="0" err="1">
                <a:latin typeface="aril (Body)"/>
              </a:rPr>
              <a:t>những</a:t>
            </a:r>
            <a:r>
              <a:rPr lang="en-US" sz="2400" b="1" dirty="0">
                <a:latin typeface="aril (Body)"/>
              </a:rPr>
              <a:t> </a:t>
            </a:r>
            <a:r>
              <a:rPr lang="en-US" sz="2400" b="1" dirty="0" err="1">
                <a:latin typeface="aril (Body)"/>
              </a:rPr>
              <a:t>vấn</a:t>
            </a:r>
            <a:r>
              <a:rPr lang="en-US" sz="2400" b="1" dirty="0">
                <a:latin typeface="aril (Body)"/>
              </a:rPr>
              <a:t> </a:t>
            </a:r>
            <a:r>
              <a:rPr lang="en-US" sz="2400" b="1" dirty="0" err="1">
                <a:latin typeface="aril (Body)"/>
              </a:rPr>
              <a:t>đề</a:t>
            </a:r>
            <a:r>
              <a:rPr lang="en-US" sz="2400" b="1" dirty="0">
                <a:latin typeface="aril (Body)"/>
              </a:rPr>
              <a:t> </a:t>
            </a:r>
            <a:r>
              <a:rPr lang="en-US" sz="2400" b="1" dirty="0" err="1">
                <a:solidFill>
                  <a:srgbClr val="0070C0"/>
                </a:solidFill>
                <a:latin typeface="aril (Body)"/>
              </a:rPr>
              <a:t>trọng</a:t>
            </a:r>
            <a:r>
              <a:rPr lang="en-US" sz="2400" b="1" dirty="0">
                <a:solidFill>
                  <a:srgbClr val="0070C0"/>
                </a:solidFill>
                <a:latin typeface="aril (Body)"/>
              </a:rPr>
              <a:t> </a:t>
            </a:r>
            <a:r>
              <a:rPr lang="en-US" sz="2400" b="1" dirty="0" err="1">
                <a:solidFill>
                  <a:srgbClr val="0070C0"/>
                </a:solidFill>
                <a:latin typeface="aril (Body)"/>
              </a:rPr>
              <a:t>tâm</a:t>
            </a:r>
            <a:r>
              <a:rPr lang="en-US" sz="2400" b="1" dirty="0">
                <a:solidFill>
                  <a:srgbClr val="0070C0"/>
                </a:solidFill>
                <a:latin typeface="aril (Body)"/>
              </a:rPr>
              <a:t> </a:t>
            </a:r>
            <a:r>
              <a:rPr lang="en-US" sz="2400" b="1" dirty="0" err="1">
                <a:latin typeface="aril (Body)"/>
              </a:rPr>
              <a:t>trong</a:t>
            </a:r>
            <a:r>
              <a:rPr lang="en-US" sz="2400" b="1" dirty="0">
                <a:latin typeface="aril (Body)"/>
              </a:rPr>
              <a:t> </a:t>
            </a:r>
            <a:r>
              <a:rPr lang="en-US" sz="2400" b="1" dirty="0" err="1">
                <a:latin typeface="aril (Body)"/>
              </a:rPr>
              <a:t>chính</a:t>
            </a:r>
            <a:r>
              <a:rPr lang="en-US" sz="2400" b="1" dirty="0">
                <a:latin typeface="aril (Body)"/>
              </a:rPr>
              <a:t> </a:t>
            </a:r>
            <a:r>
              <a:rPr lang="en-US" sz="2400" b="1" dirty="0" err="1">
                <a:latin typeface="aril (Body)"/>
              </a:rPr>
              <a:t>sách</a:t>
            </a:r>
            <a:r>
              <a:rPr lang="en-US" sz="2400" b="1" dirty="0">
                <a:latin typeface="aril (Body)"/>
              </a:rPr>
              <a:t> </a:t>
            </a:r>
            <a:r>
              <a:rPr lang="en-US" sz="2400" b="1" dirty="0" err="1">
                <a:latin typeface="aril (Body)"/>
              </a:rPr>
              <a:t>phát</a:t>
            </a:r>
            <a:r>
              <a:rPr lang="en-US" sz="2400" b="1" dirty="0">
                <a:latin typeface="aril (Body)"/>
              </a:rPr>
              <a:t> </a:t>
            </a:r>
            <a:r>
              <a:rPr lang="en-US" sz="2400" b="1" dirty="0" err="1">
                <a:latin typeface="aril (Body)"/>
              </a:rPr>
              <a:t>triển</a:t>
            </a:r>
            <a:r>
              <a:rPr lang="en-US" sz="2400" b="1" dirty="0">
                <a:latin typeface="aril (Body)"/>
              </a:rPr>
              <a:t> </a:t>
            </a:r>
            <a:r>
              <a:rPr lang="vi-VN" sz="2400" b="1" dirty="0">
                <a:latin typeface="aril (Body)"/>
              </a:rPr>
              <a:t>KT</a:t>
            </a:r>
            <a:r>
              <a:rPr lang="en-US" sz="2400" b="1" dirty="0">
                <a:latin typeface="aril (Body)"/>
              </a:rPr>
              <a:t>- </a:t>
            </a:r>
            <a:r>
              <a:rPr lang="vi-VN" sz="2400" b="1" dirty="0">
                <a:latin typeface="aril (Body)"/>
              </a:rPr>
              <a:t>XH </a:t>
            </a:r>
            <a:r>
              <a:rPr lang="en-US" sz="2400" b="1" dirty="0" err="1">
                <a:latin typeface="aril (Body)"/>
              </a:rPr>
              <a:t>của</a:t>
            </a:r>
            <a:r>
              <a:rPr lang="en-US" sz="2400" b="1" dirty="0">
                <a:latin typeface="aril (Body)"/>
              </a:rPr>
              <a:t> </a:t>
            </a:r>
            <a:r>
              <a:rPr lang="en-US" sz="2400" b="1" dirty="0" err="1">
                <a:latin typeface="aril (Body)"/>
              </a:rPr>
              <a:t>các</a:t>
            </a:r>
            <a:r>
              <a:rPr lang="en-US" sz="2400" b="1" dirty="0">
                <a:latin typeface="aril (Body)"/>
              </a:rPr>
              <a:t> </a:t>
            </a:r>
            <a:r>
              <a:rPr lang="en-US" sz="2400" b="1" dirty="0" err="1">
                <a:latin typeface="aril (Body)"/>
              </a:rPr>
              <a:t>quốc</a:t>
            </a:r>
            <a:r>
              <a:rPr lang="en-US" sz="2400" b="1" dirty="0">
                <a:latin typeface="aril (Body)"/>
              </a:rPr>
              <a:t> </a:t>
            </a:r>
            <a:r>
              <a:rPr lang="en-US" sz="2400" b="1" dirty="0" err="1">
                <a:latin typeface="aril (Body)"/>
              </a:rPr>
              <a:t>gia</a:t>
            </a:r>
            <a:r>
              <a:rPr lang="en-US" sz="2400" b="1" dirty="0">
                <a:latin typeface="aril (Body)"/>
              </a:rPr>
              <a:t>, </a:t>
            </a:r>
            <a:r>
              <a:rPr lang="en-US" sz="2400" b="1" dirty="0" err="1">
                <a:latin typeface="aril (Body)"/>
              </a:rPr>
              <a:t>trong</a:t>
            </a:r>
            <a:r>
              <a:rPr lang="en-US" sz="2400" b="1" dirty="0">
                <a:latin typeface="aril (Body)"/>
              </a:rPr>
              <a:t> </a:t>
            </a:r>
            <a:r>
              <a:rPr lang="en-US" sz="2400" b="1" dirty="0" err="1">
                <a:latin typeface="aril (Body)"/>
              </a:rPr>
              <a:t>đó</a:t>
            </a:r>
            <a:r>
              <a:rPr lang="en-US" sz="2400" b="1" dirty="0">
                <a:latin typeface="aril (Body)"/>
              </a:rPr>
              <a:t> </a:t>
            </a:r>
            <a:r>
              <a:rPr lang="vi-VN" sz="2400" b="1" dirty="0">
                <a:latin typeface="aril (Body)"/>
              </a:rPr>
              <a:t>GDĐT</a:t>
            </a:r>
            <a:r>
              <a:rPr lang="en-US" sz="2400" b="1" dirty="0">
                <a:latin typeface="aril (Body)"/>
              </a:rPr>
              <a:t>, </a:t>
            </a:r>
            <a:r>
              <a:rPr lang="en-US" sz="2400" b="1" dirty="0" err="1">
                <a:latin typeface="aril (Body)"/>
              </a:rPr>
              <a:t>đặc</a:t>
            </a:r>
            <a:r>
              <a:rPr lang="en-US" sz="2400" b="1" dirty="0">
                <a:latin typeface="aril (Body)"/>
              </a:rPr>
              <a:t> </a:t>
            </a:r>
            <a:r>
              <a:rPr lang="en-US" sz="2400" b="1" dirty="0" err="1">
                <a:latin typeface="aril (Body)"/>
              </a:rPr>
              <a:t>biệt</a:t>
            </a:r>
            <a:r>
              <a:rPr lang="en-US" sz="2400" b="1" dirty="0">
                <a:latin typeface="aril (Body)"/>
              </a:rPr>
              <a:t> </a:t>
            </a:r>
            <a:r>
              <a:rPr lang="en-US" sz="2400" b="1" dirty="0">
                <a:solidFill>
                  <a:srgbClr val="0070C0"/>
                </a:solidFill>
                <a:latin typeface="aril (Body)"/>
              </a:rPr>
              <a:t>GDNN</a:t>
            </a:r>
            <a:r>
              <a:rPr lang="en-US" sz="2400" b="1" dirty="0">
                <a:latin typeface="aril (Body)"/>
              </a:rPr>
              <a:t> </a:t>
            </a:r>
            <a:r>
              <a:rPr lang="en-US" sz="2400" b="1" dirty="0" err="1">
                <a:latin typeface="aril (Body)"/>
              </a:rPr>
              <a:t>đóng</a:t>
            </a:r>
            <a:r>
              <a:rPr lang="en-US" sz="2400" b="1" dirty="0">
                <a:latin typeface="aril (Body)"/>
              </a:rPr>
              <a:t> </a:t>
            </a:r>
            <a:r>
              <a:rPr lang="en-US" sz="2400" b="1" dirty="0" err="1">
                <a:latin typeface="aril (Body)"/>
              </a:rPr>
              <a:t>vai</a:t>
            </a:r>
            <a:r>
              <a:rPr lang="en-US" sz="2400" b="1" dirty="0">
                <a:latin typeface="aril (Body)"/>
              </a:rPr>
              <a:t> </a:t>
            </a:r>
            <a:r>
              <a:rPr lang="en-US" sz="2400" b="1" dirty="0" err="1">
                <a:latin typeface="aril (Body)"/>
              </a:rPr>
              <a:t>trò</a:t>
            </a:r>
            <a:r>
              <a:rPr lang="en-US" sz="2400" b="1" dirty="0">
                <a:latin typeface="aril (Body)"/>
              </a:rPr>
              <a:t> </a:t>
            </a:r>
            <a:r>
              <a:rPr lang="en-US" sz="2400" b="1" dirty="0" err="1">
                <a:latin typeface="aril (Body)"/>
              </a:rPr>
              <a:t>chủ</a:t>
            </a:r>
            <a:r>
              <a:rPr lang="en-US" sz="2400" b="1" dirty="0">
                <a:latin typeface="aril (Body)"/>
              </a:rPr>
              <a:t> </a:t>
            </a:r>
            <a:r>
              <a:rPr lang="en-US" sz="2400" b="1" dirty="0" err="1">
                <a:latin typeface="aril (Body)"/>
              </a:rPr>
              <a:t>yếu</a:t>
            </a:r>
            <a:r>
              <a:rPr lang="en-US" sz="2400" b="1" dirty="0">
                <a:latin typeface="aril (Body)"/>
              </a:rPr>
              <a:t>. </a:t>
            </a:r>
          </a:p>
        </p:txBody>
      </p:sp>
    </p:spTree>
    <p:extLst>
      <p:ext uri="{BB962C8B-B14F-4D97-AF65-F5344CB8AC3E}">
        <p14:creationId xmlns:p14="http://schemas.microsoft.com/office/powerpoint/2010/main" val="2346009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4"/>
          <p:cNvSpPr>
            <a:spLocks noChangeArrowheads="1"/>
          </p:cNvSpPr>
          <p:nvPr/>
        </p:nvSpPr>
        <p:spPr bwMode="auto">
          <a:xfrm>
            <a:off x="2201660" y="216024"/>
            <a:ext cx="7802150" cy="65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ctr">
              <a:lnSpc>
                <a:spcPct val="150000"/>
              </a:lnSpc>
              <a:spcBef>
                <a:spcPct val="0"/>
              </a:spcBef>
              <a:buClr>
                <a:srgbClr val="FF0000"/>
              </a:buClr>
              <a:buFontTx/>
              <a:buNone/>
            </a:pPr>
            <a:r>
              <a:rPr lang="en-US" altLang="en-US" sz="2800" b="1" dirty="0" smtClean="0">
                <a:solidFill>
                  <a:srgbClr val="0033CC"/>
                </a:solidFill>
              </a:rPr>
              <a:t>1. TÍNH CHẤT HÀNG HÓA CỦA GIÁO DỤC</a:t>
            </a:r>
            <a:endParaRPr lang="en-US" altLang="en-US" sz="2800" b="1" dirty="0">
              <a:solidFill>
                <a:srgbClr val="0033CC"/>
              </a:solidFill>
            </a:endParaRPr>
          </a:p>
        </p:txBody>
      </p:sp>
      <p:sp>
        <p:nvSpPr>
          <p:cNvPr id="25604" name="Rectangle 5"/>
          <p:cNvSpPr>
            <a:spLocks noChangeArrowheads="1"/>
          </p:cNvSpPr>
          <p:nvPr/>
        </p:nvSpPr>
        <p:spPr bwMode="auto">
          <a:xfrm>
            <a:off x="1068423" y="1742316"/>
            <a:ext cx="1010697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vi-VN" altLang="en-US" sz="2400" b="1" dirty="0" smtClean="0">
                <a:solidFill>
                  <a:schemeClr val="tx1"/>
                </a:solidFill>
              </a:rPr>
              <a:t>Phương </a:t>
            </a:r>
            <a:r>
              <a:rPr lang="vi-VN" altLang="en-US" sz="2400" b="1" dirty="0">
                <a:solidFill>
                  <a:schemeClr val="tx1"/>
                </a:solidFill>
              </a:rPr>
              <a:t>diện cá </a:t>
            </a:r>
            <a:r>
              <a:rPr lang="vi-VN" altLang="en-US" sz="2400" b="1" dirty="0" smtClean="0">
                <a:solidFill>
                  <a:schemeClr val="tx1"/>
                </a:solidFill>
              </a:rPr>
              <a:t>nhân</a:t>
            </a:r>
            <a:r>
              <a:rPr lang="en-US" altLang="en-US" sz="2400" b="1" dirty="0" smtClean="0">
                <a:solidFill>
                  <a:schemeClr val="tx1"/>
                </a:solidFill>
              </a:rPr>
              <a:t>: </a:t>
            </a:r>
            <a:r>
              <a:rPr lang="en-US" altLang="en-US" sz="2400" b="1" dirty="0" err="1" smtClean="0">
                <a:solidFill>
                  <a:schemeClr val="tx1"/>
                </a:solidFill>
              </a:rPr>
              <a:t>Hình</a:t>
            </a:r>
            <a:r>
              <a:rPr lang="en-US" altLang="en-US" sz="2400" b="1" dirty="0" smtClean="0">
                <a:solidFill>
                  <a:schemeClr val="tx1"/>
                </a:solidFill>
              </a:rPr>
              <a:t> </a:t>
            </a:r>
            <a:r>
              <a:rPr lang="en-US" altLang="en-US" sz="2400" b="1" dirty="0" err="1" smtClean="0">
                <a:solidFill>
                  <a:schemeClr val="tx1"/>
                </a:solidFill>
              </a:rPr>
              <a:t>thành</a:t>
            </a:r>
            <a:r>
              <a:rPr lang="en-US" altLang="en-US" sz="2400" b="1" dirty="0" smtClean="0">
                <a:solidFill>
                  <a:schemeClr val="tx1"/>
                </a:solidFill>
              </a:rPr>
              <a:t> </a:t>
            </a:r>
            <a:r>
              <a:rPr lang="en-US" altLang="en-US" sz="2400" b="1" dirty="0" err="1" smtClean="0">
                <a:solidFill>
                  <a:schemeClr val="tx1"/>
                </a:solidFill>
              </a:rPr>
              <a:t>nhân</a:t>
            </a:r>
            <a:r>
              <a:rPr lang="en-US" altLang="en-US" sz="2400" b="1" dirty="0" smtClean="0">
                <a:solidFill>
                  <a:schemeClr val="tx1"/>
                </a:solidFill>
              </a:rPr>
              <a:t> </a:t>
            </a:r>
            <a:r>
              <a:rPr lang="en-US" altLang="en-US" sz="2400" b="1" dirty="0" err="1" smtClean="0">
                <a:solidFill>
                  <a:schemeClr val="tx1"/>
                </a:solidFill>
              </a:rPr>
              <a:t>cách</a:t>
            </a:r>
            <a:r>
              <a:rPr lang="en-US" altLang="en-US" sz="2400" b="1" dirty="0" smtClean="0">
                <a:solidFill>
                  <a:schemeClr val="tx1"/>
                </a:solidFill>
              </a:rPr>
              <a:t> con </a:t>
            </a:r>
            <a:r>
              <a:rPr lang="en-US" altLang="en-US" sz="2400" b="1" dirty="0" err="1" smtClean="0">
                <a:solidFill>
                  <a:schemeClr val="tx1"/>
                </a:solidFill>
              </a:rPr>
              <a:t>người</a:t>
            </a:r>
            <a:r>
              <a:rPr lang="en-US" altLang="en-US" sz="2400" b="1" dirty="0" smtClean="0">
                <a:solidFill>
                  <a:schemeClr val="tx1"/>
                </a:solidFill>
              </a:rPr>
              <a:t> </a:t>
            </a:r>
            <a:r>
              <a:rPr lang="en-US" altLang="en-US" sz="2400" b="1" dirty="0" err="1" smtClean="0">
                <a:solidFill>
                  <a:schemeClr val="tx1"/>
                </a:solidFill>
              </a:rPr>
              <a:t>mới</a:t>
            </a:r>
            <a:r>
              <a:rPr lang="en-US" altLang="en-US" sz="2400" b="1" dirty="0" smtClean="0">
                <a:solidFill>
                  <a:schemeClr val="tx1"/>
                </a:solidFill>
              </a:rPr>
              <a:t>…</a:t>
            </a:r>
            <a:r>
              <a:rPr lang="vi-VN" altLang="en-US" sz="2400" b="1" dirty="0" smtClean="0">
                <a:solidFill>
                  <a:schemeClr val="tx1"/>
                </a:solidFill>
              </a:rPr>
              <a:t> </a:t>
            </a:r>
            <a:endParaRPr lang="en-US" altLang="en-US" sz="2400" b="1" dirty="0">
              <a:solidFill>
                <a:schemeClr val="tx1"/>
              </a:solidFill>
            </a:endParaRPr>
          </a:p>
        </p:txBody>
      </p:sp>
      <p:sp>
        <p:nvSpPr>
          <p:cNvPr id="25605" name="Rectangle 6"/>
          <p:cNvSpPr>
            <a:spLocks noChangeArrowheads="1"/>
          </p:cNvSpPr>
          <p:nvPr/>
        </p:nvSpPr>
        <p:spPr bwMode="auto">
          <a:xfrm>
            <a:off x="1056236" y="2612508"/>
            <a:ext cx="1062407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vi-VN" altLang="en-US" sz="2400" b="1" dirty="0" smtClean="0">
                <a:solidFill>
                  <a:schemeClr val="tx1"/>
                </a:solidFill>
              </a:rPr>
              <a:t>Phương </a:t>
            </a:r>
            <a:r>
              <a:rPr lang="vi-VN" altLang="en-US" sz="2400" b="1" dirty="0">
                <a:solidFill>
                  <a:schemeClr val="tx1"/>
                </a:solidFill>
              </a:rPr>
              <a:t>diện </a:t>
            </a:r>
            <a:r>
              <a:rPr lang="vi-VN" altLang="en-US" sz="2400" b="1" dirty="0" smtClean="0">
                <a:solidFill>
                  <a:schemeClr val="tx1"/>
                </a:solidFill>
              </a:rPr>
              <a:t>XH: Truyền thụ KT, KN từ thế hệ trước cho TH sau... </a:t>
            </a:r>
            <a:endParaRPr lang="en-US" altLang="en-US" sz="2400" b="1" dirty="0">
              <a:solidFill>
                <a:schemeClr val="tx1"/>
              </a:solidFill>
            </a:endParaRPr>
          </a:p>
        </p:txBody>
      </p:sp>
      <p:sp>
        <p:nvSpPr>
          <p:cNvPr id="25606" name="Rectangle 7"/>
          <p:cNvSpPr>
            <a:spLocks noChangeArrowheads="1"/>
          </p:cNvSpPr>
          <p:nvPr/>
        </p:nvSpPr>
        <p:spPr bwMode="auto">
          <a:xfrm>
            <a:off x="1059457" y="3561073"/>
            <a:ext cx="1073220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vi-VN" altLang="en-US" sz="2400" b="1" dirty="0">
                <a:solidFill>
                  <a:schemeClr val="tx1"/>
                </a:solidFill>
              </a:rPr>
              <a:t>GD là con đường tạo ra LLSX trình độ cao. Chi phí GD là một bộ phận cấu thành giá trị sức lao động.</a:t>
            </a:r>
            <a:endParaRPr lang="en-US" altLang="en-US" sz="2400" b="1" dirty="0">
              <a:solidFill>
                <a:schemeClr val="tx1"/>
              </a:solidFill>
            </a:endParaRPr>
          </a:p>
        </p:txBody>
      </p:sp>
      <p:sp>
        <p:nvSpPr>
          <p:cNvPr id="25607" name="Rectangle 8"/>
          <p:cNvSpPr>
            <a:spLocks noChangeArrowheads="1"/>
          </p:cNvSpPr>
          <p:nvPr/>
        </p:nvSpPr>
        <p:spPr bwMode="auto">
          <a:xfrm>
            <a:off x="1048149" y="5003839"/>
            <a:ext cx="1072986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vi-VN" altLang="en-US" sz="2400" b="1" dirty="0" smtClean="0">
                <a:solidFill>
                  <a:schemeClr val="tx1"/>
                </a:solidFill>
              </a:rPr>
              <a:t>GD </a:t>
            </a:r>
            <a:r>
              <a:rPr lang="vi-VN" altLang="en-US" sz="2400" b="1" dirty="0">
                <a:solidFill>
                  <a:srgbClr val="0033CC"/>
                </a:solidFill>
              </a:rPr>
              <a:t>tạo ra </a:t>
            </a:r>
            <a:r>
              <a:rPr lang="vi-VN" altLang="en-US" sz="2400" b="1" dirty="0" smtClean="0">
                <a:solidFill>
                  <a:srgbClr val="0033CC"/>
                </a:solidFill>
              </a:rPr>
              <a:t>hàng </a:t>
            </a:r>
            <a:r>
              <a:rPr lang="vi-VN" altLang="en-US" sz="2400" b="1" dirty="0">
                <a:solidFill>
                  <a:srgbClr val="0033CC"/>
                </a:solidFill>
              </a:rPr>
              <a:t>hóa đặc </a:t>
            </a:r>
            <a:r>
              <a:rPr lang="vi-VN" altLang="en-US" sz="2400" b="1" dirty="0">
                <a:solidFill>
                  <a:schemeClr val="tx1"/>
                </a:solidFill>
              </a:rPr>
              <a:t>biệt, </a:t>
            </a:r>
            <a:r>
              <a:rPr lang="vi-VN" altLang="en-US" sz="2400" b="1" dirty="0" smtClean="0">
                <a:solidFill>
                  <a:schemeClr val="tx1"/>
                </a:solidFill>
              </a:rPr>
              <a:t>mang </a:t>
            </a:r>
            <a:r>
              <a:rPr lang="vi-VN" altLang="en-US" sz="2400" b="1" dirty="0">
                <a:solidFill>
                  <a:schemeClr val="tx1"/>
                </a:solidFill>
              </a:rPr>
              <a:t>tính nhân văn </a:t>
            </a:r>
            <a:r>
              <a:rPr lang="vi-VN" altLang="en-US" sz="2400" b="1" dirty="0" smtClean="0">
                <a:solidFill>
                  <a:schemeClr val="tx1"/>
                </a:solidFill>
              </a:rPr>
              <a:t>và </a:t>
            </a:r>
            <a:r>
              <a:rPr lang="vi-VN" altLang="en-US" sz="2400" b="1" dirty="0">
                <a:solidFill>
                  <a:schemeClr val="tx1"/>
                </a:solidFill>
              </a:rPr>
              <a:t>giá trị tinh thần lớn </a:t>
            </a:r>
            <a:r>
              <a:rPr lang="vi-VN" altLang="en-US" sz="2400" b="1" dirty="0" smtClean="0">
                <a:solidFill>
                  <a:schemeClr val="tx1"/>
                </a:solidFill>
              </a:rPr>
              <a:t>không </a:t>
            </a:r>
            <a:r>
              <a:rPr lang="vi-VN" altLang="en-US" sz="2400" b="1" dirty="0">
                <a:solidFill>
                  <a:schemeClr val="tx1"/>
                </a:solidFill>
              </a:rPr>
              <a:t>thể tính toán được theo </a:t>
            </a:r>
            <a:r>
              <a:rPr lang="en-US" altLang="en-US" sz="2400" b="1" dirty="0" smtClean="0">
                <a:solidFill>
                  <a:schemeClr val="tx1"/>
                </a:solidFill>
              </a:rPr>
              <a:t>PP</a:t>
            </a:r>
            <a:r>
              <a:rPr lang="vi-VN" altLang="en-US" sz="2400" b="1" dirty="0" smtClean="0">
                <a:solidFill>
                  <a:schemeClr val="tx1"/>
                </a:solidFill>
              </a:rPr>
              <a:t> </a:t>
            </a:r>
            <a:r>
              <a:rPr lang="vi-VN" altLang="en-US" sz="2400" b="1" dirty="0">
                <a:solidFill>
                  <a:schemeClr val="tx1"/>
                </a:solidFill>
              </a:rPr>
              <a:t>thông thường</a:t>
            </a:r>
            <a:r>
              <a:rPr lang="vi-VN" altLang="en-US" sz="2400" b="1" dirty="0" smtClean="0">
                <a:solidFill>
                  <a:schemeClr val="tx1"/>
                </a:solidFill>
              </a:rPr>
              <a:t>.</a:t>
            </a:r>
            <a:endParaRPr lang="en-US" altLang="en-US" sz="2400" b="1" dirty="0">
              <a:solidFill>
                <a:schemeClr val="tx1"/>
              </a:solidFill>
            </a:endParaRPr>
          </a:p>
        </p:txBody>
      </p:sp>
    </p:spTree>
    <p:extLst>
      <p:ext uri="{BB962C8B-B14F-4D97-AF65-F5344CB8AC3E}">
        <p14:creationId xmlns:p14="http://schemas.microsoft.com/office/powerpoint/2010/main" val="1692236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fade">
                                      <p:cBhvr>
                                        <p:cTn id="7" dur="500"/>
                                        <p:tgtEl>
                                          <p:spTgt spid="2560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605"/>
                                        </p:tgtEl>
                                        <p:attrNameLst>
                                          <p:attrName>style.visibility</p:attrName>
                                        </p:attrNameLst>
                                      </p:cBhvr>
                                      <p:to>
                                        <p:strVal val="visible"/>
                                      </p:to>
                                    </p:set>
                                    <p:animEffect transition="in" filter="fade">
                                      <p:cBhvr>
                                        <p:cTn id="12" dur="500"/>
                                        <p:tgtEl>
                                          <p:spTgt spid="2560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606"/>
                                        </p:tgtEl>
                                        <p:attrNameLst>
                                          <p:attrName>style.visibility</p:attrName>
                                        </p:attrNameLst>
                                      </p:cBhvr>
                                      <p:to>
                                        <p:strVal val="visible"/>
                                      </p:to>
                                    </p:set>
                                    <p:animEffect transition="in" filter="fade">
                                      <p:cBhvr>
                                        <p:cTn id="17" dur="500"/>
                                        <p:tgtEl>
                                          <p:spTgt spid="2560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607"/>
                                        </p:tgtEl>
                                        <p:attrNameLst>
                                          <p:attrName>style.visibility</p:attrName>
                                        </p:attrNameLst>
                                      </p:cBhvr>
                                      <p:to>
                                        <p:strVal val="visible"/>
                                      </p:to>
                                    </p:set>
                                    <p:animEffect transition="in" filter="fade">
                                      <p:cBhvr>
                                        <p:cTn id="22" dur="500"/>
                                        <p:tgtEl>
                                          <p:spTgt spid="25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25605" grpId="0"/>
      <p:bldP spid="25606" grpId="0"/>
      <p:bldP spid="2560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4"/>
          <p:cNvSpPr>
            <a:spLocks noChangeArrowheads="1"/>
          </p:cNvSpPr>
          <p:nvPr/>
        </p:nvSpPr>
        <p:spPr bwMode="auto">
          <a:xfrm>
            <a:off x="2307332" y="437409"/>
            <a:ext cx="7943306" cy="65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ctr">
              <a:lnSpc>
                <a:spcPct val="150000"/>
              </a:lnSpc>
              <a:spcBef>
                <a:spcPct val="0"/>
              </a:spcBef>
              <a:buClr>
                <a:srgbClr val="FF0000"/>
              </a:buClr>
              <a:buFontTx/>
              <a:buNone/>
            </a:pPr>
            <a:r>
              <a:rPr lang="vi-VN" altLang="en-US" sz="2800" b="1" dirty="0" smtClean="0">
                <a:solidFill>
                  <a:srgbClr val="0033CC"/>
                </a:solidFill>
              </a:rPr>
              <a:t>2. TÍNH CHẤT THỊ TRƯỜNG CỦA GIÁO DỤC</a:t>
            </a:r>
            <a:endParaRPr lang="en-US" altLang="en-US" sz="2800" b="1" dirty="0">
              <a:solidFill>
                <a:srgbClr val="0033CC"/>
              </a:solidFill>
            </a:endParaRPr>
          </a:p>
        </p:txBody>
      </p:sp>
      <p:sp>
        <p:nvSpPr>
          <p:cNvPr id="26628" name="Rectangle 5"/>
          <p:cNvSpPr>
            <a:spLocks noChangeArrowheads="1"/>
          </p:cNvSpPr>
          <p:nvPr/>
        </p:nvSpPr>
        <p:spPr bwMode="auto">
          <a:xfrm>
            <a:off x="1421246" y="2032816"/>
            <a:ext cx="1008381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vi-VN" altLang="en-US" sz="2400" b="1" dirty="0" smtClean="0">
                <a:solidFill>
                  <a:schemeClr val="tx1"/>
                </a:solidFill>
              </a:rPr>
              <a:t>Thị trường GD </a:t>
            </a:r>
            <a:r>
              <a:rPr lang="vi-VN" altLang="en-US" sz="2400" b="1" dirty="0">
                <a:solidFill>
                  <a:schemeClr val="tx1"/>
                </a:solidFill>
              </a:rPr>
              <a:t>đã có từ </a:t>
            </a:r>
            <a:r>
              <a:rPr lang="vi-VN" altLang="en-US" sz="2400" b="1" dirty="0" smtClean="0">
                <a:solidFill>
                  <a:schemeClr val="tx1"/>
                </a:solidFill>
              </a:rPr>
              <a:t>lâu </a:t>
            </a:r>
            <a:r>
              <a:rPr lang="vi-VN" altLang="en-US" sz="2400" b="1" dirty="0"/>
              <a:t>đem lại lợi nhuận </a:t>
            </a:r>
            <a:r>
              <a:rPr lang="vi-VN" altLang="en-US" sz="2400" b="1" dirty="0" smtClean="0">
                <a:solidFill>
                  <a:schemeClr val="tx1"/>
                </a:solidFill>
              </a:rPr>
              <a:t>ở </a:t>
            </a:r>
            <a:r>
              <a:rPr lang="vi-VN" altLang="en-US" sz="2400" b="1" dirty="0">
                <a:solidFill>
                  <a:schemeClr val="tx1"/>
                </a:solidFill>
              </a:rPr>
              <a:t>một số nước phát </a:t>
            </a:r>
            <a:r>
              <a:rPr lang="vi-VN" altLang="en-US" sz="2400" b="1" dirty="0" smtClean="0">
                <a:solidFill>
                  <a:schemeClr val="tx1"/>
                </a:solidFill>
              </a:rPr>
              <a:t>triển, cụ thể như thực </a:t>
            </a:r>
            <a:r>
              <a:rPr lang="vi-VN" altLang="en-US" sz="2400" b="1" dirty="0">
                <a:solidFill>
                  <a:schemeClr val="tx1"/>
                </a:solidFill>
              </a:rPr>
              <a:t>tiễn </a:t>
            </a:r>
            <a:r>
              <a:rPr lang="vi-VN" altLang="en-US" sz="2400" b="1" dirty="0">
                <a:solidFill>
                  <a:srgbClr val="0070C0"/>
                </a:solidFill>
              </a:rPr>
              <a:t>xuất khẩu </a:t>
            </a:r>
            <a:r>
              <a:rPr lang="vi-VN" altLang="en-US" sz="2400" b="1" dirty="0" smtClean="0">
                <a:solidFill>
                  <a:srgbClr val="0070C0"/>
                </a:solidFill>
              </a:rPr>
              <a:t>GD </a:t>
            </a:r>
            <a:r>
              <a:rPr lang="vi-VN" altLang="en-US" sz="2400" b="1" dirty="0" smtClean="0">
                <a:solidFill>
                  <a:schemeClr val="tx1"/>
                </a:solidFill>
              </a:rPr>
              <a:t>của </a:t>
            </a:r>
            <a:r>
              <a:rPr lang="vi-VN" altLang="en-US" sz="2400" b="1" dirty="0">
                <a:solidFill>
                  <a:schemeClr val="tx1"/>
                </a:solidFill>
              </a:rPr>
              <a:t>một số nước.</a:t>
            </a:r>
            <a:endParaRPr lang="en-US" altLang="en-US" sz="2400" b="1" dirty="0">
              <a:solidFill>
                <a:schemeClr val="tx1"/>
              </a:solidFill>
            </a:endParaRPr>
          </a:p>
        </p:txBody>
      </p:sp>
      <p:sp>
        <p:nvSpPr>
          <p:cNvPr id="26630" name="Rectangle 7"/>
          <p:cNvSpPr>
            <a:spLocks noChangeArrowheads="1"/>
          </p:cNvSpPr>
          <p:nvPr/>
        </p:nvSpPr>
        <p:spPr bwMode="auto">
          <a:xfrm>
            <a:off x="1378037" y="3831707"/>
            <a:ext cx="10140674"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457200" indent="-457200" algn="just" defTabSz="1828800">
              <a:lnSpc>
                <a:spcPct val="150000"/>
              </a:lnSpc>
              <a:spcBef>
                <a:spcPct val="0"/>
              </a:spcBef>
              <a:buClr>
                <a:srgbClr val="FF0000"/>
              </a:buClr>
              <a:buFont typeface="Wingdings" panose="05000000000000000000" pitchFamily="2" charset="2"/>
              <a:buChar char="ü"/>
            </a:pPr>
            <a:r>
              <a:rPr lang="en-US" altLang="en-US" sz="2400" b="1" dirty="0">
                <a:latin typeface="Arial" panose="020B0604020202020204" pitchFamily="34" charset="0"/>
              </a:rPr>
              <a:t>T</a:t>
            </a:r>
            <a:r>
              <a:rPr lang="vi-VN" altLang="en-US" sz="2400" b="1" dirty="0" smtClean="0">
                <a:latin typeface="Arial" panose="020B0604020202020204" pitchFamily="34" charset="0"/>
              </a:rPr>
              <a:t>rong </a:t>
            </a:r>
            <a:r>
              <a:rPr lang="vi-VN" altLang="en-US" sz="2400" b="1" dirty="0">
                <a:latin typeface="Arial" panose="020B0604020202020204" pitchFamily="34" charset="0"/>
              </a:rPr>
              <a:t>nền </a:t>
            </a:r>
            <a:r>
              <a:rPr lang="vi-VN" altLang="en-US" sz="2400" b="1" dirty="0" smtClean="0">
                <a:latin typeface="Arial" panose="020B0604020202020204" pitchFamily="34" charset="0"/>
              </a:rPr>
              <a:t>KTTT định </a:t>
            </a:r>
            <a:r>
              <a:rPr lang="vi-VN" altLang="en-US" sz="2400" b="1" dirty="0">
                <a:latin typeface="Arial" panose="020B0604020202020204" pitchFamily="34" charset="0"/>
              </a:rPr>
              <a:t>hướng </a:t>
            </a:r>
            <a:r>
              <a:rPr lang="vi-VN" altLang="en-US" sz="2400" b="1" dirty="0" smtClean="0">
                <a:latin typeface="Arial" panose="020B0604020202020204" pitchFamily="34" charset="0"/>
              </a:rPr>
              <a:t>XHCN</a:t>
            </a:r>
            <a:r>
              <a:rPr lang="en-US" altLang="en-US" sz="2400" b="1" dirty="0" smtClean="0">
                <a:latin typeface="Arial" panose="020B0604020202020204" pitchFamily="34" charset="0"/>
              </a:rPr>
              <a:t> </a:t>
            </a:r>
            <a:r>
              <a:rPr lang="vi-VN" altLang="en-US" sz="2400" b="1" dirty="0">
                <a:latin typeface="Arial" panose="020B0604020202020204" pitchFamily="34" charset="0"/>
              </a:rPr>
              <a:t>trước xu thế hội nhập </a:t>
            </a:r>
            <a:r>
              <a:rPr lang="en-US" altLang="en-US" sz="2400" b="1" dirty="0" smtClean="0">
                <a:latin typeface="Arial" panose="020B0604020202020204" pitchFamily="34" charset="0"/>
              </a:rPr>
              <a:t>QT</a:t>
            </a:r>
            <a:r>
              <a:rPr lang="vi-VN" altLang="en-US" sz="2400" b="1" dirty="0"/>
              <a:t>, </a:t>
            </a:r>
            <a:r>
              <a:rPr lang="en-US" altLang="en-US" sz="2400" b="1" dirty="0" smtClean="0"/>
              <a:t>N</a:t>
            </a:r>
            <a:r>
              <a:rPr lang="vi-VN" altLang="en-US" sz="2400" b="1" dirty="0" smtClean="0"/>
              <a:t>ước </a:t>
            </a:r>
            <a:r>
              <a:rPr lang="vi-VN" altLang="en-US" sz="2400" b="1" dirty="0"/>
              <a:t>ta cần phát </a:t>
            </a:r>
            <a:r>
              <a:rPr lang="vi-VN" altLang="en-US" sz="2400" b="1" dirty="0">
                <a:latin typeface="Arial" panose="020B0604020202020204" pitchFamily="34" charset="0"/>
              </a:rPr>
              <a:t>huy những mặt tích cực, ngăn chặn những hạn chế, tiêu cực của thị trường trong phát triển giáo dục</a:t>
            </a:r>
            <a:r>
              <a:rPr lang="en-US" altLang="en-US" sz="2400" b="1" dirty="0">
                <a:latin typeface="Arial" panose="020B0604020202020204" pitchFamily="34" charset="0"/>
              </a:rPr>
              <a:t>.</a:t>
            </a:r>
          </a:p>
        </p:txBody>
      </p:sp>
    </p:spTree>
    <p:extLst>
      <p:ext uri="{BB962C8B-B14F-4D97-AF65-F5344CB8AC3E}">
        <p14:creationId xmlns:p14="http://schemas.microsoft.com/office/powerpoint/2010/main" val="522531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fade">
                                      <p:cBhvr>
                                        <p:cTn id="7" dur="500"/>
                                        <p:tgtEl>
                                          <p:spTgt spid="266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630"/>
                                        </p:tgtEl>
                                        <p:attrNameLst>
                                          <p:attrName>style.visibility</p:attrName>
                                        </p:attrNameLst>
                                      </p:cBhvr>
                                      <p:to>
                                        <p:strVal val="visible"/>
                                      </p:to>
                                    </p:set>
                                    <p:animEffect transition="in" filter="fade">
                                      <p:cBhvr>
                                        <p:cTn id="12" dur="500"/>
                                        <p:tgtEl>
                                          <p:spTgt spid="26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ChangeArrowheads="1"/>
          </p:cNvSpPr>
          <p:nvPr/>
        </p:nvSpPr>
        <p:spPr bwMode="auto">
          <a:xfrm>
            <a:off x="1317740" y="95536"/>
            <a:ext cx="9793877" cy="65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ctr">
              <a:lnSpc>
                <a:spcPct val="150000"/>
              </a:lnSpc>
              <a:spcBef>
                <a:spcPct val="0"/>
              </a:spcBef>
              <a:buClr>
                <a:srgbClr val="FF0000"/>
              </a:buClr>
              <a:buFontTx/>
              <a:buNone/>
            </a:pPr>
            <a:r>
              <a:rPr lang="vi-VN" altLang="en-US" sz="2800" b="1" dirty="0" smtClean="0">
                <a:solidFill>
                  <a:srgbClr val="0033CC"/>
                </a:solidFill>
              </a:rPr>
              <a:t>3. SỰ THAY ĐỔI VAI TRÒ CÁC LIÊN ĐỚI CỦA GIÁO DỤC</a:t>
            </a:r>
            <a:endParaRPr lang="en-US" altLang="en-US" sz="2800" b="1" dirty="0">
              <a:solidFill>
                <a:srgbClr val="0033CC"/>
              </a:solidFill>
            </a:endParaRPr>
          </a:p>
        </p:txBody>
      </p:sp>
      <p:sp>
        <p:nvSpPr>
          <p:cNvPr id="27652" name="Rectangle 6"/>
          <p:cNvSpPr>
            <a:spLocks noChangeArrowheads="1"/>
          </p:cNvSpPr>
          <p:nvPr/>
        </p:nvSpPr>
        <p:spPr bwMode="auto">
          <a:xfrm>
            <a:off x="1238794" y="936924"/>
            <a:ext cx="9611176"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en-US" altLang="en-US" sz="2200" b="1" dirty="0" smtClean="0">
                <a:solidFill>
                  <a:schemeClr val="tx1"/>
                </a:solidFill>
              </a:rPr>
              <a:t>L</a:t>
            </a:r>
            <a:r>
              <a:rPr lang="vi-VN" altLang="en-US" sz="2200" b="1" dirty="0" smtClean="0">
                <a:solidFill>
                  <a:schemeClr val="tx1"/>
                </a:solidFill>
              </a:rPr>
              <a:t>iên </a:t>
            </a:r>
            <a:r>
              <a:rPr lang="vi-VN" altLang="en-US" sz="2200" b="1" dirty="0">
                <a:solidFill>
                  <a:schemeClr val="tx1"/>
                </a:solidFill>
              </a:rPr>
              <a:t>đới của giáo dục: </a:t>
            </a:r>
            <a:r>
              <a:rPr lang="en-US" altLang="en-US" sz="2200" b="1" dirty="0" smtClean="0">
                <a:solidFill>
                  <a:schemeClr val="tx1"/>
                </a:solidFill>
              </a:rPr>
              <a:t>N</a:t>
            </a:r>
            <a:r>
              <a:rPr lang="vi-VN" altLang="en-US" sz="2200" b="1" dirty="0" smtClean="0">
                <a:solidFill>
                  <a:schemeClr val="tx1"/>
                </a:solidFill>
              </a:rPr>
              <a:t>gười </a:t>
            </a:r>
            <a:r>
              <a:rPr lang="vi-VN" altLang="en-US" sz="2200" b="1" dirty="0">
                <a:solidFill>
                  <a:schemeClr val="tx1"/>
                </a:solidFill>
              </a:rPr>
              <a:t>học, </a:t>
            </a:r>
            <a:r>
              <a:rPr lang="en-US" altLang="en-US" sz="2200" b="1" dirty="0" smtClean="0">
                <a:solidFill>
                  <a:schemeClr val="tx1"/>
                </a:solidFill>
              </a:rPr>
              <a:t>N</a:t>
            </a:r>
            <a:r>
              <a:rPr lang="vi-VN" altLang="en-US" sz="2200" b="1" dirty="0" smtClean="0">
                <a:solidFill>
                  <a:schemeClr val="tx1"/>
                </a:solidFill>
              </a:rPr>
              <a:t>hà </a:t>
            </a:r>
            <a:r>
              <a:rPr lang="vi-VN" altLang="en-US" sz="2200" b="1" dirty="0">
                <a:solidFill>
                  <a:schemeClr val="tx1"/>
                </a:solidFill>
              </a:rPr>
              <a:t>trường và </a:t>
            </a:r>
            <a:r>
              <a:rPr lang="en-US" altLang="en-US" sz="2200" b="1" dirty="0" smtClean="0">
                <a:solidFill>
                  <a:schemeClr val="tx1"/>
                </a:solidFill>
              </a:rPr>
              <a:t>N</a:t>
            </a:r>
            <a:r>
              <a:rPr lang="vi-VN" altLang="en-US" sz="2200" b="1" dirty="0" smtClean="0">
                <a:solidFill>
                  <a:schemeClr val="tx1"/>
                </a:solidFill>
              </a:rPr>
              <a:t>hà nước</a:t>
            </a:r>
            <a:endParaRPr lang="en-US" altLang="en-US" sz="2200" b="1" dirty="0">
              <a:solidFill>
                <a:schemeClr val="tx1"/>
              </a:solidFill>
            </a:endParaRPr>
          </a:p>
        </p:txBody>
      </p:sp>
      <p:sp>
        <p:nvSpPr>
          <p:cNvPr id="27653" name="Rectangle 7"/>
          <p:cNvSpPr>
            <a:spLocks noChangeArrowheads="1"/>
          </p:cNvSpPr>
          <p:nvPr/>
        </p:nvSpPr>
        <p:spPr bwMode="auto">
          <a:xfrm>
            <a:off x="1226316" y="1603796"/>
            <a:ext cx="10079361"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vi-VN" altLang="en-US" sz="2200" b="1" dirty="0">
                <a:solidFill>
                  <a:schemeClr val="tx1"/>
                </a:solidFill>
              </a:rPr>
              <a:t>Trong </a:t>
            </a:r>
            <a:r>
              <a:rPr lang="vi-VN" altLang="en-US" sz="2200" b="1" dirty="0" smtClean="0">
                <a:solidFill>
                  <a:schemeClr val="tx1"/>
                </a:solidFill>
              </a:rPr>
              <a:t>KT</a:t>
            </a:r>
            <a:r>
              <a:rPr lang="en-US" altLang="en-US" sz="2200" b="1" dirty="0">
                <a:solidFill>
                  <a:schemeClr val="tx1"/>
                </a:solidFill>
              </a:rPr>
              <a:t>TT</a:t>
            </a:r>
            <a:r>
              <a:rPr lang="vi-VN" altLang="en-US" sz="2200" b="1" dirty="0">
                <a:solidFill>
                  <a:schemeClr val="tx1"/>
                </a:solidFill>
              </a:rPr>
              <a:t> và HNQT, các chủ thể trên luôn chịu sự tác </a:t>
            </a:r>
            <a:r>
              <a:rPr lang="vi-VN" altLang="en-US" sz="2200" b="1" dirty="0" smtClean="0">
                <a:solidFill>
                  <a:schemeClr val="tx1"/>
                </a:solidFill>
              </a:rPr>
              <a:t>động </a:t>
            </a:r>
            <a:endParaRPr lang="en-US" altLang="en-US" sz="2200" b="1" dirty="0">
              <a:solidFill>
                <a:schemeClr val="tx1"/>
              </a:solidFill>
            </a:endParaRPr>
          </a:p>
        </p:txBody>
      </p:sp>
      <p:sp>
        <p:nvSpPr>
          <p:cNvPr id="27654" name="Rectangle 8"/>
          <p:cNvSpPr>
            <a:spLocks noChangeArrowheads="1"/>
          </p:cNvSpPr>
          <p:nvPr/>
        </p:nvSpPr>
        <p:spPr bwMode="auto">
          <a:xfrm>
            <a:off x="1203033" y="2394605"/>
            <a:ext cx="10138257"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vi-VN" altLang="en-US" sz="2200" b="1" dirty="0" smtClean="0">
                <a:solidFill>
                  <a:schemeClr val="tx1"/>
                </a:solidFill>
              </a:rPr>
              <a:t>NN thay </a:t>
            </a:r>
            <a:r>
              <a:rPr lang="vi-VN" altLang="en-US" sz="2200" b="1" dirty="0">
                <a:solidFill>
                  <a:schemeClr val="tx1"/>
                </a:solidFill>
              </a:rPr>
              <a:t>đổi từ trực tiếp </a:t>
            </a:r>
            <a:r>
              <a:rPr lang="vi-VN" altLang="en-US" sz="2200" b="1" dirty="0">
                <a:solidFill>
                  <a:srgbClr val="0033CC"/>
                </a:solidFill>
              </a:rPr>
              <a:t>“làm giáo dục</a:t>
            </a:r>
            <a:r>
              <a:rPr lang="vi-VN" altLang="en-US" sz="2200" b="1" dirty="0">
                <a:solidFill>
                  <a:schemeClr val="tx1"/>
                </a:solidFill>
              </a:rPr>
              <a:t>” </a:t>
            </a:r>
            <a:r>
              <a:rPr lang="vi-VN" altLang="en-US" sz="2200" b="1" dirty="0" smtClean="0">
                <a:solidFill>
                  <a:schemeClr val="tx1"/>
                </a:solidFill>
              </a:rPr>
              <a:t>đã </a:t>
            </a:r>
            <a:r>
              <a:rPr lang="vi-VN" altLang="en-US" sz="2200" b="1" dirty="0">
                <a:solidFill>
                  <a:schemeClr val="tx1"/>
                </a:solidFill>
              </a:rPr>
              <a:t>từng bước chuyển sang </a:t>
            </a:r>
            <a:r>
              <a:rPr lang="vi-VN" altLang="en-US" sz="2200" b="1" dirty="0" smtClean="0">
                <a:solidFill>
                  <a:schemeClr val="tx1"/>
                </a:solidFill>
              </a:rPr>
              <a:t>thực </a:t>
            </a:r>
            <a:r>
              <a:rPr lang="vi-VN" altLang="en-US" sz="2200" b="1" dirty="0">
                <a:solidFill>
                  <a:schemeClr val="tx1"/>
                </a:solidFill>
              </a:rPr>
              <a:t>hiện </a:t>
            </a:r>
            <a:r>
              <a:rPr lang="en-US" altLang="en-US" sz="2200" b="1" dirty="0" smtClean="0">
                <a:solidFill>
                  <a:srgbClr val="0033CC"/>
                </a:solidFill>
              </a:rPr>
              <a:t>QL</a:t>
            </a:r>
            <a:r>
              <a:rPr lang="vi-VN" altLang="en-US" sz="2200" b="1" dirty="0" smtClean="0">
                <a:solidFill>
                  <a:srgbClr val="0033CC"/>
                </a:solidFill>
              </a:rPr>
              <a:t> nhà </a:t>
            </a:r>
            <a:r>
              <a:rPr lang="vi-VN" altLang="en-US" sz="2200" b="1" dirty="0">
                <a:solidFill>
                  <a:srgbClr val="0033CC"/>
                </a:solidFill>
              </a:rPr>
              <a:t>nước về giáo dục</a:t>
            </a:r>
            <a:endParaRPr lang="en-US" altLang="en-US" sz="2200" b="1" dirty="0">
              <a:solidFill>
                <a:srgbClr val="0033CC"/>
              </a:solidFill>
            </a:endParaRPr>
          </a:p>
        </p:txBody>
      </p:sp>
      <p:sp>
        <p:nvSpPr>
          <p:cNvPr id="10" name="Rectangle 9"/>
          <p:cNvSpPr/>
          <p:nvPr/>
        </p:nvSpPr>
        <p:spPr>
          <a:xfrm>
            <a:off x="1203034" y="3677610"/>
            <a:ext cx="10766052" cy="1769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228600" indent="-228600" algn="just">
              <a:lnSpc>
                <a:spcPct val="150000"/>
              </a:lnSpc>
              <a:spcAft>
                <a:spcPts val="1200"/>
              </a:spcAft>
              <a:buClr>
                <a:srgbClr val="FF0000"/>
              </a:buClr>
              <a:buFont typeface="Wingdings" panose="05000000000000000000" pitchFamily="2" charset="2"/>
              <a:buChar char="ü"/>
              <a:defRPr/>
            </a:pPr>
            <a:r>
              <a:rPr lang="en-US" sz="2200" b="1" dirty="0" smtClean="0"/>
              <a:t> </a:t>
            </a:r>
            <a:r>
              <a:rPr lang="vi-VN" sz="2200" b="1" dirty="0" smtClean="0"/>
              <a:t>Các </a:t>
            </a:r>
            <a:r>
              <a:rPr lang="vi-VN" sz="2200" b="1" dirty="0"/>
              <a:t>CSGD </a:t>
            </a:r>
            <a:r>
              <a:rPr lang="vi-VN" sz="2200" b="1" dirty="0" smtClean="0"/>
              <a:t>có </a:t>
            </a:r>
            <a:r>
              <a:rPr lang="vi-VN" sz="2200" b="1" dirty="0"/>
              <a:t>những thay đổi quan </a:t>
            </a:r>
            <a:r>
              <a:rPr lang="vi-VN" sz="2200" b="1" dirty="0" smtClean="0"/>
              <a:t>trọng </a:t>
            </a:r>
            <a:r>
              <a:rPr lang="vi-VN" sz="2200" b="1" dirty="0"/>
              <a:t>là:</a:t>
            </a:r>
            <a:endParaRPr lang="en-US" sz="2200" b="1" dirty="0"/>
          </a:p>
          <a:p>
            <a:pPr marL="543719" indent="-197644" algn="just">
              <a:lnSpc>
                <a:spcPct val="150000"/>
              </a:lnSpc>
              <a:buClr>
                <a:srgbClr val="FF0000"/>
              </a:buClr>
              <a:buFont typeface="Wingdings" panose="05000000000000000000" pitchFamily="2" charset="2"/>
              <a:buChar char="§"/>
              <a:defRPr/>
            </a:pPr>
            <a:r>
              <a:rPr lang="vi-VN" sz="2200" b="1" i="1" dirty="0"/>
              <a:t>Sự ra </a:t>
            </a:r>
            <a:r>
              <a:rPr lang="vi-VN" sz="2200" b="1" i="1" dirty="0" smtClean="0"/>
              <a:t>đời</a:t>
            </a:r>
            <a:r>
              <a:rPr lang="en-US" sz="2200" b="1" i="1" dirty="0" smtClean="0"/>
              <a:t>, </a:t>
            </a:r>
            <a:r>
              <a:rPr lang="vi-VN" sz="2200" b="1" i="1" dirty="0" smtClean="0"/>
              <a:t>PT </a:t>
            </a:r>
            <a:r>
              <a:rPr lang="vi-VN" sz="2200" b="1" i="1" dirty="0"/>
              <a:t>hệ thống các trường ngoài công </a:t>
            </a:r>
            <a:r>
              <a:rPr lang="vi-VN" sz="2200" b="1" i="1" dirty="0" smtClean="0"/>
              <a:t>lập</a:t>
            </a:r>
            <a:r>
              <a:rPr lang="en-US" sz="2200" b="1" i="1" dirty="0" smtClean="0"/>
              <a:t> </a:t>
            </a:r>
            <a:r>
              <a:rPr lang="en-US" sz="2200" b="1" i="1" dirty="0" err="1" smtClean="0"/>
              <a:t>các</a:t>
            </a:r>
            <a:r>
              <a:rPr lang="en-US" sz="2200" b="1" i="1" dirty="0" smtClean="0"/>
              <a:t> </a:t>
            </a:r>
            <a:r>
              <a:rPr lang="en-US" sz="2200" b="1" i="1" dirty="0" err="1" smtClean="0"/>
              <a:t>cấp</a:t>
            </a:r>
            <a:r>
              <a:rPr lang="en-US" sz="2200" b="1" i="1" dirty="0" smtClean="0"/>
              <a:t> </a:t>
            </a:r>
            <a:r>
              <a:rPr lang="en-US" sz="2200" b="1" i="1" dirty="0" err="1" smtClean="0"/>
              <a:t>học</a:t>
            </a:r>
            <a:r>
              <a:rPr lang="en-US" sz="2200" b="1" i="1" dirty="0" smtClean="0"/>
              <a:t>,</a:t>
            </a:r>
          </a:p>
          <a:p>
            <a:pPr marL="543719" indent="-197644" algn="just">
              <a:lnSpc>
                <a:spcPct val="150000"/>
              </a:lnSpc>
              <a:buClr>
                <a:srgbClr val="FF0000"/>
              </a:buClr>
              <a:buFont typeface="Wingdings" panose="05000000000000000000" pitchFamily="2" charset="2"/>
              <a:buChar char="§"/>
              <a:defRPr/>
            </a:pPr>
            <a:r>
              <a:rPr lang="en-US" sz="2200" b="1" i="1" dirty="0"/>
              <a:t> </a:t>
            </a:r>
            <a:r>
              <a:rPr lang="en-US" sz="2200" b="1" i="1" dirty="0" smtClean="0"/>
              <a:t>T</a:t>
            </a:r>
            <a:r>
              <a:rPr lang="vi-VN" sz="2200" b="1" i="1" dirty="0" smtClean="0"/>
              <a:t>rường </a:t>
            </a:r>
            <a:r>
              <a:rPr lang="vi-VN" sz="2200" b="1" i="1" dirty="0"/>
              <a:t>công lập </a:t>
            </a:r>
            <a:r>
              <a:rPr lang="vi-VN" sz="2200" b="1" i="1" dirty="0" smtClean="0"/>
              <a:t>đổi </a:t>
            </a:r>
            <a:r>
              <a:rPr lang="vi-VN" sz="2200" b="1" i="1" dirty="0"/>
              <a:t>mới </a:t>
            </a:r>
            <a:r>
              <a:rPr lang="vi-VN" sz="2200" b="1" i="1" dirty="0" smtClean="0"/>
              <a:t>quản </a:t>
            </a:r>
            <a:r>
              <a:rPr lang="vi-VN" sz="2200" b="1" i="1" dirty="0"/>
              <a:t>trị, </a:t>
            </a:r>
            <a:r>
              <a:rPr lang="vi-VN" sz="2200" b="1" i="1" dirty="0" smtClean="0"/>
              <a:t>tự </a:t>
            </a:r>
            <a:r>
              <a:rPr lang="vi-VN" sz="2200" b="1" i="1" dirty="0"/>
              <a:t>chủ, tiếp cận </a:t>
            </a:r>
            <a:r>
              <a:rPr lang="en-US" sz="2200" b="1" i="1" dirty="0" smtClean="0"/>
              <a:t>CCTT </a:t>
            </a:r>
            <a:r>
              <a:rPr lang="vi-VN" sz="2200" b="1" i="1" dirty="0" smtClean="0"/>
              <a:t>có </a:t>
            </a:r>
            <a:r>
              <a:rPr lang="vi-VN" sz="2200" b="1" i="1" dirty="0"/>
              <a:t>sự </a:t>
            </a:r>
            <a:r>
              <a:rPr lang="en-US" sz="2200" b="1" i="1" dirty="0" smtClean="0"/>
              <a:t>QL </a:t>
            </a:r>
            <a:r>
              <a:rPr lang="vi-VN" sz="2200" b="1" i="1" dirty="0" smtClean="0"/>
              <a:t>của </a:t>
            </a:r>
            <a:r>
              <a:rPr lang="en-US" sz="2200" b="1" i="1" dirty="0" smtClean="0"/>
              <a:t>NN.</a:t>
            </a:r>
            <a:endParaRPr lang="en-US" sz="2200" b="1" i="1" dirty="0"/>
          </a:p>
        </p:txBody>
      </p:sp>
      <p:sp>
        <p:nvSpPr>
          <p:cNvPr id="27656" name="Rectangle 10"/>
          <p:cNvSpPr>
            <a:spLocks noChangeArrowheads="1"/>
          </p:cNvSpPr>
          <p:nvPr/>
        </p:nvSpPr>
        <p:spPr bwMode="auto">
          <a:xfrm>
            <a:off x="1200856" y="5558936"/>
            <a:ext cx="10590809"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ct val="0"/>
              </a:spcBef>
              <a:buClr>
                <a:srgbClr val="FF0000"/>
              </a:buClr>
              <a:buFont typeface="Wingdings" panose="05000000000000000000" pitchFamily="2" charset="2"/>
              <a:buChar char="ü"/>
            </a:pPr>
            <a:r>
              <a:rPr lang="vi-VN" altLang="en-US" sz="2200" b="1" dirty="0">
                <a:solidFill>
                  <a:schemeClr val="tx1"/>
                </a:solidFill>
              </a:rPr>
              <a:t>Vai trò của người học và gia đình </a:t>
            </a:r>
            <a:r>
              <a:rPr lang="vi-VN" altLang="en-US" sz="2200" b="1" dirty="0" smtClean="0">
                <a:solidFill>
                  <a:schemeClr val="tx1"/>
                </a:solidFill>
              </a:rPr>
              <a:t>có </a:t>
            </a:r>
            <a:r>
              <a:rPr lang="vi-VN" altLang="en-US" sz="2200" b="1" dirty="0">
                <a:solidFill>
                  <a:schemeClr val="tx1"/>
                </a:solidFill>
              </a:rPr>
              <a:t>sự thay </a:t>
            </a:r>
            <a:r>
              <a:rPr lang="vi-VN" altLang="en-US" sz="2200" b="1" dirty="0" smtClean="0">
                <a:solidFill>
                  <a:schemeClr val="tx1"/>
                </a:solidFill>
              </a:rPr>
              <a:t>đổi</a:t>
            </a:r>
            <a:r>
              <a:rPr lang="en-US" altLang="en-US" sz="2200" b="1" dirty="0" smtClean="0">
                <a:solidFill>
                  <a:schemeClr val="tx1"/>
                </a:solidFill>
              </a:rPr>
              <a:t> (</a:t>
            </a:r>
            <a:r>
              <a:rPr lang="vi-VN" altLang="en-US" sz="2200" b="1" dirty="0" smtClean="0">
                <a:solidFill>
                  <a:schemeClr val="tx1"/>
                </a:solidFill>
              </a:rPr>
              <a:t>người </a:t>
            </a:r>
            <a:r>
              <a:rPr lang="vi-VN" altLang="en-US" sz="2200" b="1" dirty="0">
                <a:solidFill>
                  <a:schemeClr val="tx1"/>
                </a:solidFill>
              </a:rPr>
              <a:t>học phải thực hiện vai trò tự chủ </a:t>
            </a:r>
            <a:r>
              <a:rPr lang="vi-VN" altLang="en-US" sz="2200" b="1" dirty="0" smtClean="0">
                <a:solidFill>
                  <a:schemeClr val="tx1"/>
                </a:solidFill>
              </a:rPr>
              <a:t>cao</a:t>
            </a:r>
            <a:r>
              <a:rPr lang="en-US" altLang="en-US" sz="2200" b="1" dirty="0" smtClean="0">
                <a:solidFill>
                  <a:schemeClr val="tx1"/>
                </a:solidFill>
              </a:rPr>
              <a:t>)</a:t>
            </a:r>
            <a:r>
              <a:rPr lang="vi-VN" altLang="en-US" sz="2200" b="1" dirty="0" smtClean="0">
                <a:solidFill>
                  <a:schemeClr val="tx1"/>
                </a:solidFill>
              </a:rPr>
              <a:t>.</a:t>
            </a:r>
            <a:endParaRPr lang="en-US" altLang="en-US" sz="2200" b="1" dirty="0">
              <a:solidFill>
                <a:schemeClr val="tx1"/>
              </a:solidFill>
            </a:endParaRPr>
          </a:p>
        </p:txBody>
      </p:sp>
    </p:spTree>
    <p:extLst>
      <p:ext uri="{BB962C8B-B14F-4D97-AF65-F5344CB8AC3E}">
        <p14:creationId xmlns:p14="http://schemas.microsoft.com/office/powerpoint/2010/main" val="4156407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fade">
                                      <p:cBhvr>
                                        <p:cTn id="7" dur="500"/>
                                        <p:tgtEl>
                                          <p:spTgt spid="276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653"/>
                                        </p:tgtEl>
                                        <p:attrNameLst>
                                          <p:attrName>style.visibility</p:attrName>
                                        </p:attrNameLst>
                                      </p:cBhvr>
                                      <p:to>
                                        <p:strVal val="visible"/>
                                      </p:to>
                                    </p:set>
                                    <p:animEffect transition="in" filter="fade">
                                      <p:cBhvr>
                                        <p:cTn id="12" dur="500"/>
                                        <p:tgtEl>
                                          <p:spTgt spid="2765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654"/>
                                        </p:tgtEl>
                                        <p:attrNameLst>
                                          <p:attrName>style.visibility</p:attrName>
                                        </p:attrNameLst>
                                      </p:cBhvr>
                                      <p:to>
                                        <p:strVal val="visible"/>
                                      </p:to>
                                    </p:set>
                                    <p:animEffect transition="in" filter="fade">
                                      <p:cBhvr>
                                        <p:cTn id="17" dur="500"/>
                                        <p:tgtEl>
                                          <p:spTgt spid="2765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7656"/>
                                        </p:tgtEl>
                                        <p:attrNameLst>
                                          <p:attrName>style.visibility</p:attrName>
                                        </p:attrNameLst>
                                      </p:cBhvr>
                                      <p:to>
                                        <p:strVal val="visible"/>
                                      </p:to>
                                    </p:set>
                                    <p:animEffect transition="in" filter="fade">
                                      <p:cBhvr>
                                        <p:cTn id="27" dur="500"/>
                                        <p:tgtEl>
                                          <p:spTgt spid="276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3" grpId="0"/>
      <p:bldP spid="27654" grpId="0"/>
      <p:bldP spid="10" grpId="0"/>
      <p:bldP spid="2765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ChangeArrowheads="1"/>
          </p:cNvSpPr>
          <p:nvPr/>
        </p:nvSpPr>
        <p:spPr bwMode="auto">
          <a:xfrm>
            <a:off x="1703141" y="292807"/>
            <a:ext cx="8510451" cy="65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ctr">
              <a:lnSpc>
                <a:spcPct val="150000"/>
              </a:lnSpc>
              <a:spcBef>
                <a:spcPct val="0"/>
              </a:spcBef>
              <a:buClr>
                <a:srgbClr val="FF0000"/>
              </a:buClr>
              <a:buFontTx/>
              <a:buNone/>
            </a:pPr>
            <a:r>
              <a:rPr lang="vi-VN" altLang="en-US" sz="2800" b="1" dirty="0" smtClean="0">
                <a:solidFill>
                  <a:srgbClr val="0033CC"/>
                </a:solidFill>
              </a:rPr>
              <a:t>4. QUAN HỆ CUNG CẦU TRONG GIÁO DỤC</a:t>
            </a:r>
            <a:endParaRPr lang="en-US" altLang="en-US" sz="2800" b="1" dirty="0">
              <a:solidFill>
                <a:srgbClr val="0033CC"/>
              </a:solidFill>
            </a:endParaRPr>
          </a:p>
        </p:txBody>
      </p:sp>
      <p:sp>
        <p:nvSpPr>
          <p:cNvPr id="28676" name="Rectangle 5"/>
          <p:cNvSpPr>
            <a:spLocks noChangeArrowheads="1"/>
          </p:cNvSpPr>
          <p:nvPr/>
        </p:nvSpPr>
        <p:spPr bwMode="auto">
          <a:xfrm>
            <a:off x="894839" y="2026087"/>
            <a:ext cx="10869532" cy="3717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1200"/>
              </a:spcBef>
              <a:spcAft>
                <a:spcPts val="1200"/>
              </a:spcAft>
              <a:buClr>
                <a:srgbClr val="FF0000"/>
              </a:buClr>
              <a:buFont typeface="Wingdings" panose="05000000000000000000" pitchFamily="2" charset="2"/>
              <a:buChar char="ü"/>
            </a:pPr>
            <a:r>
              <a:rPr lang="vi-VN" altLang="en-US" sz="2400" b="1" dirty="0">
                <a:solidFill>
                  <a:schemeClr val="tx1"/>
                </a:solidFill>
              </a:rPr>
              <a:t>Cung cầu </a:t>
            </a:r>
            <a:r>
              <a:rPr lang="en-US" altLang="en-US" sz="2400" b="1" dirty="0" smtClean="0">
                <a:solidFill>
                  <a:schemeClr val="tx1"/>
                </a:solidFill>
              </a:rPr>
              <a:t>GD </a:t>
            </a:r>
            <a:r>
              <a:rPr lang="vi-VN" altLang="en-US" sz="2400" b="1" dirty="0" smtClean="0">
                <a:solidFill>
                  <a:srgbClr val="0070C0"/>
                </a:solidFill>
              </a:rPr>
              <a:t>phải </a:t>
            </a:r>
            <a:r>
              <a:rPr lang="vi-VN" altLang="en-US" sz="2400" b="1" dirty="0">
                <a:solidFill>
                  <a:srgbClr val="0070C0"/>
                </a:solidFill>
              </a:rPr>
              <a:t>theo quy luật </a:t>
            </a:r>
            <a:r>
              <a:rPr lang="vi-VN" altLang="en-US" sz="2400" b="1" dirty="0">
                <a:solidFill>
                  <a:schemeClr val="tx1"/>
                </a:solidFill>
              </a:rPr>
              <a:t>của nền KTTT, nhất là quy luật giá trị;</a:t>
            </a:r>
            <a:endParaRPr lang="en-US" altLang="en-US" sz="2400" b="1" dirty="0">
              <a:solidFill>
                <a:schemeClr val="tx1"/>
              </a:solidFill>
            </a:endParaRPr>
          </a:p>
          <a:p>
            <a:pPr algn="just">
              <a:lnSpc>
                <a:spcPct val="150000"/>
              </a:lnSpc>
              <a:spcBef>
                <a:spcPts val="1200"/>
              </a:spcBef>
              <a:spcAft>
                <a:spcPts val="1200"/>
              </a:spcAft>
              <a:buClr>
                <a:srgbClr val="FF0000"/>
              </a:buClr>
              <a:buFont typeface="Wingdings" panose="05000000000000000000" pitchFamily="2" charset="2"/>
              <a:buChar char="ü"/>
            </a:pPr>
            <a:r>
              <a:rPr lang="vi-VN" altLang="en-US" sz="2400" b="1" dirty="0" smtClean="0">
                <a:solidFill>
                  <a:schemeClr val="tx1"/>
                </a:solidFill>
              </a:rPr>
              <a:t>GD </a:t>
            </a:r>
            <a:r>
              <a:rPr lang="vi-VN" altLang="en-US" sz="2400" b="1" dirty="0" smtClean="0">
                <a:solidFill>
                  <a:srgbClr val="0070C0"/>
                </a:solidFill>
              </a:rPr>
              <a:t>phải </a:t>
            </a:r>
            <a:r>
              <a:rPr lang="vi-VN" altLang="en-US" sz="2400" b="1" dirty="0">
                <a:solidFill>
                  <a:srgbClr val="0070C0"/>
                </a:solidFill>
              </a:rPr>
              <a:t>chịu sự khống chế </a:t>
            </a:r>
            <a:r>
              <a:rPr lang="vi-VN" altLang="en-US" sz="2400" b="1" dirty="0">
                <a:solidFill>
                  <a:schemeClr val="tx1"/>
                </a:solidFill>
              </a:rPr>
              <a:t>của hành chính và </a:t>
            </a:r>
            <a:r>
              <a:rPr lang="en-US" altLang="en-US" sz="2400" b="1" dirty="0" smtClean="0">
                <a:solidFill>
                  <a:schemeClr val="tx1"/>
                </a:solidFill>
              </a:rPr>
              <a:t>P</a:t>
            </a:r>
            <a:r>
              <a:rPr lang="vi-VN" altLang="en-US" sz="2400" b="1" dirty="0" smtClean="0">
                <a:solidFill>
                  <a:schemeClr val="tx1"/>
                </a:solidFill>
              </a:rPr>
              <a:t>luật </a:t>
            </a:r>
            <a:r>
              <a:rPr lang="en-US" altLang="en-US" sz="2400" b="1" dirty="0" smtClean="0">
                <a:solidFill>
                  <a:schemeClr val="tx1"/>
                </a:solidFill>
              </a:rPr>
              <a:t>QG</a:t>
            </a:r>
            <a:r>
              <a:rPr lang="vi-VN" altLang="en-US" sz="2400" b="1" dirty="0" smtClean="0">
                <a:solidFill>
                  <a:schemeClr val="tx1"/>
                </a:solidFill>
              </a:rPr>
              <a:t>, KT-XH;</a:t>
            </a:r>
            <a:endParaRPr lang="en-US" altLang="en-US" sz="2400" b="1" dirty="0">
              <a:solidFill>
                <a:schemeClr val="tx1"/>
              </a:solidFill>
            </a:endParaRPr>
          </a:p>
          <a:p>
            <a:pPr algn="just">
              <a:lnSpc>
                <a:spcPct val="150000"/>
              </a:lnSpc>
              <a:spcBef>
                <a:spcPts val="1200"/>
              </a:spcBef>
              <a:spcAft>
                <a:spcPts val="1200"/>
              </a:spcAft>
              <a:buClr>
                <a:srgbClr val="FF0000"/>
              </a:buClr>
              <a:buFont typeface="Wingdings" panose="05000000000000000000" pitchFamily="2" charset="2"/>
              <a:buChar char="ü"/>
            </a:pPr>
            <a:r>
              <a:rPr lang="vi-VN" altLang="en-US" sz="2400" b="1" dirty="0">
                <a:solidFill>
                  <a:schemeClr val="tx1"/>
                </a:solidFill>
              </a:rPr>
              <a:t>Quan hệ cung cầu GD </a:t>
            </a:r>
            <a:r>
              <a:rPr lang="vi-VN" altLang="en-US" sz="2400" b="1" dirty="0" smtClean="0">
                <a:solidFill>
                  <a:srgbClr val="0070C0"/>
                </a:solidFill>
              </a:rPr>
              <a:t>chịu chi </a:t>
            </a:r>
            <a:r>
              <a:rPr lang="vi-VN" altLang="en-US" sz="2400" b="1" dirty="0">
                <a:solidFill>
                  <a:srgbClr val="0070C0"/>
                </a:solidFill>
              </a:rPr>
              <a:t>phối </a:t>
            </a:r>
            <a:r>
              <a:rPr lang="vi-VN" altLang="en-US" sz="2400" b="1" dirty="0">
                <a:solidFill>
                  <a:schemeClr val="tx1"/>
                </a:solidFill>
              </a:rPr>
              <a:t>của trình độ </a:t>
            </a:r>
            <a:r>
              <a:rPr lang="en-US" altLang="en-US" sz="2400" b="1" dirty="0" smtClean="0">
                <a:solidFill>
                  <a:schemeClr val="tx1"/>
                </a:solidFill>
              </a:rPr>
              <a:t>PT   </a:t>
            </a:r>
            <a:r>
              <a:rPr lang="vi-VN" altLang="en-US" sz="2400" b="1" dirty="0" smtClean="0">
                <a:solidFill>
                  <a:schemeClr val="tx1"/>
                </a:solidFill>
              </a:rPr>
              <a:t>KT </a:t>
            </a:r>
            <a:r>
              <a:rPr lang="vi-VN" altLang="en-US" sz="2400" b="1" dirty="0">
                <a:solidFill>
                  <a:schemeClr val="tx1"/>
                </a:solidFill>
              </a:rPr>
              <a:t>quốc dân; </a:t>
            </a:r>
            <a:endParaRPr lang="en-US" altLang="en-US" sz="2400" b="1" dirty="0">
              <a:solidFill>
                <a:schemeClr val="tx1"/>
              </a:solidFill>
            </a:endParaRPr>
          </a:p>
          <a:p>
            <a:pPr algn="just">
              <a:lnSpc>
                <a:spcPct val="150000"/>
              </a:lnSpc>
              <a:spcBef>
                <a:spcPts val="1200"/>
              </a:spcBef>
              <a:spcAft>
                <a:spcPts val="1200"/>
              </a:spcAft>
              <a:buClr>
                <a:srgbClr val="FF0000"/>
              </a:buClr>
              <a:buFont typeface="Wingdings" panose="05000000000000000000" pitchFamily="2" charset="2"/>
              <a:buChar char="ü"/>
            </a:pPr>
            <a:r>
              <a:rPr lang="vi-VN" altLang="en-US" sz="2400" b="1" dirty="0">
                <a:solidFill>
                  <a:schemeClr val="tx1"/>
                </a:solidFill>
              </a:rPr>
              <a:t>Quan hệ cung cầu </a:t>
            </a:r>
            <a:r>
              <a:rPr lang="vi-VN" altLang="en-US" sz="2400" b="1" dirty="0" smtClean="0">
                <a:solidFill>
                  <a:srgbClr val="0070C0"/>
                </a:solidFill>
              </a:rPr>
              <a:t>chịu </a:t>
            </a:r>
            <a:r>
              <a:rPr lang="vi-VN" altLang="en-US" sz="2400" b="1" dirty="0">
                <a:solidFill>
                  <a:srgbClr val="0070C0"/>
                </a:solidFill>
              </a:rPr>
              <a:t>sự khống chế </a:t>
            </a:r>
            <a:r>
              <a:rPr lang="vi-VN" altLang="en-US" sz="2400" b="1" dirty="0">
                <a:solidFill>
                  <a:schemeClr val="tx1"/>
                </a:solidFill>
              </a:rPr>
              <a:t>của tình hình dân số </a:t>
            </a:r>
            <a:r>
              <a:rPr lang="vi-VN" altLang="en-US" sz="2400" b="1" dirty="0" smtClean="0">
                <a:solidFill>
                  <a:schemeClr val="tx1"/>
                </a:solidFill>
              </a:rPr>
              <a:t>XH, </a:t>
            </a:r>
            <a:r>
              <a:rPr lang="vi-VN" altLang="en-US" sz="2400" b="1" dirty="0">
                <a:solidFill>
                  <a:schemeClr val="tx1"/>
                </a:solidFill>
              </a:rPr>
              <a:t>bao gồm quy mô dân số, tốc độ tăng trưởng và tổ hợp dân số được </a:t>
            </a:r>
            <a:r>
              <a:rPr lang="vi-VN" altLang="en-US" sz="2400" b="1" dirty="0" smtClean="0">
                <a:solidFill>
                  <a:schemeClr val="tx1"/>
                </a:solidFill>
              </a:rPr>
              <a:t>GD.</a:t>
            </a:r>
            <a:endParaRPr lang="en-US" altLang="en-US" sz="2400" b="1" dirty="0">
              <a:solidFill>
                <a:schemeClr val="tx1"/>
              </a:solidFill>
            </a:endParaRPr>
          </a:p>
        </p:txBody>
      </p:sp>
      <p:pic>
        <p:nvPicPr>
          <p:cNvPr id="2" name="Picture 1"/>
          <p:cNvPicPr>
            <a:picLocks noChangeAspect="1"/>
          </p:cNvPicPr>
          <p:nvPr/>
        </p:nvPicPr>
        <p:blipFill>
          <a:blip r:embed="rId2"/>
          <a:stretch>
            <a:fillRect/>
          </a:stretch>
        </p:blipFill>
        <p:spPr>
          <a:xfrm>
            <a:off x="9951452" y="110470"/>
            <a:ext cx="2140464" cy="1512595"/>
          </a:xfrm>
          <a:prstGeom prst="rect">
            <a:avLst/>
          </a:prstGeom>
        </p:spPr>
      </p:pic>
    </p:spTree>
    <p:extLst>
      <p:ext uri="{BB962C8B-B14F-4D97-AF65-F5344CB8AC3E}">
        <p14:creationId xmlns:p14="http://schemas.microsoft.com/office/powerpoint/2010/main" val="1774083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fade">
                                      <p:cBhvr>
                                        <p:cTn id="7" dur="5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gray">
          <a:xfrm>
            <a:off x="342674" y="239152"/>
            <a:ext cx="2653745" cy="773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0" tIns="91440" rIns="182880" bIns="91440" anchor="ctr"/>
          <a:lstStyle>
            <a:lvl1pPr algn="l" defTabSz="1828800" rtl="0" eaLnBrk="0" fontAlgn="base" hangingPunct="0">
              <a:spcBef>
                <a:spcPct val="0"/>
              </a:spcBef>
              <a:spcAft>
                <a:spcPct val="0"/>
              </a:spcAft>
              <a:defRPr sz="8800" b="1">
                <a:solidFill>
                  <a:srgbClr val="000000"/>
                </a:solidFill>
                <a:latin typeface="+mj-lt"/>
                <a:ea typeface="+mj-ea"/>
                <a:cs typeface="+mj-cs"/>
              </a:defRPr>
            </a:lvl1pPr>
            <a:lvl2pPr algn="l" defTabSz="1828800" rtl="0" eaLnBrk="0" fontAlgn="base" hangingPunct="0">
              <a:spcBef>
                <a:spcPct val="0"/>
              </a:spcBef>
              <a:spcAft>
                <a:spcPct val="0"/>
              </a:spcAft>
              <a:defRPr sz="8800" b="1">
                <a:solidFill>
                  <a:srgbClr val="000000"/>
                </a:solidFill>
                <a:latin typeface=".VnMystical" pitchFamily="34" charset="0"/>
              </a:defRPr>
            </a:lvl2pPr>
            <a:lvl3pPr algn="l" defTabSz="1828800" rtl="0" eaLnBrk="0" fontAlgn="base" hangingPunct="0">
              <a:spcBef>
                <a:spcPct val="0"/>
              </a:spcBef>
              <a:spcAft>
                <a:spcPct val="0"/>
              </a:spcAft>
              <a:defRPr sz="8800" b="1">
                <a:solidFill>
                  <a:srgbClr val="000000"/>
                </a:solidFill>
                <a:latin typeface=".VnMystical" pitchFamily="34" charset="0"/>
              </a:defRPr>
            </a:lvl3pPr>
            <a:lvl4pPr algn="l" defTabSz="1828800" rtl="0" eaLnBrk="0" fontAlgn="base" hangingPunct="0">
              <a:spcBef>
                <a:spcPct val="0"/>
              </a:spcBef>
              <a:spcAft>
                <a:spcPct val="0"/>
              </a:spcAft>
              <a:defRPr sz="8800" b="1">
                <a:solidFill>
                  <a:srgbClr val="000000"/>
                </a:solidFill>
                <a:latin typeface=".VnMystical" pitchFamily="34" charset="0"/>
              </a:defRPr>
            </a:lvl4pPr>
            <a:lvl5pPr algn="l" defTabSz="1828800" rtl="0" eaLnBrk="0" fontAlgn="base" hangingPunct="0">
              <a:spcBef>
                <a:spcPct val="0"/>
              </a:spcBef>
              <a:spcAft>
                <a:spcPct val="0"/>
              </a:spcAft>
              <a:defRPr sz="8800" b="1">
                <a:solidFill>
                  <a:srgbClr val="000000"/>
                </a:solidFill>
                <a:latin typeface=".VnMystical" pitchFamily="34" charset="0"/>
              </a:defRPr>
            </a:lvl5pPr>
            <a:lvl6pPr marL="457200" algn="l" defTabSz="1828800" rtl="0" fontAlgn="base">
              <a:spcBef>
                <a:spcPct val="0"/>
              </a:spcBef>
              <a:spcAft>
                <a:spcPct val="0"/>
              </a:spcAft>
              <a:defRPr sz="8800" b="1">
                <a:solidFill>
                  <a:srgbClr val="000000"/>
                </a:solidFill>
                <a:latin typeface=".VnMystical" pitchFamily="34" charset="0"/>
              </a:defRPr>
            </a:lvl6pPr>
            <a:lvl7pPr marL="914400" algn="l" defTabSz="1828800" rtl="0" fontAlgn="base">
              <a:spcBef>
                <a:spcPct val="0"/>
              </a:spcBef>
              <a:spcAft>
                <a:spcPct val="0"/>
              </a:spcAft>
              <a:defRPr sz="8800" b="1">
                <a:solidFill>
                  <a:srgbClr val="000000"/>
                </a:solidFill>
                <a:latin typeface=".VnMystical" pitchFamily="34" charset="0"/>
              </a:defRPr>
            </a:lvl7pPr>
            <a:lvl8pPr marL="1371600" algn="l" defTabSz="1828800" rtl="0" fontAlgn="base">
              <a:spcBef>
                <a:spcPct val="0"/>
              </a:spcBef>
              <a:spcAft>
                <a:spcPct val="0"/>
              </a:spcAft>
              <a:defRPr sz="8800" b="1">
                <a:solidFill>
                  <a:srgbClr val="000000"/>
                </a:solidFill>
                <a:latin typeface=".VnMystical" pitchFamily="34" charset="0"/>
              </a:defRPr>
            </a:lvl8pPr>
            <a:lvl9pPr marL="1828800" algn="l" defTabSz="1828800" rtl="0" fontAlgn="base">
              <a:spcBef>
                <a:spcPct val="0"/>
              </a:spcBef>
              <a:spcAft>
                <a:spcPct val="0"/>
              </a:spcAft>
              <a:defRPr sz="8800" b="1">
                <a:solidFill>
                  <a:srgbClr val="000000"/>
                </a:solidFill>
                <a:latin typeface=".VnMystical" pitchFamily="34" charset="0"/>
              </a:defRPr>
            </a:lvl9pPr>
          </a:lstStyle>
          <a:p>
            <a:pPr eaLnBrk="1" hangingPunct="1">
              <a:defRPr/>
            </a:pPr>
            <a:r>
              <a:rPr lang="en-US" altLang="en-US" sz="4000" kern="0" dirty="0" smtClean="0">
                <a:effectLst>
                  <a:outerShdw blurRad="38100" dist="38100" dir="2700000" algn="tl">
                    <a:srgbClr val="000000">
                      <a:alpha val="43137"/>
                    </a:srgbClr>
                  </a:outerShdw>
                </a:effectLst>
              </a:rPr>
              <a:t>NỘI DUNG</a:t>
            </a:r>
          </a:p>
        </p:txBody>
      </p:sp>
      <p:pic>
        <p:nvPicPr>
          <p:cNvPr id="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617928" y="204728"/>
            <a:ext cx="574072" cy="619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9550" y="970671"/>
            <a:ext cx="11524598" cy="50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AutoShape 25"/>
          <p:cNvSpPr>
            <a:spLocks noChangeArrowheads="1"/>
          </p:cNvSpPr>
          <p:nvPr/>
        </p:nvSpPr>
        <p:spPr bwMode="gray">
          <a:xfrm>
            <a:off x="816162" y="1355116"/>
            <a:ext cx="10757139" cy="1055077"/>
          </a:xfrm>
          <a:prstGeom prst="roundRect">
            <a:avLst>
              <a:gd name="adj" fmla="val 50000"/>
            </a:avLst>
          </a:prstGeom>
          <a:solidFill>
            <a:srgbClr val="5F5F5F"/>
          </a:solidFill>
          <a:ln w="28575">
            <a:solidFill>
              <a:srgbClr val="EAEAEA"/>
            </a:solidFill>
            <a:round/>
            <a:headEnd/>
            <a:tailE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lvl1pPr>
              <a:spcBef>
                <a:spcPct val="20000"/>
              </a:spcBef>
              <a:buChar char="•"/>
              <a:defRPr sz="6400">
                <a:solidFill>
                  <a:srgbClr val="000000"/>
                </a:solidFill>
                <a:latin typeface="Arial" panose="020B0604020202020204" pitchFamily="34" charset="0"/>
              </a:defRPr>
            </a:lvl1pPr>
            <a:lvl2pPr marL="742950" indent="-285750">
              <a:spcBef>
                <a:spcPct val="20000"/>
              </a:spcBef>
              <a:buChar char="–"/>
              <a:defRPr sz="5600">
                <a:solidFill>
                  <a:srgbClr val="000000"/>
                </a:solidFill>
                <a:latin typeface="Arial" panose="020B0604020202020204" pitchFamily="34" charset="0"/>
              </a:defRPr>
            </a:lvl2pPr>
            <a:lvl3pPr marL="1143000" indent="-228600">
              <a:spcBef>
                <a:spcPct val="20000"/>
              </a:spcBef>
              <a:buChar char="•"/>
              <a:defRPr sz="4800">
                <a:solidFill>
                  <a:srgbClr val="000000"/>
                </a:solidFill>
                <a:latin typeface="Arial" panose="020B0604020202020204" pitchFamily="34" charset="0"/>
              </a:defRPr>
            </a:lvl3pPr>
            <a:lvl4pPr marL="1600200" indent="-228600">
              <a:spcBef>
                <a:spcPct val="20000"/>
              </a:spcBef>
              <a:buChar char="–"/>
              <a:defRPr sz="4000">
                <a:solidFill>
                  <a:srgbClr val="000000"/>
                </a:solidFill>
                <a:latin typeface="Arial" panose="020B0604020202020204" pitchFamily="34" charset="0"/>
              </a:defRPr>
            </a:lvl4pPr>
            <a:lvl5pPr marL="2057400" indent="-228600">
              <a:spcBef>
                <a:spcPct val="20000"/>
              </a:spcBef>
              <a:buChar char="»"/>
              <a:defRPr sz="4000">
                <a:solidFill>
                  <a:srgbClr val="000000"/>
                </a:solidFill>
                <a:latin typeface="Arial" panose="020B0604020202020204" pitchFamily="34" charset="0"/>
              </a:defRPr>
            </a:lvl5pPr>
            <a:lvl6pPr marL="2514600" indent="-2286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eaLnBrk="0" fontAlgn="base" hangingPunct="0">
              <a:spcBef>
                <a:spcPct val="20000"/>
              </a:spcBef>
              <a:spcAft>
                <a:spcPct val="0"/>
              </a:spcAft>
              <a:buChar char="»"/>
              <a:defRPr sz="4000">
                <a:solidFill>
                  <a:srgbClr val="000000"/>
                </a:solidFill>
                <a:latin typeface="Arial" panose="020B0604020202020204" pitchFamily="34" charset="0"/>
              </a:defRPr>
            </a:lvl9pPr>
          </a:lstStyle>
          <a:p>
            <a:pPr eaLnBrk="1" hangingPunct="1">
              <a:spcBef>
                <a:spcPct val="0"/>
              </a:spcBef>
              <a:buFontTx/>
              <a:buNone/>
            </a:pPr>
            <a:endParaRPr lang="en-US" altLang="en-US" sz="3600">
              <a:solidFill>
                <a:schemeClr val="tx1"/>
              </a:solidFill>
            </a:endParaRPr>
          </a:p>
        </p:txBody>
      </p:sp>
      <p:grpSp>
        <p:nvGrpSpPr>
          <p:cNvPr id="101" name="Group 26"/>
          <p:cNvGrpSpPr>
            <a:grpSpLocks/>
          </p:cNvGrpSpPr>
          <p:nvPr/>
        </p:nvGrpSpPr>
        <p:grpSpPr bwMode="auto">
          <a:xfrm>
            <a:off x="878296" y="1480888"/>
            <a:ext cx="936856" cy="844061"/>
            <a:chOff x="2959" y="1568"/>
            <a:chExt cx="454" cy="480"/>
          </a:xfrm>
        </p:grpSpPr>
        <p:grpSp>
          <p:nvGrpSpPr>
            <p:cNvPr id="102" name="Group 27"/>
            <p:cNvGrpSpPr>
              <a:grpSpLocks/>
            </p:cNvGrpSpPr>
            <p:nvPr/>
          </p:nvGrpSpPr>
          <p:grpSpPr bwMode="auto">
            <a:xfrm>
              <a:off x="2959" y="1568"/>
              <a:ext cx="454" cy="480"/>
              <a:chOff x="192" y="1917"/>
              <a:chExt cx="1042" cy="1102"/>
            </a:xfrm>
          </p:grpSpPr>
          <p:pic>
            <p:nvPicPr>
              <p:cNvPr id="104" name="Picture 28" descr="light_shadow"/>
              <p:cNvPicPr>
                <a:picLocks noChangeAspect="1" noChangeArrowheads="1"/>
              </p:cNvPicPr>
              <p:nvPr/>
            </p:nvPicPr>
            <p:blipFill>
              <a:blip r:embed="rId4"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 name="Picture 29" descr="circuler_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Oval 30">
                <a:extLst>
                  <a:ext uri="{FF2B5EF4-FFF2-40B4-BE49-F238E27FC236}">
                    <a16:creationId xmlns:a16="http://schemas.microsoft.com/office/drawing/2014/main" id="{6BDA73BF-2603-46A9-9D4D-5936A05C13AB}"/>
                  </a:ext>
                </a:extLst>
              </p:cNvPr>
              <p:cNvSpPr>
                <a:spLocks noChangeArrowheads="1"/>
              </p:cNvSpPr>
              <p:nvPr/>
            </p:nvSpPr>
            <p:spPr bwMode="gray">
              <a:xfrm>
                <a:off x="293" y="1935"/>
                <a:ext cx="848" cy="979"/>
              </a:xfrm>
              <a:prstGeom prst="ellipse">
                <a:avLst/>
              </a:prstGeom>
              <a:gradFill rotWithShape="1">
                <a:gsLst>
                  <a:gs pos="0">
                    <a:schemeClr val="hlink">
                      <a:gamma/>
                      <a:shade val="36078"/>
                      <a:invGamma/>
                      <a:alpha val="89999"/>
                    </a:schemeClr>
                  </a:gs>
                  <a:gs pos="50000">
                    <a:schemeClr val="hlink">
                      <a:alpha val="55000"/>
                    </a:schemeClr>
                  </a:gs>
                  <a:gs pos="100000">
                    <a:schemeClr val="hlink">
                      <a:gamma/>
                      <a:shade val="36078"/>
                      <a:invGamma/>
                      <a:alpha val="89999"/>
                    </a:scheme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r>
                  <a:rPr lang="en-US" sz="4000" b="1" dirty="0" smtClean="0">
                    <a:solidFill>
                      <a:srgbClr val="FFFF00"/>
                    </a:solidFill>
                    <a:latin typeface="Arial" charset="0"/>
                  </a:rPr>
                  <a:t>1</a:t>
                </a:r>
                <a:endParaRPr lang="en-US" sz="4000" b="1" dirty="0">
                  <a:solidFill>
                    <a:srgbClr val="FFFF00"/>
                  </a:solidFill>
                  <a:latin typeface="Arial" charset="0"/>
                </a:endParaRPr>
              </a:p>
            </p:txBody>
          </p:sp>
        </p:grpSp>
        <p:pic>
          <p:nvPicPr>
            <p:cNvPr id="103" name="Picture 31" descr="Picture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3004" y="1572"/>
              <a:ext cx="359"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7" name="Rectangle 32"/>
          <p:cNvSpPr>
            <a:spLocks noChangeArrowheads="1"/>
          </p:cNvSpPr>
          <p:nvPr/>
        </p:nvSpPr>
        <p:spPr bwMode="gray">
          <a:xfrm>
            <a:off x="2136846" y="1538331"/>
            <a:ext cx="9291769" cy="615553"/>
          </a:xfrm>
          <a:prstGeom prst="rect">
            <a:avLst/>
          </a:prstGeom>
          <a:noFill/>
          <a:ln>
            <a:noFill/>
          </a:ln>
          <a:effectLst/>
          <a:extLst>
            <a:ext uri="{909E8E84-426E-40DD-AFC4-6F175D3DCCD1}">
              <a14:hiddenFill xmlns:a14="http://schemas.microsoft.com/office/drawing/2010/main">
                <a:gradFill rotWithShape="1">
                  <a:gsLst>
                    <a:gs pos="0">
                      <a:schemeClr val="folHlink">
                        <a:alpha val="60001"/>
                      </a:schemeClr>
                    </a:gs>
                    <a:gs pos="100000">
                      <a:srgbClr val="F7F4F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2880" tIns="91440" rIns="182880" bIns="9144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eaLnBrk="1" hangingPunct="1">
              <a:spcBef>
                <a:spcPct val="0"/>
              </a:spcBef>
              <a:buFontTx/>
              <a:buNone/>
            </a:pPr>
            <a:r>
              <a:rPr lang="it-IT" altLang="en-US" sz="2800" b="1" dirty="0">
                <a:solidFill>
                  <a:srgbClr val="FFFFFF"/>
                </a:solidFill>
              </a:rPr>
              <a:t>Xu hướng GDNN trong nền kinh tế tri thức (KTTT</a:t>
            </a:r>
            <a:r>
              <a:rPr lang="it-IT" altLang="en-US" sz="2800" b="1" dirty="0" smtClean="0">
                <a:solidFill>
                  <a:srgbClr val="FFFFFF"/>
                </a:solidFill>
              </a:rPr>
              <a:t>)</a:t>
            </a:r>
            <a:endParaRPr lang="en-US" altLang="en-US" sz="2800" dirty="0">
              <a:solidFill>
                <a:srgbClr val="FFFFFF"/>
              </a:solidFill>
              <a:cs typeface="Arial" panose="020B0604020202020204" pitchFamily="34" charset="0"/>
            </a:endParaRPr>
          </a:p>
        </p:txBody>
      </p:sp>
      <p:sp>
        <p:nvSpPr>
          <p:cNvPr id="108" name="AutoShape 33"/>
          <p:cNvSpPr>
            <a:spLocks noChangeArrowheads="1"/>
          </p:cNvSpPr>
          <p:nvPr/>
        </p:nvSpPr>
        <p:spPr bwMode="gray">
          <a:xfrm>
            <a:off x="705056" y="2763985"/>
            <a:ext cx="10881893" cy="1103035"/>
          </a:xfrm>
          <a:prstGeom prst="roundRect">
            <a:avLst>
              <a:gd name="adj" fmla="val 50000"/>
            </a:avLst>
          </a:prstGeom>
          <a:solidFill>
            <a:srgbClr val="5F5F5F"/>
          </a:solidFill>
          <a:ln w="28575">
            <a:solidFill>
              <a:srgbClr val="EAEAEA"/>
            </a:solidFill>
            <a:round/>
            <a:headEnd/>
            <a:tailE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lvl1pPr>
              <a:spcBef>
                <a:spcPct val="20000"/>
              </a:spcBef>
              <a:buChar char="•"/>
              <a:defRPr sz="6400">
                <a:solidFill>
                  <a:srgbClr val="000000"/>
                </a:solidFill>
                <a:latin typeface="Arial" panose="020B0604020202020204" pitchFamily="34" charset="0"/>
              </a:defRPr>
            </a:lvl1pPr>
            <a:lvl2pPr marL="742950" indent="-285750">
              <a:spcBef>
                <a:spcPct val="20000"/>
              </a:spcBef>
              <a:buChar char="–"/>
              <a:defRPr sz="5600">
                <a:solidFill>
                  <a:srgbClr val="000000"/>
                </a:solidFill>
                <a:latin typeface="Arial" panose="020B0604020202020204" pitchFamily="34" charset="0"/>
              </a:defRPr>
            </a:lvl2pPr>
            <a:lvl3pPr marL="1143000" indent="-228600">
              <a:spcBef>
                <a:spcPct val="20000"/>
              </a:spcBef>
              <a:buChar char="•"/>
              <a:defRPr sz="4800">
                <a:solidFill>
                  <a:srgbClr val="000000"/>
                </a:solidFill>
                <a:latin typeface="Arial" panose="020B0604020202020204" pitchFamily="34" charset="0"/>
              </a:defRPr>
            </a:lvl3pPr>
            <a:lvl4pPr marL="1600200" indent="-228600">
              <a:spcBef>
                <a:spcPct val="20000"/>
              </a:spcBef>
              <a:buChar char="–"/>
              <a:defRPr sz="4000">
                <a:solidFill>
                  <a:srgbClr val="000000"/>
                </a:solidFill>
                <a:latin typeface="Arial" panose="020B0604020202020204" pitchFamily="34" charset="0"/>
              </a:defRPr>
            </a:lvl4pPr>
            <a:lvl5pPr marL="2057400" indent="-228600">
              <a:spcBef>
                <a:spcPct val="20000"/>
              </a:spcBef>
              <a:buChar char="»"/>
              <a:defRPr sz="4000">
                <a:solidFill>
                  <a:srgbClr val="000000"/>
                </a:solidFill>
                <a:latin typeface="Arial" panose="020B0604020202020204" pitchFamily="34" charset="0"/>
              </a:defRPr>
            </a:lvl5pPr>
            <a:lvl6pPr marL="2514600" indent="-2286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eaLnBrk="0" fontAlgn="base" hangingPunct="0">
              <a:spcBef>
                <a:spcPct val="20000"/>
              </a:spcBef>
              <a:spcAft>
                <a:spcPct val="0"/>
              </a:spcAft>
              <a:buChar char="»"/>
              <a:defRPr sz="4000">
                <a:solidFill>
                  <a:srgbClr val="000000"/>
                </a:solidFill>
                <a:latin typeface="Arial" panose="020B0604020202020204" pitchFamily="34" charset="0"/>
              </a:defRPr>
            </a:lvl9pPr>
          </a:lstStyle>
          <a:p>
            <a:pPr eaLnBrk="1" hangingPunct="1">
              <a:spcBef>
                <a:spcPct val="0"/>
              </a:spcBef>
              <a:buFontTx/>
              <a:buNone/>
            </a:pPr>
            <a:r>
              <a:rPr lang="nl-NL" altLang="en-US" sz="2800" b="1" dirty="0">
                <a:solidFill>
                  <a:srgbClr val="FFFFFF"/>
                </a:solidFill>
              </a:rPr>
              <a:t>              Sứ mệnh và NV của người </a:t>
            </a:r>
            <a:r>
              <a:rPr lang="it-IT" altLang="en-US" sz="2800" b="1" dirty="0">
                <a:solidFill>
                  <a:srgbClr val="FFFFFF"/>
                </a:solidFill>
              </a:rPr>
              <a:t>GV GDNN chính (hạng II) </a:t>
            </a:r>
            <a:endParaRPr lang="it-IT" altLang="en-US" sz="2800" b="1" dirty="0" smtClean="0">
              <a:solidFill>
                <a:srgbClr val="FFFFFF"/>
              </a:solidFill>
            </a:endParaRPr>
          </a:p>
          <a:p>
            <a:pPr eaLnBrk="1" hangingPunct="1">
              <a:spcBef>
                <a:spcPct val="0"/>
              </a:spcBef>
              <a:buFontTx/>
              <a:buNone/>
            </a:pPr>
            <a:r>
              <a:rPr lang="it-IT" altLang="en-US" sz="2800" b="1" dirty="0">
                <a:solidFill>
                  <a:srgbClr val="FFFFFF"/>
                </a:solidFill>
              </a:rPr>
              <a:t> </a:t>
            </a:r>
            <a:r>
              <a:rPr lang="it-IT" altLang="en-US" sz="2800" b="1" dirty="0" smtClean="0">
                <a:solidFill>
                  <a:srgbClr val="FFFFFF"/>
                </a:solidFill>
              </a:rPr>
              <a:t>             </a:t>
            </a:r>
            <a:r>
              <a:rPr lang="nl-NL" altLang="en-US" sz="2800" b="1" dirty="0" smtClean="0">
                <a:solidFill>
                  <a:srgbClr val="FFFFFF"/>
                </a:solidFill>
              </a:rPr>
              <a:t>hiện </a:t>
            </a:r>
            <a:r>
              <a:rPr lang="nl-NL" altLang="en-US" sz="2800" b="1" dirty="0">
                <a:solidFill>
                  <a:srgbClr val="FFFFFF"/>
                </a:solidFill>
              </a:rPr>
              <a:t>nay</a:t>
            </a:r>
            <a:endParaRPr lang="en-US" altLang="en-US" sz="2800" b="1" dirty="0">
              <a:solidFill>
                <a:srgbClr val="FFFFFF"/>
              </a:solidFill>
            </a:endParaRPr>
          </a:p>
        </p:txBody>
      </p:sp>
      <p:grpSp>
        <p:nvGrpSpPr>
          <p:cNvPr id="109" name="Group 34"/>
          <p:cNvGrpSpPr>
            <a:grpSpLocks/>
          </p:cNvGrpSpPr>
          <p:nvPr/>
        </p:nvGrpSpPr>
        <p:grpSpPr bwMode="auto">
          <a:xfrm>
            <a:off x="816356" y="2927445"/>
            <a:ext cx="985149" cy="862711"/>
            <a:chOff x="2959" y="1568"/>
            <a:chExt cx="454" cy="480"/>
          </a:xfrm>
        </p:grpSpPr>
        <p:grpSp>
          <p:nvGrpSpPr>
            <p:cNvPr id="110" name="Group 35"/>
            <p:cNvGrpSpPr>
              <a:grpSpLocks/>
            </p:cNvGrpSpPr>
            <p:nvPr/>
          </p:nvGrpSpPr>
          <p:grpSpPr bwMode="auto">
            <a:xfrm>
              <a:off x="2959" y="1568"/>
              <a:ext cx="454" cy="480"/>
              <a:chOff x="192" y="1917"/>
              <a:chExt cx="1042" cy="1102"/>
            </a:xfrm>
          </p:grpSpPr>
          <p:pic>
            <p:nvPicPr>
              <p:cNvPr id="112" name="Picture 36" descr="light_shadow"/>
              <p:cNvPicPr>
                <a:picLocks noChangeAspect="1" noChangeArrowheads="1"/>
              </p:cNvPicPr>
              <p:nvPr/>
            </p:nvPicPr>
            <p:blipFill>
              <a:blip r:embed="rId4"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37" descr="circuler_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Oval 38">
                <a:extLst>
                  <a:ext uri="{FF2B5EF4-FFF2-40B4-BE49-F238E27FC236}">
                    <a16:creationId xmlns:a16="http://schemas.microsoft.com/office/drawing/2014/main" id="{097CA822-72C3-47D7-B499-6BB73316B3DC}"/>
                  </a:ext>
                </a:extLst>
              </p:cNvPr>
              <p:cNvSpPr>
                <a:spLocks noChangeArrowheads="1"/>
              </p:cNvSpPr>
              <p:nvPr/>
            </p:nvSpPr>
            <p:spPr bwMode="gray">
              <a:xfrm>
                <a:off x="192" y="1917"/>
                <a:ext cx="1035" cy="1020"/>
              </a:xfrm>
              <a:prstGeom prst="ellipse">
                <a:avLst/>
              </a:prstGeom>
              <a:gradFill rotWithShape="1">
                <a:gsLst>
                  <a:gs pos="0">
                    <a:schemeClr val="folHlink">
                      <a:gamma/>
                      <a:shade val="36078"/>
                      <a:invGamma/>
                      <a:alpha val="89999"/>
                    </a:schemeClr>
                  </a:gs>
                  <a:gs pos="50000">
                    <a:schemeClr val="folHlink">
                      <a:alpha val="55000"/>
                    </a:schemeClr>
                  </a:gs>
                  <a:gs pos="100000">
                    <a:schemeClr val="folHlink">
                      <a:gamma/>
                      <a:shade val="36078"/>
                      <a:invGamma/>
                      <a:alpha val="89999"/>
                    </a:scheme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en-US" sz="3600" b="1" dirty="0">
                    <a:solidFill>
                      <a:srgbClr val="FF0000"/>
                    </a:solidFill>
                    <a:latin typeface="Arial" charset="0"/>
                  </a:rPr>
                  <a:t>2</a:t>
                </a:r>
              </a:p>
            </p:txBody>
          </p:sp>
        </p:grpSp>
        <p:pic>
          <p:nvPicPr>
            <p:cNvPr id="111" name="Picture 39" descr="Picture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3004" y="1572"/>
              <a:ext cx="359"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5" name="AutoShape 41"/>
          <p:cNvSpPr>
            <a:spLocks noChangeArrowheads="1"/>
          </p:cNvSpPr>
          <p:nvPr/>
        </p:nvSpPr>
        <p:spPr bwMode="gray">
          <a:xfrm>
            <a:off x="698074" y="4144702"/>
            <a:ext cx="10907894" cy="1065068"/>
          </a:xfrm>
          <a:prstGeom prst="roundRect">
            <a:avLst>
              <a:gd name="adj" fmla="val 50000"/>
            </a:avLst>
          </a:prstGeom>
          <a:solidFill>
            <a:srgbClr val="5F5F5F"/>
          </a:solidFill>
          <a:ln w="28575">
            <a:solidFill>
              <a:srgbClr val="EAEAEA"/>
            </a:solidFill>
            <a:round/>
            <a:headEnd/>
            <a:tailE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lvl1pPr>
              <a:spcBef>
                <a:spcPct val="20000"/>
              </a:spcBef>
              <a:buChar char="•"/>
              <a:defRPr sz="6400">
                <a:solidFill>
                  <a:srgbClr val="000000"/>
                </a:solidFill>
                <a:latin typeface="Arial" panose="020B0604020202020204" pitchFamily="34" charset="0"/>
              </a:defRPr>
            </a:lvl1pPr>
            <a:lvl2pPr marL="742950" indent="-285750">
              <a:spcBef>
                <a:spcPct val="20000"/>
              </a:spcBef>
              <a:buChar char="–"/>
              <a:defRPr sz="5600">
                <a:solidFill>
                  <a:srgbClr val="000000"/>
                </a:solidFill>
                <a:latin typeface="Arial" panose="020B0604020202020204" pitchFamily="34" charset="0"/>
              </a:defRPr>
            </a:lvl2pPr>
            <a:lvl3pPr marL="1143000" indent="-228600">
              <a:spcBef>
                <a:spcPct val="20000"/>
              </a:spcBef>
              <a:buChar char="•"/>
              <a:defRPr sz="4800">
                <a:solidFill>
                  <a:srgbClr val="000000"/>
                </a:solidFill>
                <a:latin typeface="Arial" panose="020B0604020202020204" pitchFamily="34" charset="0"/>
              </a:defRPr>
            </a:lvl3pPr>
            <a:lvl4pPr marL="1600200" indent="-228600">
              <a:spcBef>
                <a:spcPct val="20000"/>
              </a:spcBef>
              <a:buChar char="–"/>
              <a:defRPr sz="4000">
                <a:solidFill>
                  <a:srgbClr val="000000"/>
                </a:solidFill>
                <a:latin typeface="Arial" panose="020B0604020202020204" pitchFamily="34" charset="0"/>
              </a:defRPr>
            </a:lvl4pPr>
            <a:lvl5pPr marL="2057400" indent="-228600">
              <a:spcBef>
                <a:spcPct val="20000"/>
              </a:spcBef>
              <a:buChar char="»"/>
              <a:defRPr sz="4000">
                <a:solidFill>
                  <a:srgbClr val="000000"/>
                </a:solidFill>
                <a:latin typeface="Arial" panose="020B0604020202020204" pitchFamily="34" charset="0"/>
              </a:defRPr>
            </a:lvl5pPr>
            <a:lvl6pPr marL="2514600" indent="-2286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eaLnBrk="0" fontAlgn="base" hangingPunct="0">
              <a:spcBef>
                <a:spcPct val="20000"/>
              </a:spcBef>
              <a:spcAft>
                <a:spcPct val="0"/>
              </a:spcAft>
              <a:buChar char="»"/>
              <a:defRPr sz="4000">
                <a:solidFill>
                  <a:srgbClr val="000000"/>
                </a:solidFill>
                <a:latin typeface="Arial" panose="020B0604020202020204" pitchFamily="34" charset="0"/>
              </a:defRPr>
            </a:lvl9pPr>
          </a:lstStyle>
          <a:p>
            <a:pPr eaLnBrk="1" hangingPunct="1">
              <a:spcBef>
                <a:spcPct val="0"/>
              </a:spcBef>
              <a:buFontTx/>
              <a:buNone/>
            </a:pPr>
            <a:endParaRPr lang="en-US" altLang="en-US" sz="3600">
              <a:solidFill>
                <a:schemeClr val="tx1"/>
              </a:solidFill>
            </a:endParaRPr>
          </a:p>
        </p:txBody>
      </p:sp>
      <p:grpSp>
        <p:nvGrpSpPr>
          <p:cNvPr id="116" name="Group 42"/>
          <p:cNvGrpSpPr>
            <a:grpSpLocks/>
          </p:cNvGrpSpPr>
          <p:nvPr/>
        </p:nvGrpSpPr>
        <p:grpSpPr bwMode="auto">
          <a:xfrm>
            <a:off x="830004" y="4318030"/>
            <a:ext cx="916909" cy="717996"/>
            <a:chOff x="2959" y="1568"/>
            <a:chExt cx="454" cy="480"/>
          </a:xfrm>
        </p:grpSpPr>
        <p:grpSp>
          <p:nvGrpSpPr>
            <p:cNvPr id="117" name="Group 43"/>
            <p:cNvGrpSpPr>
              <a:grpSpLocks/>
            </p:cNvGrpSpPr>
            <p:nvPr/>
          </p:nvGrpSpPr>
          <p:grpSpPr bwMode="auto">
            <a:xfrm>
              <a:off x="2959" y="1568"/>
              <a:ext cx="454" cy="480"/>
              <a:chOff x="192" y="1917"/>
              <a:chExt cx="1042" cy="1102"/>
            </a:xfrm>
          </p:grpSpPr>
          <p:pic>
            <p:nvPicPr>
              <p:cNvPr id="119" name="Picture 44" descr="light_shadow"/>
              <p:cNvPicPr>
                <a:picLocks noChangeAspect="1" noChangeArrowheads="1"/>
              </p:cNvPicPr>
              <p:nvPr/>
            </p:nvPicPr>
            <p:blipFill>
              <a:blip r:embed="rId4"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 name="Picture 45" descr="circuler_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 name="Oval 46">
                <a:extLst>
                  <a:ext uri="{FF2B5EF4-FFF2-40B4-BE49-F238E27FC236}">
                    <a16:creationId xmlns:a16="http://schemas.microsoft.com/office/drawing/2014/main" id="{B071E001-83DA-49C9-A731-EDB0926DF7F5}"/>
                  </a:ext>
                </a:extLst>
              </p:cNvPr>
              <p:cNvSpPr>
                <a:spLocks noChangeArrowheads="1"/>
              </p:cNvSpPr>
              <p:nvPr/>
            </p:nvSpPr>
            <p:spPr bwMode="gray">
              <a:xfrm>
                <a:off x="192" y="1917"/>
                <a:ext cx="1035" cy="1020"/>
              </a:xfrm>
              <a:prstGeom prst="ellipse">
                <a:avLst/>
              </a:prstGeom>
              <a:gradFill rotWithShape="1">
                <a:gsLst>
                  <a:gs pos="0">
                    <a:schemeClr val="accent2">
                      <a:gamma/>
                      <a:shade val="36078"/>
                      <a:invGamma/>
                      <a:alpha val="89999"/>
                    </a:schemeClr>
                  </a:gs>
                  <a:gs pos="50000">
                    <a:schemeClr val="accent2">
                      <a:alpha val="55000"/>
                    </a:schemeClr>
                  </a:gs>
                  <a:gs pos="100000">
                    <a:schemeClr val="accent2">
                      <a:gamma/>
                      <a:shade val="36078"/>
                      <a:invGamma/>
                      <a:alpha val="89999"/>
                    </a:scheme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en-US" sz="4000" b="1" dirty="0">
                    <a:solidFill>
                      <a:srgbClr val="FFFF00"/>
                    </a:solidFill>
                    <a:latin typeface="Arial" charset="0"/>
                  </a:rPr>
                  <a:t>3</a:t>
                </a:r>
              </a:p>
            </p:txBody>
          </p:sp>
        </p:grpSp>
        <p:pic>
          <p:nvPicPr>
            <p:cNvPr id="118" name="Picture 47" descr="Picture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3004" y="1572"/>
              <a:ext cx="359"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2" name="AutoShape 49"/>
          <p:cNvSpPr>
            <a:spLocks noChangeArrowheads="1"/>
          </p:cNvSpPr>
          <p:nvPr/>
        </p:nvSpPr>
        <p:spPr bwMode="gray">
          <a:xfrm>
            <a:off x="731055" y="5539503"/>
            <a:ext cx="10968832" cy="1103035"/>
          </a:xfrm>
          <a:prstGeom prst="roundRect">
            <a:avLst>
              <a:gd name="adj" fmla="val 50000"/>
            </a:avLst>
          </a:prstGeom>
          <a:solidFill>
            <a:srgbClr val="5F5F5F"/>
          </a:solidFill>
          <a:ln w="28575">
            <a:solidFill>
              <a:srgbClr val="EAEAEA"/>
            </a:solidFill>
            <a:round/>
            <a:headEnd/>
            <a:tailE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lvl1pPr>
              <a:spcBef>
                <a:spcPct val="20000"/>
              </a:spcBef>
              <a:buChar char="•"/>
              <a:defRPr sz="6400">
                <a:solidFill>
                  <a:srgbClr val="000000"/>
                </a:solidFill>
                <a:latin typeface="Arial" panose="020B0604020202020204" pitchFamily="34" charset="0"/>
              </a:defRPr>
            </a:lvl1pPr>
            <a:lvl2pPr marL="742950" indent="-285750">
              <a:spcBef>
                <a:spcPct val="20000"/>
              </a:spcBef>
              <a:buChar char="–"/>
              <a:defRPr sz="5600">
                <a:solidFill>
                  <a:srgbClr val="000000"/>
                </a:solidFill>
                <a:latin typeface="Arial" panose="020B0604020202020204" pitchFamily="34" charset="0"/>
              </a:defRPr>
            </a:lvl2pPr>
            <a:lvl3pPr marL="1143000" indent="-228600">
              <a:spcBef>
                <a:spcPct val="20000"/>
              </a:spcBef>
              <a:buChar char="•"/>
              <a:defRPr sz="4800">
                <a:solidFill>
                  <a:srgbClr val="000000"/>
                </a:solidFill>
                <a:latin typeface="Arial" panose="020B0604020202020204" pitchFamily="34" charset="0"/>
              </a:defRPr>
            </a:lvl3pPr>
            <a:lvl4pPr marL="1600200" indent="-228600">
              <a:spcBef>
                <a:spcPct val="20000"/>
              </a:spcBef>
              <a:buChar char="–"/>
              <a:defRPr sz="4000">
                <a:solidFill>
                  <a:srgbClr val="000000"/>
                </a:solidFill>
                <a:latin typeface="Arial" panose="020B0604020202020204" pitchFamily="34" charset="0"/>
              </a:defRPr>
            </a:lvl4pPr>
            <a:lvl5pPr marL="2057400" indent="-228600">
              <a:spcBef>
                <a:spcPct val="20000"/>
              </a:spcBef>
              <a:buChar char="»"/>
              <a:defRPr sz="4000">
                <a:solidFill>
                  <a:srgbClr val="000000"/>
                </a:solidFill>
                <a:latin typeface="Arial" panose="020B0604020202020204" pitchFamily="34" charset="0"/>
              </a:defRPr>
            </a:lvl5pPr>
            <a:lvl6pPr marL="2514600" indent="-2286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eaLnBrk="0" fontAlgn="base" hangingPunct="0">
              <a:spcBef>
                <a:spcPct val="20000"/>
              </a:spcBef>
              <a:spcAft>
                <a:spcPct val="0"/>
              </a:spcAft>
              <a:buChar char="»"/>
              <a:defRPr sz="4000">
                <a:solidFill>
                  <a:srgbClr val="000000"/>
                </a:solidFill>
                <a:latin typeface="Arial" panose="020B0604020202020204" pitchFamily="34" charset="0"/>
              </a:defRPr>
            </a:lvl9pPr>
          </a:lstStyle>
          <a:p>
            <a:pPr eaLnBrk="1" hangingPunct="1">
              <a:spcBef>
                <a:spcPct val="0"/>
              </a:spcBef>
              <a:buFontTx/>
              <a:buNone/>
            </a:pPr>
            <a:endParaRPr lang="en-US" altLang="en-US" sz="3600">
              <a:solidFill>
                <a:schemeClr val="tx1"/>
              </a:solidFill>
            </a:endParaRPr>
          </a:p>
        </p:txBody>
      </p:sp>
      <p:grpSp>
        <p:nvGrpSpPr>
          <p:cNvPr id="123" name="Group 50"/>
          <p:cNvGrpSpPr>
            <a:grpSpLocks/>
          </p:cNvGrpSpPr>
          <p:nvPr/>
        </p:nvGrpSpPr>
        <p:grpSpPr bwMode="auto">
          <a:xfrm>
            <a:off x="966481" y="5752049"/>
            <a:ext cx="794081" cy="669222"/>
            <a:chOff x="2959" y="1568"/>
            <a:chExt cx="454" cy="480"/>
          </a:xfrm>
        </p:grpSpPr>
        <p:grpSp>
          <p:nvGrpSpPr>
            <p:cNvPr id="124" name="Group 51"/>
            <p:cNvGrpSpPr>
              <a:grpSpLocks/>
            </p:cNvGrpSpPr>
            <p:nvPr/>
          </p:nvGrpSpPr>
          <p:grpSpPr bwMode="auto">
            <a:xfrm>
              <a:off x="2959" y="1568"/>
              <a:ext cx="454" cy="480"/>
              <a:chOff x="192" y="1917"/>
              <a:chExt cx="1042" cy="1102"/>
            </a:xfrm>
          </p:grpSpPr>
          <p:pic>
            <p:nvPicPr>
              <p:cNvPr id="126" name="Picture 52" descr="light_shadow"/>
              <p:cNvPicPr>
                <a:picLocks noChangeAspect="1" noChangeArrowheads="1"/>
              </p:cNvPicPr>
              <p:nvPr/>
            </p:nvPicPr>
            <p:blipFill>
              <a:blip r:embed="rId4"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7" name="Picture 53" descr="circuler_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 name="Oval 54">
                <a:extLst>
                  <a:ext uri="{FF2B5EF4-FFF2-40B4-BE49-F238E27FC236}">
                    <a16:creationId xmlns:a16="http://schemas.microsoft.com/office/drawing/2014/main" id="{731CE7DF-8071-4E51-BD00-31AD28152C1A}"/>
                  </a:ext>
                </a:extLst>
              </p:cNvPr>
              <p:cNvSpPr>
                <a:spLocks noChangeArrowheads="1"/>
              </p:cNvSpPr>
              <p:nvPr/>
            </p:nvSpPr>
            <p:spPr bwMode="gray">
              <a:xfrm>
                <a:off x="192" y="1917"/>
                <a:ext cx="1035" cy="1020"/>
              </a:xfrm>
              <a:prstGeom prst="ellipse">
                <a:avLst/>
              </a:prstGeom>
              <a:gradFill rotWithShape="1">
                <a:gsLst>
                  <a:gs pos="0">
                    <a:schemeClr val="accent1">
                      <a:gamma/>
                      <a:shade val="36078"/>
                      <a:invGamma/>
                      <a:alpha val="89999"/>
                    </a:schemeClr>
                  </a:gs>
                  <a:gs pos="50000">
                    <a:schemeClr val="accent1">
                      <a:alpha val="55000"/>
                    </a:schemeClr>
                  </a:gs>
                  <a:gs pos="100000">
                    <a:schemeClr val="accent1">
                      <a:gamma/>
                      <a:shade val="36078"/>
                      <a:invGamma/>
                      <a:alpha val="89999"/>
                    </a:scheme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en-US" sz="4000" b="1" dirty="0">
                    <a:solidFill>
                      <a:srgbClr val="FF0000"/>
                    </a:solidFill>
                    <a:latin typeface="Arial" charset="0"/>
                  </a:rPr>
                  <a:t>4</a:t>
                </a:r>
              </a:p>
            </p:txBody>
          </p:sp>
        </p:grpSp>
        <p:pic>
          <p:nvPicPr>
            <p:cNvPr id="125" name="Picture 55" descr="Picture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3004" y="1572"/>
              <a:ext cx="359"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9" name="Rectangle 56"/>
          <p:cNvSpPr>
            <a:spLocks noChangeArrowheads="1"/>
          </p:cNvSpPr>
          <p:nvPr/>
        </p:nvSpPr>
        <p:spPr bwMode="gray">
          <a:xfrm>
            <a:off x="2217844" y="4387756"/>
            <a:ext cx="9291769" cy="615553"/>
          </a:xfrm>
          <a:prstGeom prst="rect">
            <a:avLst/>
          </a:prstGeom>
          <a:noFill/>
          <a:ln>
            <a:noFill/>
          </a:ln>
          <a:effectLst/>
          <a:extLst>
            <a:ext uri="{909E8E84-426E-40DD-AFC4-6F175D3DCCD1}">
              <a14:hiddenFill xmlns:a14="http://schemas.microsoft.com/office/drawing/2010/main">
                <a:gradFill rotWithShape="1">
                  <a:gsLst>
                    <a:gs pos="0">
                      <a:schemeClr val="folHlink">
                        <a:alpha val="60001"/>
                      </a:schemeClr>
                    </a:gs>
                    <a:gs pos="100000">
                      <a:srgbClr val="F7F4F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2880" tIns="91440" rIns="182880" bIns="9144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eaLnBrk="1" hangingPunct="1">
              <a:spcBef>
                <a:spcPct val="0"/>
              </a:spcBef>
              <a:buFontTx/>
              <a:buNone/>
            </a:pPr>
            <a:r>
              <a:rPr lang="it-IT" altLang="en-US" sz="2800" b="1" dirty="0">
                <a:solidFill>
                  <a:srgbClr val="FFFFFF"/>
                </a:solidFill>
                <a:cs typeface="Arial" panose="020B0604020202020204" pitchFamily="34" charset="0"/>
              </a:rPr>
              <a:t>Nội dung phát triển đội ngũ GV ở </a:t>
            </a:r>
            <a:r>
              <a:rPr lang="nl-NL" altLang="en-US" sz="2800" b="1" dirty="0">
                <a:solidFill>
                  <a:srgbClr val="FFFFFF"/>
                </a:solidFill>
                <a:cs typeface="Arial" panose="020B0604020202020204" pitchFamily="34" charset="0"/>
              </a:rPr>
              <a:t>trường CĐ</a:t>
            </a:r>
            <a:endParaRPr lang="en-US" altLang="en-US" sz="2800" b="1" dirty="0">
              <a:solidFill>
                <a:srgbClr val="FFFFFF"/>
              </a:solidFill>
              <a:cs typeface="Arial" panose="020B0604020202020204" pitchFamily="34" charset="0"/>
            </a:endParaRPr>
          </a:p>
        </p:txBody>
      </p:sp>
      <p:sp>
        <p:nvSpPr>
          <p:cNvPr id="130" name="Rectangle 2">
            <a:hlinkClick r:id="" action="ppaction://noaction"/>
          </p:cNvPr>
          <p:cNvSpPr>
            <a:spLocks noChangeArrowheads="1"/>
          </p:cNvSpPr>
          <p:nvPr/>
        </p:nvSpPr>
        <p:spPr bwMode="auto">
          <a:xfrm>
            <a:off x="2290313" y="5664959"/>
            <a:ext cx="920110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just"/>
            <a:r>
              <a:rPr lang="it-IT" altLang="en-US" sz="2800" b="1" dirty="0">
                <a:solidFill>
                  <a:srgbClr val="FFFFFF"/>
                </a:solidFill>
                <a:cs typeface="Times New Roman" panose="02020603050405020304" pitchFamily="18" charset="0"/>
              </a:rPr>
              <a:t>Vai trò, trách nhiệm GV GDNN chính (hạng II) đối với </a:t>
            </a:r>
          </a:p>
          <a:p>
            <a:pPr algn="just"/>
            <a:r>
              <a:rPr lang="it-IT" altLang="en-US" sz="2800" b="1" dirty="0">
                <a:solidFill>
                  <a:srgbClr val="FFFFFF"/>
                </a:solidFill>
                <a:cs typeface="Times New Roman" panose="02020603050405020304" pitchFamily="18" charset="0"/>
              </a:rPr>
              <a:t>PT đội ngũ GV CS GDNN.</a:t>
            </a:r>
            <a:endParaRPr lang="en-US" altLang="en-US" sz="2800" b="1" dirty="0">
              <a:solidFill>
                <a:srgbClr val="FFFFFF"/>
              </a:solidFill>
              <a:cs typeface="Times New Roman" panose="02020603050405020304" pitchFamily="18" charset="0"/>
            </a:endParaRPr>
          </a:p>
        </p:txBody>
      </p:sp>
    </p:spTree>
    <p:extLst>
      <p:ext uri="{BB962C8B-B14F-4D97-AF65-F5344CB8AC3E}">
        <p14:creationId xmlns:p14="http://schemas.microsoft.com/office/powerpoint/2010/main" val="10812641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ChangeArrowheads="1"/>
          </p:cNvSpPr>
          <p:nvPr/>
        </p:nvSpPr>
        <p:spPr bwMode="auto">
          <a:xfrm>
            <a:off x="2112005" y="192348"/>
            <a:ext cx="871067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defTabSz="1828800">
              <a:lnSpc>
                <a:spcPct val="150000"/>
              </a:lnSpc>
              <a:spcBef>
                <a:spcPct val="0"/>
              </a:spcBef>
              <a:buClr>
                <a:srgbClr val="FF0000"/>
              </a:buClr>
            </a:pPr>
            <a:r>
              <a:rPr lang="vi-VN" altLang="en-US" sz="2800" b="1" dirty="0" smtClean="0">
                <a:solidFill>
                  <a:srgbClr val="0033CC"/>
                </a:solidFill>
                <a:latin typeface="Arial" panose="020B0604020202020204" pitchFamily="34" charset="0"/>
              </a:rPr>
              <a:t>5. ĐẦU TƯ VÀ LỢI NHUẬN TRONG GIÁO DỤC</a:t>
            </a:r>
            <a:endParaRPr lang="en-US" altLang="en-US" sz="2800" b="1" dirty="0">
              <a:solidFill>
                <a:srgbClr val="0033CC"/>
              </a:solidFill>
              <a:latin typeface="Arial" panose="020B0604020202020204" pitchFamily="34" charset="0"/>
            </a:endParaRPr>
          </a:p>
        </p:txBody>
      </p:sp>
      <p:sp>
        <p:nvSpPr>
          <p:cNvPr id="29701" name="Rectangle 7"/>
          <p:cNvSpPr>
            <a:spLocks noChangeArrowheads="1"/>
          </p:cNvSpPr>
          <p:nvPr/>
        </p:nvSpPr>
        <p:spPr bwMode="auto">
          <a:xfrm>
            <a:off x="821343" y="2032061"/>
            <a:ext cx="1072466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ü"/>
            </a:pPr>
            <a:r>
              <a:rPr lang="vi-VN" altLang="en-US" sz="2400" b="1" dirty="0" smtClean="0">
                <a:solidFill>
                  <a:schemeClr val="tx1"/>
                </a:solidFill>
              </a:rPr>
              <a:t>ĐTGD</a:t>
            </a:r>
            <a:r>
              <a:rPr lang="en-US" altLang="en-US" sz="2400" b="1" dirty="0" smtClean="0">
                <a:solidFill>
                  <a:schemeClr val="tx1"/>
                </a:solidFill>
              </a:rPr>
              <a:t>: </a:t>
            </a:r>
            <a:r>
              <a:rPr lang="en-US" altLang="en-US" sz="2400" b="1" dirty="0" smtClean="0">
                <a:solidFill>
                  <a:srgbClr val="0070C0"/>
                </a:solidFill>
              </a:rPr>
              <a:t>T</a:t>
            </a:r>
            <a:r>
              <a:rPr lang="vi-VN" altLang="en-US" sz="2400" b="1" dirty="0" smtClean="0">
                <a:solidFill>
                  <a:srgbClr val="0070C0"/>
                </a:solidFill>
              </a:rPr>
              <a:t>ất </a:t>
            </a:r>
            <a:r>
              <a:rPr lang="vi-VN" altLang="en-US" sz="2400" b="1" dirty="0">
                <a:solidFill>
                  <a:srgbClr val="0070C0"/>
                </a:solidFill>
              </a:rPr>
              <a:t>cả các điều kiện dành cho </a:t>
            </a:r>
            <a:r>
              <a:rPr lang="vi-VN" altLang="en-US" sz="2400" b="1" dirty="0" smtClean="0">
                <a:solidFill>
                  <a:srgbClr val="0070C0"/>
                </a:solidFill>
              </a:rPr>
              <a:t>GD </a:t>
            </a:r>
            <a:r>
              <a:rPr lang="en-US" altLang="en-US" sz="2400" b="1" dirty="0" err="1" smtClean="0">
                <a:solidFill>
                  <a:schemeClr val="tx1"/>
                </a:solidFill>
              </a:rPr>
              <a:t>dựa</a:t>
            </a:r>
            <a:r>
              <a:rPr lang="en-US" altLang="en-US" sz="2400" b="1" dirty="0" smtClean="0">
                <a:solidFill>
                  <a:schemeClr val="tx1"/>
                </a:solidFill>
              </a:rPr>
              <a:t> </a:t>
            </a:r>
            <a:r>
              <a:rPr lang="vi-VN" altLang="en-US" sz="2400" b="1" dirty="0" smtClean="0">
                <a:solidFill>
                  <a:schemeClr val="tx1"/>
                </a:solidFill>
              </a:rPr>
              <a:t>vào </a:t>
            </a:r>
            <a:r>
              <a:rPr lang="vi-VN" altLang="en-US" sz="2400" b="1" dirty="0">
                <a:solidFill>
                  <a:schemeClr val="tx1"/>
                </a:solidFill>
              </a:rPr>
              <a:t>nhu cầu phát triển </a:t>
            </a:r>
            <a:r>
              <a:rPr lang="vi-VN" altLang="en-US" sz="2400" b="1" dirty="0" smtClean="0">
                <a:solidFill>
                  <a:schemeClr val="tx1"/>
                </a:solidFill>
              </a:rPr>
              <a:t>GD</a:t>
            </a:r>
            <a:r>
              <a:rPr lang="en-US" altLang="en-US" sz="2400" b="1" dirty="0" smtClean="0">
                <a:solidFill>
                  <a:schemeClr val="tx1"/>
                </a:solidFill>
              </a:rPr>
              <a:t>: N</a:t>
            </a:r>
            <a:r>
              <a:rPr lang="vi-VN" altLang="en-US" sz="2400" b="1" dirty="0" smtClean="0">
                <a:solidFill>
                  <a:schemeClr val="tx1"/>
                </a:solidFill>
              </a:rPr>
              <a:t>hân </a:t>
            </a:r>
            <a:r>
              <a:rPr lang="vi-VN" altLang="en-US" sz="2400" b="1" dirty="0">
                <a:solidFill>
                  <a:schemeClr val="tx1"/>
                </a:solidFill>
              </a:rPr>
              <a:t>lực, vật lực, tài </a:t>
            </a:r>
            <a:r>
              <a:rPr lang="vi-VN" altLang="en-US" sz="2400" b="1" dirty="0" smtClean="0">
                <a:solidFill>
                  <a:schemeClr val="tx1"/>
                </a:solidFill>
              </a:rPr>
              <a:t>lực</a:t>
            </a:r>
            <a:r>
              <a:rPr lang="en-US" altLang="en-US" sz="2400" b="1" dirty="0" smtClean="0">
                <a:solidFill>
                  <a:schemeClr val="tx1"/>
                </a:solidFill>
              </a:rPr>
              <a:t>…</a:t>
            </a:r>
            <a:r>
              <a:rPr lang="vi-VN" altLang="en-US" sz="2400" b="1" dirty="0" smtClean="0">
                <a:solidFill>
                  <a:schemeClr val="tx1"/>
                </a:solidFill>
              </a:rPr>
              <a:t> </a:t>
            </a:r>
            <a:r>
              <a:rPr lang="en-US" altLang="en-US" sz="2400" i="1" dirty="0" smtClean="0">
                <a:solidFill>
                  <a:schemeClr val="tx1"/>
                </a:solidFill>
              </a:rPr>
              <a:t>(</a:t>
            </a:r>
            <a:r>
              <a:rPr lang="en-US" altLang="en-US" sz="2400" i="1" dirty="0" err="1" smtClean="0">
                <a:solidFill>
                  <a:schemeClr val="tx1"/>
                </a:solidFill>
              </a:rPr>
              <a:t>Bắt</a:t>
            </a:r>
            <a:r>
              <a:rPr lang="en-US" altLang="en-US" sz="2400" i="1" dirty="0" smtClean="0">
                <a:solidFill>
                  <a:schemeClr val="tx1"/>
                </a:solidFill>
              </a:rPr>
              <a:t> </a:t>
            </a:r>
            <a:r>
              <a:rPr lang="en-US" altLang="en-US" sz="2400" i="1" dirty="0" err="1" smtClean="0">
                <a:solidFill>
                  <a:schemeClr val="tx1"/>
                </a:solidFill>
              </a:rPr>
              <a:t>đầu</a:t>
            </a:r>
            <a:r>
              <a:rPr lang="en-US" altLang="en-US" sz="2400" i="1" dirty="0" smtClean="0">
                <a:solidFill>
                  <a:schemeClr val="tx1"/>
                </a:solidFill>
              </a:rPr>
              <a:t> </a:t>
            </a:r>
            <a:r>
              <a:rPr lang="vi-VN" altLang="en-US" sz="2400" i="1" dirty="0" smtClean="0">
                <a:solidFill>
                  <a:schemeClr val="tx1"/>
                </a:solidFill>
              </a:rPr>
              <a:t>những </a:t>
            </a:r>
            <a:r>
              <a:rPr lang="vi-VN" altLang="en-US" sz="2400" i="1" dirty="0">
                <a:solidFill>
                  <a:schemeClr val="tx1"/>
                </a:solidFill>
              </a:rPr>
              <a:t>năm 30 của thế kỷ </a:t>
            </a:r>
            <a:r>
              <a:rPr lang="vi-VN" altLang="en-US" sz="2400" i="1" dirty="0" smtClean="0">
                <a:solidFill>
                  <a:schemeClr val="tx1"/>
                </a:solidFill>
              </a:rPr>
              <a:t>XX</a:t>
            </a:r>
            <a:r>
              <a:rPr lang="en-US" altLang="en-US" sz="2400" i="1" dirty="0" smtClean="0">
                <a:solidFill>
                  <a:schemeClr val="tx1"/>
                </a:solidFill>
              </a:rPr>
              <a:t>).</a:t>
            </a:r>
            <a:endParaRPr lang="en-US" altLang="en-US" sz="2400" b="1" dirty="0">
              <a:solidFill>
                <a:schemeClr val="tx1"/>
              </a:solidFill>
            </a:endParaRPr>
          </a:p>
        </p:txBody>
      </p:sp>
      <p:sp>
        <p:nvSpPr>
          <p:cNvPr id="29702" name="Rectangle 8"/>
          <p:cNvSpPr>
            <a:spLocks noChangeArrowheads="1"/>
          </p:cNvSpPr>
          <p:nvPr/>
        </p:nvSpPr>
        <p:spPr bwMode="auto">
          <a:xfrm>
            <a:off x="844001" y="3603257"/>
            <a:ext cx="1075659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ü"/>
            </a:pPr>
            <a:r>
              <a:rPr lang="vi-VN" altLang="en-US" sz="2400" b="1" dirty="0">
                <a:solidFill>
                  <a:schemeClr val="tx1"/>
                </a:solidFill>
              </a:rPr>
              <a:t>Trong nền </a:t>
            </a:r>
            <a:r>
              <a:rPr lang="vi-VN" altLang="en-US" sz="2400" b="1" dirty="0" smtClean="0">
                <a:solidFill>
                  <a:schemeClr val="tx1"/>
                </a:solidFill>
              </a:rPr>
              <a:t>KTTT, GD </a:t>
            </a:r>
            <a:r>
              <a:rPr lang="vi-VN" altLang="en-US" sz="2400" b="1" dirty="0">
                <a:solidFill>
                  <a:schemeClr val="tx1"/>
                </a:solidFill>
              </a:rPr>
              <a:t>trở thành </a:t>
            </a:r>
            <a:r>
              <a:rPr lang="vi-VN" altLang="en-US" sz="2400" b="1" dirty="0">
                <a:solidFill>
                  <a:srgbClr val="0070C0"/>
                </a:solidFill>
              </a:rPr>
              <a:t>môi trường đầu tư </a:t>
            </a:r>
            <a:r>
              <a:rPr lang="vi-VN" altLang="en-US" sz="2400" b="1" dirty="0">
                <a:solidFill>
                  <a:schemeClr val="tx1"/>
                </a:solidFill>
              </a:rPr>
              <a:t>của toàn </a:t>
            </a:r>
            <a:r>
              <a:rPr lang="vi-VN" altLang="en-US" sz="2400" b="1" dirty="0" smtClean="0">
                <a:solidFill>
                  <a:schemeClr val="tx1"/>
                </a:solidFill>
              </a:rPr>
              <a:t>XH dưới </a:t>
            </a:r>
            <a:r>
              <a:rPr lang="vi-VN" altLang="en-US" sz="2400" b="1" dirty="0">
                <a:solidFill>
                  <a:schemeClr val="tx1"/>
                </a:solidFill>
              </a:rPr>
              <a:t>sự </a:t>
            </a:r>
            <a:r>
              <a:rPr lang="en-US" altLang="en-US" sz="2400" b="1" dirty="0" smtClean="0">
                <a:solidFill>
                  <a:schemeClr val="tx1"/>
                </a:solidFill>
              </a:rPr>
              <a:t>QL </a:t>
            </a:r>
            <a:r>
              <a:rPr lang="vi-VN" altLang="en-US" sz="2400" b="1" dirty="0" smtClean="0">
                <a:solidFill>
                  <a:schemeClr val="tx1"/>
                </a:solidFill>
              </a:rPr>
              <a:t>của </a:t>
            </a:r>
            <a:r>
              <a:rPr lang="vi-VN" altLang="en-US" sz="2400" b="1" dirty="0">
                <a:solidFill>
                  <a:schemeClr val="tx1"/>
                </a:solidFill>
              </a:rPr>
              <a:t>NN. Nguồn đầu tư </a:t>
            </a:r>
            <a:r>
              <a:rPr lang="vi-VN" altLang="en-US" sz="2400" b="1" dirty="0" smtClean="0">
                <a:solidFill>
                  <a:schemeClr val="tx1"/>
                </a:solidFill>
              </a:rPr>
              <a:t>GD trở </a:t>
            </a:r>
            <a:r>
              <a:rPr lang="vi-VN" altLang="en-US" sz="2400" b="1" dirty="0">
                <a:solidFill>
                  <a:schemeClr val="tx1"/>
                </a:solidFill>
              </a:rPr>
              <a:t>nên đa dạng bao gồm: </a:t>
            </a:r>
            <a:endParaRPr lang="en-US" altLang="en-US" sz="2400" b="1" dirty="0">
              <a:solidFill>
                <a:schemeClr val="tx1"/>
              </a:solidFill>
            </a:endParaRPr>
          </a:p>
        </p:txBody>
      </p:sp>
      <p:sp>
        <p:nvSpPr>
          <p:cNvPr id="29703" name="Rectangle 9"/>
          <p:cNvSpPr>
            <a:spLocks noChangeArrowheads="1"/>
          </p:cNvSpPr>
          <p:nvPr/>
        </p:nvSpPr>
        <p:spPr bwMode="auto">
          <a:xfrm>
            <a:off x="1680648" y="4880013"/>
            <a:ext cx="515788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
            </a:pPr>
            <a:r>
              <a:rPr lang="vi-VN" altLang="en-US" sz="2400" b="1" i="1" dirty="0">
                <a:solidFill>
                  <a:schemeClr val="tx1"/>
                </a:solidFill>
              </a:rPr>
              <a:t>Kinh phí nhà nước</a:t>
            </a:r>
            <a:endParaRPr lang="en-US" altLang="en-US" sz="2400" b="1" i="1" dirty="0">
              <a:solidFill>
                <a:schemeClr val="tx1"/>
              </a:solidFill>
            </a:endParaRPr>
          </a:p>
        </p:txBody>
      </p:sp>
      <p:sp>
        <p:nvSpPr>
          <p:cNvPr id="29704" name="Rectangle 10"/>
          <p:cNvSpPr>
            <a:spLocks noChangeArrowheads="1"/>
          </p:cNvSpPr>
          <p:nvPr/>
        </p:nvSpPr>
        <p:spPr bwMode="auto">
          <a:xfrm>
            <a:off x="1678960" y="5455785"/>
            <a:ext cx="4174065"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
            </a:pPr>
            <a:r>
              <a:rPr lang="en-US" altLang="en-US" sz="2400" b="1" i="1" dirty="0" err="1">
                <a:solidFill>
                  <a:schemeClr val="tx1"/>
                </a:solidFill>
              </a:rPr>
              <a:t>Kinh</a:t>
            </a:r>
            <a:r>
              <a:rPr lang="en-US" altLang="en-US" sz="2400" b="1" i="1" dirty="0">
                <a:solidFill>
                  <a:schemeClr val="tx1"/>
                </a:solidFill>
              </a:rPr>
              <a:t> </a:t>
            </a:r>
            <a:r>
              <a:rPr lang="en-US" altLang="en-US" sz="2400" b="1" i="1" dirty="0" err="1">
                <a:solidFill>
                  <a:schemeClr val="tx1"/>
                </a:solidFill>
              </a:rPr>
              <a:t>phí</a:t>
            </a:r>
            <a:r>
              <a:rPr lang="en-US" altLang="en-US" sz="2400" b="1" i="1" dirty="0">
                <a:solidFill>
                  <a:schemeClr val="tx1"/>
                </a:solidFill>
              </a:rPr>
              <a:t>  </a:t>
            </a:r>
            <a:r>
              <a:rPr lang="en-US" altLang="en-US" sz="2400" b="1" i="1" dirty="0" err="1">
                <a:solidFill>
                  <a:schemeClr val="tx1"/>
                </a:solidFill>
              </a:rPr>
              <a:t>từ</a:t>
            </a:r>
            <a:r>
              <a:rPr lang="en-US" altLang="en-US" sz="2400" b="1" i="1" dirty="0">
                <a:solidFill>
                  <a:schemeClr val="tx1"/>
                </a:solidFill>
              </a:rPr>
              <a:t> </a:t>
            </a:r>
            <a:r>
              <a:rPr lang="en-US" altLang="en-US" sz="2400" b="1" i="1" dirty="0" err="1">
                <a:solidFill>
                  <a:schemeClr val="tx1"/>
                </a:solidFill>
              </a:rPr>
              <a:t>xã</a:t>
            </a:r>
            <a:r>
              <a:rPr lang="en-US" altLang="en-US" sz="2400" b="1" i="1" dirty="0">
                <a:solidFill>
                  <a:schemeClr val="tx1"/>
                </a:solidFill>
              </a:rPr>
              <a:t> </a:t>
            </a:r>
            <a:r>
              <a:rPr lang="en-US" altLang="en-US" sz="2400" b="1" i="1" dirty="0" err="1">
                <a:solidFill>
                  <a:schemeClr val="tx1"/>
                </a:solidFill>
              </a:rPr>
              <a:t>hội</a:t>
            </a:r>
            <a:r>
              <a:rPr lang="en-US" altLang="en-US" sz="2400" b="1" i="1" dirty="0">
                <a:solidFill>
                  <a:schemeClr val="tx1"/>
                </a:solidFill>
              </a:rPr>
              <a:t> </a:t>
            </a:r>
          </a:p>
        </p:txBody>
      </p:sp>
      <p:sp>
        <p:nvSpPr>
          <p:cNvPr id="29705" name="Rectangle 11"/>
          <p:cNvSpPr>
            <a:spLocks noChangeArrowheads="1"/>
          </p:cNvSpPr>
          <p:nvPr/>
        </p:nvSpPr>
        <p:spPr bwMode="auto">
          <a:xfrm>
            <a:off x="1688664" y="6089236"/>
            <a:ext cx="6103140"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
            </a:pPr>
            <a:r>
              <a:rPr lang="vi-VN" altLang="en-US" sz="2400" b="1" i="1" dirty="0">
                <a:solidFill>
                  <a:schemeClr val="tx1"/>
                </a:solidFill>
              </a:rPr>
              <a:t>Kinh phí từ bản thân nhà trường</a:t>
            </a:r>
            <a:endParaRPr lang="en-US" altLang="en-US" sz="2400" b="1" i="1" dirty="0">
              <a:solidFill>
                <a:schemeClr val="tx1"/>
              </a:solidFill>
            </a:endParaRPr>
          </a:p>
        </p:txBody>
      </p:sp>
    </p:spTree>
    <p:extLst>
      <p:ext uri="{BB962C8B-B14F-4D97-AF65-F5344CB8AC3E}">
        <p14:creationId xmlns:p14="http://schemas.microsoft.com/office/powerpoint/2010/main" val="619901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animEffect transition="in" filter="fade">
                                      <p:cBhvr>
                                        <p:cTn id="7" dur="500"/>
                                        <p:tgtEl>
                                          <p:spTgt spid="297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702"/>
                                        </p:tgtEl>
                                        <p:attrNameLst>
                                          <p:attrName>style.visibility</p:attrName>
                                        </p:attrNameLst>
                                      </p:cBhvr>
                                      <p:to>
                                        <p:strVal val="visible"/>
                                      </p:to>
                                    </p:set>
                                    <p:animEffect transition="in" filter="fade">
                                      <p:cBhvr>
                                        <p:cTn id="12" dur="500"/>
                                        <p:tgtEl>
                                          <p:spTgt spid="2970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703"/>
                                        </p:tgtEl>
                                        <p:attrNameLst>
                                          <p:attrName>style.visibility</p:attrName>
                                        </p:attrNameLst>
                                      </p:cBhvr>
                                      <p:to>
                                        <p:strVal val="visible"/>
                                      </p:to>
                                    </p:set>
                                    <p:animEffect transition="in" filter="fade">
                                      <p:cBhvr>
                                        <p:cTn id="17" dur="500"/>
                                        <p:tgtEl>
                                          <p:spTgt spid="2970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704"/>
                                        </p:tgtEl>
                                        <p:attrNameLst>
                                          <p:attrName>style.visibility</p:attrName>
                                        </p:attrNameLst>
                                      </p:cBhvr>
                                      <p:to>
                                        <p:strVal val="visible"/>
                                      </p:to>
                                    </p:set>
                                    <p:animEffect transition="in" filter="fade">
                                      <p:cBhvr>
                                        <p:cTn id="22" dur="500"/>
                                        <p:tgtEl>
                                          <p:spTgt spid="2970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705"/>
                                        </p:tgtEl>
                                        <p:attrNameLst>
                                          <p:attrName>style.visibility</p:attrName>
                                        </p:attrNameLst>
                                      </p:cBhvr>
                                      <p:to>
                                        <p:strVal val="visible"/>
                                      </p:to>
                                    </p:set>
                                    <p:animEffect transition="in" filter="fade">
                                      <p:cBhvr>
                                        <p:cTn id="27" dur="500"/>
                                        <p:tgtEl>
                                          <p:spTgt spid="29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P spid="29702" grpId="0"/>
      <p:bldP spid="29703" grpId="0"/>
      <p:bldP spid="29704" grpId="0"/>
      <p:bldP spid="2970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5"/>
          <p:cNvSpPr>
            <a:spLocks noChangeArrowheads="1"/>
          </p:cNvSpPr>
          <p:nvPr/>
        </p:nvSpPr>
        <p:spPr bwMode="auto">
          <a:xfrm>
            <a:off x="1214651" y="13648"/>
            <a:ext cx="993557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defTabSz="1828800">
              <a:lnSpc>
                <a:spcPct val="150000"/>
              </a:lnSpc>
              <a:spcBef>
                <a:spcPct val="0"/>
              </a:spcBef>
              <a:buClr>
                <a:srgbClr val="FF0000"/>
              </a:buClr>
            </a:pPr>
            <a:r>
              <a:rPr lang="en-US" altLang="en-US" sz="2800" b="1" dirty="0" smtClean="0">
                <a:solidFill>
                  <a:srgbClr val="0033CC"/>
                </a:solidFill>
                <a:latin typeface="Arial" panose="020B0604020202020204" pitchFamily="34" charset="0"/>
              </a:rPr>
              <a:t>6. </a:t>
            </a:r>
            <a:r>
              <a:rPr lang="vi-VN" altLang="en-US" sz="2800" b="1" dirty="0" smtClean="0">
                <a:solidFill>
                  <a:srgbClr val="0033CC"/>
                </a:solidFill>
                <a:latin typeface="Arial" panose="020B0604020202020204" pitchFamily="34" charset="0"/>
              </a:rPr>
              <a:t>TOÀN CẦU HÓA VÀ HỘI NHẬP QUỐC TẾ</a:t>
            </a:r>
            <a:endParaRPr lang="en-US" altLang="en-US" sz="2800" b="1" dirty="0">
              <a:solidFill>
                <a:srgbClr val="0033CC"/>
              </a:solidFill>
              <a:latin typeface="Arial" panose="020B0604020202020204" pitchFamily="34" charset="0"/>
            </a:endParaRPr>
          </a:p>
        </p:txBody>
      </p:sp>
      <p:sp>
        <p:nvSpPr>
          <p:cNvPr id="30724" name="Rectangle 6"/>
          <p:cNvSpPr>
            <a:spLocks noChangeArrowheads="1"/>
          </p:cNvSpPr>
          <p:nvPr/>
        </p:nvSpPr>
        <p:spPr bwMode="auto">
          <a:xfrm>
            <a:off x="968880" y="837629"/>
            <a:ext cx="1067266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ü"/>
            </a:pPr>
            <a:r>
              <a:rPr lang="en-US" altLang="en-US" sz="2400" b="1" dirty="0" smtClean="0">
                <a:solidFill>
                  <a:srgbClr val="0070C0"/>
                </a:solidFill>
              </a:rPr>
              <a:t>TCH</a:t>
            </a:r>
            <a:r>
              <a:rPr lang="vi-VN" altLang="en-US" sz="2400" b="1" dirty="0" smtClean="0">
                <a:solidFill>
                  <a:schemeClr val="tx1"/>
                </a:solidFill>
              </a:rPr>
              <a:t>: </a:t>
            </a:r>
            <a:r>
              <a:rPr lang="vi-VN" altLang="en-US" sz="2400" b="1" dirty="0">
                <a:solidFill>
                  <a:schemeClr val="tx1"/>
                </a:solidFill>
              </a:rPr>
              <a:t>Là mở </a:t>
            </a:r>
            <a:r>
              <a:rPr lang="vi-VN" altLang="en-US" sz="2400" b="1" dirty="0" smtClean="0">
                <a:solidFill>
                  <a:schemeClr val="tx1"/>
                </a:solidFill>
              </a:rPr>
              <a:t>rộng, </a:t>
            </a:r>
            <a:r>
              <a:rPr lang="vi-VN" altLang="en-US" sz="2400" b="1" dirty="0">
                <a:solidFill>
                  <a:schemeClr val="tx1"/>
                </a:solidFill>
              </a:rPr>
              <a:t>củng cố các </a:t>
            </a:r>
            <a:r>
              <a:rPr lang="vi-VN" altLang="en-US" sz="2400" b="1" dirty="0" smtClean="0">
                <a:solidFill>
                  <a:schemeClr val="tx1"/>
                </a:solidFill>
              </a:rPr>
              <a:t>MQH kinh </a:t>
            </a:r>
            <a:r>
              <a:rPr lang="vi-VN" altLang="en-US" sz="2400" b="1" dirty="0">
                <a:solidFill>
                  <a:schemeClr val="tx1"/>
                </a:solidFill>
              </a:rPr>
              <a:t>tế, chính trị, </a:t>
            </a:r>
            <a:r>
              <a:rPr lang="vi-VN" altLang="en-US" sz="2400" b="1" dirty="0" smtClean="0">
                <a:solidFill>
                  <a:schemeClr val="tx1"/>
                </a:solidFill>
              </a:rPr>
              <a:t>VH giữa </a:t>
            </a:r>
            <a:r>
              <a:rPr lang="vi-VN" altLang="en-US" sz="2400" b="1" dirty="0">
                <a:solidFill>
                  <a:schemeClr val="tx1"/>
                </a:solidFill>
              </a:rPr>
              <a:t>các </a:t>
            </a:r>
            <a:r>
              <a:rPr lang="en-US" altLang="en-US" sz="2400" b="1" dirty="0" smtClean="0">
                <a:solidFill>
                  <a:schemeClr val="tx1"/>
                </a:solidFill>
              </a:rPr>
              <a:t>QG</a:t>
            </a:r>
            <a:r>
              <a:rPr lang="vi-VN" altLang="en-US" sz="2400" b="1" dirty="0" smtClean="0">
                <a:solidFill>
                  <a:schemeClr val="tx1"/>
                </a:solidFill>
              </a:rPr>
              <a:t>, </a:t>
            </a:r>
            <a:r>
              <a:rPr lang="vi-VN" altLang="en-US" sz="2400" b="1" dirty="0">
                <a:solidFill>
                  <a:schemeClr val="tx1"/>
                </a:solidFill>
              </a:rPr>
              <a:t>các tổ chức và con người trên quy mô toàn </a:t>
            </a:r>
            <a:r>
              <a:rPr lang="vi-VN" altLang="en-US" sz="2400" b="1" dirty="0" smtClean="0">
                <a:solidFill>
                  <a:schemeClr val="tx1"/>
                </a:solidFill>
              </a:rPr>
              <a:t>TG</a:t>
            </a:r>
            <a:endParaRPr lang="en-US" altLang="en-US" sz="2400" b="1" dirty="0">
              <a:solidFill>
                <a:schemeClr val="tx1"/>
              </a:solidFill>
            </a:endParaRPr>
          </a:p>
        </p:txBody>
      </p:sp>
      <p:sp>
        <p:nvSpPr>
          <p:cNvPr id="30725" name="Rectangle 7"/>
          <p:cNvSpPr>
            <a:spLocks noChangeArrowheads="1"/>
          </p:cNvSpPr>
          <p:nvPr/>
        </p:nvSpPr>
        <p:spPr bwMode="auto">
          <a:xfrm>
            <a:off x="958467" y="2011680"/>
            <a:ext cx="1062848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ü"/>
            </a:pPr>
            <a:r>
              <a:rPr lang="vi-VN" altLang="en-US" sz="2400" b="1" dirty="0">
                <a:solidFill>
                  <a:schemeClr val="tx1"/>
                </a:solidFill>
              </a:rPr>
              <a:t>Nội dung TCH </a:t>
            </a:r>
            <a:r>
              <a:rPr lang="vi-VN" altLang="en-US" sz="2400" b="1" dirty="0" smtClean="0">
                <a:solidFill>
                  <a:schemeClr val="tx1"/>
                </a:solidFill>
              </a:rPr>
              <a:t>là </a:t>
            </a:r>
            <a:r>
              <a:rPr lang="vi-VN" altLang="en-US" sz="2400" b="1" dirty="0">
                <a:solidFill>
                  <a:srgbClr val="0070C0"/>
                </a:solidFill>
              </a:rPr>
              <a:t>vấn đề </a:t>
            </a:r>
            <a:r>
              <a:rPr lang="vi-VN" altLang="en-US" sz="2400" b="1" dirty="0" smtClean="0">
                <a:solidFill>
                  <a:srgbClr val="0070C0"/>
                </a:solidFill>
              </a:rPr>
              <a:t>mới</a:t>
            </a:r>
            <a:r>
              <a:rPr lang="en-US" altLang="en-US" sz="2400" b="1" dirty="0" smtClean="0">
                <a:solidFill>
                  <a:schemeClr val="tx1"/>
                </a:solidFill>
              </a:rPr>
              <a:t>,</a:t>
            </a:r>
            <a:r>
              <a:rPr lang="vi-VN" altLang="en-US" sz="2400" b="1" dirty="0" smtClean="0">
                <a:solidFill>
                  <a:schemeClr val="tx1"/>
                </a:solidFill>
              </a:rPr>
              <a:t> </a:t>
            </a:r>
            <a:r>
              <a:rPr lang="vi-VN" altLang="en-US" sz="2400" b="1" dirty="0">
                <a:solidFill>
                  <a:schemeClr val="tx1"/>
                </a:solidFill>
              </a:rPr>
              <a:t>tuy nhiên các hoạt </a:t>
            </a:r>
            <a:r>
              <a:rPr lang="vi-VN" altLang="en-US" sz="2400" b="1" dirty="0" smtClean="0">
                <a:solidFill>
                  <a:schemeClr val="tx1"/>
                </a:solidFill>
              </a:rPr>
              <a:t>động </a:t>
            </a:r>
            <a:r>
              <a:rPr lang="vi-VN" altLang="en-US" sz="2400" b="1" dirty="0">
                <a:solidFill>
                  <a:schemeClr val="tx1"/>
                </a:solidFill>
              </a:rPr>
              <a:t>xúc tiến TCH thực sự đã diễn ra từ trước</a:t>
            </a:r>
            <a:endParaRPr lang="en-US" altLang="en-US" sz="2400" b="1" dirty="0">
              <a:solidFill>
                <a:schemeClr val="tx1"/>
              </a:solidFill>
            </a:endParaRPr>
          </a:p>
        </p:txBody>
      </p:sp>
      <p:sp>
        <p:nvSpPr>
          <p:cNvPr id="30726" name="Rectangle 8"/>
          <p:cNvSpPr>
            <a:spLocks noChangeArrowheads="1"/>
          </p:cNvSpPr>
          <p:nvPr/>
        </p:nvSpPr>
        <p:spPr bwMode="auto">
          <a:xfrm>
            <a:off x="968313" y="3219379"/>
            <a:ext cx="883078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ü"/>
            </a:pPr>
            <a:r>
              <a:rPr lang="vi-VN" altLang="en-US" sz="2400" b="1" dirty="0" smtClean="0">
                <a:solidFill>
                  <a:schemeClr val="tx1"/>
                </a:solidFill>
              </a:rPr>
              <a:t>NC </a:t>
            </a:r>
            <a:r>
              <a:rPr lang="vi-VN" altLang="en-US" sz="2400" b="1" dirty="0">
                <a:solidFill>
                  <a:schemeClr val="tx1"/>
                </a:solidFill>
              </a:rPr>
              <a:t>về “TCH” đã nêu 3 đặc điểm </a:t>
            </a:r>
            <a:r>
              <a:rPr lang="vi-VN" altLang="en-US" sz="2400" b="1" dirty="0" smtClean="0">
                <a:solidFill>
                  <a:schemeClr val="tx1"/>
                </a:solidFill>
              </a:rPr>
              <a:t>như </a:t>
            </a:r>
            <a:r>
              <a:rPr lang="vi-VN" altLang="en-US" sz="2400" b="1" dirty="0">
                <a:solidFill>
                  <a:schemeClr val="tx1"/>
                </a:solidFill>
              </a:rPr>
              <a:t>sau:</a:t>
            </a:r>
            <a:endParaRPr lang="en-US" altLang="en-US" sz="2400" b="1" dirty="0">
              <a:solidFill>
                <a:schemeClr val="tx1"/>
              </a:solidFill>
            </a:endParaRPr>
          </a:p>
        </p:txBody>
      </p:sp>
      <p:sp>
        <p:nvSpPr>
          <p:cNvPr id="30727" name="Rectangle 9"/>
          <p:cNvSpPr>
            <a:spLocks noChangeArrowheads="1"/>
          </p:cNvSpPr>
          <p:nvPr/>
        </p:nvSpPr>
        <p:spPr bwMode="auto">
          <a:xfrm>
            <a:off x="1542197" y="3875249"/>
            <a:ext cx="1031770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
            </a:pPr>
            <a:r>
              <a:rPr lang="vi-VN" altLang="en-US" sz="2400" b="1" i="1" dirty="0">
                <a:solidFill>
                  <a:schemeClr val="tx1"/>
                </a:solidFill>
              </a:rPr>
              <a:t>TCH không phải </a:t>
            </a:r>
            <a:r>
              <a:rPr lang="vi-VN" altLang="en-US" sz="2400" b="1" i="1" dirty="0" smtClean="0">
                <a:solidFill>
                  <a:schemeClr val="tx1"/>
                </a:solidFill>
              </a:rPr>
              <a:t>mới</a:t>
            </a:r>
            <a:r>
              <a:rPr lang="vi-VN" altLang="en-US" sz="2400" b="1" i="1" dirty="0">
                <a:solidFill>
                  <a:schemeClr val="tx1"/>
                </a:solidFill>
              </a:rPr>
              <a:t>, nhưng </a:t>
            </a:r>
            <a:r>
              <a:rPr lang="vi-VN" altLang="en-US" sz="2400" b="1" i="1" dirty="0">
                <a:solidFill>
                  <a:srgbClr val="0070C0"/>
                </a:solidFill>
              </a:rPr>
              <a:t>quy mô </a:t>
            </a:r>
            <a:r>
              <a:rPr lang="vi-VN" altLang="en-US" sz="2400" b="1" i="1" dirty="0" smtClean="0">
                <a:solidFill>
                  <a:srgbClr val="0070C0"/>
                </a:solidFill>
              </a:rPr>
              <a:t>đã </a:t>
            </a:r>
            <a:r>
              <a:rPr lang="vi-VN" altLang="en-US" sz="2400" b="1" i="1" dirty="0">
                <a:solidFill>
                  <a:srgbClr val="0070C0"/>
                </a:solidFill>
              </a:rPr>
              <a:t>khác hẳn</a:t>
            </a:r>
            <a:r>
              <a:rPr lang="vi-VN" altLang="en-US" sz="2400" b="1" i="1" dirty="0">
                <a:solidFill>
                  <a:schemeClr val="tx1"/>
                </a:solidFill>
              </a:rPr>
              <a:t>, </a:t>
            </a:r>
            <a:r>
              <a:rPr lang="vi-VN" altLang="en-US" sz="2400" b="1" i="1" dirty="0" smtClean="0">
                <a:solidFill>
                  <a:schemeClr val="tx1"/>
                </a:solidFill>
              </a:rPr>
              <a:t>tác </a:t>
            </a:r>
            <a:r>
              <a:rPr lang="vi-VN" altLang="en-US" sz="2400" b="1" i="1" dirty="0">
                <a:solidFill>
                  <a:schemeClr val="tx1"/>
                </a:solidFill>
              </a:rPr>
              <a:t>động </a:t>
            </a:r>
            <a:r>
              <a:rPr lang="vi-VN" altLang="en-US" sz="2400" b="1" i="1" dirty="0" smtClean="0">
                <a:solidFill>
                  <a:schemeClr val="tx1"/>
                </a:solidFill>
              </a:rPr>
              <a:t>lớn </a:t>
            </a:r>
            <a:r>
              <a:rPr lang="vi-VN" altLang="en-US" sz="2400" b="1" i="1" dirty="0">
                <a:solidFill>
                  <a:schemeClr val="tx1"/>
                </a:solidFill>
              </a:rPr>
              <a:t>các HĐ của con người, và sẽ tiếp tục gia tăng</a:t>
            </a:r>
            <a:endParaRPr lang="en-US" altLang="en-US" sz="2400" b="1" i="1" dirty="0">
              <a:solidFill>
                <a:schemeClr val="tx1"/>
              </a:solidFill>
            </a:endParaRPr>
          </a:p>
        </p:txBody>
      </p:sp>
      <p:sp>
        <p:nvSpPr>
          <p:cNvPr id="30728" name="Rectangle 10"/>
          <p:cNvSpPr>
            <a:spLocks noChangeArrowheads="1"/>
          </p:cNvSpPr>
          <p:nvPr/>
        </p:nvSpPr>
        <p:spPr bwMode="auto">
          <a:xfrm>
            <a:off x="1553922" y="5024614"/>
            <a:ext cx="1026503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
            </a:pPr>
            <a:r>
              <a:rPr lang="vi-VN" altLang="en-US" sz="2400" b="1" i="1" dirty="0">
                <a:solidFill>
                  <a:schemeClr val="tx1"/>
                </a:solidFill>
              </a:rPr>
              <a:t>TCH </a:t>
            </a:r>
            <a:r>
              <a:rPr lang="vi-VN" altLang="en-US" sz="2400" b="1" i="1" dirty="0" smtClean="0">
                <a:solidFill>
                  <a:schemeClr val="tx1"/>
                </a:solidFill>
              </a:rPr>
              <a:t>thể </a:t>
            </a:r>
            <a:r>
              <a:rPr lang="vi-VN" altLang="en-US" sz="2400" b="1" i="1" dirty="0">
                <a:solidFill>
                  <a:schemeClr val="tx1"/>
                </a:solidFill>
              </a:rPr>
              <a:t>hiện </a:t>
            </a:r>
            <a:r>
              <a:rPr lang="vi-VN" altLang="en-US" sz="2400" b="1" i="1" dirty="0">
                <a:solidFill>
                  <a:srgbClr val="0070C0"/>
                </a:solidFill>
              </a:rPr>
              <a:t>ở nhiều lĩnh vực</a:t>
            </a:r>
            <a:r>
              <a:rPr lang="vi-VN" altLang="en-US" sz="2400" b="1" i="1" dirty="0">
                <a:solidFill>
                  <a:schemeClr val="tx1"/>
                </a:solidFill>
              </a:rPr>
              <a:t>, nhưng </a:t>
            </a:r>
            <a:r>
              <a:rPr lang="vi-VN" altLang="en-US" sz="2400" b="1" i="1" dirty="0" smtClean="0">
                <a:solidFill>
                  <a:schemeClr val="tx1"/>
                </a:solidFill>
              </a:rPr>
              <a:t>chưa phổ </a:t>
            </a:r>
            <a:r>
              <a:rPr lang="vi-VN" altLang="en-US" sz="2400" b="1" i="1" dirty="0">
                <a:solidFill>
                  <a:schemeClr val="tx1"/>
                </a:solidFill>
              </a:rPr>
              <a:t>biến rộng và vẫn mang </a:t>
            </a:r>
            <a:r>
              <a:rPr lang="vi-VN" altLang="en-US" sz="2400" b="1" i="1" dirty="0" smtClean="0">
                <a:solidFill>
                  <a:schemeClr val="tx1"/>
                </a:solidFill>
              </a:rPr>
              <a:t>tính </a:t>
            </a:r>
            <a:r>
              <a:rPr lang="vi-VN" altLang="en-US" sz="2400" b="1" i="1" dirty="0">
                <a:solidFill>
                  <a:schemeClr val="tx1"/>
                </a:solidFill>
              </a:rPr>
              <a:t>chất bất đối xứng và không đồng đều </a:t>
            </a:r>
            <a:endParaRPr lang="en-US" altLang="en-US" sz="2400" b="1" i="1" dirty="0">
              <a:solidFill>
                <a:schemeClr val="tx1"/>
              </a:solidFill>
            </a:endParaRPr>
          </a:p>
        </p:txBody>
      </p:sp>
      <p:sp>
        <p:nvSpPr>
          <p:cNvPr id="30729" name="Rectangle 11"/>
          <p:cNvSpPr>
            <a:spLocks noChangeArrowheads="1"/>
          </p:cNvSpPr>
          <p:nvPr/>
        </p:nvSpPr>
        <p:spPr bwMode="auto">
          <a:xfrm>
            <a:off x="1544118" y="6198021"/>
            <a:ext cx="1019295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
            </a:pPr>
            <a:r>
              <a:rPr lang="vi-VN" altLang="en-US" sz="2400" b="1" i="1" dirty="0">
                <a:solidFill>
                  <a:schemeClr val="tx1"/>
                </a:solidFill>
              </a:rPr>
              <a:t>TCH </a:t>
            </a:r>
            <a:r>
              <a:rPr lang="vi-VN" altLang="en-US" sz="2400" b="1" i="1" dirty="0" smtClean="0">
                <a:solidFill>
                  <a:schemeClr val="tx1"/>
                </a:solidFill>
              </a:rPr>
              <a:t>làm </a:t>
            </a:r>
            <a:r>
              <a:rPr lang="vi-VN" altLang="en-US" sz="2400" b="1" i="1" dirty="0">
                <a:solidFill>
                  <a:srgbClr val="0070C0"/>
                </a:solidFill>
              </a:rPr>
              <a:t>xuất hiện những đe doạ </a:t>
            </a:r>
            <a:r>
              <a:rPr lang="vi-VN" altLang="en-US" sz="2400" b="1" i="1" dirty="0" smtClean="0">
                <a:solidFill>
                  <a:schemeClr val="tx1"/>
                </a:solidFill>
              </a:rPr>
              <a:t>lĩnh </a:t>
            </a:r>
            <a:r>
              <a:rPr lang="vi-VN" altLang="en-US" sz="2400" b="1" i="1" dirty="0">
                <a:solidFill>
                  <a:schemeClr val="tx1"/>
                </a:solidFill>
              </a:rPr>
              <a:t>vực an ninh, </a:t>
            </a:r>
            <a:r>
              <a:rPr lang="en-US" altLang="en-US" sz="2400" b="1" i="1" dirty="0">
                <a:solidFill>
                  <a:schemeClr val="tx1"/>
                </a:solidFill>
              </a:rPr>
              <a:t>MT</a:t>
            </a:r>
            <a:r>
              <a:rPr lang="vi-VN" altLang="en-US" sz="2400" b="1" i="1" dirty="0">
                <a:solidFill>
                  <a:schemeClr val="tx1"/>
                </a:solidFill>
              </a:rPr>
              <a:t>, y tế, VH</a:t>
            </a:r>
            <a:endParaRPr lang="en-US" altLang="en-US" sz="2400" b="1" i="1" dirty="0">
              <a:solidFill>
                <a:schemeClr val="tx1"/>
              </a:solidFill>
            </a:endParaRPr>
          </a:p>
        </p:txBody>
      </p:sp>
    </p:spTree>
    <p:extLst>
      <p:ext uri="{BB962C8B-B14F-4D97-AF65-F5344CB8AC3E}">
        <p14:creationId xmlns:p14="http://schemas.microsoft.com/office/powerpoint/2010/main" val="3585124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fade">
                                      <p:cBhvr>
                                        <p:cTn id="7" dur="500"/>
                                        <p:tgtEl>
                                          <p:spTgt spid="307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5"/>
                                        </p:tgtEl>
                                        <p:attrNameLst>
                                          <p:attrName>style.visibility</p:attrName>
                                        </p:attrNameLst>
                                      </p:cBhvr>
                                      <p:to>
                                        <p:strVal val="visible"/>
                                      </p:to>
                                    </p:set>
                                    <p:animEffect transition="in" filter="fade">
                                      <p:cBhvr>
                                        <p:cTn id="12" dur="500"/>
                                        <p:tgtEl>
                                          <p:spTgt spid="307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26"/>
                                        </p:tgtEl>
                                        <p:attrNameLst>
                                          <p:attrName>style.visibility</p:attrName>
                                        </p:attrNameLst>
                                      </p:cBhvr>
                                      <p:to>
                                        <p:strVal val="visible"/>
                                      </p:to>
                                    </p:set>
                                    <p:animEffect transition="in" filter="fade">
                                      <p:cBhvr>
                                        <p:cTn id="17" dur="500"/>
                                        <p:tgtEl>
                                          <p:spTgt spid="307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27"/>
                                        </p:tgtEl>
                                        <p:attrNameLst>
                                          <p:attrName>style.visibility</p:attrName>
                                        </p:attrNameLst>
                                      </p:cBhvr>
                                      <p:to>
                                        <p:strVal val="visible"/>
                                      </p:to>
                                    </p:set>
                                    <p:animEffect transition="in" filter="fade">
                                      <p:cBhvr>
                                        <p:cTn id="22" dur="500"/>
                                        <p:tgtEl>
                                          <p:spTgt spid="307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28"/>
                                        </p:tgtEl>
                                        <p:attrNameLst>
                                          <p:attrName>style.visibility</p:attrName>
                                        </p:attrNameLst>
                                      </p:cBhvr>
                                      <p:to>
                                        <p:strVal val="visible"/>
                                      </p:to>
                                    </p:set>
                                    <p:animEffect transition="in" filter="fade">
                                      <p:cBhvr>
                                        <p:cTn id="27" dur="500"/>
                                        <p:tgtEl>
                                          <p:spTgt spid="3072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29"/>
                                        </p:tgtEl>
                                        <p:attrNameLst>
                                          <p:attrName>style.visibility</p:attrName>
                                        </p:attrNameLst>
                                      </p:cBhvr>
                                      <p:to>
                                        <p:strVal val="visible"/>
                                      </p:to>
                                    </p:set>
                                    <p:animEffect transition="in" filter="fade">
                                      <p:cBhvr>
                                        <p:cTn id="32" dur="500"/>
                                        <p:tgtEl>
                                          <p:spTgt spid="307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P spid="30725" grpId="0"/>
      <p:bldP spid="30726" grpId="0"/>
      <p:bldP spid="30727" grpId="0"/>
      <p:bldP spid="30728" grpId="0"/>
      <p:bldP spid="307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5"/>
          <p:cNvSpPr>
            <a:spLocks noChangeArrowheads="1"/>
          </p:cNvSpPr>
          <p:nvPr/>
        </p:nvSpPr>
        <p:spPr bwMode="auto">
          <a:xfrm>
            <a:off x="363177" y="1192918"/>
            <a:ext cx="767535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ü"/>
            </a:pPr>
            <a:r>
              <a:rPr lang="pt-BR" altLang="en-US" sz="2400" b="1" dirty="0">
                <a:solidFill>
                  <a:schemeClr val="tx1"/>
                </a:solidFill>
              </a:rPr>
              <a:t>Trong bối cảnh </a:t>
            </a:r>
            <a:r>
              <a:rPr lang="pt-BR" altLang="en-US" sz="2400" b="1" dirty="0" smtClean="0">
                <a:solidFill>
                  <a:schemeClr val="tx1"/>
                </a:solidFill>
              </a:rPr>
              <a:t>TCH, mục </a:t>
            </a:r>
            <a:r>
              <a:rPr lang="pt-BR" altLang="en-US" sz="2400" b="1" dirty="0">
                <a:solidFill>
                  <a:schemeClr val="tx1"/>
                </a:solidFill>
              </a:rPr>
              <a:t>đích của </a:t>
            </a:r>
            <a:r>
              <a:rPr lang="pt-BR" altLang="en-US" sz="2400" b="1" dirty="0" smtClean="0">
                <a:solidFill>
                  <a:schemeClr val="tx1"/>
                </a:solidFill>
              </a:rPr>
              <a:t>GD là</a:t>
            </a:r>
            <a:r>
              <a:rPr lang="pt-BR" altLang="en-US" sz="2400" b="1" dirty="0">
                <a:solidFill>
                  <a:schemeClr val="tx1"/>
                </a:solidFill>
              </a:rPr>
              <a:t>:</a:t>
            </a:r>
            <a:endParaRPr lang="en-US" altLang="en-US" sz="2400" b="1" dirty="0">
              <a:solidFill>
                <a:schemeClr val="tx1"/>
              </a:solidFill>
            </a:endParaRPr>
          </a:p>
        </p:txBody>
      </p:sp>
      <p:sp>
        <p:nvSpPr>
          <p:cNvPr id="31749" name="Rectangle 6"/>
          <p:cNvSpPr>
            <a:spLocks noChangeArrowheads="1"/>
          </p:cNvSpPr>
          <p:nvPr/>
        </p:nvSpPr>
        <p:spPr bwMode="auto">
          <a:xfrm>
            <a:off x="1023582" y="2025908"/>
            <a:ext cx="10918210"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
            </a:pPr>
            <a:r>
              <a:rPr lang="pt-BR" altLang="en-US" sz="2400" b="1" dirty="0">
                <a:solidFill>
                  <a:srgbClr val="0070C0"/>
                </a:solidFill>
              </a:rPr>
              <a:t>Tạo nên </a:t>
            </a:r>
            <a:r>
              <a:rPr lang="pt-BR" altLang="en-US" sz="2400" b="1" dirty="0" smtClean="0">
                <a:solidFill>
                  <a:schemeClr val="tx1"/>
                </a:solidFill>
              </a:rPr>
              <a:t>người </a:t>
            </a:r>
            <a:r>
              <a:rPr lang="pt-BR" altLang="en-US" sz="2400" b="1" dirty="0">
                <a:solidFill>
                  <a:schemeClr val="tx1"/>
                </a:solidFill>
              </a:rPr>
              <a:t>có </a:t>
            </a:r>
            <a:r>
              <a:rPr lang="pt-BR" altLang="en-US" sz="2400" b="1" dirty="0" smtClean="0">
                <a:solidFill>
                  <a:schemeClr val="tx1"/>
                </a:solidFill>
              </a:rPr>
              <a:t>NL </a:t>
            </a:r>
            <a:r>
              <a:rPr lang="pt-BR" altLang="en-US" sz="2400" b="1" dirty="0">
                <a:solidFill>
                  <a:schemeClr val="tx1"/>
                </a:solidFill>
              </a:rPr>
              <a:t>tổ </a:t>
            </a:r>
            <a:r>
              <a:rPr lang="pt-BR" altLang="en-US" sz="2400" b="1" dirty="0" smtClean="0">
                <a:solidFill>
                  <a:schemeClr val="tx1"/>
                </a:solidFill>
              </a:rPr>
              <a:t>chức</a:t>
            </a:r>
            <a:r>
              <a:rPr lang="vi-VN" altLang="en-US" sz="2400" b="1" dirty="0" smtClean="0">
                <a:solidFill>
                  <a:schemeClr val="tx1"/>
                </a:solidFill>
              </a:rPr>
              <a:t>,</a:t>
            </a:r>
            <a:r>
              <a:rPr lang="pt-BR" altLang="en-US" sz="2400" b="1" dirty="0" smtClean="0">
                <a:solidFill>
                  <a:schemeClr val="tx1"/>
                </a:solidFill>
              </a:rPr>
              <a:t> </a:t>
            </a:r>
            <a:r>
              <a:rPr lang="pt-BR" altLang="en-US" sz="2400" b="1" dirty="0">
                <a:solidFill>
                  <a:schemeClr val="tx1"/>
                </a:solidFill>
              </a:rPr>
              <a:t>vận dụng </a:t>
            </a:r>
            <a:r>
              <a:rPr lang="pt-BR" altLang="en-US" sz="2400" b="1" dirty="0" smtClean="0">
                <a:solidFill>
                  <a:schemeClr val="tx1"/>
                </a:solidFill>
              </a:rPr>
              <a:t>TT, không </a:t>
            </a:r>
            <a:r>
              <a:rPr lang="pt-BR" altLang="en-US" sz="2400" b="1" dirty="0">
                <a:solidFill>
                  <a:schemeClr val="tx1"/>
                </a:solidFill>
              </a:rPr>
              <a:t>phải </a:t>
            </a:r>
            <a:r>
              <a:rPr lang="pt-BR" altLang="en-US" sz="2400" b="1" dirty="0" smtClean="0">
                <a:solidFill>
                  <a:schemeClr val="tx1"/>
                </a:solidFill>
              </a:rPr>
              <a:t>tích luỹ TT</a:t>
            </a:r>
            <a:endParaRPr lang="en-US" altLang="en-US" sz="2400" b="1" dirty="0">
              <a:solidFill>
                <a:schemeClr val="tx1"/>
              </a:solidFill>
            </a:endParaRPr>
          </a:p>
          <a:p>
            <a:pPr algn="just">
              <a:lnSpc>
                <a:spcPct val="150000"/>
              </a:lnSpc>
              <a:spcBef>
                <a:spcPts val="300"/>
              </a:spcBef>
              <a:spcAft>
                <a:spcPts val="300"/>
              </a:spcAft>
              <a:buClr>
                <a:srgbClr val="FF0000"/>
              </a:buClr>
              <a:buFont typeface="Wingdings" panose="05000000000000000000" pitchFamily="2" charset="2"/>
              <a:buChar char="§"/>
            </a:pPr>
            <a:r>
              <a:rPr lang="pt-BR" altLang="en-US" sz="2400" b="1" dirty="0">
                <a:solidFill>
                  <a:schemeClr val="tx1"/>
                </a:solidFill>
              </a:rPr>
              <a:t>Làm </a:t>
            </a:r>
            <a:r>
              <a:rPr lang="pt-BR" altLang="en-US" sz="2400" b="1" dirty="0" smtClean="0">
                <a:solidFill>
                  <a:srgbClr val="0070C0"/>
                </a:solidFill>
              </a:rPr>
              <a:t>người </a:t>
            </a:r>
            <a:r>
              <a:rPr lang="pt-BR" altLang="en-US" sz="2400" b="1" dirty="0">
                <a:solidFill>
                  <a:srgbClr val="0070C0"/>
                </a:solidFill>
              </a:rPr>
              <a:t>học hiểu được </a:t>
            </a:r>
            <a:r>
              <a:rPr lang="pt-BR" altLang="en-US" sz="2400" b="1" dirty="0" smtClean="0">
                <a:solidFill>
                  <a:schemeClr val="tx1"/>
                </a:solidFill>
              </a:rPr>
              <a:t>những gì </a:t>
            </a:r>
            <a:r>
              <a:rPr lang="pt-BR" altLang="en-US" sz="2400" b="1" dirty="0">
                <a:solidFill>
                  <a:schemeClr val="tx1"/>
                </a:solidFill>
              </a:rPr>
              <a:t>mà thiên </a:t>
            </a:r>
            <a:r>
              <a:rPr lang="pt-BR" altLang="en-US" sz="2400" b="1" dirty="0" smtClean="0">
                <a:solidFill>
                  <a:schemeClr val="tx1"/>
                </a:solidFill>
              </a:rPr>
              <a:t>nhiên</a:t>
            </a:r>
            <a:r>
              <a:rPr lang="vi-VN" altLang="en-US" sz="2400" b="1" dirty="0" smtClean="0">
                <a:solidFill>
                  <a:schemeClr val="tx1"/>
                </a:solidFill>
              </a:rPr>
              <a:t> đã </a:t>
            </a:r>
            <a:r>
              <a:rPr lang="vi-VN" altLang="en-US" sz="2400" b="1" dirty="0">
                <a:solidFill>
                  <a:schemeClr val="tx1"/>
                </a:solidFill>
              </a:rPr>
              <a:t>ban tặng</a:t>
            </a:r>
          </a:p>
          <a:p>
            <a:pPr algn="just">
              <a:lnSpc>
                <a:spcPct val="150000"/>
              </a:lnSpc>
              <a:spcBef>
                <a:spcPts val="300"/>
              </a:spcBef>
              <a:spcAft>
                <a:spcPts val="300"/>
              </a:spcAft>
              <a:buClr>
                <a:srgbClr val="FF0000"/>
              </a:buClr>
              <a:buFont typeface="Wingdings" panose="05000000000000000000" pitchFamily="2" charset="2"/>
              <a:buChar char="§"/>
            </a:pPr>
            <a:r>
              <a:rPr lang="pt-BR" altLang="en-US" sz="2400" b="1" dirty="0">
                <a:solidFill>
                  <a:srgbClr val="0070C0"/>
                </a:solidFill>
              </a:rPr>
              <a:t>Dạy cách sống</a:t>
            </a:r>
            <a:r>
              <a:rPr lang="pt-BR" altLang="en-US" sz="2400" b="1" dirty="0">
                <a:solidFill>
                  <a:schemeClr val="tx1"/>
                </a:solidFill>
              </a:rPr>
              <a:t>, cách đối mặt </a:t>
            </a:r>
            <a:r>
              <a:rPr lang="pt-BR" altLang="en-US" sz="2400" b="1" dirty="0" smtClean="0">
                <a:solidFill>
                  <a:schemeClr val="tx1"/>
                </a:solidFill>
              </a:rPr>
              <a:t>KK, vấn </a:t>
            </a:r>
            <a:r>
              <a:rPr lang="pt-BR" altLang="en-US" sz="2400" b="1" dirty="0">
                <a:solidFill>
                  <a:schemeClr val="tx1"/>
                </a:solidFill>
              </a:rPr>
              <a:t>đề phải giải </a:t>
            </a:r>
            <a:r>
              <a:rPr lang="pt-BR" altLang="en-US" sz="2400" b="1" dirty="0" smtClean="0">
                <a:solidFill>
                  <a:schemeClr val="tx1"/>
                </a:solidFill>
              </a:rPr>
              <a:t>quyết</a:t>
            </a:r>
            <a:endParaRPr lang="en-US" altLang="en-US" sz="2400" b="1" dirty="0">
              <a:solidFill>
                <a:schemeClr val="tx1"/>
              </a:solidFill>
            </a:endParaRPr>
          </a:p>
          <a:p>
            <a:pPr algn="just">
              <a:lnSpc>
                <a:spcPct val="150000"/>
              </a:lnSpc>
              <a:spcBef>
                <a:spcPts val="300"/>
              </a:spcBef>
              <a:spcAft>
                <a:spcPts val="300"/>
              </a:spcAft>
              <a:buClr>
                <a:srgbClr val="FF0000"/>
              </a:buClr>
              <a:buFont typeface="Wingdings" panose="05000000000000000000" pitchFamily="2" charset="2"/>
              <a:buChar char="§"/>
            </a:pPr>
            <a:r>
              <a:rPr lang="pt-BR" altLang="en-US" sz="2400" b="1" dirty="0">
                <a:solidFill>
                  <a:srgbClr val="0070C0"/>
                </a:solidFill>
              </a:rPr>
              <a:t>Hiểu biết </a:t>
            </a:r>
            <a:r>
              <a:rPr lang="pt-BR" altLang="en-US" sz="2400" b="1" dirty="0">
                <a:solidFill>
                  <a:schemeClr val="tx1"/>
                </a:solidFill>
              </a:rPr>
              <a:t>về tư cách thành viên của cộng đồng, </a:t>
            </a:r>
            <a:r>
              <a:rPr lang="pt-BR" altLang="en-US" sz="2400" b="1" dirty="0" smtClean="0">
                <a:solidFill>
                  <a:schemeClr val="tx1"/>
                </a:solidFill>
              </a:rPr>
              <a:t>công dân; biết </a:t>
            </a:r>
            <a:r>
              <a:rPr lang="pt-BR" altLang="en-US" sz="2400" b="1" dirty="0">
                <a:solidFill>
                  <a:srgbClr val="0070C0"/>
                </a:solidFill>
              </a:rPr>
              <a:t>đối </a:t>
            </a:r>
            <a:r>
              <a:rPr lang="pt-BR" altLang="en-US" sz="2400" b="1" dirty="0" smtClean="0">
                <a:solidFill>
                  <a:srgbClr val="0070C0"/>
                </a:solidFill>
              </a:rPr>
              <a:t>thoại, </a:t>
            </a:r>
            <a:r>
              <a:rPr lang="pt-BR" altLang="en-US" sz="2400" b="1" dirty="0">
                <a:solidFill>
                  <a:srgbClr val="0070C0"/>
                </a:solidFill>
              </a:rPr>
              <a:t>bảo vệ </a:t>
            </a:r>
            <a:r>
              <a:rPr lang="pt-BR" altLang="en-US" sz="2400" b="1" dirty="0">
                <a:solidFill>
                  <a:schemeClr val="tx1"/>
                </a:solidFill>
              </a:rPr>
              <a:t>quan </a:t>
            </a:r>
            <a:r>
              <a:rPr lang="pt-BR" altLang="en-US" sz="2400" b="1" dirty="0" smtClean="0">
                <a:solidFill>
                  <a:schemeClr val="tx1"/>
                </a:solidFill>
              </a:rPr>
              <a:t>điểm; tìm </a:t>
            </a:r>
            <a:r>
              <a:rPr lang="pt-BR" altLang="en-US" sz="2400" b="1" dirty="0">
                <a:solidFill>
                  <a:schemeClr val="tx1"/>
                </a:solidFill>
              </a:rPr>
              <a:t>hiểu khách </a:t>
            </a:r>
            <a:r>
              <a:rPr lang="pt-BR" altLang="en-US" sz="2400" b="1" dirty="0" smtClean="0">
                <a:solidFill>
                  <a:schemeClr val="tx1"/>
                </a:solidFill>
              </a:rPr>
              <a:t>quan, khoan dung, </a:t>
            </a:r>
            <a:r>
              <a:rPr lang="pt-BR" altLang="en-US" sz="2400" b="1" dirty="0">
                <a:solidFill>
                  <a:schemeClr val="tx1"/>
                </a:solidFill>
              </a:rPr>
              <a:t>các tín ngưỡng khác với mình.</a:t>
            </a:r>
            <a:endParaRPr lang="en-US" altLang="en-US" sz="2400" b="1" dirty="0">
              <a:solidFill>
                <a:schemeClr val="tx1"/>
              </a:solidFill>
            </a:endParaRPr>
          </a:p>
          <a:p>
            <a:pPr algn="just">
              <a:lnSpc>
                <a:spcPct val="150000"/>
              </a:lnSpc>
              <a:spcBef>
                <a:spcPts val="300"/>
              </a:spcBef>
              <a:spcAft>
                <a:spcPts val="300"/>
              </a:spcAft>
              <a:buClr>
                <a:srgbClr val="FF0000"/>
              </a:buClr>
              <a:buFont typeface="Wingdings" panose="05000000000000000000" pitchFamily="2" charset="2"/>
              <a:buChar char="§"/>
            </a:pPr>
            <a:r>
              <a:rPr lang="pt-BR" altLang="en-US" sz="2400" b="1" dirty="0">
                <a:solidFill>
                  <a:srgbClr val="0070C0"/>
                </a:solidFill>
              </a:rPr>
              <a:t>Hiểu cách học</a:t>
            </a:r>
            <a:r>
              <a:rPr lang="pt-BR" altLang="en-US" sz="2400" b="1" dirty="0">
                <a:solidFill>
                  <a:schemeClr val="tx1"/>
                </a:solidFill>
              </a:rPr>
              <a:t>, cách làm, cách tổ chức, liên kết các tri thức nhằm nâng cao hiệu quả tư duy và hành động của mình.</a:t>
            </a:r>
            <a:endParaRPr lang="en-US" altLang="en-US" sz="2400" b="1" dirty="0">
              <a:solidFill>
                <a:schemeClr val="tx1"/>
              </a:solidFill>
            </a:endParaRPr>
          </a:p>
        </p:txBody>
      </p:sp>
      <p:sp>
        <p:nvSpPr>
          <p:cNvPr id="6" name="Rectangle 5"/>
          <p:cNvSpPr>
            <a:spLocks noChangeArrowheads="1"/>
          </p:cNvSpPr>
          <p:nvPr/>
        </p:nvSpPr>
        <p:spPr bwMode="auto">
          <a:xfrm>
            <a:off x="2176624" y="136478"/>
            <a:ext cx="8100139" cy="65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defTabSz="1828800">
              <a:lnSpc>
                <a:spcPct val="150000"/>
              </a:lnSpc>
              <a:spcBef>
                <a:spcPct val="0"/>
              </a:spcBef>
              <a:buClr>
                <a:srgbClr val="FF0000"/>
              </a:buClr>
            </a:pPr>
            <a:r>
              <a:rPr lang="en-US" altLang="en-US" sz="2800" b="1" dirty="0" smtClean="0">
                <a:solidFill>
                  <a:srgbClr val="0033CC"/>
                </a:solidFill>
                <a:latin typeface="Arial" panose="020B0604020202020204" pitchFamily="34" charset="0"/>
              </a:rPr>
              <a:t>6. </a:t>
            </a:r>
            <a:r>
              <a:rPr lang="vi-VN" altLang="en-US" sz="2800" b="1" dirty="0" smtClean="0">
                <a:solidFill>
                  <a:srgbClr val="0033CC"/>
                </a:solidFill>
                <a:latin typeface="Arial" panose="020B0604020202020204" pitchFamily="34" charset="0"/>
              </a:rPr>
              <a:t>TOÀN CẦU HÓA VÀ HỘI NHẬP QUỐC TẾ</a:t>
            </a:r>
            <a:r>
              <a:rPr lang="en-US" altLang="en-US" sz="2800" b="1" dirty="0" smtClean="0">
                <a:solidFill>
                  <a:srgbClr val="0033CC"/>
                </a:solidFill>
                <a:latin typeface="Arial" panose="020B0604020202020204" pitchFamily="34" charset="0"/>
              </a:rPr>
              <a:t> (</a:t>
            </a:r>
            <a:r>
              <a:rPr lang="en-US" altLang="en-US" sz="2800" b="1" dirty="0" err="1" smtClean="0">
                <a:solidFill>
                  <a:srgbClr val="0033CC"/>
                </a:solidFill>
                <a:latin typeface="Arial" panose="020B0604020202020204" pitchFamily="34" charset="0"/>
              </a:rPr>
              <a:t>tt</a:t>
            </a:r>
            <a:r>
              <a:rPr lang="en-US" altLang="en-US" sz="2800" b="1" dirty="0" smtClean="0">
                <a:solidFill>
                  <a:srgbClr val="0033CC"/>
                </a:solidFill>
                <a:latin typeface="Arial" panose="020B0604020202020204" pitchFamily="34" charset="0"/>
              </a:rPr>
              <a:t>)</a:t>
            </a:r>
            <a:endParaRPr lang="en-US" altLang="en-US" sz="2800" b="1" dirty="0">
              <a:solidFill>
                <a:srgbClr val="0033CC"/>
              </a:solidFill>
              <a:latin typeface="Arial" panose="020B0604020202020204" pitchFamily="34" charset="0"/>
            </a:endParaRPr>
          </a:p>
        </p:txBody>
      </p:sp>
    </p:spTree>
    <p:extLst>
      <p:ext uri="{BB962C8B-B14F-4D97-AF65-F5344CB8AC3E}">
        <p14:creationId xmlns:p14="http://schemas.microsoft.com/office/powerpoint/2010/main" val="723666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749"/>
                                        </p:tgtEl>
                                        <p:attrNameLst>
                                          <p:attrName>style.visibility</p:attrName>
                                        </p:attrNameLst>
                                      </p:cBhvr>
                                      <p:to>
                                        <p:strVal val="visible"/>
                                      </p:to>
                                    </p:set>
                                    <p:animEffect transition="in" filter="fade">
                                      <p:cBhvr>
                                        <p:cTn id="7" dur="5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208672" y="1131190"/>
            <a:ext cx="9723184" cy="1908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228600" indent="-228600" algn="just">
              <a:lnSpc>
                <a:spcPct val="150000"/>
              </a:lnSpc>
              <a:spcBef>
                <a:spcPts val="300"/>
              </a:spcBef>
              <a:spcAft>
                <a:spcPts val="300"/>
              </a:spcAft>
              <a:buClr>
                <a:srgbClr val="FF0000"/>
              </a:buClr>
              <a:buFont typeface="Wingdings" panose="05000000000000000000" pitchFamily="2" charset="2"/>
              <a:buChar char="ü"/>
              <a:defRPr/>
            </a:pPr>
            <a:r>
              <a:rPr lang="en-US" sz="2400" b="1" dirty="0" smtClean="0"/>
              <a:t> X</a:t>
            </a:r>
            <a:r>
              <a:rPr lang="vi-VN" sz="2400" b="1" dirty="0" smtClean="0"/>
              <a:t>u </a:t>
            </a:r>
            <a:r>
              <a:rPr lang="vi-VN" sz="2400" b="1" dirty="0"/>
              <a:t>thế HNQT </a:t>
            </a:r>
            <a:r>
              <a:rPr lang="vi-VN" sz="2400" b="1" dirty="0" smtClean="0"/>
              <a:t>và </a:t>
            </a:r>
            <a:r>
              <a:rPr lang="vi-VN" sz="2400" b="1" dirty="0"/>
              <a:t>HNKT đòi hỏi các nền </a:t>
            </a:r>
            <a:r>
              <a:rPr lang="vi-VN" sz="2400" b="1" dirty="0" smtClean="0"/>
              <a:t>GD: </a:t>
            </a:r>
            <a:endParaRPr lang="en-US" sz="2400" b="1" dirty="0"/>
          </a:p>
          <a:p>
            <a:pPr marL="914400" indent="-287338" algn="just">
              <a:lnSpc>
                <a:spcPct val="150000"/>
              </a:lnSpc>
              <a:spcBef>
                <a:spcPts val="300"/>
              </a:spcBef>
              <a:spcAft>
                <a:spcPts val="300"/>
              </a:spcAft>
              <a:buClr>
                <a:srgbClr val="FF0000"/>
              </a:buClr>
              <a:buFont typeface="Wingdings" panose="05000000000000000000" pitchFamily="2" charset="2"/>
              <a:buChar char="§"/>
              <a:defRPr/>
            </a:pPr>
            <a:r>
              <a:rPr lang="vi-VN" sz="2400" b="1" i="1" dirty="0"/>
              <a:t>Một mặt, phải tạo ra </a:t>
            </a:r>
            <a:r>
              <a:rPr lang="vi-VN" sz="2400" b="1" i="1" dirty="0" smtClean="0"/>
              <a:t>lực </a:t>
            </a:r>
            <a:r>
              <a:rPr lang="vi-VN" sz="2400" b="1" i="1" dirty="0"/>
              <a:t>lượng lao động </a:t>
            </a:r>
            <a:r>
              <a:rPr lang="vi-VN" sz="2400" b="1" i="1" dirty="0">
                <a:solidFill>
                  <a:srgbClr val="0070C0"/>
                </a:solidFill>
              </a:rPr>
              <a:t>có kỹ năng </a:t>
            </a:r>
            <a:r>
              <a:rPr lang="vi-VN" sz="2400" b="1" i="1" dirty="0" smtClean="0">
                <a:solidFill>
                  <a:srgbClr val="0070C0"/>
                </a:solidFill>
              </a:rPr>
              <a:t>cao;</a:t>
            </a:r>
            <a:endParaRPr lang="vi-VN" sz="2400" b="1" i="1" dirty="0">
              <a:solidFill>
                <a:srgbClr val="0070C0"/>
              </a:solidFill>
            </a:endParaRPr>
          </a:p>
          <a:p>
            <a:pPr marL="914400" indent="-287338" algn="just">
              <a:lnSpc>
                <a:spcPct val="150000"/>
              </a:lnSpc>
              <a:spcBef>
                <a:spcPts val="300"/>
              </a:spcBef>
              <a:spcAft>
                <a:spcPts val="300"/>
              </a:spcAft>
              <a:buClr>
                <a:srgbClr val="FF0000"/>
              </a:buClr>
              <a:buFont typeface="Wingdings" panose="05000000000000000000" pitchFamily="2" charset="2"/>
              <a:buChar char="§"/>
              <a:defRPr/>
            </a:pPr>
            <a:r>
              <a:rPr lang="vi-VN" sz="2400" b="1" i="1" dirty="0"/>
              <a:t>Mặt khác, bảo đảm được </a:t>
            </a:r>
            <a:r>
              <a:rPr lang="vi-VN" sz="2400" b="1" i="1" dirty="0">
                <a:solidFill>
                  <a:srgbClr val="0070C0"/>
                </a:solidFill>
              </a:rPr>
              <a:t>công bằng </a:t>
            </a:r>
            <a:r>
              <a:rPr lang="vi-VN" sz="2400" b="1" i="1" dirty="0"/>
              <a:t>trong giáo dục</a:t>
            </a:r>
            <a:endParaRPr lang="en-US" sz="2400" b="1" i="1" dirty="0"/>
          </a:p>
        </p:txBody>
      </p:sp>
      <p:sp>
        <p:nvSpPr>
          <p:cNvPr id="8" name="Rectangle 7"/>
          <p:cNvSpPr/>
          <p:nvPr/>
        </p:nvSpPr>
        <p:spPr>
          <a:xfrm>
            <a:off x="482248" y="3138505"/>
            <a:ext cx="11295770" cy="1908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1023938" indent="-341313" algn="just">
              <a:lnSpc>
                <a:spcPct val="150000"/>
              </a:lnSpc>
              <a:spcBef>
                <a:spcPts val="300"/>
              </a:spcBef>
              <a:spcAft>
                <a:spcPts val="300"/>
              </a:spcAft>
              <a:buClr>
                <a:srgbClr val="FF0000"/>
              </a:buClr>
              <a:buFont typeface="Wingdings" panose="05000000000000000000" pitchFamily="2" charset="2"/>
              <a:buChar char="ü"/>
              <a:defRPr/>
            </a:pPr>
            <a:r>
              <a:rPr lang="en-US" sz="2400" b="1" dirty="0" smtClean="0"/>
              <a:t> </a:t>
            </a:r>
            <a:r>
              <a:rPr lang="vi-VN" sz="2400" b="1" dirty="0" smtClean="0"/>
              <a:t>Xu </a:t>
            </a:r>
            <a:r>
              <a:rPr lang="vi-VN" sz="2400" b="1" dirty="0"/>
              <a:t>thế HNQT trong GD phát triển mạnh </a:t>
            </a:r>
            <a:r>
              <a:rPr lang="vi-VN" sz="2400" b="1" dirty="0" smtClean="0"/>
              <a:t>gần </a:t>
            </a:r>
            <a:r>
              <a:rPr lang="vi-VN" sz="2400" b="1" dirty="0"/>
              <a:t>đây </a:t>
            </a:r>
            <a:r>
              <a:rPr lang="vi-VN" sz="2400" b="1" dirty="0" smtClean="0"/>
              <a:t>như</a:t>
            </a:r>
            <a:r>
              <a:rPr lang="vi-VN" sz="2400" b="1" dirty="0"/>
              <a:t>: </a:t>
            </a:r>
          </a:p>
          <a:p>
            <a:pPr marL="1597025" indent="-287338" algn="just">
              <a:lnSpc>
                <a:spcPct val="150000"/>
              </a:lnSpc>
              <a:spcBef>
                <a:spcPts val="300"/>
              </a:spcBef>
              <a:spcAft>
                <a:spcPts val="300"/>
              </a:spcAft>
              <a:buClr>
                <a:srgbClr val="FF0000"/>
              </a:buClr>
              <a:buFont typeface="Wingdings" panose="05000000000000000000" pitchFamily="2" charset="2"/>
              <a:buChar char="§"/>
              <a:defRPr/>
            </a:pPr>
            <a:r>
              <a:rPr lang="en-US" sz="2400" b="1" i="1" dirty="0" smtClean="0"/>
              <a:t>C</a:t>
            </a:r>
            <a:r>
              <a:rPr lang="vi-VN" sz="2400" b="1" i="1" dirty="0" smtClean="0"/>
              <a:t>àng </a:t>
            </a:r>
            <a:r>
              <a:rPr lang="vi-VN" sz="2400" b="1" i="1" dirty="0"/>
              <a:t>nhiều HSSV lựa chọn </a:t>
            </a:r>
            <a:r>
              <a:rPr lang="vi-VN" sz="2400" b="1" i="1" dirty="0">
                <a:solidFill>
                  <a:srgbClr val="0070C0"/>
                </a:solidFill>
              </a:rPr>
              <a:t>du học </a:t>
            </a:r>
            <a:r>
              <a:rPr lang="vi-VN" sz="2400" b="1" i="1" dirty="0" smtClean="0"/>
              <a:t>nước </a:t>
            </a:r>
            <a:r>
              <a:rPr lang="vi-VN" sz="2400" b="1" i="1" dirty="0"/>
              <a:t>ngoài, du học tại chỗ, </a:t>
            </a:r>
          </a:p>
          <a:p>
            <a:pPr marL="1597025" indent="-287338" algn="just">
              <a:lnSpc>
                <a:spcPct val="150000"/>
              </a:lnSpc>
              <a:spcBef>
                <a:spcPts val="300"/>
              </a:spcBef>
              <a:spcAft>
                <a:spcPts val="300"/>
              </a:spcAft>
              <a:buClr>
                <a:srgbClr val="FF0000"/>
              </a:buClr>
              <a:buFont typeface="Wingdings" panose="05000000000000000000" pitchFamily="2" charset="2"/>
              <a:buChar char="§"/>
              <a:defRPr/>
            </a:pPr>
            <a:r>
              <a:rPr lang="vi-VN" sz="2400" b="1" i="1" dirty="0"/>
              <a:t>Hoặc đơn giản học qua các chương trình </a:t>
            </a:r>
            <a:r>
              <a:rPr lang="vi-VN" sz="2400" b="1" i="1" dirty="0">
                <a:solidFill>
                  <a:srgbClr val="0070C0"/>
                </a:solidFill>
              </a:rPr>
              <a:t>đào tạo từ xa</a:t>
            </a:r>
            <a:r>
              <a:rPr lang="vi-VN" sz="2400" b="1" i="1" dirty="0"/>
              <a:t>… </a:t>
            </a:r>
            <a:endParaRPr lang="en-US" sz="2400" b="1" i="1" dirty="0"/>
          </a:p>
        </p:txBody>
      </p:sp>
      <p:sp>
        <p:nvSpPr>
          <p:cNvPr id="32774" name="Rectangle 8"/>
          <p:cNvSpPr>
            <a:spLocks noChangeArrowheads="1"/>
          </p:cNvSpPr>
          <p:nvPr/>
        </p:nvSpPr>
        <p:spPr bwMode="auto">
          <a:xfrm>
            <a:off x="1161275" y="5103674"/>
            <a:ext cx="10493914" cy="1685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ü"/>
            </a:pPr>
            <a:r>
              <a:rPr lang="vi-VN" altLang="en-US" sz="2400" b="1" dirty="0" smtClean="0">
                <a:solidFill>
                  <a:schemeClr val="tx1"/>
                </a:solidFill>
              </a:rPr>
              <a:t>HNQT </a:t>
            </a:r>
            <a:r>
              <a:rPr lang="vi-VN" altLang="en-US" sz="2400" b="1" dirty="0">
                <a:solidFill>
                  <a:schemeClr val="tx1"/>
                </a:solidFill>
              </a:rPr>
              <a:t>trong GD </a:t>
            </a:r>
            <a:r>
              <a:rPr lang="en-US" altLang="en-US" sz="2400" b="1" dirty="0" smtClean="0">
                <a:solidFill>
                  <a:schemeClr val="tx1"/>
                </a:solidFill>
              </a:rPr>
              <a:t>r</a:t>
            </a:r>
            <a:r>
              <a:rPr lang="vi-VN" altLang="en-US" sz="2400" b="1" dirty="0" smtClean="0">
                <a:solidFill>
                  <a:schemeClr val="tx1"/>
                </a:solidFill>
              </a:rPr>
              <a:t>ất </a:t>
            </a:r>
            <a:r>
              <a:rPr lang="vi-VN" altLang="en-US" sz="2400" b="1" dirty="0">
                <a:solidFill>
                  <a:schemeClr val="tx1"/>
                </a:solidFill>
              </a:rPr>
              <a:t>phức tạp </a:t>
            </a:r>
            <a:r>
              <a:rPr lang="vi-VN" altLang="en-US" sz="2400" b="1" dirty="0" smtClean="0">
                <a:solidFill>
                  <a:schemeClr val="tx1"/>
                </a:solidFill>
              </a:rPr>
              <a:t>vì </a:t>
            </a:r>
            <a:r>
              <a:rPr lang="vi-VN" altLang="en-US" sz="2400" b="1" dirty="0">
                <a:solidFill>
                  <a:schemeClr val="tx1"/>
                </a:solidFill>
              </a:rPr>
              <a:t>có nhiều liên </a:t>
            </a:r>
            <a:r>
              <a:rPr lang="vi-VN" altLang="en-US" sz="2400" b="1" dirty="0" smtClean="0">
                <a:solidFill>
                  <a:schemeClr val="tx1"/>
                </a:solidFill>
              </a:rPr>
              <a:t>như</a:t>
            </a:r>
            <a:r>
              <a:rPr lang="vi-VN" altLang="en-US" sz="2400" b="1" dirty="0">
                <a:solidFill>
                  <a:schemeClr val="tx1"/>
                </a:solidFill>
              </a:rPr>
              <a:t>: chính phủ và chính quyền các cấp, các </a:t>
            </a:r>
            <a:r>
              <a:rPr lang="vi-VN" altLang="en-US" sz="2400" b="1" dirty="0" smtClean="0">
                <a:solidFill>
                  <a:schemeClr val="tx1"/>
                </a:solidFill>
              </a:rPr>
              <a:t>CSGD, cộng </a:t>
            </a:r>
            <a:r>
              <a:rPr lang="vi-VN" altLang="en-US" sz="2400" b="1" dirty="0">
                <a:solidFill>
                  <a:schemeClr val="tx1"/>
                </a:solidFill>
              </a:rPr>
              <a:t>đồng trong và ngoài nước, người học... </a:t>
            </a:r>
            <a:endParaRPr lang="en-US" altLang="en-US" sz="2400" b="1" dirty="0">
              <a:solidFill>
                <a:schemeClr val="tx1"/>
              </a:solidFill>
            </a:endParaRPr>
          </a:p>
        </p:txBody>
      </p:sp>
      <p:sp>
        <p:nvSpPr>
          <p:cNvPr id="6" name="Rectangle 5"/>
          <p:cNvSpPr>
            <a:spLocks noChangeArrowheads="1"/>
          </p:cNvSpPr>
          <p:nvPr/>
        </p:nvSpPr>
        <p:spPr bwMode="auto">
          <a:xfrm>
            <a:off x="2176624" y="136478"/>
            <a:ext cx="8100139"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defTabSz="1828800">
              <a:lnSpc>
                <a:spcPct val="150000"/>
              </a:lnSpc>
              <a:spcBef>
                <a:spcPct val="0"/>
              </a:spcBef>
              <a:buClr>
                <a:srgbClr val="FF0000"/>
              </a:buClr>
            </a:pPr>
            <a:r>
              <a:rPr lang="en-US" altLang="en-US" sz="2800" b="1" dirty="0" smtClean="0">
                <a:solidFill>
                  <a:srgbClr val="0033CC"/>
                </a:solidFill>
                <a:latin typeface="Arial" panose="020B0604020202020204" pitchFamily="34" charset="0"/>
              </a:rPr>
              <a:t>6. </a:t>
            </a:r>
            <a:r>
              <a:rPr lang="vi-VN" altLang="en-US" sz="2800" b="1" dirty="0" smtClean="0">
                <a:solidFill>
                  <a:srgbClr val="0033CC"/>
                </a:solidFill>
                <a:latin typeface="Arial" panose="020B0604020202020204" pitchFamily="34" charset="0"/>
              </a:rPr>
              <a:t>TOÀN CẦU HÓA VÀ HỘI NHẬP QUỐC TẾ</a:t>
            </a:r>
            <a:r>
              <a:rPr lang="en-US" altLang="en-US" sz="2800" b="1" dirty="0" smtClean="0">
                <a:solidFill>
                  <a:srgbClr val="0033CC"/>
                </a:solidFill>
                <a:latin typeface="Arial" panose="020B0604020202020204" pitchFamily="34" charset="0"/>
              </a:rPr>
              <a:t> (</a:t>
            </a:r>
            <a:r>
              <a:rPr lang="en-US" altLang="en-US" sz="2800" b="1" dirty="0" err="1" smtClean="0">
                <a:solidFill>
                  <a:srgbClr val="0033CC"/>
                </a:solidFill>
                <a:latin typeface="Arial" panose="020B0604020202020204" pitchFamily="34" charset="0"/>
              </a:rPr>
              <a:t>tt</a:t>
            </a:r>
            <a:r>
              <a:rPr lang="en-US" altLang="en-US" sz="2800" b="1" dirty="0" smtClean="0">
                <a:solidFill>
                  <a:srgbClr val="0033CC"/>
                </a:solidFill>
                <a:latin typeface="Arial" panose="020B0604020202020204" pitchFamily="34" charset="0"/>
              </a:rPr>
              <a:t>)</a:t>
            </a:r>
            <a:endParaRPr lang="en-US" altLang="en-US" sz="2800" b="1" dirty="0">
              <a:solidFill>
                <a:srgbClr val="0033CC"/>
              </a:solidFill>
              <a:latin typeface="Arial" panose="020B0604020202020204" pitchFamily="34" charset="0"/>
            </a:endParaRPr>
          </a:p>
        </p:txBody>
      </p:sp>
    </p:spTree>
    <p:extLst>
      <p:ext uri="{BB962C8B-B14F-4D97-AF65-F5344CB8AC3E}">
        <p14:creationId xmlns:p14="http://schemas.microsoft.com/office/powerpoint/2010/main" val="731911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774"/>
                                        </p:tgtEl>
                                        <p:attrNameLst>
                                          <p:attrName>style.visibility</p:attrName>
                                        </p:attrNameLst>
                                      </p:cBhvr>
                                      <p:to>
                                        <p:strVal val="visible"/>
                                      </p:to>
                                    </p:set>
                                    <p:animEffect transition="in" filter="fade">
                                      <p:cBhvr>
                                        <p:cTn id="17" dur="500"/>
                                        <p:tgtEl>
                                          <p:spTgt spid="32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3277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16374" y="1552039"/>
            <a:ext cx="8718695"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395288" indent="-395288" algn="just">
              <a:spcBef>
                <a:spcPts val="1200"/>
              </a:spcBef>
              <a:spcAft>
                <a:spcPts val="1200"/>
              </a:spcAft>
              <a:buClr>
                <a:srgbClr val="FF0000"/>
              </a:buClr>
              <a:buFont typeface="Wingdings" panose="05000000000000000000" pitchFamily="2" charset="2"/>
              <a:buChar char="ü"/>
              <a:defRPr/>
            </a:pPr>
            <a:r>
              <a:rPr lang="vi-VN" sz="2400" b="1" dirty="0" smtClean="0"/>
              <a:t>Văn </a:t>
            </a:r>
            <a:r>
              <a:rPr lang="vi-VN" sz="2400" b="1" dirty="0"/>
              <a:t>kiện </a:t>
            </a:r>
            <a:r>
              <a:rPr lang="vi-VN" sz="2400" b="1" dirty="0" smtClean="0"/>
              <a:t>Đại hội đảng lần </a:t>
            </a:r>
            <a:r>
              <a:rPr lang="vi-VN" sz="2400" b="1" dirty="0"/>
              <a:t>thứ </a:t>
            </a:r>
            <a:r>
              <a:rPr lang="vi-VN" sz="2400" b="1" dirty="0" smtClean="0"/>
              <a:t>VII (</a:t>
            </a:r>
            <a:r>
              <a:rPr lang="vi-VN" sz="2400" b="1" dirty="0"/>
              <a:t>1991) khẳng định: </a:t>
            </a:r>
            <a:r>
              <a:rPr lang="vi-VN" sz="2400" b="1" dirty="0" smtClean="0"/>
              <a:t>GD</a:t>
            </a:r>
            <a:r>
              <a:rPr lang="en-US" sz="2400" b="1" dirty="0" smtClean="0"/>
              <a:t>&amp;</a:t>
            </a:r>
            <a:r>
              <a:rPr lang="vi-VN" sz="2400" b="1" dirty="0" smtClean="0"/>
              <a:t>ĐT, </a:t>
            </a:r>
            <a:r>
              <a:rPr lang="vi-VN" sz="2400" b="1" dirty="0"/>
              <a:t>cùng với </a:t>
            </a:r>
            <a:r>
              <a:rPr lang="vi-VN" sz="2400" b="1" dirty="0" smtClean="0"/>
              <a:t>KH</a:t>
            </a:r>
            <a:r>
              <a:rPr lang="en-US" sz="2400" b="1" dirty="0" smtClean="0"/>
              <a:t>-</a:t>
            </a:r>
            <a:r>
              <a:rPr lang="vi-VN" sz="2400" b="1" dirty="0" smtClean="0"/>
              <a:t>CN là </a:t>
            </a:r>
            <a:r>
              <a:rPr lang="vi-VN" sz="2400" b="1" dirty="0"/>
              <a:t>quốc sách hàng </a:t>
            </a:r>
            <a:r>
              <a:rPr lang="vi-VN" sz="2400" b="1" dirty="0" smtClean="0"/>
              <a:t>đầu</a:t>
            </a:r>
            <a:r>
              <a:rPr lang="vi-VN" sz="2400" b="1" dirty="0" smtClean="0">
                <a:solidFill>
                  <a:srgbClr val="0070C0"/>
                </a:solidFill>
              </a:rPr>
              <a:t>: </a:t>
            </a:r>
            <a:r>
              <a:rPr lang="vi-VN" sz="2400" b="1" i="1" dirty="0">
                <a:solidFill>
                  <a:srgbClr val="0070C0"/>
                </a:solidFill>
              </a:rPr>
              <a:t>“</a:t>
            </a:r>
            <a:r>
              <a:rPr lang="vi-VN" sz="2400" b="1" i="1" dirty="0" smtClean="0">
                <a:solidFill>
                  <a:srgbClr val="0070C0"/>
                </a:solidFill>
              </a:rPr>
              <a:t>GD có </a:t>
            </a:r>
            <a:r>
              <a:rPr lang="vi-VN" sz="2400" b="1" i="1" dirty="0">
                <a:solidFill>
                  <a:srgbClr val="0070C0"/>
                </a:solidFill>
              </a:rPr>
              <a:t>vai trò then chốt trong toàn bộ sự nghiệp xây dựng </a:t>
            </a:r>
            <a:r>
              <a:rPr lang="vi-VN" sz="2400" b="1" i="1" dirty="0" smtClean="0">
                <a:solidFill>
                  <a:srgbClr val="0070C0"/>
                </a:solidFill>
              </a:rPr>
              <a:t>CNXH và </a:t>
            </a:r>
            <a:r>
              <a:rPr lang="vi-VN" sz="2400" b="1" i="1" dirty="0">
                <a:solidFill>
                  <a:srgbClr val="0070C0"/>
                </a:solidFill>
              </a:rPr>
              <a:t>bảo vệ </a:t>
            </a:r>
            <a:r>
              <a:rPr lang="vi-VN" sz="2400" b="1" i="1" dirty="0" smtClean="0">
                <a:solidFill>
                  <a:srgbClr val="0070C0"/>
                </a:solidFill>
              </a:rPr>
              <a:t>TQ, </a:t>
            </a:r>
            <a:r>
              <a:rPr lang="vi-VN" sz="2400" b="1" i="1" dirty="0">
                <a:solidFill>
                  <a:srgbClr val="0070C0"/>
                </a:solidFill>
              </a:rPr>
              <a:t>là một động lực đưa đất nước thoát khỏi nghèo nàn, lạc hậu vươn lên trình độ tiên tiến của thế </a:t>
            </a:r>
            <a:r>
              <a:rPr lang="vi-VN" sz="2400" b="1" i="1" dirty="0" smtClean="0">
                <a:solidFill>
                  <a:srgbClr val="0070C0"/>
                </a:solidFill>
              </a:rPr>
              <a:t>giới”</a:t>
            </a:r>
            <a:endParaRPr lang="en-US" sz="2400" b="1" i="1" dirty="0">
              <a:solidFill>
                <a:srgbClr val="0070C0"/>
              </a:solidFill>
            </a:endParaRPr>
          </a:p>
        </p:txBody>
      </p:sp>
      <p:sp>
        <p:nvSpPr>
          <p:cNvPr id="33796" name="Rectangle 7"/>
          <p:cNvSpPr>
            <a:spLocks noChangeArrowheads="1"/>
          </p:cNvSpPr>
          <p:nvPr/>
        </p:nvSpPr>
        <p:spPr bwMode="auto">
          <a:xfrm>
            <a:off x="652646" y="4024216"/>
            <a:ext cx="876430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spcBef>
                <a:spcPts val="1200"/>
              </a:spcBef>
              <a:spcAft>
                <a:spcPts val="1200"/>
              </a:spcAft>
              <a:buClr>
                <a:srgbClr val="FF0000"/>
              </a:buClr>
              <a:buFont typeface="Wingdings" panose="05000000000000000000" pitchFamily="2" charset="2"/>
              <a:buChar char="ü"/>
            </a:pPr>
            <a:r>
              <a:rPr lang="vi-VN" altLang="en-US" sz="2400" b="1" dirty="0">
                <a:solidFill>
                  <a:schemeClr val="tx1"/>
                </a:solidFill>
              </a:rPr>
              <a:t>Văn kiện còn nhấn mạnh về mục tiêu phát triển GD </a:t>
            </a:r>
            <a:r>
              <a:rPr lang="vi-VN" altLang="en-US" sz="2400" b="1" dirty="0" smtClean="0">
                <a:solidFill>
                  <a:schemeClr val="tx1"/>
                </a:solidFill>
              </a:rPr>
              <a:t>“</a:t>
            </a:r>
            <a:r>
              <a:rPr lang="en-US" altLang="en-US" sz="2400" b="1" dirty="0" smtClean="0">
                <a:solidFill>
                  <a:schemeClr val="tx1"/>
                </a:solidFill>
              </a:rPr>
              <a:t>N</a:t>
            </a:r>
            <a:r>
              <a:rPr lang="vi-VN" altLang="en-US" sz="2400" b="1" dirty="0" smtClean="0">
                <a:solidFill>
                  <a:schemeClr val="tx1"/>
                </a:solidFill>
              </a:rPr>
              <a:t>hằm </a:t>
            </a:r>
            <a:r>
              <a:rPr lang="vi-VN" altLang="en-US" sz="2400" b="1" dirty="0">
                <a:solidFill>
                  <a:schemeClr val="tx1"/>
                </a:solidFill>
              </a:rPr>
              <a:t>phát huy nhân tố con người</a:t>
            </a:r>
            <a:r>
              <a:rPr lang="vi-VN" altLang="en-US" sz="2400" b="1" dirty="0" smtClean="0">
                <a:solidFill>
                  <a:schemeClr val="tx1"/>
                </a:solidFill>
              </a:rPr>
              <a:t>”</a:t>
            </a:r>
            <a:endParaRPr lang="en-US" altLang="en-US" sz="2400" b="1" dirty="0">
              <a:solidFill>
                <a:schemeClr val="tx1"/>
              </a:solidFill>
            </a:endParaRPr>
          </a:p>
        </p:txBody>
      </p:sp>
      <p:sp>
        <p:nvSpPr>
          <p:cNvPr id="4" name="Rectangle 3"/>
          <p:cNvSpPr/>
          <p:nvPr/>
        </p:nvSpPr>
        <p:spPr>
          <a:xfrm>
            <a:off x="1815667" y="344922"/>
            <a:ext cx="7505528" cy="646331"/>
          </a:xfrm>
          <a:prstGeom prst="rect">
            <a:avLst/>
          </a:prstGeom>
        </p:spPr>
        <p:txBody>
          <a:bodyPr wrap="square">
            <a:spAutoFit/>
          </a:bodyPr>
          <a:lstStyle/>
          <a:p>
            <a:pPr algn="ctr"/>
            <a:r>
              <a:rPr lang="en-US" sz="3600" b="1" dirty="0" smtClean="0">
                <a:solidFill>
                  <a:srgbClr val="0070C0"/>
                </a:solidFill>
                <a:effectLst>
                  <a:outerShdw blurRad="38100" dist="38100" dir="2700000" algn="tl">
                    <a:srgbClr val="000000">
                      <a:alpha val="43137"/>
                    </a:srgbClr>
                  </a:outerShdw>
                </a:effectLst>
              </a:rPr>
              <a:t>QUAN ĐIỂM CỦA ĐẢNG VỀ GD&amp;ĐT</a:t>
            </a:r>
            <a:endParaRPr lang="en-US" sz="3600" dirty="0">
              <a:solidFill>
                <a:srgbClr val="0070C0"/>
              </a:solidFill>
              <a:effectLst>
                <a:outerShdw blurRad="38100" dist="38100" dir="2700000" algn="tl">
                  <a:srgbClr val="000000">
                    <a:alpha val="43137"/>
                  </a:srgbClr>
                </a:outerShdw>
              </a:effectLst>
            </a:endParaRPr>
          </a:p>
        </p:txBody>
      </p:sp>
      <p:sp>
        <p:nvSpPr>
          <p:cNvPr id="2" name="Rectangle 1"/>
          <p:cNvSpPr/>
          <p:nvPr/>
        </p:nvSpPr>
        <p:spPr>
          <a:xfrm>
            <a:off x="641445" y="5084254"/>
            <a:ext cx="11109277"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395288" indent="-395288" algn="just">
              <a:spcBef>
                <a:spcPts val="1200"/>
              </a:spcBef>
              <a:spcAft>
                <a:spcPts val="1200"/>
              </a:spcAft>
              <a:buClr>
                <a:srgbClr val="FF0000"/>
              </a:buClr>
              <a:buFont typeface="Wingdings" panose="05000000000000000000" pitchFamily="2" charset="2"/>
              <a:buChar char="ü"/>
            </a:pPr>
            <a:r>
              <a:rPr lang="vi-VN" sz="2400" b="1" dirty="0"/>
              <a:t>Ngày 06/6/2014, Ban Bí thư </a:t>
            </a:r>
            <a:r>
              <a:rPr lang="en-US" sz="2400" b="1" dirty="0" smtClean="0"/>
              <a:t>TW </a:t>
            </a:r>
            <a:r>
              <a:rPr lang="vi-VN" sz="2400" b="1" dirty="0" smtClean="0"/>
              <a:t>Đảng </a:t>
            </a:r>
            <a:r>
              <a:rPr lang="vi-VN" sz="2400" b="1" dirty="0"/>
              <a:t>đã ra </a:t>
            </a:r>
            <a:r>
              <a:rPr lang="en-US" sz="2400" b="1" dirty="0" smtClean="0"/>
              <a:t>CT </a:t>
            </a:r>
            <a:r>
              <a:rPr lang="vi-VN" sz="2400" b="1" dirty="0" smtClean="0"/>
              <a:t>số </a:t>
            </a:r>
            <a:r>
              <a:rPr lang="vi-VN" sz="2400" b="1" dirty="0"/>
              <a:t>37- CT/TW, trong đó, nêu rõ </a:t>
            </a:r>
            <a:r>
              <a:rPr lang="vi-VN" sz="2400" b="1" i="1" dirty="0">
                <a:solidFill>
                  <a:srgbClr val="0070C0"/>
                </a:solidFill>
              </a:rPr>
              <a:t>“Chú trọng kiểm định chất lượng đào tạo, tăng cường quản lý chương trình, nội dung và chất lượng GDNN, nhất là đào tạo nhân lực có tay nghề cao</a:t>
            </a:r>
            <a:endParaRPr lang="en-US" sz="2400" b="1" i="1" dirty="0">
              <a:solidFill>
                <a:srgbClr val="0070C0"/>
              </a:solidFill>
            </a:endParaRPr>
          </a:p>
        </p:txBody>
      </p:sp>
      <p:pic>
        <p:nvPicPr>
          <p:cNvPr id="3" name="Picture 2"/>
          <p:cNvPicPr>
            <a:picLocks noChangeAspect="1"/>
          </p:cNvPicPr>
          <p:nvPr/>
        </p:nvPicPr>
        <p:blipFill>
          <a:blip r:embed="rId2"/>
          <a:stretch>
            <a:fillRect/>
          </a:stretch>
        </p:blipFill>
        <p:spPr>
          <a:xfrm>
            <a:off x="9403308" y="114473"/>
            <a:ext cx="2636069" cy="2002399"/>
          </a:xfrm>
          <a:prstGeom prst="rect">
            <a:avLst/>
          </a:prstGeom>
        </p:spPr>
      </p:pic>
    </p:spTree>
    <p:extLst>
      <p:ext uri="{BB962C8B-B14F-4D97-AF65-F5344CB8AC3E}">
        <p14:creationId xmlns:p14="http://schemas.microsoft.com/office/powerpoint/2010/main" val="2748978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796"/>
                                        </p:tgtEl>
                                        <p:attrNameLst>
                                          <p:attrName>style.visibility</p:attrName>
                                        </p:attrNameLst>
                                      </p:cBhvr>
                                      <p:to>
                                        <p:strVal val="visible"/>
                                      </p:to>
                                    </p:set>
                                    <p:animEffect transition="in" filter="fade">
                                      <p:cBhvr>
                                        <p:cTn id="12" dur="500"/>
                                        <p:tgtEl>
                                          <p:spTgt spid="3379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3796"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5"/>
          <p:cNvSpPr>
            <a:spLocks noChangeArrowheads="1"/>
          </p:cNvSpPr>
          <p:nvPr/>
        </p:nvSpPr>
        <p:spPr bwMode="auto">
          <a:xfrm>
            <a:off x="666929" y="1061806"/>
            <a:ext cx="965077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marL="288925" indent="-288925" algn="just">
              <a:lnSpc>
                <a:spcPct val="150000"/>
              </a:lnSpc>
              <a:spcBef>
                <a:spcPts val="300"/>
              </a:spcBef>
              <a:spcAft>
                <a:spcPts val="300"/>
              </a:spcAft>
              <a:buClr>
                <a:srgbClr val="FF0000"/>
              </a:buClr>
              <a:buFont typeface="Wingdings" panose="05000000000000000000" pitchFamily="2" charset="2"/>
              <a:buChar char="ü"/>
            </a:pPr>
            <a:r>
              <a:rPr lang="vi-VN" altLang="en-US" sz="2400" b="1" dirty="0">
                <a:solidFill>
                  <a:schemeClr val="tx1"/>
                </a:solidFill>
              </a:rPr>
              <a:t>Có 4 việc cơ bản sau mà chính sách </a:t>
            </a:r>
            <a:r>
              <a:rPr lang="vi-VN" altLang="en-US" sz="2400" b="1" dirty="0" smtClean="0">
                <a:solidFill>
                  <a:schemeClr val="tx1"/>
                </a:solidFill>
              </a:rPr>
              <a:t>GD phải </a:t>
            </a:r>
            <a:r>
              <a:rPr lang="vi-VN" altLang="en-US" sz="2400" b="1" dirty="0">
                <a:solidFill>
                  <a:schemeClr val="tx1"/>
                </a:solidFill>
              </a:rPr>
              <a:t>bao quát:</a:t>
            </a:r>
            <a:endParaRPr lang="en-US" altLang="en-US" sz="2400" b="1" dirty="0">
              <a:solidFill>
                <a:schemeClr val="tx1"/>
              </a:solidFill>
            </a:endParaRPr>
          </a:p>
        </p:txBody>
      </p:sp>
      <p:sp>
        <p:nvSpPr>
          <p:cNvPr id="34821" name="Rectangle 6"/>
          <p:cNvSpPr>
            <a:spLocks noChangeArrowheads="1"/>
          </p:cNvSpPr>
          <p:nvPr/>
        </p:nvSpPr>
        <p:spPr bwMode="auto">
          <a:xfrm>
            <a:off x="686085" y="1735888"/>
            <a:ext cx="888099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None/>
            </a:pPr>
            <a:r>
              <a:rPr lang="en-US" altLang="en-US" sz="2400" b="1" dirty="0" smtClean="0">
                <a:solidFill>
                  <a:srgbClr val="003399"/>
                </a:solidFill>
              </a:rPr>
              <a:t>A). </a:t>
            </a:r>
            <a:r>
              <a:rPr lang="vi-VN" altLang="en-US" sz="2400" b="1" dirty="0" smtClean="0">
                <a:solidFill>
                  <a:srgbClr val="003399"/>
                </a:solidFill>
              </a:rPr>
              <a:t>CHÍNH SÁCH GIÁO DỤC THẾ HỆ TRẺ</a:t>
            </a:r>
            <a:r>
              <a:rPr lang="en-US" altLang="en-US" sz="2400" b="1" dirty="0" smtClean="0">
                <a:solidFill>
                  <a:srgbClr val="003399"/>
                </a:solidFill>
              </a:rPr>
              <a:t>:</a:t>
            </a:r>
            <a:endParaRPr lang="en-US" altLang="en-US" sz="2400" b="1" dirty="0">
              <a:solidFill>
                <a:srgbClr val="003399"/>
              </a:solidFill>
            </a:endParaRPr>
          </a:p>
        </p:txBody>
      </p:sp>
      <p:sp>
        <p:nvSpPr>
          <p:cNvPr id="34822" name="Rectangle 7"/>
          <p:cNvSpPr>
            <a:spLocks noChangeArrowheads="1"/>
          </p:cNvSpPr>
          <p:nvPr/>
        </p:nvSpPr>
        <p:spPr bwMode="auto">
          <a:xfrm>
            <a:off x="1173619" y="2562131"/>
            <a:ext cx="86937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
            </a:pPr>
            <a:r>
              <a:rPr lang="en-US" altLang="en-US" sz="2400" b="1" dirty="0" smtClean="0">
                <a:solidFill>
                  <a:schemeClr val="tx1"/>
                </a:solidFill>
              </a:rPr>
              <a:t>T</a:t>
            </a:r>
            <a:r>
              <a:rPr lang="vi-VN" altLang="en-US" sz="2400" b="1" dirty="0" smtClean="0">
                <a:solidFill>
                  <a:schemeClr val="tx1"/>
                </a:solidFill>
              </a:rPr>
              <a:t>rồng </a:t>
            </a:r>
            <a:r>
              <a:rPr lang="vi-VN" altLang="en-US" sz="2400" b="1" dirty="0">
                <a:solidFill>
                  <a:schemeClr val="tx1"/>
                </a:solidFill>
              </a:rPr>
              <a:t>người phải được quan tâm từ </a:t>
            </a:r>
            <a:r>
              <a:rPr lang="en-US" altLang="en-US" sz="2400" b="1" dirty="0" err="1" smtClean="0">
                <a:solidFill>
                  <a:schemeClr val="tx1"/>
                </a:solidFill>
              </a:rPr>
              <a:t>phôi</a:t>
            </a:r>
            <a:r>
              <a:rPr lang="en-US" altLang="en-US" sz="2400" b="1" dirty="0" smtClean="0">
                <a:solidFill>
                  <a:schemeClr val="tx1"/>
                </a:solidFill>
              </a:rPr>
              <a:t> </a:t>
            </a:r>
            <a:r>
              <a:rPr lang="vi-VN" altLang="en-US" sz="2400" b="1" dirty="0" smtClean="0">
                <a:solidFill>
                  <a:schemeClr val="tx1"/>
                </a:solidFill>
              </a:rPr>
              <a:t>thai </a:t>
            </a:r>
            <a:endParaRPr lang="en-US" altLang="en-US" sz="2400" b="1" dirty="0">
              <a:solidFill>
                <a:schemeClr val="tx1"/>
              </a:solidFill>
            </a:endParaRPr>
          </a:p>
        </p:txBody>
      </p:sp>
      <p:sp>
        <p:nvSpPr>
          <p:cNvPr id="34823" name="Rectangle 8"/>
          <p:cNvSpPr>
            <a:spLocks noChangeArrowheads="1"/>
          </p:cNvSpPr>
          <p:nvPr/>
        </p:nvSpPr>
        <p:spPr bwMode="auto">
          <a:xfrm>
            <a:off x="1171075" y="3404401"/>
            <a:ext cx="1003373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
            </a:pPr>
            <a:r>
              <a:rPr lang="vi-VN" altLang="en-US" sz="2400" b="1" dirty="0">
                <a:solidFill>
                  <a:schemeClr val="tx1"/>
                </a:solidFill>
              </a:rPr>
              <a:t>Nguyên GĐ UNESCO </a:t>
            </a:r>
            <a:r>
              <a:rPr lang="vi-VN" altLang="en-US" sz="2400" b="1" dirty="0" smtClean="0">
                <a:solidFill>
                  <a:schemeClr val="tx1"/>
                </a:solidFill>
              </a:rPr>
              <a:t>Châu Á-TBD, </a:t>
            </a:r>
            <a:r>
              <a:rPr lang="vi-VN" altLang="en-US" sz="2400" b="1" dirty="0">
                <a:solidFill>
                  <a:schemeClr val="tx1"/>
                </a:solidFill>
              </a:rPr>
              <a:t>đã có lời </a:t>
            </a:r>
            <a:r>
              <a:rPr lang="vi-VN" altLang="en-US" sz="2400" b="1" dirty="0" smtClean="0">
                <a:solidFill>
                  <a:schemeClr val="tx1"/>
                </a:solidFill>
              </a:rPr>
              <a:t>bàn: </a:t>
            </a:r>
            <a:r>
              <a:rPr lang="vi-VN" altLang="en-US" sz="2400" i="1" dirty="0">
                <a:solidFill>
                  <a:schemeClr val="tx1"/>
                </a:solidFill>
              </a:rPr>
              <a:t>GD các giá trị được bắt đầu từ GĐ và được </a:t>
            </a:r>
            <a:r>
              <a:rPr lang="en-US" altLang="en-US" sz="2400" i="1" dirty="0" smtClean="0">
                <a:solidFill>
                  <a:schemeClr val="tx1"/>
                </a:solidFill>
              </a:rPr>
              <a:t>TH</a:t>
            </a:r>
            <a:r>
              <a:rPr lang="vi-VN" altLang="en-US" sz="2400" i="1" dirty="0" smtClean="0">
                <a:solidFill>
                  <a:schemeClr val="tx1"/>
                </a:solidFill>
              </a:rPr>
              <a:t> </a:t>
            </a:r>
            <a:r>
              <a:rPr lang="vi-VN" altLang="en-US" sz="2400" i="1" dirty="0">
                <a:solidFill>
                  <a:schemeClr val="tx1"/>
                </a:solidFill>
              </a:rPr>
              <a:t>theo những giá trị của cha mẹ</a:t>
            </a:r>
            <a:endParaRPr lang="en-US" altLang="en-US" sz="2400" b="1" dirty="0">
              <a:solidFill>
                <a:schemeClr val="tx1"/>
              </a:solidFill>
            </a:endParaRPr>
          </a:p>
        </p:txBody>
      </p:sp>
      <p:sp>
        <p:nvSpPr>
          <p:cNvPr id="34824" name="Rectangle 10"/>
          <p:cNvSpPr>
            <a:spLocks noChangeArrowheads="1"/>
          </p:cNvSpPr>
          <p:nvPr/>
        </p:nvSpPr>
        <p:spPr bwMode="auto">
          <a:xfrm>
            <a:off x="1150803" y="4620047"/>
            <a:ext cx="1019048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
            </a:pPr>
            <a:r>
              <a:rPr lang="vi-VN" altLang="en-US" sz="2400" b="1" dirty="0">
                <a:solidFill>
                  <a:schemeClr val="tx1"/>
                </a:solidFill>
              </a:rPr>
              <a:t>Các giá trị phổ quát, cơ bản cần kiên trì </a:t>
            </a:r>
            <a:r>
              <a:rPr lang="en-US" altLang="en-US" sz="2400" b="1" dirty="0" smtClean="0">
                <a:solidFill>
                  <a:schemeClr val="tx1"/>
                </a:solidFill>
              </a:rPr>
              <a:t>GD </a:t>
            </a:r>
            <a:r>
              <a:rPr lang="vi-VN" altLang="en-US" sz="2400" b="1" dirty="0" smtClean="0">
                <a:solidFill>
                  <a:schemeClr val="tx1"/>
                </a:solidFill>
              </a:rPr>
              <a:t>cho </a:t>
            </a:r>
            <a:r>
              <a:rPr lang="vi-VN" altLang="en-US" sz="2400" b="1" dirty="0">
                <a:solidFill>
                  <a:schemeClr val="tx1"/>
                </a:solidFill>
              </a:rPr>
              <a:t>hệ trẻ:  </a:t>
            </a:r>
            <a:endParaRPr lang="en-US" altLang="en-US" sz="2400" b="1" dirty="0">
              <a:solidFill>
                <a:schemeClr val="tx1"/>
              </a:solidFill>
            </a:endParaRPr>
          </a:p>
        </p:txBody>
      </p:sp>
      <p:sp>
        <p:nvSpPr>
          <p:cNvPr id="34825" name="Rectangle 11"/>
          <p:cNvSpPr>
            <a:spLocks noChangeArrowheads="1"/>
          </p:cNvSpPr>
          <p:nvPr/>
        </p:nvSpPr>
        <p:spPr bwMode="auto">
          <a:xfrm>
            <a:off x="1337481" y="5518779"/>
            <a:ext cx="10126638"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318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just">
              <a:spcBef>
                <a:spcPts val="600"/>
              </a:spcBef>
              <a:spcAft>
                <a:spcPts val="600"/>
              </a:spcAft>
            </a:pPr>
            <a:r>
              <a:rPr lang="vi-VN" altLang="en-US" sz="2400" b="1" i="1" dirty="0"/>
              <a:t>- Yêu quý và tự trọng bản </a:t>
            </a:r>
            <a:r>
              <a:rPr lang="vi-VN" altLang="en-US" sz="2400" b="1" i="1" dirty="0" smtClean="0"/>
              <a:t>thân</a:t>
            </a:r>
            <a:r>
              <a:rPr lang="en-US" altLang="en-US" sz="2400" b="1" i="1" dirty="0" smtClean="0"/>
              <a:t>; </a:t>
            </a:r>
            <a:r>
              <a:rPr lang="vi-VN" altLang="en-US" sz="2400" b="1" i="1" dirty="0" smtClean="0"/>
              <a:t>- </a:t>
            </a:r>
            <a:r>
              <a:rPr lang="vi-VN" altLang="en-US" sz="2400" b="1" i="1" dirty="0"/>
              <a:t>Yêu gia đình – Yêu tổ quốc</a:t>
            </a:r>
            <a:endParaRPr lang="en-US" altLang="en-US" sz="2400" b="1" i="1" dirty="0"/>
          </a:p>
          <a:p>
            <a:pPr algn="just">
              <a:spcBef>
                <a:spcPts val="600"/>
              </a:spcBef>
              <a:spcAft>
                <a:spcPts val="600"/>
              </a:spcAft>
            </a:pPr>
            <a:r>
              <a:rPr lang="vi-VN" altLang="en-US" sz="2400" b="1" i="1" dirty="0"/>
              <a:t>- Yêu hòa bình</a:t>
            </a:r>
            <a:r>
              <a:rPr lang="en-US" altLang="en-US" sz="2400" b="1" i="1" dirty="0"/>
              <a:t>; </a:t>
            </a:r>
            <a:r>
              <a:rPr lang="vi-VN" altLang="en-US" sz="2400" b="1" i="1" dirty="0"/>
              <a:t>- Yêu lao </a:t>
            </a:r>
            <a:r>
              <a:rPr lang="vi-VN" altLang="en-US" sz="2400" b="1" i="1" dirty="0" smtClean="0"/>
              <a:t>động</a:t>
            </a:r>
            <a:r>
              <a:rPr lang="en-US" altLang="en-US" sz="2400" b="1" i="1" dirty="0" smtClean="0"/>
              <a:t>;  </a:t>
            </a:r>
            <a:r>
              <a:rPr lang="vi-VN" altLang="en-US" sz="2400" b="1" i="1" dirty="0" smtClean="0"/>
              <a:t>- </a:t>
            </a:r>
            <a:r>
              <a:rPr lang="vi-VN" altLang="en-US" sz="2400" b="1" i="1" dirty="0"/>
              <a:t>Yêu quý và bảo vệ thiên nhiên</a:t>
            </a:r>
            <a:endParaRPr lang="en-US" altLang="en-US" sz="2400" b="1" i="1" dirty="0"/>
          </a:p>
        </p:txBody>
      </p:sp>
      <p:sp>
        <p:nvSpPr>
          <p:cNvPr id="9" name="Rectangle 8"/>
          <p:cNvSpPr/>
          <p:nvPr/>
        </p:nvSpPr>
        <p:spPr>
          <a:xfrm>
            <a:off x="1706485" y="235741"/>
            <a:ext cx="7505528" cy="584775"/>
          </a:xfrm>
          <a:prstGeom prst="rect">
            <a:avLst/>
          </a:prstGeom>
        </p:spPr>
        <p:txBody>
          <a:bodyPr wrap="square">
            <a:spAutoFit/>
          </a:bodyPr>
          <a:lstStyle/>
          <a:p>
            <a:pPr algn="ctr"/>
            <a:r>
              <a:rPr lang="en-US" sz="3200" b="1" dirty="0" smtClean="0">
                <a:solidFill>
                  <a:srgbClr val="0033CC"/>
                </a:solidFill>
              </a:rPr>
              <a:t>QUAN ĐIỂM CỦA ĐẢNG VỀ GD&amp;ĐT (</a:t>
            </a:r>
            <a:r>
              <a:rPr lang="en-US" sz="3200" b="1" dirty="0" err="1" smtClean="0">
                <a:solidFill>
                  <a:srgbClr val="0033CC"/>
                </a:solidFill>
              </a:rPr>
              <a:t>tt</a:t>
            </a:r>
            <a:r>
              <a:rPr lang="en-US" sz="3200" b="1" dirty="0" smtClean="0">
                <a:solidFill>
                  <a:srgbClr val="0033CC"/>
                </a:solidFill>
              </a:rPr>
              <a:t>)</a:t>
            </a:r>
            <a:endParaRPr lang="en-US" sz="3200" dirty="0">
              <a:solidFill>
                <a:srgbClr val="0033CC"/>
              </a:solidFill>
            </a:endParaRPr>
          </a:p>
        </p:txBody>
      </p:sp>
      <p:pic>
        <p:nvPicPr>
          <p:cNvPr id="2" name="Picture 1"/>
          <p:cNvPicPr>
            <a:picLocks noChangeAspect="1"/>
          </p:cNvPicPr>
          <p:nvPr/>
        </p:nvPicPr>
        <p:blipFill>
          <a:blip r:embed="rId2"/>
          <a:stretch>
            <a:fillRect/>
          </a:stretch>
        </p:blipFill>
        <p:spPr>
          <a:xfrm>
            <a:off x="9050936" y="109184"/>
            <a:ext cx="3045530" cy="2443372"/>
          </a:xfrm>
          <a:prstGeom prst="rect">
            <a:avLst/>
          </a:prstGeom>
        </p:spPr>
      </p:pic>
    </p:spTree>
    <p:extLst>
      <p:ext uri="{BB962C8B-B14F-4D97-AF65-F5344CB8AC3E}">
        <p14:creationId xmlns:p14="http://schemas.microsoft.com/office/powerpoint/2010/main" val="722708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821"/>
                                        </p:tgtEl>
                                        <p:attrNameLst>
                                          <p:attrName>style.visibility</p:attrName>
                                        </p:attrNameLst>
                                      </p:cBhvr>
                                      <p:to>
                                        <p:strVal val="visible"/>
                                      </p:to>
                                    </p:set>
                                    <p:animEffect transition="in" filter="fade">
                                      <p:cBhvr>
                                        <p:cTn id="7" dur="500"/>
                                        <p:tgtEl>
                                          <p:spTgt spid="348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822"/>
                                        </p:tgtEl>
                                        <p:attrNameLst>
                                          <p:attrName>style.visibility</p:attrName>
                                        </p:attrNameLst>
                                      </p:cBhvr>
                                      <p:to>
                                        <p:strVal val="visible"/>
                                      </p:to>
                                    </p:set>
                                    <p:animEffect transition="in" filter="fade">
                                      <p:cBhvr>
                                        <p:cTn id="12" dur="500"/>
                                        <p:tgtEl>
                                          <p:spTgt spid="3482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823"/>
                                        </p:tgtEl>
                                        <p:attrNameLst>
                                          <p:attrName>style.visibility</p:attrName>
                                        </p:attrNameLst>
                                      </p:cBhvr>
                                      <p:to>
                                        <p:strVal val="visible"/>
                                      </p:to>
                                    </p:set>
                                    <p:animEffect transition="in" filter="fade">
                                      <p:cBhvr>
                                        <p:cTn id="15" dur="500"/>
                                        <p:tgtEl>
                                          <p:spTgt spid="3482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824"/>
                                        </p:tgtEl>
                                        <p:attrNameLst>
                                          <p:attrName>style.visibility</p:attrName>
                                        </p:attrNameLst>
                                      </p:cBhvr>
                                      <p:to>
                                        <p:strVal val="visible"/>
                                      </p:to>
                                    </p:set>
                                    <p:animEffect transition="in" filter="fade">
                                      <p:cBhvr>
                                        <p:cTn id="18" dur="500"/>
                                        <p:tgtEl>
                                          <p:spTgt spid="348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825"/>
                                        </p:tgtEl>
                                        <p:attrNameLst>
                                          <p:attrName>style.visibility</p:attrName>
                                        </p:attrNameLst>
                                      </p:cBhvr>
                                      <p:to>
                                        <p:strVal val="visible"/>
                                      </p:to>
                                    </p:set>
                                    <p:animEffect transition="in" filter="fade">
                                      <p:cBhvr>
                                        <p:cTn id="21" dur="500"/>
                                        <p:tgtEl>
                                          <p:spTgt spid="348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p:bldP spid="34822" grpId="0"/>
      <p:bldP spid="34823" grpId="0"/>
      <p:bldP spid="34824" grpId="0"/>
      <p:bldP spid="348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4"/>
          <p:cNvSpPr>
            <a:spLocks noChangeArrowheads="1"/>
          </p:cNvSpPr>
          <p:nvPr/>
        </p:nvSpPr>
        <p:spPr bwMode="auto">
          <a:xfrm>
            <a:off x="821110" y="561773"/>
            <a:ext cx="10178985" cy="1131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519113" indent="-519113" algn="just" defTabSz="1828800">
              <a:lnSpc>
                <a:spcPct val="150000"/>
              </a:lnSpc>
              <a:spcBef>
                <a:spcPts val="300"/>
              </a:spcBef>
              <a:spcAft>
                <a:spcPts val="300"/>
              </a:spcAft>
              <a:buClr>
                <a:srgbClr val="FF0000"/>
              </a:buClr>
            </a:pPr>
            <a:r>
              <a:rPr lang="en-US" altLang="en-US" sz="2400" b="1" dirty="0" smtClean="0">
                <a:solidFill>
                  <a:srgbClr val="003399"/>
                </a:solidFill>
                <a:latin typeface="Arial" panose="020B0604020202020204" pitchFamily="34" charset="0"/>
              </a:rPr>
              <a:t>B</a:t>
            </a:r>
            <a:r>
              <a:rPr lang="vi-VN" altLang="en-US" sz="2400" b="1" dirty="0" smtClean="0">
                <a:solidFill>
                  <a:srgbClr val="003399"/>
                </a:solidFill>
                <a:latin typeface="Arial" panose="020B0604020202020204" pitchFamily="34" charset="0"/>
              </a:rPr>
              <a:t>)</a:t>
            </a:r>
            <a:r>
              <a:rPr lang="en-US" altLang="en-US" sz="2400" b="1" dirty="0" smtClean="0">
                <a:solidFill>
                  <a:srgbClr val="003399"/>
                </a:solidFill>
                <a:latin typeface="Arial" panose="020B0604020202020204" pitchFamily="34" charset="0"/>
              </a:rPr>
              <a:t>. CHÍNH SÁCH ĐT NGUỒN NHÂN LỰC CÓ CHẤT LƯỢNG CAO VÀ BỒI DƯỠNG NHÂN TÀI </a:t>
            </a:r>
            <a:endParaRPr lang="en-US" altLang="en-US" sz="2400" b="1" dirty="0">
              <a:solidFill>
                <a:srgbClr val="003399"/>
              </a:solidFill>
              <a:latin typeface="Arial" panose="020B0604020202020204" pitchFamily="34" charset="0"/>
            </a:endParaRPr>
          </a:p>
        </p:txBody>
      </p:sp>
      <p:sp>
        <p:nvSpPr>
          <p:cNvPr id="35844" name="Rectangle 7"/>
          <p:cNvSpPr>
            <a:spLocks noChangeArrowheads="1"/>
          </p:cNvSpPr>
          <p:nvPr/>
        </p:nvSpPr>
        <p:spPr bwMode="auto">
          <a:xfrm>
            <a:off x="1267685" y="2265272"/>
            <a:ext cx="68672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ü"/>
            </a:pPr>
            <a:r>
              <a:rPr lang="vi-VN" altLang="en-US" sz="2400" b="1" dirty="0">
                <a:solidFill>
                  <a:schemeClr val="tx1"/>
                </a:solidFill>
              </a:rPr>
              <a:t>Nguồn nhân lực có chất lượng </a:t>
            </a:r>
            <a:r>
              <a:rPr lang="vi-VN" altLang="en-US" sz="2400" b="1" dirty="0" smtClean="0">
                <a:solidFill>
                  <a:schemeClr val="tx1"/>
                </a:solidFill>
              </a:rPr>
              <a:t>cao... </a:t>
            </a:r>
            <a:endParaRPr lang="en-US" altLang="en-US" sz="2400" b="1" dirty="0">
              <a:solidFill>
                <a:schemeClr val="tx1"/>
              </a:solidFill>
            </a:endParaRPr>
          </a:p>
        </p:txBody>
      </p:sp>
      <p:sp>
        <p:nvSpPr>
          <p:cNvPr id="35845" name="Rectangle 8"/>
          <p:cNvSpPr>
            <a:spLocks noChangeArrowheads="1"/>
          </p:cNvSpPr>
          <p:nvPr/>
        </p:nvSpPr>
        <p:spPr bwMode="auto">
          <a:xfrm>
            <a:off x="1267684" y="3098355"/>
            <a:ext cx="10288689"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ü"/>
            </a:pPr>
            <a:r>
              <a:rPr lang="vi-VN" altLang="en-US" sz="2400" b="1" dirty="0">
                <a:solidFill>
                  <a:schemeClr val="tx1"/>
                </a:solidFill>
              </a:rPr>
              <a:t>Quá trình hình thành NNL </a:t>
            </a:r>
            <a:r>
              <a:rPr lang="vi-VN" altLang="en-US" sz="2400" b="1" dirty="0" smtClean="0">
                <a:solidFill>
                  <a:schemeClr val="tx1"/>
                </a:solidFill>
              </a:rPr>
              <a:t>CLC</a:t>
            </a:r>
            <a:r>
              <a:rPr lang="en-US" altLang="en-US" sz="2400" b="1" dirty="0" smtClean="0">
                <a:solidFill>
                  <a:schemeClr val="tx1"/>
                </a:solidFill>
              </a:rPr>
              <a:t>…</a:t>
            </a:r>
            <a:endParaRPr lang="en-US" altLang="en-US" sz="2400" b="1" dirty="0">
              <a:solidFill>
                <a:schemeClr val="tx1"/>
              </a:solidFill>
            </a:endParaRPr>
          </a:p>
        </p:txBody>
      </p:sp>
      <p:sp>
        <p:nvSpPr>
          <p:cNvPr id="35846" name="Rectangle 9"/>
          <p:cNvSpPr>
            <a:spLocks noChangeArrowheads="1"/>
          </p:cNvSpPr>
          <p:nvPr/>
        </p:nvSpPr>
        <p:spPr bwMode="auto">
          <a:xfrm>
            <a:off x="1270529" y="3972379"/>
            <a:ext cx="10330070" cy="2539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900"/>
              </a:spcAft>
              <a:buClr>
                <a:srgbClr val="FF0000"/>
              </a:buClr>
              <a:buFont typeface="Wingdings" panose="05000000000000000000" pitchFamily="2" charset="2"/>
              <a:buChar char="ü"/>
            </a:pPr>
            <a:r>
              <a:rPr lang="en-US" altLang="en-US" sz="2400" b="1" dirty="0" smtClean="0">
                <a:solidFill>
                  <a:schemeClr val="tx1"/>
                </a:solidFill>
              </a:rPr>
              <a:t>QLGD </a:t>
            </a:r>
            <a:r>
              <a:rPr lang="vi-VN" altLang="en-US" sz="2400" b="1" dirty="0" smtClean="0">
                <a:solidFill>
                  <a:schemeClr val="tx1"/>
                </a:solidFill>
              </a:rPr>
              <a:t>tác </a:t>
            </a:r>
            <a:r>
              <a:rPr lang="vi-VN" altLang="en-US" sz="2400" b="1" dirty="0">
                <a:solidFill>
                  <a:schemeClr val="tx1"/>
                </a:solidFill>
              </a:rPr>
              <a:t>động vào cả 3 giai đoạn : Phát hiện – tuyển chọn – sử dụng, đào tạo </a:t>
            </a:r>
            <a:r>
              <a:rPr lang="en-US" altLang="en-US" sz="2400" b="1" dirty="0" smtClean="0">
                <a:solidFill>
                  <a:schemeClr val="tx1"/>
                </a:solidFill>
              </a:rPr>
              <a:t>&amp;</a:t>
            </a:r>
            <a:r>
              <a:rPr lang="vi-VN" altLang="en-US" sz="2400" b="1" dirty="0" smtClean="0">
                <a:solidFill>
                  <a:schemeClr val="tx1"/>
                </a:solidFill>
              </a:rPr>
              <a:t> </a:t>
            </a:r>
            <a:r>
              <a:rPr lang="vi-VN" altLang="en-US" sz="2400" b="1" dirty="0">
                <a:solidFill>
                  <a:schemeClr val="tx1"/>
                </a:solidFill>
              </a:rPr>
              <a:t>bồi dưỡng. </a:t>
            </a:r>
          </a:p>
          <a:p>
            <a:pPr algn="just">
              <a:lnSpc>
                <a:spcPct val="150000"/>
              </a:lnSpc>
              <a:spcBef>
                <a:spcPts val="900"/>
              </a:spcBef>
              <a:spcAft>
                <a:spcPts val="300"/>
              </a:spcAft>
              <a:buClr>
                <a:srgbClr val="FF0000"/>
              </a:buClr>
              <a:buFont typeface="Wingdings" panose="05000000000000000000" pitchFamily="2" charset="2"/>
              <a:buChar char="ü"/>
            </a:pPr>
            <a:r>
              <a:rPr lang="en-US" altLang="en-US" sz="2400" b="1" dirty="0" smtClean="0">
                <a:solidFill>
                  <a:schemeClr val="tx1"/>
                </a:solidFill>
              </a:rPr>
              <a:t>GD </a:t>
            </a:r>
            <a:r>
              <a:rPr lang="vi-VN" altLang="en-US" sz="2400" b="1" dirty="0" smtClean="0">
                <a:solidFill>
                  <a:schemeClr val="tx1"/>
                </a:solidFill>
              </a:rPr>
              <a:t>thể </a:t>
            </a:r>
            <a:r>
              <a:rPr lang="vi-VN" altLang="en-US" sz="2400" b="1" dirty="0">
                <a:solidFill>
                  <a:schemeClr val="tx1"/>
                </a:solidFill>
              </a:rPr>
              <a:t>hệ trẻ có nhân cách đúng đắn luôn là bệ phóng để có nhân lực và nhân tài đích thực cho đất nước </a:t>
            </a:r>
            <a:endParaRPr lang="en-US" altLang="en-US" sz="2400" b="1" dirty="0">
              <a:solidFill>
                <a:schemeClr val="tx1"/>
              </a:solidFill>
            </a:endParaRPr>
          </a:p>
        </p:txBody>
      </p:sp>
      <p:sp>
        <p:nvSpPr>
          <p:cNvPr id="7" name="Action Button: Forward or Next 6">
            <a:hlinkClick r:id="" action="ppaction://customshow?id=13&amp;return=true" highlightClick="1"/>
          </p:cNvPr>
          <p:cNvSpPr/>
          <p:nvPr/>
        </p:nvSpPr>
        <p:spPr>
          <a:xfrm>
            <a:off x="7204319" y="2497037"/>
            <a:ext cx="299635" cy="247086"/>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8149987" y="1382262"/>
            <a:ext cx="3355075" cy="2138860"/>
          </a:xfrm>
          <a:prstGeom prst="rect">
            <a:avLst/>
          </a:prstGeom>
        </p:spPr>
      </p:pic>
    </p:spTree>
    <p:extLst>
      <p:ext uri="{BB962C8B-B14F-4D97-AF65-F5344CB8AC3E}">
        <p14:creationId xmlns:p14="http://schemas.microsoft.com/office/powerpoint/2010/main" val="2286142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844"/>
                                        </p:tgtEl>
                                        <p:attrNameLst>
                                          <p:attrName>style.visibility</p:attrName>
                                        </p:attrNameLst>
                                      </p:cBhvr>
                                      <p:to>
                                        <p:strVal val="visible"/>
                                      </p:to>
                                    </p:set>
                                    <p:animEffect transition="in" filter="fade">
                                      <p:cBhvr>
                                        <p:cTn id="10" dur="500"/>
                                        <p:tgtEl>
                                          <p:spTgt spid="3584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5845"/>
                                        </p:tgtEl>
                                        <p:attrNameLst>
                                          <p:attrName>style.visibility</p:attrName>
                                        </p:attrNameLst>
                                      </p:cBhvr>
                                      <p:to>
                                        <p:strVal val="visible"/>
                                      </p:to>
                                    </p:set>
                                    <p:animEffect transition="in" filter="fade">
                                      <p:cBhvr>
                                        <p:cTn id="15" dur="500"/>
                                        <p:tgtEl>
                                          <p:spTgt spid="3584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5846"/>
                                        </p:tgtEl>
                                        <p:attrNameLst>
                                          <p:attrName>style.visibility</p:attrName>
                                        </p:attrNameLst>
                                      </p:cBhvr>
                                      <p:to>
                                        <p:strVal val="visible"/>
                                      </p:to>
                                    </p:set>
                                    <p:animEffect transition="in" filter="fade">
                                      <p:cBhvr>
                                        <p:cTn id="20" dur="500"/>
                                        <p:tgtEl>
                                          <p:spTgt spid="35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P spid="35845" grpId="0"/>
      <p:bldP spid="35846" grpId="0"/>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ChangeArrowheads="1"/>
          </p:cNvSpPr>
          <p:nvPr/>
        </p:nvSpPr>
        <p:spPr bwMode="auto">
          <a:xfrm>
            <a:off x="727538" y="204066"/>
            <a:ext cx="8463643"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None/>
            </a:pPr>
            <a:r>
              <a:rPr lang="en-US" altLang="en-US" sz="2400" b="1" dirty="0" smtClean="0">
                <a:solidFill>
                  <a:srgbClr val="0033CC"/>
                </a:solidFill>
              </a:rPr>
              <a:t>C</a:t>
            </a:r>
            <a:r>
              <a:rPr lang="vi-VN" altLang="en-US" sz="2400" b="1" dirty="0" smtClean="0">
                <a:solidFill>
                  <a:srgbClr val="0033CC"/>
                </a:solidFill>
              </a:rPr>
              <a:t>). CHÍNH SÁCH KHAI SÁNG DÂN TRÍ </a:t>
            </a:r>
            <a:endParaRPr lang="en-US" altLang="en-US" sz="2400" b="1" dirty="0">
              <a:solidFill>
                <a:srgbClr val="0033CC"/>
              </a:solidFill>
            </a:endParaRPr>
          </a:p>
        </p:txBody>
      </p:sp>
      <p:sp>
        <p:nvSpPr>
          <p:cNvPr id="7" name="Rectangle 6"/>
          <p:cNvSpPr/>
          <p:nvPr/>
        </p:nvSpPr>
        <p:spPr>
          <a:xfrm>
            <a:off x="854530" y="1126267"/>
            <a:ext cx="10773364" cy="2539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228600" indent="-228600" algn="just">
              <a:lnSpc>
                <a:spcPct val="150000"/>
              </a:lnSpc>
              <a:spcBef>
                <a:spcPts val="300"/>
              </a:spcBef>
              <a:spcAft>
                <a:spcPts val="300"/>
              </a:spcAft>
              <a:buClr>
                <a:srgbClr val="FF0000"/>
              </a:buClr>
              <a:buFont typeface="Wingdings" panose="05000000000000000000" pitchFamily="2" charset="2"/>
              <a:buChar char="ü"/>
              <a:defRPr/>
            </a:pPr>
            <a:r>
              <a:rPr lang="vi-VN" sz="2400" b="1" dirty="0" smtClean="0"/>
              <a:t> Dân </a:t>
            </a:r>
            <a:r>
              <a:rPr lang="vi-VN" sz="2400" b="1" dirty="0"/>
              <a:t>trí đặt trong bối </a:t>
            </a:r>
            <a:r>
              <a:rPr lang="en-US" sz="2400" b="1" dirty="0" smtClean="0"/>
              <a:t>c</a:t>
            </a:r>
            <a:r>
              <a:rPr lang="vi-VN" sz="2400" b="1" dirty="0" smtClean="0"/>
              <a:t>ả</a:t>
            </a:r>
            <a:r>
              <a:rPr lang="en-US" sz="2400" b="1" dirty="0" smtClean="0"/>
              <a:t>n</a:t>
            </a:r>
            <a:r>
              <a:rPr lang="vi-VN" sz="2400" b="1" dirty="0" smtClean="0"/>
              <a:t>h </a:t>
            </a:r>
            <a:r>
              <a:rPr lang="vi-VN" sz="2400" b="1" dirty="0"/>
              <a:t>hiện đại được nhận diện </a:t>
            </a:r>
            <a:r>
              <a:rPr lang="vi-VN" sz="2400" b="1" dirty="0" smtClean="0"/>
              <a:t>3 </a:t>
            </a:r>
            <a:r>
              <a:rPr lang="vi-VN" sz="2400" b="1" dirty="0"/>
              <a:t>chiều cạnh: </a:t>
            </a:r>
          </a:p>
          <a:p>
            <a:pPr marL="1023938" indent="-287338" algn="just">
              <a:lnSpc>
                <a:spcPct val="150000"/>
              </a:lnSpc>
              <a:spcBef>
                <a:spcPts val="300"/>
              </a:spcBef>
              <a:spcAft>
                <a:spcPts val="300"/>
              </a:spcAft>
              <a:buClr>
                <a:srgbClr val="FF0000"/>
              </a:buClr>
              <a:buFont typeface="Wingdings" panose="05000000000000000000" pitchFamily="2" charset="2"/>
              <a:buChar char="§"/>
              <a:defRPr/>
            </a:pPr>
            <a:r>
              <a:rPr lang="vi-VN" sz="2400" b="1" dirty="0"/>
              <a:t>Dân trí...</a:t>
            </a:r>
          </a:p>
          <a:p>
            <a:pPr marL="1023938" indent="-287338" algn="just">
              <a:lnSpc>
                <a:spcPct val="150000"/>
              </a:lnSpc>
              <a:spcBef>
                <a:spcPts val="300"/>
              </a:spcBef>
              <a:spcAft>
                <a:spcPts val="300"/>
              </a:spcAft>
              <a:buClr>
                <a:srgbClr val="FF0000"/>
              </a:buClr>
              <a:buFont typeface="Wingdings" panose="05000000000000000000" pitchFamily="2" charset="2"/>
              <a:buChar char="§"/>
              <a:defRPr/>
            </a:pPr>
            <a:r>
              <a:rPr lang="vi-VN" sz="2400" b="1" dirty="0"/>
              <a:t>Quan trí...</a:t>
            </a:r>
          </a:p>
          <a:p>
            <a:pPr marL="1023938" indent="-287338" algn="just">
              <a:lnSpc>
                <a:spcPct val="150000"/>
              </a:lnSpc>
              <a:spcBef>
                <a:spcPts val="300"/>
              </a:spcBef>
              <a:spcAft>
                <a:spcPts val="300"/>
              </a:spcAft>
              <a:buClr>
                <a:srgbClr val="FF0000"/>
              </a:buClr>
              <a:buFont typeface="Wingdings" panose="05000000000000000000" pitchFamily="2" charset="2"/>
              <a:buChar char="§"/>
              <a:defRPr/>
            </a:pPr>
            <a:r>
              <a:rPr lang="vi-VN" sz="2400" b="1" dirty="0"/>
              <a:t>Doanh trí...</a:t>
            </a:r>
            <a:endParaRPr lang="en-US" sz="2400" b="1" dirty="0"/>
          </a:p>
        </p:txBody>
      </p:sp>
      <p:sp>
        <p:nvSpPr>
          <p:cNvPr id="36869" name="Rectangle 8"/>
          <p:cNvSpPr>
            <a:spLocks noChangeArrowheads="1"/>
          </p:cNvSpPr>
          <p:nvPr/>
        </p:nvSpPr>
        <p:spPr bwMode="auto">
          <a:xfrm>
            <a:off x="947380" y="3938694"/>
            <a:ext cx="1068051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228600" indent="-228600" algn="just">
              <a:lnSpc>
                <a:spcPct val="150000"/>
              </a:lnSpc>
              <a:spcBef>
                <a:spcPts val="300"/>
              </a:spcBef>
              <a:spcAft>
                <a:spcPts val="300"/>
              </a:spcAft>
              <a:buClr>
                <a:srgbClr val="FF0000"/>
              </a:buClr>
              <a:buFont typeface="Wingdings" panose="05000000000000000000" pitchFamily="2" charset="2"/>
              <a:buChar char="ü"/>
            </a:pPr>
            <a:r>
              <a:rPr lang="en-US" altLang="en-US" sz="2400" b="1" dirty="0" smtClean="0"/>
              <a:t> </a:t>
            </a:r>
            <a:r>
              <a:rPr lang="en-US" altLang="en-US" sz="2400" b="1" dirty="0" smtClean="0">
                <a:latin typeface="aril (Body)"/>
              </a:rPr>
              <a:t>NT</a:t>
            </a:r>
            <a:r>
              <a:rPr lang="en-US" altLang="en-US" sz="2400" b="1" dirty="0" smtClean="0"/>
              <a:t> </a:t>
            </a:r>
            <a:r>
              <a:rPr lang="vi-VN" altLang="en-US" sz="2400" b="1" dirty="0" smtClean="0"/>
              <a:t>chú </a:t>
            </a:r>
            <a:r>
              <a:rPr lang="vi-VN" altLang="en-US" sz="2400" b="1" dirty="0"/>
              <a:t>ý bồi dưỡng: tư duy </a:t>
            </a:r>
            <a:r>
              <a:rPr lang="en-US" altLang="en-US" sz="2400" b="1" dirty="0" smtClean="0"/>
              <a:t>KH</a:t>
            </a:r>
            <a:r>
              <a:rPr lang="vi-VN" altLang="en-US" sz="2400" b="1" dirty="0" smtClean="0"/>
              <a:t>, </a:t>
            </a:r>
            <a:r>
              <a:rPr lang="vi-VN" altLang="en-US" sz="2400" b="1" dirty="0"/>
              <a:t>tư duy </a:t>
            </a:r>
            <a:r>
              <a:rPr lang="en-US" altLang="en-US" sz="2400" b="1" dirty="0" smtClean="0"/>
              <a:t>KT</a:t>
            </a:r>
            <a:r>
              <a:rPr lang="vi-VN" altLang="en-US" sz="2400" b="1" dirty="0" smtClean="0"/>
              <a:t>, </a:t>
            </a:r>
            <a:r>
              <a:rPr lang="vi-VN" altLang="en-US" sz="2400" b="1" dirty="0"/>
              <a:t>tư duy </a:t>
            </a:r>
            <a:r>
              <a:rPr lang="en-US" altLang="en-US" sz="2400" b="1" dirty="0" smtClean="0"/>
              <a:t>CT</a:t>
            </a:r>
            <a:r>
              <a:rPr lang="vi-VN" altLang="en-US" sz="2400" b="1" dirty="0" smtClean="0"/>
              <a:t>, </a:t>
            </a:r>
            <a:r>
              <a:rPr lang="vi-VN" altLang="en-US" sz="2400" b="1" dirty="0"/>
              <a:t>tư duy </a:t>
            </a:r>
            <a:r>
              <a:rPr lang="en-US" altLang="en-US" sz="2400" b="1" dirty="0" smtClean="0"/>
              <a:t>QL</a:t>
            </a:r>
            <a:r>
              <a:rPr lang="vi-VN" altLang="en-US" sz="2400" b="1" dirty="0" smtClean="0"/>
              <a:t>, </a:t>
            </a:r>
            <a:r>
              <a:rPr lang="vi-VN" altLang="en-US" sz="2400" b="1" dirty="0"/>
              <a:t>để đất nước có cả Dân trí – Quan trí – Doanh trí phát triển đồng </a:t>
            </a:r>
            <a:r>
              <a:rPr lang="vi-VN" altLang="en-US" sz="2400" b="1" dirty="0" smtClean="0"/>
              <a:t>bộ</a:t>
            </a:r>
            <a:r>
              <a:rPr lang="en-US" altLang="en-US" sz="2400" b="1" dirty="0" smtClean="0"/>
              <a:t>,</a:t>
            </a:r>
            <a:r>
              <a:rPr lang="vi-VN" altLang="en-US" sz="2400" b="1" dirty="0" smtClean="0"/>
              <a:t> </a:t>
            </a:r>
            <a:r>
              <a:rPr lang="vi-VN" altLang="en-US" sz="2400" b="1" dirty="0"/>
              <a:t>hài hòa.</a:t>
            </a:r>
            <a:endParaRPr lang="en-US" altLang="en-US" sz="2400" b="1" dirty="0"/>
          </a:p>
        </p:txBody>
      </p:sp>
      <p:sp>
        <p:nvSpPr>
          <p:cNvPr id="36870" name="Rectangle 9"/>
          <p:cNvSpPr>
            <a:spLocks noChangeArrowheads="1"/>
          </p:cNvSpPr>
          <p:nvPr/>
        </p:nvSpPr>
        <p:spPr bwMode="auto">
          <a:xfrm>
            <a:off x="734993" y="5534840"/>
            <a:ext cx="935070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519113" indent="-519113" defTabSz="1828800">
              <a:lnSpc>
                <a:spcPct val="150000"/>
              </a:lnSpc>
              <a:spcBef>
                <a:spcPts val="300"/>
              </a:spcBef>
              <a:spcAft>
                <a:spcPts val="300"/>
              </a:spcAft>
              <a:buClr>
                <a:srgbClr val="FF0000"/>
              </a:buClr>
            </a:pPr>
            <a:r>
              <a:rPr lang="en-US" altLang="en-US" sz="2400" b="1" dirty="0" smtClean="0">
                <a:solidFill>
                  <a:srgbClr val="003399"/>
                </a:solidFill>
                <a:latin typeface="Arial" panose="020B0604020202020204" pitchFamily="34" charset="0"/>
              </a:rPr>
              <a:t>D</a:t>
            </a:r>
            <a:r>
              <a:rPr lang="vi-VN" altLang="en-US" sz="2400" b="1" dirty="0" smtClean="0">
                <a:solidFill>
                  <a:srgbClr val="003399"/>
                </a:solidFill>
                <a:latin typeface="Arial" panose="020B0604020202020204" pitchFamily="34" charset="0"/>
              </a:rPr>
              <a:t>)</a:t>
            </a:r>
            <a:r>
              <a:rPr lang="en-US" altLang="en-US" sz="2400" b="1" dirty="0" smtClean="0">
                <a:solidFill>
                  <a:srgbClr val="003399"/>
                </a:solidFill>
                <a:latin typeface="Arial" panose="020B0604020202020204" pitchFamily="34" charset="0"/>
              </a:rPr>
              <a:t>.</a:t>
            </a:r>
            <a:r>
              <a:rPr lang="vi-VN" altLang="en-US" sz="2400" b="1" dirty="0" smtClean="0">
                <a:solidFill>
                  <a:srgbClr val="003399"/>
                </a:solidFill>
                <a:latin typeface="Arial" panose="020B0604020202020204" pitchFamily="34" charset="0"/>
              </a:rPr>
              <a:t> CHÍNH SÁCH TÔN VINH, ĐÃI NGỘ, ĐÀO TẠO, BỒI DƯỠNG ĐỘI NGŨ NGƯỜI THẦY </a:t>
            </a:r>
            <a:endParaRPr lang="en-US" altLang="en-US" sz="2400" b="1" dirty="0">
              <a:solidFill>
                <a:srgbClr val="003399"/>
              </a:solidFill>
              <a:latin typeface="Arial" panose="020B0604020202020204" pitchFamily="34" charset="0"/>
            </a:endParaRPr>
          </a:p>
        </p:txBody>
      </p:sp>
    </p:spTree>
    <p:extLst>
      <p:ext uri="{BB962C8B-B14F-4D97-AF65-F5344CB8AC3E}">
        <p14:creationId xmlns:p14="http://schemas.microsoft.com/office/powerpoint/2010/main" val="3663232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869"/>
                                        </p:tgtEl>
                                        <p:attrNameLst>
                                          <p:attrName>style.visibility</p:attrName>
                                        </p:attrNameLst>
                                      </p:cBhvr>
                                      <p:to>
                                        <p:strVal val="visible"/>
                                      </p:to>
                                    </p:set>
                                    <p:animEffect transition="in" filter="fade">
                                      <p:cBhvr>
                                        <p:cTn id="12" dur="500"/>
                                        <p:tgtEl>
                                          <p:spTgt spid="3686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870"/>
                                        </p:tgtEl>
                                        <p:attrNameLst>
                                          <p:attrName>style.visibility</p:attrName>
                                        </p:attrNameLst>
                                      </p:cBhvr>
                                      <p:to>
                                        <p:strVal val="visible"/>
                                      </p:to>
                                    </p:set>
                                    <p:animEffect transition="in" filter="fade">
                                      <p:cBhvr>
                                        <p:cTn id="17" dur="500"/>
                                        <p:tgtEl>
                                          <p:spTgt spid="36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6869" grpId="0"/>
      <p:bldP spid="3687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7"/>
          <p:cNvSpPr>
            <a:spLocks noChangeArrowheads="1"/>
          </p:cNvSpPr>
          <p:nvPr/>
        </p:nvSpPr>
        <p:spPr bwMode="auto">
          <a:xfrm>
            <a:off x="801140" y="658503"/>
            <a:ext cx="1096323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568325" indent="-568325"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marL="401638" indent="-401638" algn="just">
              <a:lnSpc>
                <a:spcPct val="150000"/>
              </a:lnSpc>
              <a:spcBef>
                <a:spcPts val="300"/>
              </a:spcBef>
              <a:spcAft>
                <a:spcPts val="300"/>
              </a:spcAft>
              <a:buClr>
                <a:srgbClr val="FF0000"/>
              </a:buClr>
              <a:buFont typeface="Wingdings" panose="05000000000000000000" pitchFamily="2" charset="2"/>
              <a:buChar char="ü"/>
            </a:pPr>
            <a:r>
              <a:rPr lang="vi-VN" altLang="en-US" sz="2000" i="1" dirty="0">
                <a:solidFill>
                  <a:schemeClr val="tx1"/>
                </a:solidFill>
              </a:rPr>
              <a:t>Tháng 11/2013, BCHTW ĐCSVN đã họp khóa XI bàn về công tác GD. Hội nghị đã ra Nghị quyết số 29/NQTW ngày 04/11/2013  về đ</a:t>
            </a:r>
            <a:r>
              <a:rPr lang="vi-VN" altLang="en-US" sz="2000" i="1" dirty="0" smtClean="0">
                <a:solidFill>
                  <a:schemeClr val="tx1"/>
                </a:solidFill>
              </a:rPr>
              <a:t>ổi </a:t>
            </a:r>
            <a:r>
              <a:rPr lang="vi-VN" altLang="en-US" sz="2000" i="1" dirty="0">
                <a:solidFill>
                  <a:schemeClr val="tx1"/>
                </a:solidFill>
              </a:rPr>
              <a:t>mới Căn bản, Toàn diện... </a:t>
            </a:r>
            <a:endParaRPr lang="en-US" altLang="en-US" sz="2000" i="1" dirty="0">
              <a:solidFill>
                <a:schemeClr val="tx1"/>
              </a:solidFill>
            </a:endParaRPr>
          </a:p>
        </p:txBody>
      </p:sp>
      <p:sp>
        <p:nvSpPr>
          <p:cNvPr id="37892" name="Rectangle 9"/>
          <p:cNvSpPr>
            <a:spLocks noChangeArrowheads="1"/>
          </p:cNvSpPr>
          <p:nvPr/>
        </p:nvSpPr>
        <p:spPr bwMode="auto">
          <a:xfrm>
            <a:off x="359131" y="1776584"/>
            <a:ext cx="7636276" cy="53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None/>
            </a:pPr>
            <a:r>
              <a:rPr lang="en-US" altLang="en-US" sz="2200" b="1" dirty="0" smtClean="0">
                <a:solidFill>
                  <a:srgbClr val="0070C0"/>
                </a:solidFill>
              </a:rPr>
              <a:t>A</a:t>
            </a:r>
            <a:r>
              <a:rPr lang="vi-VN" altLang="en-US" sz="2200" b="1" dirty="0" smtClean="0">
                <a:solidFill>
                  <a:srgbClr val="0070C0"/>
                </a:solidFill>
              </a:rPr>
              <a:t>)</a:t>
            </a:r>
            <a:r>
              <a:rPr lang="en-US" altLang="en-US" sz="2200" b="1" dirty="0" smtClean="0">
                <a:solidFill>
                  <a:srgbClr val="0070C0"/>
                </a:solidFill>
              </a:rPr>
              <a:t>. </a:t>
            </a:r>
            <a:r>
              <a:rPr lang="vi-VN" altLang="en-US" sz="2200" b="1" dirty="0" smtClean="0">
                <a:solidFill>
                  <a:srgbClr val="0070C0"/>
                </a:solidFill>
              </a:rPr>
              <a:t>CÓ 7 QUAN ĐIỂM CHỦ ĐẠO:</a:t>
            </a:r>
            <a:endParaRPr lang="en-US" altLang="en-US" sz="2200" b="1" dirty="0">
              <a:solidFill>
                <a:srgbClr val="0070C0"/>
              </a:solidFill>
            </a:endParaRPr>
          </a:p>
        </p:txBody>
      </p:sp>
      <p:sp>
        <p:nvSpPr>
          <p:cNvPr id="37893" name="Rectangle 10"/>
          <p:cNvSpPr>
            <a:spLocks noChangeArrowheads="1"/>
          </p:cNvSpPr>
          <p:nvPr/>
        </p:nvSpPr>
        <p:spPr bwMode="auto">
          <a:xfrm>
            <a:off x="784015" y="2442169"/>
            <a:ext cx="10939411" cy="1045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514350" indent="-51435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VnMystical" panose="020B7200000000000000" pitchFamily="34" charset="0"/>
              <a:buAutoNum type="arabicPeriod"/>
            </a:pPr>
            <a:r>
              <a:rPr lang="vi-VN" altLang="en-US" sz="2000" b="1" dirty="0">
                <a:solidFill>
                  <a:schemeClr val="tx1"/>
                </a:solidFill>
              </a:rPr>
              <a:t>“GD&amp;ĐT là QS hàng đầu, là sự nghiệp của Đảng, NN và của toàn dân. Đầu tư </a:t>
            </a:r>
            <a:r>
              <a:rPr lang="vi-VN" altLang="en-US" sz="2000" b="1" dirty="0" smtClean="0">
                <a:solidFill>
                  <a:schemeClr val="tx1"/>
                </a:solidFill>
              </a:rPr>
              <a:t>GD </a:t>
            </a:r>
            <a:r>
              <a:rPr lang="vi-VN" altLang="en-US" sz="2000" b="1" dirty="0">
                <a:solidFill>
                  <a:schemeClr val="tx1"/>
                </a:solidFill>
              </a:rPr>
              <a:t>là đầu tư phát triển, được ưu tiên đi trước các CT KH phát triển KT- XH</a:t>
            </a:r>
            <a:endParaRPr lang="en-US" altLang="en-US" sz="2000" b="1" dirty="0">
              <a:solidFill>
                <a:schemeClr val="tx1"/>
              </a:solidFill>
            </a:endParaRPr>
          </a:p>
        </p:txBody>
      </p:sp>
      <p:sp>
        <p:nvSpPr>
          <p:cNvPr id="37894" name="Rectangle 11"/>
          <p:cNvSpPr>
            <a:spLocks noChangeArrowheads="1"/>
          </p:cNvSpPr>
          <p:nvPr/>
        </p:nvSpPr>
        <p:spPr bwMode="auto">
          <a:xfrm>
            <a:off x="811930" y="3416121"/>
            <a:ext cx="1100703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514350" indent="-51435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VnMystical" panose="020B7200000000000000" pitchFamily="34" charset="0"/>
              <a:buAutoNum type="arabicPeriod" startAt="2"/>
            </a:pPr>
            <a:r>
              <a:rPr lang="vi-VN" altLang="en-US" sz="2000" b="1" dirty="0">
                <a:solidFill>
                  <a:schemeClr val="tx1"/>
                </a:solidFill>
              </a:rPr>
              <a:t>NQ nêu ra cách tiếp cận với nội dung và tiến trình phát triển giáo dục</a:t>
            </a:r>
            <a:endParaRPr lang="en-US" altLang="en-US" sz="2000" b="1" dirty="0">
              <a:solidFill>
                <a:schemeClr val="tx1"/>
              </a:solidFill>
            </a:endParaRPr>
          </a:p>
        </p:txBody>
      </p:sp>
      <p:sp>
        <p:nvSpPr>
          <p:cNvPr id="37895" name="Rectangle 12"/>
          <p:cNvSpPr>
            <a:spLocks noChangeArrowheads="1"/>
          </p:cNvSpPr>
          <p:nvPr/>
        </p:nvSpPr>
        <p:spPr bwMode="auto">
          <a:xfrm>
            <a:off x="799451" y="3971835"/>
            <a:ext cx="11629621"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514350" indent="-51435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VnMystical" panose="020B7200000000000000" pitchFamily="34" charset="0"/>
              <a:buAutoNum type="arabicPeriod" startAt="3"/>
            </a:pPr>
            <a:r>
              <a:rPr lang="vi-VN" altLang="en-US" sz="2000" b="1" dirty="0">
                <a:solidFill>
                  <a:schemeClr val="tx1"/>
                </a:solidFill>
              </a:rPr>
              <a:t>NQ xác định cách hiểu mới về thực hiện nguyên lý giáo dục</a:t>
            </a:r>
            <a:endParaRPr lang="en-US" altLang="en-US" sz="2000" b="1" dirty="0">
              <a:solidFill>
                <a:schemeClr val="tx1"/>
              </a:solidFill>
            </a:endParaRPr>
          </a:p>
        </p:txBody>
      </p:sp>
      <p:sp>
        <p:nvSpPr>
          <p:cNvPr id="37896" name="Rectangle 13"/>
          <p:cNvSpPr>
            <a:spLocks noChangeArrowheads="1"/>
          </p:cNvSpPr>
          <p:nvPr/>
        </p:nvSpPr>
        <p:spPr bwMode="auto">
          <a:xfrm>
            <a:off x="799451" y="4539372"/>
            <a:ext cx="10751103"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514350" indent="-51435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VnMystical" panose="020B7200000000000000" pitchFamily="34" charset="0"/>
              <a:buAutoNum type="arabicPeriod" startAt="4"/>
            </a:pPr>
            <a:r>
              <a:rPr lang="vi-VN" altLang="en-US" sz="2000" b="1" dirty="0">
                <a:solidFill>
                  <a:schemeClr val="tx1"/>
                </a:solidFill>
              </a:rPr>
              <a:t>NQ nêu tương quan </a:t>
            </a:r>
            <a:r>
              <a:rPr lang="vi-VN" altLang="en-US" sz="2000" b="1" dirty="0" smtClean="0">
                <a:solidFill>
                  <a:schemeClr val="tx1"/>
                </a:solidFill>
              </a:rPr>
              <a:t>số </a:t>
            </a:r>
            <a:r>
              <a:rPr lang="vi-VN" altLang="en-US" sz="2000" b="1" dirty="0">
                <a:solidFill>
                  <a:schemeClr val="tx1"/>
                </a:solidFill>
              </a:rPr>
              <a:t>lượng - chất lượng trong phát triển </a:t>
            </a:r>
            <a:r>
              <a:rPr lang="en-US" altLang="en-US" sz="2000" b="1" dirty="0" smtClean="0">
                <a:solidFill>
                  <a:schemeClr val="tx1"/>
                </a:solidFill>
              </a:rPr>
              <a:t>GD </a:t>
            </a:r>
            <a:r>
              <a:rPr lang="vi-VN" altLang="en-US" sz="2000" b="1" dirty="0" smtClean="0">
                <a:solidFill>
                  <a:schemeClr val="tx1"/>
                </a:solidFill>
              </a:rPr>
              <a:t>của </a:t>
            </a:r>
            <a:r>
              <a:rPr lang="vi-VN" altLang="en-US" sz="2000" b="1" dirty="0">
                <a:solidFill>
                  <a:schemeClr val="tx1"/>
                </a:solidFill>
              </a:rPr>
              <a:t>đất nước.</a:t>
            </a:r>
            <a:endParaRPr lang="en-US" altLang="en-US" sz="2000" b="1" dirty="0">
              <a:solidFill>
                <a:schemeClr val="tx1"/>
              </a:solidFill>
            </a:endParaRPr>
          </a:p>
        </p:txBody>
      </p:sp>
      <p:sp>
        <p:nvSpPr>
          <p:cNvPr id="37897" name="Rectangle 14"/>
          <p:cNvSpPr>
            <a:spLocks noChangeArrowheads="1"/>
          </p:cNvSpPr>
          <p:nvPr/>
        </p:nvSpPr>
        <p:spPr bwMode="auto">
          <a:xfrm>
            <a:off x="783671" y="5028298"/>
            <a:ext cx="11135373"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514350" indent="-51435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VnMystical" panose="020B7200000000000000" pitchFamily="34" charset="0"/>
              <a:buAutoNum type="arabicPeriod" startAt="5"/>
            </a:pPr>
            <a:r>
              <a:rPr lang="vi-VN" altLang="en-US" sz="2200" b="1" dirty="0">
                <a:solidFill>
                  <a:schemeClr val="tx1"/>
                </a:solidFill>
              </a:rPr>
              <a:t>NQ xác định tính chất mới của HTGD và YC đặt ra </a:t>
            </a:r>
            <a:r>
              <a:rPr lang="vi-VN" altLang="en-US" sz="2200" b="1" dirty="0" smtClean="0">
                <a:solidFill>
                  <a:schemeClr val="tx1"/>
                </a:solidFill>
              </a:rPr>
              <a:t>sự </a:t>
            </a:r>
            <a:r>
              <a:rPr lang="vi-VN" altLang="en-US" sz="2200" b="1" dirty="0">
                <a:solidFill>
                  <a:schemeClr val="tx1"/>
                </a:solidFill>
              </a:rPr>
              <a:t>vận hành hệ thống này.</a:t>
            </a:r>
            <a:endParaRPr lang="en-US" altLang="en-US" sz="2200" b="1" dirty="0">
              <a:solidFill>
                <a:schemeClr val="tx1"/>
              </a:solidFill>
            </a:endParaRPr>
          </a:p>
        </p:txBody>
      </p:sp>
      <p:sp>
        <p:nvSpPr>
          <p:cNvPr id="37898" name="Rectangle 15"/>
          <p:cNvSpPr>
            <a:spLocks noChangeArrowheads="1"/>
          </p:cNvSpPr>
          <p:nvPr/>
        </p:nvSpPr>
        <p:spPr bwMode="auto">
          <a:xfrm>
            <a:off x="797044" y="5603830"/>
            <a:ext cx="1151155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514350" indent="-51435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VnMystical" panose="020B7200000000000000" pitchFamily="34" charset="0"/>
              <a:buAutoNum type="arabicPeriod" startAt="6"/>
            </a:pPr>
            <a:r>
              <a:rPr lang="vi-VN" altLang="en-US" sz="2000" b="1" dirty="0">
                <a:solidFill>
                  <a:schemeClr val="tx1"/>
                </a:solidFill>
              </a:rPr>
              <a:t>NQ lưu ý các điều tích cực, tiêu cực của CCTT tác động vào tiến trình </a:t>
            </a:r>
            <a:r>
              <a:rPr lang="vi-VN" altLang="en-US" sz="2000" b="1" dirty="0" smtClean="0">
                <a:solidFill>
                  <a:schemeClr val="tx1"/>
                </a:solidFill>
              </a:rPr>
              <a:t>GD</a:t>
            </a:r>
            <a:endParaRPr lang="en-US" altLang="en-US" sz="2000" b="1" dirty="0">
              <a:solidFill>
                <a:schemeClr val="tx1"/>
              </a:solidFill>
            </a:endParaRPr>
          </a:p>
        </p:txBody>
      </p:sp>
      <p:sp>
        <p:nvSpPr>
          <p:cNvPr id="37899" name="Rectangle 16"/>
          <p:cNvSpPr>
            <a:spLocks noChangeArrowheads="1"/>
          </p:cNvSpPr>
          <p:nvPr/>
        </p:nvSpPr>
        <p:spPr bwMode="auto">
          <a:xfrm>
            <a:off x="785186" y="6216892"/>
            <a:ext cx="11406814"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514350" indent="-51435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VnMystical" panose="020B7200000000000000" pitchFamily="34" charset="0"/>
              <a:buAutoNum type="arabicPeriod" startAt="7"/>
            </a:pPr>
            <a:r>
              <a:rPr lang="vi-VN" altLang="en-US" sz="2200" b="1" dirty="0">
                <a:solidFill>
                  <a:schemeClr val="tx1"/>
                </a:solidFill>
              </a:rPr>
              <a:t>NQ đề cập sự cần thiết đẩy mạnh hội nhập </a:t>
            </a:r>
            <a:r>
              <a:rPr lang="en-US" altLang="en-US" sz="2200" b="1" dirty="0" smtClean="0">
                <a:solidFill>
                  <a:schemeClr val="tx1"/>
                </a:solidFill>
              </a:rPr>
              <a:t>QT </a:t>
            </a:r>
            <a:r>
              <a:rPr lang="vi-VN" altLang="en-US" sz="2200" b="1" dirty="0" smtClean="0">
                <a:solidFill>
                  <a:schemeClr val="tx1"/>
                </a:solidFill>
              </a:rPr>
              <a:t>đối </a:t>
            </a:r>
            <a:r>
              <a:rPr lang="vi-VN" altLang="en-US" sz="2200" b="1" dirty="0">
                <a:solidFill>
                  <a:schemeClr val="tx1"/>
                </a:solidFill>
              </a:rPr>
              <a:t>với </a:t>
            </a:r>
            <a:r>
              <a:rPr lang="en-US" altLang="en-US" sz="2200" b="1" dirty="0" smtClean="0">
                <a:solidFill>
                  <a:schemeClr val="tx1"/>
                </a:solidFill>
              </a:rPr>
              <a:t>GD&amp;ĐT.</a:t>
            </a:r>
            <a:endParaRPr lang="en-US" altLang="en-US" sz="2200" b="1" dirty="0">
              <a:solidFill>
                <a:schemeClr val="tx1"/>
              </a:solidFill>
            </a:endParaRPr>
          </a:p>
        </p:txBody>
      </p:sp>
      <p:sp>
        <p:nvSpPr>
          <p:cNvPr id="12" name="Rectangle 3"/>
          <p:cNvSpPr>
            <a:spLocks noChangeArrowheads="1"/>
          </p:cNvSpPr>
          <p:nvPr/>
        </p:nvSpPr>
        <p:spPr bwMode="auto">
          <a:xfrm>
            <a:off x="2060813" y="0"/>
            <a:ext cx="8011236"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ctr">
              <a:lnSpc>
                <a:spcPct val="150000"/>
              </a:lnSpc>
              <a:spcBef>
                <a:spcPts val="300"/>
              </a:spcBef>
              <a:spcAft>
                <a:spcPts val="300"/>
              </a:spcAft>
              <a:buClr>
                <a:srgbClr val="FF0000"/>
              </a:buClr>
              <a:buNone/>
            </a:pPr>
            <a:r>
              <a:rPr lang="en-US" altLang="en-US" sz="2400" b="1" dirty="0" smtClean="0">
                <a:solidFill>
                  <a:srgbClr val="0033CC"/>
                </a:solidFill>
              </a:rPr>
              <a:t> ĐỔI MỚI CĂN BẢN TOÀN DIỆN GD&amp;ĐT</a:t>
            </a:r>
            <a:endParaRPr lang="en-US" altLang="en-US" sz="2400" b="1" dirty="0">
              <a:solidFill>
                <a:srgbClr val="0033CC"/>
              </a:solidFill>
            </a:endParaRPr>
          </a:p>
        </p:txBody>
      </p:sp>
    </p:spTree>
    <p:extLst>
      <p:ext uri="{BB962C8B-B14F-4D97-AF65-F5344CB8AC3E}">
        <p14:creationId xmlns:p14="http://schemas.microsoft.com/office/powerpoint/2010/main" val="2367646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894"/>
                                        </p:tgtEl>
                                        <p:attrNameLst>
                                          <p:attrName>style.visibility</p:attrName>
                                        </p:attrNameLst>
                                      </p:cBhvr>
                                      <p:to>
                                        <p:strVal val="visible"/>
                                      </p:to>
                                    </p:set>
                                    <p:animEffect transition="in" filter="fade">
                                      <p:cBhvr>
                                        <p:cTn id="7" dur="500"/>
                                        <p:tgtEl>
                                          <p:spTgt spid="3789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893"/>
                                        </p:tgtEl>
                                        <p:attrNameLst>
                                          <p:attrName>style.visibility</p:attrName>
                                        </p:attrNameLst>
                                      </p:cBhvr>
                                      <p:to>
                                        <p:strVal val="visible"/>
                                      </p:to>
                                    </p:set>
                                    <p:animEffect transition="in" filter="fade">
                                      <p:cBhvr>
                                        <p:cTn id="10" dur="500"/>
                                        <p:tgtEl>
                                          <p:spTgt spid="3789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895"/>
                                        </p:tgtEl>
                                        <p:attrNameLst>
                                          <p:attrName>style.visibility</p:attrName>
                                        </p:attrNameLst>
                                      </p:cBhvr>
                                      <p:to>
                                        <p:strVal val="visible"/>
                                      </p:to>
                                    </p:set>
                                    <p:animEffect transition="in" filter="fade">
                                      <p:cBhvr>
                                        <p:cTn id="13" dur="500"/>
                                        <p:tgtEl>
                                          <p:spTgt spid="3789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7896"/>
                                        </p:tgtEl>
                                        <p:attrNameLst>
                                          <p:attrName>style.visibility</p:attrName>
                                        </p:attrNameLst>
                                      </p:cBhvr>
                                      <p:to>
                                        <p:strVal val="visible"/>
                                      </p:to>
                                    </p:set>
                                    <p:animEffect transition="in" filter="fade">
                                      <p:cBhvr>
                                        <p:cTn id="16" dur="500"/>
                                        <p:tgtEl>
                                          <p:spTgt spid="3789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7897"/>
                                        </p:tgtEl>
                                        <p:attrNameLst>
                                          <p:attrName>style.visibility</p:attrName>
                                        </p:attrNameLst>
                                      </p:cBhvr>
                                      <p:to>
                                        <p:strVal val="visible"/>
                                      </p:to>
                                    </p:set>
                                    <p:animEffect transition="in" filter="fade">
                                      <p:cBhvr>
                                        <p:cTn id="19" dur="500"/>
                                        <p:tgtEl>
                                          <p:spTgt spid="3789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898"/>
                                        </p:tgtEl>
                                        <p:attrNameLst>
                                          <p:attrName>style.visibility</p:attrName>
                                        </p:attrNameLst>
                                      </p:cBhvr>
                                      <p:to>
                                        <p:strVal val="visible"/>
                                      </p:to>
                                    </p:set>
                                    <p:animEffect transition="in" filter="fade">
                                      <p:cBhvr>
                                        <p:cTn id="22" dur="500"/>
                                        <p:tgtEl>
                                          <p:spTgt spid="3789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7899"/>
                                        </p:tgtEl>
                                        <p:attrNameLst>
                                          <p:attrName>style.visibility</p:attrName>
                                        </p:attrNameLst>
                                      </p:cBhvr>
                                      <p:to>
                                        <p:strVal val="visible"/>
                                      </p:to>
                                    </p:set>
                                    <p:animEffect transition="in" filter="fade">
                                      <p:cBhvr>
                                        <p:cTn id="25" dur="500"/>
                                        <p:tgtEl>
                                          <p:spTgt spid="378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p:bldP spid="37894" grpId="0"/>
      <p:bldP spid="37895" grpId="0"/>
      <p:bldP spid="37896" grpId="0"/>
      <p:bldP spid="37897" grpId="0"/>
      <p:bldP spid="37898" grpId="0"/>
      <p:bldP spid="3789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6"/>
          <p:cNvSpPr>
            <a:spLocks noChangeArrowheads="1"/>
          </p:cNvSpPr>
          <p:nvPr/>
        </p:nvSpPr>
        <p:spPr bwMode="auto">
          <a:xfrm>
            <a:off x="703888" y="285037"/>
            <a:ext cx="11756571" cy="53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300"/>
              </a:spcBef>
              <a:spcAft>
                <a:spcPts val="300"/>
              </a:spcAft>
              <a:buClr>
                <a:srgbClr val="FF0000"/>
              </a:buClr>
            </a:pPr>
            <a:r>
              <a:rPr lang="en-US" altLang="en-US" sz="2200" b="1" dirty="0" smtClean="0">
                <a:solidFill>
                  <a:srgbClr val="0070C0"/>
                </a:solidFill>
                <a:latin typeface="Arial" panose="020B0604020202020204" pitchFamily="34" charset="0"/>
              </a:rPr>
              <a:t>B</a:t>
            </a:r>
            <a:r>
              <a:rPr lang="vi-VN" altLang="en-US" sz="2200" b="1" dirty="0" smtClean="0">
                <a:solidFill>
                  <a:srgbClr val="0070C0"/>
                </a:solidFill>
                <a:latin typeface="Arial" panose="020B0604020202020204" pitchFamily="34" charset="0"/>
              </a:rPr>
              <a:t>)</a:t>
            </a:r>
            <a:r>
              <a:rPr lang="en-US" altLang="en-US" sz="2200" b="1" dirty="0" smtClean="0">
                <a:solidFill>
                  <a:srgbClr val="0070C0"/>
                </a:solidFill>
                <a:latin typeface="Arial" panose="020B0604020202020204" pitchFamily="34" charset="0"/>
              </a:rPr>
              <a:t>. THUẬN LỢI VÀ THÁCH THỨC TRIỂN KHAI NGHỊ QUYẾT 29 VÀO THỰC TIỄN</a:t>
            </a:r>
            <a:endParaRPr lang="en-US" altLang="en-US" sz="2200" b="1" dirty="0">
              <a:solidFill>
                <a:srgbClr val="0070C0"/>
              </a:solidFill>
              <a:latin typeface="Arial" panose="020B0604020202020204" pitchFamily="34" charset="0"/>
            </a:endParaRPr>
          </a:p>
        </p:txBody>
      </p:sp>
      <p:sp>
        <p:nvSpPr>
          <p:cNvPr id="38916" name="Rectangle 7"/>
          <p:cNvSpPr>
            <a:spLocks noChangeArrowheads="1"/>
          </p:cNvSpPr>
          <p:nvPr/>
        </p:nvSpPr>
        <p:spPr bwMode="auto">
          <a:xfrm>
            <a:off x="721124" y="1606032"/>
            <a:ext cx="11029598"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568325" indent="-568325"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ü"/>
            </a:pPr>
            <a:r>
              <a:rPr lang="en-US" altLang="en-US" sz="2400" b="1" dirty="0" err="1">
                <a:solidFill>
                  <a:schemeClr val="tx1"/>
                </a:solidFill>
              </a:rPr>
              <a:t>Ngành</a:t>
            </a:r>
            <a:r>
              <a:rPr lang="en-US" altLang="en-US" sz="2400" b="1" dirty="0">
                <a:solidFill>
                  <a:schemeClr val="tx1"/>
                </a:solidFill>
              </a:rPr>
              <a:t> GD </a:t>
            </a:r>
            <a:r>
              <a:rPr lang="en-US" altLang="en-US" sz="2400" b="1" dirty="0" err="1">
                <a:solidFill>
                  <a:schemeClr val="tx1"/>
                </a:solidFill>
              </a:rPr>
              <a:t>có</a:t>
            </a:r>
            <a:r>
              <a:rPr lang="en-US" altLang="en-US" sz="2400" b="1" dirty="0">
                <a:solidFill>
                  <a:schemeClr val="tx1"/>
                </a:solidFill>
              </a:rPr>
              <a:t> </a:t>
            </a:r>
            <a:r>
              <a:rPr lang="en-US" altLang="en-US" sz="2400" b="1" dirty="0" err="1">
                <a:solidFill>
                  <a:schemeClr val="tx1"/>
                </a:solidFill>
              </a:rPr>
              <a:t>những</a:t>
            </a:r>
            <a:r>
              <a:rPr lang="en-US" altLang="en-US" sz="2400" b="1" dirty="0">
                <a:solidFill>
                  <a:schemeClr val="tx1"/>
                </a:solidFill>
              </a:rPr>
              <a:t> </a:t>
            </a:r>
            <a:r>
              <a:rPr lang="en-US" altLang="en-US" sz="2400" b="1" dirty="0" err="1">
                <a:solidFill>
                  <a:schemeClr val="tx1"/>
                </a:solidFill>
              </a:rPr>
              <a:t>chương</a:t>
            </a:r>
            <a:r>
              <a:rPr lang="en-US" altLang="en-US" sz="2400" b="1" dirty="0">
                <a:solidFill>
                  <a:schemeClr val="tx1"/>
                </a:solidFill>
              </a:rPr>
              <a:t> </a:t>
            </a:r>
            <a:r>
              <a:rPr lang="en-US" altLang="en-US" sz="2400" b="1" dirty="0" err="1">
                <a:solidFill>
                  <a:schemeClr val="tx1"/>
                </a:solidFill>
              </a:rPr>
              <a:t>trình</a:t>
            </a:r>
            <a:r>
              <a:rPr lang="en-US" altLang="en-US" sz="2400" b="1" dirty="0">
                <a:solidFill>
                  <a:schemeClr val="tx1"/>
                </a:solidFill>
              </a:rPr>
              <a:t> </a:t>
            </a:r>
            <a:r>
              <a:rPr lang="en-US" altLang="en-US" sz="2400" b="1" dirty="0" err="1">
                <a:solidFill>
                  <a:schemeClr val="tx1"/>
                </a:solidFill>
              </a:rPr>
              <a:t>hành</a:t>
            </a:r>
            <a:r>
              <a:rPr lang="en-US" altLang="en-US" sz="2400" b="1" dirty="0">
                <a:solidFill>
                  <a:schemeClr val="tx1"/>
                </a:solidFill>
              </a:rPr>
              <a:t> </a:t>
            </a:r>
            <a:r>
              <a:rPr lang="en-US" altLang="en-US" sz="2400" b="1" dirty="0" err="1">
                <a:solidFill>
                  <a:schemeClr val="tx1"/>
                </a:solidFill>
              </a:rPr>
              <a:t>động</a:t>
            </a:r>
            <a:r>
              <a:rPr lang="en-US" altLang="en-US" sz="2400" b="1" dirty="0">
                <a:solidFill>
                  <a:schemeClr val="tx1"/>
                </a:solidFill>
              </a:rPr>
              <a:t> </a:t>
            </a:r>
            <a:r>
              <a:rPr lang="en-US" altLang="en-US" sz="2400" b="1" dirty="0" err="1">
                <a:solidFill>
                  <a:schemeClr val="tx1"/>
                </a:solidFill>
              </a:rPr>
              <a:t>thực</a:t>
            </a:r>
            <a:r>
              <a:rPr lang="en-US" altLang="en-US" sz="2400" b="1" dirty="0">
                <a:solidFill>
                  <a:schemeClr val="tx1"/>
                </a:solidFill>
              </a:rPr>
              <a:t> </a:t>
            </a:r>
            <a:r>
              <a:rPr lang="en-US" altLang="en-US" sz="2400" b="1" dirty="0" err="1">
                <a:solidFill>
                  <a:schemeClr val="tx1"/>
                </a:solidFill>
              </a:rPr>
              <a:t>hiện</a:t>
            </a:r>
            <a:r>
              <a:rPr lang="en-US" altLang="en-US" sz="2400" b="1" dirty="0">
                <a:solidFill>
                  <a:schemeClr val="tx1"/>
                </a:solidFill>
              </a:rPr>
              <a:t> </a:t>
            </a:r>
            <a:r>
              <a:rPr lang="vi-VN" altLang="en-US" sz="2400" b="1" dirty="0" smtClean="0">
                <a:solidFill>
                  <a:schemeClr val="tx1"/>
                </a:solidFill>
              </a:rPr>
              <a:t>MT</a:t>
            </a:r>
            <a:r>
              <a:rPr lang="en-US" altLang="en-US" sz="2400" b="1" dirty="0" smtClean="0">
                <a:solidFill>
                  <a:schemeClr val="tx1"/>
                </a:solidFill>
              </a:rPr>
              <a:t>: </a:t>
            </a:r>
            <a:r>
              <a:rPr lang="en-US" altLang="en-US" sz="2400" b="1" dirty="0">
                <a:solidFill>
                  <a:schemeClr val="tx1"/>
                </a:solidFill>
              </a:rPr>
              <a:t>“</a:t>
            </a:r>
            <a:r>
              <a:rPr lang="en-US" altLang="en-US" sz="2400" b="1" dirty="0" err="1">
                <a:solidFill>
                  <a:schemeClr val="tx1"/>
                </a:solidFill>
              </a:rPr>
              <a:t>Chuyển</a:t>
            </a:r>
            <a:r>
              <a:rPr lang="en-US" altLang="en-US" sz="2400" b="1" dirty="0">
                <a:solidFill>
                  <a:schemeClr val="tx1"/>
                </a:solidFill>
              </a:rPr>
              <a:t> </a:t>
            </a:r>
            <a:r>
              <a:rPr lang="en-US" altLang="en-US" sz="2400" b="1" dirty="0" err="1">
                <a:solidFill>
                  <a:schemeClr val="tx1"/>
                </a:solidFill>
              </a:rPr>
              <a:t>mạnh</a:t>
            </a:r>
            <a:r>
              <a:rPr lang="en-US" altLang="en-US" sz="2400" b="1" dirty="0">
                <a:solidFill>
                  <a:schemeClr val="tx1"/>
                </a:solidFill>
              </a:rPr>
              <a:t> </a:t>
            </a:r>
            <a:r>
              <a:rPr lang="en-US" altLang="en-US" sz="2400" b="1" dirty="0" err="1">
                <a:solidFill>
                  <a:schemeClr val="tx1"/>
                </a:solidFill>
              </a:rPr>
              <a:t>quá</a:t>
            </a:r>
            <a:r>
              <a:rPr lang="en-US" altLang="en-US" sz="2400" b="1" dirty="0">
                <a:solidFill>
                  <a:schemeClr val="tx1"/>
                </a:solidFill>
              </a:rPr>
              <a:t> </a:t>
            </a:r>
            <a:r>
              <a:rPr lang="en-US" altLang="en-US" sz="2400" b="1" dirty="0" err="1">
                <a:solidFill>
                  <a:schemeClr val="tx1"/>
                </a:solidFill>
              </a:rPr>
              <a:t>trình</a:t>
            </a:r>
            <a:r>
              <a:rPr lang="en-US" altLang="en-US" sz="2400" b="1" dirty="0">
                <a:solidFill>
                  <a:schemeClr val="tx1"/>
                </a:solidFill>
              </a:rPr>
              <a:t> GD </a:t>
            </a:r>
            <a:r>
              <a:rPr lang="en-US" altLang="en-US" sz="2400" b="1" dirty="0" err="1">
                <a:solidFill>
                  <a:srgbClr val="0070C0"/>
                </a:solidFill>
              </a:rPr>
              <a:t>từ</a:t>
            </a:r>
            <a:r>
              <a:rPr lang="en-US" altLang="en-US" sz="2400" b="1" dirty="0">
                <a:solidFill>
                  <a:srgbClr val="0070C0"/>
                </a:solidFill>
              </a:rPr>
              <a:t> </a:t>
            </a:r>
            <a:r>
              <a:rPr lang="en-US" altLang="en-US" sz="2400" b="1" dirty="0" err="1">
                <a:solidFill>
                  <a:srgbClr val="0070C0"/>
                </a:solidFill>
              </a:rPr>
              <a:t>chủ</a:t>
            </a:r>
            <a:r>
              <a:rPr lang="en-US" altLang="en-US" sz="2400" b="1" dirty="0">
                <a:solidFill>
                  <a:srgbClr val="0070C0"/>
                </a:solidFill>
              </a:rPr>
              <a:t> </a:t>
            </a:r>
            <a:r>
              <a:rPr lang="en-US" altLang="en-US" sz="2400" b="1" dirty="0" err="1">
                <a:solidFill>
                  <a:srgbClr val="0070C0"/>
                </a:solidFill>
              </a:rPr>
              <a:t>yếu</a:t>
            </a:r>
            <a:r>
              <a:rPr lang="en-US" altLang="en-US" sz="2400" b="1" dirty="0">
                <a:solidFill>
                  <a:srgbClr val="0070C0"/>
                </a:solidFill>
              </a:rPr>
              <a:t> </a:t>
            </a:r>
            <a:r>
              <a:rPr lang="en-US" altLang="en-US" sz="2400" b="1" dirty="0" err="1">
                <a:solidFill>
                  <a:srgbClr val="0070C0"/>
                </a:solidFill>
              </a:rPr>
              <a:t>trang</a:t>
            </a:r>
            <a:r>
              <a:rPr lang="en-US" altLang="en-US" sz="2400" b="1" dirty="0">
                <a:solidFill>
                  <a:srgbClr val="0070C0"/>
                </a:solidFill>
              </a:rPr>
              <a:t> </a:t>
            </a:r>
            <a:r>
              <a:rPr lang="en-US" altLang="en-US" sz="2400" b="1" dirty="0" err="1">
                <a:solidFill>
                  <a:srgbClr val="0070C0"/>
                </a:solidFill>
              </a:rPr>
              <a:t>bị</a:t>
            </a:r>
            <a:r>
              <a:rPr lang="en-US" altLang="en-US" sz="2400" b="1" dirty="0">
                <a:solidFill>
                  <a:srgbClr val="0070C0"/>
                </a:solidFill>
              </a:rPr>
              <a:t> </a:t>
            </a:r>
            <a:r>
              <a:rPr lang="en-US" altLang="en-US" sz="2400" b="1" dirty="0" err="1">
                <a:solidFill>
                  <a:srgbClr val="0070C0"/>
                </a:solidFill>
              </a:rPr>
              <a:t>kiến</a:t>
            </a:r>
            <a:r>
              <a:rPr lang="en-US" altLang="en-US" sz="2400" b="1" dirty="0">
                <a:solidFill>
                  <a:srgbClr val="0070C0"/>
                </a:solidFill>
              </a:rPr>
              <a:t> </a:t>
            </a:r>
            <a:r>
              <a:rPr lang="en-US" altLang="en-US" sz="2400" b="1" dirty="0" err="1">
                <a:solidFill>
                  <a:srgbClr val="0070C0"/>
                </a:solidFill>
              </a:rPr>
              <a:t>thức</a:t>
            </a:r>
            <a:r>
              <a:rPr lang="en-US" altLang="en-US" sz="2400" b="1" dirty="0">
                <a:solidFill>
                  <a:srgbClr val="0070C0"/>
                </a:solidFill>
              </a:rPr>
              <a:t> sang </a:t>
            </a:r>
            <a:r>
              <a:rPr lang="en-US" altLang="en-US" sz="2400" b="1" dirty="0" err="1">
                <a:solidFill>
                  <a:srgbClr val="0070C0"/>
                </a:solidFill>
              </a:rPr>
              <a:t>phát</a:t>
            </a:r>
            <a:r>
              <a:rPr lang="en-US" altLang="en-US" sz="2400" b="1" dirty="0">
                <a:solidFill>
                  <a:srgbClr val="0070C0"/>
                </a:solidFill>
              </a:rPr>
              <a:t> </a:t>
            </a:r>
            <a:r>
              <a:rPr lang="en-US" altLang="en-US" sz="2400" b="1" dirty="0" err="1">
                <a:solidFill>
                  <a:srgbClr val="0070C0"/>
                </a:solidFill>
              </a:rPr>
              <a:t>triển</a:t>
            </a:r>
            <a:r>
              <a:rPr lang="en-US" altLang="en-US" sz="2400" b="1" dirty="0">
                <a:solidFill>
                  <a:srgbClr val="0070C0"/>
                </a:solidFill>
              </a:rPr>
              <a:t> </a:t>
            </a:r>
            <a:r>
              <a:rPr lang="en-US" altLang="en-US" sz="2400" b="1" dirty="0" err="1">
                <a:solidFill>
                  <a:srgbClr val="0070C0"/>
                </a:solidFill>
              </a:rPr>
              <a:t>toàn</a:t>
            </a:r>
            <a:r>
              <a:rPr lang="en-US" altLang="en-US" sz="2400" b="1" dirty="0">
                <a:solidFill>
                  <a:srgbClr val="0070C0"/>
                </a:solidFill>
              </a:rPr>
              <a:t> </a:t>
            </a:r>
            <a:r>
              <a:rPr lang="en-US" altLang="en-US" sz="2400" b="1" dirty="0" err="1">
                <a:solidFill>
                  <a:srgbClr val="0070C0"/>
                </a:solidFill>
              </a:rPr>
              <a:t>diện</a:t>
            </a:r>
            <a:r>
              <a:rPr lang="en-US" altLang="en-US" sz="2400" b="1" dirty="0">
                <a:solidFill>
                  <a:srgbClr val="0070C0"/>
                </a:solidFill>
              </a:rPr>
              <a:t> </a:t>
            </a:r>
            <a:r>
              <a:rPr lang="en-US" altLang="en-US" sz="2400" b="1" dirty="0" err="1">
                <a:solidFill>
                  <a:srgbClr val="0070C0"/>
                </a:solidFill>
              </a:rPr>
              <a:t>năng</a:t>
            </a:r>
            <a:r>
              <a:rPr lang="en-US" altLang="en-US" sz="2400" b="1" dirty="0">
                <a:solidFill>
                  <a:srgbClr val="0070C0"/>
                </a:solidFill>
              </a:rPr>
              <a:t> </a:t>
            </a:r>
            <a:r>
              <a:rPr lang="en-US" altLang="en-US" sz="2400" b="1" dirty="0" err="1">
                <a:solidFill>
                  <a:srgbClr val="0070C0"/>
                </a:solidFill>
              </a:rPr>
              <a:t>lực</a:t>
            </a:r>
            <a:r>
              <a:rPr lang="en-US" altLang="en-US" sz="2400" b="1" dirty="0">
                <a:solidFill>
                  <a:srgbClr val="0070C0"/>
                </a:solidFill>
              </a:rPr>
              <a:t> </a:t>
            </a:r>
            <a:r>
              <a:rPr lang="en-US" altLang="en-US" sz="2400" b="1" dirty="0" err="1">
                <a:solidFill>
                  <a:schemeClr val="tx1"/>
                </a:solidFill>
              </a:rPr>
              <a:t>và</a:t>
            </a:r>
            <a:r>
              <a:rPr lang="en-US" altLang="en-US" sz="2400" b="1" dirty="0">
                <a:solidFill>
                  <a:schemeClr val="tx1"/>
                </a:solidFill>
              </a:rPr>
              <a:t> </a:t>
            </a:r>
            <a:r>
              <a:rPr lang="en-US" altLang="en-US" sz="2400" b="1" dirty="0" err="1">
                <a:solidFill>
                  <a:schemeClr val="tx1"/>
                </a:solidFill>
              </a:rPr>
              <a:t>phẩm</a:t>
            </a:r>
            <a:r>
              <a:rPr lang="en-US" altLang="en-US" sz="2400" b="1" dirty="0">
                <a:solidFill>
                  <a:schemeClr val="tx1"/>
                </a:solidFill>
              </a:rPr>
              <a:t> </a:t>
            </a:r>
            <a:r>
              <a:rPr lang="en-US" altLang="en-US" sz="2400" b="1" dirty="0" err="1">
                <a:solidFill>
                  <a:schemeClr val="tx1"/>
                </a:solidFill>
              </a:rPr>
              <a:t>chất</a:t>
            </a:r>
            <a:r>
              <a:rPr lang="en-US" altLang="en-US" sz="2400" b="1" dirty="0">
                <a:solidFill>
                  <a:schemeClr val="tx1"/>
                </a:solidFill>
              </a:rPr>
              <a:t> </a:t>
            </a:r>
            <a:r>
              <a:rPr lang="en-US" altLang="en-US" sz="2400" b="1" dirty="0" err="1">
                <a:solidFill>
                  <a:schemeClr val="tx1"/>
                </a:solidFill>
              </a:rPr>
              <a:t>người</a:t>
            </a:r>
            <a:r>
              <a:rPr lang="en-US" altLang="en-US" sz="2400" b="1" dirty="0">
                <a:solidFill>
                  <a:schemeClr val="tx1"/>
                </a:solidFill>
              </a:rPr>
              <a:t> </a:t>
            </a:r>
            <a:r>
              <a:rPr lang="en-US" altLang="en-US" sz="2400" b="1" dirty="0" err="1">
                <a:solidFill>
                  <a:schemeClr val="tx1"/>
                </a:solidFill>
              </a:rPr>
              <a:t>học</a:t>
            </a:r>
            <a:r>
              <a:rPr lang="en-US" altLang="en-US" sz="2400" b="1" dirty="0">
                <a:solidFill>
                  <a:schemeClr val="tx1"/>
                </a:solidFill>
              </a:rPr>
              <a:t>”</a:t>
            </a:r>
          </a:p>
        </p:txBody>
      </p:sp>
      <p:sp>
        <p:nvSpPr>
          <p:cNvPr id="9" name="Rectangle 8"/>
          <p:cNvSpPr/>
          <p:nvPr/>
        </p:nvSpPr>
        <p:spPr>
          <a:xfrm>
            <a:off x="665291" y="3832366"/>
            <a:ext cx="11208261"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463550" indent="-463550" algn="just">
              <a:lnSpc>
                <a:spcPct val="150000"/>
              </a:lnSpc>
              <a:spcBef>
                <a:spcPts val="300"/>
              </a:spcBef>
              <a:spcAft>
                <a:spcPts val="300"/>
              </a:spcAft>
              <a:buClr>
                <a:srgbClr val="FF0000"/>
              </a:buClr>
              <a:buFont typeface="Wingdings" panose="05000000000000000000" pitchFamily="2" charset="2"/>
              <a:buChar char="ü"/>
              <a:defRPr/>
            </a:pPr>
            <a:r>
              <a:rPr lang="en-US" sz="2400" b="1" dirty="0" err="1" smtClean="0">
                <a:latin typeface="aril(Body)"/>
              </a:rPr>
              <a:t>Khi</a:t>
            </a:r>
            <a:r>
              <a:rPr lang="en-US" sz="2400" b="1" dirty="0" smtClean="0">
                <a:latin typeface="aril(Body)"/>
              </a:rPr>
              <a:t> ý </a:t>
            </a:r>
            <a:r>
              <a:rPr lang="en-US" sz="2400" b="1" dirty="0" err="1">
                <a:latin typeface="aril(Body)"/>
              </a:rPr>
              <a:t>tưởng</a:t>
            </a:r>
            <a:r>
              <a:rPr lang="en-US" sz="2400" b="1" dirty="0">
                <a:latin typeface="aril(Body)"/>
              </a:rPr>
              <a:t> </a:t>
            </a:r>
            <a:r>
              <a:rPr lang="en-US" sz="2400" b="1" dirty="0" err="1">
                <a:latin typeface="aril(Body)"/>
              </a:rPr>
              <a:t>của</a:t>
            </a:r>
            <a:r>
              <a:rPr lang="en-US" sz="2400" b="1" dirty="0">
                <a:latin typeface="aril(Body)"/>
              </a:rPr>
              <a:t> NQ </a:t>
            </a:r>
            <a:r>
              <a:rPr lang="en-US" sz="2400" b="1" dirty="0" err="1">
                <a:latin typeface="aril(Body)"/>
              </a:rPr>
              <a:t>vào</a:t>
            </a:r>
            <a:r>
              <a:rPr lang="en-US" sz="2400" b="1" dirty="0">
                <a:latin typeface="aril(Body)"/>
              </a:rPr>
              <a:t> </a:t>
            </a:r>
            <a:r>
              <a:rPr lang="en-US" sz="2400" b="1" dirty="0" err="1">
                <a:latin typeface="aril(Body)"/>
              </a:rPr>
              <a:t>thực</a:t>
            </a:r>
            <a:r>
              <a:rPr lang="en-US" sz="2400" b="1" dirty="0">
                <a:latin typeface="aril(Body)"/>
              </a:rPr>
              <a:t> </a:t>
            </a:r>
            <a:r>
              <a:rPr lang="en-US" sz="2400" b="1" dirty="0" err="1">
                <a:latin typeface="aril(Body)"/>
              </a:rPr>
              <a:t>tế</a:t>
            </a:r>
            <a:r>
              <a:rPr lang="en-US" sz="2400" b="1" dirty="0">
                <a:latin typeface="aril(Body)"/>
              </a:rPr>
              <a:t> </a:t>
            </a:r>
            <a:r>
              <a:rPr lang="en-US" sz="2400" b="1" dirty="0" err="1">
                <a:latin typeface="aril(Body)"/>
              </a:rPr>
              <a:t>thì</a:t>
            </a:r>
            <a:r>
              <a:rPr lang="en-US" sz="2400" b="1" dirty="0">
                <a:latin typeface="aril(Body)"/>
              </a:rPr>
              <a:t> </a:t>
            </a:r>
            <a:r>
              <a:rPr lang="en-US" sz="2400" b="1" dirty="0" err="1">
                <a:latin typeface="aril(Body)"/>
              </a:rPr>
              <a:t>tình</a:t>
            </a:r>
            <a:r>
              <a:rPr lang="en-US" sz="2400" b="1" dirty="0">
                <a:latin typeface="aril(Body)"/>
              </a:rPr>
              <a:t> </a:t>
            </a:r>
            <a:r>
              <a:rPr lang="en-US" sz="2400" b="1" dirty="0" err="1">
                <a:latin typeface="aril(Body)"/>
              </a:rPr>
              <a:t>hình</a:t>
            </a:r>
            <a:r>
              <a:rPr lang="en-US" sz="2400" b="1" dirty="0">
                <a:latin typeface="aril(Body)"/>
              </a:rPr>
              <a:t> </a:t>
            </a:r>
            <a:r>
              <a:rPr lang="en-US" sz="2400" b="1" dirty="0" err="1">
                <a:latin typeface="aril(Body)"/>
              </a:rPr>
              <a:t>đất</a:t>
            </a:r>
            <a:r>
              <a:rPr lang="en-US" sz="2400" b="1" dirty="0">
                <a:latin typeface="aril(Body)"/>
              </a:rPr>
              <a:t> </a:t>
            </a:r>
            <a:r>
              <a:rPr lang="en-US" sz="2400" b="1" dirty="0" err="1">
                <a:latin typeface="aril(Body)"/>
              </a:rPr>
              <a:t>nước</a:t>
            </a:r>
            <a:r>
              <a:rPr lang="en-US" sz="2400" b="1" dirty="0">
                <a:latin typeface="aril(Body)"/>
              </a:rPr>
              <a:t> </a:t>
            </a:r>
            <a:r>
              <a:rPr lang="en-US" sz="2400" b="1" dirty="0" smtClean="0">
                <a:latin typeface="aril(Body)"/>
              </a:rPr>
              <a:t>(2014</a:t>
            </a:r>
            <a:r>
              <a:rPr lang="en-US" sz="2400" b="1" dirty="0">
                <a:latin typeface="aril(Body)"/>
              </a:rPr>
              <a:t>, 2015, 2016) </a:t>
            </a:r>
            <a:r>
              <a:rPr lang="en-US" sz="2400" b="1" dirty="0" err="1">
                <a:latin typeface="aril(Body)"/>
              </a:rPr>
              <a:t>có</a:t>
            </a:r>
            <a:r>
              <a:rPr lang="en-US" sz="2400" b="1" dirty="0">
                <a:latin typeface="aril(Body)"/>
              </a:rPr>
              <a:t> </a:t>
            </a:r>
            <a:r>
              <a:rPr lang="en-US" sz="2400" b="1" dirty="0" err="1">
                <a:latin typeface="aril(Body)"/>
              </a:rPr>
              <a:t>nhiều</a:t>
            </a:r>
            <a:r>
              <a:rPr lang="en-US" sz="2400" b="1" dirty="0">
                <a:latin typeface="aril(Body)"/>
              </a:rPr>
              <a:t> </a:t>
            </a:r>
            <a:r>
              <a:rPr lang="en-US" sz="2400" b="1" dirty="0" err="1">
                <a:latin typeface="aril(Body)"/>
              </a:rPr>
              <a:t>thách</a:t>
            </a:r>
            <a:r>
              <a:rPr lang="en-US" sz="2400" b="1" dirty="0">
                <a:latin typeface="aril(Body)"/>
              </a:rPr>
              <a:t> </a:t>
            </a:r>
            <a:r>
              <a:rPr lang="en-US" sz="2400" b="1" dirty="0" err="1">
                <a:latin typeface="aril(Body)"/>
              </a:rPr>
              <a:t>thức</a:t>
            </a:r>
            <a:r>
              <a:rPr lang="en-US" sz="2400" b="1" dirty="0">
                <a:latin typeface="aril(Body)"/>
              </a:rPr>
              <a:t>, </a:t>
            </a:r>
            <a:r>
              <a:rPr lang="en-US" sz="2400" b="1" dirty="0" err="1">
                <a:latin typeface="aril(Body)"/>
              </a:rPr>
              <a:t>khó</a:t>
            </a:r>
            <a:r>
              <a:rPr lang="en-US" sz="2400" b="1" dirty="0">
                <a:latin typeface="aril(Body)"/>
              </a:rPr>
              <a:t> khan, </a:t>
            </a:r>
            <a:r>
              <a:rPr lang="en-US" sz="2400" b="1" dirty="0" err="1">
                <a:latin typeface="aril(Body)"/>
              </a:rPr>
              <a:t>như</a:t>
            </a:r>
            <a:r>
              <a:rPr lang="en-US" sz="2400" b="1" dirty="0">
                <a:latin typeface="aril(Body)"/>
              </a:rPr>
              <a:t>:</a:t>
            </a:r>
          </a:p>
          <a:p>
            <a:pPr marL="481013" indent="323850" algn="just">
              <a:lnSpc>
                <a:spcPct val="150000"/>
              </a:lnSpc>
              <a:spcBef>
                <a:spcPts val="300"/>
              </a:spcBef>
              <a:spcAft>
                <a:spcPts val="300"/>
              </a:spcAft>
              <a:buClr>
                <a:srgbClr val="FF0000"/>
              </a:buClr>
              <a:buFont typeface="Wingdings" panose="05000000000000000000" pitchFamily="2" charset="2"/>
              <a:buChar char="§"/>
              <a:defRPr/>
            </a:pPr>
            <a:r>
              <a:rPr lang="en-US" sz="2400" b="1" i="1" dirty="0">
                <a:latin typeface="aril(Body)"/>
              </a:rPr>
              <a:t> </a:t>
            </a:r>
            <a:r>
              <a:rPr lang="en-US" sz="2400" b="1" i="1" dirty="0" err="1">
                <a:latin typeface="aril(Body)"/>
              </a:rPr>
              <a:t>Khó</a:t>
            </a:r>
            <a:r>
              <a:rPr lang="en-US" sz="2400" b="1" i="1" dirty="0">
                <a:latin typeface="aril(Body)"/>
              </a:rPr>
              <a:t> </a:t>
            </a:r>
            <a:r>
              <a:rPr lang="en-US" sz="2400" b="1" i="1" dirty="0" err="1">
                <a:latin typeface="aril(Body)"/>
              </a:rPr>
              <a:t>khăn</a:t>
            </a:r>
            <a:r>
              <a:rPr lang="en-US" sz="2400" b="1" i="1" dirty="0">
                <a:latin typeface="aril(Body)"/>
              </a:rPr>
              <a:t> </a:t>
            </a:r>
            <a:r>
              <a:rPr lang="en-US" sz="2400" b="1" i="1" dirty="0" err="1">
                <a:latin typeface="aril(Body)"/>
              </a:rPr>
              <a:t>về</a:t>
            </a:r>
            <a:r>
              <a:rPr lang="en-US" sz="2400" b="1" i="1" dirty="0">
                <a:latin typeface="aril(Body)"/>
              </a:rPr>
              <a:t> </a:t>
            </a:r>
            <a:r>
              <a:rPr lang="en-US" sz="2400" b="1" i="1" dirty="0" err="1">
                <a:latin typeface="aril(Body)"/>
              </a:rPr>
              <a:t>nhịp</a:t>
            </a:r>
            <a:r>
              <a:rPr lang="en-US" sz="2400" b="1" i="1" dirty="0">
                <a:latin typeface="aril(Body)"/>
              </a:rPr>
              <a:t> </a:t>
            </a:r>
            <a:r>
              <a:rPr lang="en-US" sz="2400" b="1" i="1" dirty="0" err="1">
                <a:latin typeface="aril(Body)"/>
              </a:rPr>
              <a:t>độ</a:t>
            </a:r>
            <a:r>
              <a:rPr lang="en-US" sz="2400" b="1" i="1" dirty="0">
                <a:latin typeface="aril(Body)"/>
              </a:rPr>
              <a:t> </a:t>
            </a:r>
            <a:r>
              <a:rPr lang="en-US" sz="2400" b="1" i="1" dirty="0" err="1">
                <a:latin typeface="aril(Body)"/>
              </a:rPr>
              <a:t>tăng</a:t>
            </a:r>
            <a:r>
              <a:rPr lang="en-US" sz="2400" b="1" i="1" dirty="0">
                <a:latin typeface="aril(Body)"/>
              </a:rPr>
              <a:t> </a:t>
            </a:r>
            <a:r>
              <a:rPr lang="en-US" sz="2400" b="1" i="1" dirty="0" err="1">
                <a:latin typeface="aril(Body)"/>
              </a:rPr>
              <a:t>trưởng</a:t>
            </a:r>
            <a:r>
              <a:rPr lang="en-US" sz="2400" b="1" i="1" dirty="0">
                <a:latin typeface="aril(Body)"/>
              </a:rPr>
              <a:t> </a:t>
            </a:r>
            <a:r>
              <a:rPr lang="en-US" sz="2400" b="1" i="1" dirty="0" smtClean="0">
                <a:latin typeface="aril(Body)"/>
              </a:rPr>
              <a:t>KT </a:t>
            </a:r>
            <a:r>
              <a:rPr lang="en-US" sz="2400" b="1" i="1" dirty="0" err="1" smtClean="0">
                <a:latin typeface="aril(Body)"/>
              </a:rPr>
              <a:t>và</a:t>
            </a:r>
            <a:r>
              <a:rPr lang="en-US" sz="2400" b="1" i="1" dirty="0" smtClean="0">
                <a:latin typeface="aril(Body)"/>
              </a:rPr>
              <a:t> </a:t>
            </a:r>
            <a:r>
              <a:rPr lang="en-US" sz="2400" b="1" i="1" dirty="0" err="1">
                <a:latin typeface="aril(Body)"/>
              </a:rPr>
              <a:t>giải</a:t>
            </a:r>
            <a:r>
              <a:rPr lang="en-US" sz="2400" b="1" i="1" dirty="0">
                <a:latin typeface="aril(Body)"/>
              </a:rPr>
              <a:t> </a:t>
            </a:r>
            <a:r>
              <a:rPr lang="en-US" sz="2400" b="1" i="1" dirty="0" err="1">
                <a:latin typeface="aril(Body)"/>
              </a:rPr>
              <a:t>quyết</a:t>
            </a:r>
            <a:r>
              <a:rPr lang="en-US" sz="2400" b="1" i="1" dirty="0">
                <a:latin typeface="aril(Body)"/>
              </a:rPr>
              <a:t> </a:t>
            </a:r>
            <a:r>
              <a:rPr lang="en-US" sz="2400" b="1" i="1" dirty="0" err="1">
                <a:latin typeface="aril(Body)"/>
              </a:rPr>
              <a:t>vấn</a:t>
            </a:r>
            <a:r>
              <a:rPr lang="en-US" sz="2400" b="1" i="1" dirty="0">
                <a:latin typeface="aril(Body)"/>
              </a:rPr>
              <a:t> </a:t>
            </a:r>
            <a:r>
              <a:rPr lang="en-US" sz="2400" b="1" i="1" dirty="0" err="1">
                <a:latin typeface="aril(Body)"/>
              </a:rPr>
              <a:t>đề</a:t>
            </a:r>
            <a:r>
              <a:rPr lang="en-US" sz="2400" b="1" i="1" dirty="0">
                <a:latin typeface="aril(Body)"/>
              </a:rPr>
              <a:t> </a:t>
            </a:r>
            <a:r>
              <a:rPr lang="en-US" sz="2400" b="1" i="1" dirty="0" smtClean="0">
                <a:latin typeface="aril(Body)"/>
              </a:rPr>
              <a:t>AS </a:t>
            </a:r>
            <a:r>
              <a:rPr lang="en-US" sz="2400" b="1" i="1" dirty="0" err="1" smtClean="0">
                <a:latin typeface="aril(Body)"/>
              </a:rPr>
              <a:t>xã</a:t>
            </a:r>
            <a:r>
              <a:rPr lang="en-US" sz="2400" b="1" i="1" dirty="0" smtClean="0">
                <a:latin typeface="aril(Body)"/>
              </a:rPr>
              <a:t> </a:t>
            </a:r>
            <a:r>
              <a:rPr lang="en-US" sz="2400" b="1" i="1" dirty="0" err="1">
                <a:latin typeface="aril(Body)"/>
              </a:rPr>
              <a:t>hội</a:t>
            </a:r>
            <a:r>
              <a:rPr lang="en-US" sz="2400" b="1" i="1" dirty="0">
                <a:latin typeface="aril(Body)"/>
              </a:rPr>
              <a:t>;</a:t>
            </a:r>
          </a:p>
          <a:p>
            <a:pPr marL="481013" indent="323850" algn="just">
              <a:lnSpc>
                <a:spcPct val="150000"/>
              </a:lnSpc>
              <a:spcBef>
                <a:spcPts val="300"/>
              </a:spcBef>
              <a:spcAft>
                <a:spcPts val="300"/>
              </a:spcAft>
              <a:buClr>
                <a:srgbClr val="FF0000"/>
              </a:buClr>
              <a:buFont typeface="Wingdings" panose="05000000000000000000" pitchFamily="2" charset="2"/>
              <a:buChar char="§"/>
              <a:defRPr/>
            </a:pPr>
            <a:r>
              <a:rPr lang="en-US" sz="2400" b="1" i="1" dirty="0">
                <a:latin typeface="aril(Body)"/>
              </a:rPr>
              <a:t> </a:t>
            </a:r>
            <a:r>
              <a:rPr lang="en-US" sz="2400" b="1" i="1" dirty="0" err="1">
                <a:latin typeface="aril(Body)"/>
              </a:rPr>
              <a:t>Khó</a:t>
            </a:r>
            <a:r>
              <a:rPr lang="en-US" sz="2400" b="1" i="1" dirty="0">
                <a:latin typeface="aril(Body)"/>
              </a:rPr>
              <a:t> </a:t>
            </a:r>
            <a:r>
              <a:rPr lang="en-US" sz="2400" b="1" i="1" dirty="0" err="1">
                <a:latin typeface="aril(Body)"/>
              </a:rPr>
              <a:t>khăn</a:t>
            </a:r>
            <a:r>
              <a:rPr lang="en-US" sz="2400" b="1" i="1" dirty="0">
                <a:latin typeface="aril(Body)"/>
              </a:rPr>
              <a:t> do </a:t>
            </a:r>
            <a:r>
              <a:rPr lang="en-US" sz="2400" b="1" i="1" dirty="0" err="1">
                <a:latin typeface="aril(Body)"/>
              </a:rPr>
              <a:t>sự</a:t>
            </a:r>
            <a:r>
              <a:rPr lang="en-US" sz="2400" b="1" i="1" dirty="0">
                <a:latin typeface="aril(Body)"/>
              </a:rPr>
              <a:t> </a:t>
            </a:r>
            <a:r>
              <a:rPr lang="en-US" sz="2400" b="1" i="1" dirty="0" err="1">
                <a:latin typeface="aril(Body)"/>
              </a:rPr>
              <a:t>phức</a:t>
            </a:r>
            <a:r>
              <a:rPr lang="en-US" sz="2400" b="1" i="1" dirty="0">
                <a:latin typeface="aril(Body)"/>
              </a:rPr>
              <a:t> </a:t>
            </a:r>
            <a:r>
              <a:rPr lang="en-US" sz="2400" b="1" i="1" dirty="0" err="1">
                <a:latin typeface="aril(Body)"/>
              </a:rPr>
              <a:t>tạp</a:t>
            </a:r>
            <a:r>
              <a:rPr lang="en-US" sz="2400" b="1" i="1" dirty="0">
                <a:latin typeface="aril(Body)"/>
              </a:rPr>
              <a:t> </a:t>
            </a:r>
            <a:r>
              <a:rPr lang="en-US" sz="2400" b="1" i="1" dirty="0" err="1">
                <a:latin typeface="aril(Body)"/>
              </a:rPr>
              <a:t>về</a:t>
            </a:r>
            <a:r>
              <a:rPr lang="en-US" sz="2400" b="1" i="1" dirty="0">
                <a:latin typeface="aril(Body)"/>
              </a:rPr>
              <a:t> </a:t>
            </a:r>
            <a:r>
              <a:rPr lang="en-US" sz="2400" b="1" i="1" dirty="0" err="1">
                <a:latin typeface="aril(Body)"/>
              </a:rPr>
              <a:t>địa</a:t>
            </a:r>
            <a:r>
              <a:rPr lang="en-US" sz="2400" b="1" i="1" dirty="0">
                <a:latin typeface="aril(Body)"/>
              </a:rPr>
              <a:t> </a:t>
            </a:r>
            <a:r>
              <a:rPr lang="en-US" sz="2400" b="1" i="1" dirty="0" err="1">
                <a:latin typeface="aril(Body)"/>
              </a:rPr>
              <a:t>chính</a:t>
            </a:r>
            <a:r>
              <a:rPr lang="en-US" sz="2400" b="1" i="1" dirty="0">
                <a:latin typeface="aril(Body)"/>
              </a:rPr>
              <a:t> </a:t>
            </a:r>
            <a:r>
              <a:rPr lang="en-US" sz="2400" b="1" i="1" dirty="0" err="1">
                <a:latin typeface="aril(Body)"/>
              </a:rPr>
              <a:t>trị</a:t>
            </a:r>
            <a:r>
              <a:rPr lang="en-US" sz="2400" b="1" i="1" dirty="0">
                <a:latin typeface="aril(Body)"/>
              </a:rPr>
              <a:t>, </a:t>
            </a:r>
            <a:r>
              <a:rPr lang="en-US" sz="2400" b="1" i="1" dirty="0" err="1">
                <a:latin typeface="aril(Body)"/>
              </a:rPr>
              <a:t>về</a:t>
            </a:r>
            <a:r>
              <a:rPr lang="en-US" sz="2400" b="1" i="1" dirty="0">
                <a:latin typeface="aril(Body)"/>
              </a:rPr>
              <a:t> ô </a:t>
            </a:r>
            <a:r>
              <a:rPr lang="en-US" sz="2400" b="1" i="1" dirty="0" err="1">
                <a:latin typeface="aril(Body)"/>
              </a:rPr>
              <a:t>nhiễm</a:t>
            </a:r>
            <a:r>
              <a:rPr lang="en-US" sz="2400" b="1" i="1" dirty="0">
                <a:latin typeface="aril(Body)"/>
              </a:rPr>
              <a:t> </a:t>
            </a:r>
            <a:r>
              <a:rPr lang="en-US" sz="2400" b="1" i="1" dirty="0" err="1">
                <a:latin typeface="aril(Body)"/>
              </a:rPr>
              <a:t>môi</a:t>
            </a:r>
            <a:r>
              <a:rPr lang="en-US" sz="2400" b="1" i="1" dirty="0">
                <a:latin typeface="aril(Body)"/>
              </a:rPr>
              <a:t> </a:t>
            </a:r>
            <a:r>
              <a:rPr lang="en-US" sz="2400" b="1" i="1" dirty="0" err="1">
                <a:latin typeface="aril(Body)"/>
              </a:rPr>
              <a:t>trường</a:t>
            </a:r>
            <a:r>
              <a:rPr lang="en-US" sz="2400" b="1" i="1" dirty="0">
                <a:latin typeface="aril(Body)"/>
              </a:rPr>
              <a:t>.</a:t>
            </a:r>
          </a:p>
        </p:txBody>
      </p:sp>
    </p:spTree>
    <p:extLst>
      <p:ext uri="{BB962C8B-B14F-4D97-AF65-F5344CB8AC3E}">
        <p14:creationId xmlns:p14="http://schemas.microsoft.com/office/powerpoint/2010/main" val="820779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fade">
                                      <p:cBhvr>
                                        <p:cTn id="7" dur="5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86602"/>
            <a:ext cx="9144000" cy="889391"/>
          </a:xfrm>
        </p:spPr>
        <p:txBody>
          <a:bodyPr>
            <a:normAutofit/>
          </a:bodyPr>
          <a:lstStyle/>
          <a:p>
            <a:r>
              <a:rPr lang="en-US" sz="5400" b="1" dirty="0" smtClean="0">
                <a:solidFill>
                  <a:srgbClr val="0033CC"/>
                </a:solidFill>
              </a:rPr>
              <a:t>NỘI DUNG TRAO ĐỔI</a:t>
            </a:r>
            <a:endParaRPr lang="en-US" sz="5400" b="1" dirty="0">
              <a:solidFill>
                <a:srgbClr val="0033CC"/>
              </a:solidFill>
            </a:endParaRPr>
          </a:p>
        </p:txBody>
      </p:sp>
      <p:sp>
        <p:nvSpPr>
          <p:cNvPr id="4" name="Rectangle 3"/>
          <p:cNvSpPr/>
          <p:nvPr/>
        </p:nvSpPr>
        <p:spPr>
          <a:xfrm>
            <a:off x="709686" y="2534524"/>
            <a:ext cx="7397086" cy="877163"/>
          </a:xfrm>
          <a:prstGeom prst="rect">
            <a:avLst/>
          </a:prstGeom>
        </p:spPr>
        <p:txBody>
          <a:bodyPr wrap="square">
            <a:spAutoFit/>
          </a:bodyPr>
          <a:lstStyle/>
          <a:p>
            <a:pPr marL="571500" indent="-571500">
              <a:lnSpc>
                <a:spcPct val="150000"/>
              </a:lnSpc>
              <a:spcAft>
                <a:spcPts val="800"/>
              </a:spcAft>
              <a:buClr>
                <a:srgbClr val="C00000"/>
              </a:buClr>
              <a:buFont typeface="Wingdings" panose="05000000000000000000" pitchFamily="2" charset="2"/>
              <a:buChar char="v"/>
            </a:pPr>
            <a:r>
              <a:rPr lang="en-US" sz="34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Kinh</a:t>
            </a:r>
            <a:r>
              <a:rPr lang="en-US" sz="34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4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tế</a:t>
            </a:r>
            <a:r>
              <a:rPr lang="en-US" sz="34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4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thị</a:t>
            </a:r>
            <a:r>
              <a:rPr lang="en-US" sz="34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4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trường</a:t>
            </a:r>
            <a:r>
              <a:rPr lang="en-US" sz="34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(KTTT</a:t>
            </a:r>
            <a:r>
              <a:rPr lang="en-US" sz="34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71547" y="451782"/>
            <a:ext cx="625358" cy="625358"/>
          </a:xfrm>
          <a:prstGeom prst="rect">
            <a:avLst/>
          </a:prstGeom>
        </p:spPr>
      </p:pic>
      <p:sp>
        <p:nvSpPr>
          <p:cNvPr id="7" name="Action Button: Forward or Next 6">
            <a:hlinkClick r:id="" action="ppaction://customshow?id=0&amp;return=true" highlightClick="1"/>
          </p:cNvPr>
          <p:cNvSpPr/>
          <p:nvPr/>
        </p:nvSpPr>
        <p:spPr>
          <a:xfrm>
            <a:off x="6632812" y="2893327"/>
            <a:ext cx="368489" cy="313898"/>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Forward or Next 7">
            <a:hlinkClick r:id="" action="ppaction://customshow?id=1&amp;return=true" highlightClick="1"/>
          </p:cNvPr>
          <p:cNvSpPr/>
          <p:nvPr/>
        </p:nvSpPr>
        <p:spPr>
          <a:xfrm flipV="1">
            <a:off x="7001300" y="5158852"/>
            <a:ext cx="341195" cy="313899"/>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40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0345" y="6098404"/>
            <a:ext cx="771383" cy="644656"/>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75462" y="1119608"/>
            <a:ext cx="5720994" cy="45719"/>
          </a:xfrm>
          <a:prstGeom prst="rect">
            <a:avLst/>
          </a:prstGeom>
        </p:spPr>
      </p:pic>
      <p:sp>
        <p:nvSpPr>
          <p:cNvPr id="3" name="Rectangle 2"/>
          <p:cNvSpPr/>
          <p:nvPr/>
        </p:nvSpPr>
        <p:spPr>
          <a:xfrm>
            <a:off x="609411" y="4068278"/>
            <a:ext cx="7033336" cy="1569660"/>
          </a:xfrm>
          <a:prstGeom prst="rect">
            <a:avLst/>
          </a:prstGeom>
        </p:spPr>
        <p:txBody>
          <a:bodyPr wrap="square">
            <a:spAutoFit/>
          </a:bodyPr>
          <a:lstStyle/>
          <a:p>
            <a:pPr marL="571500" indent="-571500">
              <a:lnSpc>
                <a:spcPct val="150000"/>
              </a:lnSpc>
              <a:spcAft>
                <a:spcPts val="800"/>
              </a:spcAft>
              <a:buClr>
                <a:srgbClr val="C00000"/>
              </a:buClr>
              <a:buFont typeface="Wingdings" panose="05000000000000000000" pitchFamily="2" charset="2"/>
              <a:buChar char="v"/>
            </a:pPr>
            <a:r>
              <a:rPr lang="en-US" sz="34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Tác</a:t>
            </a:r>
            <a:r>
              <a:rPr lang="en-US" sz="34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4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động</a:t>
            </a:r>
            <a:r>
              <a:rPr lang="en-US" sz="34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KTTT </a:t>
            </a:r>
            <a:r>
              <a:rPr lang="en-US" sz="34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đối</a:t>
            </a:r>
            <a:r>
              <a:rPr lang="en-US" sz="34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4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với</a:t>
            </a:r>
            <a:r>
              <a:rPr lang="en-US" sz="34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4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Khoa</a:t>
            </a:r>
            <a:r>
              <a:rPr lang="en-US" sz="34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4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học</a:t>
            </a:r>
            <a:r>
              <a:rPr lang="en-US" sz="34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4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Công</a:t>
            </a:r>
            <a:r>
              <a:rPr lang="en-US" sz="34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4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nghệ</a:t>
            </a:r>
            <a:r>
              <a:rPr lang="en-US" sz="34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4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và</a:t>
            </a:r>
            <a:r>
              <a:rPr lang="en-US" sz="34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4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GD &amp; ĐT</a:t>
            </a:r>
            <a:endParaRPr lang="en-US" sz="34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12" name="Picture 11"/>
          <p:cNvPicPr>
            <a:picLocks noChangeAspect="1"/>
          </p:cNvPicPr>
          <p:nvPr/>
        </p:nvPicPr>
        <p:blipFill>
          <a:blip r:embed="rId5"/>
          <a:stretch>
            <a:fillRect/>
          </a:stretch>
        </p:blipFill>
        <p:spPr>
          <a:xfrm>
            <a:off x="9145848" y="259304"/>
            <a:ext cx="1676828" cy="873460"/>
          </a:xfrm>
          <a:prstGeom prst="rect">
            <a:avLst/>
          </a:prstGeom>
        </p:spPr>
      </p:pic>
      <p:pic>
        <p:nvPicPr>
          <p:cNvPr id="5" name="Picture 4"/>
          <p:cNvPicPr>
            <a:picLocks noChangeAspect="1"/>
          </p:cNvPicPr>
          <p:nvPr/>
        </p:nvPicPr>
        <p:blipFill>
          <a:blip r:embed="rId6"/>
          <a:stretch>
            <a:fillRect/>
          </a:stretch>
        </p:blipFill>
        <p:spPr>
          <a:xfrm>
            <a:off x="7533563" y="2701322"/>
            <a:ext cx="4551359" cy="2853317"/>
          </a:xfrm>
          <a:prstGeom prst="rect">
            <a:avLst/>
          </a:prstGeom>
        </p:spPr>
      </p:pic>
    </p:spTree>
    <p:extLst>
      <p:ext uri="{BB962C8B-B14F-4D97-AF65-F5344CB8AC3E}">
        <p14:creationId xmlns:p14="http://schemas.microsoft.com/office/powerpoint/2010/main" val="170971066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6"/>
          <p:cNvSpPr>
            <a:spLocks noChangeArrowheads="1"/>
          </p:cNvSpPr>
          <p:nvPr/>
        </p:nvSpPr>
        <p:spPr bwMode="auto">
          <a:xfrm>
            <a:off x="1569492" y="264101"/>
            <a:ext cx="10044753"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300"/>
              </a:spcBef>
              <a:spcAft>
                <a:spcPts val="300"/>
              </a:spcAft>
              <a:buClr>
                <a:srgbClr val="FF0000"/>
              </a:buClr>
            </a:pPr>
            <a:r>
              <a:rPr lang="en-US" altLang="en-US" sz="2800" b="1" dirty="0" smtClean="0">
                <a:solidFill>
                  <a:schemeClr val="accent6">
                    <a:lumMod val="75000"/>
                  </a:schemeClr>
                </a:solidFill>
                <a:effectLst>
                  <a:outerShdw blurRad="38100" dist="38100" dir="2700000" algn="tl">
                    <a:srgbClr val="000000">
                      <a:alpha val="43137"/>
                    </a:srgbClr>
                  </a:outerShdw>
                </a:effectLst>
                <a:latin typeface="Arial" panose="020B0604020202020204" pitchFamily="34" charset="0"/>
              </a:rPr>
              <a:t>CÁC NL CẦN THIẾT CỦA NGƯỜI HỌC SAU TỐT NGHIỆP:</a:t>
            </a:r>
            <a:endParaRPr lang="en-US" altLang="en-US" sz="2800" b="1" dirty="0">
              <a:solidFill>
                <a:schemeClr val="accent6">
                  <a:lumMod val="75000"/>
                </a:schemeClr>
              </a:solidFill>
              <a:effectLst>
                <a:outerShdw blurRad="38100" dist="38100" dir="2700000" algn="tl">
                  <a:srgbClr val="000000">
                    <a:alpha val="43137"/>
                  </a:srgbClr>
                </a:outerShdw>
              </a:effectLst>
              <a:latin typeface="Arial" panose="020B0604020202020204" pitchFamily="34" charset="0"/>
            </a:endParaRPr>
          </a:p>
        </p:txBody>
      </p:sp>
      <p:sp>
        <p:nvSpPr>
          <p:cNvPr id="41989" name="Rectangle 7"/>
          <p:cNvSpPr>
            <a:spLocks noChangeArrowheads="1"/>
          </p:cNvSpPr>
          <p:nvPr/>
        </p:nvSpPr>
        <p:spPr bwMode="auto">
          <a:xfrm>
            <a:off x="1606279" y="1142819"/>
            <a:ext cx="9161804"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ü"/>
            </a:pPr>
            <a:r>
              <a:rPr lang="en-US" altLang="en-US" sz="2800" b="1" dirty="0" smtClean="0">
                <a:solidFill>
                  <a:srgbClr val="002060"/>
                </a:solidFill>
              </a:rPr>
              <a:t>8 N</a:t>
            </a:r>
            <a:r>
              <a:rPr lang="vi-VN" altLang="en-US" sz="2800" b="1" dirty="0" smtClean="0">
                <a:solidFill>
                  <a:srgbClr val="002060"/>
                </a:solidFill>
              </a:rPr>
              <a:t>Ă</a:t>
            </a:r>
            <a:r>
              <a:rPr lang="en-US" altLang="en-US" sz="2800" b="1" dirty="0" smtClean="0">
                <a:solidFill>
                  <a:srgbClr val="002060"/>
                </a:solidFill>
              </a:rPr>
              <a:t>NG LỰC THEN CHỐT DO </a:t>
            </a:r>
            <a:r>
              <a:rPr lang="en-US" altLang="en-US" sz="2800" b="1" dirty="0" smtClean="0">
                <a:solidFill>
                  <a:srgbClr val="0070C0"/>
                </a:solidFill>
              </a:rPr>
              <a:t>EU </a:t>
            </a:r>
            <a:r>
              <a:rPr lang="en-US" altLang="en-US" sz="2800" b="1" dirty="0" smtClean="0">
                <a:solidFill>
                  <a:srgbClr val="002060"/>
                </a:solidFill>
              </a:rPr>
              <a:t>ĐỀ XUẤT: </a:t>
            </a:r>
            <a:endParaRPr lang="en-US" altLang="en-US" sz="2800" b="1" dirty="0">
              <a:solidFill>
                <a:srgbClr val="002060"/>
              </a:solidFill>
            </a:endParaRPr>
          </a:p>
        </p:txBody>
      </p:sp>
      <p:sp>
        <p:nvSpPr>
          <p:cNvPr id="41990" name="Rectangle 8"/>
          <p:cNvSpPr>
            <a:spLocks noChangeArrowheads="1"/>
          </p:cNvSpPr>
          <p:nvPr/>
        </p:nvSpPr>
        <p:spPr bwMode="auto">
          <a:xfrm>
            <a:off x="2050333" y="2186237"/>
            <a:ext cx="9809571" cy="4693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300"/>
              </a:spcBef>
              <a:spcAft>
                <a:spcPts val="300"/>
              </a:spcAft>
              <a:buClr>
                <a:srgbClr val="FF0000"/>
              </a:buClr>
              <a:buNone/>
            </a:pPr>
            <a:r>
              <a:rPr lang="fr-FR" altLang="en-US" sz="2200" b="1" dirty="0">
                <a:solidFill>
                  <a:schemeClr val="tx1"/>
                </a:solidFill>
              </a:rPr>
              <a:t>1. </a:t>
            </a:r>
            <a:r>
              <a:rPr lang="fr-FR" altLang="en-US" sz="2200" b="1" dirty="0" err="1">
                <a:solidFill>
                  <a:schemeClr val="tx1"/>
                </a:solidFill>
              </a:rPr>
              <a:t>Giao</a:t>
            </a:r>
            <a:r>
              <a:rPr lang="fr-FR" altLang="en-US" sz="2200" b="1" dirty="0">
                <a:solidFill>
                  <a:schemeClr val="tx1"/>
                </a:solidFill>
              </a:rPr>
              <a:t> </a:t>
            </a:r>
            <a:r>
              <a:rPr lang="fr-FR" altLang="en-US" sz="2200" b="1" dirty="0" err="1">
                <a:solidFill>
                  <a:schemeClr val="tx1"/>
                </a:solidFill>
              </a:rPr>
              <a:t>tiếp</a:t>
            </a:r>
            <a:r>
              <a:rPr lang="fr-FR" altLang="en-US" sz="2200" b="1" dirty="0">
                <a:solidFill>
                  <a:schemeClr val="tx1"/>
                </a:solidFill>
              </a:rPr>
              <a:t> </a:t>
            </a:r>
            <a:r>
              <a:rPr lang="fr-FR" altLang="en-US" sz="2200" b="1" dirty="0" err="1">
                <a:solidFill>
                  <a:schemeClr val="tx1"/>
                </a:solidFill>
              </a:rPr>
              <a:t>bằng</a:t>
            </a:r>
            <a:r>
              <a:rPr lang="fr-FR" altLang="en-US" sz="2200" b="1" dirty="0">
                <a:solidFill>
                  <a:schemeClr val="tx1"/>
                </a:solidFill>
              </a:rPr>
              <a:t> </a:t>
            </a:r>
            <a:r>
              <a:rPr lang="fr-FR" altLang="en-US" sz="2200" b="1" dirty="0" err="1">
                <a:solidFill>
                  <a:schemeClr val="tx1"/>
                </a:solidFill>
              </a:rPr>
              <a:t>tiếng</a:t>
            </a:r>
            <a:r>
              <a:rPr lang="fr-FR" altLang="en-US" sz="2200" b="1" dirty="0">
                <a:solidFill>
                  <a:schemeClr val="tx1"/>
                </a:solidFill>
              </a:rPr>
              <a:t> </a:t>
            </a:r>
            <a:r>
              <a:rPr lang="fr-FR" altLang="en-US" sz="2200" b="1" dirty="0" err="1">
                <a:solidFill>
                  <a:schemeClr val="tx1"/>
                </a:solidFill>
              </a:rPr>
              <a:t>mẹ</a:t>
            </a:r>
            <a:r>
              <a:rPr lang="fr-FR" altLang="en-US" sz="2200" b="1" dirty="0">
                <a:solidFill>
                  <a:schemeClr val="tx1"/>
                </a:solidFill>
              </a:rPr>
              <a:t> </a:t>
            </a:r>
            <a:r>
              <a:rPr lang="fr-FR" altLang="en-US" sz="2200" b="1" dirty="0" err="1">
                <a:solidFill>
                  <a:schemeClr val="tx1"/>
                </a:solidFill>
              </a:rPr>
              <a:t>đẻ</a:t>
            </a:r>
            <a:r>
              <a:rPr lang="fr-FR" altLang="en-US" sz="2200" b="1" dirty="0">
                <a:solidFill>
                  <a:schemeClr val="tx1"/>
                </a:solidFill>
              </a:rPr>
              <a:t>,</a:t>
            </a:r>
            <a:endParaRPr lang="en-US" altLang="en-US" sz="2200" b="1" dirty="0">
              <a:solidFill>
                <a:schemeClr val="tx1"/>
              </a:solidFill>
            </a:endParaRPr>
          </a:p>
          <a:p>
            <a:pPr algn="just">
              <a:lnSpc>
                <a:spcPct val="150000"/>
              </a:lnSpc>
              <a:spcBef>
                <a:spcPts val="300"/>
              </a:spcBef>
              <a:spcAft>
                <a:spcPts val="300"/>
              </a:spcAft>
              <a:buClr>
                <a:srgbClr val="FF0000"/>
              </a:buClr>
              <a:buNone/>
            </a:pPr>
            <a:r>
              <a:rPr lang="fr-FR" altLang="en-US" sz="2200" b="1" dirty="0">
                <a:solidFill>
                  <a:schemeClr val="tx1"/>
                </a:solidFill>
              </a:rPr>
              <a:t>2. </a:t>
            </a:r>
            <a:r>
              <a:rPr lang="fr-FR" altLang="en-US" sz="2200" b="1" dirty="0" err="1">
                <a:solidFill>
                  <a:schemeClr val="tx1"/>
                </a:solidFill>
              </a:rPr>
              <a:t>Giao</a:t>
            </a:r>
            <a:r>
              <a:rPr lang="fr-FR" altLang="en-US" sz="2200" b="1" dirty="0">
                <a:solidFill>
                  <a:schemeClr val="tx1"/>
                </a:solidFill>
              </a:rPr>
              <a:t> </a:t>
            </a:r>
            <a:r>
              <a:rPr lang="fr-FR" altLang="en-US" sz="2200" b="1" dirty="0" err="1">
                <a:solidFill>
                  <a:schemeClr val="tx1"/>
                </a:solidFill>
              </a:rPr>
              <a:t>tiếp</a:t>
            </a:r>
            <a:r>
              <a:rPr lang="fr-FR" altLang="en-US" sz="2200" b="1" dirty="0">
                <a:solidFill>
                  <a:schemeClr val="tx1"/>
                </a:solidFill>
              </a:rPr>
              <a:t> </a:t>
            </a:r>
            <a:r>
              <a:rPr lang="fr-FR" altLang="en-US" sz="2200" b="1" dirty="0" err="1">
                <a:solidFill>
                  <a:schemeClr val="tx1"/>
                </a:solidFill>
              </a:rPr>
              <a:t>bằng</a:t>
            </a:r>
            <a:r>
              <a:rPr lang="fr-FR" altLang="en-US" sz="2200" b="1" dirty="0">
                <a:solidFill>
                  <a:schemeClr val="tx1"/>
                </a:solidFill>
              </a:rPr>
              <a:t> </a:t>
            </a:r>
            <a:r>
              <a:rPr lang="fr-FR" altLang="en-US" sz="2200" b="1" dirty="0" err="1">
                <a:solidFill>
                  <a:schemeClr val="tx1"/>
                </a:solidFill>
              </a:rPr>
              <a:t>tiếng</a:t>
            </a:r>
            <a:r>
              <a:rPr lang="fr-FR" altLang="en-US" sz="2200" b="1" dirty="0">
                <a:solidFill>
                  <a:schemeClr val="tx1"/>
                </a:solidFill>
              </a:rPr>
              <a:t> </a:t>
            </a:r>
            <a:r>
              <a:rPr lang="fr-FR" altLang="en-US" sz="2200" b="1" dirty="0" err="1">
                <a:solidFill>
                  <a:schemeClr val="tx1"/>
                </a:solidFill>
              </a:rPr>
              <a:t>nước</a:t>
            </a:r>
            <a:r>
              <a:rPr lang="fr-FR" altLang="en-US" sz="2200" b="1" dirty="0">
                <a:solidFill>
                  <a:schemeClr val="tx1"/>
                </a:solidFill>
              </a:rPr>
              <a:t> </a:t>
            </a:r>
            <a:r>
              <a:rPr lang="fr-FR" altLang="en-US" sz="2200" b="1" dirty="0" err="1">
                <a:solidFill>
                  <a:schemeClr val="tx1"/>
                </a:solidFill>
              </a:rPr>
              <a:t>ngoài</a:t>
            </a:r>
            <a:r>
              <a:rPr lang="fr-FR" altLang="en-US" sz="2200" b="1" dirty="0">
                <a:solidFill>
                  <a:schemeClr val="tx1"/>
                </a:solidFill>
              </a:rPr>
              <a:t>: </a:t>
            </a:r>
            <a:r>
              <a:rPr lang="fr-FR" altLang="en-US" sz="2200" b="1" dirty="0" err="1">
                <a:solidFill>
                  <a:schemeClr val="tx1"/>
                </a:solidFill>
              </a:rPr>
              <a:t>khả</a:t>
            </a:r>
            <a:r>
              <a:rPr lang="fr-FR" altLang="en-US" sz="2200" b="1" dirty="0">
                <a:solidFill>
                  <a:schemeClr val="tx1"/>
                </a:solidFill>
              </a:rPr>
              <a:t> </a:t>
            </a:r>
            <a:r>
              <a:rPr lang="fr-FR" altLang="en-US" sz="2200" b="1" dirty="0" err="1">
                <a:solidFill>
                  <a:schemeClr val="tx1"/>
                </a:solidFill>
              </a:rPr>
              <a:t>năng</a:t>
            </a:r>
            <a:r>
              <a:rPr lang="fr-FR" altLang="en-US" sz="2200" b="1" dirty="0">
                <a:solidFill>
                  <a:schemeClr val="tx1"/>
                </a:solidFill>
              </a:rPr>
              <a:t> </a:t>
            </a:r>
            <a:r>
              <a:rPr lang="fr-FR" altLang="en-US" sz="2200" b="1" dirty="0" err="1">
                <a:solidFill>
                  <a:schemeClr val="tx1"/>
                </a:solidFill>
              </a:rPr>
              <a:t>nghe</a:t>
            </a:r>
            <a:r>
              <a:rPr lang="fr-FR" altLang="en-US" sz="2200" b="1" dirty="0">
                <a:solidFill>
                  <a:schemeClr val="tx1"/>
                </a:solidFill>
              </a:rPr>
              <a:t>, </a:t>
            </a:r>
            <a:r>
              <a:rPr lang="fr-FR" altLang="en-US" sz="2200" b="1" dirty="0" err="1">
                <a:solidFill>
                  <a:schemeClr val="tx1"/>
                </a:solidFill>
              </a:rPr>
              <a:t>nói</a:t>
            </a:r>
            <a:r>
              <a:rPr lang="fr-FR" altLang="en-US" sz="2200" b="1" dirty="0">
                <a:solidFill>
                  <a:schemeClr val="tx1"/>
                </a:solidFill>
              </a:rPr>
              <a:t>, </a:t>
            </a:r>
            <a:r>
              <a:rPr lang="fr-FR" altLang="en-US" sz="2200" b="1" dirty="0" err="1">
                <a:solidFill>
                  <a:schemeClr val="tx1"/>
                </a:solidFill>
              </a:rPr>
              <a:t>đọc</a:t>
            </a:r>
            <a:r>
              <a:rPr lang="fr-FR" altLang="en-US" sz="2200" b="1" dirty="0">
                <a:solidFill>
                  <a:schemeClr val="tx1"/>
                </a:solidFill>
              </a:rPr>
              <a:t>, </a:t>
            </a:r>
            <a:r>
              <a:rPr lang="fr-FR" altLang="en-US" sz="2200" b="1" dirty="0" err="1">
                <a:solidFill>
                  <a:schemeClr val="tx1"/>
                </a:solidFill>
              </a:rPr>
              <a:t>viết</a:t>
            </a:r>
            <a:r>
              <a:rPr lang="fr-FR" altLang="en-US" sz="2200" b="1" dirty="0">
                <a:solidFill>
                  <a:schemeClr val="tx1"/>
                </a:solidFill>
              </a:rPr>
              <a:t>,</a:t>
            </a:r>
            <a:endParaRPr lang="en-US" altLang="en-US" sz="2200" b="1" dirty="0">
              <a:solidFill>
                <a:schemeClr val="tx1"/>
              </a:solidFill>
            </a:endParaRPr>
          </a:p>
          <a:p>
            <a:pPr algn="just">
              <a:lnSpc>
                <a:spcPct val="150000"/>
              </a:lnSpc>
              <a:spcBef>
                <a:spcPts val="300"/>
              </a:spcBef>
              <a:spcAft>
                <a:spcPts val="300"/>
              </a:spcAft>
              <a:buClr>
                <a:srgbClr val="FF0000"/>
              </a:buClr>
              <a:buNone/>
            </a:pPr>
            <a:r>
              <a:rPr lang="fr-FR" altLang="en-US" sz="2200" b="1" dirty="0">
                <a:solidFill>
                  <a:schemeClr val="tx1"/>
                </a:solidFill>
              </a:rPr>
              <a:t>3. </a:t>
            </a:r>
            <a:r>
              <a:rPr lang="fr-FR" altLang="en-US" sz="2200" b="1" dirty="0" err="1">
                <a:solidFill>
                  <a:schemeClr val="tx1"/>
                </a:solidFill>
              </a:rPr>
              <a:t>Năng</a:t>
            </a:r>
            <a:r>
              <a:rPr lang="fr-FR" altLang="en-US" sz="2200" b="1" dirty="0">
                <a:solidFill>
                  <a:schemeClr val="tx1"/>
                </a:solidFill>
              </a:rPr>
              <a:t> </a:t>
            </a:r>
            <a:r>
              <a:rPr lang="fr-FR" altLang="en-US" sz="2200" b="1" dirty="0" err="1">
                <a:solidFill>
                  <a:schemeClr val="tx1"/>
                </a:solidFill>
              </a:rPr>
              <a:t>lực</a:t>
            </a:r>
            <a:r>
              <a:rPr lang="fr-FR" altLang="en-US" sz="2200" b="1" dirty="0">
                <a:solidFill>
                  <a:schemeClr val="tx1"/>
                </a:solidFill>
              </a:rPr>
              <a:t> </a:t>
            </a:r>
            <a:r>
              <a:rPr lang="fr-FR" altLang="en-US" sz="2200" b="1" dirty="0" err="1">
                <a:solidFill>
                  <a:schemeClr val="tx1"/>
                </a:solidFill>
              </a:rPr>
              <a:t>tính</a:t>
            </a:r>
            <a:r>
              <a:rPr lang="fr-FR" altLang="en-US" sz="2200" b="1" dirty="0">
                <a:solidFill>
                  <a:schemeClr val="tx1"/>
                </a:solidFill>
              </a:rPr>
              <a:t> </a:t>
            </a:r>
            <a:r>
              <a:rPr lang="fr-FR" altLang="en-US" sz="2200" b="1" dirty="0" err="1">
                <a:solidFill>
                  <a:schemeClr val="tx1"/>
                </a:solidFill>
              </a:rPr>
              <a:t>toán</a:t>
            </a:r>
            <a:r>
              <a:rPr lang="fr-FR" altLang="en-US" sz="2200" b="1" dirty="0">
                <a:solidFill>
                  <a:schemeClr val="tx1"/>
                </a:solidFill>
              </a:rPr>
              <a:t> </a:t>
            </a:r>
            <a:r>
              <a:rPr lang="fr-FR" altLang="en-US" sz="2200" b="1" dirty="0" err="1">
                <a:solidFill>
                  <a:schemeClr val="tx1"/>
                </a:solidFill>
              </a:rPr>
              <a:t>và</a:t>
            </a:r>
            <a:r>
              <a:rPr lang="fr-FR" altLang="en-US" sz="2200" b="1" dirty="0">
                <a:solidFill>
                  <a:schemeClr val="tx1"/>
                </a:solidFill>
              </a:rPr>
              <a:t> </a:t>
            </a:r>
            <a:r>
              <a:rPr lang="fr-FR" altLang="en-US" sz="2200" b="1" dirty="0" err="1">
                <a:solidFill>
                  <a:schemeClr val="tx1"/>
                </a:solidFill>
              </a:rPr>
              <a:t>những</a:t>
            </a:r>
            <a:r>
              <a:rPr lang="fr-FR" altLang="en-US" sz="2200" b="1" dirty="0">
                <a:solidFill>
                  <a:schemeClr val="tx1"/>
                </a:solidFill>
              </a:rPr>
              <a:t> </a:t>
            </a:r>
            <a:r>
              <a:rPr lang="fr-FR" altLang="en-US" sz="2200" b="1" dirty="0" err="1">
                <a:solidFill>
                  <a:schemeClr val="tx1"/>
                </a:solidFill>
              </a:rPr>
              <a:t>hiểu</a:t>
            </a:r>
            <a:r>
              <a:rPr lang="fr-FR" altLang="en-US" sz="2200" b="1" dirty="0">
                <a:solidFill>
                  <a:schemeClr val="tx1"/>
                </a:solidFill>
              </a:rPr>
              <a:t> </a:t>
            </a:r>
            <a:r>
              <a:rPr lang="fr-FR" altLang="en-US" sz="2200" b="1" dirty="0" err="1">
                <a:solidFill>
                  <a:schemeClr val="tx1"/>
                </a:solidFill>
              </a:rPr>
              <a:t>biết</a:t>
            </a:r>
            <a:r>
              <a:rPr lang="fr-FR" altLang="en-US" sz="2200" b="1" dirty="0">
                <a:solidFill>
                  <a:schemeClr val="tx1"/>
                </a:solidFill>
              </a:rPr>
              <a:t> </a:t>
            </a:r>
            <a:r>
              <a:rPr lang="fr-FR" altLang="en-US" sz="2200" b="1" dirty="0" err="1">
                <a:solidFill>
                  <a:schemeClr val="tx1"/>
                </a:solidFill>
              </a:rPr>
              <a:t>cơ</a:t>
            </a:r>
            <a:r>
              <a:rPr lang="fr-FR" altLang="en-US" sz="2200" b="1" dirty="0">
                <a:solidFill>
                  <a:schemeClr val="tx1"/>
                </a:solidFill>
              </a:rPr>
              <a:t> </a:t>
            </a:r>
            <a:r>
              <a:rPr lang="fr-FR" altLang="en-US" sz="2200" b="1" dirty="0" err="1">
                <a:solidFill>
                  <a:schemeClr val="tx1"/>
                </a:solidFill>
              </a:rPr>
              <a:t>bản</a:t>
            </a:r>
            <a:r>
              <a:rPr lang="fr-FR" altLang="en-US" sz="2200" b="1" dirty="0">
                <a:solidFill>
                  <a:schemeClr val="tx1"/>
                </a:solidFill>
              </a:rPr>
              <a:t> </a:t>
            </a:r>
            <a:r>
              <a:rPr lang="fr-FR" altLang="en-US" sz="2200" b="1" dirty="0" err="1">
                <a:solidFill>
                  <a:schemeClr val="tx1"/>
                </a:solidFill>
              </a:rPr>
              <a:t>về</a:t>
            </a:r>
            <a:r>
              <a:rPr lang="fr-FR" altLang="en-US" sz="2200" b="1" dirty="0">
                <a:solidFill>
                  <a:schemeClr val="tx1"/>
                </a:solidFill>
              </a:rPr>
              <a:t> KH-CN,</a:t>
            </a:r>
            <a:endParaRPr lang="en-US" altLang="en-US" sz="2200" b="1" dirty="0">
              <a:solidFill>
                <a:schemeClr val="tx1"/>
              </a:solidFill>
            </a:endParaRPr>
          </a:p>
          <a:p>
            <a:pPr algn="just">
              <a:lnSpc>
                <a:spcPct val="150000"/>
              </a:lnSpc>
              <a:spcBef>
                <a:spcPts val="300"/>
              </a:spcBef>
              <a:spcAft>
                <a:spcPts val="300"/>
              </a:spcAft>
              <a:buClr>
                <a:srgbClr val="FF0000"/>
              </a:buClr>
              <a:buNone/>
            </a:pPr>
            <a:r>
              <a:rPr lang="fr-FR" altLang="en-US" sz="2200" b="1" dirty="0">
                <a:solidFill>
                  <a:schemeClr val="tx1"/>
                </a:solidFill>
              </a:rPr>
              <a:t>4. </a:t>
            </a:r>
            <a:r>
              <a:rPr lang="fr-FR" altLang="en-US" sz="2200" b="1" dirty="0" err="1">
                <a:solidFill>
                  <a:schemeClr val="tx1"/>
                </a:solidFill>
              </a:rPr>
              <a:t>Năng</a:t>
            </a:r>
            <a:r>
              <a:rPr lang="fr-FR" altLang="en-US" sz="2200" b="1" dirty="0">
                <a:solidFill>
                  <a:schemeClr val="tx1"/>
                </a:solidFill>
              </a:rPr>
              <a:t> </a:t>
            </a:r>
            <a:r>
              <a:rPr lang="fr-FR" altLang="en-US" sz="2200" b="1" dirty="0" err="1">
                <a:solidFill>
                  <a:schemeClr val="tx1"/>
                </a:solidFill>
              </a:rPr>
              <a:t>lực</a:t>
            </a:r>
            <a:r>
              <a:rPr lang="fr-FR" altLang="en-US" sz="2200" b="1" dirty="0">
                <a:solidFill>
                  <a:schemeClr val="tx1"/>
                </a:solidFill>
              </a:rPr>
              <a:t> </a:t>
            </a:r>
            <a:r>
              <a:rPr lang="fr-FR" altLang="en-US" sz="2200" b="1" dirty="0" err="1">
                <a:solidFill>
                  <a:schemeClr val="tx1"/>
                </a:solidFill>
              </a:rPr>
              <a:t>số</a:t>
            </a:r>
            <a:r>
              <a:rPr lang="fr-FR" altLang="en-US" sz="2200" b="1" dirty="0">
                <a:solidFill>
                  <a:schemeClr val="tx1"/>
                </a:solidFill>
              </a:rPr>
              <a:t> </a:t>
            </a:r>
            <a:r>
              <a:rPr lang="fr-FR" altLang="en-US" sz="2200" b="1" dirty="0" err="1">
                <a:solidFill>
                  <a:schemeClr val="tx1"/>
                </a:solidFill>
              </a:rPr>
              <a:t>hoá</a:t>
            </a:r>
            <a:r>
              <a:rPr lang="fr-FR" altLang="en-US" sz="2200" b="1" dirty="0">
                <a:solidFill>
                  <a:schemeClr val="tx1"/>
                </a:solidFill>
              </a:rPr>
              <a:t>: </a:t>
            </a:r>
            <a:r>
              <a:rPr lang="fr-FR" altLang="en-US" sz="2200" b="1" dirty="0" err="1">
                <a:solidFill>
                  <a:schemeClr val="tx1"/>
                </a:solidFill>
              </a:rPr>
              <a:t>làm</a:t>
            </a:r>
            <a:r>
              <a:rPr lang="fr-FR" altLang="en-US" sz="2200" b="1" dirty="0">
                <a:solidFill>
                  <a:schemeClr val="tx1"/>
                </a:solidFill>
              </a:rPr>
              <a:t> </a:t>
            </a:r>
            <a:r>
              <a:rPr lang="fr-FR" altLang="en-US" sz="2200" b="1" dirty="0" err="1">
                <a:solidFill>
                  <a:schemeClr val="tx1"/>
                </a:solidFill>
              </a:rPr>
              <a:t>chủ</a:t>
            </a:r>
            <a:r>
              <a:rPr lang="fr-FR" altLang="en-US" sz="2200" b="1" dirty="0">
                <a:solidFill>
                  <a:schemeClr val="tx1"/>
                </a:solidFill>
              </a:rPr>
              <a:t> CN </a:t>
            </a:r>
            <a:r>
              <a:rPr lang="fr-FR" altLang="en-US" sz="2200" b="1" dirty="0" err="1">
                <a:solidFill>
                  <a:schemeClr val="tx1"/>
                </a:solidFill>
              </a:rPr>
              <a:t>thông</a:t>
            </a:r>
            <a:r>
              <a:rPr lang="fr-FR" altLang="en-US" sz="2200" b="1" dirty="0">
                <a:solidFill>
                  <a:schemeClr val="tx1"/>
                </a:solidFill>
              </a:rPr>
              <a:t> tin </a:t>
            </a:r>
            <a:r>
              <a:rPr lang="fr-FR" altLang="en-US" sz="2200" b="1" dirty="0" err="1">
                <a:solidFill>
                  <a:schemeClr val="tx1"/>
                </a:solidFill>
              </a:rPr>
              <a:t>và</a:t>
            </a:r>
            <a:r>
              <a:rPr lang="fr-FR" altLang="en-US" sz="2200" b="1" dirty="0">
                <a:solidFill>
                  <a:schemeClr val="tx1"/>
                </a:solidFill>
              </a:rPr>
              <a:t> </a:t>
            </a:r>
            <a:r>
              <a:rPr lang="fr-FR" altLang="en-US" sz="2200" b="1" dirty="0" err="1">
                <a:solidFill>
                  <a:schemeClr val="tx1"/>
                </a:solidFill>
              </a:rPr>
              <a:t>truyền</a:t>
            </a:r>
            <a:r>
              <a:rPr lang="fr-FR" altLang="en-US" sz="2200" b="1" dirty="0">
                <a:solidFill>
                  <a:schemeClr val="tx1"/>
                </a:solidFill>
              </a:rPr>
              <a:t> </a:t>
            </a:r>
            <a:r>
              <a:rPr lang="fr-FR" altLang="en-US" sz="2200" b="1" dirty="0" err="1">
                <a:solidFill>
                  <a:schemeClr val="tx1"/>
                </a:solidFill>
              </a:rPr>
              <a:t>thông</a:t>
            </a:r>
            <a:r>
              <a:rPr lang="fr-FR" altLang="en-US" sz="2200" b="1" dirty="0">
                <a:solidFill>
                  <a:schemeClr val="tx1"/>
                </a:solidFill>
              </a:rPr>
              <a:t>,</a:t>
            </a:r>
            <a:endParaRPr lang="en-US" altLang="en-US" sz="2200" b="1" dirty="0">
              <a:solidFill>
                <a:schemeClr val="tx1"/>
              </a:solidFill>
            </a:endParaRPr>
          </a:p>
          <a:p>
            <a:pPr algn="just">
              <a:lnSpc>
                <a:spcPct val="150000"/>
              </a:lnSpc>
              <a:spcBef>
                <a:spcPts val="300"/>
              </a:spcBef>
              <a:spcAft>
                <a:spcPts val="300"/>
              </a:spcAft>
              <a:buClr>
                <a:srgbClr val="FF0000"/>
              </a:buClr>
              <a:buNone/>
            </a:pPr>
            <a:r>
              <a:rPr lang="fr-FR" altLang="en-US" sz="2200" b="1" dirty="0">
                <a:solidFill>
                  <a:schemeClr val="tx1"/>
                </a:solidFill>
              </a:rPr>
              <a:t>5. </a:t>
            </a:r>
            <a:r>
              <a:rPr lang="fr-FR" altLang="en-US" sz="2200" b="1" dirty="0" err="1">
                <a:solidFill>
                  <a:schemeClr val="tx1"/>
                </a:solidFill>
              </a:rPr>
              <a:t>Khả</a:t>
            </a:r>
            <a:r>
              <a:rPr lang="fr-FR" altLang="en-US" sz="2200" b="1" dirty="0">
                <a:solidFill>
                  <a:schemeClr val="tx1"/>
                </a:solidFill>
              </a:rPr>
              <a:t> </a:t>
            </a:r>
            <a:r>
              <a:rPr lang="fr-FR" altLang="en-US" sz="2200" b="1" dirty="0" err="1">
                <a:solidFill>
                  <a:schemeClr val="tx1"/>
                </a:solidFill>
              </a:rPr>
              <a:t>năng</a:t>
            </a:r>
            <a:r>
              <a:rPr lang="fr-FR" altLang="en-US" sz="2200" b="1" dirty="0">
                <a:solidFill>
                  <a:schemeClr val="tx1"/>
                </a:solidFill>
              </a:rPr>
              <a:t> </a:t>
            </a:r>
            <a:r>
              <a:rPr lang="fr-FR" altLang="en-US" sz="2200" b="1" dirty="0" err="1">
                <a:solidFill>
                  <a:schemeClr val="tx1"/>
                </a:solidFill>
              </a:rPr>
              <a:t>học</a:t>
            </a:r>
            <a:r>
              <a:rPr lang="fr-FR" altLang="en-US" sz="2200" b="1" dirty="0">
                <a:solidFill>
                  <a:schemeClr val="tx1"/>
                </a:solidFill>
              </a:rPr>
              <a:t> </a:t>
            </a:r>
            <a:r>
              <a:rPr lang="fr-FR" altLang="en-US" sz="2200" b="1" dirty="0" err="1">
                <a:solidFill>
                  <a:schemeClr val="tx1"/>
                </a:solidFill>
              </a:rPr>
              <a:t>cách</a:t>
            </a:r>
            <a:r>
              <a:rPr lang="fr-FR" altLang="en-US" sz="2200" b="1" dirty="0">
                <a:solidFill>
                  <a:schemeClr val="tx1"/>
                </a:solidFill>
              </a:rPr>
              <a:t> </a:t>
            </a:r>
            <a:r>
              <a:rPr lang="fr-FR" altLang="en-US" sz="2200" b="1" dirty="0" err="1">
                <a:solidFill>
                  <a:schemeClr val="tx1"/>
                </a:solidFill>
              </a:rPr>
              <a:t>học</a:t>
            </a:r>
            <a:r>
              <a:rPr lang="fr-FR" altLang="en-US" sz="2200" b="1" dirty="0">
                <a:solidFill>
                  <a:schemeClr val="tx1"/>
                </a:solidFill>
              </a:rPr>
              <a:t>,</a:t>
            </a:r>
            <a:endParaRPr lang="en-US" altLang="en-US" sz="2200" b="1" dirty="0">
              <a:solidFill>
                <a:schemeClr val="tx1"/>
              </a:solidFill>
            </a:endParaRPr>
          </a:p>
          <a:p>
            <a:pPr algn="just">
              <a:lnSpc>
                <a:spcPct val="150000"/>
              </a:lnSpc>
              <a:spcBef>
                <a:spcPts val="300"/>
              </a:spcBef>
              <a:spcAft>
                <a:spcPts val="300"/>
              </a:spcAft>
              <a:buClr>
                <a:srgbClr val="FF0000"/>
              </a:buClr>
              <a:buNone/>
            </a:pPr>
            <a:r>
              <a:rPr lang="fr-FR" altLang="en-US" sz="2200" b="1" dirty="0">
                <a:solidFill>
                  <a:schemeClr val="tx1"/>
                </a:solidFill>
              </a:rPr>
              <a:t>6. </a:t>
            </a:r>
            <a:r>
              <a:rPr lang="fr-FR" altLang="en-US" sz="2200" b="1" dirty="0" err="1">
                <a:solidFill>
                  <a:schemeClr val="tx1"/>
                </a:solidFill>
              </a:rPr>
              <a:t>Các</a:t>
            </a:r>
            <a:r>
              <a:rPr lang="fr-FR" altLang="en-US" sz="2200" b="1" dirty="0">
                <a:solidFill>
                  <a:schemeClr val="tx1"/>
                </a:solidFill>
              </a:rPr>
              <a:t> </a:t>
            </a:r>
            <a:r>
              <a:rPr lang="fr-FR" altLang="en-US" sz="2200" b="1" dirty="0" err="1">
                <a:solidFill>
                  <a:schemeClr val="tx1"/>
                </a:solidFill>
              </a:rPr>
              <a:t>năng</a:t>
            </a:r>
            <a:r>
              <a:rPr lang="fr-FR" altLang="en-US" sz="2200" b="1" dirty="0">
                <a:solidFill>
                  <a:schemeClr val="tx1"/>
                </a:solidFill>
              </a:rPr>
              <a:t> </a:t>
            </a:r>
            <a:r>
              <a:rPr lang="fr-FR" altLang="en-US" sz="2200" b="1" dirty="0" err="1">
                <a:solidFill>
                  <a:schemeClr val="tx1"/>
                </a:solidFill>
              </a:rPr>
              <a:t>lực</a:t>
            </a:r>
            <a:r>
              <a:rPr lang="fr-FR" altLang="en-US" sz="2200" b="1" dirty="0">
                <a:solidFill>
                  <a:schemeClr val="tx1"/>
                </a:solidFill>
              </a:rPr>
              <a:t> </a:t>
            </a:r>
            <a:r>
              <a:rPr lang="fr-FR" altLang="en-US" sz="2200" b="1" dirty="0" err="1">
                <a:solidFill>
                  <a:schemeClr val="tx1"/>
                </a:solidFill>
              </a:rPr>
              <a:t>xã</a:t>
            </a:r>
            <a:r>
              <a:rPr lang="fr-FR" altLang="en-US" sz="2200" b="1" dirty="0">
                <a:solidFill>
                  <a:schemeClr val="tx1"/>
                </a:solidFill>
              </a:rPr>
              <a:t> </a:t>
            </a:r>
            <a:r>
              <a:rPr lang="fr-FR" altLang="en-US" sz="2200" b="1" dirty="0" err="1">
                <a:solidFill>
                  <a:schemeClr val="tx1"/>
                </a:solidFill>
              </a:rPr>
              <a:t>hội</a:t>
            </a:r>
            <a:r>
              <a:rPr lang="fr-FR" altLang="en-US" sz="2200" b="1" dirty="0">
                <a:solidFill>
                  <a:schemeClr val="tx1"/>
                </a:solidFill>
              </a:rPr>
              <a:t> </a:t>
            </a:r>
            <a:r>
              <a:rPr lang="fr-FR" altLang="en-US" sz="2200" b="1" dirty="0" err="1">
                <a:solidFill>
                  <a:schemeClr val="tx1"/>
                </a:solidFill>
              </a:rPr>
              <a:t>và</a:t>
            </a:r>
            <a:r>
              <a:rPr lang="fr-FR" altLang="en-US" sz="2200" b="1" dirty="0">
                <a:solidFill>
                  <a:schemeClr val="tx1"/>
                </a:solidFill>
              </a:rPr>
              <a:t> </a:t>
            </a:r>
            <a:r>
              <a:rPr lang="fr-FR" altLang="en-US" sz="2200" b="1" dirty="0" err="1">
                <a:solidFill>
                  <a:schemeClr val="tx1"/>
                </a:solidFill>
              </a:rPr>
              <a:t>dân</a:t>
            </a:r>
            <a:r>
              <a:rPr lang="fr-FR" altLang="en-US" sz="2200" b="1" dirty="0">
                <a:solidFill>
                  <a:schemeClr val="tx1"/>
                </a:solidFill>
              </a:rPr>
              <a:t> </a:t>
            </a:r>
            <a:r>
              <a:rPr lang="fr-FR" altLang="en-US" sz="2200" b="1" dirty="0" err="1">
                <a:solidFill>
                  <a:schemeClr val="tx1"/>
                </a:solidFill>
              </a:rPr>
              <a:t>sự</a:t>
            </a:r>
            <a:r>
              <a:rPr lang="fr-FR" altLang="en-US" sz="2200" b="1" dirty="0">
                <a:solidFill>
                  <a:schemeClr val="tx1"/>
                </a:solidFill>
              </a:rPr>
              <a:t>,</a:t>
            </a:r>
            <a:endParaRPr lang="en-US" altLang="en-US" sz="2200" b="1" dirty="0">
              <a:solidFill>
                <a:schemeClr val="tx1"/>
              </a:solidFill>
            </a:endParaRPr>
          </a:p>
          <a:p>
            <a:pPr algn="just">
              <a:lnSpc>
                <a:spcPct val="150000"/>
              </a:lnSpc>
              <a:spcBef>
                <a:spcPts val="300"/>
              </a:spcBef>
              <a:spcAft>
                <a:spcPts val="300"/>
              </a:spcAft>
              <a:buClr>
                <a:srgbClr val="FF0000"/>
              </a:buClr>
              <a:buNone/>
            </a:pPr>
            <a:r>
              <a:rPr lang="fr-FR" altLang="en-US" sz="2200" b="1" dirty="0">
                <a:solidFill>
                  <a:schemeClr val="tx1"/>
                </a:solidFill>
              </a:rPr>
              <a:t>7. </a:t>
            </a:r>
            <a:r>
              <a:rPr lang="fr-FR" altLang="en-US" sz="2200" b="1" dirty="0" err="1">
                <a:solidFill>
                  <a:schemeClr val="tx1"/>
                </a:solidFill>
              </a:rPr>
              <a:t>Tinh</a:t>
            </a:r>
            <a:r>
              <a:rPr lang="fr-FR" altLang="en-US" sz="2200" b="1" dirty="0">
                <a:solidFill>
                  <a:schemeClr val="tx1"/>
                </a:solidFill>
              </a:rPr>
              <a:t> </a:t>
            </a:r>
            <a:r>
              <a:rPr lang="fr-FR" altLang="en-US" sz="2200" b="1" dirty="0" err="1">
                <a:solidFill>
                  <a:schemeClr val="tx1"/>
                </a:solidFill>
              </a:rPr>
              <a:t>thần</a:t>
            </a:r>
            <a:r>
              <a:rPr lang="fr-FR" altLang="en-US" sz="2200" b="1" dirty="0">
                <a:solidFill>
                  <a:schemeClr val="tx1"/>
                </a:solidFill>
              </a:rPr>
              <a:t> </a:t>
            </a:r>
            <a:r>
              <a:rPr lang="fr-FR" altLang="en-US" sz="2200" b="1" dirty="0" err="1">
                <a:solidFill>
                  <a:schemeClr val="tx1"/>
                </a:solidFill>
              </a:rPr>
              <a:t>sáng</a:t>
            </a:r>
            <a:r>
              <a:rPr lang="fr-FR" altLang="en-US" sz="2200" b="1" dirty="0">
                <a:solidFill>
                  <a:schemeClr val="tx1"/>
                </a:solidFill>
              </a:rPr>
              <a:t> </a:t>
            </a:r>
            <a:r>
              <a:rPr lang="fr-FR" altLang="en-US" sz="2200" b="1" dirty="0" err="1">
                <a:solidFill>
                  <a:schemeClr val="tx1"/>
                </a:solidFill>
              </a:rPr>
              <a:t>tạo</a:t>
            </a:r>
            <a:r>
              <a:rPr lang="fr-FR" altLang="en-US" sz="2200" b="1" dirty="0">
                <a:solidFill>
                  <a:schemeClr val="tx1"/>
                </a:solidFill>
              </a:rPr>
              <a:t>, </a:t>
            </a:r>
            <a:r>
              <a:rPr lang="fr-FR" altLang="en-US" sz="2200" b="1" dirty="0" err="1">
                <a:solidFill>
                  <a:schemeClr val="tx1"/>
                </a:solidFill>
              </a:rPr>
              <a:t>khả</a:t>
            </a:r>
            <a:r>
              <a:rPr lang="fr-FR" altLang="en-US" sz="2200" b="1" dirty="0">
                <a:solidFill>
                  <a:schemeClr val="tx1"/>
                </a:solidFill>
              </a:rPr>
              <a:t> </a:t>
            </a:r>
            <a:r>
              <a:rPr lang="fr-FR" altLang="en-US" sz="2200" b="1" dirty="0" err="1">
                <a:solidFill>
                  <a:schemeClr val="tx1"/>
                </a:solidFill>
              </a:rPr>
              <a:t>năng</a:t>
            </a:r>
            <a:r>
              <a:rPr lang="fr-FR" altLang="en-US" sz="2200" b="1" dirty="0">
                <a:solidFill>
                  <a:schemeClr val="tx1"/>
                </a:solidFill>
              </a:rPr>
              <a:t> </a:t>
            </a:r>
            <a:r>
              <a:rPr lang="fr-FR" altLang="en-US" sz="2200" b="1" dirty="0" err="1">
                <a:solidFill>
                  <a:schemeClr val="tx1"/>
                </a:solidFill>
              </a:rPr>
              <a:t>chuyển</a:t>
            </a:r>
            <a:r>
              <a:rPr lang="fr-FR" altLang="en-US" sz="2200" b="1" dirty="0">
                <a:solidFill>
                  <a:schemeClr val="tx1"/>
                </a:solidFill>
              </a:rPr>
              <a:t> </a:t>
            </a:r>
            <a:r>
              <a:rPr lang="fr-FR" altLang="en-US" sz="2200" b="1" dirty="0" err="1">
                <a:solidFill>
                  <a:schemeClr val="tx1"/>
                </a:solidFill>
              </a:rPr>
              <a:t>các</a:t>
            </a:r>
            <a:r>
              <a:rPr lang="fr-FR" altLang="en-US" sz="2200" b="1" dirty="0">
                <a:solidFill>
                  <a:schemeClr val="tx1"/>
                </a:solidFill>
              </a:rPr>
              <a:t> </a:t>
            </a:r>
            <a:r>
              <a:rPr lang="fr-FR" altLang="en-US" sz="2200" b="1" dirty="0" err="1">
                <a:solidFill>
                  <a:schemeClr val="tx1"/>
                </a:solidFill>
              </a:rPr>
              <a:t>suy</a:t>
            </a:r>
            <a:r>
              <a:rPr lang="fr-FR" altLang="en-US" sz="2200" b="1" dirty="0">
                <a:solidFill>
                  <a:schemeClr val="tx1"/>
                </a:solidFill>
              </a:rPr>
              <a:t> </a:t>
            </a:r>
            <a:r>
              <a:rPr lang="fr-FR" altLang="en-US" sz="2200" b="1" dirty="0" err="1">
                <a:solidFill>
                  <a:schemeClr val="tx1"/>
                </a:solidFill>
              </a:rPr>
              <a:t>nghĩ</a:t>
            </a:r>
            <a:r>
              <a:rPr lang="fr-FR" altLang="en-US" sz="2200" b="1" dirty="0">
                <a:solidFill>
                  <a:schemeClr val="tx1"/>
                </a:solidFill>
              </a:rPr>
              <a:t> </a:t>
            </a:r>
            <a:r>
              <a:rPr lang="fr-FR" altLang="en-US" sz="2200" b="1" dirty="0" err="1">
                <a:solidFill>
                  <a:schemeClr val="tx1"/>
                </a:solidFill>
              </a:rPr>
              <a:t>thành</a:t>
            </a:r>
            <a:r>
              <a:rPr lang="fr-FR" altLang="en-US" sz="2200" b="1" dirty="0">
                <a:solidFill>
                  <a:schemeClr val="tx1"/>
                </a:solidFill>
              </a:rPr>
              <a:t> </a:t>
            </a:r>
            <a:r>
              <a:rPr lang="fr-FR" altLang="en-US" sz="2200" b="1" dirty="0" err="1">
                <a:solidFill>
                  <a:schemeClr val="tx1"/>
                </a:solidFill>
              </a:rPr>
              <a:t>hành</a:t>
            </a:r>
            <a:r>
              <a:rPr lang="fr-FR" altLang="en-US" sz="2200" b="1" dirty="0">
                <a:solidFill>
                  <a:schemeClr val="tx1"/>
                </a:solidFill>
              </a:rPr>
              <a:t> </a:t>
            </a:r>
            <a:r>
              <a:rPr lang="fr-FR" altLang="en-US" sz="2200" b="1" dirty="0" err="1">
                <a:solidFill>
                  <a:schemeClr val="tx1"/>
                </a:solidFill>
              </a:rPr>
              <a:t>động</a:t>
            </a:r>
            <a:r>
              <a:rPr lang="fr-FR" altLang="en-US" sz="2200" b="1" dirty="0">
                <a:solidFill>
                  <a:schemeClr val="tx1"/>
                </a:solidFill>
              </a:rPr>
              <a:t>,</a:t>
            </a:r>
            <a:endParaRPr lang="en-US" altLang="en-US" sz="2200" b="1" dirty="0">
              <a:solidFill>
                <a:schemeClr val="tx1"/>
              </a:solidFill>
            </a:endParaRPr>
          </a:p>
          <a:p>
            <a:pPr algn="just">
              <a:lnSpc>
                <a:spcPct val="150000"/>
              </a:lnSpc>
              <a:spcBef>
                <a:spcPts val="300"/>
              </a:spcBef>
              <a:spcAft>
                <a:spcPts val="300"/>
              </a:spcAft>
              <a:buClr>
                <a:srgbClr val="FF0000"/>
              </a:buClr>
              <a:buNone/>
            </a:pPr>
            <a:r>
              <a:rPr lang="fr-FR" altLang="en-US" sz="2200" b="1" dirty="0">
                <a:solidFill>
                  <a:schemeClr val="tx1"/>
                </a:solidFill>
              </a:rPr>
              <a:t>8. </a:t>
            </a:r>
            <a:r>
              <a:rPr lang="fr-FR" altLang="en-US" sz="2200" b="1" dirty="0" err="1">
                <a:solidFill>
                  <a:schemeClr val="tx1"/>
                </a:solidFill>
              </a:rPr>
              <a:t>Sự</a:t>
            </a:r>
            <a:r>
              <a:rPr lang="fr-FR" altLang="en-US" sz="2200" b="1" dirty="0">
                <a:solidFill>
                  <a:schemeClr val="tx1"/>
                </a:solidFill>
              </a:rPr>
              <a:t> </a:t>
            </a:r>
            <a:r>
              <a:rPr lang="fr-FR" altLang="en-US" sz="2200" b="1" dirty="0" err="1">
                <a:solidFill>
                  <a:schemeClr val="tx1"/>
                </a:solidFill>
              </a:rPr>
              <a:t>nhạy</a:t>
            </a:r>
            <a:r>
              <a:rPr lang="fr-FR" altLang="en-US" sz="2200" b="1" dirty="0">
                <a:solidFill>
                  <a:schemeClr val="tx1"/>
                </a:solidFill>
              </a:rPr>
              <a:t> </a:t>
            </a:r>
            <a:r>
              <a:rPr lang="fr-FR" altLang="en-US" sz="2200" b="1" dirty="0" err="1">
                <a:solidFill>
                  <a:schemeClr val="tx1"/>
                </a:solidFill>
              </a:rPr>
              <a:t>cảm</a:t>
            </a:r>
            <a:r>
              <a:rPr lang="fr-FR" altLang="en-US" sz="2200" b="1" dirty="0">
                <a:solidFill>
                  <a:schemeClr val="tx1"/>
                </a:solidFill>
              </a:rPr>
              <a:t> </a:t>
            </a:r>
            <a:r>
              <a:rPr lang="fr-FR" altLang="en-US" sz="2200" b="1" dirty="0" err="1">
                <a:solidFill>
                  <a:schemeClr val="tx1"/>
                </a:solidFill>
              </a:rPr>
              <a:t>và</a:t>
            </a:r>
            <a:r>
              <a:rPr lang="fr-FR" altLang="en-US" sz="2200" b="1" dirty="0">
                <a:solidFill>
                  <a:schemeClr val="tx1"/>
                </a:solidFill>
              </a:rPr>
              <a:t> </a:t>
            </a:r>
            <a:r>
              <a:rPr lang="fr-FR" altLang="en-US" sz="2200" b="1" dirty="0" err="1">
                <a:solidFill>
                  <a:schemeClr val="tx1"/>
                </a:solidFill>
              </a:rPr>
              <a:t>hiểu</a:t>
            </a:r>
            <a:r>
              <a:rPr lang="fr-FR" altLang="en-US" sz="2200" b="1" dirty="0">
                <a:solidFill>
                  <a:schemeClr val="tx1"/>
                </a:solidFill>
              </a:rPr>
              <a:t> </a:t>
            </a:r>
            <a:r>
              <a:rPr lang="fr-FR" altLang="en-US" sz="2200" b="1" dirty="0" err="1">
                <a:solidFill>
                  <a:schemeClr val="tx1"/>
                </a:solidFill>
              </a:rPr>
              <a:t>biết</a:t>
            </a:r>
            <a:r>
              <a:rPr lang="fr-FR" altLang="en-US" sz="2200" b="1" dirty="0">
                <a:solidFill>
                  <a:schemeClr val="tx1"/>
                </a:solidFill>
              </a:rPr>
              <a:t> </a:t>
            </a:r>
            <a:r>
              <a:rPr lang="fr-FR" altLang="en-US" sz="2200" b="1" dirty="0" err="1">
                <a:solidFill>
                  <a:schemeClr val="tx1"/>
                </a:solidFill>
              </a:rPr>
              <a:t>về</a:t>
            </a:r>
            <a:r>
              <a:rPr lang="fr-FR" altLang="en-US" sz="2200" b="1" dirty="0">
                <a:solidFill>
                  <a:schemeClr val="tx1"/>
                </a:solidFill>
              </a:rPr>
              <a:t> </a:t>
            </a:r>
            <a:r>
              <a:rPr lang="fr-FR" altLang="en-US" sz="2200" b="1" dirty="0" err="1">
                <a:solidFill>
                  <a:schemeClr val="tx1"/>
                </a:solidFill>
              </a:rPr>
              <a:t>văn</a:t>
            </a:r>
            <a:r>
              <a:rPr lang="fr-FR" altLang="en-US" sz="2200" b="1" dirty="0">
                <a:solidFill>
                  <a:schemeClr val="tx1"/>
                </a:solidFill>
              </a:rPr>
              <a:t> </a:t>
            </a:r>
            <a:r>
              <a:rPr lang="fr-FR" altLang="en-US" sz="2200" b="1" dirty="0" err="1">
                <a:solidFill>
                  <a:schemeClr val="tx1"/>
                </a:solidFill>
              </a:rPr>
              <a:t>hoá</a:t>
            </a:r>
            <a:r>
              <a:rPr lang="fr-FR" altLang="en-US" sz="2200" b="1" dirty="0">
                <a:solidFill>
                  <a:schemeClr val="tx1"/>
                </a:solidFill>
              </a:rPr>
              <a:t>.</a:t>
            </a:r>
            <a:endParaRPr lang="en-US" altLang="en-US" sz="2200" b="1" dirty="0">
              <a:solidFill>
                <a:schemeClr val="tx1"/>
              </a:solidFill>
            </a:endParaRPr>
          </a:p>
        </p:txBody>
      </p:sp>
    </p:spTree>
    <p:extLst>
      <p:ext uri="{BB962C8B-B14F-4D97-AF65-F5344CB8AC3E}">
        <p14:creationId xmlns:p14="http://schemas.microsoft.com/office/powerpoint/2010/main" val="1104140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animEffect transition="in" filter="fade">
                                      <p:cBhvr>
                                        <p:cTn id="7" dur="500"/>
                                        <p:tgtEl>
                                          <p:spTgt spid="4198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1989"/>
                                        </p:tgtEl>
                                        <p:attrNameLst>
                                          <p:attrName>style.visibility</p:attrName>
                                        </p:attrNameLst>
                                      </p:cBhvr>
                                      <p:to>
                                        <p:strVal val="visible"/>
                                      </p:to>
                                    </p:set>
                                    <p:animEffect transition="in" filter="fade">
                                      <p:cBhvr>
                                        <p:cTn id="12" dur="500"/>
                                        <p:tgtEl>
                                          <p:spTgt spid="4198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1990"/>
                                        </p:tgtEl>
                                        <p:attrNameLst>
                                          <p:attrName>style.visibility</p:attrName>
                                        </p:attrNameLst>
                                      </p:cBhvr>
                                      <p:to>
                                        <p:strVal val="visible"/>
                                      </p:to>
                                    </p:set>
                                    <p:animEffect transition="in" filter="fade">
                                      <p:cBhvr>
                                        <p:cTn id="17" dur="500"/>
                                        <p:tgtEl>
                                          <p:spTgt spid="419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P spid="41989" grpId="0"/>
      <p:bldP spid="4199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
          <p:cNvSpPr>
            <a:spLocks noChangeArrowheads="1"/>
          </p:cNvSpPr>
          <p:nvPr/>
        </p:nvSpPr>
        <p:spPr bwMode="auto">
          <a:xfrm>
            <a:off x="850627" y="337296"/>
            <a:ext cx="1050431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457200" indent="-457200" algn="just" defTabSz="1828800">
              <a:lnSpc>
                <a:spcPct val="150000"/>
              </a:lnSpc>
              <a:spcBef>
                <a:spcPts val="300"/>
              </a:spcBef>
              <a:spcAft>
                <a:spcPts val="300"/>
              </a:spcAft>
              <a:buClr>
                <a:srgbClr val="FF0000"/>
              </a:buClr>
              <a:buFont typeface="Wingdings" panose="05000000000000000000" pitchFamily="2" charset="2"/>
              <a:buChar char="ü"/>
            </a:pPr>
            <a:r>
              <a:rPr lang="en-US" altLang="en-US" sz="2800" b="1" dirty="0">
                <a:solidFill>
                  <a:srgbClr val="002060"/>
                </a:solidFill>
                <a:latin typeface="Arial" panose="020B0604020202020204" pitchFamily="34" charset="0"/>
              </a:rPr>
              <a:t>8 </a:t>
            </a:r>
            <a:r>
              <a:rPr lang="en-US" altLang="en-US" sz="2800" b="1" dirty="0" smtClean="0">
                <a:solidFill>
                  <a:srgbClr val="002060"/>
                </a:solidFill>
                <a:latin typeface="Arial" panose="020B0604020202020204" pitchFamily="34" charset="0"/>
              </a:rPr>
              <a:t>N</a:t>
            </a:r>
            <a:r>
              <a:rPr lang="vi-VN" altLang="en-US" sz="2800" b="1" dirty="0" smtClean="0">
                <a:solidFill>
                  <a:srgbClr val="002060"/>
                </a:solidFill>
                <a:latin typeface="Arial" panose="020B0604020202020204" pitchFamily="34" charset="0"/>
              </a:rPr>
              <a:t>Ă</a:t>
            </a:r>
            <a:r>
              <a:rPr lang="en-US" altLang="en-US" sz="2800" b="1" dirty="0" smtClean="0">
                <a:solidFill>
                  <a:srgbClr val="002060"/>
                </a:solidFill>
                <a:latin typeface="Arial" panose="020B0604020202020204" pitchFamily="34" charset="0"/>
              </a:rPr>
              <a:t>NG LỰC THEN CHỐT DO </a:t>
            </a:r>
            <a:r>
              <a:rPr lang="nl-NL" altLang="en-US" sz="2800" b="1" dirty="0" smtClean="0">
                <a:solidFill>
                  <a:srgbClr val="0070C0"/>
                </a:solidFill>
                <a:latin typeface="Arial" panose="020B0604020202020204" pitchFamily="34" charset="0"/>
              </a:rPr>
              <a:t>AUSTRALIA</a:t>
            </a:r>
            <a:r>
              <a:rPr lang="nl-NL" altLang="en-US" sz="2800" b="1" dirty="0" smtClean="0">
                <a:solidFill>
                  <a:srgbClr val="002060"/>
                </a:solidFill>
                <a:latin typeface="Arial" panose="020B0604020202020204" pitchFamily="34" charset="0"/>
              </a:rPr>
              <a:t> ĐỀ XUẤT</a:t>
            </a:r>
            <a:r>
              <a:rPr lang="vi-VN" altLang="en-US" sz="2800" b="1" dirty="0" smtClean="0">
                <a:solidFill>
                  <a:srgbClr val="002060"/>
                </a:solidFill>
                <a:latin typeface="Arial" panose="020B0604020202020204" pitchFamily="34" charset="0"/>
              </a:rPr>
              <a:t>:</a:t>
            </a:r>
            <a:endParaRPr lang="en-US" altLang="en-US" sz="2800" b="1" dirty="0">
              <a:solidFill>
                <a:srgbClr val="002060"/>
              </a:solidFill>
              <a:latin typeface="Arial" panose="020B0604020202020204" pitchFamily="34" charset="0"/>
            </a:endParaRPr>
          </a:p>
        </p:txBody>
      </p:sp>
      <p:sp>
        <p:nvSpPr>
          <p:cNvPr id="43013" name="Rectangle 2"/>
          <p:cNvSpPr>
            <a:spLocks noChangeArrowheads="1"/>
          </p:cNvSpPr>
          <p:nvPr/>
        </p:nvSpPr>
        <p:spPr bwMode="auto">
          <a:xfrm>
            <a:off x="1050879" y="1494024"/>
            <a:ext cx="10731040" cy="5062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342900" indent="-342900" algn="just" defTabSz="1828800">
              <a:lnSpc>
                <a:spcPct val="150000"/>
              </a:lnSpc>
              <a:spcBef>
                <a:spcPts val="600"/>
              </a:spcBef>
              <a:buClr>
                <a:srgbClr val="FF0000"/>
              </a:buClr>
              <a:buFont typeface="Wingdings" panose="05000000000000000000" pitchFamily="2" charset="2"/>
              <a:buChar char="§"/>
            </a:pPr>
            <a:r>
              <a:rPr lang="nl-NL" altLang="en-US" sz="2400" b="1" dirty="0">
                <a:solidFill>
                  <a:srgbClr val="0070C0"/>
                </a:solidFill>
                <a:latin typeface="Arial" panose="020B0604020202020204" pitchFamily="34" charset="0"/>
              </a:rPr>
              <a:t>Thứ nhất: </a:t>
            </a:r>
            <a:r>
              <a:rPr lang="nl-NL" altLang="en-US" sz="2400" b="1" dirty="0">
                <a:latin typeface="Arial" panose="020B0604020202020204" pitchFamily="34" charset="0"/>
              </a:rPr>
              <a:t>Thu thập, phân tích và tổ chức thông tin. </a:t>
            </a:r>
            <a:endParaRPr lang="en-US" altLang="en-US" sz="2400" b="1" dirty="0">
              <a:latin typeface="Arial" panose="020B0604020202020204" pitchFamily="34" charset="0"/>
            </a:endParaRPr>
          </a:p>
          <a:p>
            <a:pPr marL="342900" indent="-342900" algn="just" defTabSz="1828800">
              <a:lnSpc>
                <a:spcPct val="150000"/>
              </a:lnSpc>
              <a:spcBef>
                <a:spcPts val="600"/>
              </a:spcBef>
              <a:buClr>
                <a:srgbClr val="FF0000"/>
              </a:buClr>
              <a:buFont typeface="Wingdings" panose="05000000000000000000" pitchFamily="2" charset="2"/>
              <a:buChar char="§"/>
            </a:pPr>
            <a:r>
              <a:rPr lang="nl-NL" altLang="en-US" sz="2400" b="1" dirty="0">
                <a:latin typeface="Arial" panose="020B0604020202020204" pitchFamily="34" charset="0"/>
              </a:rPr>
              <a:t> </a:t>
            </a:r>
            <a:r>
              <a:rPr lang="nl-NL" altLang="en-US" sz="2400" b="1" dirty="0">
                <a:solidFill>
                  <a:srgbClr val="0070C0"/>
                </a:solidFill>
                <a:latin typeface="Arial" panose="020B0604020202020204" pitchFamily="34" charset="0"/>
              </a:rPr>
              <a:t>Thứ hai: </a:t>
            </a:r>
            <a:r>
              <a:rPr lang="nl-NL" altLang="en-US" sz="2400" b="1" dirty="0">
                <a:latin typeface="Arial" panose="020B0604020202020204" pitchFamily="34" charset="0"/>
              </a:rPr>
              <a:t>Truyền bá những tư tưởng và thông tin. </a:t>
            </a:r>
            <a:endParaRPr lang="en-US" altLang="en-US" sz="2400" b="1" dirty="0">
              <a:latin typeface="Arial" panose="020B0604020202020204" pitchFamily="34" charset="0"/>
            </a:endParaRPr>
          </a:p>
          <a:p>
            <a:pPr marL="342900" indent="-342900" algn="just" defTabSz="1828800">
              <a:lnSpc>
                <a:spcPct val="150000"/>
              </a:lnSpc>
              <a:spcBef>
                <a:spcPts val="600"/>
              </a:spcBef>
              <a:buClr>
                <a:srgbClr val="FF0000"/>
              </a:buClr>
              <a:buFont typeface="Wingdings" panose="05000000000000000000" pitchFamily="2" charset="2"/>
              <a:buChar char="§"/>
            </a:pPr>
            <a:r>
              <a:rPr lang="nl-NL" altLang="en-US" sz="2400" b="1" dirty="0">
                <a:latin typeface="Arial" panose="020B0604020202020204" pitchFamily="34" charset="0"/>
              </a:rPr>
              <a:t> </a:t>
            </a:r>
            <a:r>
              <a:rPr lang="nl-NL" altLang="en-US" sz="2400" b="1" dirty="0">
                <a:solidFill>
                  <a:srgbClr val="0070C0"/>
                </a:solidFill>
                <a:latin typeface="Arial" panose="020B0604020202020204" pitchFamily="34" charset="0"/>
              </a:rPr>
              <a:t>Thứ ba: </a:t>
            </a:r>
            <a:r>
              <a:rPr lang="nl-NL" altLang="en-US" sz="2400" b="1" dirty="0">
                <a:latin typeface="Arial" panose="020B0604020202020204" pitchFamily="34" charset="0"/>
              </a:rPr>
              <a:t>Kế hoạch hoá và tổ chức các hoạt động. </a:t>
            </a:r>
            <a:endParaRPr lang="en-US" altLang="en-US" sz="2400" b="1" dirty="0">
              <a:latin typeface="Arial" panose="020B0604020202020204" pitchFamily="34" charset="0"/>
            </a:endParaRPr>
          </a:p>
          <a:p>
            <a:pPr marL="342900" indent="-342900" algn="just" defTabSz="1828800">
              <a:lnSpc>
                <a:spcPct val="150000"/>
              </a:lnSpc>
              <a:spcBef>
                <a:spcPts val="600"/>
              </a:spcBef>
              <a:buClr>
                <a:srgbClr val="FF0000"/>
              </a:buClr>
              <a:buFont typeface="Wingdings" panose="05000000000000000000" pitchFamily="2" charset="2"/>
              <a:buChar char="§"/>
            </a:pPr>
            <a:r>
              <a:rPr lang="nl-NL" altLang="en-US" sz="2400" b="1" dirty="0">
                <a:solidFill>
                  <a:srgbClr val="0070C0"/>
                </a:solidFill>
                <a:latin typeface="Arial" panose="020B0604020202020204" pitchFamily="34" charset="0"/>
              </a:rPr>
              <a:t> Thứ tư: </a:t>
            </a:r>
            <a:r>
              <a:rPr lang="nl-NL" altLang="en-US" sz="2400" b="1" dirty="0">
                <a:latin typeface="Arial" panose="020B0604020202020204" pitchFamily="34" charset="0"/>
              </a:rPr>
              <a:t>Làm việc với người khác và đồng đội. </a:t>
            </a:r>
            <a:endParaRPr lang="en-US" altLang="en-US" sz="2400" b="1" dirty="0">
              <a:latin typeface="Arial" panose="020B0604020202020204" pitchFamily="34" charset="0"/>
            </a:endParaRPr>
          </a:p>
          <a:p>
            <a:pPr marL="342900" indent="-342900" algn="just" defTabSz="1828800">
              <a:lnSpc>
                <a:spcPct val="150000"/>
              </a:lnSpc>
              <a:spcBef>
                <a:spcPts val="600"/>
              </a:spcBef>
              <a:buClr>
                <a:srgbClr val="FF0000"/>
              </a:buClr>
              <a:buFont typeface="Wingdings" panose="05000000000000000000" pitchFamily="2" charset="2"/>
              <a:buChar char="§"/>
            </a:pPr>
            <a:r>
              <a:rPr lang="nl-NL" altLang="en-US" sz="2400" b="1" dirty="0">
                <a:latin typeface="Arial" panose="020B0604020202020204" pitchFamily="34" charset="0"/>
              </a:rPr>
              <a:t> </a:t>
            </a:r>
            <a:r>
              <a:rPr lang="nl-NL" altLang="en-US" sz="2400" b="1" dirty="0">
                <a:solidFill>
                  <a:srgbClr val="0070C0"/>
                </a:solidFill>
                <a:latin typeface="Arial" panose="020B0604020202020204" pitchFamily="34" charset="0"/>
              </a:rPr>
              <a:t>Thứ năm: </a:t>
            </a:r>
            <a:r>
              <a:rPr lang="nl-NL" altLang="en-US" sz="2400" b="1" dirty="0">
                <a:latin typeface="Arial" panose="020B0604020202020204" pitchFamily="34" charset="0"/>
              </a:rPr>
              <a:t>Sử dụng những ý tưởng và kỹ thuật toán học. </a:t>
            </a:r>
            <a:endParaRPr lang="en-US" altLang="en-US" sz="2400" b="1" dirty="0">
              <a:latin typeface="Arial" panose="020B0604020202020204" pitchFamily="34" charset="0"/>
            </a:endParaRPr>
          </a:p>
          <a:p>
            <a:pPr marL="342900" indent="-342900" algn="just" defTabSz="1828800">
              <a:lnSpc>
                <a:spcPct val="150000"/>
              </a:lnSpc>
              <a:spcBef>
                <a:spcPts val="600"/>
              </a:spcBef>
              <a:buClr>
                <a:srgbClr val="FF0000"/>
              </a:buClr>
              <a:buFont typeface="Wingdings" panose="05000000000000000000" pitchFamily="2" charset="2"/>
              <a:buChar char="§"/>
            </a:pPr>
            <a:r>
              <a:rPr lang="nl-NL" altLang="en-US" sz="2400" b="1" dirty="0">
                <a:latin typeface="Arial" panose="020B0604020202020204" pitchFamily="34" charset="0"/>
              </a:rPr>
              <a:t> </a:t>
            </a:r>
            <a:r>
              <a:rPr lang="nl-NL" altLang="en-US" sz="2400" b="1" dirty="0">
                <a:solidFill>
                  <a:srgbClr val="0070C0"/>
                </a:solidFill>
                <a:latin typeface="Arial" panose="020B0604020202020204" pitchFamily="34" charset="0"/>
              </a:rPr>
              <a:t>Thứ sáu: </a:t>
            </a:r>
            <a:r>
              <a:rPr lang="nl-NL" altLang="en-US" sz="2400" b="1" dirty="0">
                <a:latin typeface="Arial" panose="020B0604020202020204" pitchFamily="34" charset="0"/>
              </a:rPr>
              <a:t>Giải quyết vấn đề. </a:t>
            </a:r>
            <a:endParaRPr lang="en-US" altLang="en-US" sz="2400" b="1" dirty="0">
              <a:latin typeface="Arial" panose="020B0604020202020204" pitchFamily="34" charset="0"/>
            </a:endParaRPr>
          </a:p>
          <a:p>
            <a:pPr marL="342900" indent="-342900" algn="just" defTabSz="1828800">
              <a:lnSpc>
                <a:spcPct val="150000"/>
              </a:lnSpc>
              <a:spcBef>
                <a:spcPts val="600"/>
              </a:spcBef>
              <a:buClr>
                <a:srgbClr val="FF0000"/>
              </a:buClr>
              <a:buFont typeface="Wingdings" panose="05000000000000000000" pitchFamily="2" charset="2"/>
              <a:buChar char="§"/>
            </a:pPr>
            <a:r>
              <a:rPr lang="nl-NL" altLang="en-US" sz="2400" b="1" dirty="0">
                <a:solidFill>
                  <a:srgbClr val="0070C0"/>
                </a:solidFill>
                <a:latin typeface="Arial" panose="020B0604020202020204" pitchFamily="34" charset="0"/>
              </a:rPr>
              <a:t> Thứ bảy: </a:t>
            </a:r>
            <a:r>
              <a:rPr lang="nl-NL" altLang="en-US" sz="2400" b="1" dirty="0">
                <a:latin typeface="Arial" panose="020B0604020202020204" pitchFamily="34" charset="0"/>
              </a:rPr>
              <a:t>Sử dụng công nghệ. </a:t>
            </a:r>
            <a:endParaRPr lang="en-US" altLang="en-US" sz="2400" b="1" dirty="0">
              <a:latin typeface="Arial" panose="020B0604020202020204" pitchFamily="34" charset="0"/>
            </a:endParaRPr>
          </a:p>
          <a:p>
            <a:pPr marL="342900" indent="-342900" algn="just" defTabSz="1828800">
              <a:lnSpc>
                <a:spcPct val="150000"/>
              </a:lnSpc>
              <a:spcBef>
                <a:spcPts val="600"/>
              </a:spcBef>
              <a:buClr>
                <a:srgbClr val="FF0000"/>
              </a:buClr>
              <a:buFont typeface="Wingdings" panose="05000000000000000000" pitchFamily="2" charset="2"/>
              <a:buChar char="§"/>
            </a:pPr>
            <a:r>
              <a:rPr lang="nl-NL" altLang="en-US" sz="2400" b="1" dirty="0">
                <a:latin typeface="Arial" panose="020B0604020202020204" pitchFamily="34" charset="0"/>
              </a:rPr>
              <a:t> </a:t>
            </a:r>
            <a:r>
              <a:rPr lang="nl-NL" altLang="en-US" sz="2400" b="1" dirty="0">
                <a:solidFill>
                  <a:srgbClr val="0070C0"/>
                </a:solidFill>
                <a:latin typeface="Arial" panose="020B0604020202020204" pitchFamily="34" charset="0"/>
              </a:rPr>
              <a:t>Thứ tám: </a:t>
            </a:r>
            <a:r>
              <a:rPr lang="nl-NL" altLang="en-US" sz="2400" b="1" dirty="0">
                <a:latin typeface="Arial" panose="020B0604020202020204" pitchFamily="34" charset="0"/>
              </a:rPr>
              <a:t>Cảm thụ văn hoá nghệ thuật (mới bổ sung cuối thập kỷ 90)   </a:t>
            </a:r>
            <a:endParaRPr lang="en-US" altLang="en-US" sz="2400" b="1" dirty="0">
              <a:latin typeface="Arial" panose="020B0604020202020204" pitchFamily="34" charset="0"/>
            </a:endParaRPr>
          </a:p>
        </p:txBody>
      </p:sp>
    </p:spTree>
    <p:extLst>
      <p:ext uri="{BB962C8B-B14F-4D97-AF65-F5344CB8AC3E}">
        <p14:creationId xmlns:p14="http://schemas.microsoft.com/office/powerpoint/2010/main" val="3858037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fade">
                                      <p:cBhvr>
                                        <p:cTn id="7" dur="500"/>
                                        <p:tgtEl>
                                          <p:spTgt spid="430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013"/>
                                        </p:tgtEl>
                                        <p:attrNameLst>
                                          <p:attrName>style.visibility</p:attrName>
                                        </p:attrNameLst>
                                      </p:cBhvr>
                                      <p:to>
                                        <p:strVal val="visible"/>
                                      </p:to>
                                    </p:set>
                                    <p:animEffect transition="in" filter="fade">
                                      <p:cBhvr>
                                        <p:cTn id="12" dur="500"/>
                                        <p:tgtEl>
                                          <p:spTgt spid="430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4"/>
          <p:cNvSpPr>
            <a:spLocks noChangeArrowheads="1"/>
          </p:cNvSpPr>
          <p:nvPr/>
        </p:nvSpPr>
        <p:spPr bwMode="auto">
          <a:xfrm>
            <a:off x="573206" y="68240"/>
            <a:ext cx="1150506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None/>
            </a:pPr>
            <a:r>
              <a:rPr lang="vi-VN" altLang="en-US" sz="2400" b="1" dirty="0" smtClean="0">
                <a:solidFill>
                  <a:srgbClr val="0033CC"/>
                </a:solidFill>
              </a:rPr>
              <a:t>Điều 55 Luật</a:t>
            </a:r>
            <a:r>
              <a:rPr lang="en-US" altLang="en-US" sz="2400" b="1" dirty="0" smtClean="0">
                <a:solidFill>
                  <a:srgbClr val="0033CC"/>
                </a:solidFill>
              </a:rPr>
              <a:t> GDNN </a:t>
            </a:r>
            <a:r>
              <a:rPr lang="vi-VN" altLang="en-US" sz="2400" b="1" dirty="0" smtClean="0">
                <a:solidFill>
                  <a:srgbClr val="0033CC"/>
                </a:solidFill>
              </a:rPr>
              <a:t>2014 nêu nhiệm vụ, quyền hạn của </a:t>
            </a:r>
            <a:r>
              <a:rPr lang="en-US" altLang="en-US" sz="2400" b="1" dirty="0" smtClean="0">
                <a:solidFill>
                  <a:srgbClr val="0033CC"/>
                </a:solidFill>
              </a:rPr>
              <a:t>NG GDNN </a:t>
            </a:r>
            <a:r>
              <a:rPr lang="vi-VN" altLang="en-US" sz="2400" b="1" dirty="0" smtClean="0">
                <a:solidFill>
                  <a:srgbClr val="0033CC"/>
                </a:solidFill>
              </a:rPr>
              <a:t>như sau: </a:t>
            </a:r>
            <a:endParaRPr lang="en-US" altLang="en-US" sz="2400" b="1" dirty="0">
              <a:solidFill>
                <a:srgbClr val="0033CC"/>
              </a:solidFill>
            </a:endParaRPr>
          </a:p>
        </p:txBody>
      </p:sp>
      <p:sp>
        <p:nvSpPr>
          <p:cNvPr id="48132" name="Rectangle 5"/>
          <p:cNvSpPr>
            <a:spLocks noChangeArrowheads="1"/>
          </p:cNvSpPr>
          <p:nvPr/>
        </p:nvSpPr>
        <p:spPr bwMode="auto">
          <a:xfrm>
            <a:off x="879566" y="821026"/>
            <a:ext cx="11312434" cy="6036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vi-VN" altLang="en-US" sz="2000" b="1" dirty="0">
                <a:solidFill>
                  <a:schemeClr val="tx1"/>
                </a:solidFill>
              </a:rPr>
              <a:t>Giảng dạy</a:t>
            </a:r>
            <a:endParaRPr lang="en-US" altLang="en-US" sz="2000" b="1" dirty="0">
              <a:solidFill>
                <a:schemeClr val="tx1"/>
              </a:solidFill>
            </a:endParaRPr>
          </a:p>
          <a:p>
            <a:pPr algn="just">
              <a:lnSpc>
                <a:spcPct val="150000"/>
              </a:lnSpc>
              <a:spcBef>
                <a:spcPts val="400"/>
              </a:spcBef>
              <a:spcAft>
                <a:spcPts val="400"/>
              </a:spcAft>
              <a:buClr>
                <a:srgbClr val="FF0000"/>
              </a:buClr>
              <a:buFont typeface="Wingdings" panose="05000000000000000000" pitchFamily="2" charset="2"/>
              <a:buChar char="ü"/>
            </a:pPr>
            <a:r>
              <a:rPr lang="vi-VN" altLang="en-US" sz="2000" b="1" dirty="0">
                <a:solidFill>
                  <a:schemeClr val="tx1"/>
                </a:solidFill>
              </a:rPr>
              <a:t>Định kỳ học tập bồi dưỡng</a:t>
            </a:r>
            <a:endParaRPr lang="en-US" altLang="en-US" sz="2000" b="1" dirty="0">
              <a:solidFill>
                <a:schemeClr val="tx1"/>
              </a:solidFill>
            </a:endParaRPr>
          </a:p>
          <a:p>
            <a:pPr algn="just">
              <a:lnSpc>
                <a:spcPct val="150000"/>
              </a:lnSpc>
              <a:spcBef>
                <a:spcPts val="600"/>
              </a:spcBef>
              <a:spcAft>
                <a:spcPts val="600"/>
              </a:spcAft>
              <a:buClr>
                <a:srgbClr val="FF0000"/>
              </a:buClr>
              <a:buFont typeface="Wingdings" panose="05000000000000000000" pitchFamily="2" charset="2"/>
              <a:buChar char="ü"/>
            </a:pPr>
            <a:r>
              <a:rPr lang="vi-VN" altLang="en-US" sz="2000" b="1" dirty="0">
                <a:solidFill>
                  <a:schemeClr val="tx1"/>
                </a:solidFill>
              </a:rPr>
              <a:t>Gương mẫu thực hiện nghĩa vụ công dân</a:t>
            </a:r>
            <a:endParaRPr lang="en-US" altLang="en-US" sz="2000" b="1" dirty="0">
              <a:solidFill>
                <a:schemeClr val="tx1"/>
              </a:solidFill>
            </a:endParaRPr>
          </a:p>
          <a:p>
            <a:pPr algn="just">
              <a:lnSpc>
                <a:spcPct val="150000"/>
              </a:lnSpc>
              <a:spcBef>
                <a:spcPts val="600"/>
              </a:spcBef>
              <a:spcAft>
                <a:spcPts val="600"/>
              </a:spcAft>
              <a:buClr>
                <a:srgbClr val="FF0000"/>
              </a:buClr>
              <a:buFont typeface="Wingdings" panose="05000000000000000000" pitchFamily="2" charset="2"/>
              <a:buChar char="ü"/>
            </a:pPr>
            <a:r>
              <a:rPr lang="vi-VN" altLang="en-US" sz="2000" b="1" dirty="0">
                <a:solidFill>
                  <a:schemeClr val="tx1"/>
                </a:solidFill>
              </a:rPr>
              <a:t>Giữ gìn phẩm chất, uy tín, danh dự của nhà giáo</a:t>
            </a:r>
            <a:endParaRPr lang="en-US" altLang="en-US" sz="2000" b="1" dirty="0">
              <a:solidFill>
                <a:schemeClr val="tx1"/>
              </a:solidFill>
            </a:endParaRPr>
          </a:p>
          <a:p>
            <a:pPr algn="just">
              <a:lnSpc>
                <a:spcPct val="150000"/>
              </a:lnSpc>
              <a:spcBef>
                <a:spcPts val="600"/>
              </a:spcBef>
              <a:spcAft>
                <a:spcPts val="600"/>
              </a:spcAft>
              <a:buClr>
                <a:srgbClr val="FF0000"/>
              </a:buClr>
              <a:buFont typeface="Wingdings" panose="05000000000000000000" pitchFamily="2" charset="2"/>
              <a:buChar char="ü"/>
            </a:pPr>
            <a:r>
              <a:rPr lang="vi-VN" altLang="en-US" sz="2000" b="1" dirty="0">
                <a:solidFill>
                  <a:schemeClr val="tx1"/>
                </a:solidFill>
              </a:rPr>
              <a:t>Tham gia quản lý và giám sát cơ sở GDNN</a:t>
            </a:r>
            <a:endParaRPr lang="en-US" altLang="en-US" sz="2000" b="1" dirty="0">
              <a:solidFill>
                <a:schemeClr val="tx1"/>
              </a:solidFill>
            </a:endParaRPr>
          </a:p>
          <a:p>
            <a:pPr algn="just">
              <a:lnSpc>
                <a:spcPct val="150000"/>
              </a:lnSpc>
              <a:spcBef>
                <a:spcPts val="600"/>
              </a:spcBef>
              <a:spcAft>
                <a:spcPts val="600"/>
              </a:spcAft>
              <a:buClr>
                <a:srgbClr val="FF0000"/>
              </a:buClr>
              <a:buFont typeface="Wingdings" panose="05000000000000000000" pitchFamily="2" charset="2"/>
              <a:buChar char="ü"/>
            </a:pPr>
            <a:r>
              <a:rPr lang="vi-VN" altLang="en-US" sz="2000" b="1" dirty="0">
                <a:solidFill>
                  <a:schemeClr val="tx1"/>
                </a:solidFill>
              </a:rPr>
              <a:t> Được sử dụng các tài liệu, phương tiện, đồ dùng dạy học</a:t>
            </a:r>
            <a:endParaRPr lang="en-US" altLang="en-US" sz="2000" b="1" dirty="0">
              <a:solidFill>
                <a:schemeClr val="tx1"/>
              </a:solidFill>
            </a:endParaRPr>
          </a:p>
          <a:p>
            <a:pPr algn="just">
              <a:lnSpc>
                <a:spcPct val="150000"/>
              </a:lnSpc>
              <a:spcBef>
                <a:spcPts val="600"/>
              </a:spcBef>
              <a:spcAft>
                <a:spcPts val="600"/>
              </a:spcAft>
              <a:buClr>
                <a:srgbClr val="FF0000"/>
              </a:buClr>
              <a:buFont typeface="Wingdings" panose="05000000000000000000" pitchFamily="2" charset="2"/>
              <a:buChar char="ü"/>
            </a:pPr>
            <a:r>
              <a:rPr lang="vi-VN" altLang="en-US" sz="2000" b="1" dirty="0">
                <a:solidFill>
                  <a:schemeClr val="tx1"/>
                </a:solidFill>
              </a:rPr>
              <a:t>Được ký hợp đồng thỉnh giảng</a:t>
            </a:r>
            <a:endParaRPr lang="en-US" altLang="en-US" sz="2000" b="1" dirty="0">
              <a:solidFill>
                <a:schemeClr val="tx1"/>
              </a:solidFill>
            </a:endParaRPr>
          </a:p>
          <a:p>
            <a:pPr algn="just">
              <a:lnSpc>
                <a:spcPct val="150000"/>
              </a:lnSpc>
              <a:spcBef>
                <a:spcPts val="600"/>
              </a:spcBef>
              <a:spcAft>
                <a:spcPts val="600"/>
              </a:spcAft>
              <a:buClr>
                <a:srgbClr val="FF0000"/>
              </a:buClr>
              <a:buFont typeface="Wingdings" panose="05000000000000000000" pitchFamily="2" charset="2"/>
              <a:buChar char="ü"/>
            </a:pPr>
            <a:r>
              <a:rPr lang="vi-VN" altLang="en-US" sz="2000" b="1" dirty="0">
                <a:solidFill>
                  <a:schemeClr val="tx1"/>
                </a:solidFill>
              </a:rPr>
              <a:t>Được tham gia đóng góp ý kiến về chủ trương, kế hoạch của cơ sở GDNN</a:t>
            </a:r>
            <a:endParaRPr lang="en-US" altLang="en-US" sz="2000" b="1" dirty="0">
              <a:solidFill>
                <a:schemeClr val="tx1"/>
              </a:solidFill>
            </a:endParaRPr>
          </a:p>
          <a:p>
            <a:pPr algn="just">
              <a:lnSpc>
                <a:spcPct val="150000"/>
              </a:lnSpc>
              <a:spcBef>
                <a:spcPts val="600"/>
              </a:spcBef>
              <a:spcAft>
                <a:spcPts val="600"/>
              </a:spcAft>
              <a:buClr>
                <a:srgbClr val="FF0000"/>
              </a:buClr>
              <a:buFont typeface="Wingdings" panose="05000000000000000000" pitchFamily="2" charset="2"/>
              <a:buChar char="ü"/>
            </a:pPr>
            <a:r>
              <a:rPr lang="vi-VN" altLang="en-US" sz="2000" b="1" dirty="0">
                <a:solidFill>
                  <a:schemeClr val="tx1"/>
                </a:solidFill>
              </a:rPr>
              <a:t>Được thực tập tại các doanh nghiệp</a:t>
            </a:r>
            <a:endParaRPr lang="en-US" altLang="en-US" sz="2000" b="1" dirty="0">
              <a:solidFill>
                <a:schemeClr val="tx1"/>
              </a:solidFill>
            </a:endParaRPr>
          </a:p>
          <a:p>
            <a:pPr algn="just">
              <a:lnSpc>
                <a:spcPct val="150000"/>
              </a:lnSpc>
              <a:spcBef>
                <a:spcPts val="600"/>
              </a:spcBef>
              <a:spcAft>
                <a:spcPts val="600"/>
              </a:spcAft>
              <a:buClr>
                <a:srgbClr val="FF0000"/>
              </a:buClr>
              <a:buFont typeface="Wingdings" panose="05000000000000000000" pitchFamily="2" charset="2"/>
              <a:buChar char="ü"/>
            </a:pPr>
            <a:r>
              <a:rPr lang="vi-VN" altLang="en-US" sz="2000" b="1" dirty="0">
                <a:solidFill>
                  <a:schemeClr val="tx1"/>
                </a:solidFill>
              </a:rPr>
              <a:t>Các nhiệm vụ và quyền hạn khác theo quy định của pháp luật</a:t>
            </a:r>
            <a:endParaRPr lang="en-US" altLang="en-US" sz="2000" b="1" dirty="0">
              <a:solidFill>
                <a:schemeClr val="tx1"/>
              </a:solidFill>
            </a:endParaRPr>
          </a:p>
        </p:txBody>
      </p:sp>
    </p:spTree>
    <p:extLst>
      <p:ext uri="{BB962C8B-B14F-4D97-AF65-F5344CB8AC3E}">
        <p14:creationId xmlns:p14="http://schemas.microsoft.com/office/powerpoint/2010/main" val="3478856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fade">
                                      <p:cBhvr>
                                        <p:cTn id="7" dur="5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4"/>
          <p:cNvSpPr>
            <a:spLocks noChangeArrowheads="1"/>
          </p:cNvSpPr>
          <p:nvPr/>
        </p:nvSpPr>
        <p:spPr bwMode="auto">
          <a:xfrm>
            <a:off x="712360" y="1650815"/>
            <a:ext cx="1120213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ü"/>
            </a:pPr>
            <a:r>
              <a:rPr lang="vi-VN" altLang="en-US" sz="2000" b="1" dirty="0">
                <a:cs typeface="Times New Roman" panose="02020603050405020304" pitchFamily="18" charset="0"/>
              </a:rPr>
              <a:t>Là đội ngũ GV cao cấp </a:t>
            </a:r>
            <a:r>
              <a:rPr lang="vi-VN" altLang="en-US" sz="2000" b="1" dirty="0">
                <a:solidFill>
                  <a:srgbClr val="0070C0"/>
                </a:solidFill>
                <a:cs typeface="Times New Roman" panose="02020603050405020304" pitchFamily="18" charset="0"/>
              </a:rPr>
              <a:t>đầu đàn</a:t>
            </a:r>
            <a:r>
              <a:rPr lang="vi-VN" altLang="en-US" sz="2000" b="1" dirty="0">
                <a:cs typeface="Times New Roman" panose="02020603050405020304" pitchFamily="18" charset="0"/>
              </a:rPr>
              <a:t>, cần phấn đấu để được các TC thuộc chức danh mình đang giữ và không ngừng nâng cao phẩm chất và </a:t>
            </a:r>
            <a:r>
              <a:rPr lang="vi-VN" altLang="en-US" sz="2000" b="1" dirty="0" smtClean="0">
                <a:cs typeface="Times New Roman" panose="02020603050405020304" pitchFamily="18" charset="0"/>
              </a:rPr>
              <a:t>năng lực bản thân </a:t>
            </a:r>
            <a:r>
              <a:rPr lang="vi-VN" altLang="en-US" sz="2000" b="1" dirty="0">
                <a:cs typeface="Times New Roman" panose="02020603050405020304" pitchFamily="18" charset="0"/>
              </a:rPr>
              <a:t>và </a:t>
            </a:r>
            <a:r>
              <a:rPr lang="vi-VN" altLang="en-US" sz="2000" b="1" dirty="0">
                <a:solidFill>
                  <a:srgbClr val="0070C0"/>
                </a:solidFill>
                <a:cs typeface="Times New Roman" panose="02020603050405020304" pitchFamily="18" charset="0"/>
              </a:rPr>
              <a:t>dẫn dắt </a:t>
            </a:r>
            <a:r>
              <a:rPr lang="vi-VN" altLang="en-US" sz="2000" b="1" dirty="0">
                <a:cs typeface="Times New Roman" panose="02020603050405020304" pitchFamily="18" charset="0"/>
              </a:rPr>
              <a:t>các GV khác trong </a:t>
            </a:r>
            <a:r>
              <a:rPr lang="vi-VN" altLang="en-US" sz="2000" b="1" dirty="0" smtClean="0">
                <a:cs typeface="Times New Roman" panose="02020603050405020304" pitchFamily="18" charset="0"/>
              </a:rPr>
              <a:t>CS GDNN</a:t>
            </a:r>
            <a:r>
              <a:rPr lang="vi-VN" altLang="en-US" sz="2000" b="1" dirty="0">
                <a:cs typeface="Times New Roman" panose="02020603050405020304" pitchFamily="18" charset="0"/>
              </a:rPr>
              <a:t>.</a:t>
            </a:r>
            <a:endParaRPr lang="en-US" altLang="en-US" sz="2000" b="1" dirty="0">
              <a:cs typeface="Times New Roman" panose="02020603050405020304" pitchFamily="18" charset="0"/>
            </a:endParaRPr>
          </a:p>
        </p:txBody>
      </p:sp>
      <p:sp>
        <p:nvSpPr>
          <p:cNvPr id="63492" name="Rectangle 5"/>
          <p:cNvSpPr>
            <a:spLocks noChangeArrowheads="1"/>
          </p:cNvSpPr>
          <p:nvPr/>
        </p:nvSpPr>
        <p:spPr bwMode="auto">
          <a:xfrm>
            <a:off x="713294" y="3343438"/>
            <a:ext cx="112533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ü"/>
            </a:pPr>
            <a:r>
              <a:rPr lang="vi-VN" altLang="en-US" sz="2000" b="1" dirty="0" smtClean="0">
                <a:cs typeface="Times New Roman" panose="02020603050405020304" pitchFamily="18" charset="0"/>
              </a:rPr>
              <a:t>Phải </a:t>
            </a:r>
            <a:r>
              <a:rPr lang="vi-VN" altLang="en-US" sz="2000" b="1" dirty="0">
                <a:solidFill>
                  <a:srgbClr val="0070C0"/>
                </a:solidFill>
                <a:cs typeface="Times New Roman" panose="02020603050405020304" pitchFamily="18" charset="0"/>
              </a:rPr>
              <a:t>đảm nhận </a:t>
            </a:r>
            <a:r>
              <a:rPr lang="vi-VN" altLang="en-US" sz="2000" b="1" dirty="0" smtClean="0">
                <a:cs typeface="Times New Roman" panose="02020603050405020304" pitchFamily="18" charset="0"/>
              </a:rPr>
              <a:t>môn </a:t>
            </a:r>
            <a:r>
              <a:rPr lang="vi-VN" altLang="en-US" sz="2000" b="1" dirty="0">
                <a:cs typeface="Times New Roman" panose="02020603050405020304" pitchFamily="18" charset="0"/>
              </a:rPr>
              <a:t>học khó, mới, </a:t>
            </a:r>
            <a:r>
              <a:rPr lang="vi-VN" altLang="en-US" sz="2000" b="1" dirty="0" smtClean="0">
                <a:cs typeface="Times New Roman" panose="02020603050405020304" pitchFamily="18" charset="0"/>
              </a:rPr>
              <a:t>HD các LV, đồ </a:t>
            </a:r>
            <a:r>
              <a:rPr lang="vi-VN" altLang="en-US" sz="2000" b="1" dirty="0">
                <a:cs typeface="Times New Roman" panose="02020603050405020304" pitchFamily="18" charset="0"/>
              </a:rPr>
              <a:t>án </a:t>
            </a:r>
            <a:r>
              <a:rPr lang="vi-VN" altLang="en-US" sz="2000" b="1" dirty="0" smtClean="0">
                <a:cs typeface="Times New Roman" panose="02020603050405020304" pitchFamily="18" charset="0"/>
              </a:rPr>
              <a:t>TN trình </a:t>
            </a:r>
            <a:r>
              <a:rPr lang="vi-VN" altLang="en-US" sz="2000" b="1" dirty="0">
                <a:cs typeface="Times New Roman" panose="02020603050405020304" pitchFamily="18" charset="0"/>
              </a:rPr>
              <a:t>độ cử nhân và cao hơn.</a:t>
            </a:r>
            <a:endParaRPr lang="en-US" altLang="en-US" sz="2000" b="1" dirty="0">
              <a:cs typeface="Times New Roman" panose="02020603050405020304" pitchFamily="18" charset="0"/>
            </a:endParaRPr>
          </a:p>
        </p:txBody>
      </p:sp>
      <p:sp>
        <p:nvSpPr>
          <p:cNvPr id="63493" name="Rectangle 6"/>
          <p:cNvSpPr>
            <a:spLocks noChangeArrowheads="1"/>
          </p:cNvSpPr>
          <p:nvPr/>
        </p:nvSpPr>
        <p:spPr bwMode="auto">
          <a:xfrm>
            <a:off x="734866" y="4154219"/>
            <a:ext cx="112021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just">
              <a:lnSpc>
                <a:spcPct val="150000"/>
              </a:lnSpc>
              <a:spcBef>
                <a:spcPts val="300"/>
              </a:spcBef>
              <a:spcAft>
                <a:spcPts val="300"/>
              </a:spcAft>
              <a:buClr>
                <a:srgbClr val="FF0000"/>
              </a:buClr>
              <a:buFont typeface="Wingdings" panose="05000000000000000000" pitchFamily="2" charset="2"/>
              <a:buChar char="ü"/>
            </a:pPr>
            <a:r>
              <a:rPr lang="vi-VN" altLang="en-US" sz="2000" b="1" dirty="0">
                <a:cs typeface="Times New Roman" panose="02020603050405020304" pitchFamily="18" charset="0"/>
              </a:rPr>
              <a:t>Trong </a:t>
            </a:r>
            <a:r>
              <a:rPr lang="vi-VN" altLang="en-US" sz="2000" b="1" dirty="0" smtClean="0">
                <a:cs typeface="Times New Roman" panose="02020603050405020304" pitchFamily="18" charset="0"/>
              </a:rPr>
              <a:t>KH, </a:t>
            </a:r>
            <a:r>
              <a:rPr lang="vi-VN" altLang="en-US" sz="2000" b="1" dirty="0">
                <a:cs typeface="Times New Roman" panose="02020603050405020304" pitchFamily="18" charset="0"/>
              </a:rPr>
              <a:t>phải </a:t>
            </a:r>
            <a:r>
              <a:rPr lang="vi-VN" altLang="en-US" sz="2000" b="1" dirty="0">
                <a:solidFill>
                  <a:srgbClr val="0070C0"/>
                </a:solidFill>
                <a:cs typeface="Times New Roman" panose="02020603050405020304" pitchFamily="18" charset="0"/>
              </a:rPr>
              <a:t>chủ </a:t>
            </a:r>
            <a:r>
              <a:rPr lang="vi-VN" altLang="en-US" sz="2000" b="1" dirty="0" smtClean="0">
                <a:solidFill>
                  <a:srgbClr val="0070C0"/>
                </a:solidFill>
                <a:cs typeface="Times New Roman" panose="02020603050405020304" pitchFamily="18" charset="0"/>
              </a:rPr>
              <a:t>trì </a:t>
            </a:r>
            <a:r>
              <a:rPr lang="vi-VN" altLang="en-US" sz="2000" b="1" dirty="0" smtClean="0">
                <a:cs typeface="Times New Roman" panose="02020603050405020304" pitchFamily="18" charset="0"/>
              </a:rPr>
              <a:t>/ là </a:t>
            </a:r>
            <a:r>
              <a:rPr lang="vi-VN" altLang="en-US" sz="2000" b="1" dirty="0">
                <a:cs typeface="Times New Roman" panose="02020603050405020304" pitchFamily="18" charset="0"/>
              </a:rPr>
              <a:t>thành viên chính của các đề tài </a:t>
            </a:r>
            <a:r>
              <a:rPr lang="vi-VN" altLang="en-US" sz="2000" b="1" dirty="0" smtClean="0">
                <a:cs typeface="Times New Roman" panose="02020603050405020304" pitchFamily="18" charset="0"/>
              </a:rPr>
              <a:t>NC, </a:t>
            </a:r>
            <a:r>
              <a:rPr lang="vi-VN" altLang="en-US" sz="2000" b="1" dirty="0">
                <a:cs typeface="Times New Roman" panose="02020603050405020304" pitchFamily="18" charset="0"/>
              </a:rPr>
              <a:t>đề án triển khai các cấp. </a:t>
            </a:r>
            <a:endParaRPr lang="en-US" altLang="en-US" sz="2000" b="1" dirty="0">
              <a:cs typeface="Times New Roman" panose="02020603050405020304" pitchFamily="18" charset="0"/>
            </a:endParaRPr>
          </a:p>
        </p:txBody>
      </p:sp>
      <p:sp>
        <p:nvSpPr>
          <p:cNvPr id="63494" name="Rectangle 7"/>
          <p:cNvSpPr>
            <a:spLocks noChangeArrowheads="1"/>
          </p:cNvSpPr>
          <p:nvPr/>
        </p:nvSpPr>
        <p:spPr bwMode="auto">
          <a:xfrm>
            <a:off x="715203" y="4936993"/>
            <a:ext cx="11202137" cy="159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just">
              <a:lnSpc>
                <a:spcPct val="150000"/>
              </a:lnSpc>
              <a:spcBef>
                <a:spcPts val="300"/>
              </a:spcBef>
              <a:spcAft>
                <a:spcPts val="600"/>
              </a:spcAft>
              <a:buClr>
                <a:srgbClr val="FF0000"/>
              </a:buClr>
              <a:buFont typeface="Wingdings" panose="05000000000000000000" pitchFamily="2" charset="2"/>
              <a:buChar char="ü"/>
            </a:pPr>
            <a:r>
              <a:rPr lang="vi-VN" altLang="en-US" sz="2000" b="1" dirty="0" smtClean="0">
                <a:cs typeface="Times New Roman" panose="02020603050405020304" pitchFamily="18" charset="0"/>
              </a:rPr>
              <a:t>Là </a:t>
            </a:r>
            <a:r>
              <a:rPr lang="vi-VN" altLang="en-US" sz="2000" b="1" dirty="0">
                <a:cs typeface="Times New Roman" panose="02020603050405020304" pitchFamily="18" charset="0"/>
              </a:rPr>
              <a:t>là tác giả </a:t>
            </a:r>
            <a:r>
              <a:rPr lang="en-US" altLang="en-US" sz="2000" b="1" dirty="0" smtClean="0">
                <a:cs typeface="Times New Roman" panose="02020603050405020304" pitchFamily="18" charset="0"/>
              </a:rPr>
              <a:t>/</a:t>
            </a:r>
            <a:r>
              <a:rPr lang="vi-VN" altLang="en-US" sz="2000" b="1" dirty="0" smtClean="0">
                <a:cs typeface="Times New Roman" panose="02020603050405020304" pitchFamily="18" charset="0"/>
              </a:rPr>
              <a:t> </a:t>
            </a:r>
            <a:r>
              <a:rPr lang="vi-VN" altLang="en-US" sz="2000" b="1" dirty="0">
                <a:cs typeface="Times New Roman" panose="02020603050405020304" pitchFamily="18" charset="0"/>
              </a:rPr>
              <a:t>đồng </a:t>
            </a:r>
            <a:r>
              <a:rPr lang="vi-VN" altLang="en-US" sz="2000" b="1" dirty="0">
                <a:solidFill>
                  <a:srgbClr val="0070C0"/>
                </a:solidFill>
                <a:cs typeface="Times New Roman" panose="02020603050405020304" pitchFamily="18" charset="0"/>
              </a:rPr>
              <a:t>tác giả </a:t>
            </a:r>
            <a:r>
              <a:rPr lang="vi-VN" altLang="en-US" sz="2000" b="1" dirty="0">
                <a:cs typeface="Times New Roman" panose="02020603050405020304" pitchFamily="18" charset="0"/>
              </a:rPr>
              <a:t>các giáo </a:t>
            </a:r>
            <a:r>
              <a:rPr lang="vi-VN" altLang="en-US" sz="2000" b="1" dirty="0" smtClean="0">
                <a:cs typeface="Times New Roman" panose="02020603050405020304" pitchFamily="18" charset="0"/>
              </a:rPr>
              <a:t>trình, sách TK, </a:t>
            </a:r>
            <a:r>
              <a:rPr lang="vi-VN" altLang="en-US" sz="2000" b="1" dirty="0">
                <a:cs typeface="Times New Roman" panose="02020603050405020304" pitchFamily="18" charset="0"/>
              </a:rPr>
              <a:t>sách </a:t>
            </a:r>
            <a:r>
              <a:rPr lang="vi-VN" altLang="en-US" sz="2000" b="1" dirty="0" smtClean="0">
                <a:cs typeface="Times New Roman" panose="02020603050405020304" pitchFamily="18" charset="0"/>
              </a:rPr>
              <a:t>HD, </a:t>
            </a:r>
            <a:r>
              <a:rPr lang="vi-VN" altLang="en-US" sz="2000" b="1" dirty="0">
                <a:cs typeface="Times New Roman" panose="02020603050405020304" pitchFamily="18" charset="0"/>
              </a:rPr>
              <a:t>sách dịch </a:t>
            </a:r>
            <a:r>
              <a:rPr lang="vi-VN" altLang="en-US" sz="2000" b="1" dirty="0" smtClean="0">
                <a:cs typeface="Times New Roman" panose="02020603050405020304" pitchFamily="18" charset="0"/>
              </a:rPr>
              <a:t>nước </a:t>
            </a:r>
            <a:r>
              <a:rPr lang="vi-VN" altLang="en-US" sz="2000" b="1" dirty="0">
                <a:cs typeface="Times New Roman" panose="02020603050405020304" pitchFamily="18" charset="0"/>
              </a:rPr>
              <a:t>ngoài. </a:t>
            </a:r>
            <a:endParaRPr lang="en-US" altLang="en-US" sz="2000" b="1" dirty="0">
              <a:cs typeface="Times New Roman" panose="02020603050405020304" pitchFamily="18" charset="0"/>
            </a:endParaRPr>
          </a:p>
          <a:p>
            <a:pPr algn="just">
              <a:lnSpc>
                <a:spcPct val="150000"/>
              </a:lnSpc>
              <a:spcBef>
                <a:spcPts val="300"/>
              </a:spcBef>
              <a:spcAft>
                <a:spcPts val="600"/>
              </a:spcAft>
              <a:buClr>
                <a:srgbClr val="FF0000"/>
              </a:buClr>
              <a:buFont typeface="Wingdings" panose="05000000000000000000" pitchFamily="2" charset="2"/>
              <a:buChar char="ü"/>
            </a:pPr>
            <a:r>
              <a:rPr lang="vi-VN" altLang="en-US" sz="2000" b="1" dirty="0">
                <a:cs typeface="Times New Roman" panose="02020603050405020304" pitchFamily="18" charset="0"/>
              </a:rPr>
              <a:t>Từ kết quả NCKH và triển khai, các giải pháp cải tiến công nghệ, giảng viên CC phải tìm cách </a:t>
            </a:r>
            <a:r>
              <a:rPr lang="vi-VN" altLang="en-US" sz="2000" b="1" dirty="0">
                <a:solidFill>
                  <a:srgbClr val="0070C0"/>
                </a:solidFill>
                <a:cs typeface="Times New Roman" panose="02020603050405020304" pitchFamily="18" charset="0"/>
              </a:rPr>
              <a:t>công bố các bài báo </a:t>
            </a:r>
            <a:r>
              <a:rPr lang="vi-VN" altLang="en-US" sz="2000" b="1" dirty="0" smtClean="0">
                <a:cs typeface="Times New Roman" panose="02020603050405020304" pitchFamily="18" charset="0"/>
              </a:rPr>
              <a:t>KH trong </a:t>
            </a:r>
            <a:r>
              <a:rPr lang="vi-VN" altLang="en-US" sz="2000" b="1" dirty="0">
                <a:cs typeface="Times New Roman" panose="02020603050405020304" pitchFamily="18" charset="0"/>
              </a:rPr>
              <a:t>và ngoài nước.   </a:t>
            </a:r>
            <a:r>
              <a:rPr lang="pt-BR" altLang="en-US" sz="2000" b="1" dirty="0">
                <a:cs typeface="Times New Roman" panose="02020603050405020304" pitchFamily="18" charset="0"/>
              </a:rPr>
              <a:t>  </a:t>
            </a:r>
            <a:endParaRPr lang="en-US" altLang="en-US" sz="2000" b="1" dirty="0">
              <a:cs typeface="Times New Roman" panose="02020603050405020304" pitchFamily="18" charset="0"/>
            </a:endParaRPr>
          </a:p>
        </p:txBody>
      </p:sp>
      <p:sp>
        <p:nvSpPr>
          <p:cNvPr id="2" name="Rectangle 1"/>
          <p:cNvSpPr/>
          <p:nvPr/>
        </p:nvSpPr>
        <p:spPr>
          <a:xfrm>
            <a:off x="1021371" y="242152"/>
            <a:ext cx="10251679" cy="830997"/>
          </a:xfrm>
          <a:prstGeom prst="rect">
            <a:avLst/>
          </a:prstGeom>
        </p:spPr>
        <p:txBody>
          <a:bodyPr wrap="square">
            <a:spAutoFit/>
          </a:bodyPr>
          <a:lstStyle/>
          <a:p>
            <a:pPr algn="ctr"/>
            <a:r>
              <a:rPr lang="it-IT" sz="2400" b="1" dirty="0" smtClean="0">
                <a:solidFill>
                  <a:srgbClr val="003399"/>
                </a:solidFill>
                <a:latin typeface="Arial" panose="020B0604020202020204" pitchFamily="34" charset="0"/>
                <a:ea typeface="Times New Roman" panose="02020603050405020304" pitchFamily="18" charset="0"/>
              </a:rPr>
              <a:t>VAI TRÒ, TRÁCH NHIỆM CỦA GIẢNG VIÊN GDNN CHÍNH (HẠNG II) ĐỐI VỚI PHÁT TRIỂN ĐỘI NGŨ GV CƠ SỞ GDNN</a:t>
            </a:r>
            <a:endParaRPr lang="en-US" sz="2400" b="1" dirty="0"/>
          </a:p>
        </p:txBody>
      </p:sp>
      <p:sp>
        <p:nvSpPr>
          <p:cNvPr id="4" name="Rounded Rectangle 3">
            <a:hlinkClick r:id="rId2" action="ppaction://hlinkfile"/>
          </p:cNvPr>
          <p:cNvSpPr/>
          <p:nvPr/>
        </p:nvSpPr>
        <p:spPr>
          <a:xfrm>
            <a:off x="9539779" y="6346208"/>
            <a:ext cx="2297373" cy="42990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THÔNG TƯ 03/2018</a:t>
            </a:r>
            <a:endParaRPr lang="en-US" dirty="0"/>
          </a:p>
        </p:txBody>
      </p:sp>
    </p:spTree>
    <p:extLst>
      <p:ext uri="{BB962C8B-B14F-4D97-AF65-F5344CB8AC3E}">
        <p14:creationId xmlns:p14="http://schemas.microsoft.com/office/powerpoint/2010/main" val="3391776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fade">
                                      <p:cBhvr>
                                        <p:cTn id="7" dur="500"/>
                                        <p:tgtEl>
                                          <p:spTgt spid="6349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3492"/>
                                        </p:tgtEl>
                                        <p:attrNameLst>
                                          <p:attrName>style.visibility</p:attrName>
                                        </p:attrNameLst>
                                      </p:cBhvr>
                                      <p:to>
                                        <p:strVal val="visible"/>
                                      </p:to>
                                    </p:set>
                                    <p:animEffect transition="in" filter="fade">
                                      <p:cBhvr>
                                        <p:cTn id="12" dur="500"/>
                                        <p:tgtEl>
                                          <p:spTgt spid="6349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3493"/>
                                        </p:tgtEl>
                                        <p:attrNameLst>
                                          <p:attrName>style.visibility</p:attrName>
                                        </p:attrNameLst>
                                      </p:cBhvr>
                                      <p:to>
                                        <p:strVal val="visible"/>
                                      </p:to>
                                    </p:set>
                                    <p:animEffect transition="in" filter="fade">
                                      <p:cBhvr>
                                        <p:cTn id="17" dur="500"/>
                                        <p:tgtEl>
                                          <p:spTgt spid="6349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3494"/>
                                        </p:tgtEl>
                                        <p:attrNameLst>
                                          <p:attrName>style.visibility</p:attrName>
                                        </p:attrNameLst>
                                      </p:cBhvr>
                                      <p:to>
                                        <p:strVal val="visible"/>
                                      </p:to>
                                    </p:set>
                                    <p:animEffect transition="in" filter="fade">
                                      <p:cBhvr>
                                        <p:cTn id="22" dur="500"/>
                                        <p:tgtEl>
                                          <p:spTgt spid="6349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p:bldP spid="63492" grpId="0"/>
      <p:bldP spid="63493" grpId="0"/>
      <p:bldP spid="63494" grpId="0"/>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4"/>
          <p:cNvSpPr>
            <a:spLocks noChangeArrowheads="1"/>
          </p:cNvSpPr>
          <p:nvPr/>
        </p:nvSpPr>
        <p:spPr bwMode="auto">
          <a:xfrm>
            <a:off x="837973" y="1137865"/>
            <a:ext cx="10448725" cy="53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vi-VN" altLang="en-US" sz="2200" b="1" dirty="0">
                <a:solidFill>
                  <a:schemeClr val="tx1"/>
                </a:solidFill>
              </a:rPr>
              <a:t>Theo </a:t>
            </a:r>
            <a:r>
              <a:rPr lang="vi-VN" altLang="en-US" sz="2200" b="1" dirty="0">
                <a:solidFill>
                  <a:srgbClr val="0070C0"/>
                </a:solidFill>
              </a:rPr>
              <a:t>lý luận</a:t>
            </a:r>
            <a:r>
              <a:rPr lang="vi-VN" altLang="en-US" sz="2200" b="1" dirty="0">
                <a:solidFill>
                  <a:schemeClr val="tx1"/>
                </a:solidFill>
              </a:rPr>
              <a:t>, nội dung  phát triển nguồn nhân lực, gồm các </a:t>
            </a:r>
            <a:r>
              <a:rPr lang="en-US" altLang="en-US" sz="2200" b="1" dirty="0" err="1" smtClean="0">
                <a:solidFill>
                  <a:schemeClr val="tx1"/>
                </a:solidFill>
              </a:rPr>
              <a:t>bước</a:t>
            </a:r>
            <a:r>
              <a:rPr lang="en-US" altLang="en-US" sz="2200" b="1" dirty="0" smtClean="0">
                <a:solidFill>
                  <a:schemeClr val="tx1"/>
                </a:solidFill>
              </a:rPr>
              <a:t> </a:t>
            </a:r>
            <a:r>
              <a:rPr lang="vi-VN" altLang="en-US" sz="2200" b="1" dirty="0" smtClean="0">
                <a:solidFill>
                  <a:schemeClr val="tx1"/>
                </a:solidFill>
              </a:rPr>
              <a:t>sau</a:t>
            </a:r>
            <a:r>
              <a:rPr lang="vi-VN" altLang="en-US" sz="2200" b="1" dirty="0">
                <a:solidFill>
                  <a:schemeClr val="tx1"/>
                </a:solidFill>
              </a:rPr>
              <a:t>:</a:t>
            </a:r>
            <a:endParaRPr lang="en-US" altLang="en-US" sz="2200" b="1" dirty="0">
              <a:solidFill>
                <a:schemeClr val="tx1"/>
              </a:solidFill>
            </a:endParaRPr>
          </a:p>
        </p:txBody>
      </p:sp>
      <p:sp>
        <p:nvSpPr>
          <p:cNvPr id="49156" name="Rectangle 5"/>
          <p:cNvSpPr>
            <a:spLocks noChangeArrowheads="1"/>
          </p:cNvSpPr>
          <p:nvPr/>
        </p:nvSpPr>
        <p:spPr bwMode="auto">
          <a:xfrm>
            <a:off x="2154537" y="1671540"/>
            <a:ext cx="8586251" cy="2631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0"/>
              </a:spcBef>
              <a:buClr>
                <a:srgbClr val="FF0000"/>
              </a:buClr>
              <a:buFont typeface="Wingdings" panose="05000000000000000000" pitchFamily="2" charset="2"/>
              <a:buChar char="§"/>
            </a:pPr>
            <a:r>
              <a:rPr lang="en-US" altLang="en-US" sz="2200" b="1" dirty="0" smtClean="0">
                <a:solidFill>
                  <a:schemeClr val="tx1"/>
                </a:solidFill>
              </a:rPr>
              <a:t>Thu </a:t>
            </a:r>
            <a:r>
              <a:rPr lang="en-US" altLang="en-US" sz="2200" b="1" dirty="0" err="1">
                <a:solidFill>
                  <a:schemeClr val="tx1"/>
                </a:solidFill>
              </a:rPr>
              <a:t>hút</a:t>
            </a:r>
            <a:r>
              <a:rPr lang="en-US" altLang="en-US" sz="2200" b="1" dirty="0">
                <a:solidFill>
                  <a:schemeClr val="tx1"/>
                </a:solidFill>
              </a:rPr>
              <a:t>, </a:t>
            </a:r>
            <a:r>
              <a:rPr lang="en-US" altLang="en-US" sz="2200" b="1" dirty="0" err="1">
                <a:solidFill>
                  <a:schemeClr val="tx1"/>
                </a:solidFill>
              </a:rPr>
              <a:t>tuyển</a:t>
            </a:r>
            <a:r>
              <a:rPr lang="en-US" altLang="en-US" sz="2200" b="1" dirty="0">
                <a:solidFill>
                  <a:schemeClr val="tx1"/>
                </a:solidFill>
              </a:rPr>
              <a:t> </a:t>
            </a:r>
            <a:r>
              <a:rPr lang="en-US" altLang="en-US" sz="2200" b="1" dirty="0" err="1" smtClean="0">
                <a:solidFill>
                  <a:schemeClr val="tx1"/>
                </a:solidFill>
              </a:rPr>
              <a:t>chọn</a:t>
            </a:r>
            <a:endParaRPr lang="en-US" altLang="en-US" sz="2200" b="1" dirty="0" smtClean="0">
              <a:solidFill>
                <a:schemeClr val="tx1"/>
              </a:solidFill>
            </a:endParaRPr>
          </a:p>
          <a:p>
            <a:pPr algn="just">
              <a:lnSpc>
                <a:spcPct val="150000"/>
              </a:lnSpc>
              <a:spcBef>
                <a:spcPts val="0"/>
              </a:spcBef>
              <a:buClr>
                <a:srgbClr val="FF0000"/>
              </a:buClr>
              <a:buFont typeface="Wingdings" panose="05000000000000000000" pitchFamily="2" charset="2"/>
              <a:buChar char="§"/>
            </a:pPr>
            <a:r>
              <a:rPr lang="en-US" altLang="en-US" sz="2200" b="1" dirty="0" err="1" smtClean="0">
                <a:solidFill>
                  <a:schemeClr val="tx1"/>
                </a:solidFill>
              </a:rPr>
              <a:t>Bố</a:t>
            </a:r>
            <a:r>
              <a:rPr lang="en-US" altLang="en-US" sz="2200" b="1" dirty="0" smtClean="0">
                <a:solidFill>
                  <a:schemeClr val="tx1"/>
                </a:solidFill>
              </a:rPr>
              <a:t> </a:t>
            </a:r>
            <a:r>
              <a:rPr lang="en-US" altLang="en-US" sz="2200" b="1" dirty="0" err="1" smtClean="0">
                <a:solidFill>
                  <a:schemeClr val="tx1"/>
                </a:solidFill>
              </a:rPr>
              <a:t>trí</a:t>
            </a:r>
            <a:r>
              <a:rPr lang="en-US" altLang="en-US" sz="2200" b="1" dirty="0" smtClean="0">
                <a:solidFill>
                  <a:schemeClr val="tx1"/>
                </a:solidFill>
              </a:rPr>
              <a:t>, </a:t>
            </a:r>
            <a:r>
              <a:rPr lang="en-US" altLang="en-US" sz="2200" b="1" dirty="0" err="1" smtClean="0">
                <a:solidFill>
                  <a:schemeClr val="tx1"/>
                </a:solidFill>
              </a:rPr>
              <a:t>phân</a:t>
            </a:r>
            <a:r>
              <a:rPr lang="en-US" altLang="en-US" sz="2200" b="1" dirty="0" smtClean="0">
                <a:solidFill>
                  <a:schemeClr val="tx1"/>
                </a:solidFill>
              </a:rPr>
              <a:t> </a:t>
            </a:r>
            <a:r>
              <a:rPr lang="en-US" altLang="en-US" sz="2200" b="1" dirty="0" err="1" smtClean="0">
                <a:solidFill>
                  <a:schemeClr val="tx1"/>
                </a:solidFill>
              </a:rPr>
              <a:t>công</a:t>
            </a:r>
            <a:r>
              <a:rPr lang="en-US" altLang="en-US" sz="2200" b="1" dirty="0" smtClean="0">
                <a:solidFill>
                  <a:schemeClr val="tx1"/>
                </a:solidFill>
              </a:rPr>
              <a:t> </a:t>
            </a:r>
            <a:r>
              <a:rPr lang="en-US" altLang="en-US" sz="2200" b="1" dirty="0" err="1" smtClean="0">
                <a:solidFill>
                  <a:schemeClr val="tx1"/>
                </a:solidFill>
              </a:rPr>
              <a:t>công</a:t>
            </a:r>
            <a:r>
              <a:rPr lang="en-US" altLang="en-US" sz="2200" b="1" dirty="0" smtClean="0">
                <a:solidFill>
                  <a:schemeClr val="tx1"/>
                </a:solidFill>
              </a:rPr>
              <a:t> </a:t>
            </a:r>
            <a:r>
              <a:rPr lang="en-US" altLang="en-US" sz="2200" b="1" dirty="0" err="1" smtClean="0">
                <a:solidFill>
                  <a:schemeClr val="tx1"/>
                </a:solidFill>
              </a:rPr>
              <a:t>việc</a:t>
            </a:r>
            <a:endParaRPr lang="en-US" altLang="en-US" sz="2200" b="1" dirty="0" smtClean="0">
              <a:solidFill>
                <a:schemeClr val="tx1"/>
              </a:solidFill>
            </a:endParaRPr>
          </a:p>
          <a:p>
            <a:pPr algn="just">
              <a:lnSpc>
                <a:spcPct val="150000"/>
              </a:lnSpc>
              <a:spcBef>
                <a:spcPts val="0"/>
              </a:spcBef>
              <a:buClr>
                <a:srgbClr val="FF0000"/>
              </a:buClr>
              <a:buFont typeface="Wingdings" panose="05000000000000000000" pitchFamily="2" charset="2"/>
              <a:buChar char="§"/>
            </a:pPr>
            <a:r>
              <a:rPr lang="en-US" altLang="en-US" sz="2200" b="1" dirty="0" err="1" smtClean="0">
                <a:solidFill>
                  <a:schemeClr val="tx1"/>
                </a:solidFill>
              </a:rPr>
              <a:t>Đào</a:t>
            </a:r>
            <a:r>
              <a:rPr lang="en-US" altLang="en-US" sz="2200" b="1" dirty="0" smtClean="0">
                <a:solidFill>
                  <a:schemeClr val="tx1"/>
                </a:solidFill>
              </a:rPr>
              <a:t> </a:t>
            </a:r>
            <a:r>
              <a:rPr lang="en-US" altLang="en-US" sz="2200" b="1" dirty="0" err="1">
                <a:solidFill>
                  <a:schemeClr val="tx1"/>
                </a:solidFill>
              </a:rPr>
              <a:t>tạo</a:t>
            </a:r>
            <a:r>
              <a:rPr lang="en-US" altLang="en-US" sz="2200" b="1" dirty="0">
                <a:solidFill>
                  <a:schemeClr val="tx1"/>
                </a:solidFill>
              </a:rPr>
              <a:t>, </a:t>
            </a:r>
            <a:r>
              <a:rPr lang="en-US" altLang="en-US" sz="2200" b="1" dirty="0" err="1">
                <a:solidFill>
                  <a:schemeClr val="tx1"/>
                </a:solidFill>
              </a:rPr>
              <a:t>bồi</a:t>
            </a:r>
            <a:r>
              <a:rPr lang="en-US" altLang="en-US" sz="2200" b="1" dirty="0">
                <a:solidFill>
                  <a:schemeClr val="tx1"/>
                </a:solidFill>
              </a:rPr>
              <a:t> </a:t>
            </a:r>
            <a:r>
              <a:rPr lang="en-US" altLang="en-US" sz="2200" b="1" dirty="0" err="1">
                <a:solidFill>
                  <a:schemeClr val="tx1"/>
                </a:solidFill>
              </a:rPr>
              <a:t>dưỡng</a:t>
            </a:r>
            <a:r>
              <a:rPr lang="en-US" altLang="en-US" sz="2200" b="1" dirty="0">
                <a:solidFill>
                  <a:schemeClr val="tx1"/>
                </a:solidFill>
              </a:rPr>
              <a:t> </a:t>
            </a:r>
            <a:r>
              <a:rPr lang="en-US" altLang="en-US" sz="2200" b="1" dirty="0" err="1">
                <a:solidFill>
                  <a:schemeClr val="tx1"/>
                </a:solidFill>
              </a:rPr>
              <a:t>phát</a:t>
            </a:r>
            <a:r>
              <a:rPr lang="en-US" altLang="en-US" sz="2200" b="1" dirty="0">
                <a:solidFill>
                  <a:schemeClr val="tx1"/>
                </a:solidFill>
              </a:rPr>
              <a:t> </a:t>
            </a:r>
            <a:r>
              <a:rPr lang="en-US" altLang="en-US" sz="2200" b="1" dirty="0" err="1">
                <a:solidFill>
                  <a:schemeClr val="tx1"/>
                </a:solidFill>
              </a:rPr>
              <a:t>triển</a:t>
            </a:r>
            <a:r>
              <a:rPr lang="en-US" altLang="en-US" sz="2200" b="1" dirty="0">
                <a:solidFill>
                  <a:schemeClr val="tx1"/>
                </a:solidFill>
              </a:rPr>
              <a:t> </a:t>
            </a:r>
            <a:r>
              <a:rPr lang="en-US" altLang="en-US" sz="2200" b="1" dirty="0" err="1">
                <a:solidFill>
                  <a:schemeClr val="tx1"/>
                </a:solidFill>
              </a:rPr>
              <a:t>nhân</a:t>
            </a:r>
            <a:r>
              <a:rPr lang="en-US" altLang="en-US" sz="2200" b="1" dirty="0">
                <a:solidFill>
                  <a:schemeClr val="tx1"/>
                </a:solidFill>
              </a:rPr>
              <a:t> </a:t>
            </a:r>
            <a:r>
              <a:rPr lang="en-US" altLang="en-US" sz="2200" b="1" dirty="0" err="1">
                <a:solidFill>
                  <a:schemeClr val="tx1"/>
                </a:solidFill>
              </a:rPr>
              <a:t>lực</a:t>
            </a:r>
            <a:endParaRPr lang="en-US" altLang="en-US" sz="2200" b="1" dirty="0">
              <a:solidFill>
                <a:schemeClr val="tx1"/>
              </a:solidFill>
            </a:endParaRPr>
          </a:p>
          <a:p>
            <a:pPr algn="just">
              <a:lnSpc>
                <a:spcPct val="150000"/>
              </a:lnSpc>
              <a:spcBef>
                <a:spcPts val="0"/>
              </a:spcBef>
              <a:buClr>
                <a:srgbClr val="FF0000"/>
              </a:buClr>
              <a:buFont typeface="Wingdings" panose="05000000000000000000" pitchFamily="2" charset="2"/>
              <a:buChar char="§"/>
            </a:pPr>
            <a:r>
              <a:rPr lang="en-US" altLang="en-US" sz="2200" b="1" dirty="0" err="1">
                <a:solidFill>
                  <a:schemeClr val="tx1"/>
                </a:solidFill>
              </a:rPr>
              <a:t>Đánh</a:t>
            </a:r>
            <a:r>
              <a:rPr lang="en-US" altLang="en-US" sz="2200" b="1" dirty="0">
                <a:solidFill>
                  <a:schemeClr val="tx1"/>
                </a:solidFill>
              </a:rPr>
              <a:t> </a:t>
            </a:r>
            <a:r>
              <a:rPr lang="en-US" altLang="en-US" sz="2200" b="1" dirty="0" err="1">
                <a:solidFill>
                  <a:schemeClr val="tx1"/>
                </a:solidFill>
              </a:rPr>
              <a:t>giá</a:t>
            </a:r>
            <a:r>
              <a:rPr lang="en-US" altLang="en-US" sz="2200" b="1" dirty="0">
                <a:solidFill>
                  <a:schemeClr val="tx1"/>
                </a:solidFill>
              </a:rPr>
              <a:t> </a:t>
            </a:r>
            <a:r>
              <a:rPr lang="en-US" altLang="en-US" sz="2200" b="1" dirty="0" err="1">
                <a:solidFill>
                  <a:schemeClr val="tx1"/>
                </a:solidFill>
              </a:rPr>
              <a:t>thực</a:t>
            </a:r>
            <a:r>
              <a:rPr lang="en-US" altLang="en-US" sz="2200" b="1" dirty="0">
                <a:solidFill>
                  <a:schemeClr val="tx1"/>
                </a:solidFill>
              </a:rPr>
              <a:t> </a:t>
            </a:r>
            <a:r>
              <a:rPr lang="en-US" altLang="en-US" sz="2200" b="1" dirty="0" err="1">
                <a:solidFill>
                  <a:schemeClr val="tx1"/>
                </a:solidFill>
              </a:rPr>
              <a:t>hiện</a:t>
            </a:r>
            <a:r>
              <a:rPr lang="en-US" altLang="en-US" sz="2200" b="1" dirty="0">
                <a:solidFill>
                  <a:schemeClr val="tx1"/>
                </a:solidFill>
              </a:rPr>
              <a:t> </a:t>
            </a:r>
            <a:r>
              <a:rPr lang="en-US" altLang="en-US" sz="2200" b="1" dirty="0" err="1">
                <a:solidFill>
                  <a:schemeClr val="tx1"/>
                </a:solidFill>
              </a:rPr>
              <a:t>nhiệm</a:t>
            </a:r>
            <a:r>
              <a:rPr lang="en-US" altLang="en-US" sz="2200" b="1" dirty="0">
                <a:solidFill>
                  <a:schemeClr val="tx1"/>
                </a:solidFill>
              </a:rPr>
              <a:t> </a:t>
            </a:r>
            <a:r>
              <a:rPr lang="en-US" altLang="en-US" sz="2200" b="1" dirty="0" err="1">
                <a:solidFill>
                  <a:schemeClr val="tx1"/>
                </a:solidFill>
              </a:rPr>
              <a:t>vụ</a:t>
            </a:r>
            <a:r>
              <a:rPr lang="en-US" altLang="en-US" sz="2200" b="1" dirty="0">
                <a:solidFill>
                  <a:schemeClr val="tx1"/>
                </a:solidFill>
              </a:rPr>
              <a:t> </a:t>
            </a:r>
            <a:r>
              <a:rPr lang="en-US" altLang="en-US" sz="2200" b="1" dirty="0" err="1">
                <a:solidFill>
                  <a:schemeClr val="tx1"/>
                </a:solidFill>
              </a:rPr>
              <a:t>của</a:t>
            </a:r>
            <a:r>
              <a:rPr lang="en-US" altLang="en-US" sz="2200" b="1" dirty="0">
                <a:solidFill>
                  <a:schemeClr val="tx1"/>
                </a:solidFill>
              </a:rPr>
              <a:t> </a:t>
            </a:r>
            <a:r>
              <a:rPr lang="en-US" altLang="en-US" sz="2200" b="1" dirty="0" err="1">
                <a:solidFill>
                  <a:schemeClr val="tx1"/>
                </a:solidFill>
              </a:rPr>
              <a:t>đội</a:t>
            </a:r>
            <a:r>
              <a:rPr lang="en-US" altLang="en-US" sz="2200" b="1" dirty="0">
                <a:solidFill>
                  <a:schemeClr val="tx1"/>
                </a:solidFill>
              </a:rPr>
              <a:t> </a:t>
            </a:r>
            <a:r>
              <a:rPr lang="en-US" altLang="en-US" sz="2200" b="1" dirty="0" err="1">
                <a:solidFill>
                  <a:schemeClr val="tx1"/>
                </a:solidFill>
              </a:rPr>
              <a:t>ngũ</a:t>
            </a:r>
            <a:r>
              <a:rPr lang="en-US" altLang="en-US" sz="2200" b="1" dirty="0">
                <a:solidFill>
                  <a:schemeClr val="tx1"/>
                </a:solidFill>
              </a:rPr>
              <a:t> </a:t>
            </a:r>
            <a:r>
              <a:rPr lang="en-US" altLang="en-US" sz="2200" b="1" dirty="0" err="1">
                <a:solidFill>
                  <a:schemeClr val="tx1"/>
                </a:solidFill>
              </a:rPr>
              <a:t>nhân</a:t>
            </a:r>
            <a:r>
              <a:rPr lang="en-US" altLang="en-US" sz="2200" b="1" dirty="0">
                <a:solidFill>
                  <a:schemeClr val="tx1"/>
                </a:solidFill>
              </a:rPr>
              <a:t> </a:t>
            </a:r>
            <a:r>
              <a:rPr lang="vi-VN" altLang="en-US" sz="2200" b="1" dirty="0">
                <a:solidFill>
                  <a:schemeClr val="tx1"/>
                </a:solidFill>
              </a:rPr>
              <a:t>lực </a:t>
            </a:r>
            <a:endParaRPr lang="en-US" altLang="en-US" sz="2200" b="1" dirty="0">
              <a:solidFill>
                <a:schemeClr val="tx1"/>
              </a:solidFill>
            </a:endParaRPr>
          </a:p>
          <a:p>
            <a:pPr algn="just">
              <a:lnSpc>
                <a:spcPct val="150000"/>
              </a:lnSpc>
              <a:spcBef>
                <a:spcPts val="0"/>
              </a:spcBef>
              <a:buClr>
                <a:srgbClr val="FF0000"/>
              </a:buClr>
              <a:buFont typeface="Wingdings" panose="05000000000000000000" pitchFamily="2" charset="2"/>
              <a:buChar char="§"/>
            </a:pPr>
            <a:r>
              <a:rPr lang="en-US" altLang="en-US" sz="2200" b="1" dirty="0" err="1">
                <a:solidFill>
                  <a:schemeClr val="tx1"/>
                </a:solidFill>
              </a:rPr>
              <a:t>Các</a:t>
            </a:r>
            <a:r>
              <a:rPr lang="en-US" altLang="en-US" sz="2200" b="1" dirty="0">
                <a:solidFill>
                  <a:schemeClr val="tx1"/>
                </a:solidFill>
              </a:rPr>
              <a:t> </a:t>
            </a:r>
            <a:r>
              <a:rPr lang="en-US" altLang="en-US" sz="2200" b="1" dirty="0" err="1">
                <a:solidFill>
                  <a:schemeClr val="tx1"/>
                </a:solidFill>
              </a:rPr>
              <a:t>chính</a:t>
            </a:r>
            <a:r>
              <a:rPr lang="en-US" altLang="en-US" sz="2200" b="1" dirty="0">
                <a:solidFill>
                  <a:schemeClr val="tx1"/>
                </a:solidFill>
              </a:rPr>
              <a:t> </a:t>
            </a:r>
            <a:r>
              <a:rPr lang="en-US" altLang="en-US" sz="2200" b="1" dirty="0" err="1">
                <a:solidFill>
                  <a:schemeClr val="tx1"/>
                </a:solidFill>
              </a:rPr>
              <a:t>sách</a:t>
            </a:r>
            <a:r>
              <a:rPr lang="en-US" altLang="en-US" sz="2200" b="1" dirty="0">
                <a:solidFill>
                  <a:schemeClr val="tx1"/>
                </a:solidFill>
              </a:rPr>
              <a:t> </a:t>
            </a:r>
            <a:r>
              <a:rPr lang="en-US" altLang="en-US" sz="2200" b="1" dirty="0" err="1">
                <a:solidFill>
                  <a:schemeClr val="tx1"/>
                </a:solidFill>
              </a:rPr>
              <a:t>thưởng</a:t>
            </a:r>
            <a:r>
              <a:rPr lang="en-US" altLang="en-US" sz="2200" b="1" dirty="0">
                <a:solidFill>
                  <a:schemeClr val="tx1"/>
                </a:solidFill>
              </a:rPr>
              <a:t> </a:t>
            </a:r>
            <a:r>
              <a:rPr lang="en-US" altLang="en-US" sz="2200" b="1" dirty="0" err="1">
                <a:solidFill>
                  <a:schemeClr val="tx1"/>
                </a:solidFill>
              </a:rPr>
              <a:t>phạt</a:t>
            </a:r>
            <a:r>
              <a:rPr lang="en-US" altLang="en-US" sz="2200" b="1" dirty="0">
                <a:solidFill>
                  <a:schemeClr val="tx1"/>
                </a:solidFill>
              </a:rPr>
              <a:t>.</a:t>
            </a:r>
          </a:p>
        </p:txBody>
      </p:sp>
      <p:sp>
        <p:nvSpPr>
          <p:cNvPr id="49158" name="Rectangle 7"/>
          <p:cNvSpPr>
            <a:spLocks noChangeArrowheads="1"/>
          </p:cNvSpPr>
          <p:nvPr/>
        </p:nvSpPr>
        <p:spPr bwMode="auto">
          <a:xfrm>
            <a:off x="841695" y="4325263"/>
            <a:ext cx="10567834" cy="53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vi-VN" altLang="en-US" sz="2200" b="1" dirty="0">
                <a:solidFill>
                  <a:schemeClr val="tx1"/>
                </a:solidFill>
              </a:rPr>
              <a:t>Quy hoạch NL mang tính chiến lược </a:t>
            </a:r>
            <a:r>
              <a:rPr lang="vi-VN" altLang="en-US" sz="2200" b="1" dirty="0" smtClean="0">
                <a:solidFill>
                  <a:schemeClr val="tx1"/>
                </a:solidFill>
              </a:rPr>
              <a:t>được </a:t>
            </a:r>
            <a:r>
              <a:rPr lang="vi-VN" altLang="en-US" sz="2200" b="1" dirty="0">
                <a:solidFill>
                  <a:schemeClr val="tx1"/>
                </a:solidFill>
              </a:rPr>
              <a:t>tiến hành sau </a:t>
            </a:r>
            <a:r>
              <a:rPr lang="vi-VN" altLang="en-US" sz="2200" b="1" dirty="0" smtClean="0">
                <a:solidFill>
                  <a:schemeClr val="tx1"/>
                </a:solidFill>
              </a:rPr>
              <a:t>phân </a:t>
            </a:r>
            <a:r>
              <a:rPr lang="vi-VN" altLang="en-US" sz="2200" b="1" dirty="0">
                <a:solidFill>
                  <a:schemeClr val="tx1"/>
                </a:solidFill>
              </a:rPr>
              <a:t>tích </a:t>
            </a:r>
            <a:r>
              <a:rPr lang="en-US" altLang="en-US" sz="2200" b="1" dirty="0" smtClean="0">
                <a:solidFill>
                  <a:schemeClr val="tx1"/>
                </a:solidFill>
              </a:rPr>
              <a:t>NNL.</a:t>
            </a:r>
            <a:endParaRPr lang="en-US" altLang="en-US" sz="2200" b="1" dirty="0">
              <a:solidFill>
                <a:schemeClr val="tx1"/>
              </a:solidFill>
            </a:endParaRPr>
          </a:p>
        </p:txBody>
      </p:sp>
      <p:sp>
        <p:nvSpPr>
          <p:cNvPr id="2" name="Rectangle 1"/>
          <p:cNvSpPr/>
          <p:nvPr/>
        </p:nvSpPr>
        <p:spPr>
          <a:xfrm>
            <a:off x="3011065" y="109182"/>
            <a:ext cx="7093066" cy="738664"/>
          </a:xfrm>
          <a:prstGeom prst="rect">
            <a:avLst/>
          </a:prstGeom>
        </p:spPr>
        <p:txBody>
          <a:bodyPr wrap="square">
            <a:spAutoFit/>
          </a:bodyPr>
          <a:lstStyle/>
          <a:p>
            <a:pPr algn="just">
              <a:lnSpc>
                <a:spcPct val="150000"/>
              </a:lnSpc>
              <a:spcBef>
                <a:spcPts val="600"/>
              </a:spcBef>
              <a:spcAft>
                <a:spcPts val="600"/>
              </a:spcAft>
              <a:buClr>
                <a:srgbClr val="FF0000"/>
              </a:buClr>
            </a:pPr>
            <a:r>
              <a:rPr lang="vi-VN" altLang="en-US" sz="2800" b="1" dirty="0" smtClean="0">
                <a:solidFill>
                  <a:srgbClr val="0033CC"/>
                </a:solidFill>
              </a:rPr>
              <a:t>QUY </a:t>
            </a:r>
            <a:r>
              <a:rPr lang="en-US" altLang="en-US" sz="2800" b="1" dirty="0">
                <a:solidFill>
                  <a:srgbClr val="0033CC"/>
                </a:solidFill>
                <a:latin typeface="aril (Body)"/>
              </a:rPr>
              <a:t>TRÌNH PHÁT TRIỂN </a:t>
            </a:r>
            <a:r>
              <a:rPr lang="vi-VN" altLang="en-US" sz="2800" b="1" dirty="0" smtClean="0">
                <a:solidFill>
                  <a:srgbClr val="0033CC"/>
                </a:solidFill>
              </a:rPr>
              <a:t>ĐỘI NGŨ </a:t>
            </a:r>
            <a:r>
              <a:rPr lang="en-US" altLang="en-US" sz="2800" b="1" dirty="0" smtClean="0">
                <a:solidFill>
                  <a:srgbClr val="0033CC"/>
                </a:solidFill>
                <a:latin typeface="aril (Body)"/>
              </a:rPr>
              <a:t>GV</a:t>
            </a:r>
            <a:endParaRPr lang="en-US" altLang="en-US" sz="2800" b="1" dirty="0">
              <a:solidFill>
                <a:srgbClr val="0033CC"/>
              </a:solidFill>
              <a:latin typeface="aril (Body)"/>
            </a:endParaRPr>
          </a:p>
        </p:txBody>
      </p:sp>
      <p:sp>
        <p:nvSpPr>
          <p:cNvPr id="9" name="Rectangle 3"/>
          <p:cNvSpPr>
            <a:spLocks noChangeArrowheads="1"/>
          </p:cNvSpPr>
          <p:nvPr/>
        </p:nvSpPr>
        <p:spPr bwMode="auto">
          <a:xfrm>
            <a:off x="859420" y="4901465"/>
            <a:ext cx="10440926" cy="1045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0"/>
              </a:spcBef>
              <a:buClr>
                <a:srgbClr val="FF0000"/>
              </a:buClr>
              <a:buFont typeface="Wingdings" panose="05000000000000000000" pitchFamily="2" charset="2"/>
              <a:buChar char="ü"/>
            </a:pPr>
            <a:r>
              <a:rPr lang="vi-VN" altLang="en-US" sz="2200" b="1" dirty="0">
                <a:solidFill>
                  <a:schemeClr val="tx1"/>
                </a:solidFill>
              </a:rPr>
              <a:t>Trước </a:t>
            </a:r>
            <a:r>
              <a:rPr lang="vi-VN" altLang="en-US" sz="2200" b="1" dirty="0" smtClean="0">
                <a:solidFill>
                  <a:schemeClr val="tx1"/>
                </a:solidFill>
              </a:rPr>
              <a:t>quy </a:t>
            </a:r>
            <a:r>
              <a:rPr lang="vi-VN" altLang="en-US" sz="2200" b="1" dirty="0">
                <a:solidFill>
                  <a:schemeClr val="tx1"/>
                </a:solidFill>
              </a:rPr>
              <a:t>hoạch </a:t>
            </a:r>
            <a:r>
              <a:rPr lang="en-US" altLang="en-US" sz="2200" b="1" dirty="0" smtClean="0">
                <a:solidFill>
                  <a:schemeClr val="tx1"/>
                </a:solidFill>
              </a:rPr>
              <a:t>NL </a:t>
            </a:r>
            <a:r>
              <a:rPr lang="vi-VN" altLang="en-US" sz="2200" b="1" dirty="0" smtClean="0">
                <a:solidFill>
                  <a:schemeClr val="tx1"/>
                </a:solidFill>
              </a:rPr>
              <a:t>cần </a:t>
            </a:r>
            <a:r>
              <a:rPr lang="vi-VN" altLang="en-US" sz="2200" b="1" dirty="0">
                <a:solidFill>
                  <a:schemeClr val="tx1"/>
                </a:solidFill>
              </a:rPr>
              <a:t>thực hiện việc </a:t>
            </a:r>
            <a:r>
              <a:rPr lang="en-US" altLang="en-US" sz="2200" b="1" dirty="0" smtClean="0">
                <a:solidFill>
                  <a:schemeClr val="tx1"/>
                </a:solidFill>
              </a:rPr>
              <a:t>ĐG </a:t>
            </a:r>
            <a:r>
              <a:rPr lang="vi-VN" altLang="en-US" sz="2200" b="1" dirty="0" smtClean="0">
                <a:solidFill>
                  <a:schemeClr val="tx1"/>
                </a:solidFill>
              </a:rPr>
              <a:t>cán </a:t>
            </a:r>
            <a:r>
              <a:rPr lang="vi-VN" altLang="en-US" sz="2200" b="1" dirty="0">
                <a:solidFill>
                  <a:schemeClr val="tx1"/>
                </a:solidFill>
              </a:rPr>
              <a:t>bộ, </a:t>
            </a:r>
            <a:r>
              <a:rPr lang="en-US" altLang="en-US" sz="2200" b="1" dirty="0" smtClean="0">
                <a:solidFill>
                  <a:schemeClr val="tx1"/>
                </a:solidFill>
              </a:rPr>
              <a:t>NV</a:t>
            </a:r>
            <a:r>
              <a:rPr lang="vi-VN" altLang="en-US" sz="2200" b="1" dirty="0" smtClean="0">
                <a:solidFill>
                  <a:schemeClr val="tx1"/>
                </a:solidFill>
              </a:rPr>
              <a:t>, </a:t>
            </a:r>
            <a:r>
              <a:rPr lang="en-US" altLang="en-US" sz="2200" b="1" dirty="0" smtClean="0">
                <a:solidFill>
                  <a:schemeClr val="tx1"/>
                </a:solidFill>
              </a:rPr>
              <a:t>XD </a:t>
            </a:r>
            <a:r>
              <a:rPr lang="vi-VN" altLang="en-US" sz="2200" b="1" dirty="0" smtClean="0">
                <a:solidFill>
                  <a:schemeClr val="tx1"/>
                </a:solidFill>
              </a:rPr>
              <a:t>tiêu </a:t>
            </a:r>
            <a:r>
              <a:rPr lang="vi-VN" altLang="en-US" sz="2200" b="1" dirty="0">
                <a:solidFill>
                  <a:schemeClr val="tx1"/>
                </a:solidFill>
              </a:rPr>
              <a:t>chuẩn </a:t>
            </a:r>
            <a:r>
              <a:rPr lang="en-US" altLang="en-US" sz="2200" b="1" dirty="0" smtClean="0">
                <a:solidFill>
                  <a:schemeClr val="tx1"/>
                </a:solidFill>
              </a:rPr>
              <a:t>NV</a:t>
            </a:r>
            <a:endParaRPr lang="en-US" altLang="en-US" sz="2200" b="1" dirty="0">
              <a:solidFill>
                <a:schemeClr val="tx1"/>
              </a:solidFill>
            </a:endParaRPr>
          </a:p>
          <a:p>
            <a:pPr algn="just">
              <a:lnSpc>
                <a:spcPct val="150000"/>
              </a:lnSpc>
              <a:spcBef>
                <a:spcPts val="0"/>
              </a:spcBef>
              <a:buClr>
                <a:srgbClr val="FF0000"/>
              </a:buClr>
              <a:buFont typeface="Wingdings" panose="05000000000000000000" pitchFamily="2" charset="2"/>
              <a:buChar char="ü"/>
            </a:pPr>
            <a:r>
              <a:rPr lang="vi-VN" altLang="en-US" sz="2200" b="1" dirty="0">
                <a:solidFill>
                  <a:schemeClr val="tx1"/>
                </a:solidFill>
              </a:rPr>
              <a:t>Việc quy hoạch nhân lực cần đáp ứng được nhu cầu thực tiễn. </a:t>
            </a:r>
            <a:endParaRPr lang="en-US" altLang="en-US" sz="2200" b="1" dirty="0">
              <a:solidFill>
                <a:schemeClr val="tx1"/>
              </a:solidFill>
            </a:endParaRPr>
          </a:p>
        </p:txBody>
      </p:sp>
      <p:sp>
        <p:nvSpPr>
          <p:cNvPr id="10" name="Rectangle 5"/>
          <p:cNvSpPr>
            <a:spLocks noChangeArrowheads="1"/>
          </p:cNvSpPr>
          <p:nvPr/>
        </p:nvSpPr>
        <p:spPr bwMode="auto">
          <a:xfrm>
            <a:off x="853522" y="5987744"/>
            <a:ext cx="10692484" cy="53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buClr>
                <a:srgbClr val="FF0000"/>
              </a:buClr>
              <a:buFont typeface="Wingdings" panose="05000000000000000000" pitchFamily="2" charset="2"/>
              <a:buChar char="ü"/>
            </a:pPr>
            <a:r>
              <a:rPr lang="vi-VN" altLang="en-US" sz="2200" b="1" dirty="0">
                <a:solidFill>
                  <a:schemeClr val="tx1"/>
                </a:solidFill>
              </a:rPr>
              <a:t>Trước khi </a:t>
            </a:r>
            <a:r>
              <a:rPr lang="en-US" altLang="en-US" sz="2200" b="1" dirty="0" smtClean="0">
                <a:solidFill>
                  <a:schemeClr val="tx1"/>
                </a:solidFill>
              </a:rPr>
              <a:t> XD </a:t>
            </a:r>
            <a:r>
              <a:rPr lang="vi-VN" altLang="en-US" sz="2200" b="1" dirty="0" smtClean="0">
                <a:solidFill>
                  <a:schemeClr val="tx1"/>
                </a:solidFill>
              </a:rPr>
              <a:t>quy </a:t>
            </a:r>
            <a:r>
              <a:rPr lang="vi-VN" altLang="en-US" sz="2200" b="1" dirty="0">
                <a:solidFill>
                  <a:schemeClr val="tx1"/>
                </a:solidFill>
              </a:rPr>
              <a:t>hoạch </a:t>
            </a:r>
            <a:r>
              <a:rPr lang="en-US" altLang="en-US" sz="2200" b="1" dirty="0" smtClean="0">
                <a:solidFill>
                  <a:schemeClr val="tx1"/>
                </a:solidFill>
              </a:rPr>
              <a:t>NL </a:t>
            </a:r>
            <a:r>
              <a:rPr lang="vi-VN" altLang="en-US" sz="2200" b="1" dirty="0" smtClean="0">
                <a:solidFill>
                  <a:schemeClr val="tx1"/>
                </a:solidFill>
              </a:rPr>
              <a:t>cần </a:t>
            </a:r>
            <a:r>
              <a:rPr lang="vi-VN" altLang="en-US" sz="2200" b="1" dirty="0">
                <a:solidFill>
                  <a:schemeClr val="tx1"/>
                </a:solidFill>
              </a:rPr>
              <a:t>xác định nhu </a:t>
            </a:r>
            <a:r>
              <a:rPr lang="vi-VN" altLang="en-US" sz="2200" b="1" dirty="0" smtClean="0">
                <a:solidFill>
                  <a:schemeClr val="tx1"/>
                </a:solidFill>
              </a:rPr>
              <a:t>cầu </a:t>
            </a:r>
            <a:r>
              <a:rPr lang="vi-VN" altLang="en-US" sz="2200" b="1" dirty="0">
                <a:solidFill>
                  <a:schemeClr val="tx1"/>
                </a:solidFill>
              </a:rPr>
              <a:t>và lập </a:t>
            </a:r>
            <a:r>
              <a:rPr lang="en-US" altLang="en-US" sz="2200" b="1" dirty="0" smtClean="0">
                <a:solidFill>
                  <a:schemeClr val="tx1"/>
                </a:solidFill>
              </a:rPr>
              <a:t>KH </a:t>
            </a:r>
            <a:r>
              <a:rPr lang="vi-VN" altLang="en-US" sz="2200" b="1" dirty="0" smtClean="0">
                <a:solidFill>
                  <a:schemeClr val="tx1"/>
                </a:solidFill>
              </a:rPr>
              <a:t>phát </a:t>
            </a:r>
            <a:r>
              <a:rPr lang="vi-VN" altLang="en-US" sz="2200" b="1" dirty="0">
                <a:solidFill>
                  <a:schemeClr val="tx1"/>
                </a:solidFill>
              </a:rPr>
              <a:t>triển </a:t>
            </a:r>
            <a:r>
              <a:rPr lang="en-US" altLang="en-US" sz="2200" b="1" dirty="0" smtClean="0">
                <a:solidFill>
                  <a:schemeClr val="tx1"/>
                </a:solidFill>
              </a:rPr>
              <a:t>NL</a:t>
            </a:r>
            <a:endParaRPr lang="en-US" altLang="en-US" sz="2200" b="1" dirty="0">
              <a:solidFill>
                <a:schemeClr val="tx1"/>
              </a:solidFill>
            </a:endParaRPr>
          </a:p>
        </p:txBody>
      </p:sp>
    </p:spTree>
    <p:extLst>
      <p:ext uri="{BB962C8B-B14F-4D97-AF65-F5344CB8AC3E}">
        <p14:creationId xmlns:p14="http://schemas.microsoft.com/office/powerpoint/2010/main" val="681407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156"/>
                                        </p:tgtEl>
                                        <p:attrNameLst>
                                          <p:attrName>style.visibility</p:attrName>
                                        </p:attrNameLst>
                                      </p:cBhvr>
                                      <p:to>
                                        <p:strVal val="visible"/>
                                      </p:to>
                                    </p:set>
                                    <p:animEffect transition="in" filter="fade">
                                      <p:cBhvr>
                                        <p:cTn id="7" dur="500"/>
                                        <p:tgtEl>
                                          <p:spTgt spid="4915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9158"/>
                                        </p:tgtEl>
                                        <p:attrNameLst>
                                          <p:attrName>style.visibility</p:attrName>
                                        </p:attrNameLst>
                                      </p:cBhvr>
                                      <p:to>
                                        <p:strVal val="visible"/>
                                      </p:to>
                                    </p:set>
                                    <p:animEffect transition="in" filter="fade">
                                      <p:cBhvr>
                                        <p:cTn id="12" dur="500"/>
                                        <p:tgtEl>
                                          <p:spTgt spid="4915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49158" grpId="0"/>
      <p:bldP spid="9" grpId="0"/>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1" name="Rectangle 6"/>
          <p:cNvSpPr>
            <a:spLocks noChangeArrowheads="1"/>
          </p:cNvSpPr>
          <p:nvPr/>
        </p:nvSpPr>
        <p:spPr bwMode="auto">
          <a:xfrm>
            <a:off x="674741" y="1140797"/>
            <a:ext cx="9187004"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None/>
            </a:pPr>
            <a:r>
              <a:rPr lang="vi-VN" altLang="en-US" sz="2400" b="1" dirty="0" smtClean="0">
                <a:solidFill>
                  <a:srgbClr val="002060"/>
                </a:solidFill>
              </a:rPr>
              <a:t>1</a:t>
            </a:r>
            <a:r>
              <a:rPr lang="vi-VN" altLang="en-US" sz="2400" b="1" dirty="0">
                <a:solidFill>
                  <a:srgbClr val="002060"/>
                </a:solidFill>
              </a:rPr>
              <a:t>. Xác định nhu cầu</a:t>
            </a:r>
            <a:endParaRPr lang="en-US" altLang="en-US" sz="2400" b="1" dirty="0">
              <a:solidFill>
                <a:srgbClr val="002060"/>
              </a:solidFill>
            </a:endParaRPr>
          </a:p>
        </p:txBody>
      </p:sp>
      <p:sp>
        <p:nvSpPr>
          <p:cNvPr id="50182" name="Rectangle 7"/>
          <p:cNvSpPr>
            <a:spLocks noChangeArrowheads="1"/>
          </p:cNvSpPr>
          <p:nvPr/>
        </p:nvSpPr>
        <p:spPr bwMode="auto">
          <a:xfrm>
            <a:off x="809880" y="1734978"/>
            <a:ext cx="6095888"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None/>
            </a:pPr>
            <a:r>
              <a:rPr lang="en-US" altLang="en-US" sz="2200" b="1" dirty="0" smtClean="0">
                <a:solidFill>
                  <a:srgbClr val="0033CC"/>
                </a:solidFill>
              </a:rPr>
              <a:t>a</a:t>
            </a:r>
            <a:r>
              <a:rPr lang="vi-VN" altLang="en-US" sz="2200" b="1" dirty="0" smtClean="0">
                <a:solidFill>
                  <a:srgbClr val="0033CC"/>
                </a:solidFill>
              </a:rPr>
              <a:t>. </a:t>
            </a:r>
            <a:r>
              <a:rPr lang="vi-VN" altLang="en-US" sz="2200" b="1" dirty="0">
                <a:solidFill>
                  <a:srgbClr val="0033CC"/>
                </a:solidFill>
              </a:rPr>
              <a:t>Phân tích công việc</a:t>
            </a:r>
            <a:endParaRPr lang="en-US" altLang="en-US" sz="2200" b="1" dirty="0">
              <a:solidFill>
                <a:srgbClr val="0033CC"/>
              </a:solidFill>
            </a:endParaRPr>
          </a:p>
        </p:txBody>
      </p:sp>
      <p:sp>
        <p:nvSpPr>
          <p:cNvPr id="50183" name="Rectangle 8"/>
          <p:cNvSpPr>
            <a:spLocks noChangeArrowheads="1"/>
          </p:cNvSpPr>
          <p:nvPr/>
        </p:nvSpPr>
        <p:spPr bwMode="auto">
          <a:xfrm>
            <a:off x="1379619" y="2298514"/>
            <a:ext cx="10630411"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
            </a:pPr>
            <a:r>
              <a:rPr lang="vi-VN" altLang="en-US" sz="2200" b="1" dirty="0">
                <a:solidFill>
                  <a:schemeClr val="tx1"/>
                </a:solidFill>
              </a:rPr>
              <a:t>Mục đích </a:t>
            </a:r>
            <a:r>
              <a:rPr lang="vi-VN" altLang="en-US" sz="2200" b="1" dirty="0" smtClean="0">
                <a:solidFill>
                  <a:schemeClr val="tx1"/>
                </a:solidFill>
              </a:rPr>
              <a:t>là </a:t>
            </a:r>
            <a:r>
              <a:rPr lang="en-US" altLang="en-US" sz="2200" b="1" dirty="0" smtClean="0">
                <a:solidFill>
                  <a:schemeClr val="tx1"/>
                </a:solidFill>
              </a:rPr>
              <a:t>HD </a:t>
            </a:r>
            <a:r>
              <a:rPr lang="vi-VN" altLang="en-US" sz="2200" b="1" dirty="0" smtClean="0">
                <a:solidFill>
                  <a:schemeClr val="tx1"/>
                </a:solidFill>
              </a:rPr>
              <a:t>giải </a:t>
            </a:r>
            <a:r>
              <a:rPr lang="vi-VN" altLang="en-US" sz="2200" b="1" dirty="0">
                <a:solidFill>
                  <a:schemeClr val="tx1"/>
                </a:solidFill>
              </a:rPr>
              <a:t>thích cách </a:t>
            </a:r>
            <a:r>
              <a:rPr lang="vi-VN" altLang="en-US" sz="2200" b="1" dirty="0" smtClean="0">
                <a:solidFill>
                  <a:schemeClr val="tx1"/>
                </a:solidFill>
              </a:rPr>
              <a:t>xác </a:t>
            </a:r>
            <a:r>
              <a:rPr lang="vi-VN" altLang="en-US" sz="2200" b="1" dirty="0">
                <a:solidFill>
                  <a:schemeClr val="tx1"/>
                </a:solidFill>
              </a:rPr>
              <a:t>định </a:t>
            </a:r>
            <a:r>
              <a:rPr lang="vi-VN" altLang="en-US" sz="2200" b="1" dirty="0" smtClean="0">
                <a:solidFill>
                  <a:schemeClr val="tx1"/>
                </a:solidFill>
              </a:rPr>
              <a:t>chi </a:t>
            </a:r>
            <a:r>
              <a:rPr lang="vi-VN" altLang="en-US" sz="2200" b="1" dirty="0">
                <a:solidFill>
                  <a:schemeClr val="tx1"/>
                </a:solidFill>
              </a:rPr>
              <a:t>tiết các </a:t>
            </a:r>
            <a:r>
              <a:rPr lang="en-US" altLang="en-US" sz="2200" b="1" dirty="0" smtClean="0">
                <a:solidFill>
                  <a:schemeClr val="tx1"/>
                </a:solidFill>
              </a:rPr>
              <a:t>CN, NV </a:t>
            </a:r>
            <a:r>
              <a:rPr lang="vi-VN" altLang="en-US" sz="2200" b="1" dirty="0" smtClean="0">
                <a:solidFill>
                  <a:schemeClr val="tx1"/>
                </a:solidFill>
              </a:rPr>
              <a:t>của </a:t>
            </a:r>
            <a:r>
              <a:rPr lang="en-US" altLang="en-US" sz="2200" b="1" dirty="0" smtClean="0">
                <a:solidFill>
                  <a:schemeClr val="tx1"/>
                </a:solidFill>
              </a:rPr>
              <a:t>CV </a:t>
            </a:r>
            <a:r>
              <a:rPr lang="vi-VN" altLang="en-US" sz="2200" b="1" dirty="0" smtClean="0">
                <a:solidFill>
                  <a:schemeClr val="tx1"/>
                </a:solidFill>
              </a:rPr>
              <a:t>và </a:t>
            </a:r>
            <a:r>
              <a:rPr lang="vi-VN" altLang="en-US" sz="2200" b="1" dirty="0">
                <a:solidFill>
                  <a:schemeClr val="tx1"/>
                </a:solidFill>
              </a:rPr>
              <a:t>cách </a:t>
            </a:r>
            <a:r>
              <a:rPr lang="en-US" altLang="en-US" sz="2200" b="1" dirty="0" err="1" smtClean="0">
                <a:solidFill>
                  <a:schemeClr val="tx1"/>
                </a:solidFill>
              </a:rPr>
              <a:t>xác</a:t>
            </a:r>
            <a:r>
              <a:rPr lang="en-US" altLang="en-US" sz="2200" b="1" dirty="0" smtClean="0">
                <a:solidFill>
                  <a:schemeClr val="tx1"/>
                </a:solidFill>
              </a:rPr>
              <a:t> </a:t>
            </a:r>
            <a:r>
              <a:rPr lang="vi-VN" altLang="en-US" sz="2200" b="1" dirty="0" smtClean="0">
                <a:solidFill>
                  <a:schemeClr val="tx1"/>
                </a:solidFill>
              </a:rPr>
              <a:t>định tuyển </a:t>
            </a:r>
            <a:r>
              <a:rPr lang="vi-VN" altLang="en-US" sz="2200" b="1" dirty="0">
                <a:solidFill>
                  <a:schemeClr val="tx1"/>
                </a:solidFill>
              </a:rPr>
              <a:t>chọn hay bố trí người để thực hiện công việc tốt nhất.</a:t>
            </a:r>
            <a:endParaRPr lang="en-US" altLang="en-US" sz="2200" b="1" dirty="0">
              <a:solidFill>
                <a:schemeClr val="tx1"/>
              </a:solidFill>
            </a:endParaRPr>
          </a:p>
        </p:txBody>
      </p:sp>
      <p:sp>
        <p:nvSpPr>
          <p:cNvPr id="11" name="Rectangle 10"/>
          <p:cNvSpPr/>
          <p:nvPr/>
        </p:nvSpPr>
        <p:spPr>
          <a:xfrm>
            <a:off x="2847292" y="40942"/>
            <a:ext cx="7565950" cy="738664"/>
          </a:xfrm>
          <a:prstGeom prst="rect">
            <a:avLst/>
          </a:prstGeom>
        </p:spPr>
        <p:txBody>
          <a:bodyPr wrap="square">
            <a:spAutoFit/>
          </a:bodyPr>
          <a:lstStyle/>
          <a:p>
            <a:pPr algn="just">
              <a:lnSpc>
                <a:spcPct val="150000"/>
              </a:lnSpc>
              <a:spcBef>
                <a:spcPts val="600"/>
              </a:spcBef>
              <a:spcAft>
                <a:spcPts val="600"/>
              </a:spcAft>
              <a:buClr>
                <a:srgbClr val="FF0000"/>
              </a:buClr>
            </a:pPr>
            <a:r>
              <a:rPr lang="vi-VN" altLang="en-US" sz="2800" b="1" dirty="0" smtClean="0">
                <a:solidFill>
                  <a:srgbClr val="0033CC"/>
                </a:solidFill>
              </a:rPr>
              <a:t>QUY </a:t>
            </a:r>
            <a:r>
              <a:rPr lang="en-US" altLang="en-US" sz="2800" b="1" dirty="0">
                <a:solidFill>
                  <a:srgbClr val="0033CC"/>
                </a:solidFill>
                <a:latin typeface="aril (Body)"/>
              </a:rPr>
              <a:t>TRÌNH PHÁT TRIỂN </a:t>
            </a:r>
            <a:r>
              <a:rPr lang="vi-VN" altLang="en-US" sz="2800" b="1" dirty="0" smtClean="0">
                <a:solidFill>
                  <a:srgbClr val="0033CC"/>
                </a:solidFill>
              </a:rPr>
              <a:t>ĐỘI NGŨ </a:t>
            </a:r>
            <a:r>
              <a:rPr lang="en-US" altLang="en-US" sz="2800" b="1" dirty="0" smtClean="0">
                <a:solidFill>
                  <a:srgbClr val="0033CC"/>
                </a:solidFill>
                <a:latin typeface="aril (Body)"/>
              </a:rPr>
              <a:t>GV (</a:t>
            </a:r>
            <a:r>
              <a:rPr lang="en-US" altLang="en-US" sz="2800" b="1" dirty="0" err="1" smtClean="0">
                <a:solidFill>
                  <a:srgbClr val="0033CC"/>
                </a:solidFill>
                <a:latin typeface="aril (Body)"/>
              </a:rPr>
              <a:t>tt</a:t>
            </a:r>
            <a:r>
              <a:rPr lang="en-US" altLang="en-US" sz="2800" b="1" dirty="0" smtClean="0">
                <a:solidFill>
                  <a:srgbClr val="0033CC"/>
                </a:solidFill>
                <a:latin typeface="aril (Body)"/>
              </a:rPr>
              <a:t>)</a:t>
            </a:r>
            <a:endParaRPr lang="en-US" altLang="en-US" sz="2800" b="1" dirty="0">
              <a:solidFill>
                <a:srgbClr val="0033CC"/>
              </a:solidFill>
              <a:latin typeface="aril (Body)"/>
            </a:endParaRPr>
          </a:p>
        </p:txBody>
      </p:sp>
      <p:sp>
        <p:nvSpPr>
          <p:cNvPr id="13" name="Rectangle 3"/>
          <p:cNvSpPr>
            <a:spLocks noChangeArrowheads="1"/>
          </p:cNvSpPr>
          <p:nvPr/>
        </p:nvSpPr>
        <p:spPr bwMode="auto">
          <a:xfrm>
            <a:off x="840992" y="3432220"/>
            <a:ext cx="6563519"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just" defTabSz="1828800">
              <a:lnSpc>
                <a:spcPct val="150000"/>
              </a:lnSpc>
              <a:spcBef>
                <a:spcPts val="600"/>
              </a:spcBef>
              <a:spcAft>
                <a:spcPts val="600"/>
              </a:spcAft>
              <a:buClr>
                <a:srgbClr val="FF0000"/>
              </a:buClr>
            </a:pPr>
            <a:r>
              <a:rPr lang="en-US" altLang="en-US" sz="2200" b="1" dirty="0" smtClean="0">
                <a:solidFill>
                  <a:srgbClr val="0033CC"/>
                </a:solidFill>
                <a:latin typeface="Arial" panose="020B0604020202020204" pitchFamily="34" charset="0"/>
              </a:rPr>
              <a:t>b.</a:t>
            </a:r>
            <a:r>
              <a:rPr lang="vi-VN" altLang="en-US" sz="2200" b="1" dirty="0" smtClean="0">
                <a:solidFill>
                  <a:srgbClr val="0033CC"/>
                </a:solidFill>
                <a:latin typeface="Arial" panose="020B0604020202020204" pitchFamily="34" charset="0"/>
              </a:rPr>
              <a:t> </a:t>
            </a:r>
            <a:r>
              <a:rPr lang="vi-VN" altLang="en-US" sz="2200" b="1" dirty="0">
                <a:solidFill>
                  <a:srgbClr val="0033CC"/>
                </a:solidFill>
                <a:latin typeface="Arial" panose="020B0604020202020204" pitchFamily="34" charset="0"/>
              </a:rPr>
              <a:t>Xác định nhu cầu nhân lực </a:t>
            </a:r>
            <a:endParaRPr lang="en-US" altLang="en-US" sz="2200" b="1" dirty="0">
              <a:solidFill>
                <a:srgbClr val="0033CC"/>
              </a:solidFill>
              <a:latin typeface="Arial" panose="020B0604020202020204" pitchFamily="34" charset="0"/>
            </a:endParaRPr>
          </a:p>
        </p:txBody>
      </p:sp>
      <p:sp>
        <p:nvSpPr>
          <p:cNvPr id="14" name="Rectangle 6"/>
          <p:cNvSpPr>
            <a:spLocks noChangeArrowheads="1"/>
          </p:cNvSpPr>
          <p:nvPr/>
        </p:nvSpPr>
        <p:spPr bwMode="auto">
          <a:xfrm>
            <a:off x="1873699" y="4065145"/>
            <a:ext cx="9646762" cy="496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None/>
            </a:pPr>
            <a:r>
              <a:rPr lang="vi-VN" altLang="en-US" sz="2000" b="1" dirty="0">
                <a:solidFill>
                  <a:schemeClr val="tx1"/>
                </a:solidFill>
              </a:rPr>
              <a:t>Người ta có thể sử dụng nhiều phương pháp khác nhau như:</a:t>
            </a:r>
            <a:endParaRPr lang="en-US" altLang="en-US" sz="2000" b="1" dirty="0">
              <a:solidFill>
                <a:schemeClr val="tx1"/>
              </a:solidFill>
            </a:endParaRPr>
          </a:p>
        </p:txBody>
      </p:sp>
      <p:sp>
        <p:nvSpPr>
          <p:cNvPr id="15" name="Rectangle 7"/>
          <p:cNvSpPr>
            <a:spLocks noChangeArrowheads="1"/>
          </p:cNvSpPr>
          <p:nvPr/>
        </p:nvSpPr>
        <p:spPr bwMode="auto">
          <a:xfrm>
            <a:off x="2324099" y="4632829"/>
            <a:ext cx="3864141"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vi-VN" altLang="en-US" sz="2000" b="1" dirty="0">
                <a:solidFill>
                  <a:schemeClr val="tx1"/>
                </a:solidFill>
              </a:rPr>
              <a:t>Phân tích xu hướng</a:t>
            </a:r>
            <a:endParaRPr lang="en-US" altLang="en-US" sz="2000" b="1" dirty="0">
              <a:solidFill>
                <a:schemeClr val="tx1"/>
              </a:solidFill>
            </a:endParaRPr>
          </a:p>
        </p:txBody>
      </p:sp>
      <p:sp>
        <p:nvSpPr>
          <p:cNvPr id="16" name="Rectangle 8"/>
          <p:cNvSpPr>
            <a:spLocks noChangeArrowheads="1"/>
          </p:cNvSpPr>
          <p:nvPr/>
        </p:nvSpPr>
        <p:spPr bwMode="auto">
          <a:xfrm>
            <a:off x="2309159" y="5213341"/>
            <a:ext cx="717103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vi-VN" altLang="en-US" sz="2000" b="1" dirty="0">
                <a:solidFill>
                  <a:schemeClr val="tx1"/>
                </a:solidFill>
              </a:rPr>
              <a:t>Phương pháp phân tích hệ số</a:t>
            </a:r>
            <a:endParaRPr lang="en-US" altLang="en-US" sz="2000" b="1" dirty="0">
              <a:solidFill>
                <a:schemeClr val="tx1"/>
              </a:solidFill>
            </a:endParaRPr>
          </a:p>
        </p:txBody>
      </p:sp>
      <p:sp>
        <p:nvSpPr>
          <p:cNvPr id="17" name="Rectangle 9"/>
          <p:cNvSpPr>
            <a:spLocks noChangeArrowheads="1"/>
          </p:cNvSpPr>
          <p:nvPr/>
        </p:nvSpPr>
        <p:spPr bwMode="auto">
          <a:xfrm>
            <a:off x="2304197" y="5807960"/>
            <a:ext cx="842771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vi-VN" altLang="en-US" sz="2000" b="1" dirty="0">
                <a:solidFill>
                  <a:schemeClr val="tx1"/>
                </a:solidFill>
              </a:rPr>
              <a:t>Phương pháp phân tích tương quan</a:t>
            </a:r>
            <a:endParaRPr lang="en-US" altLang="en-US" sz="2000" b="1" dirty="0">
              <a:solidFill>
                <a:schemeClr val="tx1"/>
              </a:solidFill>
            </a:endParaRPr>
          </a:p>
        </p:txBody>
      </p:sp>
      <p:sp>
        <p:nvSpPr>
          <p:cNvPr id="18" name="Rectangle 10"/>
          <p:cNvSpPr>
            <a:spLocks noChangeArrowheads="1"/>
          </p:cNvSpPr>
          <p:nvPr/>
        </p:nvSpPr>
        <p:spPr bwMode="auto">
          <a:xfrm>
            <a:off x="2321069" y="6348149"/>
            <a:ext cx="9334159"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vi-VN" altLang="en-US" sz="2000" b="1">
                <a:solidFill>
                  <a:schemeClr val="tx1"/>
                </a:solidFill>
              </a:rPr>
              <a:t>Phương pháp theo đánh giá của chuyên gia</a:t>
            </a:r>
            <a:endParaRPr lang="en-US" altLang="en-US" sz="2000" b="1">
              <a:solidFill>
                <a:schemeClr val="tx1"/>
              </a:solidFill>
            </a:endParaRPr>
          </a:p>
        </p:txBody>
      </p:sp>
      <p:sp>
        <p:nvSpPr>
          <p:cNvPr id="19" name="Rectangle 7"/>
          <p:cNvSpPr>
            <a:spLocks noChangeArrowheads="1"/>
          </p:cNvSpPr>
          <p:nvPr/>
        </p:nvSpPr>
        <p:spPr bwMode="auto">
          <a:xfrm>
            <a:off x="809882" y="793285"/>
            <a:ext cx="2110741" cy="430887"/>
          </a:xfrm>
          <a:prstGeom prst="rect">
            <a:avLst/>
          </a:prstGeom>
          <a:solidFill>
            <a:srgbClr val="FFFF00"/>
          </a:solidFill>
          <a:ln>
            <a:noFill/>
          </a:ln>
          <a:effectLs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spcBef>
                <a:spcPts val="600"/>
              </a:spcBef>
              <a:spcAft>
                <a:spcPts val="600"/>
              </a:spcAft>
              <a:buClr>
                <a:srgbClr val="FF0000"/>
              </a:buClr>
              <a:buNone/>
            </a:pPr>
            <a:r>
              <a:rPr lang="en-US" altLang="en-US" sz="2200" i="1" u="sng" dirty="0" smtClean="0">
                <a:solidFill>
                  <a:schemeClr val="tx1"/>
                </a:solidFill>
              </a:rPr>
              <a:t>GỒM 8 BƯỚC:</a:t>
            </a:r>
            <a:endParaRPr lang="en-US" altLang="en-US" sz="2200" i="1" u="sng" dirty="0">
              <a:solidFill>
                <a:schemeClr val="tx1"/>
              </a:solidFill>
            </a:endParaRPr>
          </a:p>
        </p:txBody>
      </p:sp>
    </p:spTree>
    <p:extLst>
      <p:ext uri="{BB962C8B-B14F-4D97-AF65-F5344CB8AC3E}">
        <p14:creationId xmlns:p14="http://schemas.microsoft.com/office/powerpoint/2010/main" val="2201398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182"/>
                                        </p:tgtEl>
                                        <p:attrNameLst>
                                          <p:attrName>style.visibility</p:attrName>
                                        </p:attrNameLst>
                                      </p:cBhvr>
                                      <p:to>
                                        <p:strVal val="visible"/>
                                      </p:to>
                                    </p:set>
                                    <p:animEffect transition="in" filter="fade">
                                      <p:cBhvr>
                                        <p:cTn id="7" dur="500"/>
                                        <p:tgtEl>
                                          <p:spTgt spid="5018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0183"/>
                                        </p:tgtEl>
                                        <p:attrNameLst>
                                          <p:attrName>style.visibility</p:attrName>
                                        </p:attrNameLst>
                                      </p:cBhvr>
                                      <p:to>
                                        <p:strVal val="visible"/>
                                      </p:to>
                                    </p:set>
                                    <p:animEffect transition="in" filter="fade">
                                      <p:cBhvr>
                                        <p:cTn id="15" dur="500"/>
                                        <p:tgtEl>
                                          <p:spTgt spid="5018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2" grpId="0"/>
      <p:bldP spid="50183" grpId="0"/>
      <p:bldP spid="13" grpId="0"/>
      <p:bldP spid="14" grpId="0"/>
      <p:bldP spid="15" grpId="0"/>
      <p:bldP spid="16" grpId="0"/>
      <p:bldP spid="17" grpId="0"/>
      <p:bldP spid="1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ChangeArrowheads="1"/>
          </p:cNvSpPr>
          <p:nvPr/>
        </p:nvSpPr>
        <p:spPr bwMode="auto">
          <a:xfrm>
            <a:off x="95536" y="13648"/>
            <a:ext cx="6168786"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vi-VN" altLang="en-US" sz="2400" b="1" dirty="0" smtClean="0">
                <a:solidFill>
                  <a:srgbClr val="002060"/>
                </a:solidFill>
                <a:latin typeface="Arial" panose="020B0604020202020204" pitchFamily="34" charset="0"/>
              </a:rPr>
              <a:t>2</a:t>
            </a:r>
            <a:r>
              <a:rPr lang="vi-VN" altLang="en-US" sz="2400" b="1" dirty="0">
                <a:solidFill>
                  <a:srgbClr val="002060"/>
                </a:solidFill>
                <a:latin typeface="Arial" panose="020B0604020202020204" pitchFamily="34" charset="0"/>
              </a:rPr>
              <a:t>. Lập kế hoạch nhân lực </a:t>
            </a:r>
            <a:endParaRPr lang="en-US" altLang="en-US" sz="2400" b="1" dirty="0">
              <a:solidFill>
                <a:srgbClr val="002060"/>
              </a:solidFill>
              <a:latin typeface="Arial" panose="020B0604020202020204" pitchFamily="34" charset="0"/>
            </a:endParaRPr>
          </a:p>
        </p:txBody>
      </p:sp>
      <p:grpSp>
        <p:nvGrpSpPr>
          <p:cNvPr id="52228" name="Group 81"/>
          <p:cNvGrpSpPr>
            <a:grpSpLocks/>
          </p:cNvGrpSpPr>
          <p:nvPr/>
        </p:nvGrpSpPr>
        <p:grpSpPr bwMode="auto">
          <a:xfrm>
            <a:off x="1645920" y="418011"/>
            <a:ext cx="9849394" cy="6325689"/>
            <a:chOff x="1485" y="1830"/>
            <a:chExt cx="9375" cy="6930"/>
          </a:xfrm>
        </p:grpSpPr>
        <p:sp>
          <p:nvSpPr>
            <p:cNvPr id="52229" name="Text Box 305"/>
            <p:cNvSpPr txBox="1">
              <a:spLocks noChangeArrowheads="1"/>
            </p:cNvSpPr>
            <p:nvPr/>
          </p:nvSpPr>
          <p:spPr bwMode="auto">
            <a:xfrm>
              <a:off x="4216" y="1830"/>
              <a:ext cx="3505" cy="405"/>
            </a:xfrm>
            <a:prstGeom prst="rect">
              <a:avLst/>
            </a:prstGeom>
            <a:solidFill>
              <a:srgbClr val="B6DDE8"/>
            </a:solidFill>
            <a:ln w="9525">
              <a:solidFill>
                <a:srgbClr val="000000"/>
              </a:solidFill>
              <a:miter lim="800000"/>
              <a:headEnd/>
              <a:tailEnd/>
            </a:ln>
          </p:spPr>
          <p:txBody>
            <a:bodyPr>
              <a:spAutoFit/>
            </a:bodyPr>
            <a:lstStyle>
              <a:lvl1pPr indent="4318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a:spcBef>
                  <a:spcPts val="300"/>
                </a:spcBef>
              </a:pPr>
              <a:r>
                <a:rPr lang="en-US" altLang="en-US" sz="1800" b="1" dirty="0">
                  <a:solidFill>
                    <a:srgbClr val="000000"/>
                  </a:solidFill>
                  <a:latin typeface="Times New Roman" panose="02020603050405020304" pitchFamily="18" charset="0"/>
                  <a:cs typeface="Times New Roman" panose="02020603050405020304" pitchFamily="18" charset="0"/>
                </a:rPr>
                <a:t>MÔI TRƯỜNG BÊN NGOÀI</a:t>
              </a:r>
              <a:endParaRPr lang="en-US" altLang="en-US" sz="1800" dirty="0">
                <a:latin typeface="Times New Roman" panose="02020603050405020304" pitchFamily="18" charset="0"/>
                <a:cs typeface="Times New Roman" panose="02020603050405020304" pitchFamily="18" charset="0"/>
              </a:endParaRPr>
            </a:p>
          </p:txBody>
        </p:sp>
        <p:sp>
          <p:nvSpPr>
            <p:cNvPr id="52230" name="Text Box 306"/>
            <p:cNvSpPr txBox="1">
              <a:spLocks noChangeArrowheads="1"/>
            </p:cNvSpPr>
            <p:nvPr/>
          </p:nvSpPr>
          <p:spPr bwMode="auto">
            <a:xfrm>
              <a:off x="4236" y="2476"/>
              <a:ext cx="3483" cy="405"/>
            </a:xfrm>
            <a:prstGeom prst="rect">
              <a:avLst/>
            </a:prstGeom>
            <a:gradFill rotWithShape="0">
              <a:gsLst>
                <a:gs pos="0">
                  <a:srgbClr val="FFFFFF"/>
                </a:gs>
                <a:gs pos="100000">
                  <a:srgbClr val="B6DDE8"/>
                </a:gs>
              </a:gsLst>
              <a:lin ang="5400000" scaled="1"/>
            </a:gradFill>
            <a:ln w="12700">
              <a:solidFill>
                <a:srgbClr val="92CDDC"/>
              </a:solidFill>
              <a:miter lim="800000"/>
              <a:headEnd/>
              <a:tailEnd/>
            </a:ln>
            <a:effectLst>
              <a:outerShdw dist="28398" dir="3806097" algn="ctr" rotWithShape="0">
                <a:srgbClr val="205867">
                  <a:alpha val="50000"/>
                </a:srgbClr>
              </a:outerShdw>
            </a:effectLst>
          </p:spPr>
          <p:txBody>
            <a:bodyPr>
              <a:spAutoFit/>
            </a:bodyPr>
            <a:lstStyle>
              <a:lvl1pPr indent="4318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a:spcBef>
                  <a:spcPts val="300"/>
                </a:spcBef>
              </a:pPr>
              <a:r>
                <a:rPr lang="en-US" altLang="en-US" sz="1800" b="1">
                  <a:solidFill>
                    <a:srgbClr val="000000"/>
                  </a:solidFill>
                  <a:latin typeface="Times New Roman" panose="02020603050405020304" pitchFamily="18" charset="0"/>
                  <a:cs typeface="Times New Roman" panose="02020603050405020304" pitchFamily="18" charset="0"/>
                </a:rPr>
                <a:t>MÔI TRƯỜNG BÊN TRONG</a:t>
              </a:r>
              <a:endParaRPr lang="en-US" altLang="en-US" sz="1800">
                <a:latin typeface="Times New Roman" panose="02020603050405020304" pitchFamily="18" charset="0"/>
                <a:cs typeface="Times New Roman" panose="02020603050405020304" pitchFamily="18" charset="0"/>
              </a:endParaRPr>
            </a:p>
          </p:txBody>
        </p:sp>
        <p:sp>
          <p:nvSpPr>
            <p:cNvPr id="52231" name="Text Box 307"/>
            <p:cNvSpPr txBox="1">
              <a:spLocks noChangeArrowheads="1"/>
            </p:cNvSpPr>
            <p:nvPr/>
          </p:nvSpPr>
          <p:spPr bwMode="auto">
            <a:xfrm>
              <a:off x="1765" y="6270"/>
              <a:ext cx="1909" cy="705"/>
            </a:xfrm>
            <a:prstGeom prst="rect">
              <a:avLst/>
            </a:prstGeom>
            <a:solidFill>
              <a:srgbClr val="FFCC00"/>
            </a:solidFill>
            <a:ln w="9525">
              <a:solidFill>
                <a:srgbClr val="000000"/>
              </a:solidFill>
              <a:miter lim="800000"/>
              <a:headEnd/>
              <a:tailEnd/>
            </a:ln>
          </p:spPr>
          <p:txBody>
            <a:bodyPr/>
            <a:lstStyle>
              <a:lvl1pPr indent="4318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indent="0" algn="ctr">
                <a:spcBef>
                  <a:spcPts val="300"/>
                </a:spcBef>
              </a:pPr>
              <a:r>
                <a:rPr lang="en-US" altLang="en-US" sz="2000" b="1" dirty="0" err="1">
                  <a:solidFill>
                    <a:srgbClr val="000000"/>
                  </a:solidFill>
                  <a:latin typeface="Times New Roman" panose="02020603050405020304" pitchFamily="18" charset="0"/>
                  <a:cs typeface="Times New Roman" panose="02020603050405020304" pitchFamily="18" charset="0"/>
                </a:rPr>
                <a:t>cung</a:t>
              </a:r>
              <a:r>
                <a:rPr lang="en-US" altLang="en-US" sz="2000" b="1" dirty="0">
                  <a:solidFill>
                    <a:srgbClr val="000000"/>
                  </a:solidFill>
                  <a:latin typeface="Times New Roman" panose="02020603050405020304" pitchFamily="18" charset="0"/>
                  <a:cs typeface="Times New Roman" panose="02020603050405020304" pitchFamily="18" charset="0"/>
                </a:rPr>
                <a:t>=</a:t>
              </a:r>
              <a:r>
                <a:rPr lang="en-US" altLang="en-US" sz="2000" b="1" dirty="0" err="1">
                  <a:solidFill>
                    <a:srgbClr val="000000"/>
                  </a:solidFill>
                  <a:latin typeface="Times New Roman" panose="02020603050405020304" pitchFamily="18" charset="0"/>
                  <a:cs typeface="Times New Roman" panose="02020603050405020304" pitchFamily="18" charset="0"/>
                </a:rPr>
                <a:t>cầu</a:t>
              </a:r>
              <a:endParaRPr lang="en-US" altLang="en-US" sz="2000" dirty="0">
                <a:latin typeface="Times New Roman" panose="02020603050405020304" pitchFamily="18" charset="0"/>
                <a:cs typeface="Times New Roman" panose="02020603050405020304" pitchFamily="18" charset="0"/>
              </a:endParaRPr>
            </a:p>
          </p:txBody>
        </p:sp>
        <p:sp>
          <p:nvSpPr>
            <p:cNvPr id="52232" name="Text Box 308"/>
            <p:cNvSpPr txBox="1">
              <a:spLocks noChangeArrowheads="1"/>
            </p:cNvSpPr>
            <p:nvPr/>
          </p:nvSpPr>
          <p:spPr bwMode="auto">
            <a:xfrm>
              <a:off x="3694" y="3006"/>
              <a:ext cx="4260" cy="405"/>
            </a:xfrm>
            <a:prstGeom prst="rect">
              <a:avLst/>
            </a:prstGeom>
            <a:gradFill rotWithShape="0">
              <a:gsLst>
                <a:gs pos="0">
                  <a:srgbClr val="FFFFFF"/>
                </a:gs>
                <a:gs pos="100000">
                  <a:srgbClr val="FBD4B4"/>
                </a:gs>
              </a:gsLst>
              <a:lin ang="5400000" scaled="1"/>
            </a:gradFill>
            <a:ln w="12700">
              <a:solidFill>
                <a:srgbClr val="FABF8F"/>
              </a:solidFill>
              <a:miter lim="800000"/>
              <a:headEnd/>
              <a:tailEnd/>
            </a:ln>
            <a:effectLst>
              <a:outerShdw dist="28398" dir="3806097" algn="ctr" rotWithShape="0">
                <a:srgbClr val="974706">
                  <a:alpha val="50000"/>
                </a:srgbClr>
              </a:outerShdw>
            </a:effectLst>
          </p:spPr>
          <p:txBody>
            <a:bodyPr>
              <a:spAutoFit/>
            </a:bodyPr>
            <a:lstStyle>
              <a:lvl1pPr indent="4318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a:spcBef>
                  <a:spcPts val="300"/>
                </a:spcBef>
              </a:pPr>
              <a:r>
                <a:rPr lang="en-US" altLang="en-US" sz="1800" b="1">
                  <a:solidFill>
                    <a:srgbClr val="000000"/>
                  </a:solidFill>
                  <a:latin typeface="Times New Roman" panose="02020603050405020304" pitchFamily="18" charset="0"/>
                  <a:cs typeface="Times New Roman" panose="02020603050405020304" pitchFamily="18" charset="0"/>
                </a:rPr>
                <a:t>KẾ HOẠCH CHIẾN LƯỢC</a:t>
              </a:r>
              <a:endParaRPr lang="en-US" altLang="en-US" sz="1800">
                <a:latin typeface="Times New Roman" panose="02020603050405020304" pitchFamily="18" charset="0"/>
                <a:cs typeface="Times New Roman" panose="02020603050405020304" pitchFamily="18" charset="0"/>
              </a:endParaRPr>
            </a:p>
          </p:txBody>
        </p:sp>
        <p:sp>
          <p:nvSpPr>
            <p:cNvPr id="52233" name="Text Box 309"/>
            <p:cNvSpPr txBox="1">
              <a:spLocks noChangeArrowheads="1"/>
            </p:cNvSpPr>
            <p:nvPr/>
          </p:nvSpPr>
          <p:spPr bwMode="auto">
            <a:xfrm>
              <a:off x="3694" y="3690"/>
              <a:ext cx="4260" cy="405"/>
            </a:xfrm>
            <a:prstGeom prst="rect">
              <a:avLst/>
            </a:prstGeom>
            <a:gradFill rotWithShape="0">
              <a:gsLst>
                <a:gs pos="0">
                  <a:srgbClr val="B2A1C7"/>
                </a:gs>
                <a:gs pos="50000">
                  <a:srgbClr val="E5DFEC"/>
                </a:gs>
                <a:gs pos="100000">
                  <a:srgbClr val="B2A1C7"/>
                </a:gs>
              </a:gsLst>
              <a:lin ang="18900000" scaled="1"/>
            </a:gradFill>
            <a:ln w="12700">
              <a:solidFill>
                <a:srgbClr val="B2A1C7"/>
              </a:solidFill>
              <a:miter lim="800000"/>
              <a:headEnd/>
              <a:tailEnd/>
            </a:ln>
            <a:effectLst>
              <a:outerShdw dist="28398" dir="3806097" algn="ctr" rotWithShape="0">
                <a:srgbClr val="3F3151">
                  <a:alpha val="50000"/>
                </a:srgbClr>
              </a:outerShdw>
            </a:effectLst>
          </p:spPr>
          <p:txBody>
            <a:bodyPr>
              <a:spAutoFit/>
            </a:bodyPr>
            <a:lstStyle>
              <a:lvl1pPr indent="4318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ctr">
                <a:spcBef>
                  <a:spcPts val="300"/>
                </a:spcBef>
              </a:pPr>
              <a:r>
                <a:rPr lang="en-US" altLang="en-US" sz="1800" b="1">
                  <a:solidFill>
                    <a:srgbClr val="000000"/>
                  </a:solidFill>
                  <a:latin typeface="Times New Roman" panose="02020603050405020304" pitchFamily="18" charset="0"/>
                  <a:cs typeface="Times New Roman" panose="02020603050405020304" pitchFamily="18" charset="0"/>
                </a:rPr>
                <a:t>KẾ HOẠCH NHÂN LỰC</a:t>
              </a:r>
              <a:endParaRPr lang="en-US" altLang="en-US" sz="1800">
                <a:latin typeface="Times New Roman" panose="02020603050405020304" pitchFamily="18" charset="0"/>
                <a:cs typeface="Times New Roman" panose="02020603050405020304" pitchFamily="18" charset="0"/>
              </a:endParaRPr>
            </a:p>
          </p:txBody>
        </p:sp>
        <p:sp>
          <p:nvSpPr>
            <p:cNvPr id="52234" name="Text Box 310"/>
            <p:cNvSpPr txBox="1">
              <a:spLocks noChangeArrowheads="1"/>
            </p:cNvSpPr>
            <p:nvPr/>
          </p:nvSpPr>
          <p:spPr bwMode="auto">
            <a:xfrm>
              <a:off x="1765" y="4730"/>
              <a:ext cx="2690" cy="989"/>
            </a:xfrm>
            <a:prstGeom prst="rect">
              <a:avLst/>
            </a:prstGeom>
            <a:gradFill rotWithShape="0">
              <a:gsLst>
                <a:gs pos="0">
                  <a:srgbClr val="92CDDC"/>
                </a:gs>
                <a:gs pos="50000">
                  <a:srgbClr val="DAEEF3"/>
                </a:gs>
                <a:gs pos="100000">
                  <a:srgbClr val="92CDDC"/>
                </a:gs>
              </a:gsLst>
              <a:lin ang="18900000" scaled="1"/>
            </a:gradFill>
            <a:ln w="12700">
              <a:solidFill>
                <a:srgbClr val="92CDDC"/>
              </a:solidFill>
              <a:miter lim="800000"/>
              <a:headEnd/>
              <a:tailEnd/>
            </a:ln>
            <a:effectLst>
              <a:outerShdw dist="28398" dir="3806097" algn="ctr" rotWithShape="0">
                <a:srgbClr val="205867">
                  <a:alpha val="50000"/>
                </a:srgbClr>
              </a:outerShdw>
            </a:effectLst>
          </p:spPr>
          <p:txBody>
            <a:bodyPr/>
            <a:lstStyle>
              <a:lvl1pPr indent="4318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indent="0" algn="ctr">
                <a:spcBef>
                  <a:spcPts val="300"/>
                </a:spcBef>
              </a:pPr>
              <a:r>
                <a:rPr lang="en-US" altLang="en-US" sz="2400" b="1" dirty="0" err="1">
                  <a:solidFill>
                    <a:srgbClr val="000000"/>
                  </a:solidFill>
                  <a:latin typeface="Times New Roman" panose="02020603050405020304" pitchFamily="18" charset="0"/>
                  <a:cs typeface="Times New Roman" panose="02020603050405020304" pitchFamily="18" charset="0"/>
                </a:rPr>
                <a:t>Dự</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báo</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nhu</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cầu</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về</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nhân</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lực</a:t>
              </a:r>
              <a:endParaRPr lang="en-US" altLang="en-US" sz="2400" dirty="0">
                <a:latin typeface="Times New Roman" panose="02020603050405020304" pitchFamily="18" charset="0"/>
                <a:cs typeface="Times New Roman" panose="02020603050405020304" pitchFamily="18" charset="0"/>
              </a:endParaRPr>
            </a:p>
          </p:txBody>
        </p:sp>
        <p:sp>
          <p:nvSpPr>
            <p:cNvPr id="52235" name="Text Box 311"/>
            <p:cNvSpPr txBox="1">
              <a:spLocks noChangeArrowheads="1"/>
            </p:cNvSpPr>
            <p:nvPr/>
          </p:nvSpPr>
          <p:spPr bwMode="auto">
            <a:xfrm>
              <a:off x="7825" y="4730"/>
              <a:ext cx="2690" cy="989"/>
            </a:xfrm>
            <a:prstGeom prst="rect">
              <a:avLst/>
            </a:prstGeom>
            <a:gradFill rotWithShape="0">
              <a:gsLst>
                <a:gs pos="0">
                  <a:srgbClr val="92CDDC"/>
                </a:gs>
                <a:gs pos="50000">
                  <a:srgbClr val="DAEEF3"/>
                </a:gs>
                <a:gs pos="100000">
                  <a:srgbClr val="92CDDC"/>
                </a:gs>
              </a:gsLst>
              <a:lin ang="18900000" scaled="1"/>
            </a:gradFill>
            <a:ln w="12700">
              <a:solidFill>
                <a:srgbClr val="92CDDC"/>
              </a:solidFill>
              <a:miter lim="800000"/>
              <a:headEnd/>
              <a:tailEnd/>
            </a:ln>
            <a:effectLst>
              <a:outerShdw dist="28398" dir="3806097" algn="ctr" rotWithShape="0">
                <a:srgbClr val="205867">
                  <a:alpha val="50000"/>
                </a:srgbClr>
              </a:outerShdw>
            </a:effectLst>
          </p:spPr>
          <p:txBody>
            <a:bodyPr/>
            <a:lstStyle>
              <a:lvl1pPr indent="4318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indent="0" algn="ctr">
                <a:spcBef>
                  <a:spcPts val="300"/>
                </a:spcBef>
              </a:pPr>
              <a:r>
                <a:rPr lang="en-US" altLang="en-US" sz="2400" b="1" dirty="0" err="1">
                  <a:solidFill>
                    <a:srgbClr val="000000"/>
                  </a:solidFill>
                  <a:latin typeface="Times New Roman" panose="02020603050405020304" pitchFamily="18" charset="0"/>
                  <a:cs typeface="Times New Roman" panose="02020603050405020304" pitchFamily="18" charset="0"/>
                </a:rPr>
                <a:t>Dự</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báo</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nguồn</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cung</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cấp</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nhân</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lực</a:t>
              </a:r>
              <a:endParaRPr lang="en-US" altLang="en-US" sz="2400" dirty="0">
                <a:latin typeface="Times New Roman" panose="02020603050405020304" pitchFamily="18" charset="0"/>
                <a:cs typeface="Times New Roman" panose="02020603050405020304" pitchFamily="18" charset="0"/>
              </a:endParaRPr>
            </a:p>
          </p:txBody>
        </p:sp>
        <p:sp>
          <p:nvSpPr>
            <p:cNvPr id="52236" name="Text Box 312"/>
            <p:cNvSpPr txBox="1">
              <a:spLocks noChangeArrowheads="1"/>
            </p:cNvSpPr>
            <p:nvPr/>
          </p:nvSpPr>
          <p:spPr bwMode="auto">
            <a:xfrm>
              <a:off x="4058" y="6270"/>
              <a:ext cx="3767" cy="705"/>
            </a:xfrm>
            <a:prstGeom prst="rect">
              <a:avLst/>
            </a:prstGeom>
            <a:solidFill>
              <a:srgbClr val="FFCC00"/>
            </a:solidFill>
            <a:ln w="9525">
              <a:solidFill>
                <a:srgbClr val="000000"/>
              </a:solidFill>
              <a:miter lim="800000"/>
              <a:headEnd/>
              <a:tailEnd/>
            </a:ln>
          </p:spPr>
          <p:txBody>
            <a:bodyPr/>
            <a:lstStyle>
              <a:lvl1pPr indent="4318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indent="0" algn="ctr">
                <a:spcBef>
                  <a:spcPts val="300"/>
                </a:spcBef>
              </a:pPr>
              <a:r>
                <a:rPr lang="en-US" altLang="en-US" sz="2000" b="1" dirty="0" err="1">
                  <a:solidFill>
                    <a:srgbClr val="000000"/>
                  </a:solidFill>
                  <a:latin typeface="Times New Roman" panose="02020603050405020304" pitchFamily="18" charset="0"/>
                  <a:cs typeface="Times New Roman" panose="02020603050405020304" pitchFamily="18" charset="0"/>
                </a:rPr>
                <a:t>Thừa</a:t>
              </a:r>
              <a:r>
                <a:rPr lang="en-US" altLang="en-US" sz="2000" b="1" dirty="0">
                  <a:solidFill>
                    <a:srgbClr val="000000"/>
                  </a:solidFill>
                  <a:latin typeface="Times New Roman" panose="02020603050405020304" pitchFamily="18" charset="0"/>
                  <a:cs typeface="Times New Roman" panose="02020603050405020304" pitchFamily="18" charset="0"/>
                </a:rPr>
                <a:t> </a:t>
              </a:r>
              <a:r>
                <a:rPr lang="en-US" altLang="en-US" sz="2000" b="1" dirty="0" err="1">
                  <a:solidFill>
                    <a:srgbClr val="000000"/>
                  </a:solidFill>
                  <a:latin typeface="Times New Roman" panose="02020603050405020304" pitchFamily="18" charset="0"/>
                  <a:cs typeface="Times New Roman" panose="02020603050405020304" pitchFamily="18" charset="0"/>
                </a:rPr>
                <a:t>nhân</a:t>
              </a:r>
              <a:r>
                <a:rPr lang="en-US" altLang="en-US" sz="2000" b="1" dirty="0">
                  <a:solidFill>
                    <a:srgbClr val="000000"/>
                  </a:solidFill>
                  <a:latin typeface="Times New Roman" panose="02020603050405020304" pitchFamily="18" charset="0"/>
                  <a:cs typeface="Times New Roman" panose="02020603050405020304" pitchFamily="18" charset="0"/>
                </a:rPr>
                <a:t> </a:t>
              </a:r>
              <a:r>
                <a:rPr lang="en-US" altLang="en-US" sz="2000" b="1" dirty="0" err="1">
                  <a:solidFill>
                    <a:srgbClr val="000000"/>
                  </a:solidFill>
                  <a:latin typeface="Times New Roman" panose="02020603050405020304" pitchFamily="18" charset="0"/>
                  <a:cs typeface="Times New Roman" panose="02020603050405020304" pitchFamily="18" charset="0"/>
                </a:rPr>
                <a:t>lực</a:t>
              </a:r>
              <a:endParaRPr lang="en-US" altLang="en-US" sz="2000" dirty="0">
                <a:latin typeface="Times New Roman" panose="02020603050405020304" pitchFamily="18" charset="0"/>
                <a:cs typeface="Times New Roman" panose="02020603050405020304" pitchFamily="18" charset="0"/>
              </a:endParaRPr>
            </a:p>
          </p:txBody>
        </p:sp>
        <p:sp>
          <p:nvSpPr>
            <p:cNvPr id="52237" name="Text Box 313"/>
            <p:cNvSpPr txBox="1">
              <a:spLocks noChangeArrowheads="1"/>
            </p:cNvSpPr>
            <p:nvPr/>
          </p:nvSpPr>
          <p:spPr bwMode="auto">
            <a:xfrm>
              <a:off x="4058" y="7365"/>
              <a:ext cx="3767" cy="915"/>
            </a:xfrm>
            <a:prstGeom prst="rect">
              <a:avLst/>
            </a:prstGeom>
            <a:solidFill>
              <a:srgbClr val="FABF8F"/>
            </a:solidFill>
            <a:ln w="9525">
              <a:solidFill>
                <a:srgbClr val="000000"/>
              </a:solidFill>
              <a:miter lim="800000"/>
              <a:headEnd/>
              <a:tailEnd/>
            </a:ln>
          </p:spPr>
          <p:txBody>
            <a:bodyPr/>
            <a:lstStyle>
              <a:lvl1pPr indent="4318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indent="0" algn="ctr">
                <a:spcBef>
                  <a:spcPts val="300"/>
                </a:spcBef>
              </a:pPr>
              <a:r>
                <a:rPr lang="en-US" altLang="en-US" sz="1800" b="1" dirty="0" err="1">
                  <a:solidFill>
                    <a:srgbClr val="000000"/>
                  </a:solidFill>
                  <a:latin typeface="Times New Roman" panose="02020603050405020304" pitchFamily="18" charset="0"/>
                  <a:cs typeface="Times New Roman" panose="02020603050405020304" pitchFamily="18" charset="0"/>
                </a:rPr>
                <a:t>Hạn</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chế</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thuê</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thêm</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giảm</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giờ</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làm</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chế</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độ</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nghỉ</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hưu</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sớm</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sai</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thải</a:t>
              </a:r>
              <a:endParaRPr lang="en-US" altLang="en-US" sz="1800" dirty="0">
                <a:latin typeface="Times New Roman" panose="02020603050405020304" pitchFamily="18" charset="0"/>
                <a:cs typeface="Times New Roman" panose="02020603050405020304" pitchFamily="18" charset="0"/>
              </a:endParaRPr>
            </a:p>
          </p:txBody>
        </p:sp>
        <p:sp>
          <p:nvSpPr>
            <p:cNvPr id="52238" name="Text Box 314"/>
            <p:cNvSpPr txBox="1">
              <a:spLocks noChangeArrowheads="1"/>
            </p:cNvSpPr>
            <p:nvPr/>
          </p:nvSpPr>
          <p:spPr bwMode="auto">
            <a:xfrm>
              <a:off x="8265" y="6270"/>
              <a:ext cx="2037" cy="450"/>
            </a:xfrm>
            <a:prstGeom prst="rect">
              <a:avLst/>
            </a:prstGeom>
            <a:solidFill>
              <a:srgbClr val="FFCC00"/>
            </a:solidFill>
            <a:ln w="9525">
              <a:solidFill>
                <a:srgbClr val="000000"/>
              </a:solidFill>
              <a:miter lim="800000"/>
              <a:headEnd/>
              <a:tailEnd/>
            </a:ln>
          </p:spPr>
          <p:txBody>
            <a:bodyPr/>
            <a:lstStyle>
              <a:lvl1pPr indent="4318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indent="0" algn="ctr">
                <a:spcBef>
                  <a:spcPts val="300"/>
                </a:spcBef>
              </a:pPr>
              <a:r>
                <a:rPr lang="en-US" altLang="en-US" sz="2000" b="1" dirty="0" err="1">
                  <a:solidFill>
                    <a:srgbClr val="000000"/>
                  </a:solidFill>
                  <a:latin typeface="Times New Roman" panose="02020603050405020304" pitchFamily="18" charset="0"/>
                  <a:cs typeface="Times New Roman" panose="02020603050405020304" pitchFamily="18" charset="0"/>
                </a:rPr>
                <a:t>Thiếu</a:t>
              </a:r>
              <a:r>
                <a:rPr lang="en-US" altLang="en-US" sz="2000" b="1" dirty="0">
                  <a:solidFill>
                    <a:srgbClr val="000000"/>
                  </a:solidFill>
                  <a:latin typeface="Times New Roman" panose="02020603050405020304" pitchFamily="18" charset="0"/>
                  <a:cs typeface="Times New Roman" panose="02020603050405020304" pitchFamily="18" charset="0"/>
                </a:rPr>
                <a:t> </a:t>
              </a:r>
              <a:r>
                <a:rPr lang="en-US" altLang="en-US" sz="2000" b="1" dirty="0" err="1">
                  <a:solidFill>
                    <a:srgbClr val="000000"/>
                  </a:solidFill>
                  <a:latin typeface="Times New Roman" panose="02020603050405020304" pitchFamily="18" charset="0"/>
                  <a:cs typeface="Times New Roman" panose="02020603050405020304" pitchFamily="18" charset="0"/>
                </a:rPr>
                <a:t>nhân</a:t>
              </a:r>
              <a:r>
                <a:rPr lang="en-US" altLang="en-US" sz="2000" b="1" dirty="0">
                  <a:solidFill>
                    <a:srgbClr val="000000"/>
                  </a:solidFill>
                  <a:latin typeface="Times New Roman" panose="02020603050405020304" pitchFamily="18" charset="0"/>
                  <a:cs typeface="Times New Roman" panose="02020603050405020304" pitchFamily="18" charset="0"/>
                </a:rPr>
                <a:t> </a:t>
              </a:r>
              <a:r>
                <a:rPr lang="en-US" altLang="en-US" sz="2000" b="1" dirty="0" err="1">
                  <a:solidFill>
                    <a:srgbClr val="000000"/>
                  </a:solidFill>
                  <a:latin typeface="Times New Roman" panose="02020603050405020304" pitchFamily="18" charset="0"/>
                  <a:cs typeface="Times New Roman" panose="02020603050405020304" pitchFamily="18" charset="0"/>
                </a:rPr>
                <a:t>lực</a:t>
              </a:r>
              <a:endParaRPr lang="en-US" altLang="en-US" sz="2000" dirty="0">
                <a:latin typeface="Times New Roman" panose="02020603050405020304" pitchFamily="18" charset="0"/>
                <a:cs typeface="Times New Roman" panose="02020603050405020304" pitchFamily="18" charset="0"/>
              </a:endParaRPr>
            </a:p>
          </p:txBody>
        </p:sp>
        <p:sp>
          <p:nvSpPr>
            <p:cNvPr id="52239" name="Text Box 315"/>
            <p:cNvSpPr txBox="1">
              <a:spLocks noChangeArrowheads="1"/>
            </p:cNvSpPr>
            <p:nvPr/>
          </p:nvSpPr>
          <p:spPr bwMode="auto">
            <a:xfrm>
              <a:off x="1830" y="7365"/>
              <a:ext cx="1909" cy="915"/>
            </a:xfrm>
            <a:prstGeom prst="rect">
              <a:avLst/>
            </a:prstGeom>
            <a:solidFill>
              <a:srgbClr val="FABF8F"/>
            </a:solidFill>
            <a:ln w="9525">
              <a:solidFill>
                <a:srgbClr val="000000"/>
              </a:solidFill>
              <a:miter lim="800000"/>
              <a:headEnd/>
              <a:tailEnd/>
            </a:ln>
          </p:spPr>
          <p:txBody>
            <a:bodyPr/>
            <a:lstStyle>
              <a:lvl1pPr indent="4318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indent="0" algn="ctr">
                <a:spcBef>
                  <a:spcPts val="300"/>
                </a:spcBef>
              </a:pPr>
              <a:r>
                <a:rPr lang="en-US" altLang="en-US" sz="1800" b="1" dirty="0" err="1">
                  <a:solidFill>
                    <a:srgbClr val="000000"/>
                  </a:solidFill>
                  <a:latin typeface="Times New Roman" panose="02020603050405020304" pitchFamily="18" charset="0"/>
                  <a:cs typeface="Times New Roman" panose="02020603050405020304" pitchFamily="18" charset="0"/>
                </a:rPr>
                <a:t>Không</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phải</a:t>
              </a:r>
              <a:r>
                <a:rPr lang="en-US" altLang="en-US" sz="1800" b="1" dirty="0">
                  <a:solidFill>
                    <a:srgbClr val="000000"/>
                  </a:solidFill>
                  <a:latin typeface="Times New Roman" panose="02020603050405020304" pitchFamily="18" charset="0"/>
                  <a:cs typeface="Times New Roman" panose="02020603050405020304" pitchFamily="18" charset="0"/>
                </a:rPr>
                <a:t> </a:t>
              </a:r>
              <a:endParaRPr lang="en-US" altLang="en-US" sz="1800" dirty="0">
                <a:latin typeface="Times New Roman" panose="02020603050405020304" pitchFamily="18" charset="0"/>
                <a:cs typeface="Times New Roman" panose="02020603050405020304" pitchFamily="18" charset="0"/>
              </a:endParaRPr>
            </a:p>
            <a:p>
              <a:pPr indent="0" algn="ctr">
                <a:spcBef>
                  <a:spcPts val="300"/>
                </a:spcBef>
              </a:pPr>
              <a:r>
                <a:rPr lang="en-US" altLang="en-US" sz="1800" b="1" dirty="0" err="1">
                  <a:solidFill>
                    <a:srgbClr val="000000"/>
                  </a:solidFill>
                  <a:latin typeface="Times New Roman" panose="02020603050405020304" pitchFamily="18" charset="0"/>
                  <a:cs typeface="Times New Roman" panose="02020603050405020304" pitchFamily="18" charset="0"/>
                </a:rPr>
                <a:t>làm</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gì</a:t>
              </a:r>
              <a:endParaRPr lang="en-US" altLang="en-US" sz="1800" dirty="0">
                <a:latin typeface="Times New Roman" panose="02020603050405020304" pitchFamily="18" charset="0"/>
                <a:cs typeface="Times New Roman" panose="02020603050405020304" pitchFamily="18" charset="0"/>
              </a:endParaRPr>
            </a:p>
          </p:txBody>
        </p:sp>
        <p:sp>
          <p:nvSpPr>
            <p:cNvPr id="52240" name="Text Box 316"/>
            <p:cNvSpPr txBox="1">
              <a:spLocks noChangeArrowheads="1"/>
            </p:cNvSpPr>
            <p:nvPr/>
          </p:nvSpPr>
          <p:spPr bwMode="auto">
            <a:xfrm>
              <a:off x="8265" y="7110"/>
              <a:ext cx="2037" cy="450"/>
            </a:xfrm>
            <a:prstGeom prst="rect">
              <a:avLst/>
            </a:prstGeom>
            <a:solidFill>
              <a:srgbClr val="FABF8F"/>
            </a:solidFill>
            <a:ln w="9525">
              <a:solidFill>
                <a:srgbClr val="000000"/>
              </a:solidFill>
              <a:miter lim="800000"/>
              <a:headEnd/>
              <a:tailEnd/>
            </a:ln>
          </p:spPr>
          <p:txBody>
            <a:bodyPr/>
            <a:lstStyle>
              <a:lvl1pPr indent="4318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indent="0" algn="ctr">
                <a:spcBef>
                  <a:spcPts val="300"/>
                </a:spcBef>
              </a:pPr>
              <a:r>
                <a:rPr lang="en-US" altLang="en-US" sz="1800" b="1" dirty="0" err="1">
                  <a:solidFill>
                    <a:srgbClr val="000000"/>
                  </a:solidFill>
                  <a:latin typeface="Times New Roman" panose="02020603050405020304" pitchFamily="18" charset="0"/>
                  <a:cs typeface="Times New Roman" panose="02020603050405020304" pitchFamily="18" charset="0"/>
                </a:rPr>
                <a:t>Tuyển</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dụng</a:t>
              </a:r>
              <a:endParaRPr lang="en-US" altLang="en-US" sz="1800" dirty="0">
                <a:latin typeface="Times New Roman" panose="02020603050405020304" pitchFamily="18" charset="0"/>
                <a:cs typeface="Times New Roman" panose="02020603050405020304" pitchFamily="18" charset="0"/>
              </a:endParaRPr>
            </a:p>
          </p:txBody>
        </p:sp>
        <p:sp>
          <p:nvSpPr>
            <p:cNvPr id="52241" name="Text Box 317"/>
            <p:cNvSpPr txBox="1">
              <a:spLocks noChangeArrowheads="1"/>
            </p:cNvSpPr>
            <p:nvPr/>
          </p:nvSpPr>
          <p:spPr bwMode="auto">
            <a:xfrm>
              <a:off x="8265" y="7830"/>
              <a:ext cx="2037" cy="450"/>
            </a:xfrm>
            <a:prstGeom prst="rect">
              <a:avLst/>
            </a:prstGeom>
            <a:solidFill>
              <a:srgbClr val="FABF8F"/>
            </a:solidFill>
            <a:ln w="9525">
              <a:solidFill>
                <a:srgbClr val="000000"/>
              </a:solidFill>
              <a:miter lim="800000"/>
              <a:headEnd/>
              <a:tailEnd/>
            </a:ln>
          </p:spPr>
          <p:txBody>
            <a:bodyPr/>
            <a:lstStyle>
              <a:lvl1pPr indent="4318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indent="0" algn="ctr">
                <a:spcBef>
                  <a:spcPts val="300"/>
                </a:spcBef>
              </a:pPr>
              <a:r>
                <a:rPr lang="en-US" altLang="en-US" sz="1800" b="1" dirty="0" err="1">
                  <a:solidFill>
                    <a:srgbClr val="000000"/>
                  </a:solidFill>
                  <a:latin typeface="Times New Roman" panose="02020603050405020304" pitchFamily="18" charset="0"/>
                  <a:cs typeface="Times New Roman" panose="02020603050405020304" pitchFamily="18" charset="0"/>
                </a:rPr>
                <a:t>Chọn</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lựa</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sắp</a:t>
              </a:r>
              <a:r>
                <a:rPr lang="en-US" altLang="en-US" sz="1800" b="1" dirty="0">
                  <a:solidFill>
                    <a:srgbClr val="000000"/>
                  </a:solidFill>
                  <a:latin typeface="Times New Roman" panose="02020603050405020304" pitchFamily="18" charset="0"/>
                  <a:cs typeface="Times New Roman" panose="02020603050405020304" pitchFamily="18" charset="0"/>
                </a:rPr>
                <a:t> </a:t>
              </a:r>
              <a:r>
                <a:rPr lang="en-US" altLang="en-US" sz="1800" b="1" dirty="0" err="1">
                  <a:solidFill>
                    <a:srgbClr val="000000"/>
                  </a:solidFill>
                  <a:latin typeface="Times New Roman" panose="02020603050405020304" pitchFamily="18" charset="0"/>
                  <a:cs typeface="Times New Roman" panose="02020603050405020304" pitchFamily="18" charset="0"/>
                </a:rPr>
                <a:t>xếp</a:t>
              </a:r>
              <a:endParaRPr lang="en-US" altLang="en-US" sz="1800" dirty="0">
                <a:latin typeface="Times New Roman" panose="02020603050405020304" pitchFamily="18" charset="0"/>
                <a:cs typeface="Times New Roman" panose="02020603050405020304" pitchFamily="18" charset="0"/>
              </a:endParaRPr>
            </a:p>
          </p:txBody>
        </p:sp>
        <p:cxnSp>
          <p:nvCxnSpPr>
            <p:cNvPr id="52242" name="AutoShape 318"/>
            <p:cNvCxnSpPr>
              <a:cxnSpLocks noChangeShapeType="1"/>
            </p:cNvCxnSpPr>
            <p:nvPr/>
          </p:nvCxnSpPr>
          <p:spPr bwMode="auto">
            <a:xfrm flipH="1">
              <a:off x="1680" y="3885"/>
              <a:ext cx="1994" cy="1"/>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243" name="AutoShape 319"/>
            <p:cNvCxnSpPr>
              <a:cxnSpLocks noChangeShapeType="1"/>
            </p:cNvCxnSpPr>
            <p:nvPr/>
          </p:nvCxnSpPr>
          <p:spPr bwMode="auto">
            <a:xfrm>
              <a:off x="1680" y="3885"/>
              <a:ext cx="0" cy="207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244" name="AutoShape 320"/>
            <p:cNvCxnSpPr>
              <a:cxnSpLocks noChangeShapeType="1"/>
            </p:cNvCxnSpPr>
            <p:nvPr/>
          </p:nvCxnSpPr>
          <p:spPr bwMode="auto">
            <a:xfrm flipH="1">
              <a:off x="7944" y="3885"/>
              <a:ext cx="2706" cy="1"/>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245" name="AutoShape 321"/>
            <p:cNvCxnSpPr>
              <a:cxnSpLocks noChangeShapeType="1"/>
            </p:cNvCxnSpPr>
            <p:nvPr/>
          </p:nvCxnSpPr>
          <p:spPr bwMode="auto">
            <a:xfrm flipH="1">
              <a:off x="1575" y="2595"/>
              <a:ext cx="2565" cy="1"/>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246" name="AutoShape 322"/>
            <p:cNvCxnSpPr>
              <a:cxnSpLocks noChangeShapeType="1"/>
            </p:cNvCxnSpPr>
            <p:nvPr/>
          </p:nvCxnSpPr>
          <p:spPr bwMode="auto">
            <a:xfrm>
              <a:off x="1575" y="2595"/>
              <a:ext cx="1" cy="607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247" name="AutoShape 323"/>
            <p:cNvCxnSpPr>
              <a:cxnSpLocks noChangeShapeType="1"/>
            </p:cNvCxnSpPr>
            <p:nvPr/>
          </p:nvCxnSpPr>
          <p:spPr bwMode="auto">
            <a:xfrm flipV="1">
              <a:off x="1575" y="8580"/>
              <a:ext cx="9180" cy="9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248" name="AutoShape 324"/>
            <p:cNvCxnSpPr>
              <a:cxnSpLocks noChangeShapeType="1"/>
            </p:cNvCxnSpPr>
            <p:nvPr/>
          </p:nvCxnSpPr>
          <p:spPr bwMode="auto">
            <a:xfrm flipV="1">
              <a:off x="10755" y="2715"/>
              <a:ext cx="0" cy="586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249" name="AutoShape 325"/>
            <p:cNvCxnSpPr>
              <a:cxnSpLocks noChangeShapeType="1"/>
            </p:cNvCxnSpPr>
            <p:nvPr/>
          </p:nvCxnSpPr>
          <p:spPr bwMode="auto">
            <a:xfrm flipH="1">
              <a:off x="7698" y="2715"/>
              <a:ext cx="3057"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250" name="AutoShape 326"/>
            <p:cNvCxnSpPr>
              <a:cxnSpLocks noChangeShapeType="1"/>
            </p:cNvCxnSpPr>
            <p:nvPr/>
          </p:nvCxnSpPr>
          <p:spPr bwMode="auto">
            <a:xfrm flipH="1">
              <a:off x="1485" y="2025"/>
              <a:ext cx="2715" cy="1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251" name="AutoShape 327"/>
            <p:cNvCxnSpPr>
              <a:cxnSpLocks noChangeShapeType="1"/>
            </p:cNvCxnSpPr>
            <p:nvPr/>
          </p:nvCxnSpPr>
          <p:spPr bwMode="auto">
            <a:xfrm>
              <a:off x="1485" y="2040"/>
              <a:ext cx="0" cy="672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252" name="AutoShape 328"/>
            <p:cNvCxnSpPr>
              <a:cxnSpLocks noChangeShapeType="1"/>
            </p:cNvCxnSpPr>
            <p:nvPr/>
          </p:nvCxnSpPr>
          <p:spPr bwMode="auto">
            <a:xfrm flipV="1">
              <a:off x="1485" y="8670"/>
              <a:ext cx="9375" cy="9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253" name="AutoShape 329"/>
            <p:cNvCxnSpPr>
              <a:cxnSpLocks noChangeShapeType="1"/>
            </p:cNvCxnSpPr>
            <p:nvPr/>
          </p:nvCxnSpPr>
          <p:spPr bwMode="auto">
            <a:xfrm flipH="1">
              <a:off x="7698" y="2025"/>
              <a:ext cx="3162" cy="15"/>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254" name="AutoShape 330"/>
            <p:cNvCxnSpPr>
              <a:cxnSpLocks noChangeShapeType="1"/>
            </p:cNvCxnSpPr>
            <p:nvPr/>
          </p:nvCxnSpPr>
          <p:spPr bwMode="auto">
            <a:xfrm>
              <a:off x="6000" y="3436"/>
              <a:ext cx="15" cy="243"/>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52255" name="AutoShape 331"/>
            <p:cNvCxnSpPr>
              <a:cxnSpLocks noChangeShapeType="1"/>
            </p:cNvCxnSpPr>
            <p:nvPr/>
          </p:nvCxnSpPr>
          <p:spPr bwMode="auto">
            <a:xfrm>
              <a:off x="4455" y="5175"/>
              <a:ext cx="315" cy="1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56" name="AutoShape 332"/>
            <p:cNvCxnSpPr>
              <a:cxnSpLocks noChangeShapeType="1"/>
            </p:cNvCxnSpPr>
            <p:nvPr/>
          </p:nvCxnSpPr>
          <p:spPr bwMode="auto">
            <a:xfrm flipH="1">
              <a:off x="7545" y="5190"/>
              <a:ext cx="28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57" name="AutoShape 333"/>
            <p:cNvCxnSpPr>
              <a:cxnSpLocks noChangeShapeType="1"/>
            </p:cNvCxnSpPr>
            <p:nvPr/>
          </p:nvCxnSpPr>
          <p:spPr bwMode="auto">
            <a:xfrm flipH="1">
              <a:off x="3240" y="4119"/>
              <a:ext cx="2760" cy="611"/>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58" name="AutoShape 334"/>
            <p:cNvCxnSpPr>
              <a:cxnSpLocks noChangeShapeType="1"/>
            </p:cNvCxnSpPr>
            <p:nvPr/>
          </p:nvCxnSpPr>
          <p:spPr bwMode="auto">
            <a:xfrm>
              <a:off x="6015" y="4108"/>
              <a:ext cx="3135" cy="622"/>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59" name="AutoShape 335"/>
            <p:cNvCxnSpPr>
              <a:cxnSpLocks noChangeShapeType="1"/>
            </p:cNvCxnSpPr>
            <p:nvPr/>
          </p:nvCxnSpPr>
          <p:spPr bwMode="auto">
            <a:xfrm flipH="1">
              <a:off x="2685" y="5719"/>
              <a:ext cx="3330" cy="551"/>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60" name="AutoShape 336"/>
            <p:cNvCxnSpPr>
              <a:cxnSpLocks noChangeShapeType="1"/>
            </p:cNvCxnSpPr>
            <p:nvPr/>
          </p:nvCxnSpPr>
          <p:spPr bwMode="auto">
            <a:xfrm>
              <a:off x="6015" y="5719"/>
              <a:ext cx="0" cy="551"/>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61" name="AutoShape 337"/>
            <p:cNvCxnSpPr>
              <a:cxnSpLocks noChangeShapeType="1"/>
            </p:cNvCxnSpPr>
            <p:nvPr/>
          </p:nvCxnSpPr>
          <p:spPr bwMode="auto">
            <a:xfrm>
              <a:off x="6015" y="5719"/>
              <a:ext cx="3300" cy="551"/>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62" name="AutoShape 338"/>
            <p:cNvCxnSpPr>
              <a:cxnSpLocks noChangeShapeType="1"/>
            </p:cNvCxnSpPr>
            <p:nvPr/>
          </p:nvCxnSpPr>
          <p:spPr bwMode="auto">
            <a:xfrm>
              <a:off x="3739" y="7830"/>
              <a:ext cx="319"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263" name="AutoShape 339"/>
            <p:cNvCxnSpPr>
              <a:cxnSpLocks noChangeShapeType="1"/>
            </p:cNvCxnSpPr>
            <p:nvPr/>
          </p:nvCxnSpPr>
          <p:spPr bwMode="auto">
            <a:xfrm>
              <a:off x="7825" y="8010"/>
              <a:ext cx="44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264" name="AutoShape 340"/>
            <p:cNvCxnSpPr>
              <a:cxnSpLocks noChangeShapeType="1"/>
            </p:cNvCxnSpPr>
            <p:nvPr/>
          </p:nvCxnSpPr>
          <p:spPr bwMode="auto">
            <a:xfrm>
              <a:off x="2685" y="6975"/>
              <a:ext cx="0" cy="39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52265" name="AutoShape 341"/>
            <p:cNvCxnSpPr>
              <a:cxnSpLocks noChangeShapeType="1"/>
            </p:cNvCxnSpPr>
            <p:nvPr/>
          </p:nvCxnSpPr>
          <p:spPr bwMode="auto">
            <a:xfrm>
              <a:off x="9315" y="6720"/>
              <a:ext cx="0" cy="39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82542272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ChangeArrowheads="1"/>
          </p:cNvSpPr>
          <p:nvPr/>
        </p:nvSpPr>
        <p:spPr bwMode="auto">
          <a:xfrm>
            <a:off x="733583" y="210221"/>
            <a:ext cx="457755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just" defTabSz="1828800">
              <a:lnSpc>
                <a:spcPct val="150000"/>
              </a:lnSpc>
              <a:spcBef>
                <a:spcPts val="600"/>
              </a:spcBef>
              <a:spcAft>
                <a:spcPts val="600"/>
              </a:spcAft>
              <a:buClr>
                <a:srgbClr val="FF0000"/>
              </a:buClr>
            </a:pPr>
            <a:r>
              <a:rPr lang="vi-VN" altLang="en-US" sz="2400" b="1" dirty="0" smtClean="0">
                <a:solidFill>
                  <a:srgbClr val="002060"/>
                </a:solidFill>
                <a:latin typeface="Arial" panose="020B0604020202020204" pitchFamily="34" charset="0"/>
              </a:rPr>
              <a:t>3</a:t>
            </a:r>
            <a:r>
              <a:rPr lang="vi-VN" altLang="en-US" sz="2400" b="1" dirty="0">
                <a:solidFill>
                  <a:srgbClr val="002060"/>
                </a:solidFill>
                <a:latin typeface="Arial" panose="020B0604020202020204" pitchFamily="34" charset="0"/>
              </a:rPr>
              <a:t>. </a:t>
            </a:r>
            <a:r>
              <a:rPr lang="vi-VN" altLang="en-US" sz="2400" b="1" dirty="0" smtClean="0">
                <a:solidFill>
                  <a:srgbClr val="002060"/>
                </a:solidFill>
                <a:latin typeface="Arial" panose="020B0604020202020204" pitchFamily="34" charset="0"/>
              </a:rPr>
              <a:t>Thu hút, </a:t>
            </a:r>
            <a:r>
              <a:rPr lang="vi-VN" altLang="en-US" sz="2400" b="1" dirty="0">
                <a:solidFill>
                  <a:srgbClr val="002060"/>
                </a:solidFill>
                <a:latin typeface="Arial" panose="020B0604020202020204" pitchFamily="34" charset="0"/>
              </a:rPr>
              <a:t>tuyển chọn  </a:t>
            </a:r>
            <a:endParaRPr lang="en-US" altLang="en-US" sz="2400" b="1" dirty="0">
              <a:solidFill>
                <a:srgbClr val="002060"/>
              </a:solidFill>
              <a:latin typeface="Arial" panose="020B0604020202020204" pitchFamily="34" charset="0"/>
            </a:endParaRPr>
          </a:p>
        </p:txBody>
      </p:sp>
      <p:sp>
        <p:nvSpPr>
          <p:cNvPr id="53252" name="Rectangle 5"/>
          <p:cNvSpPr>
            <a:spLocks noChangeArrowheads="1"/>
          </p:cNvSpPr>
          <p:nvPr/>
        </p:nvSpPr>
        <p:spPr bwMode="auto">
          <a:xfrm>
            <a:off x="647745" y="879565"/>
            <a:ext cx="10243168"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ü"/>
            </a:pPr>
            <a:r>
              <a:rPr lang="vi-VN" altLang="en-US" sz="2200" b="1" dirty="0">
                <a:solidFill>
                  <a:schemeClr val="tx1"/>
                </a:solidFill>
              </a:rPr>
              <a:t>Tuyển chọn nhân lực </a:t>
            </a:r>
            <a:r>
              <a:rPr lang="vi-VN" altLang="en-US" sz="2200" b="1" dirty="0" smtClean="0">
                <a:solidFill>
                  <a:schemeClr val="tx1"/>
                </a:solidFill>
              </a:rPr>
              <a:t>được </a:t>
            </a:r>
            <a:r>
              <a:rPr lang="vi-VN" altLang="en-US" sz="2200" b="1" dirty="0">
                <a:solidFill>
                  <a:schemeClr val="tx1"/>
                </a:solidFill>
              </a:rPr>
              <a:t>tiến hành qua các  bước: </a:t>
            </a:r>
            <a:endParaRPr lang="en-US" altLang="en-US" sz="2200" b="1" dirty="0">
              <a:solidFill>
                <a:schemeClr val="tx1"/>
              </a:solidFill>
            </a:endParaRPr>
          </a:p>
        </p:txBody>
      </p:sp>
      <p:sp>
        <p:nvSpPr>
          <p:cNvPr id="53253" name="Rectangle 6"/>
          <p:cNvSpPr>
            <a:spLocks noChangeArrowheads="1"/>
          </p:cNvSpPr>
          <p:nvPr/>
        </p:nvSpPr>
        <p:spPr bwMode="auto">
          <a:xfrm>
            <a:off x="1188183" y="1418327"/>
            <a:ext cx="5591420" cy="53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
            </a:pPr>
            <a:r>
              <a:rPr lang="vi-VN" altLang="en-US" sz="2200" b="1" dirty="0">
                <a:solidFill>
                  <a:schemeClr val="tx1"/>
                </a:solidFill>
              </a:rPr>
              <a:t>Chuẩn bị tổ chức tuyển dụng</a:t>
            </a:r>
            <a:endParaRPr lang="en-US" altLang="en-US" sz="2200" b="1" dirty="0">
              <a:solidFill>
                <a:schemeClr val="tx1"/>
              </a:solidFill>
            </a:endParaRPr>
          </a:p>
        </p:txBody>
      </p:sp>
      <p:sp>
        <p:nvSpPr>
          <p:cNvPr id="53254" name="Rectangle 7"/>
          <p:cNvSpPr>
            <a:spLocks noChangeArrowheads="1"/>
          </p:cNvSpPr>
          <p:nvPr/>
        </p:nvSpPr>
        <p:spPr bwMode="auto">
          <a:xfrm>
            <a:off x="1199290" y="1927209"/>
            <a:ext cx="4707752" cy="53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
            </a:pPr>
            <a:r>
              <a:rPr lang="vi-VN" altLang="en-US" sz="2200" b="1" dirty="0">
                <a:solidFill>
                  <a:schemeClr val="tx1"/>
                </a:solidFill>
              </a:rPr>
              <a:t>Thông báo tuyển</a:t>
            </a:r>
            <a:endParaRPr lang="en-US" altLang="en-US" sz="2200" b="1" dirty="0">
              <a:solidFill>
                <a:schemeClr val="tx1"/>
              </a:solidFill>
            </a:endParaRPr>
          </a:p>
        </p:txBody>
      </p:sp>
      <p:sp>
        <p:nvSpPr>
          <p:cNvPr id="53255" name="Rectangle 8"/>
          <p:cNvSpPr>
            <a:spLocks noChangeArrowheads="1"/>
          </p:cNvSpPr>
          <p:nvPr/>
        </p:nvSpPr>
        <p:spPr bwMode="auto">
          <a:xfrm>
            <a:off x="1194842" y="2422948"/>
            <a:ext cx="5363750" cy="53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
            </a:pPr>
            <a:r>
              <a:rPr lang="vi-VN" altLang="en-US" sz="2200" b="1" dirty="0">
                <a:solidFill>
                  <a:schemeClr val="tx1"/>
                </a:solidFill>
              </a:rPr>
              <a:t>Thu nhận và nghiên cứu hồ sơ</a:t>
            </a:r>
            <a:endParaRPr lang="en-US" altLang="en-US" sz="2200" b="1" dirty="0">
              <a:solidFill>
                <a:schemeClr val="tx1"/>
              </a:solidFill>
            </a:endParaRPr>
          </a:p>
        </p:txBody>
      </p:sp>
      <p:sp>
        <p:nvSpPr>
          <p:cNvPr id="53256" name="Rectangle 9"/>
          <p:cNvSpPr>
            <a:spLocks noChangeArrowheads="1"/>
          </p:cNvSpPr>
          <p:nvPr/>
        </p:nvSpPr>
        <p:spPr bwMode="auto">
          <a:xfrm>
            <a:off x="1202409" y="2972107"/>
            <a:ext cx="4035353" cy="53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
            </a:pPr>
            <a:r>
              <a:rPr lang="vi-VN" altLang="en-US" sz="2200" b="1" dirty="0">
                <a:solidFill>
                  <a:schemeClr val="tx1"/>
                </a:solidFill>
              </a:rPr>
              <a:t>Tổ chức tuyển</a:t>
            </a:r>
            <a:endParaRPr lang="en-US" altLang="en-US" sz="2200" b="1" dirty="0">
              <a:solidFill>
                <a:schemeClr val="tx1"/>
              </a:solidFill>
            </a:endParaRPr>
          </a:p>
        </p:txBody>
      </p:sp>
      <p:sp>
        <p:nvSpPr>
          <p:cNvPr id="53257" name="Rectangle 10"/>
          <p:cNvSpPr>
            <a:spLocks noChangeArrowheads="1"/>
          </p:cNvSpPr>
          <p:nvPr/>
        </p:nvSpPr>
        <p:spPr bwMode="auto">
          <a:xfrm>
            <a:off x="1225277" y="3517255"/>
            <a:ext cx="3408297" cy="53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Font typeface="Wingdings" panose="05000000000000000000" pitchFamily="2" charset="2"/>
              <a:buChar char="§"/>
            </a:pPr>
            <a:r>
              <a:rPr lang="vi-VN" altLang="en-US" sz="2200" b="1" dirty="0">
                <a:solidFill>
                  <a:schemeClr val="tx1"/>
                </a:solidFill>
              </a:rPr>
              <a:t>Quyết định tuyển</a:t>
            </a:r>
            <a:endParaRPr lang="en-US" altLang="en-US" sz="2200" b="1" dirty="0">
              <a:solidFill>
                <a:schemeClr val="tx1"/>
              </a:solidFill>
            </a:endParaRPr>
          </a:p>
        </p:txBody>
      </p:sp>
      <p:sp>
        <p:nvSpPr>
          <p:cNvPr id="9" name="Rectangle 1"/>
          <p:cNvSpPr>
            <a:spLocks noChangeArrowheads="1"/>
          </p:cNvSpPr>
          <p:nvPr/>
        </p:nvSpPr>
        <p:spPr bwMode="auto">
          <a:xfrm>
            <a:off x="641459" y="4116635"/>
            <a:ext cx="3810000"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lnSpc>
                <a:spcPct val="150000"/>
              </a:lnSpc>
              <a:spcBef>
                <a:spcPts val="600"/>
              </a:spcBef>
              <a:spcAft>
                <a:spcPts val="600"/>
              </a:spcAft>
              <a:buClr>
                <a:srgbClr val="FF0000"/>
              </a:buClr>
              <a:buNone/>
            </a:pPr>
            <a:r>
              <a:rPr lang="en-US" altLang="en-US" sz="2400" b="1" dirty="0" smtClean="0">
                <a:solidFill>
                  <a:srgbClr val="002060"/>
                </a:solidFill>
              </a:rPr>
              <a:t>4</a:t>
            </a:r>
            <a:r>
              <a:rPr lang="en-US" altLang="en-US" sz="2400" b="1" dirty="0">
                <a:solidFill>
                  <a:srgbClr val="002060"/>
                </a:solidFill>
              </a:rPr>
              <a:t>. </a:t>
            </a:r>
            <a:r>
              <a:rPr lang="en-US" altLang="en-US" sz="2400" b="1" dirty="0" err="1">
                <a:solidFill>
                  <a:srgbClr val="002060"/>
                </a:solidFill>
              </a:rPr>
              <a:t>Phân</a:t>
            </a:r>
            <a:r>
              <a:rPr lang="en-US" altLang="en-US" sz="2400" b="1" dirty="0">
                <a:solidFill>
                  <a:srgbClr val="002060"/>
                </a:solidFill>
              </a:rPr>
              <a:t> </a:t>
            </a:r>
            <a:r>
              <a:rPr lang="en-US" altLang="en-US" sz="2400" b="1" dirty="0" err="1">
                <a:solidFill>
                  <a:srgbClr val="002060"/>
                </a:solidFill>
              </a:rPr>
              <a:t>công</a:t>
            </a:r>
            <a:r>
              <a:rPr lang="en-US" altLang="en-US" sz="2400" b="1" dirty="0">
                <a:solidFill>
                  <a:srgbClr val="002060"/>
                </a:solidFill>
              </a:rPr>
              <a:t> </a:t>
            </a:r>
            <a:r>
              <a:rPr lang="en-US" altLang="en-US" sz="2400" b="1" dirty="0" err="1">
                <a:solidFill>
                  <a:srgbClr val="002060"/>
                </a:solidFill>
              </a:rPr>
              <a:t>nhân</a:t>
            </a:r>
            <a:r>
              <a:rPr lang="en-US" altLang="en-US" sz="2400" b="1" dirty="0">
                <a:solidFill>
                  <a:srgbClr val="002060"/>
                </a:solidFill>
              </a:rPr>
              <a:t> </a:t>
            </a:r>
            <a:r>
              <a:rPr lang="en-US" altLang="en-US" sz="2400" b="1" dirty="0" err="1">
                <a:solidFill>
                  <a:srgbClr val="002060"/>
                </a:solidFill>
              </a:rPr>
              <a:t>lực</a:t>
            </a:r>
            <a:r>
              <a:rPr lang="en-US" altLang="en-US" sz="2400" b="1" dirty="0">
                <a:solidFill>
                  <a:srgbClr val="002060"/>
                </a:solidFill>
              </a:rPr>
              <a:t>  </a:t>
            </a:r>
          </a:p>
        </p:txBody>
      </p:sp>
      <p:sp>
        <p:nvSpPr>
          <p:cNvPr id="10" name="Rectangle 2"/>
          <p:cNvSpPr>
            <a:spLocks noChangeArrowheads="1"/>
          </p:cNvSpPr>
          <p:nvPr/>
        </p:nvSpPr>
        <p:spPr bwMode="auto">
          <a:xfrm>
            <a:off x="652265" y="4709744"/>
            <a:ext cx="6417276"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en-US" altLang="en-US" sz="2400" b="1" dirty="0" smtClean="0">
                <a:solidFill>
                  <a:srgbClr val="002060"/>
                </a:solidFill>
                <a:latin typeface="Arial" panose="020B0604020202020204" pitchFamily="34" charset="0"/>
              </a:rPr>
              <a:t>5</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Đào</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tạo</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bồi</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dưỡng</a:t>
            </a:r>
            <a:r>
              <a:rPr lang="en-US" altLang="en-US" sz="2400" b="1" dirty="0">
                <a:solidFill>
                  <a:srgbClr val="002060"/>
                </a:solidFill>
                <a:latin typeface="Arial" panose="020B0604020202020204" pitchFamily="34" charset="0"/>
              </a:rPr>
              <a:t> </a:t>
            </a:r>
          </a:p>
        </p:txBody>
      </p:sp>
      <p:sp>
        <p:nvSpPr>
          <p:cNvPr id="11" name="Rectangle 3"/>
          <p:cNvSpPr>
            <a:spLocks noChangeArrowheads="1"/>
          </p:cNvSpPr>
          <p:nvPr/>
        </p:nvSpPr>
        <p:spPr bwMode="auto">
          <a:xfrm>
            <a:off x="652264" y="5346639"/>
            <a:ext cx="6635640"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en-US" altLang="en-US" sz="2400" b="1" dirty="0" smtClean="0">
                <a:solidFill>
                  <a:srgbClr val="002060"/>
                </a:solidFill>
                <a:latin typeface="Arial" panose="020B0604020202020204" pitchFamily="34" charset="0"/>
              </a:rPr>
              <a:t>6</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Đánh</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giá</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thực</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hiện</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nhiệm</a:t>
            </a:r>
            <a:r>
              <a:rPr lang="en-US" altLang="en-US" sz="2400" b="1" dirty="0">
                <a:solidFill>
                  <a:srgbClr val="002060"/>
                </a:solidFill>
                <a:latin typeface="Arial" panose="020B0604020202020204" pitchFamily="34" charset="0"/>
              </a:rPr>
              <a:t> </a:t>
            </a:r>
            <a:r>
              <a:rPr lang="en-US" altLang="en-US" sz="2400" b="1" dirty="0" err="1">
                <a:solidFill>
                  <a:srgbClr val="002060"/>
                </a:solidFill>
                <a:latin typeface="Arial" panose="020B0604020202020204" pitchFamily="34" charset="0"/>
              </a:rPr>
              <a:t>vụ</a:t>
            </a:r>
            <a:endParaRPr lang="en-US" altLang="en-US" sz="2400" b="1" dirty="0">
              <a:solidFill>
                <a:srgbClr val="002060"/>
              </a:solidFill>
              <a:latin typeface="Arial" panose="020B0604020202020204" pitchFamily="34" charset="0"/>
            </a:endParaRPr>
          </a:p>
        </p:txBody>
      </p:sp>
      <p:sp>
        <p:nvSpPr>
          <p:cNvPr id="12" name="Rectangle 6"/>
          <p:cNvSpPr>
            <a:spLocks noChangeArrowheads="1"/>
          </p:cNvSpPr>
          <p:nvPr/>
        </p:nvSpPr>
        <p:spPr bwMode="auto">
          <a:xfrm>
            <a:off x="624968" y="6044695"/>
            <a:ext cx="7195199"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vi-VN" altLang="en-US" sz="2400" b="1" dirty="0" smtClean="0">
                <a:solidFill>
                  <a:srgbClr val="002060"/>
                </a:solidFill>
                <a:latin typeface="Arial" panose="020B0604020202020204" pitchFamily="34" charset="0"/>
              </a:rPr>
              <a:t>7.</a:t>
            </a:r>
            <a:r>
              <a:rPr lang="en-US" altLang="en-US" sz="2400" b="1" dirty="0" smtClean="0">
                <a:solidFill>
                  <a:srgbClr val="002060"/>
                </a:solidFill>
                <a:latin typeface="Arial" panose="020B0604020202020204" pitchFamily="34" charset="0"/>
              </a:rPr>
              <a:t> </a:t>
            </a:r>
            <a:r>
              <a:rPr lang="vi-VN" altLang="en-US" sz="2400" b="1" dirty="0" smtClean="0">
                <a:solidFill>
                  <a:srgbClr val="002060"/>
                </a:solidFill>
                <a:latin typeface="Arial" panose="020B0604020202020204" pitchFamily="34" charset="0"/>
              </a:rPr>
              <a:t>Chính </a:t>
            </a:r>
            <a:r>
              <a:rPr lang="vi-VN" altLang="en-US" sz="2400" b="1" dirty="0">
                <a:solidFill>
                  <a:srgbClr val="002060"/>
                </a:solidFill>
                <a:latin typeface="Arial" panose="020B0604020202020204" pitchFamily="34" charset="0"/>
              </a:rPr>
              <a:t>sách thưởng phạt, đãi ngộ nhân lực</a:t>
            </a:r>
            <a:endParaRPr lang="en-US" altLang="en-US" sz="2400" b="1" dirty="0">
              <a:solidFill>
                <a:srgbClr val="002060"/>
              </a:solidFill>
              <a:latin typeface="Arial" panose="020B0604020202020204" pitchFamily="34" charset="0"/>
            </a:endParaRPr>
          </a:p>
        </p:txBody>
      </p:sp>
      <p:pic>
        <p:nvPicPr>
          <p:cNvPr id="2" name="Picture 1"/>
          <p:cNvPicPr>
            <a:picLocks noChangeAspect="1"/>
          </p:cNvPicPr>
          <p:nvPr/>
        </p:nvPicPr>
        <p:blipFill>
          <a:blip r:embed="rId2"/>
          <a:stretch>
            <a:fillRect/>
          </a:stretch>
        </p:blipFill>
        <p:spPr>
          <a:xfrm>
            <a:off x="7068286" y="1701254"/>
            <a:ext cx="4715533" cy="3400900"/>
          </a:xfrm>
          <a:prstGeom prst="rect">
            <a:avLst/>
          </a:prstGeom>
        </p:spPr>
      </p:pic>
    </p:spTree>
    <p:extLst>
      <p:ext uri="{BB962C8B-B14F-4D97-AF65-F5344CB8AC3E}">
        <p14:creationId xmlns:p14="http://schemas.microsoft.com/office/powerpoint/2010/main" val="3783561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253"/>
                                        </p:tgtEl>
                                        <p:attrNameLst>
                                          <p:attrName>style.visibility</p:attrName>
                                        </p:attrNameLst>
                                      </p:cBhvr>
                                      <p:to>
                                        <p:strVal val="visible"/>
                                      </p:to>
                                    </p:set>
                                    <p:animEffect transition="in" filter="fade">
                                      <p:cBhvr>
                                        <p:cTn id="7" dur="500"/>
                                        <p:tgtEl>
                                          <p:spTgt spid="5325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3254"/>
                                        </p:tgtEl>
                                        <p:attrNameLst>
                                          <p:attrName>style.visibility</p:attrName>
                                        </p:attrNameLst>
                                      </p:cBhvr>
                                      <p:to>
                                        <p:strVal val="visible"/>
                                      </p:to>
                                    </p:set>
                                    <p:animEffect transition="in" filter="fade">
                                      <p:cBhvr>
                                        <p:cTn id="10" dur="500"/>
                                        <p:tgtEl>
                                          <p:spTgt spid="5325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3255"/>
                                        </p:tgtEl>
                                        <p:attrNameLst>
                                          <p:attrName>style.visibility</p:attrName>
                                        </p:attrNameLst>
                                      </p:cBhvr>
                                      <p:to>
                                        <p:strVal val="visible"/>
                                      </p:to>
                                    </p:set>
                                    <p:animEffect transition="in" filter="fade">
                                      <p:cBhvr>
                                        <p:cTn id="13" dur="500"/>
                                        <p:tgtEl>
                                          <p:spTgt spid="5325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3256"/>
                                        </p:tgtEl>
                                        <p:attrNameLst>
                                          <p:attrName>style.visibility</p:attrName>
                                        </p:attrNameLst>
                                      </p:cBhvr>
                                      <p:to>
                                        <p:strVal val="visible"/>
                                      </p:to>
                                    </p:set>
                                    <p:animEffect transition="in" filter="fade">
                                      <p:cBhvr>
                                        <p:cTn id="16" dur="500"/>
                                        <p:tgtEl>
                                          <p:spTgt spid="5325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3257"/>
                                        </p:tgtEl>
                                        <p:attrNameLst>
                                          <p:attrName>style.visibility</p:attrName>
                                        </p:attrNameLst>
                                      </p:cBhvr>
                                      <p:to>
                                        <p:strVal val="visible"/>
                                      </p:to>
                                    </p:set>
                                    <p:animEffect transition="in" filter="fade">
                                      <p:cBhvr>
                                        <p:cTn id="19" dur="500"/>
                                        <p:tgtEl>
                                          <p:spTgt spid="5325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3" grpId="0"/>
      <p:bldP spid="53254" grpId="0"/>
      <p:bldP spid="53255" grpId="0"/>
      <p:bldP spid="53256" grpId="0"/>
      <p:bldP spid="53257" grpId="0"/>
      <p:bldP spid="9" grpId="0"/>
      <p:bldP spid="10" grpId="0"/>
      <p:bldP spid="11" grpId="0"/>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4"/>
          <p:cNvSpPr>
            <a:spLocks noChangeArrowheads="1"/>
          </p:cNvSpPr>
          <p:nvPr/>
        </p:nvSpPr>
        <p:spPr bwMode="auto">
          <a:xfrm>
            <a:off x="592069" y="136673"/>
            <a:ext cx="10721925"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vi-VN" altLang="en-US" sz="2400" b="1" dirty="0" smtClean="0">
                <a:solidFill>
                  <a:srgbClr val="002060"/>
                </a:solidFill>
                <a:latin typeface="Arial" panose="020B0604020202020204" pitchFamily="34" charset="0"/>
              </a:rPr>
              <a:t>8</a:t>
            </a:r>
            <a:r>
              <a:rPr lang="vi-VN"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Vận</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dụng</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các</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lý</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thuyết</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phát</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triển</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nhân</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lực</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vào</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phát</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triển</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đội</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ngũ</a:t>
            </a:r>
            <a:r>
              <a:rPr lang="es-ES" altLang="en-US" sz="2400" b="1" dirty="0">
                <a:solidFill>
                  <a:srgbClr val="002060"/>
                </a:solidFill>
                <a:latin typeface="Arial" panose="020B0604020202020204" pitchFamily="34" charset="0"/>
              </a:rPr>
              <a:t> </a:t>
            </a:r>
            <a:r>
              <a:rPr lang="es-ES" altLang="en-US" sz="2400" b="1" dirty="0" smtClean="0">
                <a:solidFill>
                  <a:srgbClr val="002060"/>
                </a:solidFill>
                <a:latin typeface="Arial" panose="020B0604020202020204" pitchFamily="34" charset="0"/>
              </a:rPr>
              <a:t>GV</a:t>
            </a:r>
            <a:endParaRPr lang="en-US" altLang="en-US" sz="2400" b="1" dirty="0">
              <a:solidFill>
                <a:srgbClr val="002060"/>
              </a:solidFill>
              <a:latin typeface="Arial" panose="020B0604020202020204" pitchFamily="34" charset="0"/>
            </a:endParaRPr>
          </a:p>
        </p:txBody>
      </p:sp>
      <p:sp>
        <p:nvSpPr>
          <p:cNvPr id="55300" name="Rectangle 5"/>
          <p:cNvSpPr>
            <a:spLocks noChangeArrowheads="1"/>
          </p:cNvSpPr>
          <p:nvPr/>
        </p:nvSpPr>
        <p:spPr bwMode="auto">
          <a:xfrm>
            <a:off x="1176698" y="1530264"/>
            <a:ext cx="10546729" cy="5232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457200" indent="-457200"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marL="0" indent="0" algn="just">
              <a:lnSpc>
                <a:spcPct val="150000"/>
              </a:lnSpc>
              <a:spcBef>
                <a:spcPts val="600"/>
              </a:spcBef>
              <a:spcAft>
                <a:spcPts val="600"/>
              </a:spcAft>
              <a:buClr>
                <a:srgbClr val="FF0000"/>
              </a:buClr>
              <a:buNone/>
            </a:pPr>
            <a:r>
              <a:rPr lang="es-ES" altLang="en-US" sz="2200" b="1" dirty="0" smtClean="0">
                <a:solidFill>
                  <a:schemeClr val="tx1"/>
                </a:solidFill>
              </a:rPr>
              <a:t>1). </a:t>
            </a:r>
            <a:r>
              <a:rPr lang="es-ES" altLang="en-US" sz="2200" b="1" dirty="0" err="1">
                <a:solidFill>
                  <a:schemeClr val="tx1"/>
                </a:solidFill>
              </a:rPr>
              <a:t>Biết</a:t>
            </a:r>
            <a:r>
              <a:rPr lang="es-ES" altLang="en-US" sz="2200" b="1" dirty="0">
                <a:solidFill>
                  <a:schemeClr val="tx1"/>
                </a:solidFill>
              </a:rPr>
              <a:t> </a:t>
            </a:r>
            <a:r>
              <a:rPr lang="es-ES" altLang="en-US" sz="2200" b="1" dirty="0" err="1">
                <a:solidFill>
                  <a:schemeClr val="tx1"/>
                </a:solidFill>
              </a:rPr>
              <a:t>sử</a:t>
            </a:r>
            <a:r>
              <a:rPr lang="es-ES" altLang="en-US" sz="2200" b="1" dirty="0">
                <a:solidFill>
                  <a:schemeClr val="tx1"/>
                </a:solidFill>
              </a:rPr>
              <a:t> </a:t>
            </a:r>
            <a:r>
              <a:rPr lang="es-ES" altLang="en-US" sz="2200" b="1" dirty="0" err="1">
                <a:solidFill>
                  <a:schemeClr val="tx1"/>
                </a:solidFill>
              </a:rPr>
              <a:t>dụng</a:t>
            </a:r>
            <a:r>
              <a:rPr lang="es-ES" altLang="en-US" sz="2200" b="1" dirty="0">
                <a:solidFill>
                  <a:schemeClr val="tx1"/>
                </a:solidFill>
              </a:rPr>
              <a:t> </a:t>
            </a:r>
            <a:r>
              <a:rPr lang="es-ES" altLang="en-US" sz="2200" b="1" dirty="0" err="1">
                <a:solidFill>
                  <a:schemeClr val="tx1"/>
                </a:solidFill>
              </a:rPr>
              <a:t>sở</a:t>
            </a:r>
            <a:r>
              <a:rPr lang="es-ES" altLang="en-US" sz="2200" b="1" dirty="0">
                <a:solidFill>
                  <a:schemeClr val="tx1"/>
                </a:solidFill>
              </a:rPr>
              <a:t> </a:t>
            </a:r>
            <a:r>
              <a:rPr lang="es-ES" altLang="en-US" sz="2200" b="1" dirty="0" err="1">
                <a:solidFill>
                  <a:schemeClr val="tx1"/>
                </a:solidFill>
              </a:rPr>
              <a:t>trường</a:t>
            </a:r>
            <a:r>
              <a:rPr lang="es-ES" altLang="en-US" sz="2200" b="1" dirty="0">
                <a:solidFill>
                  <a:schemeClr val="tx1"/>
                </a:solidFill>
              </a:rPr>
              <a:t> </a:t>
            </a:r>
            <a:r>
              <a:rPr lang="es-ES" altLang="en-US" sz="2200" b="1" dirty="0" err="1">
                <a:solidFill>
                  <a:schemeClr val="tx1"/>
                </a:solidFill>
              </a:rPr>
              <a:t>của</a:t>
            </a:r>
            <a:r>
              <a:rPr lang="es-ES" altLang="en-US" sz="2200" b="1" dirty="0">
                <a:solidFill>
                  <a:schemeClr val="tx1"/>
                </a:solidFill>
              </a:rPr>
              <a:t> </a:t>
            </a:r>
            <a:r>
              <a:rPr lang="es-ES" altLang="en-US" sz="2200" b="1" dirty="0" smtClean="0">
                <a:solidFill>
                  <a:schemeClr val="tx1"/>
                </a:solidFill>
              </a:rPr>
              <a:t>CB,GV,NV </a:t>
            </a:r>
            <a:r>
              <a:rPr lang="es-ES" altLang="en-US" sz="2200" b="1" dirty="0" err="1" smtClean="0">
                <a:solidFill>
                  <a:schemeClr val="tx1"/>
                </a:solidFill>
              </a:rPr>
              <a:t>trong</a:t>
            </a:r>
            <a:r>
              <a:rPr lang="es-ES" altLang="en-US" sz="2200" b="1" dirty="0" smtClean="0">
                <a:solidFill>
                  <a:schemeClr val="tx1"/>
                </a:solidFill>
              </a:rPr>
              <a:t> </a:t>
            </a:r>
            <a:r>
              <a:rPr lang="es-ES" altLang="en-US" sz="2200" b="1" dirty="0" err="1">
                <a:solidFill>
                  <a:schemeClr val="tx1"/>
                </a:solidFill>
              </a:rPr>
              <a:t>nhà</a:t>
            </a:r>
            <a:r>
              <a:rPr lang="es-ES" altLang="en-US" sz="2200" b="1" dirty="0">
                <a:solidFill>
                  <a:schemeClr val="tx1"/>
                </a:solidFill>
              </a:rPr>
              <a:t> </a:t>
            </a:r>
            <a:r>
              <a:rPr lang="es-ES" altLang="en-US" sz="2200" b="1" dirty="0" err="1">
                <a:solidFill>
                  <a:schemeClr val="tx1"/>
                </a:solidFill>
              </a:rPr>
              <a:t>trường</a:t>
            </a:r>
            <a:endParaRPr lang="en-US" altLang="en-US" sz="2200" b="1" dirty="0">
              <a:solidFill>
                <a:schemeClr val="tx1"/>
              </a:solidFill>
            </a:endParaRPr>
          </a:p>
          <a:p>
            <a:pPr marL="0" indent="0" algn="just">
              <a:lnSpc>
                <a:spcPct val="150000"/>
              </a:lnSpc>
              <a:spcBef>
                <a:spcPts val="600"/>
              </a:spcBef>
              <a:spcAft>
                <a:spcPts val="600"/>
              </a:spcAft>
              <a:buClr>
                <a:srgbClr val="FF0000"/>
              </a:buClr>
              <a:buNone/>
            </a:pPr>
            <a:r>
              <a:rPr lang="es-ES" altLang="en-US" sz="2200" b="1" dirty="0" smtClean="0">
                <a:solidFill>
                  <a:schemeClr val="tx1"/>
                </a:solidFill>
              </a:rPr>
              <a:t>2). </a:t>
            </a:r>
            <a:r>
              <a:rPr lang="es-ES" altLang="en-US" sz="2200" b="1" dirty="0" err="1">
                <a:solidFill>
                  <a:schemeClr val="tx1"/>
                </a:solidFill>
              </a:rPr>
              <a:t>Không</a:t>
            </a:r>
            <a:r>
              <a:rPr lang="es-ES" altLang="en-US" sz="2200" b="1" dirty="0">
                <a:solidFill>
                  <a:schemeClr val="tx1"/>
                </a:solidFill>
              </a:rPr>
              <a:t> </a:t>
            </a:r>
            <a:r>
              <a:rPr lang="es-ES" altLang="en-US" sz="2200" b="1" dirty="0" err="1">
                <a:solidFill>
                  <a:schemeClr val="tx1"/>
                </a:solidFill>
              </a:rPr>
              <a:t>được</a:t>
            </a:r>
            <a:r>
              <a:rPr lang="es-ES" altLang="en-US" sz="2200" b="1" dirty="0">
                <a:solidFill>
                  <a:schemeClr val="tx1"/>
                </a:solidFill>
              </a:rPr>
              <a:t> </a:t>
            </a:r>
            <a:r>
              <a:rPr lang="es-ES" altLang="en-US" sz="2200" b="1" dirty="0" err="1">
                <a:solidFill>
                  <a:schemeClr val="tx1"/>
                </a:solidFill>
              </a:rPr>
              <a:t>đối</a:t>
            </a:r>
            <a:r>
              <a:rPr lang="es-ES" altLang="en-US" sz="2200" b="1" dirty="0">
                <a:solidFill>
                  <a:schemeClr val="tx1"/>
                </a:solidFill>
              </a:rPr>
              <a:t> </a:t>
            </a:r>
            <a:r>
              <a:rPr lang="es-ES" altLang="en-US" sz="2200" b="1" dirty="0" err="1">
                <a:solidFill>
                  <a:schemeClr val="tx1"/>
                </a:solidFill>
              </a:rPr>
              <a:t>xử</a:t>
            </a:r>
            <a:r>
              <a:rPr lang="es-ES" altLang="en-US" sz="2200" b="1" dirty="0">
                <a:solidFill>
                  <a:schemeClr val="tx1"/>
                </a:solidFill>
              </a:rPr>
              <a:t> </a:t>
            </a:r>
            <a:r>
              <a:rPr lang="es-ES" altLang="en-US" sz="2200" b="1" dirty="0" err="1">
                <a:solidFill>
                  <a:schemeClr val="tx1"/>
                </a:solidFill>
              </a:rPr>
              <a:t>thiên</a:t>
            </a:r>
            <a:r>
              <a:rPr lang="es-ES" altLang="en-US" sz="2200" b="1" dirty="0">
                <a:solidFill>
                  <a:schemeClr val="tx1"/>
                </a:solidFill>
              </a:rPr>
              <a:t> </a:t>
            </a:r>
            <a:r>
              <a:rPr lang="es-ES" altLang="en-US" sz="2200" b="1" dirty="0" err="1">
                <a:solidFill>
                  <a:schemeClr val="tx1"/>
                </a:solidFill>
              </a:rPr>
              <a:t>lệch</a:t>
            </a:r>
            <a:r>
              <a:rPr lang="es-ES" altLang="en-US" sz="2200" b="1" dirty="0">
                <a:solidFill>
                  <a:schemeClr val="tx1"/>
                </a:solidFill>
              </a:rPr>
              <a:t> (</a:t>
            </a:r>
            <a:r>
              <a:rPr lang="es-ES" altLang="en-US" sz="2200" b="1" dirty="0" err="1">
                <a:solidFill>
                  <a:schemeClr val="tx1"/>
                </a:solidFill>
              </a:rPr>
              <a:t>thân</a:t>
            </a:r>
            <a:r>
              <a:rPr lang="es-ES" altLang="en-US" sz="2200" b="1" dirty="0">
                <a:solidFill>
                  <a:schemeClr val="tx1"/>
                </a:solidFill>
              </a:rPr>
              <a:t>, </a:t>
            </a:r>
            <a:r>
              <a:rPr lang="es-ES" altLang="en-US" sz="2200" b="1" dirty="0" err="1">
                <a:solidFill>
                  <a:schemeClr val="tx1"/>
                </a:solidFill>
              </a:rPr>
              <a:t>sơ</a:t>
            </a:r>
            <a:r>
              <a:rPr lang="es-ES" altLang="en-US" sz="2200" b="1" dirty="0">
                <a:solidFill>
                  <a:schemeClr val="tx1"/>
                </a:solidFill>
              </a:rPr>
              <a:t>, </a:t>
            </a:r>
            <a:r>
              <a:rPr lang="es-ES" altLang="en-US" sz="2200" b="1" dirty="0" err="1">
                <a:solidFill>
                  <a:schemeClr val="tx1"/>
                </a:solidFill>
              </a:rPr>
              <a:t>nặng</a:t>
            </a:r>
            <a:r>
              <a:rPr lang="es-ES" altLang="en-US" sz="2200" b="1" dirty="0">
                <a:solidFill>
                  <a:schemeClr val="tx1"/>
                </a:solidFill>
              </a:rPr>
              <a:t>, </a:t>
            </a:r>
            <a:r>
              <a:rPr lang="es-ES" altLang="en-US" sz="2200" b="1" dirty="0" err="1">
                <a:solidFill>
                  <a:schemeClr val="tx1"/>
                </a:solidFill>
              </a:rPr>
              <a:t>nhẹ</a:t>
            </a:r>
            <a:r>
              <a:rPr lang="es-ES" altLang="en-US" sz="2200" b="1" dirty="0">
                <a:solidFill>
                  <a:schemeClr val="tx1"/>
                </a:solidFill>
              </a:rPr>
              <a:t>) </a:t>
            </a:r>
            <a:r>
              <a:rPr lang="es-ES" altLang="en-US" sz="2200" b="1" dirty="0" err="1">
                <a:solidFill>
                  <a:schemeClr val="tx1"/>
                </a:solidFill>
              </a:rPr>
              <a:t>với</a:t>
            </a:r>
            <a:r>
              <a:rPr lang="es-ES" altLang="en-US" sz="2200" b="1" dirty="0">
                <a:solidFill>
                  <a:schemeClr val="tx1"/>
                </a:solidFill>
              </a:rPr>
              <a:t> </a:t>
            </a:r>
            <a:r>
              <a:rPr lang="es-ES" altLang="en-US" sz="2200" b="1" dirty="0" err="1">
                <a:solidFill>
                  <a:schemeClr val="tx1"/>
                </a:solidFill>
              </a:rPr>
              <a:t>giáo</a:t>
            </a:r>
            <a:r>
              <a:rPr lang="es-ES" altLang="en-US" sz="2200" b="1" dirty="0">
                <a:solidFill>
                  <a:schemeClr val="tx1"/>
                </a:solidFill>
              </a:rPr>
              <a:t> </a:t>
            </a:r>
            <a:r>
              <a:rPr lang="es-ES" altLang="en-US" sz="2200" b="1" dirty="0" err="1">
                <a:solidFill>
                  <a:schemeClr val="tx1"/>
                </a:solidFill>
              </a:rPr>
              <a:t>viên</a:t>
            </a:r>
            <a:endParaRPr lang="en-US" altLang="en-US" sz="2200" b="1" dirty="0">
              <a:solidFill>
                <a:schemeClr val="tx1"/>
              </a:solidFill>
            </a:endParaRPr>
          </a:p>
          <a:p>
            <a:pPr marL="0" indent="0" algn="just">
              <a:lnSpc>
                <a:spcPct val="150000"/>
              </a:lnSpc>
              <a:spcBef>
                <a:spcPts val="600"/>
              </a:spcBef>
              <a:spcAft>
                <a:spcPts val="600"/>
              </a:spcAft>
              <a:buClr>
                <a:srgbClr val="FF0000"/>
              </a:buClr>
              <a:buNone/>
            </a:pPr>
            <a:r>
              <a:rPr lang="es-ES" altLang="en-US" sz="2200" b="1" dirty="0" smtClean="0">
                <a:solidFill>
                  <a:schemeClr val="tx1"/>
                </a:solidFill>
              </a:rPr>
              <a:t>3). </a:t>
            </a:r>
            <a:r>
              <a:rPr lang="es-ES" altLang="en-US" sz="2200" b="1" dirty="0" err="1">
                <a:solidFill>
                  <a:schemeClr val="tx1"/>
                </a:solidFill>
              </a:rPr>
              <a:t>Phải</a:t>
            </a:r>
            <a:r>
              <a:rPr lang="es-ES" altLang="en-US" sz="2200" b="1" dirty="0">
                <a:solidFill>
                  <a:schemeClr val="tx1"/>
                </a:solidFill>
              </a:rPr>
              <a:t> </a:t>
            </a:r>
            <a:r>
              <a:rPr lang="es-ES" altLang="en-US" sz="2200" b="1" dirty="0" err="1">
                <a:solidFill>
                  <a:schemeClr val="tx1"/>
                </a:solidFill>
              </a:rPr>
              <a:t>tín</a:t>
            </a:r>
            <a:r>
              <a:rPr lang="es-ES" altLang="en-US" sz="2200" b="1" dirty="0">
                <a:solidFill>
                  <a:schemeClr val="tx1"/>
                </a:solidFill>
              </a:rPr>
              <a:t> </a:t>
            </a:r>
            <a:r>
              <a:rPr lang="es-ES" altLang="en-US" sz="2200" b="1" dirty="0" err="1">
                <a:solidFill>
                  <a:schemeClr val="tx1"/>
                </a:solidFill>
              </a:rPr>
              <a:t>nhiệm</a:t>
            </a:r>
            <a:r>
              <a:rPr lang="es-ES" altLang="en-US" sz="2200" b="1" dirty="0">
                <a:solidFill>
                  <a:schemeClr val="tx1"/>
                </a:solidFill>
              </a:rPr>
              <a:t> </a:t>
            </a:r>
            <a:r>
              <a:rPr lang="es-ES" altLang="en-US" sz="2200" b="1" dirty="0" err="1">
                <a:solidFill>
                  <a:schemeClr val="tx1"/>
                </a:solidFill>
              </a:rPr>
              <a:t>giáo</a:t>
            </a:r>
            <a:r>
              <a:rPr lang="es-ES" altLang="en-US" sz="2200" b="1" dirty="0">
                <a:solidFill>
                  <a:schemeClr val="tx1"/>
                </a:solidFill>
              </a:rPr>
              <a:t> </a:t>
            </a:r>
            <a:r>
              <a:rPr lang="es-ES" altLang="en-US" sz="2200" b="1" dirty="0" err="1">
                <a:solidFill>
                  <a:schemeClr val="tx1"/>
                </a:solidFill>
              </a:rPr>
              <a:t>viên</a:t>
            </a:r>
            <a:endParaRPr lang="en-US" altLang="en-US" sz="2200" b="1" dirty="0">
              <a:solidFill>
                <a:schemeClr val="tx1"/>
              </a:solidFill>
            </a:endParaRPr>
          </a:p>
          <a:p>
            <a:pPr marL="0" indent="0" algn="just">
              <a:lnSpc>
                <a:spcPct val="150000"/>
              </a:lnSpc>
              <a:spcBef>
                <a:spcPts val="600"/>
              </a:spcBef>
              <a:spcAft>
                <a:spcPts val="600"/>
              </a:spcAft>
              <a:buClr>
                <a:srgbClr val="FF0000"/>
              </a:buClr>
              <a:buNone/>
            </a:pPr>
            <a:r>
              <a:rPr lang="es-ES" altLang="en-US" sz="2200" b="1" dirty="0" smtClean="0">
                <a:solidFill>
                  <a:schemeClr val="tx1"/>
                </a:solidFill>
              </a:rPr>
              <a:t>4). </a:t>
            </a:r>
            <a:r>
              <a:rPr lang="es-ES" altLang="en-US" sz="2200" b="1" dirty="0" err="1">
                <a:solidFill>
                  <a:schemeClr val="tx1"/>
                </a:solidFill>
              </a:rPr>
              <a:t>Phải</a:t>
            </a:r>
            <a:r>
              <a:rPr lang="es-ES" altLang="en-US" sz="2200" b="1" dirty="0">
                <a:solidFill>
                  <a:schemeClr val="tx1"/>
                </a:solidFill>
              </a:rPr>
              <a:t> </a:t>
            </a:r>
            <a:r>
              <a:rPr lang="es-ES" altLang="en-US" sz="2200" b="1" dirty="0" err="1">
                <a:solidFill>
                  <a:schemeClr val="tx1"/>
                </a:solidFill>
              </a:rPr>
              <a:t>tôn</a:t>
            </a:r>
            <a:r>
              <a:rPr lang="es-ES" altLang="en-US" sz="2200" b="1" dirty="0">
                <a:solidFill>
                  <a:schemeClr val="tx1"/>
                </a:solidFill>
              </a:rPr>
              <a:t> </a:t>
            </a:r>
            <a:r>
              <a:rPr lang="es-ES" altLang="en-US" sz="2200" b="1" dirty="0" err="1">
                <a:solidFill>
                  <a:schemeClr val="tx1"/>
                </a:solidFill>
              </a:rPr>
              <a:t>trọng</a:t>
            </a:r>
            <a:r>
              <a:rPr lang="es-ES" altLang="en-US" sz="2200" b="1" dirty="0">
                <a:solidFill>
                  <a:schemeClr val="tx1"/>
                </a:solidFill>
              </a:rPr>
              <a:t> </a:t>
            </a:r>
            <a:r>
              <a:rPr lang="es-ES" altLang="en-US" sz="2200" b="1" dirty="0" smtClean="0">
                <a:solidFill>
                  <a:schemeClr val="tx1"/>
                </a:solidFill>
              </a:rPr>
              <a:t>GV, </a:t>
            </a:r>
            <a:r>
              <a:rPr lang="es-ES" altLang="en-US" sz="2200" b="1" dirty="0" err="1">
                <a:solidFill>
                  <a:schemeClr val="tx1"/>
                </a:solidFill>
              </a:rPr>
              <a:t>coi</a:t>
            </a:r>
            <a:r>
              <a:rPr lang="es-ES" altLang="en-US" sz="2200" b="1" dirty="0">
                <a:solidFill>
                  <a:schemeClr val="tx1"/>
                </a:solidFill>
              </a:rPr>
              <a:t> </a:t>
            </a:r>
            <a:r>
              <a:rPr lang="es-ES" altLang="en-US" sz="2200" b="1" dirty="0" err="1">
                <a:solidFill>
                  <a:schemeClr val="tx1"/>
                </a:solidFill>
              </a:rPr>
              <a:t>trọng</a:t>
            </a:r>
            <a:r>
              <a:rPr lang="es-ES" altLang="en-US" sz="2200" b="1" dirty="0">
                <a:solidFill>
                  <a:schemeClr val="tx1"/>
                </a:solidFill>
              </a:rPr>
              <a:t> </a:t>
            </a:r>
            <a:r>
              <a:rPr lang="es-ES" altLang="en-US" sz="2200" b="1" dirty="0" err="1">
                <a:solidFill>
                  <a:schemeClr val="tx1"/>
                </a:solidFill>
              </a:rPr>
              <a:t>thành</a:t>
            </a:r>
            <a:r>
              <a:rPr lang="es-ES" altLang="en-US" sz="2200" b="1" dirty="0">
                <a:solidFill>
                  <a:schemeClr val="tx1"/>
                </a:solidFill>
              </a:rPr>
              <a:t> </a:t>
            </a:r>
            <a:r>
              <a:rPr lang="es-ES" altLang="en-US" sz="2200" b="1" dirty="0" err="1">
                <a:solidFill>
                  <a:schemeClr val="tx1"/>
                </a:solidFill>
              </a:rPr>
              <a:t>quả</a:t>
            </a:r>
            <a:r>
              <a:rPr lang="es-ES" altLang="en-US" sz="2200" b="1" dirty="0">
                <a:solidFill>
                  <a:schemeClr val="tx1"/>
                </a:solidFill>
              </a:rPr>
              <a:t> lao </a:t>
            </a:r>
            <a:r>
              <a:rPr lang="es-ES" altLang="en-US" sz="2200" b="1" dirty="0" err="1">
                <a:solidFill>
                  <a:schemeClr val="tx1"/>
                </a:solidFill>
              </a:rPr>
              <a:t>động</a:t>
            </a:r>
            <a:r>
              <a:rPr lang="es-ES" altLang="en-US" sz="2200" b="1" dirty="0">
                <a:solidFill>
                  <a:schemeClr val="tx1"/>
                </a:solidFill>
              </a:rPr>
              <a:t> </a:t>
            </a:r>
            <a:r>
              <a:rPr lang="es-ES" altLang="en-US" sz="2200" b="1" dirty="0" err="1">
                <a:solidFill>
                  <a:schemeClr val="tx1"/>
                </a:solidFill>
              </a:rPr>
              <a:t>của</a:t>
            </a:r>
            <a:r>
              <a:rPr lang="es-ES" altLang="en-US" sz="2200" b="1" dirty="0">
                <a:solidFill>
                  <a:schemeClr val="tx1"/>
                </a:solidFill>
              </a:rPr>
              <a:t> </a:t>
            </a:r>
            <a:r>
              <a:rPr lang="es-ES" altLang="en-US" sz="2200" b="1" dirty="0" err="1">
                <a:solidFill>
                  <a:schemeClr val="tx1"/>
                </a:solidFill>
              </a:rPr>
              <a:t>họ</a:t>
            </a:r>
            <a:endParaRPr lang="en-US" altLang="en-US" sz="2200" b="1" dirty="0">
              <a:solidFill>
                <a:schemeClr val="tx1"/>
              </a:solidFill>
            </a:endParaRPr>
          </a:p>
          <a:p>
            <a:pPr marL="0" indent="0" algn="just">
              <a:lnSpc>
                <a:spcPct val="150000"/>
              </a:lnSpc>
              <a:spcBef>
                <a:spcPts val="600"/>
              </a:spcBef>
              <a:spcAft>
                <a:spcPts val="600"/>
              </a:spcAft>
              <a:buClr>
                <a:srgbClr val="FF0000"/>
              </a:buClr>
              <a:buNone/>
            </a:pPr>
            <a:r>
              <a:rPr lang="es-ES" altLang="en-US" sz="2200" b="1" dirty="0" smtClean="0">
                <a:solidFill>
                  <a:schemeClr val="tx1"/>
                </a:solidFill>
              </a:rPr>
              <a:t>5). </a:t>
            </a:r>
            <a:r>
              <a:rPr lang="es-ES" altLang="en-US" sz="2200" b="1" dirty="0" err="1">
                <a:solidFill>
                  <a:schemeClr val="tx1"/>
                </a:solidFill>
              </a:rPr>
              <a:t>Dùng</a:t>
            </a:r>
            <a:r>
              <a:rPr lang="es-ES" altLang="en-US" sz="2200" b="1" dirty="0">
                <a:solidFill>
                  <a:schemeClr val="tx1"/>
                </a:solidFill>
              </a:rPr>
              <a:t> </a:t>
            </a:r>
            <a:r>
              <a:rPr lang="es-ES" altLang="en-US" sz="2200" b="1" dirty="0" err="1">
                <a:solidFill>
                  <a:schemeClr val="tx1"/>
                </a:solidFill>
              </a:rPr>
              <a:t>đúng</a:t>
            </a:r>
            <a:r>
              <a:rPr lang="es-ES" altLang="en-US" sz="2200" b="1" dirty="0">
                <a:solidFill>
                  <a:schemeClr val="tx1"/>
                </a:solidFill>
              </a:rPr>
              <a:t> </a:t>
            </a:r>
            <a:r>
              <a:rPr lang="es-ES" altLang="en-US" sz="2200" b="1" dirty="0" err="1">
                <a:solidFill>
                  <a:schemeClr val="tx1"/>
                </a:solidFill>
              </a:rPr>
              <a:t>tài</a:t>
            </a:r>
            <a:r>
              <a:rPr lang="es-ES" altLang="en-US" sz="2200" b="1" dirty="0">
                <a:solidFill>
                  <a:schemeClr val="tx1"/>
                </a:solidFill>
              </a:rPr>
              <a:t> </a:t>
            </a:r>
            <a:r>
              <a:rPr lang="es-ES" altLang="en-US" sz="2200" b="1" dirty="0" err="1">
                <a:solidFill>
                  <a:schemeClr val="tx1"/>
                </a:solidFill>
              </a:rPr>
              <a:t>của</a:t>
            </a:r>
            <a:r>
              <a:rPr lang="es-ES" altLang="en-US" sz="2200" b="1" dirty="0">
                <a:solidFill>
                  <a:schemeClr val="tx1"/>
                </a:solidFill>
              </a:rPr>
              <a:t> </a:t>
            </a:r>
            <a:r>
              <a:rPr lang="es-ES" altLang="en-US" sz="2200" b="1" dirty="0" err="1">
                <a:solidFill>
                  <a:schemeClr val="tx1"/>
                </a:solidFill>
              </a:rPr>
              <a:t>từng</a:t>
            </a:r>
            <a:r>
              <a:rPr lang="es-ES" altLang="en-US" sz="2200" b="1" dirty="0">
                <a:solidFill>
                  <a:schemeClr val="tx1"/>
                </a:solidFill>
              </a:rPr>
              <a:t> </a:t>
            </a:r>
            <a:r>
              <a:rPr lang="es-ES" altLang="en-US" sz="2200" b="1" dirty="0" err="1">
                <a:solidFill>
                  <a:schemeClr val="tx1"/>
                </a:solidFill>
              </a:rPr>
              <a:t>giáo</a:t>
            </a:r>
            <a:r>
              <a:rPr lang="es-ES" altLang="en-US" sz="2200" b="1" dirty="0">
                <a:solidFill>
                  <a:schemeClr val="tx1"/>
                </a:solidFill>
              </a:rPr>
              <a:t> </a:t>
            </a:r>
            <a:r>
              <a:rPr lang="es-ES" altLang="en-US" sz="2200" b="1" dirty="0" err="1">
                <a:solidFill>
                  <a:schemeClr val="tx1"/>
                </a:solidFill>
              </a:rPr>
              <a:t>viên</a:t>
            </a:r>
            <a:endParaRPr lang="en-US" altLang="en-US" sz="2200" b="1" dirty="0">
              <a:solidFill>
                <a:schemeClr val="tx1"/>
              </a:solidFill>
            </a:endParaRPr>
          </a:p>
          <a:p>
            <a:pPr marL="0" indent="0" algn="just">
              <a:lnSpc>
                <a:spcPct val="150000"/>
              </a:lnSpc>
              <a:spcBef>
                <a:spcPts val="600"/>
              </a:spcBef>
              <a:spcAft>
                <a:spcPts val="600"/>
              </a:spcAft>
              <a:buClr>
                <a:srgbClr val="FF0000"/>
              </a:buClr>
              <a:buNone/>
            </a:pPr>
            <a:r>
              <a:rPr lang="es-ES" altLang="en-US" sz="2200" b="1" dirty="0" smtClean="0">
                <a:solidFill>
                  <a:schemeClr val="tx1"/>
                </a:solidFill>
              </a:rPr>
              <a:t>6). </a:t>
            </a:r>
            <a:r>
              <a:rPr lang="es-ES" altLang="en-US" sz="2200" b="1" dirty="0" err="1">
                <a:solidFill>
                  <a:schemeClr val="tx1"/>
                </a:solidFill>
              </a:rPr>
              <a:t>Không</a:t>
            </a:r>
            <a:r>
              <a:rPr lang="es-ES" altLang="en-US" sz="2200" b="1" dirty="0">
                <a:solidFill>
                  <a:schemeClr val="tx1"/>
                </a:solidFill>
              </a:rPr>
              <a:t> </a:t>
            </a:r>
            <a:r>
              <a:rPr lang="es-ES" altLang="en-US" sz="2200" b="1" dirty="0" err="1">
                <a:solidFill>
                  <a:schemeClr val="tx1"/>
                </a:solidFill>
              </a:rPr>
              <a:t>bỏ</a:t>
            </a:r>
            <a:r>
              <a:rPr lang="es-ES" altLang="en-US" sz="2200" b="1" dirty="0">
                <a:solidFill>
                  <a:schemeClr val="tx1"/>
                </a:solidFill>
              </a:rPr>
              <a:t> </a:t>
            </a:r>
            <a:r>
              <a:rPr lang="es-ES" altLang="en-US" sz="2200" b="1" dirty="0" err="1">
                <a:solidFill>
                  <a:schemeClr val="tx1"/>
                </a:solidFill>
              </a:rPr>
              <a:t>lỡ</a:t>
            </a:r>
            <a:r>
              <a:rPr lang="es-ES" altLang="en-US" sz="2200" b="1" dirty="0">
                <a:solidFill>
                  <a:schemeClr val="tx1"/>
                </a:solidFill>
              </a:rPr>
              <a:t> </a:t>
            </a:r>
            <a:r>
              <a:rPr lang="es-ES" altLang="en-US" sz="2200" b="1" dirty="0" err="1">
                <a:solidFill>
                  <a:schemeClr val="tx1"/>
                </a:solidFill>
              </a:rPr>
              <a:t>việc</a:t>
            </a:r>
            <a:r>
              <a:rPr lang="es-ES" altLang="en-US" sz="2200" b="1" dirty="0">
                <a:solidFill>
                  <a:schemeClr val="tx1"/>
                </a:solidFill>
              </a:rPr>
              <a:t> </a:t>
            </a:r>
            <a:r>
              <a:rPr lang="es-ES" altLang="en-US" sz="2200" b="1" dirty="0" smtClean="0">
                <a:solidFill>
                  <a:schemeClr val="tx1"/>
                </a:solidFill>
              </a:rPr>
              <a:t>BD </a:t>
            </a:r>
            <a:r>
              <a:rPr lang="es-ES" altLang="en-US" sz="2200" b="1" dirty="0" err="1" smtClean="0">
                <a:solidFill>
                  <a:schemeClr val="tx1"/>
                </a:solidFill>
              </a:rPr>
              <a:t>kiến</a:t>
            </a:r>
            <a:r>
              <a:rPr lang="es-ES" altLang="en-US" sz="2200" b="1" dirty="0" smtClean="0">
                <a:solidFill>
                  <a:schemeClr val="tx1"/>
                </a:solidFill>
              </a:rPr>
              <a:t> </a:t>
            </a:r>
            <a:r>
              <a:rPr lang="es-ES" altLang="en-US" sz="2200" b="1" dirty="0" err="1">
                <a:solidFill>
                  <a:schemeClr val="tx1"/>
                </a:solidFill>
              </a:rPr>
              <a:t>thức</a:t>
            </a:r>
            <a:r>
              <a:rPr lang="es-ES" altLang="en-US" sz="2200" b="1" dirty="0">
                <a:solidFill>
                  <a:schemeClr val="tx1"/>
                </a:solidFill>
              </a:rPr>
              <a:t> </a:t>
            </a:r>
            <a:r>
              <a:rPr lang="es-ES" altLang="en-US" sz="2200" b="1" dirty="0" err="1">
                <a:solidFill>
                  <a:schemeClr val="tx1"/>
                </a:solidFill>
              </a:rPr>
              <a:t>và</a:t>
            </a:r>
            <a:r>
              <a:rPr lang="es-ES" altLang="en-US" sz="2200" b="1" dirty="0">
                <a:solidFill>
                  <a:schemeClr val="tx1"/>
                </a:solidFill>
              </a:rPr>
              <a:t> </a:t>
            </a:r>
            <a:r>
              <a:rPr lang="es-ES" altLang="en-US" sz="2200" b="1" dirty="0" smtClean="0">
                <a:solidFill>
                  <a:schemeClr val="tx1"/>
                </a:solidFill>
              </a:rPr>
              <a:t>NL </a:t>
            </a:r>
            <a:r>
              <a:rPr lang="es-ES" altLang="en-US" sz="2200" b="1" dirty="0" err="1" smtClean="0">
                <a:solidFill>
                  <a:schemeClr val="tx1"/>
                </a:solidFill>
              </a:rPr>
              <a:t>cho</a:t>
            </a:r>
            <a:r>
              <a:rPr lang="es-ES" altLang="en-US" sz="2200" b="1" dirty="0" smtClean="0">
                <a:solidFill>
                  <a:schemeClr val="tx1"/>
                </a:solidFill>
              </a:rPr>
              <a:t> </a:t>
            </a:r>
            <a:r>
              <a:rPr lang="es-ES" altLang="en-US" sz="2200" b="1" dirty="0" err="1">
                <a:solidFill>
                  <a:schemeClr val="tx1"/>
                </a:solidFill>
              </a:rPr>
              <a:t>đội</a:t>
            </a:r>
            <a:r>
              <a:rPr lang="es-ES" altLang="en-US" sz="2200" b="1" dirty="0">
                <a:solidFill>
                  <a:schemeClr val="tx1"/>
                </a:solidFill>
              </a:rPr>
              <a:t> </a:t>
            </a:r>
            <a:r>
              <a:rPr lang="es-ES" altLang="en-US" sz="2200" b="1" dirty="0" err="1">
                <a:solidFill>
                  <a:schemeClr val="tx1"/>
                </a:solidFill>
              </a:rPr>
              <a:t>ngũ</a:t>
            </a:r>
            <a:r>
              <a:rPr lang="es-ES" altLang="en-US" sz="2200" b="1" dirty="0">
                <a:solidFill>
                  <a:schemeClr val="tx1"/>
                </a:solidFill>
              </a:rPr>
              <a:t> </a:t>
            </a:r>
            <a:r>
              <a:rPr lang="en-US" altLang="en-US" sz="2200" b="1" dirty="0" smtClean="0">
                <a:solidFill>
                  <a:schemeClr val="tx1"/>
                </a:solidFill>
              </a:rPr>
              <a:t>GV</a:t>
            </a:r>
            <a:endParaRPr lang="en-US" altLang="en-US" sz="2200" b="1" dirty="0">
              <a:solidFill>
                <a:schemeClr val="tx1"/>
              </a:solidFill>
            </a:endParaRPr>
          </a:p>
          <a:p>
            <a:pPr marL="0" indent="0" algn="just">
              <a:lnSpc>
                <a:spcPct val="150000"/>
              </a:lnSpc>
              <a:spcBef>
                <a:spcPts val="600"/>
              </a:spcBef>
              <a:spcAft>
                <a:spcPts val="600"/>
              </a:spcAft>
              <a:buClr>
                <a:srgbClr val="FF0000"/>
              </a:buClr>
              <a:buNone/>
            </a:pPr>
            <a:r>
              <a:rPr lang="es-ES" altLang="en-US" sz="2200" b="1" dirty="0" smtClean="0">
                <a:solidFill>
                  <a:schemeClr val="tx1"/>
                </a:solidFill>
              </a:rPr>
              <a:t>7). </a:t>
            </a:r>
            <a:r>
              <a:rPr lang="es-ES" altLang="en-US" sz="2200" b="1" dirty="0" err="1">
                <a:solidFill>
                  <a:schemeClr val="tx1"/>
                </a:solidFill>
              </a:rPr>
              <a:t>Giải</a:t>
            </a:r>
            <a:r>
              <a:rPr lang="es-ES" altLang="en-US" sz="2200" b="1" dirty="0">
                <a:solidFill>
                  <a:schemeClr val="tx1"/>
                </a:solidFill>
              </a:rPr>
              <a:t> </a:t>
            </a:r>
            <a:r>
              <a:rPr lang="es-ES" altLang="en-US" sz="2200" b="1" dirty="0" err="1">
                <a:solidFill>
                  <a:schemeClr val="tx1"/>
                </a:solidFill>
              </a:rPr>
              <a:t>quyết</a:t>
            </a:r>
            <a:r>
              <a:rPr lang="es-ES" altLang="en-US" sz="2200" b="1" dirty="0">
                <a:solidFill>
                  <a:schemeClr val="tx1"/>
                </a:solidFill>
              </a:rPr>
              <a:t> </a:t>
            </a:r>
            <a:r>
              <a:rPr lang="es-ES" altLang="en-US" sz="2200" b="1" dirty="0" err="1">
                <a:solidFill>
                  <a:schemeClr val="tx1"/>
                </a:solidFill>
              </a:rPr>
              <a:t>tốt</a:t>
            </a:r>
            <a:r>
              <a:rPr lang="es-ES" altLang="en-US" sz="2200" b="1" dirty="0">
                <a:solidFill>
                  <a:schemeClr val="tx1"/>
                </a:solidFill>
              </a:rPr>
              <a:t> </a:t>
            </a:r>
            <a:r>
              <a:rPr lang="es-ES" altLang="en-US" sz="2200" b="1" dirty="0" err="1">
                <a:solidFill>
                  <a:schemeClr val="tx1"/>
                </a:solidFill>
              </a:rPr>
              <a:t>những</a:t>
            </a:r>
            <a:r>
              <a:rPr lang="es-ES" altLang="en-US" sz="2200" b="1" dirty="0">
                <a:solidFill>
                  <a:schemeClr val="tx1"/>
                </a:solidFill>
              </a:rPr>
              <a:t> lo </a:t>
            </a:r>
            <a:r>
              <a:rPr lang="es-ES" altLang="en-US" sz="2200" b="1" dirty="0" err="1">
                <a:solidFill>
                  <a:schemeClr val="tx1"/>
                </a:solidFill>
              </a:rPr>
              <a:t>lắng</a:t>
            </a:r>
            <a:r>
              <a:rPr lang="es-ES" altLang="en-US" sz="2200" b="1" dirty="0">
                <a:solidFill>
                  <a:schemeClr val="tx1"/>
                </a:solidFill>
              </a:rPr>
              <a:t> </a:t>
            </a:r>
            <a:r>
              <a:rPr lang="es-ES" altLang="en-US" sz="2200" b="1" dirty="0" err="1">
                <a:solidFill>
                  <a:schemeClr val="tx1"/>
                </a:solidFill>
              </a:rPr>
              <a:t>của</a:t>
            </a:r>
            <a:r>
              <a:rPr lang="es-ES" altLang="en-US" sz="2200" b="1" dirty="0">
                <a:solidFill>
                  <a:schemeClr val="tx1"/>
                </a:solidFill>
              </a:rPr>
              <a:t> </a:t>
            </a:r>
            <a:r>
              <a:rPr lang="es-ES" altLang="en-US" sz="2200" b="1" dirty="0" err="1">
                <a:solidFill>
                  <a:schemeClr val="tx1"/>
                </a:solidFill>
              </a:rPr>
              <a:t>giáo</a:t>
            </a:r>
            <a:r>
              <a:rPr lang="es-ES" altLang="en-US" sz="2200" b="1" dirty="0">
                <a:solidFill>
                  <a:schemeClr val="tx1"/>
                </a:solidFill>
              </a:rPr>
              <a:t> </a:t>
            </a:r>
            <a:r>
              <a:rPr lang="es-ES" altLang="en-US" sz="2200" b="1" dirty="0" err="1">
                <a:solidFill>
                  <a:schemeClr val="tx1"/>
                </a:solidFill>
              </a:rPr>
              <a:t>viên</a:t>
            </a:r>
            <a:endParaRPr lang="en-US" altLang="en-US" sz="2200" b="1" dirty="0">
              <a:solidFill>
                <a:schemeClr val="tx1"/>
              </a:solidFill>
            </a:endParaRPr>
          </a:p>
          <a:p>
            <a:pPr marL="0" indent="0" algn="just">
              <a:lnSpc>
                <a:spcPct val="150000"/>
              </a:lnSpc>
              <a:spcBef>
                <a:spcPts val="600"/>
              </a:spcBef>
              <a:spcAft>
                <a:spcPts val="600"/>
              </a:spcAft>
              <a:buClr>
                <a:srgbClr val="FF0000"/>
              </a:buClr>
              <a:buNone/>
            </a:pPr>
            <a:r>
              <a:rPr lang="es-ES" altLang="en-US" sz="2200" b="1" dirty="0" smtClean="0">
                <a:solidFill>
                  <a:schemeClr val="tx1"/>
                </a:solidFill>
              </a:rPr>
              <a:t>8). </a:t>
            </a:r>
            <a:r>
              <a:rPr lang="es-ES" altLang="en-US" sz="2200" b="1" dirty="0" err="1">
                <a:solidFill>
                  <a:schemeClr val="tx1"/>
                </a:solidFill>
              </a:rPr>
              <a:t>Cùng</a:t>
            </a:r>
            <a:r>
              <a:rPr lang="es-ES" altLang="en-US" sz="2200" b="1" dirty="0">
                <a:solidFill>
                  <a:schemeClr val="tx1"/>
                </a:solidFill>
              </a:rPr>
              <a:t> GV </a:t>
            </a:r>
            <a:r>
              <a:rPr lang="es-ES" altLang="en-US" sz="2200" b="1" dirty="0" err="1">
                <a:solidFill>
                  <a:schemeClr val="tx1"/>
                </a:solidFill>
              </a:rPr>
              <a:t>suy</a:t>
            </a:r>
            <a:r>
              <a:rPr lang="es-ES" altLang="en-US" sz="2200" b="1" dirty="0">
                <a:solidFill>
                  <a:schemeClr val="tx1"/>
                </a:solidFill>
              </a:rPr>
              <a:t> </a:t>
            </a:r>
            <a:r>
              <a:rPr lang="es-ES" altLang="en-US" sz="2200" b="1" dirty="0" err="1">
                <a:solidFill>
                  <a:schemeClr val="tx1"/>
                </a:solidFill>
              </a:rPr>
              <a:t>nghĩ</a:t>
            </a:r>
            <a:r>
              <a:rPr lang="es-ES" altLang="en-US" sz="2200" b="1" dirty="0">
                <a:solidFill>
                  <a:schemeClr val="tx1"/>
                </a:solidFill>
              </a:rPr>
              <a:t> </a:t>
            </a:r>
            <a:r>
              <a:rPr lang="es-ES" altLang="en-US" sz="2200" b="1" dirty="0" err="1">
                <a:solidFill>
                  <a:schemeClr val="tx1"/>
                </a:solidFill>
              </a:rPr>
              <a:t>khi</a:t>
            </a:r>
            <a:r>
              <a:rPr lang="es-ES" altLang="en-US" sz="2200" b="1" dirty="0">
                <a:solidFill>
                  <a:schemeClr val="tx1"/>
                </a:solidFill>
              </a:rPr>
              <a:t> </a:t>
            </a:r>
            <a:r>
              <a:rPr lang="es-ES" altLang="en-US" sz="2200" b="1" dirty="0" err="1">
                <a:solidFill>
                  <a:schemeClr val="tx1"/>
                </a:solidFill>
              </a:rPr>
              <a:t>nghe</a:t>
            </a:r>
            <a:r>
              <a:rPr lang="es-ES" altLang="en-US" sz="2200" b="1" dirty="0">
                <a:solidFill>
                  <a:schemeClr val="tx1"/>
                </a:solidFill>
              </a:rPr>
              <a:t> </a:t>
            </a:r>
            <a:r>
              <a:rPr lang="es-ES" altLang="en-US" sz="2200" b="1" dirty="0" err="1">
                <a:solidFill>
                  <a:schemeClr val="tx1"/>
                </a:solidFill>
              </a:rPr>
              <a:t>họ</a:t>
            </a:r>
            <a:r>
              <a:rPr lang="es-ES" altLang="en-US" sz="2200" b="1" dirty="0">
                <a:solidFill>
                  <a:schemeClr val="tx1"/>
                </a:solidFill>
              </a:rPr>
              <a:t> </a:t>
            </a:r>
            <a:r>
              <a:rPr lang="es-ES" altLang="en-US" sz="2200" b="1" dirty="0" err="1">
                <a:solidFill>
                  <a:schemeClr val="tx1"/>
                </a:solidFill>
              </a:rPr>
              <a:t>phản</a:t>
            </a:r>
            <a:r>
              <a:rPr lang="es-ES" altLang="en-US" sz="2200" b="1" dirty="0">
                <a:solidFill>
                  <a:schemeClr val="tx1"/>
                </a:solidFill>
              </a:rPr>
              <a:t> </a:t>
            </a:r>
            <a:r>
              <a:rPr lang="es-ES" altLang="en-US" sz="2200" b="1" dirty="0" err="1">
                <a:solidFill>
                  <a:schemeClr val="tx1"/>
                </a:solidFill>
              </a:rPr>
              <a:t>ánh</a:t>
            </a:r>
            <a:r>
              <a:rPr lang="es-ES" altLang="en-US" sz="2200" b="1" dirty="0">
                <a:solidFill>
                  <a:schemeClr val="tx1"/>
                </a:solidFill>
              </a:rPr>
              <a:t> </a:t>
            </a:r>
            <a:r>
              <a:rPr lang="es-ES" altLang="en-US" sz="2200" b="1" dirty="0" err="1">
                <a:solidFill>
                  <a:schemeClr val="tx1"/>
                </a:solidFill>
              </a:rPr>
              <a:t>tình</a:t>
            </a:r>
            <a:r>
              <a:rPr lang="es-ES" altLang="en-US" sz="2200" b="1" dirty="0">
                <a:solidFill>
                  <a:schemeClr val="tx1"/>
                </a:solidFill>
              </a:rPr>
              <a:t> </a:t>
            </a:r>
            <a:r>
              <a:rPr lang="es-ES" altLang="en-US" sz="2200" b="1" dirty="0" err="1">
                <a:solidFill>
                  <a:schemeClr val="tx1"/>
                </a:solidFill>
              </a:rPr>
              <a:t>hình</a:t>
            </a:r>
            <a:r>
              <a:rPr lang="es-ES" altLang="en-US" sz="2200" b="1" dirty="0">
                <a:solidFill>
                  <a:schemeClr val="tx1"/>
                </a:solidFill>
              </a:rPr>
              <a:t> GD </a:t>
            </a:r>
            <a:r>
              <a:rPr lang="es-ES" altLang="en-US" sz="2200" b="1" dirty="0" err="1" smtClean="0">
                <a:solidFill>
                  <a:schemeClr val="tx1"/>
                </a:solidFill>
              </a:rPr>
              <a:t>trong</a:t>
            </a:r>
            <a:r>
              <a:rPr lang="es-ES" altLang="en-US" sz="2200" b="1" dirty="0" smtClean="0">
                <a:solidFill>
                  <a:schemeClr val="tx1"/>
                </a:solidFill>
              </a:rPr>
              <a:t> </a:t>
            </a:r>
            <a:r>
              <a:rPr lang="es-ES" altLang="en-US" sz="2200" b="1" dirty="0" err="1">
                <a:solidFill>
                  <a:schemeClr val="tx1"/>
                </a:solidFill>
              </a:rPr>
              <a:t>nhà</a:t>
            </a:r>
            <a:r>
              <a:rPr lang="es-ES" altLang="en-US" sz="2200" b="1" dirty="0">
                <a:solidFill>
                  <a:schemeClr val="tx1"/>
                </a:solidFill>
              </a:rPr>
              <a:t> </a:t>
            </a:r>
            <a:r>
              <a:rPr lang="es-ES" altLang="en-US" sz="2200" b="1" dirty="0" err="1">
                <a:solidFill>
                  <a:schemeClr val="tx1"/>
                </a:solidFill>
              </a:rPr>
              <a:t>trường</a:t>
            </a:r>
            <a:endParaRPr lang="en-US" altLang="en-US" sz="2200" b="1" dirty="0">
              <a:solidFill>
                <a:schemeClr val="tx1"/>
              </a:solidFill>
            </a:endParaRPr>
          </a:p>
        </p:txBody>
      </p:sp>
      <p:sp>
        <p:nvSpPr>
          <p:cNvPr id="2" name="Rectangle 1"/>
          <p:cNvSpPr/>
          <p:nvPr/>
        </p:nvSpPr>
        <p:spPr>
          <a:xfrm>
            <a:off x="1069073" y="688159"/>
            <a:ext cx="10900012" cy="646331"/>
          </a:xfrm>
          <a:prstGeom prst="rect">
            <a:avLst/>
          </a:prstGeom>
        </p:spPr>
        <p:txBody>
          <a:bodyPr wrap="square">
            <a:spAutoFit/>
          </a:bodyPr>
          <a:lstStyle/>
          <a:p>
            <a:pPr algn="just">
              <a:lnSpc>
                <a:spcPct val="150000"/>
              </a:lnSpc>
              <a:spcBef>
                <a:spcPts val="600"/>
              </a:spcBef>
              <a:spcAft>
                <a:spcPts val="600"/>
              </a:spcAft>
              <a:buClr>
                <a:srgbClr val="FF0000"/>
              </a:buClr>
            </a:pPr>
            <a:r>
              <a:rPr lang="es-ES" altLang="en-US" sz="2400" b="1" i="1" dirty="0" smtClean="0">
                <a:solidFill>
                  <a:srgbClr val="0033CC"/>
                </a:solidFill>
              </a:rPr>
              <a:t> </a:t>
            </a:r>
            <a:r>
              <a:rPr lang="es-ES" altLang="en-US" sz="2400" b="1" i="1" dirty="0" err="1" smtClean="0">
                <a:solidFill>
                  <a:srgbClr val="0033CC"/>
                </a:solidFill>
              </a:rPr>
              <a:t>Trước</a:t>
            </a:r>
            <a:r>
              <a:rPr lang="es-ES" altLang="en-US" sz="2400" b="1" i="1" dirty="0" smtClean="0">
                <a:solidFill>
                  <a:srgbClr val="0033CC"/>
                </a:solidFill>
              </a:rPr>
              <a:t> </a:t>
            </a:r>
            <a:r>
              <a:rPr lang="es-ES" altLang="en-US" sz="2400" b="1" i="1" dirty="0" err="1">
                <a:solidFill>
                  <a:srgbClr val="0033CC"/>
                </a:solidFill>
              </a:rPr>
              <a:t>hết</a:t>
            </a:r>
            <a:r>
              <a:rPr lang="es-ES" altLang="en-US" sz="2400" b="1" i="1" dirty="0">
                <a:solidFill>
                  <a:srgbClr val="0033CC"/>
                </a:solidFill>
              </a:rPr>
              <a:t>, </a:t>
            </a:r>
            <a:r>
              <a:rPr lang="es-ES" altLang="en-US" sz="2400" b="1" i="1" dirty="0" err="1">
                <a:solidFill>
                  <a:srgbClr val="0033CC"/>
                </a:solidFill>
              </a:rPr>
              <a:t>người</a:t>
            </a:r>
            <a:r>
              <a:rPr lang="es-ES" altLang="en-US" sz="2400" b="1" i="1" dirty="0">
                <a:solidFill>
                  <a:srgbClr val="0033CC"/>
                </a:solidFill>
              </a:rPr>
              <a:t> </a:t>
            </a:r>
            <a:r>
              <a:rPr lang="es-ES" altLang="en-US" sz="2400" b="1" i="1" dirty="0" err="1">
                <a:solidFill>
                  <a:srgbClr val="0033CC"/>
                </a:solidFill>
              </a:rPr>
              <a:t>H</a:t>
            </a:r>
            <a:r>
              <a:rPr lang="es-ES" altLang="en-US" sz="2400" b="1" i="1" dirty="0" err="1" smtClean="0">
                <a:solidFill>
                  <a:srgbClr val="0033CC"/>
                </a:solidFill>
              </a:rPr>
              <a:t>iệu</a:t>
            </a:r>
            <a:r>
              <a:rPr lang="es-ES" altLang="en-US" sz="2400" b="1" i="1" dirty="0" smtClean="0">
                <a:solidFill>
                  <a:srgbClr val="0033CC"/>
                </a:solidFill>
              </a:rPr>
              <a:t> </a:t>
            </a:r>
            <a:r>
              <a:rPr lang="es-ES" altLang="en-US" sz="2400" b="1" i="1" dirty="0" err="1">
                <a:solidFill>
                  <a:srgbClr val="0033CC"/>
                </a:solidFill>
              </a:rPr>
              <a:t>trưởng</a:t>
            </a:r>
            <a:r>
              <a:rPr lang="es-ES" altLang="en-US" sz="2400" b="1" i="1" dirty="0">
                <a:solidFill>
                  <a:srgbClr val="0033CC"/>
                </a:solidFill>
              </a:rPr>
              <a:t> </a:t>
            </a:r>
            <a:r>
              <a:rPr lang="es-ES" altLang="en-US" sz="2400" b="1" i="1" dirty="0" err="1">
                <a:solidFill>
                  <a:srgbClr val="0033CC"/>
                </a:solidFill>
              </a:rPr>
              <a:t>hãy</a:t>
            </a:r>
            <a:r>
              <a:rPr lang="es-ES" altLang="en-US" sz="2400" b="1" i="1" dirty="0">
                <a:solidFill>
                  <a:srgbClr val="0033CC"/>
                </a:solidFill>
              </a:rPr>
              <a:t> </a:t>
            </a:r>
            <a:r>
              <a:rPr lang="es-ES" altLang="en-US" sz="2400" b="1" i="1" dirty="0" err="1">
                <a:solidFill>
                  <a:srgbClr val="0033CC"/>
                </a:solidFill>
              </a:rPr>
              <a:t>làm</a:t>
            </a:r>
            <a:r>
              <a:rPr lang="es-ES" altLang="en-US" sz="2400" b="1" i="1" dirty="0">
                <a:solidFill>
                  <a:srgbClr val="0033CC"/>
                </a:solidFill>
              </a:rPr>
              <a:t> </a:t>
            </a:r>
            <a:r>
              <a:rPr lang="es-ES" altLang="en-US" sz="2400" b="1" i="1" dirty="0" err="1">
                <a:solidFill>
                  <a:srgbClr val="0033CC"/>
                </a:solidFill>
              </a:rPr>
              <a:t>tốt</a:t>
            </a:r>
            <a:r>
              <a:rPr lang="es-ES" altLang="en-US" sz="2400" b="1" i="1" dirty="0">
                <a:solidFill>
                  <a:srgbClr val="0033CC"/>
                </a:solidFill>
              </a:rPr>
              <a:t> </a:t>
            </a:r>
            <a:r>
              <a:rPr lang="es-ES" altLang="en-US" sz="2400" b="1" i="1" dirty="0" err="1">
                <a:solidFill>
                  <a:srgbClr val="0033CC"/>
                </a:solidFill>
              </a:rPr>
              <a:t>những</a:t>
            </a:r>
            <a:r>
              <a:rPr lang="es-ES" altLang="en-US" sz="2400" b="1" i="1" dirty="0">
                <a:solidFill>
                  <a:srgbClr val="0033CC"/>
                </a:solidFill>
              </a:rPr>
              <a:t> </a:t>
            </a:r>
            <a:r>
              <a:rPr lang="es-ES" altLang="en-US" sz="2400" b="1" i="1" dirty="0" err="1">
                <a:solidFill>
                  <a:srgbClr val="0033CC"/>
                </a:solidFill>
              </a:rPr>
              <a:t>việc</a:t>
            </a:r>
            <a:r>
              <a:rPr lang="es-ES" altLang="en-US" sz="2400" b="1" i="1" dirty="0">
                <a:solidFill>
                  <a:srgbClr val="0033CC"/>
                </a:solidFill>
              </a:rPr>
              <a:t> </a:t>
            </a:r>
            <a:r>
              <a:rPr lang="es-ES" altLang="en-US" sz="2400" b="1" i="1" dirty="0" err="1">
                <a:solidFill>
                  <a:srgbClr val="0033CC"/>
                </a:solidFill>
              </a:rPr>
              <a:t>sau</a:t>
            </a:r>
            <a:r>
              <a:rPr lang="es-ES" altLang="en-US" sz="2400" b="1" i="1" dirty="0">
                <a:solidFill>
                  <a:srgbClr val="0033CC"/>
                </a:solidFill>
              </a:rPr>
              <a:t> </a:t>
            </a:r>
            <a:r>
              <a:rPr lang="es-ES" altLang="en-US" sz="2400" b="1" i="1" dirty="0" err="1">
                <a:solidFill>
                  <a:srgbClr val="0033CC"/>
                </a:solidFill>
              </a:rPr>
              <a:t>đây</a:t>
            </a:r>
            <a:r>
              <a:rPr lang="es-ES" altLang="en-US" sz="2400" b="1" i="1" dirty="0">
                <a:solidFill>
                  <a:srgbClr val="0033CC"/>
                </a:solidFill>
              </a:rPr>
              <a:t>:</a:t>
            </a:r>
            <a:endParaRPr lang="en-US" altLang="en-US" sz="2400" b="1" i="1" dirty="0">
              <a:solidFill>
                <a:srgbClr val="0033CC"/>
              </a:solidFill>
            </a:endParaRPr>
          </a:p>
        </p:txBody>
      </p:sp>
    </p:spTree>
    <p:extLst>
      <p:ext uri="{BB962C8B-B14F-4D97-AF65-F5344CB8AC3E}">
        <p14:creationId xmlns:p14="http://schemas.microsoft.com/office/powerpoint/2010/main" val="152996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fade">
                                      <p:cBhvr>
                                        <p:cTn id="7" dur="500"/>
                                        <p:tgtEl>
                                          <p:spTgt spid="55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ChangeArrowheads="1"/>
          </p:cNvSpPr>
          <p:nvPr/>
        </p:nvSpPr>
        <p:spPr bwMode="auto">
          <a:xfrm>
            <a:off x="1255984" y="1186207"/>
            <a:ext cx="10699455" cy="5232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es-ES" altLang="en-US" sz="2200" b="1" dirty="0" smtClean="0">
                <a:latin typeface="Arial" panose="020B0604020202020204" pitchFamily="34" charset="0"/>
              </a:rPr>
              <a:t>9). </a:t>
            </a:r>
            <a:r>
              <a:rPr lang="es-ES" altLang="en-US" sz="2200" b="1" dirty="0" err="1">
                <a:latin typeface="Arial" panose="020B0604020202020204" pitchFamily="34" charset="0"/>
              </a:rPr>
              <a:t>Kịp</a:t>
            </a:r>
            <a:r>
              <a:rPr lang="es-ES" altLang="en-US" sz="2200" b="1" dirty="0">
                <a:latin typeface="Arial" panose="020B0604020202020204" pitchFamily="34" charset="0"/>
              </a:rPr>
              <a:t> </a:t>
            </a:r>
            <a:r>
              <a:rPr lang="es-ES" altLang="en-US" sz="2200" b="1" dirty="0" err="1">
                <a:latin typeface="Arial" panose="020B0604020202020204" pitchFamily="34" charset="0"/>
              </a:rPr>
              <a:t>thời</a:t>
            </a:r>
            <a:r>
              <a:rPr lang="es-ES" altLang="en-US" sz="2200" b="1" dirty="0">
                <a:latin typeface="Arial" panose="020B0604020202020204" pitchFamily="34" charset="0"/>
              </a:rPr>
              <a:t> </a:t>
            </a:r>
            <a:r>
              <a:rPr lang="es-ES" altLang="en-US" sz="2200" b="1" dirty="0" err="1">
                <a:latin typeface="Arial" panose="020B0604020202020204" pitchFamily="34" charset="0"/>
              </a:rPr>
              <a:t>khẳng</a:t>
            </a:r>
            <a:r>
              <a:rPr lang="es-ES" altLang="en-US" sz="2200" b="1" dirty="0">
                <a:latin typeface="Arial" panose="020B0604020202020204" pitchFamily="34" charset="0"/>
              </a:rPr>
              <a:t> </a:t>
            </a:r>
            <a:r>
              <a:rPr lang="es-ES" altLang="en-US" sz="2200" b="1" dirty="0" err="1">
                <a:latin typeface="Arial" panose="020B0604020202020204" pitchFamily="34" charset="0"/>
              </a:rPr>
              <a:t>định</a:t>
            </a:r>
            <a:r>
              <a:rPr lang="es-ES" altLang="en-US" sz="2200" b="1" dirty="0">
                <a:latin typeface="Arial" panose="020B0604020202020204" pitchFamily="34" charset="0"/>
              </a:rPr>
              <a:t> </a:t>
            </a:r>
            <a:r>
              <a:rPr lang="es-ES" altLang="en-US" sz="2200" b="1" dirty="0" err="1">
                <a:latin typeface="Arial" panose="020B0604020202020204" pitchFamily="34" charset="0"/>
              </a:rPr>
              <a:t>thành</a:t>
            </a:r>
            <a:r>
              <a:rPr lang="es-ES" altLang="en-US" sz="2200" b="1" dirty="0">
                <a:latin typeface="Arial" panose="020B0604020202020204" pitchFamily="34" charset="0"/>
              </a:rPr>
              <a:t> </a:t>
            </a:r>
            <a:r>
              <a:rPr lang="es-ES" altLang="en-US" sz="2200" b="1" dirty="0" err="1">
                <a:latin typeface="Arial" panose="020B0604020202020204" pitchFamily="34" charset="0"/>
              </a:rPr>
              <a:t>tích</a:t>
            </a:r>
            <a:r>
              <a:rPr lang="es-ES" altLang="en-US" sz="2200" b="1" dirty="0">
                <a:latin typeface="Arial" panose="020B0604020202020204" pitchFamily="34" charset="0"/>
              </a:rPr>
              <a:t> </a:t>
            </a:r>
            <a:r>
              <a:rPr lang="es-ES" altLang="en-US" sz="2200" b="1" dirty="0" err="1">
                <a:latin typeface="Arial" panose="020B0604020202020204" pitchFamily="34" charset="0"/>
              </a:rPr>
              <a:t>của</a:t>
            </a:r>
            <a:r>
              <a:rPr lang="es-ES" altLang="en-US" sz="2200" b="1" dirty="0">
                <a:latin typeface="Arial" panose="020B0604020202020204" pitchFamily="34" charset="0"/>
              </a:rPr>
              <a:t> </a:t>
            </a:r>
            <a:r>
              <a:rPr lang="es-ES" altLang="en-US" sz="2200" b="1" dirty="0" err="1">
                <a:latin typeface="Arial" panose="020B0604020202020204" pitchFamily="34" charset="0"/>
              </a:rPr>
              <a:t>giáo</a:t>
            </a:r>
            <a:r>
              <a:rPr lang="es-ES" altLang="en-US" sz="2200" b="1" dirty="0">
                <a:latin typeface="Arial" panose="020B0604020202020204" pitchFamily="34" charset="0"/>
              </a:rPr>
              <a:t> </a:t>
            </a:r>
            <a:r>
              <a:rPr lang="es-ES" altLang="en-US" sz="2200" b="1" dirty="0" err="1">
                <a:latin typeface="Arial" panose="020B0604020202020204" pitchFamily="34" charset="0"/>
              </a:rPr>
              <a:t>viên</a:t>
            </a:r>
            <a:endParaRPr lang="en-US" altLang="en-US" sz="2200" b="1" dirty="0">
              <a:latin typeface="Arial" panose="020B0604020202020204" pitchFamily="34" charset="0"/>
            </a:endParaRPr>
          </a:p>
          <a:p>
            <a:pPr algn="just" defTabSz="1828800">
              <a:lnSpc>
                <a:spcPct val="150000"/>
              </a:lnSpc>
              <a:spcBef>
                <a:spcPts val="600"/>
              </a:spcBef>
              <a:spcAft>
                <a:spcPts val="600"/>
              </a:spcAft>
              <a:buClr>
                <a:srgbClr val="FF0000"/>
              </a:buClr>
            </a:pPr>
            <a:r>
              <a:rPr lang="es-ES" altLang="en-US" sz="2200" b="1" dirty="0" smtClean="0">
                <a:latin typeface="Arial" panose="020B0604020202020204" pitchFamily="34" charset="0"/>
              </a:rPr>
              <a:t>10). </a:t>
            </a:r>
            <a:r>
              <a:rPr lang="es-ES" altLang="en-US" sz="2200" b="1" dirty="0" err="1">
                <a:latin typeface="Arial" panose="020B0604020202020204" pitchFamily="34" charset="0"/>
              </a:rPr>
              <a:t>Biết</a:t>
            </a:r>
            <a:r>
              <a:rPr lang="es-ES" altLang="en-US" sz="2200" b="1" dirty="0">
                <a:latin typeface="Arial" panose="020B0604020202020204" pitchFamily="34" charset="0"/>
              </a:rPr>
              <a:t> </a:t>
            </a:r>
            <a:r>
              <a:rPr lang="es-ES" altLang="en-US" sz="2200" b="1" dirty="0" err="1">
                <a:latin typeface="Arial" panose="020B0604020202020204" pitchFamily="34" charset="0"/>
              </a:rPr>
              <a:t>đoàn</a:t>
            </a:r>
            <a:r>
              <a:rPr lang="es-ES" altLang="en-US" sz="2200" b="1" dirty="0">
                <a:latin typeface="Arial" panose="020B0604020202020204" pitchFamily="34" charset="0"/>
              </a:rPr>
              <a:t> </a:t>
            </a:r>
            <a:r>
              <a:rPr lang="es-ES" altLang="en-US" sz="2200" b="1" dirty="0" err="1">
                <a:latin typeface="Arial" panose="020B0604020202020204" pitchFamily="34" charset="0"/>
              </a:rPr>
              <a:t>kết</a:t>
            </a:r>
            <a:r>
              <a:rPr lang="es-ES" altLang="en-US" sz="2200" b="1" dirty="0">
                <a:latin typeface="Arial" panose="020B0604020202020204" pitchFamily="34" charset="0"/>
              </a:rPr>
              <a:t> </a:t>
            </a:r>
            <a:r>
              <a:rPr lang="es-ES" altLang="en-US" sz="2200" b="1" dirty="0" err="1">
                <a:latin typeface="Arial" panose="020B0604020202020204" pitchFamily="34" charset="0"/>
              </a:rPr>
              <a:t>giáo</a:t>
            </a:r>
            <a:r>
              <a:rPr lang="es-ES" altLang="en-US" sz="2200" b="1" dirty="0">
                <a:latin typeface="Arial" panose="020B0604020202020204" pitchFamily="34" charset="0"/>
              </a:rPr>
              <a:t> </a:t>
            </a:r>
            <a:r>
              <a:rPr lang="es-ES" altLang="en-US" sz="2200" b="1" dirty="0" err="1">
                <a:latin typeface="Arial" panose="020B0604020202020204" pitchFamily="34" charset="0"/>
              </a:rPr>
              <a:t>viên</a:t>
            </a:r>
            <a:r>
              <a:rPr lang="es-ES" altLang="en-US" sz="2200" b="1" dirty="0">
                <a:latin typeface="Arial" panose="020B0604020202020204" pitchFamily="34" charset="0"/>
              </a:rPr>
              <a:t> </a:t>
            </a:r>
            <a:r>
              <a:rPr lang="es-ES" altLang="en-US" sz="2200" b="1" dirty="0" err="1">
                <a:latin typeface="Arial" panose="020B0604020202020204" pitchFamily="34" charset="0"/>
              </a:rPr>
              <a:t>khi</a:t>
            </a:r>
            <a:r>
              <a:rPr lang="es-ES" altLang="en-US" sz="2200" b="1" dirty="0">
                <a:latin typeface="Arial" panose="020B0604020202020204" pitchFamily="34" charset="0"/>
              </a:rPr>
              <a:t> </a:t>
            </a:r>
            <a:r>
              <a:rPr lang="es-ES" altLang="en-US" sz="2200" b="1" dirty="0" err="1">
                <a:latin typeface="Arial" panose="020B0604020202020204" pitchFamily="34" charset="0"/>
              </a:rPr>
              <a:t>họ</a:t>
            </a:r>
            <a:r>
              <a:rPr lang="es-ES" altLang="en-US" sz="2200" b="1" dirty="0">
                <a:latin typeface="Arial" panose="020B0604020202020204" pitchFamily="34" charset="0"/>
              </a:rPr>
              <a:t> </a:t>
            </a:r>
            <a:r>
              <a:rPr lang="es-ES" altLang="en-US" sz="2200" b="1" dirty="0" err="1">
                <a:latin typeface="Arial" panose="020B0604020202020204" pitchFamily="34" charset="0"/>
              </a:rPr>
              <a:t>có</a:t>
            </a:r>
            <a:r>
              <a:rPr lang="es-ES" altLang="en-US" sz="2200" b="1" dirty="0">
                <a:latin typeface="Arial" panose="020B0604020202020204" pitchFamily="34" charset="0"/>
              </a:rPr>
              <a:t> ý </a:t>
            </a:r>
            <a:r>
              <a:rPr lang="es-ES" altLang="en-US" sz="2200" b="1" dirty="0" err="1">
                <a:latin typeface="Arial" panose="020B0604020202020204" pitchFamily="34" charset="0"/>
              </a:rPr>
              <a:t>kiến</a:t>
            </a:r>
            <a:r>
              <a:rPr lang="es-ES" altLang="en-US" sz="2200" b="1" dirty="0">
                <a:latin typeface="Arial" panose="020B0604020202020204" pitchFamily="34" charset="0"/>
              </a:rPr>
              <a:t> </a:t>
            </a:r>
            <a:r>
              <a:rPr lang="es-ES" altLang="en-US" sz="2200" b="1" dirty="0" err="1">
                <a:latin typeface="Arial" panose="020B0604020202020204" pitchFamily="34" charset="0"/>
              </a:rPr>
              <a:t>về</a:t>
            </a:r>
            <a:r>
              <a:rPr lang="es-ES" altLang="en-US" sz="2200" b="1" dirty="0">
                <a:latin typeface="Arial" panose="020B0604020202020204" pitchFamily="34" charset="0"/>
              </a:rPr>
              <a:t> </a:t>
            </a:r>
            <a:r>
              <a:rPr lang="es-ES" altLang="en-US" sz="2200" b="1" dirty="0" err="1">
                <a:latin typeface="Arial" panose="020B0604020202020204" pitchFamily="34" charset="0"/>
              </a:rPr>
              <a:t>người</a:t>
            </a:r>
            <a:r>
              <a:rPr lang="es-ES" altLang="en-US" sz="2200" b="1" dirty="0">
                <a:latin typeface="Arial" panose="020B0604020202020204" pitchFamily="34" charset="0"/>
              </a:rPr>
              <a:t> </a:t>
            </a:r>
            <a:r>
              <a:rPr lang="es-ES" altLang="en-US" sz="2200" b="1" dirty="0" err="1">
                <a:latin typeface="Arial" panose="020B0604020202020204" pitchFamily="34" charset="0"/>
              </a:rPr>
              <a:t>lãnh</a:t>
            </a:r>
            <a:r>
              <a:rPr lang="es-ES" altLang="en-US" sz="2200" b="1" dirty="0">
                <a:latin typeface="Arial" panose="020B0604020202020204" pitchFamily="34" charset="0"/>
              </a:rPr>
              <a:t> </a:t>
            </a:r>
            <a:r>
              <a:rPr lang="es-ES" altLang="en-US" sz="2200" b="1" dirty="0" err="1">
                <a:latin typeface="Arial" panose="020B0604020202020204" pitchFamily="34" charset="0"/>
              </a:rPr>
              <a:t>đạo</a:t>
            </a:r>
            <a:endParaRPr lang="en-US" altLang="en-US" sz="2200" b="1" dirty="0">
              <a:latin typeface="Arial" panose="020B0604020202020204" pitchFamily="34" charset="0"/>
            </a:endParaRPr>
          </a:p>
          <a:p>
            <a:pPr algn="just" defTabSz="1828800">
              <a:lnSpc>
                <a:spcPct val="150000"/>
              </a:lnSpc>
              <a:spcBef>
                <a:spcPts val="600"/>
              </a:spcBef>
              <a:spcAft>
                <a:spcPts val="600"/>
              </a:spcAft>
              <a:buClr>
                <a:srgbClr val="FF0000"/>
              </a:buClr>
            </a:pPr>
            <a:r>
              <a:rPr lang="es-ES" altLang="en-US" sz="2200" b="1" dirty="0" smtClean="0">
                <a:latin typeface="Arial" panose="020B0604020202020204" pitchFamily="34" charset="0"/>
              </a:rPr>
              <a:t>11). </a:t>
            </a:r>
            <a:r>
              <a:rPr lang="es-ES" altLang="en-US" sz="2200" b="1" dirty="0" err="1">
                <a:latin typeface="Arial" panose="020B0604020202020204" pitchFamily="34" charset="0"/>
              </a:rPr>
              <a:t>Trước</a:t>
            </a:r>
            <a:r>
              <a:rPr lang="es-ES" altLang="en-US" sz="2200" b="1" dirty="0">
                <a:latin typeface="Arial" panose="020B0604020202020204" pitchFamily="34" charset="0"/>
              </a:rPr>
              <a:t> </a:t>
            </a:r>
            <a:r>
              <a:rPr lang="es-ES" altLang="en-US" sz="2200" b="1" dirty="0" err="1">
                <a:latin typeface="Arial" panose="020B0604020202020204" pitchFamily="34" charset="0"/>
              </a:rPr>
              <a:t>nhiều</a:t>
            </a:r>
            <a:r>
              <a:rPr lang="es-ES" altLang="en-US" sz="2200" b="1" dirty="0">
                <a:latin typeface="Arial" panose="020B0604020202020204" pitchFamily="34" charset="0"/>
              </a:rPr>
              <a:t> </a:t>
            </a:r>
            <a:r>
              <a:rPr lang="es-ES" altLang="en-US" sz="2200" b="1" dirty="0" err="1">
                <a:latin typeface="Arial" panose="020B0604020202020204" pitchFamily="34" charset="0"/>
              </a:rPr>
              <a:t>người</a:t>
            </a:r>
            <a:r>
              <a:rPr lang="es-ES" altLang="en-US" sz="2200" b="1" dirty="0">
                <a:latin typeface="Arial" panose="020B0604020202020204" pitchFamily="34" charset="0"/>
              </a:rPr>
              <a:t>, </a:t>
            </a:r>
            <a:r>
              <a:rPr lang="es-ES" altLang="en-US" sz="2200" b="1" dirty="0" err="1">
                <a:latin typeface="Arial" panose="020B0604020202020204" pitchFamily="34" charset="0"/>
              </a:rPr>
              <a:t>không</a:t>
            </a:r>
            <a:r>
              <a:rPr lang="es-ES" altLang="en-US" sz="2200" b="1" dirty="0">
                <a:latin typeface="Arial" panose="020B0604020202020204" pitchFamily="34" charset="0"/>
              </a:rPr>
              <a:t> </a:t>
            </a:r>
            <a:r>
              <a:rPr lang="es-ES" altLang="en-US" sz="2200" b="1" dirty="0" err="1">
                <a:latin typeface="Arial" panose="020B0604020202020204" pitchFamily="34" charset="0"/>
              </a:rPr>
              <a:t>được</a:t>
            </a:r>
            <a:r>
              <a:rPr lang="es-ES" altLang="en-US" sz="2200" b="1" dirty="0">
                <a:latin typeface="Arial" panose="020B0604020202020204" pitchFamily="34" charset="0"/>
              </a:rPr>
              <a:t> </a:t>
            </a:r>
            <a:r>
              <a:rPr lang="es-ES" altLang="en-US" sz="2200" b="1" dirty="0" err="1">
                <a:latin typeface="Arial" panose="020B0604020202020204" pitchFamily="34" charset="0"/>
              </a:rPr>
              <a:t>dồn</a:t>
            </a:r>
            <a:r>
              <a:rPr lang="es-ES" altLang="en-US" sz="2200" b="1" dirty="0">
                <a:latin typeface="Arial" panose="020B0604020202020204" pitchFamily="34" charset="0"/>
              </a:rPr>
              <a:t> </a:t>
            </a:r>
            <a:r>
              <a:rPr lang="es-ES" altLang="en-US" sz="2200" b="1" dirty="0" err="1">
                <a:latin typeface="Arial" panose="020B0604020202020204" pitchFamily="34" charset="0"/>
              </a:rPr>
              <a:t>giáo</a:t>
            </a:r>
            <a:r>
              <a:rPr lang="es-ES" altLang="en-US" sz="2200" b="1" dirty="0">
                <a:latin typeface="Arial" panose="020B0604020202020204" pitchFamily="34" charset="0"/>
              </a:rPr>
              <a:t> </a:t>
            </a:r>
            <a:r>
              <a:rPr lang="es-ES" altLang="en-US" sz="2200" b="1" dirty="0" err="1">
                <a:latin typeface="Arial" panose="020B0604020202020204" pitchFamily="34" charset="0"/>
              </a:rPr>
              <a:t>viên</a:t>
            </a:r>
            <a:r>
              <a:rPr lang="es-ES" altLang="en-US" sz="2200" b="1" dirty="0">
                <a:latin typeface="Arial" panose="020B0604020202020204" pitchFamily="34" charset="0"/>
              </a:rPr>
              <a:t> </a:t>
            </a:r>
            <a:r>
              <a:rPr lang="es-ES" altLang="en-US" sz="2200" b="1" dirty="0" err="1">
                <a:latin typeface="Arial" panose="020B0604020202020204" pitchFamily="34" charset="0"/>
              </a:rPr>
              <a:t>vào</a:t>
            </a:r>
            <a:r>
              <a:rPr lang="es-ES" altLang="en-US" sz="2200" b="1" dirty="0">
                <a:latin typeface="Arial" panose="020B0604020202020204" pitchFamily="34" charset="0"/>
              </a:rPr>
              <a:t> </a:t>
            </a:r>
            <a:r>
              <a:rPr lang="es-ES" altLang="en-US" sz="2200" b="1" dirty="0" err="1">
                <a:latin typeface="Arial" panose="020B0604020202020204" pitchFamily="34" charset="0"/>
              </a:rPr>
              <a:t>bước</a:t>
            </a:r>
            <a:r>
              <a:rPr lang="es-ES" altLang="en-US" sz="2200" b="1" dirty="0">
                <a:latin typeface="Arial" panose="020B0604020202020204" pitchFamily="34" charset="0"/>
              </a:rPr>
              <a:t> </a:t>
            </a:r>
            <a:r>
              <a:rPr lang="es-ES" altLang="en-US" sz="2200" b="1" dirty="0" err="1">
                <a:latin typeface="Arial" panose="020B0604020202020204" pitchFamily="34" charset="0"/>
              </a:rPr>
              <a:t>đường</a:t>
            </a:r>
            <a:r>
              <a:rPr lang="es-ES" altLang="en-US" sz="2200" b="1" dirty="0">
                <a:latin typeface="Arial" panose="020B0604020202020204" pitchFamily="34" charset="0"/>
              </a:rPr>
              <a:t> </a:t>
            </a:r>
            <a:r>
              <a:rPr lang="es-ES" altLang="en-US" sz="2200" b="1" dirty="0" err="1">
                <a:latin typeface="Arial" panose="020B0604020202020204" pitchFamily="34" charset="0"/>
              </a:rPr>
              <a:t>cùng</a:t>
            </a:r>
            <a:endParaRPr lang="en-US" altLang="en-US" sz="2200" b="1" dirty="0">
              <a:latin typeface="Arial" panose="020B0604020202020204" pitchFamily="34" charset="0"/>
            </a:endParaRPr>
          </a:p>
          <a:p>
            <a:pPr algn="just" defTabSz="1828800">
              <a:lnSpc>
                <a:spcPct val="150000"/>
              </a:lnSpc>
              <a:spcBef>
                <a:spcPts val="600"/>
              </a:spcBef>
              <a:spcAft>
                <a:spcPts val="600"/>
              </a:spcAft>
              <a:buClr>
                <a:srgbClr val="FF0000"/>
              </a:buClr>
            </a:pPr>
            <a:r>
              <a:rPr lang="es-ES" altLang="en-US" sz="2200" b="1" dirty="0" smtClean="0">
                <a:latin typeface="Arial" panose="020B0604020202020204" pitchFamily="34" charset="0"/>
              </a:rPr>
              <a:t>12). </a:t>
            </a:r>
            <a:r>
              <a:rPr lang="es-ES" altLang="en-US" sz="2200" b="1" dirty="0" err="1">
                <a:latin typeface="Arial" panose="020B0604020202020204" pitchFamily="34" charset="0"/>
              </a:rPr>
              <a:t>Giữ</a:t>
            </a:r>
            <a:r>
              <a:rPr lang="es-ES" altLang="en-US" sz="2200" b="1" dirty="0">
                <a:latin typeface="Arial" panose="020B0604020202020204" pitchFamily="34" charset="0"/>
              </a:rPr>
              <a:t> </a:t>
            </a:r>
            <a:r>
              <a:rPr lang="es-ES" altLang="en-US" sz="2200" b="1" dirty="0" err="1">
                <a:latin typeface="Arial" panose="020B0604020202020204" pitchFamily="34" charset="0"/>
              </a:rPr>
              <a:t>chữ</a:t>
            </a:r>
            <a:r>
              <a:rPr lang="es-ES" altLang="en-US" sz="2200" b="1" dirty="0">
                <a:latin typeface="Arial" panose="020B0604020202020204" pitchFamily="34" charset="0"/>
              </a:rPr>
              <a:t> </a:t>
            </a:r>
            <a:r>
              <a:rPr lang="es-ES" altLang="en-US" sz="2200" b="1" dirty="0" err="1">
                <a:latin typeface="Arial" panose="020B0604020202020204" pitchFamily="34" charset="0"/>
              </a:rPr>
              <a:t>tín</a:t>
            </a:r>
            <a:r>
              <a:rPr lang="es-ES" altLang="en-US" sz="2200" b="1" dirty="0">
                <a:latin typeface="Arial" panose="020B0604020202020204" pitchFamily="34" charset="0"/>
              </a:rPr>
              <a:t>, </a:t>
            </a:r>
            <a:r>
              <a:rPr lang="es-ES" altLang="en-US" sz="2200" b="1" dirty="0" err="1">
                <a:latin typeface="Arial" panose="020B0604020202020204" pitchFamily="34" charset="0"/>
              </a:rPr>
              <a:t>không</a:t>
            </a:r>
            <a:r>
              <a:rPr lang="es-ES" altLang="en-US" sz="2200" b="1" dirty="0">
                <a:latin typeface="Arial" panose="020B0604020202020204" pitchFamily="34" charset="0"/>
              </a:rPr>
              <a:t> </a:t>
            </a:r>
            <a:r>
              <a:rPr lang="es-ES" altLang="en-US" sz="2200" b="1" dirty="0" err="1">
                <a:latin typeface="Arial" panose="020B0604020202020204" pitchFamily="34" charset="0"/>
              </a:rPr>
              <a:t>hứa</a:t>
            </a:r>
            <a:r>
              <a:rPr lang="es-ES" altLang="en-US" sz="2200" b="1" dirty="0">
                <a:latin typeface="Arial" panose="020B0604020202020204" pitchFamily="34" charset="0"/>
              </a:rPr>
              <a:t> </a:t>
            </a:r>
            <a:r>
              <a:rPr lang="es-ES" altLang="en-US" sz="2200" b="1" dirty="0" err="1">
                <a:latin typeface="Arial" panose="020B0604020202020204" pitchFamily="34" charset="0"/>
              </a:rPr>
              <a:t>hẹn</a:t>
            </a:r>
            <a:r>
              <a:rPr lang="es-ES" altLang="en-US" sz="2200" b="1" dirty="0">
                <a:latin typeface="Arial" panose="020B0604020202020204" pitchFamily="34" charset="0"/>
              </a:rPr>
              <a:t> </a:t>
            </a:r>
            <a:r>
              <a:rPr lang="es-ES" altLang="en-US" sz="2200" b="1" dirty="0" err="1">
                <a:latin typeface="Arial" panose="020B0604020202020204" pitchFamily="34" charset="0"/>
              </a:rPr>
              <a:t>tùy</a:t>
            </a:r>
            <a:r>
              <a:rPr lang="es-ES" altLang="en-US" sz="2200" b="1" dirty="0">
                <a:latin typeface="Arial" panose="020B0604020202020204" pitchFamily="34" charset="0"/>
              </a:rPr>
              <a:t> </a:t>
            </a:r>
            <a:r>
              <a:rPr lang="es-ES" altLang="en-US" sz="2200" b="1" dirty="0" err="1">
                <a:latin typeface="Arial" panose="020B0604020202020204" pitchFamily="34" charset="0"/>
              </a:rPr>
              <a:t>tiện</a:t>
            </a:r>
            <a:endParaRPr lang="en-US" altLang="en-US" sz="2200" b="1" dirty="0">
              <a:latin typeface="Arial" panose="020B0604020202020204" pitchFamily="34" charset="0"/>
            </a:endParaRPr>
          </a:p>
          <a:p>
            <a:pPr algn="just" defTabSz="1828800">
              <a:lnSpc>
                <a:spcPct val="150000"/>
              </a:lnSpc>
              <a:spcBef>
                <a:spcPts val="600"/>
              </a:spcBef>
              <a:spcAft>
                <a:spcPts val="600"/>
              </a:spcAft>
              <a:buClr>
                <a:srgbClr val="FF0000"/>
              </a:buClr>
            </a:pPr>
            <a:r>
              <a:rPr lang="es-ES" altLang="en-US" sz="2200" b="1" dirty="0" smtClean="0">
                <a:latin typeface="Arial" panose="020B0604020202020204" pitchFamily="34" charset="0"/>
              </a:rPr>
              <a:t>13). </a:t>
            </a:r>
            <a:r>
              <a:rPr lang="es-ES" altLang="en-US" sz="2200" b="1" dirty="0" err="1">
                <a:latin typeface="Arial" panose="020B0604020202020204" pitchFamily="34" charset="0"/>
              </a:rPr>
              <a:t>Có</a:t>
            </a:r>
            <a:r>
              <a:rPr lang="es-ES" altLang="en-US" sz="2200" b="1" dirty="0">
                <a:latin typeface="Arial" panose="020B0604020202020204" pitchFamily="34" charset="0"/>
              </a:rPr>
              <a:t> </a:t>
            </a:r>
            <a:r>
              <a:rPr lang="es-ES" altLang="en-US" sz="2200" b="1" dirty="0" err="1">
                <a:latin typeface="Arial" panose="020B0604020202020204" pitchFamily="34" charset="0"/>
              </a:rPr>
              <a:t>thành</a:t>
            </a:r>
            <a:r>
              <a:rPr lang="es-ES" altLang="en-US" sz="2200" b="1" dirty="0">
                <a:latin typeface="Arial" panose="020B0604020202020204" pitchFamily="34" charset="0"/>
              </a:rPr>
              <a:t> </a:t>
            </a:r>
            <a:r>
              <a:rPr lang="es-ES" altLang="en-US" sz="2200" b="1" dirty="0" err="1">
                <a:latin typeface="Arial" panose="020B0604020202020204" pitchFamily="34" charset="0"/>
              </a:rPr>
              <a:t>tích</a:t>
            </a:r>
            <a:r>
              <a:rPr lang="es-ES" altLang="en-US" sz="2200" b="1" dirty="0">
                <a:latin typeface="Arial" panose="020B0604020202020204" pitchFamily="34" charset="0"/>
              </a:rPr>
              <a:t> </a:t>
            </a:r>
            <a:r>
              <a:rPr lang="es-ES" altLang="en-US" sz="2200" b="1" dirty="0" err="1">
                <a:latin typeface="Arial" panose="020B0604020202020204" pitchFamily="34" charset="0"/>
              </a:rPr>
              <a:t>không</a:t>
            </a:r>
            <a:r>
              <a:rPr lang="es-ES" altLang="en-US" sz="2200" b="1" dirty="0">
                <a:latin typeface="Arial" panose="020B0604020202020204" pitchFamily="34" charset="0"/>
              </a:rPr>
              <a:t> </a:t>
            </a:r>
            <a:r>
              <a:rPr lang="es-ES" altLang="en-US" sz="2200" b="1" dirty="0" err="1">
                <a:latin typeface="Arial" panose="020B0604020202020204" pitchFamily="34" charset="0"/>
              </a:rPr>
              <a:t>tranh</a:t>
            </a:r>
            <a:r>
              <a:rPr lang="es-ES" altLang="en-US" sz="2200" b="1" dirty="0">
                <a:latin typeface="Arial" panose="020B0604020202020204" pitchFamily="34" charset="0"/>
              </a:rPr>
              <a:t> </a:t>
            </a:r>
            <a:r>
              <a:rPr lang="es-ES" altLang="en-US" sz="2200" b="1" dirty="0" err="1">
                <a:latin typeface="Arial" panose="020B0604020202020204" pitchFamily="34" charset="0"/>
              </a:rPr>
              <a:t>công</a:t>
            </a:r>
            <a:r>
              <a:rPr lang="es-ES" altLang="en-US" sz="2200" b="1" dirty="0">
                <a:latin typeface="Arial" panose="020B0604020202020204" pitchFamily="34" charset="0"/>
              </a:rPr>
              <a:t>, </a:t>
            </a:r>
            <a:r>
              <a:rPr lang="es-ES" altLang="en-US" sz="2200" b="1" dirty="0" err="1">
                <a:latin typeface="Arial" panose="020B0604020202020204" pitchFamily="34" charset="0"/>
              </a:rPr>
              <a:t>phạm</a:t>
            </a:r>
            <a:r>
              <a:rPr lang="es-ES" altLang="en-US" sz="2200" b="1" dirty="0">
                <a:latin typeface="Arial" panose="020B0604020202020204" pitchFamily="34" charset="0"/>
              </a:rPr>
              <a:t> </a:t>
            </a:r>
            <a:r>
              <a:rPr lang="es-ES" altLang="en-US" sz="2200" b="1" dirty="0" err="1">
                <a:latin typeface="Arial" panose="020B0604020202020204" pitchFamily="34" charset="0"/>
              </a:rPr>
              <a:t>khuyết</a:t>
            </a:r>
            <a:r>
              <a:rPr lang="es-ES" altLang="en-US" sz="2200" b="1" dirty="0">
                <a:latin typeface="Arial" panose="020B0604020202020204" pitchFamily="34" charset="0"/>
              </a:rPr>
              <a:t> </a:t>
            </a:r>
            <a:r>
              <a:rPr lang="es-ES" altLang="en-US" sz="2200" b="1" dirty="0" err="1">
                <a:latin typeface="Arial" panose="020B0604020202020204" pitchFamily="34" charset="0"/>
              </a:rPr>
              <a:t>điểm</a:t>
            </a:r>
            <a:r>
              <a:rPr lang="es-ES" altLang="en-US" sz="2200" b="1" dirty="0">
                <a:latin typeface="Arial" panose="020B0604020202020204" pitchFamily="34" charset="0"/>
              </a:rPr>
              <a:t> </a:t>
            </a:r>
            <a:r>
              <a:rPr lang="es-ES" altLang="en-US" sz="2200" b="1" dirty="0" err="1">
                <a:latin typeface="Arial" panose="020B0604020202020204" pitchFamily="34" charset="0"/>
              </a:rPr>
              <a:t>không</a:t>
            </a:r>
            <a:r>
              <a:rPr lang="es-ES" altLang="en-US" sz="2200" b="1" dirty="0">
                <a:latin typeface="Arial" panose="020B0604020202020204" pitchFamily="34" charset="0"/>
              </a:rPr>
              <a:t> </a:t>
            </a:r>
            <a:r>
              <a:rPr lang="es-ES" altLang="en-US" sz="2200" b="1" dirty="0" err="1">
                <a:latin typeface="Arial" panose="020B0604020202020204" pitchFamily="34" charset="0"/>
              </a:rPr>
              <a:t>đun</a:t>
            </a:r>
            <a:r>
              <a:rPr lang="es-ES" altLang="en-US" sz="2200" b="1" dirty="0">
                <a:latin typeface="Arial" panose="020B0604020202020204" pitchFamily="34" charset="0"/>
              </a:rPr>
              <a:t> </a:t>
            </a:r>
            <a:r>
              <a:rPr lang="es-ES" altLang="en-US" sz="2200" b="1" dirty="0" err="1">
                <a:latin typeface="Arial" panose="020B0604020202020204" pitchFamily="34" charset="0"/>
              </a:rPr>
              <a:t>đẩy</a:t>
            </a:r>
            <a:endParaRPr lang="en-US" altLang="en-US" sz="2200" b="1" dirty="0">
              <a:latin typeface="Arial" panose="020B0604020202020204" pitchFamily="34" charset="0"/>
            </a:endParaRPr>
          </a:p>
          <a:p>
            <a:pPr algn="just" defTabSz="1828800">
              <a:lnSpc>
                <a:spcPct val="150000"/>
              </a:lnSpc>
              <a:spcBef>
                <a:spcPts val="600"/>
              </a:spcBef>
              <a:spcAft>
                <a:spcPts val="600"/>
              </a:spcAft>
              <a:buClr>
                <a:srgbClr val="FF0000"/>
              </a:buClr>
            </a:pPr>
            <a:r>
              <a:rPr lang="es-ES" altLang="en-US" sz="2200" b="1" dirty="0" smtClean="0">
                <a:latin typeface="Arial" panose="020B0604020202020204" pitchFamily="34" charset="0"/>
              </a:rPr>
              <a:t>14). </a:t>
            </a:r>
            <a:r>
              <a:rPr lang="es-ES" altLang="en-US" sz="2200" b="1" dirty="0" err="1">
                <a:latin typeface="Arial" panose="020B0604020202020204" pitchFamily="34" charset="0"/>
              </a:rPr>
              <a:t>Không</a:t>
            </a:r>
            <a:r>
              <a:rPr lang="es-ES" altLang="en-US" sz="2200" b="1" dirty="0">
                <a:latin typeface="Arial" panose="020B0604020202020204" pitchFamily="34" charset="0"/>
              </a:rPr>
              <a:t> </a:t>
            </a:r>
            <a:r>
              <a:rPr lang="es-ES" altLang="en-US" sz="2200" b="1" dirty="0" err="1">
                <a:latin typeface="Arial" panose="020B0604020202020204" pitchFamily="34" charset="0"/>
              </a:rPr>
              <a:t>được</a:t>
            </a:r>
            <a:r>
              <a:rPr lang="es-ES" altLang="en-US" sz="2200" b="1" dirty="0">
                <a:latin typeface="Arial" panose="020B0604020202020204" pitchFamily="34" charset="0"/>
              </a:rPr>
              <a:t> </a:t>
            </a:r>
            <a:r>
              <a:rPr lang="es-ES" altLang="en-US" sz="2200" b="1" dirty="0" err="1">
                <a:latin typeface="Arial" panose="020B0604020202020204" pitchFamily="34" charset="0"/>
              </a:rPr>
              <a:t>coi</a:t>
            </a:r>
            <a:r>
              <a:rPr lang="es-ES" altLang="en-US" sz="2200" b="1" dirty="0">
                <a:latin typeface="Arial" panose="020B0604020202020204" pitchFamily="34" charset="0"/>
              </a:rPr>
              <a:t> </a:t>
            </a:r>
            <a:r>
              <a:rPr lang="es-ES" altLang="en-US" sz="2200" b="1" dirty="0" err="1">
                <a:latin typeface="Arial" panose="020B0604020202020204" pitchFamily="34" charset="0"/>
              </a:rPr>
              <a:t>mình</a:t>
            </a:r>
            <a:r>
              <a:rPr lang="es-ES" altLang="en-US" sz="2200" b="1" dirty="0">
                <a:latin typeface="Arial" panose="020B0604020202020204" pitchFamily="34" charset="0"/>
              </a:rPr>
              <a:t> </a:t>
            </a:r>
            <a:r>
              <a:rPr lang="es-ES" altLang="en-US" sz="2200" b="1" dirty="0" err="1">
                <a:latin typeface="Arial" panose="020B0604020202020204" pitchFamily="34" charset="0"/>
              </a:rPr>
              <a:t>là</a:t>
            </a:r>
            <a:r>
              <a:rPr lang="es-ES" altLang="en-US" sz="2200" b="1" dirty="0">
                <a:latin typeface="Arial" panose="020B0604020202020204" pitchFamily="34" charset="0"/>
              </a:rPr>
              <a:t> </a:t>
            </a:r>
            <a:r>
              <a:rPr lang="es-ES" altLang="en-US" sz="2200" b="1" dirty="0" err="1">
                <a:latin typeface="Arial" panose="020B0604020202020204" pitchFamily="34" charset="0"/>
              </a:rPr>
              <a:t>kẻ</a:t>
            </a:r>
            <a:r>
              <a:rPr lang="es-ES" altLang="en-US" sz="2200" b="1" dirty="0">
                <a:latin typeface="Arial" panose="020B0604020202020204" pitchFamily="34" charset="0"/>
              </a:rPr>
              <a:t> </a:t>
            </a:r>
            <a:r>
              <a:rPr lang="es-ES" altLang="en-US" sz="2200" b="1" dirty="0" err="1">
                <a:latin typeface="Arial" panose="020B0604020202020204" pitchFamily="34" charset="0"/>
              </a:rPr>
              <a:t>ban</a:t>
            </a:r>
            <a:r>
              <a:rPr lang="es-ES" altLang="en-US" sz="2200" b="1" dirty="0">
                <a:latin typeface="Arial" panose="020B0604020202020204" pitchFamily="34" charset="0"/>
              </a:rPr>
              <a:t> </a:t>
            </a:r>
            <a:r>
              <a:rPr lang="es-ES" altLang="en-US" sz="2200" b="1" dirty="0" err="1">
                <a:latin typeface="Arial" panose="020B0604020202020204" pitchFamily="34" charset="0"/>
              </a:rPr>
              <a:t>ơn</a:t>
            </a:r>
            <a:endParaRPr lang="en-US" altLang="en-US" sz="2200" b="1" dirty="0">
              <a:latin typeface="Arial" panose="020B0604020202020204" pitchFamily="34" charset="0"/>
            </a:endParaRPr>
          </a:p>
          <a:p>
            <a:pPr algn="just" defTabSz="1828800">
              <a:lnSpc>
                <a:spcPct val="150000"/>
              </a:lnSpc>
              <a:spcBef>
                <a:spcPts val="600"/>
              </a:spcBef>
              <a:spcAft>
                <a:spcPts val="600"/>
              </a:spcAft>
              <a:buClr>
                <a:srgbClr val="FF0000"/>
              </a:buClr>
            </a:pPr>
            <a:r>
              <a:rPr lang="es-ES" altLang="en-US" sz="2200" b="1" dirty="0" smtClean="0">
                <a:latin typeface="Arial" panose="020B0604020202020204" pitchFamily="34" charset="0"/>
              </a:rPr>
              <a:t>15). </a:t>
            </a:r>
            <a:r>
              <a:rPr lang="es-ES" altLang="en-US" sz="2200" b="1" dirty="0" err="1">
                <a:latin typeface="Arial" panose="020B0604020202020204" pitchFamily="34" charset="0"/>
              </a:rPr>
              <a:t>Phải</a:t>
            </a:r>
            <a:r>
              <a:rPr lang="es-ES" altLang="en-US" sz="2200" b="1" dirty="0">
                <a:latin typeface="Arial" panose="020B0604020202020204" pitchFamily="34" charset="0"/>
              </a:rPr>
              <a:t> </a:t>
            </a:r>
            <a:r>
              <a:rPr lang="es-ES" altLang="en-US" sz="2200" b="1" dirty="0" err="1">
                <a:latin typeface="Arial" panose="020B0604020202020204" pitchFamily="34" charset="0"/>
              </a:rPr>
              <a:t>ủng</a:t>
            </a:r>
            <a:r>
              <a:rPr lang="es-ES" altLang="en-US" sz="2200" b="1" dirty="0">
                <a:latin typeface="Arial" panose="020B0604020202020204" pitchFamily="34" charset="0"/>
              </a:rPr>
              <a:t> </a:t>
            </a:r>
            <a:r>
              <a:rPr lang="es-ES" altLang="en-US" sz="2200" b="1" dirty="0" err="1">
                <a:latin typeface="Arial" panose="020B0604020202020204" pitchFamily="34" charset="0"/>
              </a:rPr>
              <a:t>hộ</a:t>
            </a:r>
            <a:r>
              <a:rPr lang="es-ES" altLang="en-US" sz="2200" b="1" dirty="0">
                <a:latin typeface="Arial" panose="020B0604020202020204" pitchFamily="34" charset="0"/>
              </a:rPr>
              <a:t> </a:t>
            </a:r>
            <a:r>
              <a:rPr lang="es-ES" altLang="en-US" sz="2200" b="1" dirty="0" err="1">
                <a:latin typeface="Arial" panose="020B0604020202020204" pitchFamily="34" charset="0"/>
              </a:rPr>
              <a:t>công</a:t>
            </a:r>
            <a:r>
              <a:rPr lang="es-ES" altLang="en-US" sz="2200" b="1" dirty="0">
                <a:latin typeface="Arial" panose="020B0604020202020204" pitchFamily="34" charset="0"/>
              </a:rPr>
              <a:t> </a:t>
            </a:r>
            <a:r>
              <a:rPr lang="es-ES" altLang="en-US" sz="2200" b="1" dirty="0" err="1">
                <a:latin typeface="Arial" panose="020B0604020202020204" pitchFamily="34" charset="0"/>
              </a:rPr>
              <a:t>việc</a:t>
            </a:r>
            <a:r>
              <a:rPr lang="es-ES" altLang="en-US" sz="2200" b="1" dirty="0">
                <a:latin typeface="Arial" panose="020B0604020202020204" pitchFamily="34" charset="0"/>
              </a:rPr>
              <a:t> </a:t>
            </a:r>
            <a:r>
              <a:rPr lang="es-ES" altLang="en-US" sz="2200" b="1" dirty="0" err="1">
                <a:latin typeface="Arial" panose="020B0604020202020204" pitchFamily="34" charset="0"/>
              </a:rPr>
              <a:t>giảng</a:t>
            </a:r>
            <a:r>
              <a:rPr lang="es-ES" altLang="en-US" sz="2200" b="1" dirty="0">
                <a:latin typeface="Arial" panose="020B0604020202020204" pitchFamily="34" charset="0"/>
              </a:rPr>
              <a:t> </a:t>
            </a:r>
            <a:r>
              <a:rPr lang="es-ES" altLang="en-US" sz="2200" b="1" dirty="0" err="1">
                <a:latin typeface="Arial" panose="020B0604020202020204" pitchFamily="34" charset="0"/>
              </a:rPr>
              <a:t>dạy</a:t>
            </a:r>
            <a:r>
              <a:rPr lang="es-ES" altLang="en-US" sz="2200" b="1" dirty="0">
                <a:latin typeface="Arial" panose="020B0604020202020204" pitchFamily="34" charset="0"/>
              </a:rPr>
              <a:t> </a:t>
            </a:r>
            <a:r>
              <a:rPr lang="es-ES" altLang="en-US" sz="2200" b="1" dirty="0" err="1">
                <a:latin typeface="Arial" panose="020B0604020202020204" pitchFamily="34" charset="0"/>
              </a:rPr>
              <a:t>của</a:t>
            </a:r>
            <a:r>
              <a:rPr lang="es-ES" altLang="en-US" sz="2200" b="1" dirty="0">
                <a:latin typeface="Arial" panose="020B0604020202020204" pitchFamily="34" charset="0"/>
              </a:rPr>
              <a:t> </a:t>
            </a:r>
            <a:r>
              <a:rPr lang="es-ES" altLang="en-US" sz="2200" b="1" dirty="0" err="1">
                <a:latin typeface="Arial" panose="020B0604020202020204" pitchFamily="34" charset="0"/>
              </a:rPr>
              <a:t>các</a:t>
            </a:r>
            <a:r>
              <a:rPr lang="es-ES" altLang="en-US" sz="2200" b="1" dirty="0">
                <a:latin typeface="Arial" panose="020B0604020202020204" pitchFamily="34" charset="0"/>
              </a:rPr>
              <a:t> </a:t>
            </a:r>
            <a:r>
              <a:rPr lang="es-ES" altLang="en-US" sz="2200" b="1" dirty="0" err="1">
                <a:latin typeface="Arial" panose="020B0604020202020204" pitchFamily="34" charset="0"/>
              </a:rPr>
              <a:t>giáo</a:t>
            </a:r>
            <a:r>
              <a:rPr lang="es-ES" altLang="en-US" sz="2200" b="1" dirty="0">
                <a:latin typeface="Arial" panose="020B0604020202020204" pitchFamily="34" charset="0"/>
              </a:rPr>
              <a:t> </a:t>
            </a:r>
            <a:r>
              <a:rPr lang="es-ES" altLang="en-US" sz="2200" b="1" dirty="0" err="1">
                <a:latin typeface="Arial" panose="020B0604020202020204" pitchFamily="34" charset="0"/>
              </a:rPr>
              <a:t>viên</a:t>
            </a:r>
            <a:endParaRPr lang="en-US" altLang="en-US" sz="2200" b="1" dirty="0">
              <a:latin typeface="Arial" panose="020B0604020202020204" pitchFamily="34" charset="0"/>
            </a:endParaRPr>
          </a:p>
          <a:p>
            <a:pPr algn="just" defTabSz="1828800">
              <a:lnSpc>
                <a:spcPct val="150000"/>
              </a:lnSpc>
              <a:spcBef>
                <a:spcPts val="600"/>
              </a:spcBef>
              <a:spcAft>
                <a:spcPts val="600"/>
              </a:spcAft>
              <a:buClr>
                <a:srgbClr val="FF0000"/>
              </a:buClr>
            </a:pPr>
            <a:r>
              <a:rPr lang="es-ES" altLang="en-US" sz="2200" b="1" dirty="0" smtClean="0">
                <a:latin typeface="Arial" panose="020B0604020202020204" pitchFamily="34" charset="0"/>
              </a:rPr>
              <a:t>16). </a:t>
            </a:r>
            <a:r>
              <a:rPr lang="es-ES" altLang="en-US" sz="2200" b="1" dirty="0" err="1">
                <a:latin typeface="Arial" panose="020B0604020202020204" pitchFamily="34" charset="0"/>
              </a:rPr>
              <a:t>Không</a:t>
            </a:r>
            <a:r>
              <a:rPr lang="es-ES" altLang="en-US" sz="2200" b="1" dirty="0">
                <a:latin typeface="Arial" panose="020B0604020202020204" pitchFamily="34" charset="0"/>
              </a:rPr>
              <a:t> </a:t>
            </a:r>
            <a:r>
              <a:rPr lang="es-ES" altLang="en-US" sz="2200" b="1" dirty="0" err="1">
                <a:latin typeface="Arial" panose="020B0604020202020204" pitchFamily="34" charset="0"/>
              </a:rPr>
              <a:t>được</a:t>
            </a:r>
            <a:r>
              <a:rPr lang="es-ES" altLang="en-US" sz="2200" b="1" dirty="0">
                <a:latin typeface="Arial" panose="020B0604020202020204" pitchFamily="34" charset="0"/>
              </a:rPr>
              <a:t> </a:t>
            </a:r>
            <a:r>
              <a:rPr lang="es-ES" altLang="en-US" sz="2200" b="1" dirty="0" err="1">
                <a:latin typeface="Arial" panose="020B0604020202020204" pitchFamily="34" charset="0"/>
              </a:rPr>
              <a:t>vứt</a:t>
            </a:r>
            <a:r>
              <a:rPr lang="es-ES" altLang="en-US" sz="2200" b="1" dirty="0">
                <a:latin typeface="Arial" panose="020B0604020202020204" pitchFamily="34" charset="0"/>
              </a:rPr>
              <a:t> </a:t>
            </a:r>
            <a:r>
              <a:rPr lang="es-ES" altLang="en-US" sz="2200" b="1" dirty="0" err="1">
                <a:latin typeface="Arial" panose="020B0604020202020204" pitchFamily="34" charset="0"/>
              </a:rPr>
              <a:t>bỏ</a:t>
            </a:r>
            <a:r>
              <a:rPr lang="es-ES" altLang="en-US" sz="2200" b="1" dirty="0">
                <a:latin typeface="Arial" panose="020B0604020202020204" pitchFamily="34" charset="0"/>
              </a:rPr>
              <a:t> </a:t>
            </a:r>
            <a:r>
              <a:rPr lang="es-ES" altLang="en-US" sz="2200" b="1" dirty="0" err="1">
                <a:latin typeface="Arial" panose="020B0604020202020204" pitchFamily="34" charset="0"/>
              </a:rPr>
              <a:t>quyền</a:t>
            </a:r>
            <a:r>
              <a:rPr lang="es-ES" altLang="en-US" sz="2200" b="1" dirty="0">
                <a:latin typeface="Arial" panose="020B0604020202020204" pitchFamily="34" charset="0"/>
              </a:rPr>
              <a:t> uy </a:t>
            </a:r>
            <a:r>
              <a:rPr lang="es-ES" altLang="en-US" sz="2200" b="1" dirty="0" err="1">
                <a:latin typeface="Arial" panose="020B0604020202020204" pitchFamily="34" charset="0"/>
              </a:rPr>
              <a:t>khi</a:t>
            </a:r>
            <a:r>
              <a:rPr lang="es-ES" altLang="en-US" sz="2200" b="1" dirty="0">
                <a:latin typeface="Arial" panose="020B0604020202020204" pitchFamily="34" charset="0"/>
              </a:rPr>
              <a:t> </a:t>
            </a:r>
            <a:r>
              <a:rPr lang="es-ES" altLang="en-US" sz="2200" b="1" dirty="0" smtClean="0">
                <a:latin typeface="Arial" panose="020B0604020202020204" pitchFamily="34" charset="0"/>
              </a:rPr>
              <a:t>GV </a:t>
            </a:r>
            <a:r>
              <a:rPr lang="es-ES" altLang="en-US" sz="2200" b="1" dirty="0" err="1" smtClean="0">
                <a:latin typeface="Arial" panose="020B0604020202020204" pitchFamily="34" charset="0"/>
              </a:rPr>
              <a:t>không</a:t>
            </a:r>
            <a:r>
              <a:rPr lang="es-ES" altLang="en-US" sz="2200" b="1" dirty="0" smtClean="0">
                <a:latin typeface="Arial" panose="020B0604020202020204" pitchFamily="34" charset="0"/>
              </a:rPr>
              <a:t> </a:t>
            </a:r>
            <a:r>
              <a:rPr lang="es-ES" altLang="en-US" sz="2200" b="1" dirty="0" err="1">
                <a:latin typeface="Arial" panose="020B0604020202020204" pitchFamily="34" charset="0"/>
              </a:rPr>
              <a:t>hoàn</a:t>
            </a:r>
            <a:r>
              <a:rPr lang="es-ES" altLang="en-US" sz="2200" b="1" dirty="0">
                <a:latin typeface="Arial" panose="020B0604020202020204" pitchFamily="34" charset="0"/>
              </a:rPr>
              <a:t> </a:t>
            </a:r>
            <a:r>
              <a:rPr lang="es-ES" altLang="en-US" sz="2200" b="1" dirty="0" err="1">
                <a:latin typeface="Arial" panose="020B0604020202020204" pitchFamily="34" charset="0"/>
              </a:rPr>
              <a:t>thành</a:t>
            </a:r>
            <a:r>
              <a:rPr lang="es-ES" altLang="en-US" sz="2200" b="1" dirty="0">
                <a:latin typeface="Arial" panose="020B0604020202020204" pitchFamily="34" charset="0"/>
              </a:rPr>
              <a:t> </a:t>
            </a:r>
            <a:r>
              <a:rPr lang="es-ES" altLang="en-US" sz="2200" b="1" dirty="0" err="1">
                <a:latin typeface="Arial" panose="020B0604020202020204" pitchFamily="34" charset="0"/>
              </a:rPr>
              <a:t>nhiệm</a:t>
            </a:r>
            <a:r>
              <a:rPr lang="es-ES" altLang="en-US" sz="2200" b="1" dirty="0">
                <a:latin typeface="Arial" panose="020B0604020202020204" pitchFamily="34" charset="0"/>
              </a:rPr>
              <a:t> </a:t>
            </a:r>
            <a:r>
              <a:rPr lang="es-ES" altLang="en-US" sz="2200" b="1" dirty="0" err="1">
                <a:latin typeface="Arial" panose="020B0604020202020204" pitchFamily="34" charset="0"/>
              </a:rPr>
              <a:t>vụ</a:t>
            </a:r>
            <a:r>
              <a:rPr lang="es-ES" altLang="en-US" sz="2200" b="1" dirty="0">
                <a:latin typeface="Arial" panose="020B0604020202020204" pitchFamily="34" charset="0"/>
              </a:rPr>
              <a:t>.</a:t>
            </a:r>
            <a:endParaRPr lang="en-US" altLang="en-US" sz="2200" b="1" dirty="0">
              <a:latin typeface="Arial" panose="020B0604020202020204" pitchFamily="34" charset="0"/>
            </a:endParaRPr>
          </a:p>
        </p:txBody>
      </p:sp>
      <p:sp>
        <p:nvSpPr>
          <p:cNvPr id="56324" name="Rectangle 5"/>
          <p:cNvSpPr>
            <a:spLocks noChangeArrowheads="1"/>
          </p:cNvSpPr>
          <p:nvPr/>
        </p:nvSpPr>
        <p:spPr bwMode="auto">
          <a:xfrm>
            <a:off x="655092" y="103998"/>
            <a:ext cx="11109278"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vi-VN" altLang="en-US" sz="2400" b="1" dirty="0" smtClean="0">
                <a:solidFill>
                  <a:srgbClr val="002060"/>
                </a:solidFill>
                <a:latin typeface="Arial" panose="020B0604020202020204" pitchFamily="34" charset="0"/>
              </a:rPr>
              <a:t>8</a:t>
            </a:r>
            <a:r>
              <a:rPr lang="vi-VN"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Vận</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dụng</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các</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lý</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thuyết</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phát</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triển</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nhân</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lực</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vào</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phát</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triển</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đội</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ngũ</a:t>
            </a:r>
            <a:r>
              <a:rPr lang="es-ES" altLang="en-US" sz="2400" b="1" dirty="0">
                <a:solidFill>
                  <a:srgbClr val="002060"/>
                </a:solidFill>
                <a:latin typeface="Arial" panose="020B0604020202020204" pitchFamily="34" charset="0"/>
              </a:rPr>
              <a:t> GV (</a:t>
            </a:r>
            <a:r>
              <a:rPr lang="es-ES" altLang="en-US" sz="2400" b="1" dirty="0" err="1">
                <a:solidFill>
                  <a:srgbClr val="002060"/>
                </a:solidFill>
                <a:latin typeface="Arial" panose="020B0604020202020204" pitchFamily="34" charset="0"/>
              </a:rPr>
              <a:t>tt</a:t>
            </a:r>
            <a:r>
              <a:rPr lang="es-ES" altLang="en-US" sz="2400" b="1" dirty="0">
                <a:solidFill>
                  <a:srgbClr val="002060"/>
                </a:solidFill>
                <a:latin typeface="Arial" panose="020B0604020202020204" pitchFamily="34" charset="0"/>
              </a:rPr>
              <a:t>)</a:t>
            </a:r>
            <a:endParaRPr lang="en-US" altLang="en-US" sz="2400" b="1" dirty="0">
              <a:solidFill>
                <a:srgbClr val="002060"/>
              </a:solidFill>
              <a:latin typeface="Arial" panose="020B0604020202020204" pitchFamily="34" charset="0"/>
            </a:endParaRPr>
          </a:p>
        </p:txBody>
      </p:sp>
    </p:spTree>
    <p:extLst>
      <p:ext uri="{BB962C8B-B14F-4D97-AF65-F5344CB8AC3E}">
        <p14:creationId xmlns:p14="http://schemas.microsoft.com/office/powerpoint/2010/main" val="1967358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322"/>
                                        </p:tgtEl>
                                        <p:attrNameLst>
                                          <p:attrName>style.visibility</p:attrName>
                                        </p:attrNameLst>
                                      </p:cBhvr>
                                      <p:to>
                                        <p:strVal val="visible"/>
                                      </p:to>
                                    </p:set>
                                    <p:animEffect transition="in" filter="fade">
                                      <p:cBhvr>
                                        <p:cTn id="7" dur="500"/>
                                        <p:tgtEl>
                                          <p:spTgt spid="56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Rectangle 5"/>
          <p:cNvSpPr/>
          <p:nvPr/>
        </p:nvSpPr>
        <p:spPr>
          <a:xfrm>
            <a:off x="954729" y="2859554"/>
            <a:ext cx="5241355" cy="2585323"/>
          </a:xfrm>
          <a:prstGeom prst="rect">
            <a:avLst/>
          </a:prstGeom>
        </p:spPr>
        <p:txBody>
          <a:bodyPr wrap="square">
            <a:spAutoFit/>
          </a:bodyPr>
          <a:lstStyle/>
          <a:p>
            <a:pPr marL="571500" indent="-571500">
              <a:lnSpc>
                <a:spcPct val="150000"/>
              </a:lnSpc>
              <a:spcAft>
                <a:spcPts val="800"/>
              </a:spcAft>
              <a:buClr>
                <a:srgbClr val="C00000"/>
              </a:buClr>
              <a:buFont typeface="Wingdings" panose="05000000000000000000" pitchFamily="2" charset="2"/>
              <a:buChar char="v"/>
            </a:pP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Các</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cuộc</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CMCN: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hời</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điểm</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ra</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đời</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&amp;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thành</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tựu</a:t>
            </a:r>
            <a:endPar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sp>
        <p:nvSpPr>
          <p:cNvPr id="9" name="Action Button: Forward or Next 8">
            <a:hlinkClick r:id="" action="ppaction://customshow?id=2&amp;return=true" highlightClick="1"/>
          </p:cNvPr>
          <p:cNvSpPr/>
          <p:nvPr/>
        </p:nvSpPr>
        <p:spPr>
          <a:xfrm>
            <a:off x="4067032" y="4887747"/>
            <a:ext cx="395785" cy="339345"/>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73302" y="6108086"/>
            <a:ext cx="506886" cy="749914"/>
          </a:xfrm>
          <a:prstGeom prst="rect">
            <a:avLst/>
          </a:prstGeom>
        </p:spPr>
      </p:pic>
      <p:sp>
        <p:nvSpPr>
          <p:cNvPr id="10" name="Title 1"/>
          <p:cNvSpPr txBox="1">
            <a:spLocks/>
          </p:cNvSpPr>
          <p:nvPr/>
        </p:nvSpPr>
        <p:spPr>
          <a:xfrm>
            <a:off x="1687776" y="450377"/>
            <a:ext cx="9144000" cy="8893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dirty="0" smtClean="0">
                <a:solidFill>
                  <a:srgbClr val="0033CC"/>
                </a:solidFill>
              </a:rPr>
              <a:t>NỘI DUNG TRAO ĐỔI</a:t>
            </a:r>
            <a:endParaRPr lang="en-US" sz="5400" b="1" dirty="0">
              <a:solidFill>
                <a:srgbClr val="0033CC"/>
              </a:solidFill>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0999" y="1283383"/>
            <a:ext cx="5720994" cy="45719"/>
          </a:xfrm>
          <a:prstGeom prst="rect">
            <a:avLst/>
          </a:prstGeom>
        </p:spPr>
      </p:pic>
      <p:pic>
        <p:nvPicPr>
          <p:cNvPr id="4" name="Picture 3"/>
          <p:cNvPicPr>
            <a:picLocks noChangeAspect="1"/>
          </p:cNvPicPr>
          <p:nvPr/>
        </p:nvPicPr>
        <p:blipFill>
          <a:blip r:embed="rId5"/>
          <a:stretch>
            <a:fillRect/>
          </a:stretch>
        </p:blipFill>
        <p:spPr>
          <a:xfrm>
            <a:off x="5882185" y="1951630"/>
            <a:ext cx="5812872" cy="3810118"/>
          </a:xfrm>
          <a:prstGeom prst="rect">
            <a:avLst/>
          </a:prstGeom>
        </p:spPr>
      </p:pic>
    </p:spTree>
    <p:extLst>
      <p:ext uri="{BB962C8B-B14F-4D97-AF65-F5344CB8AC3E}">
        <p14:creationId xmlns:p14="http://schemas.microsoft.com/office/powerpoint/2010/main" val="15231905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5"/>
          <p:cNvSpPr>
            <a:spLocks noChangeArrowheads="1"/>
          </p:cNvSpPr>
          <p:nvPr/>
        </p:nvSpPr>
        <p:spPr bwMode="auto">
          <a:xfrm>
            <a:off x="575157" y="122830"/>
            <a:ext cx="11616843"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vi-VN" altLang="en-US" sz="2400" b="1" dirty="0" smtClean="0">
                <a:solidFill>
                  <a:srgbClr val="002060"/>
                </a:solidFill>
                <a:latin typeface="Arial" panose="020B0604020202020204" pitchFamily="34" charset="0"/>
              </a:rPr>
              <a:t>8</a:t>
            </a:r>
            <a:r>
              <a:rPr lang="vi-VN"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Vận</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dụng</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các</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lý</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thuyết</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phát</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triển</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nhân</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lực</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vào</a:t>
            </a:r>
            <a:r>
              <a:rPr lang="es-ES" altLang="en-US" sz="2400" b="1" dirty="0">
                <a:solidFill>
                  <a:srgbClr val="002060"/>
                </a:solidFill>
                <a:latin typeface="Arial" panose="020B0604020202020204" pitchFamily="34" charset="0"/>
              </a:rPr>
              <a:t> </a:t>
            </a:r>
            <a:r>
              <a:rPr lang="es-ES" altLang="en-US" sz="2400" b="1" dirty="0" smtClean="0">
                <a:solidFill>
                  <a:srgbClr val="002060"/>
                </a:solidFill>
                <a:latin typeface="Arial" panose="020B0604020202020204" pitchFamily="34" charset="0"/>
              </a:rPr>
              <a:t>PT </a:t>
            </a:r>
            <a:r>
              <a:rPr lang="es-ES" altLang="en-US" sz="2400" b="1" dirty="0" err="1">
                <a:solidFill>
                  <a:srgbClr val="002060"/>
                </a:solidFill>
                <a:latin typeface="Arial" panose="020B0604020202020204" pitchFamily="34" charset="0"/>
              </a:rPr>
              <a:t>đội</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ngũ</a:t>
            </a:r>
            <a:r>
              <a:rPr lang="es-ES" altLang="en-US" sz="2400" b="1" dirty="0">
                <a:solidFill>
                  <a:srgbClr val="002060"/>
                </a:solidFill>
                <a:latin typeface="Arial" panose="020B0604020202020204" pitchFamily="34" charset="0"/>
              </a:rPr>
              <a:t> GV (</a:t>
            </a:r>
            <a:r>
              <a:rPr lang="es-ES" altLang="en-US" sz="2400" b="1" dirty="0" err="1">
                <a:solidFill>
                  <a:srgbClr val="002060"/>
                </a:solidFill>
                <a:latin typeface="Arial" panose="020B0604020202020204" pitchFamily="34" charset="0"/>
              </a:rPr>
              <a:t>tt</a:t>
            </a:r>
            <a:r>
              <a:rPr lang="es-ES" altLang="en-US" sz="2400" b="1" dirty="0">
                <a:solidFill>
                  <a:srgbClr val="002060"/>
                </a:solidFill>
                <a:latin typeface="Arial" panose="020B0604020202020204" pitchFamily="34" charset="0"/>
              </a:rPr>
              <a:t>)</a:t>
            </a:r>
            <a:endParaRPr lang="en-US" altLang="en-US" sz="2400" b="1" dirty="0">
              <a:solidFill>
                <a:srgbClr val="002060"/>
              </a:solidFill>
              <a:latin typeface="Arial" panose="020B0604020202020204" pitchFamily="34" charset="0"/>
            </a:endParaRPr>
          </a:p>
        </p:txBody>
      </p:sp>
      <p:sp>
        <p:nvSpPr>
          <p:cNvPr id="57349" name="Rectangle 6"/>
          <p:cNvSpPr>
            <a:spLocks noChangeArrowheads="1"/>
          </p:cNvSpPr>
          <p:nvPr/>
        </p:nvSpPr>
        <p:spPr bwMode="auto">
          <a:xfrm>
            <a:off x="1483385" y="1549200"/>
            <a:ext cx="71628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es-ES" altLang="en-US" sz="2000" b="1" dirty="0" smtClean="0">
                <a:solidFill>
                  <a:srgbClr val="003399"/>
                </a:solidFill>
                <a:latin typeface="Arial" panose="020B0604020202020204" pitchFamily="34" charset="0"/>
              </a:rPr>
              <a:t>1). </a:t>
            </a:r>
            <a:r>
              <a:rPr lang="es-ES" altLang="en-US" sz="2000" b="1" dirty="0" err="1" smtClean="0">
                <a:solidFill>
                  <a:srgbClr val="003399"/>
                </a:solidFill>
                <a:latin typeface="Arial" panose="020B0604020202020204" pitchFamily="34" charset="0"/>
              </a:rPr>
              <a:t>Quy</a:t>
            </a:r>
            <a:r>
              <a:rPr lang="es-ES" altLang="en-US" sz="2000" b="1" dirty="0" smtClean="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hoạch</a:t>
            </a:r>
            <a:r>
              <a:rPr lang="es-ES" altLang="en-US" sz="2000" b="1" dirty="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đội</a:t>
            </a:r>
            <a:r>
              <a:rPr lang="es-ES" altLang="en-US" sz="2000" b="1" dirty="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ngũ</a:t>
            </a:r>
            <a:r>
              <a:rPr lang="es-ES" altLang="en-US" sz="2000" b="1" dirty="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giáo</a:t>
            </a:r>
            <a:r>
              <a:rPr lang="es-ES" altLang="en-US" sz="2000" b="1" dirty="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viên</a:t>
            </a:r>
            <a:r>
              <a:rPr lang="es-ES" altLang="en-US" sz="2000" b="1" dirty="0">
                <a:solidFill>
                  <a:srgbClr val="003399"/>
                </a:solidFill>
                <a:latin typeface="Arial" panose="020B0604020202020204" pitchFamily="34" charset="0"/>
              </a:rPr>
              <a:t>/</a:t>
            </a:r>
            <a:r>
              <a:rPr lang="es-ES" altLang="en-US" sz="2000" b="1" dirty="0" err="1">
                <a:solidFill>
                  <a:srgbClr val="003399"/>
                </a:solidFill>
                <a:latin typeface="Arial" panose="020B0604020202020204" pitchFamily="34" charset="0"/>
              </a:rPr>
              <a:t>giảng</a:t>
            </a:r>
            <a:r>
              <a:rPr lang="es-ES" altLang="en-US" sz="2000" b="1" dirty="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viên</a:t>
            </a:r>
            <a:endParaRPr lang="en-US" altLang="en-US" sz="2000" b="1" dirty="0">
              <a:solidFill>
                <a:srgbClr val="003399"/>
              </a:solidFill>
              <a:latin typeface="Arial" panose="020B0604020202020204" pitchFamily="34" charset="0"/>
            </a:endParaRPr>
          </a:p>
        </p:txBody>
      </p:sp>
      <p:sp>
        <p:nvSpPr>
          <p:cNvPr id="57350" name="Rectangle 7"/>
          <p:cNvSpPr>
            <a:spLocks noChangeArrowheads="1"/>
          </p:cNvSpPr>
          <p:nvPr/>
        </p:nvSpPr>
        <p:spPr bwMode="auto">
          <a:xfrm>
            <a:off x="1887389" y="2282413"/>
            <a:ext cx="9401975"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es-ES" altLang="en-US" sz="2200" b="1" dirty="0">
                <a:latin typeface="Arial" panose="020B0604020202020204" pitchFamily="34" charset="0"/>
              </a:rPr>
              <a:t>a. </a:t>
            </a:r>
            <a:r>
              <a:rPr lang="es-ES" altLang="en-US" sz="2200" b="1" dirty="0" err="1">
                <a:latin typeface="Arial" panose="020B0604020202020204" pitchFamily="34" charset="0"/>
              </a:rPr>
              <a:t>Quy</a:t>
            </a:r>
            <a:r>
              <a:rPr lang="es-ES" altLang="en-US" sz="2200" b="1" dirty="0">
                <a:latin typeface="Arial" panose="020B0604020202020204" pitchFamily="34" charset="0"/>
              </a:rPr>
              <a:t> </a:t>
            </a:r>
            <a:r>
              <a:rPr lang="es-ES" altLang="en-US" sz="2200" b="1" dirty="0" err="1">
                <a:latin typeface="Arial" panose="020B0604020202020204" pitchFamily="34" charset="0"/>
              </a:rPr>
              <a:t>hoạch</a:t>
            </a:r>
            <a:r>
              <a:rPr lang="es-ES" altLang="en-US" sz="2200" b="1" dirty="0">
                <a:latin typeface="Arial" panose="020B0604020202020204" pitchFamily="34" charset="0"/>
              </a:rPr>
              <a:t> </a:t>
            </a:r>
            <a:r>
              <a:rPr lang="es-ES" altLang="en-US" sz="2200" b="1" dirty="0" err="1">
                <a:latin typeface="Arial" panose="020B0604020202020204" pitchFamily="34" charset="0"/>
              </a:rPr>
              <a:t>về</a:t>
            </a:r>
            <a:r>
              <a:rPr lang="es-ES" altLang="en-US" sz="2200" b="1" dirty="0">
                <a:latin typeface="Arial" panose="020B0604020202020204" pitchFamily="34" charset="0"/>
              </a:rPr>
              <a:t> </a:t>
            </a:r>
            <a:r>
              <a:rPr lang="es-ES" altLang="en-US" sz="2200" b="1" dirty="0" err="1">
                <a:latin typeface="Arial" panose="020B0604020202020204" pitchFamily="34" charset="0"/>
              </a:rPr>
              <a:t>mặt</a:t>
            </a:r>
            <a:r>
              <a:rPr lang="es-ES" altLang="en-US" sz="2200" b="1" dirty="0">
                <a:latin typeface="Arial" panose="020B0604020202020204" pitchFamily="34" charset="0"/>
              </a:rPr>
              <a:t> </a:t>
            </a:r>
            <a:r>
              <a:rPr lang="es-ES" altLang="en-US" sz="2200" b="1" dirty="0" err="1">
                <a:latin typeface="Arial" panose="020B0604020202020204" pitchFamily="34" charset="0"/>
              </a:rPr>
              <a:t>số</a:t>
            </a:r>
            <a:r>
              <a:rPr lang="es-ES" altLang="en-US" sz="2200" b="1" dirty="0">
                <a:latin typeface="Arial" panose="020B0604020202020204" pitchFamily="34" charset="0"/>
              </a:rPr>
              <a:t> </a:t>
            </a:r>
            <a:r>
              <a:rPr lang="es-ES" altLang="en-US" sz="2200" b="1" dirty="0" err="1" smtClean="0">
                <a:latin typeface="Arial" panose="020B0604020202020204" pitchFamily="34" charset="0"/>
              </a:rPr>
              <a:t>lượng</a:t>
            </a:r>
            <a:endParaRPr lang="en-US" altLang="en-US" sz="2200" b="1" dirty="0">
              <a:latin typeface="Arial" panose="020B0604020202020204" pitchFamily="34" charset="0"/>
            </a:endParaRPr>
          </a:p>
        </p:txBody>
      </p:sp>
      <p:sp>
        <p:nvSpPr>
          <p:cNvPr id="57351" name="Rectangle 8"/>
          <p:cNvSpPr>
            <a:spLocks noChangeArrowheads="1"/>
          </p:cNvSpPr>
          <p:nvPr/>
        </p:nvSpPr>
        <p:spPr bwMode="auto">
          <a:xfrm>
            <a:off x="1892750" y="2913800"/>
            <a:ext cx="10021747"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es-ES" altLang="en-US" sz="2200" b="1" dirty="0">
                <a:latin typeface="Arial" panose="020B0604020202020204" pitchFamily="34" charset="0"/>
              </a:rPr>
              <a:t>b. </a:t>
            </a:r>
            <a:r>
              <a:rPr lang="es-ES" altLang="en-US" sz="2200" b="1" dirty="0" err="1">
                <a:latin typeface="Arial" panose="020B0604020202020204" pitchFamily="34" charset="0"/>
              </a:rPr>
              <a:t>Quy</a:t>
            </a:r>
            <a:r>
              <a:rPr lang="es-ES" altLang="en-US" sz="2200" b="1" dirty="0">
                <a:latin typeface="Arial" panose="020B0604020202020204" pitchFamily="34" charset="0"/>
              </a:rPr>
              <a:t> </a:t>
            </a:r>
            <a:r>
              <a:rPr lang="es-ES" altLang="en-US" sz="2200" b="1" dirty="0" err="1">
                <a:latin typeface="Arial" panose="020B0604020202020204" pitchFamily="34" charset="0"/>
              </a:rPr>
              <a:t>hoạch</a:t>
            </a:r>
            <a:r>
              <a:rPr lang="es-ES" altLang="en-US" sz="2200" b="1" dirty="0">
                <a:latin typeface="Arial" panose="020B0604020202020204" pitchFamily="34" charset="0"/>
              </a:rPr>
              <a:t> </a:t>
            </a:r>
            <a:r>
              <a:rPr lang="es-ES" altLang="en-US" sz="2200" b="1" dirty="0" err="1">
                <a:latin typeface="Arial" panose="020B0604020202020204" pitchFamily="34" charset="0"/>
              </a:rPr>
              <a:t>về</a:t>
            </a:r>
            <a:r>
              <a:rPr lang="es-ES" altLang="en-US" sz="2200" b="1" dirty="0">
                <a:latin typeface="Arial" panose="020B0604020202020204" pitchFamily="34" charset="0"/>
              </a:rPr>
              <a:t> </a:t>
            </a:r>
            <a:r>
              <a:rPr lang="es-ES" altLang="en-US" sz="2200" b="1" dirty="0" err="1">
                <a:latin typeface="Arial" panose="020B0604020202020204" pitchFamily="34" charset="0"/>
              </a:rPr>
              <a:t>mặt</a:t>
            </a:r>
            <a:r>
              <a:rPr lang="es-ES" altLang="en-US" sz="2200" b="1" dirty="0">
                <a:latin typeface="Arial" panose="020B0604020202020204" pitchFamily="34" charset="0"/>
              </a:rPr>
              <a:t> </a:t>
            </a:r>
            <a:r>
              <a:rPr lang="es-ES" altLang="en-US" sz="2200" b="1" dirty="0" err="1">
                <a:latin typeface="Arial" panose="020B0604020202020204" pitchFamily="34" charset="0"/>
              </a:rPr>
              <a:t>cơ</a:t>
            </a:r>
            <a:r>
              <a:rPr lang="es-ES" altLang="en-US" sz="2200" b="1" dirty="0">
                <a:latin typeface="Arial" panose="020B0604020202020204" pitchFamily="34" charset="0"/>
              </a:rPr>
              <a:t> </a:t>
            </a:r>
            <a:r>
              <a:rPr lang="es-ES" altLang="en-US" sz="2200" b="1" dirty="0" err="1" smtClean="0">
                <a:latin typeface="Arial" panose="020B0604020202020204" pitchFamily="34" charset="0"/>
              </a:rPr>
              <a:t>cấu</a:t>
            </a:r>
            <a:endParaRPr lang="en-US" altLang="en-US" sz="2200" b="1" dirty="0">
              <a:latin typeface="Arial" panose="020B0604020202020204" pitchFamily="34" charset="0"/>
            </a:endParaRPr>
          </a:p>
        </p:txBody>
      </p:sp>
      <p:sp>
        <p:nvSpPr>
          <p:cNvPr id="57352" name="Rectangle 9"/>
          <p:cNvSpPr>
            <a:spLocks noChangeArrowheads="1"/>
          </p:cNvSpPr>
          <p:nvPr/>
        </p:nvSpPr>
        <p:spPr bwMode="auto">
          <a:xfrm>
            <a:off x="1885048" y="3505415"/>
            <a:ext cx="9663827"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es-ES" altLang="en-US" sz="2200" b="1" dirty="0">
                <a:latin typeface="Arial" panose="020B0604020202020204" pitchFamily="34" charset="0"/>
              </a:rPr>
              <a:t>c. </a:t>
            </a:r>
            <a:r>
              <a:rPr lang="es-ES" altLang="en-US" sz="2200" b="1" dirty="0" err="1">
                <a:latin typeface="Arial" panose="020B0604020202020204" pitchFamily="34" charset="0"/>
              </a:rPr>
              <a:t>Quy</a:t>
            </a:r>
            <a:r>
              <a:rPr lang="es-ES" altLang="en-US" sz="2200" b="1" dirty="0">
                <a:latin typeface="Arial" panose="020B0604020202020204" pitchFamily="34" charset="0"/>
              </a:rPr>
              <a:t> </a:t>
            </a:r>
            <a:r>
              <a:rPr lang="es-ES" altLang="en-US" sz="2200" b="1" dirty="0" err="1">
                <a:latin typeface="Arial" panose="020B0604020202020204" pitchFamily="34" charset="0"/>
              </a:rPr>
              <a:t>hoạch</a:t>
            </a:r>
            <a:r>
              <a:rPr lang="es-ES" altLang="en-US" sz="2200" b="1" dirty="0">
                <a:latin typeface="Arial" panose="020B0604020202020204" pitchFamily="34" charset="0"/>
              </a:rPr>
              <a:t> </a:t>
            </a:r>
            <a:r>
              <a:rPr lang="es-ES" altLang="en-US" sz="2200" b="1" dirty="0" err="1">
                <a:latin typeface="Arial" panose="020B0604020202020204" pitchFamily="34" charset="0"/>
              </a:rPr>
              <a:t>về</a:t>
            </a:r>
            <a:r>
              <a:rPr lang="es-ES" altLang="en-US" sz="2200" b="1" dirty="0">
                <a:latin typeface="Arial" panose="020B0604020202020204" pitchFamily="34" charset="0"/>
              </a:rPr>
              <a:t> </a:t>
            </a:r>
            <a:r>
              <a:rPr lang="es-ES" altLang="en-US" sz="2200" b="1" dirty="0" err="1">
                <a:latin typeface="Arial" panose="020B0604020202020204" pitchFamily="34" charset="0"/>
              </a:rPr>
              <a:t>mặt</a:t>
            </a:r>
            <a:r>
              <a:rPr lang="es-ES" altLang="en-US" sz="2200" b="1" dirty="0">
                <a:latin typeface="Arial" panose="020B0604020202020204" pitchFamily="34" charset="0"/>
              </a:rPr>
              <a:t> </a:t>
            </a:r>
            <a:r>
              <a:rPr lang="es-ES" altLang="en-US" sz="2200" b="1" dirty="0" err="1">
                <a:latin typeface="Arial" panose="020B0604020202020204" pitchFamily="34" charset="0"/>
              </a:rPr>
              <a:t>chất</a:t>
            </a:r>
            <a:r>
              <a:rPr lang="es-ES" altLang="en-US" sz="2200" b="1" dirty="0">
                <a:latin typeface="Arial" panose="020B0604020202020204" pitchFamily="34" charset="0"/>
              </a:rPr>
              <a:t> </a:t>
            </a:r>
            <a:r>
              <a:rPr lang="es-ES" altLang="en-US" sz="2200" b="1" dirty="0" err="1" smtClean="0">
                <a:latin typeface="Arial" panose="020B0604020202020204" pitchFamily="34" charset="0"/>
              </a:rPr>
              <a:t>lượng</a:t>
            </a:r>
            <a:endParaRPr lang="en-US" altLang="en-US" sz="2200" b="1" dirty="0">
              <a:latin typeface="Arial" panose="020B0604020202020204" pitchFamily="34" charset="0"/>
            </a:endParaRPr>
          </a:p>
        </p:txBody>
      </p:sp>
      <p:sp>
        <p:nvSpPr>
          <p:cNvPr id="8" name="Rectangle 6"/>
          <p:cNvSpPr>
            <a:spLocks noChangeArrowheads="1"/>
          </p:cNvSpPr>
          <p:nvPr/>
        </p:nvSpPr>
        <p:spPr bwMode="auto">
          <a:xfrm>
            <a:off x="1472158" y="4241108"/>
            <a:ext cx="454263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es-ES" altLang="en-US" sz="2000" b="1" dirty="0" smtClean="0">
                <a:solidFill>
                  <a:srgbClr val="003399"/>
                </a:solidFill>
                <a:latin typeface="Arial" panose="020B0604020202020204" pitchFamily="34" charset="0"/>
              </a:rPr>
              <a:t>2). </a:t>
            </a:r>
            <a:r>
              <a:rPr lang="es-ES" altLang="en-US" sz="2000" b="1" dirty="0" err="1">
                <a:solidFill>
                  <a:srgbClr val="003399"/>
                </a:solidFill>
                <a:latin typeface="Arial" panose="020B0604020202020204" pitchFamily="34" charset="0"/>
              </a:rPr>
              <a:t>Tuyển</a:t>
            </a:r>
            <a:r>
              <a:rPr lang="es-ES" altLang="en-US" sz="2000" b="1" dirty="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chọn</a:t>
            </a:r>
            <a:r>
              <a:rPr lang="es-ES" altLang="en-US" sz="2000" b="1" dirty="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giảng</a:t>
            </a:r>
            <a:r>
              <a:rPr lang="es-ES" altLang="en-US" sz="2000" b="1" dirty="0">
                <a:solidFill>
                  <a:srgbClr val="003399"/>
                </a:solidFill>
                <a:latin typeface="Arial" panose="020B0604020202020204" pitchFamily="34" charset="0"/>
              </a:rPr>
              <a:t> </a:t>
            </a:r>
            <a:r>
              <a:rPr lang="es-ES" altLang="en-US" sz="2000" b="1" dirty="0" err="1" smtClean="0">
                <a:solidFill>
                  <a:srgbClr val="003399"/>
                </a:solidFill>
                <a:latin typeface="Arial" panose="020B0604020202020204" pitchFamily="34" charset="0"/>
              </a:rPr>
              <a:t>vên</a:t>
            </a:r>
            <a:endParaRPr lang="en-US" altLang="en-US" sz="2000" b="1" dirty="0">
              <a:solidFill>
                <a:srgbClr val="003399"/>
              </a:solidFill>
              <a:latin typeface="Arial" panose="020B0604020202020204" pitchFamily="34" charset="0"/>
            </a:endParaRPr>
          </a:p>
        </p:txBody>
      </p:sp>
      <p:sp>
        <p:nvSpPr>
          <p:cNvPr id="9" name="Rectangle 8"/>
          <p:cNvSpPr>
            <a:spLocks noChangeArrowheads="1"/>
          </p:cNvSpPr>
          <p:nvPr/>
        </p:nvSpPr>
        <p:spPr bwMode="auto">
          <a:xfrm>
            <a:off x="1486666" y="4980725"/>
            <a:ext cx="3786188"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es-ES" altLang="en-US" sz="2000" b="1" dirty="0" smtClean="0">
                <a:solidFill>
                  <a:srgbClr val="003399"/>
                </a:solidFill>
                <a:latin typeface="Arial" panose="020B0604020202020204" pitchFamily="34" charset="0"/>
              </a:rPr>
              <a:t>3). </a:t>
            </a:r>
            <a:r>
              <a:rPr lang="es-ES" altLang="en-US" sz="2000" b="1" dirty="0" err="1" smtClean="0">
                <a:solidFill>
                  <a:srgbClr val="003399"/>
                </a:solidFill>
                <a:latin typeface="Arial" panose="020B0604020202020204" pitchFamily="34" charset="0"/>
              </a:rPr>
              <a:t>Sử</a:t>
            </a:r>
            <a:r>
              <a:rPr lang="es-ES" altLang="en-US" sz="2000" b="1" dirty="0" smtClean="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dụng</a:t>
            </a:r>
            <a:r>
              <a:rPr lang="es-ES" altLang="en-US" sz="2000" b="1" dirty="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giảng</a:t>
            </a:r>
            <a:r>
              <a:rPr lang="es-ES" altLang="en-US" sz="2000" b="1" dirty="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viên</a:t>
            </a:r>
            <a:endParaRPr lang="en-US" altLang="en-US" sz="2000" b="1" dirty="0">
              <a:solidFill>
                <a:srgbClr val="003399"/>
              </a:solidFill>
              <a:latin typeface="Arial" panose="020B0604020202020204" pitchFamily="34" charset="0"/>
            </a:endParaRPr>
          </a:p>
        </p:txBody>
      </p:sp>
      <p:sp>
        <p:nvSpPr>
          <p:cNvPr id="10" name="Rectangle 3"/>
          <p:cNvSpPr>
            <a:spLocks noChangeArrowheads="1"/>
          </p:cNvSpPr>
          <p:nvPr/>
        </p:nvSpPr>
        <p:spPr bwMode="auto">
          <a:xfrm>
            <a:off x="1484848" y="5709685"/>
            <a:ext cx="72771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es-ES" altLang="en-US" sz="2000" b="1" dirty="0" smtClean="0">
                <a:solidFill>
                  <a:srgbClr val="003399"/>
                </a:solidFill>
                <a:latin typeface="Arial" panose="020B0604020202020204" pitchFamily="34" charset="0"/>
              </a:rPr>
              <a:t>4). </a:t>
            </a:r>
            <a:r>
              <a:rPr lang="es-ES" altLang="en-US" sz="2000" b="1" dirty="0" err="1">
                <a:solidFill>
                  <a:srgbClr val="003399"/>
                </a:solidFill>
                <a:latin typeface="Arial" panose="020B0604020202020204" pitchFamily="34" charset="0"/>
              </a:rPr>
              <a:t>Đào</a:t>
            </a:r>
            <a:r>
              <a:rPr lang="es-ES" altLang="en-US" sz="2000" b="1" dirty="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tạo</a:t>
            </a:r>
            <a:r>
              <a:rPr lang="es-ES" altLang="en-US" sz="2000" b="1" dirty="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bồi</a:t>
            </a:r>
            <a:r>
              <a:rPr lang="es-ES" altLang="en-US" sz="2000" b="1" dirty="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dưỡng</a:t>
            </a:r>
            <a:r>
              <a:rPr lang="es-ES" altLang="en-US" sz="2000" b="1" dirty="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phát</a:t>
            </a:r>
            <a:r>
              <a:rPr lang="es-ES" altLang="en-US" sz="2000" b="1" dirty="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triển</a:t>
            </a:r>
            <a:r>
              <a:rPr lang="es-ES" altLang="en-US" sz="2000" b="1" dirty="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giảng</a:t>
            </a:r>
            <a:r>
              <a:rPr lang="es-ES" altLang="en-US" sz="2000" b="1" dirty="0">
                <a:solidFill>
                  <a:srgbClr val="003399"/>
                </a:solidFill>
                <a:latin typeface="Arial" panose="020B0604020202020204" pitchFamily="34" charset="0"/>
              </a:rPr>
              <a:t> </a:t>
            </a:r>
            <a:r>
              <a:rPr lang="es-ES" altLang="en-US" sz="2000" b="1" dirty="0" err="1">
                <a:solidFill>
                  <a:srgbClr val="003399"/>
                </a:solidFill>
                <a:latin typeface="Arial" panose="020B0604020202020204" pitchFamily="34" charset="0"/>
              </a:rPr>
              <a:t>viên</a:t>
            </a:r>
            <a:endParaRPr lang="en-US" altLang="en-US" sz="2000" b="1" dirty="0">
              <a:solidFill>
                <a:srgbClr val="003399"/>
              </a:solidFill>
              <a:latin typeface="Arial" panose="020B0604020202020204" pitchFamily="34" charset="0"/>
            </a:endParaRPr>
          </a:p>
        </p:txBody>
      </p:sp>
      <p:sp>
        <p:nvSpPr>
          <p:cNvPr id="21" name="Rectangle 7"/>
          <p:cNvSpPr>
            <a:spLocks noChangeArrowheads="1"/>
          </p:cNvSpPr>
          <p:nvPr/>
        </p:nvSpPr>
        <p:spPr bwMode="auto">
          <a:xfrm>
            <a:off x="1546860" y="1025297"/>
            <a:ext cx="2110741" cy="430887"/>
          </a:xfrm>
          <a:prstGeom prst="rect">
            <a:avLst/>
          </a:prstGeom>
          <a:solidFill>
            <a:srgbClr val="FFFF00"/>
          </a:solidFill>
          <a:ln>
            <a:noFill/>
          </a:ln>
          <a:effectLs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algn="just">
              <a:spcBef>
                <a:spcPts val="0"/>
              </a:spcBef>
              <a:buClr>
                <a:srgbClr val="FF0000"/>
              </a:buClr>
              <a:buNone/>
            </a:pPr>
            <a:r>
              <a:rPr lang="en-US" altLang="en-US" sz="2200" i="1" u="sng" dirty="0" smtClean="0">
                <a:solidFill>
                  <a:schemeClr val="tx1"/>
                </a:solidFill>
              </a:rPr>
              <a:t>GỒM 6 BƯỚC:</a:t>
            </a:r>
            <a:endParaRPr lang="en-US" altLang="en-US" sz="2200" i="1" u="sng" dirty="0">
              <a:solidFill>
                <a:schemeClr val="tx1"/>
              </a:solidFill>
            </a:endParaRPr>
          </a:p>
        </p:txBody>
      </p:sp>
    </p:spTree>
    <p:extLst>
      <p:ext uri="{BB962C8B-B14F-4D97-AF65-F5344CB8AC3E}">
        <p14:creationId xmlns:p14="http://schemas.microsoft.com/office/powerpoint/2010/main" val="2870605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349"/>
                                        </p:tgtEl>
                                        <p:attrNameLst>
                                          <p:attrName>style.visibility</p:attrName>
                                        </p:attrNameLst>
                                      </p:cBhvr>
                                      <p:to>
                                        <p:strVal val="visible"/>
                                      </p:to>
                                    </p:set>
                                    <p:animEffect transition="in" filter="fade">
                                      <p:cBhvr>
                                        <p:cTn id="7" dur="500"/>
                                        <p:tgtEl>
                                          <p:spTgt spid="573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7350"/>
                                        </p:tgtEl>
                                        <p:attrNameLst>
                                          <p:attrName>style.visibility</p:attrName>
                                        </p:attrNameLst>
                                      </p:cBhvr>
                                      <p:to>
                                        <p:strVal val="visible"/>
                                      </p:to>
                                    </p:set>
                                    <p:animEffect transition="in" filter="fade">
                                      <p:cBhvr>
                                        <p:cTn id="12" dur="500"/>
                                        <p:tgtEl>
                                          <p:spTgt spid="5735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7351"/>
                                        </p:tgtEl>
                                        <p:attrNameLst>
                                          <p:attrName>style.visibility</p:attrName>
                                        </p:attrNameLst>
                                      </p:cBhvr>
                                      <p:to>
                                        <p:strVal val="visible"/>
                                      </p:to>
                                    </p:set>
                                    <p:animEffect transition="in" filter="fade">
                                      <p:cBhvr>
                                        <p:cTn id="15" dur="500"/>
                                        <p:tgtEl>
                                          <p:spTgt spid="5735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7352"/>
                                        </p:tgtEl>
                                        <p:attrNameLst>
                                          <p:attrName>style.visibility</p:attrName>
                                        </p:attrNameLst>
                                      </p:cBhvr>
                                      <p:to>
                                        <p:strVal val="visible"/>
                                      </p:to>
                                    </p:set>
                                    <p:animEffect transition="in" filter="fade">
                                      <p:cBhvr>
                                        <p:cTn id="18" dur="500"/>
                                        <p:tgtEl>
                                          <p:spTgt spid="5735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9" grpId="0"/>
      <p:bldP spid="57350" grpId="0"/>
      <p:bldP spid="57351" grpId="0"/>
      <p:bldP spid="57352" grpId="0"/>
      <p:bldP spid="8" grpId="0"/>
      <p:bldP spid="9" grpId="0"/>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5"/>
          <p:cNvSpPr>
            <a:spLocks noChangeArrowheads="1"/>
          </p:cNvSpPr>
          <p:nvPr/>
        </p:nvSpPr>
        <p:spPr bwMode="auto">
          <a:xfrm>
            <a:off x="1216095" y="865873"/>
            <a:ext cx="983859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en-US" altLang="en-US" sz="2000" b="1" dirty="0" smtClean="0">
                <a:solidFill>
                  <a:srgbClr val="003399"/>
                </a:solidFill>
                <a:latin typeface="Arial" panose="020B0604020202020204" pitchFamily="34" charset="0"/>
              </a:rPr>
              <a:t>5</a:t>
            </a:r>
            <a:r>
              <a:rPr lang="en-US" altLang="en-US" sz="2000" b="1" dirty="0">
                <a:solidFill>
                  <a:srgbClr val="003399"/>
                </a:solidFill>
                <a:latin typeface="Arial" panose="020B0604020202020204" pitchFamily="34" charset="0"/>
              </a:rPr>
              <a:t>. </a:t>
            </a:r>
            <a:r>
              <a:rPr lang="en-US" altLang="en-US" sz="2000" b="1" dirty="0" err="1">
                <a:solidFill>
                  <a:srgbClr val="003399"/>
                </a:solidFill>
                <a:latin typeface="Arial" panose="020B0604020202020204" pitchFamily="34" charset="0"/>
              </a:rPr>
              <a:t>Đánh</a:t>
            </a:r>
            <a:r>
              <a:rPr lang="en-US" altLang="en-US" sz="2000" b="1" dirty="0">
                <a:solidFill>
                  <a:srgbClr val="003399"/>
                </a:solidFill>
                <a:latin typeface="Arial" panose="020B0604020202020204" pitchFamily="34" charset="0"/>
              </a:rPr>
              <a:t> </a:t>
            </a:r>
            <a:r>
              <a:rPr lang="en-US" altLang="en-US" sz="2000" b="1" dirty="0" err="1">
                <a:solidFill>
                  <a:srgbClr val="003399"/>
                </a:solidFill>
                <a:latin typeface="Arial" panose="020B0604020202020204" pitchFamily="34" charset="0"/>
              </a:rPr>
              <a:t>giá</a:t>
            </a:r>
            <a:r>
              <a:rPr lang="en-US" altLang="en-US" sz="2000" b="1" dirty="0">
                <a:solidFill>
                  <a:srgbClr val="003399"/>
                </a:solidFill>
                <a:latin typeface="Arial" panose="020B0604020202020204" pitchFamily="34" charset="0"/>
              </a:rPr>
              <a:t> </a:t>
            </a:r>
            <a:r>
              <a:rPr lang="en-US" altLang="en-US" sz="2000" b="1" dirty="0" err="1">
                <a:solidFill>
                  <a:srgbClr val="003399"/>
                </a:solidFill>
                <a:latin typeface="Arial" panose="020B0604020202020204" pitchFamily="34" charset="0"/>
              </a:rPr>
              <a:t>việc</a:t>
            </a:r>
            <a:r>
              <a:rPr lang="en-US" altLang="en-US" sz="2000" b="1" dirty="0">
                <a:solidFill>
                  <a:srgbClr val="003399"/>
                </a:solidFill>
                <a:latin typeface="Arial" panose="020B0604020202020204" pitchFamily="34" charset="0"/>
              </a:rPr>
              <a:t> </a:t>
            </a:r>
            <a:r>
              <a:rPr lang="en-US" altLang="en-US" sz="2000" b="1" dirty="0" err="1">
                <a:solidFill>
                  <a:srgbClr val="003399"/>
                </a:solidFill>
                <a:latin typeface="Arial" panose="020B0604020202020204" pitchFamily="34" charset="0"/>
              </a:rPr>
              <a:t>thực</a:t>
            </a:r>
            <a:r>
              <a:rPr lang="en-US" altLang="en-US" sz="2000" b="1" dirty="0">
                <a:solidFill>
                  <a:srgbClr val="003399"/>
                </a:solidFill>
                <a:latin typeface="Arial" panose="020B0604020202020204" pitchFamily="34" charset="0"/>
              </a:rPr>
              <a:t> </a:t>
            </a:r>
            <a:r>
              <a:rPr lang="en-US" altLang="en-US" sz="2000" b="1" dirty="0" err="1">
                <a:solidFill>
                  <a:srgbClr val="003399"/>
                </a:solidFill>
                <a:latin typeface="Arial" panose="020B0604020202020204" pitchFamily="34" charset="0"/>
              </a:rPr>
              <a:t>hiện</a:t>
            </a:r>
            <a:r>
              <a:rPr lang="en-US" altLang="en-US" sz="2000" b="1" dirty="0">
                <a:solidFill>
                  <a:srgbClr val="003399"/>
                </a:solidFill>
                <a:latin typeface="Arial" panose="020B0604020202020204" pitchFamily="34" charset="0"/>
              </a:rPr>
              <a:t> </a:t>
            </a:r>
            <a:r>
              <a:rPr lang="en-US" altLang="en-US" sz="2000" b="1" dirty="0" err="1">
                <a:solidFill>
                  <a:srgbClr val="003399"/>
                </a:solidFill>
                <a:latin typeface="Arial" panose="020B0604020202020204" pitchFamily="34" charset="0"/>
              </a:rPr>
              <a:t>nhiệm</a:t>
            </a:r>
            <a:r>
              <a:rPr lang="en-US" altLang="en-US" sz="2000" b="1" dirty="0">
                <a:solidFill>
                  <a:srgbClr val="003399"/>
                </a:solidFill>
                <a:latin typeface="Arial" panose="020B0604020202020204" pitchFamily="34" charset="0"/>
              </a:rPr>
              <a:t> </a:t>
            </a:r>
            <a:r>
              <a:rPr lang="en-US" altLang="en-US" sz="2000" b="1" dirty="0" err="1">
                <a:solidFill>
                  <a:srgbClr val="003399"/>
                </a:solidFill>
                <a:latin typeface="Arial" panose="020B0604020202020204" pitchFamily="34" charset="0"/>
              </a:rPr>
              <a:t>vụ</a:t>
            </a:r>
            <a:r>
              <a:rPr lang="en-US" altLang="en-US" sz="2000" b="1" dirty="0">
                <a:solidFill>
                  <a:srgbClr val="003399"/>
                </a:solidFill>
                <a:latin typeface="Arial" panose="020B0604020202020204" pitchFamily="34" charset="0"/>
              </a:rPr>
              <a:t> </a:t>
            </a:r>
            <a:r>
              <a:rPr lang="en-US" altLang="en-US" sz="2000" b="1" dirty="0" err="1">
                <a:solidFill>
                  <a:srgbClr val="003399"/>
                </a:solidFill>
                <a:latin typeface="Arial" panose="020B0604020202020204" pitchFamily="34" charset="0"/>
              </a:rPr>
              <a:t>của</a:t>
            </a:r>
            <a:r>
              <a:rPr lang="en-US" altLang="en-US" sz="2000" b="1" dirty="0">
                <a:solidFill>
                  <a:srgbClr val="003399"/>
                </a:solidFill>
                <a:latin typeface="Arial" panose="020B0604020202020204" pitchFamily="34" charset="0"/>
              </a:rPr>
              <a:t> </a:t>
            </a:r>
            <a:r>
              <a:rPr lang="en-US" altLang="en-US" sz="2000" b="1" dirty="0" err="1">
                <a:solidFill>
                  <a:srgbClr val="003399"/>
                </a:solidFill>
                <a:latin typeface="Arial" panose="020B0604020202020204" pitchFamily="34" charset="0"/>
              </a:rPr>
              <a:t>giảng</a:t>
            </a:r>
            <a:r>
              <a:rPr lang="en-US" altLang="en-US" sz="2000" b="1" dirty="0">
                <a:solidFill>
                  <a:srgbClr val="003399"/>
                </a:solidFill>
                <a:latin typeface="Arial" panose="020B0604020202020204" pitchFamily="34" charset="0"/>
              </a:rPr>
              <a:t> </a:t>
            </a:r>
            <a:r>
              <a:rPr lang="en-US" altLang="en-US" sz="2000" b="1" dirty="0" err="1">
                <a:solidFill>
                  <a:srgbClr val="003399"/>
                </a:solidFill>
                <a:latin typeface="Arial" panose="020B0604020202020204" pitchFamily="34" charset="0"/>
              </a:rPr>
              <a:t>viên</a:t>
            </a:r>
            <a:r>
              <a:rPr lang="en-US" altLang="en-US" sz="2000" b="1" dirty="0">
                <a:solidFill>
                  <a:srgbClr val="003399"/>
                </a:solidFill>
                <a:latin typeface="Arial" panose="020B0604020202020204" pitchFamily="34" charset="0"/>
              </a:rPr>
              <a:t>, </a:t>
            </a:r>
            <a:r>
              <a:rPr lang="en-US" altLang="en-US" sz="2000" b="1" dirty="0" err="1">
                <a:solidFill>
                  <a:srgbClr val="003399"/>
                </a:solidFill>
                <a:latin typeface="Arial" panose="020B0604020202020204" pitchFamily="34" charset="0"/>
              </a:rPr>
              <a:t>theo</a:t>
            </a:r>
            <a:r>
              <a:rPr lang="en-US" altLang="en-US" sz="2000" b="1" dirty="0">
                <a:solidFill>
                  <a:srgbClr val="003399"/>
                </a:solidFill>
                <a:latin typeface="Arial" panose="020B0604020202020204" pitchFamily="34" charset="0"/>
              </a:rPr>
              <a:t> </a:t>
            </a:r>
            <a:r>
              <a:rPr lang="en-US" altLang="en-US" sz="2000" b="1" dirty="0" err="1">
                <a:solidFill>
                  <a:srgbClr val="003399"/>
                </a:solidFill>
                <a:latin typeface="Arial" panose="020B0604020202020204" pitchFamily="34" charset="0"/>
              </a:rPr>
              <a:t>các</a:t>
            </a:r>
            <a:r>
              <a:rPr lang="en-US" altLang="en-US" sz="2000" b="1" dirty="0">
                <a:solidFill>
                  <a:srgbClr val="003399"/>
                </a:solidFill>
                <a:latin typeface="Arial" panose="020B0604020202020204" pitchFamily="34" charset="0"/>
              </a:rPr>
              <a:t> </a:t>
            </a:r>
            <a:r>
              <a:rPr lang="en-US" altLang="en-US" sz="2000" b="1" dirty="0" err="1">
                <a:solidFill>
                  <a:srgbClr val="003399"/>
                </a:solidFill>
                <a:latin typeface="Arial" panose="020B0604020202020204" pitchFamily="34" charset="0"/>
              </a:rPr>
              <a:t>tiêu</a:t>
            </a:r>
            <a:r>
              <a:rPr lang="en-US" altLang="en-US" sz="2000" b="1" dirty="0">
                <a:solidFill>
                  <a:srgbClr val="003399"/>
                </a:solidFill>
                <a:latin typeface="Arial" panose="020B0604020202020204" pitchFamily="34" charset="0"/>
              </a:rPr>
              <a:t> </a:t>
            </a:r>
            <a:r>
              <a:rPr lang="en-US" altLang="en-US" sz="2000" b="1" dirty="0" err="1">
                <a:solidFill>
                  <a:srgbClr val="003399"/>
                </a:solidFill>
                <a:latin typeface="Arial" panose="020B0604020202020204" pitchFamily="34" charset="0"/>
              </a:rPr>
              <a:t>chí</a:t>
            </a:r>
            <a:r>
              <a:rPr lang="en-US" altLang="en-US" sz="2000" b="1" dirty="0">
                <a:solidFill>
                  <a:srgbClr val="003399"/>
                </a:solidFill>
                <a:latin typeface="Arial" panose="020B0604020202020204" pitchFamily="34" charset="0"/>
              </a:rPr>
              <a:t>:</a:t>
            </a:r>
          </a:p>
        </p:txBody>
      </p:sp>
      <p:sp>
        <p:nvSpPr>
          <p:cNvPr id="60421" name="Rectangle 7"/>
          <p:cNvSpPr>
            <a:spLocks noChangeArrowheads="1"/>
          </p:cNvSpPr>
          <p:nvPr/>
        </p:nvSpPr>
        <p:spPr bwMode="auto">
          <a:xfrm>
            <a:off x="1860450" y="1579632"/>
            <a:ext cx="10094989" cy="5278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457200" indent="-457200" algn="just" defTabSz="1828800">
              <a:lnSpc>
                <a:spcPct val="150000"/>
              </a:lnSpc>
              <a:spcBef>
                <a:spcPts val="600"/>
              </a:spcBef>
              <a:buClr>
                <a:srgbClr val="FF0000"/>
              </a:buClr>
              <a:buFont typeface="Wingdings" panose="05000000000000000000" pitchFamily="2" charset="2"/>
              <a:buChar char="ü"/>
            </a:pPr>
            <a:r>
              <a:rPr lang="en-US" altLang="en-US" sz="2200" b="1" dirty="0" err="1">
                <a:latin typeface="Arial" panose="020B0604020202020204" pitchFamily="34" charset="0"/>
              </a:rPr>
              <a:t>Các</a:t>
            </a:r>
            <a:r>
              <a:rPr lang="en-US" altLang="en-US" sz="2200" b="1" dirty="0">
                <a:latin typeface="Arial" panose="020B0604020202020204" pitchFamily="34" charset="0"/>
              </a:rPr>
              <a:t> </a:t>
            </a:r>
            <a:r>
              <a:rPr lang="en-US" altLang="en-US" sz="2200" b="1" dirty="0" err="1">
                <a:latin typeface="Arial" panose="020B0604020202020204" pitchFamily="34" charset="0"/>
              </a:rPr>
              <a:t>tiêu</a:t>
            </a:r>
            <a:r>
              <a:rPr lang="en-US" altLang="en-US" sz="2200" b="1" dirty="0">
                <a:latin typeface="Arial" panose="020B0604020202020204" pitchFamily="34" charset="0"/>
              </a:rPr>
              <a:t> </a:t>
            </a:r>
            <a:r>
              <a:rPr lang="en-US" altLang="en-US" sz="2200" b="1" dirty="0" err="1">
                <a:latin typeface="Arial" panose="020B0604020202020204" pitchFamily="34" charset="0"/>
              </a:rPr>
              <a:t>chuẩn</a:t>
            </a:r>
            <a:r>
              <a:rPr lang="en-US" altLang="en-US" sz="2200" b="1" dirty="0">
                <a:latin typeface="Arial" panose="020B0604020202020204" pitchFamily="34" charset="0"/>
              </a:rPr>
              <a:t> </a:t>
            </a:r>
            <a:r>
              <a:rPr lang="en-US" altLang="en-US" sz="2200" b="1" dirty="0" err="1">
                <a:latin typeface="Arial" panose="020B0604020202020204" pitchFamily="34" charset="0"/>
              </a:rPr>
              <a:t>thực</a:t>
            </a:r>
            <a:r>
              <a:rPr lang="en-US" altLang="en-US" sz="2200" b="1" dirty="0">
                <a:latin typeface="Arial" panose="020B0604020202020204" pitchFamily="34" charset="0"/>
              </a:rPr>
              <a:t> </a:t>
            </a:r>
            <a:r>
              <a:rPr lang="en-US" altLang="en-US" sz="2200" b="1" dirty="0" err="1">
                <a:latin typeface="Arial" panose="020B0604020202020204" pitchFamily="34" charset="0"/>
              </a:rPr>
              <a:t>hiện</a:t>
            </a:r>
            <a:r>
              <a:rPr lang="en-US" altLang="en-US" sz="2200" b="1" dirty="0">
                <a:latin typeface="Arial" panose="020B0604020202020204" pitchFamily="34" charset="0"/>
              </a:rPr>
              <a:t> </a:t>
            </a:r>
            <a:r>
              <a:rPr lang="en-US" altLang="en-US" sz="2200" b="1" dirty="0" err="1">
                <a:latin typeface="Arial" panose="020B0604020202020204" pitchFamily="34" charset="0"/>
              </a:rPr>
              <a:t>công</a:t>
            </a:r>
            <a:r>
              <a:rPr lang="en-US" altLang="en-US" sz="2200" b="1" dirty="0">
                <a:latin typeface="Arial" panose="020B0604020202020204" pitchFamily="34" charset="0"/>
              </a:rPr>
              <a:t> </a:t>
            </a:r>
            <a:r>
              <a:rPr lang="en-US" altLang="en-US" sz="2200" b="1" dirty="0" err="1">
                <a:latin typeface="Arial" panose="020B0604020202020204" pitchFamily="34" charset="0"/>
              </a:rPr>
              <a:t>việc</a:t>
            </a:r>
            <a:endParaRPr lang="en-US" altLang="en-US" sz="2200" b="1" dirty="0">
              <a:latin typeface="Arial" panose="020B0604020202020204" pitchFamily="34" charset="0"/>
            </a:endParaRPr>
          </a:p>
          <a:p>
            <a:pPr marL="457200" indent="-457200" algn="just" defTabSz="1828800">
              <a:lnSpc>
                <a:spcPct val="150000"/>
              </a:lnSpc>
              <a:spcBef>
                <a:spcPts val="600"/>
              </a:spcBef>
              <a:buClr>
                <a:srgbClr val="FF0000"/>
              </a:buClr>
              <a:buFont typeface="Wingdings" panose="05000000000000000000" pitchFamily="2" charset="2"/>
              <a:buChar char="ü"/>
            </a:pPr>
            <a:r>
              <a:rPr lang="en-US" altLang="en-US" sz="2200" b="1" dirty="0" err="1">
                <a:latin typeface="Arial" panose="020B0604020202020204" pitchFamily="34" charset="0"/>
              </a:rPr>
              <a:t>Đo</a:t>
            </a:r>
            <a:r>
              <a:rPr lang="en-US" altLang="en-US" sz="2200" b="1" dirty="0">
                <a:latin typeface="Arial" panose="020B0604020202020204" pitchFamily="34" charset="0"/>
              </a:rPr>
              <a:t> </a:t>
            </a:r>
            <a:r>
              <a:rPr lang="en-US" altLang="en-US" sz="2200" b="1" dirty="0" err="1">
                <a:latin typeface="Arial" panose="020B0604020202020204" pitchFamily="34" charset="0"/>
              </a:rPr>
              <a:t>lường</a:t>
            </a:r>
            <a:r>
              <a:rPr lang="en-US" altLang="en-US" sz="2200" b="1" dirty="0">
                <a:latin typeface="Arial" panose="020B0604020202020204" pitchFamily="34" charset="0"/>
              </a:rPr>
              <a:t> </a:t>
            </a:r>
            <a:r>
              <a:rPr lang="en-US" altLang="en-US" sz="2200" b="1" dirty="0" err="1">
                <a:latin typeface="Arial" panose="020B0604020202020204" pitchFamily="34" charset="0"/>
              </a:rPr>
              <a:t>việc</a:t>
            </a:r>
            <a:r>
              <a:rPr lang="en-US" altLang="en-US" sz="2200" b="1" dirty="0">
                <a:latin typeface="Arial" panose="020B0604020202020204" pitchFamily="34" charset="0"/>
              </a:rPr>
              <a:t> </a:t>
            </a:r>
            <a:r>
              <a:rPr lang="en-US" altLang="en-US" sz="2200" b="1" dirty="0" err="1">
                <a:latin typeface="Arial" panose="020B0604020202020204" pitchFamily="34" charset="0"/>
              </a:rPr>
              <a:t>thực</a:t>
            </a:r>
            <a:r>
              <a:rPr lang="en-US" altLang="en-US" sz="2200" b="1" dirty="0">
                <a:latin typeface="Arial" panose="020B0604020202020204" pitchFamily="34" charset="0"/>
              </a:rPr>
              <a:t> </a:t>
            </a:r>
            <a:r>
              <a:rPr lang="en-US" altLang="en-US" sz="2200" b="1" dirty="0" err="1">
                <a:latin typeface="Arial" panose="020B0604020202020204" pitchFamily="34" charset="0"/>
              </a:rPr>
              <a:t>hiện</a:t>
            </a:r>
            <a:r>
              <a:rPr lang="en-US" altLang="en-US" sz="2200" b="1" dirty="0">
                <a:latin typeface="Arial" panose="020B0604020202020204" pitchFamily="34" charset="0"/>
              </a:rPr>
              <a:t> </a:t>
            </a:r>
            <a:r>
              <a:rPr lang="en-US" altLang="en-US" sz="2200" b="1" dirty="0" err="1">
                <a:latin typeface="Arial" panose="020B0604020202020204" pitchFamily="34" charset="0"/>
              </a:rPr>
              <a:t>công</a:t>
            </a:r>
            <a:r>
              <a:rPr lang="en-US" altLang="en-US" sz="2200" b="1" dirty="0">
                <a:latin typeface="Arial" panose="020B0604020202020204" pitchFamily="34" charset="0"/>
              </a:rPr>
              <a:t> </a:t>
            </a:r>
            <a:r>
              <a:rPr lang="en-US" altLang="en-US" sz="2200" b="1" dirty="0" err="1">
                <a:latin typeface="Arial" panose="020B0604020202020204" pitchFamily="34" charset="0"/>
              </a:rPr>
              <a:t>việc</a:t>
            </a:r>
            <a:r>
              <a:rPr lang="en-US" altLang="en-US" sz="2200" b="1" dirty="0">
                <a:latin typeface="Arial" panose="020B0604020202020204" pitchFamily="34" charset="0"/>
              </a:rPr>
              <a:t> </a:t>
            </a:r>
            <a:r>
              <a:rPr lang="en-US" altLang="en-US" sz="2200" b="1" dirty="0" err="1">
                <a:latin typeface="Arial" panose="020B0604020202020204" pitchFamily="34" charset="0"/>
              </a:rPr>
              <a:t>theo</a:t>
            </a:r>
            <a:r>
              <a:rPr lang="en-US" altLang="en-US" sz="2200" b="1" dirty="0">
                <a:latin typeface="Arial" panose="020B0604020202020204" pitchFamily="34" charset="0"/>
              </a:rPr>
              <a:t> </a:t>
            </a:r>
            <a:r>
              <a:rPr lang="en-US" altLang="en-US" sz="2200" b="1" dirty="0" err="1">
                <a:latin typeface="Arial" panose="020B0604020202020204" pitchFamily="34" charset="0"/>
              </a:rPr>
              <a:t>các</a:t>
            </a:r>
            <a:r>
              <a:rPr lang="en-US" altLang="en-US" sz="2200" b="1" dirty="0">
                <a:latin typeface="Arial" panose="020B0604020202020204" pitchFamily="34" charset="0"/>
              </a:rPr>
              <a:t> </a:t>
            </a:r>
            <a:r>
              <a:rPr lang="en-US" altLang="en-US" sz="2200" b="1" dirty="0" err="1">
                <a:latin typeface="Arial" panose="020B0604020202020204" pitchFamily="34" charset="0"/>
              </a:rPr>
              <a:t>tiêu</a:t>
            </a:r>
            <a:r>
              <a:rPr lang="en-US" altLang="en-US" sz="2200" b="1" dirty="0">
                <a:latin typeface="Arial" panose="020B0604020202020204" pitchFamily="34" charset="0"/>
              </a:rPr>
              <a:t> </a:t>
            </a:r>
            <a:r>
              <a:rPr lang="en-US" altLang="en-US" sz="2200" b="1" dirty="0" err="1">
                <a:latin typeface="Arial" panose="020B0604020202020204" pitchFamily="34" charset="0"/>
              </a:rPr>
              <a:t>chí</a:t>
            </a:r>
            <a:r>
              <a:rPr lang="en-US" altLang="en-US" sz="2200" b="1" dirty="0">
                <a:latin typeface="Arial" panose="020B0604020202020204" pitchFamily="34" charset="0"/>
              </a:rPr>
              <a:t> </a:t>
            </a:r>
            <a:r>
              <a:rPr lang="en-US" altLang="en-US" sz="2200" b="1" dirty="0" err="1">
                <a:latin typeface="Arial" panose="020B0604020202020204" pitchFamily="34" charset="0"/>
              </a:rPr>
              <a:t>trong</a:t>
            </a:r>
            <a:r>
              <a:rPr lang="en-US" altLang="en-US" sz="2200" b="1" dirty="0">
                <a:latin typeface="Arial" panose="020B0604020202020204" pitchFamily="34" charset="0"/>
              </a:rPr>
              <a:t> </a:t>
            </a:r>
            <a:r>
              <a:rPr lang="en-US" altLang="en-US" sz="2200" b="1" dirty="0" err="1">
                <a:latin typeface="Arial" panose="020B0604020202020204" pitchFamily="34" charset="0"/>
              </a:rPr>
              <a:t>tiêu</a:t>
            </a:r>
            <a:r>
              <a:rPr lang="en-US" altLang="en-US" sz="2200" b="1" dirty="0">
                <a:latin typeface="Arial" panose="020B0604020202020204" pitchFamily="34" charset="0"/>
              </a:rPr>
              <a:t> </a:t>
            </a:r>
            <a:r>
              <a:rPr lang="en-US" altLang="en-US" sz="2200" b="1" dirty="0" err="1">
                <a:latin typeface="Arial" panose="020B0604020202020204" pitchFamily="34" charset="0"/>
              </a:rPr>
              <a:t>chuẩn</a:t>
            </a:r>
            <a:endParaRPr lang="en-US" altLang="en-US" sz="2200" b="1" dirty="0">
              <a:latin typeface="Arial" panose="020B0604020202020204" pitchFamily="34" charset="0"/>
            </a:endParaRPr>
          </a:p>
          <a:p>
            <a:pPr marL="457200" indent="-457200" algn="just" defTabSz="1828800">
              <a:lnSpc>
                <a:spcPct val="150000"/>
              </a:lnSpc>
              <a:spcBef>
                <a:spcPts val="600"/>
              </a:spcBef>
              <a:buClr>
                <a:srgbClr val="FF0000"/>
              </a:buClr>
              <a:buFont typeface="Wingdings" panose="05000000000000000000" pitchFamily="2" charset="2"/>
              <a:buChar char="ü"/>
            </a:pPr>
            <a:r>
              <a:rPr lang="en-US" altLang="en-US" sz="2200" b="1" dirty="0" err="1">
                <a:latin typeface="Arial" panose="020B0604020202020204" pitchFamily="34" charset="0"/>
              </a:rPr>
              <a:t>Thông</a:t>
            </a:r>
            <a:r>
              <a:rPr lang="en-US" altLang="en-US" sz="2200" b="1" dirty="0">
                <a:latin typeface="Arial" panose="020B0604020202020204" pitchFamily="34" charset="0"/>
              </a:rPr>
              <a:t> tin </a:t>
            </a:r>
            <a:r>
              <a:rPr lang="en-US" altLang="en-US" sz="2200" b="1" dirty="0" err="1">
                <a:latin typeface="Arial" panose="020B0604020202020204" pitchFamily="34" charset="0"/>
              </a:rPr>
              <a:t>phản</a:t>
            </a:r>
            <a:r>
              <a:rPr lang="en-US" altLang="en-US" sz="2200" b="1" dirty="0">
                <a:latin typeface="Arial" panose="020B0604020202020204" pitchFamily="34" charset="0"/>
              </a:rPr>
              <a:t> </a:t>
            </a:r>
            <a:r>
              <a:rPr lang="en-US" altLang="en-US" sz="2200" b="1" dirty="0" err="1">
                <a:latin typeface="Arial" panose="020B0604020202020204" pitchFamily="34" charset="0"/>
              </a:rPr>
              <a:t>hồi</a:t>
            </a:r>
            <a:r>
              <a:rPr lang="en-US" altLang="en-US" sz="2200" b="1" dirty="0">
                <a:latin typeface="Arial" panose="020B0604020202020204" pitchFamily="34" charset="0"/>
              </a:rPr>
              <a:t> </a:t>
            </a:r>
            <a:r>
              <a:rPr lang="en-US" altLang="en-US" sz="2200" b="1" dirty="0" err="1">
                <a:latin typeface="Arial" panose="020B0604020202020204" pitchFamily="34" charset="0"/>
              </a:rPr>
              <a:t>đối</a:t>
            </a:r>
            <a:r>
              <a:rPr lang="en-US" altLang="en-US" sz="2200" b="1" dirty="0">
                <a:latin typeface="Arial" panose="020B0604020202020204" pitchFamily="34" charset="0"/>
              </a:rPr>
              <a:t> </a:t>
            </a:r>
            <a:r>
              <a:rPr lang="en-US" altLang="en-US" sz="2200" b="1" dirty="0" err="1">
                <a:latin typeface="Arial" panose="020B0604020202020204" pitchFamily="34" charset="0"/>
              </a:rPr>
              <a:t>với</a:t>
            </a:r>
            <a:r>
              <a:rPr lang="en-US" altLang="en-US" sz="2200" b="1" dirty="0">
                <a:latin typeface="Arial" panose="020B0604020202020204" pitchFamily="34" charset="0"/>
              </a:rPr>
              <a:t> </a:t>
            </a:r>
            <a:r>
              <a:rPr lang="en-US" altLang="en-US" sz="2200" b="1" dirty="0" err="1">
                <a:latin typeface="Arial" panose="020B0604020202020204" pitchFamily="34" charset="0"/>
              </a:rPr>
              <a:t>giáo</a:t>
            </a:r>
            <a:r>
              <a:rPr lang="en-US" altLang="en-US" sz="2200" b="1" dirty="0">
                <a:latin typeface="Arial" panose="020B0604020202020204" pitchFamily="34" charset="0"/>
              </a:rPr>
              <a:t> </a:t>
            </a:r>
            <a:r>
              <a:rPr lang="en-US" altLang="en-US" sz="2200" b="1" dirty="0" err="1">
                <a:latin typeface="Arial" panose="020B0604020202020204" pitchFamily="34" charset="0"/>
              </a:rPr>
              <a:t>viên</a:t>
            </a:r>
            <a:r>
              <a:rPr lang="es-ES" altLang="en-US" sz="2200" b="1" dirty="0">
                <a:latin typeface="Arial" panose="020B0604020202020204" pitchFamily="34" charset="0"/>
              </a:rPr>
              <a:t>/</a:t>
            </a:r>
            <a:r>
              <a:rPr lang="es-ES" altLang="en-US" sz="2200" b="1" dirty="0" err="1">
                <a:latin typeface="Arial" panose="020B0604020202020204" pitchFamily="34" charset="0"/>
              </a:rPr>
              <a:t>giảng</a:t>
            </a:r>
            <a:r>
              <a:rPr lang="es-ES" altLang="en-US" sz="2200" b="1" dirty="0">
                <a:latin typeface="Arial" panose="020B0604020202020204" pitchFamily="34" charset="0"/>
              </a:rPr>
              <a:t> </a:t>
            </a:r>
            <a:r>
              <a:rPr lang="es-ES" altLang="en-US" sz="2200" b="1" dirty="0" err="1">
                <a:latin typeface="Arial" panose="020B0604020202020204" pitchFamily="34" charset="0"/>
              </a:rPr>
              <a:t>viên</a:t>
            </a:r>
            <a:r>
              <a:rPr lang="en-US" altLang="en-US" sz="2200" b="1" dirty="0">
                <a:latin typeface="Arial" panose="020B0604020202020204" pitchFamily="34" charset="0"/>
              </a:rPr>
              <a:t> </a:t>
            </a:r>
            <a:r>
              <a:rPr lang="en-US" altLang="en-US" sz="2200" b="1" dirty="0" err="1">
                <a:latin typeface="Arial" panose="020B0604020202020204" pitchFamily="34" charset="0"/>
              </a:rPr>
              <a:t>và</a:t>
            </a:r>
            <a:r>
              <a:rPr lang="en-US" altLang="en-US" sz="2200" b="1" dirty="0">
                <a:latin typeface="Arial" panose="020B0604020202020204" pitchFamily="34" charset="0"/>
              </a:rPr>
              <a:t> </a:t>
            </a:r>
            <a:r>
              <a:rPr lang="en-US" altLang="en-US" sz="2200" b="1" dirty="0" err="1">
                <a:latin typeface="Arial" panose="020B0604020202020204" pitchFamily="34" charset="0"/>
              </a:rPr>
              <a:t>cán</a:t>
            </a:r>
            <a:r>
              <a:rPr lang="en-US" altLang="en-US" sz="2200" b="1" dirty="0">
                <a:latin typeface="Arial" panose="020B0604020202020204" pitchFamily="34" charset="0"/>
              </a:rPr>
              <a:t> </a:t>
            </a:r>
            <a:r>
              <a:rPr lang="en-US" altLang="en-US" sz="2200" b="1" dirty="0" err="1">
                <a:latin typeface="Arial" panose="020B0604020202020204" pitchFamily="34" charset="0"/>
              </a:rPr>
              <a:t>bộ</a:t>
            </a:r>
            <a:r>
              <a:rPr lang="en-US" altLang="en-US" sz="2200" b="1" dirty="0">
                <a:latin typeface="Arial" panose="020B0604020202020204" pitchFamily="34" charset="0"/>
              </a:rPr>
              <a:t> </a:t>
            </a:r>
            <a:r>
              <a:rPr lang="en-US" altLang="en-US" sz="2200" b="1" dirty="0" err="1">
                <a:latin typeface="Arial" panose="020B0604020202020204" pitchFamily="34" charset="0"/>
              </a:rPr>
              <a:t>quản</a:t>
            </a:r>
            <a:r>
              <a:rPr lang="en-US" altLang="en-US" sz="2200" b="1" dirty="0">
                <a:latin typeface="Arial" panose="020B0604020202020204" pitchFamily="34" charset="0"/>
              </a:rPr>
              <a:t> </a:t>
            </a:r>
            <a:r>
              <a:rPr lang="en-US" altLang="en-US" sz="2200" b="1" dirty="0" err="1">
                <a:latin typeface="Arial" panose="020B0604020202020204" pitchFamily="34" charset="0"/>
              </a:rPr>
              <a:t>lý</a:t>
            </a:r>
            <a:endParaRPr lang="en-US" altLang="en-US" sz="2200" b="1" dirty="0">
              <a:latin typeface="Arial" panose="020B0604020202020204" pitchFamily="34" charset="0"/>
            </a:endParaRPr>
          </a:p>
          <a:p>
            <a:pPr marL="457200" indent="-457200" algn="just" defTabSz="1828800">
              <a:lnSpc>
                <a:spcPct val="150000"/>
              </a:lnSpc>
              <a:spcBef>
                <a:spcPts val="600"/>
              </a:spcBef>
              <a:buClr>
                <a:srgbClr val="FF0000"/>
              </a:buClr>
              <a:buFont typeface="Wingdings" panose="05000000000000000000" pitchFamily="2" charset="2"/>
              <a:buChar char="ü"/>
            </a:pPr>
            <a:r>
              <a:rPr lang="en-US" altLang="en-US" sz="2200" b="1" dirty="0" err="1">
                <a:latin typeface="Arial" panose="020B0604020202020204" pitchFamily="34" charset="0"/>
              </a:rPr>
              <a:t>Việc</a:t>
            </a:r>
            <a:r>
              <a:rPr lang="en-US" altLang="en-US" sz="2200" b="1" dirty="0">
                <a:latin typeface="Arial" panose="020B0604020202020204" pitchFamily="34" charset="0"/>
              </a:rPr>
              <a:t> </a:t>
            </a:r>
            <a:r>
              <a:rPr lang="en-US" altLang="en-US" sz="2200" b="1" dirty="0" err="1">
                <a:latin typeface="Arial" panose="020B0604020202020204" pitchFamily="34" charset="0"/>
              </a:rPr>
              <a:t>đánh</a:t>
            </a:r>
            <a:r>
              <a:rPr lang="en-US" altLang="en-US" sz="2200" b="1" dirty="0">
                <a:latin typeface="Arial" panose="020B0604020202020204" pitchFamily="34" charset="0"/>
              </a:rPr>
              <a:t> </a:t>
            </a:r>
            <a:r>
              <a:rPr lang="en-US" altLang="en-US" sz="2200" b="1" dirty="0" err="1">
                <a:latin typeface="Arial" panose="020B0604020202020204" pitchFamily="34" charset="0"/>
              </a:rPr>
              <a:t>giá</a:t>
            </a:r>
            <a:r>
              <a:rPr lang="en-US" altLang="en-US" sz="2200" b="1" dirty="0">
                <a:latin typeface="Arial" panose="020B0604020202020204" pitchFamily="34" charset="0"/>
              </a:rPr>
              <a:t> </a:t>
            </a:r>
            <a:r>
              <a:rPr lang="en-US" altLang="en-US" sz="2200" b="1" dirty="0" err="1">
                <a:latin typeface="Arial" panose="020B0604020202020204" pitchFamily="34" charset="0"/>
              </a:rPr>
              <a:t>giáo</a:t>
            </a:r>
            <a:r>
              <a:rPr lang="en-US" altLang="en-US" sz="2200" b="1" dirty="0">
                <a:latin typeface="Arial" panose="020B0604020202020204" pitchFamily="34" charset="0"/>
              </a:rPr>
              <a:t> </a:t>
            </a:r>
            <a:r>
              <a:rPr lang="en-US" altLang="en-US" sz="2200" b="1" dirty="0" err="1">
                <a:latin typeface="Arial" panose="020B0604020202020204" pitchFamily="34" charset="0"/>
              </a:rPr>
              <a:t>viên</a:t>
            </a:r>
            <a:r>
              <a:rPr lang="en-US" altLang="en-US" sz="2200" b="1" dirty="0">
                <a:latin typeface="Arial" panose="020B0604020202020204" pitchFamily="34" charset="0"/>
              </a:rPr>
              <a:t> </a:t>
            </a:r>
            <a:r>
              <a:rPr lang="en-US" altLang="en-US" sz="2200" b="1" dirty="0" err="1">
                <a:latin typeface="Arial" panose="020B0604020202020204" pitchFamily="34" charset="0"/>
              </a:rPr>
              <a:t>có</a:t>
            </a:r>
            <a:r>
              <a:rPr lang="en-US" altLang="en-US" sz="2200" b="1" dirty="0">
                <a:latin typeface="Arial" panose="020B0604020202020204" pitchFamily="34" charset="0"/>
              </a:rPr>
              <a:t> </a:t>
            </a:r>
            <a:r>
              <a:rPr lang="en-US" altLang="en-US" sz="2200" b="1" dirty="0" err="1">
                <a:latin typeface="Arial" panose="020B0604020202020204" pitchFamily="34" charset="0"/>
              </a:rPr>
              <a:t>nhiều</a:t>
            </a:r>
            <a:r>
              <a:rPr lang="en-US" altLang="en-US" sz="2200" b="1" dirty="0">
                <a:latin typeface="Arial" panose="020B0604020202020204" pitchFamily="34" charset="0"/>
              </a:rPr>
              <a:t> </a:t>
            </a:r>
            <a:r>
              <a:rPr lang="en-US" altLang="en-US" sz="2200" b="1" dirty="0" err="1">
                <a:latin typeface="Arial" panose="020B0604020202020204" pitchFamily="34" charset="0"/>
              </a:rPr>
              <a:t>hình</a:t>
            </a:r>
            <a:r>
              <a:rPr lang="en-US" altLang="en-US" sz="2200" b="1" dirty="0">
                <a:latin typeface="Arial" panose="020B0604020202020204" pitchFamily="34" charset="0"/>
              </a:rPr>
              <a:t> </a:t>
            </a:r>
            <a:r>
              <a:rPr lang="en-US" altLang="en-US" sz="2200" b="1" dirty="0" err="1">
                <a:latin typeface="Arial" panose="020B0604020202020204" pitchFamily="34" charset="0"/>
              </a:rPr>
              <a:t>thức</a:t>
            </a:r>
            <a:r>
              <a:rPr lang="en-US" altLang="en-US" sz="2200" b="1" dirty="0">
                <a:latin typeface="Arial" panose="020B0604020202020204" pitchFamily="34" charset="0"/>
              </a:rPr>
              <a:t> </a:t>
            </a:r>
            <a:r>
              <a:rPr lang="en-US" altLang="en-US" sz="2200" b="1" dirty="0" err="1">
                <a:latin typeface="Arial" panose="020B0604020202020204" pitchFamily="34" charset="0"/>
              </a:rPr>
              <a:t>khác</a:t>
            </a:r>
            <a:r>
              <a:rPr lang="en-US" altLang="en-US" sz="2200" b="1" dirty="0">
                <a:latin typeface="Arial" panose="020B0604020202020204" pitchFamily="34" charset="0"/>
              </a:rPr>
              <a:t> </a:t>
            </a:r>
            <a:r>
              <a:rPr lang="en-US" altLang="en-US" sz="2200" b="1" dirty="0" err="1">
                <a:latin typeface="Arial" panose="020B0604020202020204" pitchFamily="34" charset="0"/>
              </a:rPr>
              <a:t>nhau</a:t>
            </a:r>
            <a:r>
              <a:rPr lang="en-US" altLang="en-US" sz="2200" b="1" dirty="0">
                <a:latin typeface="Arial" panose="020B0604020202020204" pitchFamily="34" charset="0"/>
              </a:rPr>
              <a:t>:</a:t>
            </a:r>
          </a:p>
          <a:p>
            <a:pPr marL="457200" indent="-457200" algn="just" defTabSz="1828800">
              <a:lnSpc>
                <a:spcPct val="150000"/>
              </a:lnSpc>
              <a:spcBef>
                <a:spcPts val="600"/>
              </a:spcBef>
              <a:buClr>
                <a:srgbClr val="FF0000"/>
              </a:buClr>
              <a:buFont typeface="Wingdings" panose="05000000000000000000" pitchFamily="2" charset="2"/>
              <a:buChar char="ü"/>
            </a:pPr>
            <a:r>
              <a:rPr lang="en-US" altLang="en-US" sz="2200" b="1" dirty="0">
                <a:latin typeface="Arial" panose="020B0604020202020204" pitchFamily="34" charset="0"/>
              </a:rPr>
              <a:t>CBQL </a:t>
            </a:r>
            <a:r>
              <a:rPr lang="en-US" altLang="en-US" sz="2200" b="1" dirty="0" err="1">
                <a:latin typeface="Arial" panose="020B0604020202020204" pitchFamily="34" charset="0"/>
              </a:rPr>
              <a:t>đánh</a:t>
            </a:r>
            <a:r>
              <a:rPr lang="en-US" altLang="en-US" sz="2200" b="1" dirty="0">
                <a:latin typeface="Arial" panose="020B0604020202020204" pitchFamily="34" charset="0"/>
              </a:rPr>
              <a:t> </a:t>
            </a:r>
            <a:r>
              <a:rPr lang="en-US" altLang="en-US" sz="2200" b="1" dirty="0" err="1">
                <a:latin typeface="Arial" panose="020B0604020202020204" pitchFamily="34" charset="0"/>
              </a:rPr>
              <a:t>giá</a:t>
            </a:r>
            <a:r>
              <a:rPr lang="en-US" altLang="en-US" sz="2200" b="1" dirty="0">
                <a:latin typeface="Arial" panose="020B0604020202020204" pitchFamily="34" charset="0"/>
              </a:rPr>
              <a:t> </a:t>
            </a:r>
            <a:r>
              <a:rPr lang="en-US" altLang="en-US" sz="2200" b="1" dirty="0" err="1">
                <a:latin typeface="Arial" panose="020B0604020202020204" pitchFamily="34" charset="0"/>
              </a:rPr>
              <a:t>giáo</a:t>
            </a:r>
            <a:r>
              <a:rPr lang="en-US" altLang="en-US" sz="2200" b="1" dirty="0">
                <a:latin typeface="Arial" panose="020B0604020202020204" pitchFamily="34" charset="0"/>
              </a:rPr>
              <a:t> </a:t>
            </a:r>
            <a:r>
              <a:rPr lang="en-US" altLang="en-US" sz="2200" b="1" dirty="0" err="1">
                <a:latin typeface="Arial" panose="020B0604020202020204" pitchFamily="34" charset="0"/>
              </a:rPr>
              <a:t>viên</a:t>
            </a:r>
            <a:r>
              <a:rPr lang="es-ES" altLang="en-US" sz="2200" b="1" dirty="0">
                <a:latin typeface="Arial" panose="020B0604020202020204" pitchFamily="34" charset="0"/>
              </a:rPr>
              <a:t>/</a:t>
            </a:r>
            <a:r>
              <a:rPr lang="es-ES" altLang="en-US" sz="2200" b="1" dirty="0" err="1">
                <a:latin typeface="Arial" panose="020B0604020202020204" pitchFamily="34" charset="0"/>
              </a:rPr>
              <a:t>giảng</a:t>
            </a:r>
            <a:r>
              <a:rPr lang="es-ES" altLang="en-US" sz="2200" b="1" dirty="0">
                <a:latin typeface="Arial" panose="020B0604020202020204" pitchFamily="34" charset="0"/>
              </a:rPr>
              <a:t> </a:t>
            </a:r>
            <a:r>
              <a:rPr lang="es-ES" altLang="en-US" sz="2200" b="1" dirty="0" err="1">
                <a:latin typeface="Arial" panose="020B0604020202020204" pitchFamily="34" charset="0"/>
              </a:rPr>
              <a:t>viên</a:t>
            </a:r>
            <a:endParaRPr lang="en-US" altLang="en-US" sz="2200" b="1" dirty="0">
              <a:latin typeface="Arial" panose="020B0604020202020204" pitchFamily="34" charset="0"/>
            </a:endParaRPr>
          </a:p>
          <a:p>
            <a:pPr marL="457200" indent="-457200" algn="just" defTabSz="1828800">
              <a:lnSpc>
                <a:spcPct val="150000"/>
              </a:lnSpc>
              <a:spcBef>
                <a:spcPts val="600"/>
              </a:spcBef>
              <a:buClr>
                <a:srgbClr val="FF0000"/>
              </a:buClr>
              <a:buFont typeface="Wingdings" panose="05000000000000000000" pitchFamily="2" charset="2"/>
              <a:buChar char="ü"/>
            </a:pPr>
            <a:r>
              <a:rPr lang="en-US" altLang="en-US" sz="2200" b="1" dirty="0" err="1">
                <a:latin typeface="Arial" panose="020B0604020202020204" pitchFamily="34" charset="0"/>
              </a:rPr>
              <a:t>Giáo</a:t>
            </a:r>
            <a:r>
              <a:rPr lang="en-US" altLang="en-US" sz="2200" b="1" dirty="0">
                <a:latin typeface="Arial" panose="020B0604020202020204" pitchFamily="34" charset="0"/>
              </a:rPr>
              <a:t> </a:t>
            </a:r>
            <a:r>
              <a:rPr lang="en-US" altLang="en-US" sz="2200" b="1" dirty="0" err="1">
                <a:latin typeface="Arial" panose="020B0604020202020204" pitchFamily="34" charset="0"/>
              </a:rPr>
              <a:t>viên</a:t>
            </a:r>
            <a:r>
              <a:rPr lang="en-US" altLang="en-US" sz="2200" b="1" dirty="0">
                <a:latin typeface="Arial" panose="020B0604020202020204" pitchFamily="34" charset="0"/>
              </a:rPr>
              <a:t> </a:t>
            </a:r>
            <a:r>
              <a:rPr lang="en-US" altLang="en-US" sz="2200" b="1" dirty="0" err="1">
                <a:latin typeface="Arial" panose="020B0604020202020204" pitchFamily="34" charset="0"/>
              </a:rPr>
              <a:t>đánh</a:t>
            </a:r>
            <a:r>
              <a:rPr lang="en-US" altLang="en-US" sz="2200" b="1" dirty="0">
                <a:latin typeface="Arial" panose="020B0604020202020204" pitchFamily="34" charset="0"/>
              </a:rPr>
              <a:t> </a:t>
            </a:r>
            <a:r>
              <a:rPr lang="en-US" altLang="en-US" sz="2200" b="1" dirty="0" err="1">
                <a:latin typeface="Arial" panose="020B0604020202020204" pitchFamily="34" charset="0"/>
              </a:rPr>
              <a:t>giá</a:t>
            </a:r>
            <a:r>
              <a:rPr lang="en-US" altLang="en-US" sz="2200" b="1" dirty="0">
                <a:latin typeface="Arial" panose="020B0604020202020204" pitchFamily="34" charset="0"/>
              </a:rPr>
              <a:t> </a:t>
            </a:r>
            <a:r>
              <a:rPr lang="en-US" altLang="en-US" sz="2200" b="1" dirty="0" err="1">
                <a:latin typeface="Arial" panose="020B0604020202020204" pitchFamily="34" charset="0"/>
              </a:rPr>
              <a:t>cán</a:t>
            </a:r>
            <a:r>
              <a:rPr lang="en-US" altLang="en-US" sz="2200" b="1" dirty="0">
                <a:latin typeface="Arial" panose="020B0604020202020204" pitchFamily="34" charset="0"/>
              </a:rPr>
              <a:t> </a:t>
            </a:r>
            <a:r>
              <a:rPr lang="en-US" altLang="en-US" sz="2200" b="1" dirty="0" err="1">
                <a:latin typeface="Arial" panose="020B0604020202020204" pitchFamily="34" charset="0"/>
              </a:rPr>
              <a:t>bộ</a:t>
            </a:r>
            <a:r>
              <a:rPr lang="en-US" altLang="en-US" sz="2200" b="1" dirty="0">
                <a:latin typeface="Arial" panose="020B0604020202020204" pitchFamily="34" charset="0"/>
              </a:rPr>
              <a:t> </a:t>
            </a:r>
            <a:r>
              <a:rPr lang="en-US" altLang="en-US" sz="2200" b="1" dirty="0" err="1">
                <a:latin typeface="Arial" panose="020B0604020202020204" pitchFamily="34" charset="0"/>
              </a:rPr>
              <a:t>quản</a:t>
            </a:r>
            <a:r>
              <a:rPr lang="en-US" altLang="en-US" sz="2200" b="1" dirty="0">
                <a:latin typeface="Arial" panose="020B0604020202020204" pitchFamily="34" charset="0"/>
              </a:rPr>
              <a:t> </a:t>
            </a:r>
            <a:r>
              <a:rPr lang="en-US" altLang="en-US" sz="2200" b="1" dirty="0" err="1">
                <a:latin typeface="Arial" panose="020B0604020202020204" pitchFamily="34" charset="0"/>
              </a:rPr>
              <a:t>lý</a:t>
            </a:r>
            <a:endParaRPr lang="en-US" altLang="en-US" sz="2200" b="1" dirty="0">
              <a:latin typeface="Arial" panose="020B0604020202020204" pitchFamily="34" charset="0"/>
            </a:endParaRPr>
          </a:p>
          <a:p>
            <a:pPr marL="457200" indent="-457200" algn="just" defTabSz="1828800">
              <a:lnSpc>
                <a:spcPct val="150000"/>
              </a:lnSpc>
              <a:spcBef>
                <a:spcPts val="600"/>
              </a:spcBef>
              <a:buClr>
                <a:srgbClr val="FF0000"/>
              </a:buClr>
              <a:buFont typeface="Wingdings" panose="05000000000000000000" pitchFamily="2" charset="2"/>
              <a:buChar char="ü"/>
            </a:pPr>
            <a:r>
              <a:rPr lang="en-US" altLang="en-US" sz="2200" b="1" dirty="0" err="1">
                <a:latin typeface="Arial" panose="020B0604020202020204" pitchFamily="34" charset="0"/>
              </a:rPr>
              <a:t>Đồng</a:t>
            </a:r>
            <a:r>
              <a:rPr lang="en-US" altLang="en-US" sz="2200" b="1" dirty="0">
                <a:latin typeface="Arial" panose="020B0604020202020204" pitchFamily="34" charset="0"/>
              </a:rPr>
              <a:t> </a:t>
            </a:r>
            <a:r>
              <a:rPr lang="en-US" altLang="en-US" sz="2200" b="1" dirty="0" err="1">
                <a:latin typeface="Arial" panose="020B0604020202020204" pitchFamily="34" charset="0"/>
              </a:rPr>
              <a:t>nghiệp</a:t>
            </a:r>
            <a:r>
              <a:rPr lang="en-US" altLang="en-US" sz="2200" b="1" dirty="0">
                <a:latin typeface="Arial" panose="020B0604020202020204" pitchFamily="34" charset="0"/>
              </a:rPr>
              <a:t> </a:t>
            </a:r>
            <a:r>
              <a:rPr lang="en-US" altLang="en-US" sz="2200" b="1" dirty="0" err="1">
                <a:latin typeface="Arial" panose="020B0604020202020204" pitchFamily="34" charset="0"/>
              </a:rPr>
              <a:t>đánh</a:t>
            </a:r>
            <a:r>
              <a:rPr lang="en-US" altLang="en-US" sz="2200" b="1" dirty="0">
                <a:latin typeface="Arial" panose="020B0604020202020204" pitchFamily="34" charset="0"/>
              </a:rPr>
              <a:t> </a:t>
            </a:r>
            <a:r>
              <a:rPr lang="en-US" altLang="en-US" sz="2200" b="1" dirty="0" err="1">
                <a:latin typeface="Arial" panose="020B0604020202020204" pitchFamily="34" charset="0"/>
              </a:rPr>
              <a:t>giá</a:t>
            </a:r>
            <a:r>
              <a:rPr lang="en-US" altLang="en-US" sz="2200" b="1" dirty="0">
                <a:latin typeface="Arial" panose="020B0604020202020204" pitchFamily="34" charset="0"/>
              </a:rPr>
              <a:t> </a:t>
            </a:r>
            <a:r>
              <a:rPr lang="en-US" altLang="en-US" sz="2200" b="1" dirty="0" err="1">
                <a:latin typeface="Arial" panose="020B0604020202020204" pitchFamily="34" charset="0"/>
              </a:rPr>
              <a:t>lẫn</a:t>
            </a:r>
            <a:r>
              <a:rPr lang="en-US" altLang="en-US" sz="2200" b="1" dirty="0">
                <a:latin typeface="Arial" panose="020B0604020202020204" pitchFamily="34" charset="0"/>
              </a:rPr>
              <a:t> </a:t>
            </a:r>
            <a:r>
              <a:rPr lang="en-US" altLang="en-US" sz="2200" b="1" dirty="0" err="1">
                <a:latin typeface="Arial" panose="020B0604020202020204" pitchFamily="34" charset="0"/>
              </a:rPr>
              <a:t>nhau</a:t>
            </a:r>
            <a:endParaRPr lang="en-US" altLang="en-US" sz="2200" b="1" dirty="0">
              <a:latin typeface="Arial" panose="020B0604020202020204" pitchFamily="34" charset="0"/>
            </a:endParaRPr>
          </a:p>
          <a:p>
            <a:pPr marL="457200" indent="-457200" algn="just" defTabSz="1828800">
              <a:lnSpc>
                <a:spcPct val="150000"/>
              </a:lnSpc>
              <a:spcBef>
                <a:spcPts val="600"/>
              </a:spcBef>
              <a:buClr>
                <a:srgbClr val="FF0000"/>
              </a:buClr>
              <a:buFont typeface="Wingdings" panose="05000000000000000000" pitchFamily="2" charset="2"/>
              <a:buChar char="ü"/>
            </a:pPr>
            <a:r>
              <a:rPr lang="pt-BR" altLang="en-US" sz="2200" b="1" dirty="0">
                <a:latin typeface="Arial" panose="020B0604020202020204" pitchFamily="34" charset="0"/>
              </a:rPr>
              <a:t>Cá nhân tự đánh giá</a:t>
            </a:r>
            <a:endParaRPr lang="en-US" altLang="en-US" sz="2200" b="1" dirty="0">
              <a:latin typeface="Arial" panose="020B0604020202020204" pitchFamily="34" charset="0"/>
            </a:endParaRPr>
          </a:p>
          <a:p>
            <a:pPr marL="457200" indent="-457200" algn="just" defTabSz="1828800">
              <a:lnSpc>
                <a:spcPct val="150000"/>
              </a:lnSpc>
              <a:spcBef>
                <a:spcPts val="600"/>
              </a:spcBef>
              <a:buClr>
                <a:srgbClr val="FF0000"/>
              </a:buClr>
              <a:buFont typeface="Wingdings" panose="05000000000000000000" pitchFamily="2" charset="2"/>
              <a:buChar char="ü"/>
            </a:pPr>
            <a:r>
              <a:rPr lang="pt-BR" altLang="en-US" sz="2200" b="1" dirty="0">
                <a:latin typeface="Arial" panose="020B0604020202020204" pitchFamily="34" charset="0"/>
              </a:rPr>
              <a:t>Đánh giá tổng hợp (kết hợp các hinh thức trên)</a:t>
            </a:r>
            <a:endParaRPr lang="en-US" altLang="en-US" sz="2200" b="1" dirty="0">
              <a:latin typeface="Arial" panose="020B0604020202020204" pitchFamily="34" charset="0"/>
            </a:endParaRPr>
          </a:p>
        </p:txBody>
      </p:sp>
      <p:sp>
        <p:nvSpPr>
          <p:cNvPr id="5" name="Rectangle 5"/>
          <p:cNvSpPr>
            <a:spLocks noChangeArrowheads="1"/>
          </p:cNvSpPr>
          <p:nvPr/>
        </p:nvSpPr>
        <p:spPr bwMode="auto">
          <a:xfrm>
            <a:off x="725281" y="123351"/>
            <a:ext cx="11066383"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vi-VN" altLang="en-US" sz="2400" b="1" dirty="0" smtClean="0">
                <a:solidFill>
                  <a:srgbClr val="002060"/>
                </a:solidFill>
                <a:latin typeface="Arial" panose="020B0604020202020204" pitchFamily="34" charset="0"/>
              </a:rPr>
              <a:t>8</a:t>
            </a:r>
            <a:r>
              <a:rPr lang="vi-VN"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Vận</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dụng</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các</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lý</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thuyết</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phát</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triển</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nhân</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lực</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vào</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phát</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triển</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đội</a:t>
            </a:r>
            <a:r>
              <a:rPr lang="es-ES" altLang="en-US" sz="2400" b="1" dirty="0">
                <a:solidFill>
                  <a:srgbClr val="002060"/>
                </a:solidFill>
                <a:latin typeface="Arial" panose="020B0604020202020204" pitchFamily="34" charset="0"/>
              </a:rPr>
              <a:t> </a:t>
            </a:r>
            <a:r>
              <a:rPr lang="es-ES" altLang="en-US" sz="2400" b="1" dirty="0" err="1">
                <a:solidFill>
                  <a:srgbClr val="002060"/>
                </a:solidFill>
                <a:latin typeface="Arial" panose="020B0604020202020204" pitchFamily="34" charset="0"/>
              </a:rPr>
              <a:t>ngũ</a:t>
            </a:r>
            <a:r>
              <a:rPr lang="es-ES" altLang="en-US" sz="2400" b="1" dirty="0">
                <a:solidFill>
                  <a:srgbClr val="002060"/>
                </a:solidFill>
                <a:latin typeface="Arial" panose="020B0604020202020204" pitchFamily="34" charset="0"/>
              </a:rPr>
              <a:t> GV (</a:t>
            </a:r>
            <a:r>
              <a:rPr lang="es-ES" altLang="en-US" sz="2400" b="1" dirty="0" err="1">
                <a:solidFill>
                  <a:srgbClr val="002060"/>
                </a:solidFill>
                <a:latin typeface="Arial" panose="020B0604020202020204" pitchFamily="34" charset="0"/>
              </a:rPr>
              <a:t>tt</a:t>
            </a:r>
            <a:r>
              <a:rPr lang="es-ES" altLang="en-US" sz="2400" b="1" dirty="0">
                <a:solidFill>
                  <a:srgbClr val="002060"/>
                </a:solidFill>
                <a:latin typeface="Arial" panose="020B0604020202020204" pitchFamily="34" charset="0"/>
              </a:rPr>
              <a:t>)</a:t>
            </a:r>
            <a:endParaRPr lang="en-US" altLang="en-US" sz="2400" b="1" dirty="0">
              <a:solidFill>
                <a:srgbClr val="002060"/>
              </a:solidFill>
              <a:latin typeface="Arial" panose="020B0604020202020204" pitchFamily="34" charset="0"/>
            </a:endParaRPr>
          </a:p>
        </p:txBody>
      </p:sp>
    </p:spTree>
    <p:extLst>
      <p:ext uri="{BB962C8B-B14F-4D97-AF65-F5344CB8AC3E}">
        <p14:creationId xmlns:p14="http://schemas.microsoft.com/office/powerpoint/2010/main" val="23044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0421"/>
                                        </p:tgtEl>
                                        <p:attrNameLst>
                                          <p:attrName>style.visibility</p:attrName>
                                        </p:attrNameLst>
                                      </p:cBhvr>
                                      <p:to>
                                        <p:strVal val="visible"/>
                                      </p:to>
                                    </p:set>
                                    <p:animEffect transition="in" filter="fade">
                                      <p:cBhvr>
                                        <p:cTn id="7" dur="500"/>
                                        <p:tgtEl>
                                          <p:spTgt spid="60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5"/>
          <p:cNvSpPr>
            <a:spLocks noChangeArrowheads="1"/>
          </p:cNvSpPr>
          <p:nvPr/>
        </p:nvSpPr>
        <p:spPr bwMode="auto">
          <a:xfrm>
            <a:off x="998838" y="771634"/>
            <a:ext cx="5097463"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pt-BR" altLang="en-US" sz="2000" b="1" dirty="0" smtClean="0">
                <a:solidFill>
                  <a:srgbClr val="003399"/>
                </a:solidFill>
                <a:latin typeface="Arial" panose="020B0604020202020204" pitchFamily="34" charset="0"/>
              </a:rPr>
              <a:t>6</a:t>
            </a:r>
            <a:r>
              <a:rPr lang="pt-BR" altLang="en-US" sz="2000" b="1" dirty="0">
                <a:solidFill>
                  <a:srgbClr val="003399"/>
                </a:solidFill>
                <a:latin typeface="Arial" panose="020B0604020202020204" pitchFamily="34" charset="0"/>
              </a:rPr>
              <a:t>. Đãi ngộ giáo viên/giảng viên</a:t>
            </a:r>
            <a:endParaRPr lang="en-US" altLang="en-US" sz="2000" b="1" dirty="0">
              <a:solidFill>
                <a:srgbClr val="003399"/>
              </a:solidFill>
              <a:latin typeface="Arial" panose="020B0604020202020204" pitchFamily="34" charset="0"/>
            </a:endParaRPr>
          </a:p>
        </p:txBody>
      </p:sp>
      <p:sp>
        <p:nvSpPr>
          <p:cNvPr id="61445" name="Rectangle 6"/>
          <p:cNvSpPr>
            <a:spLocks noChangeArrowheads="1"/>
          </p:cNvSpPr>
          <p:nvPr/>
        </p:nvSpPr>
        <p:spPr bwMode="auto">
          <a:xfrm>
            <a:off x="1261558" y="1366143"/>
            <a:ext cx="9438287"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457200" indent="-457200" algn="just" defTabSz="1828800">
              <a:lnSpc>
                <a:spcPct val="150000"/>
              </a:lnSpc>
              <a:spcBef>
                <a:spcPts val="600"/>
              </a:spcBef>
              <a:buClr>
                <a:srgbClr val="FF0000"/>
              </a:buClr>
              <a:buFont typeface="Wingdings" panose="05000000000000000000" pitchFamily="2" charset="2"/>
              <a:buChar char="ü"/>
            </a:pPr>
            <a:r>
              <a:rPr lang="pt-BR" altLang="en-US" sz="2200" b="1" dirty="0">
                <a:latin typeface="Arial" panose="020B0604020202020204" pitchFamily="34" charset="0"/>
              </a:rPr>
              <a:t>Đãi ngộ là tạo môi trường thuận lợi cho </a:t>
            </a:r>
            <a:r>
              <a:rPr lang="pt-BR" altLang="en-US" sz="2200" b="1" dirty="0" smtClean="0">
                <a:latin typeface="Arial" panose="020B0604020202020204" pitchFamily="34" charset="0"/>
              </a:rPr>
              <a:t>đội </a:t>
            </a:r>
            <a:r>
              <a:rPr lang="pt-BR" altLang="en-US" sz="2200" b="1" dirty="0">
                <a:latin typeface="Arial" panose="020B0604020202020204" pitchFamily="34" charset="0"/>
              </a:rPr>
              <a:t>ngũ </a:t>
            </a:r>
            <a:r>
              <a:rPr lang="en-US" altLang="en-US" sz="2200" b="1" dirty="0" smtClean="0">
                <a:latin typeface="Arial" panose="020B0604020202020204" pitchFamily="34" charset="0"/>
              </a:rPr>
              <a:t>GV, </a:t>
            </a:r>
            <a:r>
              <a:rPr lang="en-US" altLang="en-US" sz="2200" b="1" dirty="0" err="1" smtClean="0">
                <a:latin typeface="Arial" panose="020B0604020202020204" pitchFamily="34" charset="0"/>
              </a:rPr>
              <a:t>đó</a:t>
            </a:r>
            <a:r>
              <a:rPr lang="en-US" altLang="en-US" sz="2200" b="1" dirty="0" smtClean="0">
                <a:latin typeface="Arial" panose="020B0604020202020204" pitchFamily="34" charset="0"/>
              </a:rPr>
              <a:t> </a:t>
            </a:r>
            <a:r>
              <a:rPr lang="en-US" altLang="en-US" sz="2200" b="1" dirty="0" err="1" smtClean="0">
                <a:latin typeface="Arial" panose="020B0604020202020204" pitchFamily="34" charset="0"/>
              </a:rPr>
              <a:t>là</a:t>
            </a:r>
            <a:r>
              <a:rPr lang="en-US" altLang="en-US" sz="2200" b="1" dirty="0" smtClean="0">
                <a:latin typeface="Arial" panose="020B0604020202020204" pitchFamily="34" charset="0"/>
              </a:rPr>
              <a:t>:</a:t>
            </a:r>
            <a:endParaRPr lang="en-US" altLang="en-US" sz="2200" b="1" dirty="0">
              <a:latin typeface="Arial" panose="020B0604020202020204" pitchFamily="34" charset="0"/>
            </a:endParaRPr>
          </a:p>
        </p:txBody>
      </p:sp>
      <p:sp>
        <p:nvSpPr>
          <p:cNvPr id="61447" name="Rectangle 8"/>
          <p:cNvSpPr>
            <a:spLocks noChangeArrowheads="1"/>
          </p:cNvSpPr>
          <p:nvPr/>
        </p:nvSpPr>
        <p:spPr bwMode="auto">
          <a:xfrm>
            <a:off x="1665028" y="2361264"/>
            <a:ext cx="10276765" cy="393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457200" indent="-457200" algn="just" defTabSz="1828800">
              <a:lnSpc>
                <a:spcPct val="150000"/>
              </a:lnSpc>
              <a:spcBef>
                <a:spcPts val="600"/>
              </a:spcBef>
              <a:spcAft>
                <a:spcPts val="600"/>
              </a:spcAft>
              <a:buClr>
                <a:srgbClr val="FF0000"/>
              </a:buClr>
              <a:buFont typeface="Wingdings" panose="05000000000000000000" pitchFamily="2" charset="2"/>
              <a:buChar char="§"/>
            </a:pPr>
            <a:r>
              <a:rPr lang="pt-BR" altLang="en-US" sz="2000" b="1" dirty="0">
                <a:latin typeface="Arial" panose="020B0604020202020204" pitchFamily="34" charset="0"/>
              </a:rPr>
              <a:t>Tạo ra hành lang pháp lý để đội ngũ GV có thể yên tâm thực hiện </a:t>
            </a:r>
            <a:r>
              <a:rPr lang="en-US" altLang="en-US" sz="2000" b="1" dirty="0">
                <a:latin typeface="Arial" panose="020B0604020202020204" pitchFamily="34" charset="0"/>
              </a:rPr>
              <a:t>NV</a:t>
            </a:r>
          </a:p>
          <a:p>
            <a:pPr marL="457200" indent="-457200" algn="just" defTabSz="1828800">
              <a:lnSpc>
                <a:spcPct val="150000"/>
              </a:lnSpc>
              <a:spcBef>
                <a:spcPts val="600"/>
              </a:spcBef>
              <a:spcAft>
                <a:spcPts val="600"/>
              </a:spcAft>
              <a:buClr>
                <a:srgbClr val="FF0000"/>
              </a:buClr>
              <a:buFont typeface="Wingdings" panose="05000000000000000000" pitchFamily="2" charset="2"/>
              <a:buChar char="§"/>
            </a:pPr>
            <a:r>
              <a:rPr lang="pt-BR" altLang="en-US" sz="2000" b="1" dirty="0" smtClean="0">
                <a:latin typeface="Arial" panose="020B0604020202020204" pitchFamily="34" charset="0"/>
              </a:rPr>
              <a:t>XD văn </a:t>
            </a:r>
            <a:r>
              <a:rPr lang="pt-BR" altLang="en-US" sz="2000" b="1" dirty="0">
                <a:latin typeface="Arial" panose="020B0604020202020204" pitchFamily="34" charset="0"/>
              </a:rPr>
              <a:t>hóa tổ chức trong NT để mọi thành viên </a:t>
            </a:r>
            <a:r>
              <a:rPr lang="pt-BR" altLang="en-US" sz="2000" b="1" dirty="0" smtClean="0">
                <a:latin typeface="Arial" panose="020B0604020202020204" pitchFamily="34" charset="0"/>
              </a:rPr>
              <a:t>trường </a:t>
            </a:r>
            <a:r>
              <a:rPr lang="pt-BR" altLang="en-US" sz="2000" b="1" dirty="0">
                <a:latin typeface="Arial" panose="020B0604020202020204" pitchFamily="34" charset="0"/>
              </a:rPr>
              <a:t>tin cậy, chia sẻ lẫn nhau, cùng hợp tác để hoàn thành mục tiêu đề ra</a:t>
            </a:r>
            <a:endParaRPr lang="en-US" altLang="en-US" sz="2000" b="1" dirty="0">
              <a:latin typeface="Arial" panose="020B0604020202020204" pitchFamily="34" charset="0"/>
            </a:endParaRPr>
          </a:p>
          <a:p>
            <a:pPr marL="457200" indent="-457200" algn="just" defTabSz="1828800">
              <a:lnSpc>
                <a:spcPct val="150000"/>
              </a:lnSpc>
              <a:spcBef>
                <a:spcPts val="600"/>
              </a:spcBef>
              <a:spcAft>
                <a:spcPts val="600"/>
              </a:spcAft>
              <a:buClr>
                <a:srgbClr val="FF0000"/>
              </a:buClr>
              <a:buFont typeface="Wingdings" panose="05000000000000000000" pitchFamily="2" charset="2"/>
              <a:buChar char="§"/>
            </a:pPr>
            <a:r>
              <a:rPr lang="pt-BR" altLang="en-US" sz="2000" b="1" dirty="0">
                <a:latin typeface="Arial" panose="020B0604020202020204" pitchFamily="34" charset="0"/>
              </a:rPr>
              <a:t>Hoàn thiện công tác </a:t>
            </a:r>
            <a:r>
              <a:rPr lang="pt-BR" altLang="en-US" sz="2000" b="1" dirty="0" smtClean="0">
                <a:latin typeface="Arial" panose="020B0604020202020204" pitchFamily="34" charset="0"/>
              </a:rPr>
              <a:t>QL đội </a:t>
            </a:r>
            <a:r>
              <a:rPr lang="pt-BR" altLang="en-US" sz="2000" b="1" dirty="0">
                <a:latin typeface="Arial" panose="020B0604020202020204" pitchFamily="34" charset="0"/>
              </a:rPr>
              <a:t>ngũ nhân lực, thực hiện việc tăng cường quyền tự chủ, tự chịu trách nhiệm trong </a:t>
            </a:r>
            <a:r>
              <a:rPr lang="pt-BR" altLang="en-US" sz="2000" b="1" dirty="0" smtClean="0">
                <a:latin typeface="Arial" panose="020B0604020202020204" pitchFamily="34" charset="0"/>
              </a:rPr>
              <a:t>QL đội </a:t>
            </a:r>
            <a:r>
              <a:rPr lang="pt-BR" altLang="en-US" sz="2000" b="1" dirty="0">
                <a:latin typeface="Arial" panose="020B0604020202020204" pitchFamily="34" charset="0"/>
              </a:rPr>
              <a:t>ngũ </a:t>
            </a:r>
            <a:r>
              <a:rPr lang="pt-BR" altLang="en-US" sz="2000" b="1" dirty="0" smtClean="0">
                <a:latin typeface="Arial" panose="020B0604020202020204" pitchFamily="34" charset="0"/>
              </a:rPr>
              <a:t>GV; </a:t>
            </a:r>
            <a:r>
              <a:rPr lang="vi-VN" altLang="en-US" sz="2000" b="1" dirty="0" smtClean="0">
                <a:latin typeface="Arial" panose="020B0604020202020204" pitchFamily="34" charset="0"/>
              </a:rPr>
              <a:t>ĐT-BD </a:t>
            </a:r>
            <a:r>
              <a:rPr lang="pt-BR" altLang="en-US" sz="2000" b="1" dirty="0" smtClean="0">
                <a:latin typeface="Arial" panose="020B0604020202020204" pitchFamily="34" charset="0"/>
              </a:rPr>
              <a:t>nâng </a:t>
            </a:r>
            <a:r>
              <a:rPr lang="pt-BR" altLang="en-US" sz="2000" b="1" dirty="0">
                <a:latin typeface="Arial" panose="020B0604020202020204" pitchFamily="34" charset="0"/>
              </a:rPr>
              <a:t>cao </a:t>
            </a:r>
            <a:r>
              <a:rPr lang="vi-VN" altLang="en-US" sz="2000" b="1" dirty="0" smtClean="0">
                <a:latin typeface="Arial" panose="020B0604020202020204" pitchFamily="34" charset="0"/>
              </a:rPr>
              <a:t>NL </a:t>
            </a:r>
            <a:r>
              <a:rPr lang="pt-BR" altLang="en-US" sz="2000" b="1" dirty="0" smtClean="0">
                <a:latin typeface="Arial" panose="020B0604020202020204" pitchFamily="34" charset="0"/>
              </a:rPr>
              <a:t>cho ũ </a:t>
            </a:r>
            <a:r>
              <a:rPr lang="en-US" altLang="en-US" sz="2000" b="1" dirty="0">
                <a:latin typeface="Arial" panose="020B0604020202020204" pitchFamily="34" charset="0"/>
              </a:rPr>
              <a:t>GV</a:t>
            </a:r>
          </a:p>
          <a:p>
            <a:pPr marL="457200" indent="-457200" algn="just" defTabSz="1828800">
              <a:lnSpc>
                <a:spcPct val="150000"/>
              </a:lnSpc>
              <a:spcBef>
                <a:spcPts val="600"/>
              </a:spcBef>
              <a:spcAft>
                <a:spcPts val="600"/>
              </a:spcAft>
              <a:buClr>
                <a:srgbClr val="FF0000"/>
              </a:buClr>
              <a:buFont typeface="Wingdings" panose="05000000000000000000" pitchFamily="2" charset="2"/>
              <a:buChar char="§"/>
            </a:pPr>
            <a:r>
              <a:rPr lang="pt-BR" altLang="en-US" sz="2000" b="1" dirty="0">
                <a:latin typeface="Arial" panose="020B0604020202020204" pitchFamily="34" charset="0"/>
              </a:rPr>
              <a:t>Tạo điều kiện về CSVC, TTB giảng dạy, học tập và NC cho GV. </a:t>
            </a:r>
          </a:p>
          <a:p>
            <a:pPr marL="457200" indent="-457200" algn="just" defTabSz="1828800">
              <a:lnSpc>
                <a:spcPct val="150000"/>
              </a:lnSpc>
              <a:spcBef>
                <a:spcPts val="600"/>
              </a:spcBef>
              <a:spcAft>
                <a:spcPts val="600"/>
              </a:spcAft>
              <a:buClr>
                <a:srgbClr val="FF0000"/>
              </a:buClr>
              <a:buFont typeface="Wingdings" panose="05000000000000000000" pitchFamily="2" charset="2"/>
              <a:buChar char="§"/>
            </a:pPr>
            <a:r>
              <a:rPr lang="pt-BR" altLang="en-US" sz="2000" b="1" dirty="0">
                <a:latin typeface="Arial" panose="020B0604020202020204" pitchFamily="34" charset="0"/>
              </a:rPr>
              <a:t>Vận dụng các chính sách KT-XH hợp lý góp phần nâng cao đời sống GV</a:t>
            </a:r>
            <a:endParaRPr lang="en-US" altLang="en-US" sz="2000" b="1" dirty="0">
              <a:latin typeface="Arial" panose="020B0604020202020204" pitchFamily="34" charset="0"/>
            </a:endParaRPr>
          </a:p>
        </p:txBody>
      </p:sp>
      <p:sp>
        <p:nvSpPr>
          <p:cNvPr id="7" name="Rectangle 5"/>
          <p:cNvSpPr>
            <a:spLocks noChangeArrowheads="1"/>
          </p:cNvSpPr>
          <p:nvPr/>
        </p:nvSpPr>
        <p:spPr bwMode="auto">
          <a:xfrm>
            <a:off x="684338" y="109702"/>
            <a:ext cx="11230157"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vi-VN" altLang="en-US" sz="2400" b="1" dirty="0" smtClean="0">
                <a:solidFill>
                  <a:srgbClr val="C00000"/>
                </a:solidFill>
                <a:latin typeface="Arial" panose="020B0604020202020204" pitchFamily="34" charset="0"/>
              </a:rPr>
              <a:t>8</a:t>
            </a:r>
            <a:r>
              <a:rPr lang="vi-VN" altLang="en-US" sz="2400" b="1" dirty="0">
                <a:solidFill>
                  <a:srgbClr val="C00000"/>
                </a:solidFill>
                <a:latin typeface="Arial" panose="020B0604020202020204" pitchFamily="34" charset="0"/>
              </a:rPr>
              <a:t>. </a:t>
            </a:r>
            <a:r>
              <a:rPr lang="es-ES" altLang="en-US" sz="2400" b="1" dirty="0" err="1">
                <a:solidFill>
                  <a:srgbClr val="C00000"/>
                </a:solidFill>
                <a:latin typeface="Arial" panose="020B0604020202020204" pitchFamily="34" charset="0"/>
              </a:rPr>
              <a:t>Vận</a:t>
            </a:r>
            <a:r>
              <a:rPr lang="es-ES" altLang="en-US" sz="2400" b="1" dirty="0">
                <a:solidFill>
                  <a:srgbClr val="C00000"/>
                </a:solidFill>
                <a:latin typeface="Arial" panose="020B0604020202020204" pitchFamily="34" charset="0"/>
              </a:rPr>
              <a:t> </a:t>
            </a:r>
            <a:r>
              <a:rPr lang="es-ES" altLang="en-US" sz="2400" b="1" dirty="0" err="1">
                <a:solidFill>
                  <a:srgbClr val="C00000"/>
                </a:solidFill>
                <a:latin typeface="Arial" panose="020B0604020202020204" pitchFamily="34" charset="0"/>
              </a:rPr>
              <a:t>dụng</a:t>
            </a:r>
            <a:r>
              <a:rPr lang="es-ES" altLang="en-US" sz="2400" b="1" dirty="0">
                <a:solidFill>
                  <a:srgbClr val="C00000"/>
                </a:solidFill>
                <a:latin typeface="Arial" panose="020B0604020202020204" pitchFamily="34" charset="0"/>
              </a:rPr>
              <a:t> </a:t>
            </a:r>
            <a:r>
              <a:rPr lang="es-ES" altLang="en-US" sz="2400" b="1" dirty="0" err="1">
                <a:solidFill>
                  <a:srgbClr val="C00000"/>
                </a:solidFill>
                <a:latin typeface="Arial" panose="020B0604020202020204" pitchFamily="34" charset="0"/>
              </a:rPr>
              <a:t>các</a:t>
            </a:r>
            <a:r>
              <a:rPr lang="es-ES" altLang="en-US" sz="2400" b="1" dirty="0">
                <a:solidFill>
                  <a:srgbClr val="C00000"/>
                </a:solidFill>
                <a:latin typeface="Arial" panose="020B0604020202020204" pitchFamily="34" charset="0"/>
              </a:rPr>
              <a:t> </a:t>
            </a:r>
            <a:r>
              <a:rPr lang="es-ES" altLang="en-US" sz="2400" b="1" dirty="0" err="1">
                <a:solidFill>
                  <a:srgbClr val="C00000"/>
                </a:solidFill>
                <a:latin typeface="Arial" panose="020B0604020202020204" pitchFamily="34" charset="0"/>
              </a:rPr>
              <a:t>lý</a:t>
            </a:r>
            <a:r>
              <a:rPr lang="es-ES" altLang="en-US" sz="2400" b="1" dirty="0">
                <a:solidFill>
                  <a:srgbClr val="C00000"/>
                </a:solidFill>
                <a:latin typeface="Arial" panose="020B0604020202020204" pitchFamily="34" charset="0"/>
              </a:rPr>
              <a:t> </a:t>
            </a:r>
            <a:r>
              <a:rPr lang="es-ES" altLang="en-US" sz="2400" b="1" dirty="0" err="1">
                <a:solidFill>
                  <a:srgbClr val="C00000"/>
                </a:solidFill>
                <a:latin typeface="Arial" panose="020B0604020202020204" pitchFamily="34" charset="0"/>
              </a:rPr>
              <a:t>thuyết</a:t>
            </a:r>
            <a:r>
              <a:rPr lang="es-ES" altLang="en-US" sz="2400" b="1" dirty="0">
                <a:solidFill>
                  <a:srgbClr val="C00000"/>
                </a:solidFill>
                <a:latin typeface="Arial" panose="020B0604020202020204" pitchFamily="34" charset="0"/>
              </a:rPr>
              <a:t> </a:t>
            </a:r>
            <a:r>
              <a:rPr lang="es-ES" altLang="en-US" sz="2400" b="1" dirty="0" err="1">
                <a:solidFill>
                  <a:srgbClr val="C00000"/>
                </a:solidFill>
                <a:latin typeface="Arial" panose="020B0604020202020204" pitchFamily="34" charset="0"/>
              </a:rPr>
              <a:t>phát</a:t>
            </a:r>
            <a:r>
              <a:rPr lang="es-ES" altLang="en-US" sz="2400" b="1" dirty="0">
                <a:solidFill>
                  <a:srgbClr val="C00000"/>
                </a:solidFill>
                <a:latin typeface="Arial" panose="020B0604020202020204" pitchFamily="34" charset="0"/>
              </a:rPr>
              <a:t> </a:t>
            </a:r>
            <a:r>
              <a:rPr lang="es-ES" altLang="en-US" sz="2400" b="1" dirty="0" err="1">
                <a:solidFill>
                  <a:srgbClr val="C00000"/>
                </a:solidFill>
                <a:latin typeface="Arial" panose="020B0604020202020204" pitchFamily="34" charset="0"/>
              </a:rPr>
              <a:t>triển</a:t>
            </a:r>
            <a:r>
              <a:rPr lang="es-ES" altLang="en-US" sz="2400" b="1" dirty="0">
                <a:solidFill>
                  <a:srgbClr val="C00000"/>
                </a:solidFill>
                <a:latin typeface="Arial" panose="020B0604020202020204" pitchFamily="34" charset="0"/>
              </a:rPr>
              <a:t> </a:t>
            </a:r>
            <a:r>
              <a:rPr lang="es-ES" altLang="en-US" sz="2400" b="1" dirty="0" err="1">
                <a:solidFill>
                  <a:srgbClr val="C00000"/>
                </a:solidFill>
                <a:latin typeface="Arial" panose="020B0604020202020204" pitchFamily="34" charset="0"/>
              </a:rPr>
              <a:t>nhân</a:t>
            </a:r>
            <a:r>
              <a:rPr lang="es-ES" altLang="en-US" sz="2400" b="1" dirty="0">
                <a:solidFill>
                  <a:srgbClr val="C00000"/>
                </a:solidFill>
                <a:latin typeface="Arial" panose="020B0604020202020204" pitchFamily="34" charset="0"/>
              </a:rPr>
              <a:t> </a:t>
            </a:r>
            <a:r>
              <a:rPr lang="es-ES" altLang="en-US" sz="2400" b="1" dirty="0" err="1">
                <a:solidFill>
                  <a:srgbClr val="C00000"/>
                </a:solidFill>
                <a:latin typeface="Arial" panose="020B0604020202020204" pitchFamily="34" charset="0"/>
              </a:rPr>
              <a:t>lực</a:t>
            </a:r>
            <a:r>
              <a:rPr lang="es-ES" altLang="en-US" sz="2400" b="1" dirty="0">
                <a:solidFill>
                  <a:srgbClr val="C00000"/>
                </a:solidFill>
                <a:latin typeface="Arial" panose="020B0604020202020204" pitchFamily="34" charset="0"/>
              </a:rPr>
              <a:t> </a:t>
            </a:r>
            <a:r>
              <a:rPr lang="es-ES" altLang="en-US" sz="2400" b="1" dirty="0" err="1">
                <a:solidFill>
                  <a:srgbClr val="C00000"/>
                </a:solidFill>
                <a:latin typeface="Arial" panose="020B0604020202020204" pitchFamily="34" charset="0"/>
              </a:rPr>
              <a:t>vào</a:t>
            </a:r>
            <a:r>
              <a:rPr lang="es-ES" altLang="en-US" sz="2400" b="1" dirty="0">
                <a:solidFill>
                  <a:srgbClr val="C00000"/>
                </a:solidFill>
                <a:latin typeface="Arial" panose="020B0604020202020204" pitchFamily="34" charset="0"/>
              </a:rPr>
              <a:t> </a:t>
            </a:r>
            <a:r>
              <a:rPr lang="es-ES" altLang="en-US" sz="2400" b="1" dirty="0" err="1">
                <a:solidFill>
                  <a:srgbClr val="C00000"/>
                </a:solidFill>
                <a:latin typeface="Arial" panose="020B0604020202020204" pitchFamily="34" charset="0"/>
              </a:rPr>
              <a:t>phát</a:t>
            </a:r>
            <a:r>
              <a:rPr lang="es-ES" altLang="en-US" sz="2400" b="1" dirty="0">
                <a:solidFill>
                  <a:srgbClr val="C00000"/>
                </a:solidFill>
                <a:latin typeface="Arial" panose="020B0604020202020204" pitchFamily="34" charset="0"/>
              </a:rPr>
              <a:t> </a:t>
            </a:r>
            <a:r>
              <a:rPr lang="es-ES" altLang="en-US" sz="2400" b="1" dirty="0" err="1">
                <a:solidFill>
                  <a:srgbClr val="C00000"/>
                </a:solidFill>
                <a:latin typeface="Arial" panose="020B0604020202020204" pitchFamily="34" charset="0"/>
              </a:rPr>
              <a:t>triển</a:t>
            </a:r>
            <a:r>
              <a:rPr lang="es-ES" altLang="en-US" sz="2400" b="1" dirty="0">
                <a:solidFill>
                  <a:srgbClr val="C00000"/>
                </a:solidFill>
                <a:latin typeface="Arial" panose="020B0604020202020204" pitchFamily="34" charset="0"/>
              </a:rPr>
              <a:t> </a:t>
            </a:r>
            <a:r>
              <a:rPr lang="es-ES" altLang="en-US" sz="2400" b="1" dirty="0" err="1">
                <a:solidFill>
                  <a:srgbClr val="C00000"/>
                </a:solidFill>
                <a:latin typeface="Arial" panose="020B0604020202020204" pitchFamily="34" charset="0"/>
              </a:rPr>
              <a:t>đội</a:t>
            </a:r>
            <a:r>
              <a:rPr lang="es-ES" altLang="en-US" sz="2400" b="1" dirty="0">
                <a:solidFill>
                  <a:srgbClr val="C00000"/>
                </a:solidFill>
                <a:latin typeface="Arial" panose="020B0604020202020204" pitchFamily="34" charset="0"/>
              </a:rPr>
              <a:t> </a:t>
            </a:r>
            <a:r>
              <a:rPr lang="es-ES" altLang="en-US" sz="2400" b="1" dirty="0" err="1">
                <a:solidFill>
                  <a:srgbClr val="C00000"/>
                </a:solidFill>
                <a:latin typeface="Arial" panose="020B0604020202020204" pitchFamily="34" charset="0"/>
              </a:rPr>
              <a:t>ngũ</a:t>
            </a:r>
            <a:r>
              <a:rPr lang="es-ES" altLang="en-US" sz="2400" b="1" dirty="0">
                <a:solidFill>
                  <a:srgbClr val="C00000"/>
                </a:solidFill>
                <a:latin typeface="Arial" panose="020B0604020202020204" pitchFamily="34" charset="0"/>
              </a:rPr>
              <a:t> GV (</a:t>
            </a:r>
            <a:r>
              <a:rPr lang="es-ES" altLang="en-US" sz="2400" b="1" dirty="0" err="1">
                <a:solidFill>
                  <a:srgbClr val="C00000"/>
                </a:solidFill>
                <a:latin typeface="Arial" panose="020B0604020202020204" pitchFamily="34" charset="0"/>
              </a:rPr>
              <a:t>tt</a:t>
            </a:r>
            <a:r>
              <a:rPr lang="es-ES" altLang="en-US" sz="2400" b="1" dirty="0">
                <a:solidFill>
                  <a:srgbClr val="C00000"/>
                </a:solidFill>
                <a:latin typeface="Arial" panose="020B0604020202020204" pitchFamily="34" charset="0"/>
              </a:rPr>
              <a:t>)</a:t>
            </a:r>
            <a:endParaRPr lang="en-US" altLang="en-US" sz="2400" b="1" dirty="0">
              <a:solidFill>
                <a:srgbClr val="C00000"/>
              </a:solidFill>
              <a:latin typeface="Arial" panose="020B0604020202020204" pitchFamily="34" charset="0"/>
            </a:endParaRPr>
          </a:p>
        </p:txBody>
      </p:sp>
    </p:spTree>
    <p:extLst>
      <p:ext uri="{BB962C8B-B14F-4D97-AF65-F5344CB8AC3E}">
        <p14:creationId xmlns:p14="http://schemas.microsoft.com/office/powerpoint/2010/main" val="370146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445"/>
                                        </p:tgtEl>
                                        <p:attrNameLst>
                                          <p:attrName>style.visibility</p:attrName>
                                        </p:attrNameLst>
                                      </p:cBhvr>
                                      <p:to>
                                        <p:strVal val="visible"/>
                                      </p:to>
                                    </p:set>
                                    <p:animEffect transition="in" filter="fade">
                                      <p:cBhvr>
                                        <p:cTn id="7" dur="500"/>
                                        <p:tgtEl>
                                          <p:spTgt spid="614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447"/>
                                        </p:tgtEl>
                                        <p:attrNameLst>
                                          <p:attrName>style.visibility</p:attrName>
                                        </p:attrNameLst>
                                      </p:cBhvr>
                                      <p:to>
                                        <p:strVal val="visible"/>
                                      </p:to>
                                    </p:set>
                                    <p:animEffect transition="in" filter="fade">
                                      <p:cBhvr>
                                        <p:cTn id="12" dur="500"/>
                                        <p:tgtEl>
                                          <p:spTgt spid="61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p:bldP spid="6144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p:cNvSpPr>
            <a:spLocks noChangeArrowheads="1"/>
          </p:cNvSpPr>
          <p:nvPr/>
        </p:nvSpPr>
        <p:spPr bwMode="auto">
          <a:xfrm>
            <a:off x="802724" y="400489"/>
            <a:ext cx="50911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en-US" altLang="en-US" sz="2400" b="1" dirty="0" smtClean="0">
                <a:solidFill>
                  <a:srgbClr val="0033CC"/>
                </a:solidFill>
                <a:latin typeface="Arial" panose="020B0604020202020204" pitchFamily="34" charset="0"/>
              </a:rPr>
              <a:t>YẾU TỐ KHÁCH QUAN </a:t>
            </a:r>
            <a:endParaRPr lang="en-US" altLang="en-US" sz="2400" b="1" dirty="0">
              <a:solidFill>
                <a:srgbClr val="0033CC"/>
              </a:solidFill>
              <a:latin typeface="Arial" panose="020B0604020202020204" pitchFamily="34" charset="0"/>
            </a:endParaRPr>
          </a:p>
        </p:txBody>
      </p:sp>
      <p:sp>
        <p:nvSpPr>
          <p:cNvPr id="62467" name="Rectangle 6"/>
          <p:cNvSpPr>
            <a:spLocks noChangeArrowheads="1"/>
          </p:cNvSpPr>
          <p:nvPr/>
        </p:nvSpPr>
        <p:spPr bwMode="auto">
          <a:xfrm>
            <a:off x="1752600" y="1129351"/>
            <a:ext cx="8687938"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marL="342900" indent="-342900" algn="just">
              <a:lnSpc>
                <a:spcPct val="150000"/>
              </a:lnSpc>
              <a:spcBef>
                <a:spcPts val="600"/>
              </a:spcBef>
              <a:spcAft>
                <a:spcPts val="600"/>
              </a:spcAft>
              <a:buClr>
                <a:srgbClr val="C00000"/>
              </a:buClr>
              <a:buFont typeface="Wingdings" panose="05000000000000000000" pitchFamily="2" charset="2"/>
              <a:buChar char="ü"/>
            </a:pPr>
            <a:r>
              <a:rPr lang="pt-BR" altLang="en-US" sz="2200" b="1" dirty="0" smtClean="0">
                <a:solidFill>
                  <a:schemeClr val="tx1"/>
                </a:solidFill>
              </a:rPr>
              <a:t>Sự </a:t>
            </a:r>
            <a:r>
              <a:rPr lang="pt-BR" altLang="en-US" sz="2200" b="1" dirty="0">
                <a:solidFill>
                  <a:schemeClr val="tx1"/>
                </a:solidFill>
              </a:rPr>
              <a:t>phát triển nhanh chóng của khoa học và công nghệ</a:t>
            </a:r>
            <a:endParaRPr lang="en-US" altLang="en-US" sz="2200" b="1" dirty="0">
              <a:solidFill>
                <a:schemeClr val="tx1"/>
              </a:solidFill>
            </a:endParaRPr>
          </a:p>
        </p:txBody>
      </p:sp>
      <p:sp>
        <p:nvSpPr>
          <p:cNvPr id="62469" name="Rectangle 9"/>
          <p:cNvSpPr>
            <a:spLocks noChangeArrowheads="1"/>
          </p:cNvSpPr>
          <p:nvPr/>
        </p:nvSpPr>
        <p:spPr bwMode="auto">
          <a:xfrm>
            <a:off x="1765076" y="1803060"/>
            <a:ext cx="8579927"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defTabSz="1828800">
              <a:spcBef>
                <a:spcPct val="20000"/>
              </a:spcBef>
              <a:buChar char="•"/>
              <a:defRPr sz="6400">
                <a:solidFill>
                  <a:srgbClr val="000000"/>
                </a:solidFill>
                <a:latin typeface="Arial" panose="020B0604020202020204" pitchFamily="34" charset="0"/>
              </a:defRPr>
            </a:lvl1pPr>
            <a:lvl2pPr marL="742950" indent="-285750" defTabSz="1828800">
              <a:spcBef>
                <a:spcPct val="20000"/>
              </a:spcBef>
              <a:buChar char="–"/>
              <a:defRPr sz="5600">
                <a:solidFill>
                  <a:srgbClr val="000000"/>
                </a:solidFill>
                <a:latin typeface="Arial" panose="020B0604020202020204" pitchFamily="34" charset="0"/>
              </a:defRPr>
            </a:lvl2pPr>
            <a:lvl3pPr marL="1143000" indent="-228600" defTabSz="1828800">
              <a:spcBef>
                <a:spcPct val="20000"/>
              </a:spcBef>
              <a:buChar char="•"/>
              <a:defRPr sz="4800">
                <a:solidFill>
                  <a:srgbClr val="000000"/>
                </a:solidFill>
                <a:latin typeface="Arial" panose="020B0604020202020204" pitchFamily="34" charset="0"/>
              </a:defRPr>
            </a:lvl3pPr>
            <a:lvl4pPr marL="1600200" indent="-228600" defTabSz="1828800">
              <a:spcBef>
                <a:spcPct val="20000"/>
              </a:spcBef>
              <a:buChar char="–"/>
              <a:defRPr sz="4000">
                <a:solidFill>
                  <a:srgbClr val="000000"/>
                </a:solidFill>
                <a:latin typeface="Arial" panose="020B0604020202020204" pitchFamily="34" charset="0"/>
              </a:defRPr>
            </a:lvl4pPr>
            <a:lvl5pPr marL="2057400" indent="-228600" defTabSz="1828800">
              <a:spcBef>
                <a:spcPct val="20000"/>
              </a:spcBef>
              <a:buChar char="»"/>
              <a:defRPr sz="4000">
                <a:solidFill>
                  <a:srgbClr val="000000"/>
                </a:solidFill>
                <a:latin typeface="Arial" panose="020B0604020202020204" pitchFamily="34" charset="0"/>
              </a:defRPr>
            </a:lvl5pPr>
            <a:lvl6pPr marL="25146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6pPr>
            <a:lvl7pPr marL="29718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7pPr>
            <a:lvl8pPr marL="34290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8pPr>
            <a:lvl9pPr marL="3886200" indent="-228600" defTabSz="1828800" eaLnBrk="0" fontAlgn="base" hangingPunct="0">
              <a:spcBef>
                <a:spcPct val="20000"/>
              </a:spcBef>
              <a:spcAft>
                <a:spcPct val="0"/>
              </a:spcAft>
              <a:buChar char="»"/>
              <a:defRPr sz="4000">
                <a:solidFill>
                  <a:srgbClr val="000000"/>
                </a:solidFill>
                <a:latin typeface="Arial" panose="020B0604020202020204" pitchFamily="34" charset="0"/>
              </a:defRPr>
            </a:lvl9pPr>
          </a:lstStyle>
          <a:p>
            <a:pPr marL="342900" indent="-342900" algn="just">
              <a:lnSpc>
                <a:spcPct val="150000"/>
              </a:lnSpc>
              <a:spcBef>
                <a:spcPts val="600"/>
              </a:spcBef>
              <a:spcAft>
                <a:spcPts val="600"/>
              </a:spcAft>
              <a:buClr>
                <a:srgbClr val="C00000"/>
              </a:buClr>
              <a:buFont typeface="Wingdings" panose="05000000000000000000" pitchFamily="2" charset="2"/>
              <a:buChar char="ü"/>
            </a:pPr>
            <a:r>
              <a:rPr lang="pt-BR" altLang="en-US" sz="2200" b="1" dirty="0" smtClean="0">
                <a:solidFill>
                  <a:schemeClr val="tx1"/>
                </a:solidFill>
              </a:rPr>
              <a:t>Các </a:t>
            </a:r>
            <a:r>
              <a:rPr lang="pt-BR" altLang="en-US" sz="2200" b="1" dirty="0">
                <a:solidFill>
                  <a:schemeClr val="tx1"/>
                </a:solidFill>
              </a:rPr>
              <a:t>cơ chế, chính sách quản lý của nhà nước, của ngành</a:t>
            </a:r>
            <a:endParaRPr lang="en-US" altLang="en-US" sz="2200" b="1" dirty="0">
              <a:solidFill>
                <a:schemeClr val="tx1"/>
              </a:solidFill>
            </a:endParaRPr>
          </a:p>
        </p:txBody>
      </p:sp>
      <p:sp>
        <p:nvSpPr>
          <p:cNvPr id="62470" name="Rectangle 10"/>
          <p:cNvSpPr>
            <a:spLocks noChangeArrowheads="1"/>
          </p:cNvSpPr>
          <p:nvPr/>
        </p:nvSpPr>
        <p:spPr bwMode="auto">
          <a:xfrm>
            <a:off x="1738952" y="3398135"/>
            <a:ext cx="5638007"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342900" indent="-342900" algn="just" defTabSz="1828800">
              <a:lnSpc>
                <a:spcPct val="150000"/>
              </a:lnSpc>
              <a:spcBef>
                <a:spcPts val="600"/>
              </a:spcBef>
              <a:spcAft>
                <a:spcPts val="600"/>
              </a:spcAft>
              <a:buClr>
                <a:srgbClr val="C00000"/>
              </a:buClr>
              <a:buFont typeface="Wingdings" panose="05000000000000000000" pitchFamily="2" charset="2"/>
              <a:buChar char="ü"/>
            </a:pPr>
            <a:r>
              <a:rPr lang="pt-BR" altLang="en-US" sz="2200" b="1" dirty="0" smtClean="0">
                <a:latin typeface="Arial" panose="020B0604020202020204" pitchFamily="34" charset="0"/>
              </a:rPr>
              <a:t>Uy </a:t>
            </a:r>
            <a:r>
              <a:rPr lang="pt-BR" altLang="en-US" sz="2200" b="1" dirty="0">
                <a:latin typeface="Arial" panose="020B0604020202020204" pitchFamily="34" charset="0"/>
              </a:rPr>
              <a:t>tín, thương hiệu của cơ sở </a:t>
            </a:r>
            <a:r>
              <a:rPr lang="vi-VN" altLang="en-US" sz="2200" b="1" dirty="0">
                <a:latin typeface="Arial" panose="020B0604020202020204" pitchFamily="34" charset="0"/>
              </a:rPr>
              <a:t>GDNN</a:t>
            </a:r>
            <a:endParaRPr lang="en-US" altLang="en-US" sz="2200" b="1" dirty="0">
              <a:latin typeface="Arial" panose="020B0604020202020204" pitchFamily="34" charset="0"/>
            </a:endParaRPr>
          </a:p>
        </p:txBody>
      </p:sp>
      <p:sp>
        <p:nvSpPr>
          <p:cNvPr id="62471" name="Rectangle 11"/>
          <p:cNvSpPr>
            <a:spLocks noChangeArrowheads="1"/>
          </p:cNvSpPr>
          <p:nvPr/>
        </p:nvSpPr>
        <p:spPr bwMode="auto">
          <a:xfrm>
            <a:off x="815551" y="2693711"/>
            <a:ext cx="502681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just" defTabSz="1828800">
              <a:lnSpc>
                <a:spcPct val="150000"/>
              </a:lnSpc>
              <a:spcBef>
                <a:spcPts val="600"/>
              </a:spcBef>
              <a:spcAft>
                <a:spcPts val="600"/>
              </a:spcAft>
              <a:buClr>
                <a:srgbClr val="FF0000"/>
              </a:buClr>
            </a:pPr>
            <a:r>
              <a:rPr lang="pt-BR" altLang="en-US" sz="2400" b="1" dirty="0" smtClean="0">
                <a:solidFill>
                  <a:srgbClr val="0033CC"/>
                </a:solidFill>
                <a:latin typeface="Arial" panose="020B0604020202020204" pitchFamily="34" charset="0"/>
              </a:rPr>
              <a:t>YẾU TỐ CHỦ QUAN </a:t>
            </a:r>
            <a:endParaRPr lang="en-US" altLang="en-US" sz="2400" b="1" dirty="0">
              <a:solidFill>
                <a:srgbClr val="0033CC"/>
              </a:solidFill>
              <a:latin typeface="Arial" panose="020B0604020202020204" pitchFamily="34" charset="0"/>
            </a:endParaRPr>
          </a:p>
        </p:txBody>
      </p:sp>
      <p:sp>
        <p:nvSpPr>
          <p:cNvPr id="62472" name="Rectangle 12"/>
          <p:cNvSpPr>
            <a:spLocks noChangeArrowheads="1"/>
          </p:cNvSpPr>
          <p:nvPr/>
        </p:nvSpPr>
        <p:spPr bwMode="auto">
          <a:xfrm>
            <a:off x="1741334" y="4076315"/>
            <a:ext cx="5353050"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342900" indent="-342900" algn="just" defTabSz="1828800">
              <a:lnSpc>
                <a:spcPct val="150000"/>
              </a:lnSpc>
              <a:spcBef>
                <a:spcPts val="600"/>
              </a:spcBef>
              <a:spcAft>
                <a:spcPts val="600"/>
              </a:spcAft>
              <a:buClr>
                <a:srgbClr val="C00000"/>
              </a:buClr>
              <a:buFont typeface="Wingdings" panose="05000000000000000000" pitchFamily="2" charset="2"/>
              <a:buChar char="ü"/>
            </a:pPr>
            <a:r>
              <a:rPr lang="pt-BR" altLang="en-US" sz="2200" b="1" dirty="0" smtClean="0">
                <a:latin typeface="Arial" panose="020B0604020202020204" pitchFamily="34" charset="0"/>
              </a:rPr>
              <a:t>Môi </a:t>
            </a:r>
            <a:r>
              <a:rPr lang="pt-BR" altLang="en-US" sz="2200" b="1" dirty="0">
                <a:latin typeface="Arial" panose="020B0604020202020204" pitchFamily="34" charset="0"/>
              </a:rPr>
              <a:t>trường sư phạm </a:t>
            </a:r>
            <a:endParaRPr lang="en-US" altLang="en-US" sz="2200" b="1" dirty="0">
              <a:latin typeface="Arial" panose="020B0604020202020204" pitchFamily="34" charset="0"/>
            </a:endParaRPr>
          </a:p>
        </p:txBody>
      </p:sp>
      <p:sp>
        <p:nvSpPr>
          <p:cNvPr id="62473" name="Rectangle 13"/>
          <p:cNvSpPr>
            <a:spLocks noChangeArrowheads="1"/>
          </p:cNvSpPr>
          <p:nvPr/>
        </p:nvSpPr>
        <p:spPr bwMode="auto">
          <a:xfrm>
            <a:off x="1755553" y="4792595"/>
            <a:ext cx="8419828"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342900" indent="-342900" algn="just" defTabSz="1828800">
              <a:lnSpc>
                <a:spcPct val="150000"/>
              </a:lnSpc>
              <a:spcBef>
                <a:spcPts val="600"/>
              </a:spcBef>
              <a:spcAft>
                <a:spcPts val="600"/>
              </a:spcAft>
              <a:buClr>
                <a:srgbClr val="C00000"/>
              </a:buClr>
              <a:buFont typeface="Wingdings" panose="05000000000000000000" pitchFamily="2" charset="2"/>
              <a:buChar char="ü"/>
            </a:pPr>
            <a:r>
              <a:rPr lang="en-US" altLang="en-US" sz="2200" b="1" dirty="0" err="1" smtClean="0">
                <a:latin typeface="Arial" panose="020B0604020202020204" pitchFamily="34" charset="0"/>
              </a:rPr>
              <a:t>Trình</a:t>
            </a:r>
            <a:r>
              <a:rPr lang="en-US" altLang="en-US" sz="2200" b="1" dirty="0" smtClean="0">
                <a:latin typeface="Arial" panose="020B0604020202020204" pitchFamily="34" charset="0"/>
              </a:rPr>
              <a:t> </a:t>
            </a:r>
            <a:r>
              <a:rPr lang="en-US" altLang="en-US" sz="2200" b="1" dirty="0" err="1">
                <a:latin typeface="Arial" panose="020B0604020202020204" pitchFamily="34" charset="0"/>
              </a:rPr>
              <a:t>độ</a:t>
            </a:r>
            <a:r>
              <a:rPr lang="en-US" altLang="en-US" sz="2200" b="1" dirty="0">
                <a:latin typeface="Arial" panose="020B0604020202020204" pitchFamily="34" charset="0"/>
              </a:rPr>
              <a:t> </a:t>
            </a:r>
            <a:r>
              <a:rPr lang="en-US" altLang="en-US" sz="2200" b="1" dirty="0" err="1">
                <a:latin typeface="Arial" panose="020B0604020202020204" pitchFamily="34" charset="0"/>
              </a:rPr>
              <a:t>của</a:t>
            </a:r>
            <a:r>
              <a:rPr lang="en-US" altLang="en-US" sz="2200" b="1" dirty="0">
                <a:latin typeface="Arial" panose="020B0604020202020204" pitchFamily="34" charset="0"/>
              </a:rPr>
              <a:t> </a:t>
            </a:r>
            <a:r>
              <a:rPr lang="en-US" altLang="en-US" sz="2200" b="1" dirty="0" err="1">
                <a:latin typeface="Arial" panose="020B0604020202020204" pitchFamily="34" charset="0"/>
              </a:rPr>
              <a:t>đội</a:t>
            </a:r>
            <a:r>
              <a:rPr lang="en-US" altLang="en-US" sz="2200" b="1" dirty="0">
                <a:latin typeface="Arial" panose="020B0604020202020204" pitchFamily="34" charset="0"/>
              </a:rPr>
              <a:t> </a:t>
            </a:r>
            <a:r>
              <a:rPr lang="en-US" altLang="en-US" sz="2200" b="1" dirty="0" err="1">
                <a:latin typeface="Arial" panose="020B0604020202020204" pitchFamily="34" charset="0"/>
              </a:rPr>
              <a:t>ngũ</a:t>
            </a:r>
            <a:r>
              <a:rPr lang="en-US" altLang="en-US" sz="2200" b="1" dirty="0">
                <a:latin typeface="Arial" panose="020B0604020202020204" pitchFamily="34" charset="0"/>
              </a:rPr>
              <a:t> </a:t>
            </a:r>
            <a:r>
              <a:rPr lang="en-US" altLang="en-US" sz="2200" b="1" dirty="0" err="1">
                <a:latin typeface="Arial" panose="020B0604020202020204" pitchFamily="34" charset="0"/>
              </a:rPr>
              <a:t>cán</a:t>
            </a:r>
            <a:r>
              <a:rPr lang="en-US" altLang="en-US" sz="2200" b="1" dirty="0">
                <a:latin typeface="Arial" panose="020B0604020202020204" pitchFamily="34" charset="0"/>
              </a:rPr>
              <a:t> </a:t>
            </a:r>
            <a:r>
              <a:rPr lang="en-US" altLang="en-US" sz="2200" b="1" dirty="0" err="1">
                <a:latin typeface="Arial" panose="020B0604020202020204" pitchFamily="34" charset="0"/>
              </a:rPr>
              <a:t>bộ</a:t>
            </a:r>
            <a:r>
              <a:rPr lang="en-US" altLang="en-US" sz="2200" b="1" dirty="0">
                <a:latin typeface="Arial" panose="020B0604020202020204" pitchFamily="34" charset="0"/>
              </a:rPr>
              <a:t> </a:t>
            </a:r>
            <a:r>
              <a:rPr lang="en-US" altLang="en-US" sz="2200" b="1" dirty="0" err="1">
                <a:latin typeface="Arial" panose="020B0604020202020204" pitchFamily="34" charset="0"/>
              </a:rPr>
              <a:t>quản</a:t>
            </a:r>
            <a:r>
              <a:rPr lang="en-US" altLang="en-US" sz="2200" b="1" dirty="0">
                <a:latin typeface="Arial" panose="020B0604020202020204" pitchFamily="34" charset="0"/>
              </a:rPr>
              <a:t> </a:t>
            </a:r>
            <a:r>
              <a:rPr lang="en-US" altLang="en-US" sz="2200" b="1" dirty="0" err="1">
                <a:latin typeface="Arial" panose="020B0604020202020204" pitchFamily="34" charset="0"/>
              </a:rPr>
              <a:t>lý</a:t>
            </a:r>
            <a:endParaRPr lang="en-US" altLang="en-US" sz="2200" b="1" dirty="0">
              <a:latin typeface="Arial" panose="020B0604020202020204" pitchFamily="34" charset="0"/>
            </a:endParaRPr>
          </a:p>
        </p:txBody>
      </p:sp>
      <p:sp>
        <p:nvSpPr>
          <p:cNvPr id="62474" name="Rectangle 14"/>
          <p:cNvSpPr>
            <a:spLocks noChangeArrowheads="1"/>
          </p:cNvSpPr>
          <p:nvPr/>
        </p:nvSpPr>
        <p:spPr bwMode="auto">
          <a:xfrm>
            <a:off x="1738952" y="5430498"/>
            <a:ext cx="4310857"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342900" indent="-342900" algn="just" defTabSz="1828800">
              <a:lnSpc>
                <a:spcPct val="150000"/>
              </a:lnSpc>
              <a:spcBef>
                <a:spcPts val="600"/>
              </a:spcBef>
              <a:spcAft>
                <a:spcPts val="600"/>
              </a:spcAft>
              <a:buClr>
                <a:srgbClr val="C00000"/>
              </a:buClr>
              <a:buFont typeface="Wingdings" panose="05000000000000000000" pitchFamily="2" charset="2"/>
              <a:buChar char="ü"/>
            </a:pPr>
            <a:r>
              <a:rPr lang="pt-BR" altLang="en-US" sz="2200" b="1" dirty="0" smtClean="0">
                <a:latin typeface="Arial" panose="020B0604020202020204" pitchFamily="34" charset="0"/>
              </a:rPr>
              <a:t>Bộ </a:t>
            </a:r>
            <a:r>
              <a:rPr lang="pt-BR" altLang="en-US" sz="2200" b="1" dirty="0">
                <a:latin typeface="Arial" panose="020B0604020202020204" pitchFamily="34" charset="0"/>
              </a:rPr>
              <a:t>máy quản lý</a:t>
            </a:r>
            <a:endParaRPr lang="en-US" altLang="en-US" sz="2200" b="1" dirty="0">
              <a:latin typeface="Arial" panose="020B0604020202020204" pitchFamily="34" charset="0"/>
            </a:endParaRPr>
          </a:p>
        </p:txBody>
      </p:sp>
      <p:sp>
        <p:nvSpPr>
          <p:cNvPr id="62475" name="Rectangle 15"/>
          <p:cNvSpPr>
            <a:spLocks noChangeArrowheads="1"/>
          </p:cNvSpPr>
          <p:nvPr/>
        </p:nvSpPr>
        <p:spPr bwMode="auto">
          <a:xfrm>
            <a:off x="1738951" y="6104708"/>
            <a:ext cx="8776063"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marL="342900" indent="-342900" algn="just" defTabSz="1828800">
              <a:lnSpc>
                <a:spcPct val="150000"/>
              </a:lnSpc>
              <a:spcBef>
                <a:spcPts val="600"/>
              </a:spcBef>
              <a:spcAft>
                <a:spcPts val="600"/>
              </a:spcAft>
              <a:buClr>
                <a:srgbClr val="C00000"/>
              </a:buClr>
              <a:buFont typeface="Wingdings" panose="05000000000000000000" pitchFamily="2" charset="2"/>
              <a:buChar char="ü"/>
            </a:pPr>
            <a:r>
              <a:rPr lang="pt-BR" altLang="en-US" sz="2200" b="1" dirty="0" smtClean="0">
                <a:latin typeface="Arial" panose="020B0604020202020204" pitchFamily="34" charset="0"/>
              </a:rPr>
              <a:t>Trình </a:t>
            </a:r>
            <a:r>
              <a:rPr lang="pt-BR" altLang="en-US" sz="2200" b="1" dirty="0">
                <a:latin typeface="Arial" panose="020B0604020202020204" pitchFamily="34" charset="0"/>
              </a:rPr>
              <a:t>độ, nhận thức của đội ngũ giáo viên/giảng viên</a:t>
            </a:r>
            <a:endParaRPr lang="en-US" altLang="en-US" sz="2200" b="1" dirty="0">
              <a:latin typeface="Arial" panose="020B0604020202020204" pitchFamily="34" charset="0"/>
            </a:endParaRPr>
          </a:p>
        </p:txBody>
      </p:sp>
    </p:spTree>
    <p:extLst>
      <p:ext uri="{BB962C8B-B14F-4D97-AF65-F5344CB8AC3E}">
        <p14:creationId xmlns:p14="http://schemas.microsoft.com/office/powerpoint/2010/main" val="387639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2467"/>
                                        </p:tgtEl>
                                        <p:attrNameLst>
                                          <p:attrName>style.visibility</p:attrName>
                                        </p:attrNameLst>
                                      </p:cBhvr>
                                      <p:to>
                                        <p:strVal val="visible"/>
                                      </p:to>
                                    </p:set>
                                    <p:animEffect transition="in" filter="fade">
                                      <p:cBhvr>
                                        <p:cTn id="7" dur="500"/>
                                        <p:tgtEl>
                                          <p:spTgt spid="6246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2469"/>
                                        </p:tgtEl>
                                        <p:attrNameLst>
                                          <p:attrName>style.visibility</p:attrName>
                                        </p:attrNameLst>
                                      </p:cBhvr>
                                      <p:to>
                                        <p:strVal val="visible"/>
                                      </p:to>
                                    </p:set>
                                    <p:animEffect transition="in" filter="fade">
                                      <p:cBhvr>
                                        <p:cTn id="10" dur="500"/>
                                        <p:tgtEl>
                                          <p:spTgt spid="6246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2471"/>
                                        </p:tgtEl>
                                        <p:attrNameLst>
                                          <p:attrName>style.visibility</p:attrName>
                                        </p:attrNameLst>
                                      </p:cBhvr>
                                      <p:to>
                                        <p:strVal val="visible"/>
                                      </p:to>
                                    </p:set>
                                    <p:animEffect transition="in" filter="fade">
                                      <p:cBhvr>
                                        <p:cTn id="15" dur="500"/>
                                        <p:tgtEl>
                                          <p:spTgt spid="6247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2470"/>
                                        </p:tgtEl>
                                        <p:attrNameLst>
                                          <p:attrName>style.visibility</p:attrName>
                                        </p:attrNameLst>
                                      </p:cBhvr>
                                      <p:to>
                                        <p:strVal val="visible"/>
                                      </p:to>
                                    </p:set>
                                    <p:animEffect transition="in" filter="fade">
                                      <p:cBhvr>
                                        <p:cTn id="20" dur="500"/>
                                        <p:tgtEl>
                                          <p:spTgt spid="6247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2472"/>
                                        </p:tgtEl>
                                        <p:attrNameLst>
                                          <p:attrName>style.visibility</p:attrName>
                                        </p:attrNameLst>
                                      </p:cBhvr>
                                      <p:to>
                                        <p:strVal val="visible"/>
                                      </p:to>
                                    </p:set>
                                    <p:animEffect transition="in" filter="fade">
                                      <p:cBhvr>
                                        <p:cTn id="23" dur="500"/>
                                        <p:tgtEl>
                                          <p:spTgt spid="6247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2473"/>
                                        </p:tgtEl>
                                        <p:attrNameLst>
                                          <p:attrName>style.visibility</p:attrName>
                                        </p:attrNameLst>
                                      </p:cBhvr>
                                      <p:to>
                                        <p:strVal val="visible"/>
                                      </p:to>
                                    </p:set>
                                    <p:animEffect transition="in" filter="fade">
                                      <p:cBhvr>
                                        <p:cTn id="26" dur="500"/>
                                        <p:tgtEl>
                                          <p:spTgt spid="6247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2474"/>
                                        </p:tgtEl>
                                        <p:attrNameLst>
                                          <p:attrName>style.visibility</p:attrName>
                                        </p:attrNameLst>
                                      </p:cBhvr>
                                      <p:to>
                                        <p:strVal val="visible"/>
                                      </p:to>
                                    </p:set>
                                    <p:animEffect transition="in" filter="fade">
                                      <p:cBhvr>
                                        <p:cTn id="29" dur="500"/>
                                        <p:tgtEl>
                                          <p:spTgt spid="6247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2475"/>
                                        </p:tgtEl>
                                        <p:attrNameLst>
                                          <p:attrName>style.visibility</p:attrName>
                                        </p:attrNameLst>
                                      </p:cBhvr>
                                      <p:to>
                                        <p:strVal val="visible"/>
                                      </p:to>
                                    </p:set>
                                    <p:animEffect transition="in" filter="fade">
                                      <p:cBhvr>
                                        <p:cTn id="32" dur="500"/>
                                        <p:tgtEl>
                                          <p:spTgt spid="62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p:bldP spid="62469" grpId="0"/>
      <p:bldP spid="62470" grpId="0"/>
      <p:bldP spid="62471" grpId="0"/>
      <p:bldP spid="62472" grpId="0"/>
      <p:bldP spid="62473" grpId="0"/>
      <p:bldP spid="62474" grpId="0"/>
      <p:bldP spid="6247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239358" y="324610"/>
            <a:ext cx="93077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318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indent="0" algn="ctr">
              <a:spcBef>
                <a:spcPts val="600"/>
              </a:spcBef>
              <a:spcAft>
                <a:spcPts val="600"/>
              </a:spcAft>
              <a:buNone/>
              <a:tabLst>
                <a:tab pos="0" algn="l"/>
              </a:tabLst>
            </a:pPr>
            <a:r>
              <a:rPr lang="en-US" altLang="en-US" sz="2800" b="1" dirty="0" smtClean="0">
                <a:solidFill>
                  <a:srgbClr val="0033CC"/>
                </a:solidFill>
                <a:latin typeface="Arial" panose="020B0604020202020204" pitchFamily="34" charset="0"/>
                <a:cs typeface="Times New Roman" panose="02020603050405020304" pitchFamily="18" charset="0"/>
              </a:rPr>
              <a:t>NHỮNG YÊU CẦU VỀ NĂNG LỰC CỦA GV GDNN: </a:t>
            </a:r>
            <a:endParaRPr lang="en-US" altLang="en-US" sz="2800" b="1" dirty="0">
              <a:solidFill>
                <a:srgbClr val="0033CC"/>
              </a:solidFill>
              <a:latin typeface="Arial" panose="020B0604020202020204" pitchFamily="34" charset="0"/>
              <a:cs typeface="Times New Roman" panose="02020603050405020304" pitchFamily="18" charset="0"/>
            </a:endParaRPr>
          </a:p>
        </p:txBody>
      </p:sp>
      <p:sp>
        <p:nvSpPr>
          <p:cNvPr id="3" name="Rectangle 2"/>
          <p:cNvSpPr/>
          <p:nvPr/>
        </p:nvSpPr>
        <p:spPr>
          <a:xfrm>
            <a:off x="698973" y="1441617"/>
            <a:ext cx="7025659" cy="1769715"/>
          </a:xfrm>
          <a:prstGeom prst="rect">
            <a:avLst/>
          </a:prstGeom>
        </p:spPr>
        <p:txBody>
          <a:bodyPr wrap="square">
            <a:spAutoFit/>
          </a:bodyPr>
          <a:lstStyle/>
          <a:p>
            <a:pPr marL="342900" indent="-342900">
              <a:lnSpc>
                <a:spcPct val="150000"/>
              </a:lnSpc>
              <a:spcBef>
                <a:spcPts val="600"/>
              </a:spcBef>
              <a:spcAft>
                <a:spcPts val="600"/>
              </a:spcAft>
              <a:buClr>
                <a:srgbClr val="FF0000"/>
              </a:buClr>
              <a:buFont typeface="Wingdings" panose="05000000000000000000" pitchFamily="2" charset="2"/>
              <a:buChar char="ü"/>
            </a:pPr>
            <a:r>
              <a:rPr lang="en-US" sz="2200" b="1" dirty="0" err="1">
                <a:latin typeface="Arial" panose="020B0604020202020204" pitchFamily="34" charset="0"/>
                <a:ea typeface="Times New Roman" panose="02020603050405020304" pitchFamily="18" charset="0"/>
                <a:cs typeface="Arial" panose="020B0604020202020204" pitchFamily="34" charset="0"/>
              </a:rPr>
              <a:t>Có</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nhiều</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vi-VN" sz="2200" b="1" dirty="0" smtClean="0">
                <a:latin typeface="Arial" panose="020B0604020202020204" pitchFamily="34" charset="0"/>
                <a:ea typeface="Times New Roman" panose="02020603050405020304" pitchFamily="18" charset="0"/>
                <a:cs typeface="Arial" panose="020B0604020202020204" pitchFamily="34" charset="0"/>
              </a:rPr>
              <a:t>NC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về</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năng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lực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dạy</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học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của</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smtClean="0">
                <a:latin typeface="Arial" panose="020B0604020202020204" pitchFamily="34" charset="0"/>
                <a:ea typeface="Times New Roman" panose="02020603050405020304" pitchFamily="18" charset="0"/>
                <a:cs typeface="Arial" panose="020B0604020202020204" pitchFamily="34" charset="0"/>
              </a:rPr>
              <a:t>GV GDNN</a:t>
            </a:r>
            <a:r>
              <a:rPr lang="vi-VN" sz="2200" b="1" dirty="0" smtClean="0">
                <a:latin typeface="Arial" panose="020B0604020202020204" pitchFamily="34" charset="0"/>
                <a:ea typeface="Times New Roman" panose="02020603050405020304" pitchFamily="18" charset="0"/>
                <a:cs typeface="Arial" panose="020B0604020202020204" pitchFamily="34" charset="0"/>
              </a:rPr>
              <a:t>,</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endParaRPr lang="vi-VN" sz="2200" b="1" dirty="0" smtClean="0">
              <a:latin typeface="Arial" panose="020B0604020202020204" pitchFamily="34" charset="0"/>
              <a:ea typeface="Times New Roman" panose="02020603050405020304" pitchFamily="18" charset="0"/>
              <a:cs typeface="Arial" panose="020B0604020202020204" pitchFamily="34" charset="0"/>
            </a:endParaRPr>
          </a:p>
          <a:p>
            <a:pPr marL="627063" indent="-627063">
              <a:lnSpc>
                <a:spcPct val="150000"/>
              </a:lnSpc>
              <a:spcBef>
                <a:spcPts val="600"/>
              </a:spcBef>
              <a:spcAft>
                <a:spcPts val="600"/>
              </a:spcAft>
              <a:buClr>
                <a:srgbClr val="FF0000"/>
              </a:buClr>
            </a:pPr>
            <a:r>
              <a:rPr lang="vi-VN" sz="2200" b="1" dirty="0">
                <a:latin typeface="Arial" panose="020B0604020202020204" pitchFamily="34" charset="0"/>
                <a:ea typeface="Times New Roman" panose="02020603050405020304" pitchFamily="18" charset="0"/>
                <a:cs typeface="Arial" panose="020B0604020202020204" pitchFamily="34" charset="0"/>
              </a:rPr>
              <a:t> </a:t>
            </a:r>
            <a:r>
              <a:rPr lang="vi-VN" sz="2200" b="1" dirty="0" smtClean="0">
                <a:latin typeface="Arial" panose="020B0604020202020204" pitchFamily="34" charset="0"/>
                <a:ea typeface="Times New Roman" panose="02020603050405020304" pitchFamily="18" charset="0"/>
                <a:cs typeface="Arial" panose="020B0604020202020204" pitchFamily="34" charset="0"/>
              </a:rPr>
              <a:t>    - </a:t>
            </a:r>
            <a:r>
              <a:rPr lang="en-US" sz="2200" b="1" dirty="0" smtClean="0">
                <a:latin typeface="Arial" panose="020B0604020202020204" pitchFamily="34" charset="0"/>
                <a:ea typeface="Times New Roman" panose="02020603050405020304" pitchFamily="18" charset="0"/>
                <a:cs typeface="Arial" panose="020B0604020202020204" pitchFamily="34" charset="0"/>
              </a:rPr>
              <a:t>Theo </a:t>
            </a:r>
            <a:r>
              <a:rPr lang="vi-VN" sz="2200" b="1" dirty="0" smtClean="0">
                <a:latin typeface="Arial" panose="020B0604020202020204" pitchFamily="34" charset="0"/>
                <a:ea typeface="Times New Roman" panose="02020603050405020304" pitchFamily="18" charset="0"/>
                <a:cs typeface="Arial" panose="020B0604020202020204" pitchFamily="34" charset="0"/>
              </a:rPr>
              <a:t>PP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phân</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tích</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nghề</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theo</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smtClean="0">
                <a:latin typeface="Arial" panose="020B0604020202020204" pitchFamily="34" charset="0"/>
                <a:ea typeface="Times New Roman" panose="02020603050405020304" pitchFamily="18" charset="0"/>
                <a:cs typeface="Arial" panose="020B0604020202020204" pitchFamily="34" charset="0"/>
                <a:hlinkClick r:id="" action="ppaction://customshow?id=22&amp;return=true"/>
              </a:rPr>
              <a:t>DACUM</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nhà</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giáo</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vi-VN"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smtClean="0">
                <a:latin typeface="Arial" panose="020B0604020202020204" pitchFamily="34" charset="0"/>
                <a:ea typeface="Times New Roman" panose="02020603050405020304" pitchFamily="18" charset="0"/>
                <a:cs typeface="Arial" panose="020B0604020202020204" pitchFamily="34" charset="0"/>
              </a:rPr>
              <a:t>GDNN </a:t>
            </a:r>
            <a:r>
              <a:rPr lang="en-US" sz="2200" b="1" dirty="0" err="1">
                <a:latin typeface="Arial" panose="020B0604020202020204" pitchFamily="34" charset="0"/>
                <a:ea typeface="Times New Roman" panose="02020603050405020304" pitchFamily="18" charset="0"/>
                <a:cs typeface="Arial" panose="020B0604020202020204" pitchFamily="34" charset="0"/>
              </a:rPr>
              <a:t>có</a:t>
            </a:r>
            <a:r>
              <a:rPr lang="en-US" sz="2200" b="1" dirty="0">
                <a:latin typeface="Arial" panose="020B0604020202020204" pitchFamily="34" charset="0"/>
                <a:ea typeface="Times New Roman" panose="02020603050405020304" pitchFamily="18" charset="0"/>
                <a:cs typeface="Arial" panose="020B0604020202020204" pitchFamily="34" charset="0"/>
              </a:rPr>
              <a:t> 3 </a:t>
            </a:r>
            <a:r>
              <a:rPr lang="en-US" sz="2200" b="1" dirty="0" err="1">
                <a:latin typeface="Arial" panose="020B0604020202020204" pitchFamily="34" charset="0"/>
                <a:ea typeface="Times New Roman" panose="02020603050405020304" pitchFamily="18" charset="0"/>
                <a:cs typeface="Arial" panose="020B0604020202020204" pitchFamily="34" charset="0"/>
              </a:rPr>
              <a:t>năng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lực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chính</a:t>
            </a:r>
            <a:r>
              <a:rPr lang="en-US" sz="2200" b="1" dirty="0" smtClean="0">
                <a:latin typeface="Arial" panose="020B0604020202020204" pitchFamily="34" charset="0"/>
                <a:ea typeface="Times New Roman" panose="02020603050405020304" pitchFamily="18" charset="0"/>
                <a:cs typeface="Arial" panose="020B0604020202020204" pitchFamily="34" charset="0"/>
              </a:rPr>
              <a:t>:</a:t>
            </a:r>
          </a:p>
        </p:txBody>
      </p:sp>
      <p:sp>
        <p:nvSpPr>
          <p:cNvPr id="2" name="Rectangle 1"/>
          <p:cNvSpPr/>
          <p:nvPr/>
        </p:nvSpPr>
        <p:spPr>
          <a:xfrm>
            <a:off x="1167115" y="4544552"/>
            <a:ext cx="6606860" cy="646331"/>
          </a:xfrm>
          <a:prstGeom prst="rect">
            <a:avLst/>
          </a:prstGeom>
        </p:spPr>
        <p:txBody>
          <a:bodyPr wrap="square">
            <a:spAutoFit/>
          </a:bodyPr>
          <a:lstStyle/>
          <a:p>
            <a:pPr marL="682625" indent="-341313" algn="just">
              <a:lnSpc>
                <a:spcPct val="150000"/>
              </a:lnSpc>
              <a:spcBef>
                <a:spcPts val="600"/>
              </a:spcBef>
              <a:spcAft>
                <a:spcPts val="600"/>
              </a:spcAft>
              <a:buClr>
                <a:srgbClr val="0033CC"/>
              </a:buClr>
              <a:buFont typeface="Wingdings" panose="05000000000000000000" pitchFamily="2" charset="2"/>
              <a:buChar char="q"/>
            </a:pP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Năng</a:t>
            </a: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lực</a:t>
            </a:r>
            <a:r>
              <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phát</a:t>
            </a: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triển</a:t>
            </a: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nghề</a:t>
            </a: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nghiệp</a:t>
            </a: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endParaRPr lang="vi-VN" sz="2400" i="1" dirty="0">
              <a:solidFill>
                <a:srgbClr val="0033CC"/>
              </a:solidFill>
              <a:latin typeface="Arial" panose="020B0604020202020204" pitchFamily="34" charset="0"/>
              <a:ea typeface="Times New Roman" panose="02020603050405020304" pitchFamily="18" charset="0"/>
              <a:cs typeface="Arial" panose="020B0604020202020204" pitchFamily="34" charset="0"/>
            </a:endParaRPr>
          </a:p>
        </p:txBody>
      </p:sp>
      <p:sp>
        <p:nvSpPr>
          <p:cNvPr id="5" name="Rectangle 4"/>
          <p:cNvSpPr/>
          <p:nvPr/>
        </p:nvSpPr>
        <p:spPr>
          <a:xfrm>
            <a:off x="664024" y="6033515"/>
            <a:ext cx="8957650" cy="537391"/>
          </a:xfrm>
          <a:prstGeom prst="rect">
            <a:avLst/>
          </a:prstGeom>
        </p:spPr>
        <p:txBody>
          <a:bodyPr wrap="square">
            <a:spAutoFit/>
          </a:bodyPr>
          <a:lstStyle/>
          <a:p>
            <a:pPr marL="342900" indent="-342900" algn="just">
              <a:lnSpc>
                <a:spcPct val="150000"/>
              </a:lnSpc>
              <a:spcBef>
                <a:spcPts val="600"/>
              </a:spcBef>
              <a:spcAft>
                <a:spcPts val="600"/>
              </a:spcAft>
              <a:buClr>
                <a:srgbClr val="FF0000"/>
              </a:buClr>
              <a:buFont typeface="Wingdings" panose="05000000000000000000" pitchFamily="2" charset="2"/>
              <a:buChar char="ü"/>
            </a:pPr>
            <a:r>
              <a:rPr lang="vi-VN" sz="2200" b="1" dirty="0" err="1">
                <a:latin typeface="Arial" panose="020B0604020202020204" pitchFamily="34" charset="0"/>
                <a:ea typeface="Times New Roman" panose="02020603050405020304" pitchFamily="18" charset="0"/>
                <a:cs typeface="Arial" panose="020B0604020202020204" pitchFamily="34" charset="0"/>
              </a:rPr>
              <a:t>C</a:t>
            </a:r>
            <a:r>
              <a:rPr lang="en-US" sz="2200" b="1" dirty="0" err="1" smtClean="0">
                <a:latin typeface="Arial" panose="020B0604020202020204" pitchFamily="34" charset="0"/>
                <a:ea typeface="Times New Roman" panose="02020603050405020304" pitchFamily="18" charset="0"/>
                <a:cs typeface="Arial" panose="020B0604020202020204" pitchFamily="34" charset="0"/>
              </a:rPr>
              <a:t>ác</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loại</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hình</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đào</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tạo</a:t>
            </a:r>
            <a:r>
              <a:rPr lang="en-US" sz="2200" b="1" dirty="0" smtClean="0">
                <a:latin typeface="Arial" panose="020B0604020202020204" pitchFamily="34" charset="0"/>
                <a:ea typeface="Times New Roman" panose="02020603050405020304" pitchFamily="18" charset="0"/>
                <a:cs typeface="Arial" panose="020B0604020202020204" pitchFamily="34" charset="0"/>
              </a:rPr>
              <a:t> G</a:t>
            </a:r>
            <a:r>
              <a:rPr lang="vi-VN" sz="2200" b="1" dirty="0" smtClean="0">
                <a:latin typeface="Arial" panose="020B0604020202020204" pitchFamily="34" charset="0"/>
                <a:ea typeface="Times New Roman" panose="02020603050405020304" pitchFamily="18" charset="0"/>
                <a:cs typeface="Arial" panose="020B0604020202020204" pitchFamily="34" charset="0"/>
              </a:rPr>
              <a:t>VDN</a:t>
            </a:r>
            <a:endParaRPr lang="en-US" sz="2200" b="1" dirty="0">
              <a:latin typeface="Arial" panose="020B0604020202020204" pitchFamily="34" charset="0"/>
              <a:ea typeface="Times New Roman" panose="02020603050405020304" pitchFamily="18" charset="0"/>
              <a:cs typeface="Arial" panose="020B0604020202020204" pitchFamily="34" charset="0"/>
            </a:endParaRPr>
          </a:p>
        </p:txBody>
      </p:sp>
      <p:sp>
        <p:nvSpPr>
          <p:cNvPr id="6" name="Rectangle 5"/>
          <p:cNvSpPr/>
          <p:nvPr/>
        </p:nvSpPr>
        <p:spPr>
          <a:xfrm>
            <a:off x="1158538" y="3334308"/>
            <a:ext cx="3762568" cy="646331"/>
          </a:xfrm>
          <a:prstGeom prst="rect">
            <a:avLst/>
          </a:prstGeom>
        </p:spPr>
        <p:txBody>
          <a:bodyPr wrap="none">
            <a:spAutoFit/>
          </a:bodyPr>
          <a:lstStyle/>
          <a:p>
            <a:pPr marL="682625" indent="-341313" algn="just">
              <a:lnSpc>
                <a:spcPct val="150000"/>
              </a:lnSpc>
              <a:spcBef>
                <a:spcPts val="600"/>
              </a:spcBef>
              <a:spcAft>
                <a:spcPts val="600"/>
              </a:spcAft>
              <a:buClr>
                <a:srgbClr val="0033CC"/>
              </a:buClr>
              <a:buFont typeface="Wingdings" panose="05000000000000000000" pitchFamily="2" charset="2"/>
              <a:buChar char="q"/>
            </a:pP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Năng</a:t>
            </a: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lực</a:t>
            </a:r>
            <a:r>
              <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sư</a:t>
            </a:r>
            <a:r>
              <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phạm</a:t>
            </a: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endPar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endParaRPr>
          </a:p>
        </p:txBody>
      </p:sp>
      <p:sp>
        <p:nvSpPr>
          <p:cNvPr id="7" name="Rectangle 6"/>
          <p:cNvSpPr/>
          <p:nvPr/>
        </p:nvSpPr>
        <p:spPr>
          <a:xfrm>
            <a:off x="1154747" y="3925972"/>
            <a:ext cx="5008102" cy="646331"/>
          </a:xfrm>
          <a:prstGeom prst="rect">
            <a:avLst/>
          </a:prstGeom>
        </p:spPr>
        <p:txBody>
          <a:bodyPr wrap="none">
            <a:spAutoFit/>
          </a:bodyPr>
          <a:lstStyle/>
          <a:p>
            <a:pPr marL="682625" indent="-341313" algn="just">
              <a:lnSpc>
                <a:spcPct val="150000"/>
              </a:lnSpc>
              <a:spcBef>
                <a:spcPts val="600"/>
              </a:spcBef>
              <a:spcAft>
                <a:spcPts val="600"/>
              </a:spcAft>
              <a:buClr>
                <a:srgbClr val="0033CC"/>
              </a:buClr>
              <a:buFont typeface="Wingdings" panose="05000000000000000000" pitchFamily="2" charset="2"/>
              <a:buChar char="q"/>
            </a:pP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Năng</a:t>
            </a: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lực</a:t>
            </a:r>
            <a:r>
              <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chuyên</a:t>
            </a:r>
            <a:r>
              <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môn</a:t>
            </a:r>
            <a:r>
              <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nghề</a:t>
            </a:r>
            <a:endPar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endParaRPr>
          </a:p>
        </p:txBody>
      </p:sp>
      <p:sp>
        <p:nvSpPr>
          <p:cNvPr id="8" name="Rectangle 7"/>
          <p:cNvSpPr/>
          <p:nvPr/>
        </p:nvSpPr>
        <p:spPr>
          <a:xfrm>
            <a:off x="5533631" y="2883634"/>
            <a:ext cx="2478564" cy="496996"/>
          </a:xfrm>
          <a:prstGeom prst="rect">
            <a:avLst/>
          </a:prstGeom>
        </p:spPr>
        <p:txBody>
          <a:bodyPr wrap="none">
            <a:spAutoFit/>
          </a:bodyPr>
          <a:lstStyle/>
          <a:p>
            <a:pPr>
              <a:lnSpc>
                <a:spcPct val="150000"/>
              </a:lnSpc>
              <a:spcBef>
                <a:spcPts val="600"/>
              </a:spcBef>
              <a:spcAft>
                <a:spcPts val="600"/>
              </a:spcAft>
              <a:buClr>
                <a:srgbClr val="0033CC"/>
              </a:buClr>
            </a:pPr>
            <a:r>
              <a:rPr lang="en-US" sz="2000" b="1" dirty="0" smtClean="0">
                <a:solidFill>
                  <a:srgbClr val="7030A0"/>
                </a:solidFill>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solidFill>
                  <a:srgbClr val="7030A0"/>
                </a:solidFill>
                <a:latin typeface="Arial" panose="020B0604020202020204" pitchFamily="34" charset="0"/>
                <a:ea typeface="Times New Roman" panose="02020603050405020304" pitchFamily="18" charset="0"/>
                <a:cs typeface="Arial" panose="020B0604020202020204" pitchFamily="34" charset="0"/>
              </a:rPr>
              <a:t>Năng</a:t>
            </a:r>
            <a:r>
              <a:rPr lang="en-US" sz="2000" b="1" dirty="0" smtClean="0">
                <a:solidFill>
                  <a:srgbClr val="7030A0"/>
                </a:solidFill>
                <a:latin typeface="Arial" panose="020B0604020202020204" pitchFamily="34" charset="0"/>
                <a:ea typeface="Times New Roman" panose="02020603050405020304" pitchFamily="18" charset="0"/>
                <a:cs typeface="Arial" panose="020B0604020202020204" pitchFamily="34" charset="0"/>
              </a:rPr>
              <a:t> </a:t>
            </a:r>
            <a:r>
              <a:rPr lang="en-US" sz="2000" b="1" dirty="0" err="1">
                <a:solidFill>
                  <a:srgbClr val="7030A0"/>
                </a:solidFill>
                <a:latin typeface="Arial" panose="020B0604020202020204" pitchFamily="34" charset="0"/>
                <a:ea typeface="Times New Roman" panose="02020603050405020304" pitchFamily="18" charset="0"/>
                <a:cs typeface="Arial" panose="020B0604020202020204" pitchFamily="34" charset="0"/>
              </a:rPr>
              <a:t>lực</a:t>
            </a:r>
            <a:r>
              <a:rPr lang="en-US" sz="2000" b="1" dirty="0">
                <a:solidFill>
                  <a:srgbClr val="7030A0"/>
                </a:solidFill>
                <a:latin typeface="Arial" panose="020B0604020202020204" pitchFamily="34" charset="0"/>
                <a:ea typeface="Times New Roman" panose="02020603050405020304" pitchFamily="18" charset="0"/>
                <a:cs typeface="Arial" panose="020B0604020202020204" pitchFamily="34" charset="0"/>
              </a:rPr>
              <a:t> </a:t>
            </a:r>
            <a:r>
              <a:rPr lang="en-US" sz="2000" b="1" dirty="0" err="1">
                <a:solidFill>
                  <a:srgbClr val="7030A0"/>
                </a:solidFill>
                <a:latin typeface="Arial" panose="020B0604020202020204" pitchFamily="34" charset="0"/>
                <a:ea typeface="Times New Roman" panose="02020603050405020304" pitchFamily="18" charset="0"/>
                <a:cs typeface="Arial" panose="020B0604020202020204" pitchFamily="34" charset="0"/>
              </a:rPr>
              <a:t>dạy</a:t>
            </a:r>
            <a:r>
              <a:rPr lang="en-US" sz="2000" b="1" dirty="0">
                <a:solidFill>
                  <a:srgbClr val="7030A0"/>
                </a:solidFill>
                <a:latin typeface="Arial" panose="020B0604020202020204" pitchFamily="34" charset="0"/>
                <a:ea typeface="Times New Roman" panose="02020603050405020304" pitchFamily="18" charset="0"/>
                <a:cs typeface="Arial" panose="020B0604020202020204" pitchFamily="34" charset="0"/>
              </a:rPr>
              <a:t> </a:t>
            </a:r>
            <a:r>
              <a:rPr lang="en-US" sz="2000" b="1" dirty="0" err="1">
                <a:solidFill>
                  <a:srgbClr val="7030A0"/>
                </a:solidFill>
                <a:latin typeface="Arial" panose="020B0604020202020204" pitchFamily="34" charset="0"/>
                <a:ea typeface="Times New Roman" panose="02020603050405020304" pitchFamily="18" charset="0"/>
                <a:cs typeface="Arial" panose="020B0604020202020204" pitchFamily="34" charset="0"/>
              </a:rPr>
              <a:t>học</a:t>
            </a:r>
            <a:r>
              <a:rPr lang="en-US" sz="2000" b="1" dirty="0">
                <a:solidFill>
                  <a:srgbClr val="7030A0"/>
                </a:solidFill>
                <a:latin typeface="Arial" panose="020B0604020202020204" pitchFamily="34" charset="0"/>
                <a:ea typeface="Times New Roman" panose="02020603050405020304" pitchFamily="18" charset="0"/>
                <a:cs typeface="Arial" panose="020B0604020202020204" pitchFamily="34" charset="0"/>
              </a:rPr>
              <a:t> </a:t>
            </a:r>
          </a:p>
        </p:txBody>
      </p:sp>
      <p:sp>
        <p:nvSpPr>
          <p:cNvPr id="11" name="Action Button: Forward or Next 10">
            <a:hlinkClick r:id="rId2" action="ppaction://program" highlightClick="1"/>
          </p:cNvPr>
          <p:cNvSpPr/>
          <p:nvPr/>
        </p:nvSpPr>
        <p:spPr>
          <a:xfrm>
            <a:off x="8830103" y="5595586"/>
            <a:ext cx="436728" cy="272955"/>
          </a:xfrm>
          <a:prstGeom prst="actionButtonForwardNex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16296" y="5389176"/>
            <a:ext cx="8535991" cy="600164"/>
          </a:xfrm>
          <a:prstGeom prst="rect">
            <a:avLst/>
          </a:prstGeom>
        </p:spPr>
        <p:txBody>
          <a:bodyPr wrap="none">
            <a:spAutoFit/>
          </a:bodyPr>
          <a:lstStyle/>
          <a:p>
            <a:pPr marL="341312" algn="just">
              <a:lnSpc>
                <a:spcPct val="150000"/>
              </a:lnSpc>
              <a:spcBef>
                <a:spcPts val="600"/>
              </a:spcBef>
              <a:spcAft>
                <a:spcPts val="600"/>
              </a:spcAft>
              <a:buClr>
                <a:srgbClr val="0033CC"/>
              </a:buClr>
            </a:pP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vi-VN" sz="2200" b="1" dirty="0" smtClean="0">
                <a:latin typeface="Arial" panose="020B0604020202020204" pitchFamily="34" charset="0"/>
                <a:ea typeface="Times New Roman" panose="02020603050405020304" pitchFamily="18" charset="0"/>
                <a:cs typeface="Arial" panose="020B0604020202020204" pitchFamily="34" charset="0"/>
              </a:rPr>
              <a:t>- Theo </a:t>
            </a:r>
            <a:r>
              <a:rPr lang="vi-VN" sz="2200" b="1" dirty="0">
                <a:latin typeface="Arial" panose="020B0604020202020204" pitchFamily="34" charset="0"/>
                <a:ea typeface="Times New Roman" panose="02020603050405020304" pitchFamily="18" charset="0"/>
                <a:cs typeface="Arial" panose="020B0604020202020204" pitchFamily="34" charset="0"/>
              </a:rPr>
              <a:t>văn bản hợp nhất: </a:t>
            </a:r>
            <a:r>
              <a:rPr lang="en-US" sz="2200" b="1" dirty="0" smtClean="0">
                <a:latin typeface="Arial" panose="020B0604020202020204" pitchFamily="34" charset="0"/>
                <a:ea typeface="Times New Roman" panose="02020603050405020304" pitchFamily="18" charset="0"/>
                <a:cs typeface="Arial" panose="020B0604020202020204" pitchFamily="34" charset="0"/>
              </a:rPr>
              <a:t>5161/VBHN-BLĐTBXH,2/12/2019</a:t>
            </a:r>
            <a:r>
              <a:rPr lang="vi-VN" sz="2200" b="1" dirty="0" smtClean="0">
                <a:latin typeface="Arial" panose="020B0604020202020204" pitchFamily="34" charset="0"/>
                <a:ea typeface="Times New Roman" panose="02020603050405020304" pitchFamily="18" charset="0"/>
                <a:cs typeface="Arial" panose="020B0604020202020204" pitchFamily="34" charset="0"/>
              </a:rPr>
              <a:t>:</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vi-VN" sz="2200" b="1" dirty="0" smtClean="0">
                <a:latin typeface="Arial" panose="020B0604020202020204" pitchFamily="34" charset="0"/>
                <a:ea typeface="Times New Roman" panose="02020603050405020304" pitchFamily="18" charset="0"/>
                <a:cs typeface="Arial" panose="020B0604020202020204" pitchFamily="34" charset="0"/>
              </a:rPr>
              <a:t> </a:t>
            </a:r>
            <a:endParaRPr lang="vi-VN" sz="2200" b="1" dirty="0">
              <a:latin typeface="Arial" panose="020B0604020202020204" pitchFamily="34" charset="0"/>
              <a:ea typeface="Times New Roman" panose="02020603050405020304" pitchFamily="18" charset="0"/>
              <a:cs typeface="Arial" panose="020B0604020202020204" pitchFamily="34" charset="0"/>
            </a:endParaRPr>
          </a:p>
        </p:txBody>
      </p:sp>
      <p:sp>
        <p:nvSpPr>
          <p:cNvPr id="13" name="Action Button: Forward or Next 12">
            <a:hlinkClick r:id="" action="ppaction://customshow?id=15&amp;return=true" highlightClick="1"/>
          </p:cNvPr>
          <p:cNvSpPr/>
          <p:nvPr/>
        </p:nvSpPr>
        <p:spPr>
          <a:xfrm>
            <a:off x="4955731" y="6211324"/>
            <a:ext cx="436728" cy="272955"/>
          </a:xfrm>
          <a:prstGeom prst="actionButtonForwardNex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p:cNvCxnSpPr/>
          <p:nvPr/>
        </p:nvCxnSpPr>
        <p:spPr>
          <a:xfrm flipV="1">
            <a:off x="4817660" y="3753134"/>
            <a:ext cx="791570" cy="27295"/>
          </a:xfrm>
          <a:prstGeom prst="straightConnector1">
            <a:avLst/>
          </a:pr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cxnSp>
      <p:cxnSp>
        <p:nvCxnSpPr>
          <p:cNvPr id="16" name="Straight Arrow Connector 15"/>
          <p:cNvCxnSpPr/>
          <p:nvPr/>
        </p:nvCxnSpPr>
        <p:spPr>
          <a:xfrm flipV="1">
            <a:off x="4790363" y="3248168"/>
            <a:ext cx="750627" cy="477671"/>
          </a:xfrm>
          <a:prstGeom prst="straightConnector1">
            <a:avLst/>
          </a:prstGeom>
          <a:ln w="28575">
            <a:headEnd type="none" w="med" len="med"/>
            <a:tailEnd type="arrow" w="med" len="med"/>
          </a:ln>
        </p:spPr>
        <p:style>
          <a:lnRef idx="1">
            <a:schemeClr val="accent2"/>
          </a:lnRef>
          <a:fillRef idx="0">
            <a:schemeClr val="accent2"/>
          </a:fillRef>
          <a:effectRef idx="0">
            <a:schemeClr val="accent2"/>
          </a:effectRef>
          <a:fontRef idx="minor">
            <a:schemeClr val="tx1"/>
          </a:fontRef>
        </p:style>
      </p:cxnSp>
      <p:sp>
        <p:nvSpPr>
          <p:cNvPr id="10" name="Action Button: Forward or Next 9">
            <a:hlinkClick r:id="" action="ppaction://customshow?id=14&amp;return=true" highlightClick="1"/>
          </p:cNvPr>
          <p:cNvSpPr/>
          <p:nvPr/>
        </p:nvSpPr>
        <p:spPr>
          <a:xfrm>
            <a:off x="7902056" y="3084395"/>
            <a:ext cx="382137" cy="245660"/>
          </a:xfrm>
          <a:prstGeom prst="actionButtonForwardNex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pic>
        <p:nvPicPr>
          <p:cNvPr id="33" name="Picture 32"/>
          <p:cNvPicPr>
            <a:picLocks noChangeAspect="1"/>
          </p:cNvPicPr>
          <p:nvPr/>
        </p:nvPicPr>
        <p:blipFill>
          <a:blip r:embed="rId3"/>
          <a:stretch>
            <a:fillRect/>
          </a:stretch>
        </p:blipFill>
        <p:spPr>
          <a:xfrm>
            <a:off x="8494535" y="1653992"/>
            <a:ext cx="3697465" cy="3177315"/>
          </a:xfrm>
          <a:prstGeom prst="rect">
            <a:avLst/>
          </a:prstGeom>
        </p:spPr>
      </p:pic>
      <p:sp>
        <p:nvSpPr>
          <p:cNvPr id="9" name="Rectangle 8"/>
          <p:cNvSpPr/>
          <p:nvPr/>
        </p:nvSpPr>
        <p:spPr>
          <a:xfrm>
            <a:off x="5532117" y="3389977"/>
            <a:ext cx="2629243" cy="553998"/>
          </a:xfrm>
          <a:prstGeom prst="rect">
            <a:avLst/>
          </a:prstGeom>
        </p:spPr>
        <p:txBody>
          <a:bodyPr wrap="square">
            <a:spAutoFit/>
          </a:bodyPr>
          <a:lstStyle/>
          <a:p>
            <a:pPr>
              <a:lnSpc>
                <a:spcPct val="150000"/>
              </a:lnSpc>
              <a:spcBef>
                <a:spcPts val="600"/>
              </a:spcBef>
              <a:spcAft>
                <a:spcPts val="600"/>
              </a:spcAft>
              <a:buClr>
                <a:srgbClr val="0033CC"/>
              </a:buClr>
            </a:pPr>
            <a:r>
              <a:rPr lang="en-US" sz="2000" b="1" dirty="0" smtClean="0">
                <a:solidFill>
                  <a:srgbClr val="7030A0"/>
                </a:solidFill>
                <a:latin typeface="Arial" panose="020B0604020202020204" pitchFamily="34" charset="0"/>
                <a:ea typeface="Times New Roman" panose="02020603050405020304" pitchFamily="18" charset="0"/>
                <a:cs typeface="Arial" panose="020B0604020202020204" pitchFamily="34" charset="0"/>
              </a:rPr>
              <a:t> </a:t>
            </a:r>
            <a:r>
              <a:rPr lang="en-US" sz="2000" b="1" dirty="0" err="1" smtClean="0">
                <a:solidFill>
                  <a:srgbClr val="7030A0"/>
                </a:solidFill>
                <a:latin typeface="Arial" panose="020B0604020202020204" pitchFamily="34" charset="0"/>
                <a:ea typeface="Times New Roman" panose="02020603050405020304" pitchFamily="18" charset="0"/>
                <a:cs typeface="Arial" panose="020B0604020202020204" pitchFamily="34" charset="0"/>
              </a:rPr>
              <a:t>Năng</a:t>
            </a:r>
            <a:r>
              <a:rPr lang="en-US" sz="2000" b="1" dirty="0" smtClean="0">
                <a:solidFill>
                  <a:srgbClr val="7030A0"/>
                </a:solidFill>
                <a:latin typeface="Arial" panose="020B0604020202020204" pitchFamily="34" charset="0"/>
                <a:ea typeface="Times New Roman" panose="02020603050405020304" pitchFamily="18" charset="0"/>
                <a:cs typeface="Arial" panose="020B0604020202020204" pitchFamily="34" charset="0"/>
              </a:rPr>
              <a:t> </a:t>
            </a:r>
            <a:r>
              <a:rPr lang="en-US" sz="2000" b="1" dirty="0" err="1">
                <a:solidFill>
                  <a:srgbClr val="7030A0"/>
                </a:solidFill>
                <a:latin typeface="Arial" panose="020B0604020202020204" pitchFamily="34" charset="0"/>
                <a:ea typeface="Times New Roman" panose="02020603050405020304" pitchFamily="18" charset="0"/>
                <a:cs typeface="Arial" panose="020B0604020202020204" pitchFamily="34" charset="0"/>
              </a:rPr>
              <a:t>lực</a:t>
            </a:r>
            <a:r>
              <a:rPr lang="en-US" sz="2000" b="1" dirty="0">
                <a:solidFill>
                  <a:srgbClr val="7030A0"/>
                </a:solidFill>
                <a:latin typeface="Arial" panose="020B0604020202020204" pitchFamily="34" charset="0"/>
                <a:ea typeface="Times New Roman" panose="02020603050405020304" pitchFamily="18" charset="0"/>
                <a:cs typeface="Arial" panose="020B0604020202020204" pitchFamily="34" charset="0"/>
              </a:rPr>
              <a:t> </a:t>
            </a:r>
            <a:r>
              <a:rPr lang="en-US" sz="2000" b="1" dirty="0" err="1">
                <a:solidFill>
                  <a:srgbClr val="7030A0"/>
                </a:solidFill>
                <a:latin typeface="Arial" panose="020B0604020202020204" pitchFamily="34" charset="0"/>
                <a:ea typeface="Times New Roman" panose="02020603050405020304" pitchFamily="18" charset="0"/>
                <a:cs typeface="Arial" panose="020B0604020202020204" pitchFamily="34" charset="0"/>
              </a:rPr>
              <a:t>giáo</a:t>
            </a:r>
            <a:r>
              <a:rPr lang="en-US" sz="2000" b="1" dirty="0">
                <a:solidFill>
                  <a:srgbClr val="7030A0"/>
                </a:solidFill>
                <a:latin typeface="Arial" panose="020B0604020202020204" pitchFamily="34" charset="0"/>
                <a:ea typeface="Times New Roman" panose="02020603050405020304" pitchFamily="18" charset="0"/>
                <a:cs typeface="Arial" panose="020B0604020202020204" pitchFamily="34" charset="0"/>
              </a:rPr>
              <a:t> </a:t>
            </a:r>
            <a:r>
              <a:rPr lang="en-US" sz="2000" b="1" dirty="0" err="1">
                <a:solidFill>
                  <a:srgbClr val="7030A0"/>
                </a:solidFill>
                <a:latin typeface="Arial" panose="020B0604020202020204" pitchFamily="34" charset="0"/>
                <a:ea typeface="Times New Roman" panose="02020603050405020304" pitchFamily="18" charset="0"/>
                <a:cs typeface="Arial" panose="020B0604020202020204" pitchFamily="34" charset="0"/>
              </a:rPr>
              <a:t>dục</a:t>
            </a:r>
            <a:endParaRPr lang="en-US" sz="2000" b="1" dirty="0">
              <a:solidFill>
                <a:srgbClr val="7030A0"/>
              </a:solidFill>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05057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par>
                                <p:cTn id="28" presetID="22" presetClass="entr" presetSubtype="4"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500"/>
                                        <p:tgtEl>
                                          <p:spTgt spid="9"/>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500"/>
                                        <p:tgtEl>
                                          <p:spTgt spid="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6" grpId="0"/>
      <p:bldP spid="7" grpId="0"/>
      <p:bldP spid="8" grpId="0"/>
      <p:bldP spid="11" grpId="0" animBg="1"/>
      <p:bldP spid="12" grpId="0"/>
      <p:bldP spid="13" grpId="0" animBg="1"/>
      <p:bldP spid="10" grpId="0" animBg="1"/>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
          <p:cNvSpPr>
            <a:spLocks noChangeArrowheads="1"/>
          </p:cNvSpPr>
          <p:nvPr/>
        </p:nvSpPr>
        <p:spPr bwMode="auto">
          <a:xfrm>
            <a:off x="2122585" y="122831"/>
            <a:ext cx="82087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318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indent="0" algn="ctr">
              <a:spcBef>
                <a:spcPts val="600"/>
              </a:spcBef>
              <a:spcAft>
                <a:spcPts val="600"/>
              </a:spcAft>
              <a:buNone/>
              <a:tabLst>
                <a:tab pos="0" algn="l"/>
              </a:tabLst>
            </a:pPr>
            <a:r>
              <a:rPr lang="en-US" altLang="en-US" sz="2400" b="1" dirty="0" smtClean="0">
                <a:solidFill>
                  <a:srgbClr val="0033CC"/>
                </a:solidFill>
                <a:latin typeface="Arial" panose="020B0604020202020204" pitchFamily="34" charset="0"/>
                <a:cs typeface="Times New Roman" panose="02020603050405020304" pitchFamily="18" charset="0"/>
              </a:rPr>
              <a:t>NHỮNG YÊU CẦU VỀ NĂNG LỰC CỦA GV GDNN: </a:t>
            </a:r>
            <a:endParaRPr lang="en-US" altLang="en-US" sz="2400" b="1" dirty="0">
              <a:solidFill>
                <a:srgbClr val="0033CC"/>
              </a:solidFill>
              <a:latin typeface="Arial" panose="020B0604020202020204" pitchFamily="34" charset="0"/>
              <a:cs typeface="Times New Roman" panose="02020603050405020304" pitchFamily="18" charset="0"/>
            </a:endParaRPr>
          </a:p>
        </p:txBody>
      </p:sp>
      <p:sp>
        <p:nvSpPr>
          <p:cNvPr id="2" name="Rectangle 1"/>
          <p:cNvSpPr/>
          <p:nvPr/>
        </p:nvSpPr>
        <p:spPr>
          <a:xfrm>
            <a:off x="720937" y="1483723"/>
            <a:ext cx="11220854" cy="5170646"/>
          </a:xfrm>
          <a:prstGeom prst="rect">
            <a:avLst/>
          </a:prstGeom>
        </p:spPr>
        <p:txBody>
          <a:bodyPr wrap="square">
            <a:spAutoFit/>
          </a:bodyPr>
          <a:lstStyle/>
          <a:p>
            <a:pPr marL="342900" indent="-342900" algn="just">
              <a:lnSpc>
                <a:spcPct val="150000"/>
              </a:lnSpc>
              <a:buClr>
                <a:srgbClr val="FF0000"/>
              </a:buClr>
              <a:buFont typeface="Wingdings" panose="05000000000000000000" pitchFamily="2" charset="2"/>
              <a:buChar char="ü"/>
            </a:pPr>
            <a:r>
              <a:rPr lang="en-US" sz="2000" b="1" dirty="0" smtClean="0">
                <a:latin typeface="Arial" panose="020B0604020202020204" pitchFamily="34" charset="0"/>
                <a:ea typeface="Times New Roman" panose="02020603050405020304" pitchFamily="18" charset="0"/>
                <a:cs typeface="Arial" panose="020B0604020202020204" pitchFamily="34" charset="0"/>
              </a:rPr>
              <a:t>GV </a:t>
            </a:r>
            <a:r>
              <a:rPr lang="vi-VN" sz="2000" b="1" dirty="0" smtClean="0">
                <a:latin typeface="Arial" panose="020B0604020202020204" pitchFamily="34" charset="0"/>
                <a:ea typeface="Times New Roman" panose="02020603050405020304" pitchFamily="18" charset="0"/>
                <a:cs typeface="Arial" panose="020B0604020202020204" pitchFamily="34" charset="0"/>
              </a:rPr>
              <a:t>dạy </a:t>
            </a:r>
            <a:r>
              <a:rPr lang="vi-VN" sz="2000" b="1" dirty="0">
                <a:latin typeface="Arial" panose="020B0604020202020204" pitchFamily="34" charset="0"/>
                <a:ea typeface="Times New Roman" panose="02020603050405020304" pitchFamily="18" charset="0"/>
                <a:cs typeface="Arial" panose="020B0604020202020204" pitchFamily="34" charset="0"/>
              </a:rPr>
              <a:t>lý thuyết có bằng </a:t>
            </a:r>
            <a:r>
              <a:rPr lang="en-US" sz="2000" b="1" dirty="0" smtClean="0">
                <a:latin typeface="Arial" panose="020B0604020202020204" pitchFamily="34" charset="0"/>
                <a:ea typeface="Times New Roman" panose="02020603050405020304" pitchFamily="18" charset="0"/>
                <a:cs typeface="Arial" panose="020B0604020202020204" pitchFamily="34" charset="0"/>
              </a:rPr>
              <a:t>TN</a:t>
            </a:r>
            <a:r>
              <a:rPr lang="vi-VN" sz="2000" b="1" dirty="0" smtClean="0">
                <a:latin typeface="Arial" panose="020B0604020202020204" pitchFamily="34" charset="0"/>
                <a:ea typeface="Times New Roman" panose="02020603050405020304" pitchFamily="18" charset="0"/>
                <a:cs typeface="Arial" panose="020B0604020202020204" pitchFamily="34" charset="0"/>
              </a:rPr>
              <a:t> </a:t>
            </a:r>
            <a:r>
              <a:rPr lang="vi-VN" sz="2000" b="1" dirty="0">
                <a:latin typeface="Arial" panose="020B0604020202020204" pitchFamily="34" charset="0"/>
                <a:ea typeface="Times New Roman" panose="02020603050405020304" pitchFamily="18" charset="0"/>
                <a:cs typeface="Arial" panose="020B0604020202020204" pitchFamily="34" charset="0"/>
              </a:rPr>
              <a:t>thạc sĩ trở lên chuyên ngành phù hợp với ngành, nghề </a:t>
            </a:r>
            <a:r>
              <a:rPr lang="en-US" sz="2000" b="1" dirty="0" smtClean="0">
                <a:latin typeface="Arial" panose="020B0604020202020204" pitchFamily="34" charset="0"/>
                <a:ea typeface="Times New Roman" panose="02020603050405020304" pitchFamily="18" charset="0"/>
                <a:cs typeface="Arial" panose="020B0604020202020204" pitchFamily="34" charset="0"/>
              </a:rPr>
              <a:t>GD</a:t>
            </a:r>
            <a:r>
              <a:rPr lang="vi-VN" sz="2000" b="1" dirty="0" smtClean="0">
                <a:latin typeface="Arial" panose="020B0604020202020204" pitchFamily="34" charset="0"/>
                <a:ea typeface="Times New Roman" panose="02020603050405020304" pitchFamily="18" charset="0"/>
                <a:cs typeface="Arial" panose="020B0604020202020204" pitchFamily="34" charset="0"/>
              </a:rPr>
              <a:t>; </a:t>
            </a:r>
            <a:r>
              <a:rPr lang="en-US" sz="2000" b="1" dirty="0" smtClean="0">
                <a:latin typeface="Arial" panose="020B0604020202020204" pitchFamily="34" charset="0"/>
                <a:ea typeface="Times New Roman" panose="02020603050405020304" pitchFamily="18" charset="0"/>
                <a:cs typeface="Arial" panose="020B0604020202020204" pitchFamily="34" charset="0"/>
              </a:rPr>
              <a:t>GV</a:t>
            </a:r>
            <a:r>
              <a:rPr lang="vi-VN" sz="2000" b="1" dirty="0" smtClean="0">
                <a:latin typeface="Arial" panose="020B0604020202020204" pitchFamily="34" charset="0"/>
                <a:ea typeface="Times New Roman" panose="02020603050405020304" pitchFamily="18" charset="0"/>
                <a:cs typeface="Arial" panose="020B0604020202020204" pitchFamily="34" charset="0"/>
              </a:rPr>
              <a:t> </a:t>
            </a:r>
            <a:r>
              <a:rPr lang="vi-VN" sz="2000" b="1" dirty="0">
                <a:latin typeface="Arial" panose="020B0604020202020204" pitchFamily="34" charset="0"/>
                <a:ea typeface="Times New Roman" panose="02020603050405020304" pitchFamily="18" charset="0"/>
                <a:cs typeface="Arial" panose="020B0604020202020204" pitchFamily="34" charset="0"/>
              </a:rPr>
              <a:t>vừa dạy </a:t>
            </a:r>
            <a:r>
              <a:rPr lang="en-US" sz="2000" b="1" dirty="0" smtClean="0">
                <a:latin typeface="Arial" panose="020B0604020202020204" pitchFamily="34" charset="0"/>
                <a:ea typeface="Times New Roman" panose="02020603050405020304" pitchFamily="18" charset="0"/>
                <a:cs typeface="Arial" panose="020B0604020202020204" pitchFamily="34" charset="0"/>
              </a:rPr>
              <a:t>LT </a:t>
            </a:r>
            <a:r>
              <a:rPr lang="vi-VN" sz="2000" b="1" dirty="0" smtClean="0">
                <a:latin typeface="Arial" panose="020B0604020202020204" pitchFamily="34" charset="0"/>
                <a:ea typeface="Times New Roman" panose="02020603050405020304" pitchFamily="18" charset="0"/>
                <a:cs typeface="Arial" panose="020B0604020202020204" pitchFamily="34" charset="0"/>
              </a:rPr>
              <a:t>vừa </a:t>
            </a:r>
            <a:r>
              <a:rPr lang="vi-VN" sz="2000" b="1" dirty="0">
                <a:latin typeface="Arial" panose="020B0604020202020204" pitchFamily="34" charset="0"/>
                <a:ea typeface="Times New Roman" panose="02020603050405020304" pitchFamily="18" charset="0"/>
                <a:cs typeface="Arial" panose="020B0604020202020204" pitchFamily="34" charset="0"/>
              </a:rPr>
              <a:t>dạy </a:t>
            </a:r>
            <a:r>
              <a:rPr lang="en-US" sz="2000" b="1" dirty="0" smtClean="0">
                <a:latin typeface="Arial" panose="020B0604020202020204" pitchFamily="34" charset="0"/>
                <a:ea typeface="Times New Roman" panose="02020603050405020304" pitchFamily="18" charset="0"/>
                <a:cs typeface="Arial" panose="020B0604020202020204" pitchFamily="34" charset="0"/>
              </a:rPr>
              <a:t>TH </a:t>
            </a:r>
            <a:r>
              <a:rPr lang="vi-VN" sz="2000" b="1" dirty="0" smtClean="0">
                <a:latin typeface="Arial" panose="020B0604020202020204" pitchFamily="34" charset="0"/>
                <a:ea typeface="Times New Roman" panose="02020603050405020304" pitchFamily="18" charset="0"/>
                <a:cs typeface="Arial" panose="020B0604020202020204" pitchFamily="34" charset="0"/>
              </a:rPr>
              <a:t>có </a:t>
            </a:r>
            <a:r>
              <a:rPr lang="vi-VN" sz="2000" b="1" dirty="0">
                <a:latin typeface="Arial" panose="020B0604020202020204" pitchFamily="34" charset="0"/>
                <a:ea typeface="Times New Roman" panose="02020603050405020304" pitchFamily="18" charset="0"/>
                <a:cs typeface="Arial" panose="020B0604020202020204" pitchFamily="34" charset="0"/>
              </a:rPr>
              <a:t>bằng </a:t>
            </a:r>
            <a:r>
              <a:rPr lang="en-US" sz="2000" b="1" dirty="0" smtClean="0">
                <a:latin typeface="Arial" panose="020B0604020202020204" pitchFamily="34" charset="0"/>
                <a:ea typeface="Times New Roman" panose="02020603050405020304" pitchFamily="18" charset="0"/>
                <a:cs typeface="Arial" panose="020B0604020202020204" pitchFamily="34" charset="0"/>
              </a:rPr>
              <a:t>TN </a:t>
            </a:r>
            <a:r>
              <a:rPr lang="vi-VN" sz="2000" b="1" dirty="0" smtClean="0">
                <a:latin typeface="Arial" panose="020B0604020202020204" pitchFamily="34" charset="0"/>
                <a:ea typeface="Times New Roman" panose="02020603050405020304" pitchFamily="18" charset="0"/>
                <a:cs typeface="Arial" panose="020B0604020202020204" pitchFamily="34" charset="0"/>
              </a:rPr>
              <a:t>đại </a:t>
            </a:r>
            <a:r>
              <a:rPr lang="vi-VN" sz="2000" b="1" dirty="0">
                <a:latin typeface="Arial" panose="020B0604020202020204" pitchFamily="34" charset="0"/>
                <a:ea typeface="Times New Roman" panose="02020603050405020304" pitchFamily="18" charset="0"/>
                <a:cs typeface="Arial" panose="020B0604020202020204" pitchFamily="34" charset="0"/>
              </a:rPr>
              <a:t>học hoặc </a:t>
            </a:r>
            <a:r>
              <a:rPr lang="en-US" sz="2000" b="1" dirty="0" smtClean="0">
                <a:latin typeface="Arial" panose="020B0604020202020204" pitchFamily="34" charset="0"/>
                <a:ea typeface="Times New Roman" panose="02020603050405020304" pitchFamily="18" charset="0"/>
                <a:cs typeface="Arial" panose="020B0604020202020204" pitchFamily="34" charset="0"/>
              </a:rPr>
              <a:t>ĐHSP </a:t>
            </a:r>
            <a:r>
              <a:rPr lang="vi-VN" sz="2000" b="1" dirty="0" smtClean="0">
                <a:latin typeface="Arial" panose="020B0604020202020204" pitchFamily="34" charset="0"/>
                <a:ea typeface="Times New Roman" panose="02020603050405020304" pitchFamily="18" charset="0"/>
                <a:cs typeface="Arial" panose="020B0604020202020204" pitchFamily="34" charset="0"/>
              </a:rPr>
              <a:t>trở </a:t>
            </a:r>
            <a:r>
              <a:rPr lang="vi-VN" sz="2000" b="1" dirty="0">
                <a:latin typeface="Arial" panose="020B0604020202020204" pitchFamily="34" charset="0"/>
                <a:ea typeface="Times New Roman" panose="02020603050405020304" pitchFamily="18" charset="0"/>
                <a:cs typeface="Arial" panose="020B0604020202020204" pitchFamily="34" charset="0"/>
              </a:rPr>
              <a:t>lên chuyên ngành phù hợp với ngành, nghề </a:t>
            </a:r>
            <a:r>
              <a:rPr lang="en-US" sz="2000" b="1" dirty="0" smtClean="0">
                <a:latin typeface="Arial" panose="020B0604020202020204" pitchFamily="34" charset="0"/>
                <a:ea typeface="Times New Roman" panose="02020603050405020304" pitchFamily="18" charset="0"/>
                <a:cs typeface="Arial" panose="020B0604020202020204" pitchFamily="34" charset="0"/>
              </a:rPr>
              <a:t>GD </a:t>
            </a:r>
            <a:r>
              <a:rPr lang="vi-VN" sz="2000" b="1" dirty="0" smtClean="0">
                <a:latin typeface="Arial" panose="020B0604020202020204" pitchFamily="34" charset="0"/>
                <a:ea typeface="Times New Roman" panose="02020603050405020304" pitchFamily="18" charset="0"/>
                <a:cs typeface="Arial" panose="020B0604020202020204" pitchFamily="34" charset="0"/>
              </a:rPr>
              <a:t>và </a:t>
            </a:r>
            <a:r>
              <a:rPr lang="vi-VN" sz="2000" b="1" dirty="0">
                <a:latin typeface="Arial" panose="020B0604020202020204" pitchFamily="34" charset="0"/>
                <a:ea typeface="Times New Roman" panose="02020603050405020304" pitchFamily="18" charset="0"/>
                <a:cs typeface="Arial" panose="020B0604020202020204" pitchFamily="34" charset="0"/>
              </a:rPr>
              <a:t>có </a:t>
            </a:r>
            <a:r>
              <a:rPr lang="en-US" sz="2000" b="1" dirty="0" smtClean="0">
                <a:latin typeface="Arial" panose="020B0604020202020204" pitchFamily="34" charset="0"/>
                <a:ea typeface="Times New Roman" panose="02020603050405020304" pitchFamily="18" charset="0"/>
                <a:cs typeface="Arial" panose="020B0604020202020204" pitchFamily="34" charset="0"/>
              </a:rPr>
              <a:t>CC KNN </a:t>
            </a:r>
            <a:r>
              <a:rPr lang="vi-VN" sz="2000" b="1" dirty="0" smtClean="0">
                <a:latin typeface="Arial" panose="020B0604020202020204" pitchFamily="34" charset="0"/>
                <a:ea typeface="Times New Roman" panose="02020603050405020304" pitchFamily="18" charset="0"/>
                <a:cs typeface="Arial" panose="020B0604020202020204" pitchFamily="34" charset="0"/>
              </a:rPr>
              <a:t>để </a:t>
            </a:r>
            <a:r>
              <a:rPr lang="vi-VN" sz="2000" b="1" dirty="0">
                <a:latin typeface="Arial" panose="020B0604020202020204" pitchFamily="34" charset="0"/>
                <a:ea typeface="Times New Roman" panose="02020603050405020304" pitchFamily="18" charset="0"/>
                <a:cs typeface="Arial" panose="020B0604020202020204" pitchFamily="34" charset="0"/>
              </a:rPr>
              <a:t>dạy thực hành trình độ </a:t>
            </a:r>
            <a:r>
              <a:rPr lang="en-US" sz="2000" b="1" dirty="0" smtClean="0">
                <a:latin typeface="Arial" panose="020B0604020202020204" pitchFamily="34" charset="0"/>
                <a:ea typeface="Times New Roman" panose="02020603050405020304" pitchFamily="18" charset="0"/>
                <a:cs typeface="Arial" panose="020B0604020202020204" pitchFamily="34" charset="0"/>
              </a:rPr>
              <a:t>CĐ </a:t>
            </a:r>
            <a:r>
              <a:rPr lang="vi-VN" sz="2000" b="1" dirty="0" smtClean="0">
                <a:latin typeface="Arial" panose="020B0604020202020204" pitchFamily="34" charset="0"/>
                <a:ea typeface="Times New Roman" panose="02020603050405020304" pitchFamily="18" charset="0"/>
                <a:cs typeface="Arial" panose="020B0604020202020204" pitchFamily="34" charset="0"/>
              </a:rPr>
              <a:t>quy </a:t>
            </a:r>
            <a:r>
              <a:rPr lang="vi-VN" sz="2000" b="1" dirty="0">
                <a:latin typeface="Arial" panose="020B0604020202020204" pitchFamily="34" charset="0"/>
                <a:ea typeface="Times New Roman" panose="02020603050405020304" pitchFamily="18" charset="0"/>
                <a:cs typeface="Arial" panose="020B0604020202020204" pitchFamily="34" charset="0"/>
              </a:rPr>
              <a:t>định tại điểm a khoản 2 Điều 32 Thông tư số 08/2017/TT- BLĐTBXH;</a:t>
            </a:r>
          </a:p>
          <a:p>
            <a:pPr marL="342900" indent="-342900" algn="just">
              <a:lnSpc>
                <a:spcPct val="150000"/>
              </a:lnSpc>
              <a:buClr>
                <a:srgbClr val="FF0000"/>
              </a:buClr>
              <a:buFont typeface="Wingdings" panose="05000000000000000000" pitchFamily="2" charset="2"/>
              <a:buChar char="ü"/>
            </a:pPr>
            <a:r>
              <a:rPr lang="vi-VN" sz="2000" b="1" dirty="0" smtClean="0">
                <a:latin typeface="Arial" panose="020B0604020202020204" pitchFamily="34" charset="0"/>
                <a:ea typeface="Times New Roman" panose="02020603050405020304" pitchFamily="18" charset="0"/>
                <a:cs typeface="Arial" panose="020B0604020202020204" pitchFamily="34" charset="0"/>
              </a:rPr>
              <a:t>Đáp </a:t>
            </a:r>
            <a:r>
              <a:rPr lang="vi-VN" sz="2000" b="1" dirty="0">
                <a:latin typeface="Arial" panose="020B0604020202020204" pitchFamily="34" charset="0"/>
                <a:ea typeface="Times New Roman" panose="02020603050405020304" pitchFamily="18" charset="0"/>
                <a:cs typeface="Arial" panose="020B0604020202020204" pitchFamily="34" charset="0"/>
              </a:rPr>
              <a:t>ứng tiêu chuẩn về trình độ </a:t>
            </a:r>
            <a:r>
              <a:rPr lang="en-US" sz="2000" b="1" dirty="0" smtClean="0">
                <a:latin typeface="Arial" panose="020B0604020202020204" pitchFamily="34" charset="0"/>
                <a:ea typeface="Times New Roman" panose="02020603050405020304" pitchFamily="18" charset="0"/>
                <a:cs typeface="Arial" panose="020B0604020202020204" pitchFamily="34" charset="0"/>
              </a:rPr>
              <a:t>NVSP </a:t>
            </a:r>
            <a:r>
              <a:rPr lang="vi-VN" sz="2000" b="1" dirty="0" smtClean="0">
                <a:latin typeface="Arial" panose="020B0604020202020204" pitchFamily="34" charset="0"/>
                <a:ea typeface="Times New Roman" panose="02020603050405020304" pitchFamily="18" charset="0"/>
                <a:cs typeface="Arial" panose="020B0604020202020204" pitchFamily="34" charset="0"/>
              </a:rPr>
              <a:t>quy </a:t>
            </a:r>
            <a:r>
              <a:rPr lang="vi-VN" sz="2000" b="1" dirty="0">
                <a:latin typeface="Arial" panose="020B0604020202020204" pitchFamily="34" charset="0"/>
                <a:ea typeface="Times New Roman" panose="02020603050405020304" pitchFamily="18" charset="0"/>
                <a:cs typeface="Arial" panose="020B0604020202020204" pitchFamily="34" charset="0"/>
              </a:rPr>
              <a:t>định tại khoản 1 Điều 35 </a:t>
            </a:r>
            <a:r>
              <a:rPr lang="en-US" sz="2000" b="1" dirty="0" smtClean="0">
                <a:latin typeface="Arial" panose="020B0604020202020204" pitchFamily="34" charset="0"/>
                <a:ea typeface="Times New Roman" panose="02020603050405020304" pitchFamily="18" charset="0"/>
                <a:cs typeface="Arial" panose="020B0604020202020204" pitchFamily="34" charset="0"/>
              </a:rPr>
              <a:t>TT </a:t>
            </a:r>
            <a:r>
              <a:rPr lang="vi-VN" sz="2000" b="1" dirty="0" smtClean="0">
                <a:latin typeface="Arial" panose="020B0604020202020204" pitchFamily="34" charset="0"/>
                <a:ea typeface="Times New Roman" panose="02020603050405020304" pitchFamily="18" charset="0"/>
                <a:cs typeface="Arial" panose="020B0604020202020204" pitchFamily="34" charset="0"/>
              </a:rPr>
              <a:t>số </a:t>
            </a:r>
            <a:r>
              <a:rPr lang="vi-VN" sz="2000" b="1" dirty="0">
                <a:latin typeface="Arial" panose="020B0604020202020204" pitchFamily="34" charset="0"/>
                <a:ea typeface="Times New Roman" panose="02020603050405020304" pitchFamily="18" charset="0"/>
                <a:cs typeface="Arial" panose="020B0604020202020204" pitchFamily="34" charset="0"/>
              </a:rPr>
              <a:t>08/2017/TT-BLĐTBXH;</a:t>
            </a:r>
          </a:p>
          <a:p>
            <a:pPr marL="342900" indent="-342900" algn="just">
              <a:lnSpc>
                <a:spcPct val="150000"/>
              </a:lnSpc>
              <a:buClr>
                <a:srgbClr val="FF0000"/>
              </a:buClr>
              <a:buFont typeface="Wingdings" panose="05000000000000000000" pitchFamily="2" charset="2"/>
              <a:buChar char="ü"/>
            </a:pPr>
            <a:r>
              <a:rPr lang="vi-VN" sz="2000" b="1" dirty="0" smtClean="0">
                <a:latin typeface="Arial" panose="020B0604020202020204" pitchFamily="34" charset="0"/>
                <a:ea typeface="Times New Roman" panose="02020603050405020304" pitchFamily="18" charset="0"/>
                <a:cs typeface="Arial" panose="020B0604020202020204" pitchFamily="34" charset="0"/>
              </a:rPr>
              <a:t>Có </a:t>
            </a:r>
            <a:r>
              <a:rPr lang="vi-VN" sz="2000" b="1" dirty="0">
                <a:latin typeface="Arial" panose="020B0604020202020204" pitchFamily="34" charset="0"/>
                <a:ea typeface="Times New Roman" panose="02020603050405020304" pitchFamily="18" charset="0"/>
                <a:cs typeface="Arial" panose="020B0604020202020204" pitchFamily="34" charset="0"/>
              </a:rPr>
              <a:t>trình độ </a:t>
            </a:r>
            <a:r>
              <a:rPr lang="en-US" sz="2000" b="1" dirty="0" smtClean="0">
                <a:latin typeface="Arial" panose="020B0604020202020204" pitchFamily="34" charset="0"/>
                <a:ea typeface="Times New Roman" panose="02020603050405020304" pitchFamily="18" charset="0"/>
                <a:cs typeface="Arial" panose="020B0604020202020204" pitchFamily="34" charset="0"/>
              </a:rPr>
              <a:t>NN </a:t>
            </a:r>
            <a:r>
              <a:rPr lang="vi-VN" sz="2000" b="1" dirty="0" smtClean="0">
                <a:latin typeface="Arial" panose="020B0604020202020204" pitchFamily="34" charset="0"/>
                <a:ea typeface="Times New Roman" panose="02020603050405020304" pitchFamily="18" charset="0"/>
                <a:cs typeface="Arial" panose="020B0604020202020204" pitchFamily="34" charset="0"/>
              </a:rPr>
              <a:t>bậc </a:t>
            </a:r>
            <a:r>
              <a:rPr lang="vi-VN" sz="2000" b="1" dirty="0">
                <a:latin typeface="Arial" panose="020B0604020202020204" pitchFamily="34" charset="0"/>
                <a:ea typeface="Times New Roman" panose="02020603050405020304" pitchFamily="18" charset="0"/>
                <a:cs typeface="Arial" panose="020B0604020202020204" pitchFamily="34" charset="0"/>
              </a:rPr>
              <a:t>3 (B1) theo quy định tại </a:t>
            </a:r>
            <a:r>
              <a:rPr lang="en-US" sz="2000" b="1" dirty="0" smtClean="0">
                <a:latin typeface="Arial" panose="020B0604020202020204" pitchFamily="34" charset="0"/>
                <a:ea typeface="Times New Roman" panose="02020603050405020304" pitchFamily="18" charset="0"/>
                <a:cs typeface="Arial" panose="020B0604020202020204" pitchFamily="34" charset="0"/>
              </a:rPr>
              <a:t>TT </a:t>
            </a:r>
            <a:r>
              <a:rPr lang="vi-VN" sz="2000" b="1" dirty="0" smtClean="0">
                <a:latin typeface="Arial" panose="020B0604020202020204" pitchFamily="34" charset="0"/>
                <a:ea typeface="Times New Roman" panose="02020603050405020304" pitchFamily="18" charset="0"/>
                <a:cs typeface="Arial" panose="020B0604020202020204" pitchFamily="34" charset="0"/>
              </a:rPr>
              <a:t>số </a:t>
            </a:r>
            <a:r>
              <a:rPr lang="vi-VN" sz="2000" b="1" dirty="0">
                <a:latin typeface="Arial" panose="020B0604020202020204" pitchFamily="34" charset="0"/>
                <a:ea typeface="Times New Roman" panose="02020603050405020304" pitchFamily="18" charset="0"/>
                <a:cs typeface="Arial" panose="020B0604020202020204" pitchFamily="34" charset="0"/>
              </a:rPr>
              <a:t>01/2014/TT-BGDĐT </a:t>
            </a:r>
            <a:r>
              <a:rPr lang="en-US" sz="2000" b="1" dirty="0" smtClean="0">
                <a:latin typeface="Arial" panose="020B0604020202020204" pitchFamily="34" charset="0"/>
                <a:ea typeface="Times New Roman" panose="02020603050405020304" pitchFamily="18" charset="0"/>
                <a:cs typeface="Arial" panose="020B0604020202020204" pitchFamily="34" charset="0"/>
              </a:rPr>
              <a:t>/</a:t>
            </a:r>
            <a:r>
              <a:rPr lang="vi-VN" sz="2000" b="1" dirty="0" smtClean="0">
                <a:latin typeface="Arial" panose="020B0604020202020204" pitchFamily="34" charset="0"/>
                <a:ea typeface="Times New Roman" panose="02020603050405020304" pitchFamily="18" charset="0"/>
                <a:cs typeface="Arial" panose="020B0604020202020204" pitchFamily="34" charset="0"/>
              </a:rPr>
              <a:t> </a:t>
            </a:r>
            <a:r>
              <a:rPr lang="vi-VN" sz="2000" b="1" dirty="0">
                <a:latin typeface="Arial" panose="020B0604020202020204" pitchFamily="34" charset="0"/>
                <a:ea typeface="Times New Roman" panose="02020603050405020304" pitchFamily="18" charset="0"/>
                <a:cs typeface="Arial" panose="020B0604020202020204" pitchFamily="34" charset="0"/>
              </a:rPr>
              <a:t>tương đương trở lên;</a:t>
            </a:r>
          </a:p>
          <a:p>
            <a:pPr marL="342900" indent="-342900" algn="just">
              <a:lnSpc>
                <a:spcPct val="150000"/>
              </a:lnSpc>
              <a:buClr>
                <a:srgbClr val="FF0000"/>
              </a:buClr>
              <a:buFont typeface="Wingdings" panose="05000000000000000000" pitchFamily="2" charset="2"/>
              <a:buChar char="ü"/>
            </a:pPr>
            <a:r>
              <a:rPr lang="vi-VN" sz="2000" b="1" dirty="0" smtClean="0">
                <a:latin typeface="Arial" panose="020B0604020202020204" pitchFamily="34" charset="0"/>
                <a:ea typeface="Times New Roman" panose="02020603050405020304" pitchFamily="18" charset="0"/>
                <a:cs typeface="Arial" panose="020B0604020202020204" pitchFamily="34" charset="0"/>
              </a:rPr>
              <a:t>Có </a:t>
            </a:r>
            <a:r>
              <a:rPr lang="vi-VN" sz="2000" b="1" dirty="0">
                <a:latin typeface="Arial" panose="020B0604020202020204" pitchFamily="34" charset="0"/>
                <a:ea typeface="Times New Roman" panose="02020603050405020304" pitchFamily="18" charset="0"/>
                <a:cs typeface="Arial" panose="020B0604020202020204" pitchFamily="34" charset="0"/>
              </a:rPr>
              <a:t>trình độ tin học đạt chuẩn kỹ năng sử dụng </a:t>
            </a:r>
            <a:r>
              <a:rPr lang="en-US" sz="2000" b="1" dirty="0" smtClean="0">
                <a:latin typeface="Arial" panose="020B0604020202020204" pitchFamily="34" charset="0"/>
                <a:ea typeface="Times New Roman" panose="02020603050405020304" pitchFamily="18" charset="0"/>
                <a:cs typeface="Arial" panose="020B0604020202020204" pitchFamily="34" charset="0"/>
              </a:rPr>
              <a:t>CNTT </a:t>
            </a:r>
            <a:r>
              <a:rPr lang="vi-VN" sz="2000" b="1" dirty="0" smtClean="0">
                <a:latin typeface="Arial" panose="020B0604020202020204" pitchFamily="34" charset="0"/>
                <a:ea typeface="Times New Roman" panose="02020603050405020304" pitchFamily="18" charset="0"/>
                <a:cs typeface="Arial" panose="020B0604020202020204" pitchFamily="34" charset="0"/>
              </a:rPr>
              <a:t>cơ </a:t>
            </a:r>
            <a:r>
              <a:rPr lang="vi-VN" sz="2000" b="1" dirty="0">
                <a:latin typeface="Arial" panose="020B0604020202020204" pitchFamily="34" charset="0"/>
                <a:ea typeface="Times New Roman" panose="02020603050405020304" pitchFamily="18" charset="0"/>
                <a:cs typeface="Arial" panose="020B0604020202020204" pitchFamily="34" charset="0"/>
              </a:rPr>
              <a:t>bản theo quy định tại Thông tư số 03/2014/TT-BTTTT hoặc tương đương trở lên;</a:t>
            </a:r>
          </a:p>
          <a:p>
            <a:pPr marL="342900" indent="-342900" algn="just">
              <a:lnSpc>
                <a:spcPct val="150000"/>
              </a:lnSpc>
              <a:buClr>
                <a:srgbClr val="FF0000"/>
              </a:buClr>
              <a:buFont typeface="Wingdings" panose="05000000000000000000" pitchFamily="2" charset="2"/>
              <a:buChar char="ü"/>
            </a:pPr>
            <a:r>
              <a:rPr lang="vi-VN" sz="2000" b="1" dirty="0" smtClean="0">
                <a:latin typeface="Arial" panose="020B0604020202020204" pitchFamily="34" charset="0"/>
                <a:ea typeface="Times New Roman" panose="02020603050405020304" pitchFamily="18" charset="0"/>
                <a:cs typeface="Arial" panose="020B0604020202020204" pitchFamily="34" charset="0"/>
              </a:rPr>
              <a:t>Có </a:t>
            </a:r>
            <a:r>
              <a:rPr lang="vi-VN" sz="2000" b="1" dirty="0">
                <a:latin typeface="Arial" panose="020B0604020202020204" pitchFamily="34" charset="0"/>
                <a:ea typeface="Times New Roman" panose="02020603050405020304" pitchFamily="18" charset="0"/>
                <a:cs typeface="Arial" panose="020B0604020202020204" pitchFamily="34" charset="0"/>
              </a:rPr>
              <a:t>chứng chỉ </a:t>
            </a:r>
            <a:r>
              <a:rPr lang="en-US" sz="2000" b="1" dirty="0" smtClean="0">
                <a:latin typeface="Arial" panose="020B0604020202020204" pitchFamily="34" charset="0"/>
                <a:ea typeface="Times New Roman" panose="02020603050405020304" pitchFamily="18" charset="0"/>
                <a:cs typeface="Arial" panose="020B0604020202020204" pitchFamily="34" charset="0"/>
              </a:rPr>
              <a:t>BD </a:t>
            </a:r>
            <a:r>
              <a:rPr lang="vi-VN" sz="2000" b="1" dirty="0" smtClean="0">
                <a:latin typeface="Arial" panose="020B0604020202020204" pitchFamily="34" charset="0"/>
                <a:ea typeface="Times New Roman" panose="02020603050405020304" pitchFamily="18" charset="0"/>
                <a:cs typeface="Arial" panose="020B0604020202020204" pitchFamily="34" charset="0"/>
              </a:rPr>
              <a:t>theo </a:t>
            </a:r>
            <a:r>
              <a:rPr lang="vi-VN" sz="2000" b="1" dirty="0">
                <a:latin typeface="Arial" panose="020B0604020202020204" pitchFamily="34" charset="0"/>
                <a:ea typeface="Times New Roman" panose="02020603050405020304" pitchFamily="18" charset="0"/>
                <a:cs typeface="Arial" panose="020B0604020202020204" pitchFamily="34" charset="0"/>
              </a:rPr>
              <a:t>tiêu chuẩn chức danh </a:t>
            </a:r>
            <a:r>
              <a:rPr lang="en-US" sz="2000" b="1" dirty="0" smtClean="0">
                <a:latin typeface="Arial" panose="020B0604020202020204" pitchFamily="34" charset="0"/>
                <a:ea typeface="Times New Roman" panose="02020603050405020304" pitchFamily="18" charset="0"/>
                <a:cs typeface="Arial" panose="020B0604020202020204" pitchFamily="34" charset="0"/>
              </a:rPr>
              <a:t>NN </a:t>
            </a:r>
            <a:r>
              <a:rPr lang="vi-VN" sz="2000" b="1" dirty="0" smtClean="0">
                <a:latin typeface="Arial" panose="020B0604020202020204" pitchFamily="34" charset="0"/>
                <a:ea typeface="Times New Roman" panose="02020603050405020304" pitchFamily="18" charset="0"/>
                <a:cs typeface="Arial" panose="020B0604020202020204" pitchFamily="34" charset="0"/>
              </a:rPr>
              <a:t>giảng </a:t>
            </a:r>
            <a:r>
              <a:rPr lang="vi-VN" sz="2000" b="1" dirty="0">
                <a:latin typeface="Arial" panose="020B0604020202020204" pitchFamily="34" charset="0"/>
                <a:ea typeface="Times New Roman" panose="02020603050405020304" pitchFamily="18" charset="0"/>
                <a:cs typeface="Arial" panose="020B0604020202020204" pitchFamily="34" charset="0"/>
              </a:rPr>
              <a:t>viên </a:t>
            </a:r>
            <a:r>
              <a:rPr lang="en-US" sz="2000" b="1" dirty="0" smtClean="0">
                <a:latin typeface="Arial" panose="020B0604020202020204" pitchFamily="34" charset="0"/>
                <a:ea typeface="Times New Roman" panose="02020603050405020304" pitchFamily="18" charset="0"/>
                <a:cs typeface="Arial" panose="020B0604020202020204" pitchFamily="34" charset="0"/>
              </a:rPr>
              <a:t>GDNN </a:t>
            </a:r>
            <a:r>
              <a:rPr lang="vi-VN" sz="2000" b="1" dirty="0" smtClean="0">
                <a:latin typeface="Arial" panose="020B0604020202020204" pitchFamily="34" charset="0"/>
                <a:ea typeface="Times New Roman" panose="02020603050405020304" pitchFamily="18" charset="0"/>
                <a:cs typeface="Arial" panose="020B0604020202020204" pitchFamily="34" charset="0"/>
              </a:rPr>
              <a:t>chính </a:t>
            </a:r>
            <a:r>
              <a:rPr lang="vi-VN" sz="2000" b="1" dirty="0">
                <a:latin typeface="Arial" panose="020B0604020202020204" pitchFamily="34" charset="0"/>
                <a:ea typeface="Times New Roman" panose="02020603050405020304" pitchFamily="18" charset="0"/>
                <a:cs typeface="Arial" panose="020B0604020202020204" pitchFamily="34" charset="0"/>
              </a:rPr>
              <a:t>(hạng II).</a:t>
            </a:r>
          </a:p>
        </p:txBody>
      </p:sp>
      <p:sp>
        <p:nvSpPr>
          <p:cNvPr id="5" name="Rectangle 4"/>
          <p:cNvSpPr/>
          <p:nvPr/>
        </p:nvSpPr>
        <p:spPr>
          <a:xfrm>
            <a:off x="1102117" y="776606"/>
            <a:ext cx="10834887" cy="707886"/>
          </a:xfrm>
          <a:prstGeom prst="rect">
            <a:avLst/>
          </a:prstGeom>
          <a:ln w="3175">
            <a:solidFill>
              <a:schemeClr val="tx1"/>
            </a:solidFill>
          </a:ln>
        </p:spPr>
        <p:txBody>
          <a:bodyPr wrap="square">
            <a:spAutoFit/>
          </a:bodyPr>
          <a:lstStyle/>
          <a:p>
            <a:pPr algn="ctr"/>
            <a:r>
              <a:rPr lang="en-US" sz="2000" dirty="0" smtClean="0">
                <a:solidFill>
                  <a:srgbClr val="000000"/>
                </a:solidFill>
                <a:latin typeface="-apple-system"/>
              </a:rPr>
              <a:t>(</a:t>
            </a:r>
            <a:r>
              <a:rPr lang="vi-VN" sz="2000" dirty="0" smtClean="0">
                <a:solidFill>
                  <a:srgbClr val="000000"/>
                </a:solidFill>
                <a:latin typeface="-apple-system"/>
              </a:rPr>
              <a:t>Căn </a:t>
            </a:r>
            <a:r>
              <a:rPr lang="vi-VN" sz="2000" dirty="0">
                <a:solidFill>
                  <a:srgbClr val="000000"/>
                </a:solidFill>
                <a:latin typeface="-apple-system"/>
              </a:rPr>
              <a:t>cứ theo quy định tại </a:t>
            </a:r>
            <a:r>
              <a:rPr lang="vi-VN" sz="2000" dirty="0">
                <a:solidFill>
                  <a:srgbClr val="333333"/>
                </a:solidFill>
                <a:latin typeface="-apple-system"/>
                <a:hlinkClick r:id="rId2" tooltip="Khoản 2 Điều 4 Thông tư 03/2018/TT-BLĐTBXH"/>
              </a:rPr>
              <a:t>Khoản 2 Điều 4 Thông tư 03/2018/TT-BLĐTBXH</a:t>
            </a:r>
            <a:r>
              <a:rPr lang="vi-VN" sz="2000" dirty="0">
                <a:solidFill>
                  <a:srgbClr val="000000"/>
                </a:solidFill>
                <a:latin typeface="-apple-system"/>
              </a:rPr>
              <a:t> quy định về tiêu chuẩn chức danh nghề nghiệp viên chức chuyên ngành </a:t>
            </a:r>
            <a:r>
              <a:rPr lang="en-US" sz="2000" dirty="0" smtClean="0">
                <a:solidFill>
                  <a:srgbClr val="000000"/>
                </a:solidFill>
                <a:latin typeface="-apple-system"/>
              </a:rPr>
              <a:t>GDNN)</a:t>
            </a:r>
            <a:endParaRPr lang="en-US" sz="2000" dirty="0"/>
          </a:p>
        </p:txBody>
      </p:sp>
    </p:spTree>
    <p:extLst>
      <p:ext uri="{BB962C8B-B14F-4D97-AF65-F5344CB8AC3E}">
        <p14:creationId xmlns:p14="http://schemas.microsoft.com/office/powerpoint/2010/main" val="1080909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98705" y="1989293"/>
            <a:ext cx="4067139" cy="454612"/>
          </a:xfrm>
          <a:prstGeom prst="rect">
            <a:avLst/>
          </a:prstGeom>
        </p:spPr>
        <p:txBody>
          <a:bodyPr wrap="none">
            <a:spAutoFit/>
          </a:bodyPr>
          <a:lstStyle/>
          <a:p>
            <a:pPr>
              <a:lnSpc>
                <a:spcPct val="107000"/>
              </a:lnSpc>
              <a:spcAft>
                <a:spcPts val="0"/>
              </a:spcAft>
            </a:pPr>
            <a:r>
              <a:rPr lang="en-US" sz="2200" b="1" dirty="0">
                <a:latin typeface="Arial" panose="020B0604020202020204" pitchFamily="34" charset="0"/>
                <a:ea typeface="Times New Roman" panose="02020603050405020304" pitchFamily="18" charset="0"/>
                <a:cs typeface="Arial" panose="020B0604020202020204" pitchFamily="34" charset="0"/>
              </a:rPr>
              <a:t>b)  </a:t>
            </a:r>
            <a:r>
              <a:rPr lang="en-US" sz="2200" b="1" dirty="0" err="1">
                <a:latin typeface="Arial" panose="020B0604020202020204" pitchFamily="34" charset="0"/>
                <a:ea typeface="Times New Roman" panose="02020603050405020304" pitchFamily="18" charset="0"/>
                <a:cs typeface="Arial" panose="020B0604020202020204" pitchFamily="34" charset="0"/>
              </a:rPr>
              <a:t>Năng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lực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thiết</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kế</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bài</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học</a:t>
            </a:r>
            <a:r>
              <a:rPr lang="en-US" sz="2200" b="1" dirty="0" smtClean="0">
                <a:latin typeface="Arial" panose="020B0604020202020204" pitchFamily="34" charset="0"/>
                <a:ea typeface="Times New Roman" panose="02020603050405020304" pitchFamily="18" charset="0"/>
                <a:cs typeface="Arial" panose="020B0604020202020204" pitchFamily="34" charset="0"/>
              </a:rPr>
              <a:t>:</a:t>
            </a:r>
            <a:endParaRPr lang="en-US" sz="2200" b="1"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Rectangle 3"/>
          <p:cNvSpPr/>
          <p:nvPr/>
        </p:nvSpPr>
        <p:spPr>
          <a:xfrm>
            <a:off x="806249" y="1344058"/>
            <a:ext cx="5120312" cy="454612"/>
          </a:xfrm>
          <a:prstGeom prst="rect">
            <a:avLst/>
          </a:prstGeom>
        </p:spPr>
        <p:txBody>
          <a:bodyPr wrap="none">
            <a:spAutoFit/>
          </a:bodyPr>
          <a:lstStyle/>
          <a:p>
            <a:pPr>
              <a:lnSpc>
                <a:spcPct val="107000"/>
              </a:lnSpc>
              <a:spcAft>
                <a:spcPts val="0"/>
              </a:spcAft>
            </a:pPr>
            <a:r>
              <a:rPr lang="en-US" sz="2200" b="1" dirty="0">
                <a:latin typeface="Arial" panose="020B0604020202020204" pitchFamily="34" charset="0"/>
                <a:ea typeface="Times New Roman" panose="02020603050405020304" pitchFamily="18" charset="0"/>
                <a:cs typeface="Arial" panose="020B0604020202020204" pitchFamily="34" charset="0"/>
              </a:rPr>
              <a:t>a) </a:t>
            </a:r>
            <a:r>
              <a:rPr lang="en-US" sz="2200" b="1" dirty="0" err="1">
                <a:latin typeface="Arial" panose="020B0604020202020204" pitchFamily="34" charset="0"/>
                <a:ea typeface="Times New Roman" panose="02020603050405020304" pitchFamily="18" charset="0"/>
                <a:cs typeface="Arial" panose="020B0604020202020204" pitchFamily="34" charset="0"/>
              </a:rPr>
              <a:t>Năng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lực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chuẩn</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bị</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thiết</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kế</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bài</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học</a:t>
            </a:r>
            <a:endParaRPr lang="en-US" sz="2200" b="1"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Rectangle 4"/>
          <p:cNvSpPr/>
          <p:nvPr/>
        </p:nvSpPr>
        <p:spPr>
          <a:xfrm>
            <a:off x="993095" y="2725894"/>
            <a:ext cx="4551246" cy="428259"/>
          </a:xfrm>
          <a:prstGeom prst="rect">
            <a:avLst/>
          </a:prstGeom>
        </p:spPr>
        <p:txBody>
          <a:bodyPr wrap="none">
            <a:spAutoFit/>
          </a:bodyPr>
          <a:lstStyle/>
          <a:p>
            <a:pPr>
              <a:lnSpc>
                <a:spcPct val="107000"/>
              </a:lnSpc>
              <a:spcAft>
                <a:spcPts val="0"/>
              </a:spcAft>
            </a:pP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Năng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lực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viết</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mục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tiêu</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dạy</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học</a:t>
            </a:r>
            <a:endParaRPr lang="en-US" sz="2200" b="1" dirty="0">
              <a:effectLst/>
              <a:latin typeface="Arial" panose="020B0604020202020204" pitchFamily="34" charset="0"/>
              <a:ea typeface="Calibri" panose="020F0502020204030204" pitchFamily="34" charset="0"/>
              <a:cs typeface="Arial" panose="020B0604020202020204" pitchFamily="34" charset="0"/>
            </a:endParaRPr>
          </a:p>
        </p:txBody>
      </p:sp>
      <p:sp>
        <p:nvSpPr>
          <p:cNvPr id="6" name="Rectangle 5"/>
          <p:cNvSpPr/>
          <p:nvPr/>
        </p:nvSpPr>
        <p:spPr>
          <a:xfrm>
            <a:off x="972442" y="3450741"/>
            <a:ext cx="5418471" cy="428259"/>
          </a:xfrm>
          <a:prstGeom prst="rect">
            <a:avLst/>
          </a:prstGeom>
        </p:spPr>
        <p:txBody>
          <a:bodyPr wrap="none">
            <a:spAutoFit/>
          </a:bodyPr>
          <a:lstStyle/>
          <a:p>
            <a:pPr>
              <a:lnSpc>
                <a:spcPct val="107000"/>
              </a:lnSpc>
              <a:spcAft>
                <a:spcPts val="0"/>
              </a:spcAft>
            </a:pP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Năng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lực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xác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định</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hoạt</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động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dạy</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học</a:t>
            </a:r>
            <a:endParaRPr lang="en-US" sz="2200" b="1" dirty="0">
              <a:effectLst/>
              <a:latin typeface="Arial" panose="020B0604020202020204" pitchFamily="34" charset="0"/>
              <a:ea typeface="Calibri" panose="020F0502020204030204" pitchFamily="34" charset="0"/>
              <a:cs typeface="Arial" panose="020B0604020202020204" pitchFamily="34" charset="0"/>
            </a:endParaRPr>
          </a:p>
        </p:txBody>
      </p:sp>
      <p:sp>
        <p:nvSpPr>
          <p:cNvPr id="7" name="Rectangle 6"/>
          <p:cNvSpPr/>
          <p:nvPr/>
        </p:nvSpPr>
        <p:spPr>
          <a:xfrm>
            <a:off x="442304" y="428140"/>
            <a:ext cx="4371710" cy="461665"/>
          </a:xfrm>
          <a:prstGeom prst="rect">
            <a:avLst/>
          </a:prstGeom>
        </p:spPr>
        <p:txBody>
          <a:bodyPr wrap="none">
            <a:spAutoFit/>
          </a:bodyPr>
          <a:lstStyle/>
          <a:p>
            <a:r>
              <a:rPr lang="en-US" sz="2400" b="1" dirty="0" smtClean="0">
                <a:solidFill>
                  <a:srgbClr val="0070C0"/>
                </a:solidFill>
                <a:latin typeface="Arial" panose="020B0604020202020204" pitchFamily="34" charset="0"/>
                <a:cs typeface="Arial" panose="020B0604020202020204" pitchFamily="34" charset="0"/>
              </a:rPr>
              <a:t>1</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Năng</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lực</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thiết</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kế</a:t>
            </a:r>
            <a:r>
              <a:rPr lang="en-US" sz="2400" b="1" dirty="0">
                <a:solidFill>
                  <a:srgbClr val="0070C0"/>
                </a:solidFill>
                <a:latin typeface="Arial" panose="020B0604020202020204" pitchFamily="34" charset="0"/>
                <a:cs typeface="Arial" panose="020B0604020202020204" pitchFamily="34" charset="0"/>
              </a:rPr>
              <a:t> </a:t>
            </a:r>
            <a:r>
              <a:rPr lang="en-US" sz="2400" b="1" dirty="0" err="1">
                <a:solidFill>
                  <a:srgbClr val="0070C0"/>
                </a:solidFill>
                <a:latin typeface="Arial" panose="020B0604020202020204" pitchFamily="34" charset="0"/>
                <a:cs typeface="Arial" panose="020B0604020202020204" pitchFamily="34" charset="0"/>
              </a:rPr>
              <a:t>dạy</a:t>
            </a:r>
            <a:r>
              <a:rPr lang="en-US" sz="2400" b="1" dirty="0">
                <a:solidFill>
                  <a:srgbClr val="0070C0"/>
                </a:solidFill>
                <a:latin typeface="Arial" panose="020B0604020202020204" pitchFamily="34" charset="0"/>
                <a:cs typeface="Arial" panose="020B0604020202020204" pitchFamily="34" charset="0"/>
              </a:rPr>
              <a:t> </a:t>
            </a:r>
            <a:r>
              <a:rPr lang="en-US" sz="2400" b="1" dirty="0" err="1" smtClean="0">
                <a:solidFill>
                  <a:srgbClr val="0070C0"/>
                </a:solidFill>
                <a:latin typeface="Arial" panose="020B0604020202020204" pitchFamily="34" charset="0"/>
                <a:cs typeface="Arial" panose="020B0604020202020204" pitchFamily="34" charset="0"/>
              </a:rPr>
              <a:t>học</a:t>
            </a:r>
            <a:r>
              <a:rPr lang="en-US" sz="2400" b="1" dirty="0" smtClean="0">
                <a:solidFill>
                  <a:srgbClr val="0070C0"/>
                </a:solidFill>
                <a:latin typeface="Arial" panose="020B0604020202020204" pitchFamily="34" charset="0"/>
                <a:cs typeface="Arial" panose="020B0604020202020204" pitchFamily="34" charset="0"/>
              </a:rPr>
              <a:t>:</a:t>
            </a:r>
            <a:endParaRPr lang="en-US" sz="2400" b="1" dirty="0">
              <a:solidFill>
                <a:srgbClr val="0070C0"/>
              </a:solidFill>
              <a:latin typeface="Arial" panose="020B0604020202020204" pitchFamily="34" charset="0"/>
              <a:cs typeface="Arial" panose="020B0604020202020204" pitchFamily="34" charset="0"/>
            </a:endParaRPr>
          </a:p>
        </p:txBody>
      </p:sp>
      <p:sp>
        <p:nvSpPr>
          <p:cNvPr id="8" name="Rectangle 7"/>
          <p:cNvSpPr/>
          <p:nvPr/>
        </p:nvSpPr>
        <p:spPr>
          <a:xfrm>
            <a:off x="997841" y="4146398"/>
            <a:ext cx="2398413" cy="428259"/>
          </a:xfrm>
          <a:prstGeom prst="rect">
            <a:avLst/>
          </a:prstGeom>
        </p:spPr>
        <p:txBody>
          <a:bodyPr wrap="none">
            <a:spAutoFit/>
          </a:bodyPr>
          <a:lstStyle/>
          <a:p>
            <a:pPr>
              <a:lnSpc>
                <a:spcPct val="107000"/>
              </a:lnSpc>
              <a:spcAft>
                <a:spcPts val="0"/>
              </a:spcAft>
            </a:pP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Năng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lực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khác</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endParaRPr lang="en-US" sz="2200" b="1" dirty="0">
              <a:effectLst/>
              <a:latin typeface="Arial" panose="020B0604020202020204" pitchFamily="34" charset="0"/>
              <a:ea typeface="Calibri" panose="020F0502020204030204" pitchFamily="34" charset="0"/>
              <a:cs typeface="Arial" panose="020B0604020202020204" pitchFamily="34" charset="0"/>
            </a:endParaRPr>
          </a:p>
        </p:txBody>
      </p:sp>
      <p:sp>
        <p:nvSpPr>
          <p:cNvPr id="9" name="Rectangle 8"/>
          <p:cNvSpPr/>
          <p:nvPr/>
        </p:nvSpPr>
        <p:spPr>
          <a:xfrm>
            <a:off x="6510183" y="457333"/>
            <a:ext cx="5226892" cy="487506"/>
          </a:xfrm>
          <a:prstGeom prst="rect">
            <a:avLst/>
          </a:prstGeom>
        </p:spPr>
        <p:txBody>
          <a:bodyPr wrap="square">
            <a:spAutoFit/>
          </a:bodyPr>
          <a:lstStyle/>
          <a:p>
            <a:pPr>
              <a:lnSpc>
                <a:spcPct val="107000"/>
              </a:lnSpc>
              <a:spcAft>
                <a:spcPts val="0"/>
              </a:spcAft>
            </a:pPr>
            <a:r>
              <a:rPr lang="en-US" sz="2400" b="1" dirty="0" smtClean="0">
                <a:solidFill>
                  <a:srgbClr val="0070C0"/>
                </a:solidFill>
                <a:latin typeface="Arial" panose="020B0604020202020204" pitchFamily="34" charset="0"/>
                <a:ea typeface="Times New Roman" panose="02020603050405020304" pitchFamily="18" charset="0"/>
                <a:cs typeface="Arial" panose="020B0604020202020204" pitchFamily="34" charset="0"/>
              </a:rPr>
              <a:t>2</a:t>
            </a:r>
            <a:r>
              <a:rPr lang="en-US" sz="2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Năng</a:t>
            </a:r>
            <a:r>
              <a:rPr lang="en-US" sz="2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lực</a:t>
            </a:r>
            <a:r>
              <a:rPr lang="en-US" sz="2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tiến</a:t>
            </a:r>
            <a:r>
              <a:rPr lang="en-US" sz="2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hành</a:t>
            </a:r>
            <a:r>
              <a:rPr lang="en-US" sz="2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dạy</a:t>
            </a:r>
            <a:r>
              <a:rPr lang="en-US" sz="2400" b="1" dirty="0">
                <a:solidFill>
                  <a:srgbClr val="0070C0"/>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70C0"/>
                </a:solidFill>
                <a:latin typeface="Arial" panose="020B0604020202020204" pitchFamily="34" charset="0"/>
                <a:ea typeface="Times New Roman" panose="02020603050405020304" pitchFamily="18" charset="0"/>
                <a:cs typeface="Arial" panose="020B0604020202020204" pitchFamily="34" charset="0"/>
              </a:rPr>
              <a:t>học</a:t>
            </a:r>
            <a:endParaRPr lang="en-US" sz="2400" b="1"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0" name="Rectangle 9"/>
          <p:cNvSpPr/>
          <p:nvPr/>
        </p:nvSpPr>
        <p:spPr>
          <a:xfrm>
            <a:off x="6629009" y="1361498"/>
            <a:ext cx="5135360" cy="454612"/>
          </a:xfrm>
          <a:prstGeom prst="rect">
            <a:avLst/>
          </a:prstGeom>
        </p:spPr>
        <p:txBody>
          <a:bodyPr wrap="square">
            <a:spAutoFit/>
          </a:bodyPr>
          <a:lstStyle/>
          <a:p>
            <a:pPr>
              <a:lnSpc>
                <a:spcPct val="107000"/>
              </a:lnSpc>
            </a:pPr>
            <a:r>
              <a:rPr lang="en-US" sz="2200" b="1" dirty="0">
                <a:latin typeface="Arial" panose="020B0604020202020204" pitchFamily="34" charset="0"/>
                <a:ea typeface="Times New Roman" panose="02020603050405020304" pitchFamily="18" charset="0"/>
                <a:cs typeface="Arial" panose="020B0604020202020204" pitchFamily="34" charset="0"/>
              </a:rPr>
              <a:t>a) </a:t>
            </a:r>
            <a:r>
              <a:rPr lang="en-US" sz="2200" b="1" dirty="0" err="1">
                <a:latin typeface="Arial" panose="020B0604020202020204" pitchFamily="34" charset="0"/>
                <a:ea typeface="Times New Roman" panose="02020603050405020304" pitchFamily="18" charset="0"/>
                <a:cs typeface="Arial" panose="020B0604020202020204" pitchFamily="34" charset="0"/>
              </a:rPr>
              <a:t>Năng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lực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sử</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dụng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các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smtClean="0">
                <a:latin typeface="Arial" panose="020B0604020202020204" pitchFamily="34" charset="0"/>
                <a:ea typeface="Times New Roman" panose="02020603050405020304" pitchFamily="18" charset="0"/>
                <a:cs typeface="Arial" panose="020B0604020202020204" pitchFamily="34" charset="0"/>
              </a:rPr>
              <a:t>PP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dạy</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học</a:t>
            </a:r>
            <a:endParaRPr lang="en-US" sz="2200" b="1" dirty="0">
              <a:latin typeface="Arial" panose="020B0604020202020204" pitchFamily="34" charset="0"/>
              <a:ea typeface="Times New Roman" panose="02020603050405020304" pitchFamily="18" charset="0"/>
              <a:cs typeface="Arial" panose="020B0604020202020204" pitchFamily="34" charset="0"/>
            </a:endParaRPr>
          </a:p>
        </p:txBody>
      </p:sp>
      <p:sp>
        <p:nvSpPr>
          <p:cNvPr id="11" name="Rectangle 10"/>
          <p:cNvSpPr/>
          <p:nvPr/>
        </p:nvSpPr>
        <p:spPr>
          <a:xfrm>
            <a:off x="6644564" y="2054366"/>
            <a:ext cx="5010624" cy="816890"/>
          </a:xfrm>
          <a:prstGeom prst="rect">
            <a:avLst/>
          </a:prstGeom>
        </p:spPr>
        <p:txBody>
          <a:bodyPr wrap="square">
            <a:spAutoFit/>
          </a:bodyPr>
          <a:lstStyle/>
          <a:p>
            <a:pPr marL="341313" indent="-341313">
              <a:lnSpc>
                <a:spcPct val="107000"/>
              </a:lnSpc>
            </a:pPr>
            <a:r>
              <a:rPr lang="en-US" sz="2200" b="1" dirty="0">
                <a:latin typeface="Arial" panose="020B0604020202020204" pitchFamily="34" charset="0"/>
                <a:ea typeface="Times New Roman" panose="02020603050405020304" pitchFamily="18" charset="0"/>
                <a:cs typeface="Arial" panose="020B0604020202020204" pitchFamily="34" charset="0"/>
              </a:rPr>
              <a:t>b) </a:t>
            </a:r>
            <a:r>
              <a:rPr lang="en-US" sz="2200" b="1" dirty="0" err="1">
                <a:latin typeface="Arial" panose="020B0604020202020204" pitchFamily="34" charset="0"/>
                <a:ea typeface="Times New Roman" panose="02020603050405020304" pitchFamily="18" charset="0"/>
                <a:cs typeface="Arial" panose="020B0604020202020204" pitchFamily="34" charset="0"/>
              </a:rPr>
              <a:t>Năng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lực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sử</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dụng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phương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tiện</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smtClean="0">
                <a:latin typeface="Arial" panose="020B0604020202020204" pitchFamily="34" charset="0"/>
                <a:ea typeface="Times New Roman" panose="02020603050405020304" pitchFamily="18" charset="0"/>
                <a:cs typeface="Arial" panose="020B0604020202020204" pitchFamily="34" charset="0"/>
              </a:rPr>
              <a:t>dạy</a:t>
            </a:r>
            <a:r>
              <a:rPr lang="en-US" sz="2200" b="1" dirty="0" smtClean="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học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thiết</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bị</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thực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hành</a:t>
            </a:r>
            <a:endParaRPr lang="en-US" sz="2200" b="1" dirty="0">
              <a:latin typeface="Arial" panose="020B0604020202020204" pitchFamily="34" charset="0"/>
              <a:ea typeface="Times New Roman" panose="02020603050405020304" pitchFamily="18" charset="0"/>
              <a:cs typeface="Arial" panose="020B0604020202020204" pitchFamily="34" charset="0"/>
            </a:endParaRPr>
          </a:p>
        </p:txBody>
      </p:sp>
      <p:sp>
        <p:nvSpPr>
          <p:cNvPr id="12" name="Rectangle 11"/>
          <p:cNvSpPr/>
          <p:nvPr/>
        </p:nvSpPr>
        <p:spPr>
          <a:xfrm>
            <a:off x="6654689" y="3123953"/>
            <a:ext cx="5341693" cy="816890"/>
          </a:xfrm>
          <a:prstGeom prst="rect">
            <a:avLst/>
          </a:prstGeom>
        </p:spPr>
        <p:txBody>
          <a:bodyPr wrap="square">
            <a:spAutoFit/>
          </a:bodyPr>
          <a:lstStyle/>
          <a:p>
            <a:pPr marL="341313" indent="-341313">
              <a:lnSpc>
                <a:spcPct val="107000"/>
              </a:lnSpc>
            </a:pPr>
            <a:r>
              <a:rPr lang="en-US" sz="2200" b="1" dirty="0">
                <a:latin typeface="Arial" panose="020B0604020202020204" pitchFamily="34" charset="0"/>
                <a:ea typeface="Times New Roman" panose="02020603050405020304" pitchFamily="18" charset="0"/>
                <a:cs typeface="Arial" panose="020B0604020202020204" pitchFamily="34" charset="0"/>
              </a:rPr>
              <a:t>c) </a:t>
            </a:r>
            <a:r>
              <a:rPr lang="en-US" sz="2200" b="1" dirty="0" err="1">
                <a:latin typeface="Arial" panose="020B0604020202020204" pitchFamily="34" charset="0"/>
                <a:ea typeface="Times New Roman" panose="02020603050405020304" pitchFamily="18" charset="0"/>
                <a:cs typeface="Arial" panose="020B0604020202020204" pitchFamily="34" charset="0"/>
              </a:rPr>
              <a:t>Năng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lực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trình</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diễn</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kỹ</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năng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thao</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tác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mẫu</a:t>
            </a:r>
            <a:r>
              <a:rPr lang="en-US" sz="2200" b="1" dirty="0">
                <a:latin typeface="Arial" panose="020B0604020202020204" pitchFamily="34" charset="0"/>
                <a:ea typeface="Times New Roman" panose="02020603050405020304" pitchFamily="18" charset="0"/>
                <a:cs typeface="Arial" panose="020B0604020202020204" pitchFamily="34" charset="0"/>
              </a:rPr>
              <a:t>)</a:t>
            </a:r>
          </a:p>
        </p:txBody>
      </p:sp>
      <p:sp>
        <p:nvSpPr>
          <p:cNvPr id="13" name="Rectangle 12"/>
          <p:cNvSpPr/>
          <p:nvPr/>
        </p:nvSpPr>
        <p:spPr>
          <a:xfrm>
            <a:off x="6630933" y="4082709"/>
            <a:ext cx="5460983" cy="454612"/>
          </a:xfrm>
          <a:prstGeom prst="rect">
            <a:avLst/>
          </a:prstGeom>
        </p:spPr>
        <p:txBody>
          <a:bodyPr wrap="square">
            <a:spAutoFit/>
          </a:bodyPr>
          <a:lstStyle/>
          <a:p>
            <a:pPr marL="341313" indent="-341313">
              <a:lnSpc>
                <a:spcPct val="107000"/>
              </a:lnSpc>
            </a:pPr>
            <a:r>
              <a:rPr lang="en-US" sz="2200" b="1" dirty="0">
                <a:latin typeface="Arial" panose="020B0604020202020204" pitchFamily="34" charset="0"/>
                <a:ea typeface="Times New Roman" panose="02020603050405020304" pitchFamily="18" charset="0"/>
                <a:cs typeface="Arial" panose="020B0604020202020204" pitchFamily="34" charset="0"/>
              </a:rPr>
              <a:t>d) </a:t>
            </a:r>
            <a:r>
              <a:rPr lang="en-US" sz="2200" b="1" dirty="0" err="1">
                <a:latin typeface="Arial" panose="020B0604020202020204" pitchFamily="34" charset="0"/>
                <a:ea typeface="Times New Roman" panose="02020603050405020304" pitchFamily="18" charset="0"/>
                <a:cs typeface="Arial" panose="020B0604020202020204" pitchFamily="34" charset="0"/>
              </a:rPr>
              <a:t>Năng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lực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tổ</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chức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học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tập</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theo</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nhóm</a:t>
            </a:r>
            <a:endParaRPr lang="en-US" sz="2200" b="1" dirty="0">
              <a:latin typeface="Arial" panose="020B0604020202020204" pitchFamily="34" charset="0"/>
              <a:ea typeface="Times New Roman" panose="02020603050405020304" pitchFamily="18" charset="0"/>
              <a:cs typeface="Arial" panose="020B0604020202020204" pitchFamily="34" charset="0"/>
            </a:endParaRPr>
          </a:p>
        </p:txBody>
      </p:sp>
      <p:sp>
        <p:nvSpPr>
          <p:cNvPr id="14" name="Rectangle 13"/>
          <p:cNvSpPr/>
          <p:nvPr/>
        </p:nvSpPr>
        <p:spPr>
          <a:xfrm>
            <a:off x="6649740" y="4868214"/>
            <a:ext cx="5434501" cy="816890"/>
          </a:xfrm>
          <a:prstGeom prst="rect">
            <a:avLst/>
          </a:prstGeom>
        </p:spPr>
        <p:txBody>
          <a:bodyPr wrap="square">
            <a:spAutoFit/>
          </a:bodyPr>
          <a:lstStyle/>
          <a:p>
            <a:pPr marL="341313" indent="-341313">
              <a:lnSpc>
                <a:spcPct val="107000"/>
              </a:lnSpc>
            </a:pPr>
            <a:r>
              <a:rPr lang="en-US" sz="2200" b="1" dirty="0">
                <a:latin typeface="Arial" panose="020B0604020202020204" pitchFamily="34" charset="0"/>
                <a:ea typeface="Times New Roman" panose="02020603050405020304" pitchFamily="18" charset="0"/>
                <a:cs typeface="Arial" panose="020B0604020202020204" pitchFamily="34" charset="0"/>
              </a:rPr>
              <a:t>đ) </a:t>
            </a:r>
            <a:r>
              <a:rPr lang="en-US" sz="2200" b="1" dirty="0" err="1">
                <a:latin typeface="Arial" panose="020B0604020202020204" pitchFamily="34" charset="0"/>
                <a:ea typeface="Times New Roman" panose="02020603050405020304" pitchFamily="18" charset="0"/>
                <a:cs typeface="Arial" panose="020B0604020202020204" pitchFamily="34" charset="0"/>
              </a:rPr>
              <a:t>Năng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lực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giao</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tiếp</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sử</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dụng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ngôn</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ngữ</a:t>
            </a:r>
            <a:endParaRPr lang="en-US" sz="2200" b="1" dirty="0">
              <a:latin typeface="Arial" panose="020B0604020202020204" pitchFamily="34" charset="0"/>
              <a:ea typeface="Times New Roman" panose="02020603050405020304" pitchFamily="18" charset="0"/>
              <a:cs typeface="Arial" panose="020B0604020202020204" pitchFamily="34" charset="0"/>
            </a:endParaRPr>
          </a:p>
        </p:txBody>
      </p:sp>
      <p:sp>
        <p:nvSpPr>
          <p:cNvPr id="15" name="Rectangle 14"/>
          <p:cNvSpPr/>
          <p:nvPr/>
        </p:nvSpPr>
        <p:spPr>
          <a:xfrm>
            <a:off x="6657977" y="5823180"/>
            <a:ext cx="5379348" cy="454612"/>
          </a:xfrm>
          <a:prstGeom prst="rect">
            <a:avLst/>
          </a:prstGeom>
        </p:spPr>
        <p:txBody>
          <a:bodyPr wrap="square">
            <a:spAutoFit/>
          </a:bodyPr>
          <a:lstStyle/>
          <a:p>
            <a:pPr marL="341313" indent="-341313">
              <a:lnSpc>
                <a:spcPct val="107000"/>
              </a:lnSpc>
            </a:pPr>
            <a:r>
              <a:rPr lang="en-US" sz="2200" b="1" dirty="0">
                <a:latin typeface="Arial" panose="020B0604020202020204" pitchFamily="34" charset="0"/>
                <a:ea typeface="Times New Roman" panose="02020603050405020304" pitchFamily="18" charset="0"/>
                <a:cs typeface="Arial" panose="020B0604020202020204" pitchFamily="34" charset="0"/>
              </a:rPr>
              <a:t>e) </a:t>
            </a:r>
            <a:r>
              <a:rPr lang="en-US" sz="2200" b="1" dirty="0" err="1">
                <a:latin typeface="Arial" panose="020B0604020202020204" pitchFamily="34" charset="0"/>
                <a:ea typeface="Times New Roman" panose="02020603050405020304" pitchFamily="18" charset="0"/>
                <a:cs typeface="Arial" panose="020B0604020202020204" pitchFamily="34" charset="0"/>
              </a:rPr>
              <a:t>Năng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lực</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xử</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lý</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tình</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huống</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sư</a:t>
            </a:r>
            <a:r>
              <a:rPr lang="en-US" sz="2200" b="1" dirty="0">
                <a:latin typeface="Arial" panose="020B0604020202020204" pitchFamily="34" charset="0"/>
                <a:ea typeface="Times New Roman" panose="02020603050405020304" pitchFamily="18" charset="0"/>
                <a:cs typeface="Arial" panose="020B0604020202020204" pitchFamily="34" charset="0"/>
              </a:rPr>
              <a:t> </a:t>
            </a:r>
            <a:r>
              <a:rPr lang="en-US" sz="2200" b="1" dirty="0" err="1">
                <a:latin typeface="Arial" panose="020B0604020202020204" pitchFamily="34" charset="0"/>
                <a:ea typeface="Times New Roman" panose="02020603050405020304" pitchFamily="18" charset="0"/>
                <a:cs typeface="Arial" panose="020B0604020202020204" pitchFamily="34" charset="0"/>
              </a:rPr>
              <a:t>phạm</a:t>
            </a:r>
            <a:endParaRPr lang="en-US" sz="2200" b="1" dirty="0">
              <a:latin typeface="Arial" panose="020B0604020202020204" pitchFamily="34" charset="0"/>
              <a:ea typeface="Times New Roman" panose="02020603050405020304" pitchFamily="18" charset="0"/>
              <a:cs typeface="Arial" panose="020B0604020202020204" pitchFamily="34" charset="0"/>
            </a:endParaRPr>
          </a:p>
        </p:txBody>
      </p:sp>
      <p:sp>
        <p:nvSpPr>
          <p:cNvPr id="16" name="Rectangle 15"/>
          <p:cNvSpPr/>
          <p:nvPr/>
        </p:nvSpPr>
        <p:spPr>
          <a:xfrm>
            <a:off x="518614" y="5212059"/>
            <a:ext cx="5527343" cy="487506"/>
          </a:xfrm>
          <a:prstGeom prst="rect">
            <a:avLst/>
          </a:prstGeom>
        </p:spPr>
        <p:txBody>
          <a:bodyPr wrap="square">
            <a:spAutoFit/>
          </a:bodyPr>
          <a:lstStyle/>
          <a:p>
            <a:pPr>
              <a:lnSpc>
                <a:spcPct val="107000"/>
              </a:lnSpc>
              <a:spcAft>
                <a:spcPts val="0"/>
              </a:spcAft>
            </a:pP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3. </a:t>
            </a:r>
            <a:r>
              <a:rPr lang="en-US" sz="24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Năng</a:t>
            </a: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lực</a:t>
            </a: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kiểm</a:t>
            </a: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tra</a:t>
            </a: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ĐG </a:t>
            </a:r>
            <a:r>
              <a:rPr lang="en-US" sz="24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dạy</a:t>
            </a: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smtClean="0">
                <a:solidFill>
                  <a:srgbClr val="0033CC"/>
                </a:solidFill>
                <a:latin typeface="Arial" panose="020B0604020202020204" pitchFamily="34" charset="0"/>
                <a:ea typeface="Times New Roman" panose="02020603050405020304" pitchFamily="18" charset="0"/>
                <a:cs typeface="Arial" panose="020B0604020202020204" pitchFamily="34" charset="0"/>
              </a:rPr>
              <a:t>học</a:t>
            </a:r>
            <a:endParaRPr lang="en-US" sz="2400" b="1" dirty="0">
              <a:solidFill>
                <a:srgbClr val="0033CC"/>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7" name="Rectangle 16"/>
          <p:cNvSpPr/>
          <p:nvPr/>
        </p:nvSpPr>
        <p:spPr>
          <a:xfrm>
            <a:off x="545031" y="5923259"/>
            <a:ext cx="4761534" cy="487506"/>
          </a:xfrm>
          <a:prstGeom prst="rect">
            <a:avLst/>
          </a:prstGeom>
        </p:spPr>
        <p:txBody>
          <a:bodyPr wrap="square">
            <a:spAutoFit/>
          </a:bodyPr>
          <a:lstStyle/>
          <a:p>
            <a:pPr>
              <a:lnSpc>
                <a:spcPct val="107000"/>
              </a:lnSpc>
              <a:spcAft>
                <a:spcPts val="0"/>
              </a:spcAft>
            </a:pPr>
            <a:r>
              <a:rPr lang="en-US" sz="2400" b="1" dirty="0" smtClean="0">
                <a:solidFill>
                  <a:srgbClr val="0033CC"/>
                </a:solidFill>
                <a:latin typeface="Arial" panose="020B0604020202020204" pitchFamily="34" charset="0"/>
                <a:ea typeface="Times New Roman" panose="02020603050405020304" pitchFamily="18" charset="0"/>
                <a:cs typeface="Arial" panose="020B0604020202020204" pitchFamily="34" charset="0"/>
              </a:rPr>
              <a:t>4</a:t>
            </a:r>
            <a:r>
              <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Năng</a:t>
            </a:r>
            <a:r>
              <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lực</a:t>
            </a:r>
            <a:r>
              <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quản</a:t>
            </a:r>
            <a:r>
              <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lý</a:t>
            </a:r>
            <a:r>
              <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dạy</a:t>
            </a:r>
            <a:r>
              <a:rPr lang="en-US" sz="2400" b="1" dirty="0">
                <a:solidFill>
                  <a:srgbClr val="0033CC"/>
                </a:solidFill>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33CC"/>
                </a:solidFill>
                <a:latin typeface="Arial" panose="020B0604020202020204" pitchFamily="34" charset="0"/>
                <a:ea typeface="Times New Roman" panose="02020603050405020304" pitchFamily="18" charset="0"/>
                <a:cs typeface="Arial" panose="020B0604020202020204" pitchFamily="34" charset="0"/>
              </a:rPr>
              <a:t>học</a:t>
            </a:r>
            <a:endParaRPr lang="en-US" sz="2400" b="1" dirty="0">
              <a:solidFill>
                <a:srgbClr val="0033CC"/>
              </a:solidFill>
              <a:effectLst/>
              <a:latin typeface="Arial" panose="020B0604020202020204" pitchFamily="34" charset="0"/>
              <a:ea typeface="Calibri" panose="020F0502020204030204" pitchFamily="34" charset="0"/>
              <a:cs typeface="Arial" panose="020B0604020202020204" pitchFamily="34" charset="0"/>
            </a:endParaRPr>
          </a:p>
        </p:txBody>
      </p:sp>
      <p:cxnSp>
        <p:nvCxnSpPr>
          <p:cNvPr id="26" name="Straight Connector 25"/>
          <p:cNvCxnSpPr/>
          <p:nvPr/>
        </p:nvCxnSpPr>
        <p:spPr>
          <a:xfrm>
            <a:off x="6387155" y="1105469"/>
            <a:ext cx="0" cy="5172501"/>
          </a:xfrm>
          <a:prstGeom prst="line">
            <a:avLst/>
          </a:prstGeom>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314756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down)">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down)">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5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down)">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down)">
                                      <p:cBhvr>
                                        <p:cTn id="61" dur="500"/>
                                        <p:tgtEl>
                                          <p:spTgt spid="13"/>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500"/>
                                        <p:tgtEl>
                                          <p:spTgt spid="14"/>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down)">
                                      <p:cBhvr>
                                        <p:cTn id="7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p:cNvSpPr>
            <a:spLocks noChangeArrowheads="1"/>
          </p:cNvSpPr>
          <p:nvPr/>
        </p:nvSpPr>
        <p:spPr bwMode="auto">
          <a:xfrm>
            <a:off x="567292" y="562938"/>
            <a:ext cx="8458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39725" indent="-33972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Clr>
                <a:srgbClr val="FF0000"/>
              </a:buClr>
              <a:buFont typeface="Wingdings" panose="05000000000000000000" pitchFamily="2" charset="2"/>
              <a:buChar char="ü"/>
            </a:pPr>
            <a:r>
              <a:rPr lang="en-US" altLang="en-US" sz="2400" b="1">
                <a:latin typeface="Arial" panose="020B0604020202020204" pitchFamily="34" charset="0"/>
                <a:cs typeface="Times New Roman" panose="02020603050405020304" pitchFamily="18" charset="0"/>
              </a:rPr>
              <a:t>Ứng dụng KH để giải quyết các vấn đề cho DN:</a:t>
            </a:r>
          </a:p>
        </p:txBody>
      </p:sp>
      <p:sp>
        <p:nvSpPr>
          <p:cNvPr id="62467" name="Rectangle 4"/>
          <p:cNvSpPr>
            <a:spLocks noChangeArrowheads="1"/>
          </p:cNvSpPr>
          <p:nvPr/>
        </p:nvSpPr>
        <p:spPr bwMode="auto">
          <a:xfrm>
            <a:off x="731520" y="1580606"/>
            <a:ext cx="11390811"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Clr>
                <a:srgbClr val="0033CC"/>
              </a:buClr>
              <a:buFont typeface="Wingdings" panose="05000000000000000000" pitchFamily="2" charset="2"/>
              <a:buChar char="q"/>
            </a:pPr>
            <a:r>
              <a:rPr lang="en-US" altLang="en-US" sz="2400" dirty="0" err="1">
                <a:latin typeface="Arial" panose="020B0604020202020204" pitchFamily="34" charset="0"/>
                <a:cs typeface="Times New Roman" panose="02020603050405020304" pitchFamily="18" charset="0"/>
              </a:rPr>
              <a:t>Tư</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vấn</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về</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chính</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sách</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khoa</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học</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công</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nghệ</a:t>
            </a:r>
            <a:r>
              <a:rPr lang="en-US" altLang="en-US" sz="2400" dirty="0">
                <a:latin typeface="Arial" panose="020B0604020202020204" pitchFamily="34" charset="0"/>
                <a:cs typeface="Times New Roman" panose="02020603050405020304" pitchFamily="18" charset="0"/>
              </a:rPr>
              <a:t>: </a:t>
            </a:r>
          </a:p>
          <a:p>
            <a:pPr algn="just">
              <a:spcBef>
                <a:spcPts val="600"/>
              </a:spcBef>
              <a:spcAft>
                <a:spcPts val="600"/>
              </a:spcAft>
              <a:buClr>
                <a:srgbClr val="0033CC"/>
              </a:buClr>
              <a:buNone/>
            </a:pPr>
            <a:r>
              <a:rPr lang="en-US" altLang="en-US" sz="2400" dirty="0">
                <a:latin typeface="Arial" panose="020B0604020202020204" pitchFamily="34" charset="0"/>
                <a:cs typeface="Times New Roman" panose="02020603050405020304" pitchFamily="18" charset="0"/>
              </a:rPr>
              <a:t>Thu </a:t>
            </a:r>
            <a:r>
              <a:rPr lang="en-US" altLang="en-US" sz="2400" dirty="0" err="1">
                <a:latin typeface="Arial" panose="020B0604020202020204" pitchFamily="34" charset="0"/>
                <a:cs typeface="Times New Roman" panose="02020603050405020304" pitchFamily="18" charset="0"/>
              </a:rPr>
              <a:t>hút</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nhiều</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các</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nhà</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hoạch</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định</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chính</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sách</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chuyên</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gia</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kinh</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tế</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và</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doanh</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nghiệp</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để</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bàn</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về</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các</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chính</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sách</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liên</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quan</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đến</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lĩnh</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vực</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khoa</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học</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công</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nghệ</a:t>
            </a:r>
            <a:r>
              <a:rPr lang="en-US" altLang="en-US" sz="2400" dirty="0">
                <a:latin typeface="Arial" panose="020B0604020202020204" pitchFamily="34" charset="0"/>
                <a:cs typeface="Times New Roman" panose="02020603050405020304" pitchFamily="18" charset="0"/>
              </a:rPr>
              <a:t>.</a:t>
            </a:r>
          </a:p>
          <a:p>
            <a:pPr algn="just">
              <a:spcBef>
                <a:spcPts val="600"/>
              </a:spcBef>
              <a:spcAft>
                <a:spcPts val="600"/>
              </a:spcAft>
              <a:buClr>
                <a:srgbClr val="0033CC"/>
              </a:buClr>
              <a:buNone/>
            </a:pPr>
            <a:endParaRPr lang="en-US" altLang="en-US" sz="2400" dirty="0">
              <a:latin typeface="Arial" panose="020B0604020202020204" pitchFamily="34" charset="0"/>
              <a:cs typeface="Times New Roman" panose="02020603050405020304" pitchFamily="18" charset="0"/>
            </a:endParaRPr>
          </a:p>
        </p:txBody>
      </p:sp>
      <p:sp>
        <p:nvSpPr>
          <p:cNvPr id="62468" name="Rectangle 5"/>
          <p:cNvSpPr>
            <a:spLocks noChangeArrowheads="1"/>
          </p:cNvSpPr>
          <p:nvPr/>
        </p:nvSpPr>
        <p:spPr bwMode="auto">
          <a:xfrm>
            <a:off x="674982" y="3516087"/>
            <a:ext cx="11273380" cy="1723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Clr>
                <a:srgbClr val="0033CC"/>
              </a:buClr>
              <a:buFont typeface="Wingdings" panose="05000000000000000000" pitchFamily="2" charset="2"/>
              <a:buChar char="q"/>
            </a:pPr>
            <a:r>
              <a:rPr lang="en-US" altLang="en-US" sz="2400" dirty="0" err="1">
                <a:latin typeface="Arial" panose="020B0604020202020204" pitchFamily="34" charset="0"/>
                <a:cs typeface="Times New Roman" panose="02020603050405020304" pitchFamily="18" charset="0"/>
              </a:rPr>
              <a:t>Sáng</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kiến</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cá</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nhân</a:t>
            </a:r>
            <a:r>
              <a:rPr lang="en-US" altLang="en-US" sz="2400" dirty="0">
                <a:latin typeface="Arial" panose="020B0604020202020204" pitchFamily="34" charset="0"/>
                <a:cs typeface="Times New Roman" panose="02020603050405020304" pitchFamily="18" charset="0"/>
              </a:rPr>
              <a:t>: </a:t>
            </a:r>
          </a:p>
          <a:p>
            <a:pPr algn="just">
              <a:spcBef>
                <a:spcPts val="600"/>
              </a:spcBef>
              <a:spcAft>
                <a:spcPts val="600"/>
              </a:spcAft>
              <a:buClr>
                <a:srgbClr val="0033CC"/>
              </a:buClr>
              <a:buNone/>
            </a:pPr>
            <a:r>
              <a:rPr lang="en-US" altLang="en-US" sz="2400" dirty="0" err="1">
                <a:latin typeface="Arial" panose="020B0604020202020204" pitchFamily="34" charset="0"/>
                <a:cs typeface="Times New Roman" panose="02020603050405020304" pitchFamily="18" charset="0"/>
              </a:rPr>
              <a:t>Các</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hội</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thảo</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hội</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nghị</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bàn</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tròn</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được</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tổ</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chức</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với</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các</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nội</a:t>
            </a:r>
            <a:r>
              <a:rPr lang="en-US" altLang="en-US" sz="2400" dirty="0">
                <a:latin typeface="Arial" panose="020B0604020202020204" pitchFamily="34" charset="0"/>
                <a:cs typeface="Times New Roman" panose="02020603050405020304" pitchFamily="18" charset="0"/>
              </a:rPr>
              <a:t> dung </a:t>
            </a:r>
            <a:r>
              <a:rPr lang="en-US" altLang="en-US" sz="2400" dirty="0" err="1">
                <a:latin typeface="Arial" panose="020B0604020202020204" pitchFamily="34" charset="0"/>
                <a:cs typeface="Times New Roman" panose="02020603050405020304" pitchFamily="18" charset="0"/>
              </a:rPr>
              <a:t>liên</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quan</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đến</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các</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vấn</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đề</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của</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doanh</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nghiệp</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để</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cung</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cấp</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các</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sáng</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kiến</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cá</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nhân</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cho</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doanh</a:t>
            </a:r>
            <a:r>
              <a:rPr lang="en-US" altLang="en-US" sz="2400" dirty="0">
                <a:latin typeface="Arial" panose="020B0604020202020204" pitchFamily="34" charset="0"/>
                <a:cs typeface="Times New Roman" panose="02020603050405020304" pitchFamily="18" charset="0"/>
              </a:rPr>
              <a:t> </a:t>
            </a:r>
            <a:r>
              <a:rPr lang="en-US" altLang="en-US" sz="2400" dirty="0" err="1">
                <a:latin typeface="Arial" panose="020B0604020202020204" pitchFamily="34" charset="0"/>
                <a:cs typeface="Times New Roman" panose="02020603050405020304" pitchFamily="18" charset="0"/>
              </a:rPr>
              <a:t>nghiệp</a:t>
            </a:r>
            <a:r>
              <a:rPr lang="en-US" altLang="en-US" sz="2400" dirty="0">
                <a:latin typeface="Arial" panose="020B0604020202020204" pitchFamily="34" charset="0"/>
                <a:cs typeface="Times New Roman" panose="02020603050405020304" pitchFamily="18" charset="0"/>
              </a:rPr>
              <a:t>.</a:t>
            </a:r>
          </a:p>
        </p:txBody>
      </p:sp>
      <p:pic>
        <p:nvPicPr>
          <p:cNvPr id="62469"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99370" y="578163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667669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ChangeArrowheads="1"/>
          </p:cNvSpPr>
          <p:nvPr/>
        </p:nvSpPr>
        <p:spPr bwMode="auto">
          <a:xfrm>
            <a:off x="1815411" y="125106"/>
            <a:ext cx="932116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914400" indent="-9144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ts val="600"/>
              </a:spcBef>
              <a:spcAft>
                <a:spcPts val="600"/>
              </a:spcAft>
              <a:buNone/>
            </a:pPr>
            <a:r>
              <a:rPr lang="en-US" altLang="en-US" sz="2400" b="1" dirty="0" smtClean="0">
                <a:solidFill>
                  <a:srgbClr val="0033CC"/>
                </a:solidFill>
                <a:latin typeface="Arial" panose="020B0604020202020204" pitchFamily="34" charset="0"/>
                <a:cs typeface="Times New Roman" panose="02020603050405020304" pitchFamily="18" charset="0"/>
              </a:rPr>
              <a:t>BÀI HỌC KINH NGHIỆM CHO VN TRONG THÚC ĐẨY MỐI QUAN HỆ HỢP TÁC NT VÀ DN</a:t>
            </a:r>
            <a:endParaRPr lang="en-US" altLang="en-US" sz="2400" b="1" dirty="0">
              <a:solidFill>
                <a:srgbClr val="0033CC"/>
              </a:solidFill>
              <a:latin typeface="Arial" panose="020B0604020202020204" pitchFamily="34" charset="0"/>
              <a:cs typeface="Times New Roman" panose="02020603050405020304" pitchFamily="18" charset="0"/>
            </a:endParaRPr>
          </a:p>
        </p:txBody>
      </p:sp>
      <p:sp>
        <p:nvSpPr>
          <p:cNvPr id="63491" name="Rectangle 4"/>
          <p:cNvSpPr>
            <a:spLocks noChangeArrowheads="1"/>
          </p:cNvSpPr>
          <p:nvPr/>
        </p:nvSpPr>
        <p:spPr bwMode="auto">
          <a:xfrm>
            <a:off x="809897" y="1219201"/>
            <a:ext cx="10998926"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39725" indent="-33972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Clr>
                <a:srgbClr val="FF0000"/>
              </a:buClr>
              <a:buFont typeface="Wingdings" panose="05000000000000000000" pitchFamily="2" charset="2"/>
              <a:buChar char="ü"/>
            </a:pPr>
            <a:r>
              <a:rPr lang="en-US" altLang="en-US" sz="2400" b="1" dirty="0" err="1">
                <a:latin typeface="Arial" panose="020B0604020202020204" pitchFamily="34" charset="0"/>
                <a:cs typeface="Times New Roman" panose="02020603050405020304" pitchFamily="18" charset="0"/>
              </a:rPr>
              <a:t>Coi</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việc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phát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triển</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các</a:t>
            </a:r>
            <a:r>
              <a:rPr lang="en-US" altLang="en-US" sz="2400" b="1" dirty="0">
                <a:latin typeface="Arial" panose="020B0604020202020204" pitchFamily="34" charset="0"/>
                <a:cs typeface="Times New Roman" panose="02020603050405020304" pitchFamily="18" charset="0"/>
              </a:rPr>
              <a:t> MQH </a:t>
            </a:r>
            <a:r>
              <a:rPr lang="en-US" altLang="en-US" sz="2400" b="1" dirty="0" err="1">
                <a:latin typeface="Arial" panose="020B0604020202020204" pitchFamily="34" charset="0"/>
                <a:cs typeface="Times New Roman" panose="02020603050405020304" pitchFamily="18" charset="0"/>
              </a:rPr>
              <a:t>với</a:t>
            </a:r>
            <a:r>
              <a:rPr lang="en-US" altLang="en-US" sz="2400" b="1" dirty="0">
                <a:latin typeface="Arial" panose="020B0604020202020204" pitchFamily="34" charset="0"/>
                <a:cs typeface="Times New Roman" panose="02020603050405020304" pitchFamily="18" charset="0"/>
              </a:rPr>
              <a:t> DN </a:t>
            </a:r>
            <a:r>
              <a:rPr lang="en-US" altLang="en-US" sz="2400" b="1" dirty="0" err="1">
                <a:latin typeface="Arial" panose="020B0604020202020204" pitchFamily="34" charset="0"/>
                <a:cs typeface="Times New Roman" panose="02020603050405020304" pitchFamily="18" charset="0"/>
              </a:rPr>
              <a:t>là</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chiến</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lược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trong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chính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sách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phát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triển</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của</a:t>
            </a:r>
            <a:r>
              <a:rPr lang="en-US" altLang="en-US" sz="2400" b="1" dirty="0">
                <a:latin typeface="Arial" panose="020B0604020202020204" pitchFamily="34" charset="0"/>
                <a:cs typeface="Times New Roman" panose="02020603050405020304" pitchFamily="18" charset="0"/>
              </a:rPr>
              <a:t> NT,</a:t>
            </a:r>
          </a:p>
        </p:txBody>
      </p:sp>
      <p:sp>
        <p:nvSpPr>
          <p:cNvPr id="63492" name="Rectangle 5"/>
          <p:cNvSpPr>
            <a:spLocks noChangeArrowheads="1"/>
          </p:cNvSpPr>
          <p:nvPr/>
        </p:nvSpPr>
        <p:spPr bwMode="auto">
          <a:xfrm>
            <a:off x="809897" y="2444935"/>
            <a:ext cx="10998926" cy="1800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39725" indent="-33972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Clr>
                <a:srgbClr val="FF0000"/>
              </a:buClr>
              <a:buFont typeface="Wingdings" panose="05000000000000000000" pitchFamily="2" charset="2"/>
              <a:buChar char="ü"/>
            </a:pPr>
            <a:r>
              <a:rPr lang="en-US" altLang="en-US" sz="2400" b="1" dirty="0" err="1">
                <a:latin typeface="Arial" panose="020B0604020202020204" pitchFamily="34" charset="0"/>
                <a:cs typeface="Times New Roman" panose="02020603050405020304" pitchFamily="18" charset="0"/>
              </a:rPr>
              <a:t>Coi</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việc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xây</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dựng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và</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phát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triển</a:t>
            </a:r>
            <a:r>
              <a:rPr lang="en-US" altLang="en-US" sz="2400" b="1" dirty="0">
                <a:latin typeface="Arial" panose="020B0604020202020204" pitchFamily="34" charset="0"/>
                <a:cs typeface="Times New Roman" panose="02020603050405020304" pitchFamily="18" charset="0"/>
              </a:rPr>
              <a:t> MQH </a:t>
            </a:r>
            <a:r>
              <a:rPr lang="en-US" altLang="en-US" sz="2400" b="1" dirty="0" err="1">
                <a:latin typeface="Arial" panose="020B0604020202020204" pitchFamily="34" charset="0"/>
                <a:cs typeface="Times New Roman" panose="02020603050405020304" pitchFamily="18" charset="0"/>
              </a:rPr>
              <a:t>với</a:t>
            </a:r>
            <a:r>
              <a:rPr lang="en-US" altLang="en-US" sz="2400" b="1" dirty="0">
                <a:latin typeface="Arial" panose="020B0604020202020204" pitchFamily="34" charset="0"/>
                <a:cs typeface="Times New Roman" panose="02020603050405020304" pitchFamily="18" charset="0"/>
              </a:rPr>
              <a:t> DN </a:t>
            </a:r>
            <a:r>
              <a:rPr lang="en-US" altLang="en-US" sz="2400" b="1" dirty="0" err="1">
                <a:latin typeface="Arial" panose="020B0604020202020204" pitchFamily="34" charset="0"/>
                <a:cs typeface="Times New Roman" panose="02020603050405020304" pitchFamily="18" charset="0"/>
              </a:rPr>
              <a:t>là</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một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trong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những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yếu</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tố</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đánh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giá</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chất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lượng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lao</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động</a:t>
            </a:r>
            <a:r>
              <a:rPr lang="en-US" altLang="en-US" sz="2400" b="1" dirty="0">
                <a:latin typeface="Arial" panose="020B0604020202020204" pitchFamily="34" charset="0"/>
                <a:cs typeface="Times New Roman" panose="02020603050405020304" pitchFamily="18" charset="0"/>
              </a:rPr>
              <a:t>, </a:t>
            </a:r>
          </a:p>
          <a:p>
            <a:pPr algn="just">
              <a:spcBef>
                <a:spcPts val="1200"/>
              </a:spcBef>
              <a:spcAft>
                <a:spcPts val="600"/>
              </a:spcAft>
              <a:buClr>
                <a:srgbClr val="FF0000"/>
              </a:buClr>
              <a:buFont typeface="Wingdings" panose="05000000000000000000" pitchFamily="2" charset="2"/>
              <a:buChar char="ü"/>
            </a:pPr>
            <a:r>
              <a:rPr lang="en-US" altLang="en-US" sz="2400" b="1" dirty="0" err="1">
                <a:latin typeface="Arial" panose="020B0604020202020204" pitchFamily="34" charset="0"/>
                <a:cs typeface="Times New Roman" panose="02020603050405020304" pitchFamily="18" charset="0"/>
              </a:rPr>
              <a:t>Cần</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ưu</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tiên</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cho</a:t>
            </a:r>
            <a:r>
              <a:rPr lang="en-US" altLang="en-US" sz="2400" b="1" dirty="0">
                <a:latin typeface="Arial" panose="020B0604020202020204" pitchFamily="34" charset="0"/>
                <a:cs typeface="Times New Roman" panose="02020603050405020304" pitchFamily="18" charset="0"/>
              </a:rPr>
              <a:t> CB, GV </a:t>
            </a:r>
            <a:r>
              <a:rPr lang="en-US" altLang="en-US" sz="2400" b="1" dirty="0" err="1">
                <a:latin typeface="Arial" panose="020B0604020202020204" pitchFamily="34" charset="0"/>
                <a:cs typeface="Times New Roman" panose="02020603050405020304" pitchFamily="18" charset="0"/>
              </a:rPr>
              <a:t>có</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thành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tích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làm</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việc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trong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môi</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trường</a:t>
            </a:r>
            <a:r>
              <a:rPr lang="en-US" altLang="en-US" sz="2400" b="1" dirty="0">
                <a:latin typeface="Arial" panose="020B0604020202020204" pitchFamily="34" charset="0"/>
                <a:cs typeface="Times New Roman" panose="02020603050405020304" pitchFamily="18" charset="0"/>
              </a:rPr>
              <a:t> DN </a:t>
            </a:r>
            <a:r>
              <a:rPr lang="en-US" altLang="en-US" sz="2400" b="1" dirty="0" err="1">
                <a:latin typeface="Arial" panose="020B0604020202020204" pitchFamily="34" charset="0"/>
                <a:cs typeface="Times New Roman" panose="02020603050405020304" pitchFamily="18" charset="0"/>
              </a:rPr>
              <a:t>vì</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sẽ</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tạo</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dựng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và</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thúc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đẩy</a:t>
            </a:r>
            <a:r>
              <a:rPr lang="en-US" altLang="en-US" sz="2400" b="1" dirty="0">
                <a:latin typeface="Arial" panose="020B0604020202020204" pitchFamily="34" charset="0"/>
                <a:cs typeface="Times New Roman" panose="02020603050405020304" pitchFamily="18" charset="0"/>
              </a:rPr>
              <a:t> MQH </a:t>
            </a:r>
            <a:r>
              <a:rPr lang="en-US" altLang="en-US" sz="2400" b="1" dirty="0" err="1">
                <a:latin typeface="Arial" panose="020B0604020202020204" pitchFamily="34" charset="0"/>
                <a:cs typeface="Times New Roman" panose="02020603050405020304" pitchFamily="18" charset="0"/>
              </a:rPr>
              <a:t>hợp</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tác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ngày</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càng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phát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triển</a:t>
            </a:r>
            <a:r>
              <a:rPr lang="en-US" altLang="en-US" sz="2400" b="1" dirty="0">
                <a:latin typeface="Arial" panose="020B0604020202020204" pitchFamily="34" charset="0"/>
                <a:cs typeface="Times New Roman" panose="02020603050405020304" pitchFamily="18" charset="0"/>
              </a:rPr>
              <a:t>.</a:t>
            </a:r>
          </a:p>
        </p:txBody>
      </p:sp>
      <p:sp>
        <p:nvSpPr>
          <p:cNvPr id="63493" name="Rectangle 6"/>
          <p:cNvSpPr>
            <a:spLocks noChangeArrowheads="1"/>
          </p:cNvSpPr>
          <p:nvPr/>
        </p:nvSpPr>
        <p:spPr bwMode="auto">
          <a:xfrm>
            <a:off x="797053" y="4648201"/>
            <a:ext cx="1109983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39725" indent="-33972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Clr>
                <a:srgbClr val="FF0000"/>
              </a:buClr>
              <a:buFont typeface="Wingdings" panose="05000000000000000000" pitchFamily="2" charset="2"/>
              <a:buChar char="ü"/>
            </a:pPr>
            <a:r>
              <a:rPr lang="en-US" altLang="en-US" sz="2400" b="1" dirty="0" err="1">
                <a:latin typeface="Arial" panose="020B0604020202020204" pitchFamily="34" charset="0"/>
                <a:cs typeface="Times New Roman" panose="02020603050405020304" pitchFamily="18" charset="0"/>
              </a:rPr>
              <a:t>Xây</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dựng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các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cơ</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chế</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chính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sách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hỗ</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trợ</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cho</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việc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phát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triển</a:t>
            </a:r>
            <a:r>
              <a:rPr lang="en-US" altLang="en-US" sz="2400" b="1" dirty="0">
                <a:latin typeface="Arial" panose="020B0604020202020204" pitchFamily="34" charset="0"/>
                <a:cs typeface="Times New Roman" panose="02020603050405020304" pitchFamily="18" charset="0"/>
              </a:rPr>
              <a:t> MQH </a:t>
            </a:r>
            <a:r>
              <a:rPr lang="en-US" altLang="en-US" sz="2400" b="1" dirty="0" err="1">
                <a:latin typeface="Arial" panose="020B0604020202020204" pitchFamily="34" charset="0"/>
                <a:cs typeface="Times New Roman" panose="02020603050405020304" pitchFamily="18" charset="0"/>
              </a:rPr>
              <a:t>này</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làm</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giảm</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bớt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các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rào</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cản</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về</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mặt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pháp</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lí</a:t>
            </a:r>
            <a:endParaRPr lang="en-US" altLang="en-US" sz="2400" b="1" dirty="0">
              <a:latin typeface="Arial" panose="020B0604020202020204" pitchFamily="34" charset="0"/>
              <a:cs typeface="Times New Roman" panose="02020603050405020304" pitchFamily="18" charset="0"/>
            </a:endParaRPr>
          </a:p>
        </p:txBody>
      </p:sp>
      <p:sp>
        <p:nvSpPr>
          <p:cNvPr id="63494" name="Rectangle 7"/>
          <p:cNvSpPr>
            <a:spLocks noChangeArrowheads="1"/>
          </p:cNvSpPr>
          <p:nvPr/>
        </p:nvSpPr>
        <p:spPr bwMode="auto">
          <a:xfrm>
            <a:off x="851644" y="5796887"/>
            <a:ext cx="11099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39725" indent="-33972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Clr>
                <a:srgbClr val="FF0000"/>
              </a:buClr>
              <a:buFont typeface="Wingdings" panose="05000000000000000000" pitchFamily="2" charset="2"/>
              <a:buChar char="ü"/>
            </a:pPr>
            <a:r>
              <a:rPr lang="en-US" altLang="en-US" sz="2400" b="1" dirty="0" err="1">
                <a:latin typeface="Arial" panose="020B0604020202020204" pitchFamily="34" charset="0"/>
                <a:cs typeface="Times New Roman" panose="02020603050405020304" pitchFamily="18" charset="0"/>
              </a:rPr>
              <a:t>Khuyến</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khích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sự</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tham</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gia</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của</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đại</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diện</a:t>
            </a:r>
            <a:r>
              <a:rPr lang="en-US" altLang="en-US" sz="2400" b="1" dirty="0">
                <a:latin typeface="Arial" panose="020B0604020202020204" pitchFamily="34" charset="0"/>
                <a:cs typeface="Times New Roman" panose="02020603050405020304" pitchFamily="18" charset="0"/>
              </a:rPr>
              <a:t> DN </a:t>
            </a:r>
            <a:r>
              <a:rPr lang="en-US" altLang="en-US" sz="2400" b="1" dirty="0" err="1">
                <a:latin typeface="Arial" panose="020B0604020202020204" pitchFamily="34" charset="0"/>
                <a:cs typeface="Times New Roman" panose="02020603050405020304" pitchFamily="18" charset="0"/>
              </a:rPr>
              <a:t>trong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bộ</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máy</a:t>
            </a:r>
            <a:r>
              <a:rPr lang="en-US" altLang="en-US" sz="2400" b="1" dirty="0">
                <a:latin typeface="Arial" panose="020B0604020202020204" pitchFamily="34" charset="0"/>
                <a:cs typeface="Times New Roman" panose="02020603050405020304" pitchFamily="18" charset="0"/>
              </a:rPr>
              <a:t> </a:t>
            </a:r>
            <a:r>
              <a:rPr lang="en-US" altLang="en-US" sz="2400" b="1" dirty="0" err="1" smtClean="0">
                <a:latin typeface="Arial" panose="020B0604020202020204" pitchFamily="34" charset="0"/>
                <a:cs typeface="Times New Roman" panose="02020603050405020304" pitchFamily="18" charset="0"/>
              </a:rPr>
              <a:t>của</a:t>
            </a:r>
            <a:r>
              <a:rPr lang="en-US" altLang="en-US" sz="2400" b="1" dirty="0" smtClean="0">
                <a:latin typeface="Arial" panose="020B0604020202020204" pitchFamily="34" charset="0"/>
                <a:cs typeface="Times New Roman" panose="02020603050405020304" pitchFamily="18" charset="0"/>
              </a:rPr>
              <a:t> NT.</a:t>
            </a:r>
            <a:endParaRPr lang="en-US" altLang="en-US" sz="2400" b="1" dirty="0">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984995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fade">
                                      <p:cBhvr>
                                        <p:cTn id="7" dur="500"/>
                                        <p:tgtEl>
                                          <p:spTgt spid="6349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3492"/>
                                        </p:tgtEl>
                                        <p:attrNameLst>
                                          <p:attrName>style.visibility</p:attrName>
                                        </p:attrNameLst>
                                      </p:cBhvr>
                                      <p:to>
                                        <p:strVal val="visible"/>
                                      </p:to>
                                    </p:set>
                                    <p:animEffect transition="in" filter="fade">
                                      <p:cBhvr>
                                        <p:cTn id="12" dur="500"/>
                                        <p:tgtEl>
                                          <p:spTgt spid="6349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3493"/>
                                        </p:tgtEl>
                                        <p:attrNameLst>
                                          <p:attrName>style.visibility</p:attrName>
                                        </p:attrNameLst>
                                      </p:cBhvr>
                                      <p:to>
                                        <p:strVal val="visible"/>
                                      </p:to>
                                    </p:set>
                                    <p:animEffect transition="in" filter="fade">
                                      <p:cBhvr>
                                        <p:cTn id="17" dur="500"/>
                                        <p:tgtEl>
                                          <p:spTgt spid="6349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3494"/>
                                        </p:tgtEl>
                                        <p:attrNameLst>
                                          <p:attrName>style.visibility</p:attrName>
                                        </p:attrNameLst>
                                      </p:cBhvr>
                                      <p:to>
                                        <p:strVal val="visible"/>
                                      </p:to>
                                    </p:set>
                                    <p:animEffect transition="in" filter="fade">
                                      <p:cBhvr>
                                        <p:cTn id="22" dur="500"/>
                                        <p:tgtEl>
                                          <p:spTgt spid="63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p:bldP spid="63492" grpId="0"/>
      <p:bldP spid="63493" grpId="0"/>
      <p:bldP spid="6349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4"/>
          <p:cNvSpPr>
            <a:spLocks noChangeArrowheads="1"/>
          </p:cNvSpPr>
          <p:nvPr/>
        </p:nvSpPr>
        <p:spPr bwMode="auto">
          <a:xfrm>
            <a:off x="757646" y="1143001"/>
            <a:ext cx="11252384"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39725" indent="-33972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Clr>
                <a:srgbClr val="FF0000"/>
              </a:buClr>
              <a:buFont typeface="Wingdings" panose="05000000000000000000" pitchFamily="2" charset="2"/>
              <a:buChar char="ü"/>
            </a:pPr>
            <a:r>
              <a:rPr lang="en-US" altLang="en-US" sz="2400" b="1" dirty="0" err="1">
                <a:latin typeface="Arial" panose="020B0604020202020204" pitchFamily="34" charset="0"/>
                <a:cs typeface="Times New Roman" panose="02020603050405020304" pitchFamily="18" charset="0"/>
              </a:rPr>
              <a:t>Lãnh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đạo</a:t>
            </a:r>
            <a:r>
              <a:rPr lang="en-US" altLang="en-US" sz="2400" b="1" dirty="0">
                <a:latin typeface="Arial" panose="020B0604020202020204" pitchFamily="34" charset="0"/>
                <a:cs typeface="Times New Roman" panose="02020603050405020304" pitchFamily="18" charset="0"/>
              </a:rPr>
              <a:t> NT </a:t>
            </a:r>
            <a:r>
              <a:rPr lang="en-US" altLang="en-US" sz="2400" b="1" dirty="0" err="1">
                <a:latin typeface="Arial" panose="020B0604020202020204" pitchFamily="34" charset="0"/>
                <a:cs typeface="Times New Roman" panose="02020603050405020304" pitchFamily="18" charset="0"/>
              </a:rPr>
              <a:t>cũng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cần</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tham</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gia</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vào</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môi</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trường</a:t>
            </a:r>
            <a:r>
              <a:rPr lang="en-US" altLang="en-US" sz="2400" b="1" dirty="0">
                <a:latin typeface="Arial" panose="020B0604020202020204" pitchFamily="34" charset="0"/>
                <a:cs typeface="Times New Roman" panose="02020603050405020304" pitchFamily="18" charset="0"/>
              </a:rPr>
              <a:t> DN</a:t>
            </a:r>
          </a:p>
        </p:txBody>
      </p:sp>
      <p:sp>
        <p:nvSpPr>
          <p:cNvPr id="64516" name="Rectangle 5"/>
          <p:cNvSpPr>
            <a:spLocks noChangeArrowheads="1"/>
          </p:cNvSpPr>
          <p:nvPr/>
        </p:nvSpPr>
        <p:spPr bwMode="auto">
          <a:xfrm>
            <a:off x="745830" y="1828801"/>
            <a:ext cx="11354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39725" indent="-33972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Clr>
                <a:srgbClr val="FF0000"/>
              </a:buClr>
              <a:buFont typeface="Wingdings" panose="05000000000000000000" pitchFamily="2" charset="2"/>
              <a:buChar char="ü"/>
            </a:pPr>
            <a:r>
              <a:rPr lang="en-US" altLang="en-US" sz="2400" b="1">
                <a:latin typeface="Arial" panose="020B0604020202020204" pitchFamily="34" charset="0"/>
                <a:cs typeface="Times New Roman" panose="02020603050405020304" pitchFamily="18" charset="0"/>
              </a:rPr>
              <a:t>Các GV trong trường cũng phải dành một phần thời gian làm việc tại DN</a:t>
            </a:r>
          </a:p>
        </p:txBody>
      </p:sp>
      <p:sp>
        <p:nvSpPr>
          <p:cNvPr id="64517" name="Rectangle 6"/>
          <p:cNvSpPr>
            <a:spLocks noChangeArrowheads="1"/>
          </p:cNvSpPr>
          <p:nvPr/>
        </p:nvSpPr>
        <p:spPr bwMode="auto">
          <a:xfrm>
            <a:off x="784941" y="2595578"/>
            <a:ext cx="11252384"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39725" indent="-33972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Clr>
                <a:srgbClr val="FF0000"/>
              </a:buClr>
              <a:buFont typeface="Wingdings" panose="05000000000000000000" pitchFamily="2" charset="2"/>
              <a:buChar char="ü"/>
            </a:pPr>
            <a:r>
              <a:rPr lang="en-US" altLang="en-US" sz="2400" b="1" dirty="0">
                <a:latin typeface="Arial" panose="020B0604020202020204" pitchFamily="34" charset="0"/>
                <a:cs typeface="Times New Roman" panose="02020603050405020304" pitchFamily="18" charset="0"/>
              </a:rPr>
              <a:t>NT </a:t>
            </a:r>
            <a:r>
              <a:rPr lang="en-US" altLang="en-US" sz="2400" b="1" dirty="0" err="1">
                <a:latin typeface="Arial" panose="020B0604020202020204" pitchFamily="34" charset="0"/>
                <a:cs typeface="Times New Roman" panose="02020603050405020304" pitchFamily="18" charset="0"/>
              </a:rPr>
              <a:t>cần</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bắt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đầu</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hợp</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tác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từ</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những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dự</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án</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nhỏ</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để</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thuyết</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phục</a:t>
            </a:r>
            <a:r>
              <a:rPr lang="en-US" altLang="en-US" sz="2400" b="1" dirty="0">
                <a:latin typeface="Arial" panose="020B0604020202020204" pitchFamily="34" charset="0"/>
                <a:cs typeface="Times New Roman" panose="02020603050405020304" pitchFamily="18" charset="0"/>
              </a:rPr>
              <a:t> DN, </a:t>
            </a:r>
            <a:r>
              <a:rPr lang="en-US" altLang="en-US" sz="2400" b="1" dirty="0" err="1">
                <a:latin typeface="Arial" panose="020B0604020202020204" pitchFamily="34" charset="0"/>
                <a:cs typeface="Times New Roman" panose="02020603050405020304" pitchFamily="18" charset="0"/>
              </a:rPr>
              <a:t>sau</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dần</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đến</a:t>
            </a:r>
            <a:r>
              <a:rPr lang="en-US" altLang="en-US" sz="2400" b="1" dirty="0">
                <a:latin typeface="Arial" panose="020B0604020202020204" pitchFamily="34" charset="0"/>
                <a:cs typeface="Times New Roman" panose="02020603050405020304" pitchFamily="18" charset="0"/>
              </a:rPr>
              <a:t> DA </a:t>
            </a:r>
            <a:r>
              <a:rPr lang="en-US" altLang="en-US" sz="2400" b="1" dirty="0" err="1">
                <a:latin typeface="Arial" panose="020B0604020202020204" pitchFamily="34" charset="0"/>
                <a:cs typeface="Times New Roman" panose="02020603050405020304" pitchFamily="18" charset="0"/>
              </a:rPr>
              <a:t>cao</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hơn</a:t>
            </a:r>
            <a:endParaRPr lang="en-US" altLang="en-US" sz="2400" b="1" dirty="0">
              <a:latin typeface="Arial" panose="020B0604020202020204" pitchFamily="34" charset="0"/>
              <a:cs typeface="Times New Roman" panose="02020603050405020304" pitchFamily="18" charset="0"/>
            </a:endParaRPr>
          </a:p>
        </p:txBody>
      </p:sp>
      <p:sp>
        <p:nvSpPr>
          <p:cNvPr id="64518" name="Rectangle 7"/>
          <p:cNvSpPr>
            <a:spLocks noChangeArrowheads="1"/>
          </p:cNvSpPr>
          <p:nvPr/>
        </p:nvSpPr>
        <p:spPr bwMode="auto">
          <a:xfrm>
            <a:off x="732183" y="3581498"/>
            <a:ext cx="1135467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39725" indent="-33972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Clr>
                <a:srgbClr val="FF0000"/>
              </a:buClr>
              <a:buFont typeface="Wingdings" panose="05000000000000000000" pitchFamily="2" charset="2"/>
              <a:buChar char="ü"/>
            </a:pPr>
            <a:r>
              <a:rPr lang="en-US" altLang="en-US" sz="2400" b="1" dirty="0" err="1">
                <a:latin typeface="Arial" panose="020B0604020202020204" pitchFamily="34" charset="0"/>
                <a:cs typeface="Times New Roman" panose="02020603050405020304" pitchFamily="18" charset="0"/>
              </a:rPr>
              <a:t>Trong</a:t>
            </a:r>
            <a:r>
              <a:rPr lang="en-US" altLang="en-US" sz="2400" b="1" dirty="0">
                <a:latin typeface="Arial" panose="020B0604020202020204" pitchFamily="34" charset="0"/>
                <a:cs typeface="Times New Roman" panose="02020603050405020304" pitchFamily="18" charset="0"/>
              </a:rPr>
              <a:t> CT </a:t>
            </a:r>
            <a:r>
              <a:rPr lang="en-US" altLang="en-US" sz="2400" b="1" dirty="0" err="1">
                <a:latin typeface="Arial" panose="020B0604020202020204" pitchFamily="34" charset="0"/>
                <a:cs typeface="Times New Roman" panose="02020603050405020304" pitchFamily="18" charset="0"/>
              </a:rPr>
              <a:t>học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cũng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cần</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có</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sự</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tham</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gia</a:t>
            </a:r>
            <a:r>
              <a:rPr lang="en-US" altLang="en-US" sz="2400" b="1" dirty="0">
                <a:latin typeface="Arial" panose="020B0604020202020204" pitchFamily="34" charset="0"/>
                <a:cs typeface="Times New Roman" panose="02020603050405020304" pitchFamily="18" charset="0"/>
              </a:rPr>
              <a:t> GD </a:t>
            </a:r>
            <a:r>
              <a:rPr lang="en-US" altLang="en-US" sz="2400" b="1" dirty="0" err="1">
                <a:latin typeface="Arial" panose="020B0604020202020204" pitchFamily="34" charset="0"/>
                <a:cs typeface="Times New Roman" panose="02020603050405020304" pitchFamily="18" charset="0"/>
              </a:rPr>
              <a:t>từ</a:t>
            </a:r>
            <a:r>
              <a:rPr lang="en-US" altLang="en-US" sz="2400" b="1" dirty="0">
                <a:latin typeface="Arial" panose="020B0604020202020204" pitchFamily="34" charset="0"/>
                <a:cs typeface="Times New Roman" panose="02020603050405020304" pitchFamily="18" charset="0"/>
              </a:rPr>
              <a:t> DN</a:t>
            </a:r>
          </a:p>
        </p:txBody>
      </p:sp>
      <p:sp>
        <p:nvSpPr>
          <p:cNvPr id="64519" name="Rectangle 8"/>
          <p:cNvSpPr>
            <a:spLocks noChangeArrowheads="1"/>
          </p:cNvSpPr>
          <p:nvPr/>
        </p:nvSpPr>
        <p:spPr bwMode="auto">
          <a:xfrm>
            <a:off x="741786" y="4372970"/>
            <a:ext cx="11354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39725" indent="-33972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Clr>
                <a:srgbClr val="FF0000"/>
              </a:buClr>
              <a:buFont typeface="Wingdings" panose="05000000000000000000" pitchFamily="2" charset="2"/>
              <a:buChar char="ü"/>
            </a:pPr>
            <a:r>
              <a:rPr lang="en-US" altLang="en-US" sz="2400" b="1" dirty="0">
                <a:latin typeface="Arial" panose="020B0604020202020204" pitchFamily="34" charset="0"/>
                <a:cs typeface="Times New Roman" panose="02020603050405020304" pitchFamily="18" charset="0"/>
              </a:rPr>
              <a:t>CTĐT </a:t>
            </a:r>
            <a:r>
              <a:rPr lang="en-US" altLang="en-US" sz="2400" b="1" dirty="0" err="1">
                <a:latin typeface="Arial" panose="020B0604020202020204" pitchFamily="34" charset="0"/>
                <a:cs typeface="Times New Roman" panose="02020603050405020304" pitchFamily="18" charset="0"/>
              </a:rPr>
              <a:t>phải</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được</a:t>
            </a:r>
            <a:r>
              <a:rPr lang="en-US" altLang="en-US" sz="2400" b="1" dirty="0">
                <a:latin typeface="Arial" panose="020B0604020202020204" pitchFamily="34" charset="0"/>
                <a:cs typeface="Times New Roman" panose="02020603050405020304" pitchFamily="18" charset="0"/>
              </a:rPr>
              <a:t> </a:t>
            </a:r>
            <a:r>
              <a:rPr lang="en-US" altLang="en-US" sz="2400" b="1" dirty="0" smtClean="0">
                <a:latin typeface="Arial" panose="020B0604020202020204" pitchFamily="34" charset="0"/>
                <a:cs typeface="Times New Roman" panose="02020603050405020304" pitchFamily="18" charset="0"/>
              </a:rPr>
              <a:t>XD </a:t>
            </a:r>
            <a:r>
              <a:rPr lang="en-US" altLang="en-US" sz="2400" b="1" dirty="0" err="1" smtClean="0">
                <a:latin typeface="Arial" panose="020B0604020202020204" pitchFamily="34" charset="0"/>
                <a:cs typeface="Times New Roman" panose="02020603050405020304" pitchFamily="18" charset="0"/>
              </a:rPr>
              <a:t>trên</a:t>
            </a:r>
            <a:r>
              <a:rPr lang="en-US" altLang="en-US" sz="2400" b="1" dirty="0" smtClean="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cơ</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sở</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khảo</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sát</a:t>
            </a:r>
            <a:r>
              <a:rPr lang="en-US" altLang="en-US" sz="2400" b="1" dirty="0">
                <a:latin typeface="Arial" panose="020B0604020202020204" pitchFamily="34" charset="0"/>
                <a:cs typeface="Times New Roman" panose="02020603050405020304" pitchFamily="18" charset="0"/>
              </a:rPr>
              <a:t> </a:t>
            </a:r>
            <a:r>
              <a:rPr lang="en-US" altLang="en-US" sz="2400" b="1" dirty="0" err="1" smtClean="0">
                <a:latin typeface="Arial" panose="020B0604020202020204" pitchFamily="34" charset="0"/>
                <a:cs typeface="Times New Roman" panose="02020603050405020304" pitchFamily="18" charset="0"/>
              </a:rPr>
              <a:t>kĩ</a:t>
            </a:r>
            <a:r>
              <a:rPr lang="en-US" altLang="en-US" sz="2400" b="1" dirty="0" smtClean="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nhu</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cầu</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xã</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hội</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và</a:t>
            </a:r>
            <a:r>
              <a:rPr lang="en-US" altLang="en-US" sz="2400" b="1" dirty="0">
                <a:latin typeface="Arial" panose="020B0604020202020204" pitchFamily="34" charset="0"/>
                <a:cs typeface="Times New Roman" panose="02020603050405020304" pitchFamily="18" charset="0"/>
              </a:rPr>
              <a:t> TT </a:t>
            </a:r>
            <a:r>
              <a:rPr lang="en-US" altLang="en-US" sz="2400" b="1" dirty="0" err="1">
                <a:latin typeface="Arial" panose="020B0604020202020204" pitchFamily="34" charset="0"/>
                <a:cs typeface="Times New Roman" panose="02020603050405020304" pitchFamily="18" charset="0"/>
              </a:rPr>
              <a:t>của</a:t>
            </a:r>
            <a:r>
              <a:rPr lang="en-US" altLang="en-US" sz="2400" b="1" dirty="0">
                <a:latin typeface="Arial" panose="020B0604020202020204" pitchFamily="34" charset="0"/>
                <a:cs typeface="Times New Roman" panose="02020603050405020304" pitchFamily="18" charset="0"/>
              </a:rPr>
              <a:t> DN</a:t>
            </a:r>
          </a:p>
        </p:txBody>
      </p:sp>
      <p:sp>
        <p:nvSpPr>
          <p:cNvPr id="64520" name="Rectangle 9"/>
          <p:cNvSpPr>
            <a:spLocks noChangeArrowheads="1"/>
          </p:cNvSpPr>
          <p:nvPr/>
        </p:nvSpPr>
        <p:spPr bwMode="auto">
          <a:xfrm>
            <a:off x="779030" y="5154092"/>
            <a:ext cx="8933711"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39725" indent="-33972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Clr>
                <a:srgbClr val="FF0000"/>
              </a:buClr>
              <a:buFont typeface="Wingdings" panose="05000000000000000000" pitchFamily="2" charset="2"/>
              <a:buChar char="ü"/>
            </a:pPr>
            <a:r>
              <a:rPr lang="en-US" altLang="en-US" sz="2400" b="1" dirty="0" err="1">
                <a:latin typeface="Arial" panose="020B0604020202020204" pitchFamily="34" charset="0"/>
                <a:cs typeface="Times New Roman" panose="02020603050405020304" pitchFamily="18" charset="0"/>
              </a:rPr>
              <a:t>Tăng</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thời</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gian</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thực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tập</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tại</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các</a:t>
            </a:r>
            <a:r>
              <a:rPr lang="en-US" altLang="en-US" sz="2400" b="1" dirty="0">
                <a:latin typeface="Arial" panose="020B0604020202020204" pitchFamily="34" charset="0"/>
                <a:cs typeface="Times New Roman" panose="02020603050405020304" pitchFamily="18" charset="0"/>
              </a:rPr>
              <a:t> DN </a:t>
            </a:r>
            <a:r>
              <a:rPr lang="en-US" altLang="en-US" sz="2400" b="1" dirty="0" err="1">
                <a:latin typeface="Arial" panose="020B0604020202020204" pitchFamily="34" charset="0"/>
                <a:cs typeface="Times New Roman" panose="02020603050405020304" pitchFamily="18" charset="0"/>
              </a:rPr>
              <a:t>cho</a:t>
            </a:r>
            <a:r>
              <a:rPr lang="en-US" altLang="en-US" sz="2400" b="1" dirty="0">
                <a:latin typeface="Arial" panose="020B0604020202020204" pitchFamily="34" charset="0"/>
                <a:cs typeface="Times New Roman" panose="02020603050405020304" pitchFamily="18" charset="0"/>
              </a:rPr>
              <a:t> SV</a:t>
            </a:r>
          </a:p>
        </p:txBody>
      </p:sp>
      <p:sp>
        <p:nvSpPr>
          <p:cNvPr id="64521" name="Rectangle 10"/>
          <p:cNvSpPr>
            <a:spLocks noChangeArrowheads="1"/>
          </p:cNvSpPr>
          <p:nvPr/>
        </p:nvSpPr>
        <p:spPr bwMode="auto">
          <a:xfrm>
            <a:off x="773126" y="5962722"/>
            <a:ext cx="9735651"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39725" indent="-339725">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ts val="600"/>
              </a:spcBef>
              <a:spcAft>
                <a:spcPts val="600"/>
              </a:spcAft>
              <a:buClr>
                <a:srgbClr val="FF0000"/>
              </a:buClr>
              <a:buFont typeface="Wingdings" panose="05000000000000000000" pitchFamily="2" charset="2"/>
              <a:buChar char="ü"/>
            </a:pPr>
            <a:r>
              <a:rPr lang="en-US" altLang="en-US" sz="2400" b="1" dirty="0" err="1">
                <a:latin typeface="Arial" panose="020B0604020202020204" pitchFamily="34" charset="0"/>
                <a:cs typeface="Times New Roman" panose="02020603050405020304" pitchFamily="18" charset="0"/>
              </a:rPr>
              <a:t>Cần</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cho</a:t>
            </a:r>
            <a:r>
              <a:rPr lang="en-US" altLang="en-US" sz="2400" b="1" dirty="0">
                <a:latin typeface="Arial" panose="020B0604020202020204" pitchFamily="34" charset="0"/>
                <a:cs typeface="Times New Roman" panose="02020603050405020304" pitchFamily="18" charset="0"/>
              </a:rPr>
              <a:t> DN </a:t>
            </a:r>
            <a:r>
              <a:rPr lang="en-US" altLang="en-US" sz="2400" b="1" dirty="0" err="1">
                <a:latin typeface="Arial" panose="020B0604020202020204" pitchFamily="34" charset="0"/>
                <a:cs typeface="Times New Roman" panose="02020603050405020304" pitchFamily="18" charset="0"/>
              </a:rPr>
              <a:t>thấy</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được</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lợi</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ích</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khi</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xây</a:t>
            </a:r>
            <a:r>
              <a:rPr lang="en-US" altLang="en-US" sz="2400" b="1" dirty="0">
                <a:latin typeface="Arial" panose="020B0604020202020204" pitchFamily="34" charset="0"/>
                <a:cs typeface="Times New Roman" panose="02020603050405020304" pitchFamily="18" charset="0"/>
              </a:rPr>
              <a:t> </a:t>
            </a:r>
            <a:r>
              <a:rPr lang="en-US" altLang="en-US" sz="2400" b="1" dirty="0" err="1">
                <a:latin typeface="Arial" panose="020B0604020202020204" pitchFamily="34" charset="0"/>
                <a:cs typeface="Times New Roman" panose="02020603050405020304" pitchFamily="18" charset="0"/>
              </a:rPr>
              <a:t>dựng</a:t>
            </a:r>
            <a:r>
              <a:rPr lang="en-US" altLang="en-US" sz="2400" b="1" dirty="0">
                <a:latin typeface="Arial" panose="020B0604020202020204" pitchFamily="34" charset="0"/>
                <a:cs typeface="Times New Roman" panose="02020603050405020304" pitchFamily="18" charset="0"/>
              </a:rPr>
              <a:t> MQH </a:t>
            </a:r>
            <a:r>
              <a:rPr lang="en-US" altLang="en-US" sz="2400" b="1" dirty="0" err="1">
                <a:latin typeface="Arial" panose="020B0604020202020204" pitchFamily="34" charset="0"/>
                <a:cs typeface="Times New Roman" panose="02020603050405020304" pitchFamily="18" charset="0"/>
              </a:rPr>
              <a:t>với</a:t>
            </a:r>
            <a:r>
              <a:rPr lang="en-US" altLang="en-US" sz="2400" b="1" dirty="0">
                <a:latin typeface="Arial" panose="020B0604020202020204" pitchFamily="34" charset="0"/>
                <a:cs typeface="Times New Roman" panose="02020603050405020304" pitchFamily="18" charset="0"/>
              </a:rPr>
              <a:t> NT</a:t>
            </a:r>
          </a:p>
        </p:txBody>
      </p:sp>
      <p:sp>
        <p:nvSpPr>
          <p:cNvPr id="11" name="Rectangle 3"/>
          <p:cNvSpPr>
            <a:spLocks noChangeArrowheads="1"/>
          </p:cNvSpPr>
          <p:nvPr/>
        </p:nvSpPr>
        <p:spPr bwMode="auto">
          <a:xfrm>
            <a:off x="1815411" y="125106"/>
            <a:ext cx="932116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914400" indent="-9144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ts val="600"/>
              </a:spcBef>
              <a:spcAft>
                <a:spcPts val="600"/>
              </a:spcAft>
              <a:buNone/>
            </a:pPr>
            <a:r>
              <a:rPr lang="en-US" altLang="en-US" sz="2400" b="1" dirty="0" smtClean="0">
                <a:solidFill>
                  <a:srgbClr val="0033CC"/>
                </a:solidFill>
                <a:latin typeface="Arial" panose="020B0604020202020204" pitchFamily="34" charset="0"/>
                <a:cs typeface="Times New Roman" panose="02020603050405020304" pitchFamily="18" charset="0"/>
              </a:rPr>
              <a:t>BÀI HỌC KINH NGHIỆM CHO VN TRONG THÚC ĐẨY MỐI QUAN HỆ HỢP TÁC NT VÀ DN (</a:t>
            </a:r>
            <a:r>
              <a:rPr lang="en-US" altLang="en-US" sz="2400" b="1" dirty="0" err="1" smtClean="0">
                <a:solidFill>
                  <a:srgbClr val="0033CC"/>
                </a:solidFill>
                <a:latin typeface="Arial" panose="020B0604020202020204" pitchFamily="34" charset="0"/>
                <a:cs typeface="Times New Roman" panose="02020603050405020304" pitchFamily="18" charset="0"/>
              </a:rPr>
              <a:t>tt</a:t>
            </a:r>
            <a:r>
              <a:rPr lang="en-US" altLang="en-US" sz="2400" b="1" dirty="0" smtClean="0">
                <a:solidFill>
                  <a:srgbClr val="0033CC"/>
                </a:solidFill>
                <a:latin typeface="Arial" panose="020B0604020202020204" pitchFamily="34" charset="0"/>
                <a:cs typeface="Times New Roman" panose="02020603050405020304" pitchFamily="18" charset="0"/>
              </a:rPr>
              <a:t>)</a:t>
            </a:r>
            <a:endParaRPr lang="en-US" altLang="en-US" sz="2400" b="1" dirty="0">
              <a:solidFill>
                <a:srgbClr val="0033CC"/>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40308009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ubtitle 2"/>
          <p:cNvSpPr txBox="1">
            <a:spLocks/>
          </p:cNvSpPr>
          <p:nvPr/>
        </p:nvSpPr>
        <p:spPr>
          <a:xfrm>
            <a:off x="127994" y="1529423"/>
            <a:ext cx="7101385" cy="54983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b="1" dirty="0" smtClean="0">
                <a:solidFill>
                  <a:srgbClr val="002060"/>
                </a:solidFill>
              </a:rPr>
              <a:t>CHUYÊN ĐỀ 5</a:t>
            </a:r>
            <a:endParaRPr lang="en-US" sz="4000" b="1" dirty="0">
              <a:solidFill>
                <a:srgbClr val="002060"/>
              </a:solidFill>
            </a:endParaRPr>
          </a:p>
        </p:txBody>
      </p:sp>
      <p:sp>
        <p:nvSpPr>
          <p:cNvPr id="6" name="Rectangle 5"/>
          <p:cNvSpPr/>
          <p:nvPr/>
        </p:nvSpPr>
        <p:spPr>
          <a:xfrm>
            <a:off x="613043" y="3589594"/>
            <a:ext cx="5801405" cy="2585323"/>
          </a:xfrm>
          <a:prstGeom prst="rect">
            <a:avLst/>
          </a:prstGeom>
        </p:spPr>
        <p:txBody>
          <a:bodyPr wrap="square">
            <a:spAutoFit/>
          </a:bodyPr>
          <a:lstStyle/>
          <a:p>
            <a:pPr marL="571500" indent="-571500">
              <a:lnSpc>
                <a:spcPct val="150000"/>
              </a:lnSpc>
              <a:spcAft>
                <a:spcPts val="800"/>
              </a:spcAft>
              <a:buClr>
                <a:srgbClr val="C00000"/>
              </a:buClr>
              <a:buFont typeface="Wingdings" panose="05000000000000000000" pitchFamily="2" charset="2"/>
              <a:buChar char="v"/>
            </a:pP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CMCN </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4.0 :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Đặc</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điểm</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thời</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cơ</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và</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thách</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thức</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đối</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với</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GDNN</a:t>
            </a:r>
            <a:endPar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80478" y="499290"/>
            <a:ext cx="420642" cy="420642"/>
          </a:xfrm>
          <a:prstGeom prst="rect">
            <a:avLst/>
          </a:prstGeom>
        </p:spPr>
      </p:pic>
      <p:sp>
        <p:nvSpPr>
          <p:cNvPr id="9" name="Action Button: Forward or Next 8">
            <a:hlinkClick r:id="" action="ppaction://customshow?id=3&amp;return=true" highlightClick="1"/>
          </p:cNvPr>
          <p:cNvSpPr/>
          <p:nvPr/>
        </p:nvSpPr>
        <p:spPr>
          <a:xfrm>
            <a:off x="4544278" y="5591188"/>
            <a:ext cx="292756" cy="287139"/>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56643" y="6250468"/>
            <a:ext cx="835357" cy="607532"/>
          </a:xfrm>
          <a:prstGeom prst="rect">
            <a:avLst/>
          </a:prstGeom>
        </p:spPr>
      </p:pic>
      <p:sp>
        <p:nvSpPr>
          <p:cNvPr id="10" name="Title 1"/>
          <p:cNvSpPr txBox="1">
            <a:spLocks/>
          </p:cNvSpPr>
          <p:nvPr/>
        </p:nvSpPr>
        <p:spPr>
          <a:xfrm>
            <a:off x="0" y="368489"/>
            <a:ext cx="7101385" cy="8893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smtClean="0">
                <a:solidFill>
                  <a:srgbClr val="0033CC"/>
                </a:solidFill>
              </a:rPr>
              <a:t>NỘI DUNG TRAO ĐỔI</a:t>
            </a:r>
            <a:endParaRPr lang="en-US" sz="4800" b="1" dirty="0">
              <a:solidFill>
                <a:srgbClr val="0033CC"/>
              </a:solidFill>
            </a:endParaRP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83223" y="1187849"/>
            <a:ext cx="4443021" cy="45719"/>
          </a:xfrm>
          <a:prstGeom prst="rect">
            <a:avLst/>
          </a:prstGeom>
        </p:spPr>
      </p:pic>
      <p:pic>
        <p:nvPicPr>
          <p:cNvPr id="3" name="Picture 2"/>
          <p:cNvPicPr>
            <a:picLocks noChangeAspect="1"/>
          </p:cNvPicPr>
          <p:nvPr/>
        </p:nvPicPr>
        <p:blipFill>
          <a:blip r:embed="rId6"/>
          <a:stretch>
            <a:fillRect/>
          </a:stretch>
        </p:blipFill>
        <p:spPr>
          <a:xfrm>
            <a:off x="6684351" y="706457"/>
            <a:ext cx="5148257" cy="2964789"/>
          </a:xfrm>
          <a:prstGeom prst="rect">
            <a:avLst/>
          </a:prstGeom>
          <a:effectLst>
            <a:glow rad="127000">
              <a:srgbClr val="C00000"/>
            </a:glow>
          </a:effectLst>
        </p:spPr>
      </p:pic>
      <p:pic>
        <p:nvPicPr>
          <p:cNvPr id="4" name="Picture 3"/>
          <p:cNvPicPr>
            <a:picLocks noChangeAspect="1"/>
          </p:cNvPicPr>
          <p:nvPr/>
        </p:nvPicPr>
        <p:blipFill>
          <a:blip r:embed="rId7"/>
          <a:stretch>
            <a:fillRect/>
          </a:stretch>
        </p:blipFill>
        <p:spPr>
          <a:xfrm>
            <a:off x="6127845" y="3711181"/>
            <a:ext cx="6064155" cy="2443959"/>
          </a:xfrm>
          <a:prstGeom prst="rect">
            <a:avLst/>
          </a:prstGeom>
        </p:spPr>
      </p:pic>
    </p:spTree>
    <p:extLst>
      <p:ext uri="{BB962C8B-B14F-4D97-AF65-F5344CB8AC3E}">
        <p14:creationId xmlns:p14="http://schemas.microsoft.com/office/powerpoint/2010/main" val="33108803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2"/>
          <p:cNvSpPr>
            <a:spLocks noGrp="1" noChangeArrowheads="1"/>
          </p:cNvSpPr>
          <p:nvPr>
            <p:ph type="body" idx="1"/>
          </p:nvPr>
        </p:nvSpPr>
        <p:spPr>
          <a:xfrm>
            <a:off x="2284578" y="313898"/>
            <a:ext cx="8224198" cy="533400"/>
          </a:xfrm>
        </p:spPr>
        <p:txBody>
          <a:bodyPr>
            <a:noAutofit/>
          </a:bodyPr>
          <a:lstStyle/>
          <a:p>
            <a:pPr algn="just">
              <a:lnSpc>
                <a:spcPct val="90000"/>
              </a:lnSpc>
              <a:spcAft>
                <a:spcPct val="5000"/>
              </a:spcAft>
              <a:buFontTx/>
              <a:buNone/>
            </a:pPr>
            <a:r>
              <a:rPr lang="en-US" altLang="en-US" sz="3200" b="1" dirty="0" smtClean="0">
                <a:solidFill>
                  <a:srgbClr val="0070C0"/>
                </a:solidFill>
              </a:rPr>
              <a:t>NHỮNG MẶT TÍCH CỰC VÀ TIÊU CỰC CỦA KTTT</a:t>
            </a:r>
            <a:endParaRPr lang="en-US" altLang="en-US" sz="3200" b="1" dirty="0">
              <a:solidFill>
                <a:srgbClr val="0070C0"/>
              </a:solidFill>
            </a:endParaRPr>
          </a:p>
        </p:txBody>
      </p:sp>
      <p:sp>
        <p:nvSpPr>
          <p:cNvPr id="326660" name="Rectangle 4"/>
          <p:cNvSpPr>
            <a:spLocks noChangeArrowheads="1"/>
          </p:cNvSpPr>
          <p:nvPr/>
        </p:nvSpPr>
        <p:spPr bwMode="gray">
          <a:xfrm>
            <a:off x="1337480" y="4995082"/>
            <a:ext cx="10522424" cy="982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fontAlgn="base">
              <a:spcBef>
                <a:spcPct val="20000"/>
              </a:spcBef>
              <a:spcAft>
                <a:spcPct val="0"/>
              </a:spcAft>
              <a:buChar char="»"/>
              <a:defRPr sz="2000">
                <a:solidFill>
                  <a:schemeClr val="tx1"/>
                </a:solidFill>
                <a:latin typeface="Times New Roman" panose="02020603050405020304" pitchFamily="18" charset="0"/>
              </a:defRPr>
            </a:lvl6pPr>
            <a:lvl7pPr marL="2971800" indent="-228600" fontAlgn="base">
              <a:spcBef>
                <a:spcPct val="20000"/>
              </a:spcBef>
              <a:spcAft>
                <a:spcPct val="0"/>
              </a:spcAft>
              <a:buChar char="»"/>
              <a:defRPr sz="2000">
                <a:solidFill>
                  <a:schemeClr val="tx1"/>
                </a:solidFill>
                <a:latin typeface="Times New Roman" panose="02020603050405020304" pitchFamily="18" charset="0"/>
              </a:defRPr>
            </a:lvl7pPr>
            <a:lvl8pPr marL="3429000" indent="-228600" fontAlgn="base">
              <a:spcBef>
                <a:spcPct val="20000"/>
              </a:spcBef>
              <a:spcAft>
                <a:spcPct val="0"/>
              </a:spcAft>
              <a:buChar char="»"/>
              <a:defRPr sz="2000">
                <a:solidFill>
                  <a:schemeClr val="tx1"/>
                </a:solidFill>
                <a:latin typeface="Times New Roman" panose="02020603050405020304" pitchFamily="18" charset="0"/>
              </a:defRPr>
            </a:lvl8pPr>
            <a:lvl9pPr marL="3886200" indent="-228600" fontAlgn="base">
              <a:spcBef>
                <a:spcPct val="20000"/>
              </a:spcBef>
              <a:spcAft>
                <a:spcPct val="0"/>
              </a:spcAft>
              <a:buChar char="»"/>
              <a:defRPr sz="2000">
                <a:solidFill>
                  <a:schemeClr val="tx1"/>
                </a:solidFill>
                <a:latin typeface="Times New Roman" panose="02020603050405020304" pitchFamily="18" charset="0"/>
              </a:defRPr>
            </a:lvl9pPr>
          </a:lstStyle>
          <a:p>
            <a:pPr algn="just">
              <a:spcAft>
                <a:spcPct val="5000"/>
              </a:spcAft>
              <a:buClr>
                <a:srgbClr val="C00000"/>
              </a:buClr>
              <a:buFont typeface="Wingdings" panose="05000000000000000000" pitchFamily="2" charset="2"/>
              <a:buChar char="v"/>
            </a:pPr>
            <a:r>
              <a:rPr lang="en-US" altLang="en-US" sz="2400" b="1" dirty="0" err="1" smtClean="0">
                <a:latin typeface="Centery"/>
              </a:rPr>
              <a:t>Góp</a:t>
            </a:r>
            <a:r>
              <a:rPr lang="en-US" altLang="en-US" sz="2400" b="1" dirty="0" smtClean="0">
                <a:latin typeface="Centery"/>
              </a:rPr>
              <a:t> </a:t>
            </a:r>
            <a:r>
              <a:rPr lang="en-US" altLang="en-US" sz="2400" b="1" dirty="0" err="1">
                <a:latin typeface="Centery"/>
              </a:rPr>
              <a:t>phần</a:t>
            </a:r>
            <a:r>
              <a:rPr lang="en-US" altLang="en-US" sz="2400" b="1" dirty="0">
                <a:latin typeface="Centery"/>
              </a:rPr>
              <a:t> </a:t>
            </a:r>
            <a:r>
              <a:rPr lang="en-US" altLang="en-US" sz="2400" b="1" dirty="0" err="1">
                <a:latin typeface="Centery"/>
              </a:rPr>
              <a:t>nâng</a:t>
            </a:r>
            <a:r>
              <a:rPr lang="en-US" altLang="en-US" sz="2400" b="1" dirty="0">
                <a:latin typeface="Centery"/>
              </a:rPr>
              <a:t> </a:t>
            </a:r>
            <a:r>
              <a:rPr lang="en-US" altLang="en-US" sz="2400" b="1" dirty="0" err="1">
                <a:latin typeface="Centery"/>
              </a:rPr>
              <a:t>cao</a:t>
            </a:r>
            <a:r>
              <a:rPr lang="en-US" altLang="en-US" sz="2400" b="1" dirty="0">
                <a:latin typeface="Centery"/>
              </a:rPr>
              <a:t> </a:t>
            </a:r>
            <a:r>
              <a:rPr lang="en-US" altLang="en-US" sz="2400" b="1" dirty="0" smtClean="0">
                <a:latin typeface="Centery"/>
              </a:rPr>
              <a:t>NS, CL, HQ </a:t>
            </a:r>
            <a:r>
              <a:rPr lang="en-US" altLang="en-US" sz="2400" b="1" dirty="0" err="1" smtClean="0">
                <a:latin typeface="Centery"/>
              </a:rPr>
              <a:t>sản</a:t>
            </a:r>
            <a:r>
              <a:rPr lang="en-US" altLang="en-US" sz="2400" b="1" dirty="0" smtClean="0">
                <a:latin typeface="Centery"/>
              </a:rPr>
              <a:t> </a:t>
            </a:r>
            <a:r>
              <a:rPr lang="en-US" altLang="en-US" sz="2400" b="1" dirty="0" err="1">
                <a:latin typeface="Centery"/>
              </a:rPr>
              <a:t>xuất</a:t>
            </a:r>
            <a:r>
              <a:rPr lang="en-US" altLang="en-US" sz="2400" b="1" dirty="0">
                <a:latin typeface="Centery"/>
              </a:rPr>
              <a:t>, </a:t>
            </a:r>
            <a:r>
              <a:rPr lang="en-US" altLang="en-US" sz="2400" b="1" dirty="0" err="1">
                <a:latin typeface="Centery"/>
              </a:rPr>
              <a:t>làm</a:t>
            </a:r>
            <a:r>
              <a:rPr lang="en-US" altLang="en-US" sz="2400" b="1" dirty="0">
                <a:latin typeface="Centery"/>
              </a:rPr>
              <a:t> </a:t>
            </a:r>
            <a:r>
              <a:rPr lang="en-US" altLang="en-US" sz="2400" b="1" dirty="0" err="1">
                <a:latin typeface="Centery"/>
              </a:rPr>
              <a:t>phong</a:t>
            </a:r>
            <a:r>
              <a:rPr lang="en-US" altLang="en-US" sz="2400" b="1" dirty="0">
                <a:latin typeface="Centery"/>
              </a:rPr>
              <a:t> </a:t>
            </a:r>
            <a:r>
              <a:rPr lang="en-US" altLang="en-US" sz="2400" b="1" dirty="0" err="1">
                <a:latin typeface="Centery"/>
              </a:rPr>
              <a:t>phú</a:t>
            </a:r>
            <a:r>
              <a:rPr lang="en-US" altLang="en-US" sz="2400" b="1" dirty="0">
                <a:latin typeface="Centery"/>
              </a:rPr>
              <a:t> </a:t>
            </a:r>
            <a:r>
              <a:rPr lang="en-US" altLang="en-US" sz="2400" b="1" dirty="0" err="1">
                <a:latin typeface="Centery"/>
              </a:rPr>
              <a:t>hàng</a:t>
            </a:r>
            <a:r>
              <a:rPr lang="en-US" altLang="en-US" sz="2400" b="1" dirty="0">
                <a:latin typeface="Centery"/>
              </a:rPr>
              <a:t> </a:t>
            </a:r>
            <a:r>
              <a:rPr lang="en-US" altLang="en-US" sz="2400" b="1" dirty="0" err="1">
                <a:latin typeface="Centery"/>
              </a:rPr>
              <a:t>hoá</a:t>
            </a:r>
            <a:r>
              <a:rPr lang="en-US" altLang="en-US" sz="2400" b="1" dirty="0">
                <a:latin typeface="Centery"/>
              </a:rPr>
              <a:t>; </a:t>
            </a:r>
            <a:r>
              <a:rPr lang="en-US" altLang="en-US" sz="2400" b="1" dirty="0" err="1">
                <a:latin typeface="Centery"/>
              </a:rPr>
              <a:t>dịch</a:t>
            </a:r>
            <a:r>
              <a:rPr lang="en-US" altLang="en-US" sz="2400" b="1" dirty="0">
                <a:latin typeface="Centery"/>
              </a:rPr>
              <a:t> </a:t>
            </a:r>
            <a:r>
              <a:rPr lang="en-US" altLang="en-US" sz="2400" b="1" dirty="0" err="1">
                <a:latin typeface="Centery"/>
              </a:rPr>
              <a:t>vụ</a:t>
            </a:r>
            <a:r>
              <a:rPr lang="en-US" altLang="en-US" sz="2400" b="1" dirty="0">
                <a:latin typeface="Centery"/>
              </a:rPr>
              <a:t> </a:t>
            </a:r>
            <a:r>
              <a:rPr lang="en-US" altLang="en-US" sz="2400" b="1" dirty="0" err="1">
                <a:latin typeface="Centery"/>
              </a:rPr>
              <a:t>được</a:t>
            </a:r>
            <a:r>
              <a:rPr lang="en-US" altLang="en-US" sz="2400" b="1" dirty="0">
                <a:latin typeface="Centery"/>
              </a:rPr>
              <a:t> </a:t>
            </a:r>
            <a:r>
              <a:rPr lang="en-US" altLang="en-US" sz="2400" b="1" dirty="0" err="1">
                <a:latin typeface="Centery"/>
              </a:rPr>
              <a:t>mở</a:t>
            </a:r>
            <a:r>
              <a:rPr lang="en-US" altLang="en-US" sz="2400" b="1" dirty="0">
                <a:latin typeface="Centery"/>
              </a:rPr>
              <a:t> </a:t>
            </a:r>
            <a:r>
              <a:rPr lang="en-US" altLang="en-US" sz="2400" b="1" dirty="0" err="1">
                <a:latin typeface="Centery"/>
              </a:rPr>
              <a:t>rộng</a:t>
            </a:r>
            <a:r>
              <a:rPr lang="en-US" altLang="en-US" sz="2400" b="1" dirty="0">
                <a:latin typeface="Centery"/>
              </a:rPr>
              <a:t> </a:t>
            </a:r>
            <a:r>
              <a:rPr lang="en-US" altLang="en-US" sz="2400" b="1" dirty="0" smtClean="0">
                <a:latin typeface="Centery"/>
              </a:rPr>
              <a:t>…</a:t>
            </a:r>
            <a:endParaRPr lang="en-US" altLang="en-US" sz="2300" b="1" dirty="0">
              <a:solidFill>
                <a:srgbClr val="000000"/>
              </a:solidFill>
              <a:latin typeface="Centery"/>
              <a:cs typeface="Times New Roman" panose="02020603050405020304" pitchFamily="18" charset="0"/>
            </a:endParaRPr>
          </a:p>
        </p:txBody>
      </p:sp>
      <p:sp>
        <p:nvSpPr>
          <p:cNvPr id="2" name="Rectangle 1"/>
          <p:cNvSpPr/>
          <p:nvPr/>
        </p:nvSpPr>
        <p:spPr>
          <a:xfrm>
            <a:off x="1394934" y="1424988"/>
            <a:ext cx="5778505" cy="461665"/>
          </a:xfrm>
          <a:prstGeom prst="rect">
            <a:avLst/>
          </a:prstGeom>
        </p:spPr>
        <p:txBody>
          <a:bodyPr wrap="none">
            <a:spAutoFit/>
          </a:bodyPr>
          <a:lstStyle/>
          <a:p>
            <a:pPr algn="just">
              <a:spcAft>
                <a:spcPct val="5000"/>
              </a:spcAft>
              <a:buFontTx/>
              <a:buNone/>
            </a:pPr>
            <a:r>
              <a:rPr lang="en-US" altLang="en-US" sz="2400" b="1" dirty="0" smtClean="0">
                <a:solidFill>
                  <a:srgbClr val="002060"/>
                </a:solidFill>
                <a:latin typeface="Centery"/>
              </a:rPr>
              <a:t>A) NHỮNG MẶT TÍCH CỰC CỦA KTTT:</a:t>
            </a:r>
            <a:endParaRPr lang="en-US" altLang="en-US" sz="2400" b="1" dirty="0">
              <a:solidFill>
                <a:srgbClr val="002060"/>
              </a:solidFill>
              <a:latin typeface="Centery"/>
            </a:endParaRPr>
          </a:p>
        </p:txBody>
      </p:sp>
      <p:sp>
        <p:nvSpPr>
          <p:cNvPr id="3" name="Rectangle 2"/>
          <p:cNvSpPr/>
          <p:nvPr/>
        </p:nvSpPr>
        <p:spPr>
          <a:xfrm>
            <a:off x="1350275" y="2431424"/>
            <a:ext cx="10732542" cy="502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just">
              <a:spcBef>
                <a:spcPct val="20000"/>
              </a:spcBef>
              <a:spcAft>
                <a:spcPct val="5000"/>
              </a:spcAft>
              <a:buClr>
                <a:srgbClr val="C00000"/>
              </a:buClr>
              <a:buFont typeface="Wingdings" panose="05000000000000000000" pitchFamily="2" charset="2"/>
              <a:buChar char="v"/>
            </a:pPr>
            <a:r>
              <a:rPr lang="en-US" altLang="en-US" sz="2400" b="1" dirty="0" err="1">
                <a:latin typeface="Centery"/>
              </a:rPr>
              <a:t>Tạo</a:t>
            </a:r>
            <a:r>
              <a:rPr lang="en-US" altLang="en-US" sz="2400" b="1" dirty="0">
                <a:latin typeface="Centery"/>
              </a:rPr>
              <a:t> </a:t>
            </a:r>
            <a:r>
              <a:rPr lang="en-US" altLang="en-US" sz="2400" b="1" dirty="0" err="1" smtClean="0">
                <a:latin typeface="Centery"/>
              </a:rPr>
              <a:t>cơ</a:t>
            </a:r>
            <a:r>
              <a:rPr lang="en-US" altLang="en-US" sz="2400" b="1" dirty="0" smtClean="0">
                <a:latin typeface="Centery"/>
              </a:rPr>
              <a:t> </a:t>
            </a:r>
            <a:r>
              <a:rPr lang="en-US" altLang="en-US" sz="2400" b="1" dirty="0" err="1">
                <a:latin typeface="Centery"/>
              </a:rPr>
              <a:t>hội</a:t>
            </a:r>
            <a:r>
              <a:rPr lang="en-US" altLang="en-US" sz="2400" b="1" dirty="0">
                <a:latin typeface="Centery"/>
              </a:rPr>
              <a:t> </a:t>
            </a:r>
            <a:r>
              <a:rPr lang="en-US" altLang="en-US" sz="2400" b="1" dirty="0" err="1">
                <a:latin typeface="Centery"/>
              </a:rPr>
              <a:t>cho</a:t>
            </a:r>
            <a:r>
              <a:rPr lang="en-US" altLang="en-US" sz="2400" b="1" dirty="0">
                <a:latin typeface="Centery"/>
              </a:rPr>
              <a:t> </a:t>
            </a:r>
            <a:r>
              <a:rPr lang="en-US" altLang="en-US" sz="2400" b="1" dirty="0" err="1">
                <a:latin typeface="Centery"/>
              </a:rPr>
              <a:t>mọi</a:t>
            </a:r>
            <a:r>
              <a:rPr lang="en-US" altLang="en-US" sz="2400" b="1" dirty="0">
                <a:latin typeface="Centery"/>
              </a:rPr>
              <a:t> </a:t>
            </a:r>
            <a:r>
              <a:rPr lang="en-US" altLang="en-US" sz="2400" b="1" dirty="0" err="1">
                <a:latin typeface="Centery"/>
              </a:rPr>
              <a:t>người</a:t>
            </a:r>
            <a:r>
              <a:rPr lang="en-US" altLang="en-US" sz="2400" b="1" dirty="0">
                <a:latin typeface="Centery"/>
              </a:rPr>
              <a:t> </a:t>
            </a:r>
            <a:r>
              <a:rPr lang="en-US" altLang="en-US" sz="2400" b="1" dirty="0" err="1">
                <a:latin typeface="Centery"/>
              </a:rPr>
              <a:t>sáng</a:t>
            </a:r>
            <a:r>
              <a:rPr lang="en-US" altLang="en-US" sz="2400" b="1" dirty="0">
                <a:latin typeface="Centery"/>
              </a:rPr>
              <a:t> </a:t>
            </a:r>
            <a:r>
              <a:rPr lang="en-US" altLang="en-US" sz="2400" b="1" dirty="0" err="1">
                <a:latin typeface="Centery"/>
              </a:rPr>
              <a:t>tạo</a:t>
            </a:r>
            <a:r>
              <a:rPr lang="en-US" altLang="en-US" sz="2400" b="1" dirty="0">
                <a:latin typeface="Centery"/>
              </a:rPr>
              <a:t>, </a:t>
            </a:r>
            <a:r>
              <a:rPr lang="en-US" altLang="en-US" sz="2400" b="1" dirty="0" err="1">
                <a:latin typeface="Centery"/>
              </a:rPr>
              <a:t>kích</a:t>
            </a:r>
            <a:r>
              <a:rPr lang="en-US" altLang="en-US" sz="2400" b="1" dirty="0">
                <a:latin typeface="Centery"/>
              </a:rPr>
              <a:t> </a:t>
            </a:r>
            <a:r>
              <a:rPr lang="en-US" altLang="en-US" sz="2400" b="1" dirty="0" err="1">
                <a:latin typeface="Centery"/>
              </a:rPr>
              <a:t>thích</a:t>
            </a:r>
            <a:r>
              <a:rPr lang="en-US" altLang="en-US" sz="2400" b="1" dirty="0">
                <a:latin typeface="Centery"/>
              </a:rPr>
              <a:t> </a:t>
            </a:r>
            <a:r>
              <a:rPr lang="en-US" altLang="en-US" sz="2400" b="1" dirty="0" smtClean="0">
                <a:latin typeface="Centery"/>
              </a:rPr>
              <a:t>SX, </a:t>
            </a:r>
            <a:r>
              <a:rPr lang="en-US" altLang="en-US" sz="2400" b="1" dirty="0" err="1" smtClean="0">
                <a:latin typeface="Centery"/>
              </a:rPr>
              <a:t>cải</a:t>
            </a:r>
            <a:r>
              <a:rPr lang="en-US" altLang="en-US" sz="2400" b="1" dirty="0" smtClean="0">
                <a:latin typeface="Centery"/>
              </a:rPr>
              <a:t> </a:t>
            </a:r>
            <a:r>
              <a:rPr lang="en-US" altLang="en-US" sz="2400" b="1" dirty="0" err="1">
                <a:latin typeface="Centery"/>
              </a:rPr>
              <a:t>tiến</a:t>
            </a:r>
            <a:r>
              <a:rPr lang="en-US" altLang="en-US" sz="2400" b="1" dirty="0">
                <a:latin typeface="Centery"/>
              </a:rPr>
              <a:t> </a:t>
            </a:r>
            <a:r>
              <a:rPr lang="en-US" altLang="en-US" sz="2400" b="1" dirty="0" smtClean="0">
                <a:latin typeface="Centery"/>
              </a:rPr>
              <a:t>…</a:t>
            </a:r>
            <a:endParaRPr lang="en-US" altLang="en-US" sz="2400" b="1" dirty="0">
              <a:latin typeface="Centery"/>
            </a:endParaRPr>
          </a:p>
        </p:txBody>
      </p:sp>
      <p:sp>
        <p:nvSpPr>
          <p:cNvPr id="4" name="Rectangle 3"/>
          <p:cNvSpPr/>
          <p:nvPr/>
        </p:nvSpPr>
        <p:spPr>
          <a:xfrm>
            <a:off x="1332741" y="3262847"/>
            <a:ext cx="10677288" cy="572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just">
              <a:spcBef>
                <a:spcPct val="20000"/>
              </a:spcBef>
              <a:spcAft>
                <a:spcPct val="5000"/>
              </a:spcAft>
              <a:buClr>
                <a:srgbClr val="C00000"/>
              </a:buClr>
              <a:buFont typeface="Wingdings" panose="05000000000000000000" pitchFamily="2" charset="2"/>
              <a:buChar char="v"/>
            </a:pPr>
            <a:r>
              <a:rPr lang="en-US" altLang="en-US" sz="2400" b="1" dirty="0" err="1">
                <a:latin typeface="Centery"/>
              </a:rPr>
              <a:t>Tạo</a:t>
            </a:r>
            <a:r>
              <a:rPr lang="en-US" altLang="en-US" sz="2400" b="1" dirty="0">
                <a:latin typeface="Centery"/>
              </a:rPr>
              <a:t> </a:t>
            </a:r>
            <a:r>
              <a:rPr lang="en-US" altLang="en-US" sz="2400" b="1" dirty="0" err="1" smtClean="0">
                <a:latin typeface="Centery"/>
              </a:rPr>
              <a:t>cơ</a:t>
            </a:r>
            <a:r>
              <a:rPr lang="en-US" altLang="en-US" sz="2400" b="1" dirty="0" smtClean="0">
                <a:latin typeface="Centery"/>
              </a:rPr>
              <a:t> </a:t>
            </a:r>
            <a:r>
              <a:rPr lang="en-US" altLang="en-US" sz="2400" b="1" dirty="0" err="1">
                <a:latin typeface="Centery"/>
              </a:rPr>
              <a:t>chế</a:t>
            </a:r>
            <a:r>
              <a:rPr lang="en-US" altLang="en-US" sz="2400" b="1" dirty="0">
                <a:latin typeface="Centery"/>
              </a:rPr>
              <a:t> </a:t>
            </a:r>
            <a:r>
              <a:rPr lang="en-US" altLang="en-US" sz="2400" b="1" dirty="0" err="1">
                <a:latin typeface="Centery"/>
              </a:rPr>
              <a:t>đào</a:t>
            </a:r>
            <a:r>
              <a:rPr lang="en-US" altLang="en-US" sz="2400" b="1" dirty="0">
                <a:latin typeface="Centery"/>
              </a:rPr>
              <a:t> </a:t>
            </a:r>
            <a:r>
              <a:rPr lang="en-US" altLang="en-US" sz="2400" b="1" dirty="0" err="1">
                <a:latin typeface="Centery"/>
              </a:rPr>
              <a:t>tạo</a:t>
            </a:r>
            <a:r>
              <a:rPr lang="en-US" altLang="en-US" sz="2400" b="1" dirty="0">
                <a:latin typeface="Centery"/>
              </a:rPr>
              <a:t>, </a:t>
            </a:r>
            <a:r>
              <a:rPr lang="en-US" altLang="en-US" sz="2400" b="1" dirty="0" err="1">
                <a:latin typeface="Centery"/>
              </a:rPr>
              <a:t>tuyển</a:t>
            </a:r>
            <a:r>
              <a:rPr lang="en-US" altLang="en-US" sz="2400" b="1" dirty="0">
                <a:latin typeface="Centery"/>
              </a:rPr>
              <a:t> </a:t>
            </a:r>
            <a:r>
              <a:rPr lang="en-US" altLang="en-US" sz="2400" b="1" dirty="0" err="1">
                <a:latin typeface="Centery"/>
              </a:rPr>
              <a:t>chọn</a:t>
            </a:r>
            <a:r>
              <a:rPr lang="en-US" altLang="en-US" sz="2400" b="1" dirty="0">
                <a:latin typeface="Centery"/>
              </a:rPr>
              <a:t>, </a:t>
            </a:r>
            <a:r>
              <a:rPr lang="en-US" altLang="en-US" sz="2400" b="1" dirty="0" smtClean="0">
                <a:latin typeface="Centery"/>
              </a:rPr>
              <a:t>SD </a:t>
            </a:r>
            <a:r>
              <a:rPr lang="en-US" altLang="en-US" sz="2400" b="1" dirty="0" err="1" smtClean="0">
                <a:latin typeface="Centery"/>
              </a:rPr>
              <a:t>hiệu</a:t>
            </a:r>
            <a:r>
              <a:rPr lang="en-US" altLang="en-US" sz="2400" b="1" dirty="0" smtClean="0">
                <a:latin typeface="Centery"/>
              </a:rPr>
              <a:t> </a:t>
            </a:r>
            <a:r>
              <a:rPr lang="en-US" altLang="en-US" sz="2400" b="1" dirty="0" err="1">
                <a:latin typeface="Centery"/>
              </a:rPr>
              <a:t>quả</a:t>
            </a:r>
            <a:r>
              <a:rPr lang="en-US" altLang="en-US" sz="2400" b="1" dirty="0">
                <a:latin typeface="Centery"/>
              </a:rPr>
              <a:t> </a:t>
            </a:r>
            <a:r>
              <a:rPr lang="en-US" altLang="en-US" sz="2400" b="1" dirty="0" err="1" smtClean="0">
                <a:latin typeface="Centery"/>
              </a:rPr>
              <a:t>nguồn</a:t>
            </a:r>
            <a:r>
              <a:rPr lang="en-US" altLang="en-US" sz="2400" b="1" dirty="0" smtClean="0">
                <a:latin typeface="Centery"/>
              </a:rPr>
              <a:t> </a:t>
            </a:r>
            <a:r>
              <a:rPr lang="en-US" altLang="en-US" sz="2400" b="1" dirty="0" err="1" smtClean="0">
                <a:latin typeface="Centery"/>
              </a:rPr>
              <a:t>lực</a:t>
            </a:r>
            <a:r>
              <a:rPr lang="en-US" altLang="en-US" sz="2400" b="1" dirty="0" smtClean="0">
                <a:latin typeface="Centery"/>
              </a:rPr>
              <a:t> LĐ</a:t>
            </a:r>
            <a:endParaRPr lang="en-US" altLang="en-US" sz="2400" b="1" dirty="0">
              <a:latin typeface="Centery"/>
            </a:endParaRPr>
          </a:p>
        </p:txBody>
      </p:sp>
      <p:sp>
        <p:nvSpPr>
          <p:cNvPr id="5" name="Rectangle 4"/>
          <p:cNvSpPr/>
          <p:nvPr/>
        </p:nvSpPr>
        <p:spPr>
          <a:xfrm>
            <a:off x="1332054" y="4097502"/>
            <a:ext cx="10691624" cy="542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just">
              <a:spcBef>
                <a:spcPct val="20000"/>
              </a:spcBef>
              <a:spcAft>
                <a:spcPct val="5000"/>
              </a:spcAft>
              <a:buClr>
                <a:srgbClr val="C00000"/>
              </a:buClr>
              <a:buFont typeface="Wingdings" panose="05000000000000000000" pitchFamily="2" charset="2"/>
              <a:buChar char="v"/>
            </a:pPr>
            <a:r>
              <a:rPr lang="en-US" altLang="en-US" sz="2400" b="1" dirty="0" err="1">
                <a:latin typeface="Centery"/>
              </a:rPr>
              <a:t>Tạo</a:t>
            </a:r>
            <a:r>
              <a:rPr lang="en-US" altLang="en-US" sz="2400" b="1" dirty="0">
                <a:latin typeface="Centery"/>
              </a:rPr>
              <a:t> </a:t>
            </a:r>
            <a:r>
              <a:rPr lang="en-US" altLang="en-US" sz="2400" b="1" dirty="0" err="1" smtClean="0">
                <a:latin typeface="Centery"/>
              </a:rPr>
              <a:t>môi</a:t>
            </a:r>
            <a:r>
              <a:rPr lang="en-US" altLang="en-US" sz="2400" b="1" dirty="0" smtClean="0">
                <a:latin typeface="Centery"/>
              </a:rPr>
              <a:t> </a:t>
            </a:r>
            <a:r>
              <a:rPr lang="en-US" altLang="en-US" sz="2400" b="1" dirty="0" err="1">
                <a:latin typeface="Centery"/>
              </a:rPr>
              <a:t>trường</a:t>
            </a:r>
            <a:r>
              <a:rPr lang="en-US" altLang="en-US" sz="2400" b="1" dirty="0">
                <a:latin typeface="Centery"/>
              </a:rPr>
              <a:t> </a:t>
            </a:r>
            <a:r>
              <a:rPr lang="en-US" altLang="en-US" sz="2400" b="1" dirty="0" smtClean="0">
                <a:latin typeface="Centery"/>
              </a:rPr>
              <a:t>KD </a:t>
            </a:r>
            <a:r>
              <a:rPr lang="en-US" altLang="en-US" sz="2400" b="1" dirty="0" err="1" smtClean="0">
                <a:latin typeface="Centery"/>
              </a:rPr>
              <a:t>tự</a:t>
            </a:r>
            <a:r>
              <a:rPr lang="en-US" altLang="en-US" sz="2400" b="1" dirty="0" smtClean="0">
                <a:latin typeface="Centery"/>
              </a:rPr>
              <a:t> </a:t>
            </a:r>
            <a:r>
              <a:rPr lang="en-US" altLang="en-US" sz="2400" b="1" dirty="0">
                <a:latin typeface="Centery"/>
              </a:rPr>
              <a:t>do, </a:t>
            </a:r>
            <a:r>
              <a:rPr lang="en-US" altLang="en-US" sz="2400" b="1" dirty="0" err="1">
                <a:latin typeface="Centery"/>
              </a:rPr>
              <a:t>dân</a:t>
            </a:r>
            <a:r>
              <a:rPr lang="en-US" altLang="en-US" sz="2400" b="1" dirty="0">
                <a:latin typeface="Centery"/>
              </a:rPr>
              <a:t> </a:t>
            </a:r>
            <a:r>
              <a:rPr lang="en-US" altLang="en-US" sz="2400" b="1" dirty="0" err="1" smtClean="0">
                <a:latin typeface="Centery"/>
              </a:rPr>
              <a:t>chủ</a:t>
            </a:r>
            <a:r>
              <a:rPr lang="en-US" altLang="en-US" sz="2400" b="1" dirty="0" smtClean="0">
                <a:latin typeface="Centery"/>
              </a:rPr>
              <a:t>, </a:t>
            </a:r>
            <a:r>
              <a:rPr lang="en-US" altLang="en-US" sz="2400" b="1" dirty="0" err="1" smtClean="0">
                <a:latin typeface="Centery"/>
              </a:rPr>
              <a:t>bảo</a:t>
            </a:r>
            <a:r>
              <a:rPr lang="en-US" altLang="en-US" sz="2400" b="1" dirty="0" smtClean="0">
                <a:latin typeface="Centery"/>
              </a:rPr>
              <a:t> </a:t>
            </a:r>
            <a:r>
              <a:rPr lang="en-US" altLang="en-US" sz="2400" b="1" dirty="0" err="1">
                <a:latin typeface="Centery"/>
              </a:rPr>
              <a:t>vệ</a:t>
            </a:r>
            <a:r>
              <a:rPr lang="en-US" altLang="en-US" sz="2400" b="1" dirty="0">
                <a:latin typeface="Centery"/>
              </a:rPr>
              <a:t> </a:t>
            </a:r>
            <a:r>
              <a:rPr lang="en-US" altLang="en-US" sz="2400" b="1" dirty="0" err="1">
                <a:latin typeface="Centery"/>
              </a:rPr>
              <a:t>lợi</a:t>
            </a:r>
            <a:r>
              <a:rPr lang="en-US" altLang="en-US" sz="2400" b="1" dirty="0">
                <a:latin typeface="Centery"/>
              </a:rPr>
              <a:t> </a:t>
            </a:r>
            <a:r>
              <a:rPr lang="en-US" altLang="en-US" sz="2400" b="1" dirty="0" err="1">
                <a:latin typeface="Centery"/>
              </a:rPr>
              <a:t>ích</a:t>
            </a:r>
            <a:r>
              <a:rPr lang="en-US" altLang="en-US" sz="2400" b="1" dirty="0">
                <a:latin typeface="Centery"/>
              </a:rPr>
              <a:t> </a:t>
            </a:r>
            <a:r>
              <a:rPr lang="en-US" altLang="en-US" sz="2400" b="1" dirty="0" err="1">
                <a:latin typeface="Centery"/>
              </a:rPr>
              <a:t>người</a:t>
            </a:r>
            <a:r>
              <a:rPr lang="en-US" altLang="en-US" sz="2400" b="1" dirty="0">
                <a:latin typeface="Centery"/>
              </a:rPr>
              <a:t> </a:t>
            </a:r>
            <a:r>
              <a:rPr lang="en-US" altLang="en-US" sz="2400" b="1" dirty="0" err="1">
                <a:latin typeface="Centery"/>
              </a:rPr>
              <a:t>tiêu</a:t>
            </a:r>
            <a:r>
              <a:rPr lang="en-US" altLang="en-US" sz="2400" b="1" dirty="0">
                <a:latin typeface="Centery"/>
              </a:rPr>
              <a:t> </a:t>
            </a:r>
            <a:r>
              <a:rPr lang="en-US" altLang="en-US" sz="2400" b="1" dirty="0" err="1" smtClean="0">
                <a:latin typeface="Centery"/>
              </a:rPr>
              <a:t>dùng</a:t>
            </a:r>
            <a:endParaRPr lang="en-US" altLang="en-US" sz="2400" b="1" dirty="0">
              <a:latin typeface="Centery"/>
            </a:endParaRPr>
          </a:p>
        </p:txBody>
      </p:sp>
    </p:spTree>
    <p:extLst>
      <p:ext uri="{BB962C8B-B14F-4D97-AF65-F5344CB8AC3E}">
        <p14:creationId xmlns:p14="http://schemas.microsoft.com/office/powerpoint/2010/main" val="75276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26660"/>
                                        </p:tgtEl>
                                        <p:attrNameLst>
                                          <p:attrName>style.visibility</p:attrName>
                                        </p:attrNameLst>
                                      </p:cBhvr>
                                      <p:to>
                                        <p:strVal val="visible"/>
                                      </p:to>
                                    </p:set>
                                    <p:animEffect transition="in" filter="wipe(down)">
                                      <p:cBhvr>
                                        <p:cTn id="22" dur="500"/>
                                        <p:tgtEl>
                                          <p:spTgt spid="326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660" grpId="0"/>
      <p:bldP spid="3" grpId="0"/>
      <p:bldP spid="4" grpId="0"/>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700" name="Rectangle 4"/>
          <p:cNvSpPr>
            <a:spLocks noChangeArrowheads="1"/>
          </p:cNvSpPr>
          <p:nvPr/>
        </p:nvSpPr>
        <p:spPr bwMode="gray">
          <a:xfrm>
            <a:off x="1373874" y="3848667"/>
            <a:ext cx="10417791" cy="491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just">
              <a:spcBef>
                <a:spcPct val="20000"/>
              </a:spcBef>
              <a:spcAft>
                <a:spcPct val="5000"/>
              </a:spcAft>
              <a:buClr>
                <a:srgbClr val="C00000"/>
              </a:buClr>
              <a:buFont typeface="Wingdings" panose="05000000000000000000" pitchFamily="2" charset="2"/>
              <a:buChar char="v"/>
            </a:pPr>
            <a:r>
              <a:rPr lang="en-US" altLang="en-US" sz="2400" b="1" dirty="0" err="1" smtClean="0">
                <a:latin typeface="Centery"/>
              </a:rPr>
              <a:t>Có</a:t>
            </a:r>
            <a:r>
              <a:rPr lang="en-US" altLang="en-US" sz="2400" b="1" dirty="0" smtClean="0">
                <a:latin typeface="Centery"/>
              </a:rPr>
              <a:t> </a:t>
            </a:r>
            <a:r>
              <a:rPr lang="en-US" altLang="en-US" sz="2400" b="1" dirty="0" err="1">
                <a:latin typeface="Centery"/>
              </a:rPr>
              <a:t>xu</a:t>
            </a:r>
            <a:r>
              <a:rPr lang="en-US" altLang="en-US" sz="2400" b="1" dirty="0">
                <a:latin typeface="Centery"/>
              </a:rPr>
              <a:t> </a:t>
            </a:r>
            <a:r>
              <a:rPr lang="en-US" altLang="en-US" sz="2400" b="1" dirty="0" err="1">
                <a:latin typeface="Centery"/>
              </a:rPr>
              <a:t>hướng</a:t>
            </a:r>
            <a:r>
              <a:rPr lang="en-US" altLang="en-US" sz="2400" b="1" dirty="0">
                <a:latin typeface="Centery"/>
              </a:rPr>
              <a:t> </a:t>
            </a:r>
            <a:r>
              <a:rPr lang="en-US" altLang="en-US" sz="2400" b="1" dirty="0" err="1">
                <a:latin typeface="Centery"/>
              </a:rPr>
              <a:t>dẫn</a:t>
            </a:r>
            <a:r>
              <a:rPr lang="en-US" altLang="en-US" sz="2400" b="1" dirty="0">
                <a:latin typeface="Centery"/>
              </a:rPr>
              <a:t> </a:t>
            </a:r>
            <a:r>
              <a:rPr lang="en-US" altLang="en-US" sz="2400" b="1" dirty="0" err="1">
                <a:latin typeface="Centery"/>
              </a:rPr>
              <a:t>đến</a:t>
            </a:r>
            <a:r>
              <a:rPr lang="en-US" altLang="en-US" sz="2400" b="1" dirty="0">
                <a:latin typeface="Centery"/>
              </a:rPr>
              <a:t> </a:t>
            </a:r>
            <a:r>
              <a:rPr lang="en-US" altLang="en-US" sz="2400" b="1" dirty="0" err="1">
                <a:latin typeface="Centery"/>
              </a:rPr>
              <a:t>phân</a:t>
            </a:r>
            <a:r>
              <a:rPr lang="en-US" altLang="en-US" sz="2400" b="1" dirty="0">
                <a:latin typeface="Centery"/>
              </a:rPr>
              <a:t> </a:t>
            </a:r>
            <a:r>
              <a:rPr lang="en-US" altLang="en-US" sz="2400" b="1" dirty="0" err="1">
                <a:latin typeface="Centery"/>
              </a:rPr>
              <a:t>biệt</a:t>
            </a:r>
            <a:r>
              <a:rPr lang="en-US" altLang="en-US" sz="2400" b="1" dirty="0">
                <a:latin typeface="Centery"/>
              </a:rPr>
              <a:t> </a:t>
            </a:r>
            <a:r>
              <a:rPr lang="en-US" altLang="en-US" sz="2400" b="1" dirty="0" err="1">
                <a:latin typeface="Centery"/>
              </a:rPr>
              <a:t>giàu</a:t>
            </a:r>
            <a:r>
              <a:rPr lang="en-US" altLang="en-US" sz="2400" b="1" dirty="0">
                <a:latin typeface="Centery"/>
              </a:rPr>
              <a:t> </a:t>
            </a:r>
            <a:r>
              <a:rPr lang="en-US" altLang="en-US" sz="2400" b="1" dirty="0" err="1">
                <a:latin typeface="Centery"/>
              </a:rPr>
              <a:t>nghèo</a:t>
            </a:r>
            <a:r>
              <a:rPr lang="en-US" altLang="en-US" sz="2400" b="1" dirty="0">
                <a:latin typeface="Centery"/>
              </a:rPr>
              <a:t>, </a:t>
            </a:r>
            <a:r>
              <a:rPr lang="en-US" altLang="en-US" sz="2400" b="1" dirty="0" err="1">
                <a:latin typeface="Centery"/>
              </a:rPr>
              <a:t>bất</a:t>
            </a:r>
            <a:r>
              <a:rPr lang="en-US" altLang="en-US" sz="2400" b="1" dirty="0">
                <a:latin typeface="Centery"/>
              </a:rPr>
              <a:t> </a:t>
            </a:r>
            <a:r>
              <a:rPr lang="en-US" altLang="en-US" sz="2400" b="1" dirty="0" err="1">
                <a:latin typeface="Centery"/>
              </a:rPr>
              <a:t>công</a:t>
            </a:r>
            <a:r>
              <a:rPr lang="en-US" altLang="en-US" sz="2400" b="1" dirty="0">
                <a:latin typeface="Centery"/>
              </a:rPr>
              <a:t> </a:t>
            </a:r>
            <a:r>
              <a:rPr lang="en-US" altLang="en-US" sz="2400" b="1" dirty="0" err="1">
                <a:latin typeface="Centery"/>
              </a:rPr>
              <a:t>xã</a:t>
            </a:r>
            <a:r>
              <a:rPr lang="en-US" altLang="en-US" sz="2400" b="1" dirty="0">
                <a:latin typeface="Centery"/>
              </a:rPr>
              <a:t> </a:t>
            </a:r>
            <a:r>
              <a:rPr lang="en-US" altLang="en-US" sz="2400" b="1" dirty="0" err="1">
                <a:latin typeface="Centery"/>
              </a:rPr>
              <a:t>hội</a:t>
            </a:r>
            <a:r>
              <a:rPr lang="en-US" altLang="en-US" sz="2400" b="1" dirty="0">
                <a:latin typeface="Centery"/>
              </a:rPr>
              <a:t> . </a:t>
            </a:r>
          </a:p>
        </p:txBody>
      </p:sp>
      <p:sp>
        <p:nvSpPr>
          <p:cNvPr id="6" name="Rectangle 2"/>
          <p:cNvSpPr txBox="1">
            <a:spLocks noChangeArrowheads="1"/>
          </p:cNvSpPr>
          <p:nvPr/>
        </p:nvSpPr>
        <p:spPr>
          <a:xfrm>
            <a:off x="2298225" y="272956"/>
            <a:ext cx="8224198" cy="5334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Aft>
                <a:spcPct val="5000"/>
              </a:spcAft>
              <a:buFontTx/>
              <a:buNone/>
            </a:pPr>
            <a:r>
              <a:rPr lang="en-US" altLang="en-US" sz="3200" b="1" dirty="0" smtClean="0">
                <a:solidFill>
                  <a:srgbClr val="0070C0"/>
                </a:solidFill>
              </a:rPr>
              <a:t>NHỮNG MẶT TÍCH CỰC VÀ TIÊU CỰC CỦA KTTT</a:t>
            </a:r>
            <a:endParaRPr lang="en-US" altLang="en-US" sz="3200" b="1" dirty="0">
              <a:solidFill>
                <a:srgbClr val="0070C0"/>
              </a:solidFill>
            </a:endParaRPr>
          </a:p>
        </p:txBody>
      </p:sp>
      <p:sp>
        <p:nvSpPr>
          <p:cNvPr id="7" name="Rectangle 6"/>
          <p:cNvSpPr/>
          <p:nvPr/>
        </p:nvSpPr>
        <p:spPr>
          <a:xfrm>
            <a:off x="1350919" y="1424988"/>
            <a:ext cx="5948423" cy="461665"/>
          </a:xfrm>
          <a:prstGeom prst="rect">
            <a:avLst/>
          </a:prstGeom>
        </p:spPr>
        <p:txBody>
          <a:bodyPr wrap="none">
            <a:spAutoFit/>
          </a:bodyPr>
          <a:lstStyle/>
          <a:p>
            <a:pPr algn="just">
              <a:spcAft>
                <a:spcPct val="5000"/>
              </a:spcAft>
              <a:buFontTx/>
              <a:buNone/>
            </a:pPr>
            <a:r>
              <a:rPr lang="en-US" altLang="en-US" sz="2400" b="1" dirty="0" smtClean="0">
                <a:solidFill>
                  <a:srgbClr val="002060"/>
                </a:solidFill>
                <a:latin typeface="Centery"/>
              </a:rPr>
              <a:t>B) NHỮNG MẶT TIÊU CỰC CỦA KTTT:</a:t>
            </a:r>
            <a:endParaRPr lang="en-US" altLang="en-US" sz="2400" b="1" dirty="0">
              <a:solidFill>
                <a:srgbClr val="002060"/>
              </a:solidFill>
              <a:latin typeface="Centery"/>
            </a:endParaRPr>
          </a:p>
        </p:txBody>
      </p:sp>
      <p:sp>
        <p:nvSpPr>
          <p:cNvPr id="3" name="Rectangle 2"/>
          <p:cNvSpPr/>
          <p:nvPr/>
        </p:nvSpPr>
        <p:spPr>
          <a:xfrm>
            <a:off x="1364775" y="2626775"/>
            <a:ext cx="10317709" cy="1085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just">
              <a:spcBef>
                <a:spcPct val="20000"/>
              </a:spcBef>
              <a:spcAft>
                <a:spcPct val="5000"/>
              </a:spcAft>
              <a:buClr>
                <a:srgbClr val="C00000"/>
              </a:buClr>
              <a:buFont typeface="Wingdings" panose="05000000000000000000" pitchFamily="2" charset="2"/>
              <a:buChar char="v"/>
            </a:pPr>
            <a:r>
              <a:rPr lang="en-US" altLang="en-US" sz="2400" b="1" dirty="0" err="1">
                <a:latin typeface="Centery"/>
              </a:rPr>
              <a:t>Đ</a:t>
            </a:r>
            <a:r>
              <a:rPr lang="en-US" altLang="en-US" sz="2400" b="1" dirty="0" err="1" smtClean="0">
                <a:latin typeface="Centery"/>
              </a:rPr>
              <a:t>ặt</a:t>
            </a:r>
            <a:r>
              <a:rPr lang="en-US" altLang="en-US" sz="2400" b="1" dirty="0" smtClean="0">
                <a:latin typeface="Centery"/>
              </a:rPr>
              <a:t> </a:t>
            </a:r>
            <a:r>
              <a:rPr lang="en-US" altLang="en-US" sz="2400" b="1" dirty="0" err="1">
                <a:latin typeface="Centery"/>
              </a:rPr>
              <a:t>lợi</a:t>
            </a:r>
            <a:r>
              <a:rPr lang="en-US" altLang="en-US" sz="2400" b="1" dirty="0">
                <a:latin typeface="Centery"/>
              </a:rPr>
              <a:t> </a:t>
            </a:r>
            <a:r>
              <a:rPr lang="en-US" altLang="en-US" sz="2400" b="1" dirty="0" err="1">
                <a:latin typeface="Centery"/>
              </a:rPr>
              <a:t>nhuận</a:t>
            </a:r>
            <a:r>
              <a:rPr lang="en-US" altLang="en-US" sz="2400" b="1" dirty="0">
                <a:latin typeface="Centery"/>
              </a:rPr>
              <a:t> </a:t>
            </a:r>
            <a:r>
              <a:rPr lang="en-US" altLang="en-US" sz="2400" b="1" dirty="0" err="1">
                <a:latin typeface="Centery"/>
              </a:rPr>
              <a:t>lên</a:t>
            </a:r>
            <a:r>
              <a:rPr lang="en-US" altLang="en-US" sz="2400" b="1" dirty="0">
                <a:latin typeface="Centery"/>
              </a:rPr>
              <a:t> </a:t>
            </a:r>
            <a:r>
              <a:rPr lang="en-US" altLang="en-US" sz="2400" b="1" dirty="0" err="1">
                <a:latin typeface="Centery"/>
              </a:rPr>
              <a:t>hàng</a:t>
            </a:r>
            <a:r>
              <a:rPr lang="en-US" altLang="en-US" sz="2400" b="1" dirty="0">
                <a:latin typeface="Centery"/>
              </a:rPr>
              <a:t> </a:t>
            </a:r>
            <a:r>
              <a:rPr lang="en-US" altLang="en-US" sz="2400" b="1" dirty="0" err="1" smtClean="0">
                <a:latin typeface="Centery"/>
              </a:rPr>
              <a:t>đầu</a:t>
            </a:r>
            <a:r>
              <a:rPr lang="en-US" altLang="en-US" sz="2400" b="1" dirty="0" smtClean="0">
                <a:latin typeface="Centery"/>
              </a:rPr>
              <a:t>, </a:t>
            </a:r>
            <a:r>
              <a:rPr lang="en-US" altLang="en-US" sz="2400" b="1" dirty="0" err="1" smtClean="0">
                <a:latin typeface="Centery"/>
              </a:rPr>
              <a:t>không</a:t>
            </a:r>
            <a:r>
              <a:rPr lang="en-US" altLang="en-US" sz="2400" b="1" dirty="0" smtClean="0">
                <a:latin typeface="Centery"/>
              </a:rPr>
              <a:t> </a:t>
            </a:r>
            <a:r>
              <a:rPr lang="en-US" altLang="en-US" sz="2400" b="1" dirty="0" err="1">
                <a:latin typeface="Centery"/>
              </a:rPr>
              <a:t>giải</a:t>
            </a:r>
            <a:r>
              <a:rPr lang="en-US" altLang="en-US" sz="2400" b="1" dirty="0">
                <a:latin typeface="Centery"/>
              </a:rPr>
              <a:t> </a:t>
            </a:r>
            <a:r>
              <a:rPr lang="en-US" altLang="en-US" sz="2400" b="1" dirty="0" err="1">
                <a:latin typeface="Centery"/>
              </a:rPr>
              <a:t>quyết</a:t>
            </a:r>
            <a:r>
              <a:rPr lang="en-US" altLang="en-US" sz="2400" b="1" dirty="0">
                <a:latin typeface="Centery"/>
              </a:rPr>
              <a:t> </a:t>
            </a:r>
            <a:r>
              <a:rPr lang="en-US" altLang="en-US" sz="2400" b="1" dirty="0" err="1">
                <a:latin typeface="Centery"/>
              </a:rPr>
              <a:t>được</a:t>
            </a:r>
            <a:r>
              <a:rPr lang="en-US" altLang="en-US" sz="2400" b="1" dirty="0">
                <a:latin typeface="Centery"/>
              </a:rPr>
              <a:t> </a:t>
            </a:r>
            <a:r>
              <a:rPr lang="en-US" altLang="en-US" sz="2400" b="1" dirty="0" smtClean="0">
                <a:latin typeface="Centery"/>
              </a:rPr>
              <a:t>VĐ “</a:t>
            </a:r>
            <a:r>
              <a:rPr lang="en-US" altLang="en-US" sz="2400" b="1" dirty="0" err="1" smtClean="0">
                <a:latin typeface="Centery"/>
              </a:rPr>
              <a:t>hàng</a:t>
            </a:r>
            <a:r>
              <a:rPr lang="en-US" altLang="en-US" sz="2400" b="1" dirty="0" smtClean="0">
                <a:latin typeface="Centery"/>
              </a:rPr>
              <a:t> </a:t>
            </a:r>
            <a:r>
              <a:rPr lang="en-US" altLang="en-US" sz="2400" b="1" dirty="0" err="1">
                <a:latin typeface="Centery"/>
              </a:rPr>
              <a:t>hoá</a:t>
            </a:r>
            <a:r>
              <a:rPr lang="en-US" altLang="en-US" sz="2400" b="1" dirty="0">
                <a:latin typeface="Centery"/>
              </a:rPr>
              <a:t> </a:t>
            </a:r>
            <a:r>
              <a:rPr lang="en-US" altLang="en-US" sz="2400" b="1" dirty="0" err="1">
                <a:latin typeface="Centery"/>
              </a:rPr>
              <a:t>công</a:t>
            </a:r>
            <a:r>
              <a:rPr lang="en-US" altLang="en-US" sz="2400" b="1" dirty="0">
                <a:latin typeface="Centery"/>
              </a:rPr>
              <a:t> </a:t>
            </a:r>
            <a:r>
              <a:rPr lang="en-US" altLang="en-US" sz="2400" b="1" dirty="0" err="1">
                <a:latin typeface="Centery"/>
              </a:rPr>
              <a:t>cộng</a:t>
            </a:r>
            <a:r>
              <a:rPr lang="en-US" altLang="en-US" sz="2400" b="1" dirty="0">
                <a:latin typeface="Centery"/>
              </a:rPr>
              <a:t>” </a:t>
            </a:r>
            <a:r>
              <a:rPr lang="en-US" altLang="en-US" sz="2400" b="1" dirty="0" err="1">
                <a:latin typeface="Centery"/>
              </a:rPr>
              <a:t>như</a:t>
            </a:r>
            <a:r>
              <a:rPr lang="en-US" altLang="en-US" sz="2400" b="1" dirty="0">
                <a:latin typeface="Centery"/>
              </a:rPr>
              <a:t> </a:t>
            </a:r>
            <a:r>
              <a:rPr lang="en-US" altLang="en-US" sz="2400" b="1" dirty="0" err="1">
                <a:latin typeface="Centery"/>
              </a:rPr>
              <a:t>đường</a:t>
            </a:r>
            <a:r>
              <a:rPr lang="en-US" altLang="en-US" sz="2400" b="1" dirty="0">
                <a:latin typeface="Centery"/>
              </a:rPr>
              <a:t> </a:t>
            </a:r>
            <a:r>
              <a:rPr lang="en-US" altLang="en-US" sz="2400" b="1" dirty="0" err="1">
                <a:latin typeface="Centery"/>
              </a:rPr>
              <a:t>sá</a:t>
            </a:r>
            <a:r>
              <a:rPr lang="en-US" altLang="en-US" sz="2400" b="1" dirty="0">
                <a:latin typeface="Centery"/>
              </a:rPr>
              <a:t>, </a:t>
            </a:r>
            <a:r>
              <a:rPr lang="en-US" altLang="en-US" sz="2400" b="1" dirty="0" err="1">
                <a:latin typeface="Centery"/>
              </a:rPr>
              <a:t>các</a:t>
            </a:r>
            <a:r>
              <a:rPr lang="en-US" altLang="en-US" sz="2400" b="1" dirty="0">
                <a:latin typeface="Centery"/>
              </a:rPr>
              <a:t> </a:t>
            </a:r>
            <a:r>
              <a:rPr lang="en-US" altLang="en-US" sz="2400" b="1" dirty="0" err="1">
                <a:latin typeface="Centery"/>
              </a:rPr>
              <a:t>công</a:t>
            </a:r>
            <a:r>
              <a:rPr lang="en-US" altLang="en-US" sz="2400" b="1" dirty="0">
                <a:latin typeface="Centery"/>
              </a:rPr>
              <a:t> </a:t>
            </a:r>
            <a:r>
              <a:rPr lang="en-US" altLang="en-US" sz="2400" b="1" dirty="0" err="1">
                <a:latin typeface="Centery"/>
              </a:rPr>
              <a:t>trình</a:t>
            </a:r>
            <a:r>
              <a:rPr lang="en-US" altLang="en-US" sz="2400" b="1" dirty="0">
                <a:latin typeface="Centery"/>
              </a:rPr>
              <a:t> </a:t>
            </a:r>
            <a:r>
              <a:rPr lang="en-US" altLang="en-US" sz="2400" b="1" dirty="0" err="1">
                <a:latin typeface="Centery"/>
              </a:rPr>
              <a:t>văn</a:t>
            </a:r>
            <a:r>
              <a:rPr lang="en-US" altLang="en-US" sz="2400" b="1" dirty="0">
                <a:latin typeface="Centery"/>
              </a:rPr>
              <a:t> </a:t>
            </a:r>
            <a:r>
              <a:rPr lang="en-US" altLang="en-US" sz="2400" b="1" dirty="0" err="1">
                <a:latin typeface="Centery"/>
              </a:rPr>
              <a:t>hoá</a:t>
            </a:r>
            <a:r>
              <a:rPr lang="en-US" altLang="en-US" sz="2400" b="1" dirty="0">
                <a:latin typeface="Centery"/>
              </a:rPr>
              <a:t>, y </a:t>
            </a:r>
            <a:r>
              <a:rPr lang="en-US" altLang="en-US" sz="2400" b="1" dirty="0" err="1">
                <a:latin typeface="Centery"/>
              </a:rPr>
              <a:t>tế</a:t>
            </a:r>
            <a:r>
              <a:rPr lang="en-US" altLang="en-US" sz="2400" b="1" dirty="0">
                <a:latin typeface="Centery"/>
              </a:rPr>
              <a:t> </a:t>
            </a:r>
            <a:r>
              <a:rPr lang="en-US" altLang="en-US" sz="2400" b="1" dirty="0" err="1">
                <a:latin typeface="Centery"/>
              </a:rPr>
              <a:t>và</a:t>
            </a:r>
            <a:r>
              <a:rPr lang="en-US" altLang="en-US" sz="2400" b="1" dirty="0">
                <a:latin typeface="Centery"/>
              </a:rPr>
              <a:t> </a:t>
            </a:r>
            <a:r>
              <a:rPr lang="en-US" altLang="en-US" sz="2400" b="1" dirty="0" smtClean="0">
                <a:latin typeface="Centery"/>
              </a:rPr>
              <a:t>GD,…</a:t>
            </a:r>
            <a:endParaRPr lang="en-US" altLang="en-US" sz="2400" b="1" dirty="0">
              <a:latin typeface="Centery"/>
            </a:endParaRPr>
          </a:p>
        </p:txBody>
      </p:sp>
      <p:sp>
        <p:nvSpPr>
          <p:cNvPr id="5" name="Rectangle 4"/>
          <p:cNvSpPr/>
          <p:nvPr/>
        </p:nvSpPr>
        <p:spPr>
          <a:xfrm>
            <a:off x="1382974" y="4768839"/>
            <a:ext cx="10203975" cy="1045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just">
              <a:spcBef>
                <a:spcPct val="20000"/>
              </a:spcBef>
              <a:spcAft>
                <a:spcPct val="5000"/>
              </a:spcAft>
              <a:buClr>
                <a:srgbClr val="C00000"/>
              </a:buClr>
              <a:buFont typeface="Wingdings" panose="05000000000000000000" pitchFamily="2" charset="2"/>
              <a:buChar char="v"/>
            </a:pPr>
            <a:r>
              <a:rPr lang="en-US" altLang="en-US" sz="2400" b="1" dirty="0">
                <a:latin typeface="Centery"/>
              </a:rPr>
              <a:t>Do </a:t>
            </a:r>
            <a:r>
              <a:rPr lang="en-US" altLang="en-US" sz="2400" b="1" dirty="0" err="1">
                <a:latin typeface="Centery"/>
              </a:rPr>
              <a:t>tính</a:t>
            </a:r>
            <a:r>
              <a:rPr lang="en-US" altLang="en-US" sz="2400" b="1" dirty="0">
                <a:latin typeface="Centery"/>
              </a:rPr>
              <a:t> </a:t>
            </a:r>
            <a:r>
              <a:rPr lang="en-US" altLang="en-US" sz="2400" b="1" dirty="0" err="1">
                <a:latin typeface="Centery"/>
              </a:rPr>
              <a:t>tự</a:t>
            </a:r>
            <a:r>
              <a:rPr lang="en-US" altLang="en-US" sz="2400" b="1" dirty="0">
                <a:latin typeface="Centery"/>
              </a:rPr>
              <a:t> </a:t>
            </a:r>
            <a:r>
              <a:rPr lang="en-US" altLang="en-US" sz="2400" b="1" dirty="0" err="1">
                <a:latin typeface="Centery"/>
              </a:rPr>
              <a:t>phát</a:t>
            </a:r>
            <a:r>
              <a:rPr lang="en-US" altLang="en-US" sz="2400" b="1" dirty="0">
                <a:latin typeface="Centery"/>
              </a:rPr>
              <a:t> </a:t>
            </a:r>
            <a:r>
              <a:rPr lang="en-US" altLang="en-US" sz="2400" b="1" dirty="0" err="1">
                <a:latin typeface="Centery"/>
              </a:rPr>
              <a:t>vốn</a:t>
            </a:r>
            <a:r>
              <a:rPr lang="en-US" altLang="en-US" sz="2400" b="1" dirty="0">
                <a:latin typeface="Centery"/>
              </a:rPr>
              <a:t> </a:t>
            </a:r>
            <a:r>
              <a:rPr lang="en-US" altLang="en-US" sz="2400" b="1" dirty="0" err="1">
                <a:latin typeface="Centery"/>
              </a:rPr>
              <a:t>có</a:t>
            </a:r>
            <a:r>
              <a:rPr lang="en-US" altLang="en-US" sz="2400" b="1" dirty="0">
                <a:latin typeface="Centery"/>
              </a:rPr>
              <a:t>, </a:t>
            </a:r>
            <a:r>
              <a:rPr lang="en-US" altLang="en-US" sz="2400" b="1" dirty="0" err="1" smtClean="0">
                <a:latin typeface="Centery"/>
              </a:rPr>
              <a:t>có</a:t>
            </a:r>
            <a:r>
              <a:rPr lang="en-US" altLang="en-US" sz="2400" b="1" dirty="0" smtClean="0">
                <a:latin typeface="Centery"/>
              </a:rPr>
              <a:t> </a:t>
            </a:r>
            <a:r>
              <a:rPr lang="en-US" altLang="en-US" sz="2400" b="1" dirty="0" err="1">
                <a:latin typeface="Centery"/>
              </a:rPr>
              <a:t>thể</a:t>
            </a:r>
            <a:r>
              <a:rPr lang="en-US" altLang="en-US" sz="2400" b="1" dirty="0">
                <a:latin typeface="Centery"/>
              </a:rPr>
              <a:t> </a:t>
            </a:r>
            <a:r>
              <a:rPr lang="en-US" altLang="en-US" sz="2400" b="1" dirty="0" err="1">
                <a:latin typeface="Centery"/>
              </a:rPr>
              <a:t>mang</a:t>
            </a:r>
            <a:r>
              <a:rPr lang="en-US" altLang="en-US" sz="2400" b="1" dirty="0">
                <a:latin typeface="Centery"/>
              </a:rPr>
              <a:t> </a:t>
            </a:r>
            <a:r>
              <a:rPr lang="en-US" altLang="en-US" sz="2400" b="1" dirty="0" err="1">
                <a:latin typeface="Centery"/>
              </a:rPr>
              <a:t>lại</a:t>
            </a:r>
            <a:r>
              <a:rPr lang="en-US" altLang="en-US" sz="2400" b="1" dirty="0">
                <a:latin typeface="Centery"/>
              </a:rPr>
              <a:t> </a:t>
            </a:r>
            <a:r>
              <a:rPr lang="en-US" altLang="en-US" sz="2400" b="1" dirty="0" err="1">
                <a:latin typeface="Centery"/>
              </a:rPr>
              <a:t>không</a:t>
            </a:r>
            <a:r>
              <a:rPr lang="en-US" altLang="en-US" sz="2400" b="1" dirty="0">
                <a:latin typeface="Centery"/>
              </a:rPr>
              <a:t> </a:t>
            </a:r>
            <a:r>
              <a:rPr lang="en-US" altLang="en-US" sz="2400" b="1" dirty="0" err="1">
                <a:latin typeface="Centery"/>
              </a:rPr>
              <a:t>chỉ</a:t>
            </a:r>
            <a:r>
              <a:rPr lang="en-US" altLang="en-US" sz="2400" b="1" dirty="0">
                <a:latin typeface="Centery"/>
              </a:rPr>
              <a:t> </a:t>
            </a:r>
            <a:r>
              <a:rPr lang="en-US" altLang="en-US" sz="2400" b="1" dirty="0" err="1">
                <a:latin typeface="Centery"/>
              </a:rPr>
              <a:t>có</a:t>
            </a:r>
            <a:r>
              <a:rPr lang="en-US" altLang="en-US" sz="2400" b="1" dirty="0">
                <a:latin typeface="Centery"/>
              </a:rPr>
              <a:t> </a:t>
            </a:r>
            <a:r>
              <a:rPr lang="en-US" altLang="en-US" sz="2400" b="1" dirty="0" err="1">
                <a:latin typeface="Centery"/>
              </a:rPr>
              <a:t>tiến</a:t>
            </a:r>
            <a:r>
              <a:rPr lang="en-US" altLang="en-US" sz="2400" b="1" dirty="0">
                <a:latin typeface="Centery"/>
              </a:rPr>
              <a:t> </a:t>
            </a:r>
            <a:r>
              <a:rPr lang="en-US" altLang="en-US" sz="2400" b="1" dirty="0" err="1">
                <a:latin typeface="Centery"/>
              </a:rPr>
              <a:t>bộ</a:t>
            </a:r>
            <a:r>
              <a:rPr lang="en-US" altLang="en-US" sz="2400" b="1" dirty="0">
                <a:latin typeface="Centery"/>
              </a:rPr>
              <a:t> </a:t>
            </a:r>
            <a:r>
              <a:rPr lang="en-US" altLang="en-US" sz="2400" b="1" dirty="0" err="1">
                <a:latin typeface="Centery"/>
              </a:rPr>
              <a:t>mà</a:t>
            </a:r>
            <a:r>
              <a:rPr lang="en-US" altLang="en-US" sz="2400" b="1" dirty="0">
                <a:latin typeface="Centery"/>
              </a:rPr>
              <a:t> </a:t>
            </a:r>
            <a:r>
              <a:rPr lang="en-US" altLang="en-US" sz="2400" b="1" dirty="0" err="1">
                <a:latin typeface="Centery"/>
              </a:rPr>
              <a:t>còn</a:t>
            </a:r>
            <a:r>
              <a:rPr lang="en-US" altLang="en-US" sz="2400" b="1" dirty="0">
                <a:latin typeface="Centery"/>
              </a:rPr>
              <a:t> </a:t>
            </a:r>
            <a:r>
              <a:rPr lang="en-US" altLang="en-US" sz="2400" b="1" dirty="0" err="1">
                <a:latin typeface="Centery"/>
              </a:rPr>
              <a:t>cả</a:t>
            </a:r>
            <a:r>
              <a:rPr lang="en-US" altLang="en-US" sz="2400" b="1" dirty="0">
                <a:latin typeface="Centery"/>
              </a:rPr>
              <a:t> </a:t>
            </a:r>
            <a:r>
              <a:rPr lang="en-US" altLang="en-US" sz="2400" b="1" dirty="0" err="1">
                <a:latin typeface="Centery"/>
              </a:rPr>
              <a:t>suy</a:t>
            </a:r>
            <a:r>
              <a:rPr lang="en-US" altLang="en-US" sz="2400" b="1" dirty="0">
                <a:latin typeface="Centery"/>
              </a:rPr>
              <a:t> </a:t>
            </a:r>
            <a:r>
              <a:rPr lang="en-US" altLang="en-US" sz="2400" b="1" dirty="0" err="1">
                <a:latin typeface="Centery"/>
              </a:rPr>
              <a:t>thoái</a:t>
            </a:r>
            <a:r>
              <a:rPr lang="en-US" altLang="en-US" sz="2400" b="1" dirty="0">
                <a:latin typeface="Centery"/>
              </a:rPr>
              <a:t>, </a:t>
            </a:r>
            <a:r>
              <a:rPr lang="en-US" altLang="en-US" sz="2400" b="1" dirty="0" err="1">
                <a:latin typeface="Centery"/>
              </a:rPr>
              <a:t>khủng</a:t>
            </a:r>
            <a:r>
              <a:rPr lang="en-US" altLang="en-US" sz="2400" b="1" dirty="0">
                <a:latin typeface="Centery"/>
              </a:rPr>
              <a:t> </a:t>
            </a:r>
            <a:r>
              <a:rPr lang="en-US" altLang="en-US" sz="2400" b="1" dirty="0" err="1">
                <a:latin typeface="Centery"/>
              </a:rPr>
              <a:t>hoảng</a:t>
            </a:r>
            <a:r>
              <a:rPr lang="en-US" altLang="en-US" sz="2400" b="1" dirty="0">
                <a:latin typeface="Centery"/>
              </a:rPr>
              <a:t> </a:t>
            </a:r>
            <a:r>
              <a:rPr lang="en-US" altLang="en-US" sz="2400" b="1" dirty="0" err="1">
                <a:latin typeface="Centery"/>
              </a:rPr>
              <a:t>và</a:t>
            </a:r>
            <a:r>
              <a:rPr lang="en-US" altLang="en-US" sz="2400" b="1" dirty="0">
                <a:latin typeface="Centery"/>
              </a:rPr>
              <a:t> </a:t>
            </a:r>
            <a:r>
              <a:rPr lang="en-US" altLang="en-US" sz="2400" b="1" dirty="0" err="1">
                <a:latin typeface="Centery"/>
              </a:rPr>
              <a:t>xung</a:t>
            </a:r>
            <a:r>
              <a:rPr lang="en-US" altLang="en-US" sz="2400" b="1" dirty="0">
                <a:latin typeface="Centery"/>
              </a:rPr>
              <a:t> </a:t>
            </a:r>
            <a:r>
              <a:rPr lang="en-US" altLang="en-US" sz="2400" b="1" dirty="0" err="1">
                <a:latin typeface="Centery"/>
              </a:rPr>
              <a:t>đột</a:t>
            </a:r>
            <a:r>
              <a:rPr lang="en-US" altLang="en-US" sz="2400" b="1" dirty="0">
                <a:latin typeface="Centery"/>
              </a:rPr>
              <a:t> </a:t>
            </a:r>
            <a:r>
              <a:rPr lang="en-US" altLang="en-US" sz="2400" b="1" dirty="0" err="1">
                <a:latin typeface="Centery"/>
              </a:rPr>
              <a:t>xã</a:t>
            </a:r>
            <a:r>
              <a:rPr lang="en-US" altLang="en-US" sz="2400" b="1" dirty="0">
                <a:latin typeface="Centery"/>
              </a:rPr>
              <a:t> </a:t>
            </a:r>
            <a:r>
              <a:rPr lang="en-US" altLang="en-US" sz="2400" b="1" dirty="0" err="1">
                <a:latin typeface="Centery"/>
              </a:rPr>
              <a:t>hội</a:t>
            </a:r>
            <a:r>
              <a:rPr lang="en-US" altLang="en-US" sz="2400" b="1" dirty="0">
                <a:latin typeface="Centery"/>
              </a:rPr>
              <a:t> </a:t>
            </a:r>
            <a:endParaRPr lang="en-US" sz="2400" b="1" dirty="0">
              <a:latin typeface="Centery"/>
            </a:endParaRPr>
          </a:p>
        </p:txBody>
      </p:sp>
    </p:spTree>
    <p:extLst>
      <p:ext uri="{BB962C8B-B14F-4D97-AF65-F5344CB8AC3E}">
        <p14:creationId xmlns:p14="http://schemas.microsoft.com/office/powerpoint/2010/main" val="1305737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5700"/>
                                        </p:tgtEl>
                                        <p:attrNameLst>
                                          <p:attrName>style.visibility</p:attrName>
                                        </p:attrNameLst>
                                      </p:cBhvr>
                                      <p:to>
                                        <p:strVal val="visible"/>
                                      </p:to>
                                    </p:set>
                                    <p:animEffect transition="in" filter="wipe(down)">
                                      <p:cBhvr>
                                        <p:cTn id="12" dur="500"/>
                                        <p:tgtEl>
                                          <p:spTgt spid="28570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00" grpId="0"/>
      <p:bldP spid="3" grpId="0"/>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gray">
          <a:xfrm>
            <a:off x="395785" y="533400"/>
            <a:ext cx="11682484" cy="688975"/>
          </a:xfrm>
          <a:prstGeom prst="rect">
            <a:avLst/>
          </a:prstGeom>
          <a:extLst/>
        </p:spPr>
        <p:txBody>
          <a:bodyPr vert="horz" lIns="91440" tIns="45720" rIns="91440" bIns="45720" rtlCol="0" anchor="ctr">
            <a:noAutofit/>
          </a:bodyPr>
          <a:lstStyle>
            <a:lvl1pPr marL="463550" indent="-463550">
              <a:lnSpc>
                <a:spcPct val="90000"/>
              </a:lnSpc>
              <a:spcBef>
                <a:spcPct val="0"/>
              </a:spcBef>
              <a:buNone/>
              <a:defRPr sz="3200" b="1">
                <a:solidFill>
                  <a:srgbClr val="0033CC"/>
                </a:solidFill>
                <a:latin typeface=".VnAvant" panose="020B7200000000000000" pitchFamily="34" charset="0"/>
                <a:ea typeface="+mj-ea"/>
                <a:cs typeface="+mj-cs"/>
              </a:defRPr>
            </a:lvl1pPr>
          </a:lstStyle>
          <a:p>
            <a:r>
              <a:rPr lang="it-IT" altLang="en-US" dirty="0"/>
              <a:t>4. </a:t>
            </a:r>
            <a:r>
              <a:rPr lang="it-IT" dirty="0"/>
              <a:t>Vai </a:t>
            </a:r>
            <a:r>
              <a:rPr lang="it-IT" dirty="0" smtClean="0"/>
              <a:t>trß, tr¸ch </a:t>
            </a:r>
            <a:r>
              <a:rPr lang="it-IT" dirty="0"/>
              <a:t>nhiÖm cña </a:t>
            </a:r>
            <a:r>
              <a:rPr lang="it-IT" dirty="0" smtClean="0"/>
              <a:t>gi¶ng </a:t>
            </a:r>
            <a:r>
              <a:rPr lang="it-IT" dirty="0"/>
              <a:t>viªn GDNN chÝnh (hạng II) đèi víi ph¸t triÓn đéi ngò GV cơ sở </a:t>
            </a:r>
            <a:r>
              <a:rPr lang="it-IT" dirty="0" smtClean="0"/>
              <a:t>GDNN</a:t>
            </a:r>
            <a:endParaRPr lang="en-US" dirty="0"/>
          </a:p>
          <a:p>
            <a:endParaRPr lang="en-US" altLang="en-US" dirty="0"/>
          </a:p>
        </p:txBody>
      </p:sp>
      <p:sp>
        <p:nvSpPr>
          <p:cNvPr id="10243" name="Rectangle 4"/>
          <p:cNvSpPr>
            <a:spLocks noChangeArrowheads="1"/>
          </p:cNvSpPr>
          <p:nvPr/>
        </p:nvSpPr>
        <p:spPr bwMode="auto">
          <a:xfrm>
            <a:off x="809766" y="1443817"/>
            <a:ext cx="11023357" cy="1107996"/>
          </a:xfrm>
          <a:prstGeom prst="rect">
            <a:avLst/>
          </a:prstGeom>
          <a:solidFill>
            <a:schemeClr val="accent2">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lvl1pPr marL="457200" indent="-4572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just">
              <a:spcBef>
                <a:spcPts val="300"/>
              </a:spcBef>
              <a:spcAft>
                <a:spcPts val="300"/>
              </a:spcAft>
              <a:buClr>
                <a:srgbClr val="FF0000"/>
              </a:buClr>
              <a:buFont typeface="Wingdings" panose="05000000000000000000" pitchFamily="2" charset="2"/>
              <a:buChar char="ü"/>
            </a:pPr>
            <a:r>
              <a:rPr lang="vi-VN" altLang="en-US" sz="2200" b="1" dirty="0">
                <a:solidFill>
                  <a:srgbClr val="002060"/>
                </a:solidFill>
                <a:cs typeface="Times New Roman" panose="02020603050405020304" pitchFamily="18" charset="0"/>
              </a:rPr>
              <a:t>Là đội ngũ GV cao cấp đầu đàn, cần phấn đấu để được các TC thuộc chức danh mình đang giữ và không ngừng nâng cao phẩm chất và  năng lực  của bản thấn và dẫn dắt các GV khác trong cơ sở GDNN.</a:t>
            </a:r>
            <a:endParaRPr lang="en-US" altLang="en-US" sz="2200" b="1" dirty="0">
              <a:solidFill>
                <a:srgbClr val="002060"/>
              </a:solidFill>
              <a:cs typeface="Times New Roman" panose="02020603050405020304" pitchFamily="18" charset="0"/>
            </a:endParaRPr>
          </a:p>
        </p:txBody>
      </p:sp>
      <p:sp>
        <p:nvSpPr>
          <p:cNvPr id="10244" name="Rectangle 5"/>
          <p:cNvSpPr>
            <a:spLocks noChangeArrowheads="1"/>
          </p:cNvSpPr>
          <p:nvPr/>
        </p:nvSpPr>
        <p:spPr bwMode="auto">
          <a:xfrm>
            <a:off x="813406" y="2834751"/>
            <a:ext cx="11032852" cy="769441"/>
          </a:xfrm>
          <a:prstGeom prst="rect">
            <a:avLst/>
          </a:prstGeom>
          <a:solidFill>
            <a:schemeClr val="accent5">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lvl1pPr marL="457200" indent="-4572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just">
              <a:spcBef>
                <a:spcPts val="300"/>
              </a:spcBef>
              <a:spcAft>
                <a:spcPts val="300"/>
              </a:spcAft>
              <a:buClr>
                <a:srgbClr val="FF0000"/>
              </a:buClr>
              <a:buFont typeface="Wingdings" panose="05000000000000000000" pitchFamily="2" charset="2"/>
              <a:buChar char="ü"/>
            </a:pPr>
            <a:r>
              <a:rPr lang="vi-VN" altLang="en-US" sz="2200" b="1" dirty="0">
                <a:solidFill>
                  <a:srgbClr val="002060"/>
                </a:solidFill>
                <a:cs typeface="Times New Roman" panose="02020603050405020304" pitchFamily="18" charset="0"/>
              </a:rPr>
              <a:t>Trong giảng dạy, phải đảm nhận các môn học khó, mới, hướng dẫn các luận văn, đồ án tốt nghiệp trình độ cử nhân và cao hơn.</a:t>
            </a:r>
            <a:endParaRPr lang="en-US" altLang="en-US" sz="2200" b="1" dirty="0">
              <a:solidFill>
                <a:srgbClr val="002060"/>
              </a:solidFill>
              <a:cs typeface="Times New Roman" panose="02020603050405020304" pitchFamily="18" charset="0"/>
            </a:endParaRPr>
          </a:p>
        </p:txBody>
      </p:sp>
      <p:sp>
        <p:nvSpPr>
          <p:cNvPr id="10245" name="Rectangle 6"/>
          <p:cNvSpPr>
            <a:spLocks noChangeArrowheads="1"/>
          </p:cNvSpPr>
          <p:nvPr/>
        </p:nvSpPr>
        <p:spPr bwMode="auto">
          <a:xfrm>
            <a:off x="782471" y="3907238"/>
            <a:ext cx="11023357" cy="769441"/>
          </a:xfrm>
          <a:prstGeom prst="rect">
            <a:avLst/>
          </a:prstGeom>
          <a:solidFill>
            <a:schemeClr val="bg2">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lvl1pPr marL="457200" indent="-4572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just">
              <a:spcBef>
                <a:spcPts val="300"/>
              </a:spcBef>
              <a:spcAft>
                <a:spcPts val="300"/>
              </a:spcAft>
              <a:buClr>
                <a:srgbClr val="FF0000"/>
              </a:buClr>
              <a:buFont typeface="Wingdings" panose="05000000000000000000" pitchFamily="2" charset="2"/>
              <a:buChar char="ü"/>
            </a:pPr>
            <a:r>
              <a:rPr lang="vi-VN" altLang="en-US" sz="2200" b="1" dirty="0">
                <a:solidFill>
                  <a:srgbClr val="002060"/>
                </a:solidFill>
                <a:cs typeface="Times New Roman" panose="02020603050405020304" pitchFamily="18" charset="0"/>
              </a:rPr>
              <a:t>Trong khoa học, phải chủ trì hoặc là thành viên chính của các đề tài nghiên cứu, đề án triển khai các cấp. </a:t>
            </a:r>
            <a:endParaRPr lang="en-US" altLang="en-US" sz="2200" b="1" dirty="0">
              <a:solidFill>
                <a:srgbClr val="002060"/>
              </a:solidFill>
              <a:cs typeface="Times New Roman" panose="02020603050405020304" pitchFamily="18" charset="0"/>
            </a:endParaRPr>
          </a:p>
        </p:txBody>
      </p:sp>
      <p:sp>
        <p:nvSpPr>
          <p:cNvPr id="10246" name="Rectangle 7"/>
          <p:cNvSpPr>
            <a:spLocks noChangeArrowheads="1"/>
          </p:cNvSpPr>
          <p:nvPr/>
        </p:nvSpPr>
        <p:spPr bwMode="auto">
          <a:xfrm>
            <a:off x="785315" y="5074077"/>
            <a:ext cx="11047294" cy="1523494"/>
          </a:xfrm>
          <a:prstGeom prst="rect">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lvl1pPr marL="457200" indent="-457200">
              <a:defRPr sz="3600">
                <a:solidFill>
                  <a:schemeClr val="tx1"/>
                </a:solidFill>
                <a:latin typeface="Arial" panose="020B0604020202020204" pitchFamily="34" charset="0"/>
              </a:defRPr>
            </a:lvl1pPr>
            <a:lvl2pPr marL="742950" indent="-285750">
              <a:defRPr sz="3600">
                <a:solidFill>
                  <a:schemeClr val="tx1"/>
                </a:solidFill>
                <a:latin typeface="Arial" panose="020B0604020202020204" pitchFamily="34" charset="0"/>
              </a:defRPr>
            </a:lvl2pPr>
            <a:lvl3pPr marL="1143000" indent="-228600">
              <a:defRPr sz="3600">
                <a:solidFill>
                  <a:schemeClr val="tx1"/>
                </a:solidFill>
                <a:latin typeface="Arial" panose="020B0604020202020204" pitchFamily="34" charset="0"/>
              </a:defRPr>
            </a:lvl3pPr>
            <a:lvl4pPr marL="1600200" indent="-228600">
              <a:defRPr sz="3600">
                <a:solidFill>
                  <a:schemeClr val="tx1"/>
                </a:solidFill>
                <a:latin typeface="Arial" panose="020B0604020202020204" pitchFamily="34" charset="0"/>
              </a:defRPr>
            </a:lvl4pPr>
            <a:lvl5pPr marL="2057400" indent="-228600">
              <a:defRPr sz="3600">
                <a:solidFill>
                  <a:schemeClr val="tx1"/>
                </a:solidFill>
                <a:latin typeface="Arial" panose="020B0604020202020204" pitchFamily="34" charset="0"/>
              </a:defRPr>
            </a:lvl5pPr>
            <a:lvl6pPr marL="2514600" indent="-228600" eaLnBrk="0" fontAlgn="base" hangingPunct="0">
              <a:spcBef>
                <a:spcPct val="0"/>
              </a:spcBef>
              <a:spcAft>
                <a:spcPct val="0"/>
              </a:spcAft>
              <a:defRPr sz="3600">
                <a:solidFill>
                  <a:schemeClr val="tx1"/>
                </a:solidFill>
                <a:latin typeface="Arial" panose="020B0604020202020204" pitchFamily="34" charset="0"/>
              </a:defRPr>
            </a:lvl6pPr>
            <a:lvl7pPr marL="2971800" indent="-228600" eaLnBrk="0" fontAlgn="base" hangingPunct="0">
              <a:spcBef>
                <a:spcPct val="0"/>
              </a:spcBef>
              <a:spcAft>
                <a:spcPct val="0"/>
              </a:spcAft>
              <a:defRPr sz="3600">
                <a:solidFill>
                  <a:schemeClr val="tx1"/>
                </a:solidFill>
                <a:latin typeface="Arial" panose="020B0604020202020204" pitchFamily="34" charset="0"/>
              </a:defRPr>
            </a:lvl7pPr>
            <a:lvl8pPr marL="3429000" indent="-228600" eaLnBrk="0" fontAlgn="base" hangingPunct="0">
              <a:spcBef>
                <a:spcPct val="0"/>
              </a:spcBef>
              <a:spcAft>
                <a:spcPct val="0"/>
              </a:spcAft>
              <a:defRPr sz="3600">
                <a:solidFill>
                  <a:schemeClr val="tx1"/>
                </a:solidFill>
                <a:latin typeface="Arial" panose="020B0604020202020204" pitchFamily="34" charset="0"/>
              </a:defRPr>
            </a:lvl8pPr>
            <a:lvl9pPr marL="3886200" indent="-228600" eaLnBrk="0" fontAlgn="base" hangingPunct="0">
              <a:spcBef>
                <a:spcPct val="0"/>
              </a:spcBef>
              <a:spcAft>
                <a:spcPct val="0"/>
              </a:spcAft>
              <a:defRPr sz="3600">
                <a:solidFill>
                  <a:schemeClr val="tx1"/>
                </a:solidFill>
                <a:latin typeface="Arial" panose="020B0604020202020204" pitchFamily="34" charset="0"/>
              </a:defRPr>
            </a:lvl9pPr>
          </a:lstStyle>
          <a:p>
            <a:pPr algn="just">
              <a:spcBef>
                <a:spcPts val="300"/>
              </a:spcBef>
              <a:spcAft>
                <a:spcPts val="300"/>
              </a:spcAft>
              <a:buClr>
                <a:srgbClr val="FF0000"/>
              </a:buClr>
              <a:buFont typeface="Wingdings" panose="05000000000000000000" pitchFamily="2" charset="2"/>
              <a:buChar char="ü"/>
            </a:pPr>
            <a:r>
              <a:rPr lang="vi-VN" altLang="en-US" sz="2200" b="1" dirty="0">
                <a:solidFill>
                  <a:srgbClr val="002060"/>
                </a:solidFill>
                <a:cs typeface="Times New Roman" panose="02020603050405020304" pitchFamily="18" charset="0"/>
              </a:rPr>
              <a:t>Họ cũng phải là tác giả hoặc đồng tác giả các giáo trình ,sách tham khảo, sách hướng dẫn, sách dịch từ tiếng nước ngoài. </a:t>
            </a:r>
            <a:endParaRPr lang="en-US" altLang="en-US" sz="2200" b="1" dirty="0">
              <a:solidFill>
                <a:srgbClr val="002060"/>
              </a:solidFill>
              <a:cs typeface="Times New Roman" panose="02020603050405020304" pitchFamily="18" charset="0"/>
            </a:endParaRPr>
          </a:p>
          <a:p>
            <a:pPr algn="just">
              <a:spcBef>
                <a:spcPts val="300"/>
              </a:spcBef>
              <a:spcAft>
                <a:spcPts val="300"/>
              </a:spcAft>
              <a:buClr>
                <a:srgbClr val="FF0000"/>
              </a:buClr>
              <a:buFont typeface="Wingdings" panose="05000000000000000000" pitchFamily="2" charset="2"/>
              <a:buChar char="ü"/>
            </a:pPr>
            <a:r>
              <a:rPr lang="vi-VN" altLang="en-US" sz="2200" b="1" dirty="0">
                <a:solidFill>
                  <a:srgbClr val="002060"/>
                </a:solidFill>
                <a:cs typeface="Times New Roman" panose="02020603050405020304" pitchFamily="18" charset="0"/>
              </a:rPr>
              <a:t>Từ kết quả NCKH và triển khai, các giải pháp cải tiến công nghệ, giảng viên CC phải tìm cách công bố các bài báo khoa học trong và ngoài nước.   </a:t>
            </a:r>
            <a:r>
              <a:rPr lang="pt-BR" altLang="en-US" sz="2200" b="1" dirty="0">
                <a:solidFill>
                  <a:srgbClr val="002060"/>
                </a:solidFill>
                <a:cs typeface="Times New Roman" panose="02020603050405020304" pitchFamily="18" charset="0"/>
              </a:rPr>
              <a:t>  </a:t>
            </a:r>
            <a:endParaRPr lang="en-US" altLang="en-US" sz="2200" b="1" dirty="0">
              <a:solidFill>
                <a:srgbClr val="002060"/>
              </a:solidFill>
              <a:cs typeface="Times New Roman" panose="02020603050405020304" pitchFamily="18" charset="0"/>
            </a:endParaRPr>
          </a:p>
        </p:txBody>
      </p:sp>
    </p:spTree>
    <p:extLst>
      <p:ext uri="{BB962C8B-B14F-4D97-AF65-F5344CB8AC3E}">
        <p14:creationId xmlns:p14="http://schemas.microsoft.com/office/powerpoint/2010/main" val="210656508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55093" y="1743088"/>
            <a:ext cx="5447727" cy="492443"/>
          </a:xfrm>
          <a:prstGeom prst="rect">
            <a:avLst/>
          </a:prstGeom>
        </p:spPr>
        <p:txBody>
          <a:bodyPr wrap="square">
            <a:spAutoFit/>
          </a:bodyPr>
          <a:lstStyle/>
          <a:p>
            <a:pPr marL="457200" indent="-457200">
              <a:buClr>
                <a:srgbClr val="FF0000"/>
              </a:buClr>
              <a:buFont typeface="Wingdings" panose="05000000000000000000" pitchFamily="2" charset="2"/>
              <a:buChar char="§"/>
            </a:pPr>
            <a:r>
              <a:rPr lang="en-US" sz="2600" b="1" dirty="0" err="1">
                <a:solidFill>
                  <a:srgbClr val="000000"/>
                </a:solidFill>
                <a:latin typeface="Centery"/>
                <a:ea typeface="Times New Roman" panose="02020603050405020304" pitchFamily="18" charset="0"/>
              </a:rPr>
              <a:t>Đ</a:t>
            </a:r>
            <a:r>
              <a:rPr lang="en-US" sz="2600" b="1" dirty="0" err="1" smtClean="0">
                <a:solidFill>
                  <a:srgbClr val="000000"/>
                </a:solidFill>
                <a:latin typeface="Centery"/>
                <a:ea typeface="Times New Roman" panose="02020603050405020304" pitchFamily="18" charset="0"/>
              </a:rPr>
              <a:t>ổi</a:t>
            </a:r>
            <a:r>
              <a:rPr lang="en-US" sz="2600" b="1" dirty="0" smtClean="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mới</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về</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cơ</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chế</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chính</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sách</a:t>
            </a:r>
            <a:endParaRPr lang="en-US" sz="2600" b="1" dirty="0">
              <a:latin typeface="Centery"/>
            </a:endParaRPr>
          </a:p>
        </p:txBody>
      </p:sp>
      <p:sp>
        <p:nvSpPr>
          <p:cNvPr id="4" name="Rectangle 3"/>
          <p:cNvSpPr/>
          <p:nvPr/>
        </p:nvSpPr>
        <p:spPr>
          <a:xfrm>
            <a:off x="652331" y="2357237"/>
            <a:ext cx="6785698" cy="492443"/>
          </a:xfrm>
          <a:prstGeom prst="rect">
            <a:avLst/>
          </a:prstGeom>
        </p:spPr>
        <p:txBody>
          <a:bodyPr wrap="square">
            <a:spAutoFit/>
          </a:bodyPr>
          <a:lstStyle/>
          <a:p>
            <a:pPr marL="457200" indent="-457200">
              <a:buClr>
                <a:srgbClr val="FF0000"/>
              </a:buClr>
              <a:buFont typeface="Wingdings" panose="05000000000000000000" pitchFamily="2" charset="2"/>
              <a:buChar char="§"/>
            </a:pPr>
            <a:r>
              <a:rPr lang="en-US" sz="2600" b="1" dirty="0" err="1">
                <a:solidFill>
                  <a:srgbClr val="000000"/>
                </a:solidFill>
                <a:latin typeface="Centery"/>
                <a:ea typeface="Times New Roman" panose="02020603050405020304" pitchFamily="18" charset="0"/>
              </a:rPr>
              <a:t>Đ</a:t>
            </a:r>
            <a:r>
              <a:rPr lang="en-US" sz="2600" b="1" dirty="0" err="1" smtClean="0">
                <a:solidFill>
                  <a:srgbClr val="000000"/>
                </a:solidFill>
                <a:latin typeface="Centery"/>
                <a:ea typeface="Times New Roman" panose="02020603050405020304" pitchFamily="18" charset="0"/>
              </a:rPr>
              <a:t>ổi</a:t>
            </a:r>
            <a:r>
              <a:rPr lang="en-US" sz="2600" b="1" dirty="0" smtClean="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mới</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quản</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lý</a:t>
            </a:r>
            <a:r>
              <a:rPr lang="en-US" sz="2600" b="1" dirty="0">
                <a:solidFill>
                  <a:srgbClr val="000000"/>
                </a:solidFill>
                <a:latin typeface="Centery"/>
                <a:ea typeface="Times New Roman" panose="02020603050405020304" pitchFamily="18" charset="0"/>
              </a:rPr>
              <a:t> GDNN</a:t>
            </a:r>
            <a:endParaRPr lang="en-US" sz="2600" b="1" dirty="0">
              <a:latin typeface="Centery"/>
            </a:endParaRPr>
          </a:p>
        </p:txBody>
      </p:sp>
      <p:sp>
        <p:nvSpPr>
          <p:cNvPr id="5" name="Rectangle 4"/>
          <p:cNvSpPr/>
          <p:nvPr/>
        </p:nvSpPr>
        <p:spPr>
          <a:xfrm>
            <a:off x="638325" y="2957739"/>
            <a:ext cx="4891293" cy="492443"/>
          </a:xfrm>
          <a:prstGeom prst="rect">
            <a:avLst/>
          </a:prstGeom>
        </p:spPr>
        <p:txBody>
          <a:bodyPr wrap="square">
            <a:spAutoFit/>
          </a:bodyPr>
          <a:lstStyle/>
          <a:p>
            <a:pPr marL="457200" indent="-457200">
              <a:buClr>
                <a:srgbClr val="FF0000"/>
              </a:buClr>
              <a:buFont typeface="Wingdings" panose="05000000000000000000" pitchFamily="2" charset="2"/>
              <a:buChar char="§"/>
            </a:pPr>
            <a:r>
              <a:rPr lang="en-US" sz="2600" b="1" dirty="0" err="1">
                <a:solidFill>
                  <a:srgbClr val="000000"/>
                </a:solidFill>
                <a:latin typeface="Centery"/>
                <a:ea typeface="Times New Roman" panose="02020603050405020304" pitchFamily="18" charset="0"/>
              </a:rPr>
              <a:t>Đ</a:t>
            </a:r>
            <a:r>
              <a:rPr lang="en-US" sz="2600" b="1" dirty="0" err="1" smtClean="0">
                <a:solidFill>
                  <a:srgbClr val="000000"/>
                </a:solidFill>
                <a:latin typeface="Centery"/>
                <a:ea typeface="Times New Roman" panose="02020603050405020304" pitchFamily="18" charset="0"/>
              </a:rPr>
              <a:t>ổi</a:t>
            </a:r>
            <a:r>
              <a:rPr lang="en-US" sz="2600" b="1" dirty="0" smtClean="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mới</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hoạt</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động</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đào</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tạo</a:t>
            </a:r>
            <a:endParaRPr lang="en-US" sz="2600" b="1" dirty="0">
              <a:latin typeface="Centery"/>
            </a:endParaRPr>
          </a:p>
        </p:txBody>
      </p:sp>
      <p:sp>
        <p:nvSpPr>
          <p:cNvPr id="6" name="Rectangle 5"/>
          <p:cNvSpPr/>
          <p:nvPr/>
        </p:nvSpPr>
        <p:spPr>
          <a:xfrm>
            <a:off x="635061" y="3569866"/>
            <a:ext cx="10842708" cy="492443"/>
          </a:xfrm>
          <a:prstGeom prst="rect">
            <a:avLst/>
          </a:prstGeom>
        </p:spPr>
        <p:txBody>
          <a:bodyPr wrap="square">
            <a:spAutoFit/>
          </a:bodyPr>
          <a:lstStyle/>
          <a:p>
            <a:pPr marL="457200" indent="-457200">
              <a:buClr>
                <a:srgbClr val="FF0000"/>
              </a:buClr>
              <a:buFont typeface="Wingdings" panose="05000000000000000000" pitchFamily="2" charset="2"/>
              <a:buChar char="§"/>
            </a:pPr>
            <a:r>
              <a:rPr lang="en-US" sz="2600" b="1" dirty="0" err="1" smtClean="0">
                <a:solidFill>
                  <a:srgbClr val="000000"/>
                </a:solidFill>
                <a:latin typeface="Centery"/>
                <a:ea typeface="Times New Roman" panose="02020603050405020304" pitchFamily="18" charset="0"/>
              </a:rPr>
              <a:t>Nâng</a:t>
            </a:r>
            <a:r>
              <a:rPr lang="en-US" sz="2600" b="1" dirty="0" smtClean="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cao</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năng</a:t>
            </a:r>
            <a:r>
              <a:rPr lang="en-US" sz="2600" b="1" dirty="0">
                <a:solidFill>
                  <a:srgbClr val="000000"/>
                </a:solidFill>
                <a:latin typeface="Centery"/>
                <a:ea typeface="Times New Roman" panose="02020603050405020304" pitchFamily="18" charset="0"/>
              </a:rPr>
              <a:t> </a:t>
            </a:r>
            <a:r>
              <a:rPr lang="en-US" sz="2600" b="1" dirty="0" err="1" smtClean="0">
                <a:solidFill>
                  <a:srgbClr val="000000"/>
                </a:solidFill>
                <a:latin typeface="Centery"/>
                <a:ea typeface="Times New Roman" panose="02020603050405020304" pitchFamily="18" charset="0"/>
              </a:rPr>
              <a:t>lực,chất</a:t>
            </a:r>
            <a:r>
              <a:rPr lang="en-US" sz="2600" b="1" dirty="0" smtClean="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lượng</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của</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đội</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ngũ</a:t>
            </a:r>
            <a:r>
              <a:rPr lang="en-US" sz="2600" b="1" dirty="0">
                <a:solidFill>
                  <a:srgbClr val="000000"/>
                </a:solidFill>
                <a:latin typeface="Centery"/>
                <a:ea typeface="Times New Roman" panose="02020603050405020304" pitchFamily="18" charset="0"/>
              </a:rPr>
              <a:t> </a:t>
            </a:r>
            <a:r>
              <a:rPr lang="en-US" sz="2600" b="1" dirty="0" smtClean="0">
                <a:solidFill>
                  <a:srgbClr val="000000"/>
                </a:solidFill>
                <a:latin typeface="Centery"/>
                <a:ea typeface="Times New Roman" panose="02020603050405020304" pitchFamily="18" charset="0"/>
              </a:rPr>
              <a:t>GV, </a:t>
            </a:r>
            <a:r>
              <a:rPr lang="en-US" sz="2600" b="1" dirty="0" err="1">
                <a:solidFill>
                  <a:srgbClr val="000000"/>
                </a:solidFill>
                <a:latin typeface="Centery"/>
                <a:ea typeface="Times New Roman" panose="02020603050405020304" pitchFamily="18" charset="0"/>
              </a:rPr>
              <a:t>cán</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bộ</a:t>
            </a:r>
            <a:r>
              <a:rPr lang="en-US" sz="2600" b="1" dirty="0">
                <a:solidFill>
                  <a:srgbClr val="000000"/>
                </a:solidFill>
                <a:latin typeface="Centery"/>
                <a:ea typeface="Times New Roman" panose="02020603050405020304" pitchFamily="18" charset="0"/>
              </a:rPr>
              <a:t> </a:t>
            </a:r>
            <a:r>
              <a:rPr lang="en-US" sz="2600" b="1" dirty="0" smtClean="0">
                <a:solidFill>
                  <a:srgbClr val="000000"/>
                </a:solidFill>
                <a:latin typeface="Centery"/>
                <a:ea typeface="Times New Roman" panose="02020603050405020304" pitchFamily="18" charset="0"/>
              </a:rPr>
              <a:t>QL GDNN </a:t>
            </a:r>
            <a:endParaRPr lang="en-US" sz="2600" b="1" dirty="0">
              <a:latin typeface="Centery"/>
            </a:endParaRPr>
          </a:p>
        </p:txBody>
      </p:sp>
      <p:sp>
        <p:nvSpPr>
          <p:cNvPr id="7" name="Rectangle 6"/>
          <p:cNvSpPr/>
          <p:nvPr/>
        </p:nvSpPr>
        <p:spPr>
          <a:xfrm>
            <a:off x="656026" y="4293198"/>
            <a:ext cx="10976417" cy="892552"/>
          </a:xfrm>
          <a:prstGeom prst="rect">
            <a:avLst/>
          </a:prstGeom>
        </p:spPr>
        <p:txBody>
          <a:bodyPr wrap="square">
            <a:spAutoFit/>
          </a:bodyPr>
          <a:lstStyle/>
          <a:p>
            <a:pPr marL="457200" indent="-457200">
              <a:buClr>
                <a:srgbClr val="FF0000"/>
              </a:buClr>
              <a:buFont typeface="Wingdings" panose="05000000000000000000" pitchFamily="2" charset="2"/>
              <a:buChar char="§"/>
            </a:pPr>
            <a:r>
              <a:rPr lang="en-US" sz="2600" b="1" dirty="0" err="1" smtClean="0">
                <a:solidFill>
                  <a:srgbClr val="000000"/>
                </a:solidFill>
                <a:latin typeface="Centery"/>
                <a:ea typeface="Times New Roman" panose="02020603050405020304" pitchFamily="18" charset="0"/>
              </a:rPr>
              <a:t>Phát</a:t>
            </a:r>
            <a:r>
              <a:rPr lang="en-US" sz="2600" b="1" dirty="0" smtClean="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triển</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đào</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tạo</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tại</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doanh</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nghiệp</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và</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gắn</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kết</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với</a:t>
            </a:r>
            <a:r>
              <a:rPr lang="en-US" sz="2600" b="1" dirty="0">
                <a:solidFill>
                  <a:srgbClr val="000000"/>
                </a:solidFill>
                <a:latin typeface="Centery"/>
                <a:ea typeface="Times New Roman" panose="02020603050405020304" pitchFamily="18" charset="0"/>
              </a:rPr>
              <a:t> </a:t>
            </a:r>
            <a:r>
              <a:rPr lang="en-US" sz="2600" b="1" dirty="0" smtClean="0">
                <a:solidFill>
                  <a:srgbClr val="000000"/>
                </a:solidFill>
                <a:latin typeface="Centery"/>
                <a:ea typeface="Times New Roman" panose="02020603050405020304" pitchFamily="18" charset="0"/>
              </a:rPr>
              <a:t>DN </a:t>
            </a:r>
            <a:r>
              <a:rPr lang="en-US" sz="2600" b="1" dirty="0" err="1" smtClean="0">
                <a:solidFill>
                  <a:srgbClr val="000000"/>
                </a:solidFill>
                <a:latin typeface="Centery"/>
                <a:ea typeface="Times New Roman" panose="02020603050405020304" pitchFamily="18" charset="0"/>
              </a:rPr>
              <a:t>trong</a:t>
            </a:r>
            <a:r>
              <a:rPr lang="en-US" sz="2600" b="1" dirty="0" smtClean="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hoạt</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động</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đào</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tạo</a:t>
            </a:r>
            <a:endParaRPr lang="en-US" sz="2600" b="1" dirty="0">
              <a:latin typeface="Centery"/>
            </a:endParaRPr>
          </a:p>
        </p:txBody>
      </p:sp>
      <p:sp>
        <p:nvSpPr>
          <p:cNvPr id="8" name="Rectangle 7"/>
          <p:cNvSpPr/>
          <p:nvPr/>
        </p:nvSpPr>
        <p:spPr>
          <a:xfrm>
            <a:off x="665592" y="5303133"/>
            <a:ext cx="10797447" cy="492443"/>
          </a:xfrm>
          <a:prstGeom prst="rect">
            <a:avLst/>
          </a:prstGeom>
        </p:spPr>
        <p:txBody>
          <a:bodyPr wrap="square">
            <a:spAutoFit/>
          </a:bodyPr>
          <a:lstStyle/>
          <a:p>
            <a:pPr marL="457200" indent="-457200">
              <a:buClr>
                <a:srgbClr val="FF0000"/>
              </a:buClr>
              <a:buFont typeface="Wingdings" panose="05000000000000000000" pitchFamily="2" charset="2"/>
              <a:buChar char="§"/>
            </a:pPr>
            <a:r>
              <a:rPr lang="en-US" sz="2600" b="1" dirty="0" err="1">
                <a:solidFill>
                  <a:srgbClr val="000000"/>
                </a:solidFill>
                <a:latin typeface="Centery"/>
                <a:ea typeface="Times New Roman" panose="02020603050405020304" pitchFamily="18" charset="0"/>
              </a:rPr>
              <a:t>Đ</a:t>
            </a:r>
            <a:r>
              <a:rPr lang="en-US" sz="2600" b="1" dirty="0" err="1" smtClean="0">
                <a:solidFill>
                  <a:srgbClr val="000000"/>
                </a:solidFill>
                <a:latin typeface="Centery"/>
                <a:ea typeface="Times New Roman" panose="02020603050405020304" pitchFamily="18" charset="0"/>
              </a:rPr>
              <a:t>ẩy</a:t>
            </a:r>
            <a:r>
              <a:rPr lang="en-US" sz="2600" b="1" dirty="0" smtClean="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mạnh</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hoạt</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động</a:t>
            </a:r>
            <a:r>
              <a:rPr lang="en-US" sz="2600" b="1" dirty="0">
                <a:solidFill>
                  <a:srgbClr val="000000"/>
                </a:solidFill>
                <a:latin typeface="Centery"/>
                <a:ea typeface="Times New Roman" panose="02020603050405020304" pitchFamily="18" charset="0"/>
              </a:rPr>
              <a:t> </a:t>
            </a:r>
            <a:r>
              <a:rPr lang="en-US" sz="2600" b="1" dirty="0" smtClean="0">
                <a:solidFill>
                  <a:srgbClr val="000000"/>
                </a:solidFill>
                <a:latin typeface="Centery"/>
                <a:ea typeface="Times New Roman" panose="02020603050405020304" pitchFamily="18" charset="0"/>
              </a:rPr>
              <a:t>NCKH, </a:t>
            </a:r>
            <a:r>
              <a:rPr lang="en-US" sz="2600" b="1" dirty="0" err="1">
                <a:solidFill>
                  <a:srgbClr val="000000"/>
                </a:solidFill>
                <a:latin typeface="Centery"/>
                <a:ea typeface="Times New Roman" panose="02020603050405020304" pitchFamily="18" charset="0"/>
              </a:rPr>
              <a:t>chuyển</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giao</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công</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nghệ</a:t>
            </a:r>
            <a:endParaRPr lang="en-US" sz="2600" b="1" dirty="0">
              <a:latin typeface="Centery"/>
            </a:endParaRPr>
          </a:p>
        </p:txBody>
      </p:sp>
      <p:sp>
        <p:nvSpPr>
          <p:cNvPr id="9" name="Rectangle 8"/>
          <p:cNvSpPr/>
          <p:nvPr/>
        </p:nvSpPr>
        <p:spPr>
          <a:xfrm>
            <a:off x="678285" y="6014837"/>
            <a:ext cx="9009606" cy="492443"/>
          </a:xfrm>
          <a:prstGeom prst="rect">
            <a:avLst/>
          </a:prstGeom>
        </p:spPr>
        <p:txBody>
          <a:bodyPr wrap="square">
            <a:spAutoFit/>
          </a:bodyPr>
          <a:lstStyle/>
          <a:p>
            <a:pPr marL="457200" indent="-457200">
              <a:buClr>
                <a:srgbClr val="FF0000"/>
              </a:buClr>
              <a:buFont typeface="Wingdings" panose="05000000000000000000" pitchFamily="2" charset="2"/>
              <a:buChar char="§"/>
            </a:pPr>
            <a:r>
              <a:rPr lang="en-US" sz="2600" b="1" dirty="0" err="1" smtClean="0">
                <a:solidFill>
                  <a:srgbClr val="000000"/>
                </a:solidFill>
                <a:latin typeface="Centery"/>
                <a:ea typeface="Times New Roman" panose="02020603050405020304" pitchFamily="18" charset="0"/>
              </a:rPr>
              <a:t>Tăng</a:t>
            </a:r>
            <a:r>
              <a:rPr lang="en-US" sz="2600" b="1" dirty="0" smtClean="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cường</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hợp</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tác</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quốc</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tế</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trong</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lĩnh</a:t>
            </a:r>
            <a:r>
              <a:rPr lang="en-US" sz="2600" b="1" dirty="0">
                <a:solidFill>
                  <a:srgbClr val="000000"/>
                </a:solidFill>
                <a:latin typeface="Centery"/>
                <a:ea typeface="Times New Roman" panose="02020603050405020304" pitchFamily="18" charset="0"/>
              </a:rPr>
              <a:t> </a:t>
            </a:r>
            <a:r>
              <a:rPr lang="en-US" sz="2600" b="1" dirty="0" err="1">
                <a:solidFill>
                  <a:srgbClr val="000000"/>
                </a:solidFill>
                <a:latin typeface="Centery"/>
                <a:ea typeface="Times New Roman" panose="02020603050405020304" pitchFamily="18" charset="0"/>
              </a:rPr>
              <a:t>vực</a:t>
            </a:r>
            <a:r>
              <a:rPr lang="en-US" sz="2600" b="1" dirty="0">
                <a:solidFill>
                  <a:srgbClr val="000000"/>
                </a:solidFill>
                <a:latin typeface="Centery"/>
                <a:ea typeface="Times New Roman" panose="02020603050405020304" pitchFamily="18" charset="0"/>
              </a:rPr>
              <a:t> GDNN</a:t>
            </a:r>
            <a:endParaRPr lang="en-US" sz="2600" b="1" dirty="0">
              <a:latin typeface="Centery"/>
            </a:endParaRPr>
          </a:p>
        </p:txBody>
      </p:sp>
      <p:sp>
        <p:nvSpPr>
          <p:cNvPr id="10" name="Rectangle 9"/>
          <p:cNvSpPr/>
          <p:nvPr/>
        </p:nvSpPr>
        <p:spPr>
          <a:xfrm>
            <a:off x="154676" y="425158"/>
            <a:ext cx="8129516" cy="592726"/>
          </a:xfrm>
          <a:prstGeom prst="rect">
            <a:avLst/>
          </a:prstGeom>
        </p:spPr>
        <p:txBody>
          <a:bodyPr wrap="square">
            <a:spAutoFit/>
          </a:bodyPr>
          <a:lstStyle/>
          <a:p>
            <a:pPr algn="ctr">
              <a:lnSpc>
                <a:spcPct val="107000"/>
              </a:lnSpc>
              <a:spcAft>
                <a:spcPts val="1125"/>
              </a:spcAft>
            </a:pPr>
            <a:r>
              <a:rPr lang="en-US" sz="3200" b="1" dirty="0" smtClean="0">
                <a:solidFill>
                  <a:srgbClr val="0033CC"/>
                </a:solidFill>
                <a:latin typeface="Helvetica" panose="020B0604020202020204" pitchFamily="34" charset="0"/>
                <a:ea typeface="Times New Roman" panose="02020603050405020304" pitchFamily="18" charset="0"/>
                <a:cs typeface="Times New Roman" panose="02020603050405020304" pitchFamily="18" charset="0"/>
              </a:rPr>
              <a:t>CÁC YÊU CẦU ĐỔI MỚI GDNN</a:t>
            </a:r>
            <a:endParaRPr lang="en-US" sz="3200" dirty="0">
              <a:solidFill>
                <a:srgbClr val="0033CC"/>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8106771" y="196693"/>
            <a:ext cx="3936528" cy="3029378"/>
          </a:xfrm>
          <a:prstGeom prst="rect">
            <a:avLst/>
          </a:prstGeom>
        </p:spPr>
      </p:pic>
    </p:spTree>
    <p:extLst>
      <p:ext uri="{BB962C8B-B14F-4D97-AF65-F5344CB8AC3E}">
        <p14:creationId xmlns:p14="http://schemas.microsoft.com/office/powerpoint/2010/main" val="749249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37981" y="157920"/>
            <a:ext cx="8871046" cy="1015663"/>
          </a:xfrm>
          <a:prstGeom prst="rect">
            <a:avLst/>
          </a:prstGeom>
        </p:spPr>
        <p:txBody>
          <a:bodyPr wrap="square">
            <a:spAutoFit/>
          </a:bodyPr>
          <a:lstStyle/>
          <a:p>
            <a:pPr algn="ctr"/>
            <a:r>
              <a:rPr lang="en-US" sz="3000" b="1" dirty="0" smtClean="0">
                <a:solidFill>
                  <a:srgbClr val="0070C0"/>
                </a:solidFill>
              </a:rPr>
              <a:t>ĐỊNH HƯỚNG GIÁO DỤC CON NGƯỜI VIỆT NAM </a:t>
            </a:r>
          </a:p>
          <a:p>
            <a:pPr algn="ctr"/>
            <a:r>
              <a:rPr lang="en-US" sz="3000" b="1" dirty="0" smtClean="0">
                <a:solidFill>
                  <a:srgbClr val="0070C0"/>
                </a:solidFill>
              </a:rPr>
              <a:t>PHÁT TRIỂN TOÀN DIỆN TRONG NỀN KTTT</a:t>
            </a:r>
            <a:endParaRPr lang="en-US" sz="3000" dirty="0">
              <a:solidFill>
                <a:srgbClr val="0070C0"/>
              </a:solidFill>
            </a:endParaRPr>
          </a:p>
        </p:txBody>
      </p:sp>
      <p:sp>
        <p:nvSpPr>
          <p:cNvPr id="4" name="Rectangle 3"/>
          <p:cNvSpPr/>
          <p:nvPr/>
        </p:nvSpPr>
        <p:spPr>
          <a:xfrm>
            <a:off x="1064525" y="1700116"/>
            <a:ext cx="10918209" cy="830997"/>
          </a:xfrm>
          <a:prstGeom prst="rect">
            <a:avLst/>
          </a:prstGeom>
        </p:spPr>
        <p:txBody>
          <a:bodyPr wrap="square">
            <a:spAutoFit/>
          </a:bodyPr>
          <a:lstStyle/>
          <a:p>
            <a:pPr marL="342900" indent="-342900">
              <a:buClr>
                <a:srgbClr val="C00000"/>
              </a:buClr>
              <a:buFont typeface="Wingdings" panose="05000000000000000000" pitchFamily="2" charset="2"/>
              <a:buChar char="ü"/>
            </a:pPr>
            <a:r>
              <a:rPr lang="en-US" sz="2400" b="1" i="1" dirty="0" err="1" smtClean="0">
                <a:solidFill>
                  <a:srgbClr val="0033CC"/>
                </a:solidFill>
                <a:latin typeface="Arial" panose="020B0604020202020204" pitchFamily="34" charset="0"/>
              </a:rPr>
              <a:t>Thứ</a:t>
            </a:r>
            <a:r>
              <a:rPr lang="en-US" sz="2400" b="1" i="1" dirty="0" smtClean="0">
                <a:solidFill>
                  <a:srgbClr val="0033CC"/>
                </a:solidFill>
                <a:latin typeface="Arial" panose="020B0604020202020204" pitchFamily="34" charset="0"/>
              </a:rPr>
              <a:t> </a:t>
            </a:r>
            <a:r>
              <a:rPr lang="en-US" sz="2400" b="1" i="1" dirty="0" err="1">
                <a:solidFill>
                  <a:srgbClr val="0033CC"/>
                </a:solidFill>
                <a:latin typeface="Arial" panose="020B0604020202020204" pitchFamily="34" charset="0"/>
              </a:rPr>
              <a:t>nhất</a:t>
            </a:r>
            <a:r>
              <a:rPr lang="en-US" sz="2400" b="1" i="1" dirty="0">
                <a:solidFill>
                  <a:srgbClr val="0033CC"/>
                </a:solidFill>
                <a:latin typeface="Arial" panose="020B0604020202020204" pitchFamily="34" charset="0"/>
              </a:rPr>
              <a:t>, </a:t>
            </a:r>
            <a:r>
              <a:rPr lang="en-US" sz="2400" b="1" dirty="0" err="1">
                <a:solidFill>
                  <a:srgbClr val="333333"/>
                </a:solidFill>
                <a:latin typeface="Arial" panose="020B0604020202020204" pitchFamily="34" charset="0"/>
              </a:rPr>
              <a:t>cần</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phân</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tích</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chính</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xác</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về</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thực</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trạng</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giáo</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dục</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toàn</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diện</a:t>
            </a:r>
            <a:r>
              <a:rPr lang="en-US" sz="2400" b="1" dirty="0">
                <a:solidFill>
                  <a:srgbClr val="333333"/>
                </a:solidFill>
                <a:latin typeface="Arial" panose="020B0604020202020204" pitchFamily="34" charset="0"/>
              </a:rPr>
              <a:t> con </a:t>
            </a:r>
            <a:r>
              <a:rPr lang="en-US" sz="2400" b="1" dirty="0" err="1">
                <a:solidFill>
                  <a:srgbClr val="333333"/>
                </a:solidFill>
                <a:latin typeface="Arial" panose="020B0604020202020204" pitchFamily="34" charset="0"/>
              </a:rPr>
              <a:t>người</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tại</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thời</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điểm</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hiện</a:t>
            </a:r>
            <a:r>
              <a:rPr lang="en-US" sz="2400" b="1" dirty="0">
                <a:solidFill>
                  <a:srgbClr val="333333"/>
                </a:solidFill>
                <a:latin typeface="Arial" panose="020B0604020202020204" pitchFamily="34" charset="0"/>
              </a:rPr>
              <a:t> </a:t>
            </a:r>
            <a:r>
              <a:rPr lang="en-US" sz="2400" b="1" dirty="0" err="1" smtClean="0">
                <a:solidFill>
                  <a:srgbClr val="333333"/>
                </a:solidFill>
                <a:latin typeface="Arial" panose="020B0604020202020204" pitchFamily="34" charset="0"/>
              </a:rPr>
              <a:t>tại</a:t>
            </a:r>
            <a:r>
              <a:rPr lang="en-US" sz="2400" b="1" dirty="0" smtClean="0">
                <a:solidFill>
                  <a:srgbClr val="333333"/>
                </a:solidFill>
                <a:latin typeface="Arial" panose="020B0604020202020204" pitchFamily="34" charset="0"/>
              </a:rPr>
              <a:t>; </a:t>
            </a:r>
            <a:endParaRPr lang="en-US" sz="2400" b="1" dirty="0">
              <a:solidFill>
                <a:srgbClr val="333333"/>
              </a:solidFill>
              <a:latin typeface="Arial" panose="020B0604020202020204" pitchFamily="34" charset="0"/>
            </a:endParaRPr>
          </a:p>
        </p:txBody>
      </p:sp>
      <p:sp>
        <p:nvSpPr>
          <p:cNvPr id="5" name="Rectangle 4"/>
          <p:cNvSpPr/>
          <p:nvPr/>
        </p:nvSpPr>
        <p:spPr>
          <a:xfrm>
            <a:off x="1037230" y="2840461"/>
            <a:ext cx="10563368" cy="1200329"/>
          </a:xfrm>
          <a:prstGeom prst="rect">
            <a:avLst/>
          </a:prstGeom>
        </p:spPr>
        <p:txBody>
          <a:bodyPr wrap="square">
            <a:spAutoFit/>
          </a:bodyPr>
          <a:lstStyle/>
          <a:p>
            <a:pPr marL="342900" indent="-342900" algn="just">
              <a:buClr>
                <a:srgbClr val="C00000"/>
              </a:buClr>
              <a:buFont typeface="Wingdings" panose="05000000000000000000" pitchFamily="2" charset="2"/>
              <a:buChar char="ü"/>
            </a:pPr>
            <a:r>
              <a:rPr lang="en-US" sz="2400" b="1" i="1" dirty="0" err="1" smtClean="0">
                <a:solidFill>
                  <a:srgbClr val="0033CC"/>
                </a:solidFill>
                <a:latin typeface="Arial" panose="020B0604020202020204" pitchFamily="34" charset="0"/>
              </a:rPr>
              <a:t>Thứ</a:t>
            </a:r>
            <a:r>
              <a:rPr lang="en-US" sz="2400" b="1" i="1" dirty="0" smtClean="0">
                <a:solidFill>
                  <a:srgbClr val="0033CC"/>
                </a:solidFill>
                <a:latin typeface="Arial" panose="020B0604020202020204" pitchFamily="34" charset="0"/>
              </a:rPr>
              <a:t> </a:t>
            </a:r>
            <a:r>
              <a:rPr lang="en-US" sz="2400" b="1" i="1" dirty="0" err="1">
                <a:solidFill>
                  <a:srgbClr val="0033CC"/>
                </a:solidFill>
                <a:latin typeface="Arial" panose="020B0604020202020204" pitchFamily="34" charset="0"/>
              </a:rPr>
              <a:t>hai</a:t>
            </a:r>
            <a:r>
              <a:rPr lang="en-US" sz="2400" b="1" dirty="0">
                <a:solidFill>
                  <a:srgbClr val="0033CC"/>
                </a:solidFill>
                <a:latin typeface="Arial" panose="020B0604020202020204" pitchFamily="34" charset="0"/>
              </a:rPr>
              <a:t>, </a:t>
            </a:r>
            <a:r>
              <a:rPr lang="en-US" sz="2400" b="1" dirty="0" err="1">
                <a:solidFill>
                  <a:srgbClr val="333333"/>
                </a:solidFill>
                <a:latin typeface="Arial" panose="020B0604020202020204" pitchFamily="34" charset="0"/>
              </a:rPr>
              <a:t>cần</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phân</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định</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rõ</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chức</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năng</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của</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các</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thiết</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chế</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chủ</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thể</a:t>
            </a:r>
            <a:r>
              <a:rPr lang="en-US" sz="2400" b="1" dirty="0">
                <a:solidFill>
                  <a:srgbClr val="333333"/>
                </a:solidFill>
                <a:latin typeface="Arial" panose="020B0604020202020204" pitchFamily="34" charset="0"/>
              </a:rPr>
              <a:t> </a:t>
            </a:r>
            <a:r>
              <a:rPr lang="en-US" sz="2400" b="1" dirty="0" smtClean="0">
                <a:solidFill>
                  <a:srgbClr val="333333"/>
                </a:solidFill>
                <a:latin typeface="Arial" panose="020B0604020202020204" pitchFamily="34" charset="0"/>
              </a:rPr>
              <a:t>GD, </a:t>
            </a:r>
            <a:r>
              <a:rPr lang="en-US" sz="2400" b="1" dirty="0" err="1">
                <a:solidFill>
                  <a:srgbClr val="333333"/>
                </a:solidFill>
                <a:latin typeface="Arial" panose="020B0604020202020204" pitchFamily="34" charset="0"/>
              </a:rPr>
              <a:t>đặc</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biệt</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là</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chủ</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thể</a:t>
            </a:r>
            <a:r>
              <a:rPr lang="en-US" sz="2400" b="1" dirty="0">
                <a:solidFill>
                  <a:srgbClr val="333333"/>
                </a:solidFill>
                <a:latin typeface="Arial" panose="020B0604020202020204" pitchFamily="34" charset="0"/>
              </a:rPr>
              <a:t> phi </a:t>
            </a:r>
            <a:r>
              <a:rPr lang="en-US" sz="2400" b="1" dirty="0" err="1">
                <a:solidFill>
                  <a:srgbClr val="333333"/>
                </a:solidFill>
                <a:latin typeface="Arial" panose="020B0604020202020204" pitchFamily="34" charset="0"/>
              </a:rPr>
              <a:t>truyền</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thống</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các</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phương</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tiện</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truyền</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thông</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mới</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phim</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ảnh</a:t>
            </a:r>
            <a:r>
              <a:rPr lang="en-US" sz="2400" b="1" dirty="0">
                <a:solidFill>
                  <a:srgbClr val="333333"/>
                </a:solidFill>
                <a:latin typeface="Arial" panose="020B0604020202020204" pitchFamily="34" charset="0"/>
              </a:rPr>
              <a:t>, video game</a:t>
            </a:r>
            <a:r>
              <a:rPr lang="en-US" sz="2400" b="1" dirty="0" smtClean="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sự</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kết</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nối</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vạn</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vật</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IoT</a:t>
            </a:r>
            <a:r>
              <a:rPr lang="en-US" sz="2400" b="1" dirty="0">
                <a:solidFill>
                  <a:srgbClr val="333333"/>
                </a:solidFill>
                <a:latin typeface="Arial" panose="020B0604020202020204" pitchFamily="34" charset="0"/>
              </a:rPr>
              <a:t>),... </a:t>
            </a:r>
            <a:r>
              <a:rPr lang="en-US" sz="2400" b="1" dirty="0" smtClean="0">
                <a:solidFill>
                  <a:srgbClr val="333333"/>
                </a:solidFill>
                <a:latin typeface="Arial" panose="020B0604020202020204" pitchFamily="34" charset="0"/>
              </a:rPr>
              <a:t>;</a:t>
            </a:r>
            <a:endParaRPr lang="en-US" sz="2400" b="1" dirty="0">
              <a:solidFill>
                <a:srgbClr val="333333"/>
              </a:solidFill>
              <a:latin typeface="Arial" panose="020B0604020202020204" pitchFamily="34" charset="0"/>
            </a:endParaRPr>
          </a:p>
        </p:txBody>
      </p:sp>
      <p:sp>
        <p:nvSpPr>
          <p:cNvPr id="6" name="Rectangle 5"/>
          <p:cNvSpPr/>
          <p:nvPr/>
        </p:nvSpPr>
        <p:spPr>
          <a:xfrm>
            <a:off x="1014484" y="4427644"/>
            <a:ext cx="10572465" cy="830997"/>
          </a:xfrm>
          <a:prstGeom prst="rect">
            <a:avLst/>
          </a:prstGeom>
        </p:spPr>
        <p:txBody>
          <a:bodyPr wrap="square">
            <a:spAutoFit/>
          </a:bodyPr>
          <a:lstStyle/>
          <a:p>
            <a:pPr marL="342900" indent="-342900" algn="just">
              <a:buClr>
                <a:srgbClr val="C00000"/>
              </a:buClr>
              <a:buFont typeface="Wingdings" panose="05000000000000000000" pitchFamily="2" charset="2"/>
              <a:buChar char="ü"/>
            </a:pPr>
            <a:r>
              <a:rPr lang="en-US" sz="2400" b="1" i="1" dirty="0" err="1" smtClean="0">
                <a:solidFill>
                  <a:srgbClr val="0033CC"/>
                </a:solidFill>
                <a:latin typeface="Arial" panose="020B0604020202020204" pitchFamily="34" charset="0"/>
              </a:rPr>
              <a:t>Thứ</a:t>
            </a:r>
            <a:r>
              <a:rPr lang="en-US" sz="2400" b="1" i="1" dirty="0" smtClean="0">
                <a:solidFill>
                  <a:srgbClr val="0033CC"/>
                </a:solidFill>
                <a:latin typeface="Arial" panose="020B0604020202020204" pitchFamily="34" charset="0"/>
              </a:rPr>
              <a:t> </a:t>
            </a:r>
            <a:r>
              <a:rPr lang="en-US" sz="2400" b="1" i="1" dirty="0" err="1">
                <a:solidFill>
                  <a:srgbClr val="0033CC"/>
                </a:solidFill>
                <a:latin typeface="Arial" panose="020B0604020202020204" pitchFamily="34" charset="0"/>
              </a:rPr>
              <a:t>ba</a:t>
            </a:r>
            <a:r>
              <a:rPr lang="en-US" sz="2400" b="1" i="1" dirty="0">
                <a:solidFill>
                  <a:srgbClr val="0033CC"/>
                </a:solidFill>
                <a:latin typeface="Arial" panose="020B0604020202020204" pitchFamily="34" charset="0"/>
              </a:rPr>
              <a:t>, </a:t>
            </a:r>
            <a:r>
              <a:rPr lang="en-US" sz="2400" b="1" dirty="0" err="1">
                <a:solidFill>
                  <a:srgbClr val="333333"/>
                </a:solidFill>
                <a:latin typeface="Arial" panose="020B0604020202020204" pitchFamily="34" charset="0"/>
              </a:rPr>
              <a:t>cần</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phải</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quy</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định</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rõ</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hơn</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về</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vai</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trò</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trách</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nhiệm</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của</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gia</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đình</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và</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các</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tổ</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chức</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khác</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tham</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gia</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vào</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hoạt</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động</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giáo</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dục</a:t>
            </a:r>
            <a:r>
              <a:rPr lang="en-US" sz="2400" b="1" dirty="0">
                <a:solidFill>
                  <a:srgbClr val="333333"/>
                </a:solidFill>
                <a:latin typeface="Arial" panose="020B0604020202020204" pitchFamily="34" charset="0"/>
              </a:rPr>
              <a:t> </a:t>
            </a:r>
            <a:r>
              <a:rPr lang="en-US" sz="2400" b="1" dirty="0" smtClean="0">
                <a:solidFill>
                  <a:srgbClr val="333333"/>
                </a:solidFill>
                <a:latin typeface="Arial" panose="020B0604020202020204" pitchFamily="34" charset="0"/>
              </a:rPr>
              <a:t>;</a:t>
            </a:r>
            <a:endParaRPr lang="en-US" sz="2400" b="1" dirty="0">
              <a:solidFill>
                <a:srgbClr val="333333"/>
              </a:solidFill>
              <a:latin typeface="Arial" panose="020B0604020202020204" pitchFamily="34" charset="0"/>
            </a:endParaRPr>
          </a:p>
        </p:txBody>
      </p:sp>
      <p:sp>
        <p:nvSpPr>
          <p:cNvPr id="7" name="Rectangle 6"/>
          <p:cNvSpPr/>
          <p:nvPr/>
        </p:nvSpPr>
        <p:spPr>
          <a:xfrm>
            <a:off x="1000837" y="5597520"/>
            <a:ext cx="10531522" cy="830997"/>
          </a:xfrm>
          <a:prstGeom prst="rect">
            <a:avLst/>
          </a:prstGeom>
        </p:spPr>
        <p:txBody>
          <a:bodyPr wrap="square">
            <a:spAutoFit/>
          </a:bodyPr>
          <a:lstStyle/>
          <a:p>
            <a:pPr marL="342900" indent="-342900" algn="just">
              <a:buClr>
                <a:srgbClr val="C00000"/>
              </a:buClr>
              <a:buFont typeface="Wingdings" panose="05000000000000000000" pitchFamily="2" charset="2"/>
              <a:buChar char="ü"/>
            </a:pPr>
            <a:r>
              <a:rPr lang="en-US" sz="2400" b="1" i="1" dirty="0" err="1" smtClean="0">
                <a:solidFill>
                  <a:srgbClr val="0033CC"/>
                </a:solidFill>
                <a:latin typeface="Arial" panose="020B0604020202020204" pitchFamily="34" charset="0"/>
              </a:rPr>
              <a:t>Thứ</a:t>
            </a:r>
            <a:r>
              <a:rPr lang="en-US" sz="2400" b="1" i="1" dirty="0">
                <a:solidFill>
                  <a:srgbClr val="0033CC"/>
                </a:solidFill>
                <a:latin typeface="Arial" panose="020B0604020202020204" pitchFamily="34" charset="0"/>
              </a:rPr>
              <a:t>  </a:t>
            </a:r>
            <a:r>
              <a:rPr lang="en-US" sz="2400" b="1" i="1" dirty="0" err="1">
                <a:solidFill>
                  <a:srgbClr val="0033CC"/>
                </a:solidFill>
                <a:latin typeface="Arial" panose="020B0604020202020204" pitchFamily="34" charset="0"/>
              </a:rPr>
              <a:t>tư</a:t>
            </a:r>
            <a:r>
              <a:rPr lang="en-US" sz="2400" b="1" i="1" dirty="0">
                <a:solidFill>
                  <a:srgbClr val="0033CC"/>
                </a:solidFill>
                <a:latin typeface="Arial" panose="020B0604020202020204" pitchFamily="34" charset="0"/>
              </a:rPr>
              <a:t>,</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xây</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dựng</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một</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xã</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hội</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học</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tập</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một</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xã</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hội</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văn</a:t>
            </a:r>
            <a:r>
              <a:rPr lang="en-US" sz="2400" b="1" dirty="0">
                <a:solidFill>
                  <a:srgbClr val="333333"/>
                </a:solidFill>
                <a:latin typeface="Arial" panose="020B0604020202020204" pitchFamily="34" charset="0"/>
              </a:rPr>
              <a:t> minh </a:t>
            </a:r>
            <a:r>
              <a:rPr lang="en-US" sz="2400" b="1" dirty="0" err="1">
                <a:solidFill>
                  <a:srgbClr val="333333"/>
                </a:solidFill>
                <a:latin typeface="Arial" panose="020B0604020202020204" pitchFamily="34" charset="0"/>
              </a:rPr>
              <a:t>với</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các</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giá</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trị</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chân</a:t>
            </a:r>
            <a:r>
              <a:rPr lang="en-US" sz="2400" b="1" dirty="0">
                <a:solidFill>
                  <a:srgbClr val="333333"/>
                </a:solidFill>
                <a:latin typeface="Arial" panose="020B0604020202020204" pitchFamily="34" charset="0"/>
              </a:rPr>
              <a:t>, </a:t>
            </a:r>
            <a:r>
              <a:rPr lang="en-US" sz="2400" b="1" dirty="0" err="1">
                <a:solidFill>
                  <a:srgbClr val="333333"/>
                </a:solidFill>
                <a:latin typeface="Arial" panose="020B0604020202020204" pitchFamily="34" charset="0"/>
              </a:rPr>
              <a:t>thiện</a:t>
            </a:r>
            <a:r>
              <a:rPr lang="en-US" sz="2400" b="1" dirty="0">
                <a:solidFill>
                  <a:srgbClr val="333333"/>
                </a:solidFill>
                <a:latin typeface="Arial" panose="020B0604020202020204" pitchFamily="34" charset="0"/>
              </a:rPr>
              <a:t>, </a:t>
            </a:r>
            <a:r>
              <a:rPr lang="en-US" sz="2400" b="1" dirty="0" err="1" smtClean="0">
                <a:solidFill>
                  <a:srgbClr val="333333"/>
                </a:solidFill>
                <a:latin typeface="Arial" panose="020B0604020202020204" pitchFamily="34" charset="0"/>
              </a:rPr>
              <a:t>mỹ</a:t>
            </a:r>
            <a:r>
              <a:rPr lang="en-US" sz="2400" b="1" dirty="0" smtClean="0">
                <a:solidFill>
                  <a:srgbClr val="333333"/>
                </a:solidFill>
                <a:latin typeface="Arial" panose="020B0604020202020204" pitchFamily="34" charset="0"/>
              </a:rPr>
              <a:t>.</a:t>
            </a:r>
            <a:endParaRPr lang="en-US" sz="2400" b="1" dirty="0">
              <a:solidFill>
                <a:srgbClr val="333333"/>
              </a:solidFill>
              <a:latin typeface="Arial" panose="020B0604020202020204" pitchFamily="34" charset="0"/>
            </a:endParaRPr>
          </a:p>
        </p:txBody>
      </p:sp>
    </p:spTree>
    <p:extLst>
      <p:ext uri="{BB962C8B-B14F-4D97-AF65-F5344CB8AC3E}">
        <p14:creationId xmlns:p14="http://schemas.microsoft.com/office/powerpoint/2010/main" val="3166993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7798" y="1615350"/>
            <a:ext cx="11313994" cy="5262979"/>
          </a:xfrm>
          <a:prstGeom prst="rect">
            <a:avLst/>
          </a:prstGeom>
        </p:spPr>
        <p:txBody>
          <a:bodyPr wrap="square">
            <a:spAutoFit/>
          </a:bodyPr>
          <a:lstStyle/>
          <a:p>
            <a:pPr marL="342900" indent="-342900" algn="just">
              <a:spcBef>
                <a:spcPts val="600"/>
              </a:spcBef>
              <a:spcAft>
                <a:spcPts val="600"/>
              </a:spcAft>
              <a:buClr>
                <a:srgbClr val="FF0000"/>
              </a:buClr>
              <a:buFont typeface="Wingdings" panose="05000000000000000000" pitchFamily="2" charset="2"/>
              <a:buChar char="ü"/>
            </a:pPr>
            <a:r>
              <a:rPr lang="en-US" sz="2300" dirty="0" smtClean="0">
                <a:solidFill>
                  <a:srgbClr val="3E3E3E"/>
                </a:solidFill>
                <a:latin typeface="Roboto"/>
              </a:rPr>
              <a:t>GD-ĐT </a:t>
            </a:r>
            <a:r>
              <a:rPr lang="vi-VN" sz="2300" dirty="0" smtClean="0">
                <a:solidFill>
                  <a:srgbClr val="3E3E3E"/>
                </a:solidFill>
                <a:latin typeface="Roboto"/>
              </a:rPr>
              <a:t>nhằm </a:t>
            </a:r>
            <a:r>
              <a:rPr lang="en-US" sz="2300" dirty="0" smtClean="0">
                <a:solidFill>
                  <a:srgbClr val="3E3E3E"/>
                </a:solidFill>
                <a:latin typeface="Roboto"/>
              </a:rPr>
              <a:t>XD </a:t>
            </a:r>
            <a:r>
              <a:rPr lang="vi-VN" sz="2300" dirty="0" smtClean="0">
                <a:solidFill>
                  <a:srgbClr val="3E3E3E"/>
                </a:solidFill>
                <a:latin typeface="Roboto"/>
              </a:rPr>
              <a:t>con </a:t>
            </a:r>
            <a:r>
              <a:rPr lang="vi-VN" sz="2300" dirty="0">
                <a:solidFill>
                  <a:srgbClr val="3E3E3E"/>
                </a:solidFill>
                <a:latin typeface="Roboto"/>
              </a:rPr>
              <a:t>người có đầy đủ phẩm chất để </a:t>
            </a:r>
            <a:r>
              <a:rPr lang="en-US" sz="2300" dirty="0" smtClean="0">
                <a:solidFill>
                  <a:srgbClr val="3E3E3E"/>
                </a:solidFill>
                <a:latin typeface="Roboto"/>
              </a:rPr>
              <a:t>XD </a:t>
            </a:r>
            <a:r>
              <a:rPr lang="vi-VN" sz="2300" dirty="0" smtClean="0">
                <a:solidFill>
                  <a:srgbClr val="3E3E3E"/>
                </a:solidFill>
                <a:latin typeface="Roboto"/>
              </a:rPr>
              <a:t>và </a:t>
            </a:r>
            <a:r>
              <a:rPr lang="vi-VN" sz="2300" dirty="0">
                <a:solidFill>
                  <a:srgbClr val="3E3E3E"/>
                </a:solidFill>
                <a:latin typeface="Roboto"/>
              </a:rPr>
              <a:t>bảo vệ đất nước.</a:t>
            </a:r>
          </a:p>
          <a:p>
            <a:pPr marL="342900" indent="-342900" algn="just">
              <a:spcBef>
                <a:spcPts val="600"/>
              </a:spcBef>
              <a:spcAft>
                <a:spcPts val="600"/>
              </a:spcAft>
              <a:buClr>
                <a:srgbClr val="FF0000"/>
              </a:buClr>
              <a:buFont typeface="Wingdings" panose="05000000000000000000" pitchFamily="2" charset="2"/>
              <a:buChar char="ü"/>
            </a:pPr>
            <a:r>
              <a:rPr lang="vi-VN" sz="2300" dirty="0">
                <a:solidFill>
                  <a:srgbClr val="3E3E3E"/>
                </a:solidFill>
                <a:latin typeface="Roboto"/>
              </a:rPr>
              <a:t>Giữ vững mục tiêu </a:t>
            </a:r>
            <a:r>
              <a:rPr lang="en-US" sz="2300" dirty="0" smtClean="0">
                <a:solidFill>
                  <a:srgbClr val="3E3E3E"/>
                </a:solidFill>
                <a:latin typeface="Roboto"/>
              </a:rPr>
              <a:t>XHCN </a:t>
            </a:r>
            <a:r>
              <a:rPr lang="vi-VN" sz="2300" dirty="0" smtClean="0">
                <a:solidFill>
                  <a:srgbClr val="3E3E3E"/>
                </a:solidFill>
                <a:latin typeface="Roboto"/>
              </a:rPr>
              <a:t>trong </a:t>
            </a:r>
            <a:r>
              <a:rPr lang="en-US" sz="2300" dirty="0">
                <a:solidFill>
                  <a:srgbClr val="3E3E3E"/>
                </a:solidFill>
                <a:latin typeface="Roboto"/>
              </a:rPr>
              <a:t>GD-ĐT</a:t>
            </a:r>
            <a:r>
              <a:rPr lang="vi-VN" sz="2300" dirty="0" smtClean="0">
                <a:solidFill>
                  <a:srgbClr val="3E3E3E"/>
                </a:solidFill>
                <a:latin typeface="Roboto"/>
              </a:rPr>
              <a:t>,</a:t>
            </a:r>
            <a:r>
              <a:rPr lang="en-US" sz="2300" dirty="0" smtClean="0">
                <a:solidFill>
                  <a:srgbClr val="3E3E3E"/>
                </a:solidFill>
                <a:latin typeface="Roboto"/>
              </a:rPr>
              <a:t> </a:t>
            </a:r>
            <a:r>
              <a:rPr lang="vi-VN" sz="2300" dirty="0" smtClean="0">
                <a:solidFill>
                  <a:srgbClr val="3E3E3E"/>
                </a:solidFill>
                <a:latin typeface="Roboto"/>
              </a:rPr>
              <a:t>nhất </a:t>
            </a:r>
            <a:r>
              <a:rPr lang="vi-VN" sz="2300" dirty="0">
                <a:solidFill>
                  <a:srgbClr val="3E3E3E"/>
                </a:solidFill>
                <a:latin typeface="Roboto"/>
              </a:rPr>
              <a:t>là chính sách công bằng xã hội</a:t>
            </a:r>
            <a:r>
              <a:rPr lang="vi-VN" sz="2300" dirty="0" smtClean="0">
                <a:solidFill>
                  <a:srgbClr val="3E3E3E"/>
                </a:solidFill>
                <a:latin typeface="Roboto"/>
              </a:rPr>
              <a:t>.</a:t>
            </a:r>
            <a:r>
              <a:rPr lang="en-US" sz="2300" dirty="0" smtClean="0">
                <a:solidFill>
                  <a:srgbClr val="3E3E3E"/>
                </a:solidFill>
                <a:latin typeface="Roboto"/>
              </a:rPr>
              <a:t> </a:t>
            </a:r>
            <a:endParaRPr lang="vi-VN" sz="2300" dirty="0">
              <a:solidFill>
                <a:srgbClr val="3E3E3E"/>
              </a:solidFill>
              <a:latin typeface="Roboto"/>
            </a:endParaRPr>
          </a:p>
          <a:p>
            <a:pPr marL="342900" indent="-342900" algn="just">
              <a:spcBef>
                <a:spcPts val="600"/>
              </a:spcBef>
              <a:spcAft>
                <a:spcPts val="600"/>
              </a:spcAft>
              <a:buClr>
                <a:srgbClr val="FF0000"/>
              </a:buClr>
              <a:buFont typeface="Wingdings" panose="05000000000000000000" pitchFamily="2" charset="2"/>
              <a:buChar char="ü"/>
            </a:pPr>
            <a:r>
              <a:rPr lang="vi-VN" sz="2300" dirty="0">
                <a:solidFill>
                  <a:srgbClr val="3E3E3E"/>
                </a:solidFill>
                <a:latin typeface="Roboto"/>
              </a:rPr>
              <a:t>Thực sự coi </a:t>
            </a:r>
            <a:r>
              <a:rPr lang="en-US" sz="2300" dirty="0" smtClean="0">
                <a:solidFill>
                  <a:srgbClr val="3E3E3E"/>
                </a:solidFill>
                <a:latin typeface="Roboto"/>
              </a:rPr>
              <a:t>GD </a:t>
            </a:r>
            <a:r>
              <a:rPr lang="vi-VN" sz="2300" dirty="0" smtClean="0">
                <a:solidFill>
                  <a:srgbClr val="3E3E3E"/>
                </a:solidFill>
                <a:latin typeface="Roboto"/>
              </a:rPr>
              <a:t>là </a:t>
            </a:r>
            <a:r>
              <a:rPr lang="vi-VN" sz="2300" dirty="0">
                <a:solidFill>
                  <a:srgbClr val="3E3E3E"/>
                </a:solidFill>
                <a:latin typeface="Roboto"/>
              </a:rPr>
              <a:t>quốc sách hàng đầu, cùng với </a:t>
            </a:r>
            <a:r>
              <a:rPr lang="en-US" sz="2300" dirty="0" smtClean="0">
                <a:solidFill>
                  <a:srgbClr val="3E3E3E"/>
                </a:solidFill>
                <a:latin typeface="Roboto"/>
              </a:rPr>
              <a:t>KHCN</a:t>
            </a:r>
            <a:r>
              <a:rPr lang="vi-VN" sz="2300" dirty="0" smtClean="0">
                <a:solidFill>
                  <a:srgbClr val="3E3E3E"/>
                </a:solidFill>
                <a:latin typeface="Roboto"/>
              </a:rPr>
              <a:t>, </a:t>
            </a:r>
            <a:r>
              <a:rPr lang="en-US" sz="2300" dirty="0">
                <a:solidFill>
                  <a:srgbClr val="3E3E3E"/>
                </a:solidFill>
                <a:latin typeface="Roboto"/>
              </a:rPr>
              <a:t>GD-ĐT</a:t>
            </a:r>
            <a:r>
              <a:rPr lang="vi-VN" sz="2300" dirty="0" smtClean="0">
                <a:solidFill>
                  <a:srgbClr val="3E3E3E"/>
                </a:solidFill>
                <a:latin typeface="Roboto"/>
              </a:rPr>
              <a:t> </a:t>
            </a:r>
            <a:r>
              <a:rPr lang="vi-VN" sz="2300" dirty="0">
                <a:solidFill>
                  <a:srgbClr val="3E3E3E"/>
                </a:solidFill>
                <a:latin typeface="Roboto"/>
              </a:rPr>
              <a:t>là yếu tố quyết định góp phần tăng trưởng kinh tế và phát triển xã hội. </a:t>
            </a:r>
          </a:p>
          <a:p>
            <a:pPr marL="342900" indent="-342900" algn="just">
              <a:spcBef>
                <a:spcPts val="600"/>
              </a:spcBef>
              <a:spcAft>
                <a:spcPts val="600"/>
              </a:spcAft>
              <a:buClr>
                <a:srgbClr val="FF0000"/>
              </a:buClr>
              <a:buFont typeface="Wingdings" panose="05000000000000000000" pitchFamily="2" charset="2"/>
              <a:buChar char="ü"/>
            </a:pPr>
            <a:r>
              <a:rPr lang="en-US" sz="2300" dirty="0">
                <a:solidFill>
                  <a:srgbClr val="3E3E3E"/>
                </a:solidFill>
                <a:latin typeface="Roboto"/>
              </a:rPr>
              <a:t>GD-ĐT </a:t>
            </a:r>
            <a:r>
              <a:rPr lang="vi-VN" sz="2300" dirty="0" smtClean="0">
                <a:solidFill>
                  <a:srgbClr val="3E3E3E"/>
                </a:solidFill>
                <a:latin typeface="Roboto"/>
              </a:rPr>
              <a:t>là </a:t>
            </a:r>
            <a:r>
              <a:rPr lang="vi-VN" sz="2300" dirty="0">
                <a:solidFill>
                  <a:srgbClr val="3E3E3E"/>
                </a:solidFill>
                <a:latin typeface="Roboto"/>
              </a:rPr>
              <a:t>sự nghiệp </a:t>
            </a:r>
            <a:r>
              <a:rPr lang="vi-VN" sz="2300" dirty="0" smtClean="0">
                <a:solidFill>
                  <a:srgbClr val="3E3E3E"/>
                </a:solidFill>
                <a:latin typeface="Roboto"/>
              </a:rPr>
              <a:t>toàn Đảng, </a:t>
            </a:r>
            <a:r>
              <a:rPr lang="en-US" sz="2300" dirty="0" smtClean="0">
                <a:solidFill>
                  <a:srgbClr val="3E3E3E"/>
                </a:solidFill>
                <a:latin typeface="Roboto"/>
              </a:rPr>
              <a:t>NN </a:t>
            </a:r>
            <a:r>
              <a:rPr lang="vi-VN" sz="2300" dirty="0" smtClean="0">
                <a:solidFill>
                  <a:srgbClr val="3E3E3E"/>
                </a:solidFill>
                <a:latin typeface="Roboto"/>
              </a:rPr>
              <a:t>và </a:t>
            </a:r>
            <a:r>
              <a:rPr lang="vi-VN" sz="2300" dirty="0">
                <a:solidFill>
                  <a:srgbClr val="3E3E3E"/>
                </a:solidFill>
                <a:latin typeface="Roboto"/>
              </a:rPr>
              <a:t>của </a:t>
            </a:r>
            <a:r>
              <a:rPr lang="en-US" sz="2300" dirty="0" smtClean="0">
                <a:solidFill>
                  <a:srgbClr val="3E3E3E"/>
                </a:solidFill>
                <a:latin typeface="Roboto"/>
              </a:rPr>
              <a:t>KT-XH</a:t>
            </a:r>
            <a:r>
              <a:rPr lang="vi-VN" sz="2300" dirty="0" smtClean="0">
                <a:solidFill>
                  <a:srgbClr val="3E3E3E"/>
                </a:solidFill>
                <a:latin typeface="Roboto"/>
              </a:rPr>
              <a:t>, </a:t>
            </a:r>
            <a:r>
              <a:rPr lang="vi-VN" sz="2300" dirty="0">
                <a:solidFill>
                  <a:srgbClr val="3E3E3E"/>
                </a:solidFill>
                <a:latin typeface="Roboto"/>
              </a:rPr>
              <a:t>với </a:t>
            </a:r>
            <a:r>
              <a:rPr lang="en-US" sz="2300" dirty="0" smtClean="0">
                <a:solidFill>
                  <a:srgbClr val="3E3E3E"/>
                </a:solidFill>
                <a:latin typeface="Roboto"/>
              </a:rPr>
              <a:t>KH&amp;CN </a:t>
            </a:r>
            <a:r>
              <a:rPr lang="vi-VN" sz="2300" dirty="0" smtClean="0">
                <a:solidFill>
                  <a:srgbClr val="3E3E3E"/>
                </a:solidFill>
                <a:latin typeface="Roboto"/>
              </a:rPr>
              <a:t>và </a:t>
            </a:r>
            <a:r>
              <a:rPr lang="vi-VN" sz="2300" dirty="0">
                <a:solidFill>
                  <a:srgbClr val="3E3E3E"/>
                </a:solidFill>
                <a:latin typeface="Roboto"/>
              </a:rPr>
              <a:t>củng cố </a:t>
            </a:r>
            <a:r>
              <a:rPr lang="en-US" sz="2300" dirty="0" smtClean="0">
                <a:solidFill>
                  <a:srgbClr val="3E3E3E"/>
                </a:solidFill>
                <a:latin typeface="Roboto"/>
              </a:rPr>
              <a:t>QP-AN</a:t>
            </a:r>
            <a:endParaRPr lang="vi-VN" sz="2300" dirty="0">
              <a:solidFill>
                <a:srgbClr val="3E3E3E"/>
              </a:solidFill>
              <a:latin typeface="Roboto"/>
            </a:endParaRPr>
          </a:p>
          <a:p>
            <a:pPr marL="342900" indent="-342900" algn="just">
              <a:spcBef>
                <a:spcPts val="600"/>
              </a:spcBef>
              <a:spcAft>
                <a:spcPts val="600"/>
              </a:spcAft>
              <a:buClr>
                <a:srgbClr val="FF0000"/>
              </a:buClr>
              <a:buFont typeface="Wingdings" panose="05000000000000000000" pitchFamily="2" charset="2"/>
              <a:buChar char="ü"/>
            </a:pPr>
            <a:r>
              <a:rPr lang="vi-VN" sz="2300" dirty="0">
                <a:solidFill>
                  <a:srgbClr val="3E3E3E"/>
                </a:solidFill>
                <a:latin typeface="Roboto"/>
              </a:rPr>
              <a:t>Giữ vững vai trò nòng cốt của các trường công lập song song với đa dạng hoá các loại hình </a:t>
            </a:r>
            <a:r>
              <a:rPr lang="en-US" sz="2300" dirty="0" smtClean="0">
                <a:solidFill>
                  <a:srgbClr val="3E3E3E"/>
                </a:solidFill>
                <a:latin typeface="Roboto"/>
              </a:rPr>
              <a:t>GD-ĐT </a:t>
            </a:r>
            <a:endParaRPr lang="vi-VN" sz="2300" dirty="0">
              <a:solidFill>
                <a:srgbClr val="3E3E3E"/>
              </a:solidFill>
              <a:latin typeface="Roboto"/>
            </a:endParaRPr>
          </a:p>
          <a:p>
            <a:pPr marL="342900" indent="-342900" algn="just">
              <a:spcBef>
                <a:spcPts val="600"/>
              </a:spcBef>
              <a:spcAft>
                <a:spcPts val="600"/>
              </a:spcAft>
              <a:buClr>
                <a:srgbClr val="FF0000"/>
              </a:buClr>
              <a:buFont typeface="Wingdings" panose="05000000000000000000" pitchFamily="2" charset="2"/>
              <a:buChar char="ü"/>
            </a:pPr>
            <a:r>
              <a:rPr lang="vi-VN" sz="2300" dirty="0">
                <a:solidFill>
                  <a:srgbClr val="3E3E3E"/>
                </a:solidFill>
                <a:latin typeface="Roboto"/>
              </a:rPr>
              <a:t>Chăm lo cho </a:t>
            </a:r>
            <a:r>
              <a:rPr lang="en-US" sz="2300" dirty="0">
                <a:solidFill>
                  <a:srgbClr val="3E3E3E"/>
                </a:solidFill>
                <a:latin typeface="Roboto"/>
              </a:rPr>
              <a:t>GD-ĐT </a:t>
            </a:r>
            <a:r>
              <a:rPr lang="vi-VN" sz="2300" dirty="0" smtClean="0">
                <a:solidFill>
                  <a:srgbClr val="3E3E3E"/>
                </a:solidFill>
                <a:latin typeface="Roboto"/>
              </a:rPr>
              <a:t>là </a:t>
            </a:r>
            <a:r>
              <a:rPr lang="vi-VN" sz="2300" dirty="0">
                <a:solidFill>
                  <a:srgbClr val="3E3E3E"/>
                </a:solidFill>
                <a:latin typeface="Roboto"/>
              </a:rPr>
              <a:t>chăm lo cho con người và </a:t>
            </a:r>
            <a:r>
              <a:rPr lang="en-US" sz="2300" dirty="0" smtClean="0">
                <a:solidFill>
                  <a:srgbClr val="3E3E3E"/>
                </a:solidFill>
                <a:latin typeface="Roboto"/>
              </a:rPr>
              <a:t>XH </a:t>
            </a:r>
            <a:r>
              <a:rPr lang="vi-VN" sz="2300" dirty="0" smtClean="0">
                <a:solidFill>
                  <a:srgbClr val="3E3E3E"/>
                </a:solidFill>
                <a:latin typeface="Roboto"/>
              </a:rPr>
              <a:t>phát </a:t>
            </a:r>
            <a:r>
              <a:rPr lang="vi-VN" sz="2300" dirty="0">
                <a:solidFill>
                  <a:srgbClr val="3E3E3E"/>
                </a:solidFill>
                <a:latin typeface="Roboto"/>
              </a:rPr>
              <a:t>triển với các yêu cầu và tiêu chí được xác lập.</a:t>
            </a:r>
          </a:p>
          <a:p>
            <a:pPr marL="342900" indent="-342900" algn="just">
              <a:spcBef>
                <a:spcPts val="600"/>
              </a:spcBef>
              <a:spcAft>
                <a:spcPts val="600"/>
              </a:spcAft>
              <a:buClr>
                <a:srgbClr val="FF0000"/>
              </a:buClr>
              <a:buFont typeface="Wingdings" panose="05000000000000000000" pitchFamily="2" charset="2"/>
              <a:buChar char="ü"/>
            </a:pPr>
            <a:r>
              <a:rPr lang="vi-VN" sz="2300" dirty="0">
                <a:solidFill>
                  <a:srgbClr val="3E3E3E"/>
                </a:solidFill>
                <a:latin typeface="Roboto"/>
              </a:rPr>
              <a:t>Phát triển </a:t>
            </a:r>
            <a:r>
              <a:rPr lang="en-US" sz="2300" dirty="0">
                <a:solidFill>
                  <a:srgbClr val="3E3E3E"/>
                </a:solidFill>
                <a:latin typeface="Roboto"/>
              </a:rPr>
              <a:t>GD-ĐT </a:t>
            </a:r>
            <a:r>
              <a:rPr lang="vi-VN" sz="2300" dirty="0" smtClean="0">
                <a:solidFill>
                  <a:srgbClr val="3E3E3E"/>
                </a:solidFill>
                <a:latin typeface="Roboto"/>
              </a:rPr>
              <a:t>phải </a:t>
            </a:r>
            <a:r>
              <a:rPr lang="vi-VN" sz="2300" dirty="0">
                <a:solidFill>
                  <a:srgbClr val="3E3E3E"/>
                </a:solidFill>
                <a:latin typeface="Roboto"/>
              </a:rPr>
              <a:t>theo nguyên lý: học đi đôi với hành, giáo dục kết hợp với lao động sản xuất, lý luận gắn liền với thực tiễn, giáo dục nhà trường kết hợp với giáo dục gia đình và giáo dục xã hội. </a:t>
            </a:r>
            <a:endParaRPr lang="vi-VN" sz="2300" b="0" i="0" dirty="0">
              <a:solidFill>
                <a:srgbClr val="3E3E3E"/>
              </a:solidFill>
              <a:effectLst/>
              <a:latin typeface="Roboto"/>
            </a:endParaRPr>
          </a:p>
        </p:txBody>
      </p:sp>
      <p:sp>
        <p:nvSpPr>
          <p:cNvPr id="4" name="Rectangle 3"/>
          <p:cNvSpPr/>
          <p:nvPr/>
        </p:nvSpPr>
        <p:spPr>
          <a:xfrm>
            <a:off x="915206" y="159938"/>
            <a:ext cx="10840065" cy="1200329"/>
          </a:xfrm>
          <a:prstGeom prst="rect">
            <a:avLst/>
          </a:prstGeom>
        </p:spPr>
        <p:txBody>
          <a:bodyPr wrap="square">
            <a:spAutoFit/>
          </a:bodyPr>
          <a:lstStyle/>
          <a:p>
            <a:pPr algn="just"/>
            <a:r>
              <a:rPr lang="en-US" sz="2400" b="1" dirty="0" smtClean="0">
                <a:solidFill>
                  <a:srgbClr val="0070C0"/>
                </a:solidFill>
                <a:latin typeface="Roboto"/>
              </a:rPr>
              <a:t>NQ TW II </a:t>
            </a:r>
            <a:r>
              <a:rPr lang="vi-VN" sz="2400" b="1" dirty="0" smtClean="0">
                <a:solidFill>
                  <a:srgbClr val="0070C0"/>
                </a:solidFill>
                <a:latin typeface="Roboto"/>
              </a:rPr>
              <a:t>khoá VIII</a:t>
            </a:r>
            <a:r>
              <a:rPr lang="en-US" sz="2400" b="1" dirty="0" smtClean="0">
                <a:solidFill>
                  <a:srgbClr val="0070C0"/>
                </a:solidFill>
                <a:latin typeface="Roboto"/>
              </a:rPr>
              <a:t>; </a:t>
            </a:r>
            <a:r>
              <a:rPr lang="vi-VN" sz="2400" b="1" dirty="0">
                <a:solidFill>
                  <a:srgbClr val="0070C0"/>
                </a:solidFill>
              </a:rPr>
              <a:t>kết luận của </a:t>
            </a:r>
            <a:r>
              <a:rPr lang="en-US" sz="2400" b="1" dirty="0" smtClean="0">
                <a:solidFill>
                  <a:srgbClr val="0070C0"/>
                </a:solidFill>
              </a:rPr>
              <a:t>HN </a:t>
            </a:r>
            <a:r>
              <a:rPr lang="vi-VN" sz="2400" b="1" dirty="0" smtClean="0">
                <a:solidFill>
                  <a:srgbClr val="0070C0"/>
                </a:solidFill>
              </a:rPr>
              <a:t>lần </a:t>
            </a:r>
            <a:r>
              <a:rPr lang="vi-VN" sz="2400" b="1" dirty="0">
                <a:solidFill>
                  <a:srgbClr val="0070C0"/>
                </a:solidFill>
              </a:rPr>
              <a:t>thứ </a:t>
            </a:r>
            <a:r>
              <a:rPr lang="en-US" sz="2400" b="1" dirty="0" smtClean="0">
                <a:solidFill>
                  <a:srgbClr val="0070C0"/>
                </a:solidFill>
              </a:rPr>
              <a:t>6</a:t>
            </a:r>
            <a:r>
              <a:rPr lang="vi-VN" sz="2400" b="1" dirty="0" smtClean="0">
                <a:solidFill>
                  <a:srgbClr val="0070C0"/>
                </a:solidFill>
              </a:rPr>
              <a:t> </a:t>
            </a:r>
            <a:r>
              <a:rPr lang="en-US" sz="2400" b="1" dirty="0" smtClean="0">
                <a:solidFill>
                  <a:srgbClr val="0070C0"/>
                </a:solidFill>
              </a:rPr>
              <a:t>BCH TW </a:t>
            </a:r>
            <a:r>
              <a:rPr lang="vi-VN" sz="2400" b="1" dirty="0" smtClean="0">
                <a:solidFill>
                  <a:srgbClr val="0070C0"/>
                </a:solidFill>
              </a:rPr>
              <a:t>khoá IX;</a:t>
            </a:r>
            <a:r>
              <a:rPr lang="en-US" sz="2400" b="1" dirty="0" smtClean="0">
                <a:solidFill>
                  <a:srgbClr val="0070C0"/>
                </a:solidFill>
              </a:rPr>
              <a:t>NQ HN </a:t>
            </a:r>
            <a:r>
              <a:rPr lang="vi-VN" sz="2400" b="1" dirty="0" smtClean="0">
                <a:solidFill>
                  <a:srgbClr val="0070C0"/>
                </a:solidFill>
              </a:rPr>
              <a:t>lần </a:t>
            </a:r>
            <a:r>
              <a:rPr lang="vi-VN" sz="2400" b="1" dirty="0">
                <a:solidFill>
                  <a:srgbClr val="0070C0"/>
                </a:solidFill>
              </a:rPr>
              <a:t>thứ </a:t>
            </a:r>
            <a:r>
              <a:rPr lang="en-US" sz="2400" b="1" dirty="0" smtClean="0">
                <a:solidFill>
                  <a:srgbClr val="0070C0"/>
                </a:solidFill>
              </a:rPr>
              <a:t>9</a:t>
            </a:r>
            <a:r>
              <a:rPr lang="vi-VN" sz="2400" b="1" dirty="0" smtClean="0">
                <a:solidFill>
                  <a:srgbClr val="0070C0"/>
                </a:solidFill>
              </a:rPr>
              <a:t> </a:t>
            </a:r>
            <a:r>
              <a:rPr lang="en-US" sz="2400" b="1" dirty="0" smtClean="0">
                <a:solidFill>
                  <a:srgbClr val="0070C0"/>
                </a:solidFill>
              </a:rPr>
              <a:t>BCH TW</a:t>
            </a:r>
            <a:r>
              <a:rPr lang="vi-VN" sz="2400" b="1" dirty="0" smtClean="0">
                <a:solidFill>
                  <a:srgbClr val="0070C0"/>
                </a:solidFill>
              </a:rPr>
              <a:t> </a:t>
            </a:r>
            <a:r>
              <a:rPr lang="vi-VN" sz="2400" b="1" dirty="0">
                <a:solidFill>
                  <a:srgbClr val="0070C0"/>
                </a:solidFill>
              </a:rPr>
              <a:t>khoá </a:t>
            </a:r>
            <a:r>
              <a:rPr lang="vi-VN" sz="2400" b="1" dirty="0" smtClean="0">
                <a:solidFill>
                  <a:srgbClr val="0070C0"/>
                </a:solidFill>
              </a:rPr>
              <a:t>IX;</a:t>
            </a:r>
            <a:r>
              <a:rPr lang="en-US" sz="2400" b="1" dirty="0" smtClean="0">
                <a:solidFill>
                  <a:srgbClr val="0070C0"/>
                </a:solidFill>
              </a:rPr>
              <a:t> </a:t>
            </a:r>
            <a:r>
              <a:rPr lang="vi-VN" sz="2400" b="1" dirty="0" smtClean="0">
                <a:solidFill>
                  <a:srgbClr val="0070C0"/>
                </a:solidFill>
              </a:rPr>
              <a:t>văn </a:t>
            </a:r>
            <a:r>
              <a:rPr lang="vi-VN" sz="2400" b="1" dirty="0">
                <a:solidFill>
                  <a:srgbClr val="0070C0"/>
                </a:solidFill>
              </a:rPr>
              <a:t>kiện </a:t>
            </a:r>
            <a:r>
              <a:rPr lang="en-US" sz="2400" b="1" dirty="0" smtClean="0">
                <a:solidFill>
                  <a:srgbClr val="0070C0"/>
                </a:solidFill>
              </a:rPr>
              <a:t>ĐH </a:t>
            </a:r>
            <a:r>
              <a:rPr lang="vi-VN" sz="2400" b="1" dirty="0" smtClean="0">
                <a:solidFill>
                  <a:srgbClr val="0070C0"/>
                </a:solidFill>
              </a:rPr>
              <a:t>đại </a:t>
            </a:r>
            <a:r>
              <a:rPr lang="vi-VN" sz="2400" b="1" dirty="0">
                <a:solidFill>
                  <a:srgbClr val="0070C0"/>
                </a:solidFill>
              </a:rPr>
              <a:t>biểu toàn quốc lần thứ IX,X; luật giáo dục sửa đổi thông qua ngày 14 tháng 6 năm </a:t>
            </a:r>
            <a:r>
              <a:rPr lang="vi-VN" sz="2400" b="1" dirty="0" smtClean="0">
                <a:solidFill>
                  <a:srgbClr val="0070C0"/>
                </a:solidFill>
              </a:rPr>
              <a:t>2005</a:t>
            </a:r>
            <a:r>
              <a:rPr lang="en-US" sz="2400" b="1" dirty="0" smtClean="0">
                <a:solidFill>
                  <a:srgbClr val="0070C0"/>
                </a:solidFill>
              </a:rPr>
              <a:t>:</a:t>
            </a:r>
            <a:endParaRPr lang="en-US" sz="2400" b="1" dirty="0">
              <a:solidFill>
                <a:srgbClr val="0070C0"/>
              </a:solidFill>
            </a:endParaRPr>
          </a:p>
        </p:txBody>
      </p:sp>
    </p:spTree>
    <p:extLst>
      <p:ext uri="{BB962C8B-B14F-4D97-AF65-F5344CB8AC3E}">
        <p14:creationId xmlns:p14="http://schemas.microsoft.com/office/powerpoint/2010/main" val="223552024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9683" y="1079398"/>
            <a:ext cx="8488908" cy="2233625"/>
          </a:xfrm>
          <a:prstGeom prst="rect">
            <a:avLst/>
          </a:prstGeom>
        </p:spPr>
        <p:txBody>
          <a:bodyPr wrap="square">
            <a:spAutoFit/>
          </a:bodyPr>
          <a:lstStyle/>
          <a:p>
            <a:pPr marL="457200" indent="-457200" algn="just">
              <a:lnSpc>
                <a:spcPct val="150000"/>
              </a:lnSpc>
              <a:spcBef>
                <a:spcPts val="600"/>
              </a:spcBef>
              <a:spcAft>
                <a:spcPts val="600"/>
              </a:spcAft>
              <a:buClr>
                <a:srgbClr val="0033CC"/>
              </a:buClr>
              <a:buFont typeface="Wingdings" panose="05000000000000000000" pitchFamily="2" charset="2"/>
              <a:buChar char="q"/>
            </a:pPr>
            <a:r>
              <a:rPr lang="en-US" sz="2400" b="1" dirty="0" smtClean="0">
                <a:solidFill>
                  <a:srgbClr val="222222"/>
                </a:solidFill>
                <a:latin typeface="Verdana" panose="020B0604030504040204" pitchFamily="34" charset="0"/>
              </a:rPr>
              <a:t>NL </a:t>
            </a:r>
            <a:r>
              <a:rPr lang="vi-VN" sz="2400" b="1" dirty="0" smtClean="0">
                <a:solidFill>
                  <a:srgbClr val="222222"/>
                </a:solidFill>
                <a:latin typeface="Verdana" panose="020B0604030504040204" pitchFamily="34" charset="0"/>
              </a:rPr>
              <a:t>là </a:t>
            </a:r>
            <a:r>
              <a:rPr lang="vi-VN" sz="2400" b="1" dirty="0">
                <a:solidFill>
                  <a:srgbClr val="222222"/>
                </a:solidFill>
                <a:latin typeface="Verdana" panose="020B0604030504040204" pitchFamily="34" charset="0"/>
              </a:rPr>
              <a:t>khả năng của mỗi </a:t>
            </a:r>
            <a:r>
              <a:rPr lang="vi-VN" sz="2400" b="1" dirty="0" smtClean="0">
                <a:solidFill>
                  <a:srgbClr val="222222"/>
                </a:solidFill>
                <a:latin typeface="Verdana" panose="020B0604030504040204" pitchFamily="34" charset="0"/>
              </a:rPr>
              <a:t>người</a:t>
            </a:r>
            <a:r>
              <a:rPr lang="en-US" sz="2400" b="1" dirty="0" smtClean="0">
                <a:solidFill>
                  <a:srgbClr val="222222"/>
                </a:solidFill>
                <a:latin typeface="Verdana" panose="020B0604030504040204" pitchFamily="34" charset="0"/>
              </a:rPr>
              <a:t> </a:t>
            </a:r>
            <a:r>
              <a:rPr lang="vi-VN" sz="2400" b="1" dirty="0" smtClean="0">
                <a:solidFill>
                  <a:srgbClr val="222222"/>
                </a:solidFill>
                <a:latin typeface="Verdana" panose="020B0604030504040204" pitchFamily="34" charset="0"/>
              </a:rPr>
              <a:t>nhằm </a:t>
            </a:r>
            <a:r>
              <a:rPr lang="vi-VN" sz="2400" b="1" dirty="0">
                <a:solidFill>
                  <a:srgbClr val="222222"/>
                </a:solidFill>
                <a:latin typeface="Verdana" panose="020B0604030504040204" pitchFamily="34" charset="0"/>
              </a:rPr>
              <a:t>thực hiện một hoạt động nào đó</a:t>
            </a:r>
            <a:r>
              <a:rPr lang="vi-VN" sz="2400" b="1" dirty="0" smtClean="0">
                <a:solidFill>
                  <a:srgbClr val="222222"/>
                </a:solidFill>
                <a:latin typeface="Verdana" panose="020B0604030504040204" pitchFamily="34" charset="0"/>
              </a:rPr>
              <a:t>.</a:t>
            </a:r>
            <a:r>
              <a:rPr lang="en-US" sz="2400" b="1" dirty="0">
                <a:solidFill>
                  <a:srgbClr val="222222"/>
                </a:solidFill>
                <a:latin typeface="Verdana" panose="020B0604030504040204" pitchFamily="34" charset="0"/>
              </a:rPr>
              <a:t> </a:t>
            </a:r>
            <a:r>
              <a:rPr lang="en-US" sz="2400" b="1" dirty="0" err="1" smtClean="0">
                <a:solidFill>
                  <a:srgbClr val="222222"/>
                </a:solidFill>
                <a:latin typeface="Verdana" panose="020B0604030504040204" pitchFamily="34" charset="0"/>
              </a:rPr>
              <a:t>Khả</a:t>
            </a:r>
            <a:r>
              <a:rPr lang="en-US" sz="2400" b="1" dirty="0" smtClean="0">
                <a:solidFill>
                  <a:srgbClr val="222222"/>
                </a:solidFill>
                <a:latin typeface="Verdana" panose="020B0604030504040204" pitchFamily="34" charset="0"/>
              </a:rPr>
              <a:t> </a:t>
            </a:r>
            <a:r>
              <a:rPr lang="en-US" sz="2400" b="1" dirty="0" err="1" smtClean="0">
                <a:solidFill>
                  <a:srgbClr val="222222"/>
                </a:solidFill>
                <a:latin typeface="Verdana" panose="020B0604030504040204" pitchFamily="34" charset="0"/>
              </a:rPr>
              <a:t>năng</a:t>
            </a:r>
            <a:r>
              <a:rPr lang="en-US" sz="2400" b="1" dirty="0" smtClean="0">
                <a:solidFill>
                  <a:srgbClr val="222222"/>
                </a:solidFill>
                <a:latin typeface="Verdana" panose="020B0604030504040204" pitchFamily="34" charset="0"/>
              </a:rPr>
              <a:t> </a:t>
            </a:r>
            <a:r>
              <a:rPr lang="en-US" sz="2400" b="1" dirty="0" err="1" smtClean="0">
                <a:solidFill>
                  <a:srgbClr val="222222"/>
                </a:solidFill>
                <a:latin typeface="Verdana" panose="020B0604030504040204" pitchFamily="34" charset="0"/>
              </a:rPr>
              <a:t>đó</a:t>
            </a:r>
            <a:r>
              <a:rPr lang="en-US" sz="2400" b="1" dirty="0" smtClean="0">
                <a:solidFill>
                  <a:srgbClr val="222222"/>
                </a:solidFill>
                <a:latin typeface="Verdana" panose="020B0604030504040204" pitchFamily="34" charset="0"/>
              </a:rPr>
              <a:t> </a:t>
            </a:r>
            <a:r>
              <a:rPr lang="vi-VN" sz="2400" b="1" dirty="0" smtClean="0">
                <a:solidFill>
                  <a:srgbClr val="222222"/>
                </a:solidFill>
                <a:latin typeface="Verdana" panose="020B0604030504040204" pitchFamily="34" charset="0"/>
              </a:rPr>
              <a:t>được </a:t>
            </a:r>
            <a:r>
              <a:rPr lang="vi-VN" sz="2400" b="1" dirty="0">
                <a:solidFill>
                  <a:srgbClr val="222222"/>
                </a:solidFill>
                <a:latin typeface="Verdana" panose="020B0604030504040204" pitchFamily="34" charset="0"/>
              </a:rPr>
              <a:t>hình thành do điều kiện chủ quan, tự nhiên sẵn hoặc do rèn </a:t>
            </a:r>
            <a:r>
              <a:rPr lang="vi-VN" sz="2400" b="1" dirty="0" smtClean="0">
                <a:solidFill>
                  <a:srgbClr val="222222"/>
                </a:solidFill>
                <a:latin typeface="Verdana" panose="020B0604030504040204" pitchFamily="34" charset="0"/>
              </a:rPr>
              <a:t>luyện</a:t>
            </a:r>
            <a:endParaRPr lang="vi-VN" sz="2400" b="1" dirty="0">
              <a:solidFill>
                <a:srgbClr val="222222"/>
              </a:solidFill>
              <a:latin typeface="Verdana" panose="020B0604030504040204" pitchFamily="34" charset="0"/>
            </a:endParaRPr>
          </a:p>
        </p:txBody>
      </p:sp>
      <p:sp>
        <p:nvSpPr>
          <p:cNvPr id="5" name="Rectangle 4"/>
          <p:cNvSpPr/>
          <p:nvPr/>
        </p:nvSpPr>
        <p:spPr>
          <a:xfrm>
            <a:off x="4340955" y="196286"/>
            <a:ext cx="2757486" cy="584775"/>
          </a:xfrm>
          <a:prstGeom prst="rect">
            <a:avLst/>
          </a:prstGeom>
        </p:spPr>
        <p:txBody>
          <a:bodyPr wrap="none">
            <a:spAutoFit/>
          </a:bodyPr>
          <a:lstStyle/>
          <a:p>
            <a:r>
              <a:rPr lang="vi-VN" sz="3200" b="1" dirty="0" smtClean="0">
                <a:solidFill>
                  <a:srgbClr val="0033CC"/>
                </a:solidFill>
                <a:latin typeface="Roboto"/>
              </a:rPr>
              <a:t>NĂNG LỰC ?</a:t>
            </a:r>
            <a:endParaRPr lang="vi-VN" sz="3200" dirty="0">
              <a:solidFill>
                <a:srgbClr val="0033CC"/>
              </a:solidFill>
              <a:latin typeface="Roboto"/>
            </a:endParaRPr>
          </a:p>
        </p:txBody>
      </p:sp>
      <p:sp>
        <p:nvSpPr>
          <p:cNvPr id="6" name="Rectangle 5"/>
          <p:cNvSpPr/>
          <p:nvPr/>
        </p:nvSpPr>
        <p:spPr>
          <a:xfrm>
            <a:off x="955343" y="3664089"/>
            <a:ext cx="10863618" cy="3000821"/>
          </a:xfrm>
          <a:prstGeom prst="rect">
            <a:avLst/>
          </a:prstGeom>
        </p:spPr>
        <p:txBody>
          <a:bodyPr wrap="square">
            <a:spAutoFit/>
          </a:bodyPr>
          <a:lstStyle/>
          <a:p>
            <a:pPr algn="just">
              <a:spcBef>
                <a:spcPts val="600"/>
              </a:spcBef>
              <a:spcAft>
                <a:spcPts val="1200"/>
              </a:spcAft>
              <a:buClr>
                <a:srgbClr val="FF0000"/>
              </a:buClr>
            </a:pPr>
            <a:r>
              <a:rPr lang="vi-VN" sz="2400" b="1" i="1" dirty="0">
                <a:solidFill>
                  <a:srgbClr val="0033CC"/>
                </a:solidFill>
                <a:latin typeface="Verdana" panose="020B0604030504040204" pitchFamily="34" charset="0"/>
              </a:rPr>
              <a:t>Có rất nhiều loại năng lực khác </a:t>
            </a:r>
            <a:r>
              <a:rPr lang="vi-VN" sz="2400" b="1" i="1" dirty="0" smtClean="0">
                <a:solidFill>
                  <a:srgbClr val="0033CC"/>
                </a:solidFill>
                <a:latin typeface="Verdana" panose="020B0604030504040204" pitchFamily="34" charset="0"/>
              </a:rPr>
              <a:t>nhau</a:t>
            </a:r>
            <a:r>
              <a:rPr lang="en-US" sz="2400" b="1" i="1" dirty="0" smtClean="0">
                <a:solidFill>
                  <a:srgbClr val="0033CC"/>
                </a:solidFill>
                <a:latin typeface="Verdana" panose="020B0604030504040204" pitchFamily="34" charset="0"/>
              </a:rPr>
              <a:t> </a:t>
            </a:r>
            <a:r>
              <a:rPr lang="en-US" sz="2400" b="1" i="1" dirty="0" err="1" smtClean="0">
                <a:solidFill>
                  <a:srgbClr val="0033CC"/>
                </a:solidFill>
                <a:latin typeface="Verdana" panose="020B0604030504040204" pitchFamily="34" charset="0"/>
              </a:rPr>
              <a:t>như</a:t>
            </a:r>
            <a:r>
              <a:rPr lang="en-US" sz="2400" b="1" i="1" dirty="0" smtClean="0">
                <a:solidFill>
                  <a:srgbClr val="0033CC"/>
                </a:solidFill>
                <a:latin typeface="Verdana" panose="020B0604030504040204" pitchFamily="34" charset="0"/>
              </a:rPr>
              <a:t>:</a:t>
            </a:r>
            <a:r>
              <a:rPr lang="vi-VN" sz="2400" b="1" i="1" dirty="0" smtClean="0">
                <a:solidFill>
                  <a:srgbClr val="0033CC"/>
                </a:solidFill>
                <a:latin typeface="Verdana" panose="020B0604030504040204" pitchFamily="34" charset="0"/>
              </a:rPr>
              <a:t> </a:t>
            </a:r>
            <a:endParaRPr lang="en-US" sz="2400" b="1" i="1" dirty="0" smtClean="0">
              <a:solidFill>
                <a:srgbClr val="0033CC"/>
              </a:solidFill>
              <a:latin typeface="Verdana" panose="020B0604030504040204" pitchFamily="34" charset="0"/>
            </a:endParaRPr>
          </a:p>
          <a:p>
            <a:pPr marL="457200" indent="-457200" algn="just">
              <a:spcBef>
                <a:spcPts val="600"/>
              </a:spcBef>
              <a:spcAft>
                <a:spcPts val="1200"/>
              </a:spcAft>
              <a:buClr>
                <a:srgbClr val="FF0000"/>
              </a:buClr>
              <a:buFont typeface="Wingdings" panose="05000000000000000000" pitchFamily="2" charset="2"/>
              <a:buChar char="ü"/>
            </a:pPr>
            <a:r>
              <a:rPr lang="en-US" sz="2400" b="1" dirty="0" smtClean="0">
                <a:solidFill>
                  <a:srgbClr val="222222"/>
                </a:solidFill>
                <a:latin typeface="Verdana" panose="020B0604030504040204" pitchFamily="34" charset="0"/>
              </a:rPr>
              <a:t>NL </a:t>
            </a:r>
            <a:r>
              <a:rPr lang="vi-VN" sz="2400" b="1" dirty="0" smtClean="0">
                <a:solidFill>
                  <a:srgbClr val="222222"/>
                </a:solidFill>
                <a:latin typeface="Verdana" panose="020B0604030504040204" pitchFamily="34" charset="0"/>
              </a:rPr>
              <a:t>tư </a:t>
            </a:r>
            <a:r>
              <a:rPr lang="vi-VN" sz="2400" b="1" dirty="0">
                <a:solidFill>
                  <a:srgbClr val="222222"/>
                </a:solidFill>
                <a:latin typeface="Verdana" panose="020B0604030504040204" pitchFamily="34" charset="0"/>
              </a:rPr>
              <a:t>duy, </a:t>
            </a:r>
            <a:r>
              <a:rPr lang="en-US" sz="2400" b="1" dirty="0" smtClean="0">
                <a:solidFill>
                  <a:srgbClr val="222222"/>
                </a:solidFill>
                <a:latin typeface="Verdana" panose="020B0604030504040204" pitchFamily="34" charset="0"/>
              </a:rPr>
              <a:t>NL </a:t>
            </a:r>
            <a:r>
              <a:rPr lang="vi-VN" sz="2400" b="1" dirty="0" smtClean="0">
                <a:solidFill>
                  <a:srgbClr val="222222"/>
                </a:solidFill>
                <a:latin typeface="Verdana" panose="020B0604030504040204" pitchFamily="34" charset="0"/>
              </a:rPr>
              <a:t>tài </a:t>
            </a:r>
            <a:r>
              <a:rPr lang="vi-VN" sz="2400" b="1" dirty="0">
                <a:solidFill>
                  <a:srgbClr val="222222"/>
                </a:solidFill>
                <a:latin typeface="Verdana" panose="020B0604030504040204" pitchFamily="34" charset="0"/>
              </a:rPr>
              <a:t>chính, </a:t>
            </a:r>
            <a:r>
              <a:rPr lang="en-US" sz="2400" b="1" dirty="0" smtClean="0">
                <a:solidFill>
                  <a:srgbClr val="222222"/>
                </a:solidFill>
                <a:latin typeface="Verdana" panose="020B0604030504040204" pitchFamily="34" charset="0"/>
              </a:rPr>
              <a:t>NL </a:t>
            </a:r>
            <a:r>
              <a:rPr lang="vi-VN" sz="2400" b="1" dirty="0" smtClean="0">
                <a:solidFill>
                  <a:srgbClr val="222222"/>
                </a:solidFill>
                <a:latin typeface="Verdana" panose="020B0604030504040204" pitchFamily="34" charset="0"/>
              </a:rPr>
              <a:t>chuyên </a:t>
            </a:r>
            <a:r>
              <a:rPr lang="vi-VN" sz="2400" b="1" dirty="0">
                <a:solidFill>
                  <a:srgbClr val="222222"/>
                </a:solidFill>
                <a:latin typeface="Verdana" panose="020B0604030504040204" pitchFamily="34" charset="0"/>
              </a:rPr>
              <a:t>môn, </a:t>
            </a:r>
            <a:r>
              <a:rPr lang="en-US" sz="2400" b="1" dirty="0" smtClean="0">
                <a:solidFill>
                  <a:srgbClr val="222222"/>
                </a:solidFill>
                <a:latin typeface="Verdana" panose="020B0604030504040204" pitchFamily="34" charset="0"/>
              </a:rPr>
              <a:t>NL </a:t>
            </a:r>
            <a:r>
              <a:rPr lang="vi-VN" sz="2400" b="1" dirty="0" smtClean="0">
                <a:solidFill>
                  <a:srgbClr val="222222"/>
                </a:solidFill>
                <a:latin typeface="Verdana" panose="020B0604030504040204" pitchFamily="34" charset="0"/>
              </a:rPr>
              <a:t>lãnh </a:t>
            </a:r>
            <a:r>
              <a:rPr lang="vi-VN" sz="2400" b="1" dirty="0">
                <a:solidFill>
                  <a:srgbClr val="222222"/>
                </a:solidFill>
                <a:latin typeface="Verdana" panose="020B0604030504040204" pitchFamily="34" charset="0"/>
              </a:rPr>
              <a:t>đạo</a:t>
            </a:r>
            <a:r>
              <a:rPr lang="vi-VN" sz="2400" b="1" dirty="0" smtClean="0">
                <a:solidFill>
                  <a:srgbClr val="222222"/>
                </a:solidFill>
                <a:latin typeface="Verdana" panose="020B0604030504040204" pitchFamily="34" charset="0"/>
              </a:rPr>
              <a:t>,…</a:t>
            </a:r>
            <a:endParaRPr lang="en-US" sz="2400" b="1" dirty="0" smtClean="0">
              <a:solidFill>
                <a:srgbClr val="222222"/>
              </a:solidFill>
              <a:latin typeface="Verdana" panose="020B0604030504040204" pitchFamily="34" charset="0"/>
            </a:endParaRPr>
          </a:p>
          <a:p>
            <a:pPr marL="457200" indent="-457200" algn="just">
              <a:spcBef>
                <a:spcPts val="600"/>
              </a:spcBef>
              <a:spcAft>
                <a:spcPts val="1200"/>
              </a:spcAft>
              <a:buClr>
                <a:srgbClr val="FF0000"/>
              </a:buClr>
              <a:buFont typeface="Wingdings" panose="05000000000000000000" pitchFamily="2" charset="2"/>
              <a:buChar char="ü"/>
            </a:pPr>
            <a:r>
              <a:rPr lang="en-US" sz="2400" b="1" dirty="0" smtClean="0">
                <a:solidFill>
                  <a:srgbClr val="222222"/>
                </a:solidFill>
                <a:latin typeface="Verdana" panose="020B0604030504040204" pitchFamily="34" charset="0"/>
              </a:rPr>
              <a:t>K</a:t>
            </a:r>
            <a:r>
              <a:rPr lang="vi-VN" sz="2400" b="1" dirty="0" smtClean="0">
                <a:solidFill>
                  <a:srgbClr val="222222"/>
                </a:solidFill>
                <a:latin typeface="Verdana" panose="020B0604030504040204" pitchFamily="34" charset="0"/>
              </a:rPr>
              <a:t>hông có giới </a:t>
            </a:r>
            <a:r>
              <a:rPr lang="vi-VN" sz="2400" b="1" dirty="0">
                <a:solidFill>
                  <a:srgbClr val="222222"/>
                </a:solidFill>
                <a:latin typeface="Verdana" panose="020B0604030504040204" pitchFamily="34" charset="0"/>
              </a:rPr>
              <a:t>hạn nào liên quan tới </a:t>
            </a:r>
            <a:r>
              <a:rPr lang="en-US" sz="2400" b="1" dirty="0" smtClean="0">
                <a:solidFill>
                  <a:srgbClr val="222222"/>
                </a:solidFill>
                <a:latin typeface="Verdana" panose="020B0604030504040204" pitchFamily="34" charset="0"/>
              </a:rPr>
              <a:t>NL </a:t>
            </a:r>
            <a:r>
              <a:rPr lang="vi-VN" sz="2400" b="1" dirty="0" smtClean="0">
                <a:solidFill>
                  <a:srgbClr val="222222"/>
                </a:solidFill>
                <a:latin typeface="Verdana" panose="020B0604030504040204" pitchFamily="34" charset="0"/>
              </a:rPr>
              <a:t>của </a:t>
            </a:r>
            <a:r>
              <a:rPr lang="vi-VN" sz="2400" b="1" dirty="0">
                <a:solidFill>
                  <a:srgbClr val="222222"/>
                </a:solidFill>
                <a:latin typeface="Verdana" panose="020B0604030504040204" pitchFamily="34" charset="0"/>
              </a:rPr>
              <a:t>mỗi </a:t>
            </a:r>
            <a:r>
              <a:rPr lang="vi-VN" sz="2400" b="1" dirty="0" smtClean="0">
                <a:solidFill>
                  <a:srgbClr val="222222"/>
                </a:solidFill>
                <a:latin typeface="Verdana" panose="020B0604030504040204" pitchFamily="34" charset="0"/>
              </a:rPr>
              <a:t>người</a:t>
            </a:r>
            <a:r>
              <a:rPr lang="en-US" sz="2400" b="1" dirty="0" smtClean="0">
                <a:solidFill>
                  <a:srgbClr val="222222"/>
                </a:solidFill>
                <a:latin typeface="Verdana" panose="020B0604030504040204" pitchFamily="34" charset="0"/>
              </a:rPr>
              <a:t>,</a:t>
            </a:r>
            <a:r>
              <a:rPr lang="vi-VN" sz="2400" b="1" dirty="0" smtClean="0">
                <a:solidFill>
                  <a:srgbClr val="222222"/>
                </a:solidFill>
                <a:latin typeface="Verdana" panose="020B0604030504040204" pitchFamily="34" charset="0"/>
              </a:rPr>
              <a:t> </a:t>
            </a:r>
            <a:endParaRPr lang="en-US" sz="2400" b="1" dirty="0" smtClean="0">
              <a:solidFill>
                <a:srgbClr val="222222"/>
              </a:solidFill>
              <a:latin typeface="Verdana" panose="020B0604030504040204" pitchFamily="34" charset="0"/>
            </a:endParaRPr>
          </a:p>
          <a:p>
            <a:pPr marL="457200" indent="-457200" algn="just">
              <a:spcBef>
                <a:spcPts val="600"/>
              </a:spcBef>
              <a:spcAft>
                <a:spcPts val="1200"/>
              </a:spcAft>
              <a:buClr>
                <a:srgbClr val="FF0000"/>
              </a:buClr>
              <a:buFont typeface="Wingdings" panose="05000000000000000000" pitchFamily="2" charset="2"/>
              <a:buChar char="ü"/>
            </a:pPr>
            <a:r>
              <a:rPr lang="en-US" sz="2400" b="1" dirty="0" err="1" smtClean="0">
                <a:solidFill>
                  <a:srgbClr val="222222"/>
                </a:solidFill>
                <a:latin typeface="Verdana" panose="020B0604030504040204" pitchFamily="34" charset="0"/>
              </a:rPr>
              <a:t>Vấn</a:t>
            </a:r>
            <a:r>
              <a:rPr lang="en-US" sz="2400" b="1" dirty="0" smtClean="0">
                <a:solidFill>
                  <a:srgbClr val="222222"/>
                </a:solidFill>
                <a:latin typeface="Verdana" panose="020B0604030504040204" pitchFamily="34" charset="0"/>
              </a:rPr>
              <a:t> </a:t>
            </a:r>
            <a:r>
              <a:rPr lang="en-US" sz="2400" b="1" dirty="0" err="1" smtClean="0">
                <a:solidFill>
                  <a:srgbClr val="222222"/>
                </a:solidFill>
                <a:latin typeface="Verdana" panose="020B0604030504040204" pitchFamily="34" charset="0"/>
              </a:rPr>
              <a:t>đề</a:t>
            </a:r>
            <a:r>
              <a:rPr lang="en-US" sz="2400" b="1" dirty="0" smtClean="0">
                <a:solidFill>
                  <a:srgbClr val="222222"/>
                </a:solidFill>
                <a:latin typeface="Verdana" panose="020B0604030504040204" pitchFamily="34" charset="0"/>
              </a:rPr>
              <a:t> </a:t>
            </a:r>
            <a:r>
              <a:rPr lang="vi-VN" sz="2400" b="1" dirty="0" smtClean="0">
                <a:solidFill>
                  <a:srgbClr val="222222"/>
                </a:solidFill>
                <a:latin typeface="Verdana" panose="020B0604030504040204" pitchFamily="34" charset="0"/>
              </a:rPr>
              <a:t>là</a:t>
            </a:r>
            <a:r>
              <a:rPr lang="vi-VN" sz="2400" b="1" dirty="0">
                <a:solidFill>
                  <a:srgbClr val="222222"/>
                </a:solidFill>
                <a:latin typeface="Verdana" panose="020B0604030504040204" pitchFamily="34" charset="0"/>
              </a:rPr>
              <a:t>, những </a:t>
            </a:r>
            <a:r>
              <a:rPr lang="en-US" sz="2400" b="1" dirty="0" smtClean="0">
                <a:solidFill>
                  <a:srgbClr val="222222"/>
                </a:solidFill>
                <a:latin typeface="Verdana" panose="020B0604030504040204" pitchFamily="34" charset="0"/>
              </a:rPr>
              <a:t>NL </a:t>
            </a:r>
            <a:r>
              <a:rPr lang="vi-VN" sz="2400" b="1" dirty="0" smtClean="0">
                <a:solidFill>
                  <a:srgbClr val="222222"/>
                </a:solidFill>
                <a:latin typeface="Verdana" panose="020B0604030504040204" pitchFamily="34" charset="0"/>
              </a:rPr>
              <a:t>có </a:t>
            </a:r>
            <a:r>
              <a:rPr lang="vi-VN" sz="2400" b="1" dirty="0">
                <a:solidFill>
                  <a:srgbClr val="222222"/>
                </a:solidFill>
                <a:latin typeface="Verdana" panose="020B0604030504040204" pitchFamily="34" charset="0"/>
              </a:rPr>
              <a:t>thể được hình thành và phát triển dựa trên sự trải nghiệm, học hỏi, cố gắng phát triển của bản thân.</a:t>
            </a:r>
          </a:p>
        </p:txBody>
      </p:sp>
      <p:pic>
        <p:nvPicPr>
          <p:cNvPr id="7" name="Picture 6"/>
          <p:cNvPicPr>
            <a:picLocks noChangeAspect="1"/>
          </p:cNvPicPr>
          <p:nvPr/>
        </p:nvPicPr>
        <p:blipFill>
          <a:blip r:embed="rId2"/>
          <a:stretch>
            <a:fillRect/>
          </a:stretch>
        </p:blipFill>
        <p:spPr>
          <a:xfrm>
            <a:off x="9424915" y="1337479"/>
            <a:ext cx="2657902" cy="2238233"/>
          </a:xfrm>
          <a:prstGeom prst="rect">
            <a:avLst/>
          </a:prstGeom>
        </p:spPr>
      </p:pic>
      <p:sp>
        <p:nvSpPr>
          <p:cNvPr id="8" name="Rectangle 7"/>
          <p:cNvSpPr/>
          <p:nvPr/>
        </p:nvSpPr>
        <p:spPr>
          <a:xfrm>
            <a:off x="6203539" y="2930435"/>
            <a:ext cx="2668359" cy="369332"/>
          </a:xfrm>
          <a:prstGeom prst="rect">
            <a:avLst/>
          </a:prstGeom>
        </p:spPr>
        <p:txBody>
          <a:bodyPr wrap="none">
            <a:spAutoFit/>
          </a:bodyPr>
          <a:lstStyle/>
          <a:p>
            <a:r>
              <a:rPr lang="en-US" i="1" dirty="0" smtClean="0">
                <a:latin typeface="Arial" panose="020B0604020202020204" pitchFamily="34" charset="0"/>
              </a:rPr>
              <a:t>(Theo </a:t>
            </a:r>
            <a:r>
              <a:rPr lang="en-US" i="1" dirty="0" err="1">
                <a:latin typeface="Arial" panose="020B0604020202020204" pitchFamily="34" charset="0"/>
              </a:rPr>
              <a:t>từ</a:t>
            </a:r>
            <a:r>
              <a:rPr lang="en-US" i="1" dirty="0">
                <a:latin typeface="Arial" panose="020B0604020202020204" pitchFamily="34" charset="0"/>
              </a:rPr>
              <a:t> </a:t>
            </a:r>
            <a:r>
              <a:rPr lang="en-US" i="1" dirty="0" err="1">
                <a:latin typeface="Arial" panose="020B0604020202020204" pitchFamily="34" charset="0"/>
              </a:rPr>
              <a:t>điển</a:t>
            </a:r>
            <a:r>
              <a:rPr lang="en-US" i="1" dirty="0">
                <a:latin typeface="Arial" panose="020B0604020202020204" pitchFamily="34" charset="0"/>
              </a:rPr>
              <a:t> </a:t>
            </a:r>
            <a:r>
              <a:rPr lang="en-US" i="1" dirty="0" err="1">
                <a:latin typeface="Arial" panose="020B0604020202020204" pitchFamily="34" charset="0"/>
              </a:rPr>
              <a:t>tiếng</a:t>
            </a:r>
            <a:r>
              <a:rPr lang="en-US" i="1" dirty="0">
                <a:latin typeface="Arial" panose="020B0604020202020204" pitchFamily="34" charset="0"/>
              </a:rPr>
              <a:t> </a:t>
            </a:r>
            <a:r>
              <a:rPr lang="en-US" i="1" dirty="0" err="1" smtClean="0">
                <a:latin typeface="Arial" panose="020B0604020202020204" pitchFamily="34" charset="0"/>
              </a:rPr>
              <a:t>Việt</a:t>
            </a:r>
            <a:r>
              <a:rPr lang="en-US" i="1" dirty="0" smtClean="0">
                <a:latin typeface="Arial" panose="020B0604020202020204" pitchFamily="34" charset="0"/>
              </a:rPr>
              <a:t>)</a:t>
            </a:r>
            <a:endParaRPr lang="en-US" i="1" dirty="0"/>
          </a:p>
        </p:txBody>
      </p:sp>
    </p:spTree>
    <p:extLst>
      <p:ext uri="{BB962C8B-B14F-4D97-AF65-F5344CB8AC3E}">
        <p14:creationId xmlns:p14="http://schemas.microsoft.com/office/powerpoint/2010/main" val="3660939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029270" y="946602"/>
            <a:ext cx="8284723" cy="5672562"/>
          </a:xfrm>
          <a:prstGeom prst="rect">
            <a:avLst/>
          </a:prstGeom>
        </p:spPr>
      </p:pic>
      <p:sp>
        <p:nvSpPr>
          <p:cNvPr id="5" name="Rectangle 4"/>
          <p:cNvSpPr/>
          <p:nvPr/>
        </p:nvSpPr>
        <p:spPr>
          <a:xfrm>
            <a:off x="396752" y="401004"/>
            <a:ext cx="2757486" cy="584775"/>
          </a:xfrm>
          <a:prstGeom prst="rect">
            <a:avLst/>
          </a:prstGeom>
        </p:spPr>
        <p:txBody>
          <a:bodyPr wrap="none">
            <a:spAutoFit/>
          </a:bodyPr>
          <a:lstStyle/>
          <a:p>
            <a:r>
              <a:rPr lang="vi-VN" sz="3200" b="1" dirty="0" smtClean="0">
                <a:latin typeface="Roboto"/>
              </a:rPr>
              <a:t>NĂNG LỰC ?</a:t>
            </a:r>
            <a:endParaRPr lang="vi-VN" sz="3200" dirty="0">
              <a:latin typeface="Roboto"/>
            </a:endParaRPr>
          </a:p>
        </p:txBody>
      </p:sp>
    </p:spTree>
    <p:extLst>
      <p:ext uri="{BB962C8B-B14F-4D97-AF65-F5344CB8AC3E}">
        <p14:creationId xmlns:p14="http://schemas.microsoft.com/office/powerpoint/2010/main" val="3267886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50137" y="319116"/>
            <a:ext cx="2757486" cy="584775"/>
          </a:xfrm>
          <a:prstGeom prst="rect">
            <a:avLst/>
          </a:prstGeom>
        </p:spPr>
        <p:txBody>
          <a:bodyPr wrap="none">
            <a:spAutoFit/>
          </a:bodyPr>
          <a:lstStyle/>
          <a:p>
            <a:r>
              <a:rPr lang="vi-VN" sz="3200" b="1" dirty="0" smtClean="0">
                <a:solidFill>
                  <a:srgbClr val="0033CC"/>
                </a:solidFill>
                <a:latin typeface="Roboto"/>
              </a:rPr>
              <a:t>NĂNG LỰC</a:t>
            </a:r>
            <a:r>
              <a:rPr lang="en-US" sz="3200" b="1" dirty="0" smtClean="0">
                <a:solidFill>
                  <a:srgbClr val="0033CC"/>
                </a:solidFill>
                <a:latin typeface="Roboto"/>
              </a:rPr>
              <a:t> </a:t>
            </a:r>
            <a:r>
              <a:rPr lang="vi-VN" sz="3200" b="1" dirty="0" smtClean="0">
                <a:solidFill>
                  <a:srgbClr val="0033CC"/>
                </a:solidFill>
                <a:latin typeface="Roboto"/>
              </a:rPr>
              <a:t>?</a:t>
            </a:r>
            <a:endParaRPr lang="vi-VN" sz="3200" dirty="0">
              <a:solidFill>
                <a:srgbClr val="0033CC"/>
              </a:solidFill>
              <a:latin typeface="Roboto"/>
            </a:endParaRPr>
          </a:p>
        </p:txBody>
      </p:sp>
      <p:sp>
        <p:nvSpPr>
          <p:cNvPr id="5" name="Rectangle 4"/>
          <p:cNvSpPr/>
          <p:nvPr/>
        </p:nvSpPr>
        <p:spPr>
          <a:xfrm>
            <a:off x="900752" y="3039113"/>
            <a:ext cx="10795379" cy="3416320"/>
          </a:xfrm>
          <a:prstGeom prst="rect">
            <a:avLst/>
          </a:prstGeom>
        </p:spPr>
        <p:txBody>
          <a:bodyPr wrap="square">
            <a:spAutoFit/>
          </a:bodyPr>
          <a:lstStyle/>
          <a:p>
            <a:pPr marL="914400" indent="-914400" algn="just">
              <a:lnSpc>
                <a:spcPct val="150000"/>
              </a:lnSpc>
              <a:spcBef>
                <a:spcPts val="600"/>
              </a:spcBef>
              <a:spcAft>
                <a:spcPts val="600"/>
              </a:spcAft>
              <a:buClr>
                <a:srgbClr val="0033CC"/>
              </a:buClr>
            </a:pPr>
            <a:r>
              <a:rPr lang="en-US" sz="2400" b="1" dirty="0" smtClean="0">
                <a:solidFill>
                  <a:srgbClr val="222222"/>
                </a:solidFill>
                <a:latin typeface="Verdana" panose="020B0604030504040204" pitchFamily="34" charset="0"/>
              </a:rPr>
              <a:t>	</a:t>
            </a:r>
            <a:r>
              <a:rPr lang="vi-VN" sz="2400" b="1" dirty="0" smtClean="0">
                <a:solidFill>
                  <a:srgbClr val="222222"/>
                </a:solidFill>
                <a:latin typeface="Verdana" panose="020B0604030504040204" pitchFamily="34" charset="0"/>
              </a:rPr>
              <a:t>“</a:t>
            </a:r>
            <a:r>
              <a:rPr lang="en-US" sz="2400" b="1" dirty="0" smtClean="0">
                <a:solidFill>
                  <a:srgbClr val="222222"/>
                </a:solidFill>
                <a:latin typeface="Verdana" panose="020B0604030504040204" pitchFamily="34" charset="0"/>
              </a:rPr>
              <a:t>NL </a:t>
            </a:r>
            <a:r>
              <a:rPr lang="vi-VN" sz="2400" b="1" dirty="0" smtClean="0">
                <a:solidFill>
                  <a:srgbClr val="222222"/>
                </a:solidFill>
                <a:latin typeface="Verdana" panose="020B0604030504040204" pitchFamily="34" charset="0"/>
              </a:rPr>
              <a:t>là </a:t>
            </a:r>
            <a:r>
              <a:rPr lang="vi-VN" sz="2400" b="1" dirty="0">
                <a:solidFill>
                  <a:srgbClr val="222222"/>
                </a:solidFill>
                <a:latin typeface="Verdana" panose="020B0604030504040204" pitchFamily="34" charset="0"/>
              </a:rPr>
              <a:t>khả năng thực hiện thành công hoạt động trong một bối cảnh nhất định nhờ sự huy động tổng hợp các </a:t>
            </a:r>
            <a:r>
              <a:rPr lang="en-US" sz="2400" b="1" dirty="0" smtClean="0">
                <a:solidFill>
                  <a:srgbClr val="222222"/>
                </a:solidFill>
                <a:latin typeface="Verdana" panose="020B0604030504040204" pitchFamily="34" charset="0"/>
              </a:rPr>
              <a:t>KT</a:t>
            </a:r>
            <a:r>
              <a:rPr lang="vi-VN" sz="2400" b="1" dirty="0" smtClean="0">
                <a:solidFill>
                  <a:srgbClr val="222222"/>
                </a:solidFill>
                <a:latin typeface="Verdana" panose="020B0604030504040204" pitchFamily="34" charset="0"/>
              </a:rPr>
              <a:t>, </a:t>
            </a:r>
            <a:r>
              <a:rPr lang="en-US" sz="2400" b="1" dirty="0" smtClean="0">
                <a:solidFill>
                  <a:srgbClr val="222222"/>
                </a:solidFill>
                <a:latin typeface="Verdana" panose="020B0604030504040204" pitchFamily="34" charset="0"/>
              </a:rPr>
              <a:t>KN </a:t>
            </a:r>
            <a:r>
              <a:rPr lang="vi-VN" sz="2400" b="1" dirty="0" smtClean="0">
                <a:solidFill>
                  <a:srgbClr val="222222"/>
                </a:solidFill>
                <a:latin typeface="Verdana" panose="020B0604030504040204" pitchFamily="34" charset="0"/>
              </a:rPr>
              <a:t>và </a:t>
            </a:r>
            <a:r>
              <a:rPr lang="vi-VN" sz="2400" b="1" dirty="0">
                <a:solidFill>
                  <a:srgbClr val="222222"/>
                </a:solidFill>
                <a:latin typeface="Verdana" panose="020B0604030504040204" pitchFamily="34" charset="0"/>
              </a:rPr>
              <a:t>các thuộc tính cá nhân khác như hứng thú, niềm tin, ý chí… </a:t>
            </a:r>
            <a:r>
              <a:rPr lang="en-US" sz="2400" b="1" dirty="0" smtClean="0">
                <a:solidFill>
                  <a:srgbClr val="222222"/>
                </a:solidFill>
                <a:latin typeface="Verdana" panose="020B0604030504040204" pitchFamily="34" charset="0"/>
              </a:rPr>
              <a:t>NL </a:t>
            </a:r>
            <a:r>
              <a:rPr lang="vi-VN" sz="2400" b="1" dirty="0" smtClean="0">
                <a:solidFill>
                  <a:srgbClr val="222222"/>
                </a:solidFill>
                <a:latin typeface="Verdana" panose="020B0604030504040204" pitchFamily="34" charset="0"/>
              </a:rPr>
              <a:t>của </a:t>
            </a:r>
            <a:r>
              <a:rPr lang="vi-VN" sz="2400" b="1" dirty="0">
                <a:solidFill>
                  <a:srgbClr val="222222"/>
                </a:solidFill>
                <a:latin typeface="Verdana" panose="020B0604030504040204" pitchFamily="34" charset="0"/>
              </a:rPr>
              <a:t>cá nhân được đánh giá qua phương thức và khả năng hoạt động của cá nhân đó khi giải quyết các vấn đề của cuộc sống</a:t>
            </a:r>
            <a:r>
              <a:rPr lang="vi-VN" sz="2400" b="1" dirty="0" smtClean="0">
                <a:solidFill>
                  <a:srgbClr val="222222"/>
                </a:solidFill>
                <a:latin typeface="Verdana" panose="020B0604030504040204" pitchFamily="34" charset="0"/>
              </a:rPr>
              <a:t>”</a:t>
            </a:r>
            <a:endParaRPr lang="vi-VN" sz="2400" b="1" dirty="0">
              <a:solidFill>
                <a:srgbClr val="222222"/>
              </a:solidFill>
              <a:latin typeface="Verdana" panose="020B0604030504040204" pitchFamily="34" charset="0"/>
            </a:endParaRPr>
          </a:p>
        </p:txBody>
      </p:sp>
      <p:sp>
        <p:nvSpPr>
          <p:cNvPr id="6" name="Rectangle 5"/>
          <p:cNvSpPr/>
          <p:nvPr/>
        </p:nvSpPr>
        <p:spPr>
          <a:xfrm>
            <a:off x="909849" y="1392985"/>
            <a:ext cx="10854521" cy="1211742"/>
          </a:xfrm>
          <a:prstGeom prst="rect">
            <a:avLst/>
          </a:prstGeom>
        </p:spPr>
        <p:txBody>
          <a:bodyPr wrap="square">
            <a:spAutoFit/>
          </a:bodyPr>
          <a:lstStyle/>
          <a:p>
            <a:pPr algn="just">
              <a:lnSpc>
                <a:spcPct val="150000"/>
              </a:lnSpc>
              <a:spcBef>
                <a:spcPts val="600"/>
              </a:spcBef>
              <a:spcAft>
                <a:spcPts val="600"/>
              </a:spcAft>
              <a:buClr>
                <a:srgbClr val="0033CC"/>
              </a:buClr>
            </a:pPr>
            <a:r>
              <a:rPr lang="en-US" sz="2600" b="1" i="1" dirty="0">
                <a:solidFill>
                  <a:srgbClr val="0033CC"/>
                </a:solidFill>
                <a:latin typeface="Verdana" panose="020B0604030504040204" pitchFamily="34" charset="0"/>
              </a:rPr>
              <a:t>D</a:t>
            </a:r>
            <a:r>
              <a:rPr lang="vi-VN" sz="2600" b="1" i="1" dirty="0">
                <a:solidFill>
                  <a:srgbClr val="0033CC"/>
                </a:solidFill>
                <a:latin typeface="Verdana" panose="020B0604030504040204" pitchFamily="34" charset="0"/>
              </a:rPr>
              <a:t>ựa trên quan niệm của nhiều tác giả</a:t>
            </a:r>
            <a:r>
              <a:rPr lang="en-US" sz="2600" b="1" i="1" dirty="0">
                <a:solidFill>
                  <a:srgbClr val="0033CC"/>
                </a:solidFill>
                <a:latin typeface="Verdana" panose="020B0604030504040204" pitchFamily="34" charset="0"/>
              </a:rPr>
              <a:t>, </a:t>
            </a:r>
            <a:r>
              <a:rPr lang="vi-VN" sz="2600" b="1" i="1" dirty="0">
                <a:solidFill>
                  <a:srgbClr val="0033CC"/>
                </a:solidFill>
                <a:latin typeface="Verdana" panose="020B0604030504040204" pitchFamily="34" charset="0"/>
              </a:rPr>
              <a:t>có thể định nghĩa </a:t>
            </a:r>
            <a:r>
              <a:rPr lang="en-US" sz="2600" b="1" i="1" dirty="0">
                <a:solidFill>
                  <a:srgbClr val="0033CC"/>
                </a:solidFill>
                <a:latin typeface="Verdana" panose="020B0604030504040204" pitchFamily="34" charset="0"/>
              </a:rPr>
              <a:t>NL </a:t>
            </a:r>
            <a:r>
              <a:rPr lang="vi-VN" sz="2600" b="1" i="1" dirty="0">
                <a:solidFill>
                  <a:srgbClr val="0033CC"/>
                </a:solidFill>
                <a:latin typeface="Verdana" panose="020B0604030504040204" pitchFamily="34" charset="0"/>
              </a:rPr>
              <a:t>như sau:</a:t>
            </a:r>
          </a:p>
        </p:txBody>
      </p:sp>
    </p:spTree>
    <p:extLst>
      <p:ext uri="{BB962C8B-B14F-4D97-AF65-F5344CB8AC3E}">
        <p14:creationId xmlns:p14="http://schemas.microsoft.com/office/powerpoint/2010/main" val="1571226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47467" y="333262"/>
            <a:ext cx="6585846" cy="584775"/>
          </a:xfrm>
          <a:prstGeom prst="rect">
            <a:avLst/>
          </a:prstGeom>
        </p:spPr>
        <p:txBody>
          <a:bodyPr wrap="square">
            <a:spAutoFit/>
          </a:bodyPr>
          <a:lstStyle/>
          <a:p>
            <a:r>
              <a:rPr lang="vi-VN" sz="3200" b="1" dirty="0" smtClean="0">
                <a:solidFill>
                  <a:srgbClr val="0033CC"/>
                </a:solidFill>
                <a:latin typeface="Roboto"/>
              </a:rPr>
              <a:t>NĂNG LỰC NGHỀ NGHI</a:t>
            </a:r>
            <a:r>
              <a:rPr lang="en-US" sz="3200" b="1" dirty="0" smtClean="0">
                <a:solidFill>
                  <a:srgbClr val="0033CC"/>
                </a:solidFill>
                <a:latin typeface="Roboto"/>
              </a:rPr>
              <a:t>ỆP ?</a:t>
            </a:r>
            <a:endParaRPr lang="en-US" sz="3200" b="1" dirty="0">
              <a:solidFill>
                <a:srgbClr val="0033CC"/>
              </a:solidFill>
              <a:latin typeface="Roboto"/>
            </a:endParaRPr>
          </a:p>
        </p:txBody>
      </p:sp>
      <p:sp>
        <p:nvSpPr>
          <p:cNvPr id="6" name="Rectangle 5"/>
          <p:cNvSpPr/>
          <p:nvPr/>
        </p:nvSpPr>
        <p:spPr>
          <a:xfrm>
            <a:off x="977451" y="1829760"/>
            <a:ext cx="7497809" cy="1754326"/>
          </a:xfrm>
          <a:prstGeom prst="rect">
            <a:avLst/>
          </a:prstGeom>
        </p:spPr>
        <p:txBody>
          <a:bodyPr wrap="square">
            <a:spAutoFit/>
          </a:bodyPr>
          <a:lstStyle/>
          <a:p>
            <a:pPr marL="342900" indent="-342900" algn="just">
              <a:lnSpc>
                <a:spcPct val="150000"/>
              </a:lnSpc>
              <a:buClr>
                <a:srgbClr val="FF0000"/>
              </a:buClr>
              <a:buFont typeface="Wingdings" panose="05000000000000000000" pitchFamily="2" charset="2"/>
              <a:buChar char="Ø"/>
            </a:pPr>
            <a:r>
              <a:rPr lang="en-US" sz="2400" b="1" dirty="0">
                <a:solidFill>
                  <a:srgbClr val="222222"/>
                </a:solidFill>
                <a:latin typeface="Verdana" panose="020B0604030504040204" pitchFamily="34" charset="0"/>
              </a:rPr>
              <a:t>C</a:t>
            </a:r>
            <a:r>
              <a:rPr lang="vi-VN" sz="2400" b="1" dirty="0">
                <a:solidFill>
                  <a:srgbClr val="222222"/>
                </a:solidFill>
                <a:latin typeface="Verdana" panose="020B0604030504040204" pitchFamily="34" charset="0"/>
              </a:rPr>
              <a:t>hỉ sự nhận thức, tư duy, và các kỹ năng </a:t>
            </a:r>
            <a:r>
              <a:rPr lang="en-US" sz="2400" b="1" dirty="0" err="1" smtClean="0">
                <a:solidFill>
                  <a:srgbClr val="222222"/>
                </a:solidFill>
                <a:latin typeface="Verdana" panose="020B0604030504040204" pitchFamily="34" charset="0"/>
              </a:rPr>
              <a:t>cần</a:t>
            </a:r>
            <a:r>
              <a:rPr lang="vi-VN" sz="2400" b="1" dirty="0" smtClean="0">
                <a:solidFill>
                  <a:srgbClr val="222222"/>
                </a:solidFill>
                <a:latin typeface="Verdana" panose="020B0604030504040204" pitchFamily="34" charset="0"/>
              </a:rPr>
              <a:t> </a:t>
            </a:r>
            <a:r>
              <a:rPr lang="vi-VN" sz="2400" b="1" dirty="0">
                <a:solidFill>
                  <a:srgbClr val="222222"/>
                </a:solidFill>
                <a:latin typeface="Verdana" panose="020B0604030504040204" pitchFamily="34" charset="0"/>
              </a:rPr>
              <a:t>có </a:t>
            </a:r>
            <a:r>
              <a:rPr lang="en-US" sz="2400" b="1" dirty="0" err="1" smtClean="0">
                <a:solidFill>
                  <a:srgbClr val="222222"/>
                </a:solidFill>
                <a:latin typeface="Verdana" panose="020B0604030504040204" pitchFamily="34" charset="0"/>
              </a:rPr>
              <a:t>của</a:t>
            </a:r>
            <a:r>
              <a:rPr lang="en-US" sz="2400" b="1" dirty="0" smtClean="0">
                <a:solidFill>
                  <a:srgbClr val="222222"/>
                </a:solidFill>
                <a:latin typeface="Verdana" panose="020B0604030504040204" pitchFamily="34" charset="0"/>
              </a:rPr>
              <a:t> </a:t>
            </a:r>
            <a:r>
              <a:rPr lang="en-US" sz="2400" b="1" dirty="0" err="1" smtClean="0">
                <a:solidFill>
                  <a:srgbClr val="222222"/>
                </a:solidFill>
                <a:latin typeface="Verdana" panose="020B0604030504040204" pitchFamily="34" charset="0"/>
              </a:rPr>
              <a:t>mỗi</a:t>
            </a:r>
            <a:r>
              <a:rPr lang="en-US" sz="2400" b="1" dirty="0" smtClean="0">
                <a:solidFill>
                  <a:srgbClr val="222222"/>
                </a:solidFill>
                <a:latin typeface="Verdana" panose="020B0604030504040204" pitchFamily="34" charset="0"/>
              </a:rPr>
              <a:t> </a:t>
            </a:r>
            <a:r>
              <a:rPr lang="en-US" sz="2400" b="1" dirty="0" err="1" smtClean="0">
                <a:solidFill>
                  <a:srgbClr val="222222"/>
                </a:solidFill>
                <a:latin typeface="Verdana" panose="020B0604030504040204" pitchFamily="34" charset="0"/>
              </a:rPr>
              <a:t>cá</a:t>
            </a:r>
            <a:r>
              <a:rPr lang="en-US" sz="2400" b="1" dirty="0" smtClean="0">
                <a:solidFill>
                  <a:srgbClr val="222222"/>
                </a:solidFill>
                <a:latin typeface="Verdana" panose="020B0604030504040204" pitchFamily="34" charset="0"/>
              </a:rPr>
              <a:t> </a:t>
            </a:r>
            <a:r>
              <a:rPr lang="en-US" sz="2400" b="1" dirty="0" err="1" smtClean="0">
                <a:solidFill>
                  <a:srgbClr val="222222"/>
                </a:solidFill>
                <a:latin typeface="Verdana" panose="020B0604030504040204" pitchFamily="34" charset="0"/>
              </a:rPr>
              <a:t>nhân</a:t>
            </a:r>
            <a:r>
              <a:rPr lang="en-US" sz="2400" b="1" dirty="0" smtClean="0">
                <a:solidFill>
                  <a:srgbClr val="222222"/>
                </a:solidFill>
                <a:latin typeface="Verdana" panose="020B0604030504040204" pitchFamily="34" charset="0"/>
              </a:rPr>
              <a:t> </a:t>
            </a:r>
            <a:r>
              <a:rPr lang="vi-VN" sz="2400" b="1" dirty="0" smtClean="0">
                <a:solidFill>
                  <a:srgbClr val="222222"/>
                </a:solidFill>
                <a:latin typeface="Verdana" panose="020B0604030504040204" pitchFamily="34" charset="0"/>
              </a:rPr>
              <a:t>để </a:t>
            </a:r>
            <a:r>
              <a:rPr lang="vi-VN" sz="2400" b="1" dirty="0">
                <a:solidFill>
                  <a:srgbClr val="222222"/>
                </a:solidFill>
                <a:latin typeface="Verdana" panose="020B0604030504040204" pitchFamily="34" charset="0"/>
              </a:rPr>
              <a:t>giải quyết các vấn đề trong công việc của </a:t>
            </a:r>
            <a:r>
              <a:rPr lang="en-US" sz="2400" b="1" dirty="0" err="1" smtClean="0">
                <a:solidFill>
                  <a:srgbClr val="222222"/>
                </a:solidFill>
                <a:latin typeface="Verdana" panose="020B0604030504040204" pitchFamily="34" charset="0"/>
              </a:rPr>
              <a:t>họ</a:t>
            </a:r>
            <a:r>
              <a:rPr lang="en-US" sz="2400" b="1" dirty="0" smtClean="0">
                <a:solidFill>
                  <a:srgbClr val="222222"/>
                </a:solidFill>
                <a:latin typeface="Verdana" panose="020B0604030504040204" pitchFamily="34" charset="0"/>
              </a:rPr>
              <a:t>.</a:t>
            </a:r>
            <a:r>
              <a:rPr lang="vi-VN" sz="2400" b="1" dirty="0" smtClean="0">
                <a:solidFill>
                  <a:srgbClr val="222222"/>
                </a:solidFill>
                <a:latin typeface="Verdana" panose="020B0604030504040204" pitchFamily="34" charset="0"/>
              </a:rPr>
              <a:t> </a:t>
            </a:r>
            <a:endParaRPr lang="en-US" sz="2400" dirty="0"/>
          </a:p>
        </p:txBody>
      </p:sp>
      <p:sp>
        <p:nvSpPr>
          <p:cNvPr id="7" name="Rectangle 6"/>
          <p:cNvSpPr/>
          <p:nvPr/>
        </p:nvSpPr>
        <p:spPr>
          <a:xfrm>
            <a:off x="936483" y="4107395"/>
            <a:ext cx="7429595" cy="2308324"/>
          </a:xfrm>
          <a:prstGeom prst="rect">
            <a:avLst/>
          </a:prstGeom>
        </p:spPr>
        <p:txBody>
          <a:bodyPr wrap="square">
            <a:spAutoFit/>
          </a:bodyPr>
          <a:lstStyle/>
          <a:p>
            <a:pPr marL="342900" indent="-342900" algn="just">
              <a:lnSpc>
                <a:spcPct val="150000"/>
              </a:lnSpc>
              <a:buClr>
                <a:srgbClr val="FF0000"/>
              </a:buClr>
              <a:buFont typeface="Wingdings" panose="05000000000000000000" pitchFamily="2" charset="2"/>
              <a:buChar char="Ø"/>
            </a:pPr>
            <a:r>
              <a:rPr lang="vi-VN" sz="2400" b="1" dirty="0">
                <a:solidFill>
                  <a:srgbClr val="222222"/>
                </a:solidFill>
                <a:latin typeface="Verdana" panose="020B0604030504040204" pitchFamily="34" charset="0"/>
              </a:rPr>
              <a:t>Năng lực nghề nghiệp không phải tố chất cố định mà nó có thể thay đổi theo thời gian cũng như quá trình phấn đấu, rèn luyện của </a:t>
            </a:r>
            <a:r>
              <a:rPr lang="en-US" sz="2400" b="1" dirty="0" err="1" smtClean="0">
                <a:solidFill>
                  <a:srgbClr val="222222"/>
                </a:solidFill>
                <a:latin typeface="Verdana" panose="020B0604030504040204" pitchFamily="34" charset="0"/>
              </a:rPr>
              <a:t>cá</a:t>
            </a:r>
            <a:r>
              <a:rPr lang="en-US" sz="2400" b="1" dirty="0" smtClean="0">
                <a:solidFill>
                  <a:srgbClr val="222222"/>
                </a:solidFill>
                <a:latin typeface="Verdana" panose="020B0604030504040204" pitchFamily="34" charset="0"/>
              </a:rPr>
              <a:t> </a:t>
            </a:r>
            <a:r>
              <a:rPr lang="en-US" sz="2400" b="1" dirty="0" err="1" smtClean="0">
                <a:solidFill>
                  <a:srgbClr val="222222"/>
                </a:solidFill>
                <a:latin typeface="Verdana" panose="020B0604030504040204" pitchFamily="34" charset="0"/>
              </a:rPr>
              <a:t>nhân</a:t>
            </a:r>
            <a:r>
              <a:rPr lang="en-US" sz="2400" b="1" dirty="0" smtClean="0">
                <a:solidFill>
                  <a:srgbClr val="222222"/>
                </a:solidFill>
                <a:latin typeface="Verdana" panose="020B0604030504040204" pitchFamily="34" charset="0"/>
              </a:rPr>
              <a:t>.</a:t>
            </a:r>
            <a:endParaRPr lang="en-US" sz="2400" b="1" dirty="0">
              <a:solidFill>
                <a:srgbClr val="222222"/>
              </a:solidFill>
              <a:latin typeface="Verdana" panose="020B0604030504040204" pitchFamily="34" charset="0"/>
            </a:endParaRPr>
          </a:p>
        </p:txBody>
      </p:sp>
      <p:pic>
        <p:nvPicPr>
          <p:cNvPr id="8" name="Picture 7"/>
          <p:cNvPicPr>
            <a:picLocks noChangeAspect="1"/>
          </p:cNvPicPr>
          <p:nvPr/>
        </p:nvPicPr>
        <p:blipFill>
          <a:blip r:embed="rId2"/>
          <a:stretch>
            <a:fillRect/>
          </a:stretch>
        </p:blipFill>
        <p:spPr>
          <a:xfrm>
            <a:off x="8566360" y="163773"/>
            <a:ext cx="3439005" cy="3238952"/>
          </a:xfrm>
          <a:prstGeom prst="rect">
            <a:avLst/>
          </a:prstGeom>
        </p:spPr>
      </p:pic>
    </p:spTree>
    <p:extLst>
      <p:ext uri="{BB962C8B-B14F-4D97-AF65-F5344CB8AC3E}">
        <p14:creationId xmlns:p14="http://schemas.microsoft.com/office/powerpoint/2010/main" val="121996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29869" y="1996911"/>
            <a:ext cx="4570179" cy="1754326"/>
          </a:xfrm>
          <a:prstGeom prst="rect">
            <a:avLst/>
          </a:prstGeom>
        </p:spPr>
        <p:txBody>
          <a:bodyPr wrap="square">
            <a:spAutoFit/>
          </a:bodyPr>
          <a:lstStyle/>
          <a:p>
            <a:pPr marL="571500" indent="-571500">
              <a:lnSpc>
                <a:spcPct val="150000"/>
              </a:lnSpc>
              <a:spcAft>
                <a:spcPts val="800"/>
              </a:spcAft>
              <a:buClr>
                <a:srgbClr val="C00000"/>
              </a:buClr>
              <a:buFont typeface="Wingdings" panose="05000000000000000000" pitchFamily="2" charset="2"/>
              <a:buChar char="v"/>
            </a:pP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Công</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nghiệp</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hóa</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hiện</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đại</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hóa</a:t>
            </a:r>
            <a:endPar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86011" y="458349"/>
            <a:ext cx="456052" cy="456052"/>
          </a:xfrm>
          <a:prstGeom prst="rect">
            <a:avLst/>
          </a:prstGeom>
        </p:spPr>
      </p:pic>
      <p:sp>
        <p:nvSpPr>
          <p:cNvPr id="9" name="Action Button: Forward or Next 8">
            <a:hlinkClick r:id="" action="ppaction://customshow?id=4&amp;return=true" highlightClick="1"/>
          </p:cNvPr>
          <p:cNvSpPr/>
          <p:nvPr/>
        </p:nvSpPr>
        <p:spPr>
          <a:xfrm>
            <a:off x="4733131" y="2355134"/>
            <a:ext cx="398427" cy="333477"/>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txBox="1">
            <a:spLocks/>
          </p:cNvSpPr>
          <p:nvPr/>
        </p:nvSpPr>
        <p:spPr>
          <a:xfrm>
            <a:off x="282054" y="259307"/>
            <a:ext cx="5804848" cy="8893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dirty="0" smtClean="0">
                <a:solidFill>
                  <a:srgbClr val="0033CC"/>
                </a:solidFill>
              </a:rPr>
              <a:t>NỘI DUNG TRAO ĐỔI</a:t>
            </a:r>
            <a:endParaRPr lang="en-US" sz="4800" b="1" dirty="0">
              <a:solidFill>
                <a:srgbClr val="0033CC"/>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3014" y="1024075"/>
            <a:ext cx="3631835" cy="45719"/>
          </a:xfrm>
          <a:prstGeom prst="rect">
            <a:avLst/>
          </a:prstGeom>
        </p:spPr>
      </p:pic>
      <p:sp>
        <p:nvSpPr>
          <p:cNvPr id="12" name="Rectangle 11"/>
          <p:cNvSpPr/>
          <p:nvPr/>
        </p:nvSpPr>
        <p:spPr>
          <a:xfrm>
            <a:off x="957166" y="4480800"/>
            <a:ext cx="4802189" cy="1754326"/>
          </a:xfrm>
          <a:prstGeom prst="rect">
            <a:avLst/>
          </a:prstGeom>
        </p:spPr>
        <p:txBody>
          <a:bodyPr wrap="square">
            <a:spAutoFit/>
          </a:bodyPr>
          <a:lstStyle/>
          <a:p>
            <a:pPr marL="571500" indent="-571500">
              <a:lnSpc>
                <a:spcPct val="150000"/>
              </a:lnSpc>
              <a:spcAft>
                <a:spcPts val="800"/>
              </a:spcAft>
              <a:buClr>
                <a:srgbClr val="C00000"/>
              </a:buClr>
              <a:buFont typeface="Wingdings" panose="05000000000000000000" pitchFamily="2" charset="2"/>
              <a:buChar char="v"/>
            </a:pP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Một</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số</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yêu</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cầu</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cấp</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bách</a:t>
            </a:r>
            <a:endPar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13" name="Picture 12"/>
          <p:cNvPicPr>
            <a:picLocks noChangeAspect="1"/>
          </p:cNvPicPr>
          <p:nvPr/>
        </p:nvPicPr>
        <p:blipFill>
          <a:blip r:embed="rId4"/>
          <a:stretch>
            <a:fillRect/>
          </a:stretch>
        </p:blipFill>
        <p:spPr>
          <a:xfrm>
            <a:off x="7210281" y="438946"/>
            <a:ext cx="4608679" cy="3263895"/>
          </a:xfrm>
          <a:prstGeom prst="rect">
            <a:avLst/>
          </a:prstGeom>
        </p:spPr>
      </p:pic>
      <p:pic>
        <p:nvPicPr>
          <p:cNvPr id="3" name="Picture 2"/>
          <p:cNvPicPr>
            <a:picLocks noChangeAspect="1"/>
          </p:cNvPicPr>
          <p:nvPr/>
        </p:nvPicPr>
        <p:blipFill>
          <a:blip r:embed="rId5"/>
          <a:stretch>
            <a:fillRect/>
          </a:stretch>
        </p:blipFill>
        <p:spPr>
          <a:xfrm>
            <a:off x="7205280" y="3725837"/>
            <a:ext cx="4605438" cy="3036627"/>
          </a:xfrm>
          <a:prstGeom prst="rect">
            <a:avLst/>
          </a:prstGeom>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412940" y="6290339"/>
            <a:ext cx="533400" cy="485775"/>
          </a:xfrm>
          <a:prstGeom prst="rect">
            <a:avLst/>
          </a:prstGeom>
        </p:spPr>
      </p:pic>
      <p:sp>
        <p:nvSpPr>
          <p:cNvPr id="14" name="Action Button: Forward or Next 13">
            <a:hlinkClick r:id="" action="ppaction://customshow?id=19&amp;return=true" highlightClick="1"/>
          </p:cNvPr>
          <p:cNvSpPr/>
          <p:nvPr/>
        </p:nvSpPr>
        <p:spPr>
          <a:xfrm>
            <a:off x="4023446" y="5685184"/>
            <a:ext cx="398427" cy="333477"/>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05107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37732" y="1965278"/>
            <a:ext cx="3725838" cy="2308324"/>
          </a:xfrm>
          <a:prstGeom prst="rect">
            <a:avLst/>
          </a:prstGeom>
        </p:spPr>
        <p:txBody>
          <a:bodyPr wrap="square">
            <a:spAutoFit/>
          </a:bodyPr>
          <a:lstStyle/>
          <a:p>
            <a:pPr marL="571500" indent="-571500">
              <a:lnSpc>
                <a:spcPct val="150000"/>
              </a:lnSpc>
              <a:spcAft>
                <a:spcPts val="800"/>
              </a:spcAft>
              <a:buClr>
                <a:srgbClr val="C00000"/>
              </a:buClr>
              <a:buFont typeface="Wingdings" panose="05000000000000000000" pitchFamily="2" charset="2"/>
              <a:buChar char="v"/>
            </a:pPr>
            <a:r>
              <a:rPr lang="en-US" sz="32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Đặc</a:t>
            </a:r>
            <a:r>
              <a:rPr lang="en-US" sz="32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điểm</a:t>
            </a:r>
            <a:r>
              <a:rPr lang="en-US" sz="32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của</a:t>
            </a:r>
            <a:r>
              <a:rPr lang="en-US" sz="32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GD </a:t>
            </a:r>
            <a:r>
              <a:rPr lang="en-US" sz="32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trong</a:t>
            </a:r>
            <a:r>
              <a:rPr lang="en-US" sz="32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nền</a:t>
            </a:r>
            <a:r>
              <a:rPr lang="en-US" sz="32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KTTT</a:t>
            </a:r>
            <a:endParaRPr lang="en-US" sz="32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03308" y="526586"/>
            <a:ext cx="406993" cy="406993"/>
          </a:xfrm>
          <a:prstGeom prst="rect">
            <a:avLst/>
          </a:prstGeom>
        </p:spPr>
      </p:pic>
      <p:sp>
        <p:nvSpPr>
          <p:cNvPr id="9" name="Action Button: Forward or Next 8">
            <a:hlinkClick r:id="" action="ppaction://customshow?id=5&amp;return=true" highlightClick="1"/>
          </p:cNvPr>
          <p:cNvSpPr/>
          <p:nvPr/>
        </p:nvSpPr>
        <p:spPr>
          <a:xfrm>
            <a:off x="3584353" y="3765626"/>
            <a:ext cx="300403" cy="226478"/>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1536" y="6455391"/>
            <a:ext cx="475266" cy="308568"/>
          </a:xfrm>
          <a:prstGeom prst="rect">
            <a:avLst/>
          </a:prstGeom>
        </p:spPr>
      </p:pic>
      <p:sp>
        <p:nvSpPr>
          <p:cNvPr id="10" name="Title 1"/>
          <p:cNvSpPr txBox="1">
            <a:spLocks/>
          </p:cNvSpPr>
          <p:nvPr/>
        </p:nvSpPr>
        <p:spPr>
          <a:xfrm>
            <a:off x="1524000" y="286602"/>
            <a:ext cx="9144000" cy="8893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smtClean="0">
                <a:solidFill>
                  <a:srgbClr val="0033CC"/>
                </a:solidFill>
              </a:rPr>
              <a:t>NỘI DUNG TRAO ĐỔI</a:t>
            </a:r>
            <a:endParaRPr lang="en-US" sz="5400" b="1" dirty="0">
              <a:solidFill>
                <a:srgbClr val="0033CC"/>
              </a:solidFill>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0870" y="1133257"/>
            <a:ext cx="5720994" cy="45719"/>
          </a:xfrm>
          <a:prstGeom prst="rect">
            <a:avLst/>
          </a:prstGeom>
        </p:spPr>
      </p:pic>
      <p:pic>
        <p:nvPicPr>
          <p:cNvPr id="3" name="Picture 2"/>
          <p:cNvPicPr>
            <a:picLocks noChangeAspect="1"/>
          </p:cNvPicPr>
          <p:nvPr/>
        </p:nvPicPr>
        <p:blipFill>
          <a:blip r:embed="rId5"/>
          <a:stretch>
            <a:fillRect/>
          </a:stretch>
        </p:blipFill>
        <p:spPr>
          <a:xfrm>
            <a:off x="5417590" y="2339736"/>
            <a:ext cx="5732630" cy="3685262"/>
          </a:xfrm>
          <a:prstGeom prst="rect">
            <a:avLst/>
          </a:prstGeom>
        </p:spPr>
      </p:pic>
      <p:sp>
        <p:nvSpPr>
          <p:cNvPr id="13" name="Rectangle 12"/>
          <p:cNvSpPr/>
          <p:nvPr/>
        </p:nvSpPr>
        <p:spPr>
          <a:xfrm>
            <a:off x="1692324" y="4367284"/>
            <a:ext cx="3316407" cy="2217082"/>
          </a:xfrm>
          <a:prstGeom prst="rect">
            <a:avLst/>
          </a:prstGeom>
        </p:spPr>
        <p:txBody>
          <a:bodyPr wrap="square">
            <a:spAutoFit/>
          </a:bodyPr>
          <a:lstStyle/>
          <a:p>
            <a:pPr marL="571500" indent="-571500">
              <a:lnSpc>
                <a:spcPct val="150000"/>
              </a:lnSpc>
              <a:spcAft>
                <a:spcPts val="800"/>
              </a:spcAft>
              <a:buClr>
                <a:srgbClr val="C00000"/>
              </a:buClr>
              <a:buFont typeface="Wingdings" panose="05000000000000000000" pitchFamily="2" charset="2"/>
              <a:buChar char="v"/>
            </a:pPr>
            <a:r>
              <a:rPr lang="en-US" sz="32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Định</a:t>
            </a:r>
            <a:r>
              <a:rPr lang="en-US" sz="32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hướng</a:t>
            </a:r>
            <a:r>
              <a:rPr lang="en-US" sz="32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GD </a:t>
            </a:r>
            <a:r>
              <a:rPr lang="en-US" sz="32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trong</a:t>
            </a:r>
            <a:r>
              <a:rPr lang="en-US" sz="32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nền</a:t>
            </a:r>
            <a:r>
              <a:rPr lang="en-US" sz="32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2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KTTT</a:t>
            </a:r>
            <a:endParaRPr lang="en-US" sz="32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sp>
        <p:nvSpPr>
          <p:cNvPr id="14" name="Action Button: Forward or Next 13">
            <a:hlinkClick r:id="" action="ppaction://customshow?id=20&amp;return=true" highlightClick="1"/>
          </p:cNvPr>
          <p:cNvSpPr/>
          <p:nvPr/>
        </p:nvSpPr>
        <p:spPr>
          <a:xfrm>
            <a:off x="4457810" y="6140336"/>
            <a:ext cx="300403" cy="226478"/>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370648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1474573" y="1674383"/>
            <a:ext cx="9144000" cy="54983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b="1" dirty="0" smtClean="0">
                <a:solidFill>
                  <a:srgbClr val="002060"/>
                </a:solidFill>
              </a:rPr>
              <a:t>CHUYÊN ĐỀ 5</a:t>
            </a:r>
            <a:endParaRPr lang="en-US" sz="4000" b="1" dirty="0">
              <a:solidFill>
                <a:srgbClr val="002060"/>
              </a:solidFill>
            </a:endParaRPr>
          </a:p>
        </p:txBody>
      </p:sp>
      <p:sp>
        <p:nvSpPr>
          <p:cNvPr id="6" name="Rectangle 5"/>
          <p:cNvSpPr/>
          <p:nvPr/>
        </p:nvSpPr>
        <p:spPr>
          <a:xfrm>
            <a:off x="954606" y="3481716"/>
            <a:ext cx="5678206" cy="1754326"/>
          </a:xfrm>
          <a:prstGeom prst="rect">
            <a:avLst/>
          </a:prstGeom>
        </p:spPr>
        <p:txBody>
          <a:bodyPr wrap="square">
            <a:spAutoFit/>
          </a:bodyPr>
          <a:lstStyle/>
          <a:p>
            <a:pPr marL="571500" indent="-571500">
              <a:lnSpc>
                <a:spcPct val="150000"/>
              </a:lnSpc>
              <a:spcAft>
                <a:spcPts val="800"/>
              </a:spcAft>
              <a:buClr>
                <a:srgbClr val="C00000"/>
              </a:buClr>
              <a:buFont typeface="Wingdings" panose="05000000000000000000" pitchFamily="2" charset="2"/>
              <a:buChar char="v"/>
            </a:pPr>
            <a:r>
              <a:rPr lang="en-US" sz="3600" b="1" dirty="0" err="1" smtClean="0">
                <a:solidFill>
                  <a:srgbClr val="222222"/>
                </a:solidFill>
                <a:latin typeface="Arial" panose="020B0604020202020204" pitchFamily="34" charset="0"/>
                <a:ea typeface="Calibri" panose="020F0502020204030204" pitchFamily="34" charset="0"/>
                <a:cs typeface="Times New Roman" panose="02020603050405020304" pitchFamily="18" charset="0"/>
              </a:rPr>
              <a:t>Quan</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điểm</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của</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Đảng</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ta </a:t>
            </a:r>
            <a:r>
              <a:rPr lang="en-US" sz="3600" b="1" dirty="0" err="1">
                <a:solidFill>
                  <a:srgbClr val="222222"/>
                </a:solidFill>
                <a:latin typeface="Arial" panose="020B0604020202020204" pitchFamily="34" charset="0"/>
                <a:ea typeface="Calibri" panose="020F0502020204030204" pitchFamily="34" charset="0"/>
                <a:cs typeface="Times New Roman" panose="02020603050405020304" pitchFamily="18" charset="0"/>
              </a:rPr>
              <a:t>vê</a:t>
            </a:r>
            <a:r>
              <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rPr>
              <a:t>̀ </a:t>
            </a:r>
            <a:r>
              <a:rPr lang="en-US" sz="3600" b="1" dirty="0" smtClean="0">
                <a:solidFill>
                  <a:srgbClr val="222222"/>
                </a:solidFill>
                <a:latin typeface="Arial" panose="020B0604020202020204" pitchFamily="34" charset="0"/>
                <a:ea typeface="Calibri" panose="020F0502020204030204" pitchFamily="34" charset="0"/>
                <a:cs typeface="Times New Roman" panose="02020603050405020304" pitchFamily="18" charset="0"/>
              </a:rPr>
              <a:t>GD&amp;ĐT</a:t>
            </a:r>
            <a:endParaRPr lang="en-US" sz="3600" b="1" dirty="0">
              <a:solidFill>
                <a:srgbClr val="222222"/>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39535" y="485644"/>
            <a:ext cx="420642" cy="360517"/>
          </a:xfrm>
          <a:prstGeom prst="rect">
            <a:avLst/>
          </a:prstGeom>
        </p:spPr>
      </p:pic>
      <p:sp>
        <p:nvSpPr>
          <p:cNvPr id="9" name="Action Button: Forward or Next 8">
            <a:hlinkClick r:id="" action="ppaction://customshow?id=6&amp;return=true" highlightClick="1"/>
          </p:cNvPr>
          <p:cNvSpPr/>
          <p:nvPr/>
        </p:nvSpPr>
        <p:spPr>
          <a:xfrm>
            <a:off x="4667155" y="4710321"/>
            <a:ext cx="264775" cy="241966"/>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66141" y="6141494"/>
            <a:ext cx="462084" cy="374068"/>
          </a:xfrm>
          <a:prstGeom prst="rect">
            <a:avLst/>
          </a:prstGeom>
        </p:spPr>
      </p:pic>
      <p:sp>
        <p:nvSpPr>
          <p:cNvPr id="10" name="Title 1"/>
          <p:cNvSpPr txBox="1">
            <a:spLocks/>
          </p:cNvSpPr>
          <p:nvPr/>
        </p:nvSpPr>
        <p:spPr>
          <a:xfrm>
            <a:off x="1524000" y="286602"/>
            <a:ext cx="9144000" cy="88939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400" b="1" smtClean="0">
                <a:solidFill>
                  <a:srgbClr val="0033CC"/>
                </a:solidFill>
              </a:rPr>
              <a:t>NỘI DUNG TRAO ĐỔI</a:t>
            </a:r>
            <a:endParaRPr lang="en-US" sz="5400" b="1" dirty="0">
              <a:solidFill>
                <a:srgbClr val="0033CC"/>
              </a:solidFill>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8167" y="1105962"/>
            <a:ext cx="5720994" cy="45719"/>
          </a:xfrm>
          <a:prstGeom prst="rect">
            <a:avLst/>
          </a:prstGeom>
        </p:spPr>
      </p:pic>
      <p:sp>
        <p:nvSpPr>
          <p:cNvPr id="12" name="Action Button: Forward or Next 11">
            <a:hlinkClick r:id="" action="ppaction://customshow?id=21&amp;return=true" highlightClick="1"/>
          </p:cNvPr>
          <p:cNvSpPr/>
          <p:nvPr/>
        </p:nvSpPr>
        <p:spPr>
          <a:xfrm>
            <a:off x="5240362" y="4723969"/>
            <a:ext cx="264775" cy="241966"/>
          </a:xfrm>
          <a:prstGeom prst="actionButtonForwardNex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5"/>
          <a:stretch>
            <a:fillRect/>
          </a:stretch>
        </p:blipFill>
        <p:spPr>
          <a:xfrm>
            <a:off x="6364749" y="2744087"/>
            <a:ext cx="5639595" cy="3383757"/>
          </a:xfrm>
          <a:prstGeom prst="rect">
            <a:avLst/>
          </a:prstGeom>
        </p:spPr>
      </p:pic>
    </p:spTree>
    <p:extLst>
      <p:ext uri="{BB962C8B-B14F-4D97-AF65-F5344CB8AC3E}">
        <p14:creationId xmlns:p14="http://schemas.microsoft.com/office/powerpoint/2010/main" val="182103198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2598</TotalTime>
  <Words>6709</Words>
  <Application>Microsoft Office PowerPoint</Application>
  <PresentationFormat>Widescreen</PresentationFormat>
  <Paragraphs>465</Paragraphs>
  <Slides>69</Slides>
  <Notes>1</Notes>
  <HiddenSlides>0</HiddenSlides>
  <MMClips>0</MMClips>
  <ScaleCrop>false</ScaleCrop>
  <HeadingPairs>
    <vt:vector size="8" baseType="variant">
      <vt:variant>
        <vt:lpstr>Fonts Used</vt:lpstr>
      </vt:variant>
      <vt:variant>
        <vt:i4>15</vt:i4>
      </vt:variant>
      <vt:variant>
        <vt:lpstr>Theme</vt:lpstr>
      </vt:variant>
      <vt:variant>
        <vt:i4>1</vt:i4>
      </vt:variant>
      <vt:variant>
        <vt:lpstr>Slide Titles</vt:lpstr>
      </vt:variant>
      <vt:variant>
        <vt:i4>69</vt:i4>
      </vt:variant>
      <vt:variant>
        <vt:lpstr>Custom Shows</vt:lpstr>
      </vt:variant>
      <vt:variant>
        <vt:i4>29</vt:i4>
      </vt:variant>
    </vt:vector>
  </HeadingPairs>
  <TitlesOfParts>
    <vt:vector size="114" baseType="lpstr">
      <vt:lpstr>.VnAvant</vt:lpstr>
      <vt:lpstr>.VnMystical</vt:lpstr>
      <vt:lpstr>-apple-system</vt:lpstr>
      <vt:lpstr>Arial</vt:lpstr>
      <vt:lpstr>aril (Body)</vt:lpstr>
      <vt:lpstr>aril(Body)</vt:lpstr>
      <vt:lpstr>Calibri</vt:lpstr>
      <vt:lpstr>Calibri Light</vt:lpstr>
      <vt:lpstr>Centery</vt:lpstr>
      <vt:lpstr>Helvetica</vt:lpstr>
      <vt:lpstr>Roboto</vt:lpstr>
      <vt:lpstr>Tahoma</vt:lpstr>
      <vt:lpstr>Times New Roman</vt:lpstr>
      <vt:lpstr>Verdana</vt:lpstr>
      <vt:lpstr>Wingdings</vt:lpstr>
      <vt:lpstr>Office Theme</vt:lpstr>
      <vt:lpstr>PowerPoint Presentation</vt:lpstr>
      <vt:lpstr>MỤC TIÊU</vt:lpstr>
      <vt:lpstr>PowerPoint Presentation</vt:lpstr>
      <vt:lpstr>NỘI DUNG TRAO ĐỔI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CÁC CUỘC CM CÔNG NGHIỆP</vt:lpstr>
      <vt:lpstr> ĐẶC ĐIỂM, THỜI CƠ VÀ THÁCH THỨC CỦA CMCN 4.0</vt:lpstr>
      <vt:lpstr> ĐẶC ĐIỂM, THỜI CƠ VÀ THÁCH THỨC CỦA CMCN 4.0</vt:lpstr>
      <vt:lpstr>PowerPoint Presentation</vt:lpstr>
      <vt:lpstr>Là một quá trình thường được hiểu là quá trình biến đổi xã hội thông qua CNH, đô thị hóa và những biến đổi XH khác nhằm làm thay đổi cuộc sống con người. Đó là quá trình BĐXH từ trình độ nguyên sơ lên trình độ phát triển và văn minh ngày càng cao. CNH là một bước đi, một giai đoạn trên con đường HĐH.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Custom Show 1</vt:lpstr>
      <vt:lpstr>Custom Show 2</vt:lpstr>
      <vt:lpstr>Custom Show 3</vt:lpstr>
      <vt:lpstr>Custom Show 4</vt:lpstr>
      <vt:lpstr>Custom Show 5</vt:lpstr>
      <vt:lpstr>Custom Show 6</vt:lpstr>
      <vt:lpstr>Custom Show 7</vt:lpstr>
      <vt:lpstr>Custom Show 8</vt:lpstr>
      <vt:lpstr>Custom Show 9</vt:lpstr>
      <vt:lpstr>Custom Show 10</vt:lpstr>
      <vt:lpstr>Custom Show 11</vt:lpstr>
      <vt:lpstr>Custom Show 12</vt:lpstr>
      <vt:lpstr>Custom Show 13</vt:lpstr>
      <vt:lpstr>Custom Show 14</vt:lpstr>
      <vt:lpstr>Custom Show 15</vt:lpstr>
      <vt:lpstr>Custom Show 16</vt:lpstr>
      <vt:lpstr>Custom Show 17</vt:lpstr>
      <vt:lpstr>Custom Show 18</vt:lpstr>
      <vt:lpstr>Custom Show 19</vt:lpstr>
      <vt:lpstr>Custom Show 20</vt:lpstr>
      <vt:lpstr>Custom Show 21</vt:lpstr>
      <vt:lpstr>Custom Show 22</vt:lpstr>
      <vt:lpstr>Custom Show 23</vt:lpstr>
      <vt:lpstr>Custom Show 24</vt:lpstr>
      <vt:lpstr>Custom Show 25</vt:lpstr>
      <vt:lpstr>Custom Show 26</vt:lpstr>
      <vt:lpstr>Custom Show 27</vt:lpstr>
      <vt:lpstr>Custom Show 28</vt:lpstr>
      <vt:lpstr>Custom Show 29</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NỘI DUNG THẢO LUẬN</dc:title>
  <dc:creator>Windows User</dc:creator>
  <cp:lastModifiedBy>Windows User</cp:lastModifiedBy>
  <cp:revision>383</cp:revision>
  <dcterms:created xsi:type="dcterms:W3CDTF">2020-10-05T02:04:31Z</dcterms:created>
  <dcterms:modified xsi:type="dcterms:W3CDTF">2021-01-26T07:58:57Z</dcterms:modified>
</cp:coreProperties>
</file>