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65"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313" r:id="rId19"/>
    <p:sldId id="273" r:id="rId20"/>
    <p:sldId id="274" r:id="rId21"/>
    <p:sldId id="275" r:id="rId22"/>
    <p:sldId id="31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2" r:id="rId39"/>
    <p:sldId id="293" r:id="rId40"/>
    <p:sldId id="294" r:id="rId41"/>
    <p:sldId id="295" r:id="rId42"/>
    <p:sldId id="296" r:id="rId43"/>
    <p:sldId id="297"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364" autoAdjust="0"/>
  </p:normalViewPr>
  <p:slideViewPr>
    <p:cSldViewPr snapToGrid="0">
      <p:cViewPr varScale="1">
        <p:scale>
          <a:sx n="69" d="100"/>
          <a:sy n="69" d="100"/>
        </p:scale>
        <p:origin x="1440" y="72"/>
      </p:cViewPr>
      <p:guideLst/>
    </p:cSldViewPr>
  </p:slideViewPr>
  <p:outlineViewPr>
    <p:cViewPr>
      <p:scale>
        <a:sx n="33" d="100"/>
        <a:sy n="33" d="100"/>
      </p:scale>
      <p:origin x="0" y="-155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0BF7BD-B67C-4A89-B068-B130653DE76C}" type="datetimeFigureOut">
              <a:rPr lang="en-US" smtClean="0"/>
              <a:t>12/4/2020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3C42FC-FB05-4512-A272-156631DB46A2}" type="slidenum">
              <a:rPr lang="en-US" smtClean="0"/>
              <a:t>‹#›</a:t>
            </a:fld>
            <a:endParaRPr lang="en-US"/>
          </a:p>
        </p:txBody>
      </p:sp>
    </p:spTree>
    <p:extLst>
      <p:ext uri="{BB962C8B-B14F-4D97-AF65-F5344CB8AC3E}">
        <p14:creationId xmlns:p14="http://schemas.microsoft.com/office/powerpoint/2010/main" val="3572146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13C42FC-FB05-4512-A272-156631DB46A2}" type="slidenum">
              <a:rPr lang="en-US" smtClean="0"/>
              <a:t>46</a:t>
            </a:fld>
            <a:endParaRPr lang="en-US"/>
          </a:p>
        </p:txBody>
      </p:sp>
    </p:spTree>
    <p:extLst>
      <p:ext uri="{BB962C8B-B14F-4D97-AF65-F5344CB8AC3E}">
        <p14:creationId xmlns:p14="http://schemas.microsoft.com/office/powerpoint/2010/main" val="3138614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31953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03295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57F1E4F-1CFF-5643-939E-217C01CDF565}" type="slidenum">
              <a:rPr lang="en-US" smtClean="0"/>
              <a:pPr/>
              <a:t>‹#›</a:t>
            </a:fld>
            <a:endParaRPr lang="en-US" dirty="0"/>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24032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05416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57F1E4F-1CFF-5643-939E-217C01CDF565}" type="slidenum">
              <a:rPr lang="en-US" smtClean="0"/>
              <a:pPr/>
              <a:t>‹#›</a:t>
            </a:fld>
            <a:endParaRPr lang="en-US" dirty="0"/>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33866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6369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636668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46349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92294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6622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45316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7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56361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027481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23323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73783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12/4/2020</a:t>
            </a:fld>
            <a:endParaRPr lang="en-US" dirty="0"/>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8507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382" y="1805998"/>
            <a:ext cx="8634549" cy="1369606"/>
          </a:xfrm>
          <a:prstGeom prst="rect">
            <a:avLst/>
          </a:prstGeom>
        </p:spPr>
        <p:txBody>
          <a:bodyPr wrap="square">
            <a:spAutoFit/>
          </a:bodyPr>
          <a:lstStyle/>
          <a:p>
            <a:pPr indent="457200" algn="ctr">
              <a:spcBef>
                <a:spcPts val="600"/>
              </a:spcBef>
              <a:spcAft>
                <a:spcPts val="0"/>
              </a:spcAft>
            </a:pPr>
            <a:r>
              <a:rPr lang="en-US" sz="2600" b="1" kern="0" dirty="0">
                <a:latin typeface="Times New Roman" panose="02020603050405020304" pitchFamily="18" charset="0"/>
                <a:ea typeface="Times New Roman" panose="02020603050405020304" pitchFamily="18" charset="0"/>
              </a:rPr>
              <a:t>BÀI </a:t>
            </a:r>
            <a:r>
              <a:rPr lang="en-US" sz="2600" b="1" kern="0" dirty="0" smtClean="0">
                <a:latin typeface="Times New Roman" panose="02020603050405020304" pitchFamily="18" charset="0"/>
                <a:ea typeface="Times New Roman" panose="02020603050405020304" pitchFamily="18" charset="0"/>
              </a:rPr>
              <a:t>10</a:t>
            </a:r>
          </a:p>
          <a:p>
            <a:pPr indent="457200" algn="ctr">
              <a:spcBef>
                <a:spcPts val="600"/>
              </a:spcBef>
              <a:spcAft>
                <a:spcPts val="0"/>
              </a:spcAft>
            </a:pPr>
            <a:r>
              <a:rPr lang="en-US" sz="2600" b="1" kern="0" dirty="0" smtClean="0">
                <a:latin typeface="Times New Roman" panose="02020603050405020304" pitchFamily="18" charset="0"/>
                <a:ea typeface="Times New Roman" panose="02020603050405020304" pitchFamily="18" charset="0"/>
              </a:rPr>
              <a:t> </a:t>
            </a:r>
            <a:r>
              <a:rPr lang="en-US" sz="2600" b="1" kern="0" dirty="0">
                <a:latin typeface="Times New Roman" panose="02020603050405020304" pitchFamily="18" charset="0"/>
                <a:ea typeface="Times New Roman" panose="02020603050405020304" pitchFamily="18" charset="0"/>
              </a:rPr>
              <a:t>PHÁT TRIỂN CHƯƠNG TRÌNH GIÁO DỤC KỸ NĂNG SỐNG CHO SINH VIÊN Ở TRƯỜNG CAO ĐẲNG</a:t>
            </a:r>
          </a:p>
        </p:txBody>
      </p:sp>
    </p:spTree>
    <p:extLst>
      <p:ext uri="{BB962C8B-B14F-4D97-AF65-F5344CB8AC3E}">
        <p14:creationId xmlns:p14="http://schemas.microsoft.com/office/powerpoint/2010/main" val="3789895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455817" y="1593147"/>
            <a:ext cx="2293999" cy="1481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3689697" y="3113813"/>
            <a:ext cx="2127273"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pt-BR" sz="2400" dirty="0" smtClean="0">
                <a:solidFill>
                  <a:schemeClr val="tx1"/>
                </a:solidFill>
                <a:latin typeface="Times New Roman" panose="02020603050405020304" pitchFamily="18" charset="0"/>
                <a:cs typeface="Times New Roman" panose="02020603050405020304" pitchFamily="18" charset="0"/>
              </a:rPr>
              <a:t>Hoàn cảnh xã hội: có sự thay đổi khi dần trở thành người lớn nhưng chưa thực sự là người lớn, </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6064100" y="3113812"/>
            <a:ext cx="2678118" cy="374418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pt-BR" sz="2400" dirty="0">
                <a:solidFill>
                  <a:schemeClr val="tx1"/>
                </a:solidFill>
                <a:latin typeface="Times New Roman" panose="02020603050405020304" pitchFamily="18" charset="0"/>
                <a:cs typeface="Times New Roman" panose="02020603050405020304" pitchFamily="18" charset="0"/>
              </a:rPr>
              <a:t>Hoạt động của tuổi đầu thanh </a:t>
            </a:r>
            <a:r>
              <a:rPr lang="pt-BR" sz="2400" dirty="0" smtClean="0">
                <a:solidFill>
                  <a:schemeClr val="tx1"/>
                </a:solidFill>
                <a:latin typeface="Times New Roman" panose="02020603050405020304" pitchFamily="18" charset="0"/>
                <a:cs typeface="Times New Roman" panose="02020603050405020304" pitchFamily="18" charset="0"/>
              </a:rPr>
              <a:t>niên:</a:t>
            </a:r>
            <a:r>
              <a:rPr lang="pt-BR" sz="2400" dirty="0">
                <a:latin typeface="Times New Roman" panose="02020603050405020304" pitchFamily="18" charset="0"/>
                <a:cs typeface="Times New Roman" panose="02020603050405020304" pitchFamily="18" charset="0"/>
              </a:rPr>
              <a:t>Hoạt động học tập đòi hỏi cao hơn về sự độc lập, năng động, đòi hỏi sự phát triển tư duy lý luận, hoạt động học tập. </a:t>
            </a:r>
            <a:endParaRPr lang="en-US" sz="2400" dirty="0">
              <a:solidFill>
                <a:schemeClr val="tx1"/>
              </a:solidFill>
              <a:latin typeface="Times New Roman" panose="02020603050405020304" pitchFamily="18" charset="0"/>
              <a:cs typeface="Times New Roman" panose="02020603050405020304" pitchFamily="18" charset="0"/>
            </a:endParaRPr>
          </a:p>
        </p:txBody>
      </p:sp>
      <p:sp>
        <p:nvSpPr>
          <p:cNvPr id="7" name="Line 7"/>
          <p:cNvSpPr>
            <a:spLocks noChangeShapeType="1"/>
          </p:cNvSpPr>
          <p:nvPr/>
        </p:nvSpPr>
        <p:spPr bwMode="auto">
          <a:xfrm>
            <a:off x="4749816" y="1566319"/>
            <a:ext cx="2134309"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4749817" y="1566319"/>
            <a:ext cx="0"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Oval 8"/>
          <p:cNvSpPr/>
          <p:nvPr/>
        </p:nvSpPr>
        <p:spPr>
          <a:xfrm>
            <a:off x="788988" y="314325"/>
            <a:ext cx="7543800" cy="1266281"/>
          </a:xfrm>
          <a:prstGeom prst="ellipse">
            <a:avLst/>
          </a:prstGeom>
          <a:solidFill>
            <a:srgbClr val="0070C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dirty="0">
                <a:solidFill>
                  <a:schemeClr val="tx1"/>
                </a:solidFill>
                <a:latin typeface="Times New Roman" pitchFamily="18" charset="0"/>
                <a:ea typeface="SimSun" pitchFamily="2" charset="-122"/>
                <a:cs typeface="Times New Roman" pitchFamily="18" charset="0"/>
              </a:rPr>
              <a:t> </a:t>
            </a:r>
            <a:r>
              <a:rPr lang="pt-BR" sz="2600" dirty="0">
                <a:solidFill>
                  <a:schemeClr val="tx1"/>
                </a:solidFill>
                <a:latin typeface="Times New Roman" panose="02020603050405020304" pitchFamily="18" charset="0"/>
                <a:cs typeface="Times New Roman" panose="02020603050405020304" pitchFamily="18" charset="0"/>
              </a:rPr>
              <a:t>Điều kiện, hoàn cảnh phát triển của tuổi đầu thanh </a:t>
            </a:r>
            <a:r>
              <a:rPr lang="pt-BR" sz="2600" dirty="0" smtClean="0">
                <a:solidFill>
                  <a:schemeClr val="tx1"/>
                </a:solidFill>
                <a:latin typeface="Times New Roman" panose="02020603050405020304" pitchFamily="18" charset="0"/>
                <a:cs typeface="Times New Roman" panose="02020603050405020304" pitchFamily="18" charset="0"/>
              </a:rPr>
              <a:t>niên</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788988" y="3113813"/>
            <a:ext cx="2648046"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pt-BR" sz="2400" dirty="0">
                <a:solidFill>
                  <a:schemeClr val="tx1"/>
                </a:solidFill>
                <a:latin typeface="Times New Roman" panose="02020603050405020304" pitchFamily="18" charset="0"/>
                <a:cs typeface="Times New Roman" panose="02020603050405020304" pitchFamily="18" charset="0"/>
              </a:rPr>
              <a:t>Sự phát triển thể </a:t>
            </a:r>
            <a:r>
              <a:rPr lang="pt-BR" sz="2400" dirty="0" smtClean="0">
                <a:solidFill>
                  <a:schemeClr val="tx1"/>
                </a:solidFill>
                <a:latin typeface="Times New Roman" panose="02020603050405020304" pitchFamily="18" charset="0"/>
                <a:cs typeface="Times New Roman" panose="02020603050405020304" pitchFamily="18" charset="0"/>
              </a:rPr>
              <a:t>chất: sự </a:t>
            </a:r>
            <a:r>
              <a:rPr lang="pt-BR" sz="2400" dirty="0">
                <a:solidFill>
                  <a:schemeClr val="tx1"/>
                </a:solidFill>
                <a:latin typeface="Times New Roman" panose="02020603050405020304" pitchFamily="18" charset="0"/>
                <a:cs typeface="Times New Roman" panose="02020603050405020304" pitchFamily="18" charset="0"/>
              </a:rPr>
              <a:t>gia tăng chiều cao, cân nặng, sức bền, sự dẻo dai của cơ bắp, sự trưởng thành về giới tính</a:t>
            </a:r>
            <a:endParaRPr lang="vi-VN" alt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86280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Line 7"/>
          <p:cNvSpPr>
            <a:spLocks noChangeShapeType="1"/>
          </p:cNvSpPr>
          <p:nvPr/>
        </p:nvSpPr>
        <p:spPr bwMode="auto">
          <a:xfrm flipH="1">
            <a:off x="2455817" y="1609212"/>
            <a:ext cx="1970275" cy="11612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 name="Rounded Rectangle 11"/>
          <p:cNvSpPr/>
          <p:nvPr/>
        </p:nvSpPr>
        <p:spPr>
          <a:xfrm>
            <a:off x="1913961" y="2795499"/>
            <a:ext cx="93473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r>
              <a:rPr lang="pt-BR" sz="2600" i="1" dirty="0">
                <a:solidFill>
                  <a:schemeClr val="tx1"/>
                </a:solidFill>
                <a:latin typeface="Times New Roman" panose="02020603050405020304" pitchFamily="18" charset="0"/>
                <a:cs typeface="Times New Roman" panose="02020603050405020304" pitchFamily="18" charset="0"/>
              </a:rPr>
              <a:t>Đặc điểm phát triển tâm lý</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3" name="Line 7"/>
          <p:cNvSpPr>
            <a:spLocks noChangeShapeType="1"/>
          </p:cNvSpPr>
          <p:nvPr/>
        </p:nvSpPr>
        <p:spPr bwMode="auto">
          <a:xfrm>
            <a:off x="4462155" y="1631729"/>
            <a:ext cx="3414747" cy="113877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Line 7"/>
          <p:cNvSpPr>
            <a:spLocks noChangeShapeType="1"/>
          </p:cNvSpPr>
          <p:nvPr/>
        </p:nvSpPr>
        <p:spPr bwMode="auto">
          <a:xfrm>
            <a:off x="4440518" y="1609212"/>
            <a:ext cx="614808" cy="117435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5" name="Oval 14"/>
          <p:cNvSpPr/>
          <p:nvPr/>
        </p:nvSpPr>
        <p:spPr>
          <a:xfrm>
            <a:off x="780946" y="342117"/>
            <a:ext cx="7775863" cy="1277677"/>
          </a:xfrm>
          <a:prstGeom prst="ellipse">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r>
              <a:rPr lang="pt-BR" sz="2600" i="1" dirty="0">
                <a:latin typeface="Times New Roman" panose="02020603050405020304" pitchFamily="18" charset="0"/>
                <a:ea typeface="Times New Roman" panose="02020603050405020304" pitchFamily="18" charset="0"/>
                <a:cs typeface="Times New Roman" panose="02020603050405020304" pitchFamily="18" charset="0"/>
              </a:rPr>
              <a:t>b. Đặc điểm sinh viên cao </a:t>
            </a:r>
            <a:r>
              <a:rPr lang="pt-BR" sz="2600" i="1" dirty="0" smtClean="0">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Rounded Rectangle 15"/>
          <p:cNvSpPr/>
          <p:nvPr/>
        </p:nvSpPr>
        <p:spPr>
          <a:xfrm>
            <a:off x="746034" y="2798478"/>
            <a:ext cx="926013"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pt-BR" sz="2600" i="1" dirty="0">
                <a:solidFill>
                  <a:schemeClr val="tx1"/>
                </a:solidFill>
                <a:latin typeface="Times New Roman" panose="02020603050405020304" pitchFamily="18" charset="0"/>
                <a:cs typeface="Times New Roman" panose="02020603050405020304" pitchFamily="18" charset="0"/>
              </a:rPr>
              <a:t>Đặc điểm phát triển sinh lý, thể lực</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7" name="Rounded Rectangle 16"/>
          <p:cNvSpPr/>
          <p:nvPr/>
        </p:nvSpPr>
        <p:spPr>
          <a:xfrm>
            <a:off x="3084942" y="2795499"/>
            <a:ext cx="1160902" cy="39288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pt-BR" sz="2600" i="1" dirty="0">
                <a:solidFill>
                  <a:schemeClr val="tx1"/>
                </a:solidFill>
                <a:latin typeface="Times New Roman" panose="02020603050405020304" pitchFamily="18" charset="0"/>
                <a:cs typeface="Times New Roman" panose="02020603050405020304" pitchFamily="18" charset="0"/>
              </a:rPr>
              <a:t>Định hướng giá trị</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8" name="Rounded Rectangle 17"/>
          <p:cNvSpPr/>
          <p:nvPr/>
        </p:nvSpPr>
        <p:spPr>
          <a:xfrm>
            <a:off x="4495150" y="2795499"/>
            <a:ext cx="1242132"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r>
              <a:rPr lang="pt-BR" sz="2600" i="1" dirty="0">
                <a:solidFill>
                  <a:schemeClr val="tx1"/>
                </a:solidFill>
                <a:latin typeface="Times New Roman" panose="02020603050405020304" pitchFamily="18" charset="0"/>
                <a:cs typeface="Times New Roman" panose="02020603050405020304" pitchFamily="18" charset="0"/>
              </a:rPr>
              <a:t>Kế hoạch đường đời và tự xác định nghề nghiệp</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9" name="Line 7"/>
          <p:cNvSpPr>
            <a:spLocks noChangeShapeType="1"/>
          </p:cNvSpPr>
          <p:nvPr/>
        </p:nvSpPr>
        <p:spPr bwMode="auto">
          <a:xfrm flipH="1">
            <a:off x="1358536" y="1631729"/>
            <a:ext cx="3074767" cy="113877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 name="Line 7"/>
          <p:cNvSpPr>
            <a:spLocks noChangeShapeType="1"/>
          </p:cNvSpPr>
          <p:nvPr/>
        </p:nvSpPr>
        <p:spPr bwMode="auto">
          <a:xfrm>
            <a:off x="4459018" y="1603749"/>
            <a:ext cx="1967908" cy="11667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 name="Rounded Rectangle 21"/>
          <p:cNvSpPr/>
          <p:nvPr/>
        </p:nvSpPr>
        <p:spPr>
          <a:xfrm>
            <a:off x="6018604" y="2795499"/>
            <a:ext cx="1007001"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r>
              <a:rPr lang="pt-BR" sz="2600" i="1" dirty="0">
                <a:latin typeface="Times New Roman" panose="02020603050405020304" pitchFamily="18" charset="0"/>
                <a:cs typeface="Times New Roman" panose="02020603050405020304" pitchFamily="18" charset="0"/>
              </a:rPr>
              <a:t>Đời sống xúc cảm, tình cảm</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23" name="Rounded Rectangle 22"/>
          <p:cNvSpPr/>
          <p:nvPr/>
        </p:nvSpPr>
        <p:spPr>
          <a:xfrm>
            <a:off x="7327104" y="2795499"/>
            <a:ext cx="137339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3" indent="457200" algn="ctr">
              <a:spcBef>
                <a:spcPts val="600"/>
              </a:spcBef>
            </a:pPr>
            <a:r>
              <a:rPr lang="pt-BR" sz="2600" i="1" spc="-15" dirty="0">
                <a:latin typeface="Times New Roman" panose="02020603050405020304" pitchFamily="18" charset="0"/>
                <a:ea typeface="Times New Roman" panose="02020603050405020304" pitchFamily="18" charset="0"/>
                <a:cs typeface="Times New Roman" panose="02020603050405020304" pitchFamily="18" charset="0"/>
              </a:rPr>
              <a:t>Đặc điểm phát triển xã</a:t>
            </a:r>
            <a:r>
              <a:rPr lang="pt-BR" sz="2600" i="1" spc="15" dirty="0">
                <a:latin typeface="Times New Roman" panose="02020603050405020304" pitchFamily="18" charset="0"/>
                <a:ea typeface="Times New Roman" panose="02020603050405020304" pitchFamily="18" charset="0"/>
                <a:cs typeface="Times New Roman" panose="02020603050405020304" pitchFamily="18" charset="0"/>
              </a:rPr>
              <a:t> </a:t>
            </a:r>
            <a:r>
              <a:rPr lang="pt-BR" sz="2600" i="1" spc="-15" dirty="0">
                <a:latin typeface="Times New Roman" panose="02020603050405020304" pitchFamily="18" charset="0"/>
                <a:ea typeface="Times New Roman" panose="02020603050405020304" pitchFamily="18" charset="0"/>
                <a:cs typeface="Times New Roman" panose="02020603050405020304" pitchFamily="18" charset="0"/>
              </a:rPr>
              <a:t>hội</a:t>
            </a:r>
            <a:endParaRPr lang="en-US" sz="2600" spc="-15" dirty="0">
              <a:latin typeface="Times New Roman" panose="02020603050405020304" pitchFamily="18" charset="0"/>
              <a:ea typeface="Times New Roman" panose="02020603050405020304" pitchFamily="18" charset="0"/>
              <a:cs typeface="Times New Roman" panose="02020603050405020304" pitchFamily="18" charset="0"/>
            </a:endParaRPr>
          </a:p>
          <a:p>
            <a:pPr marL="0" lvl="3" indent="457200" algn="ctr">
              <a:spcBef>
                <a:spcPts val="600"/>
              </a:spcBef>
            </a:pPr>
            <a:endParaRPr lang="en-US" sz="2600" spc="-15"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5" name="Line 7"/>
          <p:cNvSpPr>
            <a:spLocks noChangeShapeType="1"/>
          </p:cNvSpPr>
          <p:nvPr/>
        </p:nvSpPr>
        <p:spPr bwMode="auto">
          <a:xfrm flipH="1">
            <a:off x="3657600" y="1644794"/>
            <a:ext cx="836484" cy="116376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51482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5110" y="2182142"/>
            <a:ext cx="6426924" cy="2693045"/>
          </a:xfrm>
          <a:prstGeom prst="rect">
            <a:avLst/>
          </a:prstGeom>
        </p:spPr>
        <p:txBody>
          <a:bodyPr wrap="square">
            <a:spAutoFit/>
          </a:bodyPr>
          <a:lstStyle/>
          <a:p>
            <a:pPr indent="431800" algn="just">
              <a:lnSpc>
                <a:spcPct val="150000"/>
              </a:lnSpc>
              <a:spcBef>
                <a:spcPts val="600"/>
              </a:spcBef>
              <a:spcAft>
                <a:spcPts val="0"/>
              </a:spcAft>
            </a:pPr>
            <a:r>
              <a:rPr lang="pt-BR" sz="2600" b="1" i="1" dirty="0">
                <a:latin typeface="Times New Roman" panose="02020603050405020304" pitchFamily="18" charset="0"/>
                <a:ea typeface="Times New Roman" panose="02020603050405020304" pitchFamily="18" charset="0"/>
                <a:cs typeface="Times New Roman" panose="02020603050405020304" pitchFamily="18" charset="0"/>
              </a:rPr>
              <a:t>1.1.2. Cơ sở thực tiễn</a:t>
            </a:r>
            <a:endParaRPr lang="en-US" sz="2600" b="1" i="1"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vi-VN" sz="2600" dirty="0">
                <a:latin typeface="Times New Roman" panose="02020603050405020304" pitchFamily="18" charset="0"/>
                <a:ea typeface="Times New Roman" panose="02020603050405020304" pitchFamily="18" charset="0"/>
                <a:cs typeface="Times New Roman" panose="02020603050405020304" pitchFamily="18" charset="0"/>
              </a:rPr>
              <a:t> Học giả người Mỹ Kinixti đã nhận định</a:t>
            </a:r>
            <a:r>
              <a:rPr lang="vi-VN" sz="2600" i="1" dirty="0">
                <a:latin typeface="Times New Roman" panose="02020603050405020304" pitchFamily="18" charset="0"/>
                <a:ea typeface="等线 Light"/>
                <a:cs typeface="Times New Roman" panose="02020603050405020304" pitchFamily="18" charset="0"/>
              </a:rPr>
              <a:t> “Sự </a:t>
            </a:r>
            <a:r>
              <a:rPr lang="en-US" sz="2600" i="1" dirty="0" smtClean="0">
                <a:latin typeface="Times New Roman" panose="02020603050405020304" pitchFamily="18" charset="0"/>
                <a:ea typeface="等线 Light"/>
                <a:cs typeface="Times New Roman" panose="02020603050405020304" pitchFamily="18" charset="0"/>
              </a:rPr>
              <a:t>t</a:t>
            </a:r>
            <a:r>
              <a:rPr lang="vi-VN" sz="2600" i="1" dirty="0" smtClean="0">
                <a:latin typeface="Times New Roman" panose="02020603050405020304" pitchFamily="18" charset="0"/>
                <a:ea typeface="等线 Light"/>
                <a:cs typeface="Times New Roman" panose="02020603050405020304" pitchFamily="18" charset="0"/>
              </a:rPr>
              <a:t>hành </a:t>
            </a:r>
            <a:r>
              <a:rPr lang="vi-VN" sz="2600" i="1" dirty="0">
                <a:latin typeface="Times New Roman" panose="02020603050405020304" pitchFamily="18" charset="0"/>
                <a:ea typeface="等线 Light"/>
                <a:cs typeface="Times New Roman" panose="02020603050405020304" pitchFamily="18" charset="0"/>
              </a:rPr>
              <a:t>công của mỗi người chỉ có 15% là dựa vào kỹ thuật chuyên ngành, còn 85% là dựa vào những quan hệ giao tiếp và tài năng xử thế của người đó”</a:t>
            </a:r>
            <a:r>
              <a:rPr lang="vi-VN" sz="26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7105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9532" y="1100822"/>
            <a:ext cx="7210696" cy="4570482"/>
          </a:xfrm>
          <a:prstGeom prst="rect">
            <a:avLst/>
          </a:prstGeom>
        </p:spPr>
        <p:txBody>
          <a:bodyPr wrap="square">
            <a:spAutoFit/>
          </a:bodyPr>
          <a:lstStyle/>
          <a:p>
            <a:pPr indent="431800" algn="just">
              <a:spcBef>
                <a:spcPts val="600"/>
              </a:spcBef>
              <a:spcAft>
                <a:spcPts val="0"/>
              </a:spcAft>
            </a:pPr>
            <a:r>
              <a:rPr lang="pt-BR" sz="2600" dirty="0">
                <a:latin typeface="Times New Roman" panose="02020603050405020304" pitchFamily="18" charset="0"/>
                <a:ea typeface="Times New Roman" panose="02020603050405020304" pitchFamily="18" charset="0"/>
              </a:rPr>
              <a:t>Ở Việt Nam việc giáo dục kỹ năng sống đã được thực hiện hiện tại ở một số bộ, ngành, địa phương cho một số đối tượng nhưng vẫn còn trong diện hẹp và phân tán. Tuy nhiên giáo dục kỹ năng sống vẫn là một nội dung giáo dục mới mẻ trong các chương trình giáo dục ở Việt Nam. </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pt-BR" sz="2600" dirty="0">
                <a:latin typeface="Times New Roman" panose="02020603050405020304" pitchFamily="18" charset="0"/>
                <a:ea typeface="Times New Roman" panose="02020603050405020304" pitchFamily="18" charset="0"/>
              </a:rPr>
              <a:t>Mục tiêu giáo dục Việt Nam đang chuyển từ mục tiêu cung cấp kiến thức là chủ yếu sang hình thành và phát triển những năng lực cần thiết ở người học đáp ứng nhu cầu phát triển và sự nghiệp công nghiệp hóa, hiện đại hóa đất nước. </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37336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1155" y="1457289"/>
            <a:ext cx="7367451" cy="4601260"/>
          </a:xfrm>
          <a:prstGeom prst="rect">
            <a:avLst/>
          </a:prstGeom>
        </p:spPr>
        <p:txBody>
          <a:bodyPr wrap="square">
            <a:spAutoFit/>
          </a:bodyPr>
          <a:lstStyle/>
          <a:p>
            <a:pPr indent="457200" algn="just">
              <a:spcBef>
                <a:spcPts val="600"/>
              </a:spcBef>
              <a:spcAft>
                <a:spcPts val="0"/>
              </a:spcAft>
            </a:pPr>
            <a:r>
              <a:rPr lang="pt-BR" sz="2400" dirty="0" smtClean="0">
                <a:latin typeface="Times New Roman" panose="02020603050405020304" pitchFamily="18" charset="0"/>
                <a:ea typeface="Times New Roman" panose="02020603050405020304" pitchFamily="18" charset="0"/>
              </a:rPr>
              <a:t>Theo </a:t>
            </a:r>
            <a:r>
              <a:rPr lang="pt-BR" sz="2400" dirty="0">
                <a:latin typeface="Times New Roman" panose="02020603050405020304" pitchFamily="18" charset="0"/>
                <a:ea typeface="Times New Roman" panose="02020603050405020304" pitchFamily="18" charset="0"/>
              </a:rPr>
              <a:t>kết quả điều tra cho thấy rằng có đến 85% sinh viên chưa biết sử dụng có hiệu quả các kỹ năng sống, các em gặp rất nhiều khó khăn khi sử dụng các kỹ năng sống trong hoạt động nghề nghiệp, sinh viên mong muốn sẽ được giáo dục những kỹ năng sống để đáp ứng tốt nhất cho hoạt động học tập và nghề nghiệp của mình.</a:t>
            </a:r>
            <a:endParaRPr lang="en-US" sz="24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pt-BR" sz="2400" dirty="0">
                <a:latin typeface="Times New Roman" panose="02020603050405020304" pitchFamily="18" charset="0"/>
                <a:ea typeface="Times New Roman" panose="02020603050405020304" pitchFamily="18" charset="0"/>
              </a:rPr>
              <a:t>Việc Phát triển chương trình giáo dục kỹ năng sống cho sinh viên ở trường đại học, cao đẳng là rất cần thiết và là một vấn đề cấp bách hiện nay – điều này cũng phù hợp với mong muốn của các bạn sinh viên trong việc tán thành chủ trương góp phần </a:t>
            </a:r>
            <a:r>
              <a:rPr lang="pt-BR" sz="2400" dirty="0" smtClean="0">
                <a:latin typeface="Times New Roman" panose="02020603050405020304" pitchFamily="18" charset="0"/>
                <a:ea typeface="Times New Roman" panose="02020603050405020304" pitchFamily="18" charset="0"/>
              </a:rPr>
              <a:t>nâng </a:t>
            </a:r>
            <a:r>
              <a:rPr lang="pt-BR" sz="2400" dirty="0">
                <a:latin typeface="Times New Roman" panose="02020603050405020304" pitchFamily="18" charset="0"/>
                <a:ea typeface="Times New Roman" panose="02020603050405020304" pitchFamily="18" charset="0"/>
              </a:rPr>
              <a:t>cao chất </a:t>
            </a:r>
            <a:r>
              <a:rPr lang="pt-BR" sz="2400" dirty="0" smtClean="0">
                <a:latin typeface="Times New Roman" panose="02020603050405020304" pitchFamily="18" charset="0"/>
                <a:ea typeface="Times New Roman" panose="02020603050405020304" pitchFamily="18" charset="0"/>
              </a:rPr>
              <a:t>lượng </a:t>
            </a:r>
            <a:r>
              <a:rPr lang="pt-BR" sz="2400" dirty="0">
                <a:latin typeface="Times New Roman" panose="02020603050405020304" pitchFamily="18" charset="0"/>
                <a:ea typeface="Times New Roman" panose="02020603050405020304" pitchFamily="18" charset="0"/>
              </a:rPr>
              <a:t>toàn diện trong công tác giáo dục- giáo dục của các nhà </a:t>
            </a:r>
            <a:r>
              <a:rPr lang="pt-BR" sz="2400" dirty="0" smtClean="0">
                <a:latin typeface="Times New Roman" panose="02020603050405020304" pitchFamily="18" charset="0"/>
                <a:ea typeface="Times New Roman" panose="02020603050405020304" pitchFamily="18" charset="0"/>
              </a:rPr>
              <a:t>trường.</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16796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455817" y="1593147"/>
            <a:ext cx="2293999" cy="1481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3689697" y="3113813"/>
            <a:ext cx="2127273"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00" dirty="0" err="1">
                <a:solidFill>
                  <a:schemeClr val="tx1"/>
                </a:solidFill>
                <a:latin typeface="Times New Roman" panose="02020603050405020304" pitchFamily="18" charset="0"/>
                <a:cs typeface="Times New Roman" panose="02020603050405020304" pitchFamily="18" charset="0"/>
              </a:rPr>
              <a:t>Về</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kỹ</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năng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6064101" y="3113813"/>
            <a:ext cx="2100184" cy="32702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600" dirty="0" err="1">
                <a:solidFill>
                  <a:schemeClr val="tx1"/>
                </a:solidFill>
                <a:latin typeface="Times New Roman" panose="02020603050405020304" pitchFamily="18" charset="0"/>
                <a:cs typeface="Times New Roman" panose="02020603050405020304" pitchFamily="18" charset="0"/>
              </a:rPr>
              <a:t>Năng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tự</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chủ</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và</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trách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nhiệm</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7" name="Line 7"/>
          <p:cNvSpPr>
            <a:spLocks noChangeShapeType="1"/>
          </p:cNvSpPr>
          <p:nvPr/>
        </p:nvSpPr>
        <p:spPr bwMode="auto">
          <a:xfrm>
            <a:off x="4749816" y="1566319"/>
            <a:ext cx="2134309"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4749817" y="1566319"/>
            <a:ext cx="0"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Oval 8"/>
          <p:cNvSpPr/>
          <p:nvPr/>
        </p:nvSpPr>
        <p:spPr>
          <a:xfrm>
            <a:off x="788987" y="314325"/>
            <a:ext cx="7884749" cy="1266281"/>
          </a:xfrm>
          <a:prstGeom prst="ellipse">
            <a:avLst/>
          </a:prstGeom>
          <a:solidFill>
            <a:srgbClr val="0070C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dirty="0">
                <a:solidFill>
                  <a:schemeClr val="tx1"/>
                </a:solidFill>
                <a:latin typeface="Times New Roman" pitchFamily="18" charset="0"/>
                <a:ea typeface="SimSun" pitchFamily="2" charset="-122"/>
                <a:cs typeface="Times New Roman" pitchFamily="18" charset="0"/>
              </a:rPr>
              <a:t> </a:t>
            </a:r>
            <a:r>
              <a:rPr lang="pt-BR" sz="2600" b="1" dirty="0">
                <a:solidFill>
                  <a:schemeClr val="tx1"/>
                </a:solidFill>
                <a:latin typeface="Times New Roman" panose="02020603050405020304" pitchFamily="18" charset="0"/>
                <a:cs typeface="Times New Roman" panose="02020603050405020304" pitchFamily="18" charset="0"/>
              </a:rPr>
              <a:t>1.2. Mục tiêu GDKNS cho sinh viên ở trường cao </a:t>
            </a:r>
            <a:r>
              <a:rPr lang="pt-BR" sz="2600" b="1" dirty="0" smtClean="0">
                <a:solidFill>
                  <a:schemeClr val="tx1"/>
                </a:solidFill>
                <a:latin typeface="Times New Roman" panose="02020603050405020304" pitchFamily="18" charset="0"/>
                <a:cs typeface="Times New Roman" panose="02020603050405020304" pitchFamily="18" charset="0"/>
              </a:rPr>
              <a:t>đẳng</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1474600" y="3113813"/>
            <a:ext cx="1962434"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pt-BR" sz="2600" dirty="0">
                <a:solidFill>
                  <a:schemeClr val="tx1"/>
                </a:solidFill>
                <a:latin typeface="Times New Roman" panose="02020603050405020304" pitchFamily="18" charset="0"/>
                <a:cs typeface="Times New Roman" panose="02020603050405020304" pitchFamily="18" charset="0"/>
              </a:rPr>
              <a:t>Về nhận thức</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7096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827" y="1099346"/>
            <a:ext cx="7850777" cy="4093428"/>
          </a:xfrm>
          <a:prstGeom prst="rect">
            <a:avLst/>
          </a:prstGeom>
        </p:spPr>
        <p:txBody>
          <a:bodyPr wrap="square">
            <a:spAutoFit/>
          </a:bodyPr>
          <a:lstStyle/>
          <a:p>
            <a:pPr indent="431800" algn="just">
              <a:lnSpc>
                <a:spcPct val="150000"/>
              </a:lnSpc>
              <a:spcBef>
                <a:spcPts val="600"/>
              </a:spcBef>
              <a:spcAft>
                <a:spcPts val="0"/>
              </a:spcAft>
            </a:pP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1.3.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kỹ</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smtClean="0">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kern="14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C</a:t>
            </a:r>
            <a:r>
              <a:rPr lang="vi-VN" sz="2600" dirty="0" smtClean="0">
                <a:latin typeface="Times New Roman" panose="02020603050405020304" pitchFamily="18" charset="0"/>
                <a:cs typeface="Times New Roman" panose="02020603050405020304" pitchFamily="18" charset="0"/>
              </a:rPr>
              <a:t>ó </a:t>
            </a:r>
            <a:r>
              <a:rPr lang="vi-VN" sz="2600" dirty="0">
                <a:latin typeface="Times New Roman" panose="02020603050405020304" pitchFamily="18" charset="0"/>
                <a:cs typeface="Times New Roman" panose="02020603050405020304" pitchFamily="18" charset="0"/>
              </a:rPr>
              <a:t>13 kỹ năng cơ bản cần thiết để thành công trong công việc:</a:t>
            </a:r>
            <a:endParaRPr lang="en-US" sz="2600"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1.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(learning to learn)</a:t>
            </a:r>
          </a:p>
          <a:p>
            <a:pPr algn="just"/>
            <a:r>
              <a:rPr lang="en-US" sz="2600" dirty="0">
                <a:latin typeface="Times New Roman" panose="02020603050405020304" pitchFamily="18" charset="0"/>
                <a:cs typeface="Times New Roman" panose="02020603050405020304" pitchFamily="18" charset="0"/>
              </a:rPr>
              <a:t>2. 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nghe</a:t>
            </a:r>
            <a:r>
              <a:rPr lang="en-US" sz="2600" dirty="0">
                <a:latin typeface="Times New Roman" panose="02020603050405020304" pitchFamily="18" charset="0"/>
                <a:cs typeface="Times New Roman" panose="02020603050405020304" pitchFamily="18" charset="0"/>
              </a:rPr>
              <a:t> (Listening skills)</a:t>
            </a:r>
          </a:p>
          <a:p>
            <a:pPr algn="just"/>
            <a:r>
              <a:rPr lang="en-US" sz="2600" dirty="0">
                <a:latin typeface="Times New Roman" panose="02020603050405020304" pitchFamily="18" charset="0"/>
                <a:cs typeface="Times New Roman" panose="02020603050405020304" pitchFamily="18" charset="0"/>
              </a:rPr>
              <a:t>3. 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thuyết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(Oral communication skills)</a:t>
            </a:r>
          </a:p>
          <a:p>
            <a:pPr algn="just"/>
            <a:r>
              <a:rPr lang="en-US" sz="2600" dirty="0">
                <a:latin typeface="Times New Roman" panose="02020603050405020304" pitchFamily="18" charset="0"/>
                <a:cs typeface="Times New Roman" panose="02020603050405020304" pitchFamily="18" charset="0"/>
              </a:rPr>
              <a:t>4. 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quyết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vấn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(Problem solving skills)</a:t>
            </a:r>
          </a:p>
          <a:p>
            <a:pPr algn="just"/>
            <a:r>
              <a:rPr lang="en-US" sz="2600" dirty="0">
                <a:latin typeface="Times New Roman" panose="02020603050405020304" pitchFamily="18" charset="0"/>
                <a:cs typeface="Times New Roman" panose="02020603050405020304" pitchFamily="18" charset="0"/>
              </a:rPr>
              <a:t>5.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(Creative thinking skills</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1453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0812" y="1005531"/>
            <a:ext cx="7850777" cy="4493538"/>
          </a:xfrm>
          <a:prstGeom prst="rect">
            <a:avLst/>
          </a:prstGeom>
        </p:spPr>
        <p:txBody>
          <a:bodyPr wrap="square">
            <a:spAutoFit/>
          </a:bodyPr>
          <a:lstStyle/>
          <a:p>
            <a:pPr indent="431800" algn="just">
              <a:lnSpc>
                <a:spcPct val="150000"/>
              </a:lnSpc>
              <a:spcBef>
                <a:spcPts val="600"/>
              </a:spcBef>
              <a:spcAft>
                <a:spcPts val="0"/>
              </a:spcAft>
            </a:pP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1.3.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kỹ</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smtClean="0">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kern="1400" dirty="0" smtClean="0">
              <a:latin typeface="Times New Roman" panose="02020603050405020304" pitchFamily="18" charset="0"/>
              <a:ea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6</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tôn</a:t>
            </a:r>
            <a:r>
              <a:rPr lang="en-US" sz="2600" dirty="0">
                <a:latin typeface="Times New Roman" panose="02020603050405020304" pitchFamily="18" charset="0"/>
                <a:cs typeface="Times New Roman" panose="02020603050405020304" pitchFamily="18" charset="0"/>
              </a:rPr>
              <a:t> (Self esteem)</a:t>
            </a:r>
          </a:p>
          <a:p>
            <a:r>
              <a:rPr lang="en-US" sz="2600" dirty="0">
                <a:latin typeface="Times New Roman" panose="02020603050405020304" pitchFamily="18" charset="0"/>
                <a:cs typeface="Times New Roman" panose="02020603050405020304" pitchFamily="18" charset="0"/>
              </a:rPr>
              <a:t>7.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đặt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lực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(Goal setting/ motivation skills)</a:t>
            </a:r>
          </a:p>
          <a:p>
            <a:r>
              <a:rPr lang="en-US" sz="2600" dirty="0">
                <a:latin typeface="Times New Roman" panose="02020603050405020304" pitchFamily="18" charset="0"/>
                <a:cs typeface="Times New Roman" panose="02020603050405020304" pitchFamily="18" charset="0"/>
              </a:rPr>
              <a:t>8. 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nghiệp</a:t>
            </a:r>
            <a:r>
              <a:rPr lang="en-US" sz="2600" dirty="0">
                <a:latin typeface="Times New Roman" panose="02020603050405020304" pitchFamily="18" charset="0"/>
                <a:cs typeface="Times New Roman" panose="02020603050405020304" pitchFamily="18" charset="0"/>
              </a:rPr>
              <a:t> (Personal and career development skills)</a:t>
            </a:r>
          </a:p>
          <a:p>
            <a:r>
              <a:rPr lang="en-US" sz="2600" dirty="0">
                <a:latin typeface="Times New Roman" panose="02020603050405020304" pitchFamily="18" charset="0"/>
                <a:cs typeface="Times New Roman" panose="02020603050405020304" pitchFamily="18" charset="0"/>
              </a:rPr>
              <a:t>9. 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cs typeface="Times New Roman" panose="02020603050405020304" pitchFamily="18" charset="0"/>
              </a:rPr>
              <a:t> (Interpersonal skills</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9732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3102" y="1102512"/>
            <a:ext cx="7850777" cy="3293209"/>
          </a:xfrm>
          <a:prstGeom prst="rect">
            <a:avLst/>
          </a:prstGeom>
        </p:spPr>
        <p:txBody>
          <a:bodyPr wrap="square">
            <a:spAutoFit/>
          </a:bodyPr>
          <a:lstStyle/>
          <a:p>
            <a:pPr indent="431800" algn="just">
              <a:lnSpc>
                <a:spcPct val="150000"/>
              </a:lnSpc>
              <a:spcBef>
                <a:spcPts val="600"/>
              </a:spcBef>
              <a:spcAft>
                <a:spcPts val="0"/>
              </a:spcAft>
            </a:pP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1.3.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dung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kỹ</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smtClean="0">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kern="1400" dirty="0" smtClean="0">
              <a:latin typeface="Times New Roman" panose="02020603050405020304" pitchFamily="18" charset="0"/>
              <a:ea typeface="Times New Roman" panose="02020603050405020304" pitchFamily="18" charset="0"/>
              <a:cs typeface="Times New Roman" panose="02020603050405020304" pitchFamily="18" charset="0"/>
            </a:endParaRPr>
          </a:p>
          <a:p>
            <a:r>
              <a:rPr lang="en-US" sz="2600" dirty="0" smtClean="0">
                <a:latin typeface="Times New Roman" panose="02020603050405020304" pitchFamily="18" charset="0"/>
                <a:cs typeface="Times New Roman" panose="02020603050405020304" pitchFamily="18" charset="0"/>
              </a:rPr>
              <a:t>10</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đồng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đội</a:t>
            </a:r>
            <a:r>
              <a:rPr lang="en-US" sz="2600" dirty="0">
                <a:latin typeface="Times New Roman" panose="02020603050405020304" pitchFamily="18" charset="0"/>
                <a:cs typeface="Times New Roman" panose="02020603050405020304" pitchFamily="18" charset="0"/>
              </a:rPr>
              <a:t> (Teamwork)</a:t>
            </a:r>
          </a:p>
          <a:p>
            <a:r>
              <a:rPr lang="en-US" sz="2600" dirty="0">
                <a:latin typeface="Times New Roman" panose="02020603050405020304" pitchFamily="18" charset="0"/>
                <a:cs typeface="Times New Roman" panose="02020603050405020304" pitchFamily="18" charset="0"/>
              </a:rPr>
              <a:t>11.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đàm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phán</a:t>
            </a:r>
            <a:r>
              <a:rPr lang="en-US" sz="2600" dirty="0">
                <a:latin typeface="Times New Roman" panose="02020603050405020304" pitchFamily="18" charset="0"/>
                <a:cs typeface="Times New Roman" panose="02020603050405020304" pitchFamily="18" charset="0"/>
              </a:rPr>
              <a:t> (Negotiation skills)</a:t>
            </a:r>
          </a:p>
          <a:p>
            <a:r>
              <a:rPr lang="en-US" sz="2600" dirty="0">
                <a:latin typeface="Times New Roman" panose="02020603050405020304" pitchFamily="18" charset="0"/>
                <a:cs typeface="Times New Roman" panose="02020603050405020304" pitchFamily="18" charset="0"/>
              </a:rPr>
              <a:t>12. 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a:t>
            </a:r>
            <a:r>
              <a:rPr lang="en-US" sz="2600" dirty="0">
                <a:latin typeface="Times New Roman" panose="02020603050405020304" pitchFamily="18" charset="0"/>
                <a:cs typeface="Times New Roman" panose="02020603050405020304" pitchFamily="18" charset="0"/>
              </a:rPr>
              <a:t> (Organizational effectiveness)</a:t>
            </a:r>
          </a:p>
          <a:p>
            <a:r>
              <a:rPr lang="en-US" sz="2600" dirty="0">
                <a:latin typeface="Times New Roman" panose="02020603050405020304" pitchFamily="18" charset="0"/>
                <a:cs typeface="Times New Roman" panose="02020603050405020304" pitchFamily="18" charset="0"/>
              </a:rPr>
              <a:t>13. 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lãnh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thân</a:t>
            </a:r>
            <a:r>
              <a:rPr lang="en-US" sz="2600" dirty="0">
                <a:latin typeface="Times New Roman" panose="02020603050405020304" pitchFamily="18" charset="0"/>
                <a:cs typeface="Times New Roman" panose="02020603050405020304" pitchFamily="18" charset="0"/>
              </a:rPr>
              <a:t> (Leadership skills</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8603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9088" y="862670"/>
            <a:ext cx="7863840" cy="5709255"/>
          </a:xfrm>
          <a:prstGeom prst="rect">
            <a:avLst/>
          </a:prstGeom>
        </p:spPr>
        <p:txBody>
          <a:bodyPr wrap="square">
            <a:spAutoFit/>
          </a:bodyPr>
          <a:lstStyle/>
          <a:p>
            <a:pPr indent="457200" algn="just">
              <a:spcBef>
                <a:spcPts val="600"/>
              </a:spcBef>
              <a:spcAft>
                <a:spcPts val="0"/>
              </a:spcAft>
              <a:tabLst>
                <a:tab pos="4029075" algn="l"/>
              </a:tabLst>
            </a:pPr>
            <a:r>
              <a:rPr lang="en-US" sz="2500" dirty="0" err="1">
                <a:latin typeface="Times New Roman" panose="02020603050405020304" pitchFamily="18" charset="0"/>
                <a:ea typeface="Times New Roman" panose="02020603050405020304" pitchFamily="18" charset="0"/>
              </a:rPr>
              <a:t>Trong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cuốn</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hành</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nghề</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cho</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tương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lai</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của</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Hội</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đồng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Kinh</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doanh</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Úc</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các</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hành</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nghề</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bao</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gồm</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có</a:t>
            </a:r>
            <a:r>
              <a:rPr lang="en-US" sz="2500" dirty="0">
                <a:latin typeface="Times New Roman" panose="02020603050405020304" pitchFamily="18" charset="0"/>
                <a:ea typeface="Times New Roman" panose="02020603050405020304" pitchFamily="18" charset="0"/>
              </a:rPr>
              <a:t> 8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như</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sau</a:t>
            </a:r>
            <a:r>
              <a:rPr lang="en-US" sz="2500" dirty="0">
                <a:latin typeface="Times New Roman" panose="02020603050405020304" pitchFamily="18" charset="0"/>
                <a:ea typeface="Times New Roman" panose="02020603050405020304" pitchFamily="18" charset="0"/>
              </a:rPr>
              <a:t>:</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 1.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giao</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tiếp</a:t>
            </a:r>
            <a:r>
              <a:rPr lang="en-US" sz="2500" dirty="0">
                <a:latin typeface="Times New Roman" panose="02020603050405020304" pitchFamily="18" charset="0"/>
                <a:ea typeface="Times New Roman" panose="02020603050405020304" pitchFamily="18" charset="0"/>
              </a:rPr>
              <a:t> (Communication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2. 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làm</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việc</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đồng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đội</a:t>
            </a:r>
            <a:r>
              <a:rPr lang="en-US" sz="2500" dirty="0">
                <a:latin typeface="Times New Roman" panose="02020603050405020304" pitchFamily="18" charset="0"/>
                <a:ea typeface="Times New Roman" panose="02020603050405020304" pitchFamily="18" charset="0"/>
              </a:rPr>
              <a:t> (Teamwork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3. 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giải</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quyết</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vấn</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đề</a:t>
            </a:r>
            <a:r>
              <a:rPr lang="en-US" sz="2500" dirty="0">
                <a:latin typeface="Times New Roman" panose="02020603050405020304" pitchFamily="18" charset="0"/>
                <a:ea typeface="Times New Roman" panose="02020603050405020304" pitchFamily="18" charset="0"/>
              </a:rPr>
              <a:t> (Problem solving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4.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sáng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tạo</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và</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mạo</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hiểm</a:t>
            </a:r>
            <a:r>
              <a:rPr lang="en-US" sz="2500" dirty="0">
                <a:latin typeface="Times New Roman" panose="02020603050405020304" pitchFamily="18" charset="0"/>
                <a:ea typeface="Times New Roman" panose="02020603050405020304" pitchFamily="18" charset="0"/>
              </a:rPr>
              <a:t> (Initiative and enterprise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5.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lập</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kế</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hoạch</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và</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tổ</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chức</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công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việc</a:t>
            </a:r>
            <a:r>
              <a:rPr lang="en-US" sz="2500" dirty="0">
                <a:latin typeface="Times New Roman" panose="02020603050405020304" pitchFamily="18" charset="0"/>
                <a:ea typeface="Times New Roman" panose="02020603050405020304" pitchFamily="18" charset="0"/>
              </a:rPr>
              <a:t> (Planning and </a:t>
            </a:r>
            <a:r>
              <a:rPr lang="en-US" sz="2500" dirty="0" err="1">
                <a:latin typeface="Times New Roman" panose="02020603050405020304" pitchFamily="18" charset="0"/>
                <a:ea typeface="Times New Roman" panose="02020603050405020304" pitchFamily="18" charset="0"/>
              </a:rPr>
              <a:t>organising</a:t>
            </a:r>
            <a:r>
              <a:rPr lang="en-US" sz="2500" dirty="0">
                <a:latin typeface="Times New Roman" panose="02020603050405020304" pitchFamily="18" charset="0"/>
                <a:ea typeface="Times New Roman" panose="02020603050405020304" pitchFamily="18" charset="0"/>
              </a:rPr>
              <a:t>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6. 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quản</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lý</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bản</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thân</a:t>
            </a:r>
            <a:r>
              <a:rPr lang="en-US" sz="2500" dirty="0">
                <a:latin typeface="Times New Roman" panose="02020603050405020304" pitchFamily="18" charset="0"/>
                <a:ea typeface="Times New Roman" panose="02020603050405020304" pitchFamily="18" charset="0"/>
              </a:rPr>
              <a:t> (Self-management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7.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học</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tập</a:t>
            </a:r>
            <a:r>
              <a:rPr lang="en-US" sz="2500" dirty="0">
                <a:latin typeface="Times New Roman" panose="02020603050405020304" pitchFamily="18" charset="0"/>
                <a:ea typeface="Times New Roman" panose="02020603050405020304" pitchFamily="18" charset="0"/>
              </a:rPr>
              <a:t> (Learning skills)</a:t>
            </a:r>
          </a:p>
          <a:p>
            <a:pPr indent="457200" algn="just">
              <a:spcBef>
                <a:spcPts val="600"/>
              </a:spcBef>
              <a:spcAft>
                <a:spcPts val="0"/>
              </a:spcAft>
              <a:tabLst>
                <a:tab pos="4029075" algn="l"/>
              </a:tabLst>
            </a:pPr>
            <a:r>
              <a:rPr lang="en-US" sz="2500" dirty="0">
                <a:latin typeface="Times New Roman" panose="02020603050405020304" pitchFamily="18" charset="0"/>
                <a:ea typeface="Times New Roman" panose="02020603050405020304" pitchFamily="18" charset="0"/>
              </a:rPr>
              <a:t>8. </a:t>
            </a:r>
            <a:r>
              <a:rPr lang="en-US" sz="2500" dirty="0" err="1">
                <a:latin typeface="Times New Roman" panose="02020603050405020304" pitchFamily="18" charset="0"/>
                <a:ea typeface="Times New Roman" panose="02020603050405020304" pitchFamily="18" charset="0"/>
              </a:rPr>
              <a:t>Kỹ</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năng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công</a:t>
            </a:r>
            <a:r>
              <a:rPr lang="en-US" sz="2500" dirty="0">
                <a:latin typeface="Times New Roman" panose="02020603050405020304" pitchFamily="18" charset="0"/>
                <a:ea typeface="Times New Roman" panose="02020603050405020304" pitchFamily="18" charset="0"/>
              </a:rPr>
              <a:t> </a:t>
            </a:r>
            <a:r>
              <a:rPr lang="en-US" sz="2500" dirty="0" err="1">
                <a:latin typeface="Times New Roman" panose="02020603050405020304" pitchFamily="18" charset="0"/>
                <a:ea typeface="Times New Roman" panose="02020603050405020304" pitchFamily="18" charset="0"/>
              </a:rPr>
              <a:t>nghệ</a:t>
            </a:r>
            <a:r>
              <a:rPr lang="en-US" sz="2500" dirty="0">
                <a:latin typeface="Times New Roman" panose="02020603050405020304" pitchFamily="18" charset="0"/>
                <a:ea typeface="Times New Roman" panose="02020603050405020304" pitchFamily="18" charset="0"/>
              </a:rPr>
              <a:t> (Technology skills)</a:t>
            </a:r>
          </a:p>
        </p:txBody>
      </p:sp>
    </p:spTree>
    <p:extLst>
      <p:ext uri="{BB962C8B-B14F-4D97-AF65-F5344CB8AC3E}">
        <p14:creationId xmlns:p14="http://schemas.microsoft.com/office/powerpoint/2010/main" val="2877472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7280" y="1245386"/>
            <a:ext cx="7158445" cy="4893647"/>
          </a:xfrm>
          <a:prstGeom prst="rect">
            <a:avLst/>
          </a:prstGeom>
        </p:spPr>
        <p:txBody>
          <a:bodyPr wrap="square">
            <a:spAutoFit/>
          </a:bodyPr>
          <a:lstStyle/>
          <a:p>
            <a:pPr algn="ctr"/>
            <a:r>
              <a:rPr lang="en-US" sz="2600" b="1" dirty="0">
                <a:latin typeface="Times New Roman" panose="02020603050405020304" pitchFamily="18" charset="0"/>
                <a:ea typeface="Times New Roman" panose="02020603050405020304" pitchFamily="18" charset="0"/>
              </a:rPr>
              <a:t>MỤC </a:t>
            </a:r>
            <a:r>
              <a:rPr lang="en-US" sz="2600" b="1" dirty="0" smtClean="0">
                <a:latin typeface="Times New Roman" panose="02020603050405020304" pitchFamily="18" charset="0"/>
                <a:ea typeface="Times New Roman" panose="02020603050405020304" pitchFamily="18" charset="0"/>
              </a:rPr>
              <a:t>TIÊU</a:t>
            </a:r>
          </a:p>
          <a:p>
            <a:pPr algn="just"/>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Trình</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bày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sở</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lý</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luận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sở</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nội</a:t>
            </a:r>
            <a:r>
              <a:rPr lang="en-US" sz="2600" dirty="0">
                <a:latin typeface="Times New Roman" panose="02020603050405020304" pitchFamily="18" charset="0"/>
                <a:ea typeface="Times New Roman" panose="02020603050405020304" pitchFamily="18" charset="0"/>
              </a:rPr>
              <a:t> dung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r>
              <a:rPr lang="en-US" sz="2600" dirty="0">
                <a:latin typeface="Times New Roman" panose="02020603050405020304" pitchFamily="18" charset="0"/>
                <a:ea typeface="Times New Roman" panose="02020603050405020304" pitchFamily="18" charset="0"/>
              </a:rPr>
              <a:t> (GDKNS)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đẳng</a:t>
            </a:r>
            <a:r>
              <a:rPr lang="en-US" sz="2600" dirty="0" smtClean="0">
                <a:latin typeface="Times New Roman" panose="02020603050405020304" pitchFamily="18" charset="0"/>
                <a:ea typeface="Times New Roman" panose="02020603050405020304" pitchFamily="18" charset="0"/>
              </a:rPr>
              <a:t>.</a:t>
            </a:r>
          </a:p>
          <a:p>
            <a:pPr algn="just"/>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Mô</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đẳng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tham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gia</a:t>
            </a:r>
            <a:r>
              <a:rPr lang="en-US" sz="2600" dirty="0">
                <a:latin typeface="Times New Roman" panose="02020603050405020304" pitchFamily="18" charset="0"/>
                <a:ea typeface="Times New Roman" panose="02020603050405020304" pitchFamily="18" charset="0"/>
              </a:rPr>
              <a:t> GDKNS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đẳng</a:t>
            </a:r>
            <a:r>
              <a:rPr lang="en-US" sz="2600" dirty="0" smtClean="0">
                <a:latin typeface="Times New Roman" panose="02020603050405020304" pitchFamily="18" charset="0"/>
                <a:ea typeface="Times New Roman" panose="02020603050405020304" pitchFamily="18" charset="0"/>
              </a:rPr>
              <a:t>.</a:t>
            </a:r>
          </a:p>
          <a:p>
            <a:pPr algn="just"/>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Trình</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bày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điểm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GDKNS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đẳng</a:t>
            </a:r>
            <a:r>
              <a:rPr lang="en-US" sz="2600" dirty="0" smtClean="0">
                <a:latin typeface="Times New Roman" panose="02020603050405020304" pitchFamily="18" charset="0"/>
                <a:ea typeface="Times New Roman" panose="02020603050405020304" pitchFamily="18" charset="0"/>
              </a:rPr>
              <a:t>.</a:t>
            </a:r>
          </a:p>
          <a:p>
            <a:pPr algn="just"/>
            <a:r>
              <a:rPr lang="en-US" sz="2600" dirty="0">
                <a:latin typeface="Times New Roman" panose="02020603050405020304" pitchFamily="18" charset="0"/>
                <a:ea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khung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GDKNS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đẳng</a:t>
            </a:r>
            <a:endParaRPr lang="en-US" sz="2600" dirty="0"/>
          </a:p>
        </p:txBody>
      </p:sp>
    </p:spTree>
    <p:extLst>
      <p:ext uri="{BB962C8B-B14F-4D97-AF65-F5344CB8AC3E}">
        <p14:creationId xmlns:p14="http://schemas.microsoft.com/office/powerpoint/2010/main" val="27446784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1338" y="952676"/>
            <a:ext cx="7445828" cy="4955203"/>
          </a:xfrm>
          <a:prstGeom prst="rect">
            <a:avLst/>
          </a:prstGeom>
        </p:spPr>
        <p:txBody>
          <a:bodyPr wrap="square">
            <a:spAutoFit/>
          </a:bodyPr>
          <a:lstStyle/>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Theo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chuẩn</a:t>
            </a:r>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của</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Anh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trọng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 1.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tính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toán</a:t>
            </a:r>
            <a:r>
              <a:rPr lang="en-US" sz="2600" dirty="0">
                <a:latin typeface="Times New Roman" panose="02020603050405020304" pitchFamily="18" charset="0"/>
                <a:ea typeface="Times New Roman" panose="02020603050405020304" pitchFamily="18" charset="0"/>
              </a:rPr>
              <a:t> (Application of number)</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2. 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(Communication)</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3. 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nâng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nhân</a:t>
            </a:r>
            <a:r>
              <a:rPr lang="en-US" sz="2600" dirty="0">
                <a:latin typeface="Times New Roman" panose="02020603050405020304" pitchFamily="18" charset="0"/>
                <a:ea typeface="Times New Roman" panose="02020603050405020304" pitchFamily="18" charset="0"/>
              </a:rPr>
              <a:t> (Improving own learning and performance)</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4. 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sử</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thông</a:t>
            </a:r>
            <a:r>
              <a:rPr lang="en-US" sz="2600" dirty="0">
                <a:latin typeface="Times New Roman" panose="02020603050405020304" pitchFamily="18" charset="0"/>
                <a:ea typeface="Times New Roman" panose="02020603050405020304" pitchFamily="18" charset="0"/>
              </a:rPr>
              <a:t> tin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truyền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thông</a:t>
            </a:r>
            <a:r>
              <a:rPr lang="en-US" sz="2600" dirty="0">
                <a:latin typeface="Times New Roman" panose="02020603050405020304" pitchFamily="18" charset="0"/>
                <a:ea typeface="Times New Roman" panose="02020603050405020304" pitchFamily="18" charset="0"/>
              </a:rPr>
              <a:t> (Information and communication technology)</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5. 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giải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quyết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vấn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đề</a:t>
            </a:r>
            <a:r>
              <a:rPr lang="en-US" sz="2600" dirty="0">
                <a:latin typeface="Times New Roman" panose="02020603050405020304" pitchFamily="18" charset="0"/>
                <a:ea typeface="Times New Roman" panose="02020603050405020304" pitchFamily="18" charset="0"/>
              </a:rPr>
              <a:t> (Problem solving)</a:t>
            </a:r>
          </a:p>
          <a:p>
            <a:pPr indent="457200" algn="just">
              <a:spcBef>
                <a:spcPts val="600"/>
              </a:spcBef>
              <a:spcAft>
                <a:spcPts val="0"/>
              </a:spcAft>
              <a:tabLst>
                <a:tab pos="4029075" algn="l"/>
              </a:tabLst>
            </a:pPr>
            <a:r>
              <a:rPr lang="en-US" sz="2600" dirty="0">
                <a:latin typeface="Times New Roman" panose="02020603050405020304" pitchFamily="18" charset="0"/>
                <a:ea typeface="Times New Roman" panose="02020603050405020304" pitchFamily="18" charset="0"/>
              </a:rPr>
              <a:t>6.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con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(Working with others)</a:t>
            </a:r>
          </a:p>
        </p:txBody>
      </p:sp>
    </p:spTree>
    <p:extLst>
      <p:ext uri="{BB962C8B-B14F-4D97-AF65-F5344CB8AC3E}">
        <p14:creationId xmlns:p14="http://schemas.microsoft.com/office/powerpoint/2010/main" val="3941686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0040" y="1109009"/>
            <a:ext cx="8020594" cy="4539704"/>
          </a:xfrm>
          <a:prstGeom prst="rect">
            <a:avLst/>
          </a:prstGeom>
        </p:spPr>
        <p:txBody>
          <a:bodyPr wrap="square">
            <a:spAutoFit/>
          </a:bodyPr>
          <a:lstStyle/>
          <a:p>
            <a:pPr indent="457200" algn="just">
              <a:spcBef>
                <a:spcPts val="600"/>
              </a:spcBef>
              <a:spcAft>
                <a:spcPts val="0"/>
              </a:spcAft>
              <a:tabLst>
                <a:tab pos="4029075" algn="l"/>
              </a:tabLst>
            </a:pPr>
            <a:r>
              <a:rPr lang="en-US" sz="2400" dirty="0" err="1">
                <a:latin typeface="Times New Roman" panose="02020603050405020304" pitchFamily="18" charset="0"/>
                <a:ea typeface="Times New Roman" panose="02020603050405020304" pitchFamily="18" charset="0"/>
              </a:rPr>
              <a:t>Tổng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hợp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nghiên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cứu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nước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tế</a:t>
            </a:r>
            <a:r>
              <a:rPr lang="en-US" sz="2400" dirty="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Việt</a:t>
            </a:r>
            <a:r>
              <a:rPr lang="en-US" sz="2400" dirty="0" smtClean="0">
                <a:latin typeface="Times New Roman" panose="02020603050405020304" pitchFamily="18" charset="0"/>
                <a:ea typeface="Times New Roman" panose="02020603050405020304" pitchFamily="18" charset="0"/>
              </a:rPr>
              <a:t> Nam, </a:t>
            </a:r>
            <a:r>
              <a:rPr lang="en-US" sz="2400" dirty="0">
                <a:latin typeface="Times New Roman" panose="02020603050405020304" pitchFamily="18" charset="0"/>
                <a:ea typeface="Times New Roman" panose="02020603050405020304" pitchFamily="18" charset="0"/>
              </a:rPr>
              <a:t>10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sau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căn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bản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quan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trọng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đầu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người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lao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thời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đại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ngày</a:t>
            </a:r>
            <a:r>
              <a:rPr lang="en-US" sz="2400" dirty="0">
                <a:latin typeface="Times New Roman" panose="02020603050405020304" pitchFamily="18" charset="0"/>
                <a:ea typeface="Times New Roman" panose="02020603050405020304" pitchFamily="18" charset="0"/>
              </a:rPr>
              <a:t> nay:</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1. 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tự</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học</a:t>
            </a:r>
            <a:r>
              <a:rPr lang="en-US" sz="2400" dirty="0">
                <a:latin typeface="Times New Roman" panose="02020603050405020304" pitchFamily="18" charset="0"/>
                <a:ea typeface="Times New Roman" panose="02020603050405020304" pitchFamily="18" charset="0"/>
              </a:rPr>
              <a:t> (Learning to learn)</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2. 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lãnh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đạo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bản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thân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hình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ảnh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nhân</a:t>
            </a:r>
            <a:r>
              <a:rPr lang="en-US" sz="2400" dirty="0">
                <a:latin typeface="Times New Roman" panose="02020603050405020304" pitchFamily="18" charset="0"/>
                <a:ea typeface="Times New Roman" panose="02020603050405020304" pitchFamily="18" charset="0"/>
              </a:rPr>
              <a:t> (Self leadership &amp; Personal branding)</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3. 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tư</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duy</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sáng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tạo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mạo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hiểm</a:t>
            </a:r>
            <a:r>
              <a:rPr lang="en-US" sz="2400" dirty="0">
                <a:latin typeface="Times New Roman" panose="02020603050405020304" pitchFamily="18" charset="0"/>
                <a:ea typeface="Times New Roman" panose="02020603050405020304" pitchFamily="18" charset="0"/>
              </a:rPr>
              <a:t> (Initiative and enterprise skills)</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4. 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lập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kế</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hoạch</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tổ</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chức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việc</a:t>
            </a:r>
            <a:r>
              <a:rPr lang="en-US" sz="2400" dirty="0">
                <a:latin typeface="Times New Roman" panose="02020603050405020304" pitchFamily="18" charset="0"/>
                <a:ea typeface="Times New Roman" panose="02020603050405020304" pitchFamily="18" charset="0"/>
              </a:rPr>
              <a:t> (Planning and </a:t>
            </a:r>
            <a:r>
              <a:rPr lang="en-US" sz="2400" dirty="0" err="1">
                <a:latin typeface="Times New Roman" panose="02020603050405020304" pitchFamily="18" charset="0"/>
                <a:ea typeface="Times New Roman" panose="02020603050405020304" pitchFamily="18" charset="0"/>
              </a:rPr>
              <a:t>organising</a:t>
            </a:r>
            <a:r>
              <a:rPr lang="en-US" sz="2400" dirty="0">
                <a:latin typeface="Times New Roman" panose="02020603050405020304" pitchFamily="18" charset="0"/>
                <a:ea typeface="Times New Roman" panose="02020603050405020304" pitchFamily="18" charset="0"/>
              </a:rPr>
              <a:t> skills)</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5. 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lắng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nghe</a:t>
            </a:r>
            <a:r>
              <a:rPr lang="en-US" sz="2400" dirty="0">
                <a:latin typeface="Times New Roman" panose="02020603050405020304" pitchFamily="18" charset="0"/>
                <a:ea typeface="Times New Roman" panose="02020603050405020304" pitchFamily="18" charset="0"/>
              </a:rPr>
              <a:t> (Listening skills</a:t>
            </a:r>
            <a:r>
              <a:rPr lang="en-US" sz="2400" dirty="0" smtClean="0">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918985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4622" y="1233700"/>
            <a:ext cx="8020594" cy="3431709"/>
          </a:xfrm>
          <a:prstGeom prst="rect">
            <a:avLst/>
          </a:prstGeom>
        </p:spPr>
        <p:txBody>
          <a:bodyPr wrap="square">
            <a:spAutoFit/>
          </a:bodyPr>
          <a:lstStyle/>
          <a:p>
            <a:pPr indent="457200" algn="just">
              <a:spcBef>
                <a:spcPts val="600"/>
              </a:spcBef>
              <a:spcAft>
                <a:spcPts val="0"/>
              </a:spcAft>
              <a:tabLst>
                <a:tab pos="4029075" algn="l"/>
              </a:tabLst>
            </a:pPr>
            <a:r>
              <a:rPr lang="en-US" sz="2400" dirty="0" err="1">
                <a:latin typeface="Times New Roman" panose="02020603050405020304" pitchFamily="18" charset="0"/>
                <a:ea typeface="Times New Roman" panose="02020603050405020304" pitchFamily="18" charset="0"/>
              </a:rPr>
              <a:t>Tổng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hợp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nghiên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cứu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của</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các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nước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thực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tế</a:t>
            </a:r>
            <a:r>
              <a:rPr lang="en-US" sz="2400" dirty="0">
                <a:latin typeface="Times New Roman" panose="02020603050405020304" pitchFamily="18" charset="0"/>
                <a:ea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rPr>
              <a:t>Việt</a:t>
            </a:r>
            <a:r>
              <a:rPr lang="en-US" sz="2400" dirty="0" smtClean="0">
                <a:latin typeface="Times New Roman" panose="02020603050405020304" pitchFamily="18" charset="0"/>
                <a:ea typeface="Times New Roman" panose="02020603050405020304" pitchFamily="18" charset="0"/>
              </a:rPr>
              <a:t> Nam, </a:t>
            </a:r>
            <a:r>
              <a:rPr lang="en-US" sz="2400" dirty="0">
                <a:latin typeface="Times New Roman" panose="02020603050405020304" pitchFamily="18" charset="0"/>
                <a:ea typeface="Times New Roman" panose="02020603050405020304" pitchFamily="18" charset="0"/>
              </a:rPr>
              <a:t>10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sau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căn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bản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quan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trọng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hàng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đầu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cho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người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lao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thời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đại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ngày</a:t>
            </a:r>
            <a:r>
              <a:rPr lang="en-US" sz="2400" dirty="0">
                <a:latin typeface="Times New Roman" panose="02020603050405020304" pitchFamily="18" charset="0"/>
                <a:ea typeface="Times New Roman" panose="02020603050405020304" pitchFamily="18" charset="0"/>
              </a:rPr>
              <a:t> nay:</a:t>
            </a:r>
          </a:p>
          <a:p>
            <a:pPr indent="457200" algn="just">
              <a:spcBef>
                <a:spcPts val="600"/>
              </a:spcBef>
              <a:spcAft>
                <a:spcPts val="0"/>
              </a:spcAft>
              <a:tabLst>
                <a:tab pos="4029075" algn="l"/>
              </a:tabLst>
            </a:pPr>
            <a:r>
              <a:rPr lang="en-US" sz="2400" dirty="0" smtClean="0">
                <a:latin typeface="Times New Roman" panose="02020603050405020304" pitchFamily="18" charset="0"/>
                <a:ea typeface="Times New Roman" panose="02020603050405020304" pitchFamily="18" charset="0"/>
              </a:rPr>
              <a:t>6</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thuyết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rPr>
              <a:t> (Presentation skills)</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7. 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giao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tiếp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ứng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xử</a:t>
            </a:r>
            <a:r>
              <a:rPr lang="en-US" sz="2400" dirty="0">
                <a:latin typeface="Times New Roman" panose="02020603050405020304" pitchFamily="18" charset="0"/>
                <a:ea typeface="Times New Roman" panose="02020603050405020304" pitchFamily="18" charset="0"/>
              </a:rPr>
              <a:t> (Interpersonal skills)</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8. 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giải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quyết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vấn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đề</a:t>
            </a:r>
            <a:r>
              <a:rPr lang="en-US" sz="2400" dirty="0">
                <a:latin typeface="Times New Roman" panose="02020603050405020304" pitchFamily="18" charset="0"/>
                <a:ea typeface="Times New Roman" panose="02020603050405020304" pitchFamily="18" charset="0"/>
              </a:rPr>
              <a:t> (Problem solving skills)</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9. 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làm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việc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đồng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đội</a:t>
            </a:r>
            <a:r>
              <a:rPr lang="en-US" sz="2400" dirty="0">
                <a:latin typeface="Times New Roman" panose="02020603050405020304" pitchFamily="18" charset="0"/>
                <a:ea typeface="Times New Roman" panose="02020603050405020304" pitchFamily="18" charset="0"/>
              </a:rPr>
              <a:t> (Teamwork)</a:t>
            </a:r>
          </a:p>
          <a:p>
            <a:pPr indent="457200" algn="just">
              <a:spcBef>
                <a:spcPts val="600"/>
              </a:spcBef>
              <a:spcAft>
                <a:spcPts val="0"/>
              </a:spcAft>
              <a:tabLst>
                <a:tab pos="4029075" algn="l"/>
              </a:tabLst>
            </a:pPr>
            <a:r>
              <a:rPr lang="en-US" sz="2400" dirty="0">
                <a:latin typeface="Times New Roman" panose="02020603050405020304" pitchFamily="18" charset="0"/>
                <a:ea typeface="Times New Roman" panose="02020603050405020304" pitchFamily="18" charset="0"/>
              </a:rPr>
              <a:t>10. </a:t>
            </a:r>
            <a:r>
              <a:rPr lang="en-US" sz="2400" dirty="0" err="1">
                <a:latin typeface="Times New Roman" panose="02020603050405020304" pitchFamily="18" charset="0"/>
                <a:ea typeface="Times New Roman" panose="02020603050405020304" pitchFamily="18" charset="0"/>
              </a:rPr>
              <a:t>Kỹ</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năng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đàm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phán</a:t>
            </a:r>
            <a:r>
              <a:rPr lang="en-US" sz="2400" dirty="0">
                <a:latin typeface="Times New Roman" panose="02020603050405020304" pitchFamily="18" charset="0"/>
                <a:ea typeface="Times New Roman" panose="02020603050405020304" pitchFamily="18" charset="0"/>
              </a:rPr>
              <a:t> (Negotiation skills)</a:t>
            </a:r>
          </a:p>
        </p:txBody>
      </p:sp>
    </p:spTree>
    <p:extLst>
      <p:ext uri="{BB962C8B-B14F-4D97-AF65-F5344CB8AC3E}">
        <p14:creationId xmlns:p14="http://schemas.microsoft.com/office/powerpoint/2010/main" val="2898157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7018" y="921348"/>
            <a:ext cx="7576457" cy="5201424"/>
          </a:xfrm>
          <a:prstGeom prst="rect">
            <a:avLst/>
          </a:prstGeom>
        </p:spPr>
        <p:txBody>
          <a:bodyPr wrap="square">
            <a:spAutoFit/>
          </a:bodyPr>
          <a:lstStyle/>
          <a:p>
            <a:pPr lvl="0" algn="just">
              <a:spcBef>
                <a:spcPts val="600"/>
              </a:spcBef>
              <a:spcAft>
                <a:spcPts val="0"/>
              </a:spcAft>
              <a:buSzPts val="1400"/>
              <a:tabLst>
                <a:tab pos="651510" algn="l"/>
              </a:tabLst>
            </a:pPr>
            <a:r>
              <a:rPr lang="en-US" sz="2600" spc="-30" dirty="0" smtClean="0">
                <a:latin typeface="Times New Roman" panose="02020603050405020304" pitchFamily="18" charset="0"/>
                <a:ea typeface="Times New Roman" panose="02020603050405020304" pitchFamily="18" charset="0"/>
              </a:rPr>
              <a:t>	</a:t>
            </a:r>
            <a:r>
              <a:rPr lang="vi-VN" sz="2600" spc="-30" dirty="0" smtClean="0">
                <a:latin typeface="Times New Roman" panose="02020603050405020304" pitchFamily="18" charset="0"/>
                <a:ea typeface="Times New Roman" panose="02020603050405020304" pitchFamily="18" charset="0"/>
              </a:rPr>
              <a:t>Giáo </a:t>
            </a:r>
            <a:r>
              <a:rPr lang="vi-VN" sz="2600" spc="-20" dirty="0">
                <a:latin typeface="Times New Roman" panose="02020603050405020304" pitchFamily="18" charset="0"/>
                <a:ea typeface="Times New Roman" panose="02020603050405020304" pitchFamily="18" charset="0"/>
              </a:rPr>
              <a:t>dục </a:t>
            </a:r>
            <a:r>
              <a:rPr lang="vi-VN" sz="2600" spc="-25" dirty="0">
                <a:latin typeface="Times New Roman" panose="02020603050405020304" pitchFamily="18" charset="0"/>
                <a:ea typeface="Times New Roman" panose="02020603050405020304" pitchFamily="18" charset="0"/>
              </a:rPr>
              <a:t>cho </a:t>
            </a:r>
            <a:r>
              <a:rPr lang="vi-VN" sz="2600" spc="-15" dirty="0">
                <a:latin typeface="Times New Roman" panose="02020603050405020304" pitchFamily="18" charset="0"/>
                <a:ea typeface="Times New Roman" panose="02020603050405020304" pitchFamily="18" charset="0"/>
              </a:rPr>
              <a:t>sinh viên cao đẳng </a:t>
            </a:r>
            <a:r>
              <a:rPr lang="vi-VN" sz="2600" spc="-25" dirty="0">
                <a:latin typeface="Times New Roman" panose="02020603050405020304" pitchFamily="18" charset="0"/>
                <a:ea typeface="Times New Roman" panose="02020603050405020304" pitchFamily="18" charset="0"/>
              </a:rPr>
              <a:t>hiểu </a:t>
            </a:r>
            <a:r>
              <a:rPr lang="vi-VN" sz="2600" spc="-20" dirty="0">
                <a:latin typeface="Times New Roman" panose="02020603050405020304" pitchFamily="18" charset="0"/>
                <a:ea typeface="Times New Roman" panose="02020603050405020304" pitchFamily="18" charset="0"/>
              </a:rPr>
              <a:t>rõ </a:t>
            </a:r>
            <a:r>
              <a:rPr lang="vi-VN" sz="2600" spc="-15" dirty="0">
                <a:latin typeface="Times New Roman" panose="02020603050405020304" pitchFamily="18" charset="0"/>
                <a:ea typeface="Times New Roman" panose="02020603050405020304" pitchFamily="18" charset="0"/>
              </a:rPr>
              <a:t>về </a:t>
            </a:r>
            <a:r>
              <a:rPr lang="vi-VN" sz="2600" spc="-20" dirty="0">
                <a:latin typeface="Times New Roman" panose="02020603050405020304" pitchFamily="18" charset="0"/>
                <a:ea typeface="Times New Roman" panose="02020603050405020304" pitchFamily="18" charset="0"/>
              </a:rPr>
              <a:t>các </a:t>
            </a:r>
            <a:r>
              <a:rPr lang="vi-VN" sz="2600" spc="-25" dirty="0">
                <a:latin typeface="Times New Roman" panose="02020603050405020304" pitchFamily="18" charset="0"/>
                <a:ea typeface="Times New Roman" panose="02020603050405020304" pitchFamily="18" charset="0"/>
              </a:rPr>
              <a:t>KNS </a:t>
            </a:r>
            <a:r>
              <a:rPr lang="vi-VN" sz="2600" spc="-20" dirty="0">
                <a:latin typeface="Times New Roman" panose="02020603050405020304" pitchFamily="18" charset="0"/>
                <a:ea typeface="Times New Roman" panose="02020603050405020304" pitchFamily="18" charset="0"/>
              </a:rPr>
              <a:t>cốt lõi </a:t>
            </a:r>
            <a:r>
              <a:rPr lang="vi-VN" sz="2600" spc="-25" dirty="0">
                <a:latin typeface="Times New Roman" panose="02020603050405020304" pitchFamily="18" charset="0"/>
                <a:ea typeface="Times New Roman" panose="02020603050405020304" pitchFamily="18" charset="0"/>
              </a:rPr>
              <a:t>mà </a:t>
            </a:r>
            <a:r>
              <a:rPr lang="vi-VN" sz="2600" spc="-15" dirty="0">
                <a:latin typeface="Times New Roman" panose="02020603050405020304" pitchFamily="18" charset="0"/>
                <a:ea typeface="Times New Roman" panose="02020603050405020304" pitchFamily="18" charset="0"/>
              </a:rPr>
              <a:t>họ </a:t>
            </a:r>
            <a:r>
              <a:rPr lang="vi-VN" sz="2600" spc="-30" dirty="0">
                <a:latin typeface="Times New Roman" panose="02020603050405020304" pitchFamily="18" charset="0"/>
                <a:ea typeface="Times New Roman" panose="02020603050405020304" pitchFamily="18" charset="0"/>
              </a:rPr>
              <a:t>cần </a:t>
            </a:r>
            <a:r>
              <a:rPr lang="vi-VN" sz="2600" spc="-25" dirty="0">
                <a:latin typeface="Times New Roman" panose="02020603050405020304" pitchFamily="18" charset="0"/>
                <a:ea typeface="Times New Roman" panose="02020603050405020304" pitchFamily="18" charset="0"/>
              </a:rPr>
              <a:t>được </a:t>
            </a:r>
            <a:r>
              <a:rPr lang="vi-VN" sz="2600" spc="-30" dirty="0">
                <a:latin typeface="Times New Roman" panose="02020603050405020304" pitchFamily="18" charset="0"/>
                <a:ea typeface="Times New Roman" panose="02020603050405020304" pitchFamily="18" charset="0"/>
              </a:rPr>
              <a:t>trang </a:t>
            </a:r>
            <a:r>
              <a:rPr lang="vi-VN" sz="2600" spc="-15" dirty="0">
                <a:latin typeface="Times New Roman" panose="02020603050405020304" pitchFamily="18" charset="0"/>
                <a:ea typeface="Times New Roman" panose="02020603050405020304" pitchFamily="18" charset="0"/>
              </a:rPr>
              <a:t>bị và </a:t>
            </a:r>
            <a:r>
              <a:rPr lang="vi-VN" sz="2600" spc="-30" dirty="0">
                <a:latin typeface="Times New Roman" panose="02020603050405020304" pitchFamily="18" charset="0"/>
                <a:ea typeface="Times New Roman" panose="02020603050405020304" pitchFamily="18" charset="0"/>
              </a:rPr>
              <a:t>trau </a:t>
            </a:r>
            <a:r>
              <a:rPr lang="vi-VN" sz="2600" spc="-25" dirty="0">
                <a:latin typeface="Times New Roman" panose="02020603050405020304" pitchFamily="18" charset="0"/>
                <a:ea typeface="Times New Roman" panose="02020603050405020304" pitchFamily="18" charset="0"/>
              </a:rPr>
              <a:t>dồi, </a:t>
            </a:r>
            <a:r>
              <a:rPr lang="vi-VN" sz="2600" spc="-15" dirty="0">
                <a:latin typeface="Times New Roman" panose="02020603050405020304" pitchFamily="18" charset="0"/>
                <a:ea typeface="Times New Roman" panose="02020603050405020304" pitchFamily="18" charset="0"/>
              </a:rPr>
              <a:t>đó </a:t>
            </a:r>
            <a:r>
              <a:rPr lang="vi-VN" sz="2600" spc="-20" dirty="0">
                <a:latin typeface="Times New Roman" panose="02020603050405020304" pitchFamily="18" charset="0"/>
                <a:ea typeface="Times New Roman" panose="02020603050405020304" pitchFamily="18" charset="0"/>
              </a:rPr>
              <a:t>là </a:t>
            </a:r>
            <a:r>
              <a:rPr lang="vi-VN" sz="2600" spc="-30" dirty="0">
                <a:latin typeface="Times New Roman" panose="02020603050405020304" pitchFamily="18" charset="0"/>
                <a:ea typeface="Times New Roman" panose="02020603050405020304" pitchFamily="18" charset="0"/>
              </a:rPr>
              <a:t>những </a:t>
            </a:r>
            <a:r>
              <a:rPr lang="vi-VN" sz="2600" spc="-25" dirty="0">
                <a:latin typeface="Times New Roman" panose="02020603050405020304" pitchFamily="18" charset="0"/>
                <a:ea typeface="Times New Roman" panose="02020603050405020304" pitchFamily="18" charset="0"/>
              </a:rPr>
              <a:t>công </a:t>
            </a:r>
            <a:r>
              <a:rPr lang="vi-VN" sz="2600" spc="-20" dirty="0">
                <a:latin typeface="Times New Roman" panose="02020603050405020304" pitchFamily="18" charset="0"/>
                <a:ea typeface="Times New Roman" panose="02020603050405020304" pitchFamily="18" charset="0"/>
              </a:rPr>
              <a:t>cụ cốt lõi </a:t>
            </a:r>
            <a:r>
              <a:rPr lang="vi-VN" sz="2600" spc="-30" dirty="0">
                <a:latin typeface="Times New Roman" panose="02020603050405020304" pitchFamily="18" charset="0"/>
                <a:ea typeface="Times New Roman" panose="02020603050405020304" pitchFamily="18" charset="0"/>
              </a:rPr>
              <a:t>thiết yếu </a:t>
            </a:r>
            <a:r>
              <a:rPr lang="vi-VN" sz="2600" spc="-15" dirty="0">
                <a:latin typeface="Times New Roman" panose="02020603050405020304" pitchFamily="18" charset="0"/>
                <a:ea typeface="Times New Roman" panose="02020603050405020304" pitchFamily="18" charset="0"/>
              </a:rPr>
              <a:t>để </a:t>
            </a:r>
            <a:r>
              <a:rPr lang="vi-VN" sz="2600" spc="-20" dirty="0">
                <a:latin typeface="Times New Roman" panose="02020603050405020304" pitchFamily="18" charset="0"/>
                <a:ea typeface="Times New Roman" panose="02020603050405020304" pitchFamily="18" charset="0"/>
              </a:rPr>
              <a:t>sinh viên </a:t>
            </a:r>
            <a:r>
              <a:rPr lang="vi-VN" sz="2600" spc="-25" dirty="0">
                <a:latin typeface="Times New Roman" panose="02020603050405020304" pitchFamily="18" charset="0"/>
                <a:ea typeface="Times New Roman" panose="02020603050405020304" pitchFamily="18" charset="0"/>
              </a:rPr>
              <a:t>sống, học tập, giao </a:t>
            </a:r>
            <a:r>
              <a:rPr lang="vi-VN" sz="2600" spc="-30" dirty="0">
                <a:latin typeface="Times New Roman" panose="02020603050405020304" pitchFamily="18" charset="0"/>
                <a:ea typeface="Times New Roman" panose="02020603050405020304" pitchFamily="18" charset="0"/>
              </a:rPr>
              <a:t>tiếp, </a:t>
            </a:r>
            <a:r>
              <a:rPr lang="vi-VN" sz="2600" spc="-25" dirty="0">
                <a:latin typeface="Times New Roman" panose="02020603050405020304" pitchFamily="18" charset="0"/>
                <a:ea typeface="Times New Roman" panose="02020603050405020304" pitchFamily="18" charset="0"/>
              </a:rPr>
              <a:t>ứng </a:t>
            </a:r>
            <a:r>
              <a:rPr lang="vi-VN" sz="2600" spc="-15" dirty="0">
                <a:latin typeface="Times New Roman" panose="02020603050405020304" pitchFamily="18" charset="0"/>
                <a:ea typeface="Times New Roman" panose="02020603050405020304" pitchFamily="18" charset="0"/>
              </a:rPr>
              <a:t>xử </a:t>
            </a:r>
            <a:r>
              <a:rPr lang="vi-VN" sz="2600" spc="-30" dirty="0">
                <a:latin typeface="Times New Roman" panose="02020603050405020304" pitchFamily="18" charset="0"/>
                <a:ea typeface="Times New Roman" panose="02020603050405020304" pitchFamily="18" charset="0"/>
              </a:rPr>
              <a:t>trong</a:t>
            </a:r>
            <a:r>
              <a:rPr lang="vi-VN" sz="2600" spc="-50" dirty="0">
                <a:latin typeface="Times New Roman" panose="02020603050405020304" pitchFamily="18" charset="0"/>
                <a:ea typeface="Times New Roman" panose="02020603050405020304" pitchFamily="18" charset="0"/>
              </a:rPr>
              <a:t> </a:t>
            </a:r>
            <a:r>
              <a:rPr lang="vi-VN" sz="2600" spc="-30" dirty="0">
                <a:latin typeface="Times New Roman" panose="02020603050405020304" pitchFamily="18" charset="0"/>
                <a:ea typeface="Times New Roman" panose="02020603050405020304" pitchFamily="18" charset="0"/>
              </a:rPr>
              <a:t>môi</a:t>
            </a:r>
            <a:r>
              <a:rPr lang="vi-VN" sz="2600" spc="-60" dirty="0">
                <a:latin typeface="Times New Roman" panose="02020603050405020304" pitchFamily="18" charset="0"/>
                <a:ea typeface="Times New Roman" panose="02020603050405020304" pitchFamily="18" charset="0"/>
              </a:rPr>
              <a:t> </a:t>
            </a:r>
            <a:r>
              <a:rPr lang="vi-VN" sz="2600" spc="-30" dirty="0">
                <a:latin typeface="Times New Roman" panose="02020603050405020304" pitchFamily="18" charset="0"/>
                <a:ea typeface="Times New Roman" panose="02020603050405020304" pitchFamily="18" charset="0"/>
              </a:rPr>
              <a:t>trường</a:t>
            </a:r>
            <a:r>
              <a:rPr lang="vi-VN" sz="2600" spc="-50" dirty="0">
                <a:latin typeface="Times New Roman" panose="02020603050405020304" pitchFamily="18" charset="0"/>
                <a:ea typeface="Times New Roman" panose="02020603050405020304" pitchFamily="18" charset="0"/>
              </a:rPr>
              <a:t> </a:t>
            </a:r>
            <a:r>
              <a:rPr lang="vi-VN" sz="2600" spc="-20" dirty="0">
                <a:latin typeface="Times New Roman" panose="02020603050405020304" pitchFamily="18" charset="0"/>
                <a:ea typeface="Times New Roman" panose="02020603050405020304" pitchFamily="18" charset="0"/>
              </a:rPr>
              <a:t>nhà</a:t>
            </a:r>
            <a:r>
              <a:rPr lang="vi-VN" sz="2600" spc="-65" dirty="0">
                <a:latin typeface="Times New Roman" panose="02020603050405020304" pitchFamily="18" charset="0"/>
                <a:ea typeface="Times New Roman" panose="02020603050405020304" pitchFamily="18" charset="0"/>
              </a:rPr>
              <a:t> </a:t>
            </a:r>
            <a:r>
              <a:rPr lang="vi-VN" sz="2600" spc="-30" dirty="0">
                <a:latin typeface="Times New Roman" panose="02020603050405020304" pitchFamily="18" charset="0"/>
                <a:ea typeface="Times New Roman" panose="02020603050405020304" pitchFamily="18" charset="0"/>
              </a:rPr>
              <a:t>trường</a:t>
            </a:r>
            <a:r>
              <a:rPr lang="vi-VN" sz="2600" spc="-50" dirty="0">
                <a:latin typeface="Times New Roman" panose="02020603050405020304" pitchFamily="18" charset="0"/>
                <a:ea typeface="Times New Roman" panose="02020603050405020304" pitchFamily="18" charset="0"/>
              </a:rPr>
              <a:t> </a:t>
            </a:r>
            <a:r>
              <a:rPr lang="vi-VN" sz="2600" spc="-25" dirty="0">
                <a:latin typeface="Times New Roman" panose="02020603050405020304" pitchFamily="18" charset="0"/>
                <a:ea typeface="Times New Roman" panose="02020603050405020304" pitchFamily="18" charset="0"/>
              </a:rPr>
              <a:t>đại</a:t>
            </a:r>
            <a:r>
              <a:rPr lang="vi-VN" sz="2600" spc="-55" dirty="0">
                <a:latin typeface="Times New Roman" panose="02020603050405020304" pitchFamily="18" charset="0"/>
                <a:ea typeface="Times New Roman" panose="02020603050405020304" pitchFamily="18" charset="0"/>
              </a:rPr>
              <a:t> </a:t>
            </a:r>
            <a:r>
              <a:rPr lang="vi-VN" sz="2600" spc="-20" dirty="0">
                <a:latin typeface="Times New Roman" panose="02020603050405020304" pitchFamily="18" charset="0"/>
                <a:ea typeface="Times New Roman" panose="02020603050405020304" pitchFamily="18" charset="0"/>
              </a:rPr>
              <a:t>học</a:t>
            </a:r>
            <a:r>
              <a:rPr lang="vi-VN" sz="2600" spc="-55" dirty="0">
                <a:latin typeface="Times New Roman" panose="02020603050405020304" pitchFamily="18" charset="0"/>
                <a:ea typeface="Times New Roman" panose="02020603050405020304" pitchFamily="18" charset="0"/>
              </a:rPr>
              <a:t> </a:t>
            </a:r>
            <a:r>
              <a:rPr lang="vi-VN" sz="2600" spc="-15" dirty="0">
                <a:latin typeface="Times New Roman" panose="02020603050405020304" pitchFamily="18" charset="0"/>
                <a:ea typeface="Times New Roman" panose="02020603050405020304" pitchFamily="18" charset="0"/>
              </a:rPr>
              <a:t>và</a:t>
            </a:r>
            <a:r>
              <a:rPr lang="vi-VN" sz="2600" spc="-55" dirty="0">
                <a:latin typeface="Times New Roman" panose="02020603050405020304" pitchFamily="18" charset="0"/>
                <a:ea typeface="Times New Roman" panose="02020603050405020304" pitchFamily="18" charset="0"/>
              </a:rPr>
              <a:t> </a:t>
            </a:r>
            <a:r>
              <a:rPr lang="vi-VN" sz="2600" spc="-15" dirty="0">
                <a:latin typeface="Times New Roman" panose="02020603050405020304" pitchFamily="18" charset="0"/>
                <a:ea typeface="Times New Roman" panose="02020603050405020304" pitchFamily="18" charset="0"/>
              </a:rPr>
              <a:t>xã</a:t>
            </a:r>
            <a:r>
              <a:rPr lang="vi-VN" sz="2600" spc="-55" dirty="0">
                <a:latin typeface="Times New Roman" panose="02020603050405020304" pitchFamily="18" charset="0"/>
                <a:ea typeface="Times New Roman" panose="02020603050405020304" pitchFamily="18" charset="0"/>
              </a:rPr>
              <a:t> </a:t>
            </a:r>
            <a:r>
              <a:rPr lang="vi-VN" sz="2600" spc="-25" dirty="0">
                <a:latin typeface="Times New Roman" panose="02020603050405020304" pitchFamily="18" charset="0"/>
                <a:ea typeface="Times New Roman" panose="02020603050405020304" pitchFamily="18" charset="0"/>
              </a:rPr>
              <a:t>hội</a:t>
            </a:r>
            <a:r>
              <a:rPr lang="vi-VN" sz="2600" spc="-25" dirty="0" smtClean="0">
                <a:latin typeface="Times New Roman" panose="02020603050405020304" pitchFamily="18" charset="0"/>
                <a:ea typeface="Times New Roman" panose="02020603050405020304" pitchFamily="18" charset="0"/>
              </a:rPr>
              <a:t>.</a:t>
            </a:r>
            <a:r>
              <a:rPr lang="en-US" sz="2600" spc="-25" dirty="0" smtClean="0">
                <a:latin typeface="Times New Roman" panose="02020603050405020304" pitchFamily="18" charset="0"/>
                <a:ea typeface="Times New Roman" panose="02020603050405020304" pitchFamily="18" charset="0"/>
              </a:rPr>
              <a:t> </a:t>
            </a:r>
            <a:r>
              <a:rPr lang="vi-VN" sz="2600" spc="-25" dirty="0" smtClean="0">
                <a:latin typeface="Times New Roman" panose="02020603050405020304" pitchFamily="18" charset="0"/>
                <a:ea typeface="Times New Roman" panose="02020603050405020304" pitchFamily="18" charset="0"/>
              </a:rPr>
              <a:t>Chính </a:t>
            </a:r>
            <a:r>
              <a:rPr lang="vi-VN" sz="2600" spc="-25" dirty="0">
                <a:latin typeface="Times New Roman" panose="02020603050405020304" pitchFamily="18" charset="0"/>
                <a:ea typeface="Times New Roman" panose="02020603050405020304" pitchFamily="18" charset="0"/>
              </a:rPr>
              <a:t>vì vậy, những kỹ năng cần thiết giáo dục cho sinh viên cao đẳng</a:t>
            </a:r>
            <a:r>
              <a:rPr lang="vi-VN" sz="2600" spc="-5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bao gồm </a:t>
            </a:r>
            <a:r>
              <a:rPr lang="en-US" sz="2600" dirty="0" smtClean="0">
                <a:latin typeface="Times New Roman" panose="02020603050405020304" pitchFamily="18" charset="0"/>
                <a:ea typeface="Times New Roman" panose="02020603050405020304" pitchFamily="18" charset="0"/>
              </a:rPr>
              <a:t>12</a:t>
            </a:r>
            <a:r>
              <a:rPr lang="vi-VN" sz="2600" dirty="0" smtClean="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kỹ năng sau:</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1. </a:t>
            </a:r>
            <a:r>
              <a:rPr lang="vi-VN" sz="2600" dirty="0">
                <a:latin typeface="Times New Roman" panose="02020603050405020304" pitchFamily="18" charset="0"/>
                <a:ea typeface="Times New Roman" panose="02020603050405020304" pitchFamily="18" charset="0"/>
              </a:rPr>
              <a:t>Giáo dục kỹ năng tự nhận</a:t>
            </a:r>
            <a:r>
              <a:rPr lang="vi-VN" sz="2600" spc="-5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thức.</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2. </a:t>
            </a:r>
            <a:r>
              <a:rPr lang="vi-VN" sz="2600" dirty="0">
                <a:latin typeface="Times New Roman" panose="02020603050405020304" pitchFamily="18" charset="0"/>
                <a:ea typeface="Times New Roman" panose="02020603050405020304" pitchFamily="18" charset="0"/>
              </a:rPr>
              <a:t>Giáo dục kỹ năng làm chủ và tự chịu trách</a:t>
            </a:r>
            <a:r>
              <a:rPr lang="vi-VN" sz="2600" spc="-9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nhiệm.</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3. </a:t>
            </a:r>
            <a:r>
              <a:rPr lang="vi-VN" sz="2600" dirty="0">
                <a:latin typeface="Times New Roman" panose="02020603050405020304" pitchFamily="18" charset="0"/>
                <a:ea typeface="Times New Roman" panose="02020603050405020304" pitchFamily="18" charset="0"/>
              </a:rPr>
              <a:t>Giáo dục kỹ năng giao</a:t>
            </a:r>
            <a:r>
              <a:rPr lang="vi-VN" sz="2600" spc="-4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tiếp.</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4. </a:t>
            </a:r>
            <a:r>
              <a:rPr lang="vi-VN" sz="2600" dirty="0">
                <a:latin typeface="Times New Roman" panose="02020603050405020304" pitchFamily="18" charset="0"/>
                <a:ea typeface="Times New Roman" panose="02020603050405020304" pitchFamily="18" charset="0"/>
              </a:rPr>
              <a:t>Giáo dục kỹ năng làm việc nhóm và hợp</a:t>
            </a:r>
            <a:r>
              <a:rPr lang="vi-VN" sz="2600" spc="-6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tác.</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81668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3772" y="1314128"/>
            <a:ext cx="7550331" cy="4632037"/>
          </a:xfrm>
          <a:prstGeom prst="rect">
            <a:avLst/>
          </a:prstGeom>
        </p:spPr>
        <p:txBody>
          <a:bodyPr wrap="square">
            <a:spAutoFit/>
          </a:bodyPr>
          <a:lstStyle/>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5. </a:t>
            </a:r>
            <a:r>
              <a:rPr lang="vi-VN" sz="2600" dirty="0">
                <a:latin typeface="Times New Roman" panose="02020603050405020304" pitchFamily="18" charset="0"/>
                <a:ea typeface="Times New Roman" panose="02020603050405020304" pitchFamily="18" charset="0"/>
              </a:rPr>
              <a:t>Giáo dục kỹ năng thuyết</a:t>
            </a:r>
            <a:r>
              <a:rPr lang="vi-VN" sz="2600" spc="-2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trình.</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6. </a:t>
            </a:r>
            <a:r>
              <a:rPr lang="vi-VN" sz="2600" dirty="0">
                <a:latin typeface="Times New Roman" panose="02020603050405020304" pitchFamily="18" charset="0"/>
                <a:ea typeface="Times New Roman" panose="02020603050405020304" pitchFamily="18" charset="0"/>
              </a:rPr>
              <a:t>Giáo dục kỹ năng tư duy sáng</a:t>
            </a:r>
            <a:r>
              <a:rPr lang="vi-VN" sz="2600" spc="-6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tạo.</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7. </a:t>
            </a:r>
            <a:r>
              <a:rPr lang="vi-VN" sz="2600" dirty="0">
                <a:latin typeface="Times New Roman" panose="02020603050405020304" pitchFamily="18" charset="0"/>
                <a:ea typeface="Times New Roman" panose="02020603050405020304" pitchFamily="18" charset="0"/>
              </a:rPr>
              <a:t>Giáo dục kỹ năng tạo động lực cho bản</a:t>
            </a:r>
            <a:r>
              <a:rPr lang="vi-VN" sz="2600" spc="-5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thân.</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8. </a:t>
            </a:r>
            <a:r>
              <a:rPr lang="vi-VN" sz="2600" dirty="0">
                <a:latin typeface="Times New Roman" panose="02020603050405020304" pitchFamily="18" charset="0"/>
                <a:ea typeface="Times New Roman" panose="02020603050405020304" pitchFamily="18" charset="0"/>
              </a:rPr>
              <a:t>Giáo dục kỹ năng học tập, nghiên cứu khoa học và tự</a:t>
            </a:r>
            <a:r>
              <a:rPr lang="vi-VN" sz="2600" spc="-7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học.</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07085" algn="l"/>
              </a:tabLst>
            </a:pPr>
            <a:r>
              <a:rPr lang="en-US" sz="2600" dirty="0">
                <a:latin typeface="Times New Roman" panose="02020603050405020304" pitchFamily="18" charset="0"/>
                <a:ea typeface="Times New Roman" panose="02020603050405020304" pitchFamily="18" charset="0"/>
              </a:rPr>
              <a:t>9. </a:t>
            </a:r>
            <a:r>
              <a:rPr lang="vi-VN" sz="2600" dirty="0">
                <a:latin typeface="Times New Roman" panose="02020603050405020304" pitchFamily="18" charset="0"/>
                <a:ea typeface="Times New Roman" panose="02020603050405020304" pitchFamily="18" charset="0"/>
              </a:rPr>
              <a:t>Giáo dục kỹ năng giải tỏa stress trong học tập, nghiên</a:t>
            </a:r>
            <a:r>
              <a:rPr lang="vi-VN" sz="2600" spc="-6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cứu.</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95350" algn="l"/>
              </a:tabLst>
            </a:pPr>
            <a:r>
              <a:rPr lang="en-US" sz="2600" dirty="0">
                <a:latin typeface="Times New Roman" panose="02020603050405020304" pitchFamily="18" charset="0"/>
                <a:ea typeface="Times New Roman" panose="02020603050405020304" pitchFamily="18" charset="0"/>
              </a:rPr>
              <a:t>10. </a:t>
            </a:r>
            <a:r>
              <a:rPr lang="vi-VN" sz="2600" dirty="0">
                <a:latin typeface="Times New Roman" panose="02020603050405020304" pitchFamily="18" charset="0"/>
                <a:ea typeface="Times New Roman" panose="02020603050405020304" pitchFamily="18" charset="0"/>
              </a:rPr>
              <a:t>Giáo dục kỹ năng phục vụ cộng</a:t>
            </a:r>
            <a:r>
              <a:rPr lang="vi-VN" sz="2600" spc="-25"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đồng.</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95350" algn="l"/>
              </a:tabLst>
            </a:pPr>
            <a:r>
              <a:rPr lang="en-US" sz="2600" dirty="0">
                <a:latin typeface="Times New Roman" panose="02020603050405020304" pitchFamily="18" charset="0"/>
                <a:ea typeface="Times New Roman" panose="02020603050405020304" pitchFamily="18" charset="0"/>
              </a:rPr>
              <a:t>11. </a:t>
            </a:r>
            <a:r>
              <a:rPr lang="vi-VN" sz="2600" dirty="0">
                <a:latin typeface="Times New Roman" panose="02020603050405020304" pitchFamily="18" charset="0"/>
                <a:ea typeface="Times New Roman" panose="02020603050405020304" pitchFamily="18" charset="0"/>
              </a:rPr>
              <a:t>Giáo dục kỹ năng quản lý cuộc sống cá</a:t>
            </a:r>
            <a:r>
              <a:rPr lang="vi-VN" sz="2600" spc="-3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nhân.</a:t>
            </a:r>
            <a:endParaRPr lang="en-US" sz="2600" dirty="0">
              <a:latin typeface="Times New Roman" panose="02020603050405020304" pitchFamily="18" charset="0"/>
              <a:ea typeface="Times New Roman" panose="02020603050405020304" pitchFamily="18" charset="0"/>
            </a:endParaRPr>
          </a:p>
          <a:p>
            <a:pPr marL="457200" indent="431800" algn="just">
              <a:spcBef>
                <a:spcPts val="600"/>
              </a:spcBef>
              <a:spcAft>
                <a:spcPts val="0"/>
              </a:spcAft>
              <a:tabLst>
                <a:tab pos="895350" algn="l"/>
              </a:tabLst>
            </a:pPr>
            <a:r>
              <a:rPr lang="en-US" sz="2600" dirty="0">
                <a:latin typeface="Times New Roman" panose="02020603050405020304" pitchFamily="18" charset="0"/>
                <a:ea typeface="Times New Roman" panose="02020603050405020304" pitchFamily="18" charset="0"/>
              </a:rPr>
              <a:t>12. </a:t>
            </a:r>
            <a:r>
              <a:rPr lang="vi-VN" sz="2600" dirty="0">
                <a:latin typeface="Times New Roman" panose="02020603050405020304" pitchFamily="18" charset="0"/>
                <a:ea typeface="Times New Roman" panose="02020603050405020304" pitchFamily="18" charset="0"/>
              </a:rPr>
              <a:t>Giáo dục kỹ năng khởi nghiệp.</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54977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8275" y="1606505"/>
            <a:ext cx="7615645" cy="3370153"/>
          </a:xfrm>
          <a:prstGeom prst="rect">
            <a:avLst/>
          </a:prstGeom>
        </p:spPr>
        <p:txBody>
          <a:bodyPr wrap="square">
            <a:spAutoFit/>
          </a:bodyPr>
          <a:lstStyle/>
          <a:p>
            <a:pPr lvl="0" algn="just">
              <a:spcBef>
                <a:spcPts val="600"/>
              </a:spcBef>
              <a:spcAft>
                <a:spcPts val="0"/>
              </a:spcAft>
              <a:buSzPts val="1400"/>
              <a:tabLst>
                <a:tab pos="651510" algn="l"/>
              </a:tabLst>
            </a:pPr>
            <a:r>
              <a:rPr lang="en-US" sz="2600" dirty="0" smtClean="0">
                <a:latin typeface="Times New Roman" panose="02020603050405020304" pitchFamily="18" charset="0"/>
                <a:ea typeface="Times New Roman" panose="02020603050405020304" pitchFamily="18" charset="0"/>
              </a:rPr>
              <a:t>	</a:t>
            </a:r>
            <a:r>
              <a:rPr lang="vi-VN" sz="2600" dirty="0" smtClean="0">
                <a:latin typeface="Times New Roman" panose="02020603050405020304" pitchFamily="18" charset="0"/>
                <a:ea typeface="Times New Roman" panose="02020603050405020304" pitchFamily="18" charset="0"/>
              </a:rPr>
              <a:t>Giáo </a:t>
            </a:r>
            <a:r>
              <a:rPr lang="vi-VN" sz="2600" dirty="0">
                <a:latin typeface="Times New Roman" panose="02020603050405020304" pitchFamily="18" charset="0"/>
                <a:ea typeface="Times New Roman" panose="02020603050405020304" pitchFamily="18" charset="0"/>
              </a:rPr>
              <a:t>dục cho SV cách thức, phương pháp rèn luyện KNS từ đó hình thành hành vi và hành động cụ thể thể hiện các KNS trong học tập, giao tiếp, ứng xử, ứng phó với tác động của bối</a:t>
            </a:r>
            <a:r>
              <a:rPr lang="vi-VN" sz="2600" spc="-4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cảnh…</a:t>
            </a:r>
            <a:endParaRPr lang="en-US" sz="2600" dirty="0">
              <a:latin typeface="Times New Roman" panose="02020603050405020304" pitchFamily="18" charset="0"/>
              <a:ea typeface="Times New Roman" panose="02020603050405020304" pitchFamily="18" charset="0"/>
            </a:endParaRPr>
          </a:p>
          <a:p>
            <a:pPr lvl="0" algn="just">
              <a:spcBef>
                <a:spcPts val="600"/>
              </a:spcBef>
              <a:spcAft>
                <a:spcPts val="0"/>
              </a:spcAft>
              <a:buSzPts val="1400"/>
              <a:tabLst>
                <a:tab pos="651510" algn="l"/>
              </a:tabLst>
            </a:pPr>
            <a:r>
              <a:rPr lang="en-US" sz="2600" dirty="0" smtClean="0">
                <a:latin typeface="Times New Roman" panose="02020603050405020304" pitchFamily="18" charset="0"/>
                <a:ea typeface="Times New Roman" panose="02020603050405020304" pitchFamily="18" charset="0"/>
              </a:rPr>
              <a:t>	</a:t>
            </a:r>
            <a:r>
              <a:rPr lang="vi-VN" sz="2600" dirty="0" smtClean="0">
                <a:latin typeface="Times New Roman" panose="02020603050405020304" pitchFamily="18" charset="0"/>
                <a:ea typeface="Times New Roman" panose="02020603050405020304" pitchFamily="18" charset="0"/>
              </a:rPr>
              <a:t>Giáo </a:t>
            </a:r>
            <a:r>
              <a:rPr lang="vi-VN" sz="2600" dirty="0">
                <a:latin typeface="Times New Roman" panose="02020603050405020304" pitchFamily="18" charset="0"/>
                <a:ea typeface="Times New Roman" panose="02020603050405020304" pitchFamily="18" charset="0"/>
              </a:rPr>
              <a:t>dục cho sinh viên ý thức tự giáo dục, tự rèn luyện mỗi KNS cụ thể của bản thân trong mọi tình huống và hoàn cảnh của đời sống sinh viên và khi gia nhập vào đời sống xã</a:t>
            </a:r>
            <a:r>
              <a:rPr lang="vi-VN" sz="2600" spc="-40" dirty="0">
                <a:latin typeface="Times New Roman" panose="02020603050405020304" pitchFamily="18" charset="0"/>
                <a:ea typeface="Times New Roman" panose="02020603050405020304" pitchFamily="18" charset="0"/>
              </a:rPr>
              <a:t> </a:t>
            </a:r>
            <a:r>
              <a:rPr lang="vi-VN" sz="2600" dirty="0">
                <a:latin typeface="Times New Roman" panose="02020603050405020304" pitchFamily="18" charset="0"/>
                <a:ea typeface="Times New Roman" panose="02020603050405020304" pitchFamily="18" charset="0"/>
              </a:rPr>
              <a:t>hội.</a:t>
            </a:r>
            <a:endParaRPr lang="en-US" sz="2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19761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1337" y="1513091"/>
            <a:ext cx="7602583" cy="3370153"/>
          </a:xfrm>
          <a:prstGeom prst="rect">
            <a:avLst/>
          </a:prstGeom>
        </p:spPr>
        <p:txBody>
          <a:bodyPr wrap="square">
            <a:spAutoFit/>
          </a:bodyPr>
          <a:lstStyle/>
          <a:p>
            <a:pPr indent="457200" algn="just">
              <a:spcBef>
                <a:spcPts val="600"/>
              </a:spcBef>
              <a:spcAft>
                <a:spcPts val="0"/>
              </a:spcAft>
            </a:pPr>
            <a:r>
              <a:rPr lang="vi-VN" sz="2600" dirty="0">
                <a:latin typeface="Times New Roman" panose="02020603050405020304" pitchFamily="18" charset="0"/>
                <a:ea typeface="Times New Roman" panose="02020603050405020304" pitchFamily="18" charset="0"/>
              </a:rPr>
              <a:t>GDKNS là quá trình chuẩn bị hành trang cho sinh viên thích ứng với những thách thức của cuộc sống hội nhập và phát triển. </a:t>
            </a:r>
            <a:endParaRPr lang="en-US" sz="2600" dirty="0" smtClean="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vi-VN" sz="2600" dirty="0" smtClean="0">
                <a:latin typeface="Times New Roman" panose="02020603050405020304" pitchFamily="18" charset="0"/>
                <a:ea typeface="Times New Roman" panose="02020603050405020304" pitchFamily="18" charset="0"/>
              </a:rPr>
              <a:t>Xã </a:t>
            </a:r>
            <a:r>
              <a:rPr lang="vi-VN" sz="2600" dirty="0">
                <a:latin typeface="Times New Roman" panose="02020603050405020304" pitchFamily="18" charset="0"/>
                <a:ea typeface="Times New Roman" panose="02020603050405020304" pitchFamily="18" charset="0"/>
              </a:rPr>
              <a:t>hội hiện đại thường xuất hiện nhiều vấn đề phức tạp và khó lường, do đó việc trang bị cho sinh viên những kĩ năng là sự chuẩn bị tích cực để họ thích ứng với cuộc sống và trong mối quan hệ tương tác đa chiều, ở một phạm vi rộng lớn mang tầm vóc quốc </a:t>
            </a:r>
            <a:r>
              <a:rPr lang="vi-VN" sz="2600" dirty="0" smtClean="0">
                <a:latin typeface="Times New Roman" panose="02020603050405020304" pitchFamily="18" charset="0"/>
                <a:ea typeface="Times New Roman" panose="02020603050405020304" pitchFamily="18" charset="0"/>
              </a:rPr>
              <a:t>tế.</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33112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4291" y="0"/>
            <a:ext cx="7926383" cy="830997"/>
          </a:xfrm>
          <a:prstGeom prst="rect">
            <a:avLst/>
          </a:prstGeom>
        </p:spPr>
        <p:txBody>
          <a:bodyPr wrap="square">
            <a:spAutoFit/>
          </a:bodyPr>
          <a:lstStyle/>
          <a:p>
            <a:pPr indent="431800" algn="just">
              <a:spcBef>
                <a:spcPts val="600"/>
              </a:spcBef>
              <a:spcAft>
                <a:spcPts val="0"/>
              </a:spcAft>
            </a:pPr>
            <a:r>
              <a:rPr lang="vi-VN" sz="2400" kern="1400" dirty="0">
                <a:latin typeface="Times New Roman" panose="02020603050405020304" pitchFamily="18" charset="0"/>
                <a:ea typeface="Times New Roman" panose="02020603050405020304" pitchFamily="18" charset="0"/>
              </a:rPr>
              <a:t>1.</a:t>
            </a:r>
            <a:r>
              <a:rPr lang="en-US" sz="2400" kern="1400" dirty="0">
                <a:latin typeface="Times New Roman" panose="02020603050405020304" pitchFamily="18" charset="0"/>
                <a:ea typeface="Times New Roman" panose="02020603050405020304" pitchFamily="18" charset="0"/>
              </a:rPr>
              <a:t>4</a:t>
            </a:r>
            <a:r>
              <a:rPr lang="vi-VN" sz="2400" kern="1400" dirty="0">
                <a:latin typeface="Times New Roman" panose="02020603050405020304" pitchFamily="18" charset="0"/>
                <a:ea typeface="Times New Roman" panose="02020603050405020304" pitchFamily="18" charset="0"/>
              </a:rPr>
              <a:t>. Đội ngũ tham gia giáo dục kỹ năng sống cho sinh viên ở trường cao đẳng</a:t>
            </a:r>
            <a:endParaRPr lang="en-US" sz="2400" kern="1400" dirty="0">
              <a:latin typeface="Times New Roman" panose="02020603050405020304" pitchFamily="18" charset="0"/>
              <a:ea typeface="Times New Roman" panose="02020603050405020304" pitchFamily="18" charset="0"/>
            </a:endParaRPr>
          </a:p>
        </p:txBody>
      </p:sp>
      <p:grpSp>
        <p:nvGrpSpPr>
          <p:cNvPr id="5" name="Group 4"/>
          <p:cNvGrpSpPr>
            <a:grpSpLocks/>
          </p:cNvGrpSpPr>
          <p:nvPr/>
        </p:nvGrpSpPr>
        <p:grpSpPr bwMode="auto">
          <a:xfrm>
            <a:off x="1563052" y="646331"/>
            <a:ext cx="6640421" cy="6211669"/>
            <a:chOff x="1907" y="1619"/>
            <a:chExt cx="9540" cy="10269"/>
          </a:xfrm>
        </p:grpSpPr>
        <p:sp>
          <p:nvSpPr>
            <p:cNvPr id="6" name="Oval 5"/>
            <p:cNvSpPr>
              <a:spLocks noChangeArrowheads="1"/>
            </p:cNvSpPr>
            <p:nvPr/>
          </p:nvSpPr>
          <p:spPr bwMode="auto">
            <a:xfrm>
              <a:off x="1907" y="2571"/>
              <a:ext cx="9540" cy="9317"/>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sz="1600">
                <a:latin typeface="Times New Roman" panose="02020603050405020304" pitchFamily="18" charset="0"/>
                <a:cs typeface="Times New Roman" panose="02020603050405020304" pitchFamily="18" charset="0"/>
              </a:endParaRPr>
            </a:p>
          </p:txBody>
        </p:sp>
        <p:grpSp>
          <p:nvGrpSpPr>
            <p:cNvPr id="7" name="Group 6"/>
            <p:cNvGrpSpPr>
              <a:grpSpLocks/>
            </p:cNvGrpSpPr>
            <p:nvPr/>
          </p:nvGrpSpPr>
          <p:grpSpPr bwMode="auto">
            <a:xfrm>
              <a:off x="2061" y="3294"/>
              <a:ext cx="9239" cy="7899"/>
              <a:chOff x="2061" y="3294"/>
              <a:chExt cx="9239" cy="7899"/>
            </a:xfrm>
          </p:grpSpPr>
          <p:sp>
            <p:nvSpPr>
              <p:cNvPr id="9" name="Oval 8"/>
              <p:cNvSpPr>
                <a:spLocks noChangeArrowheads="1"/>
              </p:cNvSpPr>
              <p:nvPr/>
            </p:nvSpPr>
            <p:spPr bwMode="auto">
              <a:xfrm>
                <a:off x="5301" y="6174"/>
                <a:ext cx="2160" cy="1596"/>
              </a:xfrm>
              <a:prstGeom prst="ellipse">
                <a:avLst/>
              </a:prstGeom>
              <a:solidFill>
                <a:srgbClr val="CCFFCC"/>
              </a:solidFill>
              <a:ln w="9525">
                <a:solidFill>
                  <a:srgbClr val="000000"/>
                </a:solidFill>
                <a:round/>
                <a:headEnd/>
                <a:tailEnd/>
              </a:ln>
            </p:spPr>
            <p:txBody>
              <a:bodyPr rot="0" vert="horz" wrap="square" lIns="91440" tIns="45720" rIns="91440" bIns="45720" anchor="t" anchorCtr="0" upright="1">
                <a:noAutofit/>
              </a:bodyPr>
              <a:lstStyle/>
              <a:p>
                <a:pPr indent="431800" algn="ctr">
                  <a:spcBef>
                    <a:spcPts val="600"/>
                  </a:spcBef>
                  <a:spcAft>
                    <a:spcPts val="0"/>
                  </a:spcAft>
                </a:pPr>
                <a:r>
                  <a:rPr lang="en-US"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Sinh</a:t>
                </a:r>
                <a:r>
                  <a:rPr lang="en-US"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effectLst/>
                    <a:latin typeface="Times New Roman" panose="02020603050405020304" pitchFamily="18" charset="0"/>
                    <a:ea typeface="Times New Roman" panose="02020603050405020304" pitchFamily="18" charset="0"/>
                    <a:cs typeface="Times New Roman" panose="02020603050405020304" pitchFamily="18" charset="0"/>
                  </a:rPr>
                  <a:t>viên</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Rectangle 9"/>
              <p:cNvSpPr>
                <a:spLocks noChangeArrowheads="1"/>
              </p:cNvSpPr>
              <p:nvPr/>
            </p:nvSpPr>
            <p:spPr bwMode="auto">
              <a:xfrm>
                <a:off x="5481" y="3294"/>
                <a:ext cx="1800" cy="126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1. Ban </a:t>
                </a:r>
                <a:r>
                  <a:rPr lang="en-US" sz="1600" b="1" dirty="0" err="1" smtClean="0">
                    <a:latin typeface="Times New Roman" panose="02020603050405020304" pitchFamily="18" charset="0"/>
                    <a:ea typeface="Times New Roman" panose="02020603050405020304" pitchFamily="18" charset="0"/>
                    <a:cs typeface="Times New Roman" panose="02020603050405020304" pitchFamily="18" charset="0"/>
                  </a:rPr>
                  <a:t>giám</a:t>
                </a:r>
                <a:r>
                  <a:rPr lang="en-US" sz="16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ea typeface="Times New Roman" panose="02020603050405020304" pitchFamily="18" charset="0"/>
                    <a:cs typeface="Times New Roman" panose="02020603050405020304" pitchFamily="18" charset="0"/>
                  </a:rPr>
                  <a:t>hiệu</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a:spLocks noChangeArrowheads="1"/>
              </p:cNvSpPr>
              <p:nvPr/>
            </p:nvSpPr>
            <p:spPr bwMode="auto">
              <a:xfrm>
                <a:off x="3321" y="3543"/>
                <a:ext cx="1980" cy="137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12.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Phụ</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huynh</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SV</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a:spLocks noChangeArrowheads="1"/>
              </p:cNvSpPr>
              <p:nvPr/>
            </p:nvSpPr>
            <p:spPr bwMode="auto">
              <a:xfrm>
                <a:off x="7641" y="3789"/>
                <a:ext cx="2104" cy="112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Phòng</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đào</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tạo</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a:spLocks noChangeArrowheads="1"/>
              </p:cNvSpPr>
              <p:nvPr/>
            </p:nvSpPr>
            <p:spPr bwMode="auto">
              <a:xfrm>
                <a:off x="2061" y="5029"/>
                <a:ext cx="1800" cy="17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11.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trường</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đóng</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4" name="Rectangle 13"/>
              <p:cNvSpPr>
                <a:spLocks noChangeArrowheads="1"/>
              </p:cNvSpPr>
              <p:nvPr/>
            </p:nvSpPr>
            <p:spPr bwMode="auto">
              <a:xfrm>
                <a:off x="8541" y="5274"/>
                <a:ext cx="2025" cy="97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3. Phòng TT&amp;CTSV</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a:spLocks noChangeArrowheads="1"/>
              </p:cNvSpPr>
              <p:nvPr/>
            </p:nvSpPr>
            <p:spPr bwMode="auto">
              <a:xfrm>
                <a:off x="2139" y="7036"/>
                <a:ext cx="2308" cy="13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10</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Đoàn</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ea typeface="Times New Roman" panose="02020603050405020304" pitchFamily="18" charset="0"/>
                    <a:cs typeface="Times New Roman" panose="02020603050405020304" pitchFamily="18" charset="0"/>
                  </a:rPr>
                  <a:t>thanh</a:t>
                </a:r>
                <a:r>
                  <a:rPr lang="en-US" sz="1600" b="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smtClean="0">
                    <a:latin typeface="Times New Roman" panose="02020603050405020304" pitchFamily="18" charset="0"/>
                    <a:ea typeface="Times New Roman" panose="02020603050405020304" pitchFamily="18" charset="0"/>
                    <a:cs typeface="Times New Roman" panose="02020603050405020304" pitchFamily="18" charset="0"/>
                  </a:rPr>
                  <a:t>niên</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&amp; </a:t>
                </a:r>
                <a:r>
                  <a:rPr lang="en-US" sz="1600" b="1"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Hội</a:t>
                </a:r>
                <a:r>
                  <a:rPr lang="en-US"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 SV</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Rectangle 15"/>
              <p:cNvSpPr>
                <a:spLocks noChangeArrowheads="1"/>
              </p:cNvSpPr>
              <p:nvPr/>
            </p:nvSpPr>
            <p:spPr bwMode="auto">
              <a:xfrm>
                <a:off x="2586" y="8622"/>
                <a:ext cx="1980" cy="130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9.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giảng</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viên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7" name="Rectangle 16"/>
              <p:cNvSpPr>
                <a:spLocks noChangeArrowheads="1"/>
              </p:cNvSpPr>
              <p:nvPr/>
            </p:nvSpPr>
            <p:spPr bwMode="auto">
              <a:xfrm>
                <a:off x="8883" y="7664"/>
                <a:ext cx="2280" cy="93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5. Phòng HCQT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8" name="Rectangle 17"/>
              <p:cNvSpPr>
                <a:spLocks noChangeArrowheads="1"/>
              </p:cNvSpPr>
              <p:nvPr/>
            </p:nvSpPr>
            <p:spPr bwMode="auto">
              <a:xfrm>
                <a:off x="4566" y="10006"/>
                <a:ext cx="2085" cy="115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8. Khoa </a:t>
                </a:r>
                <a:r>
                  <a:rPr lang="it-IT"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liên</a:t>
                </a:r>
                <a:r>
                  <a:rPr lang="en-US" sz="1600" dirty="0">
                    <a:latin typeface="Times New Roman" panose="02020603050405020304" pitchFamily="18" charset="0"/>
                    <a:ea typeface="Times New Roman" panose="02020603050405020304" pitchFamily="18" charset="0"/>
                    <a:cs typeface="Times New Roman" panose="02020603050405020304" pitchFamily="18" charset="0"/>
                  </a:rPr>
                  <a:t> </a:t>
                </a:r>
                <a:r>
                  <a:rPr lang="it-IT" sz="1600" b="1" dirty="0" smtClean="0">
                    <a:effectLst/>
                    <a:latin typeface="Times New Roman" panose="02020603050405020304" pitchFamily="18" charset="0"/>
                    <a:ea typeface="Times New Roman" panose="02020603050405020304" pitchFamily="18" charset="0"/>
                    <a:cs typeface="Times New Roman" panose="02020603050405020304" pitchFamily="18" charset="0"/>
                  </a:rPr>
                  <a:t>quan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spcBef>
                    <a:spcPts val="600"/>
                  </a:spcBef>
                  <a:spcAft>
                    <a:spcPts val="0"/>
                  </a:spcAft>
                </a:pPr>
                <a:r>
                  <a:rPr lang="it-IT"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9" name="Rectangle 18"/>
              <p:cNvSpPr>
                <a:spLocks noChangeArrowheads="1"/>
              </p:cNvSpPr>
              <p:nvPr/>
            </p:nvSpPr>
            <p:spPr bwMode="auto">
              <a:xfrm>
                <a:off x="9140" y="6514"/>
                <a:ext cx="2160" cy="933"/>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160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Phòng KH &amp;DN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20" name="Line 16"/>
              <p:cNvCxnSpPr>
                <a:cxnSpLocks noChangeShapeType="1"/>
              </p:cNvCxnSpPr>
              <p:nvPr/>
            </p:nvCxnSpPr>
            <p:spPr bwMode="auto">
              <a:xfrm flipV="1">
                <a:off x="6351" y="4554"/>
                <a:ext cx="0" cy="162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1" name="Line 17"/>
              <p:cNvCxnSpPr>
                <a:cxnSpLocks noChangeShapeType="1"/>
              </p:cNvCxnSpPr>
              <p:nvPr/>
            </p:nvCxnSpPr>
            <p:spPr bwMode="auto">
              <a:xfrm flipH="1" flipV="1">
                <a:off x="4941" y="4914"/>
                <a:ext cx="900" cy="126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2" name="Line 18"/>
              <p:cNvCxnSpPr>
                <a:cxnSpLocks noChangeShapeType="1"/>
              </p:cNvCxnSpPr>
              <p:nvPr/>
            </p:nvCxnSpPr>
            <p:spPr bwMode="auto">
              <a:xfrm flipH="1" flipV="1">
                <a:off x="3887" y="5634"/>
                <a:ext cx="1594" cy="72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 name="Line 19"/>
              <p:cNvCxnSpPr>
                <a:cxnSpLocks noChangeShapeType="1"/>
              </p:cNvCxnSpPr>
              <p:nvPr/>
            </p:nvCxnSpPr>
            <p:spPr bwMode="auto">
              <a:xfrm flipV="1">
                <a:off x="6921" y="4914"/>
                <a:ext cx="900" cy="126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4" name="Line 20"/>
              <p:cNvCxnSpPr>
                <a:cxnSpLocks noChangeShapeType="1"/>
              </p:cNvCxnSpPr>
              <p:nvPr/>
            </p:nvCxnSpPr>
            <p:spPr bwMode="auto">
              <a:xfrm flipV="1">
                <a:off x="7281" y="5634"/>
                <a:ext cx="1260" cy="72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25" name="Rectangle 24"/>
              <p:cNvSpPr>
                <a:spLocks noChangeArrowheads="1"/>
              </p:cNvSpPr>
              <p:nvPr/>
            </p:nvSpPr>
            <p:spPr bwMode="auto">
              <a:xfrm>
                <a:off x="8751" y="8701"/>
                <a:ext cx="1800" cy="108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6. Ban ĐBCL&amp;KT</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26" name="Line 22"/>
              <p:cNvCxnSpPr>
                <a:cxnSpLocks noChangeShapeType="1"/>
              </p:cNvCxnSpPr>
              <p:nvPr/>
            </p:nvCxnSpPr>
            <p:spPr bwMode="auto">
              <a:xfrm>
                <a:off x="7461" y="6899"/>
                <a:ext cx="1620" cy="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 name="Line 23"/>
              <p:cNvCxnSpPr>
                <a:cxnSpLocks noChangeShapeType="1"/>
              </p:cNvCxnSpPr>
              <p:nvPr/>
            </p:nvCxnSpPr>
            <p:spPr bwMode="auto">
              <a:xfrm flipH="1">
                <a:off x="4434" y="7204"/>
                <a:ext cx="937" cy="529"/>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8" name="Line 24"/>
              <p:cNvCxnSpPr>
                <a:cxnSpLocks noChangeShapeType="1"/>
                <a:endCxn id="16" idx="3"/>
              </p:cNvCxnSpPr>
              <p:nvPr/>
            </p:nvCxnSpPr>
            <p:spPr bwMode="auto">
              <a:xfrm flipH="1">
                <a:off x="4566" y="7694"/>
                <a:ext cx="1106" cy="158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9" name="Line 25"/>
              <p:cNvCxnSpPr>
                <a:cxnSpLocks noChangeShapeType="1"/>
              </p:cNvCxnSpPr>
              <p:nvPr/>
            </p:nvCxnSpPr>
            <p:spPr bwMode="auto">
              <a:xfrm flipH="1">
                <a:off x="5726" y="7770"/>
                <a:ext cx="525" cy="216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0" name="Line 26"/>
              <p:cNvCxnSpPr>
                <a:cxnSpLocks noChangeShapeType="1"/>
                <a:endCxn id="17" idx="1"/>
              </p:cNvCxnSpPr>
              <p:nvPr/>
            </p:nvCxnSpPr>
            <p:spPr bwMode="auto">
              <a:xfrm>
                <a:off x="7384" y="7149"/>
                <a:ext cx="1499" cy="98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31" name="Line 27"/>
              <p:cNvCxnSpPr>
                <a:cxnSpLocks noChangeShapeType="1"/>
              </p:cNvCxnSpPr>
              <p:nvPr/>
            </p:nvCxnSpPr>
            <p:spPr bwMode="auto">
              <a:xfrm>
                <a:off x="7233" y="7383"/>
                <a:ext cx="1503" cy="176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32" name="Rectangle 31"/>
              <p:cNvSpPr>
                <a:spLocks noChangeArrowheads="1"/>
              </p:cNvSpPr>
              <p:nvPr/>
            </p:nvSpPr>
            <p:spPr bwMode="auto">
              <a:xfrm>
                <a:off x="6921" y="9939"/>
                <a:ext cx="1935" cy="125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en-US" sz="1600" b="1">
                    <a:effectLst/>
                    <a:latin typeface="Times New Roman" panose="02020603050405020304" pitchFamily="18" charset="0"/>
                    <a:ea typeface="Times New Roman" panose="02020603050405020304" pitchFamily="18" charset="0"/>
                    <a:cs typeface="Times New Roman" panose="02020603050405020304" pitchFamily="18" charset="0"/>
                  </a:rPr>
                  <a:t>7. Khoa chủ quản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3" name="Line 29"/>
              <p:cNvCxnSpPr>
                <a:cxnSpLocks noChangeShapeType="1"/>
              </p:cNvCxnSpPr>
              <p:nvPr/>
            </p:nvCxnSpPr>
            <p:spPr bwMode="auto">
              <a:xfrm>
                <a:off x="6591" y="7921"/>
                <a:ext cx="900" cy="198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8" name="Text Box 30"/>
            <p:cNvSpPr txBox="1">
              <a:spLocks noChangeArrowheads="1"/>
            </p:cNvSpPr>
            <p:nvPr/>
          </p:nvSpPr>
          <p:spPr bwMode="auto">
            <a:xfrm>
              <a:off x="4706" y="1619"/>
              <a:ext cx="3420" cy="1141"/>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indent="431800" algn="just">
                <a:spcBef>
                  <a:spcPts val="1200"/>
                </a:spcBef>
                <a:spcAft>
                  <a:spcPts val="0"/>
                </a:spcAft>
              </a:pPr>
              <a:r>
                <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rPr>
                <a:t>YÊU CẦU CỦA NGHỀ NGHIỆP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8161915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739708" y="1609212"/>
            <a:ext cx="1686383" cy="118330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1290489" y="2795499"/>
            <a:ext cx="93473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dirty="0">
                <a:solidFill>
                  <a:schemeClr val="tx1"/>
                </a:solidFill>
                <a:latin typeface="Times New Roman" panose="02020603050405020304" pitchFamily="18" charset="0"/>
                <a:cs typeface="Times New Roman" panose="02020603050405020304" pitchFamily="18" charset="0"/>
              </a:rPr>
              <a:t>Thông qua môn học KNS chính khóa của trường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Oval 5"/>
          <p:cNvSpPr/>
          <p:nvPr/>
        </p:nvSpPr>
        <p:spPr>
          <a:xfrm>
            <a:off x="780946" y="342117"/>
            <a:ext cx="7775863" cy="1277677"/>
          </a:xfrm>
          <a:prstGeom prst="ellipse">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r>
              <a:rPr lang="en-US" sz="2600" b="1" dirty="0" smtClean="0">
                <a:latin typeface="Times New Roman" panose="02020603050405020304" pitchFamily="18" charset="0"/>
                <a:cs typeface="Times New Roman" panose="02020603050405020304" pitchFamily="18" charset="0"/>
              </a:rPr>
              <a:t>1</a:t>
            </a:r>
            <a:r>
              <a:rPr lang="vi-VN" sz="2600" b="1" dirty="0" smtClean="0">
                <a:latin typeface="Times New Roman" panose="02020603050405020304" pitchFamily="18" charset="0"/>
                <a:cs typeface="Times New Roman" panose="02020603050405020304" pitchFamily="18" charset="0"/>
              </a:rPr>
              <a:t>.</a:t>
            </a:r>
            <a:r>
              <a:rPr lang="en-US" sz="2600" b="1" dirty="0">
                <a:latin typeface="Times New Roman" panose="02020603050405020304" pitchFamily="18" charset="0"/>
                <a:cs typeface="Times New Roman" panose="02020603050405020304" pitchFamily="18" charset="0"/>
              </a:rPr>
              <a:t>5</a:t>
            </a:r>
            <a:r>
              <a:rPr lang="vi-VN" sz="2600" b="1" dirty="0">
                <a:latin typeface="Times New Roman" panose="02020603050405020304" pitchFamily="18" charset="0"/>
                <a:cs typeface="Times New Roman" panose="02020603050405020304" pitchFamily="18" charset="0"/>
              </a:rPr>
              <a:t>. Các hình thức giáo dục KNS </a:t>
            </a:r>
            <a:endParaRPr lang="en-US" sz="2600" b="1" dirty="0" smtClean="0">
              <a:latin typeface="Times New Roman" panose="02020603050405020304" pitchFamily="18" charset="0"/>
              <a:cs typeface="Times New Roman" panose="02020603050405020304" pitchFamily="18" charset="0"/>
            </a:endParaRPr>
          </a:p>
          <a:p>
            <a:pPr algn="ctr"/>
            <a:r>
              <a:rPr lang="vi-VN" sz="2600" b="1" dirty="0" smtClean="0">
                <a:latin typeface="Times New Roman" panose="02020603050405020304" pitchFamily="18" charset="0"/>
                <a:cs typeface="Times New Roman" panose="02020603050405020304" pitchFamily="18" charset="0"/>
              </a:rPr>
              <a:t>cho </a:t>
            </a:r>
            <a:r>
              <a:rPr lang="vi-VN" sz="2600" b="1" dirty="0">
                <a:latin typeface="Times New Roman" panose="02020603050405020304" pitchFamily="18" charset="0"/>
                <a:cs typeface="Times New Roman" panose="02020603050405020304" pitchFamily="18" charset="0"/>
              </a:rPr>
              <a:t>sinh viên ở trường cao đẳng</a:t>
            </a:r>
            <a:endParaRPr lang="en-US" sz="2600"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Rounded Rectangle 6"/>
          <p:cNvSpPr/>
          <p:nvPr/>
        </p:nvSpPr>
        <p:spPr>
          <a:xfrm>
            <a:off x="205692" y="2798478"/>
            <a:ext cx="926013"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dirty="0">
                <a:solidFill>
                  <a:schemeClr val="tx1"/>
                </a:solidFill>
                <a:latin typeface="Times New Roman" panose="02020603050405020304" pitchFamily="18" charset="0"/>
                <a:cs typeface="Times New Roman" panose="02020603050405020304" pitchFamily="18" charset="0"/>
              </a:rPr>
              <a:t>Thông qua dạy học các môn học trong chương trình giáo dục chính khóa</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8" name="Line 7"/>
          <p:cNvSpPr>
            <a:spLocks noChangeShapeType="1"/>
          </p:cNvSpPr>
          <p:nvPr/>
        </p:nvSpPr>
        <p:spPr bwMode="auto">
          <a:xfrm flipH="1">
            <a:off x="1634835" y="1631729"/>
            <a:ext cx="2798467" cy="116078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Rounded Rectangle 8"/>
          <p:cNvSpPr/>
          <p:nvPr/>
        </p:nvSpPr>
        <p:spPr>
          <a:xfrm>
            <a:off x="3409005" y="2792519"/>
            <a:ext cx="93473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dirty="0">
                <a:solidFill>
                  <a:schemeClr val="tx1"/>
                </a:solidFill>
                <a:latin typeface="Times New Roman" panose="02020603050405020304" pitchFamily="18" charset="0"/>
                <a:cs typeface="Times New Roman" panose="02020603050405020304" pitchFamily="18" charset="0"/>
              </a:rPr>
              <a:t>Thông qua các hoạt động xã hội</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361541" y="2792519"/>
            <a:ext cx="926013"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dirty="0">
                <a:solidFill>
                  <a:schemeClr val="tx1"/>
                </a:solidFill>
                <a:latin typeface="Times New Roman" panose="02020603050405020304" pitchFamily="18" charset="0"/>
                <a:cs typeface="Times New Roman" panose="02020603050405020304" pitchFamily="18" charset="0"/>
              </a:rPr>
              <a:t>Thông qua các hoạt động ngoại khóa</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5767861" y="2792519"/>
            <a:ext cx="93473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dirty="0">
                <a:solidFill>
                  <a:schemeClr val="tx1"/>
                </a:solidFill>
                <a:latin typeface="Times New Roman" panose="02020603050405020304" pitchFamily="18" charset="0"/>
                <a:cs typeface="Times New Roman" panose="02020603050405020304" pitchFamily="18" charset="0"/>
              </a:rPr>
              <a:t>Thông qua các khóa tập huấn của trường/ khoa</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Rounded Rectangle 11"/>
          <p:cNvSpPr/>
          <p:nvPr/>
        </p:nvSpPr>
        <p:spPr>
          <a:xfrm>
            <a:off x="4567620" y="2770499"/>
            <a:ext cx="926013"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dirty="0">
                <a:solidFill>
                  <a:schemeClr val="tx1"/>
                </a:solidFill>
                <a:latin typeface="Times New Roman" panose="02020603050405020304" pitchFamily="18" charset="0"/>
                <a:cs typeface="Times New Roman" panose="02020603050405020304" pitchFamily="18" charset="0"/>
              </a:rPr>
              <a:t>Thông qua sinh hoạt các câu lạc bộ của trường</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3" name="Rounded Rectangle 12"/>
          <p:cNvSpPr/>
          <p:nvPr/>
        </p:nvSpPr>
        <p:spPr>
          <a:xfrm>
            <a:off x="8136289" y="2792519"/>
            <a:ext cx="934738"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dirty="0">
                <a:solidFill>
                  <a:schemeClr val="tx1"/>
                </a:solidFill>
                <a:latin typeface="Times New Roman" panose="02020603050405020304" pitchFamily="18" charset="0"/>
                <a:cs typeface="Times New Roman" panose="02020603050405020304" pitchFamily="18" charset="0"/>
              </a:rPr>
              <a:t>Thông qua hoạt động trải nghiệm </a:t>
            </a:r>
            <a:r>
              <a:rPr lang="vi-VN" dirty="0" smtClean="0">
                <a:solidFill>
                  <a:schemeClr val="tx1"/>
                </a:solidFill>
                <a:latin typeface="Times New Roman" panose="02020603050405020304" pitchFamily="18" charset="0"/>
                <a:cs typeface="Times New Roman" panose="02020603050405020304" pitchFamily="18" charset="0"/>
              </a:rPr>
              <a:t>của </a:t>
            </a:r>
            <a:r>
              <a:rPr lang="vi-VN" dirty="0">
                <a:solidFill>
                  <a:schemeClr val="tx1"/>
                </a:solidFill>
                <a:latin typeface="Times New Roman" panose="02020603050405020304" pitchFamily="18" charset="0"/>
                <a:cs typeface="Times New Roman" panose="02020603050405020304" pitchFamily="18" charset="0"/>
              </a:rPr>
              <a:t>sinh viên</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4" name="Rounded Rectangle 13"/>
          <p:cNvSpPr/>
          <p:nvPr/>
        </p:nvSpPr>
        <p:spPr>
          <a:xfrm>
            <a:off x="6968362" y="2795498"/>
            <a:ext cx="926013"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vi-VN" dirty="0">
                <a:solidFill>
                  <a:schemeClr val="tx1"/>
                </a:solidFill>
                <a:latin typeface="Times New Roman" panose="02020603050405020304" pitchFamily="18" charset="0"/>
                <a:cs typeface="Times New Roman" panose="02020603050405020304" pitchFamily="18" charset="0"/>
              </a:rPr>
              <a:t>Thông qua hình thức tự giáo dục của cá nhân sinh viên</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5" name="Line 7"/>
          <p:cNvSpPr>
            <a:spLocks noChangeShapeType="1"/>
          </p:cNvSpPr>
          <p:nvPr/>
        </p:nvSpPr>
        <p:spPr bwMode="auto">
          <a:xfrm flipH="1">
            <a:off x="776007" y="1641813"/>
            <a:ext cx="3517384" cy="115070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Line 7"/>
          <p:cNvSpPr>
            <a:spLocks noChangeShapeType="1"/>
          </p:cNvSpPr>
          <p:nvPr/>
        </p:nvSpPr>
        <p:spPr bwMode="auto">
          <a:xfrm flipH="1">
            <a:off x="3847847" y="1635853"/>
            <a:ext cx="445544" cy="113464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 name="Line 7"/>
          <p:cNvSpPr>
            <a:spLocks noChangeShapeType="1"/>
          </p:cNvSpPr>
          <p:nvPr/>
        </p:nvSpPr>
        <p:spPr bwMode="auto">
          <a:xfrm>
            <a:off x="4343743" y="1635853"/>
            <a:ext cx="604040" cy="111213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8" name="Line 7"/>
          <p:cNvSpPr>
            <a:spLocks noChangeShapeType="1"/>
          </p:cNvSpPr>
          <p:nvPr/>
        </p:nvSpPr>
        <p:spPr bwMode="auto">
          <a:xfrm>
            <a:off x="4392426" y="1642311"/>
            <a:ext cx="1799495" cy="115020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 name="Line 7"/>
          <p:cNvSpPr>
            <a:spLocks noChangeShapeType="1"/>
          </p:cNvSpPr>
          <p:nvPr/>
        </p:nvSpPr>
        <p:spPr bwMode="auto">
          <a:xfrm>
            <a:off x="4342074" y="1616814"/>
            <a:ext cx="3070108" cy="117570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0" name="Line 7"/>
          <p:cNvSpPr>
            <a:spLocks noChangeShapeType="1"/>
          </p:cNvSpPr>
          <p:nvPr/>
        </p:nvSpPr>
        <p:spPr bwMode="auto">
          <a:xfrm>
            <a:off x="4279314" y="1626252"/>
            <a:ext cx="4277495" cy="116626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934951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310634" y="1609212"/>
            <a:ext cx="2115457" cy="119935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1632520" y="2795499"/>
            <a:ext cx="1243197"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000" dirty="0">
                <a:solidFill>
                  <a:schemeClr val="tx1"/>
                </a:solidFill>
                <a:latin typeface="Times New Roman" panose="02020603050405020304" pitchFamily="18" charset="0"/>
                <a:cs typeface="Times New Roman" panose="02020603050405020304" pitchFamily="18" charset="0"/>
              </a:rPr>
              <a:t>2.</a:t>
            </a:r>
            <a:r>
              <a:rPr lang="en-US" sz="2000" dirty="0">
                <a:solidFill>
                  <a:schemeClr val="tx1"/>
                </a:solidFill>
                <a:latin typeface="Times New Roman" panose="02020603050405020304" pitchFamily="18" charset="0"/>
                <a:cs typeface="Times New Roman" panose="02020603050405020304" pitchFamily="18" charset="0"/>
              </a:rPr>
              <a:t>2</a:t>
            </a:r>
            <a:r>
              <a:rPr lang="vi-VN" sz="2000" dirty="0">
                <a:solidFill>
                  <a:schemeClr val="tx1"/>
                </a:solidFill>
                <a:latin typeface="Times New Roman" panose="02020603050405020304" pitchFamily="18" charset="0"/>
                <a:cs typeface="Times New Roman" panose="02020603050405020304" pitchFamily="18" charset="0"/>
              </a:rPr>
              <a:t>. Khái niệm </a:t>
            </a:r>
            <a:r>
              <a:rPr lang="vi-VN" sz="2000" dirty="0" smtClean="0">
                <a:solidFill>
                  <a:schemeClr val="tx1"/>
                </a:solidFill>
                <a:latin typeface="Times New Roman" panose="02020603050405020304" pitchFamily="18" charset="0"/>
                <a:cs typeface="Times New Roman" panose="02020603050405020304" pitchFamily="18" charset="0"/>
              </a:rPr>
              <a:t>phá</a:t>
            </a:r>
            <a:r>
              <a:rPr lang="en-US" sz="2000" dirty="0" smtClean="0">
                <a:solidFill>
                  <a:schemeClr val="tx1"/>
                </a:solidFill>
                <a:latin typeface="Times New Roman" panose="02020603050405020304" pitchFamily="18" charset="0"/>
                <a:cs typeface="Times New Roman" panose="02020603050405020304" pitchFamily="18" charset="0"/>
              </a:rPr>
              <a:t>t</a:t>
            </a:r>
            <a:r>
              <a:rPr lang="vi-VN" sz="2000" dirty="0" smtClean="0">
                <a:solidFill>
                  <a:schemeClr val="tx1"/>
                </a:solidFill>
                <a:latin typeface="Times New Roman" panose="02020603050405020304" pitchFamily="18" charset="0"/>
                <a:cs typeface="Times New Roman" panose="02020603050405020304" pitchFamily="18" charset="0"/>
              </a:rPr>
              <a:t> </a:t>
            </a:r>
            <a:r>
              <a:rPr lang="vi-VN" sz="2000" dirty="0">
                <a:solidFill>
                  <a:schemeClr val="tx1"/>
                </a:solidFill>
                <a:latin typeface="Times New Roman" panose="02020603050405020304" pitchFamily="18" charset="0"/>
                <a:cs typeface="Times New Roman" panose="02020603050405020304" pitchFamily="18" charset="0"/>
              </a:rPr>
              <a:t>triển chương trình giáo dục</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462155" y="1631729"/>
            <a:ext cx="3414747" cy="113877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440518" y="1609212"/>
            <a:ext cx="614808" cy="117435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780946" y="342117"/>
            <a:ext cx="7775863" cy="1277677"/>
          </a:xfrm>
          <a:prstGeom prst="ellipse">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r>
              <a:rPr lang="vi-VN" sz="2400" b="1" dirty="0">
                <a:solidFill>
                  <a:schemeClr val="tx1"/>
                </a:solidFill>
                <a:latin typeface="Times New Roman" panose="02020603050405020304" pitchFamily="18" charset="0"/>
                <a:cs typeface="Times New Roman" panose="02020603050405020304" pitchFamily="18" charset="0"/>
              </a:rPr>
              <a:t>2. Phát triển chương trình giáo dục kỹ năng </a:t>
            </a:r>
            <a:r>
              <a:rPr lang="vi-VN" sz="2400" b="1" dirty="0" smtClean="0">
                <a:solidFill>
                  <a:schemeClr val="tx1"/>
                </a:solidFill>
                <a:latin typeface="Times New Roman" panose="02020603050405020304" pitchFamily="18" charset="0"/>
                <a:cs typeface="Times New Roman" panose="02020603050405020304" pitchFamily="18" charset="0"/>
              </a:rPr>
              <a:t>sống</a:t>
            </a:r>
            <a:endParaRPr lang="en-US" sz="2400" b="1" dirty="0" smtClean="0">
              <a:solidFill>
                <a:schemeClr val="tx1"/>
              </a:solidFill>
              <a:latin typeface="Times New Roman" panose="02020603050405020304" pitchFamily="18" charset="0"/>
              <a:cs typeface="Times New Roman" panose="02020603050405020304" pitchFamily="18" charset="0"/>
            </a:endParaRPr>
          </a:p>
          <a:p>
            <a:pPr algn="ctr"/>
            <a:r>
              <a:rPr lang="vi-VN" sz="2400" b="1" dirty="0" smtClean="0">
                <a:solidFill>
                  <a:schemeClr val="tx1"/>
                </a:solidFill>
                <a:latin typeface="Times New Roman" panose="02020603050405020304" pitchFamily="18" charset="0"/>
                <a:cs typeface="Times New Roman" panose="02020603050405020304" pitchFamily="18" charset="0"/>
              </a:rPr>
              <a:t> </a:t>
            </a:r>
            <a:r>
              <a:rPr lang="vi-VN" sz="2400" b="1" dirty="0">
                <a:solidFill>
                  <a:schemeClr val="tx1"/>
                </a:solidFill>
                <a:latin typeface="Times New Roman" panose="02020603050405020304" pitchFamily="18" charset="0"/>
                <a:cs typeface="Times New Roman" panose="02020603050405020304" pitchFamily="18" charset="0"/>
              </a:rPr>
              <a:t>cho sinh viên ở trường </a:t>
            </a:r>
            <a:r>
              <a:rPr lang="vi-VN" sz="2400" b="1" dirty="0" smtClean="0">
                <a:solidFill>
                  <a:schemeClr val="tx1"/>
                </a:solidFill>
                <a:latin typeface="Times New Roman" panose="02020603050405020304" pitchFamily="18" charset="0"/>
                <a:cs typeface="Times New Roman" panose="02020603050405020304" pitchFamily="18" charset="0"/>
              </a:rPr>
              <a:t>cao</a:t>
            </a:r>
            <a:r>
              <a:rPr lang="en-US" sz="2400" b="1" dirty="0" smtClean="0">
                <a:solidFill>
                  <a:schemeClr val="tx1"/>
                </a:solidFill>
                <a:latin typeface="Times New Roman" panose="02020603050405020304" pitchFamily="18" charset="0"/>
                <a:cs typeface="Times New Roman" panose="02020603050405020304" pitchFamily="18" charset="0"/>
              </a:rPr>
              <a:t> </a:t>
            </a:r>
            <a:r>
              <a:rPr lang="vi-VN" sz="2400" b="1" dirty="0" smtClean="0">
                <a:solidFill>
                  <a:schemeClr val="tx1"/>
                </a:solidFill>
                <a:latin typeface="Times New Roman" panose="02020603050405020304" pitchFamily="18" charset="0"/>
                <a:cs typeface="Times New Roman" panose="02020603050405020304" pitchFamily="18" charset="0"/>
              </a:rPr>
              <a:t>đẳng</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360808" y="2770499"/>
            <a:ext cx="1099669"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000" dirty="0">
                <a:solidFill>
                  <a:schemeClr val="tx1"/>
                </a:solidFill>
                <a:latin typeface="Times New Roman" panose="02020603050405020304" pitchFamily="18" charset="0"/>
                <a:cs typeface="Times New Roman" panose="02020603050405020304" pitchFamily="18" charset="0"/>
              </a:rPr>
              <a:t>2.1. </a:t>
            </a:r>
            <a:r>
              <a:rPr lang="en-US" sz="2000" dirty="0" err="1">
                <a:solidFill>
                  <a:schemeClr val="tx1"/>
                </a:solidFill>
                <a:latin typeface="Times New Roman" panose="02020603050405020304" pitchFamily="18" charset="0"/>
                <a:cs typeface="Times New Roman" panose="02020603050405020304" pitchFamily="18" charset="0"/>
              </a:rPr>
              <a:t>Đặc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điểm</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sinh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viên</a:t>
            </a:r>
            <a:r>
              <a:rPr lang="en-US" sz="2000" dirty="0">
                <a:solidFill>
                  <a:schemeClr val="tx1"/>
                </a:solidFill>
                <a:latin typeface="Times New Roman" panose="02020603050405020304" pitchFamily="18" charset="0"/>
                <a:cs typeface="Times New Roman" panose="02020603050405020304" pitchFamily="18" charset="0"/>
              </a:rPr>
              <a:t> ở </a:t>
            </a:r>
            <a:r>
              <a:rPr lang="en-US" sz="2000" dirty="0" err="1">
                <a:solidFill>
                  <a:schemeClr val="tx1"/>
                </a:solidFill>
                <a:latin typeface="Times New Roman" panose="02020603050405020304" pitchFamily="18" charset="0"/>
                <a:cs typeface="Times New Roman" panose="02020603050405020304" pitchFamily="18" charset="0"/>
              </a:rPr>
              <a:t>trường</a:t>
            </a:r>
            <a:r>
              <a:rPr lang="en-US" sz="2000" dirty="0">
                <a:solidFill>
                  <a:schemeClr val="tx1"/>
                </a:solidFill>
                <a:latin typeface="Times New Roman" panose="02020603050405020304" pitchFamily="18" charset="0"/>
                <a:cs typeface="Times New Roman" panose="02020603050405020304" pitchFamily="18" charset="0"/>
              </a:rPr>
              <a:t> Cao </a:t>
            </a:r>
            <a:r>
              <a:rPr lang="en-US" sz="2000" dirty="0" err="1">
                <a:solidFill>
                  <a:schemeClr val="tx1"/>
                </a:solidFill>
                <a:latin typeface="Times New Roman" panose="02020603050405020304" pitchFamily="18" charset="0"/>
                <a:cs typeface="Times New Roman" panose="02020603050405020304" pitchFamily="18" charset="0"/>
              </a:rPr>
              <a:t>đẳng</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3084942" y="2795499"/>
            <a:ext cx="1160902" cy="39288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000" dirty="0">
                <a:solidFill>
                  <a:schemeClr val="tx1"/>
                </a:solidFill>
                <a:latin typeface="Times New Roman" panose="02020603050405020304" pitchFamily="18" charset="0"/>
                <a:cs typeface="Times New Roman" panose="02020603050405020304" pitchFamily="18" charset="0"/>
              </a:rPr>
              <a:t>2.3. </a:t>
            </a:r>
            <a:r>
              <a:rPr lang="en-US" sz="2000" dirty="0" err="1">
                <a:solidFill>
                  <a:schemeClr val="tx1"/>
                </a:solidFill>
                <a:latin typeface="Times New Roman" panose="02020603050405020304" pitchFamily="18" charset="0"/>
                <a:cs typeface="Times New Roman" panose="02020603050405020304" pitchFamily="18" charset="0"/>
              </a:rPr>
              <a:t>Mô</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hình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chương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trình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dục</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4425875" y="2795499"/>
            <a:ext cx="1242132"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000" dirty="0">
                <a:solidFill>
                  <a:schemeClr val="tx1"/>
                </a:solidFill>
                <a:latin typeface="Times New Roman" panose="02020603050405020304" pitchFamily="18" charset="0"/>
                <a:cs typeface="Times New Roman" panose="02020603050405020304" pitchFamily="18" charset="0"/>
              </a:rPr>
              <a:t>2.4. </a:t>
            </a:r>
            <a:r>
              <a:rPr lang="vi-VN" sz="2000" dirty="0">
                <a:solidFill>
                  <a:schemeClr val="tx1"/>
                </a:solidFill>
                <a:latin typeface="Times New Roman" panose="02020603050405020304" pitchFamily="18" charset="0"/>
                <a:cs typeface="Times New Roman" panose="02020603050405020304" pitchFamily="18" charset="0"/>
              </a:rPr>
              <a:t>Quan điểm tiếp cận trong phát triển chương trình kỹ năng sống cho sinh viên cao đẳn</a:t>
            </a:r>
            <a:r>
              <a:rPr lang="en-US" sz="2000" dirty="0">
                <a:solidFill>
                  <a:schemeClr val="tx1"/>
                </a:solidFill>
                <a:latin typeface="Times New Roman" panose="02020603050405020304" pitchFamily="18" charset="0"/>
                <a:cs typeface="Times New Roman" panose="02020603050405020304" pitchFamily="18" charset="0"/>
              </a:rPr>
              <a:t>g</a:t>
            </a:r>
          </a:p>
        </p:txBody>
      </p:sp>
      <p:sp>
        <p:nvSpPr>
          <p:cNvPr id="12" name="Line 7"/>
          <p:cNvSpPr>
            <a:spLocks noChangeShapeType="1"/>
          </p:cNvSpPr>
          <p:nvPr/>
        </p:nvSpPr>
        <p:spPr bwMode="auto">
          <a:xfrm flipH="1">
            <a:off x="1358536" y="1631729"/>
            <a:ext cx="3074767" cy="113877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Line 7"/>
          <p:cNvSpPr>
            <a:spLocks noChangeShapeType="1"/>
          </p:cNvSpPr>
          <p:nvPr/>
        </p:nvSpPr>
        <p:spPr bwMode="auto">
          <a:xfrm>
            <a:off x="4459018" y="1603749"/>
            <a:ext cx="1967908" cy="11667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4" name="Rounded Rectangle 13"/>
          <p:cNvSpPr/>
          <p:nvPr/>
        </p:nvSpPr>
        <p:spPr>
          <a:xfrm>
            <a:off x="5835666" y="2795499"/>
            <a:ext cx="1257861"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000" dirty="0">
                <a:solidFill>
                  <a:schemeClr val="tx1"/>
                </a:solidFill>
                <a:latin typeface="Times New Roman" panose="02020603050405020304" pitchFamily="18" charset="0"/>
                <a:cs typeface="Times New Roman" panose="02020603050405020304" pitchFamily="18" charset="0"/>
              </a:rPr>
              <a:t>2.5. </a:t>
            </a:r>
            <a:r>
              <a:rPr lang="en-US" sz="2000" dirty="0" err="1">
                <a:solidFill>
                  <a:schemeClr val="tx1"/>
                </a:solidFill>
                <a:latin typeface="Times New Roman" panose="02020603050405020304" pitchFamily="18" charset="0"/>
                <a:cs typeface="Times New Roman" panose="02020603050405020304" pitchFamily="18" charset="0"/>
              </a:rPr>
              <a:t>Quy</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trình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phát</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triển</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chương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trình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giáo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dục</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kỹ</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năng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sống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cho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sinh</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viên</a:t>
            </a:r>
            <a:r>
              <a:rPr lang="en-US" sz="2000" dirty="0">
                <a:solidFill>
                  <a:schemeClr val="tx1"/>
                </a:solidFill>
                <a:latin typeface="Times New Roman" panose="02020603050405020304" pitchFamily="18" charset="0"/>
                <a:cs typeface="Times New Roman" panose="02020603050405020304" pitchFamily="18" charset="0"/>
              </a:rPr>
              <a:t> ở </a:t>
            </a:r>
            <a:r>
              <a:rPr lang="en-US" sz="2000" dirty="0" err="1">
                <a:solidFill>
                  <a:schemeClr val="tx1"/>
                </a:solidFill>
                <a:latin typeface="Times New Roman" panose="02020603050405020304" pitchFamily="18" charset="0"/>
                <a:cs typeface="Times New Roman" panose="02020603050405020304" pitchFamily="18" charset="0"/>
              </a:rPr>
              <a:t>trường</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cao</a:t>
            </a:r>
            <a:r>
              <a:rPr lang="en-US" sz="2000" dirty="0">
                <a:solidFill>
                  <a:schemeClr val="tx1"/>
                </a:solidFill>
                <a:latin typeface="Times New Roman" panose="02020603050405020304" pitchFamily="18" charset="0"/>
                <a:cs typeface="Times New Roman" panose="02020603050405020304" pitchFamily="18" charset="0"/>
              </a:rPr>
              <a:t> </a:t>
            </a:r>
            <a:r>
              <a:rPr lang="en-US" sz="2000" dirty="0" err="1">
                <a:solidFill>
                  <a:schemeClr val="tx1"/>
                </a:solidFill>
                <a:latin typeface="Times New Roman" panose="02020603050405020304" pitchFamily="18" charset="0"/>
                <a:cs typeface="Times New Roman" panose="02020603050405020304" pitchFamily="18" charset="0"/>
              </a:rPr>
              <a:t>đẳng</a:t>
            </a:r>
            <a:endParaRPr lang="en-US" sz="2000" dirty="0">
              <a:solidFill>
                <a:schemeClr val="tx1"/>
              </a:solidFill>
              <a:latin typeface="Times New Roman" panose="02020603050405020304" pitchFamily="18" charset="0"/>
              <a:cs typeface="Times New Roman" panose="02020603050405020304" pitchFamily="18" charset="0"/>
            </a:endParaRPr>
          </a:p>
        </p:txBody>
      </p:sp>
      <p:sp>
        <p:nvSpPr>
          <p:cNvPr id="15" name="Rounded Rectangle 14"/>
          <p:cNvSpPr/>
          <p:nvPr/>
        </p:nvSpPr>
        <p:spPr>
          <a:xfrm>
            <a:off x="7453745" y="2795499"/>
            <a:ext cx="1468582"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3" indent="457200" algn="ctr">
              <a:spcBef>
                <a:spcPts val="600"/>
              </a:spcBef>
            </a:pPr>
            <a:r>
              <a:rPr lang="en-US" sz="2000" dirty="0">
                <a:latin typeface="Times New Roman" panose="02020603050405020304" pitchFamily="18" charset="0"/>
                <a:cs typeface="Times New Roman" panose="02020603050405020304" pitchFamily="18" charset="0"/>
              </a:rPr>
              <a:t>2</a:t>
            </a:r>
            <a:r>
              <a:rPr lang="vi-VN"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6</a:t>
            </a:r>
            <a:r>
              <a:rPr lang="vi-VN" sz="2000" dirty="0">
                <a:latin typeface="Times New Roman" panose="02020603050405020304" pitchFamily="18" charset="0"/>
                <a:cs typeface="Times New Roman" panose="02020603050405020304" pitchFamily="18" charset="0"/>
              </a:rPr>
              <a:t>. Thiết kế </a:t>
            </a:r>
            <a:r>
              <a:rPr lang="en-US" sz="2000" dirty="0" smtClean="0">
                <a:latin typeface="Times New Roman" panose="02020603050405020304" pitchFamily="18" charset="0"/>
                <a:cs typeface="Times New Roman" panose="02020603050405020304" pitchFamily="18" charset="0"/>
              </a:rPr>
              <a:t>c</a:t>
            </a:r>
            <a:r>
              <a:rPr lang="vi-VN" sz="2000" dirty="0" smtClean="0">
                <a:latin typeface="Times New Roman" panose="02020603050405020304" pitchFamily="18" charset="0"/>
                <a:cs typeface="Times New Roman" panose="02020603050405020304" pitchFamily="18" charset="0"/>
              </a:rPr>
              <a:t>hương </a:t>
            </a:r>
            <a:r>
              <a:rPr lang="vi-VN" sz="2000" dirty="0">
                <a:latin typeface="Times New Roman" panose="02020603050405020304" pitchFamily="18" charset="0"/>
                <a:cs typeface="Times New Roman" panose="02020603050405020304" pitchFamily="18" charset="0"/>
              </a:rPr>
              <a:t>trình GDKNS cho sinh viên ở trường cao đẳng</a:t>
            </a:r>
            <a:endParaRPr lang="en-US" sz="2000" spc="-15" dirty="0">
              <a:latin typeface="Times New Roman" panose="02020603050405020304" pitchFamily="18" charset="0"/>
              <a:ea typeface="Times New Roman" panose="02020603050405020304" pitchFamily="18" charset="0"/>
              <a:cs typeface="Times New Roman" panose="02020603050405020304" pitchFamily="18" charset="0"/>
            </a:endParaRPr>
          </a:p>
          <a:p>
            <a:pPr marL="0" lvl="3" indent="457200" algn="ctr">
              <a:spcBef>
                <a:spcPts val="600"/>
              </a:spcBef>
            </a:pPr>
            <a:endParaRPr lang="en-US" sz="2000" spc="-15"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Line 7"/>
          <p:cNvSpPr>
            <a:spLocks noChangeShapeType="1"/>
          </p:cNvSpPr>
          <p:nvPr/>
        </p:nvSpPr>
        <p:spPr bwMode="auto">
          <a:xfrm flipH="1">
            <a:off x="3657600" y="1644794"/>
            <a:ext cx="836484" cy="116376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085278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455817" y="1593147"/>
            <a:ext cx="2293999" cy="148129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1379512" y="3099526"/>
            <a:ext cx="2127273"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00" dirty="0">
                <a:solidFill>
                  <a:schemeClr val="tx1"/>
                </a:solidFill>
                <a:latin typeface="Times New Roman" panose="02020603050405020304" pitchFamily="18" charset="0"/>
                <a:cs typeface="Times New Roman" panose="02020603050405020304" pitchFamily="18" charset="0"/>
              </a:rPr>
              <a:t>1. </a:t>
            </a:r>
            <a:r>
              <a:rPr lang="en-US" sz="2600" dirty="0" err="1">
                <a:solidFill>
                  <a:schemeClr val="tx1"/>
                </a:solidFill>
                <a:latin typeface="Times New Roman" panose="02020603050405020304" pitchFamily="18" charset="0"/>
                <a:cs typeface="Times New Roman" panose="02020603050405020304" pitchFamily="18" charset="0"/>
              </a:rPr>
              <a:t>Giáo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dục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kỹ</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năng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sống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sinh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viên</a:t>
            </a:r>
            <a:r>
              <a:rPr lang="en-US" sz="2600" dirty="0">
                <a:solidFill>
                  <a:schemeClr val="tx1"/>
                </a:solidFill>
                <a:latin typeface="Times New Roman" panose="02020603050405020304" pitchFamily="18" charset="0"/>
                <a:cs typeface="Times New Roman" panose="02020603050405020304" pitchFamily="18" charset="0"/>
              </a:rPr>
              <a:t> ở </a:t>
            </a:r>
            <a:r>
              <a:rPr lang="en-US" sz="2600" dirty="0" err="1">
                <a:solidFill>
                  <a:schemeClr val="tx1"/>
                </a:solidFill>
                <a:latin typeface="Times New Roman" panose="02020603050405020304" pitchFamily="18" charset="0"/>
                <a:cs typeface="Times New Roman" panose="02020603050405020304" pitchFamily="18" charset="0"/>
              </a:rPr>
              <a:t>trường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cao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Rounded Rectangle 5"/>
          <p:cNvSpPr/>
          <p:nvPr/>
        </p:nvSpPr>
        <p:spPr>
          <a:xfrm>
            <a:off x="3738912" y="3099526"/>
            <a:ext cx="2100184" cy="32702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600" dirty="0">
                <a:solidFill>
                  <a:schemeClr val="tx1"/>
                </a:solidFill>
                <a:latin typeface="Times New Roman" panose="02020603050405020304" pitchFamily="18" charset="0"/>
                <a:cs typeface="Times New Roman" panose="02020603050405020304" pitchFamily="18" charset="0"/>
              </a:rPr>
              <a:t>2. Phát triển chương trình giáo dục kỹ năng sống cho sinh viên ở trường </a:t>
            </a:r>
            <a:r>
              <a:rPr lang="vi-VN" sz="2600" dirty="0" smtClean="0">
                <a:solidFill>
                  <a:schemeClr val="tx1"/>
                </a:solidFill>
                <a:latin typeface="Times New Roman" panose="02020603050405020304" pitchFamily="18" charset="0"/>
                <a:cs typeface="Times New Roman" panose="02020603050405020304" pitchFamily="18" charset="0"/>
              </a:rPr>
              <a:t>cao</a:t>
            </a:r>
            <a:r>
              <a:rPr lang="en-US" sz="2600" dirty="0" smtClean="0">
                <a:solidFill>
                  <a:schemeClr val="tx1"/>
                </a:solidFill>
                <a:latin typeface="Times New Roman" panose="02020603050405020304" pitchFamily="18" charset="0"/>
                <a:cs typeface="Times New Roman" panose="02020603050405020304" pitchFamily="18" charset="0"/>
              </a:rPr>
              <a:t> </a:t>
            </a:r>
            <a:r>
              <a:rPr lang="vi-VN" sz="2600" dirty="0" smtClean="0">
                <a:solidFill>
                  <a:schemeClr val="tx1"/>
                </a:solidFill>
                <a:latin typeface="Times New Roman" panose="02020603050405020304" pitchFamily="18" charset="0"/>
                <a:cs typeface="Times New Roman" panose="02020603050405020304" pitchFamily="18" charset="0"/>
              </a:rPr>
              <a:t>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7" name="Line 7"/>
          <p:cNvSpPr>
            <a:spLocks noChangeShapeType="1"/>
          </p:cNvSpPr>
          <p:nvPr/>
        </p:nvSpPr>
        <p:spPr bwMode="auto">
          <a:xfrm>
            <a:off x="4749816" y="1566319"/>
            <a:ext cx="2134309"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4749817" y="1566319"/>
            <a:ext cx="0" cy="15081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 name="Oval 8"/>
          <p:cNvSpPr/>
          <p:nvPr/>
        </p:nvSpPr>
        <p:spPr>
          <a:xfrm>
            <a:off x="788988" y="314325"/>
            <a:ext cx="7543800" cy="1266281"/>
          </a:xfrm>
          <a:prstGeom prst="ellipse">
            <a:avLst/>
          </a:prstGeom>
          <a:solidFill>
            <a:srgbClr val="0070C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altLang="zh-CN" sz="2600" dirty="0">
                <a:solidFill>
                  <a:srgbClr val="FFFF00"/>
                </a:solidFill>
                <a:latin typeface="Times New Roman" pitchFamily="18" charset="0"/>
                <a:ea typeface="SimSun" pitchFamily="2" charset="-122"/>
                <a:cs typeface="Times New Roman" pitchFamily="18" charset="0"/>
              </a:rPr>
              <a:t> </a:t>
            </a:r>
            <a:r>
              <a:rPr lang="en-US" altLang="zh-CN" sz="2600" b="1" dirty="0" err="1" smtClean="0">
                <a:solidFill>
                  <a:srgbClr val="FFFF00"/>
                </a:solidFill>
                <a:latin typeface="Times New Roman" pitchFamily="18" charset="0"/>
                <a:ea typeface="SimSun" pitchFamily="2" charset="-122"/>
                <a:cs typeface="Times New Roman" pitchFamily="18" charset="0"/>
              </a:rPr>
              <a:t>Nội</a:t>
            </a:r>
            <a:r>
              <a:rPr lang="en-US" altLang="zh-CN" sz="2600" b="1" dirty="0" smtClean="0">
                <a:solidFill>
                  <a:srgbClr val="FFFF00"/>
                </a:solidFill>
                <a:latin typeface="Times New Roman" pitchFamily="18" charset="0"/>
                <a:ea typeface="SimSun" pitchFamily="2" charset="-122"/>
                <a:cs typeface="Times New Roman" pitchFamily="18" charset="0"/>
              </a:rPr>
              <a:t> dung</a:t>
            </a:r>
            <a:endParaRPr lang="en-US" altLang="zh-CN" sz="2600" b="1" dirty="0">
              <a:solidFill>
                <a:srgbClr val="FFFF00"/>
              </a:solidFill>
              <a:latin typeface="Times New Roman" pitchFamily="18" charset="0"/>
              <a:ea typeface="SimSun" pitchFamily="2" charset="-122"/>
              <a:cs typeface="Times New Roman" pitchFamily="18" charset="0"/>
            </a:endParaRPr>
          </a:p>
        </p:txBody>
      </p:sp>
      <p:sp>
        <p:nvSpPr>
          <p:cNvPr id="10" name="Rounded Rectangle 9"/>
          <p:cNvSpPr/>
          <p:nvPr/>
        </p:nvSpPr>
        <p:spPr>
          <a:xfrm>
            <a:off x="6071223" y="3085239"/>
            <a:ext cx="1962434" cy="32845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vi-VN" sz="2600" dirty="0">
                <a:solidFill>
                  <a:schemeClr val="tx1"/>
                </a:solidFill>
                <a:latin typeface="Times New Roman" panose="02020603050405020304" pitchFamily="18" charset="0"/>
                <a:cs typeface="Times New Roman" panose="02020603050405020304" pitchFamily="18" charset="0"/>
              </a:rPr>
              <a:t>3. Thực hành/ thực tập/bài tập/thảo luận</a:t>
            </a:r>
            <a:endParaRPr lang="en-US" sz="2600" dirty="0">
              <a:solidFill>
                <a:schemeClr val="tx1"/>
              </a:solidFill>
              <a:latin typeface="Times New Roman" panose="02020603050405020304" pitchFamily="18" charset="0"/>
              <a:cs typeface="Times New Roman" panose="02020603050405020304" pitchFamily="18" charset="0"/>
            </a:endParaRPr>
          </a:p>
          <a:p>
            <a:pPr marL="0" lvl="1" algn="ctr">
              <a:defRPr/>
            </a:pPr>
            <a:endParaRPr lang="vi-VN" altLang="en-US" sz="2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8060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22219" y="1682368"/>
            <a:ext cx="7176654" cy="2569934"/>
          </a:xfrm>
          <a:prstGeom prst="rect">
            <a:avLst/>
          </a:prstGeom>
        </p:spPr>
        <p:txBody>
          <a:bodyPr wrap="square">
            <a:spAutoFit/>
          </a:bodyPr>
          <a:lstStyle/>
          <a:p>
            <a:pPr indent="431800" algn="just">
              <a:spcBef>
                <a:spcPts val="600"/>
              </a:spcBef>
              <a:spcAft>
                <a:spcPts val="0"/>
              </a:spcAft>
            </a:pPr>
            <a:r>
              <a:rPr lang="en-US" sz="2600" b="1" kern="1400" dirty="0">
                <a:latin typeface="Times New Roman" panose="02020603050405020304" pitchFamily="18" charset="0"/>
                <a:ea typeface="Times New Roman" panose="02020603050405020304" pitchFamily="18" charset="0"/>
              </a:rPr>
              <a:t>2.1. </a:t>
            </a:r>
            <a:r>
              <a:rPr lang="en-US" sz="2600" b="1" kern="1400" dirty="0" err="1">
                <a:latin typeface="Times New Roman" panose="02020603050405020304" pitchFamily="18" charset="0"/>
                <a:ea typeface="Times New Roman" panose="02020603050405020304" pitchFamily="18" charset="0"/>
              </a:rPr>
              <a:t>Đặc</a:t>
            </a:r>
            <a:r>
              <a:rPr lang="en-US" sz="2600" b="1" kern="1400" dirty="0">
                <a:latin typeface="Times New Roman" panose="02020603050405020304" pitchFamily="18" charset="0"/>
                <a:ea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rPr>
              <a:t>điểm</a:t>
            </a:r>
            <a:r>
              <a:rPr lang="en-US" sz="2600" b="1" kern="1400" dirty="0">
                <a:latin typeface="Times New Roman" panose="02020603050405020304" pitchFamily="18" charset="0"/>
                <a:ea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rPr>
              <a:t> ở </a:t>
            </a:r>
            <a:r>
              <a:rPr lang="en-US" sz="2600" b="1" kern="1400" dirty="0" err="1">
                <a:latin typeface="Times New Roman" panose="02020603050405020304" pitchFamily="18" charset="0"/>
                <a:ea typeface="Times New Roman" panose="02020603050405020304" pitchFamily="18" charset="0"/>
              </a:rPr>
              <a:t>trường</a:t>
            </a:r>
            <a:r>
              <a:rPr lang="en-US" sz="2600" b="1" kern="1400" dirty="0">
                <a:latin typeface="Times New Roman" panose="02020603050405020304" pitchFamily="18" charset="0"/>
                <a:ea typeface="Times New Roman" panose="02020603050405020304" pitchFamily="18" charset="0"/>
              </a:rPr>
              <a:t> Cao </a:t>
            </a:r>
            <a:r>
              <a:rPr lang="en-US" sz="2600" b="1" kern="1400" dirty="0" err="1">
                <a:latin typeface="Times New Roman" panose="02020603050405020304" pitchFamily="18" charset="0"/>
                <a:ea typeface="Times New Roman" panose="02020603050405020304" pitchFamily="18" charset="0"/>
              </a:rPr>
              <a:t>đẳng</a:t>
            </a:r>
            <a:endParaRPr lang="en-US" sz="2600" b="1" kern="1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cảnh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còn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kiến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giảng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trở</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tổ</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chịu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dưới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dẫn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tổ</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dạy</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3611128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3672" y="1574968"/>
            <a:ext cx="7523017" cy="2646878"/>
          </a:xfrm>
          <a:prstGeom prst="rect">
            <a:avLst/>
          </a:prstGeom>
        </p:spPr>
        <p:txBody>
          <a:bodyPr wrap="square">
            <a:spAutoFit/>
          </a:bodyPr>
          <a:lstStyle/>
          <a:p>
            <a:pPr indent="431800" algn="just">
              <a:spcBef>
                <a:spcPts val="600"/>
              </a:spcBef>
              <a:spcAft>
                <a:spcPts val="0"/>
              </a:spcAft>
            </a:pPr>
            <a:r>
              <a:rPr lang="vi-VN" sz="2600" b="1" kern="1400" dirty="0">
                <a:latin typeface="Times New Roman" panose="02020603050405020304" pitchFamily="18" charset="0"/>
                <a:ea typeface="Times New Roman" panose="02020603050405020304" pitchFamily="18" charset="0"/>
              </a:rPr>
              <a:t>2.</a:t>
            </a:r>
            <a:r>
              <a:rPr lang="en-US" sz="2600" b="1" kern="1400" dirty="0">
                <a:latin typeface="Times New Roman" panose="02020603050405020304" pitchFamily="18" charset="0"/>
                <a:ea typeface="Times New Roman" panose="02020603050405020304" pitchFamily="18" charset="0"/>
              </a:rPr>
              <a:t>2</a:t>
            </a:r>
            <a:r>
              <a:rPr lang="vi-VN" sz="2600" b="1" kern="1400" dirty="0">
                <a:latin typeface="Times New Roman" panose="02020603050405020304" pitchFamily="18" charset="0"/>
                <a:ea typeface="Times New Roman" panose="02020603050405020304" pitchFamily="18" charset="0"/>
              </a:rPr>
              <a:t>. Khái niệm pháp triển chương trình giáo dục</a:t>
            </a:r>
            <a:endParaRPr lang="en-US" sz="2600" b="1" kern="1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i="1" dirty="0">
                <a:latin typeface="Times New Roman" panose="02020603050405020304" pitchFamily="18" charset="0"/>
                <a:ea typeface="Times New Roman" panose="02020603050405020304" pitchFamily="18" charset="0"/>
              </a:rPr>
              <a:t>* </a:t>
            </a:r>
            <a:r>
              <a:rPr lang="vi-VN" sz="2600" i="1" dirty="0">
                <a:latin typeface="Times New Roman" panose="02020603050405020304" pitchFamily="18" charset="0"/>
                <a:ea typeface="Times New Roman" panose="02020603050405020304" pitchFamily="18" charset="0"/>
              </a:rPr>
              <a:t>Chương trình giáo dục</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Thuật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等线 Light"/>
              </a:rPr>
              <a:t>chương</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trình</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giáo</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dục</a:t>
            </a:r>
            <a:r>
              <a:rPr lang="en-US" sz="2600" dirty="0">
                <a:latin typeface="Times New Roman" panose="02020603050405020304" pitchFamily="18" charset="0"/>
                <a:ea typeface="等线 Light"/>
              </a:rPr>
              <a:t> (CTGD)</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xuất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năm</a:t>
            </a:r>
            <a:r>
              <a:rPr lang="en-US" sz="2600" dirty="0">
                <a:latin typeface="Times New Roman" panose="02020603050405020304" pitchFamily="18" charset="0"/>
                <a:ea typeface="Times New Roman" panose="02020603050405020304" pitchFamily="18" charset="0"/>
              </a:rPr>
              <a:t> 1820; </a:t>
            </a:r>
            <a:r>
              <a:rPr lang="en-US" sz="2600" dirty="0" err="1">
                <a:latin typeface="Times New Roman" panose="02020603050405020304" pitchFamily="18" charset="0"/>
                <a:ea typeface="Times New Roman" panose="02020603050405020304" pitchFamily="18" charset="0"/>
              </a:rPr>
              <a:t>tuy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phải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giữa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kỉ</a:t>
            </a:r>
            <a:r>
              <a:rPr lang="en-US" sz="2600" dirty="0">
                <a:latin typeface="Times New Roman" panose="02020603050405020304" pitchFamily="18" charset="0"/>
                <a:ea typeface="Times New Roman" panose="02020603050405020304" pitchFamily="18" charset="0"/>
              </a:rPr>
              <a:t> XX, </a:t>
            </a:r>
            <a:r>
              <a:rPr lang="en-US" sz="2600" dirty="0" err="1">
                <a:latin typeface="Times New Roman" panose="02020603050405020304" pitchFamily="18" charset="0"/>
                <a:ea typeface="Times New Roman" panose="02020603050405020304" pitchFamily="18" charset="0"/>
              </a:rPr>
              <a:t>thuật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này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sử</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chuyên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nghiệp</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Kì</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nước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nền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1623087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383546"/>
            <a:ext cx="7813963" cy="6001643"/>
          </a:xfrm>
          <a:prstGeom prst="rect">
            <a:avLst/>
          </a:prstGeom>
        </p:spPr>
        <p:txBody>
          <a:bodyPr wrap="square">
            <a:spAutoFit/>
          </a:bodyPr>
          <a:lstStyle/>
          <a:p>
            <a:pPr indent="431800" algn="just">
              <a:spcBef>
                <a:spcPts val="600"/>
              </a:spcBef>
              <a:spcAft>
                <a:spcPts val="0"/>
              </a:spcAft>
            </a:pPr>
            <a:r>
              <a:rPr lang="vi-VN" sz="2600" b="1" kern="1400" dirty="0">
                <a:latin typeface="Times New Roman" panose="02020603050405020304" pitchFamily="18" charset="0"/>
                <a:ea typeface="Times New Roman" panose="02020603050405020304" pitchFamily="18" charset="0"/>
              </a:rPr>
              <a:t>2.</a:t>
            </a:r>
            <a:r>
              <a:rPr lang="en-US" sz="2600" b="1" kern="1400" dirty="0">
                <a:latin typeface="Times New Roman" panose="02020603050405020304" pitchFamily="18" charset="0"/>
                <a:ea typeface="Times New Roman" panose="02020603050405020304" pitchFamily="18" charset="0"/>
              </a:rPr>
              <a:t>2</a:t>
            </a:r>
            <a:r>
              <a:rPr lang="vi-VN" sz="2600" b="1" kern="1400" dirty="0">
                <a:latin typeface="Times New Roman" panose="02020603050405020304" pitchFamily="18" charset="0"/>
                <a:ea typeface="Times New Roman" panose="02020603050405020304" pitchFamily="18" charset="0"/>
              </a:rPr>
              <a:t>. Khái niệm pháp triển chương trình giáo dục</a:t>
            </a:r>
            <a:endParaRPr lang="en-US" sz="2600" b="1" kern="14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i="1" dirty="0">
                <a:latin typeface="Times New Roman" panose="02020603050405020304" pitchFamily="18" charset="0"/>
                <a:ea typeface="Times New Roman" panose="02020603050405020304" pitchFamily="18" charset="0"/>
              </a:rPr>
              <a:t>* </a:t>
            </a:r>
            <a:r>
              <a:rPr lang="vi-VN" sz="2600" i="1" dirty="0">
                <a:latin typeface="Times New Roman" panose="02020603050405020304" pitchFamily="18" charset="0"/>
                <a:ea typeface="Times New Roman" panose="02020603050405020304" pitchFamily="18" charset="0"/>
              </a:rPr>
              <a:t>Chương trình giáo dục</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err="1" smtClean="0">
                <a:latin typeface="Times New Roman" panose="02020603050405020304" pitchFamily="18" charset="0"/>
                <a:ea typeface="Times New Roman" panose="02020603050405020304" pitchFamily="18" charset="0"/>
              </a:rPr>
              <a:t>Hầu</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giai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đoạn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đều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xem</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 </a:t>
            </a:r>
            <a:r>
              <a:rPr lang="en-US" sz="2600" dirty="0" err="1">
                <a:latin typeface="Times New Roman" panose="02020603050405020304" pitchFamily="18" charset="0"/>
                <a:ea typeface="Times New Roman" panose="02020603050405020304" pitchFamily="18" charset="0"/>
              </a:rPr>
              <a:t>cái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môn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xuyên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hùng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biện</a:t>
            </a:r>
            <a:r>
              <a:rPr lang="en-US" sz="2600" dirty="0">
                <a:latin typeface="Times New Roman" panose="02020603050405020304" pitchFamily="18" charset="0"/>
                <a:ea typeface="Times New Roman" panose="02020603050405020304" pitchFamily="18" charset="0"/>
              </a:rPr>
              <a:t>, logic,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toán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tiểu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trung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môn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tuý</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Tây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bắt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trung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môn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5 </a:t>
            </a:r>
            <a:r>
              <a:rPr lang="en-US" sz="2600" dirty="0" err="1">
                <a:latin typeface="Times New Roman" panose="02020603050405020304" pitchFamily="18" charset="0"/>
                <a:ea typeface="Times New Roman" panose="02020603050405020304" pitchFamily="18" charset="0"/>
              </a:rPr>
              <a:t>lĩnh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lớn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như</a:t>
            </a:r>
            <a:r>
              <a:rPr lang="en-US" sz="2600" dirty="0">
                <a:latin typeface="Times New Roman" panose="02020603050405020304" pitchFamily="18" charset="0"/>
                <a:ea typeface="Times New Roman" panose="02020603050405020304" pitchFamily="18" charset="0"/>
              </a:rPr>
              <a:t> : (1) </a:t>
            </a:r>
            <a:r>
              <a:rPr lang="en-US" sz="2600" dirty="0" err="1">
                <a:latin typeface="Times New Roman" panose="02020603050405020304" pitchFamily="18" charset="0"/>
                <a:ea typeface="Times New Roman" panose="02020603050405020304" pitchFamily="18" charset="0"/>
              </a:rPr>
              <a:t>tiếng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đẻ</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viết</a:t>
            </a:r>
            <a:r>
              <a:rPr lang="en-US" sz="2600" dirty="0">
                <a:latin typeface="Times New Roman" panose="02020603050405020304" pitchFamily="18" charset="0"/>
                <a:ea typeface="Times New Roman" panose="02020603050405020304" pitchFamily="18" charset="0"/>
              </a:rPr>
              <a:t>; (2) </a:t>
            </a:r>
            <a:r>
              <a:rPr lang="en-US" sz="2600" dirty="0" err="1">
                <a:latin typeface="Times New Roman" panose="02020603050405020304" pitchFamily="18" charset="0"/>
                <a:ea typeface="Times New Roman" panose="02020603050405020304" pitchFamily="18" charset="0"/>
              </a:rPr>
              <a:t>toán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(3)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môn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khoa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(4) </a:t>
            </a:r>
            <a:r>
              <a:rPr lang="en-US" sz="2600" dirty="0" err="1">
                <a:latin typeface="Times New Roman" panose="02020603050405020304" pitchFamily="18" charset="0"/>
                <a:ea typeface="Times New Roman" panose="02020603050405020304" pitchFamily="18" charset="0"/>
              </a:rPr>
              <a:t>lịch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sử</a:t>
            </a:r>
            <a:r>
              <a:rPr lang="en-US" sz="2600" dirty="0">
                <a:latin typeface="Times New Roman" panose="02020603050405020304" pitchFamily="18" charset="0"/>
                <a:ea typeface="Times New Roman" panose="02020603050405020304" pitchFamily="18" charset="0"/>
              </a:rPr>
              <a:t>; (5) </a:t>
            </a:r>
            <a:r>
              <a:rPr lang="en-US" sz="2600" dirty="0" err="1">
                <a:latin typeface="Times New Roman" panose="02020603050405020304" pitchFamily="18" charset="0"/>
                <a:ea typeface="Times New Roman" panose="02020603050405020304" pitchFamily="18" charset="0"/>
              </a:rPr>
              <a:t>ngoại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3129153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22218" y="1228398"/>
            <a:ext cx="7065818" cy="4324261"/>
          </a:xfrm>
          <a:prstGeom prst="rect">
            <a:avLst/>
          </a:prstGeom>
        </p:spPr>
        <p:txBody>
          <a:bodyPr wrap="square">
            <a:spAutoFit/>
          </a:bodyPr>
          <a:lstStyle/>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Bobbitt (1924), CTGD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nghĩa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theo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hai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1) </a:t>
            </a:r>
            <a:r>
              <a:rPr lang="en-US" sz="2600" dirty="0" err="1">
                <a:latin typeface="Times New Roman" panose="02020603050405020304" pitchFamily="18" charset="0"/>
                <a:ea typeface="Times New Roman" panose="02020603050405020304" pitchFamily="18" charset="0"/>
              </a:rPr>
              <a:t>Đó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nhằm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mỗi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2) </a:t>
            </a:r>
            <a:r>
              <a:rPr lang="en-US" sz="2600" dirty="0" err="1">
                <a:latin typeface="Times New Roman" panose="02020603050405020304" pitchFamily="18" charset="0"/>
                <a:ea typeface="Times New Roman" panose="02020603050405020304" pitchFamily="18" charset="0"/>
              </a:rPr>
              <a:t>Đó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nhằm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học</a:t>
            </a:r>
            <a:r>
              <a:rPr lang="en-US" sz="2600" dirty="0" smtClean="0">
                <a:latin typeface="Times New Roman" panose="02020603050405020304" pitchFamily="18" charset="0"/>
                <a:ea typeface="Times New Roman" panose="02020603050405020304" pitchFamily="18" charset="0"/>
              </a:rPr>
              <a:t>. </a:t>
            </a:r>
          </a:p>
          <a:p>
            <a:pPr indent="431800" algn="just">
              <a:spcBef>
                <a:spcPts val="600"/>
              </a:spcBef>
              <a:spcAft>
                <a:spcPts val="0"/>
              </a:spcAft>
            </a:pPr>
            <a:r>
              <a:rPr lang="en-US" sz="2600" dirty="0" smtClean="0">
                <a:latin typeface="Times New Roman" panose="02020603050405020304" pitchFamily="18" charset="0"/>
                <a:ea typeface="Times New Roman" panose="02020603050405020304" pitchFamily="18" charset="0"/>
              </a:rPr>
              <a:t>Theo </a:t>
            </a:r>
            <a:r>
              <a:rPr lang="en-US" sz="2600" dirty="0" err="1">
                <a:latin typeface="Times New Roman" panose="02020603050405020304" pitchFamily="18" charset="0"/>
                <a:ea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này</a:t>
            </a:r>
            <a:r>
              <a:rPr lang="en-US" sz="2600" dirty="0">
                <a:latin typeface="Times New Roman" panose="02020603050405020304" pitchFamily="18" charset="0"/>
                <a:ea typeface="Times New Roman" panose="02020603050405020304" pitchFamily="18" charset="0"/>
              </a:rPr>
              <a:t>, Hollis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Doak</a:t>
            </a:r>
            <a:r>
              <a:rPr lang="en-US" sz="2600" dirty="0">
                <a:latin typeface="Times New Roman" panose="02020603050405020304" pitchFamily="18" charset="0"/>
                <a:ea typeface="Times New Roman" panose="02020603050405020304" pitchFamily="18" charset="0"/>
              </a:rPr>
              <a:t> Campbell (1935)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rằng</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hiểu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dẫn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147397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7527" y="1581082"/>
            <a:ext cx="7495309" cy="4001095"/>
          </a:xfrm>
          <a:prstGeom prst="rect">
            <a:avLst/>
          </a:prstGeom>
        </p:spPr>
        <p:txBody>
          <a:bodyPr wrap="square">
            <a:spAutoFit/>
          </a:bodyPr>
          <a:lstStyle/>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Ngày</a:t>
            </a:r>
            <a:r>
              <a:rPr lang="en-US" sz="2600" dirty="0">
                <a:latin typeface="Times New Roman" panose="02020603050405020304" pitchFamily="18" charset="0"/>
                <a:ea typeface="Times New Roman" panose="02020603050405020304" pitchFamily="18" charset="0"/>
              </a:rPr>
              <a:t> nay,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đã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không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chỉ</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bày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cuối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cùng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danh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nội</a:t>
            </a:r>
            <a:r>
              <a:rPr lang="en-US" sz="2600" dirty="0">
                <a:latin typeface="Times New Roman" panose="02020603050405020304" pitchFamily="18" charset="0"/>
                <a:ea typeface="Times New Roman" panose="02020603050405020304" pitchFamily="18" charset="0"/>
              </a:rPr>
              <a:t> dung </a:t>
            </a:r>
            <a:r>
              <a:rPr lang="en-US" sz="2600" dirty="0" err="1">
                <a:latin typeface="Times New Roman" panose="02020603050405020304" pitchFamily="18" charset="0"/>
                <a:ea typeface="Times New Roman" panose="02020603050405020304" pitchFamily="18" charset="0"/>
              </a:rPr>
              <a:t>giảng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dạy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vừa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hơn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vừa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hợp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cấu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Phạm</a:t>
            </a:r>
            <a:r>
              <a:rPr lang="en-US" sz="2600" dirty="0">
                <a:latin typeface="Times New Roman" panose="02020603050405020304" pitchFamily="18" charset="0"/>
                <a:ea typeface="Times New Roman" panose="02020603050405020304" pitchFamily="18" charset="0"/>
              </a:rPr>
              <a:t> vi, </a:t>
            </a:r>
            <a:r>
              <a:rPr lang="en-US" sz="2600" dirty="0" err="1">
                <a:latin typeface="Times New Roman" panose="02020603050405020304" pitchFamily="18" charset="0"/>
                <a:ea typeface="Times New Roman" panose="02020603050405020304" pitchFamily="18" charset="0"/>
              </a:rPr>
              <a:t>mức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cấu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trúc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nội</a:t>
            </a:r>
            <a:r>
              <a:rPr lang="en-US" sz="2600" dirty="0">
                <a:latin typeface="Times New Roman" panose="02020603050405020304" pitchFamily="18" charset="0"/>
                <a:ea typeface="Times New Roman" panose="02020603050405020304" pitchFamily="18" charset="0"/>
              </a:rPr>
              <a:t> dung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tổ</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Đánh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494299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509" y="1566952"/>
            <a:ext cx="7121235" cy="2800767"/>
          </a:xfrm>
          <a:prstGeom prst="rect">
            <a:avLst/>
          </a:prstGeom>
        </p:spPr>
        <p:txBody>
          <a:bodyPr wrap="square">
            <a:spAutoFit/>
          </a:bodyPr>
          <a:lstStyle/>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Như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vậy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smtClean="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Mục</a:t>
            </a:r>
            <a:r>
              <a:rPr lang="en-US" sz="2600" dirty="0" smtClean="0">
                <a:latin typeface="Times New Roman" panose="02020603050405020304" pitchFamily="18" charset="0"/>
                <a:ea typeface="等线 Light"/>
              </a:rPr>
              <a:t> </a:t>
            </a:r>
            <a:r>
              <a:rPr lang="en-US" sz="2600" dirty="0" err="1">
                <a:latin typeface="Times New Roman" panose="02020603050405020304" pitchFamily="18" charset="0"/>
                <a:ea typeface="等线 Light"/>
              </a:rPr>
              <a:t>đích</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mục</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tiêu</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và</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chuẩn</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đầu</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ra</a:t>
            </a:r>
            <a:r>
              <a:rPr lang="en-US" sz="2600" dirty="0">
                <a:latin typeface="Times New Roman" panose="02020603050405020304" pitchFamily="18" charset="0"/>
                <a:ea typeface="等线 Light"/>
              </a:rPr>
              <a:t> </a:t>
            </a:r>
            <a:r>
              <a:rPr lang="en-US" sz="2600" dirty="0" smtClean="0">
                <a:latin typeface="Times New Roman" panose="02020603050405020304" pitchFamily="18" charset="0"/>
                <a:ea typeface="等线 Light"/>
              </a:rPr>
              <a:t>CTGD.</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smtClean="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Nội</a:t>
            </a:r>
            <a:r>
              <a:rPr lang="en-US" sz="2600" dirty="0" smtClean="0">
                <a:latin typeface="Times New Roman" panose="02020603050405020304" pitchFamily="18" charset="0"/>
                <a:ea typeface="等线 Light"/>
              </a:rPr>
              <a:t> </a:t>
            </a:r>
            <a:r>
              <a:rPr lang="en-US" sz="2600" dirty="0">
                <a:latin typeface="Times New Roman" panose="02020603050405020304" pitchFamily="18" charset="0"/>
                <a:ea typeface="等线 Light"/>
              </a:rPr>
              <a:t>dung </a:t>
            </a:r>
            <a:r>
              <a:rPr lang="en-US" sz="2600" dirty="0" err="1">
                <a:latin typeface="Times New Roman" panose="02020603050405020304" pitchFamily="18" charset="0"/>
                <a:ea typeface="等线 Light"/>
              </a:rPr>
              <a:t>chương</a:t>
            </a:r>
            <a:r>
              <a:rPr lang="en-US" sz="2600" dirty="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trình</a:t>
            </a:r>
            <a:r>
              <a:rPr lang="en-US" sz="2600" dirty="0" smtClean="0">
                <a:latin typeface="Times New Roman" panose="02020603050405020304" pitchFamily="18" charset="0"/>
                <a:ea typeface="等线 Light"/>
              </a:rPr>
              <a:t>.</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smtClean="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Hình</a:t>
            </a:r>
            <a:r>
              <a:rPr lang="en-US" sz="2600" dirty="0" smtClean="0">
                <a:latin typeface="Times New Roman" panose="02020603050405020304" pitchFamily="18" charset="0"/>
                <a:ea typeface="等线 Light"/>
              </a:rPr>
              <a:t> </a:t>
            </a:r>
            <a:r>
              <a:rPr lang="en-US" sz="2600" dirty="0" err="1">
                <a:latin typeface="Times New Roman" panose="02020603050405020304" pitchFamily="18" charset="0"/>
                <a:ea typeface="等线 Light"/>
              </a:rPr>
              <a:t>thức</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tổ</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chức</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dạy</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học</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phương</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pháp</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phương</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tiện</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dạy</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học</a:t>
            </a:r>
            <a:r>
              <a:rPr lang="en-US" sz="2600" dirty="0">
                <a:latin typeface="Times New Roman" panose="02020603050405020304" pitchFamily="18" charset="0"/>
                <a:ea typeface="等线 Light"/>
              </a:rPr>
              <a:t>.</a:t>
            </a:r>
            <a:endParaRPr lang="en-US" sz="2600" dirty="0">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600" dirty="0" smtClean="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Các</a:t>
            </a:r>
            <a:r>
              <a:rPr lang="en-US" sz="2600" dirty="0" smtClean="0">
                <a:latin typeface="Times New Roman" panose="02020603050405020304" pitchFamily="18" charset="0"/>
                <a:ea typeface="等线 Light"/>
              </a:rPr>
              <a:t> </a:t>
            </a:r>
            <a:r>
              <a:rPr lang="en-US" sz="2600" dirty="0" err="1">
                <a:latin typeface="Times New Roman" panose="02020603050405020304" pitchFamily="18" charset="0"/>
                <a:ea typeface="等线 Light"/>
              </a:rPr>
              <a:t>hình</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thức</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đánh</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giá</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kết</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quả</a:t>
            </a:r>
            <a:r>
              <a:rPr lang="en-US" sz="2600" dirty="0">
                <a:latin typeface="Times New Roman" panose="02020603050405020304" pitchFamily="18" charset="0"/>
                <a:ea typeface="等线 Light"/>
              </a:rPr>
              <a:t> </a:t>
            </a:r>
            <a:r>
              <a:rPr lang="en-US" sz="2600" dirty="0" err="1">
                <a:latin typeface="Times New Roman" panose="02020603050405020304" pitchFamily="18" charset="0"/>
                <a:ea typeface="等线 Light"/>
              </a:rPr>
              <a:t>giáo</a:t>
            </a:r>
            <a:r>
              <a:rPr lang="en-US" sz="2600" dirty="0">
                <a:latin typeface="Times New Roman" panose="02020603050405020304" pitchFamily="18" charset="0"/>
                <a:ea typeface="等线 Light"/>
              </a:rPr>
              <a:t> </a:t>
            </a:r>
            <a:r>
              <a:rPr lang="en-US" sz="2600" dirty="0" err="1" smtClean="0">
                <a:latin typeface="Times New Roman" panose="02020603050405020304" pitchFamily="18" charset="0"/>
                <a:ea typeface="等线 Light"/>
              </a:rPr>
              <a:t>dục</a:t>
            </a:r>
            <a:r>
              <a:rPr lang="en-US" sz="2600" dirty="0" smtClean="0">
                <a:latin typeface="Times New Roman" panose="02020603050405020304" pitchFamily="18" charset="0"/>
                <a:ea typeface="等线 Light"/>
              </a:rPr>
              <a:t>.</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9259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83673" y="1436147"/>
            <a:ext cx="7412182" cy="3046988"/>
          </a:xfrm>
          <a:prstGeom prst="rect">
            <a:avLst/>
          </a:prstGeom>
        </p:spPr>
        <p:txBody>
          <a:bodyPr wrap="square">
            <a:spAutoFit/>
          </a:bodyPr>
          <a:lstStyle/>
          <a:p>
            <a:pPr indent="457200" algn="just">
              <a:spcBef>
                <a:spcPts val="600"/>
              </a:spcBef>
              <a:spcAft>
                <a:spcPts val="0"/>
              </a:spcAft>
            </a:pP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Khái</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niệm</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phát</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triển</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chương</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trình</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giáo</a:t>
            </a:r>
            <a:r>
              <a:rPr lang="en-US" sz="2600" i="1" dirty="0">
                <a:latin typeface="Times New Roman" panose="02020603050405020304" pitchFamily="18" charset="0"/>
                <a:ea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rPr>
              <a:t>dục</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err="1">
                <a:latin typeface="Times New Roman" panose="02020603050405020304" pitchFamily="18" charset="0"/>
                <a:ea typeface="Times New Roman" panose="02020603050405020304" pitchFamily="18" charset="0"/>
              </a:rPr>
              <a:t>Có</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nhiều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niệm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nhau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xem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xem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xét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hội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cải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đánh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5035362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8873" y="1180145"/>
            <a:ext cx="7897091" cy="4893647"/>
          </a:xfrm>
          <a:prstGeom prst="rect">
            <a:avLst/>
          </a:prstGeom>
        </p:spPr>
        <p:txBody>
          <a:bodyPr wrap="square">
            <a:spAutoFit/>
          </a:bodyPr>
          <a:lstStyle/>
          <a:p>
            <a:pPr algn="just"/>
            <a:r>
              <a:rPr lang="nb-NO" sz="2600" dirty="0" smtClean="0">
                <a:latin typeface="Times New Roman" panose="02020603050405020304" pitchFamily="18" charset="0"/>
                <a:cs typeface="Times New Roman" panose="02020603050405020304" pitchFamily="18" charset="0"/>
              </a:rPr>
              <a:t>	Phát </a:t>
            </a:r>
            <a:r>
              <a:rPr lang="nb-NO" sz="2600" dirty="0">
                <a:latin typeface="Times New Roman" panose="02020603050405020304" pitchFamily="18" charset="0"/>
                <a:cs typeface="Times New Roman" panose="02020603050405020304" pitchFamily="18" charset="0"/>
              </a:rPr>
              <a:t>triển chương trình giáo dục là một quá trình thiết kế, điều chỉnh sửa đổi dựa trên việc đánh giá thường xuyên liên tục. </a:t>
            </a:r>
            <a:endParaRPr lang="nb-NO" sz="2600" dirty="0" smtClean="0">
              <a:latin typeface="Times New Roman" panose="02020603050405020304" pitchFamily="18" charset="0"/>
              <a:cs typeface="Times New Roman" panose="02020603050405020304" pitchFamily="18" charset="0"/>
            </a:endParaRPr>
          </a:p>
          <a:p>
            <a:pPr algn="just"/>
            <a:r>
              <a:rPr lang="nb-NO" sz="2600" dirty="0" smtClean="0">
                <a:latin typeface="Times New Roman" panose="02020603050405020304" pitchFamily="18" charset="0"/>
                <a:cs typeface="Times New Roman" panose="02020603050405020304" pitchFamily="18" charset="0"/>
              </a:rPr>
              <a:t>	Phát </a:t>
            </a:r>
            <a:r>
              <a:rPr lang="nb-NO" sz="2600" dirty="0">
                <a:latin typeface="Times New Roman" panose="02020603050405020304" pitchFamily="18" charset="0"/>
                <a:cs typeface="Times New Roman" panose="02020603050405020304" pitchFamily="18" charset="0"/>
              </a:rPr>
              <a:t>triển chương trình giáo dục là một </a:t>
            </a:r>
            <a:r>
              <a:rPr lang="nb-NO" sz="2600" i="1" dirty="0">
                <a:latin typeface="Times New Roman" panose="02020603050405020304" pitchFamily="18" charset="0"/>
                <a:cs typeface="Times New Roman" panose="02020603050405020304" pitchFamily="18" charset="0"/>
              </a:rPr>
              <a:t>quá trình liên tục để hoàn thiện và không ngừng phát triển </a:t>
            </a:r>
            <a:r>
              <a:rPr lang="nb-NO" sz="2600" dirty="0">
                <a:latin typeface="Times New Roman" panose="02020603050405020304" pitchFamily="18" charset="0"/>
                <a:cs typeface="Times New Roman" panose="02020603050405020304" pitchFamily="18" charset="0"/>
              </a:rPr>
              <a:t>chương trình giáo dục</a:t>
            </a:r>
            <a:r>
              <a:rPr lang="nb-NO" sz="2600" b="1" dirty="0">
                <a:latin typeface="Times New Roman" panose="02020603050405020304" pitchFamily="18" charset="0"/>
                <a:cs typeface="Times New Roman" panose="02020603050405020304" pitchFamily="18" charset="0"/>
              </a:rPr>
              <a:t>,</a:t>
            </a:r>
            <a:r>
              <a:rPr lang="nb-NO" sz="2600" dirty="0">
                <a:latin typeface="Times New Roman" panose="02020603050405020304" pitchFamily="18" charset="0"/>
                <a:cs typeface="Times New Roman" panose="02020603050405020304" pitchFamily="18" charset="0"/>
              </a:rPr>
              <a:t> khâu nọ ảnh hưởng trực tiếp đến khâu kia, không thể tách rời từng khâu riêng rẽ hoặc không xem xét đến tác động hữu cơ của các khâu khác. </a:t>
            </a:r>
            <a:endParaRPr lang="nb-NO" sz="2600" dirty="0" smtClean="0">
              <a:latin typeface="Times New Roman" panose="02020603050405020304" pitchFamily="18" charset="0"/>
              <a:cs typeface="Times New Roman" panose="02020603050405020304" pitchFamily="18" charset="0"/>
            </a:endParaRPr>
          </a:p>
          <a:p>
            <a:pPr algn="just"/>
            <a:r>
              <a:rPr lang="nb-NO" sz="2600" dirty="0" smtClean="0">
                <a:latin typeface="Times New Roman" panose="02020603050405020304" pitchFamily="18" charset="0"/>
                <a:ea typeface="Times New Roman" panose="02020603050405020304" pitchFamily="18" charset="0"/>
                <a:cs typeface="Times New Roman" panose="02020603050405020304" pitchFamily="18" charset="0"/>
              </a:rPr>
              <a:t>	Khái </a:t>
            </a:r>
            <a:r>
              <a:rPr lang="nb-NO" sz="2600" dirty="0">
                <a:latin typeface="Times New Roman" panose="02020603050405020304" pitchFamily="18" charset="0"/>
                <a:ea typeface="Times New Roman" panose="02020603050405020304" pitchFamily="18" charset="0"/>
                <a:cs typeface="Times New Roman" panose="02020603050405020304" pitchFamily="18" charset="0"/>
              </a:rPr>
              <a:t>niệm “</a:t>
            </a:r>
            <a:r>
              <a:rPr lang="nb-NO" sz="2600" i="1" dirty="0">
                <a:latin typeface="Times New Roman" panose="02020603050405020304" pitchFamily="18" charset="0"/>
                <a:ea typeface="Times New Roman" panose="02020603050405020304" pitchFamily="18" charset="0"/>
                <a:cs typeface="Times New Roman" panose="02020603050405020304" pitchFamily="18" charset="0"/>
              </a:rPr>
              <a:t>phát triển </a:t>
            </a:r>
            <a:r>
              <a:rPr lang="nb-NO" sz="2600" dirty="0">
                <a:latin typeface="Times New Roman" panose="02020603050405020304" pitchFamily="18" charset="0"/>
                <a:ea typeface="Times New Roman" panose="02020603050405020304" pitchFamily="18" charset="0"/>
                <a:cs typeface="Times New Roman" panose="02020603050405020304" pitchFamily="18" charset="0"/>
              </a:rPr>
              <a:t>chương trình giáo dục” xem việc xây dựng chương trình là một quá trình chứ không phải là một trạng thái hoặc một giai đoạn tách biệt của quá trình đào tạo.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7125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1814945" y="1644794"/>
            <a:ext cx="2649317" cy="115070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840182" y="2833563"/>
            <a:ext cx="1787236"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en-US" sz="2600" dirty="0">
                <a:solidFill>
                  <a:schemeClr val="tx1"/>
                </a:solidFill>
                <a:latin typeface="Times New Roman" panose="02020603050405020304" pitchFamily="18" charset="0"/>
                <a:cs typeface="Times New Roman" panose="02020603050405020304" pitchFamily="18" charset="0"/>
              </a:rPr>
              <a:t>2.4.2. </a:t>
            </a:r>
            <a:r>
              <a:rPr lang="en-US" sz="2600" dirty="0" err="1">
                <a:solidFill>
                  <a:schemeClr val="tx1"/>
                </a:solidFill>
                <a:latin typeface="Times New Roman" panose="02020603050405020304" pitchFamily="18" charset="0"/>
                <a:cs typeface="Times New Roman" panose="02020603050405020304" pitchFamily="18" charset="0"/>
              </a:rPr>
              <a:t>Quan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điểm</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mục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tiêu</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7" name="Line 7"/>
          <p:cNvSpPr>
            <a:spLocks noChangeShapeType="1"/>
          </p:cNvSpPr>
          <p:nvPr/>
        </p:nvSpPr>
        <p:spPr bwMode="auto">
          <a:xfrm>
            <a:off x="4494231" y="1636467"/>
            <a:ext cx="922896" cy="11590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215911" y="370526"/>
            <a:ext cx="8556346" cy="1277677"/>
          </a:xfrm>
          <a:prstGeom prst="ellipse">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r>
              <a:rPr lang="en-US" sz="2600" b="1" dirty="0" smtClean="0">
                <a:solidFill>
                  <a:schemeClr val="tx1"/>
                </a:solidFill>
                <a:latin typeface="Times New Roman" panose="02020603050405020304" pitchFamily="18" charset="0"/>
                <a:cs typeface="Times New Roman" panose="02020603050405020304" pitchFamily="18" charset="0"/>
              </a:rPr>
              <a:t>2.3. </a:t>
            </a:r>
            <a:r>
              <a:rPr lang="vi-VN" sz="2600" b="1" dirty="0">
                <a:solidFill>
                  <a:schemeClr val="tx1"/>
                </a:solidFill>
                <a:latin typeface="Times New Roman" panose="02020603050405020304" pitchFamily="18" charset="0"/>
                <a:cs typeface="Times New Roman" panose="02020603050405020304" pitchFamily="18" charset="0"/>
              </a:rPr>
              <a:t>Quan điểm tiếp cận trong phát triển </a:t>
            </a:r>
            <a:r>
              <a:rPr lang="vi-VN" sz="2600" b="1" dirty="0" smtClean="0">
                <a:solidFill>
                  <a:schemeClr val="tx1"/>
                </a:solidFill>
                <a:latin typeface="Times New Roman" panose="02020603050405020304" pitchFamily="18" charset="0"/>
                <a:cs typeface="Times New Roman" panose="02020603050405020304" pitchFamily="18" charset="0"/>
              </a:rPr>
              <a:t>chương</a:t>
            </a:r>
            <a:endParaRPr lang="en-US" sz="2600" b="1" dirty="0" smtClean="0">
              <a:solidFill>
                <a:schemeClr val="tx1"/>
              </a:solidFill>
              <a:latin typeface="Times New Roman" panose="02020603050405020304" pitchFamily="18" charset="0"/>
              <a:cs typeface="Times New Roman" panose="02020603050405020304" pitchFamily="18" charset="0"/>
            </a:endParaRPr>
          </a:p>
          <a:p>
            <a:r>
              <a:rPr lang="vi-VN" sz="2600" b="1" dirty="0" smtClean="0">
                <a:solidFill>
                  <a:schemeClr val="tx1"/>
                </a:solidFill>
                <a:latin typeface="Times New Roman" panose="02020603050405020304" pitchFamily="18" charset="0"/>
                <a:cs typeface="Times New Roman" panose="02020603050405020304" pitchFamily="18" charset="0"/>
              </a:rPr>
              <a:t> trình </a:t>
            </a:r>
            <a:r>
              <a:rPr lang="vi-VN" sz="2600" b="1" dirty="0">
                <a:solidFill>
                  <a:schemeClr val="tx1"/>
                </a:solidFill>
                <a:latin typeface="Times New Roman" panose="02020603050405020304" pitchFamily="18" charset="0"/>
                <a:cs typeface="Times New Roman" panose="02020603050405020304" pitchFamily="18" charset="0"/>
              </a:rPr>
              <a:t>kỹ năng sống cho sinh viên cao đẳn</a:t>
            </a:r>
            <a:r>
              <a:rPr lang="en-US" sz="2600" b="1" dirty="0">
                <a:solidFill>
                  <a:schemeClr val="tx1"/>
                </a:solidFill>
                <a:latin typeface="Times New Roman" panose="02020603050405020304" pitchFamily="18" charset="0"/>
                <a:cs typeface="Times New Roman" panose="02020603050405020304" pitchFamily="18" charset="0"/>
              </a:rPr>
              <a:t>g</a:t>
            </a:r>
          </a:p>
        </p:txBody>
      </p:sp>
      <p:sp>
        <p:nvSpPr>
          <p:cNvPr id="9" name="Rounded Rectangle 8"/>
          <p:cNvSpPr/>
          <p:nvPr/>
        </p:nvSpPr>
        <p:spPr>
          <a:xfrm>
            <a:off x="1025237" y="2820498"/>
            <a:ext cx="1556748"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00" dirty="0">
                <a:solidFill>
                  <a:schemeClr val="tx1"/>
                </a:solidFill>
                <a:latin typeface="Times New Roman" panose="02020603050405020304" pitchFamily="18" charset="0"/>
                <a:cs typeface="Times New Roman" panose="02020603050405020304" pitchFamily="18" charset="0"/>
              </a:rPr>
              <a:t>2.4.1. </a:t>
            </a:r>
            <a:r>
              <a:rPr lang="en-US" sz="2600" dirty="0" err="1">
                <a:solidFill>
                  <a:schemeClr val="tx1"/>
                </a:solidFill>
                <a:latin typeface="Times New Roman" panose="02020603050405020304" pitchFamily="18" charset="0"/>
                <a:cs typeface="Times New Roman" panose="02020603050405020304" pitchFamily="18" charset="0"/>
              </a:rPr>
              <a:t>Quan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điểm</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nội</a:t>
            </a:r>
            <a:r>
              <a:rPr lang="en-US" sz="2600">
                <a:solidFill>
                  <a:schemeClr val="tx1"/>
                </a:solidFill>
                <a:latin typeface="Times New Roman" panose="02020603050405020304" pitchFamily="18" charset="0"/>
                <a:cs typeface="Times New Roman" panose="02020603050405020304" pitchFamily="18" charset="0"/>
              </a:rPr>
              <a:t> </a:t>
            </a:r>
            <a:r>
              <a:rPr lang="en-US" sz="2600" smtClean="0">
                <a:solidFill>
                  <a:schemeClr val="tx1"/>
                </a:solidFill>
                <a:latin typeface="Times New Roman" panose="02020603050405020304" pitchFamily="18" charset="0"/>
                <a:cs typeface="Times New Roman" panose="02020603050405020304" pitchFamily="18" charset="0"/>
              </a:rPr>
              <a:t>dung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4862520" y="2820498"/>
            <a:ext cx="1385879" cy="39288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600" dirty="0">
                <a:solidFill>
                  <a:schemeClr val="tx1"/>
                </a:solidFill>
                <a:latin typeface="Times New Roman" panose="02020603050405020304" pitchFamily="18" charset="0"/>
                <a:cs typeface="Times New Roman" panose="02020603050405020304" pitchFamily="18" charset="0"/>
              </a:rPr>
              <a:t>2.4.3. </a:t>
            </a:r>
            <a:r>
              <a:rPr lang="en-US" sz="2600" dirty="0" err="1">
                <a:solidFill>
                  <a:schemeClr val="tx1"/>
                </a:solidFill>
                <a:latin typeface="Times New Roman" panose="02020603050405020304" pitchFamily="18" charset="0"/>
                <a:cs typeface="Times New Roman" panose="02020603050405020304" pitchFamily="18" charset="0"/>
              </a:rPr>
              <a:t>Cách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tiếp</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cận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phát</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smtClean="0">
                <a:solidFill>
                  <a:schemeClr val="tx1"/>
                </a:solidFill>
                <a:latin typeface="Times New Roman" panose="02020603050405020304" pitchFamily="18" charset="0"/>
                <a:cs typeface="Times New Roman" panose="02020603050405020304" pitchFamily="18" charset="0"/>
              </a:rPr>
              <a:t>triển</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6645741" y="2795499"/>
            <a:ext cx="1666985"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nb-NO" sz="2600" dirty="0" smtClean="0">
                <a:solidFill>
                  <a:schemeClr val="tx1"/>
                </a:solidFill>
                <a:latin typeface="Times New Roman" panose="02020603050405020304" pitchFamily="18" charset="0"/>
                <a:cs typeface="Times New Roman" panose="02020603050405020304" pitchFamily="18" charset="0"/>
              </a:rPr>
              <a:t>2.4.4</a:t>
            </a:r>
            <a:r>
              <a:rPr lang="nb-NO" sz="2600" dirty="0">
                <a:solidFill>
                  <a:schemeClr val="tx1"/>
                </a:solidFill>
                <a:latin typeface="Times New Roman" panose="02020603050405020304" pitchFamily="18" charset="0"/>
                <a:cs typeface="Times New Roman" panose="02020603050405020304" pitchFamily="18" charset="0"/>
              </a:rPr>
              <a:t>. Một số quan điểm khác trong phát triển chương trình giáo dục</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3" name="Line 7"/>
          <p:cNvSpPr>
            <a:spLocks noChangeShapeType="1"/>
          </p:cNvSpPr>
          <p:nvPr/>
        </p:nvSpPr>
        <p:spPr bwMode="auto">
          <a:xfrm>
            <a:off x="4494084" y="1657508"/>
            <a:ext cx="2931952" cy="113799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 name="Line 7"/>
          <p:cNvSpPr>
            <a:spLocks noChangeShapeType="1"/>
          </p:cNvSpPr>
          <p:nvPr/>
        </p:nvSpPr>
        <p:spPr bwMode="auto">
          <a:xfrm flipH="1">
            <a:off x="3699164" y="1644794"/>
            <a:ext cx="794920" cy="116376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3041448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74618" y="1166705"/>
            <a:ext cx="7135091" cy="4693593"/>
          </a:xfrm>
          <a:prstGeom prst="rect">
            <a:avLst/>
          </a:prstGeom>
        </p:spPr>
        <p:txBody>
          <a:bodyPr wrap="square">
            <a:spAutoFit/>
          </a:bodyPr>
          <a:lstStyle/>
          <a:p>
            <a:pPr indent="431800" algn="just">
              <a:lnSpc>
                <a:spcPct val="150000"/>
              </a:lnSpc>
              <a:spcBef>
                <a:spcPts val="600"/>
              </a:spcBef>
              <a:spcAft>
                <a:spcPts val="0"/>
              </a:spcAft>
            </a:pPr>
            <a:r>
              <a:rPr lang="en-US" sz="2600" b="1" i="1" dirty="0">
                <a:latin typeface="Times New Roman" panose="02020603050405020304" pitchFamily="18" charset="0"/>
                <a:ea typeface="Times New Roman" panose="02020603050405020304" pitchFamily="18" charset="0"/>
                <a:cs typeface="Arial" panose="020B0604020202020204" pitchFamily="34" charset="0"/>
              </a:rPr>
              <a:t>2.4.1.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Quan</a:t>
            </a:r>
            <a:r>
              <a:rPr lang="en-US" sz="2600" b="1" i="1" dirty="0">
                <a:latin typeface="Times New Roman" panose="02020603050405020304" pitchFamily="18" charset="0"/>
                <a:ea typeface="Times New Roman" panose="02020603050405020304" pitchFamily="18" charset="0"/>
                <a:cs typeface="Arial" panose="020B0604020202020204" pitchFamily="34" charset="0"/>
              </a:rPr>
              <a:t>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điểm</a:t>
            </a:r>
            <a:r>
              <a:rPr lang="en-US" sz="2600" b="1" i="1" dirty="0">
                <a:latin typeface="Times New Roman" panose="02020603050405020304" pitchFamily="18" charset="0"/>
                <a:ea typeface="Times New Roman" panose="02020603050405020304" pitchFamily="18" charset="0"/>
                <a:cs typeface="Arial" panose="020B0604020202020204" pitchFamily="34" charset="0"/>
              </a:rPr>
              <a:t>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nội</a:t>
            </a:r>
            <a:r>
              <a:rPr lang="en-US" sz="2600" b="1" i="1" dirty="0">
                <a:latin typeface="Times New Roman" panose="02020603050405020304" pitchFamily="18" charset="0"/>
                <a:ea typeface="Times New Roman" panose="02020603050405020304" pitchFamily="18" charset="0"/>
                <a:cs typeface="Arial" panose="020B0604020202020204" pitchFamily="34" charset="0"/>
              </a:rPr>
              <a:t> dung (content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appoach</a:t>
            </a:r>
            <a:r>
              <a:rPr lang="en-US" sz="2600" b="1" i="1" dirty="0">
                <a:latin typeface="Times New Roman" panose="02020603050405020304" pitchFamily="18" charset="0"/>
                <a:ea typeface="Times New Roman" panose="02020603050405020304" pitchFamily="18" charset="0"/>
                <a:cs typeface="Arial" panose="020B0604020202020204" pitchFamily="34" charset="0"/>
              </a:rPr>
              <a:t>)</a:t>
            </a:r>
          </a:p>
          <a:p>
            <a:pPr algn="just"/>
            <a:r>
              <a:rPr lang="en-US" sz="2600" spc="-20" dirty="0" smtClean="0">
                <a:latin typeface="Times New Roman" panose="02020603050405020304" pitchFamily="18" charset="0"/>
                <a:ea typeface="Times New Roman" panose="02020603050405020304" pitchFamily="18" charset="0"/>
              </a:rPr>
              <a:t>	</a:t>
            </a:r>
            <a:r>
              <a:rPr lang="en-US" sz="2600" spc="-20" dirty="0" err="1" smtClean="0">
                <a:latin typeface="Times New Roman" panose="02020603050405020304" pitchFamily="18" charset="0"/>
                <a:ea typeface="Times New Roman" panose="02020603050405020304" pitchFamily="18" charset="0"/>
              </a:rPr>
              <a:t>Những</a:t>
            </a:r>
            <a:r>
              <a:rPr lang="en-US" sz="2600" spc="-2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xây</a:t>
            </a:r>
            <a:r>
              <a:rPr lang="en-US" sz="2600" spc="-5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dựng</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chương</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theo</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cách</a:t>
            </a:r>
            <a:r>
              <a:rPr lang="en-US" sz="2600" spc="-2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tiếp</a:t>
            </a:r>
            <a:r>
              <a:rPr lang="en-US" sz="2600" spc="-3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cận</a:t>
            </a:r>
            <a:r>
              <a:rPr lang="en-US" sz="2600" spc="-3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nội</a:t>
            </a:r>
            <a:r>
              <a:rPr lang="en-US" sz="2600" spc="-25"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spc="-30" dirty="0" err="1">
                <a:latin typeface="Times New Roman" panose="02020603050405020304" pitchFamily="18" charset="0"/>
                <a:ea typeface="Times New Roman" panose="02020603050405020304" pitchFamily="18" charset="0"/>
              </a:rPr>
              <a:t>cho</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rằng</a:t>
            </a:r>
            <a:r>
              <a:rPr lang="en-US" sz="260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giáo</a:t>
            </a:r>
            <a:r>
              <a:rPr lang="en-US" sz="2600" spc="-35" dirty="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dục</a:t>
            </a:r>
            <a:r>
              <a:rPr lang="en-US" sz="2600" spc="5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chỉ</a:t>
            </a:r>
            <a:r>
              <a:rPr lang="en-US" sz="2600" spc="1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55" dirty="0" err="1">
                <a:latin typeface="Times New Roman" panose="02020603050405020304" pitchFamily="18" charset="0"/>
                <a:ea typeface="Times New Roman" panose="02020603050405020304" pitchFamily="18" charset="0"/>
              </a:rPr>
              <a:t>rình</a:t>
            </a:r>
            <a:r>
              <a:rPr lang="en-US" sz="2600" spc="-5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truyền</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thụ</a:t>
            </a:r>
            <a:r>
              <a:rPr lang="en-US" sz="260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kiến</a:t>
            </a:r>
            <a:r>
              <a:rPr lang="en-US" sz="2600" spc="-3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thức</a:t>
            </a:r>
            <a:r>
              <a:rPr lang="en-US" sz="2600" spc="15"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của</a:t>
            </a:r>
            <a:r>
              <a:rPr lang="en-US" sz="2600" spc="4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người</a:t>
            </a:r>
            <a:r>
              <a:rPr lang="en-US" sz="2600" spc="1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dạy</a:t>
            </a:r>
            <a:r>
              <a:rPr lang="en-US" sz="2600" spc="-2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cho</a:t>
            </a:r>
            <a:r>
              <a:rPr lang="en-US" sz="2600" spc="-3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người</a:t>
            </a:r>
            <a:r>
              <a:rPr lang="en-US" sz="2600" spc="2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học</a:t>
            </a:r>
            <a:r>
              <a:rPr lang="en-US" sz="2600" spc="20" dirty="0">
                <a:latin typeface="Times New Roman" panose="02020603050405020304" pitchFamily="18" charset="0"/>
                <a:ea typeface="Times New Roman" panose="02020603050405020304" pitchFamily="18" charset="0"/>
              </a:rPr>
              <a:t>. </a:t>
            </a:r>
            <a:endParaRPr lang="en-US" sz="2600" spc="20" dirty="0" smtClean="0">
              <a:latin typeface="Times New Roman" panose="02020603050405020304" pitchFamily="18" charset="0"/>
              <a:ea typeface="Times New Roman" panose="02020603050405020304" pitchFamily="18" charset="0"/>
            </a:endParaRPr>
          </a:p>
          <a:p>
            <a:pPr algn="just"/>
            <a:r>
              <a:rPr lang="en-US" sz="2600" spc="20" dirty="0">
                <a:latin typeface="Times New Roman" panose="02020603050405020304" pitchFamily="18" charset="0"/>
                <a:ea typeface="Times New Roman" panose="02020603050405020304" pitchFamily="18" charset="0"/>
              </a:rPr>
              <a:t>	</a:t>
            </a:r>
            <a:r>
              <a:rPr lang="en-US" sz="2600" spc="-20" dirty="0" smtClean="0">
                <a:latin typeface="Times New Roman" panose="02020603050405020304" pitchFamily="18" charset="0"/>
                <a:ea typeface="Times New Roman" panose="02020603050405020304" pitchFamily="18" charset="0"/>
              </a:rPr>
              <a:t>Theo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điểm</a:t>
            </a:r>
            <a:r>
              <a:rPr lang="en-US" sz="2600" spc="1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này</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thìch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a:t>
            </a:r>
            <a:r>
              <a:rPr lang="en-US" sz="2600" spc="-50" dirty="0" err="1">
                <a:latin typeface="Times New Roman" panose="02020603050405020304" pitchFamily="18" charset="0"/>
                <a:ea typeface="Times New Roman" panose="02020603050405020304" pitchFamily="18" charset="0"/>
              </a:rPr>
              <a:t>ương</a:t>
            </a:r>
            <a:r>
              <a:rPr lang="en-US" sz="2600" spc="-5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30" dirty="0" err="1">
                <a:latin typeface="Times New Roman" panose="02020603050405020304" pitchFamily="18" charset="0"/>
                <a:ea typeface="Times New Roman" panose="02020603050405020304" pitchFamily="18" charset="0"/>
              </a:rPr>
              <a:t>rình</a:t>
            </a:r>
            <a:r>
              <a:rPr lang="en-US" sz="2600" spc="-3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g</a:t>
            </a:r>
            <a:r>
              <a:rPr lang="en-US" sz="2600" spc="-60" dirty="0" err="1" smtClean="0">
                <a:latin typeface="Times New Roman" panose="02020603050405020304" pitchFamily="18" charset="0"/>
                <a:ea typeface="Times New Roman" panose="02020603050405020304" pitchFamily="18" charset="0"/>
              </a:rPr>
              <a:t>iáo</a:t>
            </a:r>
            <a:r>
              <a:rPr lang="en-US" sz="2600" spc="-60" dirty="0" smtClean="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dục</a:t>
            </a:r>
            <a:r>
              <a:rPr lang="en-US" sz="2600" spc="1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nói</a:t>
            </a:r>
            <a:r>
              <a:rPr lang="en-US" sz="2600" spc="1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chung</a:t>
            </a:r>
            <a:r>
              <a:rPr lang="en-US" sz="2600" spc="-15"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ch</a:t>
            </a:r>
            <a:r>
              <a:rPr lang="en-US" sz="2600" spc="-30" dirty="0" err="1">
                <a:latin typeface="Times New Roman" panose="02020603050405020304" pitchFamily="18" charset="0"/>
                <a:ea typeface="Times New Roman" panose="02020603050405020304" pitchFamily="18" charset="0"/>
              </a:rPr>
              <a:t>ương</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30" dirty="0" err="1">
                <a:latin typeface="Times New Roman" panose="02020603050405020304" pitchFamily="18" charset="0"/>
                <a:ea typeface="Times New Roman" panose="02020603050405020304" pitchFamily="18" charset="0"/>
              </a:rPr>
              <a:t>rình</a:t>
            </a:r>
            <a:r>
              <a:rPr lang="en-US" sz="2600" spc="-30" dirty="0">
                <a:latin typeface="Times New Roman" panose="02020603050405020304" pitchFamily="18" charset="0"/>
                <a:ea typeface="Times New Roman" panose="02020603050405020304" pitchFamily="18" charset="0"/>
              </a:rPr>
              <a:t> </a:t>
            </a:r>
            <a:r>
              <a:rPr lang="en-US" sz="2600" spc="-35" dirty="0" err="1" smtClean="0">
                <a:latin typeface="Times New Roman" panose="02020603050405020304" pitchFamily="18" charset="0"/>
                <a:ea typeface="Times New Roman" panose="02020603050405020304" pitchFamily="18" charset="0"/>
              </a:rPr>
              <a:t>giáo</a:t>
            </a:r>
            <a:r>
              <a:rPr lang="en-US" sz="2600" spc="-35" dirty="0" smtClean="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dục</a:t>
            </a:r>
            <a:r>
              <a:rPr lang="en-US" sz="2600" spc="-3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kỹ</a:t>
            </a:r>
            <a:r>
              <a:rPr lang="en-US" sz="2600" spc="-3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năng</a:t>
            </a:r>
            <a:r>
              <a:rPr lang="en-US" sz="2600" spc="-3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sống</a:t>
            </a:r>
            <a:r>
              <a:rPr lang="en-US" sz="2600" spc="-3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nói</a:t>
            </a:r>
            <a:r>
              <a:rPr lang="en-US" sz="2600" spc="-2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riêng</a:t>
            </a:r>
            <a:r>
              <a:rPr lang="en-US" sz="2600" spc="-1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được</a:t>
            </a:r>
            <a:r>
              <a:rPr lang="en-US" sz="2600" spc="-2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cho</a:t>
            </a:r>
            <a:r>
              <a:rPr lang="en-US" sz="2600" spc="-3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một</a:t>
            </a:r>
            <a:r>
              <a:rPr lang="en-US" sz="2600" spc="-4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bản</a:t>
            </a:r>
            <a:r>
              <a:rPr lang="en-US" sz="2600" spc="-2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thảo</a:t>
            </a:r>
            <a:r>
              <a:rPr lang="en-US" sz="260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về</a:t>
            </a:r>
            <a:r>
              <a:rPr lang="en-US" sz="2600" spc="-3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nội</a:t>
            </a:r>
            <a:r>
              <a:rPr lang="en-US" sz="2600" spc="2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dirty="0" err="1">
                <a:latin typeface="Times New Roman" panose="02020603050405020304" pitchFamily="18" charset="0"/>
                <a:ea typeface="Times New Roman" panose="02020603050405020304" pitchFamily="18" charset="0"/>
              </a:rPr>
              <a:t>kiến</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thức</a:t>
            </a:r>
            <a:r>
              <a:rPr lang="en-US" sz="2600" spc="1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spc="3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dạy</a:t>
            </a:r>
            <a:r>
              <a:rPr lang="en-US" sz="2600" spc="-2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và</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học</a:t>
            </a:r>
            <a:r>
              <a:rPr lang="en-US" sz="2600" spc="1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và</a:t>
            </a:r>
            <a:r>
              <a:rPr lang="en-US" sz="2600" spc="1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mục</a:t>
            </a:r>
            <a:r>
              <a:rPr lang="en-US" sz="2600" spc="-3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tiêu</a:t>
            </a:r>
            <a:r>
              <a:rPr lang="en-US" sz="2600" spc="-3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của</a:t>
            </a:r>
            <a:r>
              <a:rPr lang="en-US" sz="2600" spc="-2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chương</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chính</a:t>
            </a:r>
            <a:r>
              <a:rPr lang="en-US" sz="260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nội</a:t>
            </a:r>
            <a:r>
              <a:rPr lang="en-US" sz="2600" spc="2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rPr>
              <a:t>và</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khối</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lượng</a:t>
            </a:r>
            <a:r>
              <a:rPr lang="en-US" sz="2600" spc="-2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kiến</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dạy</a:t>
            </a:r>
            <a:r>
              <a:rPr lang="en-US" sz="2600" spc="-2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và</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35" dirty="0" err="1">
                <a:latin typeface="Times New Roman" panose="02020603050405020304" pitchFamily="18" charset="0"/>
                <a:ea typeface="Times New Roman" panose="02020603050405020304" pitchFamily="18" charset="0"/>
              </a:rPr>
              <a:t>ruyền</a:t>
            </a:r>
            <a:r>
              <a:rPr lang="en-US" sz="2600" spc="-3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thụ</a:t>
            </a:r>
            <a:r>
              <a:rPr lang="en-US" sz="2600" spc="-1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cho</a:t>
            </a:r>
            <a:r>
              <a:rPr lang="en-US" sz="2600" spc="1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người</a:t>
            </a:r>
            <a:r>
              <a:rPr lang="en-US" sz="2600" spc="1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học</a:t>
            </a:r>
            <a:r>
              <a:rPr lang="en-US" sz="2600" spc="20" dirty="0">
                <a:latin typeface="Times New Roman" panose="02020603050405020304" pitchFamily="18" charset="0"/>
                <a:ea typeface="Times New Roman" panose="02020603050405020304" pitchFamily="18" charset="0"/>
              </a:rPr>
              <a:t>. </a:t>
            </a:r>
            <a:endParaRPr lang="en-US" sz="2600" dirty="0"/>
          </a:p>
        </p:txBody>
      </p:sp>
    </p:spTree>
    <p:extLst>
      <p:ext uri="{BB962C8B-B14F-4D97-AF65-F5344CB8AC3E}">
        <p14:creationId xmlns:p14="http://schemas.microsoft.com/office/powerpoint/2010/main" val="206770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7"/>
          <p:cNvSpPr>
            <a:spLocks noChangeShapeType="1"/>
          </p:cNvSpPr>
          <p:nvPr/>
        </p:nvSpPr>
        <p:spPr bwMode="auto">
          <a:xfrm flipH="1">
            <a:off x="2926080" y="1609212"/>
            <a:ext cx="1500012" cy="117435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 name="Rounded Rectangle 4"/>
          <p:cNvSpPr/>
          <p:nvPr/>
        </p:nvSpPr>
        <p:spPr>
          <a:xfrm>
            <a:off x="2200348" y="2798478"/>
            <a:ext cx="1550480"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pt-BR" sz="2600" dirty="0">
                <a:solidFill>
                  <a:schemeClr val="tx1"/>
                </a:solidFill>
                <a:latin typeface="Times New Roman" panose="02020603050405020304" pitchFamily="18" charset="0"/>
                <a:cs typeface="Times New Roman" panose="02020603050405020304" pitchFamily="18" charset="0"/>
              </a:rPr>
              <a:t>1.2. Mục tiêu GDKNS cho sinh viên ở trường cao 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6" name="Line 7"/>
          <p:cNvSpPr>
            <a:spLocks noChangeShapeType="1"/>
          </p:cNvSpPr>
          <p:nvPr/>
        </p:nvSpPr>
        <p:spPr bwMode="auto">
          <a:xfrm>
            <a:off x="4462155" y="1631729"/>
            <a:ext cx="3414747" cy="113877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7"/>
          <p:cNvSpPr>
            <a:spLocks noChangeShapeType="1"/>
          </p:cNvSpPr>
          <p:nvPr/>
        </p:nvSpPr>
        <p:spPr bwMode="auto">
          <a:xfrm>
            <a:off x="4440518" y="1609212"/>
            <a:ext cx="7212" cy="11612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 name="Oval 7"/>
          <p:cNvSpPr/>
          <p:nvPr/>
        </p:nvSpPr>
        <p:spPr>
          <a:xfrm>
            <a:off x="780946" y="342117"/>
            <a:ext cx="7775863" cy="1277677"/>
          </a:xfrm>
          <a:prstGeom prst="ellipse">
            <a:avLst/>
          </a:prstGeom>
          <a:solidFill>
            <a:srgbClr val="00B0F0"/>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pPr marL="514350" indent="-514350" algn="ctr">
              <a:buAutoNum type="arabicPeriod"/>
            </a:pPr>
            <a:r>
              <a:rPr lang="en-US" sz="2600" b="1" dirty="0" err="1" smtClean="0">
                <a:solidFill>
                  <a:schemeClr val="tx1"/>
                </a:solidFill>
                <a:latin typeface="Times New Roman" panose="02020603050405020304" pitchFamily="18" charset="0"/>
                <a:cs typeface="Times New Roman" panose="02020603050405020304" pitchFamily="18" charset="0"/>
              </a:rPr>
              <a:t>Giáo</a:t>
            </a:r>
            <a:r>
              <a:rPr lang="en-US" sz="2600" b="1" dirty="0" smtClean="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dục</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kỹ</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năng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sống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cho</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sinh</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viên</a:t>
            </a:r>
            <a:r>
              <a:rPr lang="en-US" sz="2600" b="1" dirty="0">
                <a:solidFill>
                  <a:schemeClr val="tx1"/>
                </a:solidFill>
                <a:latin typeface="Times New Roman" panose="02020603050405020304" pitchFamily="18" charset="0"/>
                <a:cs typeface="Times New Roman" panose="02020603050405020304" pitchFamily="18" charset="0"/>
              </a:rPr>
              <a:t> </a:t>
            </a:r>
            <a:endParaRPr lang="en-US" sz="2600" b="1" dirty="0" smtClean="0">
              <a:solidFill>
                <a:schemeClr val="tx1"/>
              </a:solidFill>
              <a:latin typeface="Times New Roman" panose="02020603050405020304" pitchFamily="18" charset="0"/>
              <a:cs typeface="Times New Roman" panose="02020603050405020304" pitchFamily="18" charset="0"/>
            </a:endParaRPr>
          </a:p>
          <a:p>
            <a:pPr algn="ctr"/>
            <a:r>
              <a:rPr lang="en-US" sz="2600" b="1" dirty="0" smtClean="0">
                <a:solidFill>
                  <a:schemeClr val="tx1"/>
                </a:solidFill>
                <a:latin typeface="Times New Roman" panose="02020603050405020304" pitchFamily="18" charset="0"/>
                <a:cs typeface="Times New Roman" panose="02020603050405020304" pitchFamily="18" charset="0"/>
              </a:rPr>
              <a:t>ở </a:t>
            </a:r>
            <a:r>
              <a:rPr lang="en-US" sz="2600" b="1" dirty="0" err="1">
                <a:solidFill>
                  <a:schemeClr val="tx1"/>
                </a:solidFill>
                <a:latin typeface="Times New Roman" panose="02020603050405020304" pitchFamily="18" charset="0"/>
                <a:cs typeface="Times New Roman" panose="02020603050405020304" pitchFamily="18" charset="0"/>
              </a:rPr>
              <a:t>trường</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a:solidFill>
                  <a:schemeClr val="tx1"/>
                </a:solidFill>
                <a:latin typeface="Times New Roman" panose="02020603050405020304" pitchFamily="18" charset="0"/>
                <a:cs typeface="Times New Roman" panose="02020603050405020304" pitchFamily="18" charset="0"/>
              </a:rPr>
              <a:t>cao</a:t>
            </a:r>
            <a:r>
              <a:rPr lang="en-US" sz="2600" b="1" dirty="0">
                <a:solidFill>
                  <a:schemeClr val="tx1"/>
                </a:solidFill>
                <a:latin typeface="Times New Roman" panose="02020603050405020304" pitchFamily="18" charset="0"/>
                <a:cs typeface="Times New Roman" panose="02020603050405020304" pitchFamily="18" charset="0"/>
              </a:rPr>
              <a:t> </a:t>
            </a:r>
            <a:r>
              <a:rPr lang="en-US" sz="2600" b="1" dirty="0" err="1" smtClean="0">
                <a:solidFill>
                  <a:schemeClr val="tx1"/>
                </a:solidFill>
                <a:latin typeface="Times New Roman" panose="02020603050405020304" pitchFamily="18" charset="0"/>
                <a:cs typeface="Times New Roman" panose="02020603050405020304" pitchFamily="18" charset="0"/>
              </a:rPr>
              <a:t>đẳng</a:t>
            </a:r>
            <a:endParaRPr lang="en-US" sz="2600" b="1" dirty="0">
              <a:solidFill>
                <a:schemeClr val="tx1"/>
              </a:solidFill>
              <a:latin typeface="Times New Roman" panose="02020603050405020304" pitchFamily="18" charset="0"/>
              <a:cs typeface="Times New Roman" panose="02020603050405020304" pitchFamily="18" charset="0"/>
            </a:endParaRPr>
          </a:p>
        </p:txBody>
      </p:sp>
      <p:sp>
        <p:nvSpPr>
          <p:cNvPr id="9" name="Rounded Rectangle 8"/>
          <p:cNvSpPr/>
          <p:nvPr/>
        </p:nvSpPr>
        <p:spPr>
          <a:xfrm>
            <a:off x="602341" y="2798478"/>
            <a:ext cx="1500741" cy="392889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a:defRPr/>
            </a:pPr>
            <a:r>
              <a:rPr lang="en-US" sz="2600" dirty="0" smtClean="0">
                <a:solidFill>
                  <a:schemeClr val="tx1"/>
                </a:solidFill>
                <a:latin typeface="Times New Roman" panose="02020603050405020304" pitchFamily="18" charset="0"/>
                <a:cs typeface="Times New Roman" panose="02020603050405020304" pitchFamily="18" charset="0"/>
              </a:rPr>
              <a:t>1.1</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lý</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luận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và</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cơ</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sở</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thực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tiễn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của</a:t>
            </a:r>
            <a:r>
              <a:rPr lang="en-US" sz="2600" dirty="0">
                <a:solidFill>
                  <a:schemeClr val="tx1"/>
                </a:solidFill>
                <a:latin typeface="Times New Roman" panose="02020603050405020304" pitchFamily="18" charset="0"/>
                <a:cs typeface="Times New Roman" panose="02020603050405020304" pitchFamily="18" charset="0"/>
              </a:rPr>
              <a:t> GDKNS </a:t>
            </a:r>
            <a:r>
              <a:rPr lang="en-US" sz="2600" dirty="0" err="1">
                <a:solidFill>
                  <a:schemeClr val="tx1"/>
                </a:solidFill>
                <a:latin typeface="Times New Roman" panose="02020603050405020304" pitchFamily="18" charset="0"/>
                <a:cs typeface="Times New Roman" panose="02020603050405020304" pitchFamily="18" charset="0"/>
              </a:rPr>
              <a:t>cho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sinh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viên</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cao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đẳng</a:t>
            </a:r>
            <a:endParaRPr lang="vi-VN" altLang="en-US" sz="2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3849733" y="2783564"/>
            <a:ext cx="1550481" cy="39288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600" dirty="0">
                <a:solidFill>
                  <a:schemeClr val="tx1"/>
                </a:solidFill>
                <a:latin typeface="Times New Roman" panose="02020603050405020304" pitchFamily="18" charset="0"/>
                <a:cs typeface="Times New Roman" panose="02020603050405020304" pitchFamily="18" charset="0"/>
              </a:rPr>
              <a:t>1.3. </a:t>
            </a:r>
            <a:r>
              <a:rPr lang="en-US" sz="2600" dirty="0" err="1">
                <a:solidFill>
                  <a:schemeClr val="tx1"/>
                </a:solidFill>
                <a:latin typeface="Times New Roman" panose="02020603050405020304" pitchFamily="18" charset="0"/>
                <a:cs typeface="Times New Roman" panose="02020603050405020304" pitchFamily="18" charset="0"/>
              </a:rPr>
              <a:t>Nội</a:t>
            </a:r>
            <a:r>
              <a:rPr lang="en-US" sz="2600" dirty="0">
                <a:solidFill>
                  <a:schemeClr val="tx1"/>
                </a:solidFill>
                <a:latin typeface="Times New Roman" panose="02020603050405020304" pitchFamily="18" charset="0"/>
                <a:cs typeface="Times New Roman" panose="02020603050405020304" pitchFamily="18" charset="0"/>
              </a:rPr>
              <a:t> dung </a:t>
            </a:r>
            <a:r>
              <a:rPr lang="en-US" sz="2600" dirty="0" err="1">
                <a:solidFill>
                  <a:schemeClr val="tx1"/>
                </a:solidFill>
                <a:latin typeface="Times New Roman" panose="02020603050405020304" pitchFamily="18" charset="0"/>
                <a:cs typeface="Times New Roman" panose="02020603050405020304" pitchFamily="18" charset="0"/>
              </a:rPr>
              <a:t>giáo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dục</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kỹ</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năng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sống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cho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sinh</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viên</a:t>
            </a:r>
            <a:r>
              <a:rPr lang="en-US" sz="2600" dirty="0">
                <a:solidFill>
                  <a:schemeClr val="tx1"/>
                </a:solidFill>
                <a:latin typeface="Times New Roman" panose="02020603050405020304" pitchFamily="18" charset="0"/>
                <a:cs typeface="Times New Roman" panose="02020603050405020304" pitchFamily="18" charset="0"/>
              </a:rPr>
              <a:t> ở </a:t>
            </a:r>
            <a:r>
              <a:rPr lang="en-US" sz="2600" dirty="0" err="1">
                <a:solidFill>
                  <a:schemeClr val="tx1"/>
                </a:solidFill>
                <a:latin typeface="Times New Roman" panose="02020603050405020304" pitchFamily="18" charset="0"/>
                <a:cs typeface="Times New Roman" panose="02020603050405020304" pitchFamily="18" charset="0"/>
              </a:rPr>
              <a:t>trường</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cao</a:t>
            </a:r>
            <a:r>
              <a:rPr lang="en-US" sz="2600" dirty="0">
                <a:solidFill>
                  <a:schemeClr val="tx1"/>
                </a:solidFill>
                <a:latin typeface="Times New Roman" panose="02020603050405020304" pitchFamily="18" charset="0"/>
                <a:cs typeface="Times New Roman" panose="02020603050405020304" pitchFamily="18" charset="0"/>
              </a:rPr>
              <a:t> </a:t>
            </a:r>
            <a:r>
              <a:rPr lang="en-US" sz="2600" dirty="0" err="1">
                <a:solidFill>
                  <a:schemeClr val="tx1"/>
                </a:solidFill>
                <a:latin typeface="Times New Roman" panose="02020603050405020304" pitchFamily="18" charset="0"/>
                <a:cs typeface="Times New Roman" panose="02020603050405020304" pitchFamily="18" charset="0"/>
              </a:rPr>
              <a:t>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1" name="Rounded Rectangle 10"/>
          <p:cNvSpPr/>
          <p:nvPr/>
        </p:nvSpPr>
        <p:spPr>
          <a:xfrm>
            <a:off x="5495251" y="2770501"/>
            <a:ext cx="1550481"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r>
              <a:rPr lang="vi-VN" sz="2600" dirty="0">
                <a:solidFill>
                  <a:schemeClr val="tx1"/>
                </a:solidFill>
                <a:latin typeface="Times New Roman" panose="02020603050405020304" pitchFamily="18" charset="0"/>
                <a:cs typeface="Times New Roman" panose="02020603050405020304" pitchFamily="18" charset="0"/>
              </a:rPr>
              <a:t>1.</a:t>
            </a:r>
            <a:r>
              <a:rPr lang="en-US" sz="2600" dirty="0">
                <a:solidFill>
                  <a:schemeClr val="tx1"/>
                </a:solidFill>
                <a:latin typeface="Times New Roman" panose="02020603050405020304" pitchFamily="18" charset="0"/>
                <a:cs typeface="Times New Roman" panose="02020603050405020304" pitchFamily="18" charset="0"/>
              </a:rPr>
              <a:t>4</a:t>
            </a:r>
            <a:r>
              <a:rPr lang="vi-VN" sz="2600" dirty="0">
                <a:solidFill>
                  <a:schemeClr val="tx1"/>
                </a:solidFill>
                <a:latin typeface="Times New Roman" panose="02020603050405020304" pitchFamily="18" charset="0"/>
                <a:cs typeface="Times New Roman" panose="02020603050405020304" pitchFamily="18" charset="0"/>
              </a:rPr>
              <a:t>. Đội ngũ tham gia giáo dục kỹ năng sống cho sinh viên ở trường cao 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2" name="Line 7"/>
          <p:cNvSpPr>
            <a:spLocks noChangeShapeType="1"/>
          </p:cNvSpPr>
          <p:nvPr/>
        </p:nvSpPr>
        <p:spPr bwMode="auto">
          <a:xfrm flipH="1">
            <a:off x="1358536" y="1631729"/>
            <a:ext cx="3074767" cy="113877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 name="Rounded Rectangle 12"/>
          <p:cNvSpPr/>
          <p:nvPr/>
        </p:nvSpPr>
        <p:spPr>
          <a:xfrm>
            <a:off x="7140769" y="2798478"/>
            <a:ext cx="1550481" cy="392889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r>
              <a:rPr lang="vi-VN" sz="2600" dirty="0">
                <a:solidFill>
                  <a:schemeClr val="tx1"/>
                </a:solidFill>
                <a:latin typeface="Times New Roman" panose="02020603050405020304" pitchFamily="18" charset="0"/>
                <a:cs typeface="Times New Roman" panose="02020603050405020304" pitchFamily="18" charset="0"/>
              </a:rPr>
              <a:t>1.</a:t>
            </a:r>
            <a:r>
              <a:rPr lang="en-US" sz="2600" dirty="0">
                <a:solidFill>
                  <a:schemeClr val="tx1"/>
                </a:solidFill>
                <a:latin typeface="Times New Roman" panose="02020603050405020304" pitchFamily="18" charset="0"/>
                <a:cs typeface="Times New Roman" panose="02020603050405020304" pitchFamily="18" charset="0"/>
              </a:rPr>
              <a:t>5</a:t>
            </a:r>
            <a:r>
              <a:rPr lang="vi-VN" sz="2600" dirty="0">
                <a:solidFill>
                  <a:schemeClr val="tx1"/>
                </a:solidFill>
                <a:latin typeface="Times New Roman" panose="02020603050405020304" pitchFamily="18" charset="0"/>
                <a:cs typeface="Times New Roman" panose="02020603050405020304" pitchFamily="18" charset="0"/>
              </a:rPr>
              <a:t>. Các hình thức giáo dục KNS cho sinh viên ở trường cao đẳng</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15" name="Line 7"/>
          <p:cNvSpPr>
            <a:spLocks noChangeShapeType="1"/>
          </p:cNvSpPr>
          <p:nvPr/>
        </p:nvSpPr>
        <p:spPr bwMode="auto">
          <a:xfrm>
            <a:off x="4459018" y="1603749"/>
            <a:ext cx="1811154" cy="116674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3557109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1382" y="1595827"/>
            <a:ext cx="7287491" cy="3693319"/>
          </a:xfrm>
          <a:prstGeom prst="rect">
            <a:avLst/>
          </a:prstGeom>
        </p:spPr>
        <p:txBody>
          <a:bodyPr wrap="square">
            <a:spAutoFit/>
          </a:bodyPr>
          <a:lstStyle/>
          <a:p>
            <a:pPr algn="just"/>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smtClean="0">
                <a:latin typeface="Times New Roman" panose="02020603050405020304" pitchFamily="18" charset="0"/>
                <a:ea typeface="Times New Roman" panose="02020603050405020304" pitchFamily="18" charset="0"/>
                <a:cs typeface="Times New Roman" panose="02020603050405020304" pitchFamily="18" charset="0"/>
              </a:rPr>
              <a:t>Chẳng</a:t>
            </a:r>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hạn</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sz="26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kỹ</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b</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ản</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bày</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môn</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dựa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đó</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dạy</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sẽ</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họ</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phải</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25" dirty="0" err="1">
                <a:latin typeface="Times New Roman" panose="02020603050405020304" pitchFamily="18" charset="0"/>
                <a:ea typeface="Times New Roman" panose="02020603050405020304" pitchFamily="18" charset="0"/>
                <a:cs typeface="Times New Roman" panose="02020603050405020304" pitchFamily="18" charset="0"/>
              </a:rPr>
              <a:t>dạy</a:t>
            </a:r>
            <a:r>
              <a:rPr lang="en-US" sz="2600" i="1"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cái</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15"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2600" i="1"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35"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i="1"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25" dirty="0" err="1" smtClean="0">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spc="-25"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15" dirty="0" err="1">
                <a:latin typeface="Times New Roman" panose="02020603050405020304" pitchFamily="18" charset="0"/>
                <a:ea typeface="Times New Roman" panose="02020603050405020304" pitchFamily="18" charset="0"/>
                <a:cs typeface="Times New Roman" panose="02020603050405020304" pitchFamily="18" charset="0"/>
              </a:rPr>
              <a:t>cần</a:t>
            </a:r>
            <a:r>
              <a:rPr lang="en-US" sz="2600" i="1"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15" dirty="0" err="1">
                <a:latin typeface="Times New Roman" panose="02020603050405020304" pitchFamily="18" charset="0"/>
                <a:ea typeface="Times New Roman" panose="02020603050405020304" pitchFamily="18" charset="0"/>
                <a:cs typeface="Times New Roman" panose="02020603050405020304" pitchFamily="18" charset="0"/>
              </a:rPr>
              <a:t>mình</a:t>
            </a:r>
            <a:r>
              <a:rPr lang="en-US" sz="2600" i="1"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phải</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15"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35"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i="1"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2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i="1"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20" dirty="0">
                <a:latin typeface="Times New Roman" panose="02020603050405020304" pitchFamily="18" charset="0"/>
                <a:ea typeface="Times New Roman" panose="02020603050405020304" pitchFamily="18" charset="0"/>
                <a:cs typeface="Times New Roman" panose="02020603050405020304" pitchFamily="18" charset="0"/>
              </a:rPr>
              <a:t>dung </a:t>
            </a:r>
            <a:r>
              <a:rPr lang="en-US" sz="2600" i="1" spc="-35"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600" i="1"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th</a:t>
            </a:r>
            <a:r>
              <a:rPr lang="en-US" sz="2600" i="1" spc="-60" dirty="0" err="1">
                <a:latin typeface="Times New Roman" panose="02020603050405020304" pitchFamily="18" charset="0"/>
                <a:ea typeface="Times New Roman" panose="02020603050405020304" pitchFamily="18" charset="0"/>
                <a:cs typeface="Times New Roman" panose="02020603050405020304" pitchFamily="18" charset="0"/>
              </a:rPr>
              <a:t>ức</a:t>
            </a:r>
            <a:r>
              <a:rPr lang="en-US" sz="2600" i="1"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spc="20" dirty="0" err="1">
                <a:latin typeface="Times New Roman" panose="02020603050405020304" pitchFamily="18" charset="0"/>
                <a:ea typeface="Times New Roman" panose="02020603050405020304" pitchFamily="18" charset="0"/>
                <a:cs typeface="Times New Roman" panose="02020603050405020304" pitchFamily="18" charset="0"/>
              </a:rPr>
              <a:t>gì</a:t>
            </a:r>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Như</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vậy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xây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này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đơn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chỉ</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cuốn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sách</a:t>
            </a:r>
            <a:r>
              <a:rPr lang="en-US" sz="2600" dirty="0">
                <a:latin typeface="Times New Roman" panose="02020603050405020304" pitchFamily="18" charset="0"/>
                <a:cs typeface="Times New Roman" panose="02020603050405020304" pitchFamily="18" charset="0"/>
              </a:rPr>
              <a:t> hay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dạy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môn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ngoài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chiến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dạy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88933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55964" y="861629"/>
            <a:ext cx="7287491" cy="5693866"/>
          </a:xfrm>
          <a:prstGeom prst="rect">
            <a:avLst/>
          </a:prstGeom>
        </p:spPr>
        <p:txBody>
          <a:bodyPr wrap="square">
            <a:spAutoFit/>
          </a:bodyPr>
          <a:lstStyle/>
          <a:p>
            <a:pPr algn="just"/>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smtClean="0">
                <a:latin typeface="Times New Roman" panose="02020603050405020304" pitchFamily="18" charset="0"/>
                <a:ea typeface="Times New Roman" panose="02020603050405020304" pitchFamily="18" charset="0"/>
                <a:cs typeface="Times New Roman" panose="02020603050405020304" pitchFamily="18" charset="0"/>
              </a:rPr>
              <a:t>Hệ</a:t>
            </a:r>
            <a:r>
              <a:rPr lang="en-US" sz="2600" spc="2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quả</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thụ</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smtClean="0">
                <a:latin typeface="Times New Roman" panose="02020603050405020304" pitchFamily="18" charset="0"/>
                <a:ea typeface="Times New Roman" panose="02020603050405020304" pitchFamily="18" charset="0"/>
                <a:cs typeface="Times New Roman" panose="02020603050405020304" pitchFamily="18" charset="0"/>
              </a:rPr>
              <a:t>chương</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smtClean="0">
                <a:latin typeface="Times New Roman" panose="02020603050405020304" pitchFamily="18" charset="0"/>
                <a:ea typeface="Times New Roman" panose="02020603050405020304" pitchFamily="18" charset="0"/>
                <a:cs typeface="Times New Roman" panose="02020603050405020304" pitchFamily="18" charset="0"/>
              </a:rPr>
              <a:t>dạy</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cũng</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chỉ</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0" dirty="0" err="1">
                <a:latin typeface="Times New Roman" panose="02020603050405020304" pitchFamily="18" charset="0"/>
                <a:ea typeface="Times New Roman" panose="02020603050405020304" pitchFamily="18" charset="0"/>
                <a:cs typeface="Times New Roman" panose="02020603050405020304" pitchFamily="18" charset="0"/>
              </a:rPr>
              <a:t>tìm</a:t>
            </a:r>
            <a:r>
              <a:rPr lang="en-US" sz="26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phù</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hợp</a:t>
            </a:r>
            <a:r>
              <a:rPr lang="en-US" sz="2600" spc="-1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đạt</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5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6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đó</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vô</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đẩy</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thụ</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en-US" sz="26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iếp</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cs typeface="Times New Roman" panose="02020603050405020304" pitchFamily="18" charset="0"/>
              </a:rPr>
              <a:t>cận</a:t>
            </a:r>
            <a:r>
              <a:rPr lang="en-US" sz="26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truyền</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Mặc</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nay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xây</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dựng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chương</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trình</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này</a:t>
            </a:r>
            <a:r>
              <a:rPr lang="en-US" sz="2600" dirty="0">
                <a:latin typeface="Times New Roman" panose="02020603050405020304" pitchFamily="18" charset="0"/>
                <a:cs typeface="Times New Roman" panose="02020603050405020304" pitchFamily="18" charset="0"/>
              </a:rPr>
              <a:t>, song ở </a:t>
            </a:r>
            <a:r>
              <a:rPr lang="en-US" sz="2600" dirty="0" err="1">
                <a:latin typeface="Times New Roman" panose="02020603050405020304" pitchFamily="18" charset="0"/>
                <a:cs typeface="Times New Roman" panose="02020603050405020304" pitchFamily="18" charset="0"/>
              </a:rPr>
              <a:t>nhiều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sở</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Việt</a:t>
            </a:r>
            <a:r>
              <a:rPr lang="en-US" sz="2600" dirty="0">
                <a:latin typeface="Times New Roman" panose="02020603050405020304" pitchFamily="18" charset="0"/>
                <a:cs typeface="Times New Roman" panose="02020603050405020304" pitchFamily="18" charset="0"/>
              </a:rPr>
              <a:t> Nam </a:t>
            </a:r>
            <a:r>
              <a:rPr lang="en-US" sz="2600" dirty="0" err="1">
                <a:latin typeface="Times New Roman" panose="02020603050405020304" pitchFamily="18" charset="0"/>
                <a:cs typeface="Times New Roman" panose="02020603050405020304" pitchFamily="18" charset="0"/>
              </a:rPr>
              <a: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đang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nội</a:t>
            </a:r>
            <a:r>
              <a:rPr lang="en-US" sz="2600" dirty="0">
                <a:latin typeface="Times New Roman" panose="02020603050405020304" pitchFamily="18" charset="0"/>
                <a:cs typeface="Times New Roman" panose="02020603050405020304" pitchFamily="18" charset="0"/>
              </a:rPr>
              <a:t> dung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xây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vẫn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chủ</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đạo</a:t>
            </a:r>
            <a:r>
              <a:rPr lang="en-US" sz="2600" dirty="0">
                <a:latin typeface="Times New Roman" panose="02020603050405020304" pitchFamily="18" charset="0"/>
                <a:cs typeface="Times New Roman" panose="02020603050405020304" pitchFamily="18" charset="0"/>
              </a:rPr>
              <a:t>.</a:t>
            </a:r>
          </a:p>
          <a:p>
            <a:pPr algn="just"/>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16122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63782" y="1928590"/>
            <a:ext cx="7010400" cy="2492990"/>
          </a:xfrm>
          <a:prstGeom prst="rect">
            <a:avLst/>
          </a:prstGeom>
        </p:spPr>
        <p:txBody>
          <a:bodyPr wrap="square">
            <a:spAutoFit/>
          </a:bodyPr>
          <a:lstStyle/>
          <a:p>
            <a:pPr indent="457200" algn="just">
              <a:spcBef>
                <a:spcPts val="495"/>
              </a:spcBef>
              <a:spcAft>
                <a:spcPts val="600"/>
              </a:spcAft>
            </a:pPr>
            <a:r>
              <a:rPr lang="en-US" sz="2600" spc="-20" dirty="0" err="1" smtClean="0">
                <a:latin typeface="Times New Roman" panose="02020603050405020304" pitchFamily="18" charset="0"/>
                <a:ea typeface="Times New Roman" panose="02020603050405020304" pitchFamily="18" charset="0"/>
              </a:rPr>
              <a:t>Nếu</a:t>
            </a:r>
            <a:r>
              <a:rPr lang="en-US" sz="2600" spc="-20" dirty="0" smtClean="0">
                <a:latin typeface="Times New Roman" panose="02020603050405020304" pitchFamily="18" charset="0"/>
                <a:ea typeface="Times New Roman" panose="02020603050405020304" pitchFamily="18" charset="0"/>
              </a:rPr>
              <a:t> </a:t>
            </a:r>
            <a:r>
              <a:rPr lang="en-US" sz="2600" spc="-25" dirty="0" err="1" smtClean="0">
                <a:latin typeface="Times New Roman" panose="02020603050405020304" pitchFamily="18" charset="0"/>
                <a:ea typeface="Times New Roman" panose="02020603050405020304" pitchFamily="18" charset="0"/>
              </a:rPr>
              <a:t>khi</a:t>
            </a:r>
            <a:r>
              <a:rPr lang="en-US" sz="2600" spc="-25" dirty="0" smtClean="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xây</a:t>
            </a:r>
            <a:r>
              <a:rPr lang="en-US" sz="2600" spc="-5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dựng</a:t>
            </a:r>
            <a:r>
              <a:rPr lang="en-US" sz="2600" spc="-20" dirty="0">
                <a:latin typeface="Times New Roman" panose="02020603050405020304" pitchFamily="18" charset="0"/>
                <a:ea typeface="Times New Roman" panose="02020603050405020304" pitchFamily="18" charset="0"/>
              </a:rPr>
              <a:t> </a:t>
            </a:r>
            <a:r>
              <a:rPr lang="en-US" sz="2600" spc="-45" dirty="0" err="1" smtClean="0">
                <a:latin typeface="Times New Roman" panose="02020603050405020304" pitchFamily="18" charset="0"/>
                <a:ea typeface="Times New Roman" panose="02020603050405020304" pitchFamily="18" charset="0"/>
              </a:rPr>
              <a:t>ch</a:t>
            </a:r>
            <a:r>
              <a:rPr lang="en-US" sz="2600" spc="-30" dirty="0" err="1" smtClean="0">
                <a:latin typeface="Times New Roman" panose="02020603050405020304" pitchFamily="18" charset="0"/>
                <a:ea typeface="Times New Roman" panose="02020603050405020304" pitchFamily="18" charset="0"/>
              </a:rPr>
              <a:t>ương</a:t>
            </a:r>
            <a:r>
              <a:rPr lang="en-US" sz="2600" spc="-3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30" dirty="0" err="1">
                <a:latin typeface="Times New Roman" panose="02020603050405020304" pitchFamily="18" charset="0"/>
                <a:ea typeface="Times New Roman" panose="02020603050405020304" pitchFamily="18" charset="0"/>
              </a:rPr>
              <a:t>rình</a:t>
            </a:r>
            <a:r>
              <a:rPr lang="en-US" sz="2600" spc="-30" dirty="0">
                <a:latin typeface="Times New Roman" panose="02020603050405020304" pitchFamily="18" charset="0"/>
                <a:ea typeface="Times New Roman" panose="02020603050405020304" pitchFamily="18" charset="0"/>
              </a:rPr>
              <a:t> </a:t>
            </a:r>
            <a:r>
              <a:rPr lang="en-US" sz="2600" spc="50" dirty="0" err="1">
                <a:latin typeface="Times New Roman" panose="02020603050405020304" pitchFamily="18" charset="0"/>
                <a:ea typeface="Times New Roman" panose="02020603050405020304" pitchFamily="18" charset="0"/>
              </a:rPr>
              <a:t>chỉ</a:t>
            </a:r>
            <a:r>
              <a:rPr lang="en-US" sz="2600" spc="5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chú</a:t>
            </a:r>
            <a:r>
              <a:rPr lang="en-US" sz="2600" spc="-2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20" dirty="0" err="1">
                <a:latin typeface="Times New Roman" panose="02020603050405020304" pitchFamily="18" charset="0"/>
                <a:ea typeface="Times New Roman" panose="02020603050405020304" pitchFamily="18" charset="0"/>
              </a:rPr>
              <a:t>rọng</a:t>
            </a:r>
            <a:r>
              <a:rPr lang="en-US" sz="2600" spc="-2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đến</a:t>
            </a:r>
            <a:r>
              <a:rPr lang="en-US" sz="2600" spc="-25" dirty="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nội</a:t>
            </a:r>
            <a:r>
              <a:rPr lang="en-US" sz="2600" spc="55"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dirty="0" err="1">
                <a:latin typeface="Times New Roman" panose="02020603050405020304" pitchFamily="18" charset="0"/>
                <a:ea typeface="Times New Roman" panose="02020603050405020304" pitchFamily="18" charset="0"/>
              </a:rPr>
              <a:t>kiến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mà</a:t>
            </a:r>
            <a:r>
              <a:rPr lang="en-US" sz="2600" spc="-1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bỏ</a:t>
            </a:r>
            <a:r>
              <a:rPr lang="en-US" sz="2600" spc="15"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qua </a:t>
            </a:r>
            <a:r>
              <a:rPr lang="en-US" sz="2600" dirty="0" err="1">
                <a:latin typeface="Times New Roman" panose="02020603050405020304" pitchFamily="18" charset="0"/>
                <a:ea typeface="Times New Roman" panose="02020603050405020304" pitchFamily="18" charset="0"/>
              </a:rPr>
              <a:t>hoặc</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không</a:t>
            </a:r>
            <a:r>
              <a:rPr lang="en-US" sz="2600" spc="-2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đề</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cập</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đến</a:t>
            </a:r>
            <a:r>
              <a:rPr lang="en-US" sz="2600" spc="1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các</a:t>
            </a:r>
            <a:r>
              <a:rPr lang="en-US" sz="2600" spc="-3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yếu</a:t>
            </a:r>
            <a:r>
              <a:rPr lang="en-US" sz="2600" spc="-2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tố</a:t>
            </a:r>
            <a:r>
              <a:rPr lang="en-US" sz="2600" spc="1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khác</a:t>
            </a:r>
            <a:r>
              <a:rPr lang="en-US" sz="2600" spc="-3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như</a:t>
            </a:r>
            <a:r>
              <a:rPr lang="en-US" sz="2600" spc="20"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mục</a:t>
            </a:r>
            <a:r>
              <a:rPr lang="en-US" sz="2600" spc="-4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spc="20" dirty="0">
                <a:latin typeface="Times New Roman" panose="02020603050405020304" pitchFamily="18" charset="0"/>
                <a:ea typeface="Times New Roman" panose="02020603050405020304" pitchFamily="18" charset="0"/>
              </a:rPr>
              <a:t>qui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đào</a:t>
            </a:r>
            <a:r>
              <a:rPr lang="en-US" sz="2600" spc="-2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tạo</a:t>
            </a:r>
            <a:r>
              <a:rPr lang="en-US" sz="2600" spc="2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phương</a:t>
            </a:r>
            <a:r>
              <a:rPr lang="en-US" sz="2600" spc="-2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pháp</a:t>
            </a:r>
            <a:r>
              <a:rPr lang="en-US" sz="2600" spc="-1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dạy</a:t>
            </a:r>
            <a:r>
              <a:rPr lang="en-US" sz="2600" spc="-2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học</a:t>
            </a:r>
            <a:r>
              <a:rPr lang="en-US" sz="2600" spc="1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và</a:t>
            </a:r>
            <a:r>
              <a:rPr lang="en-US" sz="2600" spc="1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hình</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đánh</a:t>
            </a:r>
            <a:r>
              <a:rPr lang="en-US" sz="2600" spc="-1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giá</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kết</a:t>
            </a:r>
            <a:r>
              <a:rPr lang="en-US" sz="2600" spc="-2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a:t>
            </a:r>
            <a:r>
              <a:rPr lang="en-US" sz="260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học</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thì</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chương</a:t>
            </a:r>
            <a:r>
              <a:rPr lang="en-US" sz="2600" spc="-1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trình</a:t>
            </a:r>
            <a:r>
              <a:rPr lang="en-US" sz="2600" spc="-1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đó</a:t>
            </a:r>
            <a:r>
              <a:rPr lang="en-US" sz="2600" spc="15"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khó</a:t>
            </a:r>
            <a:r>
              <a:rPr lang="en-US" sz="2600" spc="-45" dirty="0">
                <a:latin typeface="Times New Roman" panose="02020603050405020304" pitchFamily="18" charset="0"/>
                <a:ea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rPr>
              <a:t>có</a:t>
            </a:r>
            <a:r>
              <a:rPr lang="en-US" sz="2600" spc="-4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phù</a:t>
            </a:r>
            <a:r>
              <a:rPr lang="en-US" sz="2600" spc="-1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hợp</a:t>
            </a:r>
            <a:r>
              <a:rPr lang="en-US" sz="2600" spc="-2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với</a:t>
            </a:r>
            <a:r>
              <a:rPr lang="en-US" sz="2600" spc="1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yêu</a:t>
            </a:r>
            <a:r>
              <a:rPr lang="en-US" sz="2600" spc="-2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cầu</a:t>
            </a:r>
            <a:r>
              <a:rPr lang="en-US" sz="2600" spc="35"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xã</a:t>
            </a:r>
            <a:r>
              <a:rPr lang="en-US" sz="2600" spc="-3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hội</a:t>
            </a:r>
            <a:r>
              <a:rPr lang="en-US" sz="2600" spc="1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và</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nhu</a:t>
            </a:r>
            <a:r>
              <a:rPr lang="en-US" sz="260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cầu</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người</a:t>
            </a:r>
            <a:r>
              <a:rPr lang="en-US" sz="2600" spc="-5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34871545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1490" y="1194459"/>
            <a:ext cx="7245927" cy="4693593"/>
          </a:xfrm>
          <a:prstGeom prst="rect">
            <a:avLst/>
          </a:prstGeom>
        </p:spPr>
        <p:txBody>
          <a:bodyPr wrap="square">
            <a:spAutoFit/>
          </a:bodyPr>
          <a:lstStyle/>
          <a:p>
            <a:pPr indent="431800" algn="just">
              <a:lnSpc>
                <a:spcPct val="150000"/>
              </a:lnSpc>
              <a:spcBef>
                <a:spcPts val="600"/>
              </a:spcBef>
              <a:spcAft>
                <a:spcPts val="0"/>
              </a:spcAft>
            </a:pPr>
            <a:r>
              <a:rPr lang="en-US" sz="2600" b="1" i="1" dirty="0">
                <a:latin typeface="Times New Roman" panose="02020603050405020304" pitchFamily="18" charset="0"/>
                <a:ea typeface="Times New Roman" panose="02020603050405020304" pitchFamily="18" charset="0"/>
                <a:cs typeface="Arial" panose="020B0604020202020204" pitchFamily="34" charset="0"/>
              </a:rPr>
              <a:t>2.4.2.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Quan</a:t>
            </a:r>
            <a:r>
              <a:rPr lang="en-US" sz="2600" b="1" i="1" dirty="0">
                <a:latin typeface="Times New Roman" panose="02020603050405020304" pitchFamily="18" charset="0"/>
                <a:ea typeface="Times New Roman" panose="02020603050405020304" pitchFamily="18" charset="0"/>
                <a:cs typeface="Arial" panose="020B0604020202020204" pitchFamily="34" charset="0"/>
              </a:rPr>
              <a:t>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điểm</a:t>
            </a:r>
            <a:r>
              <a:rPr lang="en-US" sz="2600" b="1" i="1" dirty="0">
                <a:latin typeface="Times New Roman" panose="02020603050405020304" pitchFamily="18" charset="0"/>
                <a:ea typeface="Times New Roman" panose="02020603050405020304" pitchFamily="18" charset="0"/>
                <a:cs typeface="Arial" panose="020B0604020202020204" pitchFamily="34" charset="0"/>
              </a:rPr>
              <a:t> </a:t>
            </a:r>
            <a:r>
              <a:rPr lang="en-US" sz="2600" b="1" i="1" dirty="0" err="1">
                <a:latin typeface="Times New Roman" panose="02020603050405020304" pitchFamily="18" charset="0"/>
                <a:ea typeface="Times New Roman" panose="02020603050405020304" pitchFamily="18" charset="0"/>
                <a:cs typeface="Arial" panose="020B0604020202020204" pitchFamily="34" charset="0"/>
              </a:rPr>
              <a:t>mục</a:t>
            </a:r>
            <a:r>
              <a:rPr lang="en-US" sz="2600" b="1" i="1" dirty="0">
                <a:latin typeface="Times New Roman" panose="02020603050405020304" pitchFamily="18" charset="0"/>
                <a:ea typeface="Times New Roman" panose="02020603050405020304" pitchFamily="18" charset="0"/>
                <a:cs typeface="Arial" panose="020B0604020202020204" pitchFamily="34" charset="0"/>
              </a:rPr>
              <a:t> </a:t>
            </a:r>
            <a:r>
              <a:rPr lang="en-US" sz="2600" b="1" i="1" dirty="0" err="1" smtClean="0">
                <a:latin typeface="Times New Roman" panose="02020603050405020304" pitchFamily="18" charset="0"/>
                <a:ea typeface="Times New Roman" panose="02020603050405020304" pitchFamily="18" charset="0"/>
                <a:cs typeface="Arial" panose="020B0604020202020204" pitchFamily="34" charset="0"/>
              </a:rPr>
              <a:t>tiêu</a:t>
            </a:r>
            <a:endParaRPr lang="en-US" sz="2600" b="1" i="1" dirty="0">
              <a:latin typeface="Times New Roman" panose="02020603050405020304" pitchFamily="18" charset="0"/>
              <a:ea typeface="Times New Roman" panose="02020603050405020304" pitchFamily="18" charset="0"/>
              <a:cs typeface="Arial" panose="020B0604020202020204" pitchFamily="34" charset="0"/>
            </a:endParaRPr>
          </a:p>
          <a:p>
            <a:pPr algn="just"/>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Khác</a:t>
            </a:r>
            <a:r>
              <a:rPr lang="en-US" sz="2600" dirty="0" smtClean="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với</a:t>
            </a:r>
            <a:r>
              <a:rPr lang="en-US" sz="2600" spc="1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cách</a:t>
            </a:r>
            <a:r>
              <a:rPr lang="en-US" sz="2600" spc="-2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55" dirty="0" err="1">
                <a:latin typeface="Times New Roman" panose="02020603050405020304" pitchFamily="18" charset="0"/>
                <a:ea typeface="Times New Roman" panose="02020603050405020304" pitchFamily="18" charset="0"/>
              </a:rPr>
              <a:t>iếp</a:t>
            </a:r>
            <a:r>
              <a:rPr lang="en-US" sz="2600" spc="-5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cận</a:t>
            </a:r>
            <a:r>
              <a:rPr lang="en-US" sz="2600" spc="-3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theo</a:t>
            </a:r>
            <a:r>
              <a:rPr lang="en-US" sz="2600" spc="1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nội</a:t>
            </a:r>
            <a:r>
              <a:rPr lang="en-US" sz="2600" spc="2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rPr>
              <a:t>xuất</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điểm</a:t>
            </a:r>
            <a:r>
              <a:rPr lang="en-US" sz="2600" spc="1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của</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rPr>
              <a:t> </a:t>
            </a:r>
            <a:r>
              <a:rPr lang="en-US" sz="2600" spc="-50" dirty="0" err="1">
                <a:latin typeface="Times New Roman" panose="02020603050405020304" pitchFamily="18" charset="0"/>
                <a:ea typeface="Times New Roman" panose="02020603050405020304" pitchFamily="18" charset="0"/>
              </a:rPr>
              <a:t>xây</a:t>
            </a:r>
            <a:r>
              <a:rPr lang="en-US" sz="2600" spc="-5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dựng</a:t>
            </a:r>
            <a:r>
              <a:rPr lang="en-US" sz="2600" spc="-1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chương</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a:t>
            </a:r>
            <a:r>
              <a:rPr lang="en-US" sz="2600" spc="-20" dirty="0" err="1">
                <a:latin typeface="Times New Roman" panose="02020603050405020304" pitchFamily="18" charset="0"/>
                <a:ea typeface="Times New Roman" panose="02020603050405020304" pitchFamily="18" charset="0"/>
              </a:rPr>
              <a:t>rình</a:t>
            </a:r>
            <a:r>
              <a:rPr lang="en-US" sz="2600" spc="-2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giáo</a:t>
            </a:r>
            <a:r>
              <a:rPr lang="en-US" sz="2600" spc="-2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dục</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trước</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hết</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phải</a:t>
            </a:r>
            <a:r>
              <a:rPr lang="en-US" sz="2600" spc="2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xác</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a:t>
            </a:r>
            <a:r>
              <a:rPr lang="en-US" sz="2600" spc="-60" dirty="0" err="1">
                <a:latin typeface="Times New Roman" panose="02020603050405020304" pitchFamily="18" charset="0"/>
                <a:ea typeface="Times New Roman" panose="02020603050405020304" pitchFamily="18" charset="0"/>
              </a:rPr>
              <a:t>ịnh</a:t>
            </a:r>
            <a:r>
              <a:rPr lang="en-US" sz="2600" spc="-6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a:t>
            </a:r>
            <a:r>
              <a:rPr lang="en-US" sz="2600" spc="-40" dirty="0" err="1">
                <a:latin typeface="Times New Roman" panose="02020603050405020304" pitchFamily="18" charset="0"/>
                <a:ea typeface="Times New Roman" panose="02020603050405020304" pitchFamily="18" charset="0"/>
              </a:rPr>
              <a:t>ược</a:t>
            </a:r>
            <a:r>
              <a:rPr lang="en-US" sz="2600" spc="-4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mục</a:t>
            </a:r>
            <a:r>
              <a:rPr lang="en-US" sz="2600" spc="-35"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đích</a:t>
            </a:r>
            <a:r>
              <a:rPr lang="en-US" sz="2600" dirty="0" smtClean="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m</a:t>
            </a:r>
            <a:r>
              <a:rPr lang="en-US" sz="2600" spc="-65" dirty="0" err="1" smtClean="0">
                <a:latin typeface="Times New Roman" panose="02020603050405020304" pitchFamily="18" charset="0"/>
                <a:ea typeface="Times New Roman" panose="02020603050405020304" pitchFamily="18" charset="0"/>
              </a:rPr>
              <a:t>ụ</a:t>
            </a:r>
            <a:r>
              <a:rPr lang="en-US" sz="2600" dirty="0" err="1" smtClean="0">
                <a:latin typeface="Times New Roman" panose="02020603050405020304" pitchFamily="18" charset="0"/>
                <a:ea typeface="Times New Roman" panose="02020603050405020304" pitchFamily="18" charset="0"/>
              </a:rPr>
              <a:t>c</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của</a:t>
            </a:r>
            <a:r>
              <a:rPr lang="en-US" sz="2600" spc="-2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chương</a:t>
            </a:r>
            <a:r>
              <a:rPr lang="en-US" sz="2600" spc="-3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trình</a:t>
            </a:r>
            <a:r>
              <a:rPr lang="en-US" sz="2600" spc="15"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của</a:t>
            </a:r>
            <a:r>
              <a:rPr lang="en-US" sz="2600" spc="1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khoá</a:t>
            </a:r>
            <a:r>
              <a:rPr lang="en-US" sz="2600" spc="-2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đào</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tạo</a:t>
            </a:r>
            <a:r>
              <a:rPr lang="en-US" sz="2600" spc="2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ngành</a:t>
            </a:r>
            <a:r>
              <a:rPr lang="en-US" sz="260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đào</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rPr>
              <a:t>. </a:t>
            </a:r>
            <a:endParaRPr lang="en-US" sz="2600" dirty="0" smtClean="0">
              <a:latin typeface="Times New Roman" panose="02020603050405020304" pitchFamily="18" charset="0"/>
              <a:ea typeface="Times New Roman" panose="02020603050405020304" pitchFamily="18" charset="0"/>
            </a:endParaRPr>
          </a:p>
          <a:p>
            <a:pPr algn="just"/>
            <a:r>
              <a:rPr lang="en-US" sz="260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Mục</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giáo</a:t>
            </a:r>
            <a:r>
              <a:rPr lang="en-US" sz="2600" spc="-2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dục</a:t>
            </a:r>
            <a:r>
              <a:rPr lang="en-US" sz="2600" spc="-2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của</a:t>
            </a:r>
            <a:r>
              <a:rPr lang="en-US" sz="2600" spc="-2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chương</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a:t>
            </a:r>
            <a:r>
              <a:rPr lang="en-US" sz="2600" spc="-40" dirty="0" err="1">
                <a:latin typeface="Times New Roman" panose="02020603050405020304" pitchFamily="18" charset="0"/>
                <a:ea typeface="Times New Roman" panose="02020603050405020304" pitchFamily="18" charset="0"/>
              </a:rPr>
              <a:t>ược</a:t>
            </a:r>
            <a:r>
              <a:rPr lang="en-US" sz="2600" spc="-40"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xác</a:t>
            </a:r>
            <a:r>
              <a:rPr lang="en-US" sz="2600" spc="-25"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đ</a:t>
            </a:r>
            <a:r>
              <a:rPr lang="en-US" sz="2600" spc="-60" dirty="0" err="1" smtClean="0">
                <a:latin typeface="Times New Roman" panose="02020603050405020304" pitchFamily="18" charset="0"/>
                <a:ea typeface="Times New Roman" panose="02020603050405020304" pitchFamily="18" charset="0"/>
              </a:rPr>
              <a:t>ịnh</a:t>
            </a:r>
            <a:r>
              <a:rPr lang="en-US" sz="2600" spc="-60" dirty="0" smtClean="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rõ</a:t>
            </a:r>
            <a:r>
              <a:rPr lang="en-US" sz="2600" spc="-2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ràng</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tường</a:t>
            </a:r>
            <a:r>
              <a:rPr lang="en-US" sz="2600" spc="-20" dirty="0">
                <a:latin typeface="Times New Roman" panose="02020603050405020304" pitchFamily="18" charset="0"/>
                <a:ea typeface="Times New Roman" panose="02020603050405020304" pitchFamily="18" charset="0"/>
              </a:rPr>
              <a:t> minh </a:t>
            </a:r>
            <a:r>
              <a:rPr lang="en-US" sz="2600" spc="15" dirty="0" err="1">
                <a:latin typeface="Times New Roman" panose="02020603050405020304" pitchFamily="18" charset="0"/>
                <a:ea typeface="Times New Roman" panose="02020603050405020304" pitchFamily="18" charset="0"/>
              </a:rPr>
              <a:t>và</a:t>
            </a:r>
            <a:r>
              <a:rPr lang="en-US" sz="2600" spc="15" dirty="0">
                <a:latin typeface="Times New Roman" panose="02020603050405020304" pitchFamily="18" charset="0"/>
                <a:ea typeface="Times New Roman" panose="02020603050405020304" pitchFamily="18" charset="0"/>
              </a:rPr>
              <a:t> </a:t>
            </a:r>
            <a:r>
              <a:rPr lang="en-US" sz="2600" spc="50" dirty="0">
                <a:latin typeface="Times New Roman" panose="02020603050405020304" pitchFamily="18" charset="0"/>
                <a:ea typeface="Times New Roman" panose="02020603050405020304" pitchFamily="18" charset="0"/>
              </a:rPr>
              <a:t>chi </a:t>
            </a:r>
            <a:r>
              <a:rPr lang="en-US" sz="2600" dirty="0" err="1">
                <a:latin typeface="Times New Roman" panose="02020603050405020304" pitchFamily="18" charset="0"/>
                <a:ea typeface="Times New Roman" panose="02020603050405020304" pitchFamily="18" charset="0"/>
              </a:rPr>
              <a:t>t</a:t>
            </a:r>
            <a:r>
              <a:rPr lang="en-US" sz="2600" spc="-55" dirty="0" err="1">
                <a:latin typeface="Times New Roman" panose="02020603050405020304" pitchFamily="18" charset="0"/>
                <a:ea typeface="Times New Roman" panose="02020603050405020304" pitchFamily="18" charset="0"/>
              </a:rPr>
              <a:t>iết</a:t>
            </a:r>
            <a:r>
              <a:rPr lang="en-US" sz="2600" spc="-5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cả</a:t>
            </a:r>
            <a:r>
              <a:rPr lang="en-US" sz="2600" dirty="0">
                <a:latin typeface="Times New Roman" panose="02020603050405020304" pitchFamily="18" charset="0"/>
                <a:ea typeface="Times New Roman" panose="02020603050405020304" pitchFamily="18" charset="0"/>
              </a:rPr>
              <a:t> </a:t>
            </a:r>
            <a:r>
              <a:rPr lang="en-US" sz="2600" spc="65" dirty="0" err="1">
                <a:latin typeface="Times New Roman" panose="02020603050405020304" pitchFamily="18" charset="0"/>
                <a:ea typeface="Times New Roman" panose="02020603050405020304" pitchFamily="18" charset="0"/>
              </a:rPr>
              <a:t>về</a:t>
            </a:r>
            <a:r>
              <a:rPr lang="en-US" sz="2600" spc="6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nội</a:t>
            </a:r>
            <a:r>
              <a:rPr lang="en-US" sz="2600" spc="10" dirty="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dung </a:t>
            </a:r>
            <a:r>
              <a:rPr lang="en-US" sz="2600" spc="-35" dirty="0" err="1">
                <a:latin typeface="Times New Roman" panose="02020603050405020304" pitchFamily="18" charset="0"/>
                <a:ea typeface="Times New Roman" panose="02020603050405020304" pitchFamily="18" charset="0"/>
              </a:rPr>
              <a:t>kiến</a:t>
            </a:r>
            <a:r>
              <a:rPr lang="en-US" sz="2600" spc="-3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spc="-85" dirty="0" err="1">
                <a:latin typeface="Times New Roman" panose="02020603050405020304" pitchFamily="18" charset="0"/>
                <a:ea typeface="Times New Roman" panose="02020603050405020304" pitchFamily="18" charset="0"/>
              </a:rPr>
              <a:t>kỹ</a:t>
            </a:r>
            <a:r>
              <a:rPr lang="en-US" sz="2600" spc="-8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năng</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spc="-50" dirty="0" err="1">
                <a:latin typeface="Times New Roman" panose="02020603050405020304" pitchFamily="18" charset="0"/>
                <a:ea typeface="Times New Roman" panose="02020603050405020304" pitchFamily="18" charset="0"/>
              </a:rPr>
              <a:t>rèn</a:t>
            </a:r>
            <a:r>
              <a:rPr lang="en-US" sz="2600" spc="-5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luyện</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cho</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năng</a:t>
            </a:r>
            <a:r>
              <a:rPr lang="en-US" sz="2600" spc="-1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spc="32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của</a:t>
            </a:r>
            <a:r>
              <a:rPr lang="en-US" sz="2600" spc="285"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học</a:t>
            </a:r>
            <a:r>
              <a:rPr lang="en-US" sz="2600" spc="-10"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cần</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đào</a:t>
            </a:r>
            <a:r>
              <a:rPr lang="en-US" sz="2600" spc="1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rPr>
              <a:t>ph</a:t>
            </a:r>
            <a:r>
              <a:rPr lang="en-US" sz="2600" spc="-35" dirty="0">
                <a:latin typeface="Times New Roman" panose="02020603050405020304" pitchFamily="18" charset="0"/>
                <a:ea typeface="Times New Roman" panose="02020603050405020304" pitchFamily="18" charset="0"/>
              </a:rPr>
              <a:t> </a:t>
            </a:r>
            <a:r>
              <a:rPr lang="en-US" sz="2600" spc="-30" dirty="0" err="1">
                <a:latin typeface="Times New Roman" panose="02020603050405020304" pitchFamily="18" charset="0"/>
                <a:ea typeface="Times New Roman" panose="02020603050405020304" pitchFamily="18" charset="0"/>
              </a:rPr>
              <a:t>ương</a:t>
            </a:r>
            <a:r>
              <a:rPr lang="en-US" sz="2600" spc="-3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đào</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tạo</a:t>
            </a:r>
            <a:r>
              <a:rPr lang="en-US" sz="2600" spc="2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cũng</a:t>
            </a:r>
            <a:r>
              <a:rPr lang="en-US" sz="2600" spc="10"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như</a:t>
            </a:r>
            <a:r>
              <a:rPr lang="en-US" sz="2600" spc="-1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kiểm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tra</a:t>
            </a:r>
            <a:r>
              <a:rPr lang="en-US" sz="2600" dirty="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đánh</a:t>
            </a:r>
            <a:r>
              <a:rPr lang="en-US" sz="2600" spc="-1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giá</a:t>
            </a:r>
            <a:r>
              <a:rPr lang="en-US" sz="2600" spc="20" dirty="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kết</a:t>
            </a:r>
            <a:r>
              <a:rPr lang="en-US" sz="2600" spc="-55" dirty="0">
                <a:latin typeface="Times New Roman" panose="02020603050405020304" pitchFamily="18" charset="0"/>
                <a:ea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rPr>
              <a:t>quả</a:t>
            </a:r>
            <a:r>
              <a:rPr lang="en-US" sz="2600" spc="-1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giáo</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dục</a:t>
            </a:r>
            <a:r>
              <a:rPr lang="en-US" sz="2600" spc="-2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v.v</a:t>
            </a:r>
            <a:endParaRPr lang="en-US" sz="2600" dirty="0"/>
          </a:p>
        </p:txBody>
      </p:sp>
    </p:spTree>
    <p:extLst>
      <p:ext uri="{BB962C8B-B14F-4D97-AF65-F5344CB8AC3E}">
        <p14:creationId xmlns:p14="http://schemas.microsoft.com/office/powerpoint/2010/main" val="4746625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a:grpSpLocks/>
          </p:cNvGrpSpPr>
          <p:nvPr/>
        </p:nvGrpSpPr>
        <p:grpSpPr bwMode="auto">
          <a:xfrm>
            <a:off x="448702" y="1030190"/>
            <a:ext cx="7758473" cy="4599709"/>
            <a:chOff x="1462" y="2952"/>
            <a:chExt cx="9293" cy="5328"/>
          </a:xfrm>
        </p:grpSpPr>
        <p:sp>
          <p:nvSpPr>
            <p:cNvPr id="20" name="Oval 19"/>
            <p:cNvSpPr>
              <a:spLocks noChangeArrowheads="1"/>
            </p:cNvSpPr>
            <p:nvPr/>
          </p:nvSpPr>
          <p:spPr bwMode="auto">
            <a:xfrm>
              <a:off x="4858" y="2952"/>
              <a:ext cx="3161" cy="1296"/>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21" name="Text Box 4"/>
            <p:cNvSpPr txBox="1">
              <a:spLocks noChangeArrowheads="1"/>
            </p:cNvSpPr>
            <p:nvPr/>
          </p:nvSpPr>
          <p:spPr bwMode="auto">
            <a:xfrm>
              <a:off x="5057" y="3277"/>
              <a:ext cx="2722" cy="670"/>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de-DE" dirty="0">
                  <a:effectLst/>
                  <a:latin typeface="Times New Roman" panose="02020603050405020304" pitchFamily="18" charset="0"/>
                  <a:ea typeface="Times New Roman" panose="02020603050405020304" pitchFamily="18" charset="0"/>
                </a:rPr>
                <a:t>Mục tiêu đầu </a:t>
              </a:r>
              <a:r>
                <a:rPr lang="de-DE" dirty="0" smtClean="0">
                  <a:effectLst/>
                  <a:latin typeface="Times New Roman" panose="02020603050405020304" pitchFamily="18" charset="0"/>
                  <a:ea typeface="Times New Roman" panose="02020603050405020304" pitchFamily="18" charset="0"/>
                </a:rPr>
                <a:t>ra</a:t>
              </a:r>
              <a:endParaRPr lang="en-US" dirty="0">
                <a:effectLst/>
                <a:latin typeface="Times New Roman" panose="02020603050405020304" pitchFamily="18" charset="0"/>
                <a:ea typeface="Times New Roman" panose="02020603050405020304" pitchFamily="18" charset="0"/>
              </a:endParaRPr>
            </a:p>
          </p:txBody>
        </p:sp>
        <p:sp>
          <p:nvSpPr>
            <p:cNvPr id="22" name="Oval 21"/>
            <p:cNvSpPr>
              <a:spLocks noChangeArrowheads="1"/>
            </p:cNvSpPr>
            <p:nvPr/>
          </p:nvSpPr>
          <p:spPr bwMode="auto">
            <a:xfrm>
              <a:off x="1462" y="4458"/>
              <a:ext cx="4076" cy="1736"/>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23" name="Oval 22"/>
            <p:cNvSpPr>
              <a:spLocks noChangeArrowheads="1"/>
            </p:cNvSpPr>
            <p:nvPr/>
          </p:nvSpPr>
          <p:spPr bwMode="auto">
            <a:xfrm>
              <a:off x="7631" y="4850"/>
              <a:ext cx="3124" cy="1533"/>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24" name="Oval 23"/>
            <p:cNvSpPr>
              <a:spLocks noChangeArrowheads="1"/>
            </p:cNvSpPr>
            <p:nvPr/>
          </p:nvSpPr>
          <p:spPr bwMode="auto">
            <a:xfrm>
              <a:off x="4620" y="6738"/>
              <a:ext cx="3539" cy="1542"/>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25" name="Text Box 8"/>
            <p:cNvSpPr txBox="1">
              <a:spLocks noChangeArrowheads="1"/>
            </p:cNvSpPr>
            <p:nvPr/>
          </p:nvSpPr>
          <p:spPr bwMode="auto">
            <a:xfrm>
              <a:off x="2063" y="4854"/>
              <a:ext cx="2926" cy="925"/>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de-DE" sz="2000" dirty="0">
                  <a:effectLst/>
                  <a:latin typeface="Times New Roman" panose="02020603050405020304" pitchFamily="18" charset="0"/>
                  <a:ea typeface="Times New Roman" panose="02020603050405020304" pitchFamily="18" charset="0"/>
                </a:rPr>
                <a:t>Nội dung đào tạo</a:t>
              </a:r>
              <a:endParaRPr lang="en-US" sz="20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de-DE" sz="2000" dirty="0">
                  <a:effectLst/>
                  <a:latin typeface="Times New Roman" panose="02020603050405020304" pitchFamily="18" charset="0"/>
                  <a:ea typeface="Times New Roman" panose="02020603050405020304" pitchFamily="18" charset="0"/>
                </a:rPr>
                <a:t>(Kiến thức kỹ năng)</a:t>
              </a:r>
              <a:endParaRPr lang="en-US" sz="2000" dirty="0">
                <a:effectLst/>
                <a:latin typeface="Times New Roman" panose="02020603050405020304" pitchFamily="18" charset="0"/>
                <a:ea typeface="Times New Roman" panose="02020603050405020304" pitchFamily="18" charset="0"/>
              </a:endParaRPr>
            </a:p>
          </p:txBody>
        </p:sp>
        <p:sp>
          <p:nvSpPr>
            <p:cNvPr id="26" name="Text Box 9"/>
            <p:cNvSpPr txBox="1">
              <a:spLocks noChangeArrowheads="1"/>
            </p:cNvSpPr>
            <p:nvPr/>
          </p:nvSpPr>
          <p:spPr bwMode="auto">
            <a:xfrm>
              <a:off x="7820" y="5220"/>
              <a:ext cx="2463" cy="720"/>
            </a:xfrm>
            <a:prstGeom prst="rect">
              <a:avLst/>
            </a:prstGeom>
            <a:solidFill>
              <a:srgbClr val="FFFFFF">
                <a:alpha val="0"/>
              </a:srgbClr>
            </a:solidFill>
            <a:ln w="9525">
              <a:solidFill>
                <a:srgbClr val="FFFFFF"/>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de-DE" dirty="0">
                  <a:effectLst/>
                  <a:latin typeface="Times New Roman" panose="02020603050405020304" pitchFamily="18" charset="0"/>
                  <a:ea typeface="Times New Roman" panose="02020603050405020304" pitchFamily="18" charset="0"/>
                </a:rPr>
                <a:t>KTĐG </a:t>
              </a:r>
              <a:endParaRPr lang="en-US"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de-DE" dirty="0">
                  <a:effectLst/>
                  <a:latin typeface="Times New Roman" panose="02020603050405020304" pitchFamily="18" charset="0"/>
                  <a:ea typeface="Times New Roman" panose="02020603050405020304" pitchFamily="18" charset="0"/>
                </a:rPr>
                <a:t>kết quả đào tạo</a:t>
              </a:r>
              <a:endParaRPr lang="en-US" dirty="0">
                <a:effectLst/>
                <a:latin typeface="Times New Roman" panose="02020603050405020304" pitchFamily="18" charset="0"/>
                <a:ea typeface="Times New Roman" panose="02020603050405020304" pitchFamily="18" charset="0"/>
              </a:endParaRPr>
            </a:p>
          </p:txBody>
        </p:sp>
        <p:sp>
          <p:nvSpPr>
            <p:cNvPr id="27" name="Text Box 10"/>
            <p:cNvSpPr txBox="1">
              <a:spLocks noChangeArrowheads="1"/>
            </p:cNvSpPr>
            <p:nvPr/>
          </p:nvSpPr>
          <p:spPr bwMode="auto">
            <a:xfrm>
              <a:off x="4620" y="7110"/>
              <a:ext cx="3200" cy="1008"/>
            </a:xfrm>
            <a:prstGeom prst="rect">
              <a:avLst/>
            </a:prstGeom>
            <a:solidFill>
              <a:srgbClr val="FFFFFF">
                <a:alpha val="0"/>
              </a:srgbClr>
            </a:solidFill>
            <a:ln w="9525">
              <a:solidFill>
                <a:srgbClr val="FFFFFF"/>
              </a:solidFill>
              <a:miter lim="800000"/>
              <a:headEnd/>
              <a:tailEnd/>
            </a:ln>
          </p:spPr>
          <p:txBody>
            <a:bodyPr rot="0" vert="horz" wrap="square" lIns="91440" tIns="45720" rIns="91440" bIns="45720" anchor="t" anchorCtr="0" upright="1">
              <a:noAutofit/>
            </a:bodyPr>
            <a:lstStyle/>
            <a:p>
              <a:pPr indent="431800" algn="ctr">
                <a:spcBef>
                  <a:spcPts val="600"/>
                </a:spcBef>
                <a:spcAft>
                  <a:spcPts val="0"/>
                </a:spcAft>
              </a:pPr>
              <a:r>
                <a:rPr lang="de-DE" dirty="0">
                  <a:effectLst/>
                  <a:latin typeface="Times New Roman" panose="02020603050405020304" pitchFamily="18" charset="0"/>
                  <a:ea typeface="Times New Roman" panose="02020603050405020304" pitchFamily="18" charset="0"/>
                </a:rPr>
                <a:t>Quy trình đào tạo</a:t>
              </a:r>
              <a:endParaRPr lang="en-US"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de-DE" dirty="0">
                  <a:effectLst/>
                  <a:latin typeface="Times New Roman" panose="02020603050405020304" pitchFamily="18" charset="0"/>
                  <a:ea typeface="Times New Roman" panose="02020603050405020304" pitchFamily="18" charset="0"/>
                </a:rPr>
                <a:t>Phương pháp</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dạy</a:t>
              </a:r>
              <a:r>
                <a:rPr lang="en-US" dirty="0">
                  <a:effectLst/>
                  <a:latin typeface="Times New Roman" panose="02020603050405020304" pitchFamily="18" charset="0"/>
                  <a:ea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rPr>
                <a:t>học</a:t>
              </a:r>
              <a:endParaRPr lang="en-US" dirty="0">
                <a:effectLst/>
                <a:latin typeface="Times New Roman" panose="02020603050405020304" pitchFamily="18" charset="0"/>
                <a:ea typeface="Times New Roman" panose="02020603050405020304" pitchFamily="18" charset="0"/>
              </a:endParaRPr>
            </a:p>
          </p:txBody>
        </p:sp>
        <p:cxnSp>
          <p:nvCxnSpPr>
            <p:cNvPr id="28" name="Line 11"/>
            <p:cNvCxnSpPr>
              <a:cxnSpLocks noChangeShapeType="1"/>
            </p:cNvCxnSpPr>
            <p:nvPr/>
          </p:nvCxnSpPr>
          <p:spPr bwMode="auto">
            <a:xfrm>
              <a:off x="4295" y="6126"/>
              <a:ext cx="789" cy="82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9" name="Line 12"/>
            <p:cNvCxnSpPr>
              <a:cxnSpLocks noChangeShapeType="1"/>
            </p:cNvCxnSpPr>
            <p:nvPr/>
          </p:nvCxnSpPr>
          <p:spPr bwMode="auto">
            <a:xfrm flipV="1">
              <a:off x="8019" y="6383"/>
              <a:ext cx="689" cy="74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 name="Line 13"/>
            <p:cNvCxnSpPr>
              <a:cxnSpLocks noChangeShapeType="1"/>
            </p:cNvCxnSpPr>
            <p:nvPr/>
          </p:nvCxnSpPr>
          <p:spPr bwMode="auto">
            <a:xfrm flipH="1" flipV="1">
              <a:off x="7718" y="3977"/>
              <a:ext cx="990" cy="87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1" name="Line 14"/>
            <p:cNvCxnSpPr>
              <a:cxnSpLocks noChangeShapeType="1"/>
            </p:cNvCxnSpPr>
            <p:nvPr/>
          </p:nvCxnSpPr>
          <p:spPr bwMode="auto">
            <a:xfrm flipH="1">
              <a:off x="4306" y="3947"/>
              <a:ext cx="683" cy="5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32" name="Rectangle 31"/>
          <p:cNvSpPr/>
          <p:nvPr/>
        </p:nvSpPr>
        <p:spPr>
          <a:xfrm>
            <a:off x="2091934" y="135551"/>
            <a:ext cx="4998484" cy="620619"/>
          </a:xfrm>
          <a:prstGeom prst="rect">
            <a:avLst/>
          </a:prstGeom>
        </p:spPr>
        <p:txBody>
          <a:bodyPr wrap="none">
            <a:spAutoFit/>
          </a:bodyPr>
          <a:lstStyle/>
          <a:p>
            <a:pPr indent="457200" algn="just">
              <a:lnSpc>
                <a:spcPct val="150000"/>
              </a:lnSpc>
              <a:spcBef>
                <a:spcPts val="600"/>
              </a:spcBef>
              <a:spcAft>
                <a:spcPts val="300"/>
              </a:spcAft>
            </a:pPr>
            <a:r>
              <a:rPr lang="vi-VN" sz="2600" dirty="0">
                <a:latin typeface="Times New Roman" panose="02020603050405020304" pitchFamily="18" charset="0"/>
                <a:ea typeface="Times New Roman" panose="02020603050405020304" pitchFamily="18" charset="0"/>
              </a:rPr>
              <a:t>Có thể biểu diễn bằng sơ đồ sau:</a:t>
            </a:r>
            <a:endParaRPr lang="en-US" sz="2600" dirty="0">
              <a:latin typeface="Times New Roman" panose="02020603050405020304" pitchFamily="18" charset="0"/>
              <a:ea typeface="Times New Roman" panose="02020603050405020304" pitchFamily="18" charset="0"/>
            </a:endParaRPr>
          </a:p>
        </p:txBody>
      </p:sp>
      <p:sp>
        <p:nvSpPr>
          <p:cNvPr id="33" name="Rectangle 32"/>
          <p:cNvSpPr/>
          <p:nvPr/>
        </p:nvSpPr>
        <p:spPr>
          <a:xfrm>
            <a:off x="1092588" y="5903919"/>
            <a:ext cx="7400248" cy="892552"/>
          </a:xfrm>
          <a:prstGeom prst="rect">
            <a:avLst/>
          </a:prstGeom>
        </p:spPr>
        <p:txBody>
          <a:bodyPr wrap="square">
            <a:spAutoFit/>
          </a:bodyPr>
          <a:lstStyle/>
          <a:p>
            <a:pPr algn="ctr">
              <a:spcBef>
                <a:spcPts val="600"/>
              </a:spcBef>
              <a:spcAft>
                <a:spcPts val="600"/>
              </a:spcAft>
            </a:pP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giữa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kiểm</a:t>
            </a:r>
            <a:r>
              <a:rPr lang="en-US" sz="2600" spc="20"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t</a:t>
            </a:r>
            <a:r>
              <a:rPr lang="en-US" sz="2600" spc="-75" dirty="0" err="1" smtClean="0">
                <a:latin typeface="Times New Roman" panose="02020603050405020304" pitchFamily="18" charset="0"/>
                <a:ea typeface="Times New Roman" panose="02020603050405020304" pitchFamily="18" charset="0"/>
              </a:rPr>
              <a:t>ra</a:t>
            </a:r>
            <a:r>
              <a:rPr lang="en-US" sz="2600" spc="-75" dirty="0" smtClean="0">
                <a:latin typeface="Times New Roman" panose="02020603050405020304" pitchFamily="18" charset="0"/>
                <a:ea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rPr>
              <a:t>đánh</a:t>
            </a:r>
            <a:r>
              <a:rPr lang="en-US" sz="2600" spc="-15" dirty="0">
                <a:latin typeface="Times New Roman" panose="02020603050405020304" pitchFamily="18" charset="0"/>
                <a:ea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rPr>
              <a:t>giá</a:t>
            </a:r>
            <a:r>
              <a:rPr lang="en-US" sz="2600" spc="20" dirty="0">
                <a:latin typeface="Times New Roman" panose="02020603050405020304" pitchFamily="18" charset="0"/>
                <a:ea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rPr>
              <a:t>kết</a:t>
            </a:r>
            <a:r>
              <a:rPr lang="en-US" sz="2600" spc="-5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quả</a:t>
            </a:r>
            <a:r>
              <a:rPr lang="en-US" sz="2600" spc="2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giáo</a:t>
            </a:r>
            <a:r>
              <a:rPr lang="en-US" sz="2600" spc="-25" dirty="0">
                <a:latin typeface="Times New Roman" panose="02020603050405020304" pitchFamily="18" charset="0"/>
                <a:ea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rPr>
              <a:t>dục</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1751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5855" y="1007315"/>
            <a:ext cx="7855528" cy="5293757"/>
          </a:xfrm>
          <a:prstGeom prst="rect">
            <a:avLst/>
          </a:prstGeom>
        </p:spPr>
        <p:txBody>
          <a:bodyPr wrap="square">
            <a:spAutoFit/>
          </a:bodyPr>
          <a:lstStyle/>
          <a:p>
            <a:pPr indent="457200" algn="just">
              <a:spcBef>
                <a:spcPts val="600"/>
              </a:spcBef>
              <a:spcAft>
                <a:spcPts val="0"/>
              </a:spcAft>
            </a:pP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Bên</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cạnh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ưu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trên</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xây</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dựng</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tình</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cần</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mục</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cũng</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còn</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hạn</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chế</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sau</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spc="-35" dirty="0" smtClean="0">
                <a:latin typeface="Times New Roman" panose="02020603050405020304" pitchFamily="18" charset="0"/>
                <a:ea typeface="Times New Roman" panose="02020603050405020304" pitchFamily="18" charset="0"/>
                <a:cs typeface="Times New Roman" panose="02020603050405020304" pitchFamily="18" charset="0"/>
              </a:rPr>
              <a:t>	- </a:t>
            </a:r>
            <a:r>
              <a:rPr lang="en-US" sz="2600" spc="-35" dirty="0" err="1" smtClean="0">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spc="-35"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đơn</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thuần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cụ</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rèn</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đúc</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phẩm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theo</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khuôn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mẫu</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giống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nhau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5" dirty="0" err="1">
                <a:latin typeface="Times New Roman" panose="02020603050405020304" pitchFamily="18" charset="0"/>
                <a:ea typeface="Times New Roman" panose="02020603050405020304" pitchFamily="18" charset="0"/>
                <a:cs typeface="Times New Roman" panose="02020603050405020304" pitchFamily="18" charset="0"/>
              </a:rPr>
              <a:t>như</a:t>
            </a:r>
            <a:r>
              <a:rPr lang="en-US" sz="26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45"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smtClean="0">
                <a:latin typeface="Times New Roman" panose="02020603050405020304" pitchFamily="18" charset="0"/>
                <a:ea typeface="Times New Roman" panose="02020603050405020304" pitchFamily="18" charset="0"/>
                <a:cs typeface="Times New Roman" panose="02020603050405020304" pitchFamily="18" charset="0"/>
              </a:rPr>
              <a:t>dây</a:t>
            </a:r>
            <a:r>
              <a:rPr lang="en-US" sz="2600" spc="15"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chuyền</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0" dirty="0" err="1" smtClean="0">
                <a:latin typeface="Times New Roman" panose="02020603050405020304" pitchFamily="18" charset="0"/>
                <a:ea typeface="Times New Roman" panose="02020603050405020304" pitchFamily="18" charset="0"/>
                <a:cs typeface="Times New Roman" panose="02020603050405020304" pitchFamily="18" charset="0"/>
              </a:rPr>
              <a:t>công</a:t>
            </a:r>
            <a:r>
              <a:rPr lang="en-US" sz="2600" spc="-3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nghệ</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rong</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đó</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sản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phẩm</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phải</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20" dirty="0" err="1">
                <a:latin typeface="Times New Roman" panose="02020603050405020304" pitchFamily="18" charset="0"/>
                <a:ea typeface="Times New Roman" panose="02020603050405020304" pitchFamily="18" charset="0"/>
                <a:cs typeface="Times New Roman" panose="02020603050405020304" pitchFamily="18" charset="0"/>
              </a:rPr>
              <a:t>đạt</a:t>
            </a:r>
            <a:r>
              <a:rPr lang="en-US" sz="26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chuẩn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35"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6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55"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sz="26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spc="15"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6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a:t>
            </a:r>
            <a:r>
              <a:rPr lang="en-US" sz="2600" spc="-10" dirty="0" err="1" smtClean="0">
                <a:latin typeface="Times New Roman" panose="02020603050405020304" pitchFamily="18" charset="0"/>
                <a:ea typeface="Times New Roman" panose="02020603050405020304" pitchFamily="18" charset="0"/>
                <a:cs typeface="Times New Roman" panose="02020603050405020304" pitchFamily="18" charset="0"/>
              </a:rPr>
              <a:t>rước</a:t>
            </a:r>
            <a:endParaRPr lang="en-US" sz="2600" spc="-1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Giáo</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chỉ</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truyền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thụ</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kiến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chỉ</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rèn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luyện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còn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con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giúp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huy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nghiệm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tiềm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sẵn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bản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giúp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hoàn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khẳng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sẵn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sàng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cuộc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luôn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11973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61018" y="321024"/>
            <a:ext cx="4546437" cy="492443"/>
          </a:xfrm>
          <a:prstGeom prst="rect">
            <a:avLst/>
          </a:prstGeom>
        </p:spPr>
        <p:txBody>
          <a:bodyPr wrap="none">
            <a:spAutoFit/>
          </a:bodyPr>
          <a:lstStyle/>
          <a:p>
            <a:r>
              <a:rPr lang="en-US" sz="2600" b="1" dirty="0">
                <a:latin typeface="Times New Roman" panose="02020603050405020304" pitchFamily="18" charset="0"/>
                <a:ea typeface="Times New Roman" panose="02020603050405020304" pitchFamily="18" charset="0"/>
                <a:cs typeface="Times New Roman" panose="02020603050405020304" pitchFamily="18" charset="0"/>
              </a:rPr>
              <a:t>2.4.3.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cận</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6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600" b="1" dirty="0"/>
          </a:p>
        </p:txBody>
      </p:sp>
      <p:graphicFrame>
        <p:nvGraphicFramePr>
          <p:cNvPr id="5" name="Table 4"/>
          <p:cNvGraphicFramePr>
            <a:graphicFrameLocks noGrp="1"/>
          </p:cNvGraphicFramePr>
          <p:nvPr>
            <p:extLst>
              <p:ext uri="{D42A27DB-BD31-4B8C-83A1-F6EECF244321}">
                <p14:modId xmlns:p14="http://schemas.microsoft.com/office/powerpoint/2010/main" val="1466884955"/>
              </p:ext>
            </p:extLst>
          </p:nvPr>
        </p:nvGraphicFramePr>
        <p:xfrm>
          <a:off x="0" y="955962"/>
          <a:ext cx="9143999" cy="6233161"/>
        </p:xfrm>
        <a:graphic>
          <a:graphicData uri="http://schemas.openxmlformats.org/drawingml/2006/table">
            <a:tbl>
              <a:tblPr firstRow="1" firstCol="1" lastRow="1" lastCol="1" bandRow="1" bandCol="1">
                <a:tableStyleId>{5C22544A-7EE6-4342-B048-85BDC9FD1C3A}</a:tableStyleId>
              </a:tblPr>
              <a:tblGrid>
                <a:gridCol w="1537855">
                  <a:extLst>
                    <a:ext uri="{9D8B030D-6E8A-4147-A177-3AD203B41FA5}">
                      <a16:colId xmlns:a16="http://schemas.microsoft.com/office/drawing/2014/main" val="2042740898"/>
                    </a:ext>
                  </a:extLst>
                </a:gridCol>
                <a:gridCol w="2286000">
                  <a:extLst>
                    <a:ext uri="{9D8B030D-6E8A-4147-A177-3AD203B41FA5}">
                      <a16:colId xmlns:a16="http://schemas.microsoft.com/office/drawing/2014/main" val="2117408111"/>
                    </a:ext>
                  </a:extLst>
                </a:gridCol>
                <a:gridCol w="5320144">
                  <a:extLst>
                    <a:ext uri="{9D8B030D-6E8A-4147-A177-3AD203B41FA5}">
                      <a16:colId xmlns:a16="http://schemas.microsoft.com/office/drawing/2014/main" val="2099407852"/>
                    </a:ext>
                  </a:extLst>
                </a:gridCol>
              </a:tblGrid>
              <a:tr h="491836">
                <a:tc>
                  <a:txBody>
                    <a:bodyPr/>
                    <a:lstStyle/>
                    <a:p>
                      <a:pPr indent="431800" algn="ctr">
                        <a:lnSpc>
                          <a:spcPct val="150000"/>
                        </a:lnSpc>
                        <a:spcBef>
                          <a:spcPts val="60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Quan</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điểm</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nội</a:t>
                      </a:r>
                      <a:r>
                        <a:rPr lang="en-US" sz="1800" dirty="0">
                          <a:solidFill>
                            <a:schemeClr val="tx1"/>
                          </a:solidFill>
                          <a:effectLst/>
                          <a:latin typeface="Times New Roman" panose="02020603050405020304" pitchFamily="18" charset="0"/>
                          <a:cs typeface="Times New Roman" panose="02020603050405020304" pitchFamily="18" charset="0"/>
                        </a:rPr>
                        <a:t> dung</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tc>
                  <a:txBody>
                    <a:bodyPr/>
                    <a:lstStyle/>
                    <a:p>
                      <a:pPr indent="431800" algn="ctr">
                        <a:lnSpc>
                          <a:spcPct val="150000"/>
                        </a:lnSpc>
                        <a:spcBef>
                          <a:spcPts val="60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Quan</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điểm</a:t>
                      </a:r>
                      <a:r>
                        <a:rPr lang="en-US" sz="1800" dirty="0">
                          <a:solidFill>
                            <a:schemeClr val="tx1"/>
                          </a:solidFill>
                          <a:effectLst/>
                          <a:latin typeface="Times New Roman" panose="02020603050405020304" pitchFamily="18" charset="0"/>
                          <a:cs typeface="Times New Roman" panose="02020603050405020304" pitchFamily="18" charset="0"/>
                        </a:rPr>
                        <a:t> </a:t>
                      </a:r>
                      <a:r>
                        <a:rPr lang="vi-VN" sz="1800" dirty="0">
                          <a:solidFill>
                            <a:schemeClr val="tx1"/>
                          </a:solidFill>
                          <a:effectLst/>
                          <a:latin typeface="Times New Roman" panose="02020603050405020304" pitchFamily="18" charset="0"/>
                          <a:cs typeface="Times New Roman" panose="02020603050405020304" pitchFamily="18" charset="0"/>
                        </a:rPr>
                        <a:t>mục tiêu</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tc>
                  <a:txBody>
                    <a:bodyPr/>
                    <a:lstStyle/>
                    <a:p>
                      <a:pPr algn="ctr">
                        <a:lnSpc>
                          <a:spcPct val="150000"/>
                        </a:lnSpc>
                        <a:spcBef>
                          <a:spcPts val="600"/>
                        </a:spcBef>
                        <a:spcAft>
                          <a:spcPts val="0"/>
                        </a:spcAft>
                      </a:pPr>
                      <a:r>
                        <a:rPr lang="en-US" sz="1800" dirty="0" err="1">
                          <a:solidFill>
                            <a:schemeClr val="tx1"/>
                          </a:solidFill>
                          <a:effectLst/>
                          <a:latin typeface="Times New Roman" panose="02020603050405020304" pitchFamily="18" charset="0"/>
                          <a:cs typeface="Times New Roman" panose="02020603050405020304" pitchFamily="18" charset="0"/>
                        </a:rPr>
                        <a:t>Quan</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điểm</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phát</a:t>
                      </a:r>
                      <a:r>
                        <a:rPr lang="en-US" sz="1800" dirty="0">
                          <a:solidFill>
                            <a:schemeClr val="tx1"/>
                          </a:solidFill>
                          <a:effectLst/>
                          <a:latin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cs typeface="Times New Roman" panose="02020603050405020304" pitchFamily="18" charset="0"/>
                        </a:rPr>
                        <a:t>triển</a:t>
                      </a:r>
                      <a:endParaRPr lang="en-U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extLst>
                  <a:ext uri="{0D108BD9-81ED-4DB2-BD59-A6C34878D82A}">
                    <a16:rowId xmlns:a16="http://schemas.microsoft.com/office/drawing/2014/main" val="2412017681"/>
                  </a:ext>
                </a:extLst>
              </a:tr>
              <a:tr h="5410201">
                <a:tc>
                  <a:txBody>
                    <a:bodyPr/>
                    <a:lstStyle/>
                    <a:p>
                      <a:pPr indent="431800" algn="l">
                        <a:lnSpc>
                          <a:spcPct val="150000"/>
                        </a:lnSpc>
                        <a:spcBef>
                          <a:spcPts val="600"/>
                        </a:spcBef>
                        <a:spcAft>
                          <a:spcPts val="0"/>
                        </a:spcAft>
                      </a:pPr>
                      <a:r>
                        <a:rPr lang="en-US" sz="1800" b="0" dirty="0" err="1">
                          <a:solidFill>
                            <a:schemeClr val="tx1"/>
                          </a:solidFill>
                          <a:effectLst/>
                          <a:latin typeface="Times New Roman" panose="02020603050405020304" pitchFamily="18" charset="0"/>
                          <a:cs typeface="Times New Roman" panose="02020603050405020304" pitchFamily="18" charset="0"/>
                        </a:rPr>
                        <a:t>Chương</a:t>
                      </a:r>
                      <a:r>
                        <a:rPr lang="en-US" sz="1800" b="0" dirty="0">
                          <a:solidFill>
                            <a:schemeClr val="tx1"/>
                          </a:solidFill>
                          <a:effectLst/>
                          <a:latin typeface="Times New Roman" panose="02020603050405020304" pitchFamily="18" charset="0"/>
                          <a:cs typeface="Times New Roman" panose="02020603050405020304" pitchFamily="18" charset="0"/>
                        </a:rPr>
                        <a:t> </a:t>
                      </a:r>
                      <a:r>
                        <a:rPr lang="en-US" sz="1800" b="0" dirty="0" err="1">
                          <a:solidFill>
                            <a:schemeClr val="tx1"/>
                          </a:solidFill>
                          <a:effectLst/>
                          <a:latin typeface="Times New Roman" panose="02020603050405020304" pitchFamily="18" charset="0"/>
                          <a:cs typeface="Times New Roman" panose="02020603050405020304" pitchFamily="18" charset="0"/>
                        </a:rPr>
                        <a:t>trình</a:t>
                      </a:r>
                      <a:r>
                        <a:rPr lang="en-US" sz="1800" b="0" dirty="0">
                          <a:solidFill>
                            <a:schemeClr val="tx1"/>
                          </a:solidFill>
                          <a:effectLst/>
                          <a:latin typeface="Times New Roman" panose="02020603050405020304" pitchFamily="18" charset="0"/>
                          <a:cs typeface="Times New Roman" panose="02020603050405020304" pitchFamily="18" charset="0"/>
                        </a:rPr>
                        <a:t> </a:t>
                      </a:r>
                      <a:r>
                        <a:rPr lang="en-US" sz="1800" b="0" dirty="0" err="1">
                          <a:solidFill>
                            <a:schemeClr val="tx1"/>
                          </a:solidFill>
                          <a:effectLst/>
                          <a:latin typeface="Times New Roman" panose="02020603050405020304" pitchFamily="18" charset="0"/>
                          <a:cs typeface="Times New Roman" panose="02020603050405020304" pitchFamily="18" charset="0"/>
                        </a:rPr>
                        <a:t>giáo</a:t>
                      </a:r>
                      <a:r>
                        <a:rPr lang="en-US" sz="1800" b="0" dirty="0">
                          <a:solidFill>
                            <a:schemeClr val="tx1"/>
                          </a:solidFill>
                          <a:effectLst/>
                          <a:latin typeface="Times New Roman" panose="02020603050405020304" pitchFamily="18" charset="0"/>
                          <a:cs typeface="Times New Roman" panose="02020603050405020304" pitchFamily="18" charset="0"/>
                        </a:rPr>
                        <a:t> </a:t>
                      </a:r>
                      <a:r>
                        <a:rPr lang="en-US" sz="1800" b="0" dirty="0" err="1">
                          <a:solidFill>
                            <a:schemeClr val="tx1"/>
                          </a:solidFill>
                          <a:effectLst/>
                          <a:latin typeface="Times New Roman" panose="02020603050405020304" pitchFamily="18" charset="0"/>
                          <a:cs typeface="Times New Roman" panose="02020603050405020304" pitchFamily="18" charset="0"/>
                        </a:rPr>
                        <a:t>dục</a:t>
                      </a:r>
                      <a:r>
                        <a:rPr lang="en-US" sz="1800" b="0" dirty="0">
                          <a:solidFill>
                            <a:schemeClr val="tx1"/>
                          </a:solidFill>
                          <a:effectLst/>
                          <a:latin typeface="Times New Roman" panose="02020603050405020304" pitchFamily="18" charset="0"/>
                          <a:cs typeface="Times New Roman" panose="02020603050405020304" pitchFamily="18" charset="0"/>
                        </a:rPr>
                        <a:t> </a:t>
                      </a:r>
                      <a:r>
                        <a:rPr lang="vi-VN" sz="1800" b="0" dirty="0">
                          <a:solidFill>
                            <a:schemeClr val="tx1"/>
                          </a:solidFill>
                          <a:effectLst/>
                          <a:latin typeface="Times New Roman" panose="02020603050405020304" pitchFamily="18" charset="0"/>
                          <a:cs typeface="Times New Roman" panose="02020603050405020304" pitchFamily="18" charset="0"/>
                        </a:rPr>
                        <a:t>chỉ là bản phác thảo nội dung đào tạo. </a:t>
                      </a:r>
                      <a:endParaRPr lang="en-US" sz="1800" b="0" dirty="0">
                        <a:solidFill>
                          <a:schemeClr val="tx1"/>
                        </a:solidFill>
                        <a:effectLst/>
                        <a:latin typeface="Times New Roman" panose="02020603050405020304" pitchFamily="18" charset="0"/>
                        <a:cs typeface="Times New Roman" panose="02020603050405020304" pitchFamily="18" charset="0"/>
                      </a:endParaRPr>
                    </a:p>
                    <a:p>
                      <a:pPr indent="431800" algn="l">
                        <a:lnSpc>
                          <a:spcPct val="150000"/>
                        </a:lnSpc>
                        <a:spcBef>
                          <a:spcPts val="600"/>
                        </a:spcBef>
                        <a:spcAft>
                          <a:spcPts val="0"/>
                        </a:spcAft>
                      </a:pPr>
                      <a:r>
                        <a:rPr lang="vi-VN" sz="1800" b="0" dirty="0" smtClean="0">
                          <a:solidFill>
                            <a:schemeClr val="tx1"/>
                          </a:solidFill>
                          <a:effectLst/>
                          <a:latin typeface="Times New Roman" panose="02020603050405020304" pitchFamily="18" charset="0"/>
                          <a:cs typeface="Times New Roman" panose="02020603050405020304" pitchFamily="18" charset="0"/>
                        </a:rPr>
                        <a:t>Với</a:t>
                      </a:r>
                      <a:r>
                        <a:rPr lang="en-US" sz="1800" b="0" baseline="0" dirty="0" smtClean="0">
                          <a:solidFill>
                            <a:schemeClr val="tx1"/>
                          </a:solidFill>
                          <a:effectLst/>
                          <a:latin typeface="Times New Roman" panose="02020603050405020304" pitchFamily="18" charset="0"/>
                          <a:cs typeface="Times New Roman" panose="02020603050405020304" pitchFamily="18" charset="0"/>
                        </a:rPr>
                        <a:t> </a:t>
                      </a:r>
                      <a:r>
                        <a:rPr lang="vi-VN" sz="1800" b="0" dirty="0" smtClean="0">
                          <a:solidFill>
                            <a:schemeClr val="tx1"/>
                          </a:solidFill>
                          <a:effectLst/>
                          <a:latin typeface="Times New Roman" panose="02020603050405020304" pitchFamily="18" charset="0"/>
                          <a:cs typeface="Times New Roman" panose="02020603050405020304" pitchFamily="18" charset="0"/>
                        </a:rPr>
                        <a:t>quan </a:t>
                      </a:r>
                      <a:r>
                        <a:rPr lang="vi-VN" sz="1800" b="0" dirty="0">
                          <a:solidFill>
                            <a:schemeClr val="tx1"/>
                          </a:solidFill>
                          <a:effectLst/>
                          <a:latin typeface="Times New Roman" panose="02020603050405020304" pitchFamily="18" charset="0"/>
                          <a:cs typeface="Times New Roman" panose="02020603050405020304" pitchFamily="18" charset="0"/>
                        </a:rPr>
                        <a:t>niệm này, giáo dục là quá trình truyền thụ nội dung - kiến thức.</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tc>
                  <a:txBody>
                    <a:bodyPr/>
                    <a:lstStyle/>
                    <a:p>
                      <a:pPr indent="431800" algn="l">
                        <a:lnSpc>
                          <a:spcPct val="150000"/>
                        </a:lnSpc>
                        <a:spcBef>
                          <a:spcPts val="600"/>
                        </a:spcBef>
                        <a:spcAft>
                          <a:spcPts val="0"/>
                        </a:spcAft>
                      </a:pPr>
                      <a:r>
                        <a:rPr lang="vi-VN" sz="1800" b="0" dirty="0">
                          <a:solidFill>
                            <a:schemeClr val="tx1"/>
                          </a:solidFill>
                          <a:effectLst/>
                          <a:latin typeface="Times New Roman" panose="02020603050405020304" pitchFamily="18" charset="0"/>
                          <a:cs typeface="Times New Roman" panose="02020603050405020304" pitchFamily="18" charset="0"/>
                        </a:rPr>
                        <a:t>Dựa trên mục tiêu giáo dục người lập chương trình mới quyết định lựa chọn nội dung, phương pháp giáo dục cũng như cách đánh giá kết quả học tập. Mục tiêu giáo dục ở đây được thể hiện dưới dạng mục tiêu đầu ra: những thay đổi về hành vi của người học.</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tc>
                  <a:txBody>
                    <a:bodyPr/>
                    <a:lstStyle/>
                    <a:p>
                      <a:pPr indent="431800" algn="just">
                        <a:lnSpc>
                          <a:spcPct val="150000"/>
                        </a:lnSpc>
                        <a:spcBef>
                          <a:spcPts val="600"/>
                        </a:spcBef>
                        <a:spcAft>
                          <a:spcPts val="0"/>
                        </a:spcAft>
                      </a:pPr>
                      <a:r>
                        <a:rPr lang="vi-VN" sz="1800" b="0" dirty="0">
                          <a:solidFill>
                            <a:schemeClr val="tx1"/>
                          </a:solidFill>
                          <a:effectLst/>
                          <a:latin typeface="Times New Roman" panose="02020603050405020304" pitchFamily="18" charset="0"/>
                          <a:cs typeface="Times New Roman" panose="02020603050405020304" pitchFamily="18" charset="0"/>
                        </a:rPr>
                        <a:t>Con người không thể học tất cả những gì cần trong cuộc đời chỉ qua quá trình giáo dục ở nhà trường, vì vậy chương trình giáo dục phải được xây dựng sao cho tạo ra được những sản phẩm có thể đương đầu với những đòi hỏi của nghề nghiệp không ngừng thay đổi, với một thế giới không ngừng biến động. Do đó CTĐT phải là một quá trình cần phải thực hiện sao cho có thể giúp người học phát triển tối đa các tố chất sẵn có nhằm đáp ứng được mục đích giáo dục nói trên. Như vậy, sản phẩm của quá trình giáo dục phải đa dạng chứ không gò bó theo một khuôn mẫu đã định sẵn. Cách tiếp cận theo quá trình chú trọng việc dạy người ta học cách học hơn là chỉ chú trọng đến nội dung kiến </a:t>
                      </a:r>
                      <a:r>
                        <a:rPr lang="vi-VN" sz="1800" b="0" dirty="0" smtClean="0">
                          <a:solidFill>
                            <a:schemeClr val="tx1"/>
                          </a:solidFill>
                          <a:effectLst/>
                          <a:latin typeface="Times New Roman" panose="02020603050405020304" pitchFamily="18" charset="0"/>
                          <a:cs typeface="Times New Roman" panose="02020603050405020304" pitchFamily="18" charset="0"/>
                        </a:rPr>
                        <a:t>thức</a:t>
                      </a:r>
                      <a:r>
                        <a:rPr lang="en-US" sz="1800" b="0" dirty="0" smtClean="0">
                          <a:solidFill>
                            <a:schemeClr val="tx1"/>
                          </a:solidFill>
                          <a:effectLst/>
                          <a:latin typeface="Times New Roman" panose="02020603050405020304" pitchFamily="18" charset="0"/>
                          <a:cs typeface="Times New Roman" panose="02020603050405020304" pitchFamily="18" charset="0"/>
                        </a:rPr>
                        <a:t>.</a:t>
                      </a:r>
                      <a:endParaRPr lang="en-US" sz="18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4698" marR="34698" marT="0" marB="0">
                    <a:solidFill>
                      <a:srgbClr val="00B0F0"/>
                    </a:solidFill>
                  </a:tcPr>
                </a:tc>
                <a:extLst>
                  <a:ext uri="{0D108BD9-81ED-4DB2-BD59-A6C34878D82A}">
                    <a16:rowId xmlns:a16="http://schemas.microsoft.com/office/drawing/2014/main" val="3365647021"/>
                  </a:ext>
                </a:extLst>
              </a:tr>
            </a:tbl>
          </a:graphicData>
        </a:graphic>
      </p:graphicFrame>
    </p:spTree>
    <p:extLst>
      <p:ext uri="{BB962C8B-B14F-4D97-AF65-F5344CB8AC3E}">
        <p14:creationId xmlns:p14="http://schemas.microsoft.com/office/powerpoint/2010/main" val="1901903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1382" y="934062"/>
            <a:ext cx="7245926" cy="5370701"/>
          </a:xfrm>
          <a:prstGeom prst="rect">
            <a:avLst/>
          </a:prstGeom>
        </p:spPr>
        <p:txBody>
          <a:bodyPr wrap="square">
            <a:spAutoFit/>
          </a:bodyPr>
          <a:lstStyle/>
          <a:p>
            <a:pPr indent="431800" algn="just">
              <a:spcBef>
                <a:spcPts val="600"/>
              </a:spcBef>
              <a:spcAft>
                <a:spcPts val="0"/>
              </a:spcAft>
            </a:pPr>
            <a:r>
              <a:rPr lang="nb-NO" sz="2600" b="1" i="1" dirty="0">
                <a:latin typeface="Times New Roman" panose="02020603050405020304" pitchFamily="18" charset="0"/>
                <a:ea typeface="Times New Roman" panose="02020603050405020304" pitchFamily="18" charset="0"/>
                <a:cs typeface="Times New Roman" panose="02020603050405020304" pitchFamily="18" charset="0"/>
              </a:rPr>
              <a:t>2.4.4. Một số quan điểm khác trong phát triển chương trình giáo dục</a:t>
            </a:r>
            <a:endParaRPr lang="en-US" sz="2600" b="1" i="1" dirty="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spcBef>
                <a:spcPts val="600"/>
              </a:spcBef>
              <a:spcAft>
                <a:spcPts val="0"/>
              </a:spcAft>
            </a:pPr>
            <a:r>
              <a:rPr lang="nb-NO" sz="2600" dirty="0">
                <a:latin typeface="Times New Roman" panose="02020603050405020304" pitchFamily="18" charset="0"/>
                <a:ea typeface="Times New Roman" panose="02020603050405020304" pitchFamily="18" charset="0"/>
                <a:cs typeface="Times New Roman" panose="02020603050405020304" pitchFamily="18" charset="0"/>
              </a:rPr>
              <a:t>Ngoài 3 quan điểm phổ biến trên, còn có các quan điểm phát triển chương trình giáo dục khác.</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i="1"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thống</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Quan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hành</a:t>
            </a:r>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vi.</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Tiếp</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tổng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hợp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chương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dục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Cách</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lực</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Cách</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văn</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 </a:t>
            </a:r>
            <a:r>
              <a:rPr lang="en-US" sz="2600" dirty="0" err="1" smtClean="0">
                <a:latin typeface="Times New Roman" panose="02020603050405020304" pitchFamily="18" charset="0"/>
                <a:cs typeface="Times New Roman" panose="02020603050405020304" pitchFamily="18" charset="0"/>
              </a:rPr>
              <a:t>Cách</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quản</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lí</a:t>
            </a:r>
            <a:r>
              <a:rPr lang="en-US" sz="2600" dirty="0" smtClean="0">
                <a:latin typeface="Times New Roman" panose="02020603050405020304" pitchFamily="18" charset="0"/>
                <a:cs typeface="Times New Roman" panose="02020603050405020304" pitchFamily="18" charset="0"/>
              </a:rPr>
              <a:t>.</a:t>
            </a:r>
          </a:p>
          <a:p>
            <a:pPr algn="just"/>
            <a:r>
              <a:rPr lang="en-US" sz="2600" dirty="0">
                <a:latin typeface="Times New Roman" panose="02020603050405020304" pitchFamily="18" charset="0"/>
                <a:cs typeface="Times New Roman" panose="02020603050405020304" pitchFamily="18" charset="0"/>
              </a:rPr>
              <a:t>	</a:t>
            </a: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Tiếp</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sáng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khởi</a:t>
            </a:r>
            <a:r>
              <a:rPr lang="en-US" sz="2600" dirty="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nghiệp</a:t>
            </a:r>
            <a:r>
              <a:rPr lang="en-US" sz="2600"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50353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2836" y="1208015"/>
            <a:ext cx="7426036" cy="3693319"/>
          </a:xfrm>
          <a:prstGeom prst="rect">
            <a:avLst/>
          </a:prstGeom>
        </p:spPr>
        <p:txBody>
          <a:bodyPr wrap="square">
            <a:spAutoFit/>
          </a:bodyPr>
          <a:lstStyle/>
          <a:p>
            <a:pPr indent="431800" algn="just">
              <a:spcBef>
                <a:spcPts val="600"/>
              </a:spcBef>
              <a:spcAft>
                <a:spcPts val="0"/>
              </a:spcAft>
            </a:pP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2.5.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kỹ</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năng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ở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kern="1400" dirty="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Phát</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CTGD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là</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liên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tục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nhằm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hoàn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thiện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ngừng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CTGD. </a:t>
            </a:r>
            <a:endParaRPr lang="en-US" sz="2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Nói</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quốc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thay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đáp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thì</a:t>
            </a:r>
            <a:r>
              <a:rPr lang="en-US" sz="2600" dirty="0">
                <a:latin typeface="Times New Roman" panose="02020603050405020304" pitchFamily="18" charset="0"/>
                <a:cs typeface="Times New Roman" panose="02020603050405020304" pitchFamily="18" charset="0"/>
              </a:rPr>
              <a:t> CTGD </a:t>
            </a:r>
            <a:r>
              <a:rPr lang="en-US" sz="2600" dirty="0" err="1">
                <a:latin typeface="Times New Roman" panose="02020603050405020304" pitchFamily="18" charset="0"/>
                <a:cs typeface="Times New Roman" panose="02020603050405020304" pitchFamily="18" charset="0"/>
              </a:rPr>
              <a:t>cũng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thay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đổi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đây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quá</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diễn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liên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nên</a:t>
            </a:r>
            <a:r>
              <a:rPr lang="en-US" sz="2600" dirty="0">
                <a:latin typeface="Times New Roman" panose="02020603050405020304" pitchFamily="18" charset="0"/>
                <a:cs typeface="Times New Roman" panose="02020603050405020304" pitchFamily="18" charset="0"/>
              </a:rPr>
              <a:t> CTGD </a:t>
            </a:r>
            <a:r>
              <a:rPr lang="en-US" sz="2600" dirty="0" err="1">
                <a:latin typeface="Times New Roman" panose="02020603050405020304" pitchFamily="18" charset="0"/>
                <a:cs typeface="Times New Roman" panose="02020603050405020304" pitchFamily="18" charset="0"/>
              </a:rPr>
              <a:t>cũng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ngừng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phát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triển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hoàn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thiện</a:t>
            </a:r>
            <a:r>
              <a:rPr lang="en-US" sz="2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016887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599" y="293500"/>
            <a:ext cx="7121236" cy="6370975"/>
          </a:xfrm>
          <a:prstGeom prst="rect">
            <a:avLst/>
          </a:prstGeom>
        </p:spPr>
        <p:txBody>
          <a:bodyPr wrap="square">
            <a:spAutoFit/>
          </a:bodyPr>
          <a:lstStyle/>
          <a:p>
            <a:pPr algn="just"/>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cận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khái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niệm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CTGD</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	Tim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Wentling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(1993) chia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ðào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3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ðoạn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đánh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CTGD</a:t>
            </a:r>
            <a:r>
              <a:rPr lang="en-US" sz="24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chuẩn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triển</a:t>
            </a:r>
            <a:r>
              <a:rPr lang="en-US" sz="2400" dirty="0">
                <a:latin typeface="Times New Roman" panose="02020603050405020304" pitchFamily="18" charset="0"/>
                <a:cs typeface="Times New Roman" panose="02020603050405020304" pitchFamily="18" charset="0"/>
              </a:rPr>
              <a:t> CTGD </a:t>
            </a:r>
            <a:r>
              <a:rPr lang="en-US" sz="2400" dirty="0" err="1">
                <a:latin typeface="Times New Roman" panose="02020603050405020304" pitchFamily="18" charset="0"/>
                <a:cs typeface="Times New Roman" panose="02020603050405020304" pitchFamily="18" charset="0"/>
              </a:rPr>
              <a:t>bao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1</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2</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3</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nội</a:t>
            </a:r>
            <a:r>
              <a:rPr lang="en-US" sz="2400" dirty="0">
                <a:latin typeface="Times New Roman" panose="02020603050405020304" pitchFamily="18" charset="0"/>
                <a:cs typeface="Times New Roman" panose="02020603050405020304" pitchFamily="18" charset="0"/>
              </a:rPr>
              <a:t> dung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4</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5</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định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6</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giảng</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7</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liệu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8</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Lựa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dựng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kiểm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a:t>
            </a:r>
          </a:p>
          <a:p>
            <a:pPr algn="just"/>
            <a:r>
              <a:rPr lang="en-US" sz="2400" dirty="0" smtClean="0">
                <a:latin typeface="Times New Roman" panose="02020603050405020304" pitchFamily="18" charset="0"/>
                <a:cs typeface="Times New Roman" panose="02020603050405020304" pitchFamily="18" charset="0"/>
              </a:rPr>
              <a:t>	9</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nghiệm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chỉnh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lí</a:t>
            </a:r>
            <a:r>
              <a:rPr lang="en-US" sz="2400" dirty="0">
                <a:latin typeface="Times New Roman" panose="02020603050405020304" pitchFamily="18" charset="0"/>
                <a:cs typeface="Times New Roman" panose="02020603050405020304" pitchFamily="18" charset="0"/>
              </a:rPr>
              <a:t> CTGD (</a:t>
            </a:r>
            <a:r>
              <a:rPr lang="en-US" sz="2400" dirty="0" err="1">
                <a:latin typeface="Times New Roman" panose="02020603050405020304" pitchFamily="18" charset="0"/>
                <a:cs typeface="Times New Roman" panose="02020603050405020304" pitchFamily="18" charset="0"/>
              </a:rPr>
              <a:t>trước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trà</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0168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45029" y="1028288"/>
            <a:ext cx="7302137" cy="4893647"/>
          </a:xfrm>
          <a:prstGeom prst="rect">
            <a:avLst/>
          </a:prstGeom>
        </p:spPr>
        <p:txBody>
          <a:bodyPr wrap="square">
            <a:spAutoFit/>
          </a:bodyPr>
          <a:lstStyle/>
          <a:p>
            <a:pPr indent="431800" algn="just"/>
            <a:r>
              <a:rPr lang="en-US" sz="2600" b="1" kern="1400" dirty="0" smtClean="0">
                <a:latin typeface="Times New Roman" panose="02020603050405020304" pitchFamily="18" charset="0"/>
                <a:ea typeface="Times New Roman" panose="02020603050405020304" pitchFamily="18" charset="0"/>
                <a:cs typeface="Times New Roman" panose="02020603050405020304" pitchFamily="18" charset="0"/>
              </a:rPr>
              <a:t>1.1</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luận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tiễn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GDKNS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kern="1400" dirty="0" err="1">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kern="1400" dirty="0">
              <a:latin typeface="Times New Roman" panose="02020603050405020304" pitchFamily="18" charset="0"/>
              <a:ea typeface="Times New Roman" panose="02020603050405020304" pitchFamily="18" charset="0"/>
              <a:cs typeface="Times New Roman" panose="02020603050405020304" pitchFamily="18" charset="0"/>
            </a:endParaRPr>
          </a:p>
          <a:p>
            <a:pPr indent="431800" algn="just"/>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1.1.1.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Cơ</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sở</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luận</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GDKNS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cho</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sinh</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viên</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cao</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cs typeface="Times New Roman" panose="02020603050405020304" pitchFamily="18" charset="0"/>
              </a:rPr>
              <a:t>đẳng</a:t>
            </a:r>
            <a:endParaRPr lang="en-US" sz="2600" b="1" i="1" dirty="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r>
              <a:rPr lang="en-US" sz="2600" dirty="0">
                <a:latin typeface="Times New Roman" panose="02020603050405020304" pitchFamily="18" charset="0"/>
                <a:ea typeface="Times New Roman" panose="02020603050405020304" pitchFamily="18" charset="0"/>
                <a:cs typeface="Times New Roman" panose="02020603050405020304" pitchFamily="18" charset="0"/>
              </a:rPr>
              <a:t>a.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p>
          <a:p>
            <a:pPr algn="just"/>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Bốn</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trụ</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cột</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UNESCO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đề</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xướng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b="1" i="1" dirty="0">
                <a:latin typeface="Times New Roman" panose="02020603050405020304" pitchFamily="18" charset="0"/>
                <a:ea typeface="Times New Roman" panose="02020603050405020304" pitchFamily="18" charset="0"/>
                <a:cs typeface="Times New Roman" panose="02020603050405020304" pitchFamily="18" charset="0"/>
              </a:rPr>
              <a:t>“</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chung</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i="1"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en-US" sz="2600" i="1" dirty="0">
                <a:latin typeface="Times New Roman" panose="02020603050405020304" pitchFamily="18" charset="0"/>
                <a:ea typeface="Times New Roman" panose="02020603050405020304" pitchFamily="18" charset="0"/>
                <a:cs typeface="Times New Roman" panose="02020603050405020304" pitchFamily="18" charset="0"/>
              </a:rPr>
              <a:t>”. </a:t>
            </a:r>
          </a:p>
          <a:p>
            <a:pPr algn="just"/>
            <a:r>
              <a:rPr lang="en-US" sz="2600" smtClean="0">
                <a:latin typeface="Times New Roman" panose="02020603050405020304" pitchFamily="18" charset="0"/>
                <a:cs typeface="Times New Roman" panose="02020603050405020304" pitchFamily="18" charset="0"/>
              </a:rPr>
              <a:t>	Bên</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cạnh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giải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rất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văn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để</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chung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nghĩa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chấp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nhận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Sự</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điểm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trường</a:t>
            </a:r>
            <a:r>
              <a:rPr lang="en-US" sz="26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246058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63783" y="1651384"/>
            <a:ext cx="7245926" cy="3293209"/>
          </a:xfrm>
          <a:prstGeom prst="rect">
            <a:avLst/>
          </a:prstGeom>
        </p:spPr>
        <p:txBody>
          <a:bodyPr wrap="square">
            <a:spAutoFit/>
          </a:bodyPr>
          <a:lstStyle/>
          <a:p>
            <a:pPr algn="just"/>
            <a:r>
              <a:rPr lang="en-US" sz="2600" dirty="0" smtClean="0">
                <a:latin typeface="Times New Roman" panose="02020603050405020304" pitchFamily="18" charset="0"/>
                <a:ea typeface="Times New Roman" panose="02020603050405020304" pitchFamily="18" charset="0"/>
              </a:rPr>
              <a:t>	</a:t>
            </a:r>
            <a:r>
              <a:rPr lang="en-US" sz="2600" dirty="0">
                <a:latin typeface="Times New Roman" panose="02020603050405020304" pitchFamily="18" charset="0"/>
                <a:ea typeface="Times New Roman" panose="02020603050405020304" pitchFamily="18" charset="0"/>
              </a:rPr>
              <a:t>T</a:t>
            </a:r>
            <a:r>
              <a:rPr lang="en-US" sz="2600" dirty="0" smtClean="0">
                <a:latin typeface="Times New Roman" panose="02020603050405020304" pitchFamily="18" charset="0"/>
                <a:ea typeface="Times New Roman" panose="02020603050405020304" pitchFamily="18" charset="0"/>
              </a:rPr>
              <a:t>heo </a:t>
            </a:r>
            <a:r>
              <a:rPr lang="en-US" sz="2600" dirty="0">
                <a:latin typeface="Times New Roman" panose="02020603050405020304" pitchFamily="18" charset="0"/>
                <a:ea typeface="Times New Roman" panose="02020603050405020304" pitchFamily="18" charset="0"/>
              </a:rPr>
              <a:t>T. </a:t>
            </a:r>
            <a:r>
              <a:rPr lang="en-US" sz="2600" dirty="0" err="1">
                <a:latin typeface="Times New Roman" panose="02020603050405020304" pitchFamily="18" charset="0"/>
                <a:ea typeface="Times New Roman" panose="02020603050405020304" pitchFamily="18" charset="0"/>
              </a:rPr>
              <a:t>Wentling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Sản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phẩm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này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hoạch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mô</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tả</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đầy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đủ</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(chi </a:t>
            </a:r>
            <a:r>
              <a:rPr lang="en-US" sz="2600" dirty="0" err="1">
                <a:latin typeface="Times New Roman" panose="02020603050405020304" pitchFamily="18" charset="0"/>
                <a:ea typeface="Times New Roman" panose="02020603050405020304" pitchFamily="18" charset="0"/>
              </a:rPr>
              <a:t>tiết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cụ</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nội</a:t>
            </a:r>
            <a:r>
              <a:rPr lang="en-US" sz="2600" dirty="0">
                <a:latin typeface="Times New Roman" panose="02020603050405020304" pitchFamily="18" charset="0"/>
                <a:ea typeface="Times New Roman" panose="02020603050405020304" pitchFamily="18" charset="0"/>
              </a:rPr>
              <a:t> dung (</a:t>
            </a:r>
            <a:r>
              <a:rPr lang="en-US" sz="2600" dirty="0" err="1">
                <a:latin typeface="Times New Roman" panose="02020603050405020304" pitchFamily="18" charset="0"/>
                <a:ea typeface="Times New Roman" panose="02020603050405020304" pitchFamily="18" charset="0"/>
              </a:rPr>
              <a:t>kiến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độ</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đào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hỗ</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đào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đánh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chiếu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endParaRPr lang="en-US" sz="2600" dirty="0"/>
          </a:p>
        </p:txBody>
      </p:sp>
    </p:spTree>
    <p:extLst>
      <p:ext uri="{BB962C8B-B14F-4D97-AF65-F5344CB8AC3E}">
        <p14:creationId xmlns:p14="http://schemas.microsoft.com/office/powerpoint/2010/main" val="1050816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6691" y="1528480"/>
            <a:ext cx="7481454" cy="3677930"/>
          </a:xfrm>
          <a:prstGeom prst="rect">
            <a:avLst/>
          </a:prstGeom>
        </p:spPr>
        <p:txBody>
          <a:bodyPr wrap="square">
            <a:spAutoFit/>
          </a:bodyPr>
          <a:lstStyle/>
          <a:p>
            <a:pPr indent="431800" algn="just">
              <a:spcBef>
                <a:spcPts val="600"/>
              </a:spcBef>
              <a:spcAft>
                <a:spcPts val="0"/>
              </a:spcAft>
            </a:pPr>
            <a:r>
              <a:rPr lang="en-US" sz="2600">
                <a:latin typeface="Times New Roman" panose="02020603050405020304" pitchFamily="18" charset="0"/>
                <a:ea typeface="Times New Roman" panose="02020603050405020304" pitchFamily="18" charset="0"/>
              </a:rPr>
              <a:t>Nhiều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xem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bao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sau</a:t>
            </a:r>
            <a:r>
              <a:rPr lang="en-US" sz="2600" dirty="0">
                <a:latin typeface="Times New Roman" panose="02020603050405020304" pitchFamily="18" charset="0"/>
                <a:ea typeface="Times New Roman" panose="02020603050405020304" pitchFamily="18" charset="0"/>
              </a:rPr>
              <a:t>:</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1) </a:t>
            </a:r>
            <a:r>
              <a:rPr lang="en-US" sz="2600" dirty="0" err="1">
                <a:latin typeface="Times New Roman" panose="02020603050405020304" pitchFamily="18" charset="0"/>
                <a:ea typeface="Times New Roman" panose="02020603050405020304" pitchFamily="18" charset="0"/>
              </a:rPr>
              <a:t>Phân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tích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cầu</a:t>
            </a:r>
            <a:r>
              <a:rPr lang="en-US" sz="2600" dirty="0">
                <a:latin typeface="Times New Roman" panose="02020603050405020304" pitchFamily="18" charset="0"/>
                <a:ea typeface="Times New Roman" panose="02020603050405020304" pitchFamily="18" charset="0"/>
              </a:rPr>
              <a:t> (Need analysis)</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2) </a:t>
            </a:r>
            <a:r>
              <a:rPr lang="en-US" sz="2600" dirty="0" err="1">
                <a:latin typeface="Times New Roman" panose="02020603050405020304" pitchFamily="18" charset="0"/>
                <a:ea typeface="Times New Roman" panose="02020603050405020304" pitchFamily="18" charset="0"/>
              </a:rPr>
              <a:t>Xác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đích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(Defining aims and objectives)</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3) </a:t>
            </a:r>
            <a:r>
              <a:rPr lang="en-US" sz="2600" dirty="0" err="1">
                <a:latin typeface="Times New Roman" panose="02020603050405020304" pitchFamily="18" charset="0"/>
                <a:ea typeface="Times New Roman" panose="02020603050405020304" pitchFamily="18" charset="0"/>
              </a:rPr>
              <a:t>Thiết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a:t>
            </a:r>
            <a:r>
              <a:rPr lang="en-US" sz="2600" dirty="0">
                <a:latin typeface="Times New Roman" panose="02020603050405020304" pitchFamily="18" charset="0"/>
                <a:ea typeface="Times New Roman" panose="02020603050405020304" pitchFamily="18" charset="0"/>
              </a:rPr>
              <a:t> (curriculum design)</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4) </a:t>
            </a:r>
            <a:r>
              <a:rPr lang="en-US" sz="2600" dirty="0" err="1">
                <a:latin typeface="Times New Roman" panose="02020603050405020304" pitchFamily="18" charset="0"/>
                <a:ea typeface="Times New Roman" panose="02020603050405020304" pitchFamily="18" charset="0"/>
              </a:rPr>
              <a:t>Thực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thi</a:t>
            </a:r>
            <a:r>
              <a:rPr lang="en-US" sz="2600" dirty="0">
                <a:latin typeface="Times New Roman" panose="02020603050405020304" pitchFamily="18" charset="0"/>
                <a:ea typeface="Times New Roman" panose="02020603050405020304" pitchFamily="18" charset="0"/>
              </a:rPr>
              <a:t> (Implementation)</a:t>
            </a:r>
          </a:p>
          <a:p>
            <a:pPr indent="431800" algn="just">
              <a:spcBef>
                <a:spcPts val="600"/>
              </a:spcBef>
              <a:spcAft>
                <a:spcPts val="0"/>
              </a:spcAft>
            </a:pPr>
            <a:r>
              <a:rPr lang="en-US" sz="2600" dirty="0">
                <a:latin typeface="Times New Roman" panose="02020603050405020304" pitchFamily="18" charset="0"/>
                <a:ea typeface="Times New Roman" panose="02020603050405020304" pitchFamily="18" charset="0"/>
              </a:rPr>
              <a:t>5) </a:t>
            </a:r>
            <a:r>
              <a:rPr lang="en-US" sz="2600" dirty="0" err="1">
                <a:latin typeface="Times New Roman" panose="02020603050405020304" pitchFamily="18" charset="0"/>
                <a:ea typeface="Times New Roman" panose="02020603050405020304" pitchFamily="18" charset="0"/>
              </a:rPr>
              <a:t>Đánh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(Evaluation)</a:t>
            </a:r>
          </a:p>
        </p:txBody>
      </p:sp>
    </p:spTree>
    <p:extLst>
      <p:ext uri="{BB962C8B-B14F-4D97-AF65-F5344CB8AC3E}">
        <p14:creationId xmlns:p14="http://schemas.microsoft.com/office/powerpoint/2010/main" val="392048762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775854" y="193966"/>
            <a:ext cx="7966364" cy="5043053"/>
            <a:chOff x="1827" y="9354"/>
            <a:chExt cx="8928" cy="4896"/>
          </a:xfrm>
        </p:grpSpPr>
        <p:sp>
          <p:nvSpPr>
            <p:cNvPr id="5" name="Oval 4"/>
            <p:cNvSpPr>
              <a:spLocks noChangeArrowheads="1"/>
            </p:cNvSpPr>
            <p:nvPr/>
          </p:nvSpPr>
          <p:spPr bwMode="auto">
            <a:xfrm>
              <a:off x="4399" y="9354"/>
              <a:ext cx="3096" cy="1332"/>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latin typeface="Times New Roman" panose="02020603050405020304" pitchFamily="18" charset="0"/>
                <a:cs typeface="Times New Roman" panose="02020603050405020304" pitchFamily="18" charset="0"/>
              </a:endParaRPr>
            </a:p>
          </p:txBody>
        </p:sp>
        <p:sp>
          <p:nvSpPr>
            <p:cNvPr id="6" name="Oval 5"/>
            <p:cNvSpPr>
              <a:spLocks noChangeArrowheads="1"/>
            </p:cNvSpPr>
            <p:nvPr/>
          </p:nvSpPr>
          <p:spPr bwMode="auto">
            <a:xfrm>
              <a:off x="1827" y="10991"/>
              <a:ext cx="2448" cy="1222"/>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latin typeface="Times New Roman" panose="02020603050405020304" pitchFamily="18" charset="0"/>
                <a:cs typeface="Times New Roman" panose="02020603050405020304" pitchFamily="18" charset="0"/>
              </a:endParaRPr>
            </a:p>
          </p:txBody>
        </p:sp>
        <p:sp>
          <p:nvSpPr>
            <p:cNvPr id="7" name="Oval 6"/>
            <p:cNvSpPr>
              <a:spLocks noChangeArrowheads="1"/>
            </p:cNvSpPr>
            <p:nvPr/>
          </p:nvSpPr>
          <p:spPr bwMode="auto">
            <a:xfrm>
              <a:off x="8445" y="11127"/>
              <a:ext cx="2310" cy="1086"/>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latin typeface="Times New Roman" panose="02020603050405020304" pitchFamily="18" charset="0"/>
                <a:cs typeface="Times New Roman" panose="02020603050405020304" pitchFamily="18" charset="0"/>
              </a:endParaRPr>
            </a:p>
          </p:txBody>
        </p:sp>
        <p:sp>
          <p:nvSpPr>
            <p:cNvPr id="8" name="Oval 7"/>
            <p:cNvSpPr>
              <a:spLocks noChangeArrowheads="1"/>
            </p:cNvSpPr>
            <p:nvPr/>
          </p:nvSpPr>
          <p:spPr bwMode="auto">
            <a:xfrm>
              <a:off x="6808" y="13028"/>
              <a:ext cx="2507" cy="1188"/>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latin typeface="Times New Roman" panose="02020603050405020304" pitchFamily="18" charset="0"/>
                <a:cs typeface="Times New Roman" panose="02020603050405020304" pitchFamily="18" charset="0"/>
              </a:endParaRPr>
            </a:p>
          </p:txBody>
        </p:sp>
        <p:sp>
          <p:nvSpPr>
            <p:cNvPr id="9" name="Oval 8"/>
            <p:cNvSpPr>
              <a:spLocks noChangeArrowheads="1"/>
            </p:cNvSpPr>
            <p:nvPr/>
          </p:nvSpPr>
          <p:spPr bwMode="auto">
            <a:xfrm>
              <a:off x="2490" y="13054"/>
              <a:ext cx="2359" cy="1196"/>
            </a:xfrm>
            <a:prstGeom prst="ellipse">
              <a:avLst/>
            </a:prstGeom>
            <a:solidFill>
              <a:srgbClr val="FFFFFF"/>
            </a:solidFill>
            <a:ln w="9525">
              <a:solidFill>
                <a:srgbClr val="000000"/>
              </a:solidFill>
              <a:round/>
              <a:headEnd/>
              <a:tailEnd/>
            </a:ln>
          </p:spPr>
          <p:txBody>
            <a:bodyPr rot="0" vert="horz" wrap="square" lIns="91440" tIns="45720" rIns="91440" bIns="45720" anchor="t" anchorCtr="0" upright="1">
              <a:noAutofit/>
            </a:bodyPr>
            <a:lstStyle/>
            <a:p>
              <a:endParaRPr lang="en-US">
                <a:latin typeface="Times New Roman" panose="02020603050405020304" pitchFamily="18" charset="0"/>
                <a:cs typeface="Times New Roman" panose="02020603050405020304" pitchFamily="18" charset="0"/>
              </a:endParaRPr>
            </a:p>
          </p:txBody>
        </p:sp>
        <p:sp>
          <p:nvSpPr>
            <p:cNvPr id="10" name="Text Box 38"/>
            <p:cNvSpPr txBox="1">
              <a:spLocks noChangeArrowheads="1"/>
            </p:cNvSpPr>
            <p:nvPr/>
          </p:nvSpPr>
          <p:spPr bwMode="auto">
            <a:xfrm>
              <a:off x="4463" y="11349"/>
              <a:ext cx="3032" cy="673"/>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pPr indent="431800" algn="ct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phát</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triển</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indent="431800" algn="ct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effectLst/>
                  <a:latin typeface="Times New Roman" panose="02020603050405020304" pitchFamily="18" charset="0"/>
                  <a:ea typeface="Times New Roman" panose="02020603050405020304" pitchFamily="18" charset="0"/>
                  <a:cs typeface="Times New Roman" panose="02020603050405020304" pitchFamily="18" charset="0"/>
                </a:rPr>
                <a:t>dục</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Text Box 39"/>
            <p:cNvSpPr txBox="1">
              <a:spLocks noChangeArrowheads="1"/>
            </p:cNvSpPr>
            <p:nvPr/>
          </p:nvSpPr>
          <p:spPr bwMode="auto">
            <a:xfrm>
              <a:off x="4851" y="9642"/>
              <a:ext cx="2212" cy="792"/>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r>
                <a:rPr lang="en-US" dirty="0">
                  <a:latin typeface="Times New Roman" panose="02020603050405020304" pitchFamily="18" charset="0"/>
                  <a:cs typeface="Times New Roman" panose="02020603050405020304" pitchFamily="18" charset="0"/>
                </a:rPr>
                <a:t>2.5.2. </a:t>
              </a:r>
              <a:r>
                <a:rPr lang="en-US" dirty="0" err="1">
                  <a:latin typeface="Times New Roman" panose="02020603050405020304" pitchFamily="18" charset="0"/>
                  <a:cs typeface="Times New Roman" panose="02020603050405020304" pitchFamily="18" charset="0"/>
                </a:rPr>
                <a:t>Xác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định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tiêu</a:t>
              </a:r>
              <a:endParaRPr lang="en-US" dirty="0">
                <a:latin typeface="Times New Roman" panose="02020603050405020304" pitchFamily="18" charset="0"/>
                <a:cs typeface="Times New Roman" panose="02020603050405020304" pitchFamily="18" charset="0"/>
              </a:endParaRPr>
            </a:p>
          </p:txBody>
        </p:sp>
        <p:sp>
          <p:nvSpPr>
            <p:cNvPr id="12" name="Text Box 40"/>
            <p:cNvSpPr txBox="1">
              <a:spLocks noChangeArrowheads="1"/>
            </p:cNvSpPr>
            <p:nvPr/>
          </p:nvSpPr>
          <p:spPr bwMode="auto">
            <a:xfrm>
              <a:off x="2119" y="11263"/>
              <a:ext cx="1724" cy="735"/>
            </a:xfrm>
            <a:prstGeom prst="rect">
              <a:avLst/>
            </a:prstGeom>
            <a:solidFill>
              <a:srgbClr val="FFFFFF"/>
            </a:solidFill>
            <a:ln w="9525">
              <a:solidFill>
                <a:srgbClr val="FFFFFF"/>
              </a:solidFill>
              <a:miter lim="800000"/>
              <a:headEnd/>
              <a:tailEnd/>
            </a:ln>
          </p:spPr>
          <p:txBody>
            <a:bodyPr rot="0" vert="horz" wrap="square" lIns="91440" tIns="45720" rIns="91440" bIns="45720" anchor="t" anchorCtr="0" upright="1">
              <a:noAutofit/>
            </a:bodyPr>
            <a:lstStyle/>
            <a:p>
              <a:r>
                <a:rPr lang="en-US" dirty="0">
                  <a:latin typeface="Times New Roman" panose="02020603050405020304" pitchFamily="18" charset="0"/>
                  <a:cs typeface="Times New Roman" panose="02020603050405020304" pitchFamily="18" charset="0"/>
                </a:rPr>
                <a:t>2.5.1. </a:t>
              </a:r>
              <a:r>
                <a:rPr lang="en-US" dirty="0" err="1">
                  <a:latin typeface="Times New Roman" panose="02020603050405020304" pitchFamily="18" charset="0"/>
                  <a:cs typeface="Times New Roman" panose="02020603050405020304" pitchFamily="18" charset="0"/>
                </a:rPr>
                <a:t>Phân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cầu</a:t>
              </a:r>
              <a:endParaRPr lang="en-US" dirty="0">
                <a:latin typeface="Times New Roman" panose="02020603050405020304" pitchFamily="18" charset="0"/>
                <a:cs typeface="Times New Roman" panose="02020603050405020304" pitchFamily="18" charset="0"/>
              </a:endParaRPr>
            </a:p>
          </p:txBody>
        </p:sp>
        <p:cxnSp>
          <p:nvCxnSpPr>
            <p:cNvPr id="16" name="Line 44"/>
            <p:cNvCxnSpPr>
              <a:cxnSpLocks noChangeShapeType="1"/>
            </p:cNvCxnSpPr>
            <p:nvPr/>
          </p:nvCxnSpPr>
          <p:spPr bwMode="auto">
            <a:xfrm rot="249934" flipH="1">
              <a:off x="8739" y="12213"/>
              <a:ext cx="885" cy="89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Line 45"/>
            <p:cNvCxnSpPr>
              <a:cxnSpLocks noChangeShapeType="1"/>
            </p:cNvCxnSpPr>
            <p:nvPr/>
          </p:nvCxnSpPr>
          <p:spPr bwMode="auto">
            <a:xfrm flipH="1">
              <a:off x="4851" y="13386"/>
              <a:ext cx="2016" cy="32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Line 46"/>
            <p:cNvCxnSpPr>
              <a:cxnSpLocks noChangeShapeType="1"/>
            </p:cNvCxnSpPr>
            <p:nvPr/>
          </p:nvCxnSpPr>
          <p:spPr bwMode="auto">
            <a:xfrm flipH="1" flipV="1">
              <a:off x="2896" y="12220"/>
              <a:ext cx="309" cy="87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9" name="Line 47"/>
            <p:cNvCxnSpPr>
              <a:cxnSpLocks noChangeShapeType="1"/>
            </p:cNvCxnSpPr>
            <p:nvPr/>
          </p:nvCxnSpPr>
          <p:spPr bwMode="auto">
            <a:xfrm>
              <a:off x="7495" y="10149"/>
              <a:ext cx="1755" cy="99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0" name="Line 48"/>
            <p:cNvCxnSpPr>
              <a:cxnSpLocks noChangeShapeType="1"/>
            </p:cNvCxnSpPr>
            <p:nvPr/>
          </p:nvCxnSpPr>
          <p:spPr bwMode="auto">
            <a:xfrm flipV="1">
              <a:off x="3251" y="10126"/>
              <a:ext cx="1152" cy="86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
        <p:nvSpPr>
          <p:cNvPr id="21" name="Rectangle 20"/>
          <p:cNvSpPr/>
          <p:nvPr/>
        </p:nvSpPr>
        <p:spPr>
          <a:xfrm>
            <a:off x="1036403" y="5505824"/>
            <a:ext cx="7966363" cy="1292662"/>
          </a:xfrm>
          <a:prstGeom prst="rect">
            <a:avLst/>
          </a:prstGeom>
        </p:spPr>
        <p:txBody>
          <a:bodyPr wrap="square">
            <a:spAutoFit/>
          </a:bodyPr>
          <a:lstStyle/>
          <a:p>
            <a:pPr indent="431800" algn="just">
              <a:spcBef>
                <a:spcPts val="600"/>
              </a:spcBef>
              <a:spcAft>
                <a:spcPts val="0"/>
              </a:spcAft>
            </a:pPr>
            <a:r>
              <a:rPr lang="en-US" sz="2600" dirty="0" err="1">
                <a:latin typeface="Times New Roman" panose="02020603050405020304" pitchFamily="18" charset="0"/>
                <a:ea typeface="Times New Roman" panose="02020603050405020304" pitchFamily="18" charset="0"/>
              </a:rPr>
              <a:t>Năm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được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trí</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vòng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tròn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khép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biểu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sự</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CTGD </a:t>
            </a:r>
            <a:r>
              <a:rPr lang="en-US" sz="2600" dirty="0" err="1">
                <a:latin typeface="Times New Roman" panose="02020603050405020304" pitchFamily="18" charset="0"/>
                <a:ea typeface="Times New Roman" panose="02020603050405020304" pitchFamily="18" charset="0"/>
              </a:rPr>
              <a:t>như</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tục</a:t>
            </a:r>
            <a:r>
              <a:rPr lang="en-US" sz="2600" dirty="0">
                <a:latin typeface="Times New Roman" panose="02020603050405020304" pitchFamily="18" charset="0"/>
                <a:ea typeface="Times New Roman" panose="02020603050405020304" pitchFamily="18" charset="0"/>
              </a:rPr>
              <a:t>:</a:t>
            </a:r>
          </a:p>
        </p:txBody>
      </p:sp>
      <p:sp>
        <p:nvSpPr>
          <p:cNvPr id="24" name="Rectangle 23"/>
          <p:cNvSpPr/>
          <p:nvPr/>
        </p:nvSpPr>
        <p:spPr>
          <a:xfrm flipH="1">
            <a:off x="7014339" y="2150127"/>
            <a:ext cx="1516132" cy="923330"/>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cs typeface="Times New Roman" panose="02020603050405020304" pitchFamily="18" charset="0"/>
              </a:rPr>
              <a:t>2.5.3.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Thiết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kế</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endParaRPr lang="en-US" dirty="0">
              <a:latin typeface="Times New Roman" panose="02020603050405020304" pitchFamily="18" charset="0"/>
              <a:cs typeface="Times New Roman" panose="02020603050405020304" pitchFamily="18" charset="0"/>
            </a:endParaRPr>
          </a:p>
        </p:txBody>
      </p:sp>
      <p:sp>
        <p:nvSpPr>
          <p:cNvPr id="25" name="Rectangle 24"/>
          <p:cNvSpPr/>
          <p:nvPr/>
        </p:nvSpPr>
        <p:spPr>
          <a:xfrm>
            <a:off x="5355436" y="4078004"/>
            <a:ext cx="1848343" cy="923330"/>
          </a:xfrm>
          <a:prstGeom prst="rect">
            <a:avLst/>
          </a:prstGeom>
        </p:spPr>
        <p:txBody>
          <a:bodyPr wrap="square">
            <a:spAutoFit/>
          </a:bodyPr>
          <a:lstStyle/>
          <a:p>
            <a:pPr indent="431800" algn="just">
              <a:spcBef>
                <a:spcPts val="60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2.5.4.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Thực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p>
        </p:txBody>
      </p:sp>
      <p:sp>
        <p:nvSpPr>
          <p:cNvPr id="26" name="Rectangle 25"/>
          <p:cNvSpPr/>
          <p:nvPr/>
        </p:nvSpPr>
        <p:spPr>
          <a:xfrm>
            <a:off x="1495872" y="4289514"/>
            <a:ext cx="1848051" cy="646331"/>
          </a:xfrm>
          <a:prstGeom prst="rect">
            <a:avLst/>
          </a:prstGeom>
        </p:spPr>
        <p:txBody>
          <a:bodyPr wrap="square">
            <a:spAutoFit/>
          </a:bodyPr>
          <a:lstStyle/>
          <a:p>
            <a:pPr indent="431800" algn="just">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2.5.5.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Đánh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chương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trình</a:t>
            </a: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73573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4511" y="318969"/>
            <a:ext cx="7439890" cy="6309420"/>
          </a:xfrm>
          <a:prstGeom prst="rect">
            <a:avLst/>
          </a:prstGeom>
        </p:spPr>
        <p:txBody>
          <a:bodyPr wrap="square">
            <a:spAutoFit/>
          </a:bodyPr>
          <a:lstStyle/>
          <a:p>
            <a:pPr indent="431800" algn="just">
              <a:spcBef>
                <a:spcPts val="600"/>
              </a:spcBef>
              <a:spcAft>
                <a:spcPts val="0"/>
              </a:spcAft>
            </a:pPr>
            <a:r>
              <a:rPr lang="vi-VN" sz="2600" b="1" kern="1400" dirty="0">
                <a:latin typeface="Times New Roman" panose="02020603050405020304" pitchFamily="18" charset="0"/>
                <a:ea typeface="Times New Roman" panose="02020603050405020304" pitchFamily="18" charset="0"/>
              </a:rPr>
              <a:t>2.</a:t>
            </a:r>
            <a:r>
              <a:rPr lang="en-US" sz="2600" b="1" kern="1400" dirty="0">
                <a:latin typeface="Times New Roman" panose="02020603050405020304" pitchFamily="18" charset="0"/>
                <a:ea typeface="Times New Roman" panose="02020603050405020304" pitchFamily="18" charset="0"/>
              </a:rPr>
              <a:t>6</a:t>
            </a:r>
            <a:r>
              <a:rPr lang="vi-VN" sz="2600" b="1" kern="1400" dirty="0">
                <a:latin typeface="Times New Roman" panose="02020603050405020304" pitchFamily="18" charset="0"/>
                <a:ea typeface="Times New Roman" panose="02020603050405020304" pitchFamily="18" charset="0"/>
              </a:rPr>
              <a:t>. Thiết kế Chương trình GDKNS cho sinh viên ở trường cao đẳng</a:t>
            </a:r>
            <a:endParaRPr lang="en-US" sz="2600" b="1" kern="14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GDKNS </a:t>
            </a:r>
            <a:r>
              <a:rPr lang="en-US" sz="2600" dirty="0" err="1">
                <a:latin typeface="Times New Roman" panose="02020603050405020304" pitchFamily="18" charset="0"/>
                <a:ea typeface="Times New Roman" panose="02020603050405020304" pitchFamily="18" charset="0"/>
              </a:rPr>
              <a:t>gồm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yếu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tố</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bản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sau</a:t>
            </a:r>
            <a:r>
              <a:rPr lang="en-US" sz="2600" dirty="0">
                <a:latin typeface="Times New Roman" panose="02020603050405020304" pitchFamily="18" charset="0"/>
                <a:ea typeface="Times New Roman" panose="02020603050405020304" pitchFamily="18" charset="0"/>
              </a:rPr>
              <a:t>:</a:t>
            </a: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sở</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xây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dựng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tiêu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Nội</a:t>
            </a:r>
            <a:r>
              <a:rPr lang="en-US" sz="2600" dirty="0">
                <a:latin typeface="Times New Roman" panose="02020603050405020304" pitchFamily="18" charset="0"/>
                <a:ea typeface="Times New Roman" panose="02020603050405020304" pitchFamily="18" charset="0"/>
              </a:rPr>
              <a:t> dung </a:t>
            </a:r>
            <a:r>
              <a:rPr lang="en-US" sz="2600" dirty="0" err="1">
                <a:latin typeface="Times New Roman" panose="02020603050405020304" pitchFamily="18" charset="0"/>
                <a:ea typeface="Times New Roman" panose="02020603050405020304" pitchFamily="18" charset="0"/>
              </a:rPr>
              <a:t>của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KNS, </a:t>
            </a:r>
            <a:r>
              <a:rPr lang="en-US" sz="2600" dirty="0" err="1">
                <a:latin typeface="Times New Roman" panose="02020603050405020304" pitchFamily="18" charset="0"/>
                <a:ea typeface="Times New Roman" panose="02020603050405020304" pitchFamily="18" charset="0"/>
              </a:rPr>
              <a:t>phân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phối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trình</a:t>
            </a:r>
            <a:r>
              <a:rPr lang="en-US" sz="2600" dirty="0">
                <a:latin typeface="Times New Roman" panose="02020603050405020304" pitchFamily="18" charset="0"/>
                <a:ea typeface="Times New Roman" panose="02020603050405020304" pitchFamily="18" charset="0"/>
              </a:rPr>
              <a:t>)</a:t>
            </a: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tổ</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dạy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sinh</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Điều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dạy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endParaRPr lang="en-US" sz="2600" dirty="0">
              <a:latin typeface="Times New Roman" panose="02020603050405020304" pitchFamily="18" charset="0"/>
              <a:ea typeface="Times New Roman" panose="02020603050405020304" pitchFamily="18" charset="0"/>
            </a:endParaRPr>
          </a:p>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thức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đánh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kết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kĩ</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endParaRPr lang="en-US" sz="2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197376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2"/>
          <p:cNvSpPr txBox="1">
            <a:spLocks/>
          </p:cNvSpPr>
          <p:nvPr/>
        </p:nvSpPr>
        <p:spPr>
          <a:xfrm>
            <a:off x="0" y="955965"/>
            <a:ext cx="9144000" cy="6068290"/>
          </a:xfrm>
          <a:prstGeom prst="rect">
            <a:avLst/>
          </a:prstGeom>
          <a:solidFill>
            <a:sysClr val="window" lastClr="FFFFFF"/>
          </a:solidFill>
          <a:ln w="6350">
            <a:solidFill>
              <a:prstClr val="black"/>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indent="431800" algn="ctr">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smtClean="0">
                <a:solidFill>
                  <a:srgbClr val="000000"/>
                </a:solidFill>
                <a:effectLst/>
                <a:latin typeface="Times New Roman" panose="02020603050405020304" pitchFamily="18" charset="0"/>
                <a:ea typeface="Times New Roman" panose="02020603050405020304" pitchFamily="18" charset="0"/>
              </a:rPr>
              <a:t>CHƯƠNG </a:t>
            </a:r>
            <a:r>
              <a:rPr lang="en-US" sz="2400" b="1" u="sng" dirty="0">
                <a:solidFill>
                  <a:srgbClr val="000000"/>
                </a:solidFill>
                <a:effectLst/>
                <a:latin typeface="Times New Roman" panose="02020603050405020304" pitchFamily="18" charset="0"/>
                <a:ea typeface="Times New Roman" panose="02020603050405020304" pitchFamily="18" charset="0"/>
              </a:rPr>
              <a:t>TRÌNH KỸ NĂNG SỐNG</a:t>
            </a:r>
            <a:r>
              <a:rPr lang="en-US" sz="2400" b="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ctr">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a:t>
            </a:r>
            <a:r>
              <a:rPr lang="en-US" sz="2400" b="1" u="sng" dirty="0" err="1">
                <a:solidFill>
                  <a:srgbClr val="000000"/>
                </a:solidFill>
                <a:effectLst/>
                <a:latin typeface="Times New Roman" panose="02020603050405020304" pitchFamily="18" charset="0"/>
                <a:ea typeface="Times New Roman" panose="02020603050405020304" pitchFamily="18" charset="0"/>
              </a:rPr>
              <a:t>Dành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cho</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smtClean="0">
                <a:solidFill>
                  <a:srgbClr val="000000"/>
                </a:solidFill>
                <a:effectLst/>
                <a:latin typeface="Times New Roman" panose="02020603050405020304" pitchFamily="18" charset="0"/>
                <a:ea typeface="Times New Roman" panose="02020603050405020304" pitchFamily="18" charset="0"/>
              </a:rPr>
              <a:t>…)</a:t>
            </a:r>
            <a:r>
              <a:rPr lang="en-US" sz="2400" b="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1. 1. </a:t>
            </a:r>
            <a:r>
              <a:rPr lang="en-US" sz="2400" b="1" u="sng" dirty="0" err="1">
                <a:solidFill>
                  <a:srgbClr val="000000"/>
                </a:solidFill>
                <a:effectLst/>
                <a:latin typeface="Times New Roman" panose="02020603050405020304" pitchFamily="18" charset="0"/>
                <a:ea typeface="Times New Roman" panose="02020603050405020304" pitchFamily="18" charset="0"/>
              </a:rPr>
              <a:t>Cơ</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sơ</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lựa</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chọn</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chương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trình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giáo</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dục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ky</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năng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sống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dành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cho</a:t>
            </a:r>
            <a:r>
              <a:rPr lang="en-US" sz="2400" b="1" u="sng"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i="1" u="sng" dirty="0">
                <a:solidFill>
                  <a:srgbClr val="000000"/>
                </a:solidFill>
                <a:effectLst/>
                <a:latin typeface="Times New Roman" panose="02020603050405020304" pitchFamily="18" charset="0"/>
                <a:ea typeface="Times New Roman" panose="02020603050405020304" pitchFamily="18" charset="0"/>
              </a:rPr>
              <a:t>1.1.1. </a:t>
            </a:r>
            <a:r>
              <a:rPr lang="en-US" sz="2400" b="1" i="1" u="sng" dirty="0" err="1">
                <a:solidFill>
                  <a:srgbClr val="000000"/>
                </a:solidFill>
                <a:effectLst/>
                <a:latin typeface="Times New Roman" panose="02020603050405020304" pitchFamily="18" charset="0"/>
                <a:ea typeface="Times New Roman" panose="02020603050405020304" pitchFamily="18" charset="0"/>
              </a:rPr>
              <a:t>Cơ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sơ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pháp</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ly</a:t>
            </a:r>
            <a:r>
              <a:rPr lang="en-US" sz="2400" b="1" i="1"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i="1" u="sng" dirty="0">
                <a:solidFill>
                  <a:srgbClr val="000000"/>
                </a:solidFill>
                <a:effectLst/>
                <a:latin typeface="Times New Roman" panose="02020603050405020304" pitchFamily="18" charset="0"/>
                <a:ea typeface="Times New Roman" panose="02020603050405020304" pitchFamily="18" charset="0"/>
              </a:rPr>
              <a:t>1.1.2. </a:t>
            </a:r>
            <a:r>
              <a:rPr lang="en-US" sz="2400" b="1" i="1" u="sng" dirty="0" err="1">
                <a:solidFill>
                  <a:srgbClr val="000000"/>
                </a:solidFill>
                <a:effectLst/>
                <a:latin typeface="Times New Roman" panose="02020603050405020304" pitchFamily="18" charset="0"/>
                <a:ea typeface="Times New Roman" panose="02020603050405020304" pitchFamily="18" charset="0"/>
              </a:rPr>
              <a:t>Cơ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sơ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tâm</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sinh</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ly</a:t>
            </a:r>
            <a:r>
              <a:rPr lang="en-US" sz="2400" b="1" i="1"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1915160" algn="l"/>
              </a:tabLst>
            </a:pPr>
            <a:r>
              <a:rPr lang="en-US" sz="2400" b="1" i="1" u="sng" dirty="0">
                <a:solidFill>
                  <a:srgbClr val="000000"/>
                </a:solidFill>
                <a:effectLst/>
                <a:latin typeface="Times New Roman" panose="02020603050405020304" pitchFamily="18" charset="0"/>
                <a:ea typeface="Times New Roman" panose="02020603050405020304" pitchFamily="18" charset="0"/>
              </a:rPr>
              <a:t>1.1.3. </a:t>
            </a:r>
            <a:r>
              <a:rPr lang="en-US" sz="2400" b="1" i="1" u="sng" dirty="0" err="1">
                <a:solidFill>
                  <a:srgbClr val="000000"/>
                </a:solidFill>
                <a:effectLst/>
                <a:latin typeface="Times New Roman" panose="02020603050405020304" pitchFamily="18" charset="0"/>
                <a:ea typeface="Times New Roman" panose="02020603050405020304" pitchFamily="18" charset="0"/>
              </a:rPr>
              <a:t>Cơ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sơ</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thực</a:t>
            </a:r>
            <a:r>
              <a:rPr lang="en-US" sz="2400" b="1" i="1" u="sng" dirty="0">
                <a:solidFill>
                  <a:srgbClr val="000000"/>
                </a:solidFill>
                <a:effectLst/>
                <a:latin typeface="Times New Roman" panose="02020603050405020304" pitchFamily="18" charset="0"/>
                <a:ea typeface="Times New Roman" panose="02020603050405020304" pitchFamily="18" charset="0"/>
              </a:rPr>
              <a:t> </a:t>
            </a:r>
            <a:r>
              <a:rPr lang="en-US" sz="2400" b="1" i="1" u="sng" dirty="0" err="1">
                <a:solidFill>
                  <a:srgbClr val="000000"/>
                </a:solidFill>
                <a:effectLst/>
                <a:latin typeface="Times New Roman" panose="02020603050405020304" pitchFamily="18" charset="0"/>
                <a:ea typeface="Times New Roman" panose="02020603050405020304" pitchFamily="18" charset="0"/>
              </a:rPr>
              <a:t>tiễn</a:t>
            </a:r>
            <a:r>
              <a:rPr lang="en-US" sz="2400" b="1" i="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1915160" algn="l"/>
              </a:tabLst>
            </a:pPr>
            <a:r>
              <a:rPr lang="vi-VN" sz="2400" b="1" u="sng" dirty="0">
                <a:solidFill>
                  <a:srgbClr val="000000"/>
                </a:solidFill>
                <a:effectLst/>
                <a:latin typeface="Times New Roman" panose="02020603050405020304" pitchFamily="18" charset="0"/>
                <a:ea typeface="Times New Roman" panose="02020603050405020304" pitchFamily="18" charset="0"/>
              </a:rPr>
              <a:t>1.2. Mục tiêu của chương trình giáo dục kỹ năng sống dành cho </a:t>
            </a:r>
            <a:r>
              <a:rPr lang="en-US" sz="2400" b="1"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2400" b="1" u="sng" dirty="0">
                <a:solidFill>
                  <a:srgbClr val="000000"/>
                </a:solidFill>
                <a:effectLst/>
                <a:latin typeface="Times New Roman" panose="02020603050405020304" pitchFamily="18" charset="0"/>
                <a:ea typeface="Times New Roman" panose="02020603050405020304" pitchFamily="18" charset="0"/>
              </a:rPr>
              <a:t>1.3. Các kỹ năng trong chương trình giáo dục kỹ năng sống dành cho </a:t>
            </a:r>
            <a:r>
              <a:rPr lang="en-US" sz="2400" b="1"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2400" b="1" u="sng" dirty="0">
                <a:solidFill>
                  <a:srgbClr val="000000"/>
                </a:solidFill>
                <a:effectLst/>
                <a:latin typeface="Times New Roman" panose="02020603050405020304" pitchFamily="18" charset="0"/>
                <a:ea typeface="Times New Roman" panose="02020603050405020304" pitchFamily="18" charset="0"/>
              </a:rPr>
              <a:t>1.4. Phân phối chương trình kỹ năng sống  trong chương trình giáo dục </a:t>
            </a:r>
            <a:r>
              <a:rPr lang="en-US" sz="2400" b="1" dirty="0">
                <a:solidFill>
                  <a:srgbClr val="000000"/>
                </a:solidFill>
                <a:effectLst/>
                <a:latin typeface="Times New Roman" panose="02020603050405020304" pitchFamily="18" charset="0"/>
                <a:ea typeface="Times New Roman" panose="02020603050405020304" pitchFamily="18" charset="0"/>
              </a:rPr>
              <a:t>KNS </a:t>
            </a:r>
            <a:r>
              <a:rPr lang="en-US" sz="2400" b="1" dirty="0" err="1">
                <a:solidFill>
                  <a:srgbClr val="000000"/>
                </a:solidFill>
                <a:effectLst/>
                <a:latin typeface="Times New Roman" panose="02020603050405020304" pitchFamily="18" charset="0"/>
                <a:ea typeface="Times New Roman" panose="02020603050405020304" pitchFamily="18" charset="0"/>
              </a:rPr>
              <a:t>cho</a:t>
            </a:r>
            <a:r>
              <a:rPr lang="en-US" sz="2400" b="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1915160" algn="l"/>
              </a:tabLst>
            </a:pPr>
            <a:r>
              <a:rPr lang="en-US" sz="2400" b="1" i="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i="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i="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effectLst/>
                <a:latin typeface="Times New Roman" panose="02020603050405020304" pitchFamily="18" charset="0"/>
                <a:ea typeface="Times New Roman" panose="02020603050405020304" pitchFamily="18" charset="0"/>
              </a:rPr>
              <a:t> </a:t>
            </a:r>
          </a:p>
        </p:txBody>
      </p:sp>
      <p:sp>
        <p:nvSpPr>
          <p:cNvPr id="5" name="Rectangle 4"/>
          <p:cNvSpPr/>
          <p:nvPr/>
        </p:nvSpPr>
        <p:spPr>
          <a:xfrm>
            <a:off x="1588765" y="154794"/>
            <a:ext cx="5689378" cy="620619"/>
          </a:xfrm>
          <a:prstGeom prst="rect">
            <a:avLst/>
          </a:prstGeom>
        </p:spPr>
        <p:txBody>
          <a:bodyPr wrap="none">
            <a:spAutoFit/>
          </a:bodyPr>
          <a:lstStyle/>
          <a:p>
            <a:pPr indent="457200" algn="just">
              <a:lnSpc>
                <a:spcPct val="150000"/>
              </a:lnSpc>
              <a:spcBef>
                <a:spcPts val="600"/>
              </a:spcBef>
              <a:spcAft>
                <a:spcPts val="0"/>
              </a:spcAft>
            </a:pPr>
            <a:r>
              <a:rPr lang="en-US" sz="2600" b="1" i="1" dirty="0" err="1">
                <a:latin typeface="Times New Roman" panose="02020603050405020304" pitchFamily="18" charset="0"/>
                <a:ea typeface="Times New Roman" panose="02020603050405020304" pitchFamily="18" charset="0"/>
              </a:rPr>
              <a:t>Cấu</a:t>
            </a:r>
            <a:r>
              <a:rPr lang="en-US" sz="2600" b="1" i="1" dirty="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trúc</a:t>
            </a:r>
            <a:r>
              <a:rPr lang="en-US" sz="2600" b="1" i="1" dirty="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của</a:t>
            </a:r>
            <a:r>
              <a:rPr lang="en-US" sz="2600" b="1" i="1" dirty="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chương</a:t>
            </a:r>
            <a:r>
              <a:rPr lang="en-US" sz="2600" b="1" i="1" dirty="0">
                <a:latin typeface="Times New Roman" panose="02020603050405020304" pitchFamily="18" charset="0"/>
                <a:ea typeface="Times New Roman" panose="02020603050405020304" pitchFamily="18" charset="0"/>
              </a:rPr>
              <a:t> </a:t>
            </a:r>
            <a:r>
              <a:rPr lang="en-US" sz="2600" b="1" i="1" dirty="0" err="1">
                <a:latin typeface="Times New Roman" panose="02020603050405020304" pitchFamily="18" charset="0"/>
                <a:ea typeface="Times New Roman" panose="02020603050405020304" pitchFamily="18" charset="0"/>
              </a:rPr>
              <a:t>trình</a:t>
            </a:r>
            <a:r>
              <a:rPr lang="en-US" sz="2600" b="1" i="1" dirty="0">
                <a:latin typeface="Times New Roman" panose="02020603050405020304" pitchFamily="18" charset="0"/>
                <a:ea typeface="Times New Roman" panose="02020603050405020304" pitchFamily="18" charset="0"/>
              </a:rPr>
              <a:t> GDKNS:</a:t>
            </a:r>
            <a:endParaRPr lang="en-US" sz="2600"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988325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3"/>
          <p:cNvSpPr txBox="1">
            <a:spLocks/>
          </p:cNvSpPr>
          <p:nvPr/>
        </p:nvSpPr>
        <p:spPr>
          <a:xfrm>
            <a:off x="0" y="0"/>
            <a:ext cx="9143999" cy="6858000"/>
          </a:xfrm>
          <a:prstGeom prst="rect">
            <a:avLst/>
          </a:prstGeom>
          <a:solidFill>
            <a:sysClr val="window" lastClr="FFFFFF"/>
          </a:solidFill>
          <a:ln w="6350">
            <a:solidFill>
              <a:prstClr val="black"/>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indent="431800" algn="just">
              <a:spcBef>
                <a:spcPts val="600"/>
              </a:spcBef>
              <a:spcAft>
                <a:spcPts val="0"/>
              </a:spcAft>
            </a:pPr>
            <a:r>
              <a:rPr lang="en-US" sz="2400" b="1" i="1" u="sng" dirty="0">
                <a:solidFill>
                  <a:srgbClr val="000000"/>
                </a:solidFill>
                <a:effectLst/>
                <a:latin typeface="Times New Roman" panose="02020603050405020304" pitchFamily="18" charset="0"/>
                <a:ea typeface="Times New Roman" panose="02020603050405020304" pitchFamily="18" charset="0"/>
              </a:rPr>
              <a:t>1</a:t>
            </a:r>
            <a:r>
              <a:rPr lang="vi-VN" sz="2400" b="1" i="1" dirty="0">
                <a:solidFill>
                  <a:srgbClr val="000000"/>
                </a:solidFill>
                <a:effectLst/>
                <a:latin typeface="Times New Roman" panose="02020603050405020304" pitchFamily="18" charset="0"/>
                <a:ea typeface="Times New Roman" panose="02020603050405020304" pitchFamily="18" charset="0"/>
              </a:rPr>
              <a:t>.4.1. Cơ sở phân phối chương trình kỹ năng sống trong chương trình giáo dục </a:t>
            </a:r>
            <a:r>
              <a:rPr lang="en-US" sz="2400" b="1" i="1" dirty="0">
                <a:solidFill>
                  <a:srgbClr val="000000"/>
                </a:solidFill>
                <a:effectLst/>
                <a:latin typeface="Times New Roman" panose="02020603050405020304" pitchFamily="18" charset="0"/>
                <a:ea typeface="Times New Roman" panose="02020603050405020304" pitchFamily="18" charset="0"/>
              </a:rPr>
              <a:t>KNS </a:t>
            </a:r>
            <a:r>
              <a:rPr lang="en-US" sz="2400" b="1" i="1" dirty="0" err="1">
                <a:solidFill>
                  <a:srgbClr val="000000"/>
                </a:solidFill>
                <a:effectLst/>
                <a:latin typeface="Times New Roman" panose="02020603050405020304" pitchFamily="18" charset="0"/>
                <a:ea typeface="Times New Roman" panose="02020603050405020304" pitchFamily="18" charset="0"/>
              </a:rPr>
              <a:t>cho</a:t>
            </a:r>
            <a:r>
              <a:rPr lang="en-US" sz="2400" b="1" i="1"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vi-VN" sz="2400" b="1" i="1" u="sng" dirty="0">
                <a:solidFill>
                  <a:srgbClr val="000000"/>
                </a:solidFill>
                <a:effectLst/>
                <a:latin typeface="Times New Roman" panose="02020603050405020304" pitchFamily="18" charset="0"/>
                <a:ea typeface="Times New Roman" panose="02020603050405020304" pitchFamily="18" charset="0"/>
              </a:rPr>
              <a:t>1.4.2. Hệ thống các kỹ năng trong các khối lớp</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2225675" algn="l"/>
              </a:tabLst>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Kỹ</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2225675" algn="l"/>
              </a:tabLst>
            </a:pP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Kỹ</a:t>
            </a:r>
            <a:r>
              <a:rPr lang="en-US" sz="2400" dirty="0">
                <a:solidFill>
                  <a:srgbClr val="000000"/>
                </a:solidFill>
                <a:effectLst/>
                <a:latin typeface="Times New Roman" panose="02020603050405020304" pitchFamily="18" charset="0"/>
                <a:ea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rPr>
              <a:t>năng</a:t>
            </a:r>
            <a:r>
              <a:rPr lang="en-US" sz="2400"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tabLst>
                <a:tab pos="2225675" algn="l"/>
              </a:tabLst>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1.5. </a:t>
            </a:r>
            <a:r>
              <a:rPr lang="en-US" sz="2400" b="1" u="sng" dirty="0" err="1">
                <a:solidFill>
                  <a:srgbClr val="000000"/>
                </a:solidFill>
                <a:effectLst/>
                <a:latin typeface="Times New Roman" panose="02020603050405020304" pitchFamily="18" charset="0"/>
                <a:ea typeface="Times New Roman" panose="02020603050405020304" pitchFamily="18" charset="0"/>
              </a:rPr>
              <a:t>Hình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thức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tổ</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chức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và</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phương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pháp</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dạy</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học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kĩ</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năng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sống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cho</a:t>
            </a:r>
            <a:r>
              <a:rPr lang="en-US" sz="2400" b="1"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Hình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thức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tổ</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chức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dạy</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học</a:t>
            </a:r>
            <a:r>
              <a:rPr lang="en-US" sz="2400" b="1"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Phương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pháp</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dạy</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học</a:t>
            </a:r>
            <a:r>
              <a:rPr lang="en-US" sz="2400" b="1"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1.6. </a:t>
            </a:r>
            <a:r>
              <a:rPr lang="en-US" sz="2400" b="1" u="sng" dirty="0" err="1">
                <a:solidFill>
                  <a:srgbClr val="000000"/>
                </a:solidFill>
                <a:effectLst/>
                <a:latin typeface="Times New Roman" panose="02020603050405020304" pitchFamily="18" charset="0"/>
                <a:ea typeface="Times New Roman" panose="02020603050405020304" pitchFamily="18" charset="0"/>
              </a:rPr>
              <a:t>Phương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tiện</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và</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điều</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kiện</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dạy</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học</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Phương</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tiện</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dạy</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học</a:t>
            </a:r>
            <a:r>
              <a:rPr lang="en-US" sz="2400"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Điều</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kiện</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dạy</a:t>
            </a:r>
            <a:r>
              <a:rPr lang="en-US" sz="2400" u="sng" dirty="0">
                <a:solidFill>
                  <a:srgbClr val="000000"/>
                </a:solidFill>
                <a:effectLst/>
                <a:latin typeface="Times New Roman" panose="02020603050405020304" pitchFamily="18" charset="0"/>
                <a:ea typeface="Times New Roman" panose="02020603050405020304" pitchFamily="18" charset="0"/>
              </a:rPr>
              <a:t> </a:t>
            </a:r>
            <a:r>
              <a:rPr lang="en-US" sz="2400" u="sng" dirty="0" err="1">
                <a:solidFill>
                  <a:srgbClr val="000000"/>
                </a:solidFill>
                <a:effectLst/>
                <a:latin typeface="Times New Roman" panose="02020603050405020304" pitchFamily="18" charset="0"/>
                <a:ea typeface="Times New Roman" panose="02020603050405020304" pitchFamily="18" charset="0"/>
              </a:rPr>
              <a:t>học</a:t>
            </a:r>
            <a:r>
              <a:rPr lang="en-US" sz="2400" u="sng" dirty="0">
                <a:solidFill>
                  <a:srgbClr val="000000"/>
                </a:solidFill>
                <a:effectLst/>
                <a:latin typeface="Times New Roman" panose="02020603050405020304" pitchFamily="18" charset="0"/>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b="1" u="sng" dirty="0">
                <a:solidFill>
                  <a:srgbClr val="000000"/>
                </a:solidFill>
                <a:effectLst/>
                <a:latin typeface="Times New Roman" panose="02020603050405020304" pitchFamily="18" charset="0"/>
                <a:ea typeface="Times New Roman" panose="02020603050405020304" pitchFamily="18" charset="0"/>
              </a:rPr>
              <a:t>1.7. </a:t>
            </a:r>
            <a:r>
              <a:rPr lang="en-US" sz="2400" b="1" u="sng" dirty="0" err="1">
                <a:solidFill>
                  <a:srgbClr val="000000"/>
                </a:solidFill>
                <a:effectLst/>
                <a:latin typeface="Times New Roman" panose="02020603050405020304" pitchFamily="18" charset="0"/>
                <a:ea typeface="Times New Roman" panose="02020603050405020304" pitchFamily="18" charset="0"/>
              </a:rPr>
              <a:t>Hình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thức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và</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phương</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pháp</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đánh</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giá</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kết</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quả</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học</a:t>
            </a:r>
            <a:r>
              <a:rPr lang="en-US" sz="2400" b="1" u="sng" dirty="0">
                <a:solidFill>
                  <a:srgbClr val="000000"/>
                </a:solidFill>
                <a:effectLst/>
                <a:latin typeface="Times New Roman" panose="02020603050405020304" pitchFamily="18" charset="0"/>
                <a:ea typeface="Times New Roman" panose="02020603050405020304" pitchFamily="18" charset="0"/>
              </a:rPr>
              <a:t> </a:t>
            </a:r>
            <a:r>
              <a:rPr lang="en-US" sz="2400" b="1" u="sng" dirty="0" err="1">
                <a:solidFill>
                  <a:srgbClr val="000000"/>
                </a:solidFill>
                <a:effectLst/>
                <a:latin typeface="Times New Roman" panose="02020603050405020304" pitchFamily="18" charset="0"/>
                <a:ea typeface="Times New Roman" panose="02020603050405020304" pitchFamily="18" charset="0"/>
              </a:rPr>
              <a:t>tập</a:t>
            </a:r>
            <a:r>
              <a:rPr lang="en-US" sz="2400" b="1" u="sng" dirty="0">
                <a:solidFill>
                  <a:srgbClr val="000000"/>
                </a:solidFill>
                <a:effectLst/>
                <a:latin typeface="Times New Roman" panose="02020603050405020304" pitchFamily="18" charset="0"/>
                <a:ea typeface="Times New Roman" panose="02020603050405020304" pitchFamily="18" charset="0"/>
              </a:rPr>
              <a:t> KNS </a:t>
            </a:r>
            <a:r>
              <a:rPr lang="en-US" sz="2400" b="1" u="sng" dirty="0" err="1">
                <a:solidFill>
                  <a:srgbClr val="000000"/>
                </a:solidFill>
                <a:effectLst/>
                <a:latin typeface="Times New Roman" panose="02020603050405020304" pitchFamily="18" charset="0"/>
                <a:ea typeface="Times New Roman" panose="02020603050405020304" pitchFamily="18" charset="0"/>
              </a:rPr>
              <a:t>cho</a:t>
            </a:r>
            <a:r>
              <a:rPr lang="en-US" sz="2400" b="1" u="sng"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solidFill>
                  <a:srgbClr val="000000"/>
                </a:solidFill>
                <a:effectLst/>
                <a:latin typeface="Times New Roman" panose="02020603050405020304" pitchFamily="18" charset="0"/>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a:p>
            <a:pPr indent="431800" algn="just">
              <a:spcBef>
                <a:spcPts val="600"/>
              </a:spcBef>
              <a:spcAft>
                <a:spcPts val="0"/>
              </a:spcAft>
            </a:pPr>
            <a:r>
              <a:rPr lang="en-US" sz="2400" dirty="0">
                <a:effectLst/>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4460171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93274" y="2924510"/>
            <a:ext cx="1937668"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r>
              <a:rPr lang="vi-VN" sz="2600" dirty="0">
                <a:solidFill>
                  <a:schemeClr val="tx1"/>
                </a:solidFill>
                <a:latin typeface="Times New Roman" panose="02020603050405020304" pitchFamily="18" charset="0"/>
                <a:cs typeface="Times New Roman" panose="02020603050405020304" pitchFamily="18" charset="0"/>
              </a:rPr>
              <a:t>3.1. Cơ sở thực tiễn đối với hoạt động GDKNS cho sinh viên cao đẳng</a:t>
            </a:r>
            <a:r>
              <a:rPr lang="en-US" sz="2600" dirty="0" smtClean="0">
                <a:solidFill>
                  <a:schemeClr val="tx1"/>
                </a:solidFill>
                <a:latin typeface="Times New Roman" panose="02020603050405020304" pitchFamily="18" charset="0"/>
                <a:cs typeface="Times New Roman" panose="02020603050405020304" pitchFamily="18" charset="0"/>
              </a:rPr>
              <a:t>.</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5" name="Line 7"/>
          <p:cNvSpPr>
            <a:spLocks noChangeShapeType="1"/>
          </p:cNvSpPr>
          <p:nvPr/>
        </p:nvSpPr>
        <p:spPr bwMode="auto">
          <a:xfrm>
            <a:off x="4727901" y="2340746"/>
            <a:ext cx="2434899" cy="55259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 name="Oval 5"/>
          <p:cNvSpPr/>
          <p:nvPr/>
        </p:nvSpPr>
        <p:spPr>
          <a:xfrm>
            <a:off x="816614" y="641928"/>
            <a:ext cx="7791200" cy="172679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anchor="ctr"/>
          <a:lstStyle/>
          <a:p>
            <a:r>
              <a:rPr lang="vi-VN" sz="2600" b="1" dirty="0">
                <a:solidFill>
                  <a:schemeClr val="bg1"/>
                </a:solidFill>
                <a:latin typeface="Times New Roman" panose="02020603050405020304" pitchFamily="18" charset="0"/>
                <a:cs typeface="Times New Roman" panose="02020603050405020304" pitchFamily="18" charset="0"/>
              </a:rPr>
              <a:t>3. Thực hành/ thực tập/bài tập/thảo luận</a:t>
            </a:r>
            <a:endParaRPr lang="en-US" sz="2600" b="1" dirty="0">
              <a:solidFill>
                <a:schemeClr val="bg1"/>
              </a:solidFill>
              <a:latin typeface="Times New Roman" panose="02020603050405020304" pitchFamily="18" charset="0"/>
              <a:cs typeface="Times New Roman" panose="02020603050405020304" pitchFamily="18" charset="0"/>
            </a:endParaRPr>
          </a:p>
        </p:txBody>
      </p:sp>
      <p:sp>
        <p:nvSpPr>
          <p:cNvPr id="7" name="Rounded Rectangle 6"/>
          <p:cNvSpPr/>
          <p:nvPr/>
        </p:nvSpPr>
        <p:spPr>
          <a:xfrm>
            <a:off x="3960825" y="2908925"/>
            <a:ext cx="1899647" cy="34529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vi-VN" sz="2600" dirty="0">
                <a:solidFill>
                  <a:schemeClr val="tx1"/>
                </a:solidFill>
                <a:latin typeface="Times New Roman" panose="02020603050405020304" pitchFamily="18" charset="0"/>
                <a:cs typeface="Times New Roman" panose="02020603050405020304" pitchFamily="18" charset="0"/>
              </a:rPr>
              <a:t>3.2. Những kỹ năng nào cần thiết hình thành cho sinh viên ở trường cao đẳng</a:t>
            </a:r>
            <a:r>
              <a:rPr lang="vi-VN" sz="2600" dirty="0" smtClean="0">
                <a:solidFill>
                  <a:schemeClr val="tx1"/>
                </a:solidFill>
                <a:latin typeface="Times New Roman" panose="02020603050405020304" pitchFamily="18" charset="0"/>
                <a:cs typeface="Times New Roman" panose="02020603050405020304" pitchFamily="18" charset="0"/>
              </a:rPr>
              <a:t>.</a:t>
            </a:r>
            <a:endParaRPr lang="en-US" sz="2600" dirty="0">
              <a:solidFill>
                <a:schemeClr val="tx1"/>
              </a:solidFill>
              <a:latin typeface="Times New Roman" panose="02020603050405020304" pitchFamily="18" charset="0"/>
              <a:cs typeface="Times New Roman" panose="02020603050405020304" pitchFamily="18" charset="0"/>
            </a:endParaRPr>
          </a:p>
        </p:txBody>
      </p:sp>
      <p:sp>
        <p:nvSpPr>
          <p:cNvPr id="8" name="Rounded Rectangle 7"/>
          <p:cNvSpPr/>
          <p:nvPr/>
        </p:nvSpPr>
        <p:spPr>
          <a:xfrm>
            <a:off x="6193622" y="2940097"/>
            <a:ext cx="2091396" cy="345295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lvl="1" algn="ctr">
              <a:defRPr/>
            </a:pPr>
            <a:r>
              <a:rPr lang="vi-VN" sz="2600" dirty="0">
                <a:solidFill>
                  <a:schemeClr val="tx1"/>
                </a:solidFill>
                <a:latin typeface="Times New Roman" panose="02020603050405020304" pitchFamily="18" charset="0"/>
                <a:cs typeface="Times New Roman" panose="02020603050405020304" pitchFamily="18" charset="0"/>
              </a:rPr>
              <a:t>3.3. Xác định chủ thể và hình thức GDKNS cho sinh viên ở trường cao đẳng</a:t>
            </a:r>
            <a:endParaRPr lang="en-US" sz="2600" b="1" i="1" dirty="0">
              <a:solidFill>
                <a:schemeClr val="tx1"/>
              </a:solidFill>
              <a:latin typeface="Times New Roman" panose="02020603050405020304" pitchFamily="18" charset="0"/>
              <a:cs typeface="Times New Roman" panose="02020603050405020304" pitchFamily="18" charset="0"/>
            </a:endParaRPr>
          </a:p>
        </p:txBody>
      </p:sp>
      <p:sp>
        <p:nvSpPr>
          <p:cNvPr id="9" name="Line 7"/>
          <p:cNvSpPr>
            <a:spLocks noChangeShapeType="1"/>
          </p:cNvSpPr>
          <p:nvPr/>
        </p:nvSpPr>
        <p:spPr bwMode="auto">
          <a:xfrm flipH="1">
            <a:off x="2549235" y="2353132"/>
            <a:ext cx="2100527" cy="54020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 name="Line 7"/>
          <p:cNvSpPr>
            <a:spLocks noChangeShapeType="1"/>
          </p:cNvSpPr>
          <p:nvPr/>
        </p:nvSpPr>
        <p:spPr bwMode="auto">
          <a:xfrm flipH="1">
            <a:off x="4696691" y="2353132"/>
            <a:ext cx="15523" cy="59788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36971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5581" y="1624149"/>
            <a:ext cx="7175459" cy="3777622"/>
          </a:xfrm>
        </p:spPr>
        <p:txBody>
          <a:bodyPr>
            <a:normAutofit/>
          </a:bodyPr>
          <a:lstStyle/>
          <a:p>
            <a:pPr marL="0" indent="0" algn="just">
              <a:buNone/>
            </a:pPr>
            <a:r>
              <a:rPr lang="en-US" sz="2600" dirty="0" smtClean="0">
                <a:latin typeface="Times New Roman" panose="02020603050405020304" pitchFamily="18" charset="0"/>
                <a:cs typeface="Times New Roman" panose="02020603050405020304" pitchFamily="18" charset="0"/>
              </a:rPr>
              <a:t>	</a:t>
            </a:r>
            <a:r>
              <a:rPr lang="en-US" sz="2600" dirty="0" err="1" smtClean="0">
                <a:latin typeface="Times New Roman" panose="02020603050405020304" pitchFamily="18" charset="0"/>
                <a:cs typeface="Times New Roman" panose="02020603050405020304" pitchFamily="18" charset="0"/>
              </a:rPr>
              <a:t>Kỹ</a:t>
            </a:r>
            <a:r>
              <a:rPr lang="en-US" sz="2600" dirty="0" smtClean="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thiết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cuộc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sống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được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nhiều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quốc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gia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quan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tâm</a:t>
            </a:r>
            <a:r>
              <a:rPr lang="en-US" sz="2600" dirty="0">
                <a:latin typeface="Times New Roman" panose="02020603050405020304" pitchFamily="18" charset="0"/>
                <a:cs typeface="Times New Roman" panose="02020603050405020304" pitchFamily="18" charset="0"/>
              </a:rPr>
              <a:t>. Ở </a:t>
            </a:r>
            <a:r>
              <a:rPr lang="en-US" sz="2600" dirty="0" err="1">
                <a:latin typeface="Times New Roman" panose="02020603050405020304" pitchFamily="18" charset="0"/>
                <a:cs typeface="Times New Roman" panose="02020603050405020304" pitchFamily="18" charset="0"/>
              </a:rPr>
              <a:t>Mỹ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vào</a:t>
            </a:r>
            <a:r>
              <a:rPr lang="en-US" sz="2600" dirty="0">
                <a:latin typeface="Times New Roman" panose="02020603050405020304" pitchFamily="18" charset="0"/>
                <a:cs typeface="Times New Roman" panose="02020603050405020304" pitchFamily="18" charset="0"/>
              </a:rPr>
              <a:t> 1989, BLĐ </a:t>
            </a:r>
            <a:r>
              <a:rPr lang="en-US" sz="2600" dirty="0" err="1">
                <a:latin typeface="Times New Roman" panose="02020603050405020304" pitchFamily="18" charset="0"/>
                <a:cs typeface="Times New Roman" panose="02020603050405020304" pitchFamily="18" charset="0"/>
              </a:rPr>
              <a:t>Mỹ</a:t>
            </a:r>
            <a:r>
              <a:rPr lang="en-US" sz="2600" dirty="0">
                <a:latin typeface="Times New Roman" panose="02020603050405020304" pitchFamily="18" charset="0"/>
                <a:cs typeface="Times New Roman" panose="02020603050405020304" pitchFamily="18" charset="0"/>
              </a:rPr>
              <a:t> (The U.S. Department of Labor) </a:t>
            </a:r>
            <a:r>
              <a:rPr lang="en-US" sz="2600" dirty="0" err="1">
                <a:latin typeface="Times New Roman" panose="02020603050405020304" pitchFamily="18" charset="0"/>
                <a:cs typeface="Times New Roman" panose="02020603050405020304" pitchFamily="18" charset="0"/>
              </a:rPr>
              <a:t>đã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thành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một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Ủy</a:t>
            </a:r>
            <a:r>
              <a:rPr lang="en-US" sz="2600" dirty="0">
                <a:latin typeface="Times New Roman" panose="02020603050405020304" pitchFamily="18" charset="0"/>
                <a:cs typeface="Times New Roman" panose="02020603050405020304" pitchFamily="18" charset="0"/>
              </a:rPr>
              <a:t> ban </a:t>
            </a:r>
            <a:r>
              <a:rPr lang="en-US" sz="2600" dirty="0" err="1">
                <a:latin typeface="Times New Roman" panose="02020603050405020304" pitchFamily="18" charset="0"/>
                <a:cs typeface="Times New Roman" panose="02020603050405020304" pitchFamily="18" charset="0"/>
              </a:rPr>
              <a:t>thư</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rèn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luyện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cần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thiết</a:t>
            </a:r>
            <a:r>
              <a:rPr lang="en-US" sz="2600" dirty="0">
                <a:latin typeface="Times New Roman" panose="02020603050405020304" pitchFamily="18" charset="0"/>
                <a:cs typeface="Times New Roman" panose="02020603050405020304" pitchFamily="18" charset="0"/>
              </a:rPr>
              <a:t> “The </a:t>
            </a:r>
            <a:r>
              <a:rPr lang="en-US" sz="2600" dirty="0" err="1">
                <a:latin typeface="Times New Roman" panose="02020603050405020304" pitchFamily="18" charset="0"/>
                <a:cs typeface="Times New Roman" panose="02020603050405020304" pitchFamily="18" charset="0"/>
              </a:rPr>
              <a:t>secretary</a:t>
            </a:r>
            <a:r>
              <a:rPr lang="en-US" sz="2600" baseline="30000" dirty="0" err="1">
                <a:latin typeface="Times New Roman" panose="02020603050405020304" pitchFamily="18" charset="0"/>
                <a:cs typeface="Times New Roman" panose="02020603050405020304" pitchFamily="18" charset="0"/>
              </a:rPr>
              <a:t>,</a:t>
            </a:r>
            <a:r>
              <a:rPr lang="en-US" sz="2600" dirty="0" err="1">
                <a:latin typeface="Times New Roman" panose="02020603050405020304" pitchFamily="18" charset="0"/>
                <a:cs typeface="Times New Roman" panose="02020603050405020304" pitchFamily="18" charset="0"/>
              </a:rPr>
              <a:t>s</a:t>
            </a:r>
            <a:r>
              <a:rPr lang="en-US" sz="2600" dirty="0">
                <a:latin typeface="Times New Roman" panose="02020603050405020304" pitchFamily="18" charset="0"/>
                <a:cs typeface="Times New Roman" panose="02020603050405020304" pitchFamily="18" charset="0"/>
              </a:rPr>
              <a:t> Commission on Achieving necessary Skills-SCANS) </a:t>
            </a:r>
            <a:r>
              <a:rPr lang="en-US" sz="2600" dirty="0" err="1">
                <a:latin typeface="Times New Roman" panose="02020603050405020304" pitchFamily="18" charset="0"/>
                <a:cs typeface="Times New Roman" panose="02020603050405020304" pitchFamily="18" charset="0"/>
              </a:rPr>
              <a:t>với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mục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thúc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đẩy</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tế</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dựa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nguồn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động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kỹ</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năng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cao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công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cao</a:t>
            </a:r>
            <a:r>
              <a:rPr lang="en-US" sz="2600" dirty="0">
                <a:latin typeface="Times New Roman" panose="02020603050405020304" pitchFamily="18" charset="0"/>
                <a:cs typeface="Times New Roman" panose="02020603050405020304" pitchFamily="18" charset="0"/>
              </a:rPr>
              <a:t>.</a:t>
            </a:r>
          </a:p>
          <a:p>
            <a:pPr marL="0" indent="0" algn="just">
              <a:buNone/>
            </a:pP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5022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7280" y="1928590"/>
            <a:ext cx="7067006" cy="2893100"/>
          </a:xfrm>
          <a:prstGeom prst="rect">
            <a:avLst/>
          </a:prstGeom>
        </p:spPr>
        <p:txBody>
          <a:bodyPr wrap="square">
            <a:spAutoFit/>
          </a:bodyPr>
          <a:lstStyle/>
          <a:p>
            <a:pPr indent="457200" algn="just">
              <a:spcBef>
                <a:spcPts val="600"/>
              </a:spcBef>
              <a:spcAft>
                <a:spcPts val="0"/>
              </a:spcAft>
            </a:pPr>
            <a:r>
              <a:rPr lang="en-US" sz="2600" dirty="0">
                <a:latin typeface="Times New Roman" panose="02020603050405020304" pitchFamily="18" charset="0"/>
                <a:ea typeface="Times New Roman" panose="02020603050405020304" pitchFamily="18" charset="0"/>
              </a:rPr>
              <a:t>Ở </a:t>
            </a:r>
            <a:r>
              <a:rPr lang="en-US" sz="2600" dirty="0" err="1">
                <a:latin typeface="Times New Roman" panose="02020603050405020304" pitchFamily="18" charset="0"/>
                <a:ea typeface="Times New Roman" panose="02020603050405020304" pitchFamily="18" charset="0"/>
              </a:rPr>
              <a:t>Việt</a:t>
            </a:r>
            <a:r>
              <a:rPr lang="en-US" sz="2600" dirty="0">
                <a:latin typeface="Times New Roman" panose="02020603050405020304" pitchFamily="18" charset="0"/>
                <a:ea typeface="Times New Roman" panose="02020603050405020304" pitchFamily="18" charset="0"/>
              </a:rPr>
              <a:t> </a:t>
            </a:r>
            <a:r>
              <a:rPr lang="en-US" sz="2600" dirty="0" smtClean="0">
                <a:latin typeface="Times New Roman" panose="02020603050405020304" pitchFamily="18" charset="0"/>
                <a:ea typeface="Times New Roman" panose="02020603050405020304" pitchFamily="18" charset="0"/>
              </a:rPr>
              <a:t>Nam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gần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đây</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diễn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phương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thông</a:t>
            </a:r>
            <a:r>
              <a:rPr lang="en-US" sz="2600" dirty="0">
                <a:latin typeface="Times New Roman" panose="02020603050405020304" pitchFamily="18" charset="0"/>
                <a:ea typeface="Times New Roman" panose="02020603050405020304" pitchFamily="18" charset="0"/>
              </a:rPr>
              <a:t> tin </a:t>
            </a:r>
            <a:r>
              <a:rPr lang="en-US" sz="2600" dirty="0" err="1">
                <a:latin typeface="Times New Roman" panose="02020603050405020304" pitchFamily="18" charset="0"/>
                <a:ea typeface="Times New Roman" panose="02020603050405020304" pitchFamily="18" charset="0"/>
              </a:rPr>
              <a:t>đại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chúng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nhắc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thuật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ngữ</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mềm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trường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cũng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bắt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đầu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quan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tâm</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việc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sống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với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mục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đích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giáo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dục</a:t>
            </a:r>
            <a:r>
              <a:rPr lang="en-US" sz="2600" dirty="0">
                <a:latin typeface="Times New Roman" panose="02020603050405020304" pitchFamily="18" charset="0"/>
                <a:ea typeface="Times New Roman" panose="02020603050405020304" pitchFamily="18" charset="0"/>
              </a:rPr>
              <a:t> con </a:t>
            </a:r>
            <a:r>
              <a:rPr lang="en-US" sz="2600" dirty="0" err="1">
                <a:latin typeface="Times New Roman" panose="02020603050405020304" pitchFamily="18" charset="0"/>
                <a:ea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phát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triển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toàn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diện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trí</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tuệ</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kỹ</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năng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170084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41417" y="812899"/>
            <a:ext cx="6805749" cy="4324261"/>
          </a:xfrm>
          <a:prstGeom prst="rect">
            <a:avLst/>
          </a:prstGeom>
        </p:spPr>
        <p:txBody>
          <a:bodyPr wrap="square">
            <a:spAutoFit/>
          </a:bodyPr>
          <a:lstStyle/>
          <a:p>
            <a:pPr indent="431800" algn="just">
              <a:spcBef>
                <a:spcPts val="600"/>
              </a:spcBef>
              <a:spcAft>
                <a:spcPts val="0"/>
              </a:spcAft>
            </a:pPr>
            <a:r>
              <a:rPr lang="pt-BR" sz="2600" i="1" dirty="0">
                <a:latin typeface="Times New Roman" panose="02020603050405020304" pitchFamily="18" charset="0"/>
                <a:ea typeface="Times New Roman" panose="02020603050405020304" pitchFamily="18" charset="0"/>
                <a:cs typeface="Times New Roman" panose="02020603050405020304" pitchFamily="18" charset="0"/>
              </a:rPr>
              <a:t>b. Đặc điểm sinh viên cao đẳng</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spcBef>
                <a:spcPts val="600"/>
              </a:spcBef>
              <a:spcAft>
                <a:spcPts val="0"/>
              </a:spcAft>
            </a:pP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Khi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SV,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nghiên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cứu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nhiều</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cận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a:t>
            </a:r>
          </a:p>
          <a:p>
            <a:pPr indent="457200" algn="just">
              <a:spcBef>
                <a:spcPts val="600"/>
              </a:spcBef>
              <a:spcAft>
                <a:spcPts val="0"/>
              </a:spcAft>
            </a:pP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tiếp</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cân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Tâm</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nghĩa</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Thanh</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niên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tuổi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11, 12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tuổi</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đến</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23, 24 </a:t>
            </a:r>
            <a:r>
              <a:rPr lang="en-US" sz="2600" dirty="0" err="1">
                <a:latin typeface="Times New Roman" panose="02020603050405020304" pitchFamily="18" charset="0"/>
                <a:ea typeface="Times New Roman" panose="02020603050405020304" pitchFamily="18" charset="0"/>
                <a:cs typeface="Times New Roman" panose="02020603050405020304" pitchFamily="18" charset="0"/>
              </a:rPr>
              <a:t>hoặc</a:t>
            </a:r>
            <a:r>
              <a:rPr lang="en-US" sz="2600" dirty="0">
                <a:latin typeface="Times New Roman" panose="02020603050405020304" pitchFamily="18" charset="0"/>
                <a:ea typeface="Times New Roman" panose="02020603050405020304" pitchFamily="18" charset="0"/>
                <a:cs typeface="Times New Roman" panose="02020603050405020304" pitchFamily="18" charset="0"/>
              </a:rPr>
              <a:t> 25 </a:t>
            </a:r>
            <a:r>
              <a:rPr lang="en-US" sz="2600" dirty="0" err="1" smtClean="0">
                <a:latin typeface="Times New Roman" panose="02020603050405020304" pitchFamily="18" charset="0"/>
                <a:ea typeface="Times New Roman" panose="02020603050405020304" pitchFamily="18" charset="0"/>
                <a:cs typeface="Times New Roman" panose="02020603050405020304" pitchFamily="18" charset="0"/>
              </a:rPr>
              <a:t>tuổi</a:t>
            </a:r>
            <a:r>
              <a:rPr lang="en-US" sz="26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indent="457200" algn="just">
              <a:spcBef>
                <a:spcPts val="600"/>
              </a:spcBef>
              <a:spcAft>
                <a:spcPts val="0"/>
              </a:spcAft>
            </a:pPr>
            <a:r>
              <a:rPr lang="en-US" sz="2600" dirty="0" err="1">
                <a:latin typeface="Times New Roman" panose="02020603050405020304" pitchFamily="18" charset="0"/>
                <a:cs typeface="Times New Roman" panose="02020603050405020304" pitchFamily="18" charset="0"/>
              </a:rPr>
              <a:t>Hướng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tiếp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Xã</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hội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cho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rằng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Thuật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ngữ</a:t>
            </a:r>
            <a:r>
              <a:rPr lang="en-US" sz="2600" dirty="0">
                <a:latin typeface="Times New Roman" panose="02020603050405020304" pitchFamily="18" charset="0"/>
                <a:cs typeface="Times New Roman" panose="02020603050405020304" pitchFamily="18" charset="0"/>
              </a:rPr>
              <a:t> SV (Student) </a:t>
            </a:r>
            <a:r>
              <a:rPr lang="en-US" sz="2600" dirty="0" err="1">
                <a:latin typeface="Times New Roman" panose="02020603050405020304" pitchFamily="18" charset="0"/>
                <a:cs typeface="Times New Roman" panose="02020603050405020304" pitchFamily="18" charset="0"/>
              </a:rPr>
              <a:t>theo</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tiếng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latinh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có</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nghĩa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những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người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việc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học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tập</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nhiệt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tình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đang</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khai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thác</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tìm</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kiếm</a:t>
            </a:r>
            <a:r>
              <a:rPr lang="en-US" sz="2600" dirty="0">
                <a:latin typeface="Times New Roman" panose="02020603050405020304" pitchFamily="18" charset="0"/>
                <a:cs typeface="Times New Roman" panose="02020603050405020304" pitchFamily="18" charset="0"/>
              </a:rPr>
              <a:t> tri </a:t>
            </a:r>
            <a:r>
              <a:rPr lang="en-US" sz="2600" dirty="0" err="1">
                <a:latin typeface="Times New Roman" panose="02020603050405020304" pitchFamily="18" charset="0"/>
                <a:cs typeface="Times New Roman" panose="02020603050405020304" pitchFamily="18" charset="0"/>
              </a:rPr>
              <a:t>thức</a:t>
            </a:r>
            <a:r>
              <a:rPr lang="en-US" sz="2600"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8621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97281" y="2136339"/>
            <a:ext cx="7080068" cy="2970044"/>
          </a:xfrm>
          <a:prstGeom prst="rect">
            <a:avLst/>
          </a:prstGeom>
        </p:spPr>
        <p:txBody>
          <a:bodyPr wrap="square">
            <a:spAutoFit/>
          </a:bodyPr>
          <a:lstStyle/>
          <a:p>
            <a:pPr indent="457200" algn="just">
              <a:spcBef>
                <a:spcPts val="600"/>
              </a:spcBef>
            </a:pPr>
            <a:r>
              <a:rPr lang="pt-BR" sz="2600" i="1" dirty="0">
                <a:latin typeface="Times New Roman" panose="02020603050405020304" pitchFamily="18" charset="0"/>
                <a:ea typeface="Times New Roman" panose="02020603050405020304" pitchFamily="18" charset="0"/>
                <a:cs typeface="Times New Roman" panose="02020603050405020304" pitchFamily="18" charset="0"/>
              </a:rPr>
              <a:t>b. Đặc điểm sinh viên cao đẳng</a:t>
            </a:r>
            <a:endParaRPr lang="en-US" sz="2600" dirty="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spcBef>
                <a:spcPts val="600"/>
              </a:spcBef>
              <a:spcAft>
                <a:spcPts val="0"/>
              </a:spcAft>
            </a:pPr>
            <a:r>
              <a:rPr lang="en-US" sz="2600" dirty="0" err="1" smtClean="0">
                <a:latin typeface="Times New Roman" panose="02020603050405020304" pitchFamily="18" charset="0"/>
                <a:ea typeface="Times New Roman" panose="02020603050405020304" pitchFamily="18" charset="0"/>
              </a:rPr>
              <a:t>Từ</a:t>
            </a:r>
            <a:r>
              <a:rPr lang="en-US" sz="2600" dirty="0" smtClean="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tiếp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chúng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tôi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rằng</a:t>
            </a:r>
            <a:r>
              <a:rPr lang="en-US" sz="2600" dirty="0">
                <a:latin typeface="Times New Roman" panose="02020603050405020304" pitchFamily="18" charset="0"/>
                <a:ea typeface="Times New Roman" panose="02020603050405020304" pitchFamily="18" charset="0"/>
              </a:rPr>
              <a:t>: SV </a:t>
            </a:r>
            <a:r>
              <a:rPr lang="en-US" sz="2600" dirty="0" err="1">
                <a:latin typeface="Times New Roman" panose="02020603050405020304" pitchFamily="18" charset="0"/>
                <a:ea typeface="Times New Roman" panose="02020603050405020304" pitchFamily="18" charset="0"/>
              </a:rPr>
              <a:t>là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những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thanh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niên</a:t>
            </a:r>
            <a:r>
              <a:rPr lang="en-US" sz="2600" dirty="0">
                <a:latin typeface="Times New Roman" panose="02020603050405020304" pitchFamily="18" charset="0"/>
                <a:ea typeface="Times New Roman" panose="02020603050405020304" pitchFamily="18" charset="0"/>
              </a:rPr>
              <a:t> ở </a:t>
            </a:r>
            <a:r>
              <a:rPr lang="en-US" sz="2600" dirty="0" err="1">
                <a:latin typeface="Times New Roman" panose="02020603050405020304" pitchFamily="18" charset="0"/>
                <a:ea typeface="Times New Roman" panose="02020603050405020304" pitchFamily="18" charset="0"/>
              </a:rPr>
              <a:t>lứa</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tuổi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từ</a:t>
            </a:r>
            <a:r>
              <a:rPr lang="en-US" sz="2600" dirty="0">
                <a:latin typeface="Times New Roman" panose="02020603050405020304" pitchFamily="18" charset="0"/>
                <a:ea typeface="Times New Roman" panose="02020603050405020304" pitchFamily="18" charset="0"/>
              </a:rPr>
              <a:t> 17 - 25, </a:t>
            </a:r>
            <a:r>
              <a:rPr lang="en-US" sz="2600" dirty="0" err="1">
                <a:latin typeface="Times New Roman" panose="02020603050405020304" pitchFamily="18" charset="0"/>
                <a:ea typeface="Times New Roman" panose="02020603050405020304" pitchFamily="18" charset="0"/>
              </a:rPr>
              <a:t>đang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trưởng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thành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mặt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xã</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hội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chín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muồi</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thể</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nhân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cách</a:t>
            </a:r>
            <a:r>
              <a:rPr lang="en-US" sz="2600" dirty="0">
                <a:latin typeface="Times New Roman" panose="02020603050405020304" pitchFamily="18" charset="0"/>
                <a:ea typeface="Times New Roman" panose="02020603050405020304" pitchFamily="18" charset="0"/>
              </a:rPr>
              <a:t>, say </a:t>
            </a:r>
            <a:r>
              <a:rPr lang="en-US" sz="2600" dirty="0" err="1">
                <a:latin typeface="Times New Roman" panose="02020603050405020304" pitchFamily="18" charset="0"/>
                <a:ea typeface="Times New Roman" panose="02020603050405020304" pitchFamily="18" charset="0"/>
              </a:rPr>
              <a:t>mê</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học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tập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nghiên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cứu</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và</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đang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chuẩn</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bị</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cho</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mình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một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lĩnh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vực</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nghề</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nghiệp</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nhất</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định</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trong</a:t>
            </a:r>
            <a:r>
              <a:rPr lang="en-US" sz="2600" dirty="0">
                <a:latin typeface="Times New Roman" panose="02020603050405020304" pitchFamily="18" charset="0"/>
                <a:ea typeface="Times New Roman" panose="02020603050405020304" pitchFamily="18" charset="0"/>
              </a:rPr>
              <a:t> </a:t>
            </a:r>
            <a:r>
              <a:rPr lang="en-US" sz="2600" dirty="0" err="1">
                <a:latin typeface="Times New Roman" panose="02020603050405020304" pitchFamily="18" charset="0"/>
                <a:ea typeface="Times New Roman" panose="02020603050405020304" pitchFamily="18" charset="0"/>
              </a:rPr>
              <a:t>xã</a:t>
            </a:r>
            <a:r>
              <a:rPr lang="en-US" sz="2600" spc="-45" dirty="0">
                <a:latin typeface="Times New Roman" panose="02020603050405020304" pitchFamily="18" charset="0"/>
                <a:ea typeface="Times New Roman" panose="02020603050405020304" pitchFamily="18" charset="0"/>
              </a:rPr>
              <a:t> </a:t>
            </a:r>
            <a:r>
              <a:rPr lang="en-US" sz="2600" dirty="0" err="1" smtClean="0">
                <a:latin typeface="Times New Roman" panose="02020603050405020304" pitchFamily="18" charset="0"/>
                <a:ea typeface="Times New Roman" panose="02020603050405020304" pitchFamily="18" charset="0"/>
              </a:rPr>
              <a:t>hội</a:t>
            </a:r>
            <a:r>
              <a:rPr lang="en-US" sz="2600" dirty="0" smtClean="0">
                <a:latin typeface="Times New Roman" panose="02020603050405020304" pitchFamily="18" charset="0"/>
                <a:ea typeface="Times New Roman" panose="02020603050405020304" pitchFamily="18" charset="0"/>
              </a:rPr>
              <a:t>.</a:t>
            </a:r>
          </a:p>
        </p:txBody>
      </p:sp>
    </p:spTree>
    <p:extLst>
      <p:ext uri="{BB962C8B-B14F-4D97-AF65-F5344CB8AC3E}">
        <p14:creationId xmlns:p14="http://schemas.microsoft.com/office/powerpoint/2010/main" val="268305300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309</TotalTime>
  <Words>3120</Words>
  <Application>Microsoft Office PowerPoint</Application>
  <PresentationFormat>On-screen Show (4:3)</PresentationFormat>
  <Paragraphs>300</Paragraphs>
  <Slides>56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SimSun</vt:lpstr>
      <vt:lpstr>Arial</vt:lpstr>
      <vt:lpstr>Calibri</vt:lpstr>
      <vt:lpstr>Century Gothic</vt:lpstr>
      <vt:lpstr>等线 Light</vt:lpstr>
      <vt:lpstr>Times New Roman</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51</cp:revision>
  <dcterms:created xsi:type="dcterms:W3CDTF">2020-07-22T08:31:27Z</dcterms:created>
  <dcterms:modified xsi:type="dcterms:W3CDTF">2020-12-04T09:14:17Z</dcterms:modified>
</cp:coreProperties>
</file>