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97" r:id="rId2"/>
    <p:sldId id="298" r:id="rId3"/>
    <p:sldId id="299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91" r:id="rId31"/>
    <p:sldId id="292" r:id="rId32"/>
    <p:sldId id="293" r:id="rId33"/>
    <p:sldId id="294" r:id="rId34"/>
    <p:sldId id="266" r:id="rId35"/>
    <p:sldId id="267" r:id="rId36"/>
    <p:sldId id="268" r:id="rId37"/>
    <p:sldId id="269" r:id="rId38"/>
    <p:sldId id="270" r:id="rId39"/>
  </p:sldIdLst>
  <p:sldSz cx="12192000" cy="6858000"/>
  <p:notesSz cx="6858000" cy="9144000"/>
  <p:custShowLst>
    <p:custShow name="Custom Show 1" id="0">
      <p:sldLst>
        <p:sld r:id="rId13"/>
        <p:sld r:id="rId15"/>
        <p:sld r:id="rId16"/>
      </p:sldLst>
    </p:custShow>
    <p:custShow name="Custom Show 2" id="1">
      <p:sldLst>
        <p:sld r:id="rId17"/>
        <p:sld r:id="rId18"/>
        <p:sld r:id="rId19"/>
        <p:sld r:id="rId20"/>
      </p:sldLst>
    </p:custShow>
    <p:custShow name="Custom Show 3" id="2">
      <p:sldLst>
        <p:sld r:id="rId21"/>
        <p:sld r:id="rId22"/>
        <p:sld r:id="rId23"/>
      </p:sldLst>
    </p:custShow>
    <p:custShow name="Custom Show 4" id="3">
      <p:sldLst>
        <p:sld r:id="rId24"/>
        <p:sld r:id="rId25"/>
        <p:sld r:id="rId26"/>
        <p:sld r:id="rId27"/>
        <p:sld r:id="rId28"/>
        <p:sld r:id="rId29"/>
        <p:sld r:id="rId30"/>
        <p:sld r:id="rId31"/>
        <p:sld r:id="rId32"/>
      </p:sldLst>
    </p:custShow>
    <p:custShow name="Custom Show 5" id="4">
      <p:sldLst>
        <p:sld r:id="rId33"/>
        <p:sld r:id="rId34"/>
      </p:sldLst>
    </p:custShow>
    <p:custShow name="Custom Show 6" id="5">
      <p:sldLst>
        <p:sld r:id="rId35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5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84B410-BEC4-43AD-A57B-FF731A2FE987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F8584-B1D5-4220-981C-B4483EE6E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48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826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28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590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208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88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909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432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33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488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51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411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ACEDC-B645-46AF-9952-BC784488822C}" type="datetimeFigureOut">
              <a:rPr lang="en-US" smtClean="0"/>
              <a:t>1/26/2021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0928B-F040-4291-9DA7-F09DAE2DD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../THAM%20KHAO/moi%20tai%2015-10/29_2017_TT-BLDTBXH_349706.doc" TargetMode="External"/><Relationship Id="rId2" Type="http://schemas.openxmlformats.org/officeDocument/2006/relationships/hyperlink" Target="../THAM%20KHAO/moi%20tai%2015-10/15_2019_ND-CP_323393.do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1.png"/><Relationship Id="rId5" Type="http://schemas.openxmlformats.org/officeDocument/2006/relationships/image" Target="../media/image8.gif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3.png"/><Relationship Id="rId5" Type="http://schemas.openxmlformats.org/officeDocument/2006/relationships/image" Target="../media/image8.gif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4"/>
          <p:cNvSpPr txBox="1">
            <a:spLocks noChangeArrowheads="1"/>
          </p:cNvSpPr>
          <p:nvPr/>
        </p:nvSpPr>
        <p:spPr bwMode="auto">
          <a:xfrm>
            <a:off x="1397000" y="2214657"/>
            <a:ext cx="9779000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PHÁT TRIỂN MỐI QUAN HỆ HỢP TÁC </a:t>
            </a: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GIỮA CƠ SỞ GDNN VỚI DOANH NGHIỆP</a:t>
            </a: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4084875" y="1295401"/>
            <a:ext cx="402225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 err="1" smtClean="0">
                <a:solidFill>
                  <a:srgbClr val="D17100"/>
                </a:solidFill>
                <a:latin typeface="Arial" panose="020B0604020202020204" pitchFamily="34" charset="0"/>
              </a:rPr>
              <a:t>Chuyên</a:t>
            </a:r>
            <a:r>
              <a:rPr lang="en-US" altLang="en-US" sz="4800" b="1" dirty="0" smtClean="0">
                <a:solidFill>
                  <a:srgbClr val="D171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800" b="1" dirty="0" err="1" smtClean="0">
                <a:solidFill>
                  <a:srgbClr val="D17100"/>
                </a:solidFill>
                <a:latin typeface="Arial" panose="020B0604020202020204" pitchFamily="34" charset="0"/>
              </a:rPr>
              <a:t>đề</a:t>
            </a:r>
            <a:r>
              <a:rPr lang="en-US" altLang="en-US" sz="4800" b="1" dirty="0" smtClean="0">
                <a:solidFill>
                  <a:srgbClr val="D171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800" b="1" dirty="0">
                <a:solidFill>
                  <a:srgbClr val="D17100"/>
                </a:solidFill>
                <a:latin typeface="Arial" panose="020B0604020202020204" pitchFamily="34" charset="0"/>
              </a:rPr>
              <a:t>8 </a:t>
            </a:r>
          </a:p>
        </p:txBody>
      </p:sp>
      <p:sp>
        <p:nvSpPr>
          <p:cNvPr id="5124" name="Subtitle 1"/>
          <p:cNvSpPr>
            <a:spLocks noGrp="1"/>
          </p:cNvSpPr>
          <p:nvPr>
            <p:ph type="subTitle" idx="1"/>
          </p:nvPr>
        </p:nvSpPr>
        <p:spPr>
          <a:xfrm>
            <a:off x="1930400" y="4927600"/>
            <a:ext cx="8077200" cy="452438"/>
          </a:xfrm>
        </p:spPr>
        <p:txBody>
          <a:bodyPr>
            <a:noAutofit/>
          </a:bodyPr>
          <a:lstStyle/>
          <a:p>
            <a:r>
              <a:rPr lang="en-US" altLang="en-US" b="1" dirty="0">
                <a:solidFill>
                  <a:srgbClr val="002060"/>
                </a:solidFill>
              </a:rPr>
              <a:t>TÀI LIỆU BỒI DƯỠNG THEO TCCDNN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GIẢNG VIÊN GDNN CHÍNH (HẠNG II)</a:t>
            </a:r>
          </a:p>
          <a:p>
            <a:r>
              <a:rPr lang="en-US" altLang="en-US" b="1" dirty="0">
                <a:solidFill>
                  <a:srgbClr val="002060"/>
                </a:solidFill>
              </a:rPr>
              <a:t> (</a:t>
            </a:r>
            <a:r>
              <a:rPr lang="nl-NL" altLang="en-US" b="1" dirty="0">
                <a:solidFill>
                  <a:srgbClr val="002060"/>
                </a:solidFill>
              </a:rPr>
              <a:t>Mã số: V.09.02.02)</a:t>
            </a:r>
            <a:endParaRPr lang="en-US" altLang="en-US" b="1" dirty="0">
              <a:solidFill>
                <a:srgbClr val="002060"/>
              </a:solidFill>
            </a:endParaRPr>
          </a:p>
        </p:txBody>
      </p:sp>
      <p:pic>
        <p:nvPicPr>
          <p:cNvPr id="512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140200"/>
            <a:ext cx="508635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754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1469408" y="1458602"/>
            <a:ext cx="9144000" cy="5498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 smtClean="0">
                <a:solidFill>
                  <a:srgbClr val="002060"/>
                </a:solidFill>
              </a:rPr>
              <a:t>CHUYÊN ĐỀ 8</a:t>
            </a:r>
            <a:endParaRPr lang="en-US" sz="4000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75921" y="2800605"/>
            <a:ext cx="4788151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6600" indent="-736600" algn="just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40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kinh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nghiệm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40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VN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mối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endParaRPr lang="en-US" sz="4000" b="1" dirty="0">
              <a:solidFill>
                <a:srgbClr val="222222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0471" y="117154"/>
            <a:ext cx="543472" cy="543472"/>
          </a:xfrm>
          <a:prstGeom prst="rect">
            <a:avLst/>
          </a:prstGeom>
        </p:spPr>
      </p:pic>
      <p:sp>
        <p:nvSpPr>
          <p:cNvPr id="9" name="Action Button: Forward or Next 8">
            <a:hlinkClick r:id="" action="ppaction://customshow?id=4&amp;return=true" highlightClick="1"/>
          </p:cNvPr>
          <p:cNvSpPr/>
          <p:nvPr/>
        </p:nvSpPr>
        <p:spPr>
          <a:xfrm>
            <a:off x="4153797" y="5627042"/>
            <a:ext cx="363613" cy="337030"/>
          </a:xfrm>
          <a:prstGeom prst="actionButtonForwardNex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7233" y="6133789"/>
            <a:ext cx="464949" cy="588439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428466" y="122832"/>
            <a:ext cx="9144000" cy="1175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smtClean="0">
                <a:solidFill>
                  <a:srgbClr val="0033CC"/>
                </a:solidFill>
              </a:rPr>
              <a:t>NỘI DUNG T RAO ĐỔI</a:t>
            </a:r>
            <a:endParaRPr lang="en-US" sz="5400" b="1" dirty="0">
              <a:solidFill>
                <a:srgbClr val="0033CC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125335" y="1073892"/>
            <a:ext cx="5761937" cy="457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0483" y="2093382"/>
            <a:ext cx="4299046" cy="435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217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10921" y="3553914"/>
            <a:ext cx="9552697" cy="206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6600" indent="-736600" algn="just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40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GV </a:t>
            </a: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cần</a:t>
            </a:r>
            <a:r>
              <a:rPr lang="en-US" sz="40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phải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làm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̀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đê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̉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củng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́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phát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huy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mối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hợp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tác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nhất</a:t>
            </a:r>
            <a:r>
              <a:rPr lang="en-US" sz="40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là 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giai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đoạn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hiên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nay?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710" y="103507"/>
            <a:ext cx="529824" cy="529824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455761" y="191070"/>
            <a:ext cx="9144000" cy="1175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rgbClr val="0033CC"/>
                </a:solidFill>
              </a:rPr>
              <a:t>NỘI DUNG TRAO ĐỔI</a:t>
            </a:r>
            <a:endParaRPr lang="en-US" sz="5400" b="1" dirty="0">
              <a:solidFill>
                <a:srgbClr val="0033CC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629" y="1133258"/>
            <a:ext cx="5761937" cy="4571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7658" y="1044764"/>
            <a:ext cx="3216963" cy="240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386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3177" y="6261740"/>
            <a:ext cx="7651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96789" y="2189050"/>
            <a:ext cx="9173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Tuyển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lao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96789" y="2925650"/>
            <a:ext cx="9173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hỗ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trợ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đào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94893" y="3738450"/>
            <a:ext cx="9173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đào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4893" y="4576650"/>
            <a:ext cx="9173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Nâng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đào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1101" y="5313250"/>
            <a:ext cx="9173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Nâng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Doanh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nghiệp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6789" y="6054020"/>
            <a:ext cx="8117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NCKH –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giao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nghệ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23831" y="177422"/>
            <a:ext cx="66874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0033CC"/>
                </a:solidFill>
                <a:latin typeface="Arial(BODY)"/>
                <a:cs typeface="Arial" panose="020B0604020202020204" pitchFamily="34" charset="0"/>
              </a:rPr>
              <a:t>HÌNH THỨC LIÊN KẾT GIỮA CS GDNN VÀ DOANH NGHIỆP</a:t>
            </a:r>
            <a:endParaRPr lang="en-US" sz="3200" b="1" dirty="0">
              <a:solidFill>
                <a:srgbClr val="0033CC"/>
              </a:solidFill>
              <a:latin typeface="Arial(BODY)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773089" y="1337481"/>
            <a:ext cx="5774119" cy="682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7671" y="166387"/>
            <a:ext cx="3328712" cy="327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75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7346" y="6273800"/>
            <a:ext cx="584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279" y="436098"/>
            <a:ext cx="3937112" cy="236337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14397" y="477689"/>
            <a:ext cx="6647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b="1" dirty="0">
                <a:solidFill>
                  <a:srgbClr val="0033C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YÊU CẦU VỀ CÁC HÌNH THỨC HỢP TÁC</a:t>
            </a:r>
            <a:endParaRPr lang="en-US" sz="3200" b="1" dirty="0">
              <a:solidFill>
                <a:srgbClr val="0033CC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3103" y="1641789"/>
            <a:ext cx="60433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Cấp 1. Hợp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tác trong hoạt động tuyển dụng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709430" y="2451073"/>
            <a:ext cx="69490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Cấp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Doanh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nghiệp hỗ trợ các hoạt động đào tạo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4302" y="3198615"/>
            <a:ext cx="7171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Cấp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Doanh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nghiệp tham gia vào quy trình đào tạo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0415" y="3982888"/>
            <a:ext cx="90798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Cấp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Doanh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nghiệp tham gia nâng cao năng lực của cơ sở đào tạo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1182" y="4741596"/>
            <a:ext cx="106004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Cấp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Cơ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sở đào tạo hỗ trợ doanh nghiệp nâng cao năng lực của doanh nghiệp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3847" y="5574324"/>
            <a:ext cx="9669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Cấp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DN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&amp; CSĐT hợp tác trong NCKH, chuyển giao kết quả NC vào thực tiễn và chuyển giao CN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49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130414" y="226682"/>
            <a:ext cx="100781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914400" indent="-914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      CÁC HOẠT ĐỘNG CỦA CÁC HỢP TÁC NN VÀ DN</a:t>
            </a:r>
            <a:endParaRPr lang="en-US" altLang="en-US" sz="28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542498" y="938528"/>
            <a:ext cx="1085849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Trao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đổi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thông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tin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nhu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cầu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ĐT,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chất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lượng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ĐT </a:t>
            </a:r>
            <a:r>
              <a:rPr lang="en-US" altLang="en-US" sz="22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altLang="en-US" sz="22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sv</a:t>
            </a:r>
            <a:r>
              <a:rPr lang="en-US" altLang="en-US" sz="22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TN</a:t>
            </a:r>
            <a:endParaRPr lang="en-US" altLang="en-US" sz="2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60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02" y="316554"/>
            <a:ext cx="389959" cy="415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50118" y="1558249"/>
            <a:ext cx="979932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xây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dựng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chuẩn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đầu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ra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mục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tiêu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nội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dung CTĐT           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608" y="2198329"/>
            <a:ext cx="999871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Tổ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chức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quan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nhận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thức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NN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DN</a:t>
            </a:r>
          </a:p>
        </p:txBody>
      </p:sp>
      <p:sp>
        <p:nvSpPr>
          <p:cNvPr id="5" name="Rectangle 4"/>
          <p:cNvSpPr/>
          <p:nvPr/>
        </p:nvSpPr>
        <p:spPr>
          <a:xfrm>
            <a:off x="524044" y="3456017"/>
            <a:ext cx="980253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Hướng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nghiệp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tư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vấn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hỗ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trợ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làm</a:t>
            </a:r>
            <a:endParaRPr lang="en-US" altLang="en-US" sz="2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4243" y="4003317"/>
            <a:ext cx="1016571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lưu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văn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hóa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tổ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chức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chức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hoạt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động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XH</a:t>
            </a:r>
            <a:endParaRPr lang="en-US" altLang="en-US" sz="2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9961" y="4622511"/>
            <a:ext cx="587596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Trao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bổng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khuyến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khích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endParaRPr lang="en-US" altLang="en-US" sz="2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2195" y="5248308"/>
            <a:ext cx="511870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Hỗ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trợ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kinh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phí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nhà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trường</a:t>
            </a:r>
            <a:endParaRPr lang="en-US" altLang="en-US" sz="2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6786" y="5829943"/>
            <a:ext cx="91297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Hỗ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trợ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CSVC,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máy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móc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thiết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bị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vật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tư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phục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vụ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đào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endParaRPr lang="en-US" altLang="en-US" sz="2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5358" y="6427113"/>
            <a:ext cx="1014984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Thu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hút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chuyên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GD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quản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trị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doanh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nghiệp</a:t>
            </a:r>
            <a:endParaRPr lang="en-US" altLang="en-US" sz="2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608" y="2791419"/>
            <a:ext cx="9975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Nghiên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cứu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chuyển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kiến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thức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khoa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nghệ</a:t>
            </a:r>
            <a:endParaRPr lang="en-US" altLang="en-US" sz="2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4731" y="3584032"/>
            <a:ext cx="4077269" cy="201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82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532066" y="1055109"/>
            <a:ext cx="1019184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Đại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diện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quản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trị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nhà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trường</a:t>
            </a:r>
            <a:endParaRPr lang="en-US" altLang="en-US" sz="2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662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46" y="320346"/>
            <a:ext cx="414031" cy="44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45734" y="196828"/>
            <a:ext cx="97631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914400" indent="-914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CÁC HOẠT ĐỘNG CỦA CÁC HỢP TÁC NN VÀ DN</a:t>
            </a:r>
            <a:r>
              <a:rPr lang="vi-VN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(TT)</a:t>
            </a:r>
            <a:endParaRPr lang="en-US" altLang="en-US" sz="28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8718" y="1645388"/>
            <a:ext cx="102081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bộ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GD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lí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thuyết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hướng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dẫn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TH,T.tập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</a:p>
        </p:txBody>
      </p:sp>
      <p:sp>
        <p:nvSpPr>
          <p:cNvPr id="3" name="Rectangle 2"/>
          <p:cNvSpPr/>
          <p:nvPr/>
        </p:nvSpPr>
        <p:spPr>
          <a:xfrm>
            <a:off x="507534" y="2404831"/>
            <a:ext cx="1017219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Đặt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hàng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NT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đào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nhân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lực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theo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nhu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cầu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DN</a:t>
            </a:r>
            <a:endParaRPr lang="en-US" altLang="en-US" sz="22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8119" y="3127060"/>
            <a:ext cx="104523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đồng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giữa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NT- DN - 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SV </a:t>
            </a:r>
          </a:p>
        </p:txBody>
      </p:sp>
      <p:sp>
        <p:nvSpPr>
          <p:cNvPr id="5" name="Rectangle 4"/>
          <p:cNvSpPr/>
          <p:nvPr/>
        </p:nvSpPr>
        <p:spPr>
          <a:xfrm>
            <a:off x="514310" y="3842072"/>
            <a:ext cx="825097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nhận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thành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tích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NC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phía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DN</a:t>
            </a:r>
          </a:p>
        </p:txBody>
      </p:sp>
      <p:sp>
        <p:nvSpPr>
          <p:cNvPr id="6" name="Rectangle 5"/>
          <p:cNvSpPr/>
          <p:nvPr/>
        </p:nvSpPr>
        <p:spPr>
          <a:xfrm>
            <a:off x="484723" y="4570432"/>
            <a:ext cx="770393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Liên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kết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NT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hướng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dẫn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đánh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giá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đề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tài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BTthực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tế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-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bài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nhóm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đồ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án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…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DN</a:t>
            </a:r>
          </a:p>
        </p:txBody>
      </p:sp>
      <p:sp>
        <p:nvSpPr>
          <p:cNvPr id="8" name="Rectangle 7"/>
          <p:cNvSpPr/>
          <p:nvPr/>
        </p:nvSpPr>
        <p:spPr>
          <a:xfrm>
            <a:off x="491522" y="5575705"/>
            <a:ext cx="79095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Liên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kết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tổ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chức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hoạt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động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ngoại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khóa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SV</a:t>
            </a:r>
          </a:p>
        </p:txBody>
      </p:sp>
      <p:sp>
        <p:nvSpPr>
          <p:cNvPr id="9" name="Rectangle 8"/>
          <p:cNvSpPr/>
          <p:nvPr/>
        </p:nvSpPr>
        <p:spPr>
          <a:xfrm>
            <a:off x="504576" y="6272787"/>
            <a:ext cx="826861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Tổ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chức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diễn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đàn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hội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thảo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KH,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đối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thoại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NN– DN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2784" y="2101755"/>
            <a:ext cx="4059216" cy="431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3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" grpId="0"/>
      <p:bldP spid="3" grpId="0"/>
      <p:bldP spid="4" grpId="0"/>
      <p:bldP spid="5" grpId="0"/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ChangeArrowheads="1"/>
          </p:cNvSpPr>
          <p:nvPr/>
        </p:nvSpPr>
        <p:spPr bwMode="auto">
          <a:xfrm>
            <a:off x="2110853" y="179696"/>
            <a:ext cx="98172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31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LỢI ÍCH ĐỐI VỚI CÁC BÊN LIÊN QUAN NHƯ SAU:</a:t>
            </a:r>
            <a:endParaRPr lang="en-US" altLang="en-US" sz="24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6514" y="927824"/>
            <a:ext cx="3804459" cy="393322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33175" y="1579308"/>
            <a:ext cx="6243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Nâng cao kĩ năng nghề nghiệp cho người học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839592" y="896919"/>
            <a:ext cx="31448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ĐỐI VỚI NGƯỜI HỌC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10017" y="2185047"/>
            <a:ext cx="66965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Giúp SV có cơ hội trải nghiệm các vấn đề thực tế 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</a:pP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doanh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nghiệp, ngoài kiến thức chuyên môn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16073" y="3148798"/>
            <a:ext cx="77403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Phát triển các kĩ năng mềm, kĩ năng doanh nghiệp cho sv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18108" y="3803891"/>
            <a:ext cx="6890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Giúp SV hình thành thái độ nghề nghiệp đúng đắn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35376" y="4513576"/>
            <a:ext cx="84204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Nâng cao khả năng thích nghi với môi trường làm việc thực tế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37313" y="5221238"/>
            <a:ext cx="107225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Nâng cao khả năng cạnh tranh và tăng cơ hội việc làm cho SV sau khi ra trường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77877" y="6001182"/>
            <a:ext cx="56188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Định hướng nghề nghiệp cho người học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62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110853" y="179696"/>
            <a:ext cx="98172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31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LỢI ÍCH ĐỐI VỚI CÁC BÊN LIÊN QUAN NHƯ SAU (</a:t>
            </a:r>
            <a:r>
              <a:rPr lang="en-US" altLang="en-US" sz="24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tt</a:t>
            </a: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):</a:t>
            </a:r>
            <a:endParaRPr lang="en-US" altLang="en-US" sz="24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5000" y="965158"/>
            <a:ext cx="3404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it-IT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ĐỐI VỚI </a:t>
            </a:r>
            <a:r>
              <a:rPr lang="it-IT" sz="24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NHÀ TRƯỜNG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65903" y="1633899"/>
            <a:ext cx="6298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Nâng cao chất lượng đào tạo cho nhà trường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54667" y="2125217"/>
            <a:ext cx="5780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Nâng cao uy tín và vị thế của nhà trường 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71482" y="2630185"/>
            <a:ext cx="3192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Gia tăng số lượng SV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50962" y="3133130"/>
            <a:ext cx="68636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Thúc đẩy nghiên cứu ứng dụng và chuyển giao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CN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64608" y="3706336"/>
            <a:ext cx="92031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Phát triển nguồn lực cơ sở vật chất phục vụ đào tạo cho nhà trường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65548" y="4267915"/>
            <a:ext cx="4882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Tạo được niềm tin với khách hàng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5636" y="813167"/>
            <a:ext cx="2919508" cy="273266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191905" y="4866396"/>
            <a:ext cx="101952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CB,GV có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điều kiện tiếp xúc, làm việc trong môi trường học thuật gắn với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TT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73024" y="5496214"/>
            <a:ext cx="103456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Tăng nguồn thu tài chính cho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trường, cho CB, GV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86786" y="6055141"/>
            <a:ext cx="4533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Nâng cao tính thực tế của CTĐT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49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10853" y="179696"/>
            <a:ext cx="98172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31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LỢI ÍCH ĐỐI VỚI CÁC BÊN LIÊN QUAN NHƯ SAU (</a:t>
            </a:r>
            <a:r>
              <a:rPr lang="en-US" altLang="en-US" sz="24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tt</a:t>
            </a: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):</a:t>
            </a:r>
            <a:endParaRPr lang="en-US" altLang="en-US" sz="24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44057" y="705850"/>
            <a:ext cx="36256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it-IT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ĐỐI VỚI </a:t>
            </a:r>
            <a:r>
              <a:rPr lang="it-IT" sz="24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DOANH NGHIỆP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85741" y="1208308"/>
            <a:ext cx="61858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Nâng cao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KT và tay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nghề cho người lao động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8521" y="1687632"/>
            <a:ext cx="7635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Nâng cao NS, chất lượng </a:t>
            </a:r>
            <a:r>
              <a:rPr lang="vi-VN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SP,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hiệu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quả hoạt động của DN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7489" y="2247854"/>
            <a:ext cx="48582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Giảm chi phí đầu vào của sản xuất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95130" y="2753518"/>
            <a:ext cx="7053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Được hưởng chính sách ưu đãi thuế của nhà nước 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3599" y="3278934"/>
            <a:ext cx="109447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Được sử dụng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lực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lượng </a:t>
            </a:r>
            <a:r>
              <a:rPr lang="vi-VN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LĐ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có </a:t>
            </a:r>
            <a:r>
              <a:rPr lang="vi-VN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KN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trong mà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không mất chi phí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70547" y="3768361"/>
            <a:ext cx="9735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Là cách tạo tiền đề phát triển các ý tưởng sản xuất, kinh doanh mới, lạ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73812" y="4270240"/>
            <a:ext cx="10827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vi-VN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uyển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dụng SV </a:t>
            </a:r>
            <a:r>
              <a:rPr lang="vi-VN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giỏi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trước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khi ra trường, giảm chi phí tuyển dụng, ĐT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00253" y="4761311"/>
            <a:ext cx="859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Quảng bá hình ảnh </a:t>
            </a:r>
            <a:r>
              <a:rPr lang="vi-VN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DN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tạo uy tín, vị thế trong xã hội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97589" y="5273262"/>
            <a:ext cx="106957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Phát triển đội ngũ </a:t>
            </a:r>
            <a:r>
              <a:rPr lang="vi-VN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LĐ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tiềm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năng, tăng lợi thế cạnh tranh của </a:t>
            </a:r>
            <a:r>
              <a:rPr lang="vi-VN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DN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trên </a:t>
            </a:r>
            <a:r>
              <a:rPr lang="vi-VN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TT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12077" y="5786417"/>
            <a:ext cx="1121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Có cơ hội tiếp xúc, học hỏi các chuyên gia và các nguồn lực khác từ các nhà trường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17116" y="6290387"/>
            <a:ext cx="10690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Tăng cơ hội liên kết nghiên cứu giữa </a:t>
            </a:r>
            <a:r>
              <a:rPr lang="vi-VN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DN </a:t>
            </a:r>
            <a:r>
              <a:rPr lang="it-IT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và </a:t>
            </a:r>
            <a:r>
              <a:rPr lang="it-IT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các nhà trường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440" y="675476"/>
            <a:ext cx="3610560" cy="232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00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64191" y="302526"/>
            <a:ext cx="98172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318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LỢI ÍCH ĐỐI VỚI CÁC BÊN LIÊN QUAN NHƯ SAU (</a:t>
            </a:r>
            <a:r>
              <a:rPr lang="en-US" altLang="en-US" sz="24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tt</a:t>
            </a: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):</a:t>
            </a:r>
            <a:endParaRPr lang="en-US" altLang="en-US" sz="24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0660" y="1524718"/>
            <a:ext cx="4964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it-IT" sz="24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it-IT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ĐỐI VỚI </a:t>
            </a:r>
            <a:r>
              <a:rPr lang="vi-VN" sz="24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CÁC BÊN LIÊN QUAN KHÁC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56213" y="2623178"/>
            <a:ext cx="756444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Gia tăng lợi ích </a:t>
            </a:r>
            <a:r>
              <a:rPr lang="it-IT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KT đối </a:t>
            </a:r>
            <a:r>
              <a:rPr lang="it-IT" sz="2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với chính quyền địa phương</a:t>
            </a:r>
            <a:endParaRPr lang="en-US" sz="2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32686" y="3326640"/>
            <a:ext cx="741527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Giải quyết tốt các vấn đề nảy sinh trong cộng đồng xã hội ở địa phương</a:t>
            </a:r>
            <a:endParaRPr lang="en-US" sz="2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2926" y="4363870"/>
            <a:ext cx="789972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Thúc đẩy các hoạt động xã hội từ thiện ở địa phương</a:t>
            </a:r>
            <a:endParaRPr lang="en-US" sz="2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19772" y="5164592"/>
            <a:ext cx="1052474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Tạo được niềm tin đối với gia đình về chất lượng đào tạo con em của họ</a:t>
            </a:r>
            <a:endParaRPr lang="en-US" sz="2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07803" y="5988213"/>
            <a:ext cx="979967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it-IT" sz="2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Góp phần nâng cao chất lượng giáo dục hướng nghiệp trong xã hội</a:t>
            </a:r>
            <a:endParaRPr lang="en-US" sz="2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8655" y="998744"/>
            <a:ext cx="3271411" cy="239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57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15152" y="5410200"/>
            <a:ext cx="9756864" cy="1046940"/>
          </a:xfrm>
          <a:prstGeom prst="rect">
            <a:avLst/>
          </a:prstGeom>
          <a:gradFill flip="none" rotWithShape="1">
            <a:gsLst>
              <a:gs pos="0">
                <a:srgbClr val="EEEBE6">
                  <a:shade val="30000"/>
                  <a:satMod val="115000"/>
                  <a:alpha val="0"/>
                  <a:lumMod val="48000"/>
                  <a:lumOff val="52000"/>
                </a:srgbClr>
              </a:gs>
              <a:gs pos="25000">
                <a:srgbClr val="E7E2E5">
                  <a:lumMod val="63000"/>
                  <a:lumOff val="37000"/>
                </a:srgbClr>
              </a:gs>
              <a:gs pos="50000">
                <a:srgbClr val="EEE6EB"/>
              </a:gs>
              <a:gs pos="97917">
                <a:srgbClr val="EEEBE6">
                  <a:shade val="100000"/>
                  <a:satMod val="115000"/>
                  <a:lumMod val="100000"/>
                  <a:alpha val="0"/>
                </a:srgbClr>
              </a:gs>
              <a:gs pos="85000">
                <a:srgbClr val="EEEBE6">
                  <a:shade val="100000"/>
                  <a:satMod val="115000"/>
                  <a:alpha val="52000"/>
                  <a:lumMod val="9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51728" y="3810000"/>
            <a:ext cx="9756864" cy="1143000"/>
          </a:xfrm>
          <a:prstGeom prst="rect">
            <a:avLst/>
          </a:prstGeom>
          <a:gradFill flip="none" rotWithShape="1">
            <a:gsLst>
              <a:gs pos="0">
                <a:srgbClr val="EEEBE6">
                  <a:shade val="30000"/>
                  <a:satMod val="115000"/>
                  <a:alpha val="0"/>
                  <a:lumMod val="48000"/>
                  <a:lumOff val="52000"/>
                </a:srgbClr>
              </a:gs>
              <a:gs pos="25000">
                <a:srgbClr val="E7E2E5">
                  <a:lumMod val="63000"/>
                  <a:lumOff val="37000"/>
                </a:srgbClr>
              </a:gs>
              <a:gs pos="50000">
                <a:srgbClr val="EEE6EB"/>
              </a:gs>
              <a:gs pos="97917">
                <a:srgbClr val="EEEBE6">
                  <a:shade val="100000"/>
                  <a:satMod val="115000"/>
                  <a:lumMod val="100000"/>
                  <a:alpha val="0"/>
                </a:srgbClr>
              </a:gs>
              <a:gs pos="85000">
                <a:srgbClr val="EEEBE6">
                  <a:shade val="100000"/>
                  <a:satMod val="115000"/>
                  <a:alpha val="52000"/>
                  <a:lumMod val="9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2408845" y="3657600"/>
            <a:ext cx="1563177" cy="152400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266568"/>
              </a:gs>
              <a:gs pos="100000">
                <a:srgbClr val="3296A0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52914" y="2362200"/>
            <a:ext cx="9756864" cy="1143000"/>
          </a:xfrm>
          <a:prstGeom prst="rect">
            <a:avLst/>
          </a:prstGeom>
          <a:gradFill flip="none" rotWithShape="1">
            <a:gsLst>
              <a:gs pos="0">
                <a:srgbClr val="EEEBE6">
                  <a:shade val="30000"/>
                  <a:satMod val="115000"/>
                  <a:alpha val="0"/>
                  <a:lumMod val="48000"/>
                  <a:lumOff val="52000"/>
                </a:srgbClr>
              </a:gs>
              <a:gs pos="25000">
                <a:srgbClr val="E7E2E5">
                  <a:lumMod val="63000"/>
                  <a:lumOff val="37000"/>
                </a:srgbClr>
              </a:gs>
              <a:gs pos="50000">
                <a:srgbClr val="EEE6EB"/>
              </a:gs>
              <a:gs pos="97917">
                <a:srgbClr val="EEEBE6">
                  <a:shade val="100000"/>
                  <a:satMod val="115000"/>
                  <a:lumMod val="100000"/>
                  <a:alpha val="0"/>
                </a:srgbClr>
              </a:gs>
              <a:gs pos="85000">
                <a:srgbClr val="EEEBE6">
                  <a:shade val="100000"/>
                  <a:satMod val="115000"/>
                  <a:alpha val="52000"/>
                  <a:lumMod val="9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 flipV="1">
            <a:off x="2408845" y="3352800"/>
            <a:ext cx="1563177" cy="152400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D78000"/>
              </a:gs>
              <a:gs pos="100000">
                <a:srgbClr val="D78500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 flipV="1">
            <a:off x="2408845" y="4800600"/>
            <a:ext cx="1563177" cy="152400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266568"/>
              </a:gs>
              <a:gs pos="99000">
                <a:srgbClr val="3296A0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2410382" y="2286000"/>
            <a:ext cx="1561463" cy="228600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D78000"/>
              </a:gs>
              <a:gs pos="100000">
                <a:srgbClr val="D78500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2406390" y="2286000"/>
            <a:ext cx="1480905" cy="1143000"/>
          </a:xfrm>
          <a:custGeom>
            <a:avLst/>
            <a:gdLst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7620 w 1645920"/>
              <a:gd name="connsiteY2" fmla="*/ 205740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7622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7622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0478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50682"/>
              <a:gd name="connsiteY0" fmla="*/ 0 h 1747838"/>
              <a:gd name="connsiteX1" fmla="*/ 294799 w 1650682"/>
              <a:gd name="connsiteY1" fmla="*/ 953 h 1747838"/>
              <a:gd name="connsiteX2" fmla="*/ 476 w 1650682"/>
              <a:gd name="connsiteY2" fmla="*/ 198596 h 1747838"/>
              <a:gd name="connsiteX3" fmla="*/ 0 w 1650682"/>
              <a:gd name="connsiteY3" fmla="*/ 1473518 h 1747838"/>
              <a:gd name="connsiteX4" fmla="*/ 243840 w 1650682"/>
              <a:gd name="connsiteY4" fmla="*/ 1747838 h 1747838"/>
              <a:gd name="connsiteX5" fmla="*/ 1650682 w 1650682"/>
              <a:gd name="connsiteY5" fmla="*/ 1739742 h 1747838"/>
              <a:gd name="connsiteX6" fmla="*/ 1563529 w 1650682"/>
              <a:gd name="connsiteY6" fmla="*/ 1412558 h 1747838"/>
              <a:gd name="connsiteX7" fmla="*/ 1564958 w 1650682"/>
              <a:gd name="connsiteY7" fmla="*/ 391955 h 1747838"/>
              <a:gd name="connsiteX8" fmla="*/ 1643062 w 1650682"/>
              <a:gd name="connsiteY8" fmla="*/ 0 h 1747838"/>
              <a:gd name="connsiteX0" fmla="*/ 1643062 w 1650682"/>
              <a:gd name="connsiteY0" fmla="*/ 0 h 1743075"/>
              <a:gd name="connsiteX1" fmla="*/ 294799 w 1650682"/>
              <a:gd name="connsiteY1" fmla="*/ 953 h 1743075"/>
              <a:gd name="connsiteX2" fmla="*/ 476 w 1650682"/>
              <a:gd name="connsiteY2" fmla="*/ 198596 h 1743075"/>
              <a:gd name="connsiteX3" fmla="*/ 0 w 1650682"/>
              <a:gd name="connsiteY3" fmla="*/ 1473518 h 1743075"/>
              <a:gd name="connsiteX4" fmla="*/ 243840 w 1650682"/>
              <a:gd name="connsiteY4" fmla="*/ 1743075 h 1743075"/>
              <a:gd name="connsiteX5" fmla="*/ 1650682 w 1650682"/>
              <a:gd name="connsiteY5" fmla="*/ 1739742 h 1743075"/>
              <a:gd name="connsiteX6" fmla="*/ 1563529 w 1650682"/>
              <a:gd name="connsiteY6" fmla="*/ 1412558 h 1743075"/>
              <a:gd name="connsiteX7" fmla="*/ 1564958 w 1650682"/>
              <a:gd name="connsiteY7" fmla="*/ 391955 h 1743075"/>
              <a:gd name="connsiteX8" fmla="*/ 1643062 w 1650682"/>
              <a:gd name="connsiteY8" fmla="*/ 0 h 1743075"/>
              <a:gd name="connsiteX0" fmla="*/ 1643062 w 1650682"/>
              <a:gd name="connsiteY0" fmla="*/ 0 h 1743076"/>
              <a:gd name="connsiteX1" fmla="*/ 294799 w 1650682"/>
              <a:gd name="connsiteY1" fmla="*/ 953 h 1743076"/>
              <a:gd name="connsiteX2" fmla="*/ 476 w 1650682"/>
              <a:gd name="connsiteY2" fmla="*/ 198596 h 1743076"/>
              <a:gd name="connsiteX3" fmla="*/ 0 w 1650682"/>
              <a:gd name="connsiteY3" fmla="*/ 1473518 h 1743076"/>
              <a:gd name="connsiteX4" fmla="*/ 243840 w 1650682"/>
              <a:gd name="connsiteY4" fmla="*/ 1743075 h 1743076"/>
              <a:gd name="connsiteX5" fmla="*/ 1650682 w 1650682"/>
              <a:gd name="connsiteY5" fmla="*/ 1739742 h 1743076"/>
              <a:gd name="connsiteX6" fmla="*/ 1563529 w 1650682"/>
              <a:gd name="connsiteY6" fmla="*/ 1412558 h 1743076"/>
              <a:gd name="connsiteX7" fmla="*/ 1564958 w 1650682"/>
              <a:gd name="connsiteY7" fmla="*/ 391955 h 1743076"/>
              <a:gd name="connsiteX8" fmla="*/ 1643062 w 1650682"/>
              <a:gd name="connsiteY8" fmla="*/ 0 h 1743076"/>
              <a:gd name="connsiteX0" fmla="*/ 1643504 w 1651124"/>
              <a:gd name="connsiteY0" fmla="*/ 0 h 1748137"/>
              <a:gd name="connsiteX1" fmla="*/ 295241 w 1651124"/>
              <a:gd name="connsiteY1" fmla="*/ 953 h 1748137"/>
              <a:gd name="connsiteX2" fmla="*/ 918 w 1651124"/>
              <a:gd name="connsiteY2" fmla="*/ 198596 h 1748137"/>
              <a:gd name="connsiteX3" fmla="*/ 442 w 1651124"/>
              <a:gd name="connsiteY3" fmla="*/ 1473518 h 1748137"/>
              <a:gd name="connsiteX4" fmla="*/ 244282 w 1651124"/>
              <a:gd name="connsiteY4" fmla="*/ 1743075 h 1748137"/>
              <a:gd name="connsiteX5" fmla="*/ 1651124 w 1651124"/>
              <a:gd name="connsiteY5" fmla="*/ 1739742 h 1748137"/>
              <a:gd name="connsiteX6" fmla="*/ 1563971 w 1651124"/>
              <a:gd name="connsiteY6" fmla="*/ 1412558 h 1748137"/>
              <a:gd name="connsiteX7" fmla="*/ 1565400 w 1651124"/>
              <a:gd name="connsiteY7" fmla="*/ 391955 h 1748137"/>
              <a:gd name="connsiteX8" fmla="*/ 1643504 w 1651124"/>
              <a:gd name="connsiteY8" fmla="*/ 0 h 1748137"/>
              <a:gd name="connsiteX0" fmla="*/ 1643613 w 1651233"/>
              <a:gd name="connsiteY0" fmla="*/ 0 h 1747104"/>
              <a:gd name="connsiteX1" fmla="*/ 295350 w 1651233"/>
              <a:gd name="connsiteY1" fmla="*/ 953 h 1747104"/>
              <a:gd name="connsiteX2" fmla="*/ 1027 w 1651233"/>
              <a:gd name="connsiteY2" fmla="*/ 198596 h 1747104"/>
              <a:gd name="connsiteX3" fmla="*/ 551 w 1651233"/>
              <a:gd name="connsiteY3" fmla="*/ 1473518 h 1747104"/>
              <a:gd name="connsiteX4" fmla="*/ 244391 w 1651233"/>
              <a:gd name="connsiteY4" fmla="*/ 1743075 h 1747104"/>
              <a:gd name="connsiteX5" fmla="*/ 1651233 w 1651233"/>
              <a:gd name="connsiteY5" fmla="*/ 1739742 h 1747104"/>
              <a:gd name="connsiteX6" fmla="*/ 1564080 w 1651233"/>
              <a:gd name="connsiteY6" fmla="*/ 1412558 h 1747104"/>
              <a:gd name="connsiteX7" fmla="*/ 1565509 w 1651233"/>
              <a:gd name="connsiteY7" fmla="*/ 391955 h 1747104"/>
              <a:gd name="connsiteX8" fmla="*/ 1643613 w 1651233"/>
              <a:gd name="connsiteY8" fmla="*/ 0 h 1747104"/>
              <a:gd name="connsiteX0" fmla="*/ 1643993 w 1651613"/>
              <a:gd name="connsiteY0" fmla="*/ 0 h 1746724"/>
              <a:gd name="connsiteX1" fmla="*/ 295730 w 1651613"/>
              <a:gd name="connsiteY1" fmla="*/ 953 h 1746724"/>
              <a:gd name="connsiteX2" fmla="*/ 1407 w 1651613"/>
              <a:gd name="connsiteY2" fmla="*/ 198596 h 1746724"/>
              <a:gd name="connsiteX3" fmla="*/ 931 w 1651613"/>
              <a:gd name="connsiteY3" fmla="*/ 1473518 h 1746724"/>
              <a:gd name="connsiteX4" fmla="*/ 244771 w 1651613"/>
              <a:gd name="connsiteY4" fmla="*/ 1743075 h 1746724"/>
              <a:gd name="connsiteX5" fmla="*/ 1651613 w 1651613"/>
              <a:gd name="connsiteY5" fmla="*/ 1739742 h 1746724"/>
              <a:gd name="connsiteX6" fmla="*/ 1564460 w 1651613"/>
              <a:gd name="connsiteY6" fmla="*/ 1412558 h 1746724"/>
              <a:gd name="connsiteX7" fmla="*/ 1565889 w 1651613"/>
              <a:gd name="connsiteY7" fmla="*/ 391955 h 1746724"/>
              <a:gd name="connsiteX8" fmla="*/ 1643993 w 1651613"/>
              <a:gd name="connsiteY8" fmla="*/ 0 h 174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1613" h="1746724">
                <a:moveTo>
                  <a:pt x="1643993" y="0"/>
                </a:moveTo>
                <a:lnTo>
                  <a:pt x="295730" y="953"/>
                </a:lnTo>
                <a:cubicBezTo>
                  <a:pt x="58715" y="8892"/>
                  <a:pt x="2676" y="-45085"/>
                  <a:pt x="1407" y="198596"/>
                </a:cubicBezTo>
                <a:cubicBezTo>
                  <a:pt x="1248" y="623570"/>
                  <a:pt x="1090" y="1048544"/>
                  <a:pt x="931" y="1473518"/>
                </a:cubicBezTo>
                <a:cubicBezTo>
                  <a:pt x="-8276" y="1803877"/>
                  <a:pt x="49191" y="1741329"/>
                  <a:pt x="244771" y="1743075"/>
                </a:cubicBezTo>
                <a:lnTo>
                  <a:pt x="1651613" y="1739742"/>
                </a:lnTo>
                <a:cubicBezTo>
                  <a:pt x="1593193" y="1749743"/>
                  <a:pt x="1570492" y="1685926"/>
                  <a:pt x="1564460" y="1412558"/>
                </a:cubicBezTo>
                <a:cubicBezTo>
                  <a:pt x="1564936" y="1072357"/>
                  <a:pt x="1565413" y="732156"/>
                  <a:pt x="1565889" y="391955"/>
                </a:cubicBezTo>
                <a:cubicBezTo>
                  <a:pt x="1566525" y="159703"/>
                  <a:pt x="1540965" y="53658"/>
                  <a:pt x="1643993" y="0"/>
                </a:cubicBezTo>
                <a:close/>
              </a:path>
            </a:pathLst>
          </a:custGeom>
          <a:gradFill flip="none" rotWithShape="1">
            <a:gsLst>
              <a:gs pos="14565">
                <a:srgbClr val="EB9912"/>
              </a:gs>
              <a:gs pos="7100">
                <a:srgbClr val="E69105"/>
              </a:gs>
              <a:gs pos="0">
                <a:srgbClr val="F5A51E"/>
              </a:gs>
              <a:gs pos="70434">
                <a:srgbClr val="FAAC25"/>
              </a:gs>
              <a:gs pos="89600">
                <a:srgbClr val="FCCE82"/>
              </a:gs>
              <a:gs pos="100000">
                <a:srgbClr val="FAAA2D"/>
              </a:gs>
            </a:gsLst>
            <a:lin ang="162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160" name="TextBox 13"/>
          <p:cNvSpPr txBox="1">
            <a:spLocks noChangeArrowheads="1"/>
          </p:cNvSpPr>
          <p:nvPr/>
        </p:nvSpPr>
        <p:spPr bwMode="auto">
          <a:xfrm>
            <a:off x="2401480" y="2438400"/>
            <a:ext cx="131636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 b="1">
                <a:solidFill>
                  <a:srgbClr val="C4FF1D"/>
                </a:solidFill>
                <a:latin typeface="Arial" panose="020B0604020202020204" pitchFamily="34" charset="0"/>
              </a:rPr>
              <a:t>02</a:t>
            </a:r>
          </a:p>
        </p:txBody>
      </p:sp>
      <p:sp>
        <p:nvSpPr>
          <p:cNvPr id="15" name="Freeform 14"/>
          <p:cNvSpPr/>
          <p:nvPr/>
        </p:nvSpPr>
        <p:spPr>
          <a:xfrm>
            <a:off x="2408796" y="5257801"/>
            <a:ext cx="1561464" cy="206375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5A5A5A"/>
              </a:gs>
              <a:gs pos="100000">
                <a:srgbClr val="6E6E6E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 flipV="1">
            <a:off x="2408845" y="6400800"/>
            <a:ext cx="1563177" cy="152400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5A5A5A"/>
              </a:gs>
              <a:gs pos="100000">
                <a:srgbClr val="6E6E6E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163" name="TextBox 33"/>
          <p:cNvSpPr txBox="1">
            <a:spLocks noChangeArrowheads="1"/>
          </p:cNvSpPr>
          <p:nvPr/>
        </p:nvSpPr>
        <p:spPr bwMode="auto">
          <a:xfrm>
            <a:off x="2401480" y="5410200"/>
            <a:ext cx="131636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 b="1">
                <a:solidFill>
                  <a:srgbClr val="FFFFFF"/>
                </a:solidFill>
                <a:latin typeface="Arial" panose="020B0604020202020204" pitchFamily="34" charset="0"/>
              </a:rPr>
              <a:t>01</a:t>
            </a:r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auto">
          <a:xfrm>
            <a:off x="4242372" y="5486401"/>
            <a:ext cx="6828614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Chủ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động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xây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dựng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giải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pháp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nhằm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phát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triển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mối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MQH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tác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giữa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cơ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sở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GDNN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với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DN.</a:t>
            </a:r>
            <a:endParaRPr lang="en-US" altLang="en-US" sz="2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165" name="Rectangle 35"/>
          <p:cNvSpPr>
            <a:spLocks noChangeArrowheads="1"/>
          </p:cNvSpPr>
          <p:nvPr/>
        </p:nvSpPr>
        <p:spPr bwMode="auto">
          <a:xfrm>
            <a:off x="4232550" y="2286000"/>
            <a:ext cx="6499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en-US" sz="2400" b="1" i="1">
                <a:solidFill>
                  <a:srgbClr val="0033CC"/>
                </a:solidFill>
              </a:rPr>
              <a:t>Phân tích được các yếu tố tác động đến mối quan hệ hợp tác giữa cơ sở GDNN và doanh nghiệp;</a:t>
            </a:r>
            <a:r>
              <a:rPr lang="pt-BR" altLang="en-US" sz="2400" b="1" i="1">
                <a:solidFill>
                  <a:srgbClr val="0033CC"/>
                </a:solidFill>
              </a:rPr>
              <a:t> </a:t>
            </a:r>
            <a:endParaRPr lang="en-US" altLang="en-US" sz="2400" b="1" i="1">
              <a:solidFill>
                <a:srgbClr val="0033CC"/>
              </a:solidFill>
            </a:endParaRP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auto">
          <a:xfrm>
            <a:off x="4157373" y="3733800"/>
            <a:ext cx="653380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Lập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được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chiến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lược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phát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triển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MQH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hợp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tác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giữa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cơ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sở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GDNN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và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DN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phù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hợp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với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ĐK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thực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tế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ở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cơ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sở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GDNN -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nơi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NH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công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6">
                    <a:lumMod val="50000"/>
                  </a:schemeClr>
                </a:solidFill>
              </a:rPr>
              <a:t>tác</a:t>
            </a:r>
            <a:r>
              <a:rPr lang="en-US" sz="2400" b="1" i="1" dirty="0">
                <a:solidFill>
                  <a:schemeClr val="accent6">
                    <a:lumMod val="50000"/>
                  </a:schemeClr>
                </a:solidFill>
              </a:rPr>
              <a:t>;</a:t>
            </a:r>
          </a:p>
        </p:txBody>
      </p:sp>
      <p:sp>
        <p:nvSpPr>
          <p:cNvPr id="23" name="TextBox 20"/>
          <p:cNvSpPr txBox="1">
            <a:spLocks noChangeArrowheads="1"/>
          </p:cNvSpPr>
          <p:nvPr/>
        </p:nvSpPr>
        <p:spPr bwMode="auto">
          <a:xfrm>
            <a:off x="3894161" y="111458"/>
            <a:ext cx="27447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3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MỤC TIÊU</a:t>
            </a:r>
          </a:p>
        </p:txBody>
      </p:sp>
      <p:sp>
        <p:nvSpPr>
          <p:cNvPr id="17" name="Freeform 16"/>
          <p:cNvSpPr/>
          <p:nvPr/>
        </p:nvSpPr>
        <p:spPr>
          <a:xfrm>
            <a:off x="2403936" y="5257800"/>
            <a:ext cx="1398632" cy="1219200"/>
          </a:xfrm>
          <a:custGeom>
            <a:avLst/>
            <a:gdLst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7620 w 1645920"/>
              <a:gd name="connsiteY2" fmla="*/ 205740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7622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7622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0478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50682"/>
              <a:gd name="connsiteY0" fmla="*/ 0 h 1747838"/>
              <a:gd name="connsiteX1" fmla="*/ 294799 w 1650682"/>
              <a:gd name="connsiteY1" fmla="*/ 953 h 1747838"/>
              <a:gd name="connsiteX2" fmla="*/ 476 w 1650682"/>
              <a:gd name="connsiteY2" fmla="*/ 198596 h 1747838"/>
              <a:gd name="connsiteX3" fmla="*/ 0 w 1650682"/>
              <a:gd name="connsiteY3" fmla="*/ 1473518 h 1747838"/>
              <a:gd name="connsiteX4" fmla="*/ 243840 w 1650682"/>
              <a:gd name="connsiteY4" fmla="*/ 1747838 h 1747838"/>
              <a:gd name="connsiteX5" fmla="*/ 1650682 w 1650682"/>
              <a:gd name="connsiteY5" fmla="*/ 1739742 h 1747838"/>
              <a:gd name="connsiteX6" fmla="*/ 1563529 w 1650682"/>
              <a:gd name="connsiteY6" fmla="*/ 1412558 h 1747838"/>
              <a:gd name="connsiteX7" fmla="*/ 1564958 w 1650682"/>
              <a:gd name="connsiteY7" fmla="*/ 391955 h 1747838"/>
              <a:gd name="connsiteX8" fmla="*/ 1643062 w 1650682"/>
              <a:gd name="connsiteY8" fmla="*/ 0 h 1747838"/>
              <a:gd name="connsiteX0" fmla="*/ 1643062 w 1650682"/>
              <a:gd name="connsiteY0" fmla="*/ 0 h 1743075"/>
              <a:gd name="connsiteX1" fmla="*/ 294799 w 1650682"/>
              <a:gd name="connsiteY1" fmla="*/ 953 h 1743075"/>
              <a:gd name="connsiteX2" fmla="*/ 476 w 1650682"/>
              <a:gd name="connsiteY2" fmla="*/ 198596 h 1743075"/>
              <a:gd name="connsiteX3" fmla="*/ 0 w 1650682"/>
              <a:gd name="connsiteY3" fmla="*/ 1473518 h 1743075"/>
              <a:gd name="connsiteX4" fmla="*/ 243840 w 1650682"/>
              <a:gd name="connsiteY4" fmla="*/ 1743075 h 1743075"/>
              <a:gd name="connsiteX5" fmla="*/ 1650682 w 1650682"/>
              <a:gd name="connsiteY5" fmla="*/ 1739742 h 1743075"/>
              <a:gd name="connsiteX6" fmla="*/ 1563529 w 1650682"/>
              <a:gd name="connsiteY6" fmla="*/ 1412558 h 1743075"/>
              <a:gd name="connsiteX7" fmla="*/ 1564958 w 1650682"/>
              <a:gd name="connsiteY7" fmla="*/ 391955 h 1743075"/>
              <a:gd name="connsiteX8" fmla="*/ 1643062 w 1650682"/>
              <a:gd name="connsiteY8" fmla="*/ 0 h 1743075"/>
              <a:gd name="connsiteX0" fmla="*/ 1643062 w 1650682"/>
              <a:gd name="connsiteY0" fmla="*/ 0 h 1743076"/>
              <a:gd name="connsiteX1" fmla="*/ 294799 w 1650682"/>
              <a:gd name="connsiteY1" fmla="*/ 953 h 1743076"/>
              <a:gd name="connsiteX2" fmla="*/ 476 w 1650682"/>
              <a:gd name="connsiteY2" fmla="*/ 198596 h 1743076"/>
              <a:gd name="connsiteX3" fmla="*/ 0 w 1650682"/>
              <a:gd name="connsiteY3" fmla="*/ 1473518 h 1743076"/>
              <a:gd name="connsiteX4" fmla="*/ 243840 w 1650682"/>
              <a:gd name="connsiteY4" fmla="*/ 1743075 h 1743076"/>
              <a:gd name="connsiteX5" fmla="*/ 1650682 w 1650682"/>
              <a:gd name="connsiteY5" fmla="*/ 1739742 h 1743076"/>
              <a:gd name="connsiteX6" fmla="*/ 1563529 w 1650682"/>
              <a:gd name="connsiteY6" fmla="*/ 1412558 h 1743076"/>
              <a:gd name="connsiteX7" fmla="*/ 1564958 w 1650682"/>
              <a:gd name="connsiteY7" fmla="*/ 391955 h 1743076"/>
              <a:gd name="connsiteX8" fmla="*/ 1643062 w 1650682"/>
              <a:gd name="connsiteY8" fmla="*/ 0 h 1743076"/>
              <a:gd name="connsiteX0" fmla="*/ 1643504 w 1651124"/>
              <a:gd name="connsiteY0" fmla="*/ 0 h 1748137"/>
              <a:gd name="connsiteX1" fmla="*/ 295241 w 1651124"/>
              <a:gd name="connsiteY1" fmla="*/ 953 h 1748137"/>
              <a:gd name="connsiteX2" fmla="*/ 918 w 1651124"/>
              <a:gd name="connsiteY2" fmla="*/ 198596 h 1748137"/>
              <a:gd name="connsiteX3" fmla="*/ 442 w 1651124"/>
              <a:gd name="connsiteY3" fmla="*/ 1473518 h 1748137"/>
              <a:gd name="connsiteX4" fmla="*/ 244282 w 1651124"/>
              <a:gd name="connsiteY4" fmla="*/ 1743075 h 1748137"/>
              <a:gd name="connsiteX5" fmla="*/ 1651124 w 1651124"/>
              <a:gd name="connsiteY5" fmla="*/ 1739742 h 1748137"/>
              <a:gd name="connsiteX6" fmla="*/ 1563971 w 1651124"/>
              <a:gd name="connsiteY6" fmla="*/ 1412558 h 1748137"/>
              <a:gd name="connsiteX7" fmla="*/ 1565400 w 1651124"/>
              <a:gd name="connsiteY7" fmla="*/ 391955 h 1748137"/>
              <a:gd name="connsiteX8" fmla="*/ 1643504 w 1651124"/>
              <a:gd name="connsiteY8" fmla="*/ 0 h 1748137"/>
              <a:gd name="connsiteX0" fmla="*/ 1643613 w 1651233"/>
              <a:gd name="connsiteY0" fmla="*/ 0 h 1747104"/>
              <a:gd name="connsiteX1" fmla="*/ 295350 w 1651233"/>
              <a:gd name="connsiteY1" fmla="*/ 953 h 1747104"/>
              <a:gd name="connsiteX2" fmla="*/ 1027 w 1651233"/>
              <a:gd name="connsiteY2" fmla="*/ 198596 h 1747104"/>
              <a:gd name="connsiteX3" fmla="*/ 551 w 1651233"/>
              <a:gd name="connsiteY3" fmla="*/ 1473518 h 1747104"/>
              <a:gd name="connsiteX4" fmla="*/ 244391 w 1651233"/>
              <a:gd name="connsiteY4" fmla="*/ 1743075 h 1747104"/>
              <a:gd name="connsiteX5" fmla="*/ 1651233 w 1651233"/>
              <a:gd name="connsiteY5" fmla="*/ 1739742 h 1747104"/>
              <a:gd name="connsiteX6" fmla="*/ 1564080 w 1651233"/>
              <a:gd name="connsiteY6" fmla="*/ 1412558 h 1747104"/>
              <a:gd name="connsiteX7" fmla="*/ 1565509 w 1651233"/>
              <a:gd name="connsiteY7" fmla="*/ 391955 h 1747104"/>
              <a:gd name="connsiteX8" fmla="*/ 1643613 w 1651233"/>
              <a:gd name="connsiteY8" fmla="*/ 0 h 1747104"/>
              <a:gd name="connsiteX0" fmla="*/ 1643993 w 1651613"/>
              <a:gd name="connsiteY0" fmla="*/ 0 h 1746724"/>
              <a:gd name="connsiteX1" fmla="*/ 295730 w 1651613"/>
              <a:gd name="connsiteY1" fmla="*/ 953 h 1746724"/>
              <a:gd name="connsiteX2" fmla="*/ 1407 w 1651613"/>
              <a:gd name="connsiteY2" fmla="*/ 198596 h 1746724"/>
              <a:gd name="connsiteX3" fmla="*/ 931 w 1651613"/>
              <a:gd name="connsiteY3" fmla="*/ 1473518 h 1746724"/>
              <a:gd name="connsiteX4" fmla="*/ 244771 w 1651613"/>
              <a:gd name="connsiteY4" fmla="*/ 1743075 h 1746724"/>
              <a:gd name="connsiteX5" fmla="*/ 1651613 w 1651613"/>
              <a:gd name="connsiteY5" fmla="*/ 1739742 h 1746724"/>
              <a:gd name="connsiteX6" fmla="*/ 1564460 w 1651613"/>
              <a:gd name="connsiteY6" fmla="*/ 1412558 h 1746724"/>
              <a:gd name="connsiteX7" fmla="*/ 1565889 w 1651613"/>
              <a:gd name="connsiteY7" fmla="*/ 391955 h 1746724"/>
              <a:gd name="connsiteX8" fmla="*/ 1643993 w 1651613"/>
              <a:gd name="connsiteY8" fmla="*/ 0 h 174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1613" h="1746724">
                <a:moveTo>
                  <a:pt x="1643993" y="0"/>
                </a:moveTo>
                <a:lnTo>
                  <a:pt x="295730" y="953"/>
                </a:lnTo>
                <a:cubicBezTo>
                  <a:pt x="58715" y="8892"/>
                  <a:pt x="2676" y="-45085"/>
                  <a:pt x="1407" y="198596"/>
                </a:cubicBezTo>
                <a:cubicBezTo>
                  <a:pt x="1248" y="623570"/>
                  <a:pt x="1090" y="1048544"/>
                  <a:pt x="931" y="1473518"/>
                </a:cubicBezTo>
                <a:cubicBezTo>
                  <a:pt x="-8276" y="1803877"/>
                  <a:pt x="49191" y="1741329"/>
                  <a:pt x="244771" y="1743075"/>
                </a:cubicBezTo>
                <a:lnTo>
                  <a:pt x="1651613" y="1739742"/>
                </a:lnTo>
                <a:cubicBezTo>
                  <a:pt x="1593193" y="1749743"/>
                  <a:pt x="1570492" y="1685926"/>
                  <a:pt x="1564460" y="1412558"/>
                </a:cubicBezTo>
                <a:cubicBezTo>
                  <a:pt x="1564936" y="1072357"/>
                  <a:pt x="1565413" y="732156"/>
                  <a:pt x="1565889" y="391955"/>
                </a:cubicBezTo>
                <a:cubicBezTo>
                  <a:pt x="1566525" y="159703"/>
                  <a:pt x="1540965" y="53658"/>
                  <a:pt x="1643993" y="0"/>
                </a:cubicBezTo>
                <a:close/>
              </a:path>
            </a:pathLst>
          </a:custGeom>
          <a:gradFill flip="none" rotWithShape="1">
            <a:gsLst>
              <a:gs pos="14565">
                <a:srgbClr val="696969"/>
              </a:gs>
              <a:gs pos="7100">
                <a:srgbClr val="5D5D5D"/>
              </a:gs>
              <a:gs pos="0">
                <a:srgbClr val="787878"/>
              </a:gs>
              <a:gs pos="70434">
                <a:srgbClr val="787878"/>
              </a:gs>
              <a:gs pos="89600">
                <a:srgbClr val="A0A0A0">
                  <a:lumMod val="95000"/>
                  <a:lumOff val="5000"/>
                </a:srgbClr>
              </a:gs>
              <a:gs pos="100000">
                <a:srgbClr val="8C8C8C"/>
              </a:gs>
            </a:gsLst>
            <a:lin ang="162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169" name="TextBox 13"/>
          <p:cNvSpPr txBox="1">
            <a:spLocks noChangeArrowheads="1"/>
          </p:cNvSpPr>
          <p:nvPr/>
        </p:nvSpPr>
        <p:spPr bwMode="auto">
          <a:xfrm>
            <a:off x="2257573" y="5410200"/>
            <a:ext cx="160088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44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</a:rPr>
              <a:t>04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815152" y="1066800"/>
            <a:ext cx="9756864" cy="1046940"/>
          </a:xfrm>
          <a:prstGeom prst="rect">
            <a:avLst/>
          </a:prstGeom>
          <a:gradFill flip="none" rotWithShape="1">
            <a:gsLst>
              <a:gs pos="0">
                <a:srgbClr val="EEEBE6">
                  <a:shade val="30000"/>
                  <a:satMod val="115000"/>
                  <a:alpha val="0"/>
                  <a:lumMod val="48000"/>
                  <a:lumOff val="52000"/>
                </a:srgbClr>
              </a:gs>
              <a:gs pos="25000">
                <a:srgbClr val="E7E2E5">
                  <a:lumMod val="63000"/>
                  <a:lumOff val="37000"/>
                </a:srgbClr>
              </a:gs>
              <a:gs pos="50000">
                <a:srgbClr val="EEE6EB"/>
              </a:gs>
              <a:gs pos="97917">
                <a:srgbClr val="EEEBE6">
                  <a:shade val="100000"/>
                  <a:satMod val="115000"/>
                  <a:lumMod val="100000"/>
                  <a:alpha val="0"/>
                </a:srgbClr>
              </a:gs>
              <a:gs pos="85000">
                <a:srgbClr val="EEEBE6">
                  <a:shade val="100000"/>
                  <a:satMod val="115000"/>
                  <a:alpha val="52000"/>
                  <a:lumMod val="9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2408796" y="914401"/>
            <a:ext cx="1561464" cy="206375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5A5A5A"/>
              </a:gs>
              <a:gs pos="100000">
                <a:srgbClr val="6E6E6E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 flipV="1">
            <a:off x="2408845" y="1981200"/>
            <a:ext cx="1563177" cy="152400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5A5A5A"/>
              </a:gs>
              <a:gs pos="100000">
                <a:srgbClr val="6E6E6E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175" name="TextBox 33"/>
          <p:cNvSpPr txBox="1">
            <a:spLocks noChangeArrowheads="1"/>
          </p:cNvSpPr>
          <p:nvPr/>
        </p:nvSpPr>
        <p:spPr bwMode="auto">
          <a:xfrm>
            <a:off x="2401480" y="1066800"/>
            <a:ext cx="131636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 b="1">
                <a:solidFill>
                  <a:srgbClr val="FFFFFF"/>
                </a:solidFill>
                <a:latin typeface="Arial" panose="020B0604020202020204" pitchFamily="34" charset="0"/>
              </a:rPr>
              <a:t>01</a:t>
            </a:r>
          </a:p>
        </p:txBody>
      </p:sp>
      <p:sp>
        <p:nvSpPr>
          <p:cNvPr id="28" name="Rectangle 34"/>
          <p:cNvSpPr>
            <a:spLocks noChangeArrowheads="1"/>
          </p:cNvSpPr>
          <p:nvPr/>
        </p:nvSpPr>
        <p:spPr bwMode="auto">
          <a:xfrm>
            <a:off x="4151440" y="1143001"/>
            <a:ext cx="633498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  <a:defRPr/>
            </a:pP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Phân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biệt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được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các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mức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độ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hợp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tác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giữa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cơ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sở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GDNN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và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doanh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i="1" dirty="0" err="1">
                <a:solidFill>
                  <a:schemeClr val="accent1">
                    <a:lumMod val="50000"/>
                  </a:schemeClr>
                </a:solidFill>
              </a:rPr>
              <a:t>nghiệp</a:t>
            </a:r>
            <a:r>
              <a:rPr lang="en-US" sz="2400" b="1" i="1" dirty="0">
                <a:solidFill>
                  <a:schemeClr val="accent1">
                    <a:lumMod val="50000"/>
                  </a:schemeClr>
                </a:solidFill>
              </a:rPr>
              <a:t>;</a:t>
            </a:r>
            <a:r>
              <a:rPr lang="pt-BR" sz="24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altLang="en-US" sz="2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2403936" y="914401"/>
            <a:ext cx="1398632" cy="1133475"/>
          </a:xfrm>
          <a:custGeom>
            <a:avLst/>
            <a:gdLst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7620 w 1645920"/>
              <a:gd name="connsiteY2" fmla="*/ 205740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7622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7622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0478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50682"/>
              <a:gd name="connsiteY0" fmla="*/ 0 h 1747838"/>
              <a:gd name="connsiteX1" fmla="*/ 294799 w 1650682"/>
              <a:gd name="connsiteY1" fmla="*/ 953 h 1747838"/>
              <a:gd name="connsiteX2" fmla="*/ 476 w 1650682"/>
              <a:gd name="connsiteY2" fmla="*/ 198596 h 1747838"/>
              <a:gd name="connsiteX3" fmla="*/ 0 w 1650682"/>
              <a:gd name="connsiteY3" fmla="*/ 1473518 h 1747838"/>
              <a:gd name="connsiteX4" fmla="*/ 243840 w 1650682"/>
              <a:gd name="connsiteY4" fmla="*/ 1747838 h 1747838"/>
              <a:gd name="connsiteX5" fmla="*/ 1650682 w 1650682"/>
              <a:gd name="connsiteY5" fmla="*/ 1739742 h 1747838"/>
              <a:gd name="connsiteX6" fmla="*/ 1563529 w 1650682"/>
              <a:gd name="connsiteY6" fmla="*/ 1412558 h 1747838"/>
              <a:gd name="connsiteX7" fmla="*/ 1564958 w 1650682"/>
              <a:gd name="connsiteY7" fmla="*/ 391955 h 1747838"/>
              <a:gd name="connsiteX8" fmla="*/ 1643062 w 1650682"/>
              <a:gd name="connsiteY8" fmla="*/ 0 h 1747838"/>
              <a:gd name="connsiteX0" fmla="*/ 1643062 w 1650682"/>
              <a:gd name="connsiteY0" fmla="*/ 0 h 1743075"/>
              <a:gd name="connsiteX1" fmla="*/ 294799 w 1650682"/>
              <a:gd name="connsiteY1" fmla="*/ 953 h 1743075"/>
              <a:gd name="connsiteX2" fmla="*/ 476 w 1650682"/>
              <a:gd name="connsiteY2" fmla="*/ 198596 h 1743075"/>
              <a:gd name="connsiteX3" fmla="*/ 0 w 1650682"/>
              <a:gd name="connsiteY3" fmla="*/ 1473518 h 1743075"/>
              <a:gd name="connsiteX4" fmla="*/ 243840 w 1650682"/>
              <a:gd name="connsiteY4" fmla="*/ 1743075 h 1743075"/>
              <a:gd name="connsiteX5" fmla="*/ 1650682 w 1650682"/>
              <a:gd name="connsiteY5" fmla="*/ 1739742 h 1743075"/>
              <a:gd name="connsiteX6" fmla="*/ 1563529 w 1650682"/>
              <a:gd name="connsiteY6" fmla="*/ 1412558 h 1743075"/>
              <a:gd name="connsiteX7" fmla="*/ 1564958 w 1650682"/>
              <a:gd name="connsiteY7" fmla="*/ 391955 h 1743075"/>
              <a:gd name="connsiteX8" fmla="*/ 1643062 w 1650682"/>
              <a:gd name="connsiteY8" fmla="*/ 0 h 1743075"/>
              <a:gd name="connsiteX0" fmla="*/ 1643062 w 1650682"/>
              <a:gd name="connsiteY0" fmla="*/ 0 h 1743076"/>
              <a:gd name="connsiteX1" fmla="*/ 294799 w 1650682"/>
              <a:gd name="connsiteY1" fmla="*/ 953 h 1743076"/>
              <a:gd name="connsiteX2" fmla="*/ 476 w 1650682"/>
              <a:gd name="connsiteY2" fmla="*/ 198596 h 1743076"/>
              <a:gd name="connsiteX3" fmla="*/ 0 w 1650682"/>
              <a:gd name="connsiteY3" fmla="*/ 1473518 h 1743076"/>
              <a:gd name="connsiteX4" fmla="*/ 243840 w 1650682"/>
              <a:gd name="connsiteY4" fmla="*/ 1743075 h 1743076"/>
              <a:gd name="connsiteX5" fmla="*/ 1650682 w 1650682"/>
              <a:gd name="connsiteY5" fmla="*/ 1739742 h 1743076"/>
              <a:gd name="connsiteX6" fmla="*/ 1563529 w 1650682"/>
              <a:gd name="connsiteY6" fmla="*/ 1412558 h 1743076"/>
              <a:gd name="connsiteX7" fmla="*/ 1564958 w 1650682"/>
              <a:gd name="connsiteY7" fmla="*/ 391955 h 1743076"/>
              <a:gd name="connsiteX8" fmla="*/ 1643062 w 1650682"/>
              <a:gd name="connsiteY8" fmla="*/ 0 h 1743076"/>
              <a:gd name="connsiteX0" fmla="*/ 1643504 w 1651124"/>
              <a:gd name="connsiteY0" fmla="*/ 0 h 1748137"/>
              <a:gd name="connsiteX1" fmla="*/ 295241 w 1651124"/>
              <a:gd name="connsiteY1" fmla="*/ 953 h 1748137"/>
              <a:gd name="connsiteX2" fmla="*/ 918 w 1651124"/>
              <a:gd name="connsiteY2" fmla="*/ 198596 h 1748137"/>
              <a:gd name="connsiteX3" fmla="*/ 442 w 1651124"/>
              <a:gd name="connsiteY3" fmla="*/ 1473518 h 1748137"/>
              <a:gd name="connsiteX4" fmla="*/ 244282 w 1651124"/>
              <a:gd name="connsiteY4" fmla="*/ 1743075 h 1748137"/>
              <a:gd name="connsiteX5" fmla="*/ 1651124 w 1651124"/>
              <a:gd name="connsiteY5" fmla="*/ 1739742 h 1748137"/>
              <a:gd name="connsiteX6" fmla="*/ 1563971 w 1651124"/>
              <a:gd name="connsiteY6" fmla="*/ 1412558 h 1748137"/>
              <a:gd name="connsiteX7" fmla="*/ 1565400 w 1651124"/>
              <a:gd name="connsiteY7" fmla="*/ 391955 h 1748137"/>
              <a:gd name="connsiteX8" fmla="*/ 1643504 w 1651124"/>
              <a:gd name="connsiteY8" fmla="*/ 0 h 1748137"/>
              <a:gd name="connsiteX0" fmla="*/ 1643613 w 1651233"/>
              <a:gd name="connsiteY0" fmla="*/ 0 h 1747104"/>
              <a:gd name="connsiteX1" fmla="*/ 295350 w 1651233"/>
              <a:gd name="connsiteY1" fmla="*/ 953 h 1747104"/>
              <a:gd name="connsiteX2" fmla="*/ 1027 w 1651233"/>
              <a:gd name="connsiteY2" fmla="*/ 198596 h 1747104"/>
              <a:gd name="connsiteX3" fmla="*/ 551 w 1651233"/>
              <a:gd name="connsiteY3" fmla="*/ 1473518 h 1747104"/>
              <a:gd name="connsiteX4" fmla="*/ 244391 w 1651233"/>
              <a:gd name="connsiteY4" fmla="*/ 1743075 h 1747104"/>
              <a:gd name="connsiteX5" fmla="*/ 1651233 w 1651233"/>
              <a:gd name="connsiteY5" fmla="*/ 1739742 h 1747104"/>
              <a:gd name="connsiteX6" fmla="*/ 1564080 w 1651233"/>
              <a:gd name="connsiteY6" fmla="*/ 1412558 h 1747104"/>
              <a:gd name="connsiteX7" fmla="*/ 1565509 w 1651233"/>
              <a:gd name="connsiteY7" fmla="*/ 391955 h 1747104"/>
              <a:gd name="connsiteX8" fmla="*/ 1643613 w 1651233"/>
              <a:gd name="connsiteY8" fmla="*/ 0 h 1747104"/>
              <a:gd name="connsiteX0" fmla="*/ 1643993 w 1651613"/>
              <a:gd name="connsiteY0" fmla="*/ 0 h 1746724"/>
              <a:gd name="connsiteX1" fmla="*/ 295730 w 1651613"/>
              <a:gd name="connsiteY1" fmla="*/ 953 h 1746724"/>
              <a:gd name="connsiteX2" fmla="*/ 1407 w 1651613"/>
              <a:gd name="connsiteY2" fmla="*/ 198596 h 1746724"/>
              <a:gd name="connsiteX3" fmla="*/ 931 w 1651613"/>
              <a:gd name="connsiteY3" fmla="*/ 1473518 h 1746724"/>
              <a:gd name="connsiteX4" fmla="*/ 244771 w 1651613"/>
              <a:gd name="connsiteY4" fmla="*/ 1743075 h 1746724"/>
              <a:gd name="connsiteX5" fmla="*/ 1651613 w 1651613"/>
              <a:gd name="connsiteY5" fmla="*/ 1739742 h 1746724"/>
              <a:gd name="connsiteX6" fmla="*/ 1564460 w 1651613"/>
              <a:gd name="connsiteY6" fmla="*/ 1412558 h 1746724"/>
              <a:gd name="connsiteX7" fmla="*/ 1565889 w 1651613"/>
              <a:gd name="connsiteY7" fmla="*/ 391955 h 1746724"/>
              <a:gd name="connsiteX8" fmla="*/ 1643993 w 1651613"/>
              <a:gd name="connsiteY8" fmla="*/ 0 h 174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1613" h="1746724">
                <a:moveTo>
                  <a:pt x="1643993" y="0"/>
                </a:moveTo>
                <a:lnTo>
                  <a:pt x="295730" y="953"/>
                </a:lnTo>
                <a:cubicBezTo>
                  <a:pt x="58715" y="8892"/>
                  <a:pt x="2676" y="-45085"/>
                  <a:pt x="1407" y="198596"/>
                </a:cubicBezTo>
                <a:cubicBezTo>
                  <a:pt x="1248" y="623570"/>
                  <a:pt x="1090" y="1048544"/>
                  <a:pt x="931" y="1473518"/>
                </a:cubicBezTo>
                <a:cubicBezTo>
                  <a:pt x="-8276" y="1803877"/>
                  <a:pt x="49191" y="1741329"/>
                  <a:pt x="244771" y="1743075"/>
                </a:cubicBezTo>
                <a:lnTo>
                  <a:pt x="1651613" y="1739742"/>
                </a:lnTo>
                <a:cubicBezTo>
                  <a:pt x="1593193" y="1749743"/>
                  <a:pt x="1570492" y="1685926"/>
                  <a:pt x="1564460" y="1412558"/>
                </a:cubicBezTo>
                <a:cubicBezTo>
                  <a:pt x="1564936" y="1072357"/>
                  <a:pt x="1565413" y="732156"/>
                  <a:pt x="1565889" y="391955"/>
                </a:cubicBezTo>
                <a:cubicBezTo>
                  <a:pt x="1566525" y="159703"/>
                  <a:pt x="1540965" y="53658"/>
                  <a:pt x="1643993" y="0"/>
                </a:cubicBezTo>
                <a:close/>
              </a:path>
            </a:pathLst>
          </a:custGeom>
          <a:gradFill flip="none" rotWithShape="1">
            <a:gsLst>
              <a:gs pos="14565">
                <a:srgbClr val="696969"/>
              </a:gs>
              <a:gs pos="7100">
                <a:srgbClr val="5D5D5D"/>
              </a:gs>
              <a:gs pos="0">
                <a:srgbClr val="787878"/>
              </a:gs>
              <a:gs pos="70434">
                <a:srgbClr val="787878"/>
              </a:gs>
              <a:gs pos="89600">
                <a:srgbClr val="A0A0A0">
                  <a:lumMod val="95000"/>
                  <a:lumOff val="5000"/>
                </a:srgbClr>
              </a:gs>
              <a:gs pos="100000">
                <a:srgbClr val="8C8C8C"/>
              </a:gs>
            </a:gsLst>
            <a:lin ang="162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178" name="TextBox 13"/>
          <p:cNvSpPr txBox="1">
            <a:spLocks noChangeArrowheads="1"/>
          </p:cNvSpPr>
          <p:nvPr/>
        </p:nvSpPr>
        <p:spPr bwMode="auto">
          <a:xfrm>
            <a:off x="2257573" y="1066800"/>
            <a:ext cx="160088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 b="1">
                <a:solidFill>
                  <a:schemeClr val="bg1"/>
                </a:solidFill>
                <a:latin typeface="Arial" panose="020B0604020202020204" pitchFamily="34" charset="0"/>
              </a:rPr>
              <a:t>01</a:t>
            </a:r>
          </a:p>
        </p:txBody>
      </p:sp>
      <p:sp>
        <p:nvSpPr>
          <p:cNvPr id="9" name="Freeform 8"/>
          <p:cNvSpPr/>
          <p:nvPr/>
        </p:nvSpPr>
        <p:spPr>
          <a:xfrm>
            <a:off x="2406390" y="3657600"/>
            <a:ext cx="1480905" cy="1212850"/>
          </a:xfrm>
          <a:custGeom>
            <a:avLst/>
            <a:gdLst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7620 w 1645920"/>
              <a:gd name="connsiteY2" fmla="*/ 205740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7622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7622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0478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50682"/>
              <a:gd name="connsiteY0" fmla="*/ 0 h 1747838"/>
              <a:gd name="connsiteX1" fmla="*/ 294799 w 1650682"/>
              <a:gd name="connsiteY1" fmla="*/ 953 h 1747838"/>
              <a:gd name="connsiteX2" fmla="*/ 476 w 1650682"/>
              <a:gd name="connsiteY2" fmla="*/ 198596 h 1747838"/>
              <a:gd name="connsiteX3" fmla="*/ 0 w 1650682"/>
              <a:gd name="connsiteY3" fmla="*/ 1473518 h 1747838"/>
              <a:gd name="connsiteX4" fmla="*/ 243840 w 1650682"/>
              <a:gd name="connsiteY4" fmla="*/ 1747838 h 1747838"/>
              <a:gd name="connsiteX5" fmla="*/ 1650682 w 1650682"/>
              <a:gd name="connsiteY5" fmla="*/ 1739742 h 1747838"/>
              <a:gd name="connsiteX6" fmla="*/ 1563529 w 1650682"/>
              <a:gd name="connsiteY6" fmla="*/ 1412558 h 1747838"/>
              <a:gd name="connsiteX7" fmla="*/ 1564958 w 1650682"/>
              <a:gd name="connsiteY7" fmla="*/ 391955 h 1747838"/>
              <a:gd name="connsiteX8" fmla="*/ 1643062 w 1650682"/>
              <a:gd name="connsiteY8" fmla="*/ 0 h 1747838"/>
              <a:gd name="connsiteX0" fmla="*/ 1643062 w 1650682"/>
              <a:gd name="connsiteY0" fmla="*/ 0 h 1743075"/>
              <a:gd name="connsiteX1" fmla="*/ 294799 w 1650682"/>
              <a:gd name="connsiteY1" fmla="*/ 953 h 1743075"/>
              <a:gd name="connsiteX2" fmla="*/ 476 w 1650682"/>
              <a:gd name="connsiteY2" fmla="*/ 198596 h 1743075"/>
              <a:gd name="connsiteX3" fmla="*/ 0 w 1650682"/>
              <a:gd name="connsiteY3" fmla="*/ 1473518 h 1743075"/>
              <a:gd name="connsiteX4" fmla="*/ 243840 w 1650682"/>
              <a:gd name="connsiteY4" fmla="*/ 1743075 h 1743075"/>
              <a:gd name="connsiteX5" fmla="*/ 1650682 w 1650682"/>
              <a:gd name="connsiteY5" fmla="*/ 1739742 h 1743075"/>
              <a:gd name="connsiteX6" fmla="*/ 1563529 w 1650682"/>
              <a:gd name="connsiteY6" fmla="*/ 1412558 h 1743075"/>
              <a:gd name="connsiteX7" fmla="*/ 1564958 w 1650682"/>
              <a:gd name="connsiteY7" fmla="*/ 391955 h 1743075"/>
              <a:gd name="connsiteX8" fmla="*/ 1643062 w 1650682"/>
              <a:gd name="connsiteY8" fmla="*/ 0 h 1743075"/>
              <a:gd name="connsiteX0" fmla="*/ 1643062 w 1650682"/>
              <a:gd name="connsiteY0" fmla="*/ 0 h 1743076"/>
              <a:gd name="connsiteX1" fmla="*/ 294799 w 1650682"/>
              <a:gd name="connsiteY1" fmla="*/ 953 h 1743076"/>
              <a:gd name="connsiteX2" fmla="*/ 476 w 1650682"/>
              <a:gd name="connsiteY2" fmla="*/ 198596 h 1743076"/>
              <a:gd name="connsiteX3" fmla="*/ 0 w 1650682"/>
              <a:gd name="connsiteY3" fmla="*/ 1473518 h 1743076"/>
              <a:gd name="connsiteX4" fmla="*/ 243840 w 1650682"/>
              <a:gd name="connsiteY4" fmla="*/ 1743075 h 1743076"/>
              <a:gd name="connsiteX5" fmla="*/ 1650682 w 1650682"/>
              <a:gd name="connsiteY5" fmla="*/ 1739742 h 1743076"/>
              <a:gd name="connsiteX6" fmla="*/ 1563529 w 1650682"/>
              <a:gd name="connsiteY6" fmla="*/ 1412558 h 1743076"/>
              <a:gd name="connsiteX7" fmla="*/ 1564958 w 1650682"/>
              <a:gd name="connsiteY7" fmla="*/ 391955 h 1743076"/>
              <a:gd name="connsiteX8" fmla="*/ 1643062 w 1650682"/>
              <a:gd name="connsiteY8" fmla="*/ 0 h 1743076"/>
              <a:gd name="connsiteX0" fmla="*/ 1643504 w 1651124"/>
              <a:gd name="connsiteY0" fmla="*/ 0 h 1748137"/>
              <a:gd name="connsiteX1" fmla="*/ 295241 w 1651124"/>
              <a:gd name="connsiteY1" fmla="*/ 953 h 1748137"/>
              <a:gd name="connsiteX2" fmla="*/ 918 w 1651124"/>
              <a:gd name="connsiteY2" fmla="*/ 198596 h 1748137"/>
              <a:gd name="connsiteX3" fmla="*/ 442 w 1651124"/>
              <a:gd name="connsiteY3" fmla="*/ 1473518 h 1748137"/>
              <a:gd name="connsiteX4" fmla="*/ 244282 w 1651124"/>
              <a:gd name="connsiteY4" fmla="*/ 1743075 h 1748137"/>
              <a:gd name="connsiteX5" fmla="*/ 1651124 w 1651124"/>
              <a:gd name="connsiteY5" fmla="*/ 1739742 h 1748137"/>
              <a:gd name="connsiteX6" fmla="*/ 1563971 w 1651124"/>
              <a:gd name="connsiteY6" fmla="*/ 1412558 h 1748137"/>
              <a:gd name="connsiteX7" fmla="*/ 1565400 w 1651124"/>
              <a:gd name="connsiteY7" fmla="*/ 391955 h 1748137"/>
              <a:gd name="connsiteX8" fmla="*/ 1643504 w 1651124"/>
              <a:gd name="connsiteY8" fmla="*/ 0 h 1748137"/>
              <a:gd name="connsiteX0" fmla="*/ 1643613 w 1651233"/>
              <a:gd name="connsiteY0" fmla="*/ 0 h 1747104"/>
              <a:gd name="connsiteX1" fmla="*/ 295350 w 1651233"/>
              <a:gd name="connsiteY1" fmla="*/ 953 h 1747104"/>
              <a:gd name="connsiteX2" fmla="*/ 1027 w 1651233"/>
              <a:gd name="connsiteY2" fmla="*/ 198596 h 1747104"/>
              <a:gd name="connsiteX3" fmla="*/ 551 w 1651233"/>
              <a:gd name="connsiteY3" fmla="*/ 1473518 h 1747104"/>
              <a:gd name="connsiteX4" fmla="*/ 244391 w 1651233"/>
              <a:gd name="connsiteY4" fmla="*/ 1743075 h 1747104"/>
              <a:gd name="connsiteX5" fmla="*/ 1651233 w 1651233"/>
              <a:gd name="connsiteY5" fmla="*/ 1739742 h 1747104"/>
              <a:gd name="connsiteX6" fmla="*/ 1564080 w 1651233"/>
              <a:gd name="connsiteY6" fmla="*/ 1412558 h 1747104"/>
              <a:gd name="connsiteX7" fmla="*/ 1565509 w 1651233"/>
              <a:gd name="connsiteY7" fmla="*/ 391955 h 1747104"/>
              <a:gd name="connsiteX8" fmla="*/ 1643613 w 1651233"/>
              <a:gd name="connsiteY8" fmla="*/ 0 h 1747104"/>
              <a:gd name="connsiteX0" fmla="*/ 1643993 w 1651613"/>
              <a:gd name="connsiteY0" fmla="*/ 0 h 1746724"/>
              <a:gd name="connsiteX1" fmla="*/ 295730 w 1651613"/>
              <a:gd name="connsiteY1" fmla="*/ 953 h 1746724"/>
              <a:gd name="connsiteX2" fmla="*/ 1407 w 1651613"/>
              <a:gd name="connsiteY2" fmla="*/ 198596 h 1746724"/>
              <a:gd name="connsiteX3" fmla="*/ 931 w 1651613"/>
              <a:gd name="connsiteY3" fmla="*/ 1473518 h 1746724"/>
              <a:gd name="connsiteX4" fmla="*/ 244771 w 1651613"/>
              <a:gd name="connsiteY4" fmla="*/ 1743075 h 1746724"/>
              <a:gd name="connsiteX5" fmla="*/ 1651613 w 1651613"/>
              <a:gd name="connsiteY5" fmla="*/ 1739742 h 1746724"/>
              <a:gd name="connsiteX6" fmla="*/ 1564460 w 1651613"/>
              <a:gd name="connsiteY6" fmla="*/ 1412558 h 1746724"/>
              <a:gd name="connsiteX7" fmla="*/ 1565889 w 1651613"/>
              <a:gd name="connsiteY7" fmla="*/ 391955 h 1746724"/>
              <a:gd name="connsiteX8" fmla="*/ 1643993 w 1651613"/>
              <a:gd name="connsiteY8" fmla="*/ 0 h 174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1613" h="1746724">
                <a:moveTo>
                  <a:pt x="1643993" y="0"/>
                </a:moveTo>
                <a:lnTo>
                  <a:pt x="295730" y="953"/>
                </a:lnTo>
                <a:cubicBezTo>
                  <a:pt x="58715" y="8892"/>
                  <a:pt x="2676" y="-45085"/>
                  <a:pt x="1407" y="198596"/>
                </a:cubicBezTo>
                <a:cubicBezTo>
                  <a:pt x="1248" y="623570"/>
                  <a:pt x="1090" y="1048544"/>
                  <a:pt x="931" y="1473518"/>
                </a:cubicBezTo>
                <a:cubicBezTo>
                  <a:pt x="-8276" y="1803877"/>
                  <a:pt x="49191" y="1741329"/>
                  <a:pt x="244771" y="1743075"/>
                </a:cubicBezTo>
                <a:lnTo>
                  <a:pt x="1651613" y="1739742"/>
                </a:lnTo>
                <a:cubicBezTo>
                  <a:pt x="1593193" y="1749743"/>
                  <a:pt x="1570492" y="1685926"/>
                  <a:pt x="1564460" y="1412558"/>
                </a:cubicBezTo>
                <a:cubicBezTo>
                  <a:pt x="1564936" y="1072357"/>
                  <a:pt x="1565413" y="732156"/>
                  <a:pt x="1565889" y="391955"/>
                </a:cubicBezTo>
                <a:cubicBezTo>
                  <a:pt x="1566525" y="159703"/>
                  <a:pt x="1540965" y="53658"/>
                  <a:pt x="1643993" y="0"/>
                </a:cubicBezTo>
                <a:close/>
              </a:path>
            </a:pathLst>
          </a:custGeom>
          <a:gradFill flip="none" rotWithShape="1">
            <a:gsLst>
              <a:gs pos="14565">
                <a:srgbClr val="5BB4BC">
                  <a:lumMod val="95000"/>
                </a:srgbClr>
              </a:gs>
              <a:gs pos="7100">
                <a:srgbClr val="3CA0AF"/>
              </a:gs>
              <a:gs pos="0">
                <a:srgbClr val="5CB5BB"/>
              </a:gs>
              <a:gs pos="70434">
                <a:srgbClr val="5CB4BB"/>
              </a:gs>
              <a:gs pos="89600">
                <a:srgbClr val="82DDDE"/>
              </a:gs>
              <a:gs pos="100000">
                <a:srgbClr val="58BAC3"/>
              </a:gs>
            </a:gsLst>
            <a:lin ang="162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180" name="TextBox 12"/>
          <p:cNvSpPr txBox="1">
            <a:spLocks noChangeArrowheads="1"/>
          </p:cNvSpPr>
          <p:nvPr/>
        </p:nvSpPr>
        <p:spPr bwMode="auto">
          <a:xfrm>
            <a:off x="2401480" y="3886200"/>
            <a:ext cx="131636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 b="1">
                <a:solidFill>
                  <a:srgbClr val="FFC000"/>
                </a:solidFill>
                <a:latin typeface="Arial" panose="020B0604020202020204" pitchFamily="34" charset="0"/>
              </a:rPr>
              <a:t>03</a:t>
            </a:r>
          </a:p>
        </p:txBody>
      </p:sp>
      <p:pic>
        <p:nvPicPr>
          <p:cNvPr id="6181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5176" y="0"/>
            <a:ext cx="756824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8321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ChangeArrowheads="1"/>
          </p:cNvSpPr>
          <p:nvPr/>
        </p:nvSpPr>
        <p:spPr bwMode="auto">
          <a:xfrm>
            <a:off x="2396699" y="204719"/>
            <a:ext cx="67882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55663" indent="-85566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CÁC YẾU TỐ RÀO CẢN</a:t>
            </a:r>
            <a:endParaRPr lang="en-US" altLang="en-US" sz="28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731672" y="1038745"/>
            <a:ext cx="838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cơ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chế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chính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sách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Nhà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nước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1382026" y="3426726"/>
            <a:ext cx="74207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Quy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định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quản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lí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đào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DN…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866254" y="4010551"/>
            <a:ext cx="624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phía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CS GDNN:</a:t>
            </a:r>
            <a:endParaRPr lang="en-US" altLang="en-US" sz="24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110" name="Rectangle 8"/>
          <p:cNvSpPr>
            <a:spLocks noChangeArrowheads="1"/>
          </p:cNvSpPr>
          <p:nvPr/>
        </p:nvSpPr>
        <p:spPr bwMode="auto">
          <a:xfrm>
            <a:off x="1339756" y="6396335"/>
            <a:ext cx="84320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biệt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giữa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2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bên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7111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39856" y="27296"/>
            <a:ext cx="7112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395237" y="1698324"/>
            <a:ext cx="81820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phí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hoạt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động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HT…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1389146" y="2285508"/>
            <a:ext cx="68002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Cơ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chế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ràng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buộc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trách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nhiệm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2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1390351" y="2858146"/>
            <a:ext cx="29225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Quyền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tự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chủ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…</a:t>
            </a:r>
          </a:p>
        </p:txBody>
      </p:sp>
      <p:sp>
        <p:nvSpPr>
          <p:cNvPr id="5" name="Rectangle 4"/>
          <p:cNvSpPr/>
          <p:nvPr/>
        </p:nvSpPr>
        <p:spPr>
          <a:xfrm>
            <a:off x="1328516" y="4646263"/>
            <a:ext cx="7988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quan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tâm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lãnh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đạo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40065" y="5219706"/>
            <a:ext cx="69813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năng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động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CS GDNN…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54932" y="5819829"/>
            <a:ext cx="7495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Chất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lượng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đào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0987" y="1256854"/>
            <a:ext cx="3781953" cy="23244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3749" y="3871276"/>
            <a:ext cx="2579427" cy="272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90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47110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5"/>
          <p:cNvSpPr>
            <a:spLocks noChangeArrowheads="1"/>
          </p:cNvSpPr>
          <p:nvPr/>
        </p:nvSpPr>
        <p:spPr bwMode="auto">
          <a:xfrm>
            <a:off x="2427406" y="6236789"/>
            <a:ext cx="95553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CS/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định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8133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1541" y="76039"/>
            <a:ext cx="460773" cy="457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273869" y="232014"/>
            <a:ext cx="67882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55663" indent="-85566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CÁC YẾU TỐ RÀO CẢN (</a:t>
            </a:r>
            <a:r>
              <a:rPr lang="en-US" alt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tt</a:t>
            </a: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</a:t>
            </a:r>
            <a:endParaRPr lang="en-US" altLang="en-US" sz="28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20846" y="1158168"/>
            <a:ext cx="624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phía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CS GDNN (</a:t>
            </a:r>
            <a:r>
              <a:rPr lang="en-US" altLang="en-US" sz="24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tt</a:t>
            </a: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):</a:t>
            </a:r>
            <a:endParaRPr lang="en-US" altLang="en-US" sz="24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397217" y="1830495"/>
            <a:ext cx="86580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phí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đào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xúc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tiến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89251" y="2324683"/>
            <a:ext cx="57166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ích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HT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chưa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rõ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ràng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 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95476" y="2857679"/>
            <a:ext cx="70124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Thời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gian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GD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GV…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09919" y="3400509"/>
            <a:ext cx="8005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độ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năng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lực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GV…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05168" y="3961893"/>
            <a:ext cx="8626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Cơ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chế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quy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chế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18383" y="4550027"/>
            <a:ext cx="9242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Hoạt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động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đối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thoại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giữa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2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bên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29736" y="5109323"/>
            <a:ext cx="55961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Thông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tin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liên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lạc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41898" y="5668692"/>
            <a:ext cx="50288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Cán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bộ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chuyên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trách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2370" y="1204530"/>
            <a:ext cx="3924848" cy="343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18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2" grpId="0"/>
      <p:bldP spid="3" grpId="0"/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5"/>
          <p:cNvSpPr>
            <a:spLocks noChangeArrowheads="1"/>
          </p:cNvSpPr>
          <p:nvPr/>
        </p:nvSpPr>
        <p:spPr bwMode="auto">
          <a:xfrm>
            <a:off x="1348476" y="1074929"/>
            <a:ext cx="57261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3.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phía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doanh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nghiệp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49157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1497" y="6296935"/>
            <a:ext cx="573207" cy="54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123744" y="272957"/>
            <a:ext cx="67882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55663" indent="-85566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CÁC YẾU TỐ RÀO CẢN (</a:t>
            </a:r>
            <a:r>
              <a:rPr lang="en-US" alt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tt</a:t>
            </a: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</a:t>
            </a:r>
            <a:endParaRPr lang="en-US" altLang="en-US" sz="28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11609" y="1930239"/>
            <a:ext cx="8241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Người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lãnh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DN…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19430" y="2541349"/>
            <a:ext cx="78796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Chiến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lược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nguồn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lực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nhân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44104" y="3171356"/>
            <a:ext cx="74382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Thông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tin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giữa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2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bên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... 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57227" y="3745060"/>
            <a:ext cx="80121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Bí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mật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KD…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32982" y="4343042"/>
            <a:ext cx="94083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Niềm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tin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CS GDNN…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18766" y="4985270"/>
            <a:ext cx="96135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Lợi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ích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27127" y="5587081"/>
            <a:ext cx="7443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Cơ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chế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quy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chế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hoạt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động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29361" y="6255703"/>
            <a:ext cx="62119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Hoạt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động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đối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thoại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2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bên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…</a:t>
            </a:r>
            <a:endParaRPr 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4949" y="957958"/>
            <a:ext cx="3889236" cy="339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5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ChangeArrowheads="1"/>
          </p:cNvSpPr>
          <p:nvPr/>
        </p:nvSpPr>
        <p:spPr bwMode="auto">
          <a:xfrm>
            <a:off x="2290485" y="105673"/>
            <a:ext cx="7543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5663" indent="-85566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</a:t>
            </a:r>
            <a:r>
              <a:rPr lang="en-US" altLang="en-US" sz="28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HỢP TÁC NT VÀ DN TẠI HÀ LAN</a:t>
            </a:r>
            <a:endParaRPr lang="en-US" altLang="en-US" sz="28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228" name="Rectangle 3"/>
          <p:cNvSpPr>
            <a:spLocks noChangeArrowheads="1"/>
          </p:cNvSpPr>
          <p:nvPr/>
        </p:nvSpPr>
        <p:spPr bwMode="auto">
          <a:xfrm>
            <a:off x="436501" y="790369"/>
            <a:ext cx="7696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a)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nội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dung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endParaRPr lang="en-US" altLang="en-US" sz="2400" b="1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229" name="Rectangle 4"/>
          <p:cNvSpPr>
            <a:spLocks noChangeArrowheads="1"/>
          </p:cNvSpPr>
          <p:nvPr/>
        </p:nvSpPr>
        <p:spPr bwMode="auto">
          <a:xfrm>
            <a:off x="406476" y="1296472"/>
            <a:ext cx="701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hiện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dự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án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đề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tài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52230" name="Rectangle 1"/>
          <p:cNvSpPr>
            <a:spLocks noChangeArrowheads="1"/>
          </p:cNvSpPr>
          <p:nvPr/>
        </p:nvSpPr>
        <p:spPr bwMode="auto">
          <a:xfrm>
            <a:off x="777922" y="1885406"/>
            <a:ext cx="9089409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Một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DA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lớn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chia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nhiều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ND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nhỏ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nhóm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hiện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dưới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HD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GV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trường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này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tài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trợ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KP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trích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nguồn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phí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DA.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Trước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hiện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GVHD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sẽ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cam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kết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dự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án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2231" name="Rectangle 6"/>
          <p:cNvSpPr>
            <a:spLocks noChangeArrowheads="1"/>
          </p:cNvSpPr>
          <p:nvPr/>
        </p:nvSpPr>
        <p:spPr bwMode="auto">
          <a:xfrm>
            <a:off x="778155" y="3838589"/>
            <a:ext cx="10194645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Hoặc</a:t>
            </a:r>
            <a:r>
              <a:rPr lang="en-US" alt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NT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sẽ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tiếp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YC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nghệ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cần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quyết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Triển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khai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kết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nhau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phân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chia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hiện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NV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NC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ra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pháp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quyết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YC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kết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quả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sau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sẽ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đánh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giá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bởi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một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hội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đồng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NT,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pháp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chọn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sẽ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trao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(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nguồn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phí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DN),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gửi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yêu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cầu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CN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NT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xuất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quyết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(NT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phí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1796" y="54592"/>
            <a:ext cx="2379260" cy="215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70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2230" grpId="0"/>
      <p:bldP spid="522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550136" y="637939"/>
            <a:ext cx="50727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849670" y="1236543"/>
            <a:ext cx="11077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Rất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xem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trọng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dài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(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khoảng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21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tuần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hoặc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lâu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hơn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" name="Rectangle 4"/>
          <p:cNvSpPr/>
          <p:nvPr/>
        </p:nvSpPr>
        <p:spPr>
          <a:xfrm>
            <a:off x="849670" y="1880907"/>
            <a:ext cx="11077303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  <a:defRPr/>
            </a:pPr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SV </a:t>
            </a:r>
            <a:r>
              <a:rPr 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luôn</a:t>
            </a:r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khuyến</a:t>
            </a:r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khích</a:t>
            </a:r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tự</a:t>
            </a:r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tìm</a:t>
            </a:r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nơi</a:t>
            </a:r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như</a:t>
            </a:r>
            <a:r>
              <a:rPr 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: </a:t>
            </a:r>
          </a:p>
          <a:p>
            <a:pPr marL="738188" indent="-339725" algn="just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en-US" sz="2400" b="1" dirty="0">
                <a:latin typeface="Arial" panose="020B0604020202020204" pitchFamily="34" charset="0"/>
              </a:rPr>
              <a:t>SV </a:t>
            </a:r>
            <a:r>
              <a:rPr lang="en-US" sz="2400" b="1" dirty="0" err="1">
                <a:latin typeface="Arial" panose="020B0604020202020204" pitchFamily="34" charset="0"/>
              </a:rPr>
              <a:t>chuẩn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bị</a:t>
            </a:r>
            <a:r>
              <a:rPr lang="en-US" sz="2400" b="1" dirty="0">
                <a:latin typeface="Arial" panose="020B0604020202020204" pitchFamily="34" charset="0"/>
              </a:rPr>
              <a:t> 1 </a:t>
            </a:r>
            <a:r>
              <a:rPr lang="en-US" sz="2400" b="1" dirty="0" err="1">
                <a:latin typeface="Arial" panose="020B0604020202020204" pitchFamily="34" charset="0"/>
              </a:rPr>
              <a:t>bộ</a:t>
            </a:r>
            <a:r>
              <a:rPr lang="en-US" sz="2400" b="1" dirty="0">
                <a:latin typeface="Arial" panose="020B0604020202020204" pitchFamily="34" charset="0"/>
              </a:rPr>
              <a:t> HS </a:t>
            </a:r>
            <a:r>
              <a:rPr lang="en-US" sz="2400" b="1" dirty="0" err="1">
                <a:latin typeface="Arial" panose="020B0604020202020204" pitchFamily="34" charset="0"/>
              </a:rPr>
              <a:t>năng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lực</a:t>
            </a:r>
            <a:r>
              <a:rPr lang="en-US" sz="2400" b="1" dirty="0">
                <a:latin typeface="Arial" panose="020B0604020202020204" pitchFamily="34" charset="0"/>
              </a:rPr>
              <a:t> 6 </a:t>
            </a:r>
            <a:r>
              <a:rPr lang="en-US" sz="2400" b="1" dirty="0" err="1">
                <a:latin typeface="Arial" panose="020B0604020202020204" pitchFamily="34" charset="0"/>
              </a:rPr>
              <a:t>tháng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trước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ngày</a:t>
            </a:r>
            <a:r>
              <a:rPr lang="en-US" sz="2400" b="1" dirty="0">
                <a:latin typeface="Arial" panose="020B0604020202020204" pitchFamily="34" charset="0"/>
              </a:rPr>
              <a:t> TT, </a:t>
            </a:r>
            <a:r>
              <a:rPr lang="en-US" sz="2400" b="1" dirty="0" err="1">
                <a:latin typeface="Arial" panose="020B0604020202020204" pitchFamily="34" charset="0"/>
              </a:rPr>
              <a:t>hoặc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là</a:t>
            </a:r>
            <a:r>
              <a:rPr lang="en-US" sz="2400" b="1" dirty="0">
                <a:latin typeface="Arial" panose="020B0604020202020204" pitchFamily="34" charset="0"/>
              </a:rPr>
              <a:t> 1 </a:t>
            </a:r>
            <a:r>
              <a:rPr lang="en-US" sz="2400" b="1" dirty="0" err="1">
                <a:latin typeface="Arial" panose="020B0604020202020204" pitchFamily="34" charset="0"/>
              </a:rPr>
              <a:t>năm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nếu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muốn</a:t>
            </a:r>
            <a:r>
              <a:rPr lang="en-US" sz="2400" b="1" dirty="0">
                <a:latin typeface="Arial" panose="020B0604020202020204" pitchFamily="34" charset="0"/>
              </a:rPr>
              <a:t> TT </a:t>
            </a:r>
            <a:r>
              <a:rPr lang="en-US" sz="2400" b="1" dirty="0" err="1">
                <a:latin typeface="Arial" panose="020B0604020202020204" pitchFamily="34" charset="0"/>
              </a:rPr>
              <a:t>tại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nước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ngoài</a:t>
            </a:r>
            <a:r>
              <a:rPr lang="en-US" sz="2400" b="1" dirty="0">
                <a:latin typeface="Arial" panose="020B0604020202020204" pitchFamily="34" charset="0"/>
              </a:rPr>
              <a:t>;</a:t>
            </a:r>
          </a:p>
          <a:p>
            <a:pPr marL="738188" indent="-339725" algn="just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en-US" sz="2400" b="1" dirty="0" err="1">
                <a:latin typeface="Arial" panose="020B0604020202020204" pitchFamily="34" charset="0"/>
              </a:rPr>
              <a:t>Trực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tiếp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gửi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các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bộ</a:t>
            </a:r>
            <a:r>
              <a:rPr lang="en-US" sz="2400" b="1" dirty="0">
                <a:latin typeface="Arial" panose="020B0604020202020204" pitchFamily="34" charset="0"/>
              </a:rPr>
              <a:t> HS </a:t>
            </a:r>
            <a:r>
              <a:rPr lang="en-US" sz="2400" b="1" dirty="0" err="1">
                <a:latin typeface="Arial" panose="020B0604020202020204" pitchFamily="34" charset="0"/>
              </a:rPr>
              <a:t>năng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lực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của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mình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đến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các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công</a:t>
            </a:r>
            <a:r>
              <a:rPr lang="en-US" sz="2400" b="1" dirty="0">
                <a:latin typeface="Arial" panose="020B0604020202020204" pitchFamily="34" charset="0"/>
              </a:rPr>
              <a:t> ty </a:t>
            </a:r>
            <a:r>
              <a:rPr lang="en-US" sz="2400" b="1" dirty="0" err="1">
                <a:latin typeface="Arial" panose="020B0604020202020204" pitchFamily="34" charset="0"/>
              </a:rPr>
              <a:t>để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xin</a:t>
            </a:r>
            <a:r>
              <a:rPr lang="en-US" sz="2400" b="1" dirty="0">
                <a:latin typeface="Arial" panose="020B0604020202020204" pitchFamily="34" charset="0"/>
              </a:rPr>
              <a:t> TT,</a:t>
            </a:r>
          </a:p>
          <a:p>
            <a:pPr marL="738188" indent="-339725" algn="just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en-US" sz="2400" b="1" dirty="0" err="1">
                <a:latin typeface="Arial" panose="020B0604020202020204" pitchFamily="34" charset="0"/>
              </a:rPr>
              <a:t>Nếu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được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chấp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nhận</a:t>
            </a:r>
            <a:r>
              <a:rPr lang="en-US" sz="2400" b="1" dirty="0">
                <a:latin typeface="Arial" panose="020B0604020202020204" pitchFamily="34" charset="0"/>
              </a:rPr>
              <a:t>, SV </a:t>
            </a:r>
            <a:r>
              <a:rPr lang="en-US" sz="2400" b="1" dirty="0" err="1">
                <a:latin typeface="Arial" panose="020B0604020202020204" pitchFamily="34" charset="0"/>
              </a:rPr>
              <a:t>và</a:t>
            </a:r>
            <a:r>
              <a:rPr lang="en-US" sz="2400" b="1" dirty="0">
                <a:latin typeface="Arial" panose="020B0604020202020204" pitchFamily="34" charset="0"/>
              </a:rPr>
              <a:t> DN </a:t>
            </a:r>
            <a:r>
              <a:rPr lang="en-US" sz="2400" b="1" dirty="0" err="1">
                <a:latin typeface="Arial" panose="020B0604020202020204" pitchFamily="34" charset="0"/>
              </a:rPr>
              <a:t>kí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kết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</a:rPr>
              <a:t>thỏa</a:t>
            </a:r>
            <a:r>
              <a:rPr lang="en-US" sz="2400" b="1" dirty="0" smtClean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thuận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và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gửi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về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trường</a:t>
            </a:r>
            <a:r>
              <a:rPr lang="en-US" sz="2400" b="1" dirty="0">
                <a:latin typeface="Arial" panose="020B0604020202020204" pitchFamily="34" charset="0"/>
              </a:rPr>
              <a:t>,</a:t>
            </a:r>
          </a:p>
          <a:p>
            <a:pPr marL="738188" indent="-339725" algn="just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en-US" sz="2400" b="1" dirty="0">
                <a:latin typeface="Arial" panose="020B0604020202020204" pitchFamily="34" charset="0"/>
              </a:rPr>
              <a:t>SV </a:t>
            </a:r>
            <a:r>
              <a:rPr lang="en-US" sz="2400" b="1" dirty="0" err="1">
                <a:latin typeface="Arial" panose="020B0604020202020204" pitchFamily="34" charset="0"/>
              </a:rPr>
              <a:t>sau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đó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lên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kế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hoạch</a:t>
            </a:r>
            <a:r>
              <a:rPr lang="en-US" sz="2400" b="1" dirty="0">
                <a:latin typeface="Arial" panose="020B0604020202020204" pitchFamily="34" charset="0"/>
              </a:rPr>
              <a:t> TT </a:t>
            </a:r>
            <a:r>
              <a:rPr lang="en-US" sz="2400" b="1" dirty="0" err="1">
                <a:latin typeface="Arial" panose="020B0604020202020204" pitchFamily="34" charset="0"/>
              </a:rPr>
              <a:t>và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thường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xuyên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gửi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báo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cáo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về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trường</a:t>
            </a:r>
            <a:r>
              <a:rPr lang="en-US" sz="2400" b="1" dirty="0">
                <a:latin typeface="Arial" panose="020B0604020202020204" pitchFamily="34" charset="0"/>
              </a:rPr>
              <a:t>. </a:t>
            </a:r>
          </a:p>
          <a:p>
            <a:pPr marL="738188" indent="-339725" algn="just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/>
            </a:pPr>
            <a:r>
              <a:rPr lang="en-US" sz="2400" b="1" dirty="0" err="1">
                <a:latin typeface="Arial" panose="020B0604020202020204" pitchFamily="34" charset="0"/>
              </a:rPr>
              <a:t>Quá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trình</a:t>
            </a:r>
            <a:r>
              <a:rPr lang="en-US" sz="2400" b="1" dirty="0">
                <a:latin typeface="Arial" panose="020B0604020202020204" pitchFamily="34" charset="0"/>
              </a:rPr>
              <a:t> TT </a:t>
            </a:r>
            <a:r>
              <a:rPr lang="en-US" sz="2400" b="1" dirty="0" err="1">
                <a:latin typeface="Arial" panose="020B0604020202020204" pitchFamily="34" charset="0"/>
              </a:rPr>
              <a:t>của</a:t>
            </a:r>
            <a:r>
              <a:rPr lang="en-US" sz="2400" b="1" dirty="0">
                <a:latin typeface="Arial" panose="020B0604020202020204" pitchFamily="34" charset="0"/>
              </a:rPr>
              <a:t> SV </a:t>
            </a:r>
            <a:r>
              <a:rPr lang="en-US" sz="2400" b="1" dirty="0" err="1">
                <a:latin typeface="Arial" panose="020B0604020202020204" pitchFamily="34" charset="0"/>
              </a:rPr>
              <a:t>cũng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được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hướng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dẫn</a:t>
            </a:r>
            <a:r>
              <a:rPr lang="en-US" sz="2400" b="1" dirty="0">
                <a:latin typeface="Arial" panose="020B0604020202020204" pitchFamily="34" charset="0"/>
              </a:rPr>
              <a:t>, </a:t>
            </a:r>
            <a:r>
              <a:rPr lang="en-US" sz="2400" b="1" dirty="0" err="1">
                <a:latin typeface="Arial" panose="020B0604020202020204" pitchFamily="34" charset="0"/>
              </a:rPr>
              <a:t>trợ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giúp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và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đánh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giá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bởi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một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giáo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viên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trong</a:t>
            </a:r>
            <a:r>
              <a:rPr lang="en-US" sz="2400" b="1" dirty="0">
                <a:latin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</a:rPr>
              <a:t>trường</a:t>
            </a:r>
            <a:r>
              <a:rPr lang="en-US" sz="2400" b="1" dirty="0" smtClean="0">
                <a:latin typeface="Arial" panose="020B0604020202020204" pitchFamily="34" charset="0"/>
              </a:rPr>
              <a:t>.</a:t>
            </a:r>
            <a:endParaRPr 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3253" name="Rectangle 6"/>
          <p:cNvSpPr>
            <a:spLocks noChangeArrowheads="1"/>
          </p:cNvSpPr>
          <p:nvPr/>
        </p:nvSpPr>
        <p:spPr bwMode="auto">
          <a:xfrm>
            <a:off x="836023" y="5861713"/>
            <a:ext cx="11155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Dựa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kế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hoạch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sản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xuất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kế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hoạch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ĐT, NT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cũng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thể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kí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kết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đồng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TT,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trao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đổi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SV,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viên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DN.</a:t>
            </a:r>
          </a:p>
        </p:txBody>
      </p:sp>
      <p:pic>
        <p:nvPicPr>
          <p:cNvPr id="53254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5222" y="0"/>
            <a:ext cx="704850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45684" y="13648"/>
            <a:ext cx="7696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a)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nội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dung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(</a:t>
            </a:r>
            <a:r>
              <a:rPr lang="en-US" alt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tt</a:t>
            </a:r>
            <a:r>
              <a:rPr lang="en-US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):</a:t>
            </a:r>
            <a:endParaRPr lang="en-US" altLang="en-US" sz="2400" b="1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97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" grpId="0"/>
      <p:bldP spid="532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"/>
          <p:cNvSpPr>
            <a:spLocks noChangeArrowheads="1"/>
          </p:cNvSpPr>
          <p:nvPr/>
        </p:nvSpPr>
        <p:spPr bwMode="auto">
          <a:xfrm>
            <a:off x="457477" y="488845"/>
            <a:ext cx="51926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phát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triển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CTĐT:</a:t>
            </a:r>
          </a:p>
        </p:txBody>
      </p:sp>
      <p:sp>
        <p:nvSpPr>
          <p:cNvPr id="54275" name="Rectangle 2"/>
          <p:cNvSpPr>
            <a:spLocks noChangeArrowheads="1"/>
          </p:cNvSpPr>
          <p:nvPr/>
        </p:nvSpPr>
        <p:spPr bwMode="auto">
          <a:xfrm>
            <a:off x="1285232" y="1800496"/>
            <a:ext cx="113112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NT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cũng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gửi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phiếu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KS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CTĐT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nhật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1285232" y="1114696"/>
            <a:ext cx="113112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Hằng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năm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NT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tổ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chức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hội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thảo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CTĐT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</a:p>
        </p:txBody>
      </p:sp>
      <p:sp>
        <p:nvSpPr>
          <p:cNvPr id="54277" name="Rectangle 3"/>
          <p:cNvSpPr>
            <a:spLocks noChangeArrowheads="1"/>
          </p:cNvSpPr>
          <p:nvPr/>
        </p:nvSpPr>
        <p:spPr bwMode="auto">
          <a:xfrm>
            <a:off x="1285232" y="2545035"/>
            <a:ext cx="101925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ứng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dụng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cũng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gửi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NT,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GV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nghiên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cứu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chương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phù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SV.</a:t>
            </a:r>
          </a:p>
        </p:txBody>
      </p:sp>
      <p:sp>
        <p:nvSpPr>
          <p:cNvPr id="54278" name="Rectangle 4"/>
          <p:cNvSpPr>
            <a:spLocks noChangeArrowheads="1"/>
          </p:cNvSpPr>
          <p:nvPr/>
        </p:nvSpPr>
        <p:spPr bwMode="auto">
          <a:xfrm>
            <a:off x="1285232" y="3505200"/>
            <a:ext cx="113112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>
                <a:latin typeface="Arial" panose="020B0604020202020204" pitchFamily="34" charset="0"/>
                <a:cs typeface="Times New Roman" panose="02020603050405020304" pitchFamily="18" charset="0"/>
              </a:rPr>
              <a:t>Các GV trong trường cũng dành một phần thời gian làm việc tại DN</a:t>
            </a:r>
          </a:p>
        </p:txBody>
      </p:sp>
      <p:sp>
        <p:nvSpPr>
          <p:cNvPr id="54279" name="Rectangle 6"/>
          <p:cNvSpPr>
            <a:spLocks noChangeArrowheads="1"/>
          </p:cNvSpPr>
          <p:nvPr/>
        </p:nvSpPr>
        <p:spPr bwMode="auto">
          <a:xfrm>
            <a:off x="468085" y="4288972"/>
            <a:ext cx="3566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Tuần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doanh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 dirty="0" err="1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nghiệp</a:t>
            </a:r>
            <a:r>
              <a:rPr lang="en-US" altLang="en-US" sz="2400" b="1" u="sng" dirty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4280" name="Rectangle 7"/>
          <p:cNvSpPr>
            <a:spLocks noChangeArrowheads="1"/>
          </p:cNvSpPr>
          <p:nvPr/>
        </p:nvSpPr>
        <p:spPr bwMode="auto">
          <a:xfrm>
            <a:off x="1282889" y="5072418"/>
            <a:ext cx="1024947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ND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liên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quan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ngành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sẽ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bày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bởi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khách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tuần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SV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sẽ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tự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do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trao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đổi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thức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liên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quan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TT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428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4126" y="0"/>
            <a:ext cx="628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63797" y="0"/>
            <a:ext cx="7696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a)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nội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dung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(</a:t>
            </a:r>
            <a:r>
              <a:rPr lang="en-US" alt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tt</a:t>
            </a:r>
            <a:r>
              <a:rPr lang="en-US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):</a:t>
            </a:r>
            <a:endParaRPr lang="en-US" altLang="en-US" sz="2400" b="1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53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77" grpId="0"/>
      <p:bldP spid="54278" grpId="0"/>
      <p:bldP spid="54279" grpId="0"/>
      <p:bldP spid="542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"/>
          <p:cNvSpPr>
            <a:spLocks noChangeArrowheads="1"/>
          </p:cNvSpPr>
          <p:nvPr/>
        </p:nvSpPr>
        <p:spPr bwMode="auto">
          <a:xfrm>
            <a:off x="670691" y="136184"/>
            <a:ext cx="3838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b)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hình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thức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endParaRPr lang="en-US" altLang="en-US" sz="2400" b="1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299" name="Rectangle 2"/>
          <p:cNvSpPr>
            <a:spLocks noChangeArrowheads="1"/>
          </p:cNvSpPr>
          <p:nvPr/>
        </p:nvSpPr>
        <p:spPr bwMode="auto">
          <a:xfrm>
            <a:off x="663965" y="881390"/>
            <a:ext cx="7920478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120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thỏa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thuận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hiện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dự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án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: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sẽ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trả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phí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trường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hiện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dự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án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thỏa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thuận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TN: 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sẽ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nhận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trả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lương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quá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Trao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đổi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viên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: NT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kĩ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sư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giảng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dạy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một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số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nội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dung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CTĐT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trả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buổi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giảng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dạy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này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5300" name="Rectangle 5"/>
          <p:cNvSpPr>
            <a:spLocks noChangeArrowheads="1"/>
          </p:cNvSpPr>
          <p:nvPr/>
        </p:nvSpPr>
        <p:spPr bwMode="auto">
          <a:xfrm>
            <a:off x="652849" y="5057485"/>
            <a:ext cx="838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c) Xu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hướng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hiện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nay </a:t>
            </a:r>
            <a:r>
              <a:rPr lang="en-US" alt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HT</a:t>
            </a:r>
            <a:endParaRPr lang="en-US" altLang="en-US" sz="2400" b="1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301" name="Rectangle 3"/>
          <p:cNvSpPr>
            <a:spLocks noChangeArrowheads="1"/>
          </p:cNvSpPr>
          <p:nvPr/>
        </p:nvSpPr>
        <p:spPr bwMode="auto">
          <a:xfrm>
            <a:off x="763493" y="5737299"/>
            <a:ext cx="109462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Lớp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sẽ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tổ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chức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ngay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chủ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liên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quan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tiếp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DN.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Người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dạy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GV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hoặc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KS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3889" y="0"/>
            <a:ext cx="3658111" cy="258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71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  <p:bldP spid="5530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ChangeArrowheads="1"/>
          </p:cNvSpPr>
          <p:nvPr/>
        </p:nvSpPr>
        <p:spPr bwMode="auto">
          <a:xfrm>
            <a:off x="1741066" y="105673"/>
            <a:ext cx="838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33413" indent="-6334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en-US" altLang="en-US" sz="28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HỢP TÁC NT VÀ DN TẠI ĐỨC</a:t>
            </a:r>
            <a:endParaRPr lang="en-US" altLang="en-US" sz="28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323" name="Rectangle 5"/>
          <p:cNvSpPr>
            <a:spLocks noChangeArrowheads="1"/>
          </p:cNvSpPr>
          <p:nvPr/>
        </p:nvSpPr>
        <p:spPr bwMode="auto">
          <a:xfrm>
            <a:off x="422854" y="777905"/>
            <a:ext cx="61690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33413" indent="-6334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A) CÁC MÔ HÌNH HỢP TÁC</a:t>
            </a:r>
            <a:endParaRPr lang="en-US" altLang="en-US" sz="24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324" name="Rectangle 6"/>
          <p:cNvSpPr>
            <a:spLocks noChangeArrowheads="1"/>
          </p:cNvSpPr>
          <p:nvPr/>
        </p:nvSpPr>
        <p:spPr bwMode="auto">
          <a:xfrm>
            <a:off x="452325" y="1317172"/>
            <a:ext cx="11134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Tương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tự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Lan, DN ở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Đức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như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sau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56325" name="Rectangle 7"/>
          <p:cNvSpPr>
            <a:spLocks noChangeArrowheads="1"/>
          </p:cNvSpPr>
          <p:nvPr/>
        </p:nvSpPr>
        <p:spPr bwMode="auto">
          <a:xfrm>
            <a:off x="564238" y="1914165"/>
            <a:ext cx="71467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2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SV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như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1 KS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(SV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năm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cuối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),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mức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lương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bằng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30-40%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một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KS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thường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6326" name="Rectangle 8"/>
          <p:cNvSpPr>
            <a:spLocks noChangeArrowheads="1"/>
          </p:cNvSpPr>
          <p:nvPr/>
        </p:nvSpPr>
        <p:spPr bwMode="auto">
          <a:xfrm>
            <a:off x="581629" y="2728414"/>
            <a:ext cx="1106342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TK chi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phí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1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số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C.ty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chi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trả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một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Đức</a:t>
            </a:r>
            <a:r>
              <a:rPr lang="en-US" altLang="en-US" sz="2200" b="1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933379"/>
              </p:ext>
            </p:extLst>
          </p:nvPr>
        </p:nvGraphicFramePr>
        <p:xfrm>
          <a:off x="1146412" y="3316407"/>
          <a:ext cx="7726909" cy="34597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1721">
                  <a:extLst>
                    <a:ext uri="{9D8B030D-6E8A-4147-A177-3AD203B41FA5}">
                      <a16:colId xmlns:a16="http://schemas.microsoft.com/office/drawing/2014/main" val="1409559001"/>
                    </a:ext>
                  </a:extLst>
                </a:gridCol>
                <a:gridCol w="2383842">
                  <a:extLst>
                    <a:ext uri="{9D8B030D-6E8A-4147-A177-3AD203B41FA5}">
                      <a16:colId xmlns:a16="http://schemas.microsoft.com/office/drawing/2014/main" val="234792403"/>
                    </a:ext>
                  </a:extLst>
                </a:gridCol>
                <a:gridCol w="3531346">
                  <a:extLst>
                    <a:ext uri="{9D8B030D-6E8A-4147-A177-3AD203B41FA5}">
                      <a16:colId xmlns:a16="http://schemas.microsoft.com/office/drawing/2014/main" val="495060500"/>
                    </a:ext>
                  </a:extLst>
                </a:gridCol>
              </a:tblGrid>
              <a:tr h="3101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 dirty="0">
                          <a:effectLst/>
                        </a:rPr>
                        <a:t>Doanh nghiệp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 dirty="0">
                          <a:effectLst/>
                        </a:rPr>
                        <a:t>Mức lương (EUR)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Các phụ cấp khác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7263913"/>
                  </a:ext>
                </a:extLst>
              </a:tr>
              <a:tr h="6363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ABB Germany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Từ 930 đến 1.020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Hỗ trợ chi phí thuê phòng ở khoảng 300 EUR.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4024997"/>
                  </a:ext>
                </a:extLst>
              </a:tr>
              <a:tr h="3101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Allianz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Từ 960 đến 1.130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4051897"/>
                  </a:ext>
                </a:extLst>
              </a:tr>
              <a:tr h="3101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Commerzbank 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Theo hợp đồng kí kết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 dirty="0">
                          <a:effectLst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9440609"/>
                  </a:ext>
                </a:extLst>
              </a:tr>
              <a:tr h="6363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Deutsche Telekom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Từ 900 đến 1.000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Hỗ trợ chi phí đi lại, thuê phòng ở.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92898683"/>
                  </a:ext>
                </a:extLst>
              </a:tr>
              <a:tr h="3101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IBM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Từ 800 đến 1.100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Có sẵn phòng ở cho SV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38937531"/>
                  </a:ext>
                </a:extLst>
              </a:tr>
              <a:tr h="6363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SAP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Từ 850 đến 1.150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Hỗ trợ cho phí đi lại, ăn trưa, laptop, và một số chi phí khác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73762257"/>
                  </a:ext>
                </a:extLst>
              </a:tr>
              <a:tr h="3101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Volkswagen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>
                          <a:effectLst/>
                        </a:rPr>
                        <a:t>Khoảng 750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it-IT" sz="1400" b="1" dirty="0">
                          <a:effectLst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5045152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9381" y="487481"/>
            <a:ext cx="3684118" cy="228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2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0"/>
      <p:bldP spid="563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ChangeArrowheads="1"/>
          </p:cNvSpPr>
          <p:nvPr/>
        </p:nvSpPr>
        <p:spPr bwMode="auto">
          <a:xfrm>
            <a:off x="1042516" y="1516041"/>
            <a:ext cx="106945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Một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số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tính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sáng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rất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thể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ra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pháp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vô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cùng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tối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ưu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đã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mang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lại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ích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rất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lớn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</a:t>
            </a:r>
          </a:p>
        </p:txBody>
      </p:sp>
      <p:sp>
        <p:nvSpPr>
          <p:cNvPr id="57347" name="Rectangle 4"/>
          <p:cNvSpPr>
            <a:spLocks noChangeArrowheads="1"/>
          </p:cNvSpPr>
          <p:nvPr/>
        </p:nvSpPr>
        <p:spPr bwMode="auto">
          <a:xfrm>
            <a:off x="3471763" y="316109"/>
            <a:ext cx="7467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33413" indent="-6334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A) CÁC MÔ HÌNH HỢP TÁC (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tt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):</a:t>
            </a:r>
          </a:p>
        </p:txBody>
      </p:sp>
      <p:sp>
        <p:nvSpPr>
          <p:cNvPr id="57348" name="Rectangle 5"/>
          <p:cNvSpPr>
            <a:spLocks noChangeArrowheads="1"/>
          </p:cNvSpPr>
          <p:nvPr/>
        </p:nvSpPr>
        <p:spPr bwMode="auto">
          <a:xfrm>
            <a:off x="990787" y="2639447"/>
            <a:ext cx="107872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SV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ĐK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tốt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tuyển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nhân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bởi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mất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rất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nhiều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sức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tuyển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dụng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1057694" y="3840776"/>
            <a:ext cx="106820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SV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đã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ty,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không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thử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bởi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chưa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chắc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tìm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KS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tốt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do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TV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ngắn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7350" name="Rectangle 7"/>
          <p:cNvSpPr>
            <a:spLocks noChangeArrowheads="1"/>
          </p:cNvSpPr>
          <p:nvPr/>
        </p:nvSpPr>
        <p:spPr bwMode="auto">
          <a:xfrm>
            <a:off x="1073868" y="5049046"/>
            <a:ext cx="106798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>
                <a:latin typeface="Arial" panose="020B0604020202020204" pitchFamily="34" charset="0"/>
                <a:cs typeface="Times New Roman" panose="02020603050405020304" pitchFamily="18" charset="0"/>
              </a:rPr>
              <a:t>SV đã TT trong công ty đã làm quen với MT làm việc tại các công việc này sẽ không mất thêm thời gian để đào tạo.</a:t>
            </a:r>
          </a:p>
        </p:txBody>
      </p:sp>
      <p:pic>
        <p:nvPicPr>
          <p:cNvPr id="5735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7564" y="6142173"/>
            <a:ext cx="566057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4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8" grpId="0"/>
      <p:bldP spid="57349" grpId="0"/>
      <p:bldP spid="573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ChangeArrowheads="1"/>
          </p:cNvSpPr>
          <p:nvPr/>
        </p:nvSpPr>
        <p:spPr bwMode="auto">
          <a:xfrm>
            <a:off x="1050878" y="593434"/>
            <a:ext cx="8543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33413" indent="-6334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B) XU HƯỚNG HIỆN NAY TRONG HỢP TÁC</a:t>
            </a:r>
            <a:endParaRPr lang="en-US" altLang="en-US" sz="24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371" name="Rectangle 4"/>
          <p:cNvSpPr>
            <a:spLocks noChangeArrowheads="1"/>
          </p:cNvSpPr>
          <p:nvPr/>
        </p:nvSpPr>
        <p:spPr bwMode="auto">
          <a:xfrm>
            <a:off x="602062" y="2227672"/>
            <a:ext cx="75320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hát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triển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dựa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CS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đào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(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kết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giữa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LT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TH), ở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kết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vừa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trường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vừa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DN, </a:t>
            </a:r>
            <a:endParaRPr lang="en-US" altLang="en-US" sz="24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372" name="Rectangle 5"/>
          <p:cNvSpPr>
            <a:spLocks noChangeArrowheads="1"/>
          </p:cNvSpPr>
          <p:nvPr/>
        </p:nvSpPr>
        <p:spPr bwMode="auto">
          <a:xfrm>
            <a:off x="1264693" y="4826822"/>
            <a:ext cx="9926472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1200"/>
              </a:spcBef>
              <a:spcAft>
                <a:spcPts val="12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NT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hải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 CTĐT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đáp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ứng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yêu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cầu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GD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tiêu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chuẩn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thuật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ra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KS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độ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chuyên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môn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kép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8373" name="Rectangle 6"/>
          <p:cNvSpPr>
            <a:spLocks noChangeArrowheads="1"/>
          </p:cNvSpPr>
          <p:nvPr/>
        </p:nvSpPr>
        <p:spPr bwMode="auto">
          <a:xfrm>
            <a:off x="662590" y="3924180"/>
            <a:ext cx="1010549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Còn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gọi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MH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đào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“</a:t>
            </a:r>
            <a:r>
              <a:rPr lang="en-US" altLang="en-US" sz="2400" b="1" dirty="0" err="1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Kép</a:t>
            </a:r>
            <a:r>
              <a:rPr lang="en-US" altLang="en-US" sz="24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” 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đặc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điểm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58374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6248400"/>
            <a:ext cx="711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1171" y="285606"/>
            <a:ext cx="2852382" cy="287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1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"/>
          <p:cNvGrpSpPr>
            <a:grpSpLocks/>
          </p:cNvGrpSpPr>
          <p:nvPr/>
        </p:nvGrpSpPr>
        <p:grpSpPr bwMode="auto">
          <a:xfrm>
            <a:off x="1295400" y="1066800"/>
            <a:ext cx="10292316" cy="1371600"/>
            <a:chOff x="1803761" y="1454697"/>
            <a:chExt cx="5447981" cy="1367819"/>
          </a:xfrm>
        </p:grpSpPr>
        <p:grpSp>
          <p:nvGrpSpPr>
            <p:cNvPr id="7222" name="Group 7"/>
            <p:cNvGrpSpPr>
              <a:grpSpLocks/>
            </p:cNvGrpSpPr>
            <p:nvPr/>
          </p:nvGrpSpPr>
          <p:grpSpPr bwMode="auto">
            <a:xfrm>
              <a:off x="1803761" y="1454697"/>
              <a:ext cx="5447981" cy="1367819"/>
              <a:chOff x="1803761" y="1454697"/>
              <a:chExt cx="5447981" cy="1367819"/>
            </a:xfrm>
          </p:grpSpPr>
          <p:pic>
            <p:nvPicPr>
              <p:cNvPr id="6181" name="Picture 345" descr="shadow_1_m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518" b="2"/>
              <a:stretch>
                <a:fillRect/>
              </a:stretch>
            </p:blipFill>
            <p:spPr bwMode="gray">
              <a:xfrm>
                <a:off x="1803761" y="2510102"/>
                <a:ext cx="5402581" cy="312414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Rectangle 38"/>
              <p:cNvSpPr/>
              <p:nvPr/>
            </p:nvSpPr>
            <p:spPr>
              <a:xfrm>
                <a:off x="2276117" y="1454697"/>
                <a:ext cx="4975625" cy="1250223"/>
              </a:xfrm>
              <a:prstGeom prst="rect">
                <a:avLst/>
              </a:prstGeom>
              <a:solidFill>
                <a:schemeClr val="accent3"/>
              </a:solidFill>
              <a:ln w="3175"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" name="Rectangle 1"/>
              <p:cNvSpPr/>
              <p:nvPr/>
            </p:nvSpPr>
            <p:spPr>
              <a:xfrm>
                <a:off x="2977722" y="1560834"/>
                <a:ext cx="3844200" cy="1029677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  <a:lumMod val="23000"/>
                      <a:lumOff val="77000"/>
                    </a:schemeClr>
                  </a:gs>
                  <a:gs pos="50000">
                    <a:schemeClr val="bg1">
                      <a:shade val="67500"/>
                      <a:satMod val="115000"/>
                      <a:lumMod val="33000"/>
                      <a:lumOff val="67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3" name="Trapezoid 2"/>
            <p:cNvSpPr/>
            <p:nvPr/>
          </p:nvSpPr>
          <p:spPr bwMode="auto">
            <a:xfrm rot="19191503">
              <a:off x="2063362" y="1678360"/>
              <a:ext cx="1110490" cy="500627"/>
            </a:xfrm>
            <a:custGeom>
              <a:avLst/>
              <a:gdLst>
                <a:gd name="connsiteX0" fmla="*/ 0 w 1828800"/>
                <a:gd name="connsiteY0" fmla="*/ 457200 h 457200"/>
                <a:gd name="connsiteX1" fmla="*/ 114300 w 1828800"/>
                <a:gd name="connsiteY1" fmla="*/ 0 h 457200"/>
                <a:gd name="connsiteX2" fmla="*/ 1714500 w 1828800"/>
                <a:gd name="connsiteY2" fmla="*/ 0 h 457200"/>
                <a:gd name="connsiteX3" fmla="*/ 1828800 w 1828800"/>
                <a:gd name="connsiteY3" fmla="*/ 457200 h 457200"/>
                <a:gd name="connsiteX4" fmla="*/ 0 w 1828800"/>
                <a:gd name="connsiteY4" fmla="*/ 457200 h 457200"/>
                <a:gd name="connsiteX0" fmla="*/ 0 w 1828800"/>
                <a:gd name="connsiteY0" fmla="*/ 463642 h 463642"/>
                <a:gd name="connsiteX1" fmla="*/ 402156 w 1828800"/>
                <a:gd name="connsiteY1" fmla="*/ 0 h 463642"/>
                <a:gd name="connsiteX2" fmla="*/ 1714500 w 1828800"/>
                <a:gd name="connsiteY2" fmla="*/ 6442 h 463642"/>
                <a:gd name="connsiteX3" fmla="*/ 1828800 w 1828800"/>
                <a:gd name="connsiteY3" fmla="*/ 463642 h 463642"/>
                <a:gd name="connsiteX4" fmla="*/ 0 w 1828800"/>
                <a:gd name="connsiteY4" fmla="*/ 463642 h 463642"/>
                <a:gd name="connsiteX0" fmla="*/ 0 w 2001385"/>
                <a:gd name="connsiteY0" fmla="*/ 463642 h 463642"/>
                <a:gd name="connsiteX1" fmla="*/ 402156 w 2001385"/>
                <a:gd name="connsiteY1" fmla="*/ 0 h 463642"/>
                <a:gd name="connsiteX2" fmla="*/ 1714500 w 2001385"/>
                <a:gd name="connsiteY2" fmla="*/ 6442 h 463642"/>
                <a:gd name="connsiteX3" fmla="*/ 2001385 w 2001385"/>
                <a:gd name="connsiteY3" fmla="*/ 426441 h 463642"/>
                <a:gd name="connsiteX4" fmla="*/ 0 w 2001385"/>
                <a:gd name="connsiteY4" fmla="*/ 463642 h 463642"/>
                <a:gd name="connsiteX0" fmla="*/ 0 w 2001385"/>
                <a:gd name="connsiteY0" fmla="*/ 463642 h 463642"/>
                <a:gd name="connsiteX1" fmla="*/ 402156 w 2001385"/>
                <a:gd name="connsiteY1" fmla="*/ 0 h 463642"/>
                <a:gd name="connsiteX2" fmla="*/ 1514076 w 2001385"/>
                <a:gd name="connsiteY2" fmla="*/ 7706 h 463642"/>
                <a:gd name="connsiteX3" fmla="*/ 2001385 w 2001385"/>
                <a:gd name="connsiteY3" fmla="*/ 426441 h 463642"/>
                <a:gd name="connsiteX4" fmla="*/ 0 w 2001385"/>
                <a:gd name="connsiteY4" fmla="*/ 463642 h 46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1385" h="463642">
                  <a:moveTo>
                    <a:pt x="0" y="463642"/>
                  </a:moveTo>
                  <a:lnTo>
                    <a:pt x="402156" y="0"/>
                  </a:lnTo>
                  <a:lnTo>
                    <a:pt x="1514076" y="7706"/>
                  </a:lnTo>
                  <a:lnTo>
                    <a:pt x="2001385" y="426441"/>
                  </a:lnTo>
                  <a:lnTo>
                    <a:pt x="0" y="46364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lumMod val="67000"/>
                    <a:lumOff val="33000"/>
                  </a:schemeClr>
                </a:gs>
                <a:gs pos="42000">
                  <a:schemeClr val="bg1">
                    <a:shade val="67500"/>
                    <a:satMod val="115000"/>
                    <a:lumMod val="38000"/>
                    <a:lumOff val="62000"/>
                  </a:schemeClr>
                </a:gs>
                <a:gs pos="84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3600000" scaled="0"/>
              <a:tileRect/>
            </a:gra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171" name="Group 46"/>
          <p:cNvGrpSpPr>
            <a:grpSpLocks/>
          </p:cNvGrpSpPr>
          <p:nvPr/>
        </p:nvGrpSpPr>
        <p:grpSpPr bwMode="auto">
          <a:xfrm>
            <a:off x="1219200" y="2514600"/>
            <a:ext cx="10972800" cy="1295400"/>
            <a:chOff x="1803761" y="1455304"/>
            <a:chExt cx="5402581" cy="1367212"/>
          </a:xfrm>
        </p:grpSpPr>
        <p:grpSp>
          <p:nvGrpSpPr>
            <p:cNvPr id="7211" name="Group 49"/>
            <p:cNvGrpSpPr>
              <a:grpSpLocks/>
            </p:cNvGrpSpPr>
            <p:nvPr/>
          </p:nvGrpSpPr>
          <p:grpSpPr bwMode="auto">
            <a:xfrm>
              <a:off x="1803761" y="1455304"/>
              <a:ext cx="5402581" cy="1367212"/>
              <a:chOff x="1803761" y="1455304"/>
              <a:chExt cx="5402581" cy="1367212"/>
            </a:xfrm>
          </p:grpSpPr>
          <p:pic>
            <p:nvPicPr>
              <p:cNvPr id="6173" name="Picture 345" descr="shadow_1_m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518" b="2"/>
              <a:stretch>
                <a:fillRect/>
              </a:stretch>
            </p:blipFill>
            <p:spPr bwMode="gray">
              <a:xfrm>
                <a:off x="1803761" y="2510102"/>
                <a:ext cx="5402581" cy="312414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" name="Rectangle 61"/>
              <p:cNvSpPr/>
              <p:nvPr/>
            </p:nvSpPr>
            <p:spPr>
              <a:xfrm>
                <a:off x="2286492" y="1455304"/>
                <a:ext cx="4640094" cy="1250224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2934534" y="1543619"/>
                <a:ext cx="3601721" cy="1029675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  <a:lumMod val="23000"/>
                      <a:lumOff val="77000"/>
                    </a:schemeClr>
                  </a:gs>
                  <a:gs pos="50000">
                    <a:schemeClr val="bg1">
                      <a:shade val="67500"/>
                      <a:satMod val="115000"/>
                      <a:lumMod val="33000"/>
                      <a:lumOff val="67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54" name="Trapezoid 2"/>
            <p:cNvSpPr/>
            <p:nvPr/>
          </p:nvSpPr>
          <p:spPr bwMode="auto">
            <a:xfrm rot="19191503">
              <a:off x="2080756" y="1732792"/>
              <a:ext cx="965681" cy="490136"/>
            </a:xfrm>
            <a:custGeom>
              <a:avLst/>
              <a:gdLst>
                <a:gd name="connsiteX0" fmla="*/ 0 w 1828800"/>
                <a:gd name="connsiteY0" fmla="*/ 457200 h 457200"/>
                <a:gd name="connsiteX1" fmla="*/ 114300 w 1828800"/>
                <a:gd name="connsiteY1" fmla="*/ 0 h 457200"/>
                <a:gd name="connsiteX2" fmla="*/ 1714500 w 1828800"/>
                <a:gd name="connsiteY2" fmla="*/ 0 h 457200"/>
                <a:gd name="connsiteX3" fmla="*/ 1828800 w 1828800"/>
                <a:gd name="connsiteY3" fmla="*/ 457200 h 457200"/>
                <a:gd name="connsiteX4" fmla="*/ 0 w 1828800"/>
                <a:gd name="connsiteY4" fmla="*/ 457200 h 457200"/>
                <a:gd name="connsiteX0" fmla="*/ 0 w 1828800"/>
                <a:gd name="connsiteY0" fmla="*/ 463642 h 463642"/>
                <a:gd name="connsiteX1" fmla="*/ 402156 w 1828800"/>
                <a:gd name="connsiteY1" fmla="*/ 0 h 463642"/>
                <a:gd name="connsiteX2" fmla="*/ 1714500 w 1828800"/>
                <a:gd name="connsiteY2" fmla="*/ 6442 h 463642"/>
                <a:gd name="connsiteX3" fmla="*/ 1828800 w 1828800"/>
                <a:gd name="connsiteY3" fmla="*/ 463642 h 463642"/>
                <a:gd name="connsiteX4" fmla="*/ 0 w 1828800"/>
                <a:gd name="connsiteY4" fmla="*/ 463642 h 463642"/>
                <a:gd name="connsiteX0" fmla="*/ 0 w 2001385"/>
                <a:gd name="connsiteY0" fmla="*/ 463642 h 463642"/>
                <a:gd name="connsiteX1" fmla="*/ 402156 w 2001385"/>
                <a:gd name="connsiteY1" fmla="*/ 0 h 463642"/>
                <a:gd name="connsiteX2" fmla="*/ 1714500 w 2001385"/>
                <a:gd name="connsiteY2" fmla="*/ 6442 h 463642"/>
                <a:gd name="connsiteX3" fmla="*/ 2001385 w 2001385"/>
                <a:gd name="connsiteY3" fmla="*/ 426441 h 463642"/>
                <a:gd name="connsiteX4" fmla="*/ 0 w 2001385"/>
                <a:gd name="connsiteY4" fmla="*/ 463642 h 463642"/>
                <a:gd name="connsiteX0" fmla="*/ 0 w 2001385"/>
                <a:gd name="connsiteY0" fmla="*/ 463642 h 463642"/>
                <a:gd name="connsiteX1" fmla="*/ 402156 w 2001385"/>
                <a:gd name="connsiteY1" fmla="*/ 0 h 463642"/>
                <a:gd name="connsiteX2" fmla="*/ 1514076 w 2001385"/>
                <a:gd name="connsiteY2" fmla="*/ 7706 h 463642"/>
                <a:gd name="connsiteX3" fmla="*/ 2001385 w 2001385"/>
                <a:gd name="connsiteY3" fmla="*/ 426441 h 463642"/>
                <a:gd name="connsiteX4" fmla="*/ 0 w 2001385"/>
                <a:gd name="connsiteY4" fmla="*/ 463642 h 46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1385" h="463642">
                  <a:moveTo>
                    <a:pt x="0" y="463642"/>
                  </a:moveTo>
                  <a:lnTo>
                    <a:pt x="402156" y="0"/>
                  </a:lnTo>
                  <a:lnTo>
                    <a:pt x="1514076" y="7706"/>
                  </a:lnTo>
                  <a:lnTo>
                    <a:pt x="2001385" y="426441"/>
                  </a:lnTo>
                  <a:lnTo>
                    <a:pt x="0" y="46364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lumMod val="67000"/>
                    <a:lumOff val="33000"/>
                  </a:schemeClr>
                </a:gs>
                <a:gs pos="42000">
                  <a:schemeClr val="bg1">
                    <a:shade val="67500"/>
                    <a:satMod val="115000"/>
                    <a:lumMod val="38000"/>
                    <a:lumOff val="62000"/>
                  </a:schemeClr>
                </a:gs>
                <a:gs pos="84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3600000" scaled="0"/>
              <a:tileRect/>
            </a:gra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172" name="Group 63"/>
          <p:cNvGrpSpPr>
            <a:grpSpLocks/>
          </p:cNvGrpSpPr>
          <p:nvPr/>
        </p:nvGrpSpPr>
        <p:grpSpPr bwMode="auto">
          <a:xfrm>
            <a:off x="1219200" y="5380038"/>
            <a:ext cx="10972800" cy="1465262"/>
            <a:chOff x="1803761" y="1388963"/>
            <a:chExt cx="5402581" cy="1433553"/>
          </a:xfrm>
        </p:grpSpPr>
        <p:grpSp>
          <p:nvGrpSpPr>
            <p:cNvPr id="7200" name="Group 67"/>
            <p:cNvGrpSpPr>
              <a:grpSpLocks/>
            </p:cNvGrpSpPr>
            <p:nvPr/>
          </p:nvGrpSpPr>
          <p:grpSpPr bwMode="auto">
            <a:xfrm>
              <a:off x="1803761" y="1388963"/>
              <a:ext cx="5402581" cy="1433553"/>
              <a:chOff x="1803761" y="1388963"/>
              <a:chExt cx="5402581" cy="1433553"/>
            </a:xfrm>
          </p:grpSpPr>
          <p:pic>
            <p:nvPicPr>
              <p:cNvPr id="4" name="Picture 345" descr="shadow_1_m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518" b="2"/>
              <a:stretch>
                <a:fillRect/>
              </a:stretch>
            </p:blipFill>
            <p:spPr bwMode="gray">
              <a:xfrm>
                <a:off x="1803761" y="2510102"/>
                <a:ext cx="5402581" cy="312414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6" name="Rectangle 85"/>
              <p:cNvSpPr/>
              <p:nvPr/>
            </p:nvSpPr>
            <p:spPr>
              <a:xfrm>
                <a:off x="2286492" y="1388963"/>
                <a:ext cx="4640094" cy="1058624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3175"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2936209" y="1538091"/>
                <a:ext cx="3600045" cy="82955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  <a:lumMod val="23000"/>
                      <a:lumOff val="77000"/>
                    </a:schemeClr>
                  </a:gs>
                  <a:gs pos="50000">
                    <a:schemeClr val="bg1">
                      <a:shade val="67500"/>
                      <a:satMod val="115000"/>
                      <a:lumMod val="33000"/>
                      <a:lumOff val="67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82" name="Trapezoid 2"/>
            <p:cNvSpPr/>
            <p:nvPr/>
          </p:nvSpPr>
          <p:spPr bwMode="auto">
            <a:xfrm rot="19191503">
              <a:off x="2049854" y="1623487"/>
              <a:ext cx="1088591" cy="448146"/>
            </a:xfrm>
            <a:custGeom>
              <a:avLst/>
              <a:gdLst>
                <a:gd name="connsiteX0" fmla="*/ 0 w 1828800"/>
                <a:gd name="connsiteY0" fmla="*/ 457200 h 457200"/>
                <a:gd name="connsiteX1" fmla="*/ 114300 w 1828800"/>
                <a:gd name="connsiteY1" fmla="*/ 0 h 457200"/>
                <a:gd name="connsiteX2" fmla="*/ 1714500 w 1828800"/>
                <a:gd name="connsiteY2" fmla="*/ 0 h 457200"/>
                <a:gd name="connsiteX3" fmla="*/ 1828800 w 1828800"/>
                <a:gd name="connsiteY3" fmla="*/ 457200 h 457200"/>
                <a:gd name="connsiteX4" fmla="*/ 0 w 1828800"/>
                <a:gd name="connsiteY4" fmla="*/ 457200 h 457200"/>
                <a:gd name="connsiteX0" fmla="*/ 0 w 1828800"/>
                <a:gd name="connsiteY0" fmla="*/ 463642 h 463642"/>
                <a:gd name="connsiteX1" fmla="*/ 402156 w 1828800"/>
                <a:gd name="connsiteY1" fmla="*/ 0 h 463642"/>
                <a:gd name="connsiteX2" fmla="*/ 1714500 w 1828800"/>
                <a:gd name="connsiteY2" fmla="*/ 6442 h 463642"/>
                <a:gd name="connsiteX3" fmla="*/ 1828800 w 1828800"/>
                <a:gd name="connsiteY3" fmla="*/ 463642 h 463642"/>
                <a:gd name="connsiteX4" fmla="*/ 0 w 1828800"/>
                <a:gd name="connsiteY4" fmla="*/ 463642 h 463642"/>
                <a:gd name="connsiteX0" fmla="*/ 0 w 2001385"/>
                <a:gd name="connsiteY0" fmla="*/ 463642 h 463642"/>
                <a:gd name="connsiteX1" fmla="*/ 402156 w 2001385"/>
                <a:gd name="connsiteY1" fmla="*/ 0 h 463642"/>
                <a:gd name="connsiteX2" fmla="*/ 1714500 w 2001385"/>
                <a:gd name="connsiteY2" fmla="*/ 6442 h 463642"/>
                <a:gd name="connsiteX3" fmla="*/ 2001385 w 2001385"/>
                <a:gd name="connsiteY3" fmla="*/ 426441 h 463642"/>
                <a:gd name="connsiteX4" fmla="*/ 0 w 2001385"/>
                <a:gd name="connsiteY4" fmla="*/ 463642 h 463642"/>
                <a:gd name="connsiteX0" fmla="*/ 0 w 2001385"/>
                <a:gd name="connsiteY0" fmla="*/ 463642 h 463642"/>
                <a:gd name="connsiteX1" fmla="*/ 402156 w 2001385"/>
                <a:gd name="connsiteY1" fmla="*/ 0 h 463642"/>
                <a:gd name="connsiteX2" fmla="*/ 1514076 w 2001385"/>
                <a:gd name="connsiteY2" fmla="*/ 7706 h 463642"/>
                <a:gd name="connsiteX3" fmla="*/ 2001385 w 2001385"/>
                <a:gd name="connsiteY3" fmla="*/ 426441 h 463642"/>
                <a:gd name="connsiteX4" fmla="*/ 0 w 2001385"/>
                <a:gd name="connsiteY4" fmla="*/ 463642 h 46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1385" h="463642">
                  <a:moveTo>
                    <a:pt x="0" y="463642"/>
                  </a:moveTo>
                  <a:lnTo>
                    <a:pt x="402156" y="0"/>
                  </a:lnTo>
                  <a:lnTo>
                    <a:pt x="1514076" y="7706"/>
                  </a:lnTo>
                  <a:lnTo>
                    <a:pt x="2001385" y="426441"/>
                  </a:lnTo>
                  <a:lnTo>
                    <a:pt x="0" y="46364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lumMod val="67000"/>
                    <a:lumOff val="33000"/>
                  </a:schemeClr>
                </a:gs>
                <a:gs pos="42000">
                  <a:schemeClr val="bg1">
                    <a:shade val="67500"/>
                    <a:satMod val="115000"/>
                    <a:lumMod val="38000"/>
                    <a:lumOff val="62000"/>
                  </a:schemeClr>
                </a:gs>
                <a:gs pos="84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3600000" scaled="0"/>
              <a:tileRect/>
            </a:gra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3429001" y="1219201"/>
            <a:ext cx="6815470" cy="830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eaLnBrk="1" hangingPunct="1">
              <a:defRPr/>
            </a:pPr>
            <a:r>
              <a:rPr lang="en-US" sz="2400" b="1" dirty="0" err="1"/>
              <a:t>Tổng</a:t>
            </a:r>
            <a:r>
              <a:rPr lang="en-US" sz="2400" b="1" dirty="0"/>
              <a:t> </a:t>
            </a:r>
            <a:r>
              <a:rPr lang="en-US" sz="2400" b="1" dirty="0" err="1"/>
              <a:t>quan</a:t>
            </a:r>
            <a:r>
              <a:rPr lang="en-US" sz="2400" b="1" dirty="0"/>
              <a:t> </a:t>
            </a:r>
            <a:r>
              <a:rPr lang="en-US" sz="2400" b="1" dirty="0" err="1"/>
              <a:t>về</a:t>
            </a:r>
            <a:r>
              <a:rPr lang="en-US" sz="2400" b="1" dirty="0"/>
              <a:t> </a:t>
            </a:r>
            <a:r>
              <a:rPr lang="en-US" sz="2400" b="1" dirty="0" err="1"/>
              <a:t>phát</a:t>
            </a:r>
            <a:r>
              <a:rPr lang="en-US" sz="2400" b="1" dirty="0"/>
              <a:t> </a:t>
            </a:r>
            <a:r>
              <a:rPr lang="en-US" sz="2400" b="1" dirty="0" err="1"/>
              <a:t>triển</a:t>
            </a:r>
            <a:r>
              <a:rPr lang="en-US" sz="2400" b="1" dirty="0"/>
              <a:t> MQH </a:t>
            </a:r>
            <a:r>
              <a:rPr lang="en-US" sz="2400" b="1" dirty="0" err="1"/>
              <a:t>hợp</a:t>
            </a:r>
            <a:r>
              <a:rPr lang="en-US" sz="2400" b="1" dirty="0"/>
              <a:t> </a:t>
            </a:r>
            <a:r>
              <a:rPr lang="en-US" sz="2400" b="1" dirty="0" err="1"/>
              <a:t>tác</a:t>
            </a:r>
            <a:r>
              <a:rPr lang="en-US" sz="2400" b="1" dirty="0"/>
              <a:t> </a:t>
            </a:r>
            <a:r>
              <a:rPr lang="en-US" sz="2400" b="1" dirty="0" err="1"/>
              <a:t>giữa</a:t>
            </a:r>
            <a:r>
              <a:rPr lang="en-US" sz="2400" b="1" dirty="0"/>
              <a:t> </a:t>
            </a:r>
            <a:r>
              <a:rPr lang="en-US" sz="2400" b="1" dirty="0" err="1"/>
              <a:t>cơ</a:t>
            </a:r>
            <a:r>
              <a:rPr lang="en-US" sz="2400" b="1" dirty="0"/>
              <a:t> </a:t>
            </a:r>
            <a:r>
              <a:rPr lang="en-US" sz="2400" b="1" dirty="0" err="1"/>
              <a:t>sở</a:t>
            </a:r>
            <a:r>
              <a:rPr lang="en-US" sz="2400" b="1" dirty="0"/>
              <a:t> GDNN </a:t>
            </a:r>
            <a:r>
              <a:rPr lang="en-US" sz="2400" b="1" dirty="0" err="1"/>
              <a:t>và</a:t>
            </a:r>
            <a:r>
              <a:rPr lang="en-US" sz="2400" b="1" dirty="0"/>
              <a:t> DN </a:t>
            </a:r>
            <a:r>
              <a:rPr lang="en-US" sz="2400" b="1" dirty="0" err="1"/>
              <a:t>trong</a:t>
            </a:r>
            <a:r>
              <a:rPr lang="en-US" sz="2400" b="1" dirty="0"/>
              <a:t> GDNN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3428999" y="2598738"/>
            <a:ext cx="6804837" cy="8302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 eaLnBrk="1" hangingPunct="1">
              <a:defRPr/>
            </a:pPr>
            <a:r>
              <a:rPr lang="en-US" sz="2400" b="1" dirty="0" err="1"/>
              <a:t>Những</a:t>
            </a:r>
            <a:r>
              <a:rPr lang="en-US" sz="2400" b="1" dirty="0"/>
              <a:t> </a:t>
            </a:r>
            <a:r>
              <a:rPr lang="en-US" sz="2400" b="1" dirty="0" err="1"/>
              <a:t>yếu</a:t>
            </a:r>
            <a:r>
              <a:rPr lang="en-US" sz="2400" b="1" dirty="0"/>
              <a:t> </a:t>
            </a:r>
            <a:r>
              <a:rPr lang="en-US" sz="2400" b="1" dirty="0" err="1"/>
              <a:t>tố</a:t>
            </a:r>
            <a:r>
              <a:rPr lang="en-US" sz="2400" b="1" dirty="0"/>
              <a:t> </a:t>
            </a:r>
            <a:r>
              <a:rPr lang="en-US" sz="2400" b="1" dirty="0" err="1"/>
              <a:t>tác</a:t>
            </a:r>
            <a:r>
              <a:rPr lang="en-US" sz="2400" b="1" dirty="0"/>
              <a:t> </a:t>
            </a:r>
            <a:r>
              <a:rPr lang="en-US" sz="2400" b="1" dirty="0" err="1"/>
              <a:t>động</a:t>
            </a:r>
            <a:r>
              <a:rPr lang="en-US" sz="2400" b="1" dirty="0"/>
              <a:t> </a:t>
            </a:r>
            <a:r>
              <a:rPr lang="en-US" sz="2400" b="1" dirty="0" err="1"/>
              <a:t>tới</a:t>
            </a:r>
            <a:r>
              <a:rPr lang="en-US" sz="2400" b="1" dirty="0"/>
              <a:t> </a:t>
            </a:r>
            <a:r>
              <a:rPr lang="en-US" sz="2400" b="1" dirty="0" err="1"/>
              <a:t>phát</a:t>
            </a:r>
            <a:r>
              <a:rPr lang="en-US" sz="2400" b="1" dirty="0"/>
              <a:t> </a:t>
            </a:r>
            <a:r>
              <a:rPr lang="en-US" sz="2400" b="1" dirty="0" err="1"/>
              <a:t>triển</a:t>
            </a:r>
            <a:r>
              <a:rPr lang="en-US" sz="2400" b="1" dirty="0"/>
              <a:t> MQH </a:t>
            </a:r>
            <a:r>
              <a:rPr lang="en-US" sz="2400" b="1" dirty="0" err="1"/>
              <a:t>hợp</a:t>
            </a:r>
            <a:r>
              <a:rPr lang="en-US" sz="2400" b="1" dirty="0"/>
              <a:t> </a:t>
            </a:r>
            <a:r>
              <a:rPr lang="en-US" sz="2400" b="1" dirty="0" err="1"/>
              <a:t>tác</a:t>
            </a:r>
            <a:r>
              <a:rPr lang="en-US" sz="2400" b="1" dirty="0"/>
              <a:t> </a:t>
            </a:r>
            <a:r>
              <a:rPr lang="en-US" sz="2400" b="1" dirty="0" err="1"/>
              <a:t>giữa</a:t>
            </a:r>
            <a:r>
              <a:rPr lang="en-US" sz="2400" b="1" dirty="0"/>
              <a:t> </a:t>
            </a:r>
            <a:r>
              <a:rPr lang="en-US" sz="2400" b="1" dirty="0" err="1"/>
              <a:t>cơ</a:t>
            </a:r>
            <a:r>
              <a:rPr lang="en-US" sz="2400" b="1" dirty="0"/>
              <a:t> </a:t>
            </a:r>
            <a:r>
              <a:rPr lang="en-US" sz="2400" b="1" dirty="0" err="1"/>
              <a:t>sở</a:t>
            </a:r>
            <a:r>
              <a:rPr lang="en-US" sz="2400" b="1" dirty="0"/>
              <a:t> GDNN </a:t>
            </a:r>
            <a:r>
              <a:rPr lang="en-US" sz="2400" b="1" dirty="0" err="1"/>
              <a:t>và</a:t>
            </a:r>
            <a:r>
              <a:rPr lang="en-US" sz="2400" b="1" dirty="0"/>
              <a:t> DN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3505200" y="5702301"/>
            <a:ext cx="3657600" cy="460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2400" b="1" dirty="0" err="1"/>
              <a:t>Thực</a:t>
            </a:r>
            <a:r>
              <a:rPr lang="en-US" sz="2400" b="1" dirty="0"/>
              <a:t> </a:t>
            </a:r>
            <a:r>
              <a:rPr lang="en-US" sz="2400" b="1" dirty="0" err="1"/>
              <a:t>hành</a:t>
            </a:r>
            <a:r>
              <a:rPr lang="en-US" sz="2400" b="1" dirty="0"/>
              <a:t>/</a:t>
            </a:r>
            <a:r>
              <a:rPr lang="en-US" sz="2400" b="1" dirty="0" err="1"/>
              <a:t>thảo</a:t>
            </a:r>
            <a:r>
              <a:rPr lang="en-US" sz="2400" b="1" dirty="0"/>
              <a:t> </a:t>
            </a:r>
            <a:r>
              <a:rPr lang="en-US" sz="2400" b="1" dirty="0" err="1"/>
              <a:t>luận</a:t>
            </a:r>
            <a:endParaRPr lang="en-US" sz="2400" b="1" dirty="0"/>
          </a:p>
        </p:txBody>
      </p:sp>
      <p:sp>
        <p:nvSpPr>
          <p:cNvPr id="7176" name="Rectangle 103"/>
          <p:cNvSpPr>
            <a:spLocks noChangeArrowheads="1"/>
          </p:cNvSpPr>
          <p:nvPr/>
        </p:nvSpPr>
        <p:spPr bwMode="auto">
          <a:xfrm rot="19126099">
            <a:off x="1712913" y="1322389"/>
            <a:ext cx="1828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Nội dung 01</a:t>
            </a:r>
          </a:p>
        </p:txBody>
      </p:sp>
      <p:sp>
        <p:nvSpPr>
          <p:cNvPr id="7177" name="Rectangle 104"/>
          <p:cNvSpPr>
            <a:spLocks noChangeArrowheads="1"/>
          </p:cNvSpPr>
          <p:nvPr/>
        </p:nvSpPr>
        <p:spPr bwMode="auto">
          <a:xfrm rot="19126099">
            <a:off x="1763610" y="2751069"/>
            <a:ext cx="18518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0033CC"/>
                </a:solidFill>
                <a:latin typeface="Arial" panose="020B0604020202020204" pitchFamily="34" charset="0"/>
              </a:rPr>
              <a:t>Nội dung 02</a:t>
            </a:r>
          </a:p>
        </p:txBody>
      </p:sp>
      <p:sp>
        <p:nvSpPr>
          <p:cNvPr id="7178" name="Rectangle 105"/>
          <p:cNvSpPr>
            <a:spLocks noChangeArrowheads="1"/>
          </p:cNvSpPr>
          <p:nvPr/>
        </p:nvSpPr>
        <p:spPr bwMode="auto">
          <a:xfrm rot="19126099">
            <a:off x="1686549" y="5567134"/>
            <a:ext cx="2041451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C00000"/>
                </a:solidFill>
                <a:latin typeface="Arial" panose="020B0604020202020204" pitchFamily="34" charset="0"/>
              </a:rPr>
              <a:t>Nội dung 04</a:t>
            </a:r>
          </a:p>
        </p:txBody>
      </p:sp>
      <p:pic>
        <p:nvPicPr>
          <p:cNvPr id="717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64" y="680113"/>
            <a:ext cx="2362200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Freeform 42"/>
          <p:cNvSpPr/>
          <p:nvPr/>
        </p:nvSpPr>
        <p:spPr>
          <a:xfrm>
            <a:off x="10196014" y="2811439"/>
            <a:ext cx="595423" cy="457200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rgbClr val="00206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185923" y="1371600"/>
            <a:ext cx="563526" cy="457200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rgbClr val="0033C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9236122" y="5660409"/>
            <a:ext cx="595423" cy="457200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TextBox 20"/>
          <p:cNvSpPr txBox="1">
            <a:spLocks noChangeArrowheads="1"/>
          </p:cNvSpPr>
          <p:nvPr/>
        </p:nvSpPr>
        <p:spPr bwMode="auto">
          <a:xfrm>
            <a:off x="418082" y="122829"/>
            <a:ext cx="2900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36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</a:rPr>
              <a:t>NỘI DUNG</a:t>
            </a:r>
          </a:p>
        </p:txBody>
      </p:sp>
      <p:grpSp>
        <p:nvGrpSpPr>
          <p:cNvPr id="7184" name="Group 63"/>
          <p:cNvGrpSpPr>
            <a:grpSpLocks/>
          </p:cNvGrpSpPr>
          <p:nvPr/>
        </p:nvGrpSpPr>
        <p:grpSpPr bwMode="auto">
          <a:xfrm>
            <a:off x="1219200" y="3962401"/>
            <a:ext cx="10972800" cy="1465263"/>
            <a:chOff x="1803761" y="1388963"/>
            <a:chExt cx="5402581" cy="1433553"/>
          </a:xfrm>
        </p:grpSpPr>
        <p:grpSp>
          <p:nvGrpSpPr>
            <p:cNvPr id="7189" name="Group 67"/>
            <p:cNvGrpSpPr>
              <a:grpSpLocks/>
            </p:cNvGrpSpPr>
            <p:nvPr/>
          </p:nvGrpSpPr>
          <p:grpSpPr bwMode="auto">
            <a:xfrm>
              <a:off x="1803761" y="1388963"/>
              <a:ext cx="5402581" cy="1433553"/>
              <a:chOff x="1803761" y="1388963"/>
              <a:chExt cx="5402581" cy="1433553"/>
            </a:xfrm>
          </p:grpSpPr>
          <p:pic>
            <p:nvPicPr>
              <p:cNvPr id="50" name="Picture 345" descr="shadow_1_m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518" b="2"/>
              <a:stretch>
                <a:fillRect/>
              </a:stretch>
            </p:blipFill>
            <p:spPr bwMode="gray">
              <a:xfrm>
                <a:off x="1803761" y="2510102"/>
                <a:ext cx="5402581" cy="312414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" name="Rectangle 50"/>
              <p:cNvSpPr/>
              <p:nvPr/>
            </p:nvSpPr>
            <p:spPr>
              <a:xfrm>
                <a:off x="2286492" y="1388963"/>
                <a:ext cx="4640094" cy="1058624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936209" y="1538091"/>
                <a:ext cx="3600045" cy="829553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  <a:lumMod val="23000"/>
                      <a:lumOff val="77000"/>
                    </a:schemeClr>
                  </a:gs>
                  <a:gs pos="50000">
                    <a:schemeClr val="bg1">
                      <a:shade val="67500"/>
                      <a:satMod val="115000"/>
                      <a:lumMod val="33000"/>
                      <a:lumOff val="67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3175"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49" name="Trapezoid 2"/>
            <p:cNvSpPr/>
            <p:nvPr/>
          </p:nvSpPr>
          <p:spPr bwMode="auto">
            <a:xfrm rot="19191503">
              <a:off x="2049854" y="1623487"/>
              <a:ext cx="1088591" cy="448146"/>
            </a:xfrm>
            <a:custGeom>
              <a:avLst/>
              <a:gdLst>
                <a:gd name="connsiteX0" fmla="*/ 0 w 1828800"/>
                <a:gd name="connsiteY0" fmla="*/ 457200 h 457200"/>
                <a:gd name="connsiteX1" fmla="*/ 114300 w 1828800"/>
                <a:gd name="connsiteY1" fmla="*/ 0 h 457200"/>
                <a:gd name="connsiteX2" fmla="*/ 1714500 w 1828800"/>
                <a:gd name="connsiteY2" fmla="*/ 0 h 457200"/>
                <a:gd name="connsiteX3" fmla="*/ 1828800 w 1828800"/>
                <a:gd name="connsiteY3" fmla="*/ 457200 h 457200"/>
                <a:gd name="connsiteX4" fmla="*/ 0 w 1828800"/>
                <a:gd name="connsiteY4" fmla="*/ 457200 h 457200"/>
                <a:gd name="connsiteX0" fmla="*/ 0 w 1828800"/>
                <a:gd name="connsiteY0" fmla="*/ 463642 h 463642"/>
                <a:gd name="connsiteX1" fmla="*/ 402156 w 1828800"/>
                <a:gd name="connsiteY1" fmla="*/ 0 h 463642"/>
                <a:gd name="connsiteX2" fmla="*/ 1714500 w 1828800"/>
                <a:gd name="connsiteY2" fmla="*/ 6442 h 463642"/>
                <a:gd name="connsiteX3" fmla="*/ 1828800 w 1828800"/>
                <a:gd name="connsiteY3" fmla="*/ 463642 h 463642"/>
                <a:gd name="connsiteX4" fmla="*/ 0 w 1828800"/>
                <a:gd name="connsiteY4" fmla="*/ 463642 h 463642"/>
                <a:gd name="connsiteX0" fmla="*/ 0 w 2001385"/>
                <a:gd name="connsiteY0" fmla="*/ 463642 h 463642"/>
                <a:gd name="connsiteX1" fmla="*/ 402156 w 2001385"/>
                <a:gd name="connsiteY1" fmla="*/ 0 h 463642"/>
                <a:gd name="connsiteX2" fmla="*/ 1714500 w 2001385"/>
                <a:gd name="connsiteY2" fmla="*/ 6442 h 463642"/>
                <a:gd name="connsiteX3" fmla="*/ 2001385 w 2001385"/>
                <a:gd name="connsiteY3" fmla="*/ 426441 h 463642"/>
                <a:gd name="connsiteX4" fmla="*/ 0 w 2001385"/>
                <a:gd name="connsiteY4" fmla="*/ 463642 h 463642"/>
                <a:gd name="connsiteX0" fmla="*/ 0 w 2001385"/>
                <a:gd name="connsiteY0" fmla="*/ 463642 h 463642"/>
                <a:gd name="connsiteX1" fmla="*/ 402156 w 2001385"/>
                <a:gd name="connsiteY1" fmla="*/ 0 h 463642"/>
                <a:gd name="connsiteX2" fmla="*/ 1514076 w 2001385"/>
                <a:gd name="connsiteY2" fmla="*/ 7706 h 463642"/>
                <a:gd name="connsiteX3" fmla="*/ 2001385 w 2001385"/>
                <a:gd name="connsiteY3" fmla="*/ 426441 h 463642"/>
                <a:gd name="connsiteX4" fmla="*/ 0 w 2001385"/>
                <a:gd name="connsiteY4" fmla="*/ 463642 h 46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1385" h="463642">
                  <a:moveTo>
                    <a:pt x="0" y="463642"/>
                  </a:moveTo>
                  <a:lnTo>
                    <a:pt x="402156" y="0"/>
                  </a:lnTo>
                  <a:lnTo>
                    <a:pt x="1514076" y="7706"/>
                  </a:lnTo>
                  <a:lnTo>
                    <a:pt x="2001385" y="426441"/>
                  </a:lnTo>
                  <a:lnTo>
                    <a:pt x="0" y="46364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lumMod val="67000"/>
                    <a:lumOff val="33000"/>
                  </a:schemeClr>
                </a:gs>
                <a:gs pos="42000">
                  <a:schemeClr val="bg1">
                    <a:shade val="67500"/>
                    <a:satMod val="115000"/>
                    <a:lumMod val="38000"/>
                    <a:lumOff val="62000"/>
                  </a:schemeClr>
                </a:gs>
                <a:gs pos="84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3600000" scaled="0"/>
              <a:tileRect/>
            </a:gra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53" name="Rectangle 52"/>
          <p:cNvSpPr/>
          <p:nvPr/>
        </p:nvSpPr>
        <p:spPr>
          <a:xfrm>
            <a:off x="3505200" y="4098926"/>
            <a:ext cx="6634716" cy="830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sz="2400" b="1" dirty="0" err="1"/>
              <a:t>Giải</a:t>
            </a:r>
            <a:r>
              <a:rPr lang="en-US" sz="2400" b="1" dirty="0"/>
              <a:t> </a:t>
            </a:r>
            <a:r>
              <a:rPr lang="en-US" sz="2400" b="1" dirty="0" err="1"/>
              <a:t>pháp</a:t>
            </a:r>
            <a:r>
              <a:rPr lang="en-US" sz="2400" b="1" dirty="0"/>
              <a:t> </a:t>
            </a:r>
            <a:r>
              <a:rPr lang="en-US" sz="2400" b="1" dirty="0" err="1"/>
              <a:t>thúc</a:t>
            </a:r>
            <a:r>
              <a:rPr lang="en-US" sz="2400" b="1" dirty="0"/>
              <a:t> </a:t>
            </a:r>
            <a:r>
              <a:rPr lang="en-US" sz="2400" b="1" dirty="0" err="1"/>
              <a:t>đẩy</a:t>
            </a:r>
            <a:r>
              <a:rPr lang="en-US" sz="2400" b="1" dirty="0"/>
              <a:t> </a:t>
            </a:r>
            <a:r>
              <a:rPr lang="en-US" sz="2400" b="1" dirty="0" err="1"/>
              <a:t>mối</a:t>
            </a:r>
            <a:r>
              <a:rPr lang="en-US" sz="2400" b="1" dirty="0"/>
              <a:t> </a:t>
            </a:r>
            <a:r>
              <a:rPr lang="en-US" sz="2400" b="1" dirty="0" err="1"/>
              <a:t>quan</a:t>
            </a:r>
            <a:r>
              <a:rPr lang="en-US" sz="2400" b="1" dirty="0"/>
              <a:t> </a:t>
            </a:r>
            <a:r>
              <a:rPr lang="en-US" sz="2400" b="1" dirty="0" err="1"/>
              <a:t>hệ</a:t>
            </a:r>
            <a:r>
              <a:rPr lang="en-US" sz="2400" b="1" dirty="0"/>
              <a:t> </a:t>
            </a:r>
            <a:r>
              <a:rPr lang="en-US" sz="2400" b="1" dirty="0" err="1"/>
              <a:t>hợp</a:t>
            </a:r>
            <a:r>
              <a:rPr lang="en-US" sz="2400" b="1" dirty="0"/>
              <a:t> </a:t>
            </a:r>
            <a:r>
              <a:rPr lang="en-US" sz="2400" b="1" dirty="0" err="1"/>
              <a:t>tác</a:t>
            </a:r>
            <a:r>
              <a:rPr lang="en-US" sz="2400" b="1" dirty="0"/>
              <a:t> </a:t>
            </a:r>
            <a:r>
              <a:rPr lang="en-US" sz="2400" b="1" dirty="0" err="1"/>
              <a:t>giữa</a:t>
            </a:r>
            <a:r>
              <a:rPr lang="en-US" sz="2400" b="1" dirty="0"/>
              <a:t> </a:t>
            </a:r>
            <a:r>
              <a:rPr lang="en-US" sz="2400" b="1" dirty="0" err="1"/>
              <a:t>cơ</a:t>
            </a:r>
            <a:r>
              <a:rPr lang="en-US" sz="2400" b="1" dirty="0"/>
              <a:t> </a:t>
            </a:r>
            <a:r>
              <a:rPr lang="en-US" sz="2400" b="1" dirty="0" err="1"/>
              <a:t>sở</a:t>
            </a:r>
            <a:r>
              <a:rPr lang="en-US" sz="2400" b="1" dirty="0"/>
              <a:t> GDNN </a:t>
            </a:r>
            <a:r>
              <a:rPr lang="en-US" sz="2400" b="1" dirty="0" err="1"/>
              <a:t>và</a:t>
            </a:r>
            <a:r>
              <a:rPr lang="en-US" sz="2400" b="1" dirty="0"/>
              <a:t> </a:t>
            </a:r>
            <a:r>
              <a:rPr lang="en-US" sz="2400" b="1" dirty="0" err="1"/>
              <a:t>doanh</a:t>
            </a:r>
            <a:r>
              <a:rPr lang="en-US" sz="2400" b="1" dirty="0"/>
              <a:t> </a:t>
            </a:r>
            <a:r>
              <a:rPr lang="en-US" sz="2400" b="1" dirty="0" err="1"/>
              <a:t>nghiệp</a:t>
            </a:r>
            <a:endParaRPr lang="en-US" sz="2400" b="1" dirty="0"/>
          </a:p>
        </p:txBody>
      </p:sp>
      <p:sp>
        <p:nvSpPr>
          <p:cNvPr id="7186" name="Rectangle 105"/>
          <p:cNvSpPr>
            <a:spLocks noChangeArrowheads="1"/>
          </p:cNvSpPr>
          <p:nvPr/>
        </p:nvSpPr>
        <p:spPr bwMode="auto">
          <a:xfrm rot="19126099">
            <a:off x="1686549" y="4147909"/>
            <a:ext cx="2041451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002060"/>
                </a:solidFill>
                <a:latin typeface="Arial" panose="020B0604020202020204" pitchFamily="34" charset="0"/>
              </a:rPr>
              <a:t>Nội dung 03</a:t>
            </a:r>
          </a:p>
        </p:txBody>
      </p:sp>
      <p:sp>
        <p:nvSpPr>
          <p:cNvPr id="56" name="Freeform 55"/>
          <p:cNvSpPr/>
          <p:nvPr/>
        </p:nvSpPr>
        <p:spPr>
          <a:xfrm>
            <a:off x="9961728" y="4226257"/>
            <a:ext cx="595423" cy="457200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rgbClr val="FFFF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7188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6902" y="54593"/>
            <a:ext cx="621408" cy="55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2403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ChangeArrowheads="1"/>
          </p:cNvSpPr>
          <p:nvPr/>
        </p:nvSpPr>
        <p:spPr bwMode="auto">
          <a:xfrm>
            <a:off x="641446" y="255897"/>
            <a:ext cx="111763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914400" indent="-914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3</a:t>
            </a:r>
            <a:r>
              <a:rPr lang="en-US" altLang="en-US" sz="28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XÂY DỰNG MQH HỆ HỢP TÁC NT VÀ DN TẠI MĨ VÀ  CANADA</a:t>
            </a:r>
            <a:endParaRPr lang="en-US" altLang="en-US" sz="28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1443" name="Rectangle 7"/>
          <p:cNvSpPr>
            <a:spLocks noChangeArrowheads="1"/>
          </p:cNvSpPr>
          <p:nvPr/>
        </p:nvSpPr>
        <p:spPr bwMode="auto">
          <a:xfrm>
            <a:off x="455769" y="1345766"/>
            <a:ext cx="822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triển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vọng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dục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doanh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1444" name="Rectangle 8"/>
          <p:cNvSpPr>
            <a:spLocks noChangeArrowheads="1"/>
          </p:cNvSpPr>
          <p:nvPr/>
        </p:nvSpPr>
        <p:spPr bwMode="auto">
          <a:xfrm>
            <a:off x="772300" y="1963328"/>
            <a:ext cx="717069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dạng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HT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giúp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ý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tưởng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phát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minh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gần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hơn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tế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bởi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vì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thành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trung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tâm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quỹ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(do 2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đóng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góp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)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trợ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giúp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hiện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ý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tưởng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triển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vọng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này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1445" name="Rectangle 9"/>
          <p:cNvSpPr>
            <a:spLocks noChangeArrowheads="1"/>
          </p:cNvSpPr>
          <p:nvPr/>
        </p:nvSpPr>
        <p:spPr bwMode="auto">
          <a:xfrm>
            <a:off x="426298" y="3991353"/>
            <a:ext cx="8458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>
                <a:latin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hỗ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trợ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ngắn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hạn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DN:</a:t>
            </a:r>
          </a:p>
        </p:txBody>
      </p:sp>
      <p:sp>
        <p:nvSpPr>
          <p:cNvPr id="61446" name="Rectangle 10"/>
          <p:cNvSpPr>
            <a:spLocks noChangeArrowheads="1"/>
          </p:cNvSpPr>
          <p:nvPr/>
        </p:nvSpPr>
        <p:spPr bwMode="auto">
          <a:xfrm>
            <a:off x="757484" y="4496385"/>
            <a:ext cx="106793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rất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nhiều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nhân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giàu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KN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tư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vấn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ĐT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</a:t>
            </a:r>
          </a:p>
        </p:txBody>
      </p:sp>
      <p:sp>
        <p:nvSpPr>
          <p:cNvPr id="61447" name="Rectangle 11"/>
          <p:cNvSpPr>
            <a:spLocks noChangeArrowheads="1"/>
          </p:cNvSpPr>
          <p:nvPr/>
        </p:nvSpPr>
        <p:spPr bwMode="auto">
          <a:xfrm>
            <a:off x="409302" y="5001029"/>
            <a:ext cx="80659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Đào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nâng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suốt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1448" name="Rectangle 12"/>
          <p:cNvSpPr>
            <a:spLocks noChangeArrowheads="1"/>
          </p:cNvSpPr>
          <p:nvPr/>
        </p:nvSpPr>
        <p:spPr bwMode="auto">
          <a:xfrm>
            <a:off x="728010" y="5573974"/>
            <a:ext cx="109681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nhiều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khóa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ĐT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đa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dạng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nhằm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cung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cấp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người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thể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nâng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như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chuyên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môn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kĩ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thuật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phát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huy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khả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năng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đổi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sáng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khóa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tế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quản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trị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034" y="725205"/>
            <a:ext cx="4020111" cy="371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/>
      <p:bldP spid="61446" grpId="0"/>
      <p:bldP spid="61447" grpId="0"/>
      <p:bldP spid="6144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ChangeArrowheads="1"/>
          </p:cNvSpPr>
          <p:nvPr/>
        </p:nvSpPr>
        <p:spPr bwMode="auto">
          <a:xfrm>
            <a:off x="553645" y="1381806"/>
            <a:ext cx="819239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Ứng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dụng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KH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quyết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vấn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DN:</a:t>
            </a:r>
          </a:p>
        </p:txBody>
      </p:sp>
      <p:sp>
        <p:nvSpPr>
          <p:cNvPr id="62467" name="Rectangle 4"/>
          <p:cNvSpPr>
            <a:spLocks noChangeArrowheads="1"/>
          </p:cNvSpPr>
          <p:nvPr/>
        </p:nvSpPr>
        <p:spPr bwMode="auto">
          <a:xfrm>
            <a:off x="949885" y="2249349"/>
            <a:ext cx="1103285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Tư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vấn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chính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sách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khoa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nghệ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: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None/>
            </a:pP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Thu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hút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nhiều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hoạch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định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chính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sách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chuyên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tế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doanh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nghiệp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bàn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chính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sách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liên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quan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lĩnh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khoa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công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nghệ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None/>
            </a:pP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2468" name="Rectangle 5"/>
          <p:cNvSpPr>
            <a:spLocks noChangeArrowheads="1"/>
          </p:cNvSpPr>
          <p:nvPr/>
        </p:nvSpPr>
        <p:spPr bwMode="auto">
          <a:xfrm>
            <a:off x="934290" y="4457784"/>
            <a:ext cx="10919109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Sáng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nhân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: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33CC"/>
              </a:buClr>
              <a:buNone/>
            </a:pP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hội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thảo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hội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nghị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bàn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tròn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tổ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chức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nội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dung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liên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quan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vấn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doanh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nghiệp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cung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cấp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sáng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kiến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nhân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doanh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nghiệp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2469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370" y="578163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04800" y="378727"/>
            <a:ext cx="1188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914400" indent="-914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3</a:t>
            </a:r>
            <a:r>
              <a:rPr lang="en-US" altLang="en-US" sz="2800" b="1" dirty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XÂY DỰNG MQH HỆ HỢP TÁC NT VÀ DN TẠI MĨ VÀ  CANADA (</a:t>
            </a:r>
            <a:r>
              <a:rPr lang="en-US" alt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tt</a:t>
            </a: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</a:t>
            </a:r>
            <a:endParaRPr lang="en-US" altLang="en-US" sz="28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67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ChangeArrowheads="1"/>
          </p:cNvSpPr>
          <p:nvPr/>
        </p:nvSpPr>
        <p:spPr bwMode="auto">
          <a:xfrm>
            <a:off x="590753" y="411709"/>
            <a:ext cx="1094160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914400" indent="-914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BÀI HỌC KINH NGHIỆM CHO VN 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TRONG THÚC ĐẨY MQH HỆ HỢP TÁC NT VÀ DN</a:t>
            </a:r>
            <a:endParaRPr lang="en-US" altLang="en-US" sz="28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3491" name="Rectangle 4"/>
          <p:cNvSpPr>
            <a:spLocks noChangeArrowheads="1"/>
          </p:cNvSpPr>
          <p:nvPr/>
        </p:nvSpPr>
        <p:spPr bwMode="auto">
          <a:xfrm>
            <a:off x="878137" y="2119960"/>
            <a:ext cx="109989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Coi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phát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triển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MQH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chiến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CS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phát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triển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NT,</a:t>
            </a:r>
          </a:p>
        </p:txBody>
      </p:sp>
      <p:sp>
        <p:nvSpPr>
          <p:cNvPr id="63492" name="Rectangle 5"/>
          <p:cNvSpPr>
            <a:spLocks noChangeArrowheads="1"/>
          </p:cNvSpPr>
          <p:nvPr/>
        </p:nvSpPr>
        <p:spPr bwMode="auto">
          <a:xfrm>
            <a:off x="837193" y="2895316"/>
            <a:ext cx="11118246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Coi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XD,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phát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triển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MQH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1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những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yếu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tố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ĐG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chất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lượng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lao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động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, </a:t>
            </a:r>
          </a:p>
          <a:p>
            <a:pPr algn="just">
              <a:spcBef>
                <a:spcPts val="18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Cần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ưu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tiên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CB, GV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thành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tích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môi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trường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vì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sẽ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dựng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thúc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đẩy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MQH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3493" name="Rectangle 6"/>
          <p:cNvSpPr>
            <a:spLocks noChangeArrowheads="1"/>
          </p:cNvSpPr>
          <p:nvPr/>
        </p:nvSpPr>
        <p:spPr bwMode="auto">
          <a:xfrm>
            <a:off x="837998" y="4784684"/>
            <a:ext cx="1094002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Xây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dựng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cơ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chế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CS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hỗ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trợ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phát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triển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MQH,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giảm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bớt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rào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cản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về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pháp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lí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3494" name="Rectangle 7"/>
          <p:cNvSpPr>
            <a:spLocks noChangeArrowheads="1"/>
          </p:cNvSpPr>
          <p:nvPr/>
        </p:nvSpPr>
        <p:spPr bwMode="auto">
          <a:xfrm>
            <a:off x="851644" y="5931473"/>
            <a:ext cx="11099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Khuyến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khích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bộ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máy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điều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hành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NT.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9440" y="140403"/>
            <a:ext cx="2362530" cy="180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9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349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4"/>
          <p:cNvSpPr>
            <a:spLocks noChangeArrowheads="1"/>
          </p:cNvSpPr>
          <p:nvPr/>
        </p:nvSpPr>
        <p:spPr bwMode="auto">
          <a:xfrm>
            <a:off x="812238" y="1607033"/>
            <a:ext cx="10610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Lãnh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đạo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NT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cũng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cần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vào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môi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trường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</a:t>
            </a:r>
          </a:p>
        </p:txBody>
      </p:sp>
      <p:sp>
        <p:nvSpPr>
          <p:cNvPr id="64516" name="Rectangle 5"/>
          <p:cNvSpPr>
            <a:spLocks noChangeArrowheads="1"/>
          </p:cNvSpPr>
          <p:nvPr/>
        </p:nvSpPr>
        <p:spPr bwMode="auto">
          <a:xfrm>
            <a:off x="786774" y="2320129"/>
            <a:ext cx="112043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GV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trường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phải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dành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phần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làm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</a:t>
            </a:r>
          </a:p>
        </p:txBody>
      </p:sp>
      <p:sp>
        <p:nvSpPr>
          <p:cNvPr id="64517" name="Rectangle 6"/>
          <p:cNvSpPr>
            <a:spLocks noChangeArrowheads="1"/>
          </p:cNvSpPr>
          <p:nvPr/>
        </p:nvSpPr>
        <p:spPr bwMode="auto">
          <a:xfrm>
            <a:off x="771294" y="3073257"/>
            <a:ext cx="1110342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NT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bắt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đầu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những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DA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nhỏ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thuyết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phục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DN,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sau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dần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dự án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cao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hơn</a:t>
            </a:r>
            <a:endParaRPr lang="en-US" altLang="en-US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4518" name="Rectangle 7"/>
          <p:cNvSpPr>
            <a:spLocks noChangeArrowheads="1"/>
          </p:cNvSpPr>
          <p:nvPr/>
        </p:nvSpPr>
        <p:spPr bwMode="auto">
          <a:xfrm>
            <a:off x="773126" y="4113767"/>
            <a:ext cx="1120436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CT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cũng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cần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GD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</a:t>
            </a:r>
          </a:p>
        </p:txBody>
      </p:sp>
      <p:sp>
        <p:nvSpPr>
          <p:cNvPr id="64519" name="Rectangle 8"/>
          <p:cNvSpPr>
            <a:spLocks noChangeArrowheads="1"/>
          </p:cNvSpPr>
          <p:nvPr/>
        </p:nvSpPr>
        <p:spPr bwMode="auto">
          <a:xfrm>
            <a:off x="773125" y="4850646"/>
            <a:ext cx="112043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CTĐT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phải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XD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trên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CS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khảo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sát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kĩ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lưỡng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nhu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cầu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XH </a:t>
            </a:r>
            <a:r>
              <a:rPr lang="en-US" altLang="en-US" sz="24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TT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</a:t>
            </a:r>
          </a:p>
        </p:txBody>
      </p:sp>
      <p:sp>
        <p:nvSpPr>
          <p:cNvPr id="64520" name="Rectangle 9"/>
          <p:cNvSpPr>
            <a:spLocks noChangeArrowheads="1"/>
          </p:cNvSpPr>
          <p:nvPr/>
        </p:nvSpPr>
        <p:spPr bwMode="auto">
          <a:xfrm>
            <a:off x="738087" y="5618118"/>
            <a:ext cx="8815449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Tăng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thời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gian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thực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tại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SV</a:t>
            </a:r>
          </a:p>
        </p:txBody>
      </p:sp>
      <p:sp>
        <p:nvSpPr>
          <p:cNvPr id="64521" name="Rectangle 10"/>
          <p:cNvSpPr>
            <a:spLocks noChangeArrowheads="1"/>
          </p:cNvSpPr>
          <p:nvPr/>
        </p:nvSpPr>
        <p:spPr bwMode="auto">
          <a:xfrm>
            <a:off x="745830" y="6303918"/>
            <a:ext cx="1120436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39725" indent="-33972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Cần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DN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thấy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lợi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ích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khi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xây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dựng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MQH </a:t>
            </a:r>
            <a:r>
              <a:rPr lang="en-US" altLang="en-US" sz="2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NT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81571" y="275232"/>
            <a:ext cx="93311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914400" indent="-9144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BÀI HỌC KINH NGHIỆM CHO VN </a:t>
            </a:r>
          </a:p>
          <a:p>
            <a:pPr>
              <a:spcBef>
                <a:spcPts val="0"/>
              </a:spcBef>
              <a:buNone/>
            </a:pP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TRONG THÚC ĐẨY MQH HỆ HỢP TÁC NT VÀ DN (</a:t>
            </a:r>
            <a:r>
              <a:rPr lang="en-US" alt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tt</a:t>
            </a:r>
            <a:r>
              <a:rPr lang="en-US" alt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)</a:t>
            </a:r>
            <a:endParaRPr lang="en-US" altLang="en-US" sz="2800" b="1" dirty="0">
              <a:solidFill>
                <a:srgbClr val="0033CC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3842" y="0"/>
            <a:ext cx="2219635" cy="295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80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  <p:bldP spid="64517" grpId="0"/>
      <p:bldP spid="64518" grpId="0"/>
      <p:bldP spid="64519" grpId="0"/>
      <p:bldP spid="64520" grpId="0"/>
      <p:bldP spid="645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8696" y="3899426"/>
            <a:ext cx="1113026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5288" indent="-395288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</a:pPr>
            <a:r>
              <a:rPr lang="vi-VN" sz="2400" dirty="0" smtClean="0">
                <a:ea typeface="Times New Roman" panose="02020603050405020304" pitchFamily="18" charset="0"/>
              </a:rPr>
              <a:t>     </a:t>
            </a:r>
            <a:r>
              <a:rPr lang="vi-VN" sz="2400" dirty="0" smtClean="0">
                <a:ea typeface="Times New Roman" panose="02020603050405020304" pitchFamily="18" charset="0"/>
                <a:hlinkClick r:id="rId2" action="ppaction://hlinkfile"/>
              </a:rPr>
              <a:t>Nghị định số: 15/2019/NĐ-CP</a:t>
            </a:r>
            <a:r>
              <a:rPr lang="vi-VN" sz="2400" dirty="0" smtClean="0">
                <a:ea typeface="Times New Roman" panose="02020603050405020304" pitchFamily="18" charset="0"/>
              </a:rPr>
              <a:t>, ngày 01 tháng 02 năm 2019: </a:t>
            </a:r>
            <a:r>
              <a:rPr lang="vi-VN" sz="2400" dirty="0">
                <a:ea typeface="Times New Roman" panose="02020603050405020304" pitchFamily="18" charset="0"/>
              </a:rPr>
              <a:t>quy định chi tiết một số điều và biện pháp thi hành luật giáo dục nghề </a:t>
            </a:r>
            <a:r>
              <a:rPr lang="vi-VN" sz="2400" dirty="0" smtClean="0">
                <a:ea typeface="Times New Roman" panose="02020603050405020304" pitchFamily="18" charset="0"/>
              </a:rPr>
              <a:t>nghiệp, theo đó: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</a:pPr>
            <a:r>
              <a:rPr lang="vi-VN" sz="2400" dirty="0" smtClean="0">
                <a:ea typeface="Times New Roman" panose="02020603050405020304" pitchFamily="18" charset="0"/>
              </a:rPr>
              <a:t>    Tại </a:t>
            </a:r>
            <a:r>
              <a:rPr lang="vi-VN" sz="2400" dirty="0">
                <a:ea typeface="Times New Roman" panose="02020603050405020304" pitchFamily="18" charset="0"/>
              </a:rPr>
              <a:t>mục 7, Điều </a:t>
            </a:r>
            <a:r>
              <a:rPr lang="vi-VN" sz="2400" dirty="0" smtClean="0">
                <a:ea typeface="Times New Roman" panose="02020603050405020304" pitchFamily="18" charset="0"/>
              </a:rPr>
              <a:t>6: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vi-VN" sz="2400" b="1" dirty="0" smtClean="0">
                <a:ea typeface="Times New Roman" panose="02020603050405020304" pitchFamily="18" charset="0"/>
              </a:rPr>
              <a:t>Chỉ </a:t>
            </a:r>
            <a:r>
              <a:rPr lang="vi-VN" sz="2400" b="1" dirty="0">
                <a:ea typeface="Times New Roman" panose="02020603050405020304" pitchFamily="18" charset="0"/>
              </a:rPr>
              <a:t>đạo triển khai hợp tác giữa các doanh nghiệp và cơ sở giáo dục nghề nghiệp trên địa bàn; có chính sách khuyến khích doanh nghiệp đặt hàng đào tạo các cơ sở giáo dục nghề nghiệp.</a:t>
            </a:r>
            <a:endParaRPr lang="en-US" sz="2400" b="1" dirty="0">
              <a:ea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7605" y="313899"/>
            <a:ext cx="74380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 smtClean="0">
                <a:solidFill>
                  <a:srgbClr val="0033CC"/>
                </a:solidFill>
              </a:rPr>
              <a:t>CÁC VĂN BẢN CHỈ ĐẠO CÓ LIÊN QUAN ĐẾN MQH</a:t>
            </a:r>
            <a:r>
              <a:rPr lang="en-US" sz="2800" b="1" dirty="0" smtClean="0">
                <a:solidFill>
                  <a:srgbClr val="0033CC"/>
                </a:solidFill>
              </a:rPr>
              <a:t> </a:t>
            </a:r>
            <a:r>
              <a:rPr lang="vi-VN" sz="2800" b="1" dirty="0" smtClean="0">
                <a:solidFill>
                  <a:srgbClr val="0033CC"/>
                </a:solidFill>
              </a:rPr>
              <a:t>GIỮA CS GDNN &amp; DN</a:t>
            </a:r>
            <a:endParaRPr lang="en-US" sz="2800" b="1" dirty="0">
              <a:solidFill>
                <a:srgbClr val="0033CC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4273" y="1702138"/>
            <a:ext cx="79839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24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Công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văn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 action="ppaction://hlinkfile"/>
              </a:rPr>
              <a:t>786/LĐTBXH-TCGDNN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ngày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02/3/2018 </a:t>
            </a:r>
            <a:r>
              <a:rPr lang="en-US" sz="24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về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việc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gắn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kết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GDNN </a:t>
            </a:r>
            <a:r>
              <a:rPr lang="en-US" sz="24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với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DN</a:t>
            </a:r>
          </a:p>
        </p:txBody>
      </p:sp>
      <p:sp>
        <p:nvSpPr>
          <p:cNvPr id="5" name="Rectangle 4"/>
          <p:cNvSpPr/>
          <p:nvPr/>
        </p:nvSpPr>
        <p:spPr>
          <a:xfrm>
            <a:off x="696035" y="2778836"/>
            <a:ext cx="85707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vi-VN" sz="2400" b="1" dirty="0">
                <a:ea typeface="Times New Roman" panose="02020603050405020304" pitchFamily="18" charset="0"/>
              </a:rPr>
              <a:t>Thông tư </a:t>
            </a:r>
            <a:r>
              <a:rPr lang="vi-VN" sz="2400" b="1" dirty="0">
                <a:ea typeface="Times New Roman" panose="02020603050405020304" pitchFamily="18" charset="0"/>
                <a:hlinkClick r:id="rId3" action="ppaction://hlinkfile"/>
              </a:rPr>
              <a:t>29/2017</a:t>
            </a:r>
            <a:r>
              <a:rPr lang="en-US" sz="2400" b="1" dirty="0">
                <a:ea typeface="Times New Roman" panose="02020603050405020304" pitchFamily="18" charset="0"/>
                <a:hlinkClick r:id="rId3" action="ppaction://hlinkfile"/>
              </a:rPr>
              <a:t>/</a:t>
            </a:r>
            <a:r>
              <a:rPr lang="vi-VN" sz="2400" b="1" dirty="0">
                <a:ea typeface="Times New Roman" panose="02020603050405020304" pitchFamily="18" charset="0"/>
                <a:hlinkClick r:id="rId3" action="ppaction://hlinkfile"/>
              </a:rPr>
              <a:t>TT-B</a:t>
            </a:r>
            <a:r>
              <a:rPr lang="en-US" sz="2400" b="1" dirty="0">
                <a:ea typeface="Times New Roman" panose="02020603050405020304" pitchFamily="18" charset="0"/>
                <a:hlinkClick r:id="rId3" action="ppaction://hlinkfile"/>
              </a:rPr>
              <a:t>LĐTBXH</a:t>
            </a:r>
            <a:r>
              <a:rPr lang="vi-VN" sz="2400" b="1" dirty="0">
                <a:ea typeface="Times New Roman" panose="02020603050405020304" pitchFamily="18" charset="0"/>
              </a:rPr>
              <a:t>,</a:t>
            </a:r>
            <a:r>
              <a:rPr lang="en-US" sz="2400" b="1" dirty="0"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a typeface="Times New Roman" panose="02020603050405020304" pitchFamily="18" charset="0"/>
              </a:rPr>
              <a:t>ngày</a:t>
            </a:r>
            <a:r>
              <a:rPr lang="en-US" sz="2400" b="1" dirty="0">
                <a:ea typeface="Times New Roman" panose="02020603050405020304" pitchFamily="18" charset="0"/>
              </a:rPr>
              <a:t> </a:t>
            </a:r>
            <a:r>
              <a:rPr lang="vi-VN" sz="2400" b="1" dirty="0">
                <a:ea typeface="Times New Roman" panose="02020603050405020304" pitchFamily="18" charset="0"/>
              </a:rPr>
              <a:t>15</a:t>
            </a:r>
            <a:r>
              <a:rPr lang="en-US" sz="2400" b="1" dirty="0">
                <a:ea typeface="Times New Roman" panose="02020603050405020304" pitchFamily="18" charset="0"/>
              </a:rPr>
              <a:t>/</a:t>
            </a:r>
            <a:r>
              <a:rPr lang="vi-VN" sz="2400" b="1" dirty="0">
                <a:ea typeface="Times New Roman" panose="02020603050405020304" pitchFamily="18" charset="0"/>
              </a:rPr>
              <a:t>12</a:t>
            </a:r>
            <a:r>
              <a:rPr lang="en-US" sz="2400" b="1" dirty="0">
                <a:ea typeface="Times New Roman" panose="02020603050405020304" pitchFamily="18" charset="0"/>
              </a:rPr>
              <a:t>/201</a:t>
            </a:r>
            <a:r>
              <a:rPr lang="vi-VN" sz="2400" b="1" dirty="0">
                <a:ea typeface="Times New Roman" panose="02020603050405020304" pitchFamily="18" charset="0"/>
              </a:rPr>
              <a:t>7</a:t>
            </a:r>
            <a:r>
              <a:rPr lang="en-US" sz="2400" b="1" dirty="0"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ea typeface="Times New Roman" panose="02020603050405020304" pitchFamily="18" charset="0"/>
              </a:rPr>
              <a:t>về</a:t>
            </a:r>
            <a:r>
              <a:rPr lang="en-US" sz="2400" b="1" dirty="0">
                <a:ea typeface="Times New Roman" panose="02020603050405020304" pitchFamily="18" charset="0"/>
              </a:rPr>
              <a:t> </a:t>
            </a:r>
            <a:r>
              <a:rPr lang="vi-VN" sz="2400" b="1" dirty="0">
                <a:ea typeface="Times New Roman" panose="02020603050405020304" pitchFamily="18" charset="0"/>
              </a:rPr>
              <a:t>quy định về liên kết tổ chức thực hiện </a:t>
            </a:r>
            <a:r>
              <a:rPr lang="en-US" sz="2400" b="1" dirty="0" smtClean="0">
                <a:ea typeface="Times New Roman" panose="02020603050405020304" pitchFamily="18" charset="0"/>
              </a:rPr>
              <a:t>CT </a:t>
            </a:r>
            <a:r>
              <a:rPr lang="vi-VN" sz="2400" b="1" dirty="0" smtClean="0">
                <a:ea typeface="Times New Roman" panose="02020603050405020304" pitchFamily="18" charset="0"/>
              </a:rPr>
              <a:t>đào </a:t>
            </a:r>
            <a:r>
              <a:rPr lang="vi-VN" sz="2400" b="1" dirty="0">
                <a:ea typeface="Times New Roman" panose="02020603050405020304" pitchFamily="18" charset="0"/>
              </a:rPr>
              <a:t>tạo</a:t>
            </a:r>
            <a:endParaRPr lang="en-US" sz="2400" b="1" dirty="0"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1546" y="208415"/>
            <a:ext cx="2482978" cy="313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9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09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754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53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70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91821" y="3161600"/>
            <a:ext cx="6318915" cy="3261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3088" indent="-573088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hệ</a:t>
            </a:r>
            <a:r>
              <a:rPr lang="en-US" sz="36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giữa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36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573088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SzPct val="110000"/>
              <a:buFont typeface="Wingdings" panose="05000000000000000000" pitchFamily="2" charset="2"/>
              <a:buChar char="ü"/>
              <a:tabLst>
                <a:tab pos="1146175" algn="l"/>
              </a:tabLst>
            </a:pPr>
            <a:r>
              <a:rPr lang="en-US" sz="36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ích</a:t>
            </a:r>
            <a:endParaRPr lang="en-US" sz="3600" b="1" dirty="0" smtClean="0">
              <a:solidFill>
                <a:srgbClr val="222222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3088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SzPct val="110000"/>
              <a:buFont typeface="Wingdings" panose="05000000000000000000" pitchFamily="2" charset="2"/>
              <a:buChar char="ü"/>
              <a:tabLst>
                <a:tab pos="1146175" algn="l"/>
              </a:tabLst>
            </a:pP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36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đạo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567" y="656498"/>
            <a:ext cx="475233" cy="4752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552" y="6364874"/>
            <a:ext cx="413982" cy="493125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1000222" y="1595815"/>
            <a:ext cx="9144000" cy="5498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 smtClean="0">
                <a:solidFill>
                  <a:srgbClr val="002060"/>
                </a:solidFill>
              </a:rPr>
              <a:t>CHUYÊN ĐỀ 8</a:t>
            </a:r>
            <a:endParaRPr lang="en-US" sz="4000" dirty="0">
              <a:solidFill>
                <a:srgbClr val="002060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978090" y="136480"/>
            <a:ext cx="9144000" cy="1175994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0033CC"/>
                </a:solidFill>
              </a:rPr>
              <a:t>NỘI DUNG T RAO ĐỔI</a:t>
            </a:r>
            <a:endParaRPr lang="en-US" sz="5400" b="1" dirty="0">
              <a:solidFill>
                <a:srgbClr val="0033CC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311" y="1283384"/>
            <a:ext cx="5761937" cy="457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3361" y="1269242"/>
            <a:ext cx="5003041" cy="5003041"/>
          </a:xfrm>
          <a:prstGeom prst="rect">
            <a:avLst/>
          </a:prstGeom>
        </p:spPr>
      </p:pic>
      <p:sp>
        <p:nvSpPr>
          <p:cNvPr id="9" name="Action Button: Forward or Next 8">
            <a:hlinkClick r:id="" action="ppaction://customshow?id=5&amp;return=true" highlightClick="1"/>
          </p:cNvPr>
          <p:cNvSpPr/>
          <p:nvPr/>
        </p:nvSpPr>
        <p:spPr>
          <a:xfrm flipV="1">
            <a:off x="6798210" y="5909480"/>
            <a:ext cx="339569" cy="300250"/>
          </a:xfrm>
          <a:prstGeom prst="actionButtonForwardNex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7106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1587075" y="1486634"/>
            <a:ext cx="9144000" cy="5498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rgbClr val="002060"/>
                </a:solidFill>
              </a:rPr>
              <a:t>CHUYÊN ĐỀ 8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8174" y="2803120"/>
            <a:ext cx="479036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3088" indent="-573088">
              <a:lnSpc>
                <a:spcPct val="150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40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40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40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40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40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40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40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endParaRPr lang="en-US" sz="4000" b="1" dirty="0">
              <a:solidFill>
                <a:srgbClr val="222222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7893" y="130803"/>
            <a:ext cx="450376" cy="450376"/>
          </a:xfrm>
          <a:prstGeom prst="rect">
            <a:avLst/>
          </a:prstGeom>
        </p:spPr>
      </p:pic>
      <p:sp>
        <p:nvSpPr>
          <p:cNvPr id="9" name="Action Button: Forward or Next 8">
            <a:hlinkClick r:id="" action="ppaction://customshow?id=0&amp;return=true" highlightClick="1"/>
          </p:cNvPr>
          <p:cNvSpPr/>
          <p:nvPr/>
        </p:nvSpPr>
        <p:spPr>
          <a:xfrm flipV="1">
            <a:off x="5324252" y="5977719"/>
            <a:ext cx="298625" cy="234093"/>
          </a:xfrm>
          <a:prstGeom prst="actionButtonForwardNex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6887" y="6250674"/>
            <a:ext cx="490765" cy="490765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428466" y="122832"/>
            <a:ext cx="9144000" cy="1175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smtClean="0">
                <a:solidFill>
                  <a:srgbClr val="0033CC"/>
                </a:solidFill>
              </a:rPr>
              <a:t>NỘI DUNG T RAO ĐỔI</a:t>
            </a:r>
            <a:endParaRPr lang="en-US" sz="5400" b="1" dirty="0">
              <a:solidFill>
                <a:srgbClr val="0033CC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687" y="1119608"/>
            <a:ext cx="5761937" cy="457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0049" y="3234520"/>
            <a:ext cx="5241835" cy="302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1905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1597403" y="1529421"/>
            <a:ext cx="9144000" cy="5498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rgbClr val="002060"/>
                </a:solidFill>
              </a:rPr>
              <a:t>CHUYÊN ĐỀ 8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39248" y="3217417"/>
            <a:ext cx="5202746" cy="1998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3088" indent="-573088" algn="just">
              <a:lnSpc>
                <a:spcPct val="150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ích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hợp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DN</a:t>
            </a:r>
            <a:endParaRPr lang="en-US" sz="4400" b="1" dirty="0">
              <a:solidFill>
                <a:srgbClr val="222222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420" y="444701"/>
            <a:ext cx="475233" cy="475233"/>
          </a:xfrm>
          <a:prstGeom prst="rect">
            <a:avLst/>
          </a:prstGeom>
        </p:spPr>
      </p:pic>
      <p:sp>
        <p:nvSpPr>
          <p:cNvPr id="9" name="Action Button: Forward or Next 8">
            <a:hlinkClick r:id="" action="ppaction://customshow?id=1&amp;return=true" highlightClick="1"/>
          </p:cNvPr>
          <p:cNvSpPr/>
          <p:nvPr/>
        </p:nvSpPr>
        <p:spPr>
          <a:xfrm>
            <a:off x="6373505" y="4685114"/>
            <a:ext cx="451302" cy="309967"/>
          </a:xfrm>
          <a:prstGeom prst="actionButtonForwardNex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836" y="6328475"/>
            <a:ext cx="664168" cy="483031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428466" y="122832"/>
            <a:ext cx="9144000" cy="1175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smtClean="0">
                <a:solidFill>
                  <a:srgbClr val="0033CC"/>
                </a:solidFill>
              </a:rPr>
              <a:t>NỘI DUNG T RAO ĐỔI</a:t>
            </a:r>
            <a:endParaRPr lang="en-US" sz="5400" b="1" dirty="0">
              <a:solidFill>
                <a:srgbClr val="0033CC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687" y="1269736"/>
            <a:ext cx="5761937" cy="457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9695" y="1978928"/>
            <a:ext cx="5245009" cy="441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8803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1605886" y="1595816"/>
            <a:ext cx="9144000" cy="5498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rgbClr val="002060"/>
                </a:solidFill>
              </a:rPr>
              <a:t>CHUYÊN ĐỀ 8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83141" y="2914739"/>
            <a:ext cx="3889614" cy="2990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6600" indent="-73660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Cá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&amp;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Vai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endParaRPr lang="en-US" sz="4400" b="1" dirty="0">
              <a:solidFill>
                <a:srgbClr val="222222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7892" y="158097"/>
            <a:ext cx="406995" cy="4069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506" y="6230317"/>
            <a:ext cx="1016000" cy="57150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455762" y="300253"/>
            <a:ext cx="9144000" cy="1175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rgbClr val="0033CC"/>
                </a:solidFill>
              </a:rPr>
              <a:t>NỘI DUNG TRAO ĐỔI</a:t>
            </a:r>
            <a:endParaRPr lang="en-US" sz="5400" b="1" dirty="0">
              <a:solidFill>
                <a:srgbClr val="0033CC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83" y="1351621"/>
            <a:ext cx="5761937" cy="457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7309" y="2893325"/>
            <a:ext cx="5553583" cy="311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51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1529165" y="1483314"/>
            <a:ext cx="9144000" cy="5498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dirty="0" smtClean="0">
                <a:solidFill>
                  <a:srgbClr val="002060"/>
                </a:solidFill>
              </a:rPr>
              <a:t>CHUYÊN ĐỀ 8</a:t>
            </a:r>
            <a:endParaRPr lang="en-US" sz="4000" dirty="0">
              <a:solidFill>
                <a:srgbClr val="00206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533" y="594825"/>
            <a:ext cx="415110" cy="41511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638" y="6323308"/>
            <a:ext cx="462366" cy="519193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428466" y="259309"/>
            <a:ext cx="9144000" cy="1175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smtClean="0">
                <a:solidFill>
                  <a:srgbClr val="0033CC"/>
                </a:solidFill>
              </a:rPr>
              <a:t>NỘI DUNG T RAO ĐỔI</a:t>
            </a:r>
            <a:endParaRPr lang="en-US" sz="5400" b="1" dirty="0">
              <a:solidFill>
                <a:srgbClr val="0033CC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687" y="1174201"/>
            <a:ext cx="5761937" cy="4571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48414" y="2927889"/>
            <a:ext cx="3970247" cy="2265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6600" indent="-736600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Thuận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lợi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&amp;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khó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khăn</a:t>
            </a:r>
            <a:endParaRPr lang="en-US" sz="4400" b="1" dirty="0">
              <a:solidFill>
                <a:srgbClr val="222222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Action Button: Forward or Next 8">
            <a:hlinkClick r:id="" action="ppaction://customshow?id=2&amp;return=true" highlightClick="1"/>
          </p:cNvPr>
          <p:cNvSpPr/>
          <p:nvPr/>
        </p:nvSpPr>
        <p:spPr>
          <a:xfrm>
            <a:off x="6134970" y="4667534"/>
            <a:ext cx="288269" cy="233361"/>
          </a:xfrm>
          <a:prstGeom prst="actionButtonForwardNex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8221" y="2218472"/>
            <a:ext cx="4964128" cy="371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031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6949" y="144450"/>
            <a:ext cx="461586" cy="461586"/>
          </a:xfrm>
          <a:prstGeom prst="rect">
            <a:avLst/>
          </a:prstGeom>
        </p:spPr>
      </p:pic>
      <p:sp>
        <p:nvSpPr>
          <p:cNvPr id="9" name="Action Button: Forward or Next 8">
            <a:hlinkClick r:id="" action="ppaction://customshow?id=3&amp;return=true" highlightClick="1"/>
          </p:cNvPr>
          <p:cNvSpPr/>
          <p:nvPr/>
        </p:nvSpPr>
        <p:spPr>
          <a:xfrm>
            <a:off x="9670120" y="5245829"/>
            <a:ext cx="388282" cy="308810"/>
          </a:xfrm>
          <a:prstGeom prst="actionButtonForwardNex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5240" y="6267671"/>
            <a:ext cx="542037" cy="483211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428466" y="122832"/>
            <a:ext cx="9144000" cy="1175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smtClean="0">
                <a:solidFill>
                  <a:srgbClr val="0033CC"/>
                </a:solidFill>
              </a:rPr>
              <a:t>NỘI DUNG T RAO ĐỔI</a:t>
            </a:r>
            <a:endParaRPr lang="en-US" sz="5400" b="1" dirty="0">
              <a:solidFill>
                <a:srgbClr val="0033CC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152630" y="1142131"/>
            <a:ext cx="5761937" cy="457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8472" y="1338407"/>
            <a:ext cx="4875468" cy="223188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50065" y="3531045"/>
            <a:ext cx="8453744" cy="2265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6600" indent="-736600" algn="just">
              <a:lnSpc>
                <a:spcPct val="107000"/>
              </a:lnSpc>
              <a:spcAft>
                <a:spcPts val="800"/>
              </a:spcAft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Mô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4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sở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GDNN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4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giới</a:t>
            </a:r>
            <a:endParaRPr lang="en-US" sz="4400" b="1" dirty="0">
              <a:solidFill>
                <a:srgbClr val="222222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706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705</TotalTime>
  <Words>3110</Words>
  <Application>Microsoft Office PowerPoint</Application>
  <PresentationFormat>Widescreen</PresentationFormat>
  <Paragraphs>268</Paragraphs>
  <Slides>38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  <vt:variant>
        <vt:lpstr>Custom Shows</vt:lpstr>
      </vt:variant>
      <vt:variant>
        <vt:i4>6</vt:i4>
      </vt:variant>
    </vt:vector>
  </HeadingPairs>
  <TitlesOfParts>
    <vt:vector size="52" baseType="lpstr">
      <vt:lpstr>Arial</vt:lpstr>
      <vt:lpstr>Arial(BODY)</vt:lpstr>
      <vt:lpstr>Calibri</vt:lpstr>
      <vt:lpstr>Calibri Light</vt:lpstr>
      <vt:lpstr>Times New Roman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NỘI DUNG T RAO ĐỔI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Custom Show 1</vt:lpstr>
      <vt:lpstr>Custom Show 2</vt:lpstr>
      <vt:lpstr>Custom Show 3</vt:lpstr>
      <vt:lpstr>Custom Show 4</vt:lpstr>
      <vt:lpstr>Custom Show 5</vt:lpstr>
      <vt:lpstr>Custom Show 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NỘI DUNG THẢO LUẬN</dc:title>
  <dc:creator>Windows User</dc:creator>
  <cp:lastModifiedBy>Windows User</cp:lastModifiedBy>
  <cp:revision>131</cp:revision>
  <dcterms:created xsi:type="dcterms:W3CDTF">2020-10-05T02:04:31Z</dcterms:created>
  <dcterms:modified xsi:type="dcterms:W3CDTF">2021-01-26T08:00:24Z</dcterms:modified>
</cp:coreProperties>
</file>