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60" r:id="rId1"/>
  </p:sldMasterIdLst>
  <p:sldIdLst>
    <p:sldId id="325" r:id="rId2"/>
    <p:sldId id="257" r:id="rId3"/>
    <p:sldId id="258" r:id="rId4"/>
    <p:sldId id="355" r:id="rId5"/>
    <p:sldId id="259" r:id="rId6"/>
    <p:sldId id="356" r:id="rId7"/>
    <p:sldId id="357" r:id="rId8"/>
    <p:sldId id="358" r:id="rId9"/>
    <p:sldId id="359" r:id="rId10"/>
    <p:sldId id="360" r:id="rId11"/>
    <p:sldId id="361" r:id="rId12"/>
    <p:sldId id="362" r:id="rId13"/>
    <p:sldId id="363" r:id="rId14"/>
    <p:sldId id="364" r:id="rId15"/>
    <p:sldId id="262" r:id="rId16"/>
    <p:sldId id="264" r:id="rId17"/>
    <p:sldId id="265" r:id="rId18"/>
    <p:sldId id="383" r:id="rId19"/>
    <p:sldId id="384" r:id="rId20"/>
    <p:sldId id="386" r:id="rId21"/>
    <p:sldId id="388" r:id="rId22"/>
    <p:sldId id="365" r:id="rId23"/>
    <p:sldId id="366" r:id="rId24"/>
    <p:sldId id="409" r:id="rId25"/>
    <p:sldId id="379" r:id="rId26"/>
    <p:sldId id="380" r:id="rId27"/>
    <p:sldId id="382" r:id="rId28"/>
    <p:sldId id="403" r:id="rId29"/>
    <p:sldId id="404" r:id="rId30"/>
    <p:sldId id="406" r:id="rId31"/>
    <p:sldId id="408" r:id="rId32"/>
    <p:sldId id="368" r:id="rId33"/>
    <p:sldId id="371" r:id="rId34"/>
    <p:sldId id="370" r:id="rId35"/>
    <p:sldId id="373" r:id="rId36"/>
    <p:sldId id="375" r:id="rId37"/>
    <p:sldId id="377" r:id="rId38"/>
    <p:sldId id="270" r:id="rId39"/>
    <p:sldId id="272" r:id="rId40"/>
    <p:sldId id="274" r:id="rId41"/>
    <p:sldId id="378" r:id="rId42"/>
    <p:sldId id="275" r:id="rId43"/>
    <p:sldId id="276" r:id="rId44"/>
    <p:sldId id="277" r:id="rId45"/>
    <p:sldId id="278" r:id="rId46"/>
    <p:sldId id="279" r:id="rId47"/>
    <p:sldId id="280" r:id="rId48"/>
    <p:sldId id="281" r:id="rId49"/>
    <p:sldId id="282" r:id="rId50"/>
    <p:sldId id="289" r:id="rId51"/>
    <p:sldId id="290" r:id="rId52"/>
    <p:sldId id="291" r:id="rId53"/>
    <p:sldId id="292" r:id="rId54"/>
    <p:sldId id="293" r:id="rId55"/>
    <p:sldId id="295" r:id="rId56"/>
    <p:sldId id="296" r:id="rId57"/>
    <p:sldId id="298" r:id="rId58"/>
    <p:sldId id="299" r:id="rId59"/>
    <p:sldId id="410" r:id="rId60"/>
    <p:sldId id="411" r:id="rId61"/>
    <p:sldId id="397" r:id="rId62"/>
    <p:sldId id="398" r:id="rId63"/>
    <p:sldId id="400" r:id="rId64"/>
    <p:sldId id="310" r:id="rId65"/>
    <p:sldId id="401" r:id="rId66"/>
    <p:sldId id="311" r:id="rId67"/>
    <p:sldId id="354" r:id="rId68"/>
    <p:sldId id="317" r:id="rId69"/>
    <p:sldId id="318" r:id="rId70"/>
    <p:sldId id="329" r:id="rId71"/>
    <p:sldId id="330" r:id="rId72"/>
    <p:sldId id="332" r:id="rId73"/>
    <p:sldId id="333" r:id="rId74"/>
    <p:sldId id="334" r:id="rId75"/>
    <p:sldId id="335" r:id="rId76"/>
    <p:sldId id="336" r:id="rId77"/>
    <p:sldId id="337" r:id="rId78"/>
    <p:sldId id="338" r:id="rId79"/>
    <p:sldId id="339" r:id="rId80"/>
    <p:sldId id="340" r:id="rId81"/>
    <p:sldId id="341" r:id="rId82"/>
    <p:sldId id="342" r:id="rId83"/>
    <p:sldId id="345" r:id="rId84"/>
    <p:sldId id="346" r:id="rId85"/>
    <p:sldId id="347" r:id="rId86"/>
    <p:sldId id="348" r:id="rId87"/>
    <p:sldId id="349" r:id="rId88"/>
    <p:sldId id="350" r:id="rId89"/>
    <p:sldId id="351" r:id="rId90"/>
    <p:sldId id="352" r:id="rId91"/>
    <p:sldId id="353" r:id="rId9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76" autoAdjust="0"/>
    <p:restoredTop sz="94660"/>
  </p:normalViewPr>
  <p:slideViewPr>
    <p:cSldViewPr snapToGrid="0">
      <p:cViewPr varScale="1">
        <p:scale>
          <a:sx n="73" d="100"/>
          <a:sy n="73" d="100"/>
        </p:scale>
        <p:origin x="147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FB3C45-428F-448E-B936-E2A018B63EB3}" type="doc">
      <dgm:prSet loTypeId="urn:microsoft.com/office/officeart/2005/8/layout/cycle8" loCatId="cycle" qsTypeId="urn:microsoft.com/office/officeart/2005/8/quickstyle/simple1" qsCatId="simple" csTypeId="urn:microsoft.com/office/officeart/2005/8/colors/accent3_1" csCatId="accent3" phldr="1"/>
      <dgm:spPr/>
    </dgm:pt>
    <dgm:pt modelId="{FD6073EE-B03F-404D-B37A-BBB3BD9D3DCC}">
      <dgm:prSet phldrT="[Text]" custT="1"/>
      <dgm:spPr/>
      <dgm:t>
        <a:bodyPr/>
        <a:lstStyle/>
        <a:p>
          <a:r>
            <a:rPr lang="vi-VN" sz="2600" b="0" i="0" dirty="0" smtClean="0">
              <a:latin typeface="Times New Roman" panose="02020603050405020304" pitchFamily="18" charset="0"/>
              <a:cs typeface="Times New Roman" panose="02020603050405020304" pitchFamily="18" charset="0"/>
            </a:rPr>
            <a:t>Sự hiểu biết </a:t>
          </a:r>
          <a:endParaRPr lang="en-US" sz="2600" b="0" i="0" dirty="0">
            <a:latin typeface="Times New Roman" panose="02020603050405020304" pitchFamily="18" charset="0"/>
            <a:cs typeface="Times New Roman" panose="02020603050405020304" pitchFamily="18" charset="0"/>
          </a:endParaRPr>
        </a:p>
      </dgm:t>
    </dgm:pt>
    <dgm:pt modelId="{BA3E23EA-54FA-4A7D-A62D-BEA36AB8CAF9}" type="parTrans" cxnId="{642FC5B7-AD20-4D69-8762-8EEFDF7ADE49}">
      <dgm:prSet/>
      <dgm:spPr/>
      <dgm:t>
        <a:bodyPr/>
        <a:lstStyle/>
        <a:p>
          <a:endParaRPr lang="en-US" sz="2600" b="0" i="0">
            <a:latin typeface="Times New Roman" panose="02020603050405020304" pitchFamily="18" charset="0"/>
            <a:cs typeface="Times New Roman" panose="02020603050405020304" pitchFamily="18" charset="0"/>
          </a:endParaRPr>
        </a:p>
      </dgm:t>
    </dgm:pt>
    <dgm:pt modelId="{05D1ED07-5AAB-444E-87B2-1B0CF8109BE4}" type="sibTrans" cxnId="{642FC5B7-AD20-4D69-8762-8EEFDF7ADE49}">
      <dgm:prSet/>
      <dgm:spPr/>
      <dgm:t>
        <a:bodyPr/>
        <a:lstStyle/>
        <a:p>
          <a:endParaRPr lang="en-US" sz="2600" b="0" i="0">
            <a:latin typeface="Times New Roman" panose="02020603050405020304" pitchFamily="18" charset="0"/>
            <a:cs typeface="Times New Roman" panose="02020603050405020304" pitchFamily="18" charset="0"/>
          </a:endParaRPr>
        </a:p>
      </dgm:t>
    </dgm:pt>
    <dgm:pt modelId="{B495E635-83AC-4797-940E-B994B2CB951D}">
      <dgm:prSet phldrT="[Text]" custT="1"/>
      <dgm:spPr/>
      <dgm:t>
        <a:bodyPr/>
        <a:lstStyle/>
        <a:p>
          <a:r>
            <a:rPr lang="vi-VN" sz="2600" b="0" i="0" smtClean="0">
              <a:latin typeface="Times New Roman" panose="02020603050405020304" pitchFamily="18" charset="0"/>
              <a:cs typeface="Times New Roman" panose="02020603050405020304" pitchFamily="18" charset="0"/>
            </a:rPr>
            <a:t>Khả năng tư duy và hành động </a:t>
          </a:r>
          <a:endParaRPr lang="en-US" sz="2600" b="0" i="0" dirty="0">
            <a:latin typeface="Times New Roman" panose="02020603050405020304" pitchFamily="18" charset="0"/>
            <a:cs typeface="Times New Roman" panose="02020603050405020304" pitchFamily="18" charset="0"/>
          </a:endParaRPr>
        </a:p>
      </dgm:t>
    </dgm:pt>
    <dgm:pt modelId="{B23EC1F3-5BE7-4871-9AE7-4AF9FE997D6E}" type="parTrans" cxnId="{3B81B729-1E46-4044-9D62-30537D380C12}">
      <dgm:prSet/>
      <dgm:spPr/>
      <dgm:t>
        <a:bodyPr/>
        <a:lstStyle/>
        <a:p>
          <a:endParaRPr lang="en-US" sz="2600" b="0" i="0">
            <a:latin typeface="Times New Roman" panose="02020603050405020304" pitchFamily="18" charset="0"/>
            <a:cs typeface="Times New Roman" panose="02020603050405020304" pitchFamily="18" charset="0"/>
          </a:endParaRPr>
        </a:p>
      </dgm:t>
    </dgm:pt>
    <dgm:pt modelId="{0354FCDF-C699-4E78-9513-4E90CDC8CF42}" type="sibTrans" cxnId="{3B81B729-1E46-4044-9D62-30537D380C12}">
      <dgm:prSet/>
      <dgm:spPr/>
      <dgm:t>
        <a:bodyPr/>
        <a:lstStyle/>
        <a:p>
          <a:endParaRPr lang="en-US" sz="2600" b="0" i="0">
            <a:latin typeface="Times New Roman" panose="02020603050405020304" pitchFamily="18" charset="0"/>
            <a:cs typeface="Times New Roman" panose="02020603050405020304" pitchFamily="18" charset="0"/>
          </a:endParaRPr>
        </a:p>
      </dgm:t>
    </dgm:pt>
    <dgm:pt modelId="{39090F0B-B443-4D18-8F51-F56073B51096}">
      <dgm:prSet phldrT="[Text]" custT="1"/>
      <dgm:spPr/>
      <dgm:t>
        <a:bodyPr/>
        <a:lstStyle/>
        <a:p>
          <a:r>
            <a:rPr lang="vi-VN" sz="2600" b="0" i="0" dirty="0" smtClean="0">
              <a:latin typeface="Times New Roman" panose="02020603050405020304" pitchFamily="18" charset="0"/>
              <a:cs typeface="Times New Roman" panose="02020603050405020304" pitchFamily="18" charset="0"/>
            </a:rPr>
            <a:t>Sự nhận thức </a:t>
          </a:r>
          <a:endParaRPr lang="en-US" sz="2600" b="0" i="0" dirty="0">
            <a:latin typeface="Times New Roman" panose="02020603050405020304" pitchFamily="18" charset="0"/>
            <a:cs typeface="Times New Roman" panose="02020603050405020304" pitchFamily="18" charset="0"/>
          </a:endParaRPr>
        </a:p>
      </dgm:t>
    </dgm:pt>
    <dgm:pt modelId="{EC7F52E0-0DAB-4478-B408-078C70F25BCC}" type="parTrans" cxnId="{8ABBBB62-F655-41AF-879A-9F14EFD6962F}">
      <dgm:prSet/>
      <dgm:spPr/>
      <dgm:t>
        <a:bodyPr/>
        <a:lstStyle/>
        <a:p>
          <a:endParaRPr lang="en-US" sz="2600" b="0" i="0">
            <a:latin typeface="Times New Roman" panose="02020603050405020304" pitchFamily="18" charset="0"/>
            <a:cs typeface="Times New Roman" panose="02020603050405020304" pitchFamily="18" charset="0"/>
          </a:endParaRPr>
        </a:p>
      </dgm:t>
    </dgm:pt>
    <dgm:pt modelId="{5088A04F-A403-4D16-BEE5-C82CCD0C2716}" type="sibTrans" cxnId="{8ABBBB62-F655-41AF-879A-9F14EFD6962F}">
      <dgm:prSet/>
      <dgm:spPr/>
      <dgm:t>
        <a:bodyPr/>
        <a:lstStyle/>
        <a:p>
          <a:endParaRPr lang="en-US" sz="2600" b="0" i="0">
            <a:latin typeface="Times New Roman" panose="02020603050405020304" pitchFamily="18" charset="0"/>
            <a:cs typeface="Times New Roman" panose="02020603050405020304" pitchFamily="18" charset="0"/>
          </a:endParaRPr>
        </a:p>
      </dgm:t>
    </dgm:pt>
    <dgm:pt modelId="{2FF41793-992E-494A-8ADD-E53F0449856C}">
      <dgm:prSet phldrT="[Text]" custT="1"/>
      <dgm:spPr/>
      <dgm:t>
        <a:bodyPr/>
        <a:lstStyle/>
        <a:p>
          <a:r>
            <a:rPr lang="vi-VN" sz="2600" b="0" i="0" smtClean="0">
              <a:latin typeface="Times New Roman" panose="02020603050405020304" pitchFamily="18" charset="0"/>
              <a:cs typeface="Times New Roman" panose="02020603050405020304" pitchFamily="18" charset="0"/>
            </a:rPr>
            <a:t>Lòng nhiệt huyết </a:t>
          </a:r>
          <a:endParaRPr lang="en-US" sz="2600" b="0" i="0" dirty="0">
            <a:latin typeface="Times New Roman" panose="02020603050405020304" pitchFamily="18" charset="0"/>
            <a:cs typeface="Times New Roman" panose="02020603050405020304" pitchFamily="18" charset="0"/>
          </a:endParaRPr>
        </a:p>
      </dgm:t>
    </dgm:pt>
    <dgm:pt modelId="{26179697-45EB-4900-91E1-37CDC9911A54}" type="parTrans" cxnId="{61CDFACD-F6B8-4AC1-B237-FA2C7639EAFC}">
      <dgm:prSet/>
      <dgm:spPr/>
      <dgm:t>
        <a:bodyPr/>
        <a:lstStyle/>
        <a:p>
          <a:endParaRPr lang="en-US" sz="2600" b="0" i="0">
            <a:latin typeface="Times New Roman" panose="02020603050405020304" pitchFamily="18" charset="0"/>
            <a:cs typeface="Times New Roman" panose="02020603050405020304" pitchFamily="18" charset="0"/>
          </a:endParaRPr>
        </a:p>
      </dgm:t>
    </dgm:pt>
    <dgm:pt modelId="{824E2B97-365A-41DF-9ED4-502CCD5F4785}" type="sibTrans" cxnId="{61CDFACD-F6B8-4AC1-B237-FA2C7639EAFC}">
      <dgm:prSet/>
      <dgm:spPr/>
      <dgm:t>
        <a:bodyPr/>
        <a:lstStyle/>
        <a:p>
          <a:endParaRPr lang="en-US" sz="2600" b="0" i="0">
            <a:latin typeface="Times New Roman" panose="02020603050405020304" pitchFamily="18" charset="0"/>
            <a:cs typeface="Times New Roman" panose="02020603050405020304" pitchFamily="18" charset="0"/>
          </a:endParaRPr>
        </a:p>
      </dgm:t>
    </dgm:pt>
    <dgm:pt modelId="{286F8540-DC09-4568-A7AA-FC8171AE9EB6}" type="pres">
      <dgm:prSet presAssocID="{88FB3C45-428F-448E-B936-E2A018B63EB3}" presName="compositeShape" presStyleCnt="0">
        <dgm:presLayoutVars>
          <dgm:chMax val="7"/>
          <dgm:dir/>
          <dgm:resizeHandles val="exact"/>
        </dgm:presLayoutVars>
      </dgm:prSet>
      <dgm:spPr/>
    </dgm:pt>
    <dgm:pt modelId="{7A60BDD4-5013-496F-B99D-68E21DCE02E3}" type="pres">
      <dgm:prSet presAssocID="{88FB3C45-428F-448E-B936-E2A018B63EB3}" presName="wedge1" presStyleLbl="node1" presStyleIdx="0" presStyleCnt="4"/>
      <dgm:spPr/>
      <dgm:t>
        <a:bodyPr/>
        <a:lstStyle/>
        <a:p>
          <a:endParaRPr lang="en-US"/>
        </a:p>
      </dgm:t>
    </dgm:pt>
    <dgm:pt modelId="{23D64B71-9ABF-4FDA-B368-A3C01925E92C}" type="pres">
      <dgm:prSet presAssocID="{88FB3C45-428F-448E-B936-E2A018B63EB3}" presName="dummy1a" presStyleCnt="0"/>
      <dgm:spPr/>
    </dgm:pt>
    <dgm:pt modelId="{79D2B6EE-17CD-44A0-B95C-4C248062FA95}" type="pres">
      <dgm:prSet presAssocID="{88FB3C45-428F-448E-B936-E2A018B63EB3}" presName="dummy1b" presStyleCnt="0"/>
      <dgm:spPr/>
    </dgm:pt>
    <dgm:pt modelId="{D6BC92B6-E20E-428D-A985-FDA8D19BC6DA}" type="pres">
      <dgm:prSet presAssocID="{88FB3C45-428F-448E-B936-E2A018B63EB3}" presName="wedge1Tx" presStyleLbl="node1" presStyleIdx="0" presStyleCnt="4">
        <dgm:presLayoutVars>
          <dgm:chMax val="0"/>
          <dgm:chPref val="0"/>
          <dgm:bulletEnabled val="1"/>
        </dgm:presLayoutVars>
      </dgm:prSet>
      <dgm:spPr/>
      <dgm:t>
        <a:bodyPr/>
        <a:lstStyle/>
        <a:p>
          <a:endParaRPr lang="en-US"/>
        </a:p>
      </dgm:t>
    </dgm:pt>
    <dgm:pt modelId="{879599F2-5338-409D-B0F7-5D053479DA83}" type="pres">
      <dgm:prSet presAssocID="{88FB3C45-428F-448E-B936-E2A018B63EB3}" presName="wedge2" presStyleLbl="node1" presStyleIdx="1" presStyleCnt="4"/>
      <dgm:spPr/>
      <dgm:t>
        <a:bodyPr/>
        <a:lstStyle/>
        <a:p>
          <a:endParaRPr lang="en-US"/>
        </a:p>
      </dgm:t>
    </dgm:pt>
    <dgm:pt modelId="{D278EE0D-CFE0-4AB6-9743-4E9E7525990D}" type="pres">
      <dgm:prSet presAssocID="{88FB3C45-428F-448E-B936-E2A018B63EB3}" presName="dummy2a" presStyleCnt="0"/>
      <dgm:spPr/>
    </dgm:pt>
    <dgm:pt modelId="{642C398A-92D9-4187-9E6C-9E1C03BEB2E8}" type="pres">
      <dgm:prSet presAssocID="{88FB3C45-428F-448E-B936-E2A018B63EB3}" presName="dummy2b" presStyleCnt="0"/>
      <dgm:spPr/>
    </dgm:pt>
    <dgm:pt modelId="{B6E0CD5A-CDBC-4E7B-9A6F-E8510B4AD81C}" type="pres">
      <dgm:prSet presAssocID="{88FB3C45-428F-448E-B936-E2A018B63EB3}" presName="wedge2Tx" presStyleLbl="node1" presStyleIdx="1" presStyleCnt="4">
        <dgm:presLayoutVars>
          <dgm:chMax val="0"/>
          <dgm:chPref val="0"/>
          <dgm:bulletEnabled val="1"/>
        </dgm:presLayoutVars>
      </dgm:prSet>
      <dgm:spPr/>
      <dgm:t>
        <a:bodyPr/>
        <a:lstStyle/>
        <a:p>
          <a:endParaRPr lang="en-US"/>
        </a:p>
      </dgm:t>
    </dgm:pt>
    <dgm:pt modelId="{00FE0BFD-4C71-4266-A8E8-B322B2098843}" type="pres">
      <dgm:prSet presAssocID="{88FB3C45-428F-448E-B936-E2A018B63EB3}" presName="wedge3" presStyleLbl="node1" presStyleIdx="2" presStyleCnt="4"/>
      <dgm:spPr/>
      <dgm:t>
        <a:bodyPr/>
        <a:lstStyle/>
        <a:p>
          <a:endParaRPr lang="en-US"/>
        </a:p>
      </dgm:t>
    </dgm:pt>
    <dgm:pt modelId="{D4A9D4D3-316D-4AA7-AF2B-7BECEF7025AB}" type="pres">
      <dgm:prSet presAssocID="{88FB3C45-428F-448E-B936-E2A018B63EB3}" presName="dummy3a" presStyleCnt="0"/>
      <dgm:spPr/>
    </dgm:pt>
    <dgm:pt modelId="{2F08AD72-1DD1-4475-86DE-2FB48603985D}" type="pres">
      <dgm:prSet presAssocID="{88FB3C45-428F-448E-B936-E2A018B63EB3}" presName="dummy3b" presStyleCnt="0"/>
      <dgm:spPr/>
    </dgm:pt>
    <dgm:pt modelId="{9ED304AD-CD7D-4CD8-8162-7893EC87CD23}" type="pres">
      <dgm:prSet presAssocID="{88FB3C45-428F-448E-B936-E2A018B63EB3}" presName="wedge3Tx" presStyleLbl="node1" presStyleIdx="2" presStyleCnt="4">
        <dgm:presLayoutVars>
          <dgm:chMax val="0"/>
          <dgm:chPref val="0"/>
          <dgm:bulletEnabled val="1"/>
        </dgm:presLayoutVars>
      </dgm:prSet>
      <dgm:spPr/>
      <dgm:t>
        <a:bodyPr/>
        <a:lstStyle/>
        <a:p>
          <a:endParaRPr lang="en-US"/>
        </a:p>
      </dgm:t>
    </dgm:pt>
    <dgm:pt modelId="{2C1E754E-0452-4BEB-8E6D-5F96378A2551}" type="pres">
      <dgm:prSet presAssocID="{88FB3C45-428F-448E-B936-E2A018B63EB3}" presName="wedge4" presStyleLbl="node1" presStyleIdx="3" presStyleCnt="4"/>
      <dgm:spPr/>
      <dgm:t>
        <a:bodyPr/>
        <a:lstStyle/>
        <a:p>
          <a:endParaRPr lang="en-US"/>
        </a:p>
      </dgm:t>
    </dgm:pt>
    <dgm:pt modelId="{ABC902D1-A1E9-4C00-BF9A-8CF59DE198DA}" type="pres">
      <dgm:prSet presAssocID="{88FB3C45-428F-448E-B936-E2A018B63EB3}" presName="dummy4a" presStyleCnt="0"/>
      <dgm:spPr/>
    </dgm:pt>
    <dgm:pt modelId="{24AF40D6-F177-4D02-9608-1C29AF16EF6F}" type="pres">
      <dgm:prSet presAssocID="{88FB3C45-428F-448E-B936-E2A018B63EB3}" presName="dummy4b" presStyleCnt="0"/>
      <dgm:spPr/>
    </dgm:pt>
    <dgm:pt modelId="{889101E1-200C-4242-A095-A5047A7B5FA3}" type="pres">
      <dgm:prSet presAssocID="{88FB3C45-428F-448E-B936-E2A018B63EB3}" presName="wedge4Tx" presStyleLbl="node1" presStyleIdx="3" presStyleCnt="4">
        <dgm:presLayoutVars>
          <dgm:chMax val="0"/>
          <dgm:chPref val="0"/>
          <dgm:bulletEnabled val="1"/>
        </dgm:presLayoutVars>
      </dgm:prSet>
      <dgm:spPr/>
      <dgm:t>
        <a:bodyPr/>
        <a:lstStyle/>
        <a:p>
          <a:endParaRPr lang="en-US"/>
        </a:p>
      </dgm:t>
    </dgm:pt>
    <dgm:pt modelId="{BFA12A7E-25F0-4629-8682-0B01201BD430}" type="pres">
      <dgm:prSet presAssocID="{05D1ED07-5AAB-444E-87B2-1B0CF8109BE4}" presName="arrowWedge1" presStyleLbl="fgSibTrans2D1" presStyleIdx="0" presStyleCnt="4"/>
      <dgm:spPr/>
    </dgm:pt>
    <dgm:pt modelId="{0E1CA85C-06E9-4CFC-B08A-251700B3DDE8}" type="pres">
      <dgm:prSet presAssocID="{824E2B97-365A-41DF-9ED4-502CCD5F4785}" presName="arrowWedge2" presStyleLbl="fgSibTrans2D1" presStyleIdx="1" presStyleCnt="4"/>
      <dgm:spPr/>
    </dgm:pt>
    <dgm:pt modelId="{620F201B-EC1A-4BD1-A474-9A62156AB4D1}" type="pres">
      <dgm:prSet presAssocID="{0354FCDF-C699-4E78-9513-4E90CDC8CF42}" presName="arrowWedge3" presStyleLbl="fgSibTrans2D1" presStyleIdx="2" presStyleCnt="4"/>
      <dgm:spPr/>
    </dgm:pt>
    <dgm:pt modelId="{E3374EF9-788E-4A06-BB02-B22C79855EF4}" type="pres">
      <dgm:prSet presAssocID="{5088A04F-A403-4D16-BEE5-C82CCD0C2716}" presName="arrowWedge4" presStyleLbl="fgSibTrans2D1" presStyleIdx="3" presStyleCnt="4"/>
      <dgm:spPr/>
    </dgm:pt>
  </dgm:ptLst>
  <dgm:cxnLst>
    <dgm:cxn modelId="{017A3EA5-8164-41FC-B95D-6DE8AC0C87C9}" type="presOf" srcId="{88FB3C45-428F-448E-B936-E2A018B63EB3}" destId="{286F8540-DC09-4568-A7AA-FC8171AE9EB6}" srcOrd="0" destOrd="0" presId="urn:microsoft.com/office/officeart/2005/8/layout/cycle8"/>
    <dgm:cxn modelId="{61CDFACD-F6B8-4AC1-B237-FA2C7639EAFC}" srcId="{88FB3C45-428F-448E-B936-E2A018B63EB3}" destId="{2FF41793-992E-494A-8ADD-E53F0449856C}" srcOrd="1" destOrd="0" parTransId="{26179697-45EB-4900-91E1-37CDC9911A54}" sibTransId="{824E2B97-365A-41DF-9ED4-502CCD5F4785}"/>
    <dgm:cxn modelId="{5DC05AFA-4108-4635-8617-34E7D84CAD3F}" type="presOf" srcId="{B495E635-83AC-4797-940E-B994B2CB951D}" destId="{00FE0BFD-4C71-4266-A8E8-B322B2098843}" srcOrd="0" destOrd="0" presId="urn:microsoft.com/office/officeart/2005/8/layout/cycle8"/>
    <dgm:cxn modelId="{BE731ADE-F8F5-4932-B112-C3143AF6D2ED}" type="presOf" srcId="{B495E635-83AC-4797-940E-B994B2CB951D}" destId="{9ED304AD-CD7D-4CD8-8162-7893EC87CD23}" srcOrd="1" destOrd="0" presId="urn:microsoft.com/office/officeart/2005/8/layout/cycle8"/>
    <dgm:cxn modelId="{8ABBBB62-F655-41AF-879A-9F14EFD6962F}" srcId="{88FB3C45-428F-448E-B936-E2A018B63EB3}" destId="{39090F0B-B443-4D18-8F51-F56073B51096}" srcOrd="3" destOrd="0" parTransId="{EC7F52E0-0DAB-4478-B408-078C70F25BCC}" sibTransId="{5088A04F-A403-4D16-BEE5-C82CCD0C2716}"/>
    <dgm:cxn modelId="{448ADBBC-BBDD-496C-9ADA-8026A4E4A9AE}" type="presOf" srcId="{39090F0B-B443-4D18-8F51-F56073B51096}" destId="{889101E1-200C-4242-A095-A5047A7B5FA3}" srcOrd="1" destOrd="0" presId="urn:microsoft.com/office/officeart/2005/8/layout/cycle8"/>
    <dgm:cxn modelId="{3B81B729-1E46-4044-9D62-30537D380C12}" srcId="{88FB3C45-428F-448E-B936-E2A018B63EB3}" destId="{B495E635-83AC-4797-940E-B994B2CB951D}" srcOrd="2" destOrd="0" parTransId="{B23EC1F3-5BE7-4871-9AE7-4AF9FE997D6E}" sibTransId="{0354FCDF-C699-4E78-9513-4E90CDC8CF42}"/>
    <dgm:cxn modelId="{2CAEB886-5165-4A6E-A9DE-E338F3C04459}" type="presOf" srcId="{FD6073EE-B03F-404D-B37A-BBB3BD9D3DCC}" destId="{D6BC92B6-E20E-428D-A985-FDA8D19BC6DA}" srcOrd="1" destOrd="0" presId="urn:microsoft.com/office/officeart/2005/8/layout/cycle8"/>
    <dgm:cxn modelId="{D6E2D414-3EA4-425C-9D19-F762E0B2BADF}" type="presOf" srcId="{39090F0B-B443-4D18-8F51-F56073B51096}" destId="{2C1E754E-0452-4BEB-8E6D-5F96378A2551}" srcOrd="0" destOrd="0" presId="urn:microsoft.com/office/officeart/2005/8/layout/cycle8"/>
    <dgm:cxn modelId="{642FC5B7-AD20-4D69-8762-8EEFDF7ADE49}" srcId="{88FB3C45-428F-448E-B936-E2A018B63EB3}" destId="{FD6073EE-B03F-404D-B37A-BBB3BD9D3DCC}" srcOrd="0" destOrd="0" parTransId="{BA3E23EA-54FA-4A7D-A62D-BEA36AB8CAF9}" sibTransId="{05D1ED07-5AAB-444E-87B2-1B0CF8109BE4}"/>
    <dgm:cxn modelId="{1C931465-738D-4B48-A39F-8CF85E93CAC0}" type="presOf" srcId="{2FF41793-992E-494A-8ADD-E53F0449856C}" destId="{879599F2-5338-409D-B0F7-5D053479DA83}" srcOrd="0" destOrd="0" presId="urn:microsoft.com/office/officeart/2005/8/layout/cycle8"/>
    <dgm:cxn modelId="{18B53F6A-0898-420F-AF11-73AC7466091B}" type="presOf" srcId="{2FF41793-992E-494A-8ADD-E53F0449856C}" destId="{B6E0CD5A-CDBC-4E7B-9A6F-E8510B4AD81C}" srcOrd="1" destOrd="0" presId="urn:microsoft.com/office/officeart/2005/8/layout/cycle8"/>
    <dgm:cxn modelId="{05A74E56-A96A-436F-8464-C6B508E2C868}" type="presOf" srcId="{FD6073EE-B03F-404D-B37A-BBB3BD9D3DCC}" destId="{7A60BDD4-5013-496F-B99D-68E21DCE02E3}" srcOrd="0" destOrd="0" presId="urn:microsoft.com/office/officeart/2005/8/layout/cycle8"/>
    <dgm:cxn modelId="{2136E5A7-FA8D-463C-9A49-0D60FE3E08FB}" type="presParOf" srcId="{286F8540-DC09-4568-A7AA-FC8171AE9EB6}" destId="{7A60BDD4-5013-496F-B99D-68E21DCE02E3}" srcOrd="0" destOrd="0" presId="urn:microsoft.com/office/officeart/2005/8/layout/cycle8"/>
    <dgm:cxn modelId="{AA160FBD-EB60-4BB0-BC94-D7C63FDB19E2}" type="presParOf" srcId="{286F8540-DC09-4568-A7AA-FC8171AE9EB6}" destId="{23D64B71-9ABF-4FDA-B368-A3C01925E92C}" srcOrd="1" destOrd="0" presId="urn:microsoft.com/office/officeart/2005/8/layout/cycle8"/>
    <dgm:cxn modelId="{4B21B4A9-AAA5-4100-84BB-FEBFD8BA4A22}" type="presParOf" srcId="{286F8540-DC09-4568-A7AA-FC8171AE9EB6}" destId="{79D2B6EE-17CD-44A0-B95C-4C248062FA95}" srcOrd="2" destOrd="0" presId="urn:microsoft.com/office/officeart/2005/8/layout/cycle8"/>
    <dgm:cxn modelId="{BA1213E0-592F-42E0-B42C-A4CE651DA022}" type="presParOf" srcId="{286F8540-DC09-4568-A7AA-FC8171AE9EB6}" destId="{D6BC92B6-E20E-428D-A985-FDA8D19BC6DA}" srcOrd="3" destOrd="0" presId="urn:microsoft.com/office/officeart/2005/8/layout/cycle8"/>
    <dgm:cxn modelId="{E455D441-F7F4-4631-937C-0685E1FC5356}" type="presParOf" srcId="{286F8540-DC09-4568-A7AA-FC8171AE9EB6}" destId="{879599F2-5338-409D-B0F7-5D053479DA83}" srcOrd="4" destOrd="0" presId="urn:microsoft.com/office/officeart/2005/8/layout/cycle8"/>
    <dgm:cxn modelId="{F84941D1-BC2B-4DAF-B8B8-2F903A399065}" type="presParOf" srcId="{286F8540-DC09-4568-A7AA-FC8171AE9EB6}" destId="{D278EE0D-CFE0-4AB6-9743-4E9E7525990D}" srcOrd="5" destOrd="0" presId="urn:microsoft.com/office/officeart/2005/8/layout/cycle8"/>
    <dgm:cxn modelId="{1F51E602-30E0-4A48-A258-54C458F50DDC}" type="presParOf" srcId="{286F8540-DC09-4568-A7AA-FC8171AE9EB6}" destId="{642C398A-92D9-4187-9E6C-9E1C03BEB2E8}" srcOrd="6" destOrd="0" presId="urn:microsoft.com/office/officeart/2005/8/layout/cycle8"/>
    <dgm:cxn modelId="{638564CC-4DBB-48FE-8001-5D13617136B8}" type="presParOf" srcId="{286F8540-DC09-4568-A7AA-FC8171AE9EB6}" destId="{B6E0CD5A-CDBC-4E7B-9A6F-E8510B4AD81C}" srcOrd="7" destOrd="0" presId="urn:microsoft.com/office/officeart/2005/8/layout/cycle8"/>
    <dgm:cxn modelId="{F7C28537-D496-4DD2-B6AF-AD62CEF3EFCA}" type="presParOf" srcId="{286F8540-DC09-4568-A7AA-FC8171AE9EB6}" destId="{00FE0BFD-4C71-4266-A8E8-B322B2098843}" srcOrd="8" destOrd="0" presId="urn:microsoft.com/office/officeart/2005/8/layout/cycle8"/>
    <dgm:cxn modelId="{7DB236A1-6659-42E2-A86F-CDAFC3A7D2E0}" type="presParOf" srcId="{286F8540-DC09-4568-A7AA-FC8171AE9EB6}" destId="{D4A9D4D3-316D-4AA7-AF2B-7BECEF7025AB}" srcOrd="9" destOrd="0" presId="urn:microsoft.com/office/officeart/2005/8/layout/cycle8"/>
    <dgm:cxn modelId="{3683C2FC-6B7E-4908-A2EC-C4994580E03F}" type="presParOf" srcId="{286F8540-DC09-4568-A7AA-FC8171AE9EB6}" destId="{2F08AD72-1DD1-4475-86DE-2FB48603985D}" srcOrd="10" destOrd="0" presId="urn:microsoft.com/office/officeart/2005/8/layout/cycle8"/>
    <dgm:cxn modelId="{5093E709-8AF2-444A-BE04-C165D287D565}" type="presParOf" srcId="{286F8540-DC09-4568-A7AA-FC8171AE9EB6}" destId="{9ED304AD-CD7D-4CD8-8162-7893EC87CD23}" srcOrd="11" destOrd="0" presId="urn:microsoft.com/office/officeart/2005/8/layout/cycle8"/>
    <dgm:cxn modelId="{6675CC6F-3534-43B7-8865-C81E0B11DADE}" type="presParOf" srcId="{286F8540-DC09-4568-A7AA-FC8171AE9EB6}" destId="{2C1E754E-0452-4BEB-8E6D-5F96378A2551}" srcOrd="12" destOrd="0" presId="urn:microsoft.com/office/officeart/2005/8/layout/cycle8"/>
    <dgm:cxn modelId="{367180CF-457A-43AB-978C-16F3CB2D3549}" type="presParOf" srcId="{286F8540-DC09-4568-A7AA-FC8171AE9EB6}" destId="{ABC902D1-A1E9-4C00-BF9A-8CF59DE198DA}" srcOrd="13" destOrd="0" presId="urn:microsoft.com/office/officeart/2005/8/layout/cycle8"/>
    <dgm:cxn modelId="{88758F4D-1BA6-4D9F-8EE7-C8D9067AB765}" type="presParOf" srcId="{286F8540-DC09-4568-A7AA-FC8171AE9EB6}" destId="{24AF40D6-F177-4D02-9608-1C29AF16EF6F}" srcOrd="14" destOrd="0" presId="urn:microsoft.com/office/officeart/2005/8/layout/cycle8"/>
    <dgm:cxn modelId="{30E7E5D7-CF66-4507-AD37-25E7E12D65FB}" type="presParOf" srcId="{286F8540-DC09-4568-A7AA-FC8171AE9EB6}" destId="{889101E1-200C-4242-A095-A5047A7B5FA3}" srcOrd="15" destOrd="0" presId="urn:microsoft.com/office/officeart/2005/8/layout/cycle8"/>
    <dgm:cxn modelId="{EF76E8C3-E303-45AC-BF11-E76AFA64B652}" type="presParOf" srcId="{286F8540-DC09-4568-A7AA-FC8171AE9EB6}" destId="{BFA12A7E-25F0-4629-8682-0B01201BD430}" srcOrd="16" destOrd="0" presId="urn:microsoft.com/office/officeart/2005/8/layout/cycle8"/>
    <dgm:cxn modelId="{1ECA1D8A-3C77-49F2-BE00-BF0DFD698402}" type="presParOf" srcId="{286F8540-DC09-4568-A7AA-FC8171AE9EB6}" destId="{0E1CA85C-06E9-4CFC-B08A-251700B3DDE8}" srcOrd="17" destOrd="0" presId="urn:microsoft.com/office/officeart/2005/8/layout/cycle8"/>
    <dgm:cxn modelId="{837CD81A-6020-49F3-B893-ADD316262006}" type="presParOf" srcId="{286F8540-DC09-4568-A7AA-FC8171AE9EB6}" destId="{620F201B-EC1A-4BD1-A474-9A62156AB4D1}" srcOrd="18" destOrd="0" presId="urn:microsoft.com/office/officeart/2005/8/layout/cycle8"/>
    <dgm:cxn modelId="{23F96C54-48EE-4701-8EF8-134796B1446E}" type="presParOf" srcId="{286F8540-DC09-4568-A7AA-FC8171AE9EB6}" destId="{E3374EF9-788E-4A06-BB02-B22C79855EF4}" srcOrd="19"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60BDD4-5013-496F-B99D-68E21DCE02E3}">
      <dsp:nvSpPr>
        <dsp:cNvPr id="0" name=""/>
        <dsp:cNvSpPr/>
      </dsp:nvSpPr>
      <dsp:spPr>
        <a:xfrm>
          <a:off x="2117306" y="303381"/>
          <a:ext cx="4096512" cy="4096512"/>
        </a:xfrm>
        <a:prstGeom prst="pie">
          <a:avLst>
            <a:gd name="adj1" fmla="val 16200000"/>
            <a:gd name="adj2" fmla="val 0"/>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vi-VN" sz="2600" b="0" i="0" kern="1200" dirty="0" smtClean="0">
              <a:latin typeface="Times New Roman" panose="02020603050405020304" pitchFamily="18" charset="0"/>
              <a:cs typeface="Times New Roman" panose="02020603050405020304" pitchFamily="18" charset="0"/>
            </a:rPr>
            <a:t>Sự hiểu biết </a:t>
          </a:r>
          <a:endParaRPr lang="en-US" sz="2600" b="0" i="0" kern="1200" dirty="0">
            <a:latin typeface="Times New Roman" panose="02020603050405020304" pitchFamily="18" charset="0"/>
            <a:cs typeface="Times New Roman" panose="02020603050405020304" pitchFamily="18" charset="0"/>
          </a:endParaRPr>
        </a:p>
      </dsp:txBody>
      <dsp:txXfrm>
        <a:off x="4291872" y="1152432"/>
        <a:ext cx="1511808" cy="1121664"/>
      </dsp:txXfrm>
    </dsp:sp>
    <dsp:sp modelId="{879599F2-5338-409D-B0F7-5D053479DA83}">
      <dsp:nvSpPr>
        <dsp:cNvPr id="0" name=""/>
        <dsp:cNvSpPr/>
      </dsp:nvSpPr>
      <dsp:spPr>
        <a:xfrm>
          <a:off x="2117306" y="440906"/>
          <a:ext cx="4096512" cy="4096512"/>
        </a:xfrm>
        <a:prstGeom prst="pie">
          <a:avLst>
            <a:gd name="adj1" fmla="val 0"/>
            <a:gd name="adj2" fmla="val 5400000"/>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vi-VN" sz="2600" b="0" i="0" kern="1200" smtClean="0">
              <a:latin typeface="Times New Roman" panose="02020603050405020304" pitchFamily="18" charset="0"/>
              <a:cs typeface="Times New Roman" panose="02020603050405020304" pitchFamily="18" charset="0"/>
            </a:rPr>
            <a:t>Lòng nhiệt huyết </a:t>
          </a:r>
          <a:endParaRPr lang="en-US" sz="2600" b="0" i="0" kern="1200" dirty="0">
            <a:latin typeface="Times New Roman" panose="02020603050405020304" pitchFamily="18" charset="0"/>
            <a:cs typeface="Times New Roman" panose="02020603050405020304" pitchFamily="18" charset="0"/>
          </a:endParaRPr>
        </a:p>
      </dsp:txBody>
      <dsp:txXfrm>
        <a:off x="4291872" y="2566704"/>
        <a:ext cx="1511808" cy="1121664"/>
      </dsp:txXfrm>
    </dsp:sp>
    <dsp:sp modelId="{00FE0BFD-4C71-4266-A8E8-B322B2098843}">
      <dsp:nvSpPr>
        <dsp:cNvPr id="0" name=""/>
        <dsp:cNvSpPr/>
      </dsp:nvSpPr>
      <dsp:spPr>
        <a:xfrm>
          <a:off x="1979781" y="440906"/>
          <a:ext cx="4096512" cy="4096512"/>
        </a:xfrm>
        <a:prstGeom prst="pie">
          <a:avLst>
            <a:gd name="adj1" fmla="val 5400000"/>
            <a:gd name="adj2" fmla="val 10800000"/>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vi-VN" sz="2600" b="0" i="0" kern="1200" smtClean="0">
              <a:latin typeface="Times New Roman" panose="02020603050405020304" pitchFamily="18" charset="0"/>
              <a:cs typeface="Times New Roman" panose="02020603050405020304" pitchFamily="18" charset="0"/>
            </a:rPr>
            <a:t>Khả năng tư duy và hành động </a:t>
          </a:r>
          <a:endParaRPr lang="en-US" sz="2600" b="0" i="0" kern="1200" dirty="0">
            <a:latin typeface="Times New Roman" panose="02020603050405020304" pitchFamily="18" charset="0"/>
            <a:cs typeface="Times New Roman" panose="02020603050405020304" pitchFamily="18" charset="0"/>
          </a:endParaRPr>
        </a:p>
      </dsp:txBody>
      <dsp:txXfrm>
        <a:off x="2389919" y="2566704"/>
        <a:ext cx="1511808" cy="1121664"/>
      </dsp:txXfrm>
    </dsp:sp>
    <dsp:sp modelId="{2C1E754E-0452-4BEB-8E6D-5F96378A2551}">
      <dsp:nvSpPr>
        <dsp:cNvPr id="0" name=""/>
        <dsp:cNvSpPr/>
      </dsp:nvSpPr>
      <dsp:spPr>
        <a:xfrm>
          <a:off x="1979781" y="303381"/>
          <a:ext cx="4096512" cy="4096512"/>
        </a:xfrm>
        <a:prstGeom prst="pie">
          <a:avLst>
            <a:gd name="adj1" fmla="val 10800000"/>
            <a:gd name="adj2" fmla="val 16200000"/>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vi-VN" sz="2600" b="0" i="0" kern="1200" dirty="0" smtClean="0">
              <a:latin typeface="Times New Roman" panose="02020603050405020304" pitchFamily="18" charset="0"/>
              <a:cs typeface="Times New Roman" panose="02020603050405020304" pitchFamily="18" charset="0"/>
            </a:rPr>
            <a:t>Sự nhận thức </a:t>
          </a:r>
          <a:endParaRPr lang="en-US" sz="2600" b="0" i="0" kern="1200" dirty="0">
            <a:latin typeface="Times New Roman" panose="02020603050405020304" pitchFamily="18" charset="0"/>
            <a:cs typeface="Times New Roman" panose="02020603050405020304" pitchFamily="18" charset="0"/>
          </a:endParaRPr>
        </a:p>
      </dsp:txBody>
      <dsp:txXfrm>
        <a:off x="2389919" y="1152432"/>
        <a:ext cx="1511808" cy="1121664"/>
      </dsp:txXfrm>
    </dsp:sp>
    <dsp:sp modelId="{BFA12A7E-25F0-4629-8682-0B01201BD430}">
      <dsp:nvSpPr>
        <dsp:cNvPr id="0" name=""/>
        <dsp:cNvSpPr/>
      </dsp:nvSpPr>
      <dsp:spPr>
        <a:xfrm>
          <a:off x="1863713" y="49787"/>
          <a:ext cx="4603699" cy="4603699"/>
        </a:xfrm>
        <a:prstGeom prst="circularArrow">
          <a:avLst>
            <a:gd name="adj1" fmla="val 5085"/>
            <a:gd name="adj2" fmla="val 327528"/>
            <a:gd name="adj3" fmla="val 21272472"/>
            <a:gd name="adj4" fmla="val 16200000"/>
            <a:gd name="adj5" fmla="val 5932"/>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E1CA85C-06E9-4CFC-B08A-251700B3DDE8}">
      <dsp:nvSpPr>
        <dsp:cNvPr id="0" name=""/>
        <dsp:cNvSpPr/>
      </dsp:nvSpPr>
      <dsp:spPr>
        <a:xfrm>
          <a:off x="1863713" y="187313"/>
          <a:ext cx="4603699" cy="4603699"/>
        </a:xfrm>
        <a:prstGeom prst="circularArrow">
          <a:avLst>
            <a:gd name="adj1" fmla="val 5085"/>
            <a:gd name="adj2" fmla="val 327528"/>
            <a:gd name="adj3" fmla="val 5072472"/>
            <a:gd name="adj4" fmla="val 0"/>
            <a:gd name="adj5" fmla="val 5932"/>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20F201B-EC1A-4BD1-A474-9A62156AB4D1}">
      <dsp:nvSpPr>
        <dsp:cNvPr id="0" name=""/>
        <dsp:cNvSpPr/>
      </dsp:nvSpPr>
      <dsp:spPr>
        <a:xfrm>
          <a:off x="1726187" y="187313"/>
          <a:ext cx="4603699" cy="4603699"/>
        </a:xfrm>
        <a:prstGeom prst="circularArrow">
          <a:avLst>
            <a:gd name="adj1" fmla="val 5085"/>
            <a:gd name="adj2" fmla="val 327528"/>
            <a:gd name="adj3" fmla="val 10472472"/>
            <a:gd name="adj4" fmla="val 5400000"/>
            <a:gd name="adj5" fmla="val 5932"/>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3374EF9-788E-4A06-BB02-B22C79855EF4}">
      <dsp:nvSpPr>
        <dsp:cNvPr id="0" name=""/>
        <dsp:cNvSpPr/>
      </dsp:nvSpPr>
      <dsp:spPr>
        <a:xfrm>
          <a:off x="1726187" y="49787"/>
          <a:ext cx="4603699" cy="4603699"/>
        </a:xfrm>
        <a:prstGeom prst="circularArrow">
          <a:avLst>
            <a:gd name="adj1" fmla="val 5085"/>
            <a:gd name="adj2" fmla="val 327528"/>
            <a:gd name="adj3" fmla="val 15872472"/>
            <a:gd name="adj4" fmla="val 10800000"/>
            <a:gd name="adj5" fmla="val 5932"/>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9B49B2E-D8F2-4DF1-8FFE-16AAC9DDCB4F}" type="datetimeFigureOut">
              <a:rPr lang="en-US" smtClean="0"/>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434AF9-E8E6-4722-A219-2B5F3C163130}" type="slidenum">
              <a:rPr lang="en-US" smtClean="0"/>
              <a:t>‹#›</a:t>
            </a:fld>
            <a:endParaRPr lang="en-US"/>
          </a:p>
        </p:txBody>
      </p:sp>
    </p:spTree>
    <p:extLst>
      <p:ext uri="{BB962C8B-B14F-4D97-AF65-F5344CB8AC3E}">
        <p14:creationId xmlns:p14="http://schemas.microsoft.com/office/powerpoint/2010/main" val="1578880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9B49B2E-D8F2-4DF1-8FFE-16AAC9DDCB4F}" type="datetimeFigureOut">
              <a:rPr lang="en-US" smtClean="0"/>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434AF9-E8E6-4722-A219-2B5F3C163130}" type="slidenum">
              <a:rPr lang="en-US" smtClean="0"/>
              <a:t>‹#›</a:t>
            </a:fld>
            <a:endParaRPr lang="en-US"/>
          </a:p>
        </p:txBody>
      </p:sp>
    </p:spTree>
    <p:extLst>
      <p:ext uri="{BB962C8B-B14F-4D97-AF65-F5344CB8AC3E}">
        <p14:creationId xmlns:p14="http://schemas.microsoft.com/office/powerpoint/2010/main" val="3835486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9B49B2E-D8F2-4DF1-8FFE-16AAC9DDCB4F}" type="datetimeFigureOut">
              <a:rPr lang="en-US" smtClean="0"/>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434AF9-E8E6-4722-A219-2B5F3C163130}" type="slidenum">
              <a:rPr lang="en-US" smtClean="0"/>
              <a:t>‹#›</a:t>
            </a:fld>
            <a:endParaRPr lang="en-US"/>
          </a:p>
        </p:txBody>
      </p:sp>
    </p:spTree>
    <p:extLst>
      <p:ext uri="{BB962C8B-B14F-4D97-AF65-F5344CB8AC3E}">
        <p14:creationId xmlns:p14="http://schemas.microsoft.com/office/powerpoint/2010/main" val="1736756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genda Layout">
    <p:spTree>
      <p:nvGrpSpPr>
        <p:cNvPr id="1" name=""/>
        <p:cNvGrpSpPr/>
        <p:nvPr/>
      </p:nvGrpSpPr>
      <p:grpSpPr>
        <a:xfrm>
          <a:off x="0" y="0"/>
          <a:ext cx="0" cy="0"/>
          <a:chOff x="0" y="0"/>
          <a:chExt cx="0" cy="0"/>
        </a:xfrm>
      </p:grpSpPr>
      <p:pic>
        <p:nvPicPr>
          <p:cNvPr id="2052" name="Picture 4" descr="G:\002-KIMS BUSINESS\007-02-Googleslidesppt\02-GSppt-Contents-Kim\20170429\07-\item0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5536" y="2170883"/>
            <a:ext cx="2527764" cy="3370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8888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9"/>
            <a:ext cx="9144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anose="020B0604020202020204"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4"/>
            <a:ext cx="9144000" cy="384043"/>
          </a:xfrm>
          <a:prstGeom prst="rect">
            <a:avLst/>
          </a:prstGeom>
        </p:spPr>
        <p:txBody>
          <a:bodyPr anchor="ctr"/>
          <a:lstStyle>
            <a:lvl1pPr marL="0" indent="0" algn="ctr">
              <a:buNone/>
              <a:defRPr sz="1865" b="0" baseline="0">
                <a:solidFill>
                  <a:schemeClr val="tx1">
                    <a:lumMod val="75000"/>
                    <a:lumOff val="25000"/>
                  </a:schemeClr>
                </a:solidFill>
                <a:latin typeface="+mn-lt"/>
                <a:cs typeface="Arial" panose="020B0604020202020204" pitchFamily="34" charset="0"/>
              </a:defRPr>
            </a:lvl1pPr>
          </a:lstStyle>
          <a:p>
            <a:pPr lvl="0"/>
            <a:r>
              <a:rPr lang="en-US" altLang="ko-KR" dirty="0"/>
              <a:t>Insert the title of your subtitle Here</a:t>
            </a:r>
          </a:p>
        </p:txBody>
      </p:sp>
      <p:grpSp>
        <p:nvGrpSpPr>
          <p:cNvPr id="23" name="Group 2"/>
          <p:cNvGrpSpPr/>
          <p:nvPr userDrawn="1"/>
        </p:nvGrpSpPr>
        <p:grpSpPr>
          <a:xfrm>
            <a:off x="2367" y="6730999"/>
            <a:ext cx="9141634" cy="141244"/>
            <a:chOff x="2267744" y="4865360"/>
            <a:chExt cx="8064896" cy="154663"/>
          </a:xfrm>
        </p:grpSpPr>
        <p:sp>
          <p:nvSpPr>
            <p:cNvPr id="24" name="Rectangle 1"/>
            <p:cNvSpPr/>
            <p:nvPr userDrawn="1"/>
          </p:nvSpPr>
          <p:spPr>
            <a:xfrm>
              <a:off x="2267744" y="4872209"/>
              <a:ext cx="504056" cy="147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Arial" panose="020B0604020202020204"/>
                <a:cs typeface="+mn-cs"/>
              </a:endParaRPr>
            </a:p>
          </p:txBody>
        </p:sp>
        <p:sp>
          <p:nvSpPr>
            <p:cNvPr id="25" name="Rectangle 6"/>
            <p:cNvSpPr/>
            <p:nvPr userDrawn="1"/>
          </p:nvSpPr>
          <p:spPr>
            <a:xfrm>
              <a:off x="2771800" y="4872088"/>
              <a:ext cx="504056" cy="147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26" name="Rectangle 7"/>
            <p:cNvSpPr/>
            <p:nvPr userDrawn="1"/>
          </p:nvSpPr>
          <p:spPr>
            <a:xfrm>
              <a:off x="3275856" y="4870431"/>
              <a:ext cx="504056" cy="1478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27" name="Rectangle 8"/>
            <p:cNvSpPr/>
            <p:nvPr userDrawn="1"/>
          </p:nvSpPr>
          <p:spPr>
            <a:xfrm>
              <a:off x="3779912" y="4870310"/>
              <a:ext cx="504056" cy="1478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28" name="Rectangle 11"/>
            <p:cNvSpPr/>
            <p:nvPr userDrawn="1"/>
          </p:nvSpPr>
          <p:spPr>
            <a:xfrm>
              <a:off x="4283968" y="4868845"/>
              <a:ext cx="504056" cy="147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29" name="Rectangle 12"/>
            <p:cNvSpPr/>
            <p:nvPr userDrawn="1"/>
          </p:nvSpPr>
          <p:spPr>
            <a:xfrm>
              <a:off x="4788024" y="4868724"/>
              <a:ext cx="504056" cy="147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30" name="Rectangle 13"/>
            <p:cNvSpPr/>
            <p:nvPr userDrawn="1"/>
          </p:nvSpPr>
          <p:spPr>
            <a:xfrm>
              <a:off x="5292080" y="4867067"/>
              <a:ext cx="504056" cy="1478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31" name="Rectangle 14"/>
            <p:cNvSpPr/>
            <p:nvPr userDrawn="1"/>
          </p:nvSpPr>
          <p:spPr>
            <a:xfrm>
              <a:off x="5796136" y="4866946"/>
              <a:ext cx="504056" cy="1478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32" name="Rectangle 15"/>
            <p:cNvSpPr/>
            <p:nvPr userDrawn="1"/>
          </p:nvSpPr>
          <p:spPr>
            <a:xfrm>
              <a:off x="6300192" y="4868845"/>
              <a:ext cx="504056" cy="147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33" name="Rectangle 16"/>
            <p:cNvSpPr/>
            <p:nvPr userDrawn="1"/>
          </p:nvSpPr>
          <p:spPr>
            <a:xfrm>
              <a:off x="6804248" y="4868724"/>
              <a:ext cx="504056" cy="147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34" name="Rectangle 17"/>
            <p:cNvSpPr/>
            <p:nvPr userDrawn="1"/>
          </p:nvSpPr>
          <p:spPr>
            <a:xfrm>
              <a:off x="7308304" y="4867067"/>
              <a:ext cx="504056" cy="1478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35" name="Rectangle 18"/>
            <p:cNvSpPr/>
            <p:nvPr userDrawn="1"/>
          </p:nvSpPr>
          <p:spPr>
            <a:xfrm>
              <a:off x="7812360" y="4866946"/>
              <a:ext cx="504056" cy="1478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36" name="Rectangle 19"/>
            <p:cNvSpPr/>
            <p:nvPr userDrawn="1"/>
          </p:nvSpPr>
          <p:spPr>
            <a:xfrm>
              <a:off x="8316416" y="4865481"/>
              <a:ext cx="504056" cy="147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37" name="Rectangle 20"/>
            <p:cNvSpPr/>
            <p:nvPr userDrawn="1"/>
          </p:nvSpPr>
          <p:spPr>
            <a:xfrm>
              <a:off x="8820472" y="4865360"/>
              <a:ext cx="504056" cy="147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38" name="Rectangle 21"/>
            <p:cNvSpPr/>
            <p:nvPr userDrawn="1"/>
          </p:nvSpPr>
          <p:spPr>
            <a:xfrm>
              <a:off x="9324528" y="4871445"/>
              <a:ext cx="504056" cy="1478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sp>
          <p:nvSpPr>
            <p:cNvPr id="39" name="Rectangle 22"/>
            <p:cNvSpPr/>
            <p:nvPr userDrawn="1"/>
          </p:nvSpPr>
          <p:spPr>
            <a:xfrm>
              <a:off x="9828584" y="4871324"/>
              <a:ext cx="504056" cy="1478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auto" latinLnBrk="1"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white"/>
                </a:solidFill>
                <a:effectLst/>
                <a:uLnTx/>
                <a:uFillTx/>
                <a:latin typeface="Arial" panose="020B0604020202020204"/>
                <a:cs typeface="+mn-cs"/>
              </a:endParaRPr>
            </a:p>
          </p:txBody>
        </p:sp>
      </p:grpSp>
    </p:spTree>
    <p:extLst>
      <p:ext uri="{BB962C8B-B14F-4D97-AF65-F5344CB8AC3E}">
        <p14:creationId xmlns:p14="http://schemas.microsoft.com/office/powerpoint/2010/main" val="1130421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319088"/>
            <a:ext cx="8229600" cy="5635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447800"/>
            <a:ext cx="8229600" cy="4876800"/>
          </a:xfrm>
        </p:spPr>
        <p:txBody>
          <a:bodyPr>
            <a:normAutofit/>
          </a:bodyPr>
          <a:lstStyle/>
          <a:p>
            <a:pPr lvl="0"/>
            <a:r>
              <a:rPr lang="en-US" noProof="0" smtClean="0"/>
              <a:t>Click icon to add table</a:t>
            </a:r>
            <a:endParaRPr lang="en-US" noProof="0"/>
          </a:p>
        </p:txBody>
      </p:sp>
      <p:sp>
        <p:nvSpPr>
          <p:cNvPr id="4" name="Rectangle 4"/>
          <p:cNvSpPr>
            <a:spLocks noGrp="1" noChangeArrowheads="1"/>
          </p:cNvSpPr>
          <p:nvPr>
            <p:ph type="dt" sz="half" idx="10"/>
          </p:nvPr>
        </p:nvSpPr>
        <p:spPr/>
        <p:txBody>
          <a:bodyPr/>
          <a:lstStyle>
            <a:lvl1pPr>
              <a:defRPr/>
            </a:lvl1pPr>
          </a:lstStyle>
          <a:p>
            <a:pPr>
              <a:defRPr/>
            </a:pPr>
            <a:r>
              <a:rPr lang="en-US"/>
              <a:t>www.themegallery.com</a:t>
            </a:r>
          </a:p>
        </p:txBody>
      </p:sp>
      <p:sp>
        <p:nvSpPr>
          <p:cNvPr id="5" name="Rectangle 6"/>
          <p:cNvSpPr>
            <a:spLocks noGrp="1" noChangeArrowheads="1"/>
          </p:cNvSpPr>
          <p:nvPr>
            <p:ph type="sldNum" sz="quarter" idx="11"/>
          </p:nvPr>
        </p:nvSpPr>
        <p:spPr/>
        <p:txBody>
          <a:bodyPr/>
          <a:lstStyle>
            <a:lvl1pPr>
              <a:defRPr/>
            </a:lvl1pPr>
          </a:lstStyle>
          <a:p>
            <a:pPr>
              <a:defRPr/>
            </a:pPr>
            <a:fld id="{805F538B-23B1-42D0-A5A5-79E5A1A1B1FB}" type="slidenum">
              <a:rPr lang="en-US" altLang="en-US"/>
              <a:pPr>
                <a:defRPr/>
              </a:pPr>
              <a:t>‹#›</a:t>
            </a:fld>
            <a:endParaRPr lang="en-US" altLang="en-US"/>
          </a:p>
        </p:txBody>
      </p:sp>
      <p:sp>
        <p:nvSpPr>
          <p:cNvPr id="6" name="Footer Placeholder 5"/>
          <p:cNvSpPr>
            <a:spLocks noGrp="1" noChangeArrowheads="1"/>
          </p:cNvSpPr>
          <p:nvPr>
            <p:ph type="ftr" sz="quarter" idx="12"/>
          </p:nvPr>
        </p:nvSpPr>
        <p:spPr/>
        <p:txBody>
          <a:bodyPr/>
          <a:lstStyle>
            <a:lvl1pPr>
              <a:defRPr/>
            </a:lvl1pPr>
          </a:lstStyle>
          <a:p>
            <a:pPr>
              <a:defRPr/>
            </a:pPr>
            <a:r>
              <a:rPr lang="en-US"/>
              <a:t>Company Logo</a:t>
            </a:r>
          </a:p>
        </p:txBody>
      </p:sp>
    </p:spTree>
    <p:extLst>
      <p:ext uri="{BB962C8B-B14F-4D97-AF65-F5344CB8AC3E}">
        <p14:creationId xmlns:p14="http://schemas.microsoft.com/office/powerpoint/2010/main" val="334016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9B49B2E-D8F2-4DF1-8FFE-16AAC9DDCB4F}" type="datetimeFigureOut">
              <a:rPr lang="en-US" smtClean="0"/>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434AF9-E8E6-4722-A219-2B5F3C163130}" type="slidenum">
              <a:rPr lang="en-US" smtClean="0"/>
              <a:t>‹#›</a:t>
            </a:fld>
            <a:endParaRPr lang="en-US"/>
          </a:p>
        </p:txBody>
      </p:sp>
    </p:spTree>
    <p:extLst>
      <p:ext uri="{BB962C8B-B14F-4D97-AF65-F5344CB8AC3E}">
        <p14:creationId xmlns:p14="http://schemas.microsoft.com/office/powerpoint/2010/main" val="842099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9B49B2E-D8F2-4DF1-8FFE-16AAC9DDCB4F}" type="datetimeFigureOut">
              <a:rPr lang="en-US" smtClean="0"/>
              <a:t>12/3/2020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434AF9-E8E6-4722-A219-2B5F3C163130}" type="slidenum">
              <a:rPr lang="en-US" smtClean="0"/>
              <a:t>‹#›</a:t>
            </a:fld>
            <a:endParaRPr lang="en-US"/>
          </a:p>
        </p:txBody>
      </p:sp>
    </p:spTree>
    <p:extLst>
      <p:ext uri="{BB962C8B-B14F-4D97-AF65-F5344CB8AC3E}">
        <p14:creationId xmlns:p14="http://schemas.microsoft.com/office/powerpoint/2010/main" val="3488013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9B49B2E-D8F2-4DF1-8FFE-16AAC9DDCB4F}" type="datetimeFigureOut">
              <a:rPr lang="en-US" smtClean="0"/>
              <a:t>12/3/2020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434AF9-E8E6-4722-A219-2B5F3C163130}" type="slidenum">
              <a:rPr lang="en-US" smtClean="0"/>
              <a:t>‹#›</a:t>
            </a:fld>
            <a:endParaRPr lang="en-US"/>
          </a:p>
        </p:txBody>
      </p:sp>
    </p:spTree>
    <p:extLst>
      <p:ext uri="{BB962C8B-B14F-4D97-AF65-F5344CB8AC3E}">
        <p14:creationId xmlns:p14="http://schemas.microsoft.com/office/powerpoint/2010/main" val="2145689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9B49B2E-D8F2-4DF1-8FFE-16AAC9DDCB4F}" type="datetimeFigureOut">
              <a:rPr lang="en-US" smtClean="0"/>
              <a:t>12/3/2020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434AF9-E8E6-4722-A219-2B5F3C163130}" type="slidenum">
              <a:rPr lang="en-US" smtClean="0"/>
              <a:t>‹#›</a:t>
            </a:fld>
            <a:endParaRPr lang="en-US"/>
          </a:p>
        </p:txBody>
      </p:sp>
    </p:spTree>
    <p:extLst>
      <p:ext uri="{BB962C8B-B14F-4D97-AF65-F5344CB8AC3E}">
        <p14:creationId xmlns:p14="http://schemas.microsoft.com/office/powerpoint/2010/main" val="476032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9B49B2E-D8F2-4DF1-8FFE-16AAC9DDCB4F}" type="datetimeFigureOut">
              <a:rPr lang="en-US" smtClean="0"/>
              <a:t>12/3/2020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434AF9-E8E6-4722-A219-2B5F3C163130}" type="slidenum">
              <a:rPr lang="en-US" smtClean="0"/>
              <a:t>‹#›</a:t>
            </a:fld>
            <a:endParaRPr lang="en-US"/>
          </a:p>
        </p:txBody>
      </p:sp>
    </p:spTree>
    <p:extLst>
      <p:ext uri="{BB962C8B-B14F-4D97-AF65-F5344CB8AC3E}">
        <p14:creationId xmlns:p14="http://schemas.microsoft.com/office/powerpoint/2010/main" val="1303589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B49B2E-D8F2-4DF1-8FFE-16AAC9DDCB4F}" type="datetimeFigureOut">
              <a:rPr lang="en-US" smtClean="0"/>
              <a:t>12/3/2020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434AF9-E8E6-4722-A219-2B5F3C163130}" type="slidenum">
              <a:rPr lang="en-US" smtClean="0"/>
              <a:t>‹#›</a:t>
            </a:fld>
            <a:endParaRPr lang="en-US"/>
          </a:p>
        </p:txBody>
      </p:sp>
    </p:spTree>
    <p:extLst>
      <p:ext uri="{BB962C8B-B14F-4D97-AF65-F5344CB8AC3E}">
        <p14:creationId xmlns:p14="http://schemas.microsoft.com/office/powerpoint/2010/main" val="2539940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9B49B2E-D8F2-4DF1-8FFE-16AAC9DDCB4F}" type="datetimeFigureOut">
              <a:rPr lang="en-US" smtClean="0"/>
              <a:t>12/3/2020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434AF9-E8E6-4722-A219-2B5F3C163130}" type="slidenum">
              <a:rPr lang="en-US" smtClean="0"/>
              <a:t>‹#›</a:t>
            </a:fld>
            <a:endParaRPr lang="en-US"/>
          </a:p>
        </p:txBody>
      </p:sp>
    </p:spTree>
    <p:extLst>
      <p:ext uri="{BB962C8B-B14F-4D97-AF65-F5344CB8AC3E}">
        <p14:creationId xmlns:p14="http://schemas.microsoft.com/office/powerpoint/2010/main" val="2859335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9B49B2E-D8F2-4DF1-8FFE-16AAC9DDCB4F}" type="datetimeFigureOut">
              <a:rPr lang="en-US" smtClean="0"/>
              <a:t>12/3/2020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434AF9-E8E6-4722-A219-2B5F3C163130}" type="slidenum">
              <a:rPr lang="en-US" smtClean="0"/>
              <a:t>‹#›</a:t>
            </a:fld>
            <a:endParaRPr lang="en-US"/>
          </a:p>
        </p:txBody>
      </p:sp>
    </p:spTree>
    <p:extLst>
      <p:ext uri="{BB962C8B-B14F-4D97-AF65-F5344CB8AC3E}">
        <p14:creationId xmlns:p14="http://schemas.microsoft.com/office/powerpoint/2010/main" val="2378041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B49B2E-D8F2-4DF1-8FFE-16AAC9DDCB4F}" type="datetimeFigureOut">
              <a:rPr lang="en-US" smtClean="0"/>
              <a:t>12/3/2020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434AF9-E8E6-4722-A219-2B5F3C163130}" type="slidenum">
              <a:rPr lang="en-US" smtClean="0"/>
              <a:t>‹#›</a:t>
            </a:fld>
            <a:endParaRPr lang="en-US"/>
          </a:p>
        </p:txBody>
      </p:sp>
    </p:spTree>
    <p:extLst>
      <p:ext uri="{BB962C8B-B14F-4D97-AF65-F5344CB8AC3E}">
        <p14:creationId xmlns:p14="http://schemas.microsoft.com/office/powerpoint/2010/main" val="2397758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4.xml"/><Relationship Id="rId5" Type="http://schemas.openxmlformats.org/officeDocument/2006/relationships/image" Target="../media/image13.jpe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4.xml"/><Relationship Id="rId5" Type="http://schemas.openxmlformats.org/officeDocument/2006/relationships/image" Target="../media/image14.jpeg"/><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jpeg"/><Relationship Id="rId1"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80203" y="4951253"/>
            <a:ext cx="6858000" cy="12274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100" b="1" dirty="0" smtClean="0">
                <a:latin typeface="Times New Roman" panose="02020603050405020304" pitchFamily="18" charset="0"/>
                <a:cs typeface="Times New Roman" panose="02020603050405020304" pitchFamily="18" charset="0"/>
              </a:rPr>
              <a:t>BÀI 6: QUẢN LÝ CƠ SỞ GIÁO DỤC NGHỀ NGHIỆP TRONG BỐI CẢNH HỘI NHẬP QUỐC TẾ </a:t>
            </a:r>
            <a:br>
              <a:rPr lang="en-US" sz="2100" b="1" dirty="0" smtClean="0">
                <a:latin typeface="Times New Roman" panose="02020603050405020304" pitchFamily="18" charset="0"/>
                <a:cs typeface="Times New Roman" panose="02020603050405020304" pitchFamily="18" charset="0"/>
              </a:rPr>
            </a:br>
            <a:r>
              <a:rPr lang="en-US" sz="2100" b="1" dirty="0" smtClean="0">
                <a:latin typeface="Times New Roman" panose="02020603050405020304" pitchFamily="18" charset="0"/>
                <a:cs typeface="Times New Roman" panose="02020603050405020304" pitchFamily="18" charset="0"/>
              </a:rPr>
              <a:t>(24 </a:t>
            </a:r>
            <a:r>
              <a:rPr lang="en-US" sz="2100" b="1" dirty="0" err="1" smtClean="0">
                <a:latin typeface="Times New Roman" panose="02020603050405020304" pitchFamily="18" charset="0"/>
                <a:cs typeface="Times New Roman" panose="02020603050405020304" pitchFamily="18" charset="0"/>
              </a:rPr>
              <a:t>giờ</a:t>
            </a:r>
            <a:r>
              <a:rPr lang="en-US" sz="2100" b="1" dirty="0" smtClean="0">
                <a:latin typeface="Times New Roman" panose="02020603050405020304" pitchFamily="18" charset="0"/>
                <a:cs typeface="Times New Roman" panose="02020603050405020304" pitchFamily="18" charset="0"/>
              </a:rPr>
              <a:t>)</a:t>
            </a:r>
            <a:endParaRPr lang="en-US" sz="2100" dirty="0">
              <a:latin typeface="Times New Roman" panose="02020603050405020304" pitchFamily="18" charset="0"/>
              <a:cs typeface="Times New Roman" panose="02020603050405020304" pitchFamily="18" charset="0"/>
            </a:endParaRPr>
          </a:p>
        </p:txBody>
      </p:sp>
      <p:sp>
        <p:nvSpPr>
          <p:cNvPr id="5" name="Text Box 3"/>
          <p:cNvSpPr txBox="1"/>
          <p:nvPr/>
        </p:nvSpPr>
        <p:spPr>
          <a:xfrm>
            <a:off x="268449" y="29423"/>
            <a:ext cx="8665826" cy="1261884"/>
          </a:xfrm>
          <a:prstGeom prst="rect">
            <a:avLst/>
          </a:prstGeom>
          <a:noFill/>
          <a:ln w="9525">
            <a:noFill/>
          </a:ln>
        </p:spPr>
        <p:txBody>
          <a:bodyPr wrap="square" anchor="t">
            <a:spAutoFit/>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lgn="ctr"/>
            <a:r>
              <a:rPr lang="en-US" altLang="zh-CN" sz="2500" b="1" dirty="0">
                <a:solidFill>
                  <a:srgbClr val="0000FF"/>
                </a:solidFill>
                <a:latin typeface="Times New Roman" panose="02020603050405020304" pitchFamily="18" charset="0"/>
              </a:rPr>
              <a:t>BỘ LAO ĐỘNG THƯƠNG BINH XÃ HỘI</a:t>
            </a:r>
          </a:p>
          <a:p>
            <a:pPr algn="ctr"/>
            <a:r>
              <a:rPr lang="en-US" altLang="zh-CN" sz="2500" b="1" dirty="0">
                <a:solidFill>
                  <a:srgbClr val="0000FF"/>
                </a:solidFill>
                <a:latin typeface="Times New Roman" panose="02020603050405020304" pitchFamily="18" charset="0"/>
              </a:rPr>
              <a:t>TRƯỜNG  ĐẠI HỌC SƯ PHẠM KỸ THUẬT VĨNH LONG</a:t>
            </a:r>
          </a:p>
          <a:p>
            <a:pPr algn="ctr"/>
            <a:r>
              <a:rPr lang="en-US" altLang="zh-CN" sz="2600" dirty="0">
                <a:solidFill>
                  <a:srgbClr val="0000FF"/>
                </a:solidFill>
                <a:latin typeface="Times New Roman" panose="02020603050405020304" pitchFamily="18" charset="0"/>
                <a:sym typeface="Wingdings 2" panose="05020102010507070707" pitchFamily="18" charset="2"/>
              </a:rPr>
              <a:t></a:t>
            </a:r>
            <a:endParaRPr lang="en-US" altLang="zh-CN" sz="2600" dirty="0">
              <a:latin typeface="Times New Roman" panose="02020603050405020304" pitchFamily="18" charset="0"/>
              <a:ea typeface="Arial" panose="020B0604020202020204" pitchFamily="34" charset="0"/>
            </a:endParaRPr>
          </a:p>
        </p:txBody>
      </p:sp>
      <p:pic>
        <p:nvPicPr>
          <p:cNvPr id="6" name="Picture 5"/>
          <p:cNvPicPr>
            <a:picLocks noChangeAspect="1"/>
          </p:cNvPicPr>
          <p:nvPr/>
        </p:nvPicPr>
        <p:blipFill>
          <a:blip r:embed="rId2"/>
          <a:stretch>
            <a:fillRect/>
          </a:stretch>
        </p:blipFill>
        <p:spPr>
          <a:xfrm>
            <a:off x="3020610" y="1822931"/>
            <a:ext cx="3151060" cy="2840382"/>
          </a:xfrm>
          <a:prstGeom prst="rect">
            <a:avLst/>
          </a:prstGeom>
          <a:noFill/>
          <a:ln w="9525">
            <a:noFill/>
          </a:ln>
        </p:spPr>
      </p:pic>
    </p:spTree>
    <p:extLst>
      <p:ext uri="{BB962C8B-B14F-4D97-AF65-F5344CB8AC3E}">
        <p14:creationId xmlns:p14="http://schemas.microsoft.com/office/powerpoint/2010/main" val="948879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txBox="1">
            <a:spLocks/>
          </p:cNvSpPr>
          <p:nvPr/>
        </p:nvSpPr>
        <p:spPr>
          <a:xfrm>
            <a:off x="275557" y="152400"/>
            <a:ext cx="8679898" cy="981410"/>
          </a:xfrm>
          <a:prstGeom prst="rect">
            <a:avLst/>
          </a:prstGeom>
        </p:spPr>
        <p:txBody>
          <a:bodyPr vert="horz" lIns="91440" tIns="45720" rIns="91440" bIns="45720" rtlCol="0" anchor="ctr">
            <a:noAutofit/>
          </a:bodyP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smtClean="0">
                <a:solidFill>
                  <a:srgbClr val="C00000"/>
                </a:solidFill>
                <a:latin typeface="Times New Roman" pitchFamily="18" charset="0"/>
                <a:ea typeface="Cambria" panose="02040503050406030204" pitchFamily="18" charset="0"/>
                <a:cs typeface="Times New Roman" pitchFamily="18" charset="0"/>
              </a:rPr>
              <a:t>ĐÀO TẠO CAO ĐẲNG, ĐH, THS, TS Ở VIỆT NAM</a:t>
            </a:r>
            <a:endParaRPr lang="en-US" sz="2800" dirty="0">
              <a:solidFill>
                <a:srgbClr val="C00000"/>
              </a:solidFill>
              <a:latin typeface="Times New Roman" pitchFamily="18" charset="0"/>
              <a:ea typeface="Cambria" panose="02040503050406030204" pitchFamily="18" charset="0"/>
              <a:cs typeface="Times New Roman" pitchFamily="18" charset="0"/>
            </a:endParaRPr>
          </a:p>
        </p:txBody>
      </p:sp>
      <p:grpSp>
        <p:nvGrpSpPr>
          <p:cNvPr id="5" name="Group 4"/>
          <p:cNvGrpSpPr/>
          <p:nvPr/>
        </p:nvGrpSpPr>
        <p:grpSpPr>
          <a:xfrm>
            <a:off x="3885874" y="1143000"/>
            <a:ext cx="1264136" cy="4993217"/>
            <a:chOff x="3736544" y="1720397"/>
            <a:chExt cx="1579250" cy="4061504"/>
          </a:xfrm>
          <a:solidFill>
            <a:schemeClr val="accent1">
              <a:lumMod val="50000"/>
            </a:schemeClr>
          </a:solidFill>
        </p:grpSpPr>
        <p:grpSp>
          <p:nvGrpSpPr>
            <p:cNvPr id="6" name="Group 5"/>
            <p:cNvGrpSpPr/>
            <p:nvPr/>
          </p:nvGrpSpPr>
          <p:grpSpPr>
            <a:xfrm>
              <a:off x="3736544" y="2724048"/>
              <a:ext cx="1579250" cy="1050552"/>
              <a:chOff x="3040927" y="2691643"/>
              <a:chExt cx="2345158" cy="1560051"/>
            </a:xfrm>
            <a:grpFill/>
          </p:grpSpPr>
          <p:sp>
            <p:nvSpPr>
              <p:cNvPr id="22" name="Flowchart: Decision 21"/>
              <p:cNvSpPr/>
              <p:nvPr/>
            </p:nvSpPr>
            <p:spPr>
              <a:xfrm rot="2011191">
                <a:off x="3040927" y="2708397"/>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23" name="Flowchart: Decision 22"/>
              <p:cNvSpPr/>
              <p:nvPr/>
            </p:nvSpPr>
            <p:spPr>
              <a:xfrm rot="2011191">
                <a:off x="3351518" y="3428623"/>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24" name="Flowchart: Decision 23"/>
              <p:cNvSpPr/>
              <p:nvPr/>
            </p:nvSpPr>
            <p:spPr>
              <a:xfrm rot="2011191">
                <a:off x="3831275" y="2691643"/>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25" name="Flowchart: Decision 24"/>
              <p:cNvSpPr/>
              <p:nvPr/>
            </p:nvSpPr>
            <p:spPr>
              <a:xfrm rot="2011191">
                <a:off x="4157621" y="3417440"/>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grpSp>
        <p:grpSp>
          <p:nvGrpSpPr>
            <p:cNvPr id="7" name="Group 6"/>
            <p:cNvGrpSpPr/>
            <p:nvPr/>
          </p:nvGrpSpPr>
          <p:grpSpPr>
            <a:xfrm flipH="1">
              <a:off x="3736544" y="1720397"/>
              <a:ext cx="1564483" cy="1043162"/>
              <a:chOff x="4572358" y="1979116"/>
              <a:chExt cx="2323229" cy="1549077"/>
            </a:xfrm>
            <a:grpFill/>
          </p:grpSpPr>
          <p:sp>
            <p:nvSpPr>
              <p:cNvPr id="18" name="Flowchart: Decision 17"/>
              <p:cNvSpPr/>
              <p:nvPr/>
            </p:nvSpPr>
            <p:spPr>
              <a:xfrm rot="2011191">
                <a:off x="4572358" y="1984896"/>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19" name="Flowchart: Decision 18"/>
              <p:cNvSpPr/>
              <p:nvPr/>
            </p:nvSpPr>
            <p:spPr>
              <a:xfrm rot="2011191">
                <a:off x="4875117" y="2705122"/>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20" name="Flowchart: Decision 19"/>
              <p:cNvSpPr/>
              <p:nvPr/>
            </p:nvSpPr>
            <p:spPr>
              <a:xfrm rot="2011191">
                <a:off x="5359815" y="1979116"/>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21" name="Flowchart: Decision 20"/>
              <p:cNvSpPr/>
              <p:nvPr/>
            </p:nvSpPr>
            <p:spPr>
              <a:xfrm rot="2011191">
                <a:off x="5667123" y="2705120"/>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grpSp>
        <p:grpSp>
          <p:nvGrpSpPr>
            <p:cNvPr id="8" name="Group 7"/>
            <p:cNvGrpSpPr/>
            <p:nvPr/>
          </p:nvGrpSpPr>
          <p:grpSpPr>
            <a:xfrm flipH="1">
              <a:off x="3736544" y="3735089"/>
              <a:ext cx="1564483" cy="1043162"/>
              <a:chOff x="4572358" y="1979116"/>
              <a:chExt cx="2323229" cy="1549077"/>
            </a:xfrm>
            <a:grpFill/>
          </p:grpSpPr>
          <p:sp>
            <p:nvSpPr>
              <p:cNvPr id="14" name="Flowchart: Decision 13"/>
              <p:cNvSpPr/>
              <p:nvPr/>
            </p:nvSpPr>
            <p:spPr>
              <a:xfrm rot="2011191">
                <a:off x="4572358" y="1984896"/>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15" name="Flowchart: Decision 14"/>
              <p:cNvSpPr/>
              <p:nvPr/>
            </p:nvSpPr>
            <p:spPr>
              <a:xfrm rot="2011191">
                <a:off x="4875117" y="2705122"/>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16" name="Flowchart: Decision 15"/>
              <p:cNvSpPr/>
              <p:nvPr/>
            </p:nvSpPr>
            <p:spPr>
              <a:xfrm rot="2011191">
                <a:off x="5359815" y="1979116"/>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17" name="Flowchart: Decision 16"/>
              <p:cNvSpPr/>
              <p:nvPr/>
            </p:nvSpPr>
            <p:spPr>
              <a:xfrm rot="2011191">
                <a:off x="5667123" y="2705120"/>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grpSp>
        <p:grpSp>
          <p:nvGrpSpPr>
            <p:cNvPr id="9" name="Group 8"/>
            <p:cNvGrpSpPr/>
            <p:nvPr/>
          </p:nvGrpSpPr>
          <p:grpSpPr>
            <a:xfrm>
              <a:off x="3736544" y="4738739"/>
              <a:ext cx="1564483" cy="1043162"/>
              <a:chOff x="4572358" y="1979116"/>
              <a:chExt cx="2323229" cy="1549077"/>
            </a:xfrm>
            <a:grpFill/>
          </p:grpSpPr>
          <p:sp>
            <p:nvSpPr>
              <p:cNvPr id="10" name="Flowchart: Decision 9"/>
              <p:cNvSpPr/>
              <p:nvPr/>
            </p:nvSpPr>
            <p:spPr>
              <a:xfrm rot="2011191">
                <a:off x="4572358" y="1984896"/>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11" name="Flowchart: Decision 10"/>
              <p:cNvSpPr/>
              <p:nvPr/>
            </p:nvSpPr>
            <p:spPr>
              <a:xfrm rot="2011191">
                <a:off x="4875117" y="2705122"/>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12" name="Flowchart: Decision 11"/>
              <p:cNvSpPr/>
              <p:nvPr/>
            </p:nvSpPr>
            <p:spPr>
              <a:xfrm rot="2011191">
                <a:off x="5359815" y="1979116"/>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sp>
            <p:nvSpPr>
              <p:cNvPr id="13" name="Flowchart: Decision 12"/>
              <p:cNvSpPr/>
              <p:nvPr/>
            </p:nvSpPr>
            <p:spPr>
              <a:xfrm rot="2011191">
                <a:off x="5667123" y="2705120"/>
                <a:ext cx="1228464" cy="823071"/>
              </a:xfrm>
              <a:prstGeom prst="flowChartDecis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prstClr val="white"/>
                  </a:solidFill>
                  <a:effectLst/>
                  <a:uLnTx/>
                  <a:uFillTx/>
                  <a:latin typeface="Arial" panose="020B0604020202020204"/>
                  <a:cs typeface="+mn-cs"/>
                </a:endParaRPr>
              </a:p>
            </p:txBody>
          </p:sp>
        </p:grpSp>
      </p:grpSp>
      <p:sp>
        <p:nvSpPr>
          <p:cNvPr id="26" name="Donut 24"/>
          <p:cNvSpPr/>
          <p:nvPr/>
        </p:nvSpPr>
        <p:spPr>
          <a:xfrm>
            <a:off x="2057401" y="1066800"/>
            <a:ext cx="1720198" cy="1447800"/>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dirty="0">
              <a:ln>
                <a:noFill/>
              </a:ln>
              <a:solidFill>
                <a:prstClr val="black"/>
              </a:solidFill>
              <a:effectLst/>
              <a:uLnTx/>
              <a:uFillTx/>
              <a:latin typeface="Arial" panose="020B0604020202020204"/>
              <a:cs typeface="+mn-cs"/>
            </a:endParaRPr>
          </a:p>
        </p:txBody>
      </p:sp>
      <p:sp>
        <p:nvSpPr>
          <p:cNvPr id="27" name="Block Arc 25"/>
          <p:cNvSpPr>
            <a:spLocks noChangeAspect="1"/>
          </p:cNvSpPr>
          <p:nvPr/>
        </p:nvSpPr>
        <p:spPr>
          <a:xfrm>
            <a:off x="5371281" y="5127913"/>
            <a:ext cx="439650" cy="846884"/>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dirty="0">
              <a:ln>
                <a:noFill/>
              </a:ln>
              <a:solidFill>
                <a:prstClr val="black"/>
              </a:solidFill>
              <a:effectLst/>
              <a:uLnTx/>
              <a:uFillTx/>
              <a:latin typeface="Arial" panose="020B0604020202020204"/>
              <a:cs typeface="+mn-cs"/>
            </a:endParaRPr>
          </a:p>
        </p:txBody>
      </p:sp>
      <p:sp>
        <p:nvSpPr>
          <p:cNvPr id="28" name="Rectangle 27"/>
          <p:cNvSpPr/>
          <p:nvPr/>
        </p:nvSpPr>
        <p:spPr>
          <a:xfrm>
            <a:off x="219603" y="2551642"/>
            <a:ext cx="3479126" cy="3477875"/>
          </a:xfrm>
          <a:prstGeom prst="rect">
            <a:avLst/>
          </a:prstGeom>
        </p:spPr>
        <p:txBody>
          <a:bodyPr wrap="square">
            <a:spAutoFit/>
          </a:bodyPr>
          <a:lstStyle/>
          <a:p>
            <a:pPr lvl="0" algn="just" defTabSz="913765">
              <a:defRPr/>
            </a:pPr>
            <a:r>
              <a:rPr kumimoji="0" lang="nl-NL" altLang="en-US" sz="2200" b="0" i="0" u="none" strike="noStrike" kern="1200" cap="none" spc="0" normalizeH="0" baseline="0" noProof="0" dirty="0" smtClean="0">
                <a:ln>
                  <a:noFill/>
                </a:ln>
                <a:solidFill>
                  <a:srgbClr val="002060"/>
                </a:solidFill>
                <a:effectLst/>
                <a:uLnTx/>
                <a:uFillTx/>
                <a:latin typeface="Times New Roman" pitchFamily="18" charset="0"/>
                <a:ea typeface="Cambria" panose="02040503050406030204" pitchFamily="18" charset="0"/>
                <a:cs typeface="Times New Roman" pitchFamily="18" charset="0"/>
              </a:rPr>
              <a:t>	Mục </a:t>
            </a:r>
            <a:r>
              <a:rPr kumimoji="0" lang="nl-NL" altLang="en-US" sz="22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tiêu, yêu cầu đào tạo trình độ </a:t>
            </a:r>
            <a:r>
              <a:rPr kumimoji="0" lang="nl-NL" altLang="en-US" sz="2200" b="0" i="0" u="none" strike="noStrike" kern="1200" cap="none" spc="0" normalizeH="0" baseline="0" noProof="0" dirty="0" smtClean="0">
                <a:ln>
                  <a:noFill/>
                </a:ln>
                <a:solidFill>
                  <a:srgbClr val="002060"/>
                </a:solidFill>
                <a:effectLst/>
                <a:uLnTx/>
                <a:uFillTx/>
                <a:latin typeface="Times New Roman" pitchFamily="18" charset="0"/>
                <a:ea typeface="Cambria" panose="02040503050406030204" pitchFamily="18" charset="0"/>
                <a:cs typeface="Times New Roman" pitchFamily="18" charset="0"/>
              </a:rPr>
              <a:t>cao đẳng,</a:t>
            </a:r>
            <a:r>
              <a:rPr kumimoji="0" lang="nl-NL" altLang="en-US" sz="2200" b="0" i="0" u="none" strike="noStrike" kern="1200" cap="none" spc="0" normalizeH="0" noProof="0" dirty="0" smtClean="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nl-NL" altLang="en-US" sz="2200" b="0" i="0" u="none" strike="noStrike" kern="1200" cap="none" spc="0" normalizeH="0" baseline="0" noProof="0" dirty="0" smtClean="0">
                <a:ln>
                  <a:noFill/>
                </a:ln>
                <a:solidFill>
                  <a:srgbClr val="002060"/>
                </a:solidFill>
                <a:effectLst/>
                <a:uLnTx/>
                <a:uFillTx/>
                <a:latin typeface="Times New Roman" pitchFamily="18" charset="0"/>
                <a:ea typeface="Cambria" panose="02040503050406030204" pitchFamily="18" charset="0"/>
                <a:cs typeface="Times New Roman" pitchFamily="18" charset="0"/>
              </a:rPr>
              <a:t>đại </a:t>
            </a:r>
            <a:r>
              <a:rPr kumimoji="0" lang="nl-NL" altLang="en-US" sz="22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học, thạc sĩ, tiến sĩ được quy định trong Luật Giáo dục, </a:t>
            </a:r>
            <a:r>
              <a:rPr lang="nl-NL" altLang="en-US" sz="2200" dirty="0">
                <a:solidFill>
                  <a:srgbClr val="002060"/>
                </a:solidFill>
                <a:latin typeface="Times New Roman" pitchFamily="18" charset="0"/>
                <a:ea typeface="Cambria" panose="02040503050406030204" pitchFamily="18" charset="0"/>
                <a:cs typeface="Times New Roman" pitchFamily="18" charset="0"/>
              </a:rPr>
              <a:t>Luật Giáo </a:t>
            </a:r>
            <a:r>
              <a:rPr lang="nl-NL" altLang="en-US" sz="2200" dirty="0" smtClean="0">
                <a:solidFill>
                  <a:srgbClr val="002060"/>
                </a:solidFill>
                <a:latin typeface="Times New Roman" pitchFamily="18" charset="0"/>
                <a:ea typeface="Cambria" panose="02040503050406030204" pitchFamily="18" charset="0"/>
                <a:cs typeface="Times New Roman" pitchFamily="18" charset="0"/>
              </a:rPr>
              <a:t>dục nghề nghiệp, Luật </a:t>
            </a:r>
            <a:r>
              <a:rPr kumimoji="0" lang="nl-NL" altLang="en-US" sz="22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Giáo dục Đại học và được cụ thể hóa trong các quy chế của Bộ Giáo dục và Đào tạo, </a:t>
            </a:r>
            <a:r>
              <a:rPr lang="nl-NL" altLang="en-US" sz="2200" dirty="0">
                <a:solidFill>
                  <a:srgbClr val="002060"/>
                </a:solidFill>
                <a:latin typeface="Times New Roman" pitchFamily="18" charset="0"/>
                <a:ea typeface="Cambria" panose="02040503050406030204" pitchFamily="18" charset="0"/>
                <a:cs typeface="Times New Roman" pitchFamily="18" charset="0"/>
              </a:rPr>
              <a:t>của Bộ </a:t>
            </a:r>
            <a:r>
              <a:rPr lang="nl-NL" altLang="en-US" sz="2200" dirty="0" smtClean="0">
                <a:solidFill>
                  <a:srgbClr val="002060"/>
                </a:solidFill>
                <a:latin typeface="Times New Roman" pitchFamily="18" charset="0"/>
                <a:ea typeface="Cambria" panose="02040503050406030204" pitchFamily="18" charset="0"/>
                <a:cs typeface="Times New Roman" pitchFamily="18" charset="0"/>
              </a:rPr>
              <a:t>Thương binh - Lao động và Xã hội.</a:t>
            </a:r>
            <a:endParaRPr kumimoji="0" lang="nl-NL" altLang="en-US" sz="22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endParaRPr>
          </a:p>
        </p:txBody>
      </p:sp>
      <p:sp>
        <p:nvSpPr>
          <p:cNvPr id="29" name="Rectangle 28"/>
          <p:cNvSpPr/>
          <p:nvPr/>
        </p:nvSpPr>
        <p:spPr>
          <a:xfrm>
            <a:off x="5976583" y="5197412"/>
            <a:ext cx="3052263" cy="1200329"/>
          </a:xfrm>
          <a:prstGeom prst="rect">
            <a:avLst/>
          </a:prstGeom>
        </p:spPr>
        <p:txBody>
          <a:bodyPr wrap="square">
            <a:spAutoFit/>
          </a:bodyPr>
          <a:lstStyle/>
          <a:p>
            <a:pPr marL="0" marR="0" lvl="0" indent="0" algn="just" defTabSz="913765"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Mục</a:t>
            </a:r>
            <a:r>
              <a:rPr kumimoji="0" lang="en-US" sz="2400" b="1"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1"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tiêu</a:t>
            </a:r>
            <a:r>
              <a:rPr kumimoji="0" lang="en-US" sz="2400" b="1"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1"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chung</a:t>
            </a:r>
            <a:r>
              <a:rPr kumimoji="0" lang="en-US" sz="2400" b="1"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Đào</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tạo</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ra</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nguồn</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nhân</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lực</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smtClean="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cao</a:t>
            </a:r>
            <a:r>
              <a:rPr kumimoji="0" lang="en-US" sz="2400" b="0" i="0" u="none" strike="noStrike" kern="1200" cap="none" spc="0" normalizeH="0" baseline="0" noProof="0" dirty="0" smtClean="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a:t>
            </a:r>
            <a:endPar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endParaRPr>
          </a:p>
        </p:txBody>
      </p:sp>
      <p:sp>
        <p:nvSpPr>
          <p:cNvPr id="30" name="Rectangle 29"/>
          <p:cNvSpPr/>
          <p:nvPr/>
        </p:nvSpPr>
        <p:spPr>
          <a:xfrm>
            <a:off x="5976583" y="1447800"/>
            <a:ext cx="2938817" cy="3785652"/>
          </a:xfrm>
          <a:prstGeom prst="rect">
            <a:avLst/>
          </a:prstGeom>
        </p:spPr>
        <p:txBody>
          <a:bodyPr wrap="square">
            <a:spAutoFit/>
          </a:bodyPr>
          <a:lstStyle/>
          <a:p>
            <a:pPr marL="0" marR="0" lvl="0" indent="0" algn="just" defTabSz="913765" rtl="0" eaLnBrk="1" fontAlgn="auto" latinLnBrk="0" hangingPunct="1">
              <a:lnSpc>
                <a:spcPct val="100000"/>
              </a:lnSpc>
              <a:spcBef>
                <a:spcPts val="0"/>
              </a:spcBef>
              <a:spcAft>
                <a:spcPts val="0"/>
              </a:spcAft>
              <a:buClrTx/>
              <a:buSzTx/>
              <a:buFont typeface="Wingdings" panose="05000000000000000000" pitchFamily="2" charset="2"/>
              <a:buChar char="§"/>
              <a:defRPr/>
            </a:pPr>
            <a:r>
              <a:rPr kumimoji="0" lang="en-US" sz="2400" b="0" i="0" u="none" strike="noStrike" kern="1200" cap="none" spc="0" normalizeH="0" baseline="0" noProof="0" dirty="0" smtClean="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smtClean="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Có</a:t>
            </a:r>
            <a:r>
              <a:rPr kumimoji="0" lang="en-US" sz="2400" b="0" i="0" u="none" strike="noStrike" kern="1200" cap="none" spc="0" normalizeH="0" baseline="0" noProof="0" dirty="0" smtClean="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năng</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lực</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để</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tạo</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ra</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tri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thức</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và</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sản</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phẩm</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mới</a:t>
            </a:r>
            <a:endPar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endParaRPr>
          </a:p>
          <a:p>
            <a:pPr marL="0" marR="0" lvl="0" indent="0" algn="just" defTabSz="913765" rtl="0" eaLnBrk="1" fontAlgn="auto" latinLnBrk="0" hangingPunct="1">
              <a:lnSpc>
                <a:spcPct val="100000"/>
              </a:lnSpc>
              <a:spcBef>
                <a:spcPts val="0"/>
              </a:spcBef>
              <a:spcAft>
                <a:spcPts val="0"/>
              </a:spcAft>
              <a:buClrTx/>
              <a:buSzTx/>
              <a:buFont typeface="Wingdings" panose="05000000000000000000" pitchFamily="2" charset="2"/>
              <a:buChar char="§"/>
              <a:defRPr/>
            </a:pP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smtClean="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Có</a:t>
            </a:r>
            <a:r>
              <a:rPr kumimoji="0" lang="en-US" sz="2400" b="0" i="0" u="none" strike="noStrike" kern="1200" cap="none" spc="0" normalizeH="0" baseline="0" noProof="0" dirty="0" smtClean="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phẩm</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chất</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chính</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trị</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và</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đạo</a:t>
            </a:r>
            <a:r>
              <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a:t>
            </a:r>
            <a:r>
              <a:rPr kumimoji="0" lang="en-US" sz="2400" b="0" i="0" u="none" strike="noStrike" kern="1200" cap="none" spc="0" normalizeH="0" baseline="0" noProof="0" dirty="0" err="1">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đức</a:t>
            </a:r>
            <a:endParaRPr kumimoji="0" 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endParaRPr>
          </a:p>
          <a:p>
            <a:pPr marL="0" marR="0" lvl="0" indent="0" algn="just" defTabSz="913765" rtl="0" eaLnBrk="1" fontAlgn="auto" latinLnBrk="0" hangingPunct="1">
              <a:lnSpc>
                <a:spcPct val="100000"/>
              </a:lnSpc>
              <a:spcBef>
                <a:spcPts val="0"/>
              </a:spcBef>
              <a:spcAft>
                <a:spcPts val="0"/>
              </a:spcAft>
              <a:buClrTx/>
              <a:buSzTx/>
              <a:buFont typeface="Wingdings" panose="05000000000000000000" pitchFamily="2" charset="2"/>
              <a:buChar char="§"/>
              <a:defRPr/>
            </a:pPr>
            <a:r>
              <a:rPr kumimoji="0" lang="nl-NL" alt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Có khả năng sáng tạo và trách nhiệm nghề nghiệp</a:t>
            </a:r>
          </a:p>
          <a:p>
            <a:pPr marL="0" marR="0" lvl="0" indent="0" algn="just" defTabSz="913765" rtl="0" eaLnBrk="1" fontAlgn="auto" latinLnBrk="0" hangingPunct="1">
              <a:lnSpc>
                <a:spcPct val="100000"/>
              </a:lnSpc>
              <a:spcBef>
                <a:spcPts val="0"/>
              </a:spcBef>
              <a:spcAft>
                <a:spcPts val="0"/>
              </a:spcAft>
              <a:buClrTx/>
              <a:buSzTx/>
              <a:buFont typeface="Wingdings" panose="05000000000000000000" pitchFamily="2" charset="2"/>
              <a:buChar char="§"/>
              <a:defRPr/>
            </a:pPr>
            <a:r>
              <a:rPr kumimoji="0" lang="nl-NL" alt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rPr>
              <a:t> Có ý thức phục vụ nhân dân.</a:t>
            </a:r>
            <a:endParaRPr kumimoji="0" lang="en-US" altLang="en-US" sz="2400" b="0" i="0" u="none" strike="noStrike" kern="1200" cap="none" spc="0" normalizeH="0" baseline="0" noProof="0" dirty="0">
              <a:ln>
                <a:noFill/>
              </a:ln>
              <a:solidFill>
                <a:srgbClr val="79D155">
                  <a:lumMod val="50000"/>
                </a:srgbClr>
              </a:solidFill>
              <a:effectLst/>
              <a:uLnTx/>
              <a:uFillTx/>
              <a:latin typeface="Times New Roman" pitchFamily="18" charset="0"/>
              <a:ea typeface="Cambria" panose="02040503050406030204" pitchFamily="18" charset="0"/>
              <a:cs typeface="Times New Roman" pitchFamily="18" charset="0"/>
            </a:endParaRPr>
          </a:p>
        </p:txBody>
      </p:sp>
    </p:spTree>
    <p:extLst>
      <p:ext uri="{BB962C8B-B14F-4D97-AF65-F5344CB8AC3E}">
        <p14:creationId xmlns:p14="http://schemas.microsoft.com/office/powerpoint/2010/main" val="38946322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375937" y="2552204"/>
            <a:ext cx="4392128" cy="2160000"/>
            <a:chOff x="2375936" y="2061640"/>
            <a:chExt cx="4392128" cy="1620000"/>
          </a:xfrm>
        </p:grpSpPr>
        <p:sp>
          <p:nvSpPr>
            <p:cNvPr id="5" name="Diamond 4"/>
            <p:cNvSpPr/>
            <p:nvPr/>
          </p:nvSpPr>
          <p:spPr>
            <a:xfrm>
              <a:off x="5148064" y="2061640"/>
              <a:ext cx="1620000" cy="1620000"/>
            </a:xfrm>
            <a:prstGeom prst="diamond">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white"/>
                </a:solidFill>
                <a:latin typeface="Arial" panose="020B0604020202020204"/>
              </a:endParaRPr>
            </a:p>
          </p:txBody>
        </p:sp>
        <p:sp>
          <p:nvSpPr>
            <p:cNvPr id="6" name="Diamond 5"/>
            <p:cNvSpPr/>
            <p:nvPr/>
          </p:nvSpPr>
          <p:spPr>
            <a:xfrm>
              <a:off x="2375936" y="2061640"/>
              <a:ext cx="1620000" cy="1620000"/>
            </a:xfrm>
            <a:prstGeom prst="diamond">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white"/>
                </a:solidFill>
                <a:latin typeface="Arial" panose="020B0604020202020204"/>
              </a:endParaRPr>
            </a:p>
          </p:txBody>
        </p:sp>
        <p:sp>
          <p:nvSpPr>
            <p:cNvPr id="7" name="Diamond 6"/>
            <p:cNvSpPr/>
            <p:nvPr/>
          </p:nvSpPr>
          <p:spPr>
            <a:xfrm>
              <a:off x="4572000" y="2241640"/>
              <a:ext cx="1260000" cy="12600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white"/>
                </a:solidFill>
                <a:latin typeface="Arial" panose="020B0604020202020204"/>
              </a:endParaRPr>
            </a:p>
          </p:txBody>
        </p:sp>
        <p:sp>
          <p:nvSpPr>
            <p:cNvPr id="8" name="Diamond 7"/>
            <p:cNvSpPr/>
            <p:nvPr/>
          </p:nvSpPr>
          <p:spPr>
            <a:xfrm>
              <a:off x="3312000" y="2241640"/>
              <a:ext cx="1260000" cy="12600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white"/>
                </a:solidFill>
                <a:latin typeface="Arial" panose="020B0604020202020204"/>
              </a:endParaRPr>
            </a:p>
          </p:txBody>
        </p:sp>
        <p:sp>
          <p:nvSpPr>
            <p:cNvPr id="9" name="Diamond 8"/>
            <p:cNvSpPr/>
            <p:nvPr/>
          </p:nvSpPr>
          <p:spPr>
            <a:xfrm>
              <a:off x="4122958" y="2421640"/>
              <a:ext cx="900000" cy="90000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white"/>
                </a:solidFill>
                <a:latin typeface="Arial" panose="020B0604020202020204"/>
              </a:endParaRPr>
            </a:p>
          </p:txBody>
        </p:sp>
      </p:grpSp>
      <p:cxnSp>
        <p:nvCxnSpPr>
          <p:cNvPr id="10" name="Elbow Connector 9"/>
          <p:cNvCxnSpPr/>
          <p:nvPr/>
        </p:nvCxnSpPr>
        <p:spPr>
          <a:xfrm rot="10800000" flipV="1">
            <a:off x="2843810" y="4437669"/>
            <a:ext cx="1105605" cy="623513"/>
          </a:xfrm>
          <a:prstGeom prst="bentConnector3">
            <a:avLst>
              <a:gd name="adj1" fmla="val 40523"/>
            </a:avLst>
          </a:prstGeom>
          <a:ln w="12700">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 name="Elbow Connector 10"/>
          <p:cNvCxnSpPr/>
          <p:nvPr/>
        </p:nvCxnSpPr>
        <p:spPr>
          <a:xfrm rot="10800000" flipH="1" flipV="1">
            <a:off x="5208463" y="4437670"/>
            <a:ext cx="1105605" cy="623513"/>
          </a:xfrm>
          <a:prstGeom prst="bentConnector3">
            <a:avLst>
              <a:gd name="adj1" fmla="val 40523"/>
            </a:avLst>
          </a:prstGeom>
          <a:ln w="12700">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819400" y="76200"/>
            <a:ext cx="4026615" cy="584775"/>
          </a:xfrm>
          <a:prstGeom prst="rect">
            <a:avLst/>
          </a:prstGeom>
        </p:spPr>
        <p:txBody>
          <a:bodyPr wrap="none">
            <a:spAutoFit/>
          </a:bodyPr>
          <a:lstStyle/>
          <a:p>
            <a:pPr algn="just" defTabSz="1218565" latinLnBrk="1"/>
            <a:r>
              <a:rPr lang="en-US" sz="3200" b="1" dirty="0">
                <a:solidFill>
                  <a:srgbClr val="C00000"/>
                </a:solidFill>
                <a:latin typeface="Times New Roman" pitchFamily="18" charset="0"/>
                <a:ea typeface="Cambria" panose="02040503050406030204" pitchFamily="18" charset="0"/>
                <a:cs typeface="Times New Roman" pitchFamily="18" charset="0"/>
              </a:rPr>
              <a:t>MỤC TIÊU CỤ THỂ </a:t>
            </a:r>
          </a:p>
        </p:txBody>
      </p:sp>
      <p:sp>
        <p:nvSpPr>
          <p:cNvPr id="13" name="Rectangle 12"/>
          <p:cNvSpPr/>
          <p:nvPr/>
        </p:nvSpPr>
        <p:spPr>
          <a:xfrm>
            <a:off x="136005" y="996077"/>
            <a:ext cx="2517735" cy="2585323"/>
          </a:xfrm>
          <a:prstGeom prst="rect">
            <a:avLst/>
          </a:prstGeom>
        </p:spPr>
        <p:txBody>
          <a:bodyPr wrap="square">
            <a:spAutoFit/>
          </a:bodyPr>
          <a:lstStyle/>
          <a:p>
            <a:pPr algn="just"/>
            <a:r>
              <a:rPr lang="en-US" b="1" i="1" dirty="0" smtClean="0">
                <a:solidFill>
                  <a:srgbClr val="C00000"/>
                </a:solidFill>
                <a:latin typeface="Times New Roman" pitchFamily="18" charset="0"/>
                <a:ea typeface="Cambria" panose="02040503050406030204" pitchFamily="18" charset="0"/>
                <a:cs typeface="Times New Roman" pitchFamily="18" charset="0"/>
              </a:rPr>
              <a:t>	Ở </a:t>
            </a:r>
            <a:r>
              <a:rPr lang="en-US" b="1" i="1" dirty="0" err="1">
                <a:solidFill>
                  <a:srgbClr val="C00000"/>
                </a:solidFill>
                <a:latin typeface="Times New Roman" pitchFamily="18" charset="0"/>
                <a:ea typeface="Cambria" panose="02040503050406030204" pitchFamily="18" charset="0"/>
                <a:cs typeface="Times New Roman" pitchFamily="18" charset="0"/>
              </a:rPr>
              <a:t>trình</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độ</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cử</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nhân</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cao</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đẳng</a:t>
            </a:r>
            <a:r>
              <a:rPr lang="en-US" i="1" dirty="0">
                <a:latin typeface="Times New Roman" pitchFamily="18" charset="0"/>
                <a:ea typeface="Cambria" panose="02040503050406030204" pitchFamily="18" charset="0"/>
                <a:cs typeface="Times New Roman" pitchFamily="18" charset="0"/>
              </a:rPr>
              <a:t>: </a:t>
            </a:r>
            <a:r>
              <a:rPr lang="nl-NL" altLang="en-US" dirty="0">
                <a:latin typeface="Times New Roman" pitchFamily="18" charset="0"/>
                <a:ea typeface="Cambria" panose="02040503050406030204" pitchFamily="18" charset="0"/>
                <a:cs typeface="Times New Roman" pitchFamily="18" charset="0"/>
              </a:rPr>
              <a:t>SV có kiến thức chuyên môn cơ bản, kỹ năng thực hành thành thạo và có khả năng giải quyết những vấn đề thông thường thuộc ngành được đào tạo</a:t>
            </a:r>
            <a:endParaRPr lang="vi-VN" dirty="0">
              <a:latin typeface="Times New Roman" pitchFamily="18" charset="0"/>
              <a:ea typeface="Cambria" panose="02040503050406030204" pitchFamily="18" charset="0"/>
              <a:cs typeface="Times New Roman" pitchFamily="18" charset="0"/>
            </a:endParaRPr>
          </a:p>
        </p:txBody>
      </p:sp>
      <p:sp>
        <p:nvSpPr>
          <p:cNvPr id="14" name="Rectangle 13"/>
          <p:cNvSpPr/>
          <p:nvPr/>
        </p:nvSpPr>
        <p:spPr>
          <a:xfrm>
            <a:off x="6615157" y="762000"/>
            <a:ext cx="2452996" cy="3416320"/>
          </a:xfrm>
          <a:prstGeom prst="rect">
            <a:avLst/>
          </a:prstGeom>
        </p:spPr>
        <p:txBody>
          <a:bodyPr wrap="square">
            <a:spAutoFit/>
          </a:bodyPr>
          <a:lstStyle/>
          <a:p>
            <a:pPr algn="just"/>
            <a:r>
              <a:rPr lang="en-US" b="1" i="1" dirty="0" smtClean="0">
                <a:solidFill>
                  <a:srgbClr val="C00000"/>
                </a:solidFill>
                <a:latin typeface="Times New Roman" pitchFamily="18" charset="0"/>
                <a:ea typeface="Cambria" panose="02040503050406030204" pitchFamily="18" charset="0"/>
                <a:cs typeface="Times New Roman" pitchFamily="18" charset="0"/>
              </a:rPr>
              <a:t>	Ở </a:t>
            </a:r>
            <a:r>
              <a:rPr lang="en-US" b="1" i="1" dirty="0" err="1">
                <a:solidFill>
                  <a:srgbClr val="C00000"/>
                </a:solidFill>
                <a:latin typeface="Times New Roman" pitchFamily="18" charset="0"/>
                <a:ea typeface="Cambria" panose="02040503050406030204" pitchFamily="18" charset="0"/>
                <a:cs typeface="Times New Roman" pitchFamily="18" charset="0"/>
              </a:rPr>
              <a:t>trình</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độ</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cử</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nhân</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đại</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học</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dirty="0">
                <a:latin typeface="Times New Roman" pitchFamily="18" charset="0"/>
                <a:ea typeface="Cambria" panose="02040503050406030204" pitchFamily="18" charset="0"/>
                <a:cs typeface="Times New Roman" pitchFamily="18" charset="0"/>
              </a:rPr>
              <a:t>SV</a:t>
            </a:r>
            <a:r>
              <a:rPr lang="en-US" i="1" dirty="0">
                <a:latin typeface="Times New Roman" pitchFamily="18" charset="0"/>
                <a:ea typeface="Cambria" panose="02040503050406030204" pitchFamily="18" charset="0"/>
                <a:cs typeface="Times New Roman" pitchFamily="18" charset="0"/>
              </a:rPr>
              <a:t> </a:t>
            </a:r>
            <a:r>
              <a:rPr lang="nl-NL" altLang="en-US" dirty="0">
                <a:latin typeface="Times New Roman" pitchFamily="18" charset="0"/>
                <a:ea typeface="Cambria" panose="02040503050406030204" pitchFamily="18" charset="0"/>
                <a:cs typeface="Times New Roman" pitchFamily="18" charset="0"/>
              </a:rPr>
              <a:t>có kiến thức chuyên môn </a:t>
            </a:r>
            <a:r>
              <a:rPr lang="nl-NL" altLang="en-US" b="1" dirty="0">
                <a:latin typeface="Times New Roman" pitchFamily="18" charset="0"/>
                <a:ea typeface="Cambria" panose="02040503050406030204" pitchFamily="18" charset="0"/>
                <a:cs typeface="Times New Roman" pitchFamily="18" charset="0"/>
              </a:rPr>
              <a:t>toàn diện</a:t>
            </a:r>
            <a:r>
              <a:rPr lang="nl-NL" altLang="en-US" dirty="0">
                <a:latin typeface="Times New Roman" pitchFamily="18" charset="0"/>
                <a:ea typeface="Cambria" panose="02040503050406030204" pitchFamily="18" charset="0"/>
                <a:cs typeface="Times New Roman" pitchFamily="18" charset="0"/>
              </a:rPr>
              <a:t>, nắm vững nguyên lý, quy luật tự nhiên - xã hội, có kỹ năng thực hành </a:t>
            </a:r>
            <a:r>
              <a:rPr lang="nl-NL" altLang="en-US" b="1" dirty="0">
                <a:latin typeface="Times New Roman" pitchFamily="18" charset="0"/>
                <a:ea typeface="Cambria" panose="02040503050406030204" pitchFamily="18" charset="0"/>
                <a:cs typeface="Times New Roman" pitchFamily="18" charset="0"/>
              </a:rPr>
              <a:t>cơ bản</a:t>
            </a:r>
            <a:r>
              <a:rPr lang="nl-NL" altLang="en-US" dirty="0">
                <a:latin typeface="Times New Roman" pitchFamily="18" charset="0"/>
                <a:ea typeface="Cambria" panose="02040503050406030204" pitchFamily="18" charset="0"/>
                <a:cs typeface="Times New Roman" pitchFamily="18" charset="0"/>
              </a:rPr>
              <a:t>, có khả năng làm việc độc lập, sáng tạo và giải quyết những vấn đề thuộc ngành được đào tạo. </a:t>
            </a:r>
          </a:p>
        </p:txBody>
      </p:sp>
      <p:sp>
        <p:nvSpPr>
          <p:cNvPr id="15" name="Rectangle 14"/>
          <p:cNvSpPr/>
          <p:nvPr/>
        </p:nvSpPr>
        <p:spPr>
          <a:xfrm>
            <a:off x="335279" y="4601369"/>
            <a:ext cx="2498964" cy="1754326"/>
          </a:xfrm>
          <a:prstGeom prst="rect">
            <a:avLst/>
          </a:prstGeom>
        </p:spPr>
        <p:txBody>
          <a:bodyPr wrap="square">
            <a:spAutoFit/>
          </a:bodyPr>
          <a:lstStyle/>
          <a:p>
            <a:pPr algn="just"/>
            <a:r>
              <a:rPr lang="en-US" b="1" i="1" dirty="0" smtClean="0">
                <a:solidFill>
                  <a:srgbClr val="C00000"/>
                </a:solidFill>
                <a:latin typeface="Times New Roman" pitchFamily="18" charset="0"/>
                <a:ea typeface="Cambria" panose="02040503050406030204" pitchFamily="18" charset="0"/>
                <a:cs typeface="Times New Roman" pitchFamily="18" charset="0"/>
              </a:rPr>
              <a:t>	Ở </a:t>
            </a:r>
            <a:r>
              <a:rPr lang="en-US" b="1" i="1" dirty="0" err="1">
                <a:solidFill>
                  <a:srgbClr val="C00000"/>
                </a:solidFill>
                <a:latin typeface="Times New Roman" pitchFamily="18" charset="0"/>
                <a:ea typeface="Cambria" panose="02040503050406030204" pitchFamily="18" charset="0"/>
                <a:cs typeface="Times New Roman" pitchFamily="18" charset="0"/>
              </a:rPr>
              <a:t>trình</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độ</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thạc</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sĩ</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i="1" dirty="0" err="1">
                <a:latin typeface="Times New Roman" pitchFamily="18" charset="0"/>
                <a:ea typeface="Cambria" panose="02040503050406030204" pitchFamily="18" charset="0"/>
                <a:cs typeface="Times New Roman" pitchFamily="18" charset="0"/>
              </a:rPr>
              <a:t>Học</a:t>
            </a:r>
            <a:r>
              <a:rPr lang="en-US" i="1" dirty="0">
                <a:latin typeface="Times New Roman" pitchFamily="18" charset="0"/>
                <a:ea typeface="Cambria" panose="02040503050406030204" pitchFamily="18" charset="0"/>
                <a:cs typeface="Times New Roman" pitchFamily="18" charset="0"/>
              </a:rPr>
              <a:t> </a:t>
            </a:r>
            <a:r>
              <a:rPr lang="en-US" i="1" dirty="0" err="1">
                <a:latin typeface="Times New Roman" pitchFamily="18" charset="0"/>
                <a:ea typeface="Cambria" panose="02040503050406030204" pitchFamily="18" charset="0"/>
                <a:cs typeface="Times New Roman" pitchFamily="18" charset="0"/>
              </a:rPr>
              <a:t>viên</a:t>
            </a:r>
            <a:r>
              <a:rPr lang="en-US" i="1" dirty="0">
                <a:latin typeface="Times New Roman" pitchFamily="18" charset="0"/>
                <a:ea typeface="Cambria" panose="02040503050406030204" pitchFamily="18" charset="0"/>
                <a:cs typeface="Times New Roman" pitchFamily="18" charset="0"/>
              </a:rPr>
              <a:t> c</a:t>
            </a:r>
            <a:r>
              <a:rPr lang="nl-NL" altLang="en-US" dirty="0">
                <a:latin typeface="Times New Roman" pitchFamily="18" charset="0"/>
                <a:ea typeface="Cambria" panose="02040503050406030204" pitchFamily="18" charset="0"/>
                <a:cs typeface="Times New Roman" pitchFamily="18" charset="0"/>
              </a:rPr>
              <a:t>ó kiến thức khoa học </a:t>
            </a:r>
            <a:r>
              <a:rPr lang="nl-NL" altLang="en-US" b="1" dirty="0">
                <a:latin typeface="Times New Roman" pitchFamily="18" charset="0"/>
                <a:ea typeface="Cambria" panose="02040503050406030204" pitchFamily="18" charset="0"/>
                <a:cs typeface="Times New Roman" pitchFamily="18" charset="0"/>
              </a:rPr>
              <a:t>nền tảng</a:t>
            </a:r>
            <a:r>
              <a:rPr lang="nl-NL" altLang="en-US" dirty="0">
                <a:latin typeface="Times New Roman" pitchFamily="18" charset="0"/>
                <a:ea typeface="Cambria" panose="02040503050406030204" pitchFamily="18" charset="0"/>
                <a:cs typeface="Times New Roman" pitchFamily="18" charset="0"/>
              </a:rPr>
              <a:t>, có kỹ năng </a:t>
            </a:r>
            <a:r>
              <a:rPr lang="nl-NL" altLang="en-US" b="1" dirty="0">
                <a:latin typeface="Times New Roman" pitchFamily="18" charset="0"/>
                <a:ea typeface="Cambria" panose="02040503050406030204" pitchFamily="18" charset="0"/>
                <a:cs typeface="Times New Roman" pitchFamily="18" charset="0"/>
              </a:rPr>
              <a:t>chuyên sâu </a:t>
            </a:r>
            <a:r>
              <a:rPr lang="nl-NL" altLang="en-US" dirty="0">
                <a:latin typeface="Times New Roman" pitchFamily="18" charset="0"/>
                <a:ea typeface="Cambria" panose="02040503050406030204" pitchFamily="18" charset="0"/>
                <a:cs typeface="Times New Roman" pitchFamily="18" charset="0"/>
              </a:rPr>
              <a:t>cho nghiên cứu về một lĩnh vực khoa học. </a:t>
            </a:r>
          </a:p>
        </p:txBody>
      </p:sp>
      <p:sp>
        <p:nvSpPr>
          <p:cNvPr id="16" name="Rectangle 15"/>
          <p:cNvSpPr/>
          <p:nvPr/>
        </p:nvSpPr>
        <p:spPr>
          <a:xfrm>
            <a:off x="6615157" y="4601369"/>
            <a:ext cx="2346782" cy="1754326"/>
          </a:xfrm>
          <a:prstGeom prst="rect">
            <a:avLst/>
          </a:prstGeom>
        </p:spPr>
        <p:txBody>
          <a:bodyPr wrap="square">
            <a:spAutoFit/>
          </a:bodyPr>
          <a:lstStyle/>
          <a:p>
            <a:pPr algn="just"/>
            <a:r>
              <a:rPr lang="en-US" b="1" i="1" dirty="0" smtClean="0">
                <a:solidFill>
                  <a:srgbClr val="C00000"/>
                </a:solidFill>
                <a:latin typeface="Times New Roman" pitchFamily="18" charset="0"/>
                <a:ea typeface="Cambria" panose="02040503050406030204" pitchFamily="18" charset="0"/>
                <a:cs typeface="Times New Roman" pitchFamily="18" charset="0"/>
              </a:rPr>
              <a:t>	Ở </a:t>
            </a:r>
            <a:r>
              <a:rPr lang="en-US" b="1" i="1" dirty="0" err="1">
                <a:solidFill>
                  <a:srgbClr val="C00000"/>
                </a:solidFill>
                <a:latin typeface="Times New Roman" pitchFamily="18" charset="0"/>
                <a:ea typeface="Cambria" panose="02040503050406030204" pitchFamily="18" charset="0"/>
                <a:cs typeface="Times New Roman" pitchFamily="18" charset="0"/>
              </a:rPr>
              <a:t>trình</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độ</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tiến</a:t>
            </a:r>
            <a:r>
              <a:rPr lang="en-US" b="1" i="1" dirty="0">
                <a:solidFill>
                  <a:srgbClr val="C00000"/>
                </a:solidFill>
                <a:latin typeface="Times New Roman" pitchFamily="18" charset="0"/>
                <a:ea typeface="Cambria" panose="02040503050406030204" pitchFamily="18" charset="0"/>
                <a:cs typeface="Times New Roman" pitchFamily="18" charset="0"/>
              </a:rPr>
              <a:t> </a:t>
            </a:r>
            <a:r>
              <a:rPr lang="en-US" b="1" i="1" dirty="0" err="1">
                <a:solidFill>
                  <a:srgbClr val="C00000"/>
                </a:solidFill>
                <a:latin typeface="Times New Roman" pitchFamily="18" charset="0"/>
                <a:ea typeface="Cambria" panose="02040503050406030204" pitchFamily="18" charset="0"/>
                <a:cs typeface="Times New Roman" pitchFamily="18" charset="0"/>
              </a:rPr>
              <a:t>sĩ</a:t>
            </a:r>
            <a:r>
              <a:rPr lang="en-US" b="1" i="1" dirty="0">
                <a:solidFill>
                  <a:srgbClr val="C00000"/>
                </a:solidFill>
                <a:latin typeface="Times New Roman" pitchFamily="18" charset="0"/>
                <a:ea typeface="Cambria" panose="02040503050406030204" pitchFamily="18" charset="0"/>
                <a:cs typeface="Times New Roman" pitchFamily="18" charset="0"/>
              </a:rPr>
              <a:t>: </a:t>
            </a:r>
            <a:r>
              <a:rPr lang="nl-NL" altLang="en-US" dirty="0">
                <a:latin typeface="Times New Roman" pitchFamily="18" charset="0"/>
                <a:ea typeface="Cambria" panose="02040503050406030204" pitchFamily="18" charset="0"/>
                <a:cs typeface="Times New Roman" pitchFamily="18" charset="0"/>
              </a:rPr>
              <a:t>nghiên cứu sinh có trình độ cao về lý thuyết và ứng dụng, có năng lực </a:t>
            </a:r>
            <a:r>
              <a:rPr lang="nl-NL" altLang="en-US" b="1" dirty="0">
                <a:latin typeface="Times New Roman" pitchFamily="18" charset="0"/>
                <a:ea typeface="Cambria" panose="02040503050406030204" pitchFamily="18" charset="0"/>
                <a:cs typeface="Times New Roman" pitchFamily="18" charset="0"/>
              </a:rPr>
              <a:t>nghiên cứu độc lập</a:t>
            </a:r>
            <a:r>
              <a:rPr lang="nl-NL" altLang="en-US" dirty="0">
                <a:latin typeface="Times New Roman" pitchFamily="18" charset="0"/>
                <a:ea typeface="Cambria" panose="02040503050406030204" pitchFamily="18" charset="0"/>
                <a:cs typeface="Times New Roman" pitchFamily="18" charset="0"/>
              </a:rPr>
              <a:t>. </a:t>
            </a:r>
            <a:endParaRPr lang="en-US" dirty="0">
              <a:latin typeface="Times New Roman" pitchFamily="18" charset="0"/>
              <a:ea typeface="Cambria" panose="02040503050406030204" pitchFamily="18" charset="0"/>
              <a:cs typeface="Times New Roman" pitchFamily="18" charset="0"/>
            </a:endParaRPr>
          </a:p>
        </p:txBody>
      </p:sp>
    </p:spTree>
    <p:extLst>
      <p:ext uri="{BB962C8B-B14F-4D97-AF65-F5344CB8AC3E}">
        <p14:creationId xmlns:p14="http://schemas.microsoft.com/office/powerpoint/2010/main" val="1705236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957581" y="838201"/>
            <a:ext cx="1357370" cy="5594807"/>
            <a:chOff x="5295824" y="914400"/>
            <a:chExt cx="1809827" cy="5594807"/>
          </a:xfrm>
        </p:grpSpPr>
        <p:sp>
          <p:nvSpPr>
            <p:cNvPr id="5" name="Oval 21"/>
            <p:cNvSpPr/>
            <p:nvPr/>
          </p:nvSpPr>
          <p:spPr>
            <a:xfrm>
              <a:off x="5674687" y="1692745"/>
              <a:ext cx="1059192" cy="1755774"/>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chemeClr val="accent2"/>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800" b="0" i="0" u="none" strike="noStrike" kern="1200" cap="none" spc="0" normalizeH="0" baseline="0" noProof="0">
                <a:ln>
                  <a:noFill/>
                </a:ln>
                <a:solidFill>
                  <a:prstClr val="black">
                    <a:lumMod val="65000"/>
                    <a:lumOff val="35000"/>
                  </a:prstClr>
                </a:solidFill>
                <a:effectLst/>
                <a:uLnTx/>
                <a:uFillTx/>
                <a:latin typeface="Arial" panose="020B0604020202020204"/>
                <a:cs typeface="+mn-cs"/>
              </a:endParaRPr>
            </a:p>
          </p:txBody>
        </p:sp>
        <p:sp>
          <p:nvSpPr>
            <p:cNvPr id="6" name="Oval 21"/>
            <p:cNvSpPr/>
            <p:nvPr/>
          </p:nvSpPr>
          <p:spPr>
            <a:xfrm rot="5400000">
              <a:off x="5497744" y="723329"/>
              <a:ext cx="1045064" cy="1427206"/>
            </a:xfrm>
            <a:custGeom>
              <a:avLst/>
              <a:gdLst>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427338 w 1449013"/>
                <a:gd name="connsiteY16" fmla="*/ 719630 h 1952472"/>
                <a:gd name="connsiteX17" fmla="*/ 141381 w 1449013"/>
                <a:gd name="connsiteY17" fmla="*/ 433666 h 1952472"/>
                <a:gd name="connsiteX18" fmla="*/ 0 w 1449013"/>
                <a:gd name="connsiteY18" fmla="*/ 471352 h 1952472"/>
                <a:gd name="connsiteX19" fmla="*/ 0 w 1449013"/>
                <a:gd name="connsiteY19" fmla="*/ 0 h 1952472"/>
                <a:gd name="connsiteX20" fmla="*/ 1449013 w 1449013"/>
                <a:gd name="connsiteY20" fmla="*/ 0 h 1952472"/>
                <a:gd name="connsiteX0-1" fmla="*/ 1449013 w 1449013"/>
                <a:gd name="connsiteY0-2" fmla="*/ 0 h 1952472"/>
                <a:gd name="connsiteX1-3" fmla="*/ 1449013 w 1449013"/>
                <a:gd name="connsiteY1-4" fmla="*/ 466741 h 1952472"/>
                <a:gd name="connsiteX2-5" fmla="*/ 1317741 w 1449013"/>
                <a:gd name="connsiteY2-6" fmla="*/ 433666 h 1952472"/>
                <a:gd name="connsiteX3-7" fmla="*/ 1031784 w 1449013"/>
                <a:gd name="connsiteY3-8" fmla="*/ 719630 h 1952472"/>
                <a:gd name="connsiteX4-9" fmla="*/ 1317741 w 1449013"/>
                <a:gd name="connsiteY4-10" fmla="*/ 1005593 h 1952472"/>
                <a:gd name="connsiteX5-11" fmla="*/ 1449013 w 1449013"/>
                <a:gd name="connsiteY5-12" fmla="*/ 972519 h 1952472"/>
                <a:gd name="connsiteX6-13" fmla="*/ 1449013 w 1449013"/>
                <a:gd name="connsiteY6-14" fmla="*/ 1444072 h 1952472"/>
                <a:gd name="connsiteX7-15" fmla="*/ 857954 w 1449013"/>
                <a:gd name="connsiteY7-16" fmla="*/ 1444072 h 1952472"/>
                <a:gd name="connsiteX8-17" fmla="*/ 857954 w 1449013"/>
                <a:gd name="connsiteY8-18" fmla="*/ 1542845 h 1952472"/>
                <a:gd name="connsiteX9-19" fmla="*/ 953273 w 1449013"/>
                <a:gd name="connsiteY9-20" fmla="*/ 1723701 h 1952472"/>
                <a:gd name="connsiteX10-21" fmla="*/ 724507 w 1449013"/>
                <a:gd name="connsiteY10-22" fmla="*/ 1952472 h 1952472"/>
                <a:gd name="connsiteX11-23" fmla="*/ 495741 w 1449013"/>
                <a:gd name="connsiteY11-24" fmla="*/ 1723701 h 1952472"/>
                <a:gd name="connsiteX12-25" fmla="*/ 591060 w 1449013"/>
                <a:gd name="connsiteY12-26" fmla="*/ 1542845 h 1952472"/>
                <a:gd name="connsiteX13-27" fmla="*/ 591060 w 1449013"/>
                <a:gd name="connsiteY13-28" fmla="*/ 1444072 h 1952472"/>
                <a:gd name="connsiteX14-29" fmla="*/ 0 w 1449013"/>
                <a:gd name="connsiteY14-30" fmla="*/ 1444072 h 1952472"/>
                <a:gd name="connsiteX15-31" fmla="*/ 0 w 1449013"/>
                <a:gd name="connsiteY15-32" fmla="*/ 967906 h 1952472"/>
                <a:gd name="connsiteX16-33" fmla="*/ 141381 w 1449013"/>
                <a:gd name="connsiteY16-34" fmla="*/ 433666 h 1952472"/>
                <a:gd name="connsiteX17-35" fmla="*/ 0 w 1449013"/>
                <a:gd name="connsiteY17-36" fmla="*/ 471352 h 1952472"/>
                <a:gd name="connsiteX18-37" fmla="*/ 0 w 1449013"/>
                <a:gd name="connsiteY18-38" fmla="*/ 0 h 1952472"/>
                <a:gd name="connsiteX19-39" fmla="*/ 1449013 w 1449013"/>
                <a:gd name="connsiteY19-40" fmla="*/ 0 h 1952472"/>
                <a:gd name="connsiteX0-41" fmla="*/ 1449013 w 1449013"/>
                <a:gd name="connsiteY0-42" fmla="*/ 0 h 1952472"/>
                <a:gd name="connsiteX1-43" fmla="*/ 1449013 w 1449013"/>
                <a:gd name="connsiteY1-44" fmla="*/ 466741 h 1952472"/>
                <a:gd name="connsiteX2-45" fmla="*/ 1317741 w 1449013"/>
                <a:gd name="connsiteY2-46" fmla="*/ 433666 h 1952472"/>
                <a:gd name="connsiteX3-47" fmla="*/ 1031784 w 1449013"/>
                <a:gd name="connsiteY3-48" fmla="*/ 719630 h 1952472"/>
                <a:gd name="connsiteX4-49" fmla="*/ 1317741 w 1449013"/>
                <a:gd name="connsiteY4-50" fmla="*/ 1005593 h 1952472"/>
                <a:gd name="connsiteX5-51" fmla="*/ 1449013 w 1449013"/>
                <a:gd name="connsiteY5-52" fmla="*/ 972519 h 1952472"/>
                <a:gd name="connsiteX6-53" fmla="*/ 1449013 w 1449013"/>
                <a:gd name="connsiteY6-54" fmla="*/ 1444072 h 1952472"/>
                <a:gd name="connsiteX7-55" fmla="*/ 857954 w 1449013"/>
                <a:gd name="connsiteY7-56" fmla="*/ 1444072 h 1952472"/>
                <a:gd name="connsiteX8-57" fmla="*/ 857954 w 1449013"/>
                <a:gd name="connsiteY8-58" fmla="*/ 1542845 h 1952472"/>
                <a:gd name="connsiteX9-59" fmla="*/ 953273 w 1449013"/>
                <a:gd name="connsiteY9-60" fmla="*/ 1723701 h 1952472"/>
                <a:gd name="connsiteX10-61" fmla="*/ 724507 w 1449013"/>
                <a:gd name="connsiteY10-62" fmla="*/ 1952472 h 1952472"/>
                <a:gd name="connsiteX11-63" fmla="*/ 495741 w 1449013"/>
                <a:gd name="connsiteY11-64" fmla="*/ 1723701 h 1952472"/>
                <a:gd name="connsiteX12-65" fmla="*/ 591060 w 1449013"/>
                <a:gd name="connsiteY12-66" fmla="*/ 1542845 h 1952472"/>
                <a:gd name="connsiteX13-67" fmla="*/ 591060 w 1449013"/>
                <a:gd name="connsiteY13-68" fmla="*/ 1444072 h 1952472"/>
                <a:gd name="connsiteX14-69" fmla="*/ 0 w 1449013"/>
                <a:gd name="connsiteY14-70" fmla="*/ 1444072 h 1952472"/>
                <a:gd name="connsiteX15-71" fmla="*/ 0 w 1449013"/>
                <a:gd name="connsiteY15-72" fmla="*/ 967906 h 1952472"/>
                <a:gd name="connsiteX16-73" fmla="*/ 0 w 1449013"/>
                <a:gd name="connsiteY16-74" fmla="*/ 471352 h 1952472"/>
                <a:gd name="connsiteX17-75" fmla="*/ 0 w 1449013"/>
                <a:gd name="connsiteY17-76" fmla="*/ 0 h 1952472"/>
                <a:gd name="connsiteX18-77" fmla="*/ 1449013 w 1449013"/>
                <a:gd name="connsiteY18-78" fmla="*/ 0 h 1952472"/>
                <a:gd name="connsiteX0-79" fmla="*/ 1449013 w 1449013"/>
                <a:gd name="connsiteY0-80" fmla="*/ 0 h 1952472"/>
                <a:gd name="connsiteX1-81" fmla="*/ 1449013 w 1449013"/>
                <a:gd name="connsiteY1-82" fmla="*/ 466741 h 1952472"/>
                <a:gd name="connsiteX2-83" fmla="*/ 1317741 w 1449013"/>
                <a:gd name="connsiteY2-84" fmla="*/ 433666 h 1952472"/>
                <a:gd name="connsiteX3-85" fmla="*/ 1031784 w 1449013"/>
                <a:gd name="connsiteY3-86" fmla="*/ 719630 h 1952472"/>
                <a:gd name="connsiteX4-87" fmla="*/ 1317741 w 1449013"/>
                <a:gd name="connsiteY4-88" fmla="*/ 1005593 h 1952472"/>
                <a:gd name="connsiteX5-89" fmla="*/ 1449013 w 1449013"/>
                <a:gd name="connsiteY5-90" fmla="*/ 972519 h 1952472"/>
                <a:gd name="connsiteX6-91" fmla="*/ 1449013 w 1449013"/>
                <a:gd name="connsiteY6-92" fmla="*/ 1444072 h 1952472"/>
                <a:gd name="connsiteX7-93" fmla="*/ 857954 w 1449013"/>
                <a:gd name="connsiteY7-94" fmla="*/ 1444072 h 1952472"/>
                <a:gd name="connsiteX8-95" fmla="*/ 857954 w 1449013"/>
                <a:gd name="connsiteY8-96" fmla="*/ 1542845 h 1952472"/>
                <a:gd name="connsiteX9-97" fmla="*/ 953273 w 1449013"/>
                <a:gd name="connsiteY9-98" fmla="*/ 1723701 h 1952472"/>
                <a:gd name="connsiteX10-99" fmla="*/ 724507 w 1449013"/>
                <a:gd name="connsiteY10-100" fmla="*/ 1952472 h 1952472"/>
                <a:gd name="connsiteX11-101" fmla="*/ 495741 w 1449013"/>
                <a:gd name="connsiteY11-102" fmla="*/ 1723701 h 1952472"/>
                <a:gd name="connsiteX12-103" fmla="*/ 591060 w 1449013"/>
                <a:gd name="connsiteY12-104" fmla="*/ 1542845 h 1952472"/>
                <a:gd name="connsiteX13-105" fmla="*/ 591060 w 1449013"/>
                <a:gd name="connsiteY13-106" fmla="*/ 1444072 h 1952472"/>
                <a:gd name="connsiteX14-107" fmla="*/ 0 w 1449013"/>
                <a:gd name="connsiteY14-108" fmla="*/ 1444072 h 1952472"/>
                <a:gd name="connsiteX15-109" fmla="*/ 0 w 1449013"/>
                <a:gd name="connsiteY15-110" fmla="*/ 967906 h 1952472"/>
                <a:gd name="connsiteX16-111" fmla="*/ 0 w 1449013"/>
                <a:gd name="connsiteY16-112" fmla="*/ 0 h 1952472"/>
                <a:gd name="connsiteX17-113" fmla="*/ 1449013 w 1449013"/>
                <a:gd name="connsiteY17-114" fmla="*/ 0 h 1952472"/>
                <a:gd name="connsiteX0-115" fmla="*/ 1449013 w 1449013"/>
                <a:gd name="connsiteY0-116" fmla="*/ 0 h 1952472"/>
                <a:gd name="connsiteX1-117" fmla="*/ 1449013 w 1449013"/>
                <a:gd name="connsiteY1-118" fmla="*/ 466741 h 1952472"/>
                <a:gd name="connsiteX2-119" fmla="*/ 1317741 w 1449013"/>
                <a:gd name="connsiteY2-120" fmla="*/ 433666 h 1952472"/>
                <a:gd name="connsiteX3-121" fmla="*/ 1031784 w 1449013"/>
                <a:gd name="connsiteY3-122" fmla="*/ 719630 h 1952472"/>
                <a:gd name="connsiteX4-123" fmla="*/ 1317741 w 1449013"/>
                <a:gd name="connsiteY4-124" fmla="*/ 1005593 h 1952472"/>
                <a:gd name="connsiteX5-125" fmla="*/ 1449013 w 1449013"/>
                <a:gd name="connsiteY5-126" fmla="*/ 972519 h 1952472"/>
                <a:gd name="connsiteX6-127" fmla="*/ 1449013 w 1449013"/>
                <a:gd name="connsiteY6-128" fmla="*/ 1444072 h 1952472"/>
                <a:gd name="connsiteX7-129" fmla="*/ 857954 w 1449013"/>
                <a:gd name="connsiteY7-130" fmla="*/ 1444072 h 1952472"/>
                <a:gd name="connsiteX8-131" fmla="*/ 857954 w 1449013"/>
                <a:gd name="connsiteY8-132" fmla="*/ 1542845 h 1952472"/>
                <a:gd name="connsiteX9-133" fmla="*/ 953273 w 1449013"/>
                <a:gd name="connsiteY9-134" fmla="*/ 1723701 h 1952472"/>
                <a:gd name="connsiteX10-135" fmla="*/ 724507 w 1449013"/>
                <a:gd name="connsiteY10-136" fmla="*/ 1952472 h 1952472"/>
                <a:gd name="connsiteX11-137" fmla="*/ 495741 w 1449013"/>
                <a:gd name="connsiteY11-138" fmla="*/ 1723701 h 1952472"/>
                <a:gd name="connsiteX12-139" fmla="*/ 591060 w 1449013"/>
                <a:gd name="connsiteY12-140" fmla="*/ 1542845 h 1952472"/>
                <a:gd name="connsiteX13-141" fmla="*/ 591060 w 1449013"/>
                <a:gd name="connsiteY13-142" fmla="*/ 1444072 h 1952472"/>
                <a:gd name="connsiteX14-143" fmla="*/ 0 w 1449013"/>
                <a:gd name="connsiteY14-144" fmla="*/ 1444072 h 1952472"/>
                <a:gd name="connsiteX15-145" fmla="*/ 0 w 1449013"/>
                <a:gd name="connsiteY15-146" fmla="*/ 0 h 1952472"/>
                <a:gd name="connsiteX16-147" fmla="*/ 1449013 w 1449013"/>
                <a:gd name="connsiteY16-148" fmla="*/ 0 h 19524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0"/>
                  </a:lnTo>
                  <a:lnTo>
                    <a:pt x="1449013" y="0"/>
                  </a:lnTo>
                  <a:close/>
                </a:path>
              </a:pathLst>
            </a:custGeom>
            <a:solidFill>
              <a:schemeClr val="accent3"/>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800" b="0" i="0" u="none" strike="noStrike" kern="1200" cap="none" spc="0" normalizeH="0" baseline="0" noProof="0">
                <a:ln>
                  <a:noFill/>
                </a:ln>
                <a:solidFill>
                  <a:prstClr val="black">
                    <a:lumMod val="65000"/>
                    <a:lumOff val="35000"/>
                  </a:prstClr>
                </a:solidFill>
                <a:effectLst/>
                <a:uLnTx/>
                <a:uFillTx/>
                <a:latin typeface="Arial" panose="020B0604020202020204"/>
                <a:cs typeface="+mn-cs"/>
              </a:endParaRPr>
            </a:p>
          </p:txBody>
        </p:sp>
        <p:sp>
          <p:nvSpPr>
            <p:cNvPr id="7" name="Oval 21"/>
            <p:cNvSpPr/>
            <p:nvPr/>
          </p:nvSpPr>
          <p:spPr>
            <a:xfrm>
              <a:off x="5667648" y="3970823"/>
              <a:ext cx="1059192" cy="1755774"/>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chemeClr val="accent2"/>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800" b="0" i="0" u="none" strike="noStrike" kern="1200" cap="none" spc="0" normalizeH="0" baseline="0" noProof="0">
                <a:ln>
                  <a:noFill/>
                </a:ln>
                <a:solidFill>
                  <a:prstClr val="black">
                    <a:lumMod val="65000"/>
                    <a:lumOff val="35000"/>
                  </a:prstClr>
                </a:solidFill>
                <a:effectLst/>
                <a:uLnTx/>
                <a:uFillTx/>
                <a:latin typeface="Arial" panose="020B0604020202020204"/>
                <a:cs typeface="+mn-cs"/>
              </a:endParaRPr>
            </a:p>
          </p:txBody>
        </p:sp>
        <p:sp>
          <p:nvSpPr>
            <p:cNvPr id="8" name="Oval 21"/>
            <p:cNvSpPr/>
            <p:nvPr/>
          </p:nvSpPr>
          <p:spPr>
            <a:xfrm rot="5400000">
              <a:off x="5486897" y="5273070"/>
              <a:ext cx="1045064" cy="1427209"/>
            </a:xfrm>
            <a:custGeom>
              <a:avLst/>
              <a:gdLst>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449013 w 1449013"/>
                <a:gd name="connsiteY4" fmla="*/ 972519 h 1952472"/>
                <a:gd name="connsiteX5" fmla="*/ 1449013 w 1449013"/>
                <a:gd name="connsiteY5" fmla="*/ 1444072 h 1952472"/>
                <a:gd name="connsiteX6" fmla="*/ 857954 w 1449013"/>
                <a:gd name="connsiteY6" fmla="*/ 1444072 h 1952472"/>
                <a:gd name="connsiteX7" fmla="*/ 857954 w 1449013"/>
                <a:gd name="connsiteY7" fmla="*/ 1542845 h 1952472"/>
                <a:gd name="connsiteX8" fmla="*/ 953273 w 1449013"/>
                <a:gd name="connsiteY8" fmla="*/ 1723701 h 1952472"/>
                <a:gd name="connsiteX9" fmla="*/ 724507 w 1449013"/>
                <a:gd name="connsiteY9" fmla="*/ 1952472 h 1952472"/>
                <a:gd name="connsiteX10" fmla="*/ 495741 w 1449013"/>
                <a:gd name="connsiteY10" fmla="*/ 1723701 h 1952472"/>
                <a:gd name="connsiteX11" fmla="*/ 591060 w 1449013"/>
                <a:gd name="connsiteY11" fmla="*/ 1542845 h 1952472"/>
                <a:gd name="connsiteX12" fmla="*/ 591060 w 1449013"/>
                <a:gd name="connsiteY12" fmla="*/ 1444072 h 1952472"/>
                <a:gd name="connsiteX13" fmla="*/ 0 w 1449013"/>
                <a:gd name="connsiteY13" fmla="*/ 1444072 h 1952472"/>
                <a:gd name="connsiteX14" fmla="*/ 0 w 1449013"/>
                <a:gd name="connsiteY14" fmla="*/ 967906 h 1952472"/>
                <a:gd name="connsiteX15" fmla="*/ 141381 w 1449013"/>
                <a:gd name="connsiteY15" fmla="*/ 1005593 h 1952472"/>
                <a:gd name="connsiteX16" fmla="*/ 427338 w 1449013"/>
                <a:gd name="connsiteY16" fmla="*/ 719630 h 1952472"/>
                <a:gd name="connsiteX17" fmla="*/ 141381 w 1449013"/>
                <a:gd name="connsiteY17" fmla="*/ 433666 h 1952472"/>
                <a:gd name="connsiteX18" fmla="*/ 0 w 1449013"/>
                <a:gd name="connsiteY18" fmla="*/ 471352 h 1952472"/>
                <a:gd name="connsiteX19" fmla="*/ 0 w 1449013"/>
                <a:gd name="connsiteY19" fmla="*/ 0 h 1952472"/>
                <a:gd name="connsiteX20" fmla="*/ 1449013 w 1449013"/>
                <a:gd name="connsiteY20" fmla="*/ 0 h 1952472"/>
                <a:gd name="connsiteX0-1" fmla="*/ 1449013 w 1449013"/>
                <a:gd name="connsiteY0-2" fmla="*/ 0 h 1952472"/>
                <a:gd name="connsiteX1-3" fmla="*/ 1449013 w 1449013"/>
                <a:gd name="connsiteY1-4" fmla="*/ 466741 h 1952472"/>
                <a:gd name="connsiteX2-5" fmla="*/ 1317741 w 1449013"/>
                <a:gd name="connsiteY2-6" fmla="*/ 433666 h 1952472"/>
                <a:gd name="connsiteX3-7" fmla="*/ 1449013 w 1449013"/>
                <a:gd name="connsiteY3-8" fmla="*/ 972519 h 1952472"/>
                <a:gd name="connsiteX4-9" fmla="*/ 1449013 w 1449013"/>
                <a:gd name="connsiteY4-10" fmla="*/ 1444072 h 1952472"/>
                <a:gd name="connsiteX5-11" fmla="*/ 857954 w 1449013"/>
                <a:gd name="connsiteY5-12" fmla="*/ 1444072 h 1952472"/>
                <a:gd name="connsiteX6-13" fmla="*/ 857954 w 1449013"/>
                <a:gd name="connsiteY6-14" fmla="*/ 1542845 h 1952472"/>
                <a:gd name="connsiteX7-15" fmla="*/ 953273 w 1449013"/>
                <a:gd name="connsiteY7-16" fmla="*/ 1723701 h 1952472"/>
                <a:gd name="connsiteX8-17" fmla="*/ 724507 w 1449013"/>
                <a:gd name="connsiteY8-18" fmla="*/ 1952472 h 1952472"/>
                <a:gd name="connsiteX9-19" fmla="*/ 495741 w 1449013"/>
                <a:gd name="connsiteY9-20" fmla="*/ 1723701 h 1952472"/>
                <a:gd name="connsiteX10-21" fmla="*/ 591060 w 1449013"/>
                <a:gd name="connsiteY10-22" fmla="*/ 1542845 h 1952472"/>
                <a:gd name="connsiteX11-23" fmla="*/ 591060 w 1449013"/>
                <a:gd name="connsiteY11-24" fmla="*/ 1444072 h 1952472"/>
                <a:gd name="connsiteX12-25" fmla="*/ 0 w 1449013"/>
                <a:gd name="connsiteY12-26" fmla="*/ 1444072 h 1952472"/>
                <a:gd name="connsiteX13-27" fmla="*/ 0 w 1449013"/>
                <a:gd name="connsiteY13-28" fmla="*/ 967906 h 1952472"/>
                <a:gd name="connsiteX14-29" fmla="*/ 141381 w 1449013"/>
                <a:gd name="connsiteY14-30" fmla="*/ 1005593 h 1952472"/>
                <a:gd name="connsiteX15-31" fmla="*/ 427338 w 1449013"/>
                <a:gd name="connsiteY15-32" fmla="*/ 719630 h 1952472"/>
                <a:gd name="connsiteX16-33" fmla="*/ 141381 w 1449013"/>
                <a:gd name="connsiteY16-34" fmla="*/ 433666 h 1952472"/>
                <a:gd name="connsiteX17-35" fmla="*/ 0 w 1449013"/>
                <a:gd name="connsiteY17-36" fmla="*/ 471352 h 1952472"/>
                <a:gd name="connsiteX18-37" fmla="*/ 0 w 1449013"/>
                <a:gd name="connsiteY18-38" fmla="*/ 0 h 1952472"/>
                <a:gd name="connsiteX19-39" fmla="*/ 1449013 w 1449013"/>
                <a:gd name="connsiteY19-40" fmla="*/ 0 h 1952472"/>
                <a:gd name="connsiteX0-41" fmla="*/ 1449013 w 1449013"/>
                <a:gd name="connsiteY0-42" fmla="*/ 0 h 1952472"/>
                <a:gd name="connsiteX1-43" fmla="*/ 1449013 w 1449013"/>
                <a:gd name="connsiteY1-44" fmla="*/ 466741 h 1952472"/>
                <a:gd name="connsiteX2-45" fmla="*/ 1449013 w 1449013"/>
                <a:gd name="connsiteY2-46" fmla="*/ 972519 h 1952472"/>
                <a:gd name="connsiteX3-47" fmla="*/ 1449013 w 1449013"/>
                <a:gd name="connsiteY3-48" fmla="*/ 1444072 h 1952472"/>
                <a:gd name="connsiteX4-49" fmla="*/ 857954 w 1449013"/>
                <a:gd name="connsiteY4-50" fmla="*/ 1444072 h 1952472"/>
                <a:gd name="connsiteX5-51" fmla="*/ 857954 w 1449013"/>
                <a:gd name="connsiteY5-52" fmla="*/ 1542845 h 1952472"/>
                <a:gd name="connsiteX6-53" fmla="*/ 953273 w 1449013"/>
                <a:gd name="connsiteY6-54" fmla="*/ 1723701 h 1952472"/>
                <a:gd name="connsiteX7-55" fmla="*/ 724507 w 1449013"/>
                <a:gd name="connsiteY7-56" fmla="*/ 1952472 h 1952472"/>
                <a:gd name="connsiteX8-57" fmla="*/ 495741 w 1449013"/>
                <a:gd name="connsiteY8-58" fmla="*/ 1723701 h 1952472"/>
                <a:gd name="connsiteX9-59" fmla="*/ 591060 w 1449013"/>
                <a:gd name="connsiteY9-60" fmla="*/ 1542845 h 1952472"/>
                <a:gd name="connsiteX10-61" fmla="*/ 591060 w 1449013"/>
                <a:gd name="connsiteY10-62" fmla="*/ 1444072 h 1952472"/>
                <a:gd name="connsiteX11-63" fmla="*/ 0 w 1449013"/>
                <a:gd name="connsiteY11-64" fmla="*/ 1444072 h 1952472"/>
                <a:gd name="connsiteX12-65" fmla="*/ 0 w 1449013"/>
                <a:gd name="connsiteY12-66" fmla="*/ 967906 h 1952472"/>
                <a:gd name="connsiteX13-67" fmla="*/ 141381 w 1449013"/>
                <a:gd name="connsiteY13-68" fmla="*/ 1005593 h 1952472"/>
                <a:gd name="connsiteX14-69" fmla="*/ 427338 w 1449013"/>
                <a:gd name="connsiteY14-70" fmla="*/ 719630 h 1952472"/>
                <a:gd name="connsiteX15-71" fmla="*/ 141381 w 1449013"/>
                <a:gd name="connsiteY15-72" fmla="*/ 433666 h 1952472"/>
                <a:gd name="connsiteX16-73" fmla="*/ 0 w 1449013"/>
                <a:gd name="connsiteY16-74" fmla="*/ 471352 h 1952472"/>
                <a:gd name="connsiteX17-75" fmla="*/ 0 w 1449013"/>
                <a:gd name="connsiteY17-76" fmla="*/ 0 h 1952472"/>
                <a:gd name="connsiteX18-77" fmla="*/ 1449013 w 1449013"/>
                <a:gd name="connsiteY18-78" fmla="*/ 0 h 1952472"/>
                <a:gd name="connsiteX0-79" fmla="*/ 1449013 w 1449013"/>
                <a:gd name="connsiteY0-80" fmla="*/ 0 h 1952472"/>
                <a:gd name="connsiteX1-81" fmla="*/ 1449013 w 1449013"/>
                <a:gd name="connsiteY1-82" fmla="*/ 972519 h 1952472"/>
                <a:gd name="connsiteX2-83" fmla="*/ 1449013 w 1449013"/>
                <a:gd name="connsiteY2-84" fmla="*/ 1444072 h 1952472"/>
                <a:gd name="connsiteX3-85" fmla="*/ 857954 w 1449013"/>
                <a:gd name="connsiteY3-86" fmla="*/ 1444072 h 1952472"/>
                <a:gd name="connsiteX4-87" fmla="*/ 857954 w 1449013"/>
                <a:gd name="connsiteY4-88" fmla="*/ 1542845 h 1952472"/>
                <a:gd name="connsiteX5-89" fmla="*/ 953273 w 1449013"/>
                <a:gd name="connsiteY5-90" fmla="*/ 1723701 h 1952472"/>
                <a:gd name="connsiteX6-91" fmla="*/ 724507 w 1449013"/>
                <a:gd name="connsiteY6-92" fmla="*/ 1952472 h 1952472"/>
                <a:gd name="connsiteX7-93" fmla="*/ 495741 w 1449013"/>
                <a:gd name="connsiteY7-94" fmla="*/ 1723701 h 1952472"/>
                <a:gd name="connsiteX8-95" fmla="*/ 591060 w 1449013"/>
                <a:gd name="connsiteY8-96" fmla="*/ 1542845 h 1952472"/>
                <a:gd name="connsiteX9-97" fmla="*/ 591060 w 1449013"/>
                <a:gd name="connsiteY9-98" fmla="*/ 1444072 h 1952472"/>
                <a:gd name="connsiteX10-99" fmla="*/ 0 w 1449013"/>
                <a:gd name="connsiteY10-100" fmla="*/ 1444072 h 1952472"/>
                <a:gd name="connsiteX11-101" fmla="*/ 0 w 1449013"/>
                <a:gd name="connsiteY11-102" fmla="*/ 967906 h 1952472"/>
                <a:gd name="connsiteX12-103" fmla="*/ 141381 w 1449013"/>
                <a:gd name="connsiteY12-104" fmla="*/ 1005593 h 1952472"/>
                <a:gd name="connsiteX13-105" fmla="*/ 427338 w 1449013"/>
                <a:gd name="connsiteY13-106" fmla="*/ 719630 h 1952472"/>
                <a:gd name="connsiteX14-107" fmla="*/ 141381 w 1449013"/>
                <a:gd name="connsiteY14-108" fmla="*/ 433666 h 1952472"/>
                <a:gd name="connsiteX15-109" fmla="*/ 0 w 1449013"/>
                <a:gd name="connsiteY15-110" fmla="*/ 471352 h 1952472"/>
                <a:gd name="connsiteX16-111" fmla="*/ 0 w 1449013"/>
                <a:gd name="connsiteY16-112" fmla="*/ 0 h 1952472"/>
                <a:gd name="connsiteX17-113" fmla="*/ 1449013 w 1449013"/>
                <a:gd name="connsiteY17-114" fmla="*/ 0 h 1952472"/>
                <a:gd name="connsiteX0-115" fmla="*/ 1449013 w 1449013"/>
                <a:gd name="connsiteY0-116" fmla="*/ 0 h 1952472"/>
                <a:gd name="connsiteX1-117" fmla="*/ 1449013 w 1449013"/>
                <a:gd name="connsiteY1-118" fmla="*/ 1444072 h 1952472"/>
                <a:gd name="connsiteX2-119" fmla="*/ 857954 w 1449013"/>
                <a:gd name="connsiteY2-120" fmla="*/ 1444072 h 1952472"/>
                <a:gd name="connsiteX3-121" fmla="*/ 857954 w 1449013"/>
                <a:gd name="connsiteY3-122" fmla="*/ 1542845 h 1952472"/>
                <a:gd name="connsiteX4-123" fmla="*/ 953273 w 1449013"/>
                <a:gd name="connsiteY4-124" fmla="*/ 1723701 h 1952472"/>
                <a:gd name="connsiteX5-125" fmla="*/ 724507 w 1449013"/>
                <a:gd name="connsiteY5-126" fmla="*/ 1952472 h 1952472"/>
                <a:gd name="connsiteX6-127" fmla="*/ 495741 w 1449013"/>
                <a:gd name="connsiteY6-128" fmla="*/ 1723701 h 1952472"/>
                <a:gd name="connsiteX7-129" fmla="*/ 591060 w 1449013"/>
                <a:gd name="connsiteY7-130" fmla="*/ 1542845 h 1952472"/>
                <a:gd name="connsiteX8-131" fmla="*/ 591060 w 1449013"/>
                <a:gd name="connsiteY8-132" fmla="*/ 1444072 h 1952472"/>
                <a:gd name="connsiteX9-133" fmla="*/ 0 w 1449013"/>
                <a:gd name="connsiteY9-134" fmla="*/ 1444072 h 1952472"/>
                <a:gd name="connsiteX10-135" fmla="*/ 0 w 1449013"/>
                <a:gd name="connsiteY10-136" fmla="*/ 967906 h 1952472"/>
                <a:gd name="connsiteX11-137" fmla="*/ 141381 w 1449013"/>
                <a:gd name="connsiteY11-138" fmla="*/ 1005593 h 1952472"/>
                <a:gd name="connsiteX12-139" fmla="*/ 427338 w 1449013"/>
                <a:gd name="connsiteY12-140" fmla="*/ 719630 h 1952472"/>
                <a:gd name="connsiteX13-141" fmla="*/ 141381 w 1449013"/>
                <a:gd name="connsiteY13-142" fmla="*/ 433666 h 1952472"/>
                <a:gd name="connsiteX14-143" fmla="*/ 0 w 1449013"/>
                <a:gd name="connsiteY14-144" fmla="*/ 471352 h 1952472"/>
                <a:gd name="connsiteX15-145" fmla="*/ 0 w 1449013"/>
                <a:gd name="connsiteY15-146" fmla="*/ 0 h 1952472"/>
                <a:gd name="connsiteX16-147" fmla="*/ 1449013 w 1449013"/>
                <a:gd name="connsiteY16-148" fmla="*/ 0 h 19524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1449013" h="1952472">
                  <a:moveTo>
                    <a:pt x="1449013" y="0"/>
                  </a:move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lnTo>
                    <a:pt x="1449013" y="0"/>
                  </a:lnTo>
                  <a:close/>
                </a:path>
              </a:pathLst>
            </a:custGeom>
            <a:solidFill>
              <a:schemeClr val="accent3"/>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800" b="0" i="0" u="none" strike="noStrike" kern="1200" cap="none" spc="0" normalizeH="0" baseline="0" noProof="0">
                <a:ln>
                  <a:noFill/>
                </a:ln>
                <a:solidFill>
                  <a:prstClr val="black">
                    <a:lumMod val="65000"/>
                    <a:lumOff val="35000"/>
                  </a:prstClr>
                </a:solidFill>
                <a:effectLst/>
                <a:uLnTx/>
                <a:uFillTx/>
                <a:latin typeface="Arial" panose="020B0604020202020204"/>
                <a:cs typeface="+mn-cs"/>
              </a:endParaRPr>
            </a:p>
          </p:txBody>
        </p:sp>
        <p:sp>
          <p:nvSpPr>
            <p:cNvPr id="9" name="Oval 21"/>
            <p:cNvSpPr/>
            <p:nvPr/>
          </p:nvSpPr>
          <p:spPr>
            <a:xfrm rot="16200000" flipH="1">
              <a:off x="5869533" y="2988497"/>
              <a:ext cx="1045064" cy="1427172"/>
            </a:xfrm>
            <a:custGeom>
              <a:avLst/>
              <a:gdLst/>
              <a:ahLst/>
              <a:cxnLst/>
              <a:rect l="l" t="t" r="r" b="b"/>
              <a:pathLst>
                <a:path w="1449013" h="1952424">
                  <a:moveTo>
                    <a:pt x="0" y="1444024"/>
                  </a:moveTo>
                  <a:lnTo>
                    <a:pt x="0" y="967858"/>
                  </a:lnTo>
                  <a:cubicBezTo>
                    <a:pt x="41554" y="991928"/>
                    <a:pt x="89878" y="1005545"/>
                    <a:pt x="141381" y="1005545"/>
                  </a:cubicBezTo>
                  <a:cubicBezTo>
                    <a:pt x="299311" y="1005545"/>
                    <a:pt x="427338" y="877515"/>
                    <a:pt x="427338" y="719582"/>
                  </a:cubicBezTo>
                  <a:cubicBezTo>
                    <a:pt x="427338" y="561649"/>
                    <a:pt x="299311" y="433619"/>
                    <a:pt x="141381" y="433619"/>
                  </a:cubicBezTo>
                  <a:cubicBezTo>
                    <a:pt x="89878" y="433619"/>
                    <a:pt x="41554" y="447235"/>
                    <a:pt x="0" y="471304"/>
                  </a:cubicBezTo>
                  <a:lnTo>
                    <a:pt x="0" y="0"/>
                  </a:lnTo>
                  <a:lnTo>
                    <a:pt x="1449013" y="0"/>
                  </a:lnTo>
                  <a:lnTo>
                    <a:pt x="1449013" y="466693"/>
                  </a:lnTo>
                  <a:cubicBezTo>
                    <a:pt x="1410107" y="445218"/>
                    <a:pt x="1365278" y="433619"/>
                    <a:pt x="1317742" y="433619"/>
                  </a:cubicBezTo>
                  <a:cubicBezTo>
                    <a:pt x="1159811" y="433619"/>
                    <a:pt x="1031784" y="561649"/>
                    <a:pt x="1031784" y="719582"/>
                  </a:cubicBezTo>
                  <a:cubicBezTo>
                    <a:pt x="1031784" y="877515"/>
                    <a:pt x="1159811" y="1005545"/>
                    <a:pt x="1317742" y="1005545"/>
                  </a:cubicBezTo>
                  <a:cubicBezTo>
                    <a:pt x="1365278" y="1005545"/>
                    <a:pt x="1410107" y="993945"/>
                    <a:pt x="1449013" y="972471"/>
                  </a:cubicBezTo>
                  <a:lnTo>
                    <a:pt x="1449013" y="1444024"/>
                  </a:lnTo>
                  <a:lnTo>
                    <a:pt x="857954" y="1444024"/>
                  </a:lnTo>
                  <a:lnTo>
                    <a:pt x="857954" y="1542797"/>
                  </a:lnTo>
                  <a:cubicBezTo>
                    <a:pt x="916718" y="1581228"/>
                    <a:pt x="953273" y="1648172"/>
                    <a:pt x="953273" y="1723653"/>
                  </a:cubicBezTo>
                  <a:cubicBezTo>
                    <a:pt x="953273" y="1850000"/>
                    <a:pt x="850851" y="1952424"/>
                    <a:pt x="724507" y="1952424"/>
                  </a:cubicBezTo>
                  <a:cubicBezTo>
                    <a:pt x="598162" y="1952424"/>
                    <a:pt x="495741" y="1850000"/>
                    <a:pt x="495741" y="1723653"/>
                  </a:cubicBezTo>
                  <a:cubicBezTo>
                    <a:pt x="495741" y="1648172"/>
                    <a:pt x="532295" y="1581228"/>
                    <a:pt x="591060" y="1542797"/>
                  </a:cubicBezTo>
                  <a:lnTo>
                    <a:pt x="591060" y="1444024"/>
                  </a:lnTo>
                  <a:close/>
                </a:path>
              </a:pathLst>
            </a:custGeom>
            <a:solidFill>
              <a:schemeClr val="accent1"/>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800" b="0" i="0" u="none" strike="noStrike" kern="1200" cap="none" spc="0" normalizeH="0" baseline="0" noProof="0">
                <a:ln>
                  <a:noFill/>
                </a:ln>
                <a:solidFill>
                  <a:prstClr val="black">
                    <a:lumMod val="65000"/>
                    <a:lumOff val="35000"/>
                  </a:prstClr>
                </a:solidFill>
                <a:effectLst/>
                <a:uLnTx/>
                <a:uFillTx/>
                <a:latin typeface="Arial" panose="020B0604020202020204"/>
                <a:cs typeface="+mn-cs"/>
              </a:endParaRPr>
            </a:p>
          </p:txBody>
        </p:sp>
      </p:grpSp>
      <p:sp>
        <p:nvSpPr>
          <p:cNvPr id="10" name="TextBox 9"/>
          <p:cNvSpPr txBox="1"/>
          <p:nvPr/>
        </p:nvSpPr>
        <p:spPr>
          <a:xfrm>
            <a:off x="3245464" y="1053333"/>
            <a:ext cx="869336" cy="707886"/>
          </a:xfrm>
          <a:prstGeom prst="rect">
            <a:avLst/>
          </a:prstGeom>
          <a:noFill/>
        </p:spPr>
        <p:txBody>
          <a:bodyPr wrap="square"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ko-KR" sz="4000" b="1" i="0" u="none" strike="noStrike" kern="1200" cap="none" spc="0" normalizeH="0" baseline="0" noProof="0" dirty="0">
                <a:ln w="12700">
                  <a:solidFill>
                    <a:prstClr val="white"/>
                  </a:solidFill>
                </a:ln>
                <a:solidFill>
                  <a:srgbClr val="595959"/>
                </a:solidFill>
                <a:effectLst/>
                <a:uLnTx/>
                <a:uFillTx/>
                <a:latin typeface="Arial" panose="020B0604020202020204"/>
                <a:cs typeface="Arial" panose="020B0604020202020204" pitchFamily="34" charset="0"/>
              </a:rPr>
              <a:t>01</a:t>
            </a:r>
            <a:endParaRPr kumimoji="0" lang="ko-KR" altLang="en-US" sz="4000" b="1" i="0" u="none" strike="noStrike" kern="1200" cap="none" spc="0" normalizeH="0" baseline="0" noProof="0" dirty="0">
              <a:ln w="12700">
                <a:solidFill>
                  <a:prstClr val="white"/>
                </a:solidFill>
              </a:ln>
              <a:solidFill>
                <a:srgbClr val="595959"/>
              </a:solidFill>
              <a:effectLst/>
              <a:uLnTx/>
              <a:uFillTx/>
              <a:latin typeface="Arial" panose="020B0604020202020204"/>
              <a:cs typeface="Arial" panose="020B0604020202020204" pitchFamily="34" charset="0"/>
            </a:endParaRPr>
          </a:p>
        </p:txBody>
      </p:sp>
      <p:sp>
        <p:nvSpPr>
          <p:cNvPr id="11" name="TextBox 10"/>
          <p:cNvSpPr txBox="1"/>
          <p:nvPr/>
        </p:nvSpPr>
        <p:spPr>
          <a:xfrm>
            <a:off x="5105400" y="3276600"/>
            <a:ext cx="1003660" cy="707886"/>
          </a:xfrm>
          <a:prstGeom prst="rect">
            <a:avLst/>
          </a:prstGeom>
          <a:noFill/>
        </p:spPr>
        <p:txBody>
          <a:bodyPr wrap="square"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ko-KR" sz="4000" b="1" i="0" u="none" strike="noStrike" kern="1200" cap="none" spc="0" normalizeH="0" baseline="0" noProof="0" dirty="0">
                <a:ln w="12700">
                  <a:solidFill>
                    <a:prstClr val="white"/>
                  </a:solidFill>
                </a:ln>
                <a:solidFill>
                  <a:srgbClr val="79D155"/>
                </a:solidFill>
                <a:effectLst/>
                <a:uLnTx/>
                <a:uFillTx/>
                <a:latin typeface="Times New Roman" pitchFamily="18" charset="0"/>
                <a:cs typeface="Times New Roman" pitchFamily="18" charset="0"/>
              </a:rPr>
              <a:t>03</a:t>
            </a:r>
            <a:endParaRPr kumimoji="0" lang="ko-KR" altLang="en-US" sz="4000" b="1" i="0" u="none" strike="noStrike" kern="1200" cap="none" spc="0" normalizeH="0" baseline="0" noProof="0" dirty="0">
              <a:ln w="12700">
                <a:solidFill>
                  <a:prstClr val="white"/>
                </a:solidFill>
              </a:ln>
              <a:solidFill>
                <a:srgbClr val="79D155"/>
              </a:solidFill>
              <a:effectLst/>
              <a:uLnTx/>
              <a:uFillTx/>
              <a:latin typeface="Times New Roman" pitchFamily="18" charset="0"/>
              <a:cs typeface="Times New Roman" pitchFamily="18" charset="0"/>
            </a:endParaRPr>
          </a:p>
        </p:txBody>
      </p:sp>
      <p:sp>
        <p:nvSpPr>
          <p:cNvPr id="12" name="TextBox 11"/>
          <p:cNvSpPr txBox="1"/>
          <p:nvPr/>
        </p:nvSpPr>
        <p:spPr>
          <a:xfrm>
            <a:off x="3132571" y="4702314"/>
            <a:ext cx="1058429" cy="707886"/>
          </a:xfrm>
          <a:prstGeom prst="rect">
            <a:avLst/>
          </a:prstGeom>
          <a:noFill/>
        </p:spPr>
        <p:txBody>
          <a:bodyPr wrap="square"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ko-KR" sz="4000" b="1" i="0" u="none" strike="noStrike" kern="1200" cap="none" spc="0" normalizeH="0" baseline="0" noProof="0" dirty="0">
                <a:ln w="12700">
                  <a:solidFill>
                    <a:prstClr val="white"/>
                  </a:solidFill>
                </a:ln>
                <a:solidFill>
                  <a:srgbClr val="A5A5A5"/>
                </a:solidFill>
                <a:effectLst/>
                <a:uLnTx/>
                <a:uFillTx/>
                <a:latin typeface="Arial" panose="020B0604020202020204"/>
                <a:cs typeface="Arial" panose="020B0604020202020204" pitchFamily="34" charset="0"/>
              </a:rPr>
              <a:t>04</a:t>
            </a:r>
            <a:endParaRPr kumimoji="0" lang="ko-KR" altLang="en-US" sz="4000" b="1" i="0" u="none" strike="noStrike" kern="1200" cap="none" spc="0" normalizeH="0" baseline="0" noProof="0" dirty="0">
              <a:ln w="12700">
                <a:solidFill>
                  <a:prstClr val="white"/>
                </a:solidFill>
              </a:ln>
              <a:solidFill>
                <a:srgbClr val="A5A5A5"/>
              </a:solidFill>
              <a:effectLst/>
              <a:uLnTx/>
              <a:uFillTx/>
              <a:latin typeface="Arial" panose="020B0604020202020204"/>
              <a:cs typeface="Arial" panose="020B0604020202020204" pitchFamily="34" charset="0"/>
            </a:endParaRPr>
          </a:p>
        </p:txBody>
      </p:sp>
      <p:sp>
        <p:nvSpPr>
          <p:cNvPr id="13" name="Text Placeholder 1"/>
          <p:cNvSpPr txBox="1"/>
          <p:nvPr/>
        </p:nvSpPr>
        <p:spPr>
          <a:xfrm>
            <a:off x="975261" y="152400"/>
            <a:ext cx="7254339" cy="6858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buNone/>
            </a:pPr>
            <a:r>
              <a:rPr lang="en-US" altLang="en-US" b="1" i="1" dirty="0" err="1">
                <a:solidFill>
                  <a:srgbClr val="C00000"/>
                </a:solidFill>
                <a:latin typeface="Times New Roman" pitchFamily="18" charset="0"/>
                <a:ea typeface="Cambria" panose="02040503050406030204" pitchFamily="18" charset="0"/>
                <a:cs typeface="Times New Roman" pitchFamily="18" charset="0"/>
              </a:rPr>
              <a:t>Những</a:t>
            </a:r>
            <a:r>
              <a:rPr lang="en-US" altLang="en-US" b="1" i="1" dirty="0">
                <a:solidFill>
                  <a:srgbClr val="C00000"/>
                </a:solidFill>
                <a:latin typeface="Times New Roman" pitchFamily="18" charset="0"/>
                <a:ea typeface="Cambria" panose="02040503050406030204" pitchFamily="18" charset="0"/>
                <a:cs typeface="Times New Roman" pitchFamily="18" charset="0"/>
              </a:rPr>
              <a:t> </a:t>
            </a:r>
            <a:r>
              <a:rPr lang="en-US" altLang="en-US" b="1" i="1" dirty="0" err="1">
                <a:solidFill>
                  <a:srgbClr val="C00000"/>
                </a:solidFill>
                <a:latin typeface="Times New Roman" pitchFamily="18" charset="0"/>
                <a:ea typeface="Cambria" panose="02040503050406030204" pitchFamily="18" charset="0"/>
                <a:cs typeface="Times New Roman" pitchFamily="18" charset="0"/>
              </a:rPr>
              <a:t>đặc</a:t>
            </a:r>
            <a:r>
              <a:rPr lang="en-US" altLang="en-US" b="1" i="1" dirty="0">
                <a:solidFill>
                  <a:srgbClr val="C00000"/>
                </a:solidFill>
                <a:latin typeface="Times New Roman" pitchFamily="18" charset="0"/>
                <a:ea typeface="Cambria" panose="02040503050406030204" pitchFamily="18" charset="0"/>
                <a:cs typeface="Times New Roman" pitchFamily="18" charset="0"/>
              </a:rPr>
              <a:t> </a:t>
            </a:r>
            <a:r>
              <a:rPr lang="en-US" altLang="en-US" b="1" i="1" dirty="0" err="1">
                <a:solidFill>
                  <a:srgbClr val="C00000"/>
                </a:solidFill>
                <a:latin typeface="Times New Roman" pitchFamily="18" charset="0"/>
                <a:ea typeface="Cambria" panose="02040503050406030204" pitchFamily="18" charset="0"/>
                <a:cs typeface="Times New Roman" pitchFamily="18" charset="0"/>
              </a:rPr>
              <a:t>điểm</a:t>
            </a:r>
            <a:r>
              <a:rPr lang="en-US" altLang="en-US" b="1" i="1" dirty="0">
                <a:solidFill>
                  <a:srgbClr val="C00000"/>
                </a:solidFill>
                <a:latin typeface="Times New Roman" pitchFamily="18" charset="0"/>
                <a:ea typeface="Cambria" panose="02040503050406030204" pitchFamily="18" charset="0"/>
                <a:cs typeface="Times New Roman" pitchFamily="18" charset="0"/>
              </a:rPr>
              <a:t> </a:t>
            </a:r>
            <a:r>
              <a:rPr lang="en-US" altLang="en-US" b="1" i="1" dirty="0" err="1">
                <a:solidFill>
                  <a:srgbClr val="C00000"/>
                </a:solidFill>
                <a:latin typeface="Times New Roman" pitchFamily="18" charset="0"/>
                <a:ea typeface="Cambria" panose="02040503050406030204" pitchFamily="18" charset="0"/>
                <a:cs typeface="Times New Roman" pitchFamily="18" charset="0"/>
              </a:rPr>
              <a:t>khác</a:t>
            </a:r>
            <a:r>
              <a:rPr lang="en-US" altLang="en-US" b="1" i="1" dirty="0">
                <a:solidFill>
                  <a:srgbClr val="C00000"/>
                </a:solidFill>
                <a:latin typeface="Times New Roman" pitchFamily="18" charset="0"/>
                <a:ea typeface="Cambria" panose="02040503050406030204" pitchFamily="18" charset="0"/>
                <a:cs typeface="Times New Roman" pitchFamily="18" charset="0"/>
              </a:rPr>
              <a:t> </a:t>
            </a:r>
            <a:r>
              <a:rPr lang="en-US" altLang="en-US" b="1" i="1" dirty="0" err="1">
                <a:solidFill>
                  <a:srgbClr val="C00000"/>
                </a:solidFill>
                <a:latin typeface="Times New Roman" pitchFamily="18" charset="0"/>
                <a:ea typeface="Cambria" panose="02040503050406030204" pitchFamily="18" charset="0"/>
                <a:cs typeface="Times New Roman" pitchFamily="18" charset="0"/>
              </a:rPr>
              <a:t>biệt</a:t>
            </a:r>
            <a:r>
              <a:rPr lang="en-US" altLang="en-US" b="1" i="1" dirty="0">
                <a:solidFill>
                  <a:srgbClr val="C00000"/>
                </a:solidFill>
                <a:latin typeface="Times New Roman" pitchFamily="18" charset="0"/>
                <a:ea typeface="Cambria" panose="02040503050406030204" pitchFamily="18" charset="0"/>
                <a:cs typeface="Times New Roman" pitchFamily="18" charset="0"/>
              </a:rPr>
              <a:t> </a:t>
            </a:r>
            <a:r>
              <a:rPr lang="en-US" altLang="en-US" b="1" i="1" dirty="0" err="1">
                <a:solidFill>
                  <a:srgbClr val="C00000"/>
                </a:solidFill>
                <a:latin typeface="Times New Roman" pitchFamily="18" charset="0"/>
                <a:ea typeface="Cambria" panose="02040503050406030204" pitchFamily="18" charset="0"/>
                <a:cs typeface="Times New Roman" pitchFamily="18" charset="0"/>
              </a:rPr>
              <a:t>của</a:t>
            </a:r>
            <a:r>
              <a:rPr lang="en-US" altLang="en-US" b="1" i="1" dirty="0">
                <a:solidFill>
                  <a:srgbClr val="C00000"/>
                </a:solidFill>
                <a:latin typeface="Times New Roman" pitchFamily="18" charset="0"/>
                <a:ea typeface="Cambria" panose="02040503050406030204" pitchFamily="18" charset="0"/>
                <a:cs typeface="Times New Roman" pitchFamily="18" charset="0"/>
              </a:rPr>
              <a:t> HH </a:t>
            </a:r>
            <a:r>
              <a:rPr lang="en-US" altLang="en-US" b="1" i="1" dirty="0" smtClean="0">
                <a:solidFill>
                  <a:srgbClr val="C00000"/>
                </a:solidFill>
                <a:latin typeface="Times New Roman" pitchFamily="18" charset="0"/>
                <a:ea typeface="Cambria" panose="02040503050406030204" pitchFamily="18" charset="0"/>
                <a:cs typeface="Times New Roman" pitchFamily="18" charset="0"/>
              </a:rPr>
              <a:t>GDNN</a:t>
            </a:r>
            <a:endParaRPr kumimoji="0" lang="en-US" b="0" i="0" u="none" strike="noStrike" kern="1200" cap="none" spc="0" normalizeH="0" baseline="0" noProof="0" dirty="0">
              <a:ln>
                <a:noFill/>
              </a:ln>
              <a:solidFill>
                <a:srgbClr val="C00000"/>
              </a:solidFill>
              <a:effectLst/>
              <a:uLnTx/>
              <a:uFillTx/>
              <a:latin typeface="Times New Roman" pitchFamily="18" charset="0"/>
              <a:ea typeface="Cambria" panose="02040503050406030204" pitchFamily="18" charset="0"/>
              <a:cs typeface="Times New Roman" pitchFamily="18" charset="0"/>
            </a:endParaRPr>
          </a:p>
        </p:txBody>
      </p:sp>
      <p:sp>
        <p:nvSpPr>
          <p:cNvPr id="14" name="Rectangle 13"/>
          <p:cNvSpPr/>
          <p:nvPr/>
        </p:nvSpPr>
        <p:spPr>
          <a:xfrm>
            <a:off x="152400" y="838201"/>
            <a:ext cx="3187145" cy="3139321"/>
          </a:xfrm>
          <a:prstGeom prst="rect">
            <a:avLst/>
          </a:prstGeom>
        </p:spPr>
        <p:txBody>
          <a:bodyPr wrap="square">
            <a:spAutoFit/>
          </a:bodyPr>
          <a:lstStyle/>
          <a:p>
            <a:pPr algn="just"/>
            <a:r>
              <a:rPr lang="en-US" altLang="en-US" dirty="0" smtClean="0">
                <a:solidFill>
                  <a:srgbClr val="002060"/>
                </a:solidFill>
                <a:latin typeface="Times New Roman" pitchFamily="18" charset="0"/>
                <a:ea typeface="Cambria" panose="02040503050406030204" pitchFamily="18" charset="0"/>
                <a:cs typeface="Times New Roman" pitchFamily="18" charset="0"/>
              </a:rPr>
              <a:t>GD </a:t>
            </a:r>
            <a:r>
              <a:rPr lang="en-US" altLang="en-US" dirty="0" err="1">
                <a:solidFill>
                  <a:srgbClr val="002060"/>
                </a:solidFill>
                <a:latin typeface="Times New Roman" pitchFamily="18" charset="0"/>
                <a:ea typeface="Cambria" panose="02040503050406030204" pitchFamily="18" charset="0"/>
                <a:cs typeface="Times New Roman" pitchFamily="18" charset="0"/>
              </a:rPr>
              <a:t>có</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tính</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chất</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tư</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nhân</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mang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lại</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lợi</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ích</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kinh</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tế</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và</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lợi</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ích</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tinh</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thần</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cho</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mỗi</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người</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học</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trình</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độ</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kiến</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thức</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kỹ</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năng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chất</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lượng</a:t>
            </a:r>
            <a:r>
              <a:rPr lang="en-US" altLang="en-US" dirty="0">
                <a:latin typeface="Times New Roman" pitchFamily="18" charset="0"/>
                <a:ea typeface="Cambria" panose="02040503050406030204" pitchFamily="18" charset="0"/>
                <a:cs typeface="Times New Roman" pitchFamily="18" charset="0"/>
              </a:rPr>
              <a:t> SLĐ… </a:t>
            </a:r>
            <a:r>
              <a:rPr lang="en-US" altLang="en-US" dirty="0" err="1">
                <a:latin typeface="Times New Roman" pitchFamily="18" charset="0"/>
                <a:ea typeface="Cambria" panose="02040503050406030204" pitchFamily="18" charset="0"/>
                <a:cs typeface="Times New Roman" pitchFamily="18" charset="0"/>
              </a:rPr>
              <a:t>nâng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cao</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đời</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sống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vì</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vậy</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ĐTư</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cho</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học</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tập</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học</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gì</a:t>
            </a:r>
            <a:r>
              <a:rPr lang="en-US" altLang="en-US" dirty="0">
                <a:latin typeface="Times New Roman" pitchFamily="18" charset="0"/>
                <a:ea typeface="Cambria" panose="02040503050406030204" pitchFamily="18" charset="0"/>
                <a:cs typeface="Times New Roman" pitchFamily="18" charset="0"/>
              </a:rPr>
              <a:t>, ở </a:t>
            </a:r>
            <a:r>
              <a:rPr lang="en-US" altLang="en-US" dirty="0" err="1">
                <a:latin typeface="Times New Roman" pitchFamily="18" charset="0"/>
                <a:ea typeface="Cambria" panose="02040503050406030204" pitchFamily="18" charset="0"/>
                <a:cs typeface="Times New Roman" pitchFamily="18" charset="0"/>
              </a:rPr>
              <a:t>đâu</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trình</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độ</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nào</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hình</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thức</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nào</a:t>
            </a:r>
            <a:r>
              <a:rPr lang="en-US" altLang="en-US" dirty="0">
                <a:latin typeface="Times New Roman" pitchFamily="18" charset="0"/>
                <a:ea typeface="Cambria" panose="02040503050406030204" pitchFamily="18" charset="0"/>
                <a:cs typeface="Times New Roman" pitchFamily="18" charset="0"/>
              </a:rPr>
              <a:t>, chi </a:t>
            </a:r>
            <a:r>
              <a:rPr lang="en-US" altLang="en-US" dirty="0" err="1">
                <a:latin typeface="Times New Roman" pitchFamily="18" charset="0"/>
                <a:ea typeface="Cambria" panose="02040503050406030204" pitchFamily="18" charset="0"/>
                <a:cs typeface="Times New Roman" pitchFamily="18" charset="0"/>
              </a:rPr>
              <a:t>phí</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ntn</a:t>
            </a:r>
            <a:r>
              <a:rPr lang="en-US" altLang="en-US" dirty="0">
                <a:latin typeface="Times New Roman" pitchFamily="18" charset="0"/>
                <a:ea typeface="Cambria" panose="02040503050406030204" pitchFamily="18" charset="0"/>
                <a:cs typeface="Times New Roman" pitchFamily="18" charset="0"/>
              </a:rPr>
              <a:t>…</a:t>
            </a:r>
            <a:r>
              <a:rPr lang="en-US" altLang="en-US" dirty="0" err="1">
                <a:latin typeface="Times New Roman" pitchFamily="18" charset="0"/>
                <a:ea typeface="Cambria" panose="02040503050406030204" pitchFamily="18" charset="0"/>
                <a:cs typeface="Times New Roman" pitchFamily="18" charset="0"/>
              </a:rPr>
              <a:t>là</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quyết</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định</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cá</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nhân</a:t>
            </a:r>
            <a:r>
              <a:rPr lang="en-US" altLang="en-US" dirty="0">
                <a:latin typeface="Times New Roman" pitchFamily="18" charset="0"/>
                <a:ea typeface="Cambria" panose="02040503050406030204" pitchFamily="18" charset="0"/>
                <a:cs typeface="Times New Roman" pitchFamily="18" charset="0"/>
              </a:rPr>
              <a:t>.</a:t>
            </a:r>
          </a:p>
          <a:p>
            <a:pPr algn="just"/>
            <a:r>
              <a:rPr lang="en-US" altLang="en-US" dirty="0" smtClean="0">
                <a:solidFill>
                  <a:srgbClr val="002060"/>
                </a:solidFill>
                <a:latin typeface="Times New Roman" pitchFamily="18" charset="0"/>
                <a:ea typeface="Cambria" panose="02040503050406030204" pitchFamily="18" charset="0"/>
                <a:cs typeface="Times New Roman" pitchFamily="18" charset="0"/>
              </a:rPr>
              <a:t>GD </a:t>
            </a:r>
            <a:r>
              <a:rPr lang="en-US" altLang="en-US" dirty="0" err="1">
                <a:solidFill>
                  <a:srgbClr val="002060"/>
                </a:solidFill>
                <a:latin typeface="Times New Roman" pitchFamily="18" charset="0"/>
                <a:ea typeface="Cambria" panose="02040503050406030204" pitchFamily="18" charset="0"/>
                <a:cs typeface="Times New Roman" pitchFamily="18" charset="0"/>
              </a:rPr>
              <a:t>có</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tính</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chất</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công</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cộng</a:t>
            </a:r>
            <a:r>
              <a:rPr lang="en-US" altLang="en-US" dirty="0">
                <a:solidFill>
                  <a:srgbClr val="002060"/>
                </a:solidFill>
                <a:latin typeface="Times New Roman" pitchFamily="18" charset="0"/>
                <a:ea typeface="Cambria" panose="02040503050406030204" pitchFamily="18" charset="0"/>
                <a:cs typeface="Times New Roman" pitchFamily="18" charset="0"/>
              </a:rPr>
              <a:t>: GD </a:t>
            </a:r>
            <a:r>
              <a:rPr lang="en-US" altLang="en-US" dirty="0" err="1">
                <a:solidFill>
                  <a:srgbClr val="002060"/>
                </a:solidFill>
                <a:latin typeface="Times New Roman" pitchFamily="18" charset="0"/>
                <a:ea typeface="Cambria" panose="02040503050406030204" pitchFamily="18" charset="0"/>
                <a:cs typeface="Times New Roman" pitchFamily="18" charset="0"/>
              </a:rPr>
              <a:t>mang</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lợi</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ích</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smtClean="0">
                <a:solidFill>
                  <a:srgbClr val="002060"/>
                </a:solidFill>
                <a:latin typeface="Times New Roman" pitchFamily="18" charset="0"/>
                <a:ea typeface="Cambria" panose="02040503050406030204" pitchFamily="18" charset="0"/>
                <a:cs typeface="Times New Roman" pitchFamily="18" charset="0"/>
              </a:rPr>
              <a:t>XH</a:t>
            </a:r>
            <a:endParaRPr lang="en-US" altLang="en-US" dirty="0">
              <a:solidFill>
                <a:srgbClr val="002060"/>
              </a:solidFill>
              <a:latin typeface="Times New Roman" pitchFamily="18" charset="0"/>
              <a:ea typeface="Cambria" panose="02040503050406030204" pitchFamily="18" charset="0"/>
              <a:cs typeface="Times New Roman" pitchFamily="18" charset="0"/>
            </a:endParaRPr>
          </a:p>
        </p:txBody>
      </p:sp>
      <p:sp>
        <p:nvSpPr>
          <p:cNvPr id="15" name="Rectangle 14"/>
          <p:cNvSpPr/>
          <p:nvPr/>
        </p:nvSpPr>
        <p:spPr>
          <a:xfrm>
            <a:off x="5956856" y="2895600"/>
            <a:ext cx="3114408" cy="1754326"/>
          </a:xfrm>
          <a:prstGeom prst="rect">
            <a:avLst/>
          </a:prstGeom>
        </p:spPr>
        <p:txBody>
          <a:bodyPr wrap="square">
            <a:spAutoFit/>
          </a:bodyPr>
          <a:lstStyle/>
          <a:p>
            <a:pPr algn="just"/>
            <a:r>
              <a:rPr lang="en-US" altLang="en-US" dirty="0" smtClean="0">
                <a:latin typeface="Times New Roman" pitchFamily="18" charset="0"/>
                <a:ea typeface="Cambria" panose="02040503050406030204" pitchFamily="18" charset="0"/>
                <a:cs typeface="Times New Roman" pitchFamily="18" charset="0"/>
              </a:rPr>
              <a:t>SP GD </a:t>
            </a:r>
            <a:r>
              <a:rPr lang="en-US" altLang="en-US" dirty="0" err="1" smtClean="0">
                <a:latin typeface="Times New Roman" pitchFamily="18" charset="0"/>
                <a:ea typeface="Cambria" panose="02040503050406030204" pitchFamily="18" charset="0"/>
                <a:cs typeface="Times New Roman" pitchFamily="18" charset="0"/>
              </a:rPr>
              <a:t>là</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quá</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trình</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tích</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lũy</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lâu</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dài</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không</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phải</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có</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tiền</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là</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mua</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được</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ngay</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mà</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còn</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phải</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tiêu</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hao</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nhiều</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solidFill>
                  <a:srgbClr val="002060"/>
                </a:solidFill>
                <a:latin typeface="Times New Roman" pitchFamily="18" charset="0"/>
                <a:ea typeface="Cambria" panose="02040503050406030204" pitchFamily="18" charset="0"/>
                <a:cs typeface="Times New Roman" pitchFamily="18" charset="0"/>
              </a:rPr>
              <a:t>tâm</a:t>
            </a:r>
            <a:r>
              <a:rPr lang="en-US" altLang="en-US" dirty="0" smtClean="0">
                <a:solidFill>
                  <a:srgbClr val="002060"/>
                </a:solidFill>
                <a:latin typeface="Times New Roman" pitchFamily="18" charset="0"/>
                <a:ea typeface="Cambria" panose="02040503050406030204" pitchFamily="18" charset="0"/>
                <a:cs typeface="Times New Roman" pitchFamily="18" charset="0"/>
              </a:rPr>
              <a:t> </a:t>
            </a:r>
            <a:r>
              <a:rPr lang="en-US" altLang="en-US" dirty="0" err="1" smtClean="0">
                <a:solidFill>
                  <a:srgbClr val="002060"/>
                </a:solidFill>
                <a:latin typeface="Times New Roman" pitchFamily="18" charset="0"/>
                <a:ea typeface="Cambria" panose="02040503050406030204" pitchFamily="18" charset="0"/>
                <a:cs typeface="Times New Roman" pitchFamily="18" charset="0"/>
              </a:rPr>
              <a:t>huyết</a:t>
            </a:r>
            <a:r>
              <a:rPr lang="en-US" altLang="en-US" dirty="0" smtClean="0">
                <a:solidFill>
                  <a:srgbClr val="002060"/>
                </a:solidFill>
                <a:latin typeface="Times New Roman" pitchFamily="18" charset="0"/>
                <a:ea typeface="Cambria" panose="02040503050406030204" pitchFamily="18" charset="0"/>
                <a:cs typeface="Times New Roman" pitchFamily="18" charset="0"/>
              </a:rPr>
              <a:t> </a:t>
            </a:r>
            <a:r>
              <a:rPr lang="en-US" altLang="en-US" dirty="0" err="1" smtClean="0">
                <a:solidFill>
                  <a:srgbClr val="002060"/>
                </a:solidFill>
                <a:latin typeface="Times New Roman" pitchFamily="18" charset="0"/>
                <a:ea typeface="Cambria" panose="02040503050406030204" pitchFamily="18" charset="0"/>
                <a:cs typeface="Times New Roman" pitchFamily="18" charset="0"/>
              </a:rPr>
              <a:t>và</a:t>
            </a:r>
            <a:r>
              <a:rPr lang="en-US" altLang="en-US" dirty="0" smtClean="0">
                <a:solidFill>
                  <a:srgbClr val="002060"/>
                </a:solidFill>
                <a:latin typeface="Times New Roman" pitchFamily="18" charset="0"/>
                <a:ea typeface="Cambria" panose="02040503050406030204" pitchFamily="18" charset="0"/>
                <a:cs typeface="Times New Roman" pitchFamily="18" charset="0"/>
              </a:rPr>
              <a:t> </a:t>
            </a:r>
            <a:r>
              <a:rPr lang="en-US" altLang="en-US" dirty="0" err="1" smtClean="0">
                <a:solidFill>
                  <a:srgbClr val="002060"/>
                </a:solidFill>
                <a:latin typeface="Times New Roman" pitchFamily="18" charset="0"/>
                <a:ea typeface="Cambria" panose="02040503050406030204" pitchFamily="18" charset="0"/>
                <a:cs typeface="Times New Roman" pitchFamily="18" charset="0"/>
              </a:rPr>
              <a:t>tinh</a:t>
            </a:r>
            <a:r>
              <a:rPr lang="en-US" altLang="en-US" dirty="0" smtClean="0">
                <a:solidFill>
                  <a:srgbClr val="002060"/>
                </a:solidFill>
                <a:latin typeface="Times New Roman" pitchFamily="18" charset="0"/>
                <a:ea typeface="Cambria" panose="02040503050406030204" pitchFamily="18" charset="0"/>
                <a:cs typeface="Times New Roman" pitchFamily="18" charset="0"/>
              </a:rPr>
              <a:t> </a:t>
            </a:r>
            <a:r>
              <a:rPr lang="en-US" altLang="en-US" dirty="0" err="1" smtClean="0">
                <a:solidFill>
                  <a:srgbClr val="002060"/>
                </a:solidFill>
                <a:latin typeface="Times New Roman" pitchFamily="18" charset="0"/>
                <a:ea typeface="Cambria" panose="02040503050406030204" pitchFamily="18" charset="0"/>
                <a:cs typeface="Times New Roman" pitchFamily="18" charset="0"/>
              </a:rPr>
              <a:t>lực</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của</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những</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người</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được</a:t>
            </a:r>
            <a:r>
              <a:rPr lang="en-US" altLang="en-US" dirty="0" smtClean="0">
                <a:latin typeface="Times New Roman" pitchFamily="18" charset="0"/>
                <a:ea typeface="Cambria" panose="02040503050406030204" pitchFamily="18" charset="0"/>
                <a:cs typeface="Times New Roman" pitchFamily="18" charset="0"/>
              </a:rPr>
              <a:t> </a:t>
            </a:r>
            <a:r>
              <a:rPr lang="vi-VN" altLang="en-US" dirty="0" smtClean="0">
                <a:latin typeface="Times New Roman" pitchFamily="18" charset="0"/>
                <a:ea typeface="Cambria" panose="02040503050406030204" pitchFamily="18" charset="0"/>
                <a:cs typeface="Times New Roman" pitchFamily="18" charset="0"/>
              </a:rPr>
              <a:t>GD</a:t>
            </a:r>
            <a:r>
              <a:rPr lang="en-US" altLang="en-US" dirty="0" smtClean="0">
                <a:latin typeface="Times New Roman" pitchFamily="18" charset="0"/>
                <a:ea typeface="Cambria" panose="02040503050406030204" pitchFamily="18" charset="0"/>
                <a:cs typeface="Times New Roman" pitchFamily="18" charset="0"/>
              </a:rPr>
              <a:t>. (SP GD </a:t>
            </a:r>
            <a:r>
              <a:rPr lang="en-US" altLang="en-US" dirty="0" err="1" smtClean="0">
                <a:latin typeface="Times New Roman" pitchFamily="18" charset="0"/>
                <a:ea typeface="Cambria" panose="02040503050406030204" pitchFamily="18" charset="0"/>
                <a:cs typeface="Times New Roman" pitchFamily="18" charset="0"/>
              </a:rPr>
              <a:t>có</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giá</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trị</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tích</a:t>
            </a:r>
            <a:r>
              <a:rPr lang="en-US" altLang="en-US" dirty="0" smtClean="0">
                <a:latin typeface="Times New Roman" pitchFamily="18" charset="0"/>
                <a:ea typeface="Cambria" panose="02040503050406030204" pitchFamily="18" charset="0"/>
                <a:cs typeface="Times New Roman" pitchFamily="18" charset="0"/>
              </a:rPr>
              <a:t> </a:t>
            </a:r>
            <a:r>
              <a:rPr lang="en-US" altLang="en-US" dirty="0" err="1" smtClean="0">
                <a:latin typeface="Times New Roman" pitchFamily="18" charset="0"/>
                <a:ea typeface="Cambria" panose="02040503050406030204" pitchFamily="18" charset="0"/>
                <a:cs typeface="Times New Roman" pitchFamily="18" charset="0"/>
              </a:rPr>
              <a:t>lũy</a:t>
            </a:r>
            <a:r>
              <a:rPr lang="en-US" altLang="en-US" dirty="0" smtClean="0">
                <a:latin typeface="Times New Roman" pitchFamily="18" charset="0"/>
                <a:ea typeface="Cambria" panose="02040503050406030204" pitchFamily="18" charset="0"/>
                <a:cs typeface="Times New Roman" pitchFamily="18" charset="0"/>
              </a:rPr>
              <a:t>)</a:t>
            </a:r>
            <a:endParaRPr lang="en-US" altLang="en-US" dirty="0">
              <a:latin typeface="Times New Roman" pitchFamily="18" charset="0"/>
              <a:ea typeface="Cambria" panose="02040503050406030204" pitchFamily="18" charset="0"/>
              <a:cs typeface="Times New Roman" pitchFamily="18" charset="0"/>
            </a:endParaRPr>
          </a:p>
        </p:txBody>
      </p:sp>
      <p:sp>
        <p:nvSpPr>
          <p:cNvPr id="16" name="Rectangle 15"/>
          <p:cNvSpPr/>
          <p:nvPr/>
        </p:nvSpPr>
        <p:spPr>
          <a:xfrm>
            <a:off x="243011" y="4369272"/>
            <a:ext cx="2920634" cy="1421928"/>
          </a:xfrm>
          <a:prstGeom prst="rect">
            <a:avLst/>
          </a:prstGeom>
        </p:spPr>
        <p:txBody>
          <a:bodyPr wrap="square">
            <a:spAutoFit/>
          </a:bodyPr>
          <a:lstStyle/>
          <a:p>
            <a:pPr algn="just">
              <a:lnSpc>
                <a:spcPct val="80000"/>
              </a:lnSpc>
              <a:buNone/>
            </a:pPr>
            <a:r>
              <a:rPr lang="en-US" altLang="en-US" dirty="0">
                <a:latin typeface="Times New Roman" pitchFamily="18" charset="0"/>
                <a:ea typeface="Cambria" panose="02040503050406030204" pitchFamily="18" charset="0"/>
                <a:cs typeface="Times New Roman" pitchFamily="18" charset="0"/>
              </a:rPr>
              <a:t>SP GD </a:t>
            </a:r>
            <a:r>
              <a:rPr lang="en-US" altLang="en-US" dirty="0" err="1">
                <a:latin typeface="Times New Roman" pitchFamily="18" charset="0"/>
                <a:ea typeface="Cambria" panose="02040503050406030204" pitchFamily="18" charset="0"/>
                <a:cs typeface="Times New Roman" pitchFamily="18" charset="0"/>
              </a:rPr>
              <a:t>mang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tính</a:t>
            </a:r>
            <a:r>
              <a:rPr lang="en-US" altLang="en-US" dirty="0">
                <a:latin typeface="Times New Roman" pitchFamily="18" charset="0"/>
                <a:ea typeface="Cambria" panose="02040503050406030204" pitchFamily="18" charset="0"/>
                <a:cs typeface="Times New Roman" pitchFamily="18" charset="0"/>
              </a:rPr>
              <a:t> XH </a:t>
            </a:r>
            <a:r>
              <a:rPr lang="en-US" altLang="en-US" dirty="0" err="1">
                <a:latin typeface="Times New Roman" pitchFamily="18" charset="0"/>
                <a:ea typeface="Cambria" panose="02040503050406030204" pitchFamily="18" charset="0"/>
                <a:cs typeface="Times New Roman" pitchFamily="18" charset="0"/>
              </a:rPr>
              <a:t>cao</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Với</a:t>
            </a:r>
            <a:r>
              <a:rPr lang="en-US" altLang="en-US" dirty="0">
                <a:latin typeface="Times New Roman" pitchFamily="18" charset="0"/>
                <a:ea typeface="Cambria" panose="02040503050406030204" pitchFamily="18" charset="0"/>
                <a:cs typeface="Times New Roman" pitchFamily="18" charset="0"/>
              </a:rPr>
              <a:t> GD ĐH, </a:t>
            </a:r>
            <a:r>
              <a:rPr lang="en-US" altLang="en-US" dirty="0" err="1">
                <a:latin typeface="Times New Roman" pitchFamily="18" charset="0"/>
                <a:ea typeface="Cambria" panose="02040503050406030204" pitchFamily="18" charset="0"/>
                <a:cs typeface="Times New Roman" pitchFamily="18" charset="0"/>
              </a:rPr>
              <a:t>người</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hưởng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lợi</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không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chỉ</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là</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người</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mua</a:t>
            </a:r>
            <a:r>
              <a:rPr lang="en-US" altLang="en-US" dirty="0">
                <a:latin typeface="Times New Roman" pitchFamily="18" charset="0"/>
                <a:ea typeface="Cambria" panose="02040503050406030204" pitchFamily="18" charset="0"/>
                <a:cs typeface="Times New Roman" pitchFamily="18" charset="0"/>
              </a:rPr>
              <a:t> (SV) </a:t>
            </a:r>
            <a:r>
              <a:rPr lang="en-US" altLang="en-US" dirty="0" err="1">
                <a:latin typeface="Times New Roman" pitchFamily="18" charset="0"/>
                <a:ea typeface="Cambria" panose="02040503050406030204" pitchFamily="18" charset="0"/>
                <a:cs typeface="Times New Roman" pitchFamily="18" charset="0"/>
              </a:rPr>
              <a:t>mà</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còn</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gia</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đình</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họ</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và</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xã</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hội</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cũng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được</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hưởng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thông</a:t>
            </a:r>
            <a:r>
              <a:rPr lang="en-US" altLang="en-US" dirty="0">
                <a:latin typeface="Times New Roman" pitchFamily="18" charset="0"/>
                <a:ea typeface="Cambria" panose="02040503050406030204" pitchFamily="18" charset="0"/>
                <a:cs typeface="Times New Roman" pitchFamily="18" charset="0"/>
              </a:rPr>
              <a:t> qua </a:t>
            </a:r>
            <a:r>
              <a:rPr lang="en-US" altLang="en-US" dirty="0" err="1">
                <a:latin typeface="Times New Roman" pitchFamily="18" charset="0"/>
                <a:ea typeface="Cambria" panose="02040503050406030204" pitchFamily="18" charset="0"/>
                <a:cs typeface="Times New Roman" pitchFamily="18" charset="0"/>
              </a:rPr>
              <a:t>việc</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đóng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góp</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vào</a:t>
            </a:r>
            <a:r>
              <a:rPr lang="en-US" altLang="en-US" dirty="0">
                <a:latin typeface="Times New Roman" pitchFamily="18" charset="0"/>
                <a:ea typeface="Cambria" panose="02040503050406030204" pitchFamily="18" charset="0"/>
                <a:cs typeface="Times New Roman" pitchFamily="18" charset="0"/>
              </a:rPr>
              <a:t> NSLĐ. </a:t>
            </a:r>
          </a:p>
        </p:txBody>
      </p:sp>
      <p:sp>
        <p:nvSpPr>
          <p:cNvPr id="17" name="Rectangle 16"/>
          <p:cNvSpPr/>
          <p:nvPr/>
        </p:nvSpPr>
        <p:spPr>
          <a:xfrm>
            <a:off x="193963" y="5879271"/>
            <a:ext cx="3158837" cy="978729"/>
          </a:xfrm>
          <a:prstGeom prst="rect">
            <a:avLst/>
          </a:prstGeom>
        </p:spPr>
        <p:txBody>
          <a:bodyPr wrap="square">
            <a:spAutoFit/>
          </a:bodyPr>
          <a:lstStyle/>
          <a:p>
            <a:pPr algn="just">
              <a:lnSpc>
                <a:spcPct val="80000"/>
              </a:lnSpc>
              <a:buNone/>
            </a:pPr>
            <a:r>
              <a:rPr lang="en-US" altLang="en-US" dirty="0">
                <a:solidFill>
                  <a:srgbClr val="002060"/>
                </a:solidFill>
                <a:latin typeface="Times New Roman" pitchFamily="18" charset="0"/>
                <a:ea typeface="Cambria" panose="02040503050406030204" pitchFamily="18" charset="0"/>
                <a:cs typeface="Times New Roman" pitchFamily="18" charset="0"/>
              </a:rPr>
              <a:t>(</a:t>
            </a:r>
            <a:r>
              <a:rPr lang="en-US" altLang="en-US" dirty="0" err="1">
                <a:solidFill>
                  <a:srgbClr val="002060"/>
                </a:solidFill>
                <a:latin typeface="Times New Roman" pitchFamily="18" charset="0"/>
                <a:ea typeface="Cambria" panose="02040503050406030204" pitchFamily="18" charset="0"/>
                <a:cs typeface="Times New Roman" pitchFamily="18" charset="0"/>
              </a:rPr>
              <a:t>việc</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cung</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cấp</a:t>
            </a:r>
            <a:r>
              <a:rPr lang="en-US" altLang="en-US" dirty="0">
                <a:solidFill>
                  <a:srgbClr val="002060"/>
                </a:solidFill>
                <a:latin typeface="Times New Roman" pitchFamily="18" charset="0"/>
                <a:ea typeface="Cambria" panose="02040503050406030204" pitchFamily="18" charset="0"/>
                <a:cs typeface="Times New Roman" pitchFamily="18" charset="0"/>
              </a:rPr>
              <a:t> HH, </a:t>
            </a:r>
            <a:r>
              <a:rPr lang="en-US" altLang="en-US" dirty="0" err="1">
                <a:solidFill>
                  <a:srgbClr val="002060"/>
                </a:solidFill>
                <a:latin typeface="Times New Roman" pitchFamily="18" charset="0"/>
                <a:ea typeface="Cambria" panose="02040503050406030204" pitchFamily="18" charset="0"/>
                <a:cs typeface="Times New Roman" pitchFamily="18" charset="0"/>
              </a:rPr>
              <a:t>định</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hình</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chất</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lượng</a:t>
            </a:r>
            <a:r>
              <a:rPr lang="en-US" altLang="en-US" dirty="0">
                <a:solidFill>
                  <a:srgbClr val="002060"/>
                </a:solidFill>
                <a:latin typeface="Times New Roman" pitchFamily="18" charset="0"/>
                <a:ea typeface="Cambria" panose="02040503050406030204" pitchFamily="18" charset="0"/>
                <a:cs typeface="Times New Roman" pitchFamily="18" charset="0"/>
              </a:rPr>
              <a:t> SP, </a:t>
            </a:r>
            <a:r>
              <a:rPr lang="en-US" altLang="en-US" dirty="0" err="1">
                <a:solidFill>
                  <a:srgbClr val="002060"/>
                </a:solidFill>
                <a:latin typeface="Times New Roman" pitchFamily="18" charset="0"/>
                <a:ea typeface="Cambria" panose="02040503050406030204" pitchFamily="18" charset="0"/>
                <a:cs typeface="Times New Roman" pitchFamily="18" charset="0"/>
              </a:rPr>
              <a:t>xác</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đinh</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giá</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cả</a:t>
            </a:r>
            <a:r>
              <a:rPr lang="en-US" altLang="en-US" dirty="0">
                <a:solidFill>
                  <a:srgbClr val="002060"/>
                </a:solidFill>
                <a:latin typeface="Times New Roman" pitchFamily="18" charset="0"/>
                <a:ea typeface="Cambria" panose="02040503050406030204" pitchFamily="18" charset="0"/>
                <a:cs typeface="Times New Roman" pitchFamily="18" charset="0"/>
              </a:rPr>
              <a:t> HH </a:t>
            </a:r>
            <a:r>
              <a:rPr lang="en-US" altLang="en-US" dirty="0" smtClean="0">
                <a:solidFill>
                  <a:srgbClr val="002060"/>
                </a:solidFill>
                <a:latin typeface="Times New Roman" pitchFamily="18" charset="0"/>
                <a:ea typeface="Cambria" panose="02040503050406030204" pitchFamily="18" charset="0"/>
                <a:cs typeface="Times New Roman" pitchFamily="18" charset="0"/>
              </a:rPr>
              <a:t>GD </a:t>
            </a:r>
            <a:r>
              <a:rPr lang="en-US" altLang="en-US" dirty="0" err="1">
                <a:solidFill>
                  <a:srgbClr val="002060"/>
                </a:solidFill>
                <a:latin typeface="Times New Roman" pitchFamily="18" charset="0"/>
                <a:ea typeface="Cambria" panose="02040503050406030204" pitchFamily="18" charset="0"/>
                <a:cs typeface="Times New Roman" pitchFamily="18" charset="0"/>
              </a:rPr>
              <a:t>phụ</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thuộc</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vào</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những</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yếu</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tố</a:t>
            </a:r>
            <a:r>
              <a:rPr lang="en-US" altLang="en-US" dirty="0">
                <a:solidFill>
                  <a:srgbClr val="002060"/>
                </a:solidFill>
                <a:latin typeface="Times New Roman" pitchFamily="18" charset="0"/>
                <a:ea typeface="Cambria" panose="02040503050406030204" pitchFamily="18" charset="0"/>
                <a:cs typeface="Times New Roman" pitchFamily="18" charset="0"/>
              </a:rPr>
              <a:t> </a:t>
            </a:r>
            <a:r>
              <a:rPr lang="en-US" altLang="en-US" dirty="0" err="1">
                <a:solidFill>
                  <a:srgbClr val="002060"/>
                </a:solidFill>
                <a:latin typeface="Times New Roman" pitchFamily="18" charset="0"/>
                <a:ea typeface="Cambria" panose="02040503050406030204" pitchFamily="18" charset="0"/>
                <a:cs typeface="Times New Roman" pitchFamily="18" charset="0"/>
              </a:rPr>
              <a:t>nào</a:t>
            </a:r>
            <a:r>
              <a:rPr lang="en-US" altLang="en-US" dirty="0">
                <a:solidFill>
                  <a:srgbClr val="002060"/>
                </a:solidFill>
                <a:latin typeface="Times New Roman" pitchFamily="18" charset="0"/>
                <a:ea typeface="Cambria" panose="02040503050406030204" pitchFamily="18" charset="0"/>
                <a:cs typeface="Times New Roman" pitchFamily="18" charset="0"/>
              </a:rPr>
              <a:t>?)</a:t>
            </a:r>
          </a:p>
        </p:txBody>
      </p:sp>
      <p:sp>
        <p:nvSpPr>
          <p:cNvPr id="18" name="Rectangle 17"/>
          <p:cNvSpPr/>
          <p:nvPr/>
        </p:nvSpPr>
        <p:spPr>
          <a:xfrm>
            <a:off x="5979249" y="5257800"/>
            <a:ext cx="2940627" cy="1421928"/>
          </a:xfrm>
          <a:prstGeom prst="rect">
            <a:avLst/>
          </a:prstGeom>
        </p:spPr>
        <p:txBody>
          <a:bodyPr wrap="square">
            <a:spAutoFit/>
          </a:bodyPr>
          <a:lstStyle/>
          <a:p>
            <a:pPr algn="just">
              <a:lnSpc>
                <a:spcPct val="80000"/>
              </a:lnSpc>
              <a:buNone/>
            </a:pPr>
            <a:r>
              <a:rPr lang="en-US" altLang="en-US" dirty="0">
                <a:latin typeface="Times New Roman" pitchFamily="18" charset="0"/>
                <a:ea typeface="Cambria" panose="02040503050406030204" pitchFamily="18" charset="0"/>
                <a:cs typeface="Times New Roman" pitchFamily="18" charset="0"/>
              </a:rPr>
              <a:t>GD </a:t>
            </a:r>
            <a:r>
              <a:rPr lang="en-US" altLang="en-US" dirty="0" err="1">
                <a:latin typeface="Times New Roman" pitchFamily="18" charset="0"/>
                <a:ea typeface="Cambria" panose="02040503050406030204" pitchFamily="18" charset="0"/>
                <a:cs typeface="Times New Roman" pitchFamily="18" charset="0"/>
              </a:rPr>
              <a:t>là</a:t>
            </a:r>
            <a:r>
              <a:rPr lang="en-US" altLang="en-US" dirty="0">
                <a:latin typeface="Times New Roman" pitchFamily="18" charset="0"/>
                <a:ea typeface="Cambria" panose="02040503050406030204" pitchFamily="18" charset="0"/>
                <a:cs typeface="Times New Roman" pitchFamily="18" charset="0"/>
              </a:rPr>
              <a:t> SP </a:t>
            </a:r>
            <a:r>
              <a:rPr lang="en-US" altLang="en-US" dirty="0" err="1">
                <a:latin typeface="Times New Roman" pitchFamily="18" charset="0"/>
                <a:ea typeface="Cambria" panose="02040503050406030204" pitchFamily="18" charset="0"/>
                <a:cs typeface="Times New Roman" pitchFamily="18" charset="0"/>
              </a:rPr>
              <a:t>không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bị</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tác</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động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bởi</a:t>
            </a:r>
            <a:r>
              <a:rPr lang="en-US" altLang="en-US" dirty="0">
                <a:latin typeface="Times New Roman" pitchFamily="18" charset="0"/>
                <a:ea typeface="Cambria" panose="02040503050406030204" pitchFamily="18" charset="0"/>
                <a:cs typeface="Times New Roman" pitchFamily="18" charset="0"/>
              </a:rPr>
              <a:t> NSLĐ. (Chi </a:t>
            </a:r>
            <a:r>
              <a:rPr lang="en-US" altLang="en-US" dirty="0" err="1">
                <a:latin typeface="Times New Roman" pitchFamily="18" charset="0"/>
                <a:ea typeface="Cambria" panose="02040503050406030204" pitchFamily="18" charset="0"/>
                <a:cs typeface="Times New Roman" pitchFamily="18" charset="0"/>
              </a:rPr>
              <a:t>phí</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cho</a:t>
            </a:r>
            <a:r>
              <a:rPr lang="en-US" altLang="en-US" dirty="0">
                <a:latin typeface="Times New Roman" pitchFamily="18" charset="0"/>
                <a:ea typeface="Cambria" panose="02040503050406030204" pitchFamily="18" charset="0"/>
                <a:cs typeface="Times New Roman" pitchFamily="18" charset="0"/>
              </a:rPr>
              <a:t> GD </a:t>
            </a:r>
            <a:r>
              <a:rPr lang="en-US" altLang="en-US" dirty="0" err="1">
                <a:latin typeface="Times New Roman" pitchFamily="18" charset="0"/>
                <a:ea typeface="Cambria" panose="02040503050406030204" pitchFamily="18" charset="0"/>
                <a:cs typeface="Times New Roman" pitchFamily="18" charset="0"/>
              </a:rPr>
              <a:t>ngày</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càng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tốn</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kém</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hơn</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Trong</a:t>
            </a:r>
            <a:r>
              <a:rPr lang="en-US" altLang="en-US" dirty="0">
                <a:latin typeface="Times New Roman" pitchFamily="18" charset="0"/>
                <a:ea typeface="Cambria" panose="02040503050406030204" pitchFamily="18" charset="0"/>
                <a:cs typeface="Times New Roman" pitchFamily="18" charset="0"/>
              </a:rPr>
              <a:t> GD </a:t>
            </a:r>
            <a:r>
              <a:rPr lang="en-US" altLang="en-US" dirty="0" err="1">
                <a:latin typeface="Times New Roman" pitchFamily="18" charset="0"/>
                <a:ea typeface="Cambria" panose="02040503050406030204" pitchFamily="18" charset="0"/>
                <a:cs typeface="Times New Roman" pitchFamily="18" charset="0"/>
              </a:rPr>
              <a:t>khó</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có</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thể</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tăng</a:t>
            </a:r>
            <a:r>
              <a:rPr lang="en-US" altLang="en-US" dirty="0">
                <a:latin typeface="Times New Roman" pitchFamily="18" charset="0"/>
                <a:ea typeface="Cambria" panose="02040503050406030204" pitchFamily="18" charset="0"/>
                <a:cs typeface="Times New Roman" pitchFamily="18" charset="0"/>
              </a:rPr>
              <a:t> NSLĐ </a:t>
            </a:r>
            <a:r>
              <a:rPr lang="en-US" altLang="en-US" dirty="0" err="1">
                <a:latin typeface="Times New Roman" pitchFamily="18" charset="0"/>
                <a:ea typeface="Cambria" panose="02040503050406030204" pitchFamily="18" charset="0"/>
                <a:cs typeface="Times New Roman" pitchFamily="18" charset="0"/>
              </a:rPr>
              <a:t>như</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trong</a:t>
            </a:r>
            <a:r>
              <a:rPr lang="en-US" altLang="en-US" dirty="0">
                <a:latin typeface="Times New Roman" pitchFamily="18" charset="0"/>
                <a:ea typeface="Cambria" panose="02040503050406030204" pitchFamily="18" charset="0"/>
                <a:cs typeface="Times New Roman" pitchFamily="18" charset="0"/>
              </a:rPr>
              <a:t> SX HH </a:t>
            </a:r>
            <a:r>
              <a:rPr lang="en-US" altLang="en-US" dirty="0" err="1">
                <a:latin typeface="Times New Roman" pitchFamily="18" charset="0"/>
                <a:ea typeface="Cambria" panose="02040503050406030204" pitchFamily="18" charset="0"/>
                <a:cs typeface="Times New Roman" pitchFamily="18" charset="0"/>
              </a:rPr>
              <a:t>thông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thường</a:t>
            </a:r>
            <a:r>
              <a:rPr lang="en-US" altLang="en-US" dirty="0">
                <a:latin typeface="Times New Roman" pitchFamily="18" charset="0"/>
                <a:ea typeface="Cambria" panose="02040503050406030204" pitchFamily="18" charset="0"/>
                <a:cs typeface="Times New Roman" pitchFamily="18" charset="0"/>
              </a:rPr>
              <a:t>.</a:t>
            </a:r>
          </a:p>
        </p:txBody>
      </p:sp>
      <p:sp>
        <p:nvSpPr>
          <p:cNvPr id="19" name="TextBox 18"/>
          <p:cNvSpPr txBox="1"/>
          <p:nvPr/>
        </p:nvSpPr>
        <p:spPr>
          <a:xfrm>
            <a:off x="5036538" y="1219200"/>
            <a:ext cx="920318" cy="707886"/>
          </a:xfrm>
          <a:prstGeom prst="rect">
            <a:avLst/>
          </a:prstGeom>
          <a:noFill/>
        </p:spPr>
        <p:txBody>
          <a:bodyPr wrap="square"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ko-KR" sz="4000" b="1" i="0" u="none" strike="noStrike" kern="1200" cap="none" spc="0" normalizeH="0" baseline="0" noProof="0" dirty="0">
                <a:ln w="12700">
                  <a:solidFill>
                    <a:prstClr val="white"/>
                  </a:solidFill>
                </a:ln>
                <a:solidFill>
                  <a:srgbClr val="A5A5A5"/>
                </a:solidFill>
                <a:effectLst/>
                <a:uLnTx/>
                <a:uFillTx/>
                <a:latin typeface="Times New Roman" pitchFamily="18" charset="0"/>
                <a:cs typeface="Times New Roman" pitchFamily="18" charset="0"/>
              </a:rPr>
              <a:t>02</a:t>
            </a:r>
            <a:endParaRPr kumimoji="0" lang="ko-KR" altLang="en-US" sz="4000" b="1" i="0" u="none" strike="noStrike" kern="1200" cap="none" spc="0" normalizeH="0" baseline="0" noProof="0" dirty="0">
              <a:ln w="12700">
                <a:solidFill>
                  <a:prstClr val="white"/>
                </a:solidFill>
              </a:ln>
              <a:solidFill>
                <a:srgbClr val="A5A5A5"/>
              </a:solidFill>
              <a:effectLst/>
              <a:uLnTx/>
              <a:uFillTx/>
              <a:latin typeface="Times New Roman" pitchFamily="18" charset="0"/>
              <a:cs typeface="Times New Roman" pitchFamily="18" charset="0"/>
            </a:endParaRPr>
          </a:p>
        </p:txBody>
      </p:sp>
      <p:sp>
        <p:nvSpPr>
          <p:cNvPr id="20" name="Rectangle 19"/>
          <p:cNvSpPr/>
          <p:nvPr/>
        </p:nvSpPr>
        <p:spPr>
          <a:xfrm>
            <a:off x="5867400" y="1360733"/>
            <a:ext cx="2743199" cy="646331"/>
          </a:xfrm>
          <a:prstGeom prst="rect">
            <a:avLst/>
          </a:prstGeom>
        </p:spPr>
        <p:txBody>
          <a:bodyPr wrap="square">
            <a:spAutoFit/>
          </a:bodyPr>
          <a:lstStyle/>
          <a:p>
            <a:pPr algn="just"/>
            <a:r>
              <a:rPr lang="en-US" altLang="en-US" dirty="0" err="1">
                <a:latin typeface="Times New Roman" pitchFamily="18" charset="0"/>
                <a:ea typeface="Cambria" panose="02040503050406030204" pitchFamily="18" charset="0"/>
                <a:cs typeface="Times New Roman" pitchFamily="18" charset="0"/>
              </a:rPr>
              <a:t>Nhu</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cầu</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hưởng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thụ</a:t>
            </a:r>
            <a:r>
              <a:rPr lang="en-US" altLang="en-US" dirty="0">
                <a:latin typeface="Times New Roman" pitchFamily="18" charset="0"/>
                <a:ea typeface="Cambria" panose="02040503050406030204" pitchFamily="18" charset="0"/>
                <a:cs typeface="Times New Roman" pitchFamily="18" charset="0"/>
              </a:rPr>
              <a:t> GD </a:t>
            </a:r>
            <a:r>
              <a:rPr lang="en-US" altLang="en-US" dirty="0" err="1">
                <a:latin typeface="Times New Roman" pitchFamily="18" charset="0"/>
                <a:ea typeface="Cambria" panose="02040503050406030204" pitchFamily="18" charset="0"/>
                <a:cs typeface="Times New Roman" pitchFamily="18" charset="0"/>
              </a:rPr>
              <a:t>ngày</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càng</a:t>
            </a:r>
            <a:r>
              <a:rPr lang="en-US" altLang="en-US" dirty="0">
                <a:latin typeface="Times New Roman" pitchFamily="18" charset="0"/>
                <a:ea typeface="Cambria" panose="02040503050406030204" pitchFamily="18" charset="0"/>
                <a:cs typeface="Times New Roman" pitchFamily="18" charset="0"/>
              </a:rPr>
              <a:t> </a:t>
            </a:r>
            <a:r>
              <a:rPr lang="en-US" altLang="en-US" dirty="0" err="1">
                <a:latin typeface="Times New Roman" pitchFamily="18" charset="0"/>
                <a:ea typeface="Cambria" panose="02040503050406030204" pitchFamily="18" charset="0"/>
                <a:cs typeface="Times New Roman" pitchFamily="18" charset="0"/>
              </a:rPr>
              <a:t>tăng</a:t>
            </a:r>
            <a:r>
              <a:rPr lang="en-US" altLang="en-US" dirty="0">
                <a:latin typeface="Times New Roman" pitchFamily="18" charset="0"/>
                <a:ea typeface="Cambria" panose="02040503050406030204" pitchFamily="18" charset="0"/>
                <a:cs typeface="Times New Roman" pitchFamily="18" charset="0"/>
              </a:rPr>
              <a:t>.</a:t>
            </a:r>
          </a:p>
        </p:txBody>
      </p:sp>
    </p:spTree>
    <p:extLst>
      <p:ext uri="{BB962C8B-B14F-4D97-AF65-F5344CB8AC3E}">
        <p14:creationId xmlns:p14="http://schemas.microsoft.com/office/powerpoint/2010/main" val="29161138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그룹 315"/>
          <p:cNvGrpSpPr/>
          <p:nvPr/>
        </p:nvGrpSpPr>
        <p:grpSpPr>
          <a:xfrm>
            <a:off x="4419600" y="260035"/>
            <a:ext cx="4572000" cy="3984051"/>
            <a:chOff x="635000" y="1382713"/>
            <a:chExt cx="7869238" cy="4572000"/>
          </a:xfrm>
          <a:solidFill>
            <a:schemeClr val="tx1">
              <a:lumMod val="75000"/>
              <a:lumOff val="25000"/>
            </a:schemeClr>
          </a:solidFill>
        </p:grpSpPr>
        <p:sp>
          <p:nvSpPr>
            <p:cNvPr id="5" name="Freeform 8"/>
            <p:cNvSpPr>
              <a:spLocks noEditPoints="1"/>
            </p:cNvSpPr>
            <p:nvPr/>
          </p:nvSpPr>
          <p:spPr bwMode="auto">
            <a:xfrm>
              <a:off x="811213" y="3267075"/>
              <a:ext cx="7478713" cy="2654300"/>
            </a:xfrm>
            <a:custGeom>
              <a:avLst/>
              <a:gdLst>
                <a:gd name="T0" fmla="*/ 1383 w 4711"/>
                <a:gd name="T1" fmla="*/ 1616 h 1672"/>
                <a:gd name="T2" fmla="*/ 4289 w 4711"/>
                <a:gd name="T3" fmla="*/ 1370 h 1672"/>
                <a:gd name="T4" fmla="*/ 4547 w 4711"/>
                <a:gd name="T5" fmla="*/ 1482 h 1672"/>
                <a:gd name="T6" fmla="*/ 4645 w 4711"/>
                <a:gd name="T7" fmla="*/ 1305 h 1672"/>
                <a:gd name="T8" fmla="*/ 4596 w 4711"/>
                <a:gd name="T9" fmla="*/ 1330 h 1672"/>
                <a:gd name="T10" fmla="*/ 4699 w 4711"/>
                <a:gd name="T11" fmla="*/ 1014 h 1672"/>
                <a:gd name="T12" fmla="*/ 2870 w 4711"/>
                <a:gd name="T13" fmla="*/ 1134 h 1672"/>
                <a:gd name="T14" fmla="*/ 4455 w 4711"/>
                <a:gd name="T15" fmla="*/ 918 h 1672"/>
                <a:gd name="T16" fmla="*/ 4359 w 4711"/>
                <a:gd name="T17" fmla="*/ 1140 h 1672"/>
                <a:gd name="T18" fmla="*/ 4144 w 4711"/>
                <a:gd name="T19" fmla="*/ 1286 h 1672"/>
                <a:gd name="T20" fmla="*/ 3936 w 4711"/>
                <a:gd name="T21" fmla="*/ 1271 h 1672"/>
                <a:gd name="T22" fmla="*/ 3802 w 4711"/>
                <a:gd name="T23" fmla="*/ 1080 h 1672"/>
                <a:gd name="T24" fmla="*/ 4059 w 4711"/>
                <a:gd name="T25" fmla="*/ 932 h 1672"/>
                <a:gd name="T26" fmla="*/ 4430 w 4711"/>
                <a:gd name="T27" fmla="*/ 909 h 1672"/>
                <a:gd name="T28" fmla="*/ 3982 w 4711"/>
                <a:gd name="T29" fmla="*/ 883 h 1672"/>
                <a:gd name="T30" fmla="*/ 3891 w 4711"/>
                <a:gd name="T31" fmla="*/ 883 h 1672"/>
                <a:gd name="T32" fmla="*/ 4388 w 4711"/>
                <a:gd name="T33" fmla="*/ 864 h 1672"/>
                <a:gd name="T34" fmla="*/ 4362 w 4711"/>
                <a:gd name="T35" fmla="*/ 825 h 1672"/>
                <a:gd name="T36" fmla="*/ 3994 w 4711"/>
                <a:gd name="T37" fmla="*/ 817 h 1672"/>
                <a:gd name="T38" fmla="*/ 4270 w 4711"/>
                <a:gd name="T39" fmla="*/ 855 h 1672"/>
                <a:gd name="T40" fmla="*/ 4132 w 4711"/>
                <a:gd name="T41" fmla="*/ 887 h 1672"/>
                <a:gd name="T42" fmla="*/ 1563 w 4711"/>
                <a:gd name="T43" fmla="*/ 787 h 1672"/>
                <a:gd name="T44" fmla="*/ 3886 w 4711"/>
                <a:gd name="T45" fmla="*/ 778 h 1672"/>
                <a:gd name="T46" fmla="*/ 3870 w 4711"/>
                <a:gd name="T47" fmla="*/ 845 h 1672"/>
                <a:gd name="T48" fmla="*/ 3987 w 4711"/>
                <a:gd name="T49" fmla="*/ 764 h 1672"/>
                <a:gd name="T50" fmla="*/ 3821 w 4711"/>
                <a:gd name="T51" fmla="*/ 885 h 1672"/>
                <a:gd name="T52" fmla="*/ 3860 w 4711"/>
                <a:gd name="T53" fmla="*/ 710 h 1672"/>
                <a:gd name="T54" fmla="*/ 3786 w 4711"/>
                <a:gd name="T55" fmla="*/ 726 h 1672"/>
                <a:gd name="T56" fmla="*/ 3331 w 4711"/>
                <a:gd name="T57" fmla="*/ 700 h 1672"/>
                <a:gd name="T58" fmla="*/ 3957 w 4711"/>
                <a:gd name="T59" fmla="*/ 677 h 1672"/>
                <a:gd name="T60" fmla="*/ 1245 w 4711"/>
                <a:gd name="T61" fmla="*/ 637 h 1672"/>
                <a:gd name="T62" fmla="*/ 1351 w 4711"/>
                <a:gd name="T63" fmla="*/ 529 h 1672"/>
                <a:gd name="T64" fmla="*/ 3942 w 4711"/>
                <a:gd name="T65" fmla="*/ 620 h 1672"/>
                <a:gd name="T66" fmla="*/ 3942 w 4711"/>
                <a:gd name="T67" fmla="*/ 602 h 1672"/>
                <a:gd name="T68" fmla="*/ 1173 w 4711"/>
                <a:gd name="T69" fmla="*/ 511 h 1672"/>
                <a:gd name="T70" fmla="*/ 1255 w 4711"/>
                <a:gd name="T71" fmla="*/ 515 h 1672"/>
                <a:gd name="T72" fmla="*/ 96 w 4711"/>
                <a:gd name="T73" fmla="*/ 454 h 1672"/>
                <a:gd name="T74" fmla="*/ 1088 w 4711"/>
                <a:gd name="T75" fmla="*/ 445 h 1672"/>
                <a:gd name="T76" fmla="*/ 1166 w 4711"/>
                <a:gd name="T77" fmla="*/ 429 h 1672"/>
                <a:gd name="T78" fmla="*/ 1149 w 4711"/>
                <a:gd name="T79" fmla="*/ 400 h 1672"/>
                <a:gd name="T80" fmla="*/ 2694 w 4711"/>
                <a:gd name="T81" fmla="*/ 262 h 1672"/>
                <a:gd name="T82" fmla="*/ 2256 w 4711"/>
                <a:gd name="T83" fmla="*/ 181 h 1672"/>
                <a:gd name="T84" fmla="*/ 2353 w 4711"/>
                <a:gd name="T85" fmla="*/ 119 h 1672"/>
                <a:gd name="T86" fmla="*/ 4183 w 4711"/>
                <a:gd name="T87" fmla="*/ 162 h 1672"/>
                <a:gd name="T88" fmla="*/ 4046 w 4711"/>
                <a:gd name="T89" fmla="*/ 288 h 1672"/>
                <a:gd name="T90" fmla="*/ 4128 w 4711"/>
                <a:gd name="T91" fmla="*/ 225 h 1672"/>
                <a:gd name="T92" fmla="*/ 2400 w 4711"/>
                <a:gd name="T93" fmla="*/ 78 h 1672"/>
                <a:gd name="T94" fmla="*/ 2425 w 4711"/>
                <a:gd name="T95" fmla="*/ 227 h 1672"/>
                <a:gd name="T96" fmla="*/ 2247 w 4711"/>
                <a:gd name="T97" fmla="*/ 148 h 1672"/>
                <a:gd name="T98" fmla="*/ 2167 w 4711"/>
                <a:gd name="T99" fmla="*/ 232 h 1672"/>
                <a:gd name="T100" fmla="*/ 2489 w 4711"/>
                <a:gd name="T101" fmla="*/ 332 h 1672"/>
                <a:gd name="T102" fmla="*/ 2720 w 4711"/>
                <a:gd name="T103" fmla="*/ 234 h 1672"/>
                <a:gd name="T104" fmla="*/ 2577 w 4711"/>
                <a:gd name="T105" fmla="*/ 157 h 1672"/>
                <a:gd name="T106" fmla="*/ 2533 w 4711"/>
                <a:gd name="T107" fmla="*/ 232 h 1672"/>
                <a:gd name="T108" fmla="*/ 1210 w 4711"/>
                <a:gd name="T109" fmla="*/ 78 h 1672"/>
                <a:gd name="T110" fmla="*/ 2798 w 4711"/>
                <a:gd name="T111" fmla="*/ 145 h 1672"/>
                <a:gd name="T112" fmla="*/ 2903 w 4711"/>
                <a:gd name="T113" fmla="*/ 147 h 1672"/>
                <a:gd name="T114" fmla="*/ 2943 w 4711"/>
                <a:gd name="T115" fmla="*/ 127 h 1672"/>
                <a:gd name="T116" fmla="*/ 1393 w 4711"/>
                <a:gd name="T117" fmla="*/ 66 h 1672"/>
                <a:gd name="T118" fmla="*/ 1028 w 4711"/>
                <a:gd name="T119" fmla="*/ 126 h 1672"/>
                <a:gd name="T120" fmla="*/ 1194 w 4711"/>
                <a:gd name="T121" fmla="*/ 89 h 1672"/>
                <a:gd name="T122" fmla="*/ 1076 w 4711"/>
                <a:gd name="T123" fmla="*/ 5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11" h="1672">
                  <a:moveTo>
                    <a:pt x="1290" y="1620"/>
                  </a:moveTo>
                  <a:lnTo>
                    <a:pt x="1304" y="1628"/>
                  </a:lnTo>
                  <a:lnTo>
                    <a:pt x="1318" y="1641"/>
                  </a:lnTo>
                  <a:lnTo>
                    <a:pt x="1332" y="1653"/>
                  </a:lnTo>
                  <a:lnTo>
                    <a:pt x="1348" y="1662"/>
                  </a:lnTo>
                  <a:lnTo>
                    <a:pt x="1348" y="1670"/>
                  </a:lnTo>
                  <a:lnTo>
                    <a:pt x="1339" y="1670"/>
                  </a:lnTo>
                  <a:lnTo>
                    <a:pt x="1330" y="1672"/>
                  </a:lnTo>
                  <a:lnTo>
                    <a:pt x="1316" y="1672"/>
                  </a:lnTo>
                  <a:lnTo>
                    <a:pt x="1304" y="1669"/>
                  </a:lnTo>
                  <a:lnTo>
                    <a:pt x="1297" y="1667"/>
                  </a:lnTo>
                  <a:lnTo>
                    <a:pt x="1294" y="1653"/>
                  </a:lnTo>
                  <a:lnTo>
                    <a:pt x="1290" y="1635"/>
                  </a:lnTo>
                  <a:lnTo>
                    <a:pt x="1290" y="1620"/>
                  </a:lnTo>
                  <a:close/>
                  <a:moveTo>
                    <a:pt x="1402" y="1590"/>
                  </a:moveTo>
                  <a:lnTo>
                    <a:pt x="1416" y="1593"/>
                  </a:lnTo>
                  <a:lnTo>
                    <a:pt x="1432" y="1599"/>
                  </a:lnTo>
                  <a:lnTo>
                    <a:pt x="1444" y="1604"/>
                  </a:lnTo>
                  <a:lnTo>
                    <a:pt x="1440" y="1604"/>
                  </a:lnTo>
                  <a:lnTo>
                    <a:pt x="1428" y="1611"/>
                  </a:lnTo>
                  <a:lnTo>
                    <a:pt x="1416" y="1616"/>
                  </a:lnTo>
                  <a:lnTo>
                    <a:pt x="1402" y="1620"/>
                  </a:lnTo>
                  <a:lnTo>
                    <a:pt x="1402" y="1613"/>
                  </a:lnTo>
                  <a:lnTo>
                    <a:pt x="1404" y="1611"/>
                  </a:lnTo>
                  <a:lnTo>
                    <a:pt x="1407" y="1609"/>
                  </a:lnTo>
                  <a:lnTo>
                    <a:pt x="1409" y="1607"/>
                  </a:lnTo>
                  <a:lnTo>
                    <a:pt x="1409" y="1606"/>
                  </a:lnTo>
                  <a:lnTo>
                    <a:pt x="1411" y="1604"/>
                  </a:lnTo>
                  <a:lnTo>
                    <a:pt x="1412" y="1600"/>
                  </a:lnTo>
                  <a:lnTo>
                    <a:pt x="1409" y="1600"/>
                  </a:lnTo>
                  <a:lnTo>
                    <a:pt x="1400" y="1609"/>
                  </a:lnTo>
                  <a:lnTo>
                    <a:pt x="1392" y="1614"/>
                  </a:lnTo>
                  <a:lnTo>
                    <a:pt x="1383" y="1616"/>
                  </a:lnTo>
                  <a:lnTo>
                    <a:pt x="1371" y="1620"/>
                  </a:lnTo>
                  <a:lnTo>
                    <a:pt x="1371" y="1604"/>
                  </a:lnTo>
                  <a:lnTo>
                    <a:pt x="1381" y="1600"/>
                  </a:lnTo>
                  <a:lnTo>
                    <a:pt x="1392" y="1595"/>
                  </a:lnTo>
                  <a:lnTo>
                    <a:pt x="1402" y="1590"/>
                  </a:lnTo>
                  <a:close/>
                  <a:moveTo>
                    <a:pt x="1374" y="1393"/>
                  </a:moveTo>
                  <a:lnTo>
                    <a:pt x="1378" y="1396"/>
                  </a:lnTo>
                  <a:lnTo>
                    <a:pt x="1381" y="1398"/>
                  </a:lnTo>
                  <a:lnTo>
                    <a:pt x="1383" y="1400"/>
                  </a:lnTo>
                  <a:lnTo>
                    <a:pt x="1385" y="1403"/>
                  </a:lnTo>
                  <a:lnTo>
                    <a:pt x="1385" y="1407"/>
                  </a:lnTo>
                  <a:lnTo>
                    <a:pt x="1386" y="1412"/>
                  </a:lnTo>
                  <a:lnTo>
                    <a:pt x="1378" y="1412"/>
                  </a:lnTo>
                  <a:lnTo>
                    <a:pt x="1376" y="1408"/>
                  </a:lnTo>
                  <a:lnTo>
                    <a:pt x="1374" y="1405"/>
                  </a:lnTo>
                  <a:lnTo>
                    <a:pt x="1374" y="1403"/>
                  </a:lnTo>
                  <a:lnTo>
                    <a:pt x="1372" y="1401"/>
                  </a:lnTo>
                  <a:lnTo>
                    <a:pt x="1374" y="1398"/>
                  </a:lnTo>
                  <a:lnTo>
                    <a:pt x="1374" y="1393"/>
                  </a:lnTo>
                  <a:close/>
                  <a:moveTo>
                    <a:pt x="4289" y="1370"/>
                  </a:moveTo>
                  <a:lnTo>
                    <a:pt x="4294" y="1384"/>
                  </a:lnTo>
                  <a:lnTo>
                    <a:pt x="4296" y="1400"/>
                  </a:lnTo>
                  <a:lnTo>
                    <a:pt x="4292" y="1415"/>
                  </a:lnTo>
                  <a:lnTo>
                    <a:pt x="4284" y="1424"/>
                  </a:lnTo>
                  <a:lnTo>
                    <a:pt x="4275" y="1429"/>
                  </a:lnTo>
                  <a:lnTo>
                    <a:pt x="4263" y="1435"/>
                  </a:lnTo>
                  <a:lnTo>
                    <a:pt x="4258" y="1414"/>
                  </a:lnTo>
                  <a:lnTo>
                    <a:pt x="4251" y="1393"/>
                  </a:lnTo>
                  <a:lnTo>
                    <a:pt x="4244" y="1374"/>
                  </a:lnTo>
                  <a:lnTo>
                    <a:pt x="4258" y="1374"/>
                  </a:lnTo>
                  <a:lnTo>
                    <a:pt x="4270" y="1381"/>
                  </a:lnTo>
                  <a:lnTo>
                    <a:pt x="4280" y="1379"/>
                  </a:lnTo>
                  <a:lnTo>
                    <a:pt x="4289" y="1370"/>
                  </a:lnTo>
                  <a:close/>
                  <a:moveTo>
                    <a:pt x="4577" y="1367"/>
                  </a:moveTo>
                  <a:lnTo>
                    <a:pt x="4580" y="1368"/>
                  </a:lnTo>
                  <a:lnTo>
                    <a:pt x="4584" y="1370"/>
                  </a:lnTo>
                  <a:lnTo>
                    <a:pt x="4586" y="1372"/>
                  </a:lnTo>
                  <a:lnTo>
                    <a:pt x="4587" y="1374"/>
                  </a:lnTo>
                  <a:lnTo>
                    <a:pt x="4589" y="1375"/>
                  </a:lnTo>
                  <a:lnTo>
                    <a:pt x="4593" y="1379"/>
                  </a:lnTo>
                  <a:lnTo>
                    <a:pt x="4593" y="1377"/>
                  </a:lnTo>
                  <a:lnTo>
                    <a:pt x="4594" y="1375"/>
                  </a:lnTo>
                  <a:lnTo>
                    <a:pt x="4596" y="1372"/>
                  </a:lnTo>
                  <a:lnTo>
                    <a:pt x="4596" y="1370"/>
                  </a:lnTo>
                  <a:lnTo>
                    <a:pt x="4598" y="1370"/>
                  </a:lnTo>
                  <a:lnTo>
                    <a:pt x="4600" y="1370"/>
                  </a:lnTo>
                  <a:lnTo>
                    <a:pt x="4600" y="1374"/>
                  </a:lnTo>
                  <a:lnTo>
                    <a:pt x="4601" y="1377"/>
                  </a:lnTo>
                  <a:lnTo>
                    <a:pt x="4603" y="1382"/>
                  </a:lnTo>
                  <a:lnTo>
                    <a:pt x="4603" y="1388"/>
                  </a:lnTo>
                  <a:lnTo>
                    <a:pt x="4603" y="1393"/>
                  </a:lnTo>
                  <a:lnTo>
                    <a:pt x="4591" y="1407"/>
                  </a:lnTo>
                  <a:lnTo>
                    <a:pt x="4580" y="1424"/>
                  </a:lnTo>
                  <a:lnTo>
                    <a:pt x="4584" y="1435"/>
                  </a:lnTo>
                  <a:lnTo>
                    <a:pt x="4582" y="1438"/>
                  </a:lnTo>
                  <a:lnTo>
                    <a:pt x="4577" y="1442"/>
                  </a:lnTo>
                  <a:lnTo>
                    <a:pt x="4572" y="1443"/>
                  </a:lnTo>
                  <a:lnTo>
                    <a:pt x="4567" y="1445"/>
                  </a:lnTo>
                  <a:lnTo>
                    <a:pt x="4561" y="1449"/>
                  </a:lnTo>
                  <a:lnTo>
                    <a:pt x="4558" y="1450"/>
                  </a:lnTo>
                  <a:lnTo>
                    <a:pt x="4554" y="1456"/>
                  </a:lnTo>
                  <a:lnTo>
                    <a:pt x="4554" y="1461"/>
                  </a:lnTo>
                  <a:lnTo>
                    <a:pt x="4553" y="1466"/>
                  </a:lnTo>
                  <a:lnTo>
                    <a:pt x="4553" y="1471"/>
                  </a:lnTo>
                  <a:lnTo>
                    <a:pt x="4551" y="1478"/>
                  </a:lnTo>
                  <a:lnTo>
                    <a:pt x="4547" y="1482"/>
                  </a:lnTo>
                  <a:lnTo>
                    <a:pt x="4542" y="1485"/>
                  </a:lnTo>
                  <a:lnTo>
                    <a:pt x="4537" y="1489"/>
                  </a:lnTo>
                  <a:lnTo>
                    <a:pt x="4532" y="1492"/>
                  </a:lnTo>
                  <a:lnTo>
                    <a:pt x="4526" y="1497"/>
                  </a:lnTo>
                  <a:lnTo>
                    <a:pt x="4519" y="1497"/>
                  </a:lnTo>
                  <a:lnTo>
                    <a:pt x="4511" y="1491"/>
                  </a:lnTo>
                  <a:lnTo>
                    <a:pt x="4502" y="1485"/>
                  </a:lnTo>
                  <a:lnTo>
                    <a:pt x="4495" y="1480"/>
                  </a:lnTo>
                  <a:lnTo>
                    <a:pt x="4488" y="1470"/>
                  </a:lnTo>
                  <a:lnTo>
                    <a:pt x="4493" y="1466"/>
                  </a:lnTo>
                  <a:lnTo>
                    <a:pt x="4495" y="1461"/>
                  </a:lnTo>
                  <a:lnTo>
                    <a:pt x="4497" y="1457"/>
                  </a:lnTo>
                  <a:lnTo>
                    <a:pt x="4498" y="1452"/>
                  </a:lnTo>
                  <a:lnTo>
                    <a:pt x="4500" y="1447"/>
                  </a:lnTo>
                  <a:lnTo>
                    <a:pt x="4504" y="1443"/>
                  </a:lnTo>
                  <a:lnTo>
                    <a:pt x="4514" y="1440"/>
                  </a:lnTo>
                  <a:lnTo>
                    <a:pt x="4525" y="1438"/>
                  </a:lnTo>
                  <a:lnTo>
                    <a:pt x="4535" y="1435"/>
                  </a:lnTo>
                  <a:lnTo>
                    <a:pt x="4540" y="1429"/>
                  </a:lnTo>
                  <a:lnTo>
                    <a:pt x="4549" y="1417"/>
                  </a:lnTo>
                  <a:lnTo>
                    <a:pt x="4556" y="1403"/>
                  </a:lnTo>
                  <a:lnTo>
                    <a:pt x="4565" y="1389"/>
                  </a:lnTo>
                  <a:lnTo>
                    <a:pt x="4572" y="1375"/>
                  </a:lnTo>
                  <a:lnTo>
                    <a:pt x="4577" y="1367"/>
                  </a:lnTo>
                  <a:close/>
                  <a:moveTo>
                    <a:pt x="4570" y="1239"/>
                  </a:moveTo>
                  <a:lnTo>
                    <a:pt x="4577" y="1239"/>
                  </a:lnTo>
                  <a:lnTo>
                    <a:pt x="4593" y="1255"/>
                  </a:lnTo>
                  <a:lnTo>
                    <a:pt x="4607" y="1269"/>
                  </a:lnTo>
                  <a:lnTo>
                    <a:pt x="4621" y="1285"/>
                  </a:lnTo>
                  <a:lnTo>
                    <a:pt x="4631" y="1305"/>
                  </a:lnTo>
                  <a:lnTo>
                    <a:pt x="4636" y="1305"/>
                  </a:lnTo>
                  <a:lnTo>
                    <a:pt x="4642" y="1305"/>
                  </a:lnTo>
                  <a:lnTo>
                    <a:pt x="4645" y="1305"/>
                  </a:lnTo>
                  <a:lnTo>
                    <a:pt x="4647" y="1305"/>
                  </a:lnTo>
                  <a:lnTo>
                    <a:pt x="4650" y="1305"/>
                  </a:lnTo>
                  <a:lnTo>
                    <a:pt x="4654" y="1302"/>
                  </a:lnTo>
                  <a:lnTo>
                    <a:pt x="4656" y="1299"/>
                  </a:lnTo>
                  <a:lnTo>
                    <a:pt x="4657" y="1293"/>
                  </a:lnTo>
                  <a:lnTo>
                    <a:pt x="4661" y="1293"/>
                  </a:lnTo>
                  <a:lnTo>
                    <a:pt x="4661" y="1316"/>
                  </a:lnTo>
                  <a:lnTo>
                    <a:pt x="4659" y="1321"/>
                  </a:lnTo>
                  <a:lnTo>
                    <a:pt x="4657" y="1326"/>
                  </a:lnTo>
                  <a:lnTo>
                    <a:pt x="4656" y="1332"/>
                  </a:lnTo>
                  <a:lnTo>
                    <a:pt x="4654" y="1335"/>
                  </a:lnTo>
                  <a:lnTo>
                    <a:pt x="4642" y="1335"/>
                  </a:lnTo>
                  <a:lnTo>
                    <a:pt x="4642" y="1347"/>
                  </a:lnTo>
                  <a:lnTo>
                    <a:pt x="4631" y="1358"/>
                  </a:lnTo>
                  <a:lnTo>
                    <a:pt x="4622" y="1368"/>
                  </a:lnTo>
                  <a:lnTo>
                    <a:pt x="4612" y="1379"/>
                  </a:lnTo>
                  <a:lnTo>
                    <a:pt x="4612" y="1374"/>
                  </a:lnTo>
                  <a:lnTo>
                    <a:pt x="4610" y="1370"/>
                  </a:lnTo>
                  <a:lnTo>
                    <a:pt x="4610" y="1367"/>
                  </a:lnTo>
                  <a:lnTo>
                    <a:pt x="4610" y="1361"/>
                  </a:lnTo>
                  <a:lnTo>
                    <a:pt x="4612" y="1358"/>
                  </a:lnTo>
                  <a:lnTo>
                    <a:pt x="4612" y="1354"/>
                  </a:lnTo>
                  <a:lnTo>
                    <a:pt x="4612" y="1351"/>
                  </a:lnTo>
                  <a:lnTo>
                    <a:pt x="4610" y="1349"/>
                  </a:lnTo>
                  <a:lnTo>
                    <a:pt x="4607" y="1347"/>
                  </a:lnTo>
                  <a:lnTo>
                    <a:pt x="4603" y="1346"/>
                  </a:lnTo>
                  <a:lnTo>
                    <a:pt x="4600" y="1344"/>
                  </a:lnTo>
                  <a:lnTo>
                    <a:pt x="4596" y="1342"/>
                  </a:lnTo>
                  <a:lnTo>
                    <a:pt x="4593" y="1340"/>
                  </a:lnTo>
                  <a:lnTo>
                    <a:pt x="4591" y="1339"/>
                  </a:lnTo>
                  <a:lnTo>
                    <a:pt x="4591" y="1337"/>
                  </a:lnTo>
                  <a:lnTo>
                    <a:pt x="4593" y="1335"/>
                  </a:lnTo>
                  <a:lnTo>
                    <a:pt x="4596" y="1330"/>
                  </a:lnTo>
                  <a:lnTo>
                    <a:pt x="4601" y="1326"/>
                  </a:lnTo>
                  <a:lnTo>
                    <a:pt x="4607" y="1321"/>
                  </a:lnTo>
                  <a:lnTo>
                    <a:pt x="4612" y="1316"/>
                  </a:lnTo>
                  <a:lnTo>
                    <a:pt x="4605" y="1309"/>
                  </a:lnTo>
                  <a:lnTo>
                    <a:pt x="4598" y="1297"/>
                  </a:lnTo>
                  <a:lnTo>
                    <a:pt x="4587" y="1279"/>
                  </a:lnTo>
                  <a:lnTo>
                    <a:pt x="4579" y="1264"/>
                  </a:lnTo>
                  <a:lnTo>
                    <a:pt x="4574" y="1250"/>
                  </a:lnTo>
                  <a:lnTo>
                    <a:pt x="4570" y="1239"/>
                  </a:lnTo>
                  <a:close/>
                  <a:moveTo>
                    <a:pt x="4507" y="1056"/>
                  </a:moveTo>
                  <a:lnTo>
                    <a:pt x="4516" y="1056"/>
                  </a:lnTo>
                  <a:lnTo>
                    <a:pt x="4532" y="1068"/>
                  </a:lnTo>
                  <a:lnTo>
                    <a:pt x="4551" y="1079"/>
                  </a:lnTo>
                  <a:lnTo>
                    <a:pt x="4551" y="1089"/>
                  </a:lnTo>
                  <a:lnTo>
                    <a:pt x="4539" y="1089"/>
                  </a:lnTo>
                  <a:lnTo>
                    <a:pt x="4530" y="1082"/>
                  </a:lnTo>
                  <a:lnTo>
                    <a:pt x="4521" y="1075"/>
                  </a:lnTo>
                  <a:lnTo>
                    <a:pt x="4514" y="1066"/>
                  </a:lnTo>
                  <a:lnTo>
                    <a:pt x="4507" y="1056"/>
                  </a:lnTo>
                  <a:close/>
                  <a:moveTo>
                    <a:pt x="4692" y="995"/>
                  </a:moveTo>
                  <a:lnTo>
                    <a:pt x="4696" y="995"/>
                  </a:lnTo>
                  <a:lnTo>
                    <a:pt x="4699" y="997"/>
                  </a:lnTo>
                  <a:lnTo>
                    <a:pt x="4699" y="997"/>
                  </a:lnTo>
                  <a:lnTo>
                    <a:pt x="4701" y="998"/>
                  </a:lnTo>
                  <a:lnTo>
                    <a:pt x="4701" y="1000"/>
                  </a:lnTo>
                  <a:lnTo>
                    <a:pt x="4703" y="1002"/>
                  </a:lnTo>
                  <a:lnTo>
                    <a:pt x="4704" y="1005"/>
                  </a:lnTo>
                  <a:lnTo>
                    <a:pt x="4708" y="1011"/>
                  </a:lnTo>
                  <a:lnTo>
                    <a:pt x="4710" y="1017"/>
                  </a:lnTo>
                  <a:lnTo>
                    <a:pt x="4711" y="1024"/>
                  </a:lnTo>
                  <a:lnTo>
                    <a:pt x="4704" y="1024"/>
                  </a:lnTo>
                  <a:lnTo>
                    <a:pt x="4704" y="1017"/>
                  </a:lnTo>
                  <a:lnTo>
                    <a:pt x="4699" y="1014"/>
                  </a:lnTo>
                  <a:lnTo>
                    <a:pt x="4697" y="1009"/>
                  </a:lnTo>
                  <a:lnTo>
                    <a:pt x="4696" y="1005"/>
                  </a:lnTo>
                  <a:lnTo>
                    <a:pt x="4694" y="1000"/>
                  </a:lnTo>
                  <a:lnTo>
                    <a:pt x="4692" y="995"/>
                  </a:lnTo>
                  <a:close/>
                  <a:moveTo>
                    <a:pt x="4532" y="974"/>
                  </a:moveTo>
                  <a:lnTo>
                    <a:pt x="4535" y="974"/>
                  </a:lnTo>
                  <a:lnTo>
                    <a:pt x="4537" y="976"/>
                  </a:lnTo>
                  <a:lnTo>
                    <a:pt x="4537" y="977"/>
                  </a:lnTo>
                  <a:lnTo>
                    <a:pt x="4539" y="977"/>
                  </a:lnTo>
                  <a:lnTo>
                    <a:pt x="4540" y="977"/>
                  </a:lnTo>
                  <a:lnTo>
                    <a:pt x="4542" y="979"/>
                  </a:lnTo>
                  <a:lnTo>
                    <a:pt x="4544" y="984"/>
                  </a:lnTo>
                  <a:lnTo>
                    <a:pt x="4544" y="990"/>
                  </a:lnTo>
                  <a:lnTo>
                    <a:pt x="4546" y="993"/>
                  </a:lnTo>
                  <a:lnTo>
                    <a:pt x="4547" y="997"/>
                  </a:lnTo>
                  <a:lnTo>
                    <a:pt x="4549" y="1000"/>
                  </a:lnTo>
                  <a:lnTo>
                    <a:pt x="4551" y="1005"/>
                  </a:lnTo>
                  <a:lnTo>
                    <a:pt x="4539" y="1005"/>
                  </a:lnTo>
                  <a:lnTo>
                    <a:pt x="4537" y="997"/>
                  </a:lnTo>
                  <a:lnTo>
                    <a:pt x="4533" y="991"/>
                  </a:lnTo>
                  <a:lnTo>
                    <a:pt x="4532" y="984"/>
                  </a:lnTo>
                  <a:lnTo>
                    <a:pt x="4532" y="974"/>
                  </a:lnTo>
                  <a:close/>
                  <a:moveTo>
                    <a:pt x="2907" y="967"/>
                  </a:moveTo>
                  <a:lnTo>
                    <a:pt x="2907" y="974"/>
                  </a:lnTo>
                  <a:lnTo>
                    <a:pt x="2915" y="993"/>
                  </a:lnTo>
                  <a:lnTo>
                    <a:pt x="2915" y="1014"/>
                  </a:lnTo>
                  <a:lnTo>
                    <a:pt x="2910" y="1033"/>
                  </a:lnTo>
                  <a:lnTo>
                    <a:pt x="2901" y="1052"/>
                  </a:lnTo>
                  <a:lnTo>
                    <a:pt x="2891" y="1070"/>
                  </a:lnTo>
                  <a:lnTo>
                    <a:pt x="2882" y="1087"/>
                  </a:lnTo>
                  <a:lnTo>
                    <a:pt x="2875" y="1101"/>
                  </a:lnTo>
                  <a:lnTo>
                    <a:pt x="2872" y="1119"/>
                  </a:lnTo>
                  <a:lnTo>
                    <a:pt x="2870" y="1134"/>
                  </a:lnTo>
                  <a:lnTo>
                    <a:pt x="2868" y="1147"/>
                  </a:lnTo>
                  <a:lnTo>
                    <a:pt x="2861" y="1157"/>
                  </a:lnTo>
                  <a:lnTo>
                    <a:pt x="2849" y="1166"/>
                  </a:lnTo>
                  <a:lnTo>
                    <a:pt x="2849" y="1162"/>
                  </a:lnTo>
                  <a:lnTo>
                    <a:pt x="2842" y="1161"/>
                  </a:lnTo>
                  <a:lnTo>
                    <a:pt x="2837" y="1159"/>
                  </a:lnTo>
                  <a:lnTo>
                    <a:pt x="2832" y="1155"/>
                  </a:lnTo>
                  <a:lnTo>
                    <a:pt x="2828" y="1150"/>
                  </a:lnTo>
                  <a:lnTo>
                    <a:pt x="2826" y="1143"/>
                  </a:lnTo>
                  <a:lnTo>
                    <a:pt x="2819" y="1129"/>
                  </a:lnTo>
                  <a:lnTo>
                    <a:pt x="2818" y="1115"/>
                  </a:lnTo>
                  <a:lnTo>
                    <a:pt x="2823" y="1103"/>
                  </a:lnTo>
                  <a:lnTo>
                    <a:pt x="2828" y="1089"/>
                  </a:lnTo>
                  <a:lnTo>
                    <a:pt x="2833" y="1075"/>
                  </a:lnTo>
                  <a:lnTo>
                    <a:pt x="2833" y="1066"/>
                  </a:lnTo>
                  <a:lnTo>
                    <a:pt x="2832" y="1052"/>
                  </a:lnTo>
                  <a:lnTo>
                    <a:pt x="2830" y="1038"/>
                  </a:lnTo>
                  <a:lnTo>
                    <a:pt x="2830" y="1024"/>
                  </a:lnTo>
                  <a:lnTo>
                    <a:pt x="2849" y="1024"/>
                  </a:lnTo>
                  <a:lnTo>
                    <a:pt x="2854" y="1016"/>
                  </a:lnTo>
                  <a:lnTo>
                    <a:pt x="2865" y="1005"/>
                  </a:lnTo>
                  <a:lnTo>
                    <a:pt x="2875" y="993"/>
                  </a:lnTo>
                  <a:lnTo>
                    <a:pt x="2887" y="981"/>
                  </a:lnTo>
                  <a:lnTo>
                    <a:pt x="2898" y="972"/>
                  </a:lnTo>
                  <a:lnTo>
                    <a:pt x="2907" y="967"/>
                  </a:lnTo>
                  <a:close/>
                  <a:moveTo>
                    <a:pt x="4455" y="913"/>
                  </a:moveTo>
                  <a:lnTo>
                    <a:pt x="4469" y="918"/>
                  </a:lnTo>
                  <a:lnTo>
                    <a:pt x="4469" y="925"/>
                  </a:lnTo>
                  <a:lnTo>
                    <a:pt x="4458" y="925"/>
                  </a:lnTo>
                  <a:lnTo>
                    <a:pt x="4458" y="921"/>
                  </a:lnTo>
                  <a:lnTo>
                    <a:pt x="4457" y="920"/>
                  </a:lnTo>
                  <a:lnTo>
                    <a:pt x="4457" y="918"/>
                  </a:lnTo>
                  <a:lnTo>
                    <a:pt x="4455" y="918"/>
                  </a:lnTo>
                  <a:lnTo>
                    <a:pt x="4455" y="916"/>
                  </a:lnTo>
                  <a:lnTo>
                    <a:pt x="4455" y="913"/>
                  </a:lnTo>
                  <a:close/>
                  <a:moveTo>
                    <a:pt x="4205" y="909"/>
                  </a:moveTo>
                  <a:lnTo>
                    <a:pt x="4209" y="909"/>
                  </a:lnTo>
                  <a:lnTo>
                    <a:pt x="4210" y="918"/>
                  </a:lnTo>
                  <a:lnTo>
                    <a:pt x="4212" y="930"/>
                  </a:lnTo>
                  <a:lnTo>
                    <a:pt x="4217" y="944"/>
                  </a:lnTo>
                  <a:lnTo>
                    <a:pt x="4221" y="956"/>
                  </a:lnTo>
                  <a:lnTo>
                    <a:pt x="4224" y="963"/>
                  </a:lnTo>
                  <a:lnTo>
                    <a:pt x="4226" y="965"/>
                  </a:lnTo>
                  <a:lnTo>
                    <a:pt x="4231" y="967"/>
                  </a:lnTo>
                  <a:lnTo>
                    <a:pt x="4235" y="967"/>
                  </a:lnTo>
                  <a:lnTo>
                    <a:pt x="4240" y="969"/>
                  </a:lnTo>
                  <a:lnTo>
                    <a:pt x="4244" y="969"/>
                  </a:lnTo>
                  <a:lnTo>
                    <a:pt x="4247" y="970"/>
                  </a:lnTo>
                  <a:lnTo>
                    <a:pt x="4247" y="976"/>
                  </a:lnTo>
                  <a:lnTo>
                    <a:pt x="4251" y="988"/>
                  </a:lnTo>
                  <a:lnTo>
                    <a:pt x="4254" y="1002"/>
                  </a:lnTo>
                  <a:lnTo>
                    <a:pt x="4259" y="1019"/>
                  </a:lnTo>
                  <a:lnTo>
                    <a:pt x="4263" y="1031"/>
                  </a:lnTo>
                  <a:lnTo>
                    <a:pt x="4266" y="1040"/>
                  </a:lnTo>
                  <a:lnTo>
                    <a:pt x="4275" y="1040"/>
                  </a:lnTo>
                  <a:lnTo>
                    <a:pt x="4280" y="1042"/>
                  </a:lnTo>
                  <a:lnTo>
                    <a:pt x="4286" y="1044"/>
                  </a:lnTo>
                  <a:lnTo>
                    <a:pt x="4289" y="1047"/>
                  </a:lnTo>
                  <a:lnTo>
                    <a:pt x="4292" y="1052"/>
                  </a:lnTo>
                  <a:lnTo>
                    <a:pt x="4301" y="1065"/>
                  </a:lnTo>
                  <a:lnTo>
                    <a:pt x="4305" y="1082"/>
                  </a:lnTo>
                  <a:lnTo>
                    <a:pt x="4324" y="1082"/>
                  </a:lnTo>
                  <a:lnTo>
                    <a:pt x="4331" y="1100"/>
                  </a:lnTo>
                  <a:lnTo>
                    <a:pt x="4341" y="1112"/>
                  </a:lnTo>
                  <a:lnTo>
                    <a:pt x="4350" y="1124"/>
                  </a:lnTo>
                  <a:lnTo>
                    <a:pt x="4359" y="1140"/>
                  </a:lnTo>
                  <a:lnTo>
                    <a:pt x="4362" y="1166"/>
                  </a:lnTo>
                  <a:lnTo>
                    <a:pt x="4361" y="1187"/>
                  </a:lnTo>
                  <a:lnTo>
                    <a:pt x="4355" y="1208"/>
                  </a:lnTo>
                  <a:lnTo>
                    <a:pt x="4347" y="1227"/>
                  </a:lnTo>
                  <a:lnTo>
                    <a:pt x="4338" y="1248"/>
                  </a:lnTo>
                  <a:lnTo>
                    <a:pt x="4327" y="1271"/>
                  </a:lnTo>
                  <a:lnTo>
                    <a:pt x="4324" y="1285"/>
                  </a:lnTo>
                  <a:lnTo>
                    <a:pt x="4319" y="1299"/>
                  </a:lnTo>
                  <a:lnTo>
                    <a:pt x="4315" y="1314"/>
                  </a:lnTo>
                  <a:lnTo>
                    <a:pt x="4310" y="1326"/>
                  </a:lnTo>
                  <a:lnTo>
                    <a:pt x="4301" y="1335"/>
                  </a:lnTo>
                  <a:lnTo>
                    <a:pt x="4291" y="1340"/>
                  </a:lnTo>
                  <a:lnTo>
                    <a:pt x="4279" y="1346"/>
                  </a:lnTo>
                  <a:lnTo>
                    <a:pt x="4266" y="1351"/>
                  </a:lnTo>
                  <a:lnTo>
                    <a:pt x="4258" y="1354"/>
                  </a:lnTo>
                  <a:lnTo>
                    <a:pt x="4247" y="1346"/>
                  </a:lnTo>
                  <a:lnTo>
                    <a:pt x="4235" y="1335"/>
                  </a:lnTo>
                  <a:lnTo>
                    <a:pt x="4226" y="1342"/>
                  </a:lnTo>
                  <a:lnTo>
                    <a:pt x="4216" y="1346"/>
                  </a:lnTo>
                  <a:lnTo>
                    <a:pt x="4203" y="1344"/>
                  </a:lnTo>
                  <a:lnTo>
                    <a:pt x="4190" y="1342"/>
                  </a:lnTo>
                  <a:lnTo>
                    <a:pt x="4174" y="1340"/>
                  </a:lnTo>
                  <a:lnTo>
                    <a:pt x="4167" y="1305"/>
                  </a:lnTo>
                  <a:lnTo>
                    <a:pt x="4162" y="1304"/>
                  </a:lnTo>
                  <a:lnTo>
                    <a:pt x="4156" y="1302"/>
                  </a:lnTo>
                  <a:lnTo>
                    <a:pt x="4151" y="1300"/>
                  </a:lnTo>
                  <a:lnTo>
                    <a:pt x="4148" y="1297"/>
                  </a:lnTo>
                  <a:lnTo>
                    <a:pt x="4144" y="1295"/>
                  </a:lnTo>
                  <a:lnTo>
                    <a:pt x="4142" y="1293"/>
                  </a:lnTo>
                  <a:lnTo>
                    <a:pt x="4142" y="1292"/>
                  </a:lnTo>
                  <a:lnTo>
                    <a:pt x="4144" y="1290"/>
                  </a:lnTo>
                  <a:lnTo>
                    <a:pt x="4144" y="1288"/>
                  </a:lnTo>
                  <a:lnTo>
                    <a:pt x="4144" y="1286"/>
                  </a:lnTo>
                  <a:lnTo>
                    <a:pt x="4142" y="1285"/>
                  </a:lnTo>
                  <a:lnTo>
                    <a:pt x="4141" y="1283"/>
                  </a:lnTo>
                  <a:lnTo>
                    <a:pt x="4135" y="1281"/>
                  </a:lnTo>
                  <a:lnTo>
                    <a:pt x="4134" y="1283"/>
                  </a:lnTo>
                  <a:lnTo>
                    <a:pt x="4134" y="1285"/>
                  </a:lnTo>
                  <a:lnTo>
                    <a:pt x="4134" y="1285"/>
                  </a:lnTo>
                  <a:lnTo>
                    <a:pt x="4132" y="1286"/>
                  </a:lnTo>
                  <a:lnTo>
                    <a:pt x="4130" y="1286"/>
                  </a:lnTo>
                  <a:lnTo>
                    <a:pt x="4128" y="1286"/>
                  </a:lnTo>
                  <a:lnTo>
                    <a:pt x="4128" y="1281"/>
                  </a:lnTo>
                  <a:lnTo>
                    <a:pt x="4123" y="1281"/>
                  </a:lnTo>
                  <a:lnTo>
                    <a:pt x="4123" y="1278"/>
                  </a:lnTo>
                  <a:lnTo>
                    <a:pt x="4130" y="1274"/>
                  </a:lnTo>
                  <a:lnTo>
                    <a:pt x="4135" y="1269"/>
                  </a:lnTo>
                  <a:lnTo>
                    <a:pt x="4139" y="1264"/>
                  </a:lnTo>
                  <a:lnTo>
                    <a:pt x="4135" y="1264"/>
                  </a:lnTo>
                  <a:lnTo>
                    <a:pt x="4135" y="1258"/>
                  </a:lnTo>
                  <a:lnTo>
                    <a:pt x="4127" y="1267"/>
                  </a:lnTo>
                  <a:lnTo>
                    <a:pt x="4118" y="1272"/>
                  </a:lnTo>
                  <a:lnTo>
                    <a:pt x="4104" y="1278"/>
                  </a:lnTo>
                  <a:lnTo>
                    <a:pt x="4099" y="1267"/>
                  </a:lnTo>
                  <a:lnTo>
                    <a:pt x="4092" y="1257"/>
                  </a:lnTo>
                  <a:lnTo>
                    <a:pt x="4083" y="1248"/>
                  </a:lnTo>
                  <a:lnTo>
                    <a:pt x="4071" y="1241"/>
                  </a:lnTo>
                  <a:lnTo>
                    <a:pt x="4055" y="1239"/>
                  </a:lnTo>
                  <a:lnTo>
                    <a:pt x="4045" y="1236"/>
                  </a:lnTo>
                  <a:lnTo>
                    <a:pt x="4031" y="1234"/>
                  </a:lnTo>
                  <a:lnTo>
                    <a:pt x="4011" y="1236"/>
                  </a:lnTo>
                  <a:lnTo>
                    <a:pt x="3992" y="1237"/>
                  </a:lnTo>
                  <a:lnTo>
                    <a:pt x="3973" y="1241"/>
                  </a:lnTo>
                  <a:lnTo>
                    <a:pt x="3956" y="1244"/>
                  </a:lnTo>
                  <a:lnTo>
                    <a:pt x="3943" y="1248"/>
                  </a:lnTo>
                  <a:lnTo>
                    <a:pt x="3936" y="1271"/>
                  </a:lnTo>
                  <a:lnTo>
                    <a:pt x="3919" y="1271"/>
                  </a:lnTo>
                  <a:lnTo>
                    <a:pt x="3903" y="1269"/>
                  </a:lnTo>
                  <a:lnTo>
                    <a:pt x="3886" y="1271"/>
                  </a:lnTo>
                  <a:lnTo>
                    <a:pt x="3874" y="1274"/>
                  </a:lnTo>
                  <a:lnTo>
                    <a:pt x="3861" y="1279"/>
                  </a:lnTo>
                  <a:lnTo>
                    <a:pt x="3851" y="1285"/>
                  </a:lnTo>
                  <a:lnTo>
                    <a:pt x="3839" y="1286"/>
                  </a:lnTo>
                  <a:lnTo>
                    <a:pt x="3825" y="1286"/>
                  </a:lnTo>
                  <a:lnTo>
                    <a:pt x="3821" y="1279"/>
                  </a:lnTo>
                  <a:lnTo>
                    <a:pt x="3818" y="1274"/>
                  </a:lnTo>
                  <a:lnTo>
                    <a:pt x="3812" y="1269"/>
                  </a:lnTo>
                  <a:lnTo>
                    <a:pt x="3809" y="1264"/>
                  </a:lnTo>
                  <a:lnTo>
                    <a:pt x="3818" y="1251"/>
                  </a:lnTo>
                  <a:lnTo>
                    <a:pt x="3819" y="1236"/>
                  </a:lnTo>
                  <a:lnTo>
                    <a:pt x="3818" y="1218"/>
                  </a:lnTo>
                  <a:lnTo>
                    <a:pt x="3811" y="1201"/>
                  </a:lnTo>
                  <a:lnTo>
                    <a:pt x="3804" y="1182"/>
                  </a:lnTo>
                  <a:lnTo>
                    <a:pt x="3795" y="1164"/>
                  </a:lnTo>
                  <a:lnTo>
                    <a:pt x="3790" y="1148"/>
                  </a:lnTo>
                  <a:lnTo>
                    <a:pt x="3786" y="1136"/>
                  </a:lnTo>
                  <a:lnTo>
                    <a:pt x="3790" y="1136"/>
                  </a:lnTo>
                  <a:lnTo>
                    <a:pt x="3793" y="1138"/>
                  </a:lnTo>
                  <a:lnTo>
                    <a:pt x="3795" y="1138"/>
                  </a:lnTo>
                  <a:lnTo>
                    <a:pt x="3797" y="1140"/>
                  </a:lnTo>
                  <a:lnTo>
                    <a:pt x="3797" y="1140"/>
                  </a:lnTo>
                  <a:lnTo>
                    <a:pt x="3799" y="1138"/>
                  </a:lnTo>
                  <a:lnTo>
                    <a:pt x="3800" y="1136"/>
                  </a:lnTo>
                  <a:lnTo>
                    <a:pt x="3802" y="1133"/>
                  </a:lnTo>
                  <a:lnTo>
                    <a:pt x="3793" y="1124"/>
                  </a:lnTo>
                  <a:lnTo>
                    <a:pt x="3790" y="1113"/>
                  </a:lnTo>
                  <a:lnTo>
                    <a:pt x="3786" y="1101"/>
                  </a:lnTo>
                  <a:lnTo>
                    <a:pt x="3795" y="1091"/>
                  </a:lnTo>
                  <a:lnTo>
                    <a:pt x="3802" y="1080"/>
                  </a:lnTo>
                  <a:lnTo>
                    <a:pt x="3809" y="1070"/>
                  </a:lnTo>
                  <a:lnTo>
                    <a:pt x="3819" y="1061"/>
                  </a:lnTo>
                  <a:lnTo>
                    <a:pt x="3832" y="1056"/>
                  </a:lnTo>
                  <a:lnTo>
                    <a:pt x="3840" y="1056"/>
                  </a:lnTo>
                  <a:lnTo>
                    <a:pt x="3854" y="1054"/>
                  </a:lnTo>
                  <a:lnTo>
                    <a:pt x="3872" y="1051"/>
                  </a:lnTo>
                  <a:lnTo>
                    <a:pt x="3888" y="1047"/>
                  </a:lnTo>
                  <a:lnTo>
                    <a:pt x="3902" y="1044"/>
                  </a:lnTo>
                  <a:lnTo>
                    <a:pt x="3907" y="1031"/>
                  </a:lnTo>
                  <a:lnTo>
                    <a:pt x="3915" y="1017"/>
                  </a:lnTo>
                  <a:lnTo>
                    <a:pt x="3926" y="1007"/>
                  </a:lnTo>
                  <a:lnTo>
                    <a:pt x="3940" y="1002"/>
                  </a:lnTo>
                  <a:lnTo>
                    <a:pt x="3940" y="990"/>
                  </a:lnTo>
                  <a:lnTo>
                    <a:pt x="3947" y="986"/>
                  </a:lnTo>
                  <a:lnTo>
                    <a:pt x="3956" y="977"/>
                  </a:lnTo>
                  <a:lnTo>
                    <a:pt x="3966" y="969"/>
                  </a:lnTo>
                  <a:lnTo>
                    <a:pt x="3977" y="962"/>
                  </a:lnTo>
                  <a:lnTo>
                    <a:pt x="3987" y="956"/>
                  </a:lnTo>
                  <a:lnTo>
                    <a:pt x="3994" y="960"/>
                  </a:lnTo>
                  <a:lnTo>
                    <a:pt x="3996" y="962"/>
                  </a:lnTo>
                  <a:lnTo>
                    <a:pt x="3996" y="965"/>
                  </a:lnTo>
                  <a:lnTo>
                    <a:pt x="3996" y="969"/>
                  </a:lnTo>
                  <a:lnTo>
                    <a:pt x="3998" y="974"/>
                  </a:lnTo>
                  <a:lnTo>
                    <a:pt x="4003" y="976"/>
                  </a:lnTo>
                  <a:lnTo>
                    <a:pt x="4008" y="976"/>
                  </a:lnTo>
                  <a:lnTo>
                    <a:pt x="4011" y="977"/>
                  </a:lnTo>
                  <a:lnTo>
                    <a:pt x="4017" y="979"/>
                  </a:lnTo>
                  <a:lnTo>
                    <a:pt x="4020" y="963"/>
                  </a:lnTo>
                  <a:lnTo>
                    <a:pt x="4025" y="955"/>
                  </a:lnTo>
                  <a:lnTo>
                    <a:pt x="4032" y="949"/>
                  </a:lnTo>
                  <a:lnTo>
                    <a:pt x="4041" y="944"/>
                  </a:lnTo>
                  <a:lnTo>
                    <a:pt x="4050" y="941"/>
                  </a:lnTo>
                  <a:lnTo>
                    <a:pt x="4059" y="932"/>
                  </a:lnTo>
                  <a:lnTo>
                    <a:pt x="4055" y="930"/>
                  </a:lnTo>
                  <a:lnTo>
                    <a:pt x="4055" y="928"/>
                  </a:lnTo>
                  <a:lnTo>
                    <a:pt x="4053" y="927"/>
                  </a:lnTo>
                  <a:lnTo>
                    <a:pt x="4052" y="925"/>
                  </a:lnTo>
                  <a:lnTo>
                    <a:pt x="4066" y="925"/>
                  </a:lnTo>
                  <a:lnTo>
                    <a:pt x="4080" y="932"/>
                  </a:lnTo>
                  <a:lnTo>
                    <a:pt x="4095" y="934"/>
                  </a:lnTo>
                  <a:lnTo>
                    <a:pt x="4111" y="934"/>
                  </a:lnTo>
                  <a:lnTo>
                    <a:pt x="4128" y="932"/>
                  </a:lnTo>
                  <a:lnTo>
                    <a:pt x="4128" y="941"/>
                  </a:lnTo>
                  <a:lnTo>
                    <a:pt x="4116" y="956"/>
                  </a:lnTo>
                  <a:lnTo>
                    <a:pt x="4109" y="979"/>
                  </a:lnTo>
                  <a:lnTo>
                    <a:pt x="4121" y="986"/>
                  </a:lnTo>
                  <a:lnTo>
                    <a:pt x="4137" y="995"/>
                  </a:lnTo>
                  <a:lnTo>
                    <a:pt x="4153" y="1004"/>
                  </a:lnTo>
                  <a:lnTo>
                    <a:pt x="4169" y="1009"/>
                  </a:lnTo>
                  <a:lnTo>
                    <a:pt x="4181" y="1009"/>
                  </a:lnTo>
                  <a:lnTo>
                    <a:pt x="4190" y="995"/>
                  </a:lnTo>
                  <a:lnTo>
                    <a:pt x="4195" y="972"/>
                  </a:lnTo>
                  <a:lnTo>
                    <a:pt x="4196" y="949"/>
                  </a:lnTo>
                  <a:lnTo>
                    <a:pt x="4200" y="927"/>
                  </a:lnTo>
                  <a:lnTo>
                    <a:pt x="4205" y="909"/>
                  </a:lnTo>
                  <a:close/>
                  <a:moveTo>
                    <a:pt x="4439" y="897"/>
                  </a:moveTo>
                  <a:lnTo>
                    <a:pt x="4443" y="901"/>
                  </a:lnTo>
                  <a:lnTo>
                    <a:pt x="4446" y="904"/>
                  </a:lnTo>
                  <a:lnTo>
                    <a:pt x="4450" y="906"/>
                  </a:lnTo>
                  <a:lnTo>
                    <a:pt x="4450" y="913"/>
                  </a:lnTo>
                  <a:lnTo>
                    <a:pt x="4443" y="913"/>
                  </a:lnTo>
                  <a:lnTo>
                    <a:pt x="4441" y="913"/>
                  </a:lnTo>
                  <a:lnTo>
                    <a:pt x="4439" y="911"/>
                  </a:lnTo>
                  <a:lnTo>
                    <a:pt x="4437" y="911"/>
                  </a:lnTo>
                  <a:lnTo>
                    <a:pt x="4436" y="911"/>
                  </a:lnTo>
                  <a:lnTo>
                    <a:pt x="4430" y="909"/>
                  </a:lnTo>
                  <a:lnTo>
                    <a:pt x="4432" y="906"/>
                  </a:lnTo>
                  <a:lnTo>
                    <a:pt x="4432" y="902"/>
                  </a:lnTo>
                  <a:lnTo>
                    <a:pt x="4432" y="902"/>
                  </a:lnTo>
                  <a:lnTo>
                    <a:pt x="4432" y="901"/>
                  </a:lnTo>
                  <a:lnTo>
                    <a:pt x="4434" y="901"/>
                  </a:lnTo>
                  <a:lnTo>
                    <a:pt x="4436" y="901"/>
                  </a:lnTo>
                  <a:lnTo>
                    <a:pt x="4439" y="897"/>
                  </a:lnTo>
                  <a:close/>
                  <a:moveTo>
                    <a:pt x="3867" y="897"/>
                  </a:moveTo>
                  <a:lnTo>
                    <a:pt x="3874" y="899"/>
                  </a:lnTo>
                  <a:lnTo>
                    <a:pt x="3879" y="899"/>
                  </a:lnTo>
                  <a:lnTo>
                    <a:pt x="3884" y="899"/>
                  </a:lnTo>
                  <a:lnTo>
                    <a:pt x="3888" y="901"/>
                  </a:lnTo>
                  <a:lnTo>
                    <a:pt x="3893" y="902"/>
                  </a:lnTo>
                  <a:lnTo>
                    <a:pt x="3893" y="909"/>
                  </a:lnTo>
                  <a:lnTo>
                    <a:pt x="3889" y="909"/>
                  </a:lnTo>
                  <a:lnTo>
                    <a:pt x="3889" y="913"/>
                  </a:lnTo>
                  <a:lnTo>
                    <a:pt x="3884" y="911"/>
                  </a:lnTo>
                  <a:lnTo>
                    <a:pt x="3879" y="909"/>
                  </a:lnTo>
                  <a:lnTo>
                    <a:pt x="3874" y="906"/>
                  </a:lnTo>
                  <a:lnTo>
                    <a:pt x="3870" y="902"/>
                  </a:lnTo>
                  <a:lnTo>
                    <a:pt x="3867" y="897"/>
                  </a:lnTo>
                  <a:close/>
                  <a:moveTo>
                    <a:pt x="4443" y="887"/>
                  </a:moveTo>
                  <a:lnTo>
                    <a:pt x="4455" y="887"/>
                  </a:lnTo>
                  <a:lnTo>
                    <a:pt x="4462" y="909"/>
                  </a:lnTo>
                  <a:lnTo>
                    <a:pt x="4455" y="909"/>
                  </a:lnTo>
                  <a:lnTo>
                    <a:pt x="4455" y="906"/>
                  </a:lnTo>
                  <a:lnTo>
                    <a:pt x="4450" y="902"/>
                  </a:lnTo>
                  <a:lnTo>
                    <a:pt x="4448" y="899"/>
                  </a:lnTo>
                  <a:lnTo>
                    <a:pt x="4446" y="895"/>
                  </a:lnTo>
                  <a:lnTo>
                    <a:pt x="4444" y="892"/>
                  </a:lnTo>
                  <a:lnTo>
                    <a:pt x="4443" y="887"/>
                  </a:lnTo>
                  <a:close/>
                  <a:moveTo>
                    <a:pt x="3963" y="883"/>
                  </a:moveTo>
                  <a:lnTo>
                    <a:pt x="3982" y="883"/>
                  </a:lnTo>
                  <a:lnTo>
                    <a:pt x="3982" y="887"/>
                  </a:lnTo>
                  <a:lnTo>
                    <a:pt x="3978" y="887"/>
                  </a:lnTo>
                  <a:lnTo>
                    <a:pt x="3966" y="895"/>
                  </a:lnTo>
                  <a:lnTo>
                    <a:pt x="3952" y="904"/>
                  </a:lnTo>
                  <a:lnTo>
                    <a:pt x="3940" y="913"/>
                  </a:lnTo>
                  <a:lnTo>
                    <a:pt x="3936" y="913"/>
                  </a:lnTo>
                  <a:lnTo>
                    <a:pt x="3935" y="911"/>
                  </a:lnTo>
                  <a:lnTo>
                    <a:pt x="3935" y="911"/>
                  </a:lnTo>
                  <a:lnTo>
                    <a:pt x="3933" y="911"/>
                  </a:lnTo>
                  <a:lnTo>
                    <a:pt x="3931" y="909"/>
                  </a:lnTo>
                  <a:lnTo>
                    <a:pt x="3928" y="909"/>
                  </a:lnTo>
                  <a:lnTo>
                    <a:pt x="3928" y="906"/>
                  </a:lnTo>
                  <a:lnTo>
                    <a:pt x="3945" y="895"/>
                  </a:lnTo>
                  <a:lnTo>
                    <a:pt x="3963" y="883"/>
                  </a:lnTo>
                  <a:close/>
                  <a:moveTo>
                    <a:pt x="3917" y="878"/>
                  </a:moveTo>
                  <a:lnTo>
                    <a:pt x="3921" y="881"/>
                  </a:lnTo>
                  <a:lnTo>
                    <a:pt x="3922" y="881"/>
                  </a:lnTo>
                  <a:lnTo>
                    <a:pt x="3922" y="881"/>
                  </a:lnTo>
                  <a:lnTo>
                    <a:pt x="3922" y="883"/>
                  </a:lnTo>
                  <a:lnTo>
                    <a:pt x="3922" y="883"/>
                  </a:lnTo>
                  <a:lnTo>
                    <a:pt x="3922" y="887"/>
                  </a:lnTo>
                  <a:lnTo>
                    <a:pt x="3924" y="890"/>
                  </a:lnTo>
                  <a:lnTo>
                    <a:pt x="3917" y="890"/>
                  </a:lnTo>
                  <a:lnTo>
                    <a:pt x="3905" y="894"/>
                  </a:lnTo>
                  <a:lnTo>
                    <a:pt x="3891" y="894"/>
                  </a:lnTo>
                  <a:lnTo>
                    <a:pt x="3879" y="890"/>
                  </a:lnTo>
                  <a:lnTo>
                    <a:pt x="3879" y="888"/>
                  </a:lnTo>
                  <a:lnTo>
                    <a:pt x="3881" y="888"/>
                  </a:lnTo>
                  <a:lnTo>
                    <a:pt x="3881" y="888"/>
                  </a:lnTo>
                  <a:lnTo>
                    <a:pt x="3881" y="888"/>
                  </a:lnTo>
                  <a:lnTo>
                    <a:pt x="3881" y="888"/>
                  </a:lnTo>
                  <a:lnTo>
                    <a:pt x="3882" y="887"/>
                  </a:lnTo>
                  <a:lnTo>
                    <a:pt x="3891" y="883"/>
                  </a:lnTo>
                  <a:lnTo>
                    <a:pt x="3900" y="883"/>
                  </a:lnTo>
                  <a:lnTo>
                    <a:pt x="3908" y="883"/>
                  </a:lnTo>
                  <a:lnTo>
                    <a:pt x="3917" y="878"/>
                  </a:lnTo>
                  <a:close/>
                  <a:moveTo>
                    <a:pt x="3851" y="878"/>
                  </a:moveTo>
                  <a:lnTo>
                    <a:pt x="3858" y="880"/>
                  </a:lnTo>
                  <a:lnTo>
                    <a:pt x="3861" y="881"/>
                  </a:lnTo>
                  <a:lnTo>
                    <a:pt x="3865" y="883"/>
                  </a:lnTo>
                  <a:lnTo>
                    <a:pt x="3868" y="887"/>
                  </a:lnTo>
                  <a:lnTo>
                    <a:pt x="3870" y="890"/>
                  </a:lnTo>
                  <a:lnTo>
                    <a:pt x="3867" y="890"/>
                  </a:lnTo>
                  <a:lnTo>
                    <a:pt x="3858" y="894"/>
                  </a:lnTo>
                  <a:lnTo>
                    <a:pt x="3847" y="894"/>
                  </a:lnTo>
                  <a:lnTo>
                    <a:pt x="3835" y="894"/>
                  </a:lnTo>
                  <a:lnTo>
                    <a:pt x="3835" y="887"/>
                  </a:lnTo>
                  <a:lnTo>
                    <a:pt x="3840" y="885"/>
                  </a:lnTo>
                  <a:lnTo>
                    <a:pt x="3846" y="883"/>
                  </a:lnTo>
                  <a:lnTo>
                    <a:pt x="3847" y="881"/>
                  </a:lnTo>
                  <a:lnTo>
                    <a:pt x="3851" y="878"/>
                  </a:lnTo>
                  <a:close/>
                  <a:moveTo>
                    <a:pt x="4411" y="871"/>
                  </a:moveTo>
                  <a:lnTo>
                    <a:pt x="4418" y="874"/>
                  </a:lnTo>
                  <a:lnTo>
                    <a:pt x="4422" y="876"/>
                  </a:lnTo>
                  <a:lnTo>
                    <a:pt x="4427" y="880"/>
                  </a:lnTo>
                  <a:lnTo>
                    <a:pt x="4430" y="883"/>
                  </a:lnTo>
                  <a:lnTo>
                    <a:pt x="4432" y="888"/>
                  </a:lnTo>
                  <a:lnTo>
                    <a:pt x="4436" y="894"/>
                  </a:lnTo>
                  <a:lnTo>
                    <a:pt x="4430" y="894"/>
                  </a:lnTo>
                  <a:lnTo>
                    <a:pt x="4427" y="890"/>
                  </a:lnTo>
                  <a:lnTo>
                    <a:pt x="4422" y="887"/>
                  </a:lnTo>
                  <a:lnTo>
                    <a:pt x="4418" y="883"/>
                  </a:lnTo>
                  <a:lnTo>
                    <a:pt x="4415" y="878"/>
                  </a:lnTo>
                  <a:lnTo>
                    <a:pt x="4411" y="871"/>
                  </a:lnTo>
                  <a:close/>
                  <a:moveTo>
                    <a:pt x="4385" y="864"/>
                  </a:moveTo>
                  <a:lnTo>
                    <a:pt x="4388" y="864"/>
                  </a:lnTo>
                  <a:lnTo>
                    <a:pt x="4390" y="866"/>
                  </a:lnTo>
                  <a:lnTo>
                    <a:pt x="4392" y="866"/>
                  </a:lnTo>
                  <a:lnTo>
                    <a:pt x="4394" y="867"/>
                  </a:lnTo>
                  <a:lnTo>
                    <a:pt x="4394" y="869"/>
                  </a:lnTo>
                  <a:lnTo>
                    <a:pt x="4397" y="871"/>
                  </a:lnTo>
                  <a:lnTo>
                    <a:pt x="4401" y="871"/>
                  </a:lnTo>
                  <a:lnTo>
                    <a:pt x="4401" y="874"/>
                  </a:lnTo>
                  <a:lnTo>
                    <a:pt x="4395" y="873"/>
                  </a:lnTo>
                  <a:lnTo>
                    <a:pt x="4392" y="871"/>
                  </a:lnTo>
                  <a:lnTo>
                    <a:pt x="4390" y="869"/>
                  </a:lnTo>
                  <a:lnTo>
                    <a:pt x="4388" y="867"/>
                  </a:lnTo>
                  <a:lnTo>
                    <a:pt x="4385" y="864"/>
                  </a:lnTo>
                  <a:close/>
                  <a:moveTo>
                    <a:pt x="4081" y="845"/>
                  </a:moveTo>
                  <a:lnTo>
                    <a:pt x="4094" y="848"/>
                  </a:lnTo>
                  <a:lnTo>
                    <a:pt x="4094" y="855"/>
                  </a:lnTo>
                  <a:lnTo>
                    <a:pt x="4085" y="860"/>
                  </a:lnTo>
                  <a:lnTo>
                    <a:pt x="4085" y="860"/>
                  </a:lnTo>
                  <a:lnTo>
                    <a:pt x="4083" y="862"/>
                  </a:lnTo>
                  <a:lnTo>
                    <a:pt x="4083" y="862"/>
                  </a:lnTo>
                  <a:lnTo>
                    <a:pt x="4083" y="862"/>
                  </a:lnTo>
                  <a:lnTo>
                    <a:pt x="4083" y="862"/>
                  </a:lnTo>
                  <a:lnTo>
                    <a:pt x="4081" y="864"/>
                  </a:lnTo>
                  <a:lnTo>
                    <a:pt x="4081" y="845"/>
                  </a:lnTo>
                  <a:close/>
                  <a:moveTo>
                    <a:pt x="4362" y="825"/>
                  </a:moveTo>
                  <a:lnTo>
                    <a:pt x="4373" y="832"/>
                  </a:lnTo>
                  <a:lnTo>
                    <a:pt x="4380" y="843"/>
                  </a:lnTo>
                  <a:lnTo>
                    <a:pt x="4385" y="855"/>
                  </a:lnTo>
                  <a:lnTo>
                    <a:pt x="4382" y="855"/>
                  </a:lnTo>
                  <a:lnTo>
                    <a:pt x="4382" y="860"/>
                  </a:lnTo>
                  <a:lnTo>
                    <a:pt x="4369" y="855"/>
                  </a:lnTo>
                  <a:lnTo>
                    <a:pt x="4366" y="846"/>
                  </a:lnTo>
                  <a:lnTo>
                    <a:pt x="4364" y="838"/>
                  </a:lnTo>
                  <a:lnTo>
                    <a:pt x="4362" y="825"/>
                  </a:lnTo>
                  <a:close/>
                  <a:moveTo>
                    <a:pt x="4331" y="825"/>
                  </a:moveTo>
                  <a:lnTo>
                    <a:pt x="4340" y="825"/>
                  </a:lnTo>
                  <a:lnTo>
                    <a:pt x="4340" y="845"/>
                  </a:lnTo>
                  <a:lnTo>
                    <a:pt x="4305" y="855"/>
                  </a:lnTo>
                  <a:lnTo>
                    <a:pt x="4299" y="853"/>
                  </a:lnTo>
                  <a:lnTo>
                    <a:pt x="4294" y="852"/>
                  </a:lnTo>
                  <a:lnTo>
                    <a:pt x="4287" y="850"/>
                  </a:lnTo>
                  <a:lnTo>
                    <a:pt x="4282" y="848"/>
                  </a:lnTo>
                  <a:lnTo>
                    <a:pt x="4282" y="841"/>
                  </a:lnTo>
                  <a:lnTo>
                    <a:pt x="4303" y="839"/>
                  </a:lnTo>
                  <a:lnTo>
                    <a:pt x="4319" y="834"/>
                  </a:lnTo>
                  <a:lnTo>
                    <a:pt x="4331" y="825"/>
                  </a:lnTo>
                  <a:close/>
                  <a:moveTo>
                    <a:pt x="3966" y="810"/>
                  </a:moveTo>
                  <a:lnTo>
                    <a:pt x="3982" y="810"/>
                  </a:lnTo>
                  <a:lnTo>
                    <a:pt x="3984" y="812"/>
                  </a:lnTo>
                  <a:lnTo>
                    <a:pt x="3984" y="812"/>
                  </a:lnTo>
                  <a:lnTo>
                    <a:pt x="3984" y="812"/>
                  </a:lnTo>
                  <a:lnTo>
                    <a:pt x="3984" y="812"/>
                  </a:lnTo>
                  <a:lnTo>
                    <a:pt x="3984" y="812"/>
                  </a:lnTo>
                  <a:lnTo>
                    <a:pt x="3985" y="813"/>
                  </a:lnTo>
                  <a:lnTo>
                    <a:pt x="3985" y="820"/>
                  </a:lnTo>
                  <a:lnTo>
                    <a:pt x="3966" y="820"/>
                  </a:lnTo>
                  <a:lnTo>
                    <a:pt x="3966" y="810"/>
                  </a:lnTo>
                  <a:close/>
                  <a:moveTo>
                    <a:pt x="3994" y="806"/>
                  </a:moveTo>
                  <a:lnTo>
                    <a:pt x="4032" y="810"/>
                  </a:lnTo>
                  <a:lnTo>
                    <a:pt x="4032" y="813"/>
                  </a:lnTo>
                  <a:lnTo>
                    <a:pt x="4034" y="817"/>
                  </a:lnTo>
                  <a:lnTo>
                    <a:pt x="4034" y="820"/>
                  </a:lnTo>
                  <a:lnTo>
                    <a:pt x="4036" y="825"/>
                  </a:lnTo>
                  <a:lnTo>
                    <a:pt x="4032" y="825"/>
                  </a:lnTo>
                  <a:lnTo>
                    <a:pt x="4022" y="819"/>
                  </a:lnTo>
                  <a:lnTo>
                    <a:pt x="4010" y="817"/>
                  </a:lnTo>
                  <a:lnTo>
                    <a:pt x="3994" y="817"/>
                  </a:lnTo>
                  <a:lnTo>
                    <a:pt x="3994" y="806"/>
                  </a:lnTo>
                  <a:close/>
                  <a:moveTo>
                    <a:pt x="4312" y="798"/>
                  </a:moveTo>
                  <a:lnTo>
                    <a:pt x="4331" y="798"/>
                  </a:lnTo>
                  <a:lnTo>
                    <a:pt x="4340" y="808"/>
                  </a:lnTo>
                  <a:lnTo>
                    <a:pt x="4347" y="819"/>
                  </a:lnTo>
                  <a:lnTo>
                    <a:pt x="4350" y="832"/>
                  </a:lnTo>
                  <a:lnTo>
                    <a:pt x="4347" y="832"/>
                  </a:lnTo>
                  <a:lnTo>
                    <a:pt x="4338" y="824"/>
                  </a:lnTo>
                  <a:lnTo>
                    <a:pt x="4329" y="815"/>
                  </a:lnTo>
                  <a:lnTo>
                    <a:pt x="4319" y="808"/>
                  </a:lnTo>
                  <a:lnTo>
                    <a:pt x="4312" y="798"/>
                  </a:lnTo>
                  <a:close/>
                  <a:moveTo>
                    <a:pt x="4057" y="777"/>
                  </a:moveTo>
                  <a:lnTo>
                    <a:pt x="4067" y="777"/>
                  </a:lnTo>
                  <a:lnTo>
                    <a:pt x="4081" y="778"/>
                  </a:lnTo>
                  <a:lnTo>
                    <a:pt x="4085" y="791"/>
                  </a:lnTo>
                  <a:lnTo>
                    <a:pt x="4090" y="801"/>
                  </a:lnTo>
                  <a:lnTo>
                    <a:pt x="4097" y="810"/>
                  </a:lnTo>
                  <a:lnTo>
                    <a:pt x="4097" y="813"/>
                  </a:lnTo>
                  <a:lnTo>
                    <a:pt x="4100" y="813"/>
                  </a:lnTo>
                  <a:lnTo>
                    <a:pt x="4100" y="810"/>
                  </a:lnTo>
                  <a:lnTo>
                    <a:pt x="4109" y="801"/>
                  </a:lnTo>
                  <a:lnTo>
                    <a:pt x="4118" y="796"/>
                  </a:lnTo>
                  <a:lnTo>
                    <a:pt x="4130" y="792"/>
                  </a:lnTo>
                  <a:lnTo>
                    <a:pt x="4148" y="791"/>
                  </a:lnTo>
                  <a:lnTo>
                    <a:pt x="4162" y="799"/>
                  </a:lnTo>
                  <a:lnTo>
                    <a:pt x="4179" y="806"/>
                  </a:lnTo>
                  <a:lnTo>
                    <a:pt x="4200" y="813"/>
                  </a:lnTo>
                  <a:lnTo>
                    <a:pt x="4217" y="824"/>
                  </a:lnTo>
                  <a:lnTo>
                    <a:pt x="4231" y="834"/>
                  </a:lnTo>
                  <a:lnTo>
                    <a:pt x="4238" y="848"/>
                  </a:lnTo>
                  <a:lnTo>
                    <a:pt x="4251" y="850"/>
                  </a:lnTo>
                  <a:lnTo>
                    <a:pt x="4259" y="853"/>
                  </a:lnTo>
                  <a:lnTo>
                    <a:pt x="4270" y="855"/>
                  </a:lnTo>
                  <a:lnTo>
                    <a:pt x="4270" y="864"/>
                  </a:lnTo>
                  <a:lnTo>
                    <a:pt x="4268" y="864"/>
                  </a:lnTo>
                  <a:lnTo>
                    <a:pt x="4265" y="866"/>
                  </a:lnTo>
                  <a:lnTo>
                    <a:pt x="4261" y="866"/>
                  </a:lnTo>
                  <a:lnTo>
                    <a:pt x="4259" y="867"/>
                  </a:lnTo>
                  <a:lnTo>
                    <a:pt x="4258" y="869"/>
                  </a:lnTo>
                  <a:lnTo>
                    <a:pt x="4259" y="869"/>
                  </a:lnTo>
                  <a:lnTo>
                    <a:pt x="4263" y="871"/>
                  </a:lnTo>
                  <a:lnTo>
                    <a:pt x="4275" y="888"/>
                  </a:lnTo>
                  <a:lnTo>
                    <a:pt x="4292" y="902"/>
                  </a:lnTo>
                  <a:lnTo>
                    <a:pt x="4312" y="913"/>
                  </a:lnTo>
                  <a:lnTo>
                    <a:pt x="4312" y="921"/>
                  </a:lnTo>
                  <a:lnTo>
                    <a:pt x="4289" y="921"/>
                  </a:lnTo>
                  <a:lnTo>
                    <a:pt x="4286" y="918"/>
                  </a:lnTo>
                  <a:lnTo>
                    <a:pt x="4282" y="916"/>
                  </a:lnTo>
                  <a:lnTo>
                    <a:pt x="4279" y="916"/>
                  </a:lnTo>
                  <a:lnTo>
                    <a:pt x="4275" y="916"/>
                  </a:lnTo>
                  <a:lnTo>
                    <a:pt x="4272" y="915"/>
                  </a:lnTo>
                  <a:lnTo>
                    <a:pt x="4266" y="913"/>
                  </a:lnTo>
                  <a:lnTo>
                    <a:pt x="4261" y="909"/>
                  </a:lnTo>
                  <a:lnTo>
                    <a:pt x="4258" y="906"/>
                  </a:lnTo>
                  <a:lnTo>
                    <a:pt x="4254" y="899"/>
                  </a:lnTo>
                  <a:lnTo>
                    <a:pt x="4251" y="894"/>
                  </a:lnTo>
                  <a:lnTo>
                    <a:pt x="4247" y="890"/>
                  </a:lnTo>
                  <a:lnTo>
                    <a:pt x="4233" y="883"/>
                  </a:lnTo>
                  <a:lnTo>
                    <a:pt x="4223" y="883"/>
                  </a:lnTo>
                  <a:lnTo>
                    <a:pt x="4210" y="887"/>
                  </a:lnTo>
                  <a:lnTo>
                    <a:pt x="4198" y="894"/>
                  </a:lnTo>
                  <a:lnTo>
                    <a:pt x="4186" y="897"/>
                  </a:lnTo>
                  <a:lnTo>
                    <a:pt x="4174" y="890"/>
                  </a:lnTo>
                  <a:lnTo>
                    <a:pt x="4162" y="887"/>
                  </a:lnTo>
                  <a:lnTo>
                    <a:pt x="4149" y="885"/>
                  </a:lnTo>
                  <a:lnTo>
                    <a:pt x="4132" y="887"/>
                  </a:lnTo>
                  <a:lnTo>
                    <a:pt x="4134" y="880"/>
                  </a:lnTo>
                  <a:lnTo>
                    <a:pt x="4135" y="874"/>
                  </a:lnTo>
                  <a:lnTo>
                    <a:pt x="4137" y="871"/>
                  </a:lnTo>
                  <a:lnTo>
                    <a:pt x="4139" y="867"/>
                  </a:lnTo>
                  <a:lnTo>
                    <a:pt x="4141" y="864"/>
                  </a:lnTo>
                  <a:lnTo>
                    <a:pt x="4139" y="860"/>
                  </a:lnTo>
                  <a:lnTo>
                    <a:pt x="4130" y="845"/>
                  </a:lnTo>
                  <a:lnTo>
                    <a:pt x="4118" y="836"/>
                  </a:lnTo>
                  <a:lnTo>
                    <a:pt x="4104" y="832"/>
                  </a:lnTo>
                  <a:lnTo>
                    <a:pt x="4088" y="827"/>
                  </a:lnTo>
                  <a:lnTo>
                    <a:pt x="4073" y="824"/>
                  </a:lnTo>
                  <a:lnTo>
                    <a:pt x="4060" y="817"/>
                  </a:lnTo>
                  <a:lnTo>
                    <a:pt x="4052" y="806"/>
                  </a:lnTo>
                  <a:lnTo>
                    <a:pt x="4055" y="805"/>
                  </a:lnTo>
                  <a:lnTo>
                    <a:pt x="4057" y="805"/>
                  </a:lnTo>
                  <a:lnTo>
                    <a:pt x="4059" y="803"/>
                  </a:lnTo>
                  <a:lnTo>
                    <a:pt x="4059" y="803"/>
                  </a:lnTo>
                  <a:lnTo>
                    <a:pt x="4060" y="801"/>
                  </a:lnTo>
                  <a:lnTo>
                    <a:pt x="4062" y="798"/>
                  </a:lnTo>
                  <a:lnTo>
                    <a:pt x="4052" y="796"/>
                  </a:lnTo>
                  <a:lnTo>
                    <a:pt x="4041" y="791"/>
                  </a:lnTo>
                  <a:lnTo>
                    <a:pt x="4032" y="787"/>
                  </a:lnTo>
                  <a:lnTo>
                    <a:pt x="4032" y="778"/>
                  </a:lnTo>
                  <a:lnTo>
                    <a:pt x="4046" y="777"/>
                  </a:lnTo>
                  <a:lnTo>
                    <a:pt x="4057" y="777"/>
                  </a:lnTo>
                  <a:close/>
                  <a:moveTo>
                    <a:pt x="1543" y="756"/>
                  </a:moveTo>
                  <a:lnTo>
                    <a:pt x="1536" y="768"/>
                  </a:lnTo>
                  <a:lnTo>
                    <a:pt x="1531" y="768"/>
                  </a:lnTo>
                  <a:lnTo>
                    <a:pt x="1531" y="771"/>
                  </a:lnTo>
                  <a:lnTo>
                    <a:pt x="1542" y="775"/>
                  </a:lnTo>
                  <a:lnTo>
                    <a:pt x="1552" y="780"/>
                  </a:lnTo>
                  <a:lnTo>
                    <a:pt x="1559" y="785"/>
                  </a:lnTo>
                  <a:lnTo>
                    <a:pt x="1563" y="787"/>
                  </a:lnTo>
                  <a:lnTo>
                    <a:pt x="1564" y="785"/>
                  </a:lnTo>
                  <a:lnTo>
                    <a:pt x="1564" y="784"/>
                  </a:lnTo>
                  <a:lnTo>
                    <a:pt x="1564" y="784"/>
                  </a:lnTo>
                  <a:lnTo>
                    <a:pt x="1566" y="782"/>
                  </a:lnTo>
                  <a:lnTo>
                    <a:pt x="1566" y="778"/>
                  </a:lnTo>
                  <a:lnTo>
                    <a:pt x="1559" y="778"/>
                  </a:lnTo>
                  <a:lnTo>
                    <a:pt x="1557" y="778"/>
                  </a:lnTo>
                  <a:lnTo>
                    <a:pt x="1556" y="777"/>
                  </a:lnTo>
                  <a:lnTo>
                    <a:pt x="1554" y="777"/>
                  </a:lnTo>
                  <a:lnTo>
                    <a:pt x="1550" y="777"/>
                  </a:lnTo>
                  <a:lnTo>
                    <a:pt x="1547" y="775"/>
                  </a:lnTo>
                  <a:lnTo>
                    <a:pt x="1547" y="756"/>
                  </a:lnTo>
                  <a:lnTo>
                    <a:pt x="1543" y="756"/>
                  </a:lnTo>
                  <a:close/>
                  <a:moveTo>
                    <a:pt x="3952" y="743"/>
                  </a:moveTo>
                  <a:lnTo>
                    <a:pt x="3954" y="743"/>
                  </a:lnTo>
                  <a:lnTo>
                    <a:pt x="3954" y="745"/>
                  </a:lnTo>
                  <a:lnTo>
                    <a:pt x="3954" y="747"/>
                  </a:lnTo>
                  <a:lnTo>
                    <a:pt x="3956" y="747"/>
                  </a:lnTo>
                  <a:lnTo>
                    <a:pt x="3956" y="749"/>
                  </a:lnTo>
                  <a:lnTo>
                    <a:pt x="3959" y="749"/>
                  </a:lnTo>
                  <a:lnTo>
                    <a:pt x="3957" y="750"/>
                  </a:lnTo>
                  <a:lnTo>
                    <a:pt x="3957" y="750"/>
                  </a:lnTo>
                  <a:lnTo>
                    <a:pt x="3957" y="750"/>
                  </a:lnTo>
                  <a:lnTo>
                    <a:pt x="3957" y="750"/>
                  </a:lnTo>
                  <a:lnTo>
                    <a:pt x="3956" y="750"/>
                  </a:lnTo>
                  <a:lnTo>
                    <a:pt x="3956" y="752"/>
                  </a:lnTo>
                  <a:lnTo>
                    <a:pt x="3950" y="757"/>
                  </a:lnTo>
                  <a:lnTo>
                    <a:pt x="3945" y="763"/>
                  </a:lnTo>
                  <a:lnTo>
                    <a:pt x="3940" y="768"/>
                  </a:lnTo>
                  <a:lnTo>
                    <a:pt x="3921" y="766"/>
                  </a:lnTo>
                  <a:lnTo>
                    <a:pt x="3905" y="766"/>
                  </a:lnTo>
                  <a:lnTo>
                    <a:pt x="3886" y="768"/>
                  </a:lnTo>
                  <a:lnTo>
                    <a:pt x="3886" y="778"/>
                  </a:lnTo>
                  <a:lnTo>
                    <a:pt x="3889" y="780"/>
                  </a:lnTo>
                  <a:lnTo>
                    <a:pt x="3889" y="782"/>
                  </a:lnTo>
                  <a:lnTo>
                    <a:pt x="3891" y="784"/>
                  </a:lnTo>
                  <a:lnTo>
                    <a:pt x="3893" y="787"/>
                  </a:lnTo>
                  <a:lnTo>
                    <a:pt x="3912" y="780"/>
                  </a:lnTo>
                  <a:lnTo>
                    <a:pt x="3931" y="775"/>
                  </a:lnTo>
                  <a:lnTo>
                    <a:pt x="3931" y="784"/>
                  </a:lnTo>
                  <a:lnTo>
                    <a:pt x="3928" y="784"/>
                  </a:lnTo>
                  <a:lnTo>
                    <a:pt x="3922" y="787"/>
                  </a:lnTo>
                  <a:lnTo>
                    <a:pt x="3915" y="791"/>
                  </a:lnTo>
                  <a:lnTo>
                    <a:pt x="3908" y="794"/>
                  </a:lnTo>
                  <a:lnTo>
                    <a:pt x="3914" y="806"/>
                  </a:lnTo>
                  <a:lnTo>
                    <a:pt x="3921" y="817"/>
                  </a:lnTo>
                  <a:lnTo>
                    <a:pt x="3924" y="827"/>
                  </a:lnTo>
                  <a:lnTo>
                    <a:pt x="3928" y="845"/>
                  </a:lnTo>
                  <a:lnTo>
                    <a:pt x="3924" y="845"/>
                  </a:lnTo>
                  <a:lnTo>
                    <a:pt x="3924" y="848"/>
                  </a:lnTo>
                  <a:lnTo>
                    <a:pt x="3921" y="846"/>
                  </a:lnTo>
                  <a:lnTo>
                    <a:pt x="3919" y="846"/>
                  </a:lnTo>
                  <a:lnTo>
                    <a:pt x="3919" y="846"/>
                  </a:lnTo>
                  <a:lnTo>
                    <a:pt x="3919" y="845"/>
                  </a:lnTo>
                  <a:lnTo>
                    <a:pt x="3917" y="845"/>
                  </a:lnTo>
                  <a:lnTo>
                    <a:pt x="3907" y="834"/>
                  </a:lnTo>
                  <a:lnTo>
                    <a:pt x="3898" y="822"/>
                  </a:lnTo>
                  <a:lnTo>
                    <a:pt x="3889" y="810"/>
                  </a:lnTo>
                  <a:lnTo>
                    <a:pt x="3889" y="848"/>
                  </a:lnTo>
                  <a:lnTo>
                    <a:pt x="3874" y="848"/>
                  </a:lnTo>
                  <a:lnTo>
                    <a:pt x="3874" y="846"/>
                  </a:lnTo>
                  <a:lnTo>
                    <a:pt x="3872" y="846"/>
                  </a:lnTo>
                  <a:lnTo>
                    <a:pt x="3872" y="846"/>
                  </a:lnTo>
                  <a:lnTo>
                    <a:pt x="3872" y="846"/>
                  </a:lnTo>
                  <a:lnTo>
                    <a:pt x="3872" y="845"/>
                  </a:lnTo>
                  <a:lnTo>
                    <a:pt x="3870" y="845"/>
                  </a:lnTo>
                  <a:lnTo>
                    <a:pt x="3872" y="832"/>
                  </a:lnTo>
                  <a:lnTo>
                    <a:pt x="3870" y="825"/>
                  </a:lnTo>
                  <a:lnTo>
                    <a:pt x="3867" y="819"/>
                  </a:lnTo>
                  <a:lnTo>
                    <a:pt x="3863" y="810"/>
                  </a:lnTo>
                  <a:lnTo>
                    <a:pt x="3863" y="801"/>
                  </a:lnTo>
                  <a:lnTo>
                    <a:pt x="3868" y="791"/>
                  </a:lnTo>
                  <a:lnTo>
                    <a:pt x="3875" y="777"/>
                  </a:lnTo>
                  <a:lnTo>
                    <a:pt x="3882" y="764"/>
                  </a:lnTo>
                  <a:lnTo>
                    <a:pt x="3889" y="754"/>
                  </a:lnTo>
                  <a:lnTo>
                    <a:pt x="3893" y="749"/>
                  </a:lnTo>
                  <a:lnTo>
                    <a:pt x="3910" y="754"/>
                  </a:lnTo>
                  <a:lnTo>
                    <a:pt x="3921" y="754"/>
                  </a:lnTo>
                  <a:lnTo>
                    <a:pt x="3929" y="752"/>
                  </a:lnTo>
                  <a:lnTo>
                    <a:pt x="3940" y="749"/>
                  </a:lnTo>
                  <a:lnTo>
                    <a:pt x="3950" y="743"/>
                  </a:lnTo>
                  <a:lnTo>
                    <a:pt x="3952" y="743"/>
                  </a:lnTo>
                  <a:close/>
                  <a:moveTo>
                    <a:pt x="3989" y="740"/>
                  </a:moveTo>
                  <a:lnTo>
                    <a:pt x="3996" y="743"/>
                  </a:lnTo>
                  <a:lnTo>
                    <a:pt x="3999" y="745"/>
                  </a:lnTo>
                  <a:lnTo>
                    <a:pt x="4003" y="749"/>
                  </a:lnTo>
                  <a:lnTo>
                    <a:pt x="4004" y="752"/>
                  </a:lnTo>
                  <a:lnTo>
                    <a:pt x="4004" y="759"/>
                  </a:lnTo>
                  <a:lnTo>
                    <a:pt x="4004" y="768"/>
                  </a:lnTo>
                  <a:lnTo>
                    <a:pt x="4001" y="770"/>
                  </a:lnTo>
                  <a:lnTo>
                    <a:pt x="3999" y="771"/>
                  </a:lnTo>
                  <a:lnTo>
                    <a:pt x="3999" y="773"/>
                  </a:lnTo>
                  <a:lnTo>
                    <a:pt x="3999" y="775"/>
                  </a:lnTo>
                  <a:lnTo>
                    <a:pt x="3999" y="777"/>
                  </a:lnTo>
                  <a:lnTo>
                    <a:pt x="3999" y="778"/>
                  </a:lnTo>
                  <a:lnTo>
                    <a:pt x="3998" y="780"/>
                  </a:lnTo>
                  <a:lnTo>
                    <a:pt x="3994" y="784"/>
                  </a:lnTo>
                  <a:lnTo>
                    <a:pt x="3994" y="775"/>
                  </a:lnTo>
                  <a:lnTo>
                    <a:pt x="3987" y="764"/>
                  </a:lnTo>
                  <a:lnTo>
                    <a:pt x="3987" y="752"/>
                  </a:lnTo>
                  <a:lnTo>
                    <a:pt x="3989" y="740"/>
                  </a:lnTo>
                  <a:close/>
                  <a:moveTo>
                    <a:pt x="3533" y="691"/>
                  </a:moveTo>
                  <a:lnTo>
                    <a:pt x="3566" y="695"/>
                  </a:lnTo>
                  <a:lnTo>
                    <a:pt x="3579" y="710"/>
                  </a:lnTo>
                  <a:lnTo>
                    <a:pt x="3593" y="719"/>
                  </a:lnTo>
                  <a:lnTo>
                    <a:pt x="3607" y="728"/>
                  </a:lnTo>
                  <a:lnTo>
                    <a:pt x="3624" y="736"/>
                  </a:lnTo>
                  <a:lnTo>
                    <a:pt x="3629" y="740"/>
                  </a:lnTo>
                  <a:lnTo>
                    <a:pt x="3629" y="742"/>
                  </a:lnTo>
                  <a:lnTo>
                    <a:pt x="3631" y="742"/>
                  </a:lnTo>
                  <a:lnTo>
                    <a:pt x="3638" y="749"/>
                  </a:lnTo>
                  <a:lnTo>
                    <a:pt x="3650" y="763"/>
                  </a:lnTo>
                  <a:lnTo>
                    <a:pt x="3661" y="778"/>
                  </a:lnTo>
                  <a:lnTo>
                    <a:pt x="3673" y="796"/>
                  </a:lnTo>
                  <a:lnTo>
                    <a:pt x="3690" y="810"/>
                  </a:lnTo>
                  <a:lnTo>
                    <a:pt x="3687" y="827"/>
                  </a:lnTo>
                  <a:lnTo>
                    <a:pt x="3687" y="848"/>
                  </a:lnTo>
                  <a:lnTo>
                    <a:pt x="3701" y="850"/>
                  </a:lnTo>
                  <a:lnTo>
                    <a:pt x="3710" y="853"/>
                  </a:lnTo>
                  <a:lnTo>
                    <a:pt x="3716" y="859"/>
                  </a:lnTo>
                  <a:lnTo>
                    <a:pt x="3725" y="864"/>
                  </a:lnTo>
                  <a:lnTo>
                    <a:pt x="3736" y="864"/>
                  </a:lnTo>
                  <a:lnTo>
                    <a:pt x="3744" y="860"/>
                  </a:lnTo>
                  <a:lnTo>
                    <a:pt x="3751" y="857"/>
                  </a:lnTo>
                  <a:lnTo>
                    <a:pt x="3758" y="855"/>
                  </a:lnTo>
                  <a:lnTo>
                    <a:pt x="3774" y="860"/>
                  </a:lnTo>
                  <a:lnTo>
                    <a:pt x="3792" y="867"/>
                  </a:lnTo>
                  <a:lnTo>
                    <a:pt x="3809" y="876"/>
                  </a:lnTo>
                  <a:lnTo>
                    <a:pt x="3825" y="883"/>
                  </a:lnTo>
                  <a:lnTo>
                    <a:pt x="3823" y="883"/>
                  </a:lnTo>
                  <a:lnTo>
                    <a:pt x="3821" y="885"/>
                  </a:lnTo>
                  <a:lnTo>
                    <a:pt x="3821" y="885"/>
                  </a:lnTo>
                  <a:lnTo>
                    <a:pt x="3819" y="885"/>
                  </a:lnTo>
                  <a:lnTo>
                    <a:pt x="3816" y="887"/>
                  </a:lnTo>
                  <a:lnTo>
                    <a:pt x="3806" y="890"/>
                  </a:lnTo>
                  <a:lnTo>
                    <a:pt x="3786" y="890"/>
                  </a:lnTo>
                  <a:lnTo>
                    <a:pt x="3764" y="887"/>
                  </a:lnTo>
                  <a:lnTo>
                    <a:pt x="3741" y="881"/>
                  </a:lnTo>
                  <a:lnTo>
                    <a:pt x="3716" y="876"/>
                  </a:lnTo>
                  <a:lnTo>
                    <a:pt x="3697" y="871"/>
                  </a:lnTo>
                  <a:lnTo>
                    <a:pt x="3682" y="864"/>
                  </a:lnTo>
                  <a:lnTo>
                    <a:pt x="3675" y="860"/>
                  </a:lnTo>
                  <a:lnTo>
                    <a:pt x="3678" y="857"/>
                  </a:lnTo>
                  <a:lnTo>
                    <a:pt x="3678" y="857"/>
                  </a:lnTo>
                  <a:lnTo>
                    <a:pt x="3680" y="855"/>
                  </a:lnTo>
                  <a:lnTo>
                    <a:pt x="3682" y="852"/>
                  </a:lnTo>
                  <a:lnTo>
                    <a:pt x="3661" y="846"/>
                  </a:lnTo>
                  <a:lnTo>
                    <a:pt x="3643" y="836"/>
                  </a:lnTo>
                  <a:lnTo>
                    <a:pt x="3627" y="820"/>
                  </a:lnTo>
                  <a:lnTo>
                    <a:pt x="3615" y="803"/>
                  </a:lnTo>
                  <a:lnTo>
                    <a:pt x="3603" y="784"/>
                  </a:lnTo>
                  <a:lnTo>
                    <a:pt x="3593" y="764"/>
                  </a:lnTo>
                  <a:lnTo>
                    <a:pt x="3582" y="749"/>
                  </a:lnTo>
                  <a:lnTo>
                    <a:pt x="3572" y="736"/>
                  </a:lnTo>
                  <a:lnTo>
                    <a:pt x="3561" y="728"/>
                  </a:lnTo>
                  <a:lnTo>
                    <a:pt x="3549" y="717"/>
                  </a:lnTo>
                  <a:lnTo>
                    <a:pt x="3538" y="707"/>
                  </a:lnTo>
                  <a:lnTo>
                    <a:pt x="3533" y="691"/>
                  </a:lnTo>
                  <a:close/>
                  <a:moveTo>
                    <a:pt x="3832" y="672"/>
                  </a:moveTo>
                  <a:lnTo>
                    <a:pt x="3842" y="675"/>
                  </a:lnTo>
                  <a:lnTo>
                    <a:pt x="3854" y="682"/>
                  </a:lnTo>
                  <a:lnTo>
                    <a:pt x="3865" y="693"/>
                  </a:lnTo>
                  <a:lnTo>
                    <a:pt x="3870" y="702"/>
                  </a:lnTo>
                  <a:lnTo>
                    <a:pt x="3865" y="705"/>
                  </a:lnTo>
                  <a:lnTo>
                    <a:pt x="3860" y="710"/>
                  </a:lnTo>
                  <a:lnTo>
                    <a:pt x="3854" y="714"/>
                  </a:lnTo>
                  <a:lnTo>
                    <a:pt x="3847" y="717"/>
                  </a:lnTo>
                  <a:lnTo>
                    <a:pt x="3853" y="733"/>
                  </a:lnTo>
                  <a:lnTo>
                    <a:pt x="3860" y="745"/>
                  </a:lnTo>
                  <a:lnTo>
                    <a:pt x="3867" y="759"/>
                  </a:lnTo>
                  <a:lnTo>
                    <a:pt x="3861" y="761"/>
                  </a:lnTo>
                  <a:lnTo>
                    <a:pt x="3858" y="761"/>
                  </a:lnTo>
                  <a:lnTo>
                    <a:pt x="3856" y="761"/>
                  </a:lnTo>
                  <a:lnTo>
                    <a:pt x="3856" y="761"/>
                  </a:lnTo>
                  <a:lnTo>
                    <a:pt x="3854" y="763"/>
                  </a:lnTo>
                  <a:lnTo>
                    <a:pt x="3853" y="764"/>
                  </a:lnTo>
                  <a:lnTo>
                    <a:pt x="3851" y="768"/>
                  </a:lnTo>
                  <a:lnTo>
                    <a:pt x="3842" y="784"/>
                  </a:lnTo>
                  <a:lnTo>
                    <a:pt x="3837" y="803"/>
                  </a:lnTo>
                  <a:lnTo>
                    <a:pt x="3828" y="820"/>
                  </a:lnTo>
                  <a:lnTo>
                    <a:pt x="3823" y="824"/>
                  </a:lnTo>
                  <a:lnTo>
                    <a:pt x="3818" y="824"/>
                  </a:lnTo>
                  <a:lnTo>
                    <a:pt x="3812" y="825"/>
                  </a:lnTo>
                  <a:lnTo>
                    <a:pt x="3806" y="825"/>
                  </a:lnTo>
                  <a:lnTo>
                    <a:pt x="3795" y="819"/>
                  </a:lnTo>
                  <a:lnTo>
                    <a:pt x="3785" y="817"/>
                  </a:lnTo>
                  <a:lnTo>
                    <a:pt x="3772" y="817"/>
                  </a:lnTo>
                  <a:lnTo>
                    <a:pt x="3760" y="815"/>
                  </a:lnTo>
                  <a:lnTo>
                    <a:pt x="3748" y="810"/>
                  </a:lnTo>
                  <a:lnTo>
                    <a:pt x="3736" y="794"/>
                  </a:lnTo>
                  <a:lnTo>
                    <a:pt x="3727" y="773"/>
                  </a:lnTo>
                  <a:lnTo>
                    <a:pt x="3725" y="749"/>
                  </a:lnTo>
                  <a:lnTo>
                    <a:pt x="3734" y="745"/>
                  </a:lnTo>
                  <a:lnTo>
                    <a:pt x="3741" y="745"/>
                  </a:lnTo>
                  <a:lnTo>
                    <a:pt x="3748" y="747"/>
                  </a:lnTo>
                  <a:lnTo>
                    <a:pt x="3755" y="743"/>
                  </a:lnTo>
                  <a:lnTo>
                    <a:pt x="3764" y="729"/>
                  </a:lnTo>
                  <a:lnTo>
                    <a:pt x="3786" y="726"/>
                  </a:lnTo>
                  <a:lnTo>
                    <a:pt x="3790" y="723"/>
                  </a:lnTo>
                  <a:lnTo>
                    <a:pt x="3793" y="719"/>
                  </a:lnTo>
                  <a:lnTo>
                    <a:pt x="3793" y="717"/>
                  </a:lnTo>
                  <a:lnTo>
                    <a:pt x="3795" y="716"/>
                  </a:lnTo>
                  <a:lnTo>
                    <a:pt x="3795" y="714"/>
                  </a:lnTo>
                  <a:lnTo>
                    <a:pt x="3795" y="712"/>
                  </a:lnTo>
                  <a:lnTo>
                    <a:pt x="3797" y="710"/>
                  </a:lnTo>
                  <a:lnTo>
                    <a:pt x="3797" y="710"/>
                  </a:lnTo>
                  <a:lnTo>
                    <a:pt x="3800" y="710"/>
                  </a:lnTo>
                  <a:lnTo>
                    <a:pt x="3806" y="710"/>
                  </a:lnTo>
                  <a:lnTo>
                    <a:pt x="3812" y="710"/>
                  </a:lnTo>
                  <a:lnTo>
                    <a:pt x="3816" y="698"/>
                  </a:lnTo>
                  <a:lnTo>
                    <a:pt x="3821" y="689"/>
                  </a:lnTo>
                  <a:lnTo>
                    <a:pt x="3826" y="681"/>
                  </a:lnTo>
                  <a:lnTo>
                    <a:pt x="3832" y="672"/>
                  </a:lnTo>
                  <a:close/>
                  <a:moveTo>
                    <a:pt x="3329" y="649"/>
                  </a:moveTo>
                  <a:lnTo>
                    <a:pt x="3339" y="656"/>
                  </a:lnTo>
                  <a:lnTo>
                    <a:pt x="3345" y="668"/>
                  </a:lnTo>
                  <a:lnTo>
                    <a:pt x="3345" y="686"/>
                  </a:lnTo>
                  <a:lnTo>
                    <a:pt x="3345" y="688"/>
                  </a:lnTo>
                  <a:lnTo>
                    <a:pt x="3346" y="688"/>
                  </a:lnTo>
                  <a:lnTo>
                    <a:pt x="3348" y="689"/>
                  </a:lnTo>
                  <a:lnTo>
                    <a:pt x="3348" y="689"/>
                  </a:lnTo>
                  <a:lnTo>
                    <a:pt x="3348" y="691"/>
                  </a:lnTo>
                  <a:lnTo>
                    <a:pt x="3348" y="695"/>
                  </a:lnTo>
                  <a:lnTo>
                    <a:pt x="3345" y="695"/>
                  </a:lnTo>
                  <a:lnTo>
                    <a:pt x="3341" y="696"/>
                  </a:lnTo>
                  <a:lnTo>
                    <a:pt x="3339" y="700"/>
                  </a:lnTo>
                  <a:lnTo>
                    <a:pt x="3336" y="702"/>
                  </a:lnTo>
                  <a:lnTo>
                    <a:pt x="3334" y="702"/>
                  </a:lnTo>
                  <a:lnTo>
                    <a:pt x="3332" y="700"/>
                  </a:lnTo>
                  <a:lnTo>
                    <a:pt x="3331" y="700"/>
                  </a:lnTo>
                  <a:lnTo>
                    <a:pt x="3331" y="700"/>
                  </a:lnTo>
                  <a:lnTo>
                    <a:pt x="3329" y="698"/>
                  </a:lnTo>
                  <a:lnTo>
                    <a:pt x="3322" y="684"/>
                  </a:lnTo>
                  <a:lnTo>
                    <a:pt x="3322" y="663"/>
                  </a:lnTo>
                  <a:lnTo>
                    <a:pt x="3324" y="660"/>
                  </a:lnTo>
                  <a:lnTo>
                    <a:pt x="3326" y="658"/>
                  </a:lnTo>
                  <a:lnTo>
                    <a:pt x="3327" y="654"/>
                  </a:lnTo>
                  <a:lnTo>
                    <a:pt x="3329" y="649"/>
                  </a:lnTo>
                  <a:close/>
                  <a:moveTo>
                    <a:pt x="3956" y="628"/>
                  </a:moveTo>
                  <a:lnTo>
                    <a:pt x="3964" y="637"/>
                  </a:lnTo>
                  <a:lnTo>
                    <a:pt x="3970" y="647"/>
                  </a:lnTo>
                  <a:lnTo>
                    <a:pt x="3970" y="663"/>
                  </a:lnTo>
                  <a:lnTo>
                    <a:pt x="3971" y="667"/>
                  </a:lnTo>
                  <a:lnTo>
                    <a:pt x="3973" y="667"/>
                  </a:lnTo>
                  <a:lnTo>
                    <a:pt x="3973" y="668"/>
                  </a:lnTo>
                  <a:lnTo>
                    <a:pt x="3973" y="668"/>
                  </a:lnTo>
                  <a:lnTo>
                    <a:pt x="3971" y="668"/>
                  </a:lnTo>
                  <a:lnTo>
                    <a:pt x="3970" y="672"/>
                  </a:lnTo>
                  <a:lnTo>
                    <a:pt x="3970" y="675"/>
                  </a:lnTo>
                  <a:lnTo>
                    <a:pt x="3968" y="675"/>
                  </a:lnTo>
                  <a:lnTo>
                    <a:pt x="3968" y="677"/>
                  </a:lnTo>
                  <a:lnTo>
                    <a:pt x="3968" y="677"/>
                  </a:lnTo>
                  <a:lnTo>
                    <a:pt x="3968" y="677"/>
                  </a:lnTo>
                  <a:lnTo>
                    <a:pt x="3966" y="677"/>
                  </a:lnTo>
                  <a:lnTo>
                    <a:pt x="3963" y="679"/>
                  </a:lnTo>
                  <a:lnTo>
                    <a:pt x="3961" y="675"/>
                  </a:lnTo>
                  <a:lnTo>
                    <a:pt x="3961" y="674"/>
                  </a:lnTo>
                  <a:lnTo>
                    <a:pt x="3961" y="674"/>
                  </a:lnTo>
                  <a:lnTo>
                    <a:pt x="3961" y="674"/>
                  </a:lnTo>
                  <a:lnTo>
                    <a:pt x="3959" y="674"/>
                  </a:lnTo>
                  <a:lnTo>
                    <a:pt x="3957" y="674"/>
                  </a:lnTo>
                  <a:lnTo>
                    <a:pt x="3956" y="672"/>
                  </a:lnTo>
                  <a:lnTo>
                    <a:pt x="3956" y="675"/>
                  </a:lnTo>
                  <a:lnTo>
                    <a:pt x="3957" y="677"/>
                  </a:lnTo>
                  <a:lnTo>
                    <a:pt x="3959" y="679"/>
                  </a:lnTo>
                  <a:lnTo>
                    <a:pt x="3961" y="681"/>
                  </a:lnTo>
                  <a:lnTo>
                    <a:pt x="3961" y="681"/>
                  </a:lnTo>
                  <a:lnTo>
                    <a:pt x="3959" y="682"/>
                  </a:lnTo>
                  <a:lnTo>
                    <a:pt x="3959" y="684"/>
                  </a:lnTo>
                  <a:lnTo>
                    <a:pt x="3959" y="686"/>
                  </a:lnTo>
                  <a:lnTo>
                    <a:pt x="3959" y="691"/>
                  </a:lnTo>
                  <a:lnTo>
                    <a:pt x="3950" y="691"/>
                  </a:lnTo>
                  <a:lnTo>
                    <a:pt x="3950" y="686"/>
                  </a:lnTo>
                  <a:lnTo>
                    <a:pt x="3945" y="684"/>
                  </a:lnTo>
                  <a:lnTo>
                    <a:pt x="3940" y="681"/>
                  </a:lnTo>
                  <a:lnTo>
                    <a:pt x="3938" y="677"/>
                  </a:lnTo>
                  <a:lnTo>
                    <a:pt x="3936" y="672"/>
                  </a:lnTo>
                  <a:lnTo>
                    <a:pt x="3935" y="667"/>
                  </a:lnTo>
                  <a:lnTo>
                    <a:pt x="3931" y="660"/>
                  </a:lnTo>
                  <a:lnTo>
                    <a:pt x="3926" y="663"/>
                  </a:lnTo>
                  <a:lnTo>
                    <a:pt x="3919" y="667"/>
                  </a:lnTo>
                  <a:lnTo>
                    <a:pt x="3912" y="668"/>
                  </a:lnTo>
                  <a:lnTo>
                    <a:pt x="3905" y="672"/>
                  </a:lnTo>
                  <a:lnTo>
                    <a:pt x="3905" y="663"/>
                  </a:lnTo>
                  <a:lnTo>
                    <a:pt x="3907" y="661"/>
                  </a:lnTo>
                  <a:lnTo>
                    <a:pt x="3907" y="661"/>
                  </a:lnTo>
                  <a:lnTo>
                    <a:pt x="3907" y="660"/>
                  </a:lnTo>
                  <a:lnTo>
                    <a:pt x="3908" y="660"/>
                  </a:lnTo>
                  <a:lnTo>
                    <a:pt x="3908" y="656"/>
                  </a:lnTo>
                  <a:lnTo>
                    <a:pt x="3922" y="651"/>
                  </a:lnTo>
                  <a:lnTo>
                    <a:pt x="3935" y="647"/>
                  </a:lnTo>
                  <a:lnTo>
                    <a:pt x="3947" y="640"/>
                  </a:lnTo>
                  <a:lnTo>
                    <a:pt x="3956" y="628"/>
                  </a:lnTo>
                  <a:close/>
                  <a:moveTo>
                    <a:pt x="1243" y="628"/>
                  </a:moveTo>
                  <a:lnTo>
                    <a:pt x="1245" y="633"/>
                  </a:lnTo>
                  <a:lnTo>
                    <a:pt x="1245" y="635"/>
                  </a:lnTo>
                  <a:lnTo>
                    <a:pt x="1245" y="637"/>
                  </a:lnTo>
                  <a:lnTo>
                    <a:pt x="1245" y="637"/>
                  </a:lnTo>
                  <a:lnTo>
                    <a:pt x="1247" y="639"/>
                  </a:lnTo>
                  <a:lnTo>
                    <a:pt x="1248" y="639"/>
                  </a:lnTo>
                  <a:lnTo>
                    <a:pt x="1252" y="640"/>
                  </a:lnTo>
                  <a:lnTo>
                    <a:pt x="1252" y="633"/>
                  </a:lnTo>
                  <a:lnTo>
                    <a:pt x="1243" y="628"/>
                  </a:lnTo>
                  <a:close/>
                  <a:moveTo>
                    <a:pt x="3870" y="609"/>
                  </a:moveTo>
                  <a:lnTo>
                    <a:pt x="3874" y="613"/>
                  </a:lnTo>
                  <a:lnTo>
                    <a:pt x="3875" y="613"/>
                  </a:lnTo>
                  <a:lnTo>
                    <a:pt x="3877" y="613"/>
                  </a:lnTo>
                  <a:lnTo>
                    <a:pt x="3877" y="614"/>
                  </a:lnTo>
                  <a:lnTo>
                    <a:pt x="3877" y="614"/>
                  </a:lnTo>
                  <a:lnTo>
                    <a:pt x="3877" y="618"/>
                  </a:lnTo>
                  <a:lnTo>
                    <a:pt x="3879" y="621"/>
                  </a:lnTo>
                  <a:lnTo>
                    <a:pt x="3868" y="630"/>
                  </a:lnTo>
                  <a:lnTo>
                    <a:pt x="3861" y="639"/>
                  </a:lnTo>
                  <a:lnTo>
                    <a:pt x="3853" y="646"/>
                  </a:lnTo>
                  <a:lnTo>
                    <a:pt x="3840" y="653"/>
                  </a:lnTo>
                  <a:lnTo>
                    <a:pt x="3840" y="649"/>
                  </a:lnTo>
                  <a:lnTo>
                    <a:pt x="3851" y="637"/>
                  </a:lnTo>
                  <a:lnTo>
                    <a:pt x="3863" y="625"/>
                  </a:lnTo>
                  <a:lnTo>
                    <a:pt x="3870" y="609"/>
                  </a:lnTo>
                  <a:close/>
                  <a:moveTo>
                    <a:pt x="1371" y="517"/>
                  </a:moveTo>
                  <a:lnTo>
                    <a:pt x="1378" y="518"/>
                  </a:lnTo>
                  <a:lnTo>
                    <a:pt x="1386" y="522"/>
                  </a:lnTo>
                  <a:lnTo>
                    <a:pt x="1383" y="524"/>
                  </a:lnTo>
                  <a:lnTo>
                    <a:pt x="1381" y="527"/>
                  </a:lnTo>
                  <a:lnTo>
                    <a:pt x="1378" y="529"/>
                  </a:lnTo>
                  <a:lnTo>
                    <a:pt x="1372" y="529"/>
                  </a:lnTo>
                  <a:lnTo>
                    <a:pt x="1367" y="527"/>
                  </a:lnTo>
                  <a:lnTo>
                    <a:pt x="1362" y="527"/>
                  </a:lnTo>
                  <a:lnTo>
                    <a:pt x="1357" y="527"/>
                  </a:lnTo>
                  <a:lnTo>
                    <a:pt x="1351" y="529"/>
                  </a:lnTo>
                  <a:lnTo>
                    <a:pt x="1351" y="518"/>
                  </a:lnTo>
                  <a:lnTo>
                    <a:pt x="1364" y="517"/>
                  </a:lnTo>
                  <a:lnTo>
                    <a:pt x="1371" y="517"/>
                  </a:lnTo>
                  <a:close/>
                  <a:moveTo>
                    <a:pt x="3912" y="506"/>
                  </a:moveTo>
                  <a:lnTo>
                    <a:pt x="3912" y="524"/>
                  </a:lnTo>
                  <a:lnTo>
                    <a:pt x="3910" y="536"/>
                  </a:lnTo>
                  <a:lnTo>
                    <a:pt x="3907" y="546"/>
                  </a:lnTo>
                  <a:lnTo>
                    <a:pt x="3905" y="564"/>
                  </a:lnTo>
                  <a:lnTo>
                    <a:pt x="3908" y="564"/>
                  </a:lnTo>
                  <a:lnTo>
                    <a:pt x="3908" y="567"/>
                  </a:lnTo>
                  <a:lnTo>
                    <a:pt x="3915" y="567"/>
                  </a:lnTo>
                  <a:lnTo>
                    <a:pt x="3919" y="567"/>
                  </a:lnTo>
                  <a:lnTo>
                    <a:pt x="3922" y="567"/>
                  </a:lnTo>
                  <a:lnTo>
                    <a:pt x="3926" y="569"/>
                  </a:lnTo>
                  <a:lnTo>
                    <a:pt x="3929" y="571"/>
                  </a:lnTo>
                  <a:lnTo>
                    <a:pt x="3936" y="572"/>
                  </a:lnTo>
                  <a:lnTo>
                    <a:pt x="3940" y="585"/>
                  </a:lnTo>
                  <a:lnTo>
                    <a:pt x="3947" y="593"/>
                  </a:lnTo>
                  <a:lnTo>
                    <a:pt x="3956" y="602"/>
                  </a:lnTo>
                  <a:lnTo>
                    <a:pt x="3963" y="614"/>
                  </a:lnTo>
                  <a:lnTo>
                    <a:pt x="3957" y="616"/>
                  </a:lnTo>
                  <a:lnTo>
                    <a:pt x="3954" y="618"/>
                  </a:lnTo>
                  <a:lnTo>
                    <a:pt x="3952" y="618"/>
                  </a:lnTo>
                  <a:lnTo>
                    <a:pt x="3952" y="620"/>
                  </a:lnTo>
                  <a:lnTo>
                    <a:pt x="3952" y="621"/>
                  </a:lnTo>
                  <a:lnTo>
                    <a:pt x="3952" y="621"/>
                  </a:lnTo>
                  <a:lnTo>
                    <a:pt x="3952" y="623"/>
                  </a:lnTo>
                  <a:lnTo>
                    <a:pt x="3949" y="623"/>
                  </a:lnTo>
                  <a:lnTo>
                    <a:pt x="3943" y="625"/>
                  </a:lnTo>
                  <a:lnTo>
                    <a:pt x="3942" y="621"/>
                  </a:lnTo>
                  <a:lnTo>
                    <a:pt x="3942" y="621"/>
                  </a:lnTo>
                  <a:lnTo>
                    <a:pt x="3942" y="620"/>
                  </a:lnTo>
                  <a:lnTo>
                    <a:pt x="3942" y="620"/>
                  </a:lnTo>
                  <a:lnTo>
                    <a:pt x="3940" y="620"/>
                  </a:lnTo>
                  <a:lnTo>
                    <a:pt x="3938" y="620"/>
                  </a:lnTo>
                  <a:lnTo>
                    <a:pt x="3936" y="618"/>
                  </a:lnTo>
                  <a:lnTo>
                    <a:pt x="3933" y="625"/>
                  </a:lnTo>
                  <a:lnTo>
                    <a:pt x="3931" y="630"/>
                  </a:lnTo>
                  <a:lnTo>
                    <a:pt x="3928" y="635"/>
                  </a:lnTo>
                  <a:lnTo>
                    <a:pt x="3922" y="637"/>
                  </a:lnTo>
                  <a:lnTo>
                    <a:pt x="3917" y="640"/>
                  </a:lnTo>
                  <a:lnTo>
                    <a:pt x="3917" y="637"/>
                  </a:lnTo>
                  <a:lnTo>
                    <a:pt x="3914" y="633"/>
                  </a:lnTo>
                  <a:lnTo>
                    <a:pt x="3914" y="630"/>
                  </a:lnTo>
                  <a:lnTo>
                    <a:pt x="3914" y="628"/>
                  </a:lnTo>
                  <a:lnTo>
                    <a:pt x="3914" y="627"/>
                  </a:lnTo>
                  <a:lnTo>
                    <a:pt x="3914" y="627"/>
                  </a:lnTo>
                  <a:lnTo>
                    <a:pt x="3914" y="625"/>
                  </a:lnTo>
                  <a:lnTo>
                    <a:pt x="3912" y="623"/>
                  </a:lnTo>
                  <a:lnTo>
                    <a:pt x="3910" y="623"/>
                  </a:lnTo>
                  <a:lnTo>
                    <a:pt x="3905" y="621"/>
                  </a:lnTo>
                  <a:lnTo>
                    <a:pt x="3905" y="616"/>
                  </a:lnTo>
                  <a:lnTo>
                    <a:pt x="3905" y="611"/>
                  </a:lnTo>
                  <a:lnTo>
                    <a:pt x="3907" y="607"/>
                  </a:lnTo>
                  <a:lnTo>
                    <a:pt x="3907" y="606"/>
                  </a:lnTo>
                  <a:lnTo>
                    <a:pt x="3908" y="604"/>
                  </a:lnTo>
                  <a:lnTo>
                    <a:pt x="3912" y="604"/>
                  </a:lnTo>
                  <a:lnTo>
                    <a:pt x="3917" y="602"/>
                  </a:lnTo>
                  <a:lnTo>
                    <a:pt x="3924" y="602"/>
                  </a:lnTo>
                  <a:lnTo>
                    <a:pt x="3924" y="614"/>
                  </a:lnTo>
                  <a:lnTo>
                    <a:pt x="3936" y="614"/>
                  </a:lnTo>
                  <a:lnTo>
                    <a:pt x="3936" y="611"/>
                  </a:lnTo>
                  <a:lnTo>
                    <a:pt x="3938" y="607"/>
                  </a:lnTo>
                  <a:lnTo>
                    <a:pt x="3940" y="606"/>
                  </a:lnTo>
                  <a:lnTo>
                    <a:pt x="3940" y="604"/>
                  </a:lnTo>
                  <a:lnTo>
                    <a:pt x="3942" y="602"/>
                  </a:lnTo>
                  <a:lnTo>
                    <a:pt x="3943" y="599"/>
                  </a:lnTo>
                  <a:lnTo>
                    <a:pt x="3940" y="599"/>
                  </a:lnTo>
                  <a:lnTo>
                    <a:pt x="3922" y="585"/>
                  </a:lnTo>
                  <a:lnTo>
                    <a:pt x="3902" y="576"/>
                  </a:lnTo>
                  <a:lnTo>
                    <a:pt x="3902" y="583"/>
                  </a:lnTo>
                  <a:lnTo>
                    <a:pt x="3900" y="588"/>
                  </a:lnTo>
                  <a:lnTo>
                    <a:pt x="3898" y="593"/>
                  </a:lnTo>
                  <a:lnTo>
                    <a:pt x="3898" y="599"/>
                  </a:lnTo>
                  <a:lnTo>
                    <a:pt x="3896" y="597"/>
                  </a:lnTo>
                  <a:lnTo>
                    <a:pt x="3895" y="595"/>
                  </a:lnTo>
                  <a:lnTo>
                    <a:pt x="3895" y="595"/>
                  </a:lnTo>
                  <a:lnTo>
                    <a:pt x="3895" y="593"/>
                  </a:lnTo>
                  <a:lnTo>
                    <a:pt x="3893" y="592"/>
                  </a:lnTo>
                  <a:lnTo>
                    <a:pt x="3888" y="579"/>
                  </a:lnTo>
                  <a:lnTo>
                    <a:pt x="3882" y="564"/>
                  </a:lnTo>
                  <a:lnTo>
                    <a:pt x="3881" y="544"/>
                  </a:lnTo>
                  <a:lnTo>
                    <a:pt x="3882" y="527"/>
                  </a:lnTo>
                  <a:lnTo>
                    <a:pt x="3889" y="510"/>
                  </a:lnTo>
                  <a:lnTo>
                    <a:pt x="3895" y="508"/>
                  </a:lnTo>
                  <a:lnTo>
                    <a:pt x="3900" y="506"/>
                  </a:lnTo>
                  <a:lnTo>
                    <a:pt x="3905" y="506"/>
                  </a:lnTo>
                  <a:lnTo>
                    <a:pt x="3912" y="506"/>
                  </a:lnTo>
                  <a:close/>
                  <a:moveTo>
                    <a:pt x="1306" y="506"/>
                  </a:moveTo>
                  <a:lnTo>
                    <a:pt x="1313" y="506"/>
                  </a:lnTo>
                  <a:lnTo>
                    <a:pt x="1320" y="508"/>
                  </a:lnTo>
                  <a:lnTo>
                    <a:pt x="1327" y="508"/>
                  </a:lnTo>
                  <a:lnTo>
                    <a:pt x="1332" y="510"/>
                  </a:lnTo>
                  <a:lnTo>
                    <a:pt x="1332" y="518"/>
                  </a:lnTo>
                  <a:lnTo>
                    <a:pt x="1306" y="518"/>
                  </a:lnTo>
                  <a:lnTo>
                    <a:pt x="1306" y="506"/>
                  </a:lnTo>
                  <a:close/>
                  <a:moveTo>
                    <a:pt x="1159" y="506"/>
                  </a:moveTo>
                  <a:lnTo>
                    <a:pt x="1168" y="508"/>
                  </a:lnTo>
                  <a:lnTo>
                    <a:pt x="1173" y="511"/>
                  </a:lnTo>
                  <a:lnTo>
                    <a:pt x="1180" y="515"/>
                  </a:lnTo>
                  <a:lnTo>
                    <a:pt x="1186" y="518"/>
                  </a:lnTo>
                  <a:lnTo>
                    <a:pt x="1186" y="522"/>
                  </a:lnTo>
                  <a:lnTo>
                    <a:pt x="1179" y="522"/>
                  </a:lnTo>
                  <a:lnTo>
                    <a:pt x="1173" y="524"/>
                  </a:lnTo>
                  <a:lnTo>
                    <a:pt x="1168" y="525"/>
                  </a:lnTo>
                  <a:lnTo>
                    <a:pt x="1165" y="524"/>
                  </a:lnTo>
                  <a:lnTo>
                    <a:pt x="1158" y="524"/>
                  </a:lnTo>
                  <a:lnTo>
                    <a:pt x="1152" y="522"/>
                  </a:lnTo>
                  <a:lnTo>
                    <a:pt x="1152" y="510"/>
                  </a:lnTo>
                  <a:lnTo>
                    <a:pt x="1154" y="510"/>
                  </a:lnTo>
                  <a:lnTo>
                    <a:pt x="1156" y="508"/>
                  </a:lnTo>
                  <a:lnTo>
                    <a:pt x="1158" y="508"/>
                  </a:lnTo>
                  <a:lnTo>
                    <a:pt x="1158" y="508"/>
                  </a:lnTo>
                  <a:lnTo>
                    <a:pt x="1159" y="506"/>
                  </a:lnTo>
                  <a:close/>
                  <a:moveTo>
                    <a:pt x="1220" y="490"/>
                  </a:moveTo>
                  <a:lnTo>
                    <a:pt x="1241" y="492"/>
                  </a:lnTo>
                  <a:lnTo>
                    <a:pt x="1259" y="496"/>
                  </a:lnTo>
                  <a:lnTo>
                    <a:pt x="1273" y="501"/>
                  </a:lnTo>
                  <a:lnTo>
                    <a:pt x="1290" y="506"/>
                  </a:lnTo>
                  <a:lnTo>
                    <a:pt x="1290" y="515"/>
                  </a:lnTo>
                  <a:lnTo>
                    <a:pt x="1283" y="515"/>
                  </a:lnTo>
                  <a:lnTo>
                    <a:pt x="1280" y="517"/>
                  </a:lnTo>
                  <a:lnTo>
                    <a:pt x="1275" y="518"/>
                  </a:lnTo>
                  <a:lnTo>
                    <a:pt x="1271" y="520"/>
                  </a:lnTo>
                  <a:lnTo>
                    <a:pt x="1268" y="522"/>
                  </a:lnTo>
                  <a:lnTo>
                    <a:pt x="1262" y="522"/>
                  </a:lnTo>
                  <a:lnTo>
                    <a:pt x="1262" y="520"/>
                  </a:lnTo>
                  <a:lnTo>
                    <a:pt x="1262" y="518"/>
                  </a:lnTo>
                  <a:lnTo>
                    <a:pt x="1261" y="517"/>
                  </a:lnTo>
                  <a:lnTo>
                    <a:pt x="1259" y="515"/>
                  </a:lnTo>
                  <a:lnTo>
                    <a:pt x="1257" y="513"/>
                  </a:lnTo>
                  <a:lnTo>
                    <a:pt x="1255" y="515"/>
                  </a:lnTo>
                  <a:lnTo>
                    <a:pt x="1252" y="525"/>
                  </a:lnTo>
                  <a:lnTo>
                    <a:pt x="1247" y="525"/>
                  </a:lnTo>
                  <a:lnTo>
                    <a:pt x="1234" y="524"/>
                  </a:lnTo>
                  <a:lnTo>
                    <a:pt x="1220" y="522"/>
                  </a:lnTo>
                  <a:lnTo>
                    <a:pt x="1210" y="522"/>
                  </a:lnTo>
                  <a:lnTo>
                    <a:pt x="1205" y="510"/>
                  </a:lnTo>
                  <a:lnTo>
                    <a:pt x="1214" y="510"/>
                  </a:lnTo>
                  <a:lnTo>
                    <a:pt x="1220" y="510"/>
                  </a:lnTo>
                  <a:lnTo>
                    <a:pt x="1227" y="508"/>
                  </a:lnTo>
                  <a:lnTo>
                    <a:pt x="1233" y="506"/>
                  </a:lnTo>
                  <a:lnTo>
                    <a:pt x="1229" y="504"/>
                  </a:lnTo>
                  <a:lnTo>
                    <a:pt x="1226" y="501"/>
                  </a:lnTo>
                  <a:lnTo>
                    <a:pt x="1224" y="499"/>
                  </a:lnTo>
                  <a:lnTo>
                    <a:pt x="1222" y="496"/>
                  </a:lnTo>
                  <a:lnTo>
                    <a:pt x="1220" y="490"/>
                  </a:lnTo>
                  <a:close/>
                  <a:moveTo>
                    <a:pt x="100" y="452"/>
                  </a:moveTo>
                  <a:lnTo>
                    <a:pt x="116" y="457"/>
                  </a:lnTo>
                  <a:lnTo>
                    <a:pt x="128" y="464"/>
                  </a:lnTo>
                  <a:lnTo>
                    <a:pt x="142" y="471"/>
                  </a:lnTo>
                  <a:lnTo>
                    <a:pt x="142" y="475"/>
                  </a:lnTo>
                  <a:lnTo>
                    <a:pt x="138" y="475"/>
                  </a:lnTo>
                  <a:lnTo>
                    <a:pt x="126" y="483"/>
                  </a:lnTo>
                  <a:lnTo>
                    <a:pt x="114" y="485"/>
                  </a:lnTo>
                  <a:lnTo>
                    <a:pt x="103" y="487"/>
                  </a:lnTo>
                  <a:lnTo>
                    <a:pt x="91" y="490"/>
                  </a:lnTo>
                  <a:lnTo>
                    <a:pt x="91" y="487"/>
                  </a:lnTo>
                  <a:lnTo>
                    <a:pt x="88" y="487"/>
                  </a:lnTo>
                  <a:lnTo>
                    <a:pt x="91" y="478"/>
                  </a:lnTo>
                  <a:lnTo>
                    <a:pt x="91" y="469"/>
                  </a:lnTo>
                  <a:lnTo>
                    <a:pt x="91" y="457"/>
                  </a:lnTo>
                  <a:lnTo>
                    <a:pt x="95" y="455"/>
                  </a:lnTo>
                  <a:lnTo>
                    <a:pt x="96" y="455"/>
                  </a:lnTo>
                  <a:lnTo>
                    <a:pt x="96" y="454"/>
                  </a:lnTo>
                  <a:lnTo>
                    <a:pt x="98" y="454"/>
                  </a:lnTo>
                  <a:lnTo>
                    <a:pt x="100" y="452"/>
                  </a:lnTo>
                  <a:close/>
                  <a:moveTo>
                    <a:pt x="1098" y="441"/>
                  </a:moveTo>
                  <a:lnTo>
                    <a:pt x="1126" y="447"/>
                  </a:lnTo>
                  <a:lnTo>
                    <a:pt x="1151" y="455"/>
                  </a:lnTo>
                  <a:lnTo>
                    <a:pt x="1170" y="464"/>
                  </a:lnTo>
                  <a:lnTo>
                    <a:pt x="1189" y="473"/>
                  </a:lnTo>
                  <a:lnTo>
                    <a:pt x="1210" y="483"/>
                  </a:lnTo>
                  <a:lnTo>
                    <a:pt x="1210" y="490"/>
                  </a:lnTo>
                  <a:lnTo>
                    <a:pt x="1201" y="490"/>
                  </a:lnTo>
                  <a:lnTo>
                    <a:pt x="1191" y="494"/>
                  </a:lnTo>
                  <a:lnTo>
                    <a:pt x="1179" y="497"/>
                  </a:lnTo>
                  <a:lnTo>
                    <a:pt x="1166" y="499"/>
                  </a:lnTo>
                  <a:lnTo>
                    <a:pt x="1168" y="496"/>
                  </a:lnTo>
                  <a:lnTo>
                    <a:pt x="1168" y="492"/>
                  </a:lnTo>
                  <a:lnTo>
                    <a:pt x="1168" y="490"/>
                  </a:lnTo>
                  <a:lnTo>
                    <a:pt x="1168" y="489"/>
                  </a:lnTo>
                  <a:lnTo>
                    <a:pt x="1168" y="487"/>
                  </a:lnTo>
                  <a:lnTo>
                    <a:pt x="1166" y="483"/>
                  </a:lnTo>
                  <a:lnTo>
                    <a:pt x="1140" y="476"/>
                  </a:lnTo>
                  <a:lnTo>
                    <a:pt x="1116" y="464"/>
                  </a:lnTo>
                  <a:lnTo>
                    <a:pt x="1090" y="452"/>
                  </a:lnTo>
                  <a:lnTo>
                    <a:pt x="1084" y="457"/>
                  </a:lnTo>
                  <a:lnTo>
                    <a:pt x="1081" y="462"/>
                  </a:lnTo>
                  <a:lnTo>
                    <a:pt x="1076" y="468"/>
                  </a:lnTo>
                  <a:lnTo>
                    <a:pt x="1070" y="466"/>
                  </a:lnTo>
                  <a:lnTo>
                    <a:pt x="1063" y="462"/>
                  </a:lnTo>
                  <a:lnTo>
                    <a:pt x="1060" y="461"/>
                  </a:lnTo>
                  <a:lnTo>
                    <a:pt x="1067" y="461"/>
                  </a:lnTo>
                  <a:lnTo>
                    <a:pt x="1072" y="454"/>
                  </a:lnTo>
                  <a:lnTo>
                    <a:pt x="1077" y="450"/>
                  </a:lnTo>
                  <a:lnTo>
                    <a:pt x="1083" y="445"/>
                  </a:lnTo>
                  <a:lnTo>
                    <a:pt x="1088" y="445"/>
                  </a:lnTo>
                  <a:lnTo>
                    <a:pt x="1091" y="443"/>
                  </a:lnTo>
                  <a:lnTo>
                    <a:pt x="1095" y="443"/>
                  </a:lnTo>
                  <a:lnTo>
                    <a:pt x="1098" y="441"/>
                  </a:lnTo>
                  <a:close/>
                  <a:moveTo>
                    <a:pt x="77" y="433"/>
                  </a:moveTo>
                  <a:lnTo>
                    <a:pt x="91" y="438"/>
                  </a:lnTo>
                  <a:lnTo>
                    <a:pt x="91" y="441"/>
                  </a:lnTo>
                  <a:lnTo>
                    <a:pt x="88" y="441"/>
                  </a:lnTo>
                  <a:lnTo>
                    <a:pt x="77" y="445"/>
                  </a:lnTo>
                  <a:lnTo>
                    <a:pt x="67" y="445"/>
                  </a:lnTo>
                  <a:lnTo>
                    <a:pt x="58" y="445"/>
                  </a:lnTo>
                  <a:lnTo>
                    <a:pt x="58" y="438"/>
                  </a:lnTo>
                  <a:lnTo>
                    <a:pt x="63" y="436"/>
                  </a:lnTo>
                  <a:lnTo>
                    <a:pt x="68" y="436"/>
                  </a:lnTo>
                  <a:lnTo>
                    <a:pt x="72" y="435"/>
                  </a:lnTo>
                  <a:lnTo>
                    <a:pt x="77" y="433"/>
                  </a:lnTo>
                  <a:close/>
                  <a:moveTo>
                    <a:pt x="0" y="417"/>
                  </a:moveTo>
                  <a:lnTo>
                    <a:pt x="6" y="419"/>
                  </a:lnTo>
                  <a:lnTo>
                    <a:pt x="13" y="419"/>
                  </a:lnTo>
                  <a:lnTo>
                    <a:pt x="16" y="419"/>
                  </a:lnTo>
                  <a:lnTo>
                    <a:pt x="21" y="421"/>
                  </a:lnTo>
                  <a:lnTo>
                    <a:pt x="27" y="422"/>
                  </a:lnTo>
                  <a:lnTo>
                    <a:pt x="27" y="429"/>
                  </a:lnTo>
                  <a:lnTo>
                    <a:pt x="23" y="429"/>
                  </a:lnTo>
                  <a:lnTo>
                    <a:pt x="18" y="431"/>
                  </a:lnTo>
                  <a:lnTo>
                    <a:pt x="13" y="433"/>
                  </a:lnTo>
                  <a:lnTo>
                    <a:pt x="7" y="433"/>
                  </a:lnTo>
                  <a:lnTo>
                    <a:pt x="0" y="433"/>
                  </a:lnTo>
                  <a:lnTo>
                    <a:pt x="0" y="417"/>
                  </a:lnTo>
                  <a:close/>
                  <a:moveTo>
                    <a:pt x="1152" y="414"/>
                  </a:moveTo>
                  <a:lnTo>
                    <a:pt x="1158" y="417"/>
                  </a:lnTo>
                  <a:lnTo>
                    <a:pt x="1161" y="421"/>
                  </a:lnTo>
                  <a:lnTo>
                    <a:pt x="1165" y="424"/>
                  </a:lnTo>
                  <a:lnTo>
                    <a:pt x="1166" y="429"/>
                  </a:lnTo>
                  <a:lnTo>
                    <a:pt x="1166" y="438"/>
                  </a:lnTo>
                  <a:lnTo>
                    <a:pt x="1159" y="438"/>
                  </a:lnTo>
                  <a:lnTo>
                    <a:pt x="1158" y="433"/>
                  </a:lnTo>
                  <a:lnTo>
                    <a:pt x="1156" y="431"/>
                  </a:lnTo>
                  <a:lnTo>
                    <a:pt x="1154" y="428"/>
                  </a:lnTo>
                  <a:lnTo>
                    <a:pt x="1152" y="424"/>
                  </a:lnTo>
                  <a:lnTo>
                    <a:pt x="1152" y="421"/>
                  </a:lnTo>
                  <a:lnTo>
                    <a:pt x="1152" y="414"/>
                  </a:lnTo>
                  <a:close/>
                  <a:moveTo>
                    <a:pt x="3905" y="407"/>
                  </a:moveTo>
                  <a:lnTo>
                    <a:pt x="3908" y="410"/>
                  </a:lnTo>
                  <a:lnTo>
                    <a:pt x="3910" y="414"/>
                  </a:lnTo>
                  <a:lnTo>
                    <a:pt x="3912" y="417"/>
                  </a:lnTo>
                  <a:lnTo>
                    <a:pt x="3912" y="422"/>
                  </a:lnTo>
                  <a:lnTo>
                    <a:pt x="3912" y="429"/>
                  </a:lnTo>
                  <a:lnTo>
                    <a:pt x="3898" y="464"/>
                  </a:lnTo>
                  <a:lnTo>
                    <a:pt x="3891" y="455"/>
                  </a:lnTo>
                  <a:lnTo>
                    <a:pt x="3888" y="447"/>
                  </a:lnTo>
                  <a:lnTo>
                    <a:pt x="3886" y="433"/>
                  </a:lnTo>
                  <a:lnTo>
                    <a:pt x="3905" y="407"/>
                  </a:lnTo>
                  <a:close/>
                  <a:moveTo>
                    <a:pt x="1144" y="391"/>
                  </a:moveTo>
                  <a:lnTo>
                    <a:pt x="1166" y="391"/>
                  </a:lnTo>
                  <a:lnTo>
                    <a:pt x="1168" y="394"/>
                  </a:lnTo>
                  <a:lnTo>
                    <a:pt x="1172" y="396"/>
                  </a:lnTo>
                  <a:lnTo>
                    <a:pt x="1172" y="398"/>
                  </a:lnTo>
                  <a:lnTo>
                    <a:pt x="1173" y="400"/>
                  </a:lnTo>
                  <a:lnTo>
                    <a:pt x="1173" y="401"/>
                  </a:lnTo>
                  <a:lnTo>
                    <a:pt x="1172" y="403"/>
                  </a:lnTo>
                  <a:lnTo>
                    <a:pt x="1172" y="407"/>
                  </a:lnTo>
                  <a:lnTo>
                    <a:pt x="1166" y="403"/>
                  </a:lnTo>
                  <a:lnTo>
                    <a:pt x="1161" y="401"/>
                  </a:lnTo>
                  <a:lnTo>
                    <a:pt x="1156" y="401"/>
                  </a:lnTo>
                  <a:lnTo>
                    <a:pt x="1152" y="400"/>
                  </a:lnTo>
                  <a:lnTo>
                    <a:pt x="1149" y="400"/>
                  </a:lnTo>
                  <a:lnTo>
                    <a:pt x="1145" y="398"/>
                  </a:lnTo>
                  <a:lnTo>
                    <a:pt x="1144" y="394"/>
                  </a:lnTo>
                  <a:lnTo>
                    <a:pt x="1144" y="391"/>
                  </a:lnTo>
                  <a:close/>
                  <a:moveTo>
                    <a:pt x="4017" y="326"/>
                  </a:moveTo>
                  <a:lnTo>
                    <a:pt x="4020" y="328"/>
                  </a:lnTo>
                  <a:lnTo>
                    <a:pt x="4022" y="328"/>
                  </a:lnTo>
                  <a:lnTo>
                    <a:pt x="4022" y="328"/>
                  </a:lnTo>
                  <a:lnTo>
                    <a:pt x="4022" y="330"/>
                  </a:lnTo>
                  <a:lnTo>
                    <a:pt x="4022" y="330"/>
                  </a:lnTo>
                  <a:lnTo>
                    <a:pt x="4024" y="333"/>
                  </a:lnTo>
                  <a:lnTo>
                    <a:pt x="4024" y="337"/>
                  </a:lnTo>
                  <a:lnTo>
                    <a:pt x="4022" y="342"/>
                  </a:lnTo>
                  <a:lnTo>
                    <a:pt x="4018" y="347"/>
                  </a:lnTo>
                  <a:lnTo>
                    <a:pt x="4017" y="352"/>
                  </a:lnTo>
                  <a:lnTo>
                    <a:pt x="4008" y="352"/>
                  </a:lnTo>
                  <a:lnTo>
                    <a:pt x="4008" y="340"/>
                  </a:lnTo>
                  <a:lnTo>
                    <a:pt x="4011" y="339"/>
                  </a:lnTo>
                  <a:lnTo>
                    <a:pt x="4013" y="335"/>
                  </a:lnTo>
                  <a:lnTo>
                    <a:pt x="4015" y="332"/>
                  </a:lnTo>
                  <a:lnTo>
                    <a:pt x="4017" y="326"/>
                  </a:lnTo>
                  <a:close/>
                  <a:moveTo>
                    <a:pt x="3970" y="279"/>
                  </a:moveTo>
                  <a:lnTo>
                    <a:pt x="3982" y="279"/>
                  </a:lnTo>
                  <a:lnTo>
                    <a:pt x="3982" y="291"/>
                  </a:lnTo>
                  <a:lnTo>
                    <a:pt x="3966" y="291"/>
                  </a:lnTo>
                  <a:lnTo>
                    <a:pt x="3966" y="283"/>
                  </a:lnTo>
                  <a:lnTo>
                    <a:pt x="3970" y="283"/>
                  </a:lnTo>
                  <a:lnTo>
                    <a:pt x="3970" y="279"/>
                  </a:lnTo>
                  <a:close/>
                  <a:moveTo>
                    <a:pt x="2699" y="246"/>
                  </a:moveTo>
                  <a:lnTo>
                    <a:pt x="2708" y="246"/>
                  </a:lnTo>
                  <a:lnTo>
                    <a:pt x="2704" y="251"/>
                  </a:lnTo>
                  <a:lnTo>
                    <a:pt x="2701" y="255"/>
                  </a:lnTo>
                  <a:lnTo>
                    <a:pt x="2697" y="258"/>
                  </a:lnTo>
                  <a:lnTo>
                    <a:pt x="2694" y="262"/>
                  </a:lnTo>
                  <a:lnTo>
                    <a:pt x="2688" y="265"/>
                  </a:lnTo>
                  <a:lnTo>
                    <a:pt x="2685" y="265"/>
                  </a:lnTo>
                  <a:lnTo>
                    <a:pt x="2685" y="267"/>
                  </a:lnTo>
                  <a:lnTo>
                    <a:pt x="2683" y="267"/>
                  </a:lnTo>
                  <a:lnTo>
                    <a:pt x="2680" y="267"/>
                  </a:lnTo>
                  <a:lnTo>
                    <a:pt x="2676" y="269"/>
                  </a:lnTo>
                  <a:lnTo>
                    <a:pt x="2673" y="256"/>
                  </a:lnTo>
                  <a:lnTo>
                    <a:pt x="2680" y="255"/>
                  </a:lnTo>
                  <a:lnTo>
                    <a:pt x="2687" y="251"/>
                  </a:lnTo>
                  <a:lnTo>
                    <a:pt x="2694" y="249"/>
                  </a:lnTo>
                  <a:lnTo>
                    <a:pt x="2699" y="246"/>
                  </a:lnTo>
                  <a:close/>
                  <a:moveTo>
                    <a:pt x="2554" y="241"/>
                  </a:moveTo>
                  <a:lnTo>
                    <a:pt x="2563" y="244"/>
                  </a:lnTo>
                  <a:lnTo>
                    <a:pt x="2573" y="248"/>
                  </a:lnTo>
                  <a:lnTo>
                    <a:pt x="2585" y="251"/>
                  </a:lnTo>
                  <a:lnTo>
                    <a:pt x="2592" y="256"/>
                  </a:lnTo>
                  <a:lnTo>
                    <a:pt x="2564" y="256"/>
                  </a:lnTo>
                  <a:lnTo>
                    <a:pt x="2561" y="255"/>
                  </a:lnTo>
                  <a:lnTo>
                    <a:pt x="2559" y="255"/>
                  </a:lnTo>
                  <a:lnTo>
                    <a:pt x="2556" y="253"/>
                  </a:lnTo>
                  <a:lnTo>
                    <a:pt x="2549" y="253"/>
                  </a:lnTo>
                  <a:lnTo>
                    <a:pt x="2549" y="249"/>
                  </a:lnTo>
                  <a:lnTo>
                    <a:pt x="2551" y="248"/>
                  </a:lnTo>
                  <a:lnTo>
                    <a:pt x="2552" y="246"/>
                  </a:lnTo>
                  <a:lnTo>
                    <a:pt x="2552" y="246"/>
                  </a:lnTo>
                  <a:lnTo>
                    <a:pt x="2552" y="244"/>
                  </a:lnTo>
                  <a:lnTo>
                    <a:pt x="2554" y="241"/>
                  </a:lnTo>
                  <a:close/>
                  <a:moveTo>
                    <a:pt x="2242" y="173"/>
                  </a:moveTo>
                  <a:lnTo>
                    <a:pt x="2266" y="173"/>
                  </a:lnTo>
                  <a:lnTo>
                    <a:pt x="2266" y="176"/>
                  </a:lnTo>
                  <a:lnTo>
                    <a:pt x="2261" y="178"/>
                  </a:lnTo>
                  <a:lnTo>
                    <a:pt x="2259" y="180"/>
                  </a:lnTo>
                  <a:lnTo>
                    <a:pt x="2256" y="181"/>
                  </a:lnTo>
                  <a:lnTo>
                    <a:pt x="2252" y="183"/>
                  </a:lnTo>
                  <a:lnTo>
                    <a:pt x="2247" y="183"/>
                  </a:lnTo>
                  <a:lnTo>
                    <a:pt x="2242" y="173"/>
                  </a:lnTo>
                  <a:close/>
                  <a:moveTo>
                    <a:pt x="2612" y="153"/>
                  </a:moveTo>
                  <a:lnTo>
                    <a:pt x="2610" y="155"/>
                  </a:lnTo>
                  <a:lnTo>
                    <a:pt x="2608" y="157"/>
                  </a:lnTo>
                  <a:lnTo>
                    <a:pt x="2606" y="157"/>
                  </a:lnTo>
                  <a:lnTo>
                    <a:pt x="2606" y="159"/>
                  </a:lnTo>
                  <a:lnTo>
                    <a:pt x="2605" y="160"/>
                  </a:lnTo>
                  <a:lnTo>
                    <a:pt x="2603" y="164"/>
                  </a:lnTo>
                  <a:lnTo>
                    <a:pt x="2606" y="164"/>
                  </a:lnTo>
                  <a:lnTo>
                    <a:pt x="2612" y="162"/>
                  </a:lnTo>
                  <a:lnTo>
                    <a:pt x="2615" y="160"/>
                  </a:lnTo>
                  <a:lnTo>
                    <a:pt x="2619" y="159"/>
                  </a:lnTo>
                  <a:lnTo>
                    <a:pt x="2622" y="157"/>
                  </a:lnTo>
                  <a:lnTo>
                    <a:pt x="2626" y="153"/>
                  </a:lnTo>
                  <a:lnTo>
                    <a:pt x="2612" y="153"/>
                  </a:lnTo>
                  <a:close/>
                  <a:moveTo>
                    <a:pt x="2362" y="153"/>
                  </a:moveTo>
                  <a:lnTo>
                    <a:pt x="2364" y="169"/>
                  </a:lnTo>
                  <a:lnTo>
                    <a:pt x="2366" y="188"/>
                  </a:lnTo>
                  <a:lnTo>
                    <a:pt x="2357" y="188"/>
                  </a:lnTo>
                  <a:lnTo>
                    <a:pt x="2355" y="190"/>
                  </a:lnTo>
                  <a:lnTo>
                    <a:pt x="2352" y="190"/>
                  </a:lnTo>
                  <a:lnTo>
                    <a:pt x="2348" y="190"/>
                  </a:lnTo>
                  <a:lnTo>
                    <a:pt x="2343" y="192"/>
                  </a:lnTo>
                  <a:lnTo>
                    <a:pt x="2341" y="178"/>
                  </a:lnTo>
                  <a:lnTo>
                    <a:pt x="2341" y="164"/>
                  </a:lnTo>
                  <a:lnTo>
                    <a:pt x="2343" y="157"/>
                  </a:lnTo>
                  <a:lnTo>
                    <a:pt x="2346" y="155"/>
                  </a:lnTo>
                  <a:lnTo>
                    <a:pt x="2350" y="153"/>
                  </a:lnTo>
                  <a:lnTo>
                    <a:pt x="2355" y="153"/>
                  </a:lnTo>
                  <a:lnTo>
                    <a:pt x="2362" y="153"/>
                  </a:lnTo>
                  <a:close/>
                  <a:moveTo>
                    <a:pt x="2353" y="119"/>
                  </a:moveTo>
                  <a:lnTo>
                    <a:pt x="2362" y="119"/>
                  </a:lnTo>
                  <a:lnTo>
                    <a:pt x="2360" y="126"/>
                  </a:lnTo>
                  <a:lnTo>
                    <a:pt x="2360" y="131"/>
                  </a:lnTo>
                  <a:lnTo>
                    <a:pt x="2360" y="136"/>
                  </a:lnTo>
                  <a:lnTo>
                    <a:pt x="2359" y="140"/>
                  </a:lnTo>
                  <a:lnTo>
                    <a:pt x="2357" y="145"/>
                  </a:lnTo>
                  <a:lnTo>
                    <a:pt x="2350" y="145"/>
                  </a:lnTo>
                  <a:lnTo>
                    <a:pt x="2350" y="138"/>
                  </a:lnTo>
                  <a:lnTo>
                    <a:pt x="2352" y="131"/>
                  </a:lnTo>
                  <a:lnTo>
                    <a:pt x="2352" y="124"/>
                  </a:lnTo>
                  <a:lnTo>
                    <a:pt x="2353" y="119"/>
                  </a:lnTo>
                  <a:close/>
                  <a:moveTo>
                    <a:pt x="4193" y="71"/>
                  </a:moveTo>
                  <a:lnTo>
                    <a:pt x="4202" y="84"/>
                  </a:lnTo>
                  <a:lnTo>
                    <a:pt x="4210" y="91"/>
                  </a:lnTo>
                  <a:lnTo>
                    <a:pt x="4221" y="94"/>
                  </a:lnTo>
                  <a:lnTo>
                    <a:pt x="4228" y="98"/>
                  </a:lnTo>
                  <a:lnTo>
                    <a:pt x="4235" y="103"/>
                  </a:lnTo>
                  <a:lnTo>
                    <a:pt x="4237" y="106"/>
                  </a:lnTo>
                  <a:lnTo>
                    <a:pt x="4238" y="110"/>
                  </a:lnTo>
                  <a:lnTo>
                    <a:pt x="4238" y="113"/>
                  </a:lnTo>
                  <a:lnTo>
                    <a:pt x="4238" y="119"/>
                  </a:lnTo>
                  <a:lnTo>
                    <a:pt x="4226" y="122"/>
                  </a:lnTo>
                  <a:lnTo>
                    <a:pt x="4217" y="129"/>
                  </a:lnTo>
                  <a:lnTo>
                    <a:pt x="4210" y="136"/>
                  </a:lnTo>
                  <a:lnTo>
                    <a:pt x="4200" y="141"/>
                  </a:lnTo>
                  <a:lnTo>
                    <a:pt x="4196" y="136"/>
                  </a:lnTo>
                  <a:lnTo>
                    <a:pt x="4193" y="134"/>
                  </a:lnTo>
                  <a:lnTo>
                    <a:pt x="4190" y="133"/>
                  </a:lnTo>
                  <a:lnTo>
                    <a:pt x="4186" y="134"/>
                  </a:lnTo>
                  <a:lnTo>
                    <a:pt x="4183" y="136"/>
                  </a:lnTo>
                  <a:lnTo>
                    <a:pt x="4181" y="140"/>
                  </a:lnTo>
                  <a:lnTo>
                    <a:pt x="4177" y="141"/>
                  </a:lnTo>
                  <a:lnTo>
                    <a:pt x="4183" y="162"/>
                  </a:lnTo>
                  <a:lnTo>
                    <a:pt x="4184" y="178"/>
                  </a:lnTo>
                  <a:lnTo>
                    <a:pt x="4184" y="190"/>
                  </a:lnTo>
                  <a:lnTo>
                    <a:pt x="4183" y="202"/>
                  </a:lnTo>
                  <a:lnTo>
                    <a:pt x="4179" y="215"/>
                  </a:lnTo>
                  <a:lnTo>
                    <a:pt x="4176" y="232"/>
                  </a:lnTo>
                  <a:lnTo>
                    <a:pt x="4174" y="253"/>
                  </a:lnTo>
                  <a:lnTo>
                    <a:pt x="4151" y="265"/>
                  </a:lnTo>
                  <a:lnTo>
                    <a:pt x="4125" y="277"/>
                  </a:lnTo>
                  <a:lnTo>
                    <a:pt x="4100" y="288"/>
                  </a:lnTo>
                  <a:lnTo>
                    <a:pt x="4095" y="279"/>
                  </a:lnTo>
                  <a:lnTo>
                    <a:pt x="4090" y="272"/>
                  </a:lnTo>
                  <a:lnTo>
                    <a:pt x="4088" y="279"/>
                  </a:lnTo>
                  <a:lnTo>
                    <a:pt x="4088" y="283"/>
                  </a:lnTo>
                  <a:lnTo>
                    <a:pt x="4087" y="288"/>
                  </a:lnTo>
                  <a:lnTo>
                    <a:pt x="4085" y="291"/>
                  </a:lnTo>
                  <a:lnTo>
                    <a:pt x="4080" y="291"/>
                  </a:lnTo>
                  <a:lnTo>
                    <a:pt x="4076" y="291"/>
                  </a:lnTo>
                  <a:lnTo>
                    <a:pt x="4074" y="293"/>
                  </a:lnTo>
                  <a:lnTo>
                    <a:pt x="4073" y="293"/>
                  </a:lnTo>
                  <a:lnTo>
                    <a:pt x="4071" y="295"/>
                  </a:lnTo>
                  <a:lnTo>
                    <a:pt x="4069" y="297"/>
                  </a:lnTo>
                  <a:lnTo>
                    <a:pt x="4064" y="297"/>
                  </a:lnTo>
                  <a:lnTo>
                    <a:pt x="4059" y="298"/>
                  </a:lnTo>
                  <a:lnTo>
                    <a:pt x="4057" y="295"/>
                  </a:lnTo>
                  <a:lnTo>
                    <a:pt x="4057" y="290"/>
                  </a:lnTo>
                  <a:lnTo>
                    <a:pt x="4057" y="288"/>
                  </a:lnTo>
                  <a:lnTo>
                    <a:pt x="4057" y="284"/>
                  </a:lnTo>
                  <a:lnTo>
                    <a:pt x="4057" y="283"/>
                  </a:lnTo>
                  <a:lnTo>
                    <a:pt x="4053" y="283"/>
                  </a:lnTo>
                  <a:lnTo>
                    <a:pt x="4050" y="281"/>
                  </a:lnTo>
                  <a:lnTo>
                    <a:pt x="4043" y="279"/>
                  </a:lnTo>
                  <a:lnTo>
                    <a:pt x="4043" y="283"/>
                  </a:lnTo>
                  <a:lnTo>
                    <a:pt x="4046" y="288"/>
                  </a:lnTo>
                  <a:lnTo>
                    <a:pt x="4050" y="290"/>
                  </a:lnTo>
                  <a:lnTo>
                    <a:pt x="4050" y="293"/>
                  </a:lnTo>
                  <a:lnTo>
                    <a:pt x="4050" y="298"/>
                  </a:lnTo>
                  <a:lnTo>
                    <a:pt x="4052" y="307"/>
                  </a:lnTo>
                  <a:lnTo>
                    <a:pt x="4046" y="312"/>
                  </a:lnTo>
                  <a:lnTo>
                    <a:pt x="4043" y="319"/>
                  </a:lnTo>
                  <a:lnTo>
                    <a:pt x="4039" y="326"/>
                  </a:lnTo>
                  <a:lnTo>
                    <a:pt x="4027" y="326"/>
                  </a:lnTo>
                  <a:lnTo>
                    <a:pt x="4025" y="312"/>
                  </a:lnTo>
                  <a:lnTo>
                    <a:pt x="4024" y="305"/>
                  </a:lnTo>
                  <a:lnTo>
                    <a:pt x="4020" y="298"/>
                  </a:lnTo>
                  <a:lnTo>
                    <a:pt x="4017" y="288"/>
                  </a:lnTo>
                  <a:lnTo>
                    <a:pt x="4027" y="288"/>
                  </a:lnTo>
                  <a:lnTo>
                    <a:pt x="4039" y="272"/>
                  </a:lnTo>
                  <a:lnTo>
                    <a:pt x="4055" y="258"/>
                  </a:lnTo>
                  <a:lnTo>
                    <a:pt x="4074" y="249"/>
                  </a:lnTo>
                  <a:lnTo>
                    <a:pt x="4081" y="248"/>
                  </a:lnTo>
                  <a:lnTo>
                    <a:pt x="4088" y="248"/>
                  </a:lnTo>
                  <a:lnTo>
                    <a:pt x="4094" y="249"/>
                  </a:lnTo>
                  <a:lnTo>
                    <a:pt x="4097" y="249"/>
                  </a:lnTo>
                  <a:lnTo>
                    <a:pt x="4100" y="249"/>
                  </a:lnTo>
                  <a:lnTo>
                    <a:pt x="4104" y="244"/>
                  </a:lnTo>
                  <a:lnTo>
                    <a:pt x="4107" y="239"/>
                  </a:lnTo>
                  <a:lnTo>
                    <a:pt x="4109" y="234"/>
                  </a:lnTo>
                  <a:lnTo>
                    <a:pt x="4111" y="230"/>
                  </a:lnTo>
                  <a:lnTo>
                    <a:pt x="4114" y="225"/>
                  </a:lnTo>
                  <a:lnTo>
                    <a:pt x="4120" y="222"/>
                  </a:lnTo>
                  <a:lnTo>
                    <a:pt x="4121" y="225"/>
                  </a:lnTo>
                  <a:lnTo>
                    <a:pt x="4123" y="227"/>
                  </a:lnTo>
                  <a:lnTo>
                    <a:pt x="4125" y="227"/>
                  </a:lnTo>
                  <a:lnTo>
                    <a:pt x="4125" y="227"/>
                  </a:lnTo>
                  <a:lnTo>
                    <a:pt x="4127" y="227"/>
                  </a:lnTo>
                  <a:lnTo>
                    <a:pt x="4128" y="225"/>
                  </a:lnTo>
                  <a:lnTo>
                    <a:pt x="4142" y="213"/>
                  </a:lnTo>
                  <a:lnTo>
                    <a:pt x="4151" y="202"/>
                  </a:lnTo>
                  <a:lnTo>
                    <a:pt x="4155" y="190"/>
                  </a:lnTo>
                  <a:lnTo>
                    <a:pt x="4158" y="176"/>
                  </a:lnTo>
                  <a:lnTo>
                    <a:pt x="4163" y="164"/>
                  </a:lnTo>
                  <a:lnTo>
                    <a:pt x="4174" y="148"/>
                  </a:lnTo>
                  <a:lnTo>
                    <a:pt x="4167" y="148"/>
                  </a:lnTo>
                  <a:lnTo>
                    <a:pt x="4162" y="145"/>
                  </a:lnTo>
                  <a:lnTo>
                    <a:pt x="4160" y="141"/>
                  </a:lnTo>
                  <a:lnTo>
                    <a:pt x="4158" y="138"/>
                  </a:lnTo>
                  <a:lnTo>
                    <a:pt x="4158" y="131"/>
                  </a:lnTo>
                  <a:lnTo>
                    <a:pt x="4158" y="122"/>
                  </a:lnTo>
                  <a:lnTo>
                    <a:pt x="4160" y="120"/>
                  </a:lnTo>
                  <a:lnTo>
                    <a:pt x="4160" y="120"/>
                  </a:lnTo>
                  <a:lnTo>
                    <a:pt x="4162" y="119"/>
                  </a:lnTo>
                  <a:lnTo>
                    <a:pt x="4162" y="117"/>
                  </a:lnTo>
                  <a:lnTo>
                    <a:pt x="4162" y="115"/>
                  </a:lnTo>
                  <a:lnTo>
                    <a:pt x="4169" y="113"/>
                  </a:lnTo>
                  <a:lnTo>
                    <a:pt x="4174" y="113"/>
                  </a:lnTo>
                  <a:lnTo>
                    <a:pt x="4177" y="112"/>
                  </a:lnTo>
                  <a:lnTo>
                    <a:pt x="4181" y="112"/>
                  </a:lnTo>
                  <a:lnTo>
                    <a:pt x="4181" y="94"/>
                  </a:lnTo>
                  <a:lnTo>
                    <a:pt x="4184" y="80"/>
                  </a:lnTo>
                  <a:lnTo>
                    <a:pt x="4193" y="71"/>
                  </a:lnTo>
                  <a:close/>
                  <a:moveTo>
                    <a:pt x="2414" y="68"/>
                  </a:moveTo>
                  <a:lnTo>
                    <a:pt x="2413" y="70"/>
                  </a:lnTo>
                  <a:lnTo>
                    <a:pt x="2411" y="70"/>
                  </a:lnTo>
                  <a:lnTo>
                    <a:pt x="2409" y="70"/>
                  </a:lnTo>
                  <a:lnTo>
                    <a:pt x="2409" y="71"/>
                  </a:lnTo>
                  <a:lnTo>
                    <a:pt x="2407" y="71"/>
                  </a:lnTo>
                  <a:lnTo>
                    <a:pt x="2404" y="75"/>
                  </a:lnTo>
                  <a:lnTo>
                    <a:pt x="2400" y="77"/>
                  </a:lnTo>
                  <a:lnTo>
                    <a:pt x="2400" y="78"/>
                  </a:lnTo>
                  <a:lnTo>
                    <a:pt x="2400" y="82"/>
                  </a:lnTo>
                  <a:lnTo>
                    <a:pt x="2400" y="85"/>
                  </a:lnTo>
                  <a:lnTo>
                    <a:pt x="2400" y="91"/>
                  </a:lnTo>
                  <a:lnTo>
                    <a:pt x="2414" y="105"/>
                  </a:lnTo>
                  <a:lnTo>
                    <a:pt x="2427" y="120"/>
                  </a:lnTo>
                  <a:lnTo>
                    <a:pt x="2439" y="138"/>
                  </a:lnTo>
                  <a:lnTo>
                    <a:pt x="2453" y="138"/>
                  </a:lnTo>
                  <a:lnTo>
                    <a:pt x="2453" y="148"/>
                  </a:lnTo>
                  <a:lnTo>
                    <a:pt x="2467" y="153"/>
                  </a:lnTo>
                  <a:lnTo>
                    <a:pt x="2477" y="160"/>
                  </a:lnTo>
                  <a:lnTo>
                    <a:pt x="2488" y="169"/>
                  </a:lnTo>
                  <a:lnTo>
                    <a:pt x="2488" y="173"/>
                  </a:lnTo>
                  <a:lnTo>
                    <a:pt x="2484" y="173"/>
                  </a:lnTo>
                  <a:lnTo>
                    <a:pt x="2481" y="173"/>
                  </a:lnTo>
                  <a:lnTo>
                    <a:pt x="2477" y="173"/>
                  </a:lnTo>
                  <a:lnTo>
                    <a:pt x="2475" y="173"/>
                  </a:lnTo>
                  <a:lnTo>
                    <a:pt x="2472" y="171"/>
                  </a:lnTo>
                  <a:lnTo>
                    <a:pt x="2467" y="169"/>
                  </a:lnTo>
                  <a:lnTo>
                    <a:pt x="2462" y="169"/>
                  </a:lnTo>
                  <a:lnTo>
                    <a:pt x="2462" y="174"/>
                  </a:lnTo>
                  <a:lnTo>
                    <a:pt x="2463" y="178"/>
                  </a:lnTo>
                  <a:lnTo>
                    <a:pt x="2465" y="181"/>
                  </a:lnTo>
                  <a:lnTo>
                    <a:pt x="2465" y="183"/>
                  </a:lnTo>
                  <a:lnTo>
                    <a:pt x="2467" y="187"/>
                  </a:lnTo>
                  <a:lnTo>
                    <a:pt x="2468" y="192"/>
                  </a:lnTo>
                  <a:lnTo>
                    <a:pt x="2463" y="195"/>
                  </a:lnTo>
                  <a:lnTo>
                    <a:pt x="2460" y="199"/>
                  </a:lnTo>
                  <a:lnTo>
                    <a:pt x="2456" y="204"/>
                  </a:lnTo>
                  <a:lnTo>
                    <a:pt x="2453" y="211"/>
                  </a:lnTo>
                  <a:lnTo>
                    <a:pt x="2442" y="211"/>
                  </a:lnTo>
                  <a:lnTo>
                    <a:pt x="2442" y="234"/>
                  </a:lnTo>
                  <a:lnTo>
                    <a:pt x="2434" y="234"/>
                  </a:lnTo>
                  <a:lnTo>
                    <a:pt x="2425" y="227"/>
                  </a:lnTo>
                  <a:lnTo>
                    <a:pt x="2414" y="223"/>
                  </a:lnTo>
                  <a:lnTo>
                    <a:pt x="2406" y="218"/>
                  </a:lnTo>
                  <a:lnTo>
                    <a:pt x="2400" y="206"/>
                  </a:lnTo>
                  <a:lnTo>
                    <a:pt x="2414" y="208"/>
                  </a:lnTo>
                  <a:lnTo>
                    <a:pt x="2428" y="206"/>
                  </a:lnTo>
                  <a:lnTo>
                    <a:pt x="2439" y="202"/>
                  </a:lnTo>
                  <a:lnTo>
                    <a:pt x="2446" y="195"/>
                  </a:lnTo>
                  <a:lnTo>
                    <a:pt x="2448" y="194"/>
                  </a:lnTo>
                  <a:lnTo>
                    <a:pt x="2448" y="192"/>
                  </a:lnTo>
                  <a:lnTo>
                    <a:pt x="2449" y="190"/>
                  </a:lnTo>
                  <a:lnTo>
                    <a:pt x="2449" y="187"/>
                  </a:lnTo>
                  <a:lnTo>
                    <a:pt x="2449" y="183"/>
                  </a:lnTo>
                  <a:lnTo>
                    <a:pt x="2423" y="164"/>
                  </a:lnTo>
                  <a:lnTo>
                    <a:pt x="2395" y="145"/>
                  </a:lnTo>
                  <a:lnTo>
                    <a:pt x="2386" y="134"/>
                  </a:lnTo>
                  <a:lnTo>
                    <a:pt x="2378" y="124"/>
                  </a:lnTo>
                  <a:lnTo>
                    <a:pt x="2371" y="112"/>
                  </a:lnTo>
                  <a:lnTo>
                    <a:pt x="2360" y="101"/>
                  </a:lnTo>
                  <a:lnTo>
                    <a:pt x="2346" y="96"/>
                  </a:lnTo>
                  <a:lnTo>
                    <a:pt x="2334" y="106"/>
                  </a:lnTo>
                  <a:lnTo>
                    <a:pt x="2318" y="115"/>
                  </a:lnTo>
                  <a:lnTo>
                    <a:pt x="2299" y="119"/>
                  </a:lnTo>
                  <a:lnTo>
                    <a:pt x="2297" y="115"/>
                  </a:lnTo>
                  <a:lnTo>
                    <a:pt x="2296" y="112"/>
                  </a:lnTo>
                  <a:lnTo>
                    <a:pt x="2294" y="110"/>
                  </a:lnTo>
                  <a:lnTo>
                    <a:pt x="2290" y="110"/>
                  </a:lnTo>
                  <a:lnTo>
                    <a:pt x="2289" y="110"/>
                  </a:lnTo>
                  <a:lnTo>
                    <a:pt x="2285" y="112"/>
                  </a:lnTo>
                  <a:lnTo>
                    <a:pt x="2276" y="119"/>
                  </a:lnTo>
                  <a:lnTo>
                    <a:pt x="2273" y="129"/>
                  </a:lnTo>
                  <a:lnTo>
                    <a:pt x="2271" y="140"/>
                  </a:lnTo>
                  <a:lnTo>
                    <a:pt x="2266" y="148"/>
                  </a:lnTo>
                  <a:lnTo>
                    <a:pt x="2247" y="148"/>
                  </a:lnTo>
                  <a:lnTo>
                    <a:pt x="2240" y="157"/>
                  </a:lnTo>
                  <a:lnTo>
                    <a:pt x="2235" y="167"/>
                  </a:lnTo>
                  <a:lnTo>
                    <a:pt x="2231" y="180"/>
                  </a:lnTo>
                  <a:lnTo>
                    <a:pt x="2229" y="181"/>
                  </a:lnTo>
                  <a:lnTo>
                    <a:pt x="2229" y="185"/>
                  </a:lnTo>
                  <a:lnTo>
                    <a:pt x="2231" y="187"/>
                  </a:lnTo>
                  <a:lnTo>
                    <a:pt x="2233" y="188"/>
                  </a:lnTo>
                  <a:lnTo>
                    <a:pt x="2236" y="192"/>
                  </a:lnTo>
                  <a:lnTo>
                    <a:pt x="2238" y="195"/>
                  </a:lnTo>
                  <a:lnTo>
                    <a:pt x="2233" y="195"/>
                  </a:lnTo>
                  <a:lnTo>
                    <a:pt x="2231" y="197"/>
                  </a:lnTo>
                  <a:lnTo>
                    <a:pt x="2229" y="197"/>
                  </a:lnTo>
                  <a:lnTo>
                    <a:pt x="2228" y="199"/>
                  </a:lnTo>
                  <a:lnTo>
                    <a:pt x="2226" y="201"/>
                  </a:lnTo>
                  <a:lnTo>
                    <a:pt x="2222" y="202"/>
                  </a:lnTo>
                  <a:lnTo>
                    <a:pt x="2222" y="206"/>
                  </a:lnTo>
                  <a:lnTo>
                    <a:pt x="2222" y="206"/>
                  </a:lnTo>
                  <a:lnTo>
                    <a:pt x="2222" y="208"/>
                  </a:lnTo>
                  <a:lnTo>
                    <a:pt x="2222" y="208"/>
                  </a:lnTo>
                  <a:lnTo>
                    <a:pt x="2222" y="209"/>
                  </a:lnTo>
                  <a:lnTo>
                    <a:pt x="2222" y="215"/>
                  </a:lnTo>
                  <a:lnTo>
                    <a:pt x="2210" y="216"/>
                  </a:lnTo>
                  <a:lnTo>
                    <a:pt x="2205" y="220"/>
                  </a:lnTo>
                  <a:lnTo>
                    <a:pt x="2201" y="223"/>
                  </a:lnTo>
                  <a:lnTo>
                    <a:pt x="2198" y="229"/>
                  </a:lnTo>
                  <a:lnTo>
                    <a:pt x="2193" y="234"/>
                  </a:lnTo>
                  <a:lnTo>
                    <a:pt x="2187" y="236"/>
                  </a:lnTo>
                  <a:lnTo>
                    <a:pt x="2184" y="236"/>
                  </a:lnTo>
                  <a:lnTo>
                    <a:pt x="2179" y="234"/>
                  </a:lnTo>
                  <a:lnTo>
                    <a:pt x="2175" y="232"/>
                  </a:lnTo>
                  <a:lnTo>
                    <a:pt x="2172" y="230"/>
                  </a:lnTo>
                  <a:lnTo>
                    <a:pt x="2170" y="230"/>
                  </a:lnTo>
                  <a:lnTo>
                    <a:pt x="2167" y="232"/>
                  </a:lnTo>
                  <a:lnTo>
                    <a:pt x="2163" y="234"/>
                  </a:lnTo>
                  <a:lnTo>
                    <a:pt x="2160" y="236"/>
                  </a:lnTo>
                  <a:lnTo>
                    <a:pt x="2154" y="237"/>
                  </a:lnTo>
                  <a:lnTo>
                    <a:pt x="2154" y="246"/>
                  </a:lnTo>
                  <a:lnTo>
                    <a:pt x="2203" y="253"/>
                  </a:lnTo>
                  <a:lnTo>
                    <a:pt x="2217" y="246"/>
                  </a:lnTo>
                  <a:lnTo>
                    <a:pt x="2231" y="237"/>
                  </a:lnTo>
                  <a:lnTo>
                    <a:pt x="2242" y="230"/>
                  </a:lnTo>
                  <a:lnTo>
                    <a:pt x="2257" y="227"/>
                  </a:lnTo>
                  <a:lnTo>
                    <a:pt x="2280" y="223"/>
                  </a:lnTo>
                  <a:lnTo>
                    <a:pt x="2304" y="222"/>
                  </a:lnTo>
                  <a:lnTo>
                    <a:pt x="2331" y="222"/>
                  </a:lnTo>
                  <a:lnTo>
                    <a:pt x="2353" y="222"/>
                  </a:lnTo>
                  <a:lnTo>
                    <a:pt x="2372" y="223"/>
                  </a:lnTo>
                  <a:lnTo>
                    <a:pt x="2381" y="225"/>
                  </a:lnTo>
                  <a:lnTo>
                    <a:pt x="2385" y="225"/>
                  </a:lnTo>
                  <a:lnTo>
                    <a:pt x="2379" y="241"/>
                  </a:lnTo>
                  <a:lnTo>
                    <a:pt x="2376" y="258"/>
                  </a:lnTo>
                  <a:lnTo>
                    <a:pt x="2372" y="276"/>
                  </a:lnTo>
                  <a:lnTo>
                    <a:pt x="2378" y="279"/>
                  </a:lnTo>
                  <a:lnTo>
                    <a:pt x="2379" y="283"/>
                  </a:lnTo>
                  <a:lnTo>
                    <a:pt x="2383" y="286"/>
                  </a:lnTo>
                  <a:lnTo>
                    <a:pt x="2385" y="288"/>
                  </a:lnTo>
                  <a:lnTo>
                    <a:pt x="2388" y="291"/>
                  </a:lnTo>
                  <a:lnTo>
                    <a:pt x="2400" y="295"/>
                  </a:lnTo>
                  <a:lnTo>
                    <a:pt x="2414" y="295"/>
                  </a:lnTo>
                  <a:lnTo>
                    <a:pt x="2428" y="297"/>
                  </a:lnTo>
                  <a:lnTo>
                    <a:pt x="2442" y="304"/>
                  </a:lnTo>
                  <a:lnTo>
                    <a:pt x="2446" y="318"/>
                  </a:lnTo>
                  <a:lnTo>
                    <a:pt x="2453" y="321"/>
                  </a:lnTo>
                  <a:lnTo>
                    <a:pt x="2463" y="325"/>
                  </a:lnTo>
                  <a:lnTo>
                    <a:pt x="2477" y="328"/>
                  </a:lnTo>
                  <a:lnTo>
                    <a:pt x="2489" y="332"/>
                  </a:lnTo>
                  <a:lnTo>
                    <a:pt x="2496" y="333"/>
                  </a:lnTo>
                  <a:lnTo>
                    <a:pt x="2498" y="323"/>
                  </a:lnTo>
                  <a:lnTo>
                    <a:pt x="2502" y="314"/>
                  </a:lnTo>
                  <a:lnTo>
                    <a:pt x="2505" y="305"/>
                  </a:lnTo>
                  <a:lnTo>
                    <a:pt x="2516" y="298"/>
                  </a:lnTo>
                  <a:lnTo>
                    <a:pt x="2531" y="295"/>
                  </a:lnTo>
                  <a:lnTo>
                    <a:pt x="2545" y="298"/>
                  </a:lnTo>
                  <a:lnTo>
                    <a:pt x="2559" y="305"/>
                  </a:lnTo>
                  <a:lnTo>
                    <a:pt x="2573" y="311"/>
                  </a:lnTo>
                  <a:lnTo>
                    <a:pt x="2580" y="312"/>
                  </a:lnTo>
                  <a:lnTo>
                    <a:pt x="2594" y="314"/>
                  </a:lnTo>
                  <a:lnTo>
                    <a:pt x="2608" y="318"/>
                  </a:lnTo>
                  <a:lnTo>
                    <a:pt x="2622" y="319"/>
                  </a:lnTo>
                  <a:lnTo>
                    <a:pt x="2633" y="321"/>
                  </a:lnTo>
                  <a:lnTo>
                    <a:pt x="2638" y="323"/>
                  </a:lnTo>
                  <a:lnTo>
                    <a:pt x="2641" y="321"/>
                  </a:lnTo>
                  <a:lnTo>
                    <a:pt x="2643" y="318"/>
                  </a:lnTo>
                  <a:lnTo>
                    <a:pt x="2645" y="316"/>
                  </a:lnTo>
                  <a:lnTo>
                    <a:pt x="2648" y="312"/>
                  </a:lnTo>
                  <a:lnTo>
                    <a:pt x="2652" y="311"/>
                  </a:lnTo>
                  <a:lnTo>
                    <a:pt x="2655" y="311"/>
                  </a:lnTo>
                  <a:lnTo>
                    <a:pt x="2660" y="311"/>
                  </a:lnTo>
                  <a:lnTo>
                    <a:pt x="2673" y="314"/>
                  </a:lnTo>
                  <a:lnTo>
                    <a:pt x="2683" y="319"/>
                  </a:lnTo>
                  <a:lnTo>
                    <a:pt x="2695" y="318"/>
                  </a:lnTo>
                  <a:lnTo>
                    <a:pt x="2708" y="314"/>
                  </a:lnTo>
                  <a:lnTo>
                    <a:pt x="2709" y="300"/>
                  </a:lnTo>
                  <a:lnTo>
                    <a:pt x="2716" y="283"/>
                  </a:lnTo>
                  <a:lnTo>
                    <a:pt x="2722" y="267"/>
                  </a:lnTo>
                  <a:lnTo>
                    <a:pt x="2725" y="253"/>
                  </a:lnTo>
                  <a:lnTo>
                    <a:pt x="2722" y="241"/>
                  </a:lnTo>
                  <a:lnTo>
                    <a:pt x="2720" y="237"/>
                  </a:lnTo>
                  <a:lnTo>
                    <a:pt x="2720" y="234"/>
                  </a:lnTo>
                  <a:lnTo>
                    <a:pt x="2718" y="232"/>
                  </a:lnTo>
                  <a:lnTo>
                    <a:pt x="2716" y="230"/>
                  </a:lnTo>
                  <a:lnTo>
                    <a:pt x="2713" y="230"/>
                  </a:lnTo>
                  <a:lnTo>
                    <a:pt x="2709" y="230"/>
                  </a:lnTo>
                  <a:lnTo>
                    <a:pt x="2702" y="230"/>
                  </a:lnTo>
                  <a:lnTo>
                    <a:pt x="2694" y="237"/>
                  </a:lnTo>
                  <a:lnTo>
                    <a:pt x="2687" y="239"/>
                  </a:lnTo>
                  <a:lnTo>
                    <a:pt x="2680" y="237"/>
                  </a:lnTo>
                  <a:lnTo>
                    <a:pt x="2673" y="234"/>
                  </a:lnTo>
                  <a:lnTo>
                    <a:pt x="2664" y="230"/>
                  </a:lnTo>
                  <a:lnTo>
                    <a:pt x="2659" y="229"/>
                  </a:lnTo>
                  <a:lnTo>
                    <a:pt x="2655" y="230"/>
                  </a:lnTo>
                  <a:lnTo>
                    <a:pt x="2650" y="232"/>
                  </a:lnTo>
                  <a:lnTo>
                    <a:pt x="2648" y="236"/>
                  </a:lnTo>
                  <a:lnTo>
                    <a:pt x="2645" y="239"/>
                  </a:lnTo>
                  <a:lnTo>
                    <a:pt x="2641" y="241"/>
                  </a:lnTo>
                  <a:lnTo>
                    <a:pt x="2626" y="237"/>
                  </a:lnTo>
                  <a:lnTo>
                    <a:pt x="2610" y="227"/>
                  </a:lnTo>
                  <a:lnTo>
                    <a:pt x="2598" y="211"/>
                  </a:lnTo>
                  <a:lnTo>
                    <a:pt x="2592" y="195"/>
                  </a:lnTo>
                  <a:lnTo>
                    <a:pt x="2592" y="192"/>
                  </a:lnTo>
                  <a:lnTo>
                    <a:pt x="2592" y="188"/>
                  </a:lnTo>
                  <a:lnTo>
                    <a:pt x="2592" y="185"/>
                  </a:lnTo>
                  <a:lnTo>
                    <a:pt x="2592" y="181"/>
                  </a:lnTo>
                  <a:lnTo>
                    <a:pt x="2592" y="178"/>
                  </a:lnTo>
                  <a:lnTo>
                    <a:pt x="2594" y="174"/>
                  </a:lnTo>
                  <a:lnTo>
                    <a:pt x="2596" y="169"/>
                  </a:lnTo>
                  <a:lnTo>
                    <a:pt x="2592" y="166"/>
                  </a:lnTo>
                  <a:lnTo>
                    <a:pt x="2589" y="164"/>
                  </a:lnTo>
                  <a:lnTo>
                    <a:pt x="2587" y="162"/>
                  </a:lnTo>
                  <a:lnTo>
                    <a:pt x="2585" y="160"/>
                  </a:lnTo>
                  <a:lnTo>
                    <a:pt x="2582" y="159"/>
                  </a:lnTo>
                  <a:lnTo>
                    <a:pt x="2577" y="157"/>
                  </a:lnTo>
                  <a:lnTo>
                    <a:pt x="2575" y="155"/>
                  </a:lnTo>
                  <a:lnTo>
                    <a:pt x="2573" y="155"/>
                  </a:lnTo>
                  <a:lnTo>
                    <a:pt x="2571" y="153"/>
                  </a:lnTo>
                  <a:lnTo>
                    <a:pt x="2568" y="153"/>
                  </a:lnTo>
                  <a:lnTo>
                    <a:pt x="2564" y="153"/>
                  </a:lnTo>
                  <a:lnTo>
                    <a:pt x="2564" y="157"/>
                  </a:lnTo>
                  <a:lnTo>
                    <a:pt x="2561" y="157"/>
                  </a:lnTo>
                  <a:lnTo>
                    <a:pt x="2561" y="162"/>
                  </a:lnTo>
                  <a:lnTo>
                    <a:pt x="2563" y="166"/>
                  </a:lnTo>
                  <a:lnTo>
                    <a:pt x="2563" y="167"/>
                  </a:lnTo>
                  <a:lnTo>
                    <a:pt x="2563" y="169"/>
                  </a:lnTo>
                  <a:lnTo>
                    <a:pt x="2561" y="171"/>
                  </a:lnTo>
                  <a:lnTo>
                    <a:pt x="2559" y="171"/>
                  </a:lnTo>
                  <a:lnTo>
                    <a:pt x="2556" y="171"/>
                  </a:lnTo>
                  <a:lnTo>
                    <a:pt x="2549" y="173"/>
                  </a:lnTo>
                  <a:lnTo>
                    <a:pt x="2547" y="169"/>
                  </a:lnTo>
                  <a:lnTo>
                    <a:pt x="2545" y="167"/>
                  </a:lnTo>
                  <a:lnTo>
                    <a:pt x="2545" y="166"/>
                  </a:lnTo>
                  <a:lnTo>
                    <a:pt x="2542" y="164"/>
                  </a:lnTo>
                  <a:lnTo>
                    <a:pt x="2542" y="169"/>
                  </a:lnTo>
                  <a:lnTo>
                    <a:pt x="2551" y="180"/>
                  </a:lnTo>
                  <a:lnTo>
                    <a:pt x="2558" y="195"/>
                  </a:lnTo>
                  <a:lnTo>
                    <a:pt x="2561" y="211"/>
                  </a:lnTo>
                  <a:lnTo>
                    <a:pt x="2556" y="215"/>
                  </a:lnTo>
                  <a:lnTo>
                    <a:pt x="2552" y="216"/>
                  </a:lnTo>
                  <a:lnTo>
                    <a:pt x="2551" y="220"/>
                  </a:lnTo>
                  <a:lnTo>
                    <a:pt x="2549" y="223"/>
                  </a:lnTo>
                  <a:lnTo>
                    <a:pt x="2549" y="225"/>
                  </a:lnTo>
                  <a:lnTo>
                    <a:pt x="2547" y="229"/>
                  </a:lnTo>
                  <a:lnTo>
                    <a:pt x="2545" y="230"/>
                  </a:lnTo>
                  <a:lnTo>
                    <a:pt x="2540" y="232"/>
                  </a:lnTo>
                  <a:lnTo>
                    <a:pt x="2535" y="234"/>
                  </a:lnTo>
                  <a:lnTo>
                    <a:pt x="2533" y="232"/>
                  </a:lnTo>
                  <a:lnTo>
                    <a:pt x="2531" y="232"/>
                  </a:lnTo>
                  <a:lnTo>
                    <a:pt x="2531" y="232"/>
                  </a:lnTo>
                  <a:lnTo>
                    <a:pt x="2530" y="230"/>
                  </a:lnTo>
                  <a:lnTo>
                    <a:pt x="2526" y="230"/>
                  </a:lnTo>
                  <a:lnTo>
                    <a:pt x="2510" y="183"/>
                  </a:lnTo>
                  <a:lnTo>
                    <a:pt x="2507" y="181"/>
                  </a:lnTo>
                  <a:lnTo>
                    <a:pt x="2503" y="178"/>
                  </a:lnTo>
                  <a:lnTo>
                    <a:pt x="2498" y="174"/>
                  </a:lnTo>
                  <a:lnTo>
                    <a:pt x="2495" y="173"/>
                  </a:lnTo>
                  <a:lnTo>
                    <a:pt x="2491" y="169"/>
                  </a:lnTo>
                  <a:lnTo>
                    <a:pt x="2489" y="159"/>
                  </a:lnTo>
                  <a:lnTo>
                    <a:pt x="2491" y="150"/>
                  </a:lnTo>
                  <a:lnTo>
                    <a:pt x="2493" y="143"/>
                  </a:lnTo>
                  <a:lnTo>
                    <a:pt x="2493" y="136"/>
                  </a:lnTo>
                  <a:lnTo>
                    <a:pt x="2488" y="131"/>
                  </a:lnTo>
                  <a:lnTo>
                    <a:pt x="2475" y="122"/>
                  </a:lnTo>
                  <a:lnTo>
                    <a:pt x="2465" y="117"/>
                  </a:lnTo>
                  <a:lnTo>
                    <a:pt x="2456" y="115"/>
                  </a:lnTo>
                  <a:lnTo>
                    <a:pt x="2448" y="110"/>
                  </a:lnTo>
                  <a:lnTo>
                    <a:pt x="2441" y="99"/>
                  </a:lnTo>
                  <a:lnTo>
                    <a:pt x="2434" y="80"/>
                  </a:lnTo>
                  <a:lnTo>
                    <a:pt x="2420" y="84"/>
                  </a:lnTo>
                  <a:lnTo>
                    <a:pt x="2418" y="78"/>
                  </a:lnTo>
                  <a:lnTo>
                    <a:pt x="2418" y="75"/>
                  </a:lnTo>
                  <a:lnTo>
                    <a:pt x="2416" y="71"/>
                  </a:lnTo>
                  <a:lnTo>
                    <a:pt x="2414" y="68"/>
                  </a:lnTo>
                  <a:close/>
                  <a:moveTo>
                    <a:pt x="1217" y="64"/>
                  </a:moveTo>
                  <a:lnTo>
                    <a:pt x="1215" y="68"/>
                  </a:lnTo>
                  <a:lnTo>
                    <a:pt x="1212" y="71"/>
                  </a:lnTo>
                  <a:lnTo>
                    <a:pt x="1210" y="73"/>
                  </a:lnTo>
                  <a:lnTo>
                    <a:pt x="1208" y="75"/>
                  </a:lnTo>
                  <a:lnTo>
                    <a:pt x="1208" y="77"/>
                  </a:lnTo>
                  <a:lnTo>
                    <a:pt x="1210" y="78"/>
                  </a:lnTo>
                  <a:lnTo>
                    <a:pt x="1214" y="80"/>
                  </a:lnTo>
                  <a:lnTo>
                    <a:pt x="1215" y="75"/>
                  </a:lnTo>
                  <a:lnTo>
                    <a:pt x="1215" y="73"/>
                  </a:lnTo>
                  <a:lnTo>
                    <a:pt x="1217" y="70"/>
                  </a:lnTo>
                  <a:lnTo>
                    <a:pt x="1219" y="68"/>
                  </a:lnTo>
                  <a:lnTo>
                    <a:pt x="1220" y="64"/>
                  </a:lnTo>
                  <a:lnTo>
                    <a:pt x="1217" y="64"/>
                  </a:lnTo>
                  <a:close/>
                  <a:moveTo>
                    <a:pt x="2654" y="49"/>
                  </a:moveTo>
                  <a:lnTo>
                    <a:pt x="2650" y="57"/>
                  </a:lnTo>
                  <a:lnTo>
                    <a:pt x="2643" y="70"/>
                  </a:lnTo>
                  <a:lnTo>
                    <a:pt x="2634" y="84"/>
                  </a:lnTo>
                  <a:lnTo>
                    <a:pt x="2626" y="98"/>
                  </a:lnTo>
                  <a:lnTo>
                    <a:pt x="2619" y="110"/>
                  </a:lnTo>
                  <a:lnTo>
                    <a:pt x="2615" y="120"/>
                  </a:lnTo>
                  <a:lnTo>
                    <a:pt x="2615" y="126"/>
                  </a:lnTo>
                  <a:lnTo>
                    <a:pt x="2617" y="133"/>
                  </a:lnTo>
                  <a:lnTo>
                    <a:pt x="2617" y="136"/>
                  </a:lnTo>
                  <a:lnTo>
                    <a:pt x="2619" y="140"/>
                  </a:lnTo>
                  <a:lnTo>
                    <a:pt x="2622" y="141"/>
                  </a:lnTo>
                  <a:lnTo>
                    <a:pt x="2626" y="143"/>
                  </a:lnTo>
                  <a:lnTo>
                    <a:pt x="2631" y="145"/>
                  </a:lnTo>
                  <a:lnTo>
                    <a:pt x="2645" y="150"/>
                  </a:lnTo>
                  <a:lnTo>
                    <a:pt x="2659" y="148"/>
                  </a:lnTo>
                  <a:lnTo>
                    <a:pt x="2671" y="143"/>
                  </a:lnTo>
                  <a:lnTo>
                    <a:pt x="2685" y="136"/>
                  </a:lnTo>
                  <a:lnTo>
                    <a:pt x="2699" y="134"/>
                  </a:lnTo>
                  <a:lnTo>
                    <a:pt x="2713" y="134"/>
                  </a:lnTo>
                  <a:lnTo>
                    <a:pt x="2722" y="140"/>
                  </a:lnTo>
                  <a:lnTo>
                    <a:pt x="2729" y="145"/>
                  </a:lnTo>
                  <a:lnTo>
                    <a:pt x="2737" y="148"/>
                  </a:lnTo>
                  <a:lnTo>
                    <a:pt x="2758" y="152"/>
                  </a:lnTo>
                  <a:lnTo>
                    <a:pt x="2779" y="150"/>
                  </a:lnTo>
                  <a:lnTo>
                    <a:pt x="2798" y="145"/>
                  </a:lnTo>
                  <a:lnTo>
                    <a:pt x="2804" y="134"/>
                  </a:lnTo>
                  <a:lnTo>
                    <a:pt x="2798" y="134"/>
                  </a:lnTo>
                  <a:lnTo>
                    <a:pt x="2790" y="120"/>
                  </a:lnTo>
                  <a:lnTo>
                    <a:pt x="2776" y="108"/>
                  </a:lnTo>
                  <a:lnTo>
                    <a:pt x="2756" y="96"/>
                  </a:lnTo>
                  <a:lnTo>
                    <a:pt x="2737" y="85"/>
                  </a:lnTo>
                  <a:lnTo>
                    <a:pt x="2722" y="80"/>
                  </a:lnTo>
                  <a:lnTo>
                    <a:pt x="2713" y="87"/>
                  </a:lnTo>
                  <a:lnTo>
                    <a:pt x="2701" y="92"/>
                  </a:lnTo>
                  <a:lnTo>
                    <a:pt x="2692" y="91"/>
                  </a:lnTo>
                  <a:lnTo>
                    <a:pt x="2687" y="84"/>
                  </a:lnTo>
                  <a:lnTo>
                    <a:pt x="2680" y="77"/>
                  </a:lnTo>
                  <a:lnTo>
                    <a:pt x="2676" y="68"/>
                  </a:lnTo>
                  <a:lnTo>
                    <a:pt x="2688" y="64"/>
                  </a:lnTo>
                  <a:lnTo>
                    <a:pt x="2687" y="63"/>
                  </a:lnTo>
                  <a:lnTo>
                    <a:pt x="2685" y="63"/>
                  </a:lnTo>
                  <a:lnTo>
                    <a:pt x="2685" y="63"/>
                  </a:lnTo>
                  <a:lnTo>
                    <a:pt x="2683" y="63"/>
                  </a:lnTo>
                  <a:lnTo>
                    <a:pt x="2680" y="61"/>
                  </a:lnTo>
                  <a:lnTo>
                    <a:pt x="2674" y="56"/>
                  </a:lnTo>
                  <a:lnTo>
                    <a:pt x="2669" y="54"/>
                  </a:lnTo>
                  <a:lnTo>
                    <a:pt x="2662" y="51"/>
                  </a:lnTo>
                  <a:lnTo>
                    <a:pt x="2654" y="49"/>
                  </a:lnTo>
                  <a:close/>
                  <a:moveTo>
                    <a:pt x="2933" y="45"/>
                  </a:moveTo>
                  <a:lnTo>
                    <a:pt x="2922" y="54"/>
                  </a:lnTo>
                  <a:lnTo>
                    <a:pt x="2910" y="59"/>
                  </a:lnTo>
                  <a:lnTo>
                    <a:pt x="2898" y="64"/>
                  </a:lnTo>
                  <a:lnTo>
                    <a:pt x="2887" y="73"/>
                  </a:lnTo>
                  <a:lnTo>
                    <a:pt x="2880" y="84"/>
                  </a:lnTo>
                  <a:lnTo>
                    <a:pt x="2877" y="99"/>
                  </a:lnTo>
                  <a:lnTo>
                    <a:pt x="2882" y="115"/>
                  </a:lnTo>
                  <a:lnTo>
                    <a:pt x="2893" y="131"/>
                  </a:lnTo>
                  <a:lnTo>
                    <a:pt x="2903" y="147"/>
                  </a:lnTo>
                  <a:lnTo>
                    <a:pt x="2915" y="160"/>
                  </a:lnTo>
                  <a:lnTo>
                    <a:pt x="2922" y="173"/>
                  </a:lnTo>
                  <a:lnTo>
                    <a:pt x="2910" y="173"/>
                  </a:lnTo>
                  <a:lnTo>
                    <a:pt x="2910" y="195"/>
                  </a:lnTo>
                  <a:lnTo>
                    <a:pt x="2914" y="211"/>
                  </a:lnTo>
                  <a:lnTo>
                    <a:pt x="2924" y="220"/>
                  </a:lnTo>
                  <a:lnTo>
                    <a:pt x="2942" y="223"/>
                  </a:lnTo>
                  <a:lnTo>
                    <a:pt x="2968" y="222"/>
                  </a:lnTo>
                  <a:lnTo>
                    <a:pt x="2966" y="202"/>
                  </a:lnTo>
                  <a:lnTo>
                    <a:pt x="2962" y="190"/>
                  </a:lnTo>
                  <a:lnTo>
                    <a:pt x="2957" y="180"/>
                  </a:lnTo>
                  <a:lnTo>
                    <a:pt x="2955" y="169"/>
                  </a:lnTo>
                  <a:lnTo>
                    <a:pt x="2957" y="153"/>
                  </a:lnTo>
                  <a:lnTo>
                    <a:pt x="2961" y="155"/>
                  </a:lnTo>
                  <a:lnTo>
                    <a:pt x="2964" y="155"/>
                  </a:lnTo>
                  <a:lnTo>
                    <a:pt x="2968" y="155"/>
                  </a:lnTo>
                  <a:lnTo>
                    <a:pt x="2971" y="155"/>
                  </a:lnTo>
                  <a:lnTo>
                    <a:pt x="2976" y="153"/>
                  </a:lnTo>
                  <a:lnTo>
                    <a:pt x="2973" y="150"/>
                  </a:lnTo>
                  <a:lnTo>
                    <a:pt x="2969" y="148"/>
                  </a:lnTo>
                  <a:lnTo>
                    <a:pt x="2968" y="147"/>
                  </a:lnTo>
                  <a:lnTo>
                    <a:pt x="2964" y="143"/>
                  </a:lnTo>
                  <a:lnTo>
                    <a:pt x="2961" y="141"/>
                  </a:lnTo>
                  <a:lnTo>
                    <a:pt x="2959" y="143"/>
                  </a:lnTo>
                  <a:lnTo>
                    <a:pt x="2959" y="147"/>
                  </a:lnTo>
                  <a:lnTo>
                    <a:pt x="2957" y="150"/>
                  </a:lnTo>
                  <a:lnTo>
                    <a:pt x="2957" y="152"/>
                  </a:lnTo>
                  <a:lnTo>
                    <a:pt x="2955" y="153"/>
                  </a:lnTo>
                  <a:lnTo>
                    <a:pt x="2954" y="152"/>
                  </a:lnTo>
                  <a:lnTo>
                    <a:pt x="2952" y="148"/>
                  </a:lnTo>
                  <a:lnTo>
                    <a:pt x="2947" y="140"/>
                  </a:lnTo>
                  <a:lnTo>
                    <a:pt x="2942" y="131"/>
                  </a:lnTo>
                  <a:lnTo>
                    <a:pt x="2943" y="127"/>
                  </a:lnTo>
                  <a:lnTo>
                    <a:pt x="2945" y="127"/>
                  </a:lnTo>
                  <a:lnTo>
                    <a:pt x="2947" y="126"/>
                  </a:lnTo>
                  <a:lnTo>
                    <a:pt x="2948" y="122"/>
                  </a:lnTo>
                  <a:lnTo>
                    <a:pt x="2933" y="113"/>
                  </a:lnTo>
                  <a:lnTo>
                    <a:pt x="2921" y="99"/>
                  </a:lnTo>
                  <a:lnTo>
                    <a:pt x="2914" y="84"/>
                  </a:lnTo>
                  <a:lnTo>
                    <a:pt x="2933" y="82"/>
                  </a:lnTo>
                  <a:lnTo>
                    <a:pt x="2947" y="77"/>
                  </a:lnTo>
                  <a:lnTo>
                    <a:pt x="2954" y="64"/>
                  </a:lnTo>
                  <a:lnTo>
                    <a:pt x="2957" y="49"/>
                  </a:lnTo>
                  <a:lnTo>
                    <a:pt x="2952" y="47"/>
                  </a:lnTo>
                  <a:lnTo>
                    <a:pt x="2947" y="47"/>
                  </a:lnTo>
                  <a:lnTo>
                    <a:pt x="2942" y="45"/>
                  </a:lnTo>
                  <a:lnTo>
                    <a:pt x="2933" y="45"/>
                  </a:lnTo>
                  <a:close/>
                  <a:moveTo>
                    <a:pt x="2746" y="42"/>
                  </a:moveTo>
                  <a:lnTo>
                    <a:pt x="2732" y="49"/>
                  </a:lnTo>
                  <a:lnTo>
                    <a:pt x="2715" y="54"/>
                  </a:lnTo>
                  <a:lnTo>
                    <a:pt x="2715" y="68"/>
                  </a:lnTo>
                  <a:lnTo>
                    <a:pt x="2722" y="70"/>
                  </a:lnTo>
                  <a:lnTo>
                    <a:pt x="2730" y="71"/>
                  </a:lnTo>
                  <a:lnTo>
                    <a:pt x="2741" y="71"/>
                  </a:lnTo>
                  <a:lnTo>
                    <a:pt x="2741" y="64"/>
                  </a:lnTo>
                  <a:lnTo>
                    <a:pt x="2744" y="59"/>
                  </a:lnTo>
                  <a:lnTo>
                    <a:pt x="2746" y="54"/>
                  </a:lnTo>
                  <a:lnTo>
                    <a:pt x="2746" y="49"/>
                  </a:lnTo>
                  <a:lnTo>
                    <a:pt x="2746" y="45"/>
                  </a:lnTo>
                  <a:lnTo>
                    <a:pt x="2746" y="42"/>
                  </a:lnTo>
                  <a:close/>
                  <a:moveTo>
                    <a:pt x="1390" y="33"/>
                  </a:moveTo>
                  <a:lnTo>
                    <a:pt x="1393" y="42"/>
                  </a:lnTo>
                  <a:lnTo>
                    <a:pt x="1395" y="54"/>
                  </a:lnTo>
                  <a:lnTo>
                    <a:pt x="1397" y="64"/>
                  </a:lnTo>
                  <a:lnTo>
                    <a:pt x="1395" y="66"/>
                  </a:lnTo>
                  <a:lnTo>
                    <a:pt x="1393" y="66"/>
                  </a:lnTo>
                  <a:lnTo>
                    <a:pt x="1392" y="66"/>
                  </a:lnTo>
                  <a:lnTo>
                    <a:pt x="1392" y="68"/>
                  </a:lnTo>
                  <a:lnTo>
                    <a:pt x="1390" y="68"/>
                  </a:lnTo>
                  <a:lnTo>
                    <a:pt x="1383" y="68"/>
                  </a:lnTo>
                  <a:lnTo>
                    <a:pt x="1381" y="66"/>
                  </a:lnTo>
                  <a:lnTo>
                    <a:pt x="1381" y="64"/>
                  </a:lnTo>
                  <a:lnTo>
                    <a:pt x="1381" y="63"/>
                  </a:lnTo>
                  <a:lnTo>
                    <a:pt x="1379" y="63"/>
                  </a:lnTo>
                  <a:lnTo>
                    <a:pt x="1378" y="61"/>
                  </a:lnTo>
                  <a:lnTo>
                    <a:pt x="1390" y="33"/>
                  </a:lnTo>
                  <a:close/>
                  <a:moveTo>
                    <a:pt x="1002" y="0"/>
                  </a:moveTo>
                  <a:lnTo>
                    <a:pt x="994" y="12"/>
                  </a:lnTo>
                  <a:lnTo>
                    <a:pt x="985" y="23"/>
                  </a:lnTo>
                  <a:lnTo>
                    <a:pt x="980" y="38"/>
                  </a:lnTo>
                  <a:lnTo>
                    <a:pt x="990" y="37"/>
                  </a:lnTo>
                  <a:lnTo>
                    <a:pt x="997" y="40"/>
                  </a:lnTo>
                  <a:lnTo>
                    <a:pt x="1002" y="45"/>
                  </a:lnTo>
                  <a:lnTo>
                    <a:pt x="1009" y="54"/>
                  </a:lnTo>
                  <a:lnTo>
                    <a:pt x="1011" y="47"/>
                  </a:lnTo>
                  <a:lnTo>
                    <a:pt x="1011" y="42"/>
                  </a:lnTo>
                  <a:lnTo>
                    <a:pt x="1013" y="38"/>
                  </a:lnTo>
                  <a:lnTo>
                    <a:pt x="1013" y="33"/>
                  </a:lnTo>
                  <a:lnTo>
                    <a:pt x="1022" y="33"/>
                  </a:lnTo>
                  <a:lnTo>
                    <a:pt x="1027" y="45"/>
                  </a:lnTo>
                  <a:lnTo>
                    <a:pt x="1035" y="49"/>
                  </a:lnTo>
                  <a:lnTo>
                    <a:pt x="1042" y="52"/>
                  </a:lnTo>
                  <a:lnTo>
                    <a:pt x="1049" y="56"/>
                  </a:lnTo>
                  <a:lnTo>
                    <a:pt x="1056" y="64"/>
                  </a:lnTo>
                  <a:lnTo>
                    <a:pt x="1049" y="75"/>
                  </a:lnTo>
                  <a:lnTo>
                    <a:pt x="1041" y="87"/>
                  </a:lnTo>
                  <a:lnTo>
                    <a:pt x="1034" y="103"/>
                  </a:lnTo>
                  <a:lnTo>
                    <a:pt x="1028" y="117"/>
                  </a:lnTo>
                  <a:lnTo>
                    <a:pt x="1028" y="126"/>
                  </a:lnTo>
                  <a:lnTo>
                    <a:pt x="1030" y="131"/>
                  </a:lnTo>
                  <a:lnTo>
                    <a:pt x="1030" y="134"/>
                  </a:lnTo>
                  <a:lnTo>
                    <a:pt x="1032" y="136"/>
                  </a:lnTo>
                  <a:lnTo>
                    <a:pt x="1034" y="138"/>
                  </a:lnTo>
                  <a:lnTo>
                    <a:pt x="1035" y="140"/>
                  </a:lnTo>
                  <a:lnTo>
                    <a:pt x="1041" y="141"/>
                  </a:lnTo>
                  <a:lnTo>
                    <a:pt x="1041" y="138"/>
                  </a:lnTo>
                  <a:lnTo>
                    <a:pt x="1044" y="131"/>
                  </a:lnTo>
                  <a:lnTo>
                    <a:pt x="1049" y="120"/>
                  </a:lnTo>
                  <a:lnTo>
                    <a:pt x="1055" y="106"/>
                  </a:lnTo>
                  <a:lnTo>
                    <a:pt x="1060" y="94"/>
                  </a:lnTo>
                  <a:lnTo>
                    <a:pt x="1065" y="84"/>
                  </a:lnTo>
                  <a:lnTo>
                    <a:pt x="1067" y="77"/>
                  </a:lnTo>
                  <a:lnTo>
                    <a:pt x="1079" y="77"/>
                  </a:lnTo>
                  <a:lnTo>
                    <a:pt x="1081" y="96"/>
                  </a:lnTo>
                  <a:lnTo>
                    <a:pt x="1081" y="113"/>
                  </a:lnTo>
                  <a:lnTo>
                    <a:pt x="1081" y="134"/>
                  </a:lnTo>
                  <a:lnTo>
                    <a:pt x="1083" y="157"/>
                  </a:lnTo>
                  <a:lnTo>
                    <a:pt x="1105" y="160"/>
                  </a:lnTo>
                  <a:lnTo>
                    <a:pt x="1114" y="147"/>
                  </a:lnTo>
                  <a:lnTo>
                    <a:pt x="1130" y="138"/>
                  </a:lnTo>
                  <a:lnTo>
                    <a:pt x="1147" y="129"/>
                  </a:lnTo>
                  <a:lnTo>
                    <a:pt x="1165" y="122"/>
                  </a:lnTo>
                  <a:lnTo>
                    <a:pt x="1182" y="115"/>
                  </a:lnTo>
                  <a:lnTo>
                    <a:pt x="1198" y="106"/>
                  </a:lnTo>
                  <a:lnTo>
                    <a:pt x="1205" y="96"/>
                  </a:lnTo>
                  <a:lnTo>
                    <a:pt x="1201" y="96"/>
                  </a:lnTo>
                  <a:lnTo>
                    <a:pt x="1200" y="92"/>
                  </a:lnTo>
                  <a:lnTo>
                    <a:pt x="1200" y="91"/>
                  </a:lnTo>
                  <a:lnTo>
                    <a:pt x="1198" y="89"/>
                  </a:lnTo>
                  <a:lnTo>
                    <a:pt x="1198" y="89"/>
                  </a:lnTo>
                  <a:lnTo>
                    <a:pt x="1196" y="89"/>
                  </a:lnTo>
                  <a:lnTo>
                    <a:pt x="1194" y="89"/>
                  </a:lnTo>
                  <a:lnTo>
                    <a:pt x="1191" y="87"/>
                  </a:lnTo>
                  <a:lnTo>
                    <a:pt x="1184" y="92"/>
                  </a:lnTo>
                  <a:lnTo>
                    <a:pt x="1172" y="99"/>
                  </a:lnTo>
                  <a:lnTo>
                    <a:pt x="1158" y="110"/>
                  </a:lnTo>
                  <a:lnTo>
                    <a:pt x="1140" y="119"/>
                  </a:lnTo>
                  <a:lnTo>
                    <a:pt x="1124" y="129"/>
                  </a:lnTo>
                  <a:lnTo>
                    <a:pt x="1109" y="136"/>
                  </a:lnTo>
                  <a:lnTo>
                    <a:pt x="1098" y="140"/>
                  </a:lnTo>
                  <a:lnTo>
                    <a:pt x="1095" y="141"/>
                  </a:lnTo>
                  <a:lnTo>
                    <a:pt x="1093" y="140"/>
                  </a:lnTo>
                  <a:lnTo>
                    <a:pt x="1091" y="138"/>
                  </a:lnTo>
                  <a:lnTo>
                    <a:pt x="1091" y="136"/>
                  </a:lnTo>
                  <a:lnTo>
                    <a:pt x="1091" y="134"/>
                  </a:lnTo>
                  <a:lnTo>
                    <a:pt x="1090" y="131"/>
                  </a:lnTo>
                  <a:lnTo>
                    <a:pt x="1095" y="122"/>
                  </a:lnTo>
                  <a:lnTo>
                    <a:pt x="1095" y="115"/>
                  </a:lnTo>
                  <a:lnTo>
                    <a:pt x="1093" y="110"/>
                  </a:lnTo>
                  <a:lnTo>
                    <a:pt x="1091" y="101"/>
                  </a:lnTo>
                  <a:lnTo>
                    <a:pt x="1095" y="91"/>
                  </a:lnTo>
                  <a:lnTo>
                    <a:pt x="1097" y="89"/>
                  </a:lnTo>
                  <a:lnTo>
                    <a:pt x="1098" y="87"/>
                  </a:lnTo>
                  <a:lnTo>
                    <a:pt x="1100" y="85"/>
                  </a:lnTo>
                  <a:lnTo>
                    <a:pt x="1102" y="85"/>
                  </a:lnTo>
                  <a:lnTo>
                    <a:pt x="1104" y="85"/>
                  </a:lnTo>
                  <a:lnTo>
                    <a:pt x="1105" y="84"/>
                  </a:lnTo>
                  <a:lnTo>
                    <a:pt x="1107" y="82"/>
                  </a:lnTo>
                  <a:lnTo>
                    <a:pt x="1107" y="78"/>
                  </a:lnTo>
                  <a:lnTo>
                    <a:pt x="1109" y="73"/>
                  </a:lnTo>
                  <a:lnTo>
                    <a:pt x="1109" y="64"/>
                  </a:lnTo>
                  <a:lnTo>
                    <a:pt x="1100" y="59"/>
                  </a:lnTo>
                  <a:lnTo>
                    <a:pt x="1091" y="57"/>
                  </a:lnTo>
                  <a:lnTo>
                    <a:pt x="1084" y="57"/>
                  </a:lnTo>
                  <a:lnTo>
                    <a:pt x="1076" y="54"/>
                  </a:lnTo>
                  <a:lnTo>
                    <a:pt x="1063" y="45"/>
                  </a:lnTo>
                  <a:lnTo>
                    <a:pt x="1055" y="37"/>
                  </a:lnTo>
                  <a:lnTo>
                    <a:pt x="1049" y="26"/>
                  </a:lnTo>
                  <a:lnTo>
                    <a:pt x="1042" y="16"/>
                  </a:lnTo>
                  <a:lnTo>
                    <a:pt x="1034" y="9"/>
                  </a:lnTo>
                  <a:lnTo>
                    <a:pt x="1020" y="2"/>
                  </a:lnTo>
                  <a:lnTo>
                    <a:pt x="1002" y="0"/>
                  </a:lnTo>
                  <a:close/>
                </a:path>
              </a:pathLst>
            </a:custGeom>
            <a:grpFill/>
            <a:ln w="3175">
              <a:noFill/>
              <a:round/>
            </a:ln>
          </p:spPr>
          <p:txBody>
            <a:bodyPr vert="horz" wrap="square" lIns="121920" tIns="60960" rIns="121920" bIns="60960" numCol="1" anchor="t" anchorCtr="0" compatLnSpc="1"/>
            <a:lstStyle/>
            <a:p>
              <a:pPr defTabSz="1218565" latinLnBrk="1"/>
              <a:endParaRPr lang="ko-KR" altLang="en-US" sz="2400">
                <a:solidFill>
                  <a:prstClr val="black"/>
                </a:solidFill>
                <a:latin typeface="Arial" panose="020B0604020202020204"/>
              </a:endParaRPr>
            </a:p>
          </p:txBody>
        </p:sp>
        <p:sp>
          <p:nvSpPr>
            <p:cNvPr id="6" name="Freeform 9"/>
            <p:cNvSpPr>
              <a:spLocks noEditPoints="1"/>
            </p:cNvSpPr>
            <p:nvPr/>
          </p:nvSpPr>
          <p:spPr bwMode="auto">
            <a:xfrm>
              <a:off x="635000" y="2108200"/>
              <a:ext cx="7697788" cy="3846513"/>
            </a:xfrm>
            <a:custGeom>
              <a:avLst/>
              <a:gdLst>
                <a:gd name="T0" fmla="*/ 1599 w 4849"/>
                <a:gd name="T1" fmla="*/ 786 h 2423"/>
                <a:gd name="T2" fmla="*/ 1536 w 4849"/>
                <a:gd name="T3" fmla="*/ 779 h 2423"/>
                <a:gd name="T4" fmla="*/ 529 w 4849"/>
                <a:gd name="T5" fmla="*/ 651 h 2423"/>
                <a:gd name="T6" fmla="*/ 4301 w 4849"/>
                <a:gd name="T7" fmla="*/ 791 h 2423"/>
                <a:gd name="T8" fmla="*/ 2510 w 4849"/>
                <a:gd name="T9" fmla="*/ 575 h 2423"/>
                <a:gd name="T10" fmla="*/ 2579 w 4849"/>
                <a:gd name="T11" fmla="*/ 552 h 2423"/>
                <a:gd name="T12" fmla="*/ 2649 w 4849"/>
                <a:gd name="T13" fmla="*/ 522 h 2423"/>
                <a:gd name="T14" fmla="*/ 2347 w 4849"/>
                <a:gd name="T15" fmla="*/ 611 h 2423"/>
                <a:gd name="T16" fmla="*/ 2304 w 4849"/>
                <a:gd name="T17" fmla="*/ 615 h 2423"/>
                <a:gd name="T18" fmla="*/ 2269 w 4849"/>
                <a:gd name="T19" fmla="*/ 580 h 2423"/>
                <a:gd name="T20" fmla="*/ 1234 w 4849"/>
                <a:gd name="T21" fmla="*/ 424 h 2423"/>
                <a:gd name="T22" fmla="*/ 1297 w 4849"/>
                <a:gd name="T23" fmla="*/ 367 h 2423"/>
                <a:gd name="T24" fmla="*/ 1178 w 4849"/>
                <a:gd name="T25" fmla="*/ 307 h 2423"/>
                <a:gd name="T26" fmla="*/ 1171 w 4849"/>
                <a:gd name="T27" fmla="*/ 369 h 2423"/>
                <a:gd name="T28" fmla="*/ 2044 w 4849"/>
                <a:gd name="T29" fmla="*/ 365 h 2423"/>
                <a:gd name="T30" fmla="*/ 2082 w 4849"/>
                <a:gd name="T31" fmla="*/ 288 h 2423"/>
                <a:gd name="T32" fmla="*/ 1297 w 4849"/>
                <a:gd name="T33" fmla="*/ 215 h 2423"/>
                <a:gd name="T34" fmla="*/ 2979 w 4849"/>
                <a:gd name="T35" fmla="*/ 177 h 2423"/>
                <a:gd name="T36" fmla="*/ 4833 w 4849"/>
                <a:gd name="T37" fmla="*/ 109 h 2423"/>
                <a:gd name="T38" fmla="*/ 1082 w 4849"/>
                <a:gd name="T39" fmla="*/ 131 h 2423"/>
                <a:gd name="T40" fmla="*/ 1167 w 4849"/>
                <a:gd name="T41" fmla="*/ 154 h 2423"/>
                <a:gd name="T42" fmla="*/ 1197 w 4849"/>
                <a:gd name="T43" fmla="*/ 273 h 2423"/>
                <a:gd name="T44" fmla="*/ 1078 w 4849"/>
                <a:gd name="T45" fmla="*/ 379 h 2423"/>
                <a:gd name="T46" fmla="*/ 1164 w 4849"/>
                <a:gd name="T47" fmla="*/ 582 h 2423"/>
                <a:gd name="T48" fmla="*/ 1281 w 4849"/>
                <a:gd name="T49" fmla="*/ 575 h 2423"/>
                <a:gd name="T50" fmla="*/ 1386 w 4849"/>
                <a:gd name="T51" fmla="*/ 484 h 2423"/>
                <a:gd name="T52" fmla="*/ 1501 w 4849"/>
                <a:gd name="T53" fmla="*/ 564 h 2423"/>
                <a:gd name="T54" fmla="*/ 1396 w 4849"/>
                <a:gd name="T55" fmla="*/ 721 h 2423"/>
                <a:gd name="T56" fmla="*/ 1459 w 4849"/>
                <a:gd name="T57" fmla="*/ 798 h 2423"/>
                <a:gd name="T58" fmla="*/ 1298 w 4849"/>
                <a:gd name="T59" fmla="*/ 955 h 2423"/>
                <a:gd name="T60" fmla="*/ 1124 w 4849"/>
                <a:gd name="T61" fmla="*/ 1077 h 2423"/>
                <a:gd name="T62" fmla="*/ 1085 w 4849"/>
                <a:gd name="T63" fmla="*/ 1234 h 2423"/>
                <a:gd name="T64" fmla="*/ 1194 w 4849"/>
                <a:gd name="T65" fmla="*/ 1320 h 2423"/>
                <a:gd name="T66" fmla="*/ 1361 w 4849"/>
                <a:gd name="T67" fmla="*/ 1344 h 2423"/>
                <a:gd name="T68" fmla="*/ 1616 w 4849"/>
                <a:gd name="T69" fmla="*/ 1421 h 2423"/>
                <a:gd name="T70" fmla="*/ 1866 w 4849"/>
                <a:gd name="T71" fmla="*/ 1604 h 2423"/>
                <a:gd name="T72" fmla="*/ 1647 w 4849"/>
                <a:gd name="T73" fmla="*/ 1966 h 2423"/>
                <a:gd name="T74" fmla="*/ 1496 w 4849"/>
                <a:gd name="T75" fmla="*/ 2105 h 2423"/>
                <a:gd name="T76" fmla="*/ 1431 w 4849"/>
                <a:gd name="T77" fmla="*/ 2215 h 2423"/>
                <a:gd name="T78" fmla="*/ 1396 w 4849"/>
                <a:gd name="T79" fmla="*/ 2371 h 2423"/>
                <a:gd name="T80" fmla="*/ 1302 w 4849"/>
                <a:gd name="T81" fmla="*/ 2315 h 2423"/>
                <a:gd name="T82" fmla="*/ 1270 w 4849"/>
                <a:gd name="T83" fmla="*/ 1667 h 2423"/>
                <a:gd name="T84" fmla="*/ 1269 w 4849"/>
                <a:gd name="T85" fmla="*/ 1400 h 2423"/>
                <a:gd name="T86" fmla="*/ 1056 w 4849"/>
                <a:gd name="T87" fmla="*/ 1288 h 2423"/>
                <a:gd name="T88" fmla="*/ 813 w 4849"/>
                <a:gd name="T89" fmla="*/ 1102 h 2423"/>
                <a:gd name="T90" fmla="*/ 818 w 4849"/>
                <a:gd name="T91" fmla="*/ 1171 h 2423"/>
                <a:gd name="T92" fmla="*/ 642 w 4849"/>
                <a:gd name="T93" fmla="*/ 939 h 2423"/>
                <a:gd name="T94" fmla="*/ 639 w 4849"/>
                <a:gd name="T95" fmla="*/ 739 h 2423"/>
                <a:gd name="T96" fmla="*/ 490 w 4849"/>
                <a:gd name="T97" fmla="*/ 522 h 2423"/>
                <a:gd name="T98" fmla="*/ 141 w 4849"/>
                <a:gd name="T99" fmla="*/ 576 h 2423"/>
                <a:gd name="T100" fmla="*/ 115 w 4849"/>
                <a:gd name="T101" fmla="*/ 482 h 2423"/>
                <a:gd name="T102" fmla="*/ 85 w 4849"/>
                <a:gd name="T103" fmla="*/ 334 h 2423"/>
                <a:gd name="T104" fmla="*/ 110 w 4849"/>
                <a:gd name="T105" fmla="*/ 255 h 2423"/>
                <a:gd name="T106" fmla="*/ 234 w 4849"/>
                <a:gd name="T107" fmla="*/ 107 h 2423"/>
                <a:gd name="T108" fmla="*/ 499 w 4849"/>
                <a:gd name="T109" fmla="*/ 136 h 2423"/>
                <a:gd name="T110" fmla="*/ 632 w 4849"/>
                <a:gd name="T111" fmla="*/ 149 h 2423"/>
                <a:gd name="T112" fmla="*/ 771 w 4849"/>
                <a:gd name="T113" fmla="*/ 218 h 2423"/>
                <a:gd name="T114" fmla="*/ 979 w 4849"/>
                <a:gd name="T115" fmla="*/ 222 h 2423"/>
                <a:gd name="T116" fmla="*/ 918 w 4849"/>
                <a:gd name="T117" fmla="*/ 131 h 2423"/>
                <a:gd name="T118" fmla="*/ 733 w 4849"/>
                <a:gd name="T119" fmla="*/ 157 h 2423"/>
                <a:gd name="T120" fmla="*/ 776 w 4849"/>
                <a:gd name="T121" fmla="*/ 42 h 2423"/>
                <a:gd name="T122" fmla="*/ 902 w 4849"/>
                <a:gd name="T123" fmla="*/ 28 h 2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49" h="2423">
                  <a:moveTo>
                    <a:pt x="1469" y="711"/>
                  </a:moveTo>
                  <a:lnTo>
                    <a:pt x="1482" y="712"/>
                  </a:lnTo>
                  <a:lnTo>
                    <a:pt x="1490" y="714"/>
                  </a:lnTo>
                  <a:lnTo>
                    <a:pt x="1501" y="718"/>
                  </a:lnTo>
                  <a:lnTo>
                    <a:pt x="1501" y="726"/>
                  </a:lnTo>
                  <a:lnTo>
                    <a:pt x="1497" y="726"/>
                  </a:lnTo>
                  <a:lnTo>
                    <a:pt x="1494" y="728"/>
                  </a:lnTo>
                  <a:lnTo>
                    <a:pt x="1490" y="728"/>
                  </a:lnTo>
                  <a:lnTo>
                    <a:pt x="1487" y="728"/>
                  </a:lnTo>
                  <a:lnTo>
                    <a:pt x="1482" y="730"/>
                  </a:lnTo>
                  <a:lnTo>
                    <a:pt x="1478" y="725"/>
                  </a:lnTo>
                  <a:lnTo>
                    <a:pt x="1476" y="723"/>
                  </a:lnTo>
                  <a:lnTo>
                    <a:pt x="1475" y="719"/>
                  </a:lnTo>
                  <a:lnTo>
                    <a:pt x="1473" y="716"/>
                  </a:lnTo>
                  <a:lnTo>
                    <a:pt x="1469" y="711"/>
                  </a:lnTo>
                  <a:close/>
                  <a:moveTo>
                    <a:pt x="1551" y="691"/>
                  </a:moveTo>
                  <a:lnTo>
                    <a:pt x="1562" y="691"/>
                  </a:lnTo>
                  <a:lnTo>
                    <a:pt x="1562" y="705"/>
                  </a:lnTo>
                  <a:lnTo>
                    <a:pt x="1562" y="718"/>
                  </a:lnTo>
                  <a:lnTo>
                    <a:pt x="1564" y="728"/>
                  </a:lnTo>
                  <a:lnTo>
                    <a:pt x="1565" y="740"/>
                  </a:lnTo>
                  <a:lnTo>
                    <a:pt x="1585" y="740"/>
                  </a:lnTo>
                  <a:lnTo>
                    <a:pt x="1585" y="760"/>
                  </a:lnTo>
                  <a:lnTo>
                    <a:pt x="1593" y="760"/>
                  </a:lnTo>
                  <a:lnTo>
                    <a:pt x="1595" y="761"/>
                  </a:lnTo>
                  <a:lnTo>
                    <a:pt x="1597" y="761"/>
                  </a:lnTo>
                  <a:lnTo>
                    <a:pt x="1599" y="761"/>
                  </a:lnTo>
                  <a:lnTo>
                    <a:pt x="1600" y="761"/>
                  </a:lnTo>
                  <a:lnTo>
                    <a:pt x="1602" y="761"/>
                  </a:lnTo>
                  <a:lnTo>
                    <a:pt x="1604" y="763"/>
                  </a:lnTo>
                  <a:lnTo>
                    <a:pt x="1602" y="774"/>
                  </a:lnTo>
                  <a:lnTo>
                    <a:pt x="1599" y="786"/>
                  </a:lnTo>
                  <a:lnTo>
                    <a:pt x="1597" y="798"/>
                  </a:lnTo>
                  <a:lnTo>
                    <a:pt x="1593" y="798"/>
                  </a:lnTo>
                  <a:lnTo>
                    <a:pt x="1592" y="794"/>
                  </a:lnTo>
                  <a:lnTo>
                    <a:pt x="1592" y="793"/>
                  </a:lnTo>
                  <a:lnTo>
                    <a:pt x="1592" y="791"/>
                  </a:lnTo>
                  <a:lnTo>
                    <a:pt x="1590" y="789"/>
                  </a:lnTo>
                  <a:lnTo>
                    <a:pt x="1590" y="787"/>
                  </a:lnTo>
                  <a:lnTo>
                    <a:pt x="1588" y="791"/>
                  </a:lnTo>
                  <a:lnTo>
                    <a:pt x="1586" y="791"/>
                  </a:lnTo>
                  <a:lnTo>
                    <a:pt x="1586" y="793"/>
                  </a:lnTo>
                  <a:lnTo>
                    <a:pt x="1586" y="793"/>
                  </a:lnTo>
                  <a:lnTo>
                    <a:pt x="1586" y="793"/>
                  </a:lnTo>
                  <a:lnTo>
                    <a:pt x="1585" y="793"/>
                  </a:lnTo>
                  <a:lnTo>
                    <a:pt x="1581" y="794"/>
                  </a:lnTo>
                  <a:lnTo>
                    <a:pt x="1581" y="787"/>
                  </a:lnTo>
                  <a:lnTo>
                    <a:pt x="1583" y="786"/>
                  </a:lnTo>
                  <a:lnTo>
                    <a:pt x="1583" y="784"/>
                  </a:lnTo>
                  <a:lnTo>
                    <a:pt x="1585" y="782"/>
                  </a:lnTo>
                  <a:lnTo>
                    <a:pt x="1585" y="779"/>
                  </a:lnTo>
                  <a:lnTo>
                    <a:pt x="1585" y="775"/>
                  </a:lnTo>
                  <a:lnTo>
                    <a:pt x="1581" y="775"/>
                  </a:lnTo>
                  <a:lnTo>
                    <a:pt x="1574" y="782"/>
                  </a:lnTo>
                  <a:lnTo>
                    <a:pt x="1567" y="789"/>
                  </a:lnTo>
                  <a:lnTo>
                    <a:pt x="1558" y="794"/>
                  </a:lnTo>
                  <a:lnTo>
                    <a:pt x="1558" y="789"/>
                  </a:lnTo>
                  <a:lnTo>
                    <a:pt x="1558" y="784"/>
                  </a:lnTo>
                  <a:lnTo>
                    <a:pt x="1558" y="782"/>
                  </a:lnTo>
                  <a:lnTo>
                    <a:pt x="1557" y="781"/>
                  </a:lnTo>
                  <a:lnTo>
                    <a:pt x="1553" y="779"/>
                  </a:lnTo>
                  <a:lnTo>
                    <a:pt x="1548" y="779"/>
                  </a:lnTo>
                  <a:lnTo>
                    <a:pt x="1539" y="779"/>
                  </a:lnTo>
                  <a:lnTo>
                    <a:pt x="1536" y="779"/>
                  </a:lnTo>
                  <a:lnTo>
                    <a:pt x="1532" y="779"/>
                  </a:lnTo>
                  <a:lnTo>
                    <a:pt x="1527" y="777"/>
                  </a:lnTo>
                  <a:lnTo>
                    <a:pt x="1522" y="777"/>
                  </a:lnTo>
                  <a:lnTo>
                    <a:pt x="1517" y="775"/>
                  </a:lnTo>
                  <a:lnTo>
                    <a:pt x="1513" y="772"/>
                  </a:lnTo>
                  <a:lnTo>
                    <a:pt x="1523" y="758"/>
                  </a:lnTo>
                  <a:lnTo>
                    <a:pt x="1534" y="737"/>
                  </a:lnTo>
                  <a:lnTo>
                    <a:pt x="1541" y="714"/>
                  </a:lnTo>
                  <a:lnTo>
                    <a:pt x="1551" y="691"/>
                  </a:lnTo>
                  <a:close/>
                  <a:moveTo>
                    <a:pt x="1220" y="630"/>
                  </a:moveTo>
                  <a:lnTo>
                    <a:pt x="1235" y="630"/>
                  </a:lnTo>
                  <a:lnTo>
                    <a:pt x="1235" y="637"/>
                  </a:lnTo>
                  <a:lnTo>
                    <a:pt x="1232" y="637"/>
                  </a:lnTo>
                  <a:lnTo>
                    <a:pt x="1230" y="639"/>
                  </a:lnTo>
                  <a:lnTo>
                    <a:pt x="1229" y="639"/>
                  </a:lnTo>
                  <a:lnTo>
                    <a:pt x="1227" y="639"/>
                  </a:lnTo>
                  <a:lnTo>
                    <a:pt x="1225" y="641"/>
                  </a:lnTo>
                  <a:lnTo>
                    <a:pt x="1220" y="641"/>
                  </a:lnTo>
                  <a:lnTo>
                    <a:pt x="1220" y="630"/>
                  </a:lnTo>
                  <a:close/>
                  <a:moveTo>
                    <a:pt x="515" y="622"/>
                  </a:moveTo>
                  <a:lnTo>
                    <a:pt x="522" y="622"/>
                  </a:lnTo>
                  <a:lnTo>
                    <a:pt x="525" y="623"/>
                  </a:lnTo>
                  <a:lnTo>
                    <a:pt x="529" y="625"/>
                  </a:lnTo>
                  <a:lnTo>
                    <a:pt x="534" y="625"/>
                  </a:lnTo>
                  <a:lnTo>
                    <a:pt x="541" y="625"/>
                  </a:lnTo>
                  <a:lnTo>
                    <a:pt x="543" y="639"/>
                  </a:lnTo>
                  <a:lnTo>
                    <a:pt x="546" y="650"/>
                  </a:lnTo>
                  <a:lnTo>
                    <a:pt x="548" y="664"/>
                  </a:lnTo>
                  <a:lnTo>
                    <a:pt x="541" y="664"/>
                  </a:lnTo>
                  <a:lnTo>
                    <a:pt x="537" y="658"/>
                  </a:lnTo>
                  <a:lnTo>
                    <a:pt x="534" y="655"/>
                  </a:lnTo>
                  <a:lnTo>
                    <a:pt x="529" y="651"/>
                  </a:lnTo>
                  <a:lnTo>
                    <a:pt x="525" y="648"/>
                  </a:lnTo>
                  <a:lnTo>
                    <a:pt x="522" y="643"/>
                  </a:lnTo>
                  <a:lnTo>
                    <a:pt x="518" y="637"/>
                  </a:lnTo>
                  <a:lnTo>
                    <a:pt x="516" y="634"/>
                  </a:lnTo>
                  <a:lnTo>
                    <a:pt x="515" y="630"/>
                  </a:lnTo>
                  <a:lnTo>
                    <a:pt x="515" y="627"/>
                  </a:lnTo>
                  <a:lnTo>
                    <a:pt x="515" y="622"/>
                  </a:lnTo>
                  <a:close/>
                  <a:moveTo>
                    <a:pt x="4304" y="609"/>
                  </a:moveTo>
                  <a:lnTo>
                    <a:pt x="4306" y="611"/>
                  </a:lnTo>
                  <a:lnTo>
                    <a:pt x="4306" y="611"/>
                  </a:lnTo>
                  <a:lnTo>
                    <a:pt x="4306" y="611"/>
                  </a:lnTo>
                  <a:lnTo>
                    <a:pt x="4306" y="613"/>
                  </a:lnTo>
                  <a:lnTo>
                    <a:pt x="4307" y="613"/>
                  </a:lnTo>
                  <a:lnTo>
                    <a:pt x="4307" y="615"/>
                  </a:lnTo>
                  <a:lnTo>
                    <a:pt x="4313" y="627"/>
                  </a:lnTo>
                  <a:lnTo>
                    <a:pt x="4313" y="643"/>
                  </a:lnTo>
                  <a:lnTo>
                    <a:pt x="4313" y="658"/>
                  </a:lnTo>
                  <a:lnTo>
                    <a:pt x="4316" y="676"/>
                  </a:lnTo>
                  <a:lnTo>
                    <a:pt x="4321" y="693"/>
                  </a:lnTo>
                  <a:lnTo>
                    <a:pt x="4330" y="712"/>
                  </a:lnTo>
                  <a:lnTo>
                    <a:pt x="4335" y="733"/>
                  </a:lnTo>
                  <a:lnTo>
                    <a:pt x="4311" y="730"/>
                  </a:lnTo>
                  <a:lnTo>
                    <a:pt x="4311" y="746"/>
                  </a:lnTo>
                  <a:lnTo>
                    <a:pt x="4314" y="758"/>
                  </a:lnTo>
                  <a:lnTo>
                    <a:pt x="4316" y="770"/>
                  </a:lnTo>
                  <a:lnTo>
                    <a:pt x="4320" y="787"/>
                  </a:lnTo>
                  <a:lnTo>
                    <a:pt x="4314" y="787"/>
                  </a:lnTo>
                  <a:lnTo>
                    <a:pt x="4311" y="787"/>
                  </a:lnTo>
                  <a:lnTo>
                    <a:pt x="4306" y="789"/>
                  </a:lnTo>
                  <a:lnTo>
                    <a:pt x="4304" y="789"/>
                  </a:lnTo>
                  <a:lnTo>
                    <a:pt x="4301" y="791"/>
                  </a:lnTo>
                  <a:lnTo>
                    <a:pt x="4301" y="791"/>
                  </a:lnTo>
                  <a:lnTo>
                    <a:pt x="4297" y="781"/>
                  </a:lnTo>
                  <a:lnTo>
                    <a:pt x="4295" y="761"/>
                  </a:lnTo>
                  <a:lnTo>
                    <a:pt x="4295" y="739"/>
                  </a:lnTo>
                  <a:lnTo>
                    <a:pt x="4295" y="714"/>
                  </a:lnTo>
                  <a:lnTo>
                    <a:pt x="4295" y="691"/>
                  </a:lnTo>
                  <a:lnTo>
                    <a:pt x="4292" y="676"/>
                  </a:lnTo>
                  <a:lnTo>
                    <a:pt x="4292" y="637"/>
                  </a:lnTo>
                  <a:lnTo>
                    <a:pt x="4295" y="632"/>
                  </a:lnTo>
                  <a:lnTo>
                    <a:pt x="4297" y="629"/>
                  </a:lnTo>
                  <a:lnTo>
                    <a:pt x="4299" y="625"/>
                  </a:lnTo>
                  <a:lnTo>
                    <a:pt x="4301" y="622"/>
                  </a:lnTo>
                  <a:lnTo>
                    <a:pt x="4302" y="616"/>
                  </a:lnTo>
                  <a:lnTo>
                    <a:pt x="4304" y="609"/>
                  </a:lnTo>
                  <a:close/>
                  <a:moveTo>
                    <a:pt x="2253" y="595"/>
                  </a:moveTo>
                  <a:lnTo>
                    <a:pt x="2257" y="616"/>
                  </a:lnTo>
                  <a:lnTo>
                    <a:pt x="2255" y="637"/>
                  </a:lnTo>
                  <a:lnTo>
                    <a:pt x="2250" y="660"/>
                  </a:lnTo>
                  <a:lnTo>
                    <a:pt x="2236" y="667"/>
                  </a:lnTo>
                  <a:lnTo>
                    <a:pt x="2223" y="671"/>
                  </a:lnTo>
                  <a:lnTo>
                    <a:pt x="2204" y="672"/>
                  </a:lnTo>
                  <a:lnTo>
                    <a:pt x="2204" y="664"/>
                  </a:lnTo>
                  <a:lnTo>
                    <a:pt x="2209" y="651"/>
                  </a:lnTo>
                  <a:lnTo>
                    <a:pt x="2209" y="636"/>
                  </a:lnTo>
                  <a:lnTo>
                    <a:pt x="2208" y="618"/>
                  </a:lnTo>
                  <a:lnTo>
                    <a:pt x="2218" y="609"/>
                  </a:lnTo>
                  <a:lnTo>
                    <a:pt x="2227" y="602"/>
                  </a:lnTo>
                  <a:lnTo>
                    <a:pt x="2237" y="597"/>
                  </a:lnTo>
                  <a:lnTo>
                    <a:pt x="2253" y="595"/>
                  </a:lnTo>
                  <a:close/>
                  <a:moveTo>
                    <a:pt x="2503" y="568"/>
                  </a:moveTo>
                  <a:lnTo>
                    <a:pt x="2506" y="571"/>
                  </a:lnTo>
                  <a:lnTo>
                    <a:pt x="2508" y="573"/>
                  </a:lnTo>
                  <a:lnTo>
                    <a:pt x="2510" y="575"/>
                  </a:lnTo>
                  <a:lnTo>
                    <a:pt x="2510" y="578"/>
                  </a:lnTo>
                  <a:lnTo>
                    <a:pt x="2510" y="582"/>
                  </a:lnTo>
                  <a:lnTo>
                    <a:pt x="2511" y="587"/>
                  </a:lnTo>
                  <a:lnTo>
                    <a:pt x="2510" y="590"/>
                  </a:lnTo>
                  <a:lnTo>
                    <a:pt x="2508" y="592"/>
                  </a:lnTo>
                  <a:lnTo>
                    <a:pt x="2508" y="594"/>
                  </a:lnTo>
                  <a:lnTo>
                    <a:pt x="2508" y="595"/>
                  </a:lnTo>
                  <a:lnTo>
                    <a:pt x="2508" y="597"/>
                  </a:lnTo>
                  <a:lnTo>
                    <a:pt x="2506" y="599"/>
                  </a:lnTo>
                  <a:lnTo>
                    <a:pt x="2504" y="601"/>
                  </a:lnTo>
                  <a:lnTo>
                    <a:pt x="2503" y="601"/>
                  </a:lnTo>
                  <a:lnTo>
                    <a:pt x="2501" y="601"/>
                  </a:lnTo>
                  <a:lnTo>
                    <a:pt x="2499" y="602"/>
                  </a:lnTo>
                  <a:lnTo>
                    <a:pt x="2496" y="602"/>
                  </a:lnTo>
                  <a:lnTo>
                    <a:pt x="2490" y="590"/>
                  </a:lnTo>
                  <a:lnTo>
                    <a:pt x="2487" y="585"/>
                  </a:lnTo>
                  <a:lnTo>
                    <a:pt x="2487" y="583"/>
                  </a:lnTo>
                  <a:lnTo>
                    <a:pt x="2489" y="582"/>
                  </a:lnTo>
                  <a:lnTo>
                    <a:pt x="2496" y="578"/>
                  </a:lnTo>
                  <a:lnTo>
                    <a:pt x="2503" y="568"/>
                  </a:lnTo>
                  <a:close/>
                  <a:moveTo>
                    <a:pt x="2583" y="529"/>
                  </a:moveTo>
                  <a:lnTo>
                    <a:pt x="2588" y="531"/>
                  </a:lnTo>
                  <a:lnTo>
                    <a:pt x="2590" y="531"/>
                  </a:lnTo>
                  <a:lnTo>
                    <a:pt x="2592" y="531"/>
                  </a:lnTo>
                  <a:lnTo>
                    <a:pt x="2593" y="533"/>
                  </a:lnTo>
                  <a:lnTo>
                    <a:pt x="2595" y="533"/>
                  </a:lnTo>
                  <a:lnTo>
                    <a:pt x="2592" y="538"/>
                  </a:lnTo>
                  <a:lnTo>
                    <a:pt x="2590" y="543"/>
                  </a:lnTo>
                  <a:lnTo>
                    <a:pt x="2588" y="548"/>
                  </a:lnTo>
                  <a:lnTo>
                    <a:pt x="2585" y="554"/>
                  </a:lnTo>
                  <a:lnTo>
                    <a:pt x="2579" y="557"/>
                  </a:lnTo>
                  <a:lnTo>
                    <a:pt x="2579" y="552"/>
                  </a:lnTo>
                  <a:lnTo>
                    <a:pt x="2578" y="552"/>
                  </a:lnTo>
                  <a:lnTo>
                    <a:pt x="2578" y="550"/>
                  </a:lnTo>
                  <a:lnTo>
                    <a:pt x="2578" y="550"/>
                  </a:lnTo>
                  <a:lnTo>
                    <a:pt x="2578" y="548"/>
                  </a:lnTo>
                  <a:lnTo>
                    <a:pt x="2576" y="545"/>
                  </a:lnTo>
                  <a:lnTo>
                    <a:pt x="2579" y="541"/>
                  </a:lnTo>
                  <a:lnTo>
                    <a:pt x="2581" y="538"/>
                  </a:lnTo>
                  <a:lnTo>
                    <a:pt x="2583" y="534"/>
                  </a:lnTo>
                  <a:lnTo>
                    <a:pt x="2583" y="529"/>
                  </a:lnTo>
                  <a:close/>
                  <a:moveTo>
                    <a:pt x="246" y="526"/>
                  </a:moveTo>
                  <a:lnTo>
                    <a:pt x="251" y="534"/>
                  </a:lnTo>
                  <a:lnTo>
                    <a:pt x="251" y="541"/>
                  </a:lnTo>
                  <a:lnTo>
                    <a:pt x="246" y="550"/>
                  </a:lnTo>
                  <a:lnTo>
                    <a:pt x="239" y="555"/>
                  </a:lnTo>
                  <a:lnTo>
                    <a:pt x="232" y="559"/>
                  </a:lnTo>
                  <a:lnTo>
                    <a:pt x="230" y="561"/>
                  </a:lnTo>
                  <a:lnTo>
                    <a:pt x="227" y="557"/>
                  </a:lnTo>
                  <a:lnTo>
                    <a:pt x="225" y="554"/>
                  </a:lnTo>
                  <a:lnTo>
                    <a:pt x="223" y="548"/>
                  </a:lnTo>
                  <a:lnTo>
                    <a:pt x="223" y="543"/>
                  </a:lnTo>
                  <a:lnTo>
                    <a:pt x="221" y="538"/>
                  </a:lnTo>
                  <a:lnTo>
                    <a:pt x="234" y="533"/>
                  </a:lnTo>
                  <a:lnTo>
                    <a:pt x="237" y="531"/>
                  </a:lnTo>
                  <a:lnTo>
                    <a:pt x="242" y="529"/>
                  </a:lnTo>
                  <a:lnTo>
                    <a:pt x="246" y="526"/>
                  </a:lnTo>
                  <a:close/>
                  <a:moveTo>
                    <a:pt x="2646" y="503"/>
                  </a:moveTo>
                  <a:lnTo>
                    <a:pt x="2660" y="510"/>
                  </a:lnTo>
                  <a:lnTo>
                    <a:pt x="2660" y="515"/>
                  </a:lnTo>
                  <a:lnTo>
                    <a:pt x="2656" y="515"/>
                  </a:lnTo>
                  <a:lnTo>
                    <a:pt x="2655" y="517"/>
                  </a:lnTo>
                  <a:lnTo>
                    <a:pt x="2651" y="519"/>
                  </a:lnTo>
                  <a:lnTo>
                    <a:pt x="2649" y="522"/>
                  </a:lnTo>
                  <a:lnTo>
                    <a:pt x="2646" y="520"/>
                  </a:lnTo>
                  <a:lnTo>
                    <a:pt x="2644" y="520"/>
                  </a:lnTo>
                  <a:lnTo>
                    <a:pt x="2644" y="520"/>
                  </a:lnTo>
                  <a:lnTo>
                    <a:pt x="2642" y="519"/>
                  </a:lnTo>
                  <a:lnTo>
                    <a:pt x="2641" y="519"/>
                  </a:lnTo>
                  <a:lnTo>
                    <a:pt x="2641" y="515"/>
                  </a:lnTo>
                  <a:lnTo>
                    <a:pt x="2641" y="512"/>
                  </a:lnTo>
                  <a:lnTo>
                    <a:pt x="2641" y="510"/>
                  </a:lnTo>
                  <a:lnTo>
                    <a:pt x="2641" y="510"/>
                  </a:lnTo>
                  <a:lnTo>
                    <a:pt x="2642" y="506"/>
                  </a:lnTo>
                  <a:lnTo>
                    <a:pt x="2646" y="503"/>
                  </a:lnTo>
                  <a:close/>
                  <a:moveTo>
                    <a:pt x="2272" y="494"/>
                  </a:moveTo>
                  <a:lnTo>
                    <a:pt x="2290" y="496"/>
                  </a:lnTo>
                  <a:lnTo>
                    <a:pt x="2304" y="499"/>
                  </a:lnTo>
                  <a:lnTo>
                    <a:pt x="2300" y="506"/>
                  </a:lnTo>
                  <a:lnTo>
                    <a:pt x="2298" y="512"/>
                  </a:lnTo>
                  <a:lnTo>
                    <a:pt x="2295" y="517"/>
                  </a:lnTo>
                  <a:lnTo>
                    <a:pt x="2291" y="522"/>
                  </a:lnTo>
                  <a:lnTo>
                    <a:pt x="2300" y="522"/>
                  </a:lnTo>
                  <a:lnTo>
                    <a:pt x="2304" y="519"/>
                  </a:lnTo>
                  <a:lnTo>
                    <a:pt x="2305" y="517"/>
                  </a:lnTo>
                  <a:lnTo>
                    <a:pt x="2309" y="515"/>
                  </a:lnTo>
                  <a:lnTo>
                    <a:pt x="2314" y="515"/>
                  </a:lnTo>
                  <a:lnTo>
                    <a:pt x="2314" y="522"/>
                  </a:lnTo>
                  <a:lnTo>
                    <a:pt x="2319" y="534"/>
                  </a:lnTo>
                  <a:lnTo>
                    <a:pt x="2316" y="545"/>
                  </a:lnTo>
                  <a:lnTo>
                    <a:pt x="2311" y="554"/>
                  </a:lnTo>
                  <a:lnTo>
                    <a:pt x="2307" y="561"/>
                  </a:lnTo>
                  <a:lnTo>
                    <a:pt x="2316" y="569"/>
                  </a:lnTo>
                  <a:lnTo>
                    <a:pt x="2325" y="582"/>
                  </a:lnTo>
                  <a:lnTo>
                    <a:pt x="2337" y="595"/>
                  </a:lnTo>
                  <a:lnTo>
                    <a:pt x="2347" y="611"/>
                  </a:lnTo>
                  <a:lnTo>
                    <a:pt x="2356" y="629"/>
                  </a:lnTo>
                  <a:lnTo>
                    <a:pt x="2363" y="644"/>
                  </a:lnTo>
                  <a:lnTo>
                    <a:pt x="2365" y="657"/>
                  </a:lnTo>
                  <a:lnTo>
                    <a:pt x="2361" y="669"/>
                  </a:lnTo>
                  <a:lnTo>
                    <a:pt x="2353" y="676"/>
                  </a:lnTo>
                  <a:lnTo>
                    <a:pt x="2342" y="683"/>
                  </a:lnTo>
                  <a:lnTo>
                    <a:pt x="2325" y="690"/>
                  </a:lnTo>
                  <a:lnTo>
                    <a:pt x="2304" y="695"/>
                  </a:lnTo>
                  <a:lnTo>
                    <a:pt x="2285" y="700"/>
                  </a:lnTo>
                  <a:lnTo>
                    <a:pt x="2269" y="702"/>
                  </a:lnTo>
                  <a:lnTo>
                    <a:pt x="2269" y="698"/>
                  </a:lnTo>
                  <a:lnTo>
                    <a:pt x="2279" y="683"/>
                  </a:lnTo>
                  <a:lnTo>
                    <a:pt x="2288" y="667"/>
                  </a:lnTo>
                  <a:lnTo>
                    <a:pt x="2283" y="667"/>
                  </a:lnTo>
                  <a:lnTo>
                    <a:pt x="2279" y="667"/>
                  </a:lnTo>
                  <a:lnTo>
                    <a:pt x="2276" y="665"/>
                  </a:lnTo>
                  <a:lnTo>
                    <a:pt x="2276" y="664"/>
                  </a:lnTo>
                  <a:lnTo>
                    <a:pt x="2274" y="662"/>
                  </a:lnTo>
                  <a:lnTo>
                    <a:pt x="2274" y="658"/>
                  </a:lnTo>
                  <a:lnTo>
                    <a:pt x="2272" y="653"/>
                  </a:lnTo>
                  <a:lnTo>
                    <a:pt x="2285" y="650"/>
                  </a:lnTo>
                  <a:lnTo>
                    <a:pt x="2281" y="646"/>
                  </a:lnTo>
                  <a:lnTo>
                    <a:pt x="2281" y="644"/>
                  </a:lnTo>
                  <a:lnTo>
                    <a:pt x="2279" y="643"/>
                  </a:lnTo>
                  <a:lnTo>
                    <a:pt x="2279" y="643"/>
                  </a:lnTo>
                  <a:lnTo>
                    <a:pt x="2279" y="641"/>
                  </a:lnTo>
                  <a:lnTo>
                    <a:pt x="2281" y="637"/>
                  </a:lnTo>
                  <a:lnTo>
                    <a:pt x="2283" y="630"/>
                  </a:lnTo>
                  <a:lnTo>
                    <a:pt x="2288" y="625"/>
                  </a:lnTo>
                  <a:lnTo>
                    <a:pt x="2291" y="622"/>
                  </a:lnTo>
                  <a:lnTo>
                    <a:pt x="2298" y="618"/>
                  </a:lnTo>
                  <a:lnTo>
                    <a:pt x="2304" y="615"/>
                  </a:lnTo>
                  <a:lnTo>
                    <a:pt x="2302" y="611"/>
                  </a:lnTo>
                  <a:lnTo>
                    <a:pt x="2302" y="609"/>
                  </a:lnTo>
                  <a:lnTo>
                    <a:pt x="2302" y="609"/>
                  </a:lnTo>
                  <a:lnTo>
                    <a:pt x="2300" y="608"/>
                  </a:lnTo>
                  <a:lnTo>
                    <a:pt x="2300" y="606"/>
                  </a:lnTo>
                  <a:lnTo>
                    <a:pt x="2298" y="602"/>
                  </a:lnTo>
                  <a:lnTo>
                    <a:pt x="2297" y="602"/>
                  </a:lnTo>
                  <a:lnTo>
                    <a:pt x="2297" y="601"/>
                  </a:lnTo>
                  <a:lnTo>
                    <a:pt x="2297" y="601"/>
                  </a:lnTo>
                  <a:lnTo>
                    <a:pt x="2297" y="601"/>
                  </a:lnTo>
                  <a:lnTo>
                    <a:pt x="2295" y="601"/>
                  </a:lnTo>
                  <a:lnTo>
                    <a:pt x="2291" y="599"/>
                  </a:lnTo>
                  <a:lnTo>
                    <a:pt x="2288" y="597"/>
                  </a:lnTo>
                  <a:lnTo>
                    <a:pt x="2286" y="597"/>
                  </a:lnTo>
                  <a:lnTo>
                    <a:pt x="2283" y="597"/>
                  </a:lnTo>
                  <a:lnTo>
                    <a:pt x="2279" y="595"/>
                  </a:lnTo>
                  <a:lnTo>
                    <a:pt x="2276" y="595"/>
                  </a:lnTo>
                  <a:lnTo>
                    <a:pt x="2276" y="594"/>
                  </a:lnTo>
                  <a:lnTo>
                    <a:pt x="2274" y="592"/>
                  </a:lnTo>
                  <a:lnTo>
                    <a:pt x="2274" y="590"/>
                  </a:lnTo>
                  <a:lnTo>
                    <a:pt x="2274" y="587"/>
                  </a:lnTo>
                  <a:lnTo>
                    <a:pt x="2272" y="583"/>
                  </a:lnTo>
                  <a:lnTo>
                    <a:pt x="2274" y="582"/>
                  </a:lnTo>
                  <a:lnTo>
                    <a:pt x="2274" y="580"/>
                  </a:lnTo>
                  <a:lnTo>
                    <a:pt x="2276" y="578"/>
                  </a:lnTo>
                  <a:lnTo>
                    <a:pt x="2276" y="576"/>
                  </a:lnTo>
                  <a:lnTo>
                    <a:pt x="2276" y="573"/>
                  </a:lnTo>
                  <a:lnTo>
                    <a:pt x="2272" y="573"/>
                  </a:lnTo>
                  <a:lnTo>
                    <a:pt x="2271" y="576"/>
                  </a:lnTo>
                  <a:lnTo>
                    <a:pt x="2271" y="578"/>
                  </a:lnTo>
                  <a:lnTo>
                    <a:pt x="2271" y="580"/>
                  </a:lnTo>
                  <a:lnTo>
                    <a:pt x="2269" y="580"/>
                  </a:lnTo>
                  <a:lnTo>
                    <a:pt x="2267" y="582"/>
                  </a:lnTo>
                  <a:lnTo>
                    <a:pt x="2265" y="583"/>
                  </a:lnTo>
                  <a:lnTo>
                    <a:pt x="2262" y="566"/>
                  </a:lnTo>
                  <a:lnTo>
                    <a:pt x="2258" y="550"/>
                  </a:lnTo>
                  <a:lnTo>
                    <a:pt x="2257" y="538"/>
                  </a:lnTo>
                  <a:lnTo>
                    <a:pt x="2260" y="529"/>
                  </a:lnTo>
                  <a:lnTo>
                    <a:pt x="2265" y="520"/>
                  </a:lnTo>
                  <a:lnTo>
                    <a:pt x="2271" y="510"/>
                  </a:lnTo>
                  <a:lnTo>
                    <a:pt x="2272" y="494"/>
                  </a:lnTo>
                  <a:close/>
                  <a:moveTo>
                    <a:pt x="29" y="458"/>
                  </a:moveTo>
                  <a:lnTo>
                    <a:pt x="49" y="458"/>
                  </a:lnTo>
                  <a:lnTo>
                    <a:pt x="49" y="465"/>
                  </a:lnTo>
                  <a:lnTo>
                    <a:pt x="45" y="465"/>
                  </a:lnTo>
                  <a:lnTo>
                    <a:pt x="45" y="468"/>
                  </a:lnTo>
                  <a:lnTo>
                    <a:pt x="40" y="466"/>
                  </a:lnTo>
                  <a:lnTo>
                    <a:pt x="36" y="463"/>
                  </a:lnTo>
                  <a:lnTo>
                    <a:pt x="33" y="461"/>
                  </a:lnTo>
                  <a:lnTo>
                    <a:pt x="29" y="458"/>
                  </a:lnTo>
                  <a:close/>
                  <a:moveTo>
                    <a:pt x="1239" y="403"/>
                  </a:moveTo>
                  <a:lnTo>
                    <a:pt x="1244" y="407"/>
                  </a:lnTo>
                  <a:lnTo>
                    <a:pt x="1249" y="412"/>
                  </a:lnTo>
                  <a:lnTo>
                    <a:pt x="1253" y="419"/>
                  </a:lnTo>
                  <a:lnTo>
                    <a:pt x="1255" y="426"/>
                  </a:lnTo>
                  <a:lnTo>
                    <a:pt x="1251" y="426"/>
                  </a:lnTo>
                  <a:lnTo>
                    <a:pt x="1248" y="428"/>
                  </a:lnTo>
                  <a:lnTo>
                    <a:pt x="1246" y="428"/>
                  </a:lnTo>
                  <a:lnTo>
                    <a:pt x="1241" y="430"/>
                  </a:lnTo>
                  <a:lnTo>
                    <a:pt x="1235" y="430"/>
                  </a:lnTo>
                  <a:lnTo>
                    <a:pt x="1235" y="426"/>
                  </a:lnTo>
                  <a:lnTo>
                    <a:pt x="1234" y="426"/>
                  </a:lnTo>
                  <a:lnTo>
                    <a:pt x="1234" y="424"/>
                  </a:lnTo>
                  <a:lnTo>
                    <a:pt x="1234" y="424"/>
                  </a:lnTo>
                  <a:lnTo>
                    <a:pt x="1232" y="423"/>
                  </a:lnTo>
                  <a:lnTo>
                    <a:pt x="1234" y="419"/>
                  </a:lnTo>
                  <a:lnTo>
                    <a:pt x="1234" y="417"/>
                  </a:lnTo>
                  <a:lnTo>
                    <a:pt x="1234" y="417"/>
                  </a:lnTo>
                  <a:lnTo>
                    <a:pt x="1234" y="416"/>
                  </a:lnTo>
                  <a:lnTo>
                    <a:pt x="1235" y="414"/>
                  </a:lnTo>
                  <a:lnTo>
                    <a:pt x="1239" y="403"/>
                  </a:lnTo>
                  <a:close/>
                  <a:moveTo>
                    <a:pt x="1209" y="391"/>
                  </a:moveTo>
                  <a:lnTo>
                    <a:pt x="1213" y="395"/>
                  </a:lnTo>
                  <a:lnTo>
                    <a:pt x="1215" y="397"/>
                  </a:lnTo>
                  <a:lnTo>
                    <a:pt x="1215" y="398"/>
                  </a:lnTo>
                  <a:lnTo>
                    <a:pt x="1216" y="402"/>
                  </a:lnTo>
                  <a:lnTo>
                    <a:pt x="1216" y="405"/>
                  </a:lnTo>
                  <a:lnTo>
                    <a:pt x="1216" y="410"/>
                  </a:lnTo>
                  <a:lnTo>
                    <a:pt x="1213" y="410"/>
                  </a:lnTo>
                  <a:lnTo>
                    <a:pt x="1213" y="414"/>
                  </a:lnTo>
                  <a:lnTo>
                    <a:pt x="1206" y="412"/>
                  </a:lnTo>
                  <a:lnTo>
                    <a:pt x="1199" y="410"/>
                  </a:lnTo>
                  <a:lnTo>
                    <a:pt x="1194" y="407"/>
                  </a:lnTo>
                  <a:lnTo>
                    <a:pt x="1190" y="407"/>
                  </a:lnTo>
                  <a:lnTo>
                    <a:pt x="1190" y="403"/>
                  </a:lnTo>
                  <a:lnTo>
                    <a:pt x="1197" y="400"/>
                  </a:lnTo>
                  <a:lnTo>
                    <a:pt x="1204" y="397"/>
                  </a:lnTo>
                  <a:lnTo>
                    <a:pt x="1209" y="391"/>
                  </a:lnTo>
                  <a:close/>
                  <a:moveTo>
                    <a:pt x="1286" y="360"/>
                  </a:moveTo>
                  <a:lnTo>
                    <a:pt x="1290" y="362"/>
                  </a:lnTo>
                  <a:lnTo>
                    <a:pt x="1290" y="362"/>
                  </a:lnTo>
                  <a:lnTo>
                    <a:pt x="1291" y="363"/>
                  </a:lnTo>
                  <a:lnTo>
                    <a:pt x="1291" y="363"/>
                  </a:lnTo>
                  <a:lnTo>
                    <a:pt x="1293" y="365"/>
                  </a:lnTo>
                  <a:lnTo>
                    <a:pt x="1297" y="365"/>
                  </a:lnTo>
                  <a:lnTo>
                    <a:pt x="1297" y="367"/>
                  </a:lnTo>
                  <a:lnTo>
                    <a:pt x="1297" y="369"/>
                  </a:lnTo>
                  <a:lnTo>
                    <a:pt x="1295" y="370"/>
                  </a:lnTo>
                  <a:lnTo>
                    <a:pt x="1295" y="370"/>
                  </a:lnTo>
                  <a:lnTo>
                    <a:pt x="1293" y="372"/>
                  </a:lnTo>
                  <a:lnTo>
                    <a:pt x="1291" y="374"/>
                  </a:lnTo>
                  <a:lnTo>
                    <a:pt x="1290" y="374"/>
                  </a:lnTo>
                  <a:lnTo>
                    <a:pt x="1288" y="376"/>
                  </a:lnTo>
                  <a:lnTo>
                    <a:pt x="1286" y="376"/>
                  </a:lnTo>
                  <a:lnTo>
                    <a:pt x="1283" y="376"/>
                  </a:lnTo>
                  <a:lnTo>
                    <a:pt x="1283" y="370"/>
                  </a:lnTo>
                  <a:lnTo>
                    <a:pt x="1283" y="367"/>
                  </a:lnTo>
                  <a:lnTo>
                    <a:pt x="1284" y="365"/>
                  </a:lnTo>
                  <a:lnTo>
                    <a:pt x="1286" y="360"/>
                  </a:lnTo>
                  <a:close/>
                  <a:moveTo>
                    <a:pt x="0" y="341"/>
                  </a:moveTo>
                  <a:lnTo>
                    <a:pt x="17" y="344"/>
                  </a:lnTo>
                  <a:lnTo>
                    <a:pt x="29" y="349"/>
                  </a:lnTo>
                  <a:lnTo>
                    <a:pt x="38" y="360"/>
                  </a:lnTo>
                  <a:lnTo>
                    <a:pt x="35" y="363"/>
                  </a:lnTo>
                  <a:lnTo>
                    <a:pt x="31" y="363"/>
                  </a:lnTo>
                  <a:lnTo>
                    <a:pt x="29" y="365"/>
                  </a:lnTo>
                  <a:lnTo>
                    <a:pt x="28" y="367"/>
                  </a:lnTo>
                  <a:lnTo>
                    <a:pt x="22" y="369"/>
                  </a:lnTo>
                  <a:lnTo>
                    <a:pt x="19" y="365"/>
                  </a:lnTo>
                  <a:lnTo>
                    <a:pt x="14" y="362"/>
                  </a:lnTo>
                  <a:lnTo>
                    <a:pt x="10" y="358"/>
                  </a:lnTo>
                  <a:lnTo>
                    <a:pt x="5" y="356"/>
                  </a:lnTo>
                  <a:lnTo>
                    <a:pt x="3" y="355"/>
                  </a:lnTo>
                  <a:lnTo>
                    <a:pt x="0" y="351"/>
                  </a:lnTo>
                  <a:lnTo>
                    <a:pt x="0" y="348"/>
                  </a:lnTo>
                  <a:lnTo>
                    <a:pt x="0" y="341"/>
                  </a:lnTo>
                  <a:close/>
                  <a:moveTo>
                    <a:pt x="1178" y="299"/>
                  </a:moveTo>
                  <a:lnTo>
                    <a:pt x="1178" y="307"/>
                  </a:lnTo>
                  <a:lnTo>
                    <a:pt x="1180" y="311"/>
                  </a:lnTo>
                  <a:lnTo>
                    <a:pt x="1181" y="314"/>
                  </a:lnTo>
                  <a:lnTo>
                    <a:pt x="1181" y="320"/>
                  </a:lnTo>
                  <a:lnTo>
                    <a:pt x="1181" y="327"/>
                  </a:lnTo>
                  <a:lnTo>
                    <a:pt x="1201" y="327"/>
                  </a:lnTo>
                  <a:lnTo>
                    <a:pt x="1218" y="346"/>
                  </a:lnTo>
                  <a:lnTo>
                    <a:pt x="1235" y="365"/>
                  </a:lnTo>
                  <a:lnTo>
                    <a:pt x="1235" y="367"/>
                  </a:lnTo>
                  <a:lnTo>
                    <a:pt x="1234" y="369"/>
                  </a:lnTo>
                  <a:lnTo>
                    <a:pt x="1234" y="370"/>
                  </a:lnTo>
                  <a:lnTo>
                    <a:pt x="1234" y="370"/>
                  </a:lnTo>
                  <a:lnTo>
                    <a:pt x="1232" y="372"/>
                  </a:lnTo>
                  <a:lnTo>
                    <a:pt x="1229" y="376"/>
                  </a:lnTo>
                  <a:lnTo>
                    <a:pt x="1227" y="377"/>
                  </a:lnTo>
                  <a:lnTo>
                    <a:pt x="1225" y="379"/>
                  </a:lnTo>
                  <a:lnTo>
                    <a:pt x="1223" y="379"/>
                  </a:lnTo>
                  <a:lnTo>
                    <a:pt x="1218" y="379"/>
                  </a:lnTo>
                  <a:lnTo>
                    <a:pt x="1213" y="381"/>
                  </a:lnTo>
                  <a:lnTo>
                    <a:pt x="1213" y="376"/>
                  </a:lnTo>
                  <a:lnTo>
                    <a:pt x="1213" y="370"/>
                  </a:lnTo>
                  <a:lnTo>
                    <a:pt x="1213" y="367"/>
                  </a:lnTo>
                  <a:lnTo>
                    <a:pt x="1213" y="365"/>
                  </a:lnTo>
                  <a:lnTo>
                    <a:pt x="1209" y="362"/>
                  </a:lnTo>
                  <a:lnTo>
                    <a:pt x="1206" y="360"/>
                  </a:lnTo>
                  <a:lnTo>
                    <a:pt x="1201" y="356"/>
                  </a:lnTo>
                  <a:lnTo>
                    <a:pt x="1195" y="370"/>
                  </a:lnTo>
                  <a:lnTo>
                    <a:pt x="1185" y="379"/>
                  </a:lnTo>
                  <a:lnTo>
                    <a:pt x="1171" y="384"/>
                  </a:lnTo>
                  <a:lnTo>
                    <a:pt x="1171" y="379"/>
                  </a:lnTo>
                  <a:lnTo>
                    <a:pt x="1171" y="376"/>
                  </a:lnTo>
                  <a:lnTo>
                    <a:pt x="1173" y="372"/>
                  </a:lnTo>
                  <a:lnTo>
                    <a:pt x="1171" y="369"/>
                  </a:lnTo>
                  <a:lnTo>
                    <a:pt x="1169" y="365"/>
                  </a:lnTo>
                  <a:lnTo>
                    <a:pt x="1167" y="360"/>
                  </a:lnTo>
                  <a:lnTo>
                    <a:pt x="1162" y="358"/>
                  </a:lnTo>
                  <a:lnTo>
                    <a:pt x="1159" y="356"/>
                  </a:lnTo>
                  <a:lnTo>
                    <a:pt x="1155" y="356"/>
                  </a:lnTo>
                  <a:lnTo>
                    <a:pt x="1152" y="355"/>
                  </a:lnTo>
                  <a:lnTo>
                    <a:pt x="1150" y="355"/>
                  </a:lnTo>
                  <a:lnTo>
                    <a:pt x="1146" y="353"/>
                  </a:lnTo>
                  <a:lnTo>
                    <a:pt x="1143" y="349"/>
                  </a:lnTo>
                  <a:lnTo>
                    <a:pt x="1153" y="337"/>
                  </a:lnTo>
                  <a:lnTo>
                    <a:pt x="1160" y="323"/>
                  </a:lnTo>
                  <a:lnTo>
                    <a:pt x="1167" y="309"/>
                  </a:lnTo>
                  <a:lnTo>
                    <a:pt x="1178" y="299"/>
                  </a:lnTo>
                  <a:close/>
                  <a:moveTo>
                    <a:pt x="2150" y="269"/>
                  </a:moveTo>
                  <a:lnTo>
                    <a:pt x="2152" y="273"/>
                  </a:lnTo>
                  <a:lnTo>
                    <a:pt x="2154" y="276"/>
                  </a:lnTo>
                  <a:lnTo>
                    <a:pt x="2155" y="278"/>
                  </a:lnTo>
                  <a:lnTo>
                    <a:pt x="2155" y="281"/>
                  </a:lnTo>
                  <a:lnTo>
                    <a:pt x="2157" y="285"/>
                  </a:lnTo>
                  <a:lnTo>
                    <a:pt x="2157" y="292"/>
                  </a:lnTo>
                  <a:lnTo>
                    <a:pt x="2157" y="297"/>
                  </a:lnTo>
                  <a:lnTo>
                    <a:pt x="2159" y="311"/>
                  </a:lnTo>
                  <a:lnTo>
                    <a:pt x="2161" y="327"/>
                  </a:lnTo>
                  <a:lnTo>
                    <a:pt x="2161" y="341"/>
                  </a:lnTo>
                  <a:lnTo>
                    <a:pt x="2141" y="351"/>
                  </a:lnTo>
                  <a:lnTo>
                    <a:pt x="2119" y="360"/>
                  </a:lnTo>
                  <a:lnTo>
                    <a:pt x="2098" y="370"/>
                  </a:lnTo>
                  <a:lnTo>
                    <a:pt x="2080" y="384"/>
                  </a:lnTo>
                  <a:lnTo>
                    <a:pt x="2075" y="381"/>
                  </a:lnTo>
                  <a:lnTo>
                    <a:pt x="2066" y="377"/>
                  </a:lnTo>
                  <a:lnTo>
                    <a:pt x="2054" y="370"/>
                  </a:lnTo>
                  <a:lnTo>
                    <a:pt x="2044" y="365"/>
                  </a:lnTo>
                  <a:lnTo>
                    <a:pt x="2035" y="360"/>
                  </a:lnTo>
                  <a:lnTo>
                    <a:pt x="2031" y="356"/>
                  </a:lnTo>
                  <a:lnTo>
                    <a:pt x="2033" y="355"/>
                  </a:lnTo>
                  <a:lnTo>
                    <a:pt x="2035" y="353"/>
                  </a:lnTo>
                  <a:lnTo>
                    <a:pt x="2035" y="353"/>
                  </a:lnTo>
                  <a:lnTo>
                    <a:pt x="2037" y="351"/>
                  </a:lnTo>
                  <a:lnTo>
                    <a:pt x="2037" y="349"/>
                  </a:lnTo>
                  <a:lnTo>
                    <a:pt x="2038" y="346"/>
                  </a:lnTo>
                  <a:lnTo>
                    <a:pt x="2033" y="342"/>
                  </a:lnTo>
                  <a:lnTo>
                    <a:pt x="2026" y="341"/>
                  </a:lnTo>
                  <a:lnTo>
                    <a:pt x="2021" y="337"/>
                  </a:lnTo>
                  <a:lnTo>
                    <a:pt x="2016" y="334"/>
                  </a:lnTo>
                  <a:lnTo>
                    <a:pt x="2019" y="334"/>
                  </a:lnTo>
                  <a:lnTo>
                    <a:pt x="2023" y="330"/>
                  </a:lnTo>
                  <a:lnTo>
                    <a:pt x="2024" y="328"/>
                  </a:lnTo>
                  <a:lnTo>
                    <a:pt x="2026" y="328"/>
                  </a:lnTo>
                  <a:lnTo>
                    <a:pt x="2028" y="327"/>
                  </a:lnTo>
                  <a:lnTo>
                    <a:pt x="2033" y="327"/>
                  </a:lnTo>
                  <a:lnTo>
                    <a:pt x="2038" y="327"/>
                  </a:lnTo>
                  <a:lnTo>
                    <a:pt x="2038" y="314"/>
                  </a:lnTo>
                  <a:lnTo>
                    <a:pt x="2012" y="314"/>
                  </a:lnTo>
                  <a:lnTo>
                    <a:pt x="2007" y="304"/>
                  </a:lnTo>
                  <a:lnTo>
                    <a:pt x="2016" y="297"/>
                  </a:lnTo>
                  <a:lnTo>
                    <a:pt x="2023" y="290"/>
                  </a:lnTo>
                  <a:lnTo>
                    <a:pt x="2031" y="287"/>
                  </a:lnTo>
                  <a:lnTo>
                    <a:pt x="2045" y="283"/>
                  </a:lnTo>
                  <a:lnTo>
                    <a:pt x="2051" y="288"/>
                  </a:lnTo>
                  <a:lnTo>
                    <a:pt x="2054" y="294"/>
                  </a:lnTo>
                  <a:lnTo>
                    <a:pt x="2058" y="297"/>
                  </a:lnTo>
                  <a:lnTo>
                    <a:pt x="2061" y="304"/>
                  </a:lnTo>
                  <a:lnTo>
                    <a:pt x="2072" y="295"/>
                  </a:lnTo>
                  <a:lnTo>
                    <a:pt x="2082" y="288"/>
                  </a:lnTo>
                  <a:lnTo>
                    <a:pt x="2096" y="283"/>
                  </a:lnTo>
                  <a:lnTo>
                    <a:pt x="2098" y="288"/>
                  </a:lnTo>
                  <a:lnTo>
                    <a:pt x="2101" y="290"/>
                  </a:lnTo>
                  <a:lnTo>
                    <a:pt x="2101" y="292"/>
                  </a:lnTo>
                  <a:lnTo>
                    <a:pt x="2103" y="292"/>
                  </a:lnTo>
                  <a:lnTo>
                    <a:pt x="2105" y="292"/>
                  </a:lnTo>
                  <a:lnTo>
                    <a:pt x="2108" y="292"/>
                  </a:lnTo>
                  <a:lnTo>
                    <a:pt x="2117" y="287"/>
                  </a:lnTo>
                  <a:lnTo>
                    <a:pt x="2122" y="281"/>
                  </a:lnTo>
                  <a:lnTo>
                    <a:pt x="2129" y="276"/>
                  </a:lnTo>
                  <a:lnTo>
                    <a:pt x="2136" y="271"/>
                  </a:lnTo>
                  <a:lnTo>
                    <a:pt x="2150" y="269"/>
                  </a:lnTo>
                  <a:close/>
                  <a:moveTo>
                    <a:pt x="1302" y="206"/>
                  </a:moveTo>
                  <a:lnTo>
                    <a:pt x="1305" y="208"/>
                  </a:lnTo>
                  <a:lnTo>
                    <a:pt x="1307" y="210"/>
                  </a:lnTo>
                  <a:lnTo>
                    <a:pt x="1309" y="210"/>
                  </a:lnTo>
                  <a:lnTo>
                    <a:pt x="1311" y="211"/>
                  </a:lnTo>
                  <a:lnTo>
                    <a:pt x="1311" y="213"/>
                  </a:lnTo>
                  <a:lnTo>
                    <a:pt x="1311" y="215"/>
                  </a:lnTo>
                  <a:lnTo>
                    <a:pt x="1312" y="218"/>
                  </a:lnTo>
                  <a:lnTo>
                    <a:pt x="1316" y="224"/>
                  </a:lnTo>
                  <a:lnTo>
                    <a:pt x="1318" y="229"/>
                  </a:lnTo>
                  <a:lnTo>
                    <a:pt x="1319" y="234"/>
                  </a:lnTo>
                  <a:lnTo>
                    <a:pt x="1321" y="241"/>
                  </a:lnTo>
                  <a:lnTo>
                    <a:pt x="1316" y="243"/>
                  </a:lnTo>
                  <a:lnTo>
                    <a:pt x="1311" y="245"/>
                  </a:lnTo>
                  <a:lnTo>
                    <a:pt x="1305" y="245"/>
                  </a:lnTo>
                  <a:lnTo>
                    <a:pt x="1297" y="246"/>
                  </a:lnTo>
                  <a:lnTo>
                    <a:pt x="1295" y="238"/>
                  </a:lnTo>
                  <a:lnTo>
                    <a:pt x="1293" y="229"/>
                  </a:lnTo>
                  <a:lnTo>
                    <a:pt x="1293" y="218"/>
                  </a:lnTo>
                  <a:lnTo>
                    <a:pt x="1297" y="215"/>
                  </a:lnTo>
                  <a:lnTo>
                    <a:pt x="1298" y="211"/>
                  </a:lnTo>
                  <a:lnTo>
                    <a:pt x="1302" y="206"/>
                  </a:lnTo>
                  <a:close/>
                  <a:moveTo>
                    <a:pt x="1604" y="177"/>
                  </a:moveTo>
                  <a:lnTo>
                    <a:pt x="1611" y="180"/>
                  </a:lnTo>
                  <a:lnTo>
                    <a:pt x="1618" y="184"/>
                  </a:lnTo>
                  <a:lnTo>
                    <a:pt x="1621" y="187"/>
                  </a:lnTo>
                  <a:lnTo>
                    <a:pt x="1626" y="191"/>
                  </a:lnTo>
                  <a:lnTo>
                    <a:pt x="1632" y="196"/>
                  </a:lnTo>
                  <a:lnTo>
                    <a:pt x="1630" y="199"/>
                  </a:lnTo>
                  <a:lnTo>
                    <a:pt x="1630" y="199"/>
                  </a:lnTo>
                  <a:lnTo>
                    <a:pt x="1630" y="201"/>
                  </a:lnTo>
                  <a:lnTo>
                    <a:pt x="1628" y="201"/>
                  </a:lnTo>
                  <a:lnTo>
                    <a:pt x="1628" y="203"/>
                  </a:lnTo>
                  <a:lnTo>
                    <a:pt x="1625" y="206"/>
                  </a:lnTo>
                  <a:lnTo>
                    <a:pt x="1625" y="208"/>
                  </a:lnTo>
                  <a:lnTo>
                    <a:pt x="1623" y="208"/>
                  </a:lnTo>
                  <a:lnTo>
                    <a:pt x="1621" y="208"/>
                  </a:lnTo>
                  <a:lnTo>
                    <a:pt x="1619" y="210"/>
                  </a:lnTo>
                  <a:lnTo>
                    <a:pt x="1616" y="211"/>
                  </a:lnTo>
                  <a:lnTo>
                    <a:pt x="1611" y="206"/>
                  </a:lnTo>
                  <a:lnTo>
                    <a:pt x="1606" y="201"/>
                  </a:lnTo>
                  <a:lnTo>
                    <a:pt x="1599" y="196"/>
                  </a:lnTo>
                  <a:lnTo>
                    <a:pt x="1593" y="192"/>
                  </a:lnTo>
                  <a:lnTo>
                    <a:pt x="1597" y="180"/>
                  </a:lnTo>
                  <a:lnTo>
                    <a:pt x="1600" y="180"/>
                  </a:lnTo>
                  <a:lnTo>
                    <a:pt x="1602" y="178"/>
                  </a:lnTo>
                  <a:lnTo>
                    <a:pt x="1602" y="178"/>
                  </a:lnTo>
                  <a:lnTo>
                    <a:pt x="1602" y="178"/>
                  </a:lnTo>
                  <a:lnTo>
                    <a:pt x="1604" y="177"/>
                  </a:lnTo>
                  <a:close/>
                  <a:moveTo>
                    <a:pt x="2963" y="170"/>
                  </a:moveTo>
                  <a:lnTo>
                    <a:pt x="2979" y="170"/>
                  </a:lnTo>
                  <a:lnTo>
                    <a:pt x="2979" y="177"/>
                  </a:lnTo>
                  <a:lnTo>
                    <a:pt x="2976" y="177"/>
                  </a:lnTo>
                  <a:lnTo>
                    <a:pt x="2972" y="180"/>
                  </a:lnTo>
                  <a:lnTo>
                    <a:pt x="2970" y="180"/>
                  </a:lnTo>
                  <a:lnTo>
                    <a:pt x="2967" y="180"/>
                  </a:lnTo>
                  <a:lnTo>
                    <a:pt x="2967" y="178"/>
                  </a:lnTo>
                  <a:lnTo>
                    <a:pt x="2965" y="175"/>
                  </a:lnTo>
                  <a:lnTo>
                    <a:pt x="2965" y="173"/>
                  </a:lnTo>
                  <a:lnTo>
                    <a:pt x="2963" y="171"/>
                  </a:lnTo>
                  <a:lnTo>
                    <a:pt x="2963" y="170"/>
                  </a:lnTo>
                  <a:close/>
                  <a:moveTo>
                    <a:pt x="989" y="149"/>
                  </a:moveTo>
                  <a:lnTo>
                    <a:pt x="1005" y="159"/>
                  </a:lnTo>
                  <a:lnTo>
                    <a:pt x="1019" y="171"/>
                  </a:lnTo>
                  <a:lnTo>
                    <a:pt x="1033" y="184"/>
                  </a:lnTo>
                  <a:lnTo>
                    <a:pt x="1028" y="184"/>
                  </a:lnTo>
                  <a:lnTo>
                    <a:pt x="1024" y="189"/>
                  </a:lnTo>
                  <a:lnTo>
                    <a:pt x="1021" y="191"/>
                  </a:lnTo>
                  <a:lnTo>
                    <a:pt x="1016" y="191"/>
                  </a:lnTo>
                  <a:lnTo>
                    <a:pt x="1010" y="192"/>
                  </a:lnTo>
                  <a:lnTo>
                    <a:pt x="1002" y="192"/>
                  </a:lnTo>
                  <a:lnTo>
                    <a:pt x="995" y="185"/>
                  </a:lnTo>
                  <a:lnTo>
                    <a:pt x="988" y="180"/>
                  </a:lnTo>
                  <a:lnTo>
                    <a:pt x="979" y="177"/>
                  </a:lnTo>
                  <a:lnTo>
                    <a:pt x="979" y="173"/>
                  </a:lnTo>
                  <a:lnTo>
                    <a:pt x="995" y="164"/>
                  </a:lnTo>
                  <a:lnTo>
                    <a:pt x="993" y="161"/>
                  </a:lnTo>
                  <a:lnTo>
                    <a:pt x="991" y="159"/>
                  </a:lnTo>
                  <a:lnTo>
                    <a:pt x="991" y="156"/>
                  </a:lnTo>
                  <a:lnTo>
                    <a:pt x="989" y="149"/>
                  </a:lnTo>
                  <a:close/>
                  <a:moveTo>
                    <a:pt x="4822" y="100"/>
                  </a:moveTo>
                  <a:lnTo>
                    <a:pt x="4826" y="105"/>
                  </a:lnTo>
                  <a:lnTo>
                    <a:pt x="4829" y="109"/>
                  </a:lnTo>
                  <a:lnTo>
                    <a:pt x="4833" y="109"/>
                  </a:lnTo>
                  <a:lnTo>
                    <a:pt x="4835" y="110"/>
                  </a:lnTo>
                  <a:lnTo>
                    <a:pt x="4836" y="110"/>
                  </a:lnTo>
                  <a:lnTo>
                    <a:pt x="4840" y="110"/>
                  </a:lnTo>
                  <a:lnTo>
                    <a:pt x="4842" y="110"/>
                  </a:lnTo>
                  <a:lnTo>
                    <a:pt x="4843" y="110"/>
                  </a:lnTo>
                  <a:lnTo>
                    <a:pt x="4847" y="112"/>
                  </a:lnTo>
                  <a:lnTo>
                    <a:pt x="4849" y="115"/>
                  </a:lnTo>
                  <a:lnTo>
                    <a:pt x="4842" y="121"/>
                  </a:lnTo>
                  <a:lnTo>
                    <a:pt x="4835" y="126"/>
                  </a:lnTo>
                  <a:lnTo>
                    <a:pt x="4800" y="129"/>
                  </a:lnTo>
                  <a:lnTo>
                    <a:pt x="4800" y="115"/>
                  </a:lnTo>
                  <a:lnTo>
                    <a:pt x="4805" y="110"/>
                  </a:lnTo>
                  <a:lnTo>
                    <a:pt x="4810" y="107"/>
                  </a:lnTo>
                  <a:lnTo>
                    <a:pt x="4815" y="103"/>
                  </a:lnTo>
                  <a:lnTo>
                    <a:pt x="4822" y="100"/>
                  </a:lnTo>
                  <a:close/>
                  <a:moveTo>
                    <a:pt x="1063" y="72"/>
                  </a:moveTo>
                  <a:lnTo>
                    <a:pt x="1064" y="79"/>
                  </a:lnTo>
                  <a:lnTo>
                    <a:pt x="1064" y="84"/>
                  </a:lnTo>
                  <a:lnTo>
                    <a:pt x="1066" y="86"/>
                  </a:lnTo>
                  <a:lnTo>
                    <a:pt x="1068" y="88"/>
                  </a:lnTo>
                  <a:lnTo>
                    <a:pt x="1070" y="89"/>
                  </a:lnTo>
                  <a:lnTo>
                    <a:pt x="1073" y="93"/>
                  </a:lnTo>
                  <a:lnTo>
                    <a:pt x="1075" y="96"/>
                  </a:lnTo>
                  <a:lnTo>
                    <a:pt x="1073" y="100"/>
                  </a:lnTo>
                  <a:lnTo>
                    <a:pt x="1071" y="105"/>
                  </a:lnTo>
                  <a:lnTo>
                    <a:pt x="1070" y="109"/>
                  </a:lnTo>
                  <a:lnTo>
                    <a:pt x="1068" y="112"/>
                  </a:lnTo>
                  <a:lnTo>
                    <a:pt x="1066" y="119"/>
                  </a:lnTo>
                  <a:lnTo>
                    <a:pt x="1073" y="121"/>
                  </a:lnTo>
                  <a:lnTo>
                    <a:pt x="1077" y="124"/>
                  </a:lnTo>
                  <a:lnTo>
                    <a:pt x="1080" y="128"/>
                  </a:lnTo>
                  <a:lnTo>
                    <a:pt x="1082" y="131"/>
                  </a:lnTo>
                  <a:lnTo>
                    <a:pt x="1082" y="138"/>
                  </a:lnTo>
                  <a:lnTo>
                    <a:pt x="1082" y="145"/>
                  </a:lnTo>
                  <a:lnTo>
                    <a:pt x="1077" y="149"/>
                  </a:lnTo>
                  <a:lnTo>
                    <a:pt x="1073" y="152"/>
                  </a:lnTo>
                  <a:lnTo>
                    <a:pt x="1071" y="157"/>
                  </a:lnTo>
                  <a:lnTo>
                    <a:pt x="1070" y="163"/>
                  </a:lnTo>
                  <a:lnTo>
                    <a:pt x="1066" y="170"/>
                  </a:lnTo>
                  <a:lnTo>
                    <a:pt x="1091" y="170"/>
                  </a:lnTo>
                  <a:lnTo>
                    <a:pt x="1091" y="185"/>
                  </a:lnTo>
                  <a:lnTo>
                    <a:pt x="1094" y="199"/>
                  </a:lnTo>
                  <a:lnTo>
                    <a:pt x="1105" y="199"/>
                  </a:lnTo>
                  <a:lnTo>
                    <a:pt x="1110" y="194"/>
                  </a:lnTo>
                  <a:lnTo>
                    <a:pt x="1115" y="189"/>
                  </a:lnTo>
                  <a:lnTo>
                    <a:pt x="1120" y="184"/>
                  </a:lnTo>
                  <a:lnTo>
                    <a:pt x="1129" y="180"/>
                  </a:lnTo>
                  <a:lnTo>
                    <a:pt x="1129" y="191"/>
                  </a:lnTo>
                  <a:lnTo>
                    <a:pt x="1127" y="205"/>
                  </a:lnTo>
                  <a:lnTo>
                    <a:pt x="1126" y="217"/>
                  </a:lnTo>
                  <a:lnTo>
                    <a:pt x="1126" y="225"/>
                  </a:lnTo>
                  <a:lnTo>
                    <a:pt x="1124" y="231"/>
                  </a:lnTo>
                  <a:lnTo>
                    <a:pt x="1127" y="234"/>
                  </a:lnTo>
                  <a:lnTo>
                    <a:pt x="1129" y="236"/>
                  </a:lnTo>
                  <a:lnTo>
                    <a:pt x="1131" y="238"/>
                  </a:lnTo>
                  <a:lnTo>
                    <a:pt x="1134" y="239"/>
                  </a:lnTo>
                  <a:lnTo>
                    <a:pt x="1139" y="241"/>
                  </a:lnTo>
                  <a:lnTo>
                    <a:pt x="1148" y="227"/>
                  </a:lnTo>
                  <a:lnTo>
                    <a:pt x="1155" y="211"/>
                  </a:lnTo>
                  <a:lnTo>
                    <a:pt x="1155" y="199"/>
                  </a:lnTo>
                  <a:lnTo>
                    <a:pt x="1153" y="187"/>
                  </a:lnTo>
                  <a:lnTo>
                    <a:pt x="1153" y="175"/>
                  </a:lnTo>
                  <a:lnTo>
                    <a:pt x="1157" y="163"/>
                  </a:lnTo>
                  <a:lnTo>
                    <a:pt x="1167" y="154"/>
                  </a:lnTo>
                  <a:lnTo>
                    <a:pt x="1171" y="150"/>
                  </a:lnTo>
                  <a:lnTo>
                    <a:pt x="1174" y="150"/>
                  </a:lnTo>
                  <a:lnTo>
                    <a:pt x="1178" y="152"/>
                  </a:lnTo>
                  <a:lnTo>
                    <a:pt x="1181" y="154"/>
                  </a:lnTo>
                  <a:lnTo>
                    <a:pt x="1183" y="157"/>
                  </a:lnTo>
                  <a:lnTo>
                    <a:pt x="1187" y="161"/>
                  </a:lnTo>
                  <a:lnTo>
                    <a:pt x="1188" y="164"/>
                  </a:lnTo>
                  <a:lnTo>
                    <a:pt x="1192" y="166"/>
                  </a:lnTo>
                  <a:lnTo>
                    <a:pt x="1194" y="170"/>
                  </a:lnTo>
                  <a:lnTo>
                    <a:pt x="1201" y="170"/>
                  </a:lnTo>
                  <a:lnTo>
                    <a:pt x="1209" y="166"/>
                  </a:lnTo>
                  <a:lnTo>
                    <a:pt x="1218" y="164"/>
                  </a:lnTo>
                  <a:lnTo>
                    <a:pt x="1225" y="170"/>
                  </a:lnTo>
                  <a:lnTo>
                    <a:pt x="1225" y="184"/>
                  </a:lnTo>
                  <a:lnTo>
                    <a:pt x="1225" y="191"/>
                  </a:lnTo>
                  <a:lnTo>
                    <a:pt x="1223" y="203"/>
                  </a:lnTo>
                  <a:lnTo>
                    <a:pt x="1222" y="218"/>
                  </a:lnTo>
                  <a:lnTo>
                    <a:pt x="1218" y="236"/>
                  </a:lnTo>
                  <a:lnTo>
                    <a:pt x="1215" y="250"/>
                  </a:lnTo>
                  <a:lnTo>
                    <a:pt x="1213" y="260"/>
                  </a:lnTo>
                  <a:lnTo>
                    <a:pt x="1206" y="260"/>
                  </a:lnTo>
                  <a:lnTo>
                    <a:pt x="1202" y="259"/>
                  </a:lnTo>
                  <a:lnTo>
                    <a:pt x="1199" y="257"/>
                  </a:lnTo>
                  <a:lnTo>
                    <a:pt x="1195" y="255"/>
                  </a:lnTo>
                  <a:lnTo>
                    <a:pt x="1190" y="253"/>
                  </a:lnTo>
                  <a:lnTo>
                    <a:pt x="1190" y="257"/>
                  </a:lnTo>
                  <a:lnTo>
                    <a:pt x="1192" y="259"/>
                  </a:lnTo>
                  <a:lnTo>
                    <a:pt x="1194" y="260"/>
                  </a:lnTo>
                  <a:lnTo>
                    <a:pt x="1195" y="262"/>
                  </a:lnTo>
                  <a:lnTo>
                    <a:pt x="1195" y="264"/>
                  </a:lnTo>
                  <a:lnTo>
                    <a:pt x="1197" y="267"/>
                  </a:lnTo>
                  <a:lnTo>
                    <a:pt x="1197" y="273"/>
                  </a:lnTo>
                  <a:lnTo>
                    <a:pt x="1148" y="276"/>
                  </a:lnTo>
                  <a:lnTo>
                    <a:pt x="1148" y="280"/>
                  </a:lnTo>
                  <a:lnTo>
                    <a:pt x="1152" y="290"/>
                  </a:lnTo>
                  <a:lnTo>
                    <a:pt x="1150" y="301"/>
                  </a:lnTo>
                  <a:lnTo>
                    <a:pt x="1148" y="318"/>
                  </a:lnTo>
                  <a:lnTo>
                    <a:pt x="1139" y="318"/>
                  </a:lnTo>
                  <a:lnTo>
                    <a:pt x="1127" y="311"/>
                  </a:lnTo>
                  <a:lnTo>
                    <a:pt x="1110" y="307"/>
                  </a:lnTo>
                  <a:lnTo>
                    <a:pt x="1110" y="311"/>
                  </a:lnTo>
                  <a:lnTo>
                    <a:pt x="1113" y="311"/>
                  </a:lnTo>
                  <a:lnTo>
                    <a:pt x="1117" y="314"/>
                  </a:lnTo>
                  <a:lnTo>
                    <a:pt x="1119" y="316"/>
                  </a:lnTo>
                  <a:lnTo>
                    <a:pt x="1120" y="318"/>
                  </a:lnTo>
                  <a:lnTo>
                    <a:pt x="1122" y="320"/>
                  </a:lnTo>
                  <a:lnTo>
                    <a:pt x="1124" y="325"/>
                  </a:lnTo>
                  <a:lnTo>
                    <a:pt x="1124" y="330"/>
                  </a:lnTo>
                  <a:lnTo>
                    <a:pt x="1122" y="334"/>
                  </a:lnTo>
                  <a:lnTo>
                    <a:pt x="1119" y="337"/>
                  </a:lnTo>
                  <a:lnTo>
                    <a:pt x="1117" y="341"/>
                  </a:lnTo>
                  <a:lnTo>
                    <a:pt x="1108" y="348"/>
                  </a:lnTo>
                  <a:lnTo>
                    <a:pt x="1101" y="355"/>
                  </a:lnTo>
                  <a:lnTo>
                    <a:pt x="1098" y="363"/>
                  </a:lnTo>
                  <a:lnTo>
                    <a:pt x="1094" y="376"/>
                  </a:lnTo>
                  <a:lnTo>
                    <a:pt x="1087" y="376"/>
                  </a:lnTo>
                  <a:lnTo>
                    <a:pt x="1082" y="374"/>
                  </a:lnTo>
                  <a:lnTo>
                    <a:pt x="1077" y="372"/>
                  </a:lnTo>
                  <a:lnTo>
                    <a:pt x="1073" y="370"/>
                  </a:lnTo>
                  <a:lnTo>
                    <a:pt x="1066" y="369"/>
                  </a:lnTo>
                  <a:lnTo>
                    <a:pt x="1066" y="372"/>
                  </a:lnTo>
                  <a:lnTo>
                    <a:pt x="1075" y="372"/>
                  </a:lnTo>
                  <a:lnTo>
                    <a:pt x="1077" y="376"/>
                  </a:lnTo>
                  <a:lnTo>
                    <a:pt x="1078" y="379"/>
                  </a:lnTo>
                  <a:lnTo>
                    <a:pt x="1080" y="381"/>
                  </a:lnTo>
                  <a:lnTo>
                    <a:pt x="1080" y="384"/>
                  </a:lnTo>
                  <a:lnTo>
                    <a:pt x="1082" y="390"/>
                  </a:lnTo>
                  <a:lnTo>
                    <a:pt x="1082" y="395"/>
                  </a:lnTo>
                  <a:lnTo>
                    <a:pt x="1066" y="400"/>
                  </a:lnTo>
                  <a:lnTo>
                    <a:pt x="1052" y="409"/>
                  </a:lnTo>
                  <a:lnTo>
                    <a:pt x="1043" y="419"/>
                  </a:lnTo>
                  <a:lnTo>
                    <a:pt x="1037" y="435"/>
                  </a:lnTo>
                  <a:lnTo>
                    <a:pt x="1037" y="458"/>
                  </a:lnTo>
                  <a:lnTo>
                    <a:pt x="1043" y="472"/>
                  </a:lnTo>
                  <a:lnTo>
                    <a:pt x="1047" y="491"/>
                  </a:lnTo>
                  <a:lnTo>
                    <a:pt x="1047" y="510"/>
                  </a:lnTo>
                  <a:lnTo>
                    <a:pt x="1066" y="510"/>
                  </a:lnTo>
                  <a:lnTo>
                    <a:pt x="1066" y="519"/>
                  </a:lnTo>
                  <a:lnTo>
                    <a:pt x="1070" y="522"/>
                  </a:lnTo>
                  <a:lnTo>
                    <a:pt x="1070" y="526"/>
                  </a:lnTo>
                  <a:lnTo>
                    <a:pt x="1070" y="529"/>
                  </a:lnTo>
                  <a:lnTo>
                    <a:pt x="1070" y="531"/>
                  </a:lnTo>
                  <a:lnTo>
                    <a:pt x="1070" y="533"/>
                  </a:lnTo>
                  <a:lnTo>
                    <a:pt x="1070" y="534"/>
                  </a:lnTo>
                  <a:lnTo>
                    <a:pt x="1071" y="536"/>
                  </a:lnTo>
                  <a:lnTo>
                    <a:pt x="1077" y="536"/>
                  </a:lnTo>
                  <a:lnTo>
                    <a:pt x="1082" y="538"/>
                  </a:lnTo>
                  <a:lnTo>
                    <a:pt x="1094" y="536"/>
                  </a:lnTo>
                  <a:lnTo>
                    <a:pt x="1106" y="541"/>
                  </a:lnTo>
                  <a:lnTo>
                    <a:pt x="1119" y="550"/>
                  </a:lnTo>
                  <a:lnTo>
                    <a:pt x="1131" y="562"/>
                  </a:lnTo>
                  <a:lnTo>
                    <a:pt x="1141" y="573"/>
                  </a:lnTo>
                  <a:lnTo>
                    <a:pt x="1152" y="580"/>
                  </a:lnTo>
                  <a:lnTo>
                    <a:pt x="1157" y="582"/>
                  </a:lnTo>
                  <a:lnTo>
                    <a:pt x="1160" y="583"/>
                  </a:lnTo>
                  <a:lnTo>
                    <a:pt x="1164" y="582"/>
                  </a:lnTo>
                  <a:lnTo>
                    <a:pt x="1167" y="582"/>
                  </a:lnTo>
                  <a:lnTo>
                    <a:pt x="1169" y="580"/>
                  </a:lnTo>
                  <a:lnTo>
                    <a:pt x="1173" y="578"/>
                  </a:lnTo>
                  <a:lnTo>
                    <a:pt x="1174" y="576"/>
                  </a:lnTo>
                  <a:lnTo>
                    <a:pt x="1178" y="576"/>
                  </a:lnTo>
                  <a:lnTo>
                    <a:pt x="1206" y="583"/>
                  </a:lnTo>
                  <a:lnTo>
                    <a:pt x="1209" y="602"/>
                  </a:lnTo>
                  <a:lnTo>
                    <a:pt x="1213" y="616"/>
                  </a:lnTo>
                  <a:lnTo>
                    <a:pt x="1215" y="627"/>
                  </a:lnTo>
                  <a:lnTo>
                    <a:pt x="1216" y="637"/>
                  </a:lnTo>
                  <a:lnTo>
                    <a:pt x="1220" y="648"/>
                  </a:lnTo>
                  <a:lnTo>
                    <a:pt x="1229" y="660"/>
                  </a:lnTo>
                  <a:lnTo>
                    <a:pt x="1239" y="676"/>
                  </a:lnTo>
                  <a:lnTo>
                    <a:pt x="1242" y="674"/>
                  </a:lnTo>
                  <a:lnTo>
                    <a:pt x="1244" y="674"/>
                  </a:lnTo>
                  <a:lnTo>
                    <a:pt x="1244" y="674"/>
                  </a:lnTo>
                  <a:lnTo>
                    <a:pt x="1246" y="672"/>
                  </a:lnTo>
                  <a:lnTo>
                    <a:pt x="1248" y="672"/>
                  </a:lnTo>
                  <a:lnTo>
                    <a:pt x="1251" y="671"/>
                  </a:lnTo>
                  <a:lnTo>
                    <a:pt x="1253" y="671"/>
                  </a:lnTo>
                  <a:lnTo>
                    <a:pt x="1253" y="669"/>
                  </a:lnTo>
                  <a:lnTo>
                    <a:pt x="1253" y="669"/>
                  </a:lnTo>
                  <a:lnTo>
                    <a:pt x="1253" y="669"/>
                  </a:lnTo>
                  <a:lnTo>
                    <a:pt x="1253" y="667"/>
                  </a:lnTo>
                  <a:lnTo>
                    <a:pt x="1255" y="664"/>
                  </a:lnTo>
                  <a:lnTo>
                    <a:pt x="1255" y="653"/>
                  </a:lnTo>
                  <a:lnTo>
                    <a:pt x="1253" y="639"/>
                  </a:lnTo>
                  <a:lnTo>
                    <a:pt x="1249" y="622"/>
                  </a:lnTo>
                  <a:lnTo>
                    <a:pt x="1244" y="606"/>
                  </a:lnTo>
                  <a:lnTo>
                    <a:pt x="1258" y="599"/>
                  </a:lnTo>
                  <a:lnTo>
                    <a:pt x="1272" y="589"/>
                  </a:lnTo>
                  <a:lnTo>
                    <a:pt x="1281" y="575"/>
                  </a:lnTo>
                  <a:lnTo>
                    <a:pt x="1286" y="557"/>
                  </a:lnTo>
                  <a:lnTo>
                    <a:pt x="1288" y="547"/>
                  </a:lnTo>
                  <a:lnTo>
                    <a:pt x="1286" y="531"/>
                  </a:lnTo>
                  <a:lnTo>
                    <a:pt x="1286" y="515"/>
                  </a:lnTo>
                  <a:lnTo>
                    <a:pt x="1279" y="512"/>
                  </a:lnTo>
                  <a:lnTo>
                    <a:pt x="1276" y="510"/>
                  </a:lnTo>
                  <a:lnTo>
                    <a:pt x="1272" y="508"/>
                  </a:lnTo>
                  <a:lnTo>
                    <a:pt x="1269" y="505"/>
                  </a:lnTo>
                  <a:lnTo>
                    <a:pt x="1267" y="499"/>
                  </a:lnTo>
                  <a:lnTo>
                    <a:pt x="1274" y="487"/>
                  </a:lnTo>
                  <a:lnTo>
                    <a:pt x="1277" y="473"/>
                  </a:lnTo>
                  <a:lnTo>
                    <a:pt x="1274" y="458"/>
                  </a:lnTo>
                  <a:lnTo>
                    <a:pt x="1270" y="442"/>
                  </a:lnTo>
                  <a:lnTo>
                    <a:pt x="1265" y="424"/>
                  </a:lnTo>
                  <a:lnTo>
                    <a:pt x="1263" y="407"/>
                  </a:lnTo>
                  <a:lnTo>
                    <a:pt x="1267" y="407"/>
                  </a:lnTo>
                  <a:lnTo>
                    <a:pt x="1267" y="403"/>
                  </a:lnTo>
                  <a:lnTo>
                    <a:pt x="1291" y="407"/>
                  </a:lnTo>
                  <a:lnTo>
                    <a:pt x="1312" y="407"/>
                  </a:lnTo>
                  <a:lnTo>
                    <a:pt x="1335" y="403"/>
                  </a:lnTo>
                  <a:lnTo>
                    <a:pt x="1340" y="412"/>
                  </a:lnTo>
                  <a:lnTo>
                    <a:pt x="1345" y="424"/>
                  </a:lnTo>
                  <a:lnTo>
                    <a:pt x="1351" y="433"/>
                  </a:lnTo>
                  <a:lnTo>
                    <a:pt x="1356" y="437"/>
                  </a:lnTo>
                  <a:lnTo>
                    <a:pt x="1359" y="438"/>
                  </a:lnTo>
                  <a:lnTo>
                    <a:pt x="1365" y="438"/>
                  </a:lnTo>
                  <a:lnTo>
                    <a:pt x="1370" y="440"/>
                  </a:lnTo>
                  <a:lnTo>
                    <a:pt x="1375" y="442"/>
                  </a:lnTo>
                  <a:lnTo>
                    <a:pt x="1379" y="445"/>
                  </a:lnTo>
                  <a:lnTo>
                    <a:pt x="1380" y="454"/>
                  </a:lnTo>
                  <a:lnTo>
                    <a:pt x="1384" y="470"/>
                  </a:lnTo>
                  <a:lnTo>
                    <a:pt x="1386" y="484"/>
                  </a:lnTo>
                  <a:lnTo>
                    <a:pt x="1389" y="494"/>
                  </a:lnTo>
                  <a:lnTo>
                    <a:pt x="1391" y="496"/>
                  </a:lnTo>
                  <a:lnTo>
                    <a:pt x="1394" y="499"/>
                  </a:lnTo>
                  <a:lnTo>
                    <a:pt x="1398" y="501"/>
                  </a:lnTo>
                  <a:lnTo>
                    <a:pt x="1401" y="505"/>
                  </a:lnTo>
                  <a:lnTo>
                    <a:pt x="1407" y="506"/>
                  </a:lnTo>
                  <a:lnTo>
                    <a:pt x="1408" y="510"/>
                  </a:lnTo>
                  <a:lnTo>
                    <a:pt x="1422" y="499"/>
                  </a:lnTo>
                  <a:lnTo>
                    <a:pt x="1433" y="486"/>
                  </a:lnTo>
                  <a:lnTo>
                    <a:pt x="1441" y="472"/>
                  </a:lnTo>
                  <a:lnTo>
                    <a:pt x="1455" y="461"/>
                  </a:lnTo>
                  <a:lnTo>
                    <a:pt x="1457" y="473"/>
                  </a:lnTo>
                  <a:lnTo>
                    <a:pt x="1462" y="480"/>
                  </a:lnTo>
                  <a:lnTo>
                    <a:pt x="1469" y="487"/>
                  </a:lnTo>
                  <a:lnTo>
                    <a:pt x="1476" y="494"/>
                  </a:lnTo>
                  <a:lnTo>
                    <a:pt x="1482" y="503"/>
                  </a:lnTo>
                  <a:lnTo>
                    <a:pt x="1482" y="506"/>
                  </a:lnTo>
                  <a:lnTo>
                    <a:pt x="1482" y="510"/>
                  </a:lnTo>
                  <a:lnTo>
                    <a:pt x="1480" y="512"/>
                  </a:lnTo>
                  <a:lnTo>
                    <a:pt x="1480" y="515"/>
                  </a:lnTo>
                  <a:lnTo>
                    <a:pt x="1478" y="519"/>
                  </a:lnTo>
                  <a:lnTo>
                    <a:pt x="1480" y="522"/>
                  </a:lnTo>
                  <a:lnTo>
                    <a:pt x="1482" y="526"/>
                  </a:lnTo>
                  <a:lnTo>
                    <a:pt x="1483" y="527"/>
                  </a:lnTo>
                  <a:lnTo>
                    <a:pt x="1487" y="527"/>
                  </a:lnTo>
                  <a:lnTo>
                    <a:pt x="1490" y="527"/>
                  </a:lnTo>
                  <a:lnTo>
                    <a:pt x="1492" y="527"/>
                  </a:lnTo>
                  <a:lnTo>
                    <a:pt x="1496" y="527"/>
                  </a:lnTo>
                  <a:lnTo>
                    <a:pt x="1497" y="529"/>
                  </a:lnTo>
                  <a:lnTo>
                    <a:pt x="1503" y="543"/>
                  </a:lnTo>
                  <a:lnTo>
                    <a:pt x="1503" y="554"/>
                  </a:lnTo>
                  <a:lnTo>
                    <a:pt x="1501" y="564"/>
                  </a:lnTo>
                  <a:lnTo>
                    <a:pt x="1504" y="573"/>
                  </a:lnTo>
                  <a:lnTo>
                    <a:pt x="1517" y="583"/>
                  </a:lnTo>
                  <a:lnTo>
                    <a:pt x="1506" y="604"/>
                  </a:lnTo>
                  <a:lnTo>
                    <a:pt x="1494" y="622"/>
                  </a:lnTo>
                  <a:lnTo>
                    <a:pt x="1497" y="622"/>
                  </a:lnTo>
                  <a:lnTo>
                    <a:pt x="1508" y="611"/>
                  </a:lnTo>
                  <a:lnTo>
                    <a:pt x="1518" y="602"/>
                  </a:lnTo>
                  <a:lnTo>
                    <a:pt x="1527" y="592"/>
                  </a:lnTo>
                  <a:lnTo>
                    <a:pt x="1539" y="595"/>
                  </a:lnTo>
                  <a:lnTo>
                    <a:pt x="1546" y="602"/>
                  </a:lnTo>
                  <a:lnTo>
                    <a:pt x="1553" y="611"/>
                  </a:lnTo>
                  <a:lnTo>
                    <a:pt x="1555" y="625"/>
                  </a:lnTo>
                  <a:lnTo>
                    <a:pt x="1571" y="625"/>
                  </a:lnTo>
                  <a:lnTo>
                    <a:pt x="1571" y="630"/>
                  </a:lnTo>
                  <a:lnTo>
                    <a:pt x="1572" y="634"/>
                  </a:lnTo>
                  <a:lnTo>
                    <a:pt x="1572" y="639"/>
                  </a:lnTo>
                  <a:lnTo>
                    <a:pt x="1574" y="644"/>
                  </a:lnTo>
                  <a:lnTo>
                    <a:pt x="1572" y="650"/>
                  </a:lnTo>
                  <a:lnTo>
                    <a:pt x="1572" y="653"/>
                  </a:lnTo>
                  <a:lnTo>
                    <a:pt x="1572" y="657"/>
                  </a:lnTo>
                  <a:lnTo>
                    <a:pt x="1574" y="658"/>
                  </a:lnTo>
                  <a:lnTo>
                    <a:pt x="1574" y="662"/>
                  </a:lnTo>
                  <a:lnTo>
                    <a:pt x="1574" y="664"/>
                  </a:lnTo>
                  <a:lnTo>
                    <a:pt x="1574" y="667"/>
                  </a:lnTo>
                  <a:lnTo>
                    <a:pt x="1555" y="681"/>
                  </a:lnTo>
                  <a:lnTo>
                    <a:pt x="1534" y="690"/>
                  </a:lnTo>
                  <a:lnTo>
                    <a:pt x="1510" y="695"/>
                  </a:lnTo>
                  <a:lnTo>
                    <a:pt x="1485" y="698"/>
                  </a:lnTo>
                  <a:lnTo>
                    <a:pt x="1461" y="702"/>
                  </a:lnTo>
                  <a:lnTo>
                    <a:pt x="1436" y="705"/>
                  </a:lnTo>
                  <a:lnTo>
                    <a:pt x="1415" y="712"/>
                  </a:lnTo>
                  <a:lnTo>
                    <a:pt x="1396" y="721"/>
                  </a:lnTo>
                  <a:lnTo>
                    <a:pt x="1382" y="737"/>
                  </a:lnTo>
                  <a:lnTo>
                    <a:pt x="1386" y="737"/>
                  </a:lnTo>
                  <a:lnTo>
                    <a:pt x="1403" y="725"/>
                  </a:lnTo>
                  <a:lnTo>
                    <a:pt x="1424" y="716"/>
                  </a:lnTo>
                  <a:lnTo>
                    <a:pt x="1447" y="711"/>
                  </a:lnTo>
                  <a:lnTo>
                    <a:pt x="1448" y="714"/>
                  </a:lnTo>
                  <a:lnTo>
                    <a:pt x="1450" y="718"/>
                  </a:lnTo>
                  <a:lnTo>
                    <a:pt x="1452" y="719"/>
                  </a:lnTo>
                  <a:lnTo>
                    <a:pt x="1455" y="721"/>
                  </a:lnTo>
                  <a:lnTo>
                    <a:pt x="1459" y="723"/>
                  </a:lnTo>
                  <a:lnTo>
                    <a:pt x="1462" y="726"/>
                  </a:lnTo>
                  <a:lnTo>
                    <a:pt x="1457" y="735"/>
                  </a:lnTo>
                  <a:lnTo>
                    <a:pt x="1454" y="742"/>
                  </a:lnTo>
                  <a:lnTo>
                    <a:pt x="1452" y="749"/>
                  </a:lnTo>
                  <a:lnTo>
                    <a:pt x="1450" y="760"/>
                  </a:lnTo>
                  <a:lnTo>
                    <a:pt x="1464" y="767"/>
                  </a:lnTo>
                  <a:lnTo>
                    <a:pt x="1473" y="777"/>
                  </a:lnTo>
                  <a:lnTo>
                    <a:pt x="1480" y="787"/>
                  </a:lnTo>
                  <a:lnTo>
                    <a:pt x="1489" y="798"/>
                  </a:lnTo>
                  <a:lnTo>
                    <a:pt x="1489" y="801"/>
                  </a:lnTo>
                  <a:lnTo>
                    <a:pt x="1489" y="803"/>
                  </a:lnTo>
                  <a:lnTo>
                    <a:pt x="1487" y="803"/>
                  </a:lnTo>
                  <a:lnTo>
                    <a:pt x="1487" y="805"/>
                  </a:lnTo>
                  <a:lnTo>
                    <a:pt x="1485" y="807"/>
                  </a:lnTo>
                  <a:lnTo>
                    <a:pt x="1475" y="819"/>
                  </a:lnTo>
                  <a:lnTo>
                    <a:pt x="1461" y="829"/>
                  </a:lnTo>
                  <a:lnTo>
                    <a:pt x="1443" y="836"/>
                  </a:lnTo>
                  <a:lnTo>
                    <a:pt x="1443" y="821"/>
                  </a:lnTo>
                  <a:lnTo>
                    <a:pt x="1452" y="815"/>
                  </a:lnTo>
                  <a:lnTo>
                    <a:pt x="1459" y="810"/>
                  </a:lnTo>
                  <a:lnTo>
                    <a:pt x="1466" y="801"/>
                  </a:lnTo>
                  <a:lnTo>
                    <a:pt x="1459" y="798"/>
                  </a:lnTo>
                  <a:lnTo>
                    <a:pt x="1459" y="794"/>
                  </a:lnTo>
                  <a:lnTo>
                    <a:pt x="1457" y="794"/>
                  </a:lnTo>
                  <a:lnTo>
                    <a:pt x="1455" y="794"/>
                  </a:lnTo>
                  <a:lnTo>
                    <a:pt x="1455" y="794"/>
                  </a:lnTo>
                  <a:lnTo>
                    <a:pt x="1455" y="796"/>
                  </a:lnTo>
                  <a:lnTo>
                    <a:pt x="1455" y="798"/>
                  </a:lnTo>
                  <a:lnTo>
                    <a:pt x="1455" y="798"/>
                  </a:lnTo>
                  <a:lnTo>
                    <a:pt x="1443" y="807"/>
                  </a:lnTo>
                  <a:lnTo>
                    <a:pt x="1427" y="814"/>
                  </a:lnTo>
                  <a:lnTo>
                    <a:pt x="1414" y="819"/>
                  </a:lnTo>
                  <a:lnTo>
                    <a:pt x="1400" y="826"/>
                  </a:lnTo>
                  <a:lnTo>
                    <a:pt x="1387" y="835"/>
                  </a:lnTo>
                  <a:lnTo>
                    <a:pt x="1379" y="847"/>
                  </a:lnTo>
                  <a:lnTo>
                    <a:pt x="1373" y="864"/>
                  </a:lnTo>
                  <a:lnTo>
                    <a:pt x="1379" y="866"/>
                  </a:lnTo>
                  <a:lnTo>
                    <a:pt x="1386" y="868"/>
                  </a:lnTo>
                  <a:lnTo>
                    <a:pt x="1389" y="871"/>
                  </a:lnTo>
                  <a:lnTo>
                    <a:pt x="1382" y="871"/>
                  </a:lnTo>
                  <a:lnTo>
                    <a:pt x="1372" y="880"/>
                  </a:lnTo>
                  <a:lnTo>
                    <a:pt x="1358" y="883"/>
                  </a:lnTo>
                  <a:lnTo>
                    <a:pt x="1345" y="885"/>
                  </a:lnTo>
                  <a:lnTo>
                    <a:pt x="1331" y="887"/>
                  </a:lnTo>
                  <a:lnTo>
                    <a:pt x="1321" y="915"/>
                  </a:lnTo>
                  <a:lnTo>
                    <a:pt x="1309" y="945"/>
                  </a:lnTo>
                  <a:lnTo>
                    <a:pt x="1305" y="941"/>
                  </a:lnTo>
                  <a:lnTo>
                    <a:pt x="1304" y="939"/>
                  </a:lnTo>
                  <a:lnTo>
                    <a:pt x="1300" y="938"/>
                  </a:lnTo>
                  <a:lnTo>
                    <a:pt x="1298" y="936"/>
                  </a:lnTo>
                  <a:lnTo>
                    <a:pt x="1293" y="932"/>
                  </a:lnTo>
                  <a:lnTo>
                    <a:pt x="1293" y="941"/>
                  </a:lnTo>
                  <a:lnTo>
                    <a:pt x="1295" y="945"/>
                  </a:lnTo>
                  <a:lnTo>
                    <a:pt x="1298" y="955"/>
                  </a:lnTo>
                  <a:lnTo>
                    <a:pt x="1302" y="967"/>
                  </a:lnTo>
                  <a:lnTo>
                    <a:pt x="1305" y="978"/>
                  </a:lnTo>
                  <a:lnTo>
                    <a:pt x="1305" y="983"/>
                  </a:lnTo>
                  <a:lnTo>
                    <a:pt x="1291" y="992"/>
                  </a:lnTo>
                  <a:lnTo>
                    <a:pt x="1276" y="1000"/>
                  </a:lnTo>
                  <a:lnTo>
                    <a:pt x="1260" y="1011"/>
                  </a:lnTo>
                  <a:lnTo>
                    <a:pt x="1244" y="1021"/>
                  </a:lnTo>
                  <a:lnTo>
                    <a:pt x="1234" y="1035"/>
                  </a:lnTo>
                  <a:lnTo>
                    <a:pt x="1229" y="1053"/>
                  </a:lnTo>
                  <a:lnTo>
                    <a:pt x="1223" y="1067"/>
                  </a:lnTo>
                  <a:lnTo>
                    <a:pt x="1225" y="1084"/>
                  </a:lnTo>
                  <a:lnTo>
                    <a:pt x="1230" y="1103"/>
                  </a:lnTo>
                  <a:lnTo>
                    <a:pt x="1237" y="1123"/>
                  </a:lnTo>
                  <a:lnTo>
                    <a:pt x="1244" y="1142"/>
                  </a:lnTo>
                  <a:lnTo>
                    <a:pt x="1248" y="1159"/>
                  </a:lnTo>
                  <a:lnTo>
                    <a:pt x="1244" y="1159"/>
                  </a:lnTo>
                  <a:lnTo>
                    <a:pt x="1244" y="1163"/>
                  </a:lnTo>
                  <a:lnTo>
                    <a:pt x="1232" y="1159"/>
                  </a:lnTo>
                  <a:lnTo>
                    <a:pt x="1227" y="1144"/>
                  </a:lnTo>
                  <a:lnTo>
                    <a:pt x="1218" y="1124"/>
                  </a:lnTo>
                  <a:lnTo>
                    <a:pt x="1208" y="1103"/>
                  </a:lnTo>
                  <a:lnTo>
                    <a:pt x="1197" y="1088"/>
                  </a:lnTo>
                  <a:lnTo>
                    <a:pt x="1187" y="1079"/>
                  </a:lnTo>
                  <a:lnTo>
                    <a:pt x="1174" y="1077"/>
                  </a:lnTo>
                  <a:lnTo>
                    <a:pt x="1159" y="1070"/>
                  </a:lnTo>
                  <a:lnTo>
                    <a:pt x="1141" y="1063"/>
                  </a:lnTo>
                  <a:lnTo>
                    <a:pt x="1120" y="1060"/>
                  </a:lnTo>
                  <a:lnTo>
                    <a:pt x="1120" y="1063"/>
                  </a:lnTo>
                  <a:lnTo>
                    <a:pt x="1117" y="1063"/>
                  </a:lnTo>
                  <a:lnTo>
                    <a:pt x="1119" y="1069"/>
                  </a:lnTo>
                  <a:lnTo>
                    <a:pt x="1122" y="1074"/>
                  </a:lnTo>
                  <a:lnTo>
                    <a:pt x="1124" y="1077"/>
                  </a:lnTo>
                  <a:lnTo>
                    <a:pt x="1126" y="1081"/>
                  </a:lnTo>
                  <a:lnTo>
                    <a:pt x="1129" y="1086"/>
                  </a:lnTo>
                  <a:lnTo>
                    <a:pt x="1113" y="1086"/>
                  </a:lnTo>
                  <a:lnTo>
                    <a:pt x="1101" y="1081"/>
                  </a:lnTo>
                  <a:lnTo>
                    <a:pt x="1085" y="1077"/>
                  </a:lnTo>
                  <a:lnTo>
                    <a:pt x="1070" y="1077"/>
                  </a:lnTo>
                  <a:lnTo>
                    <a:pt x="1054" y="1079"/>
                  </a:lnTo>
                  <a:lnTo>
                    <a:pt x="1043" y="1082"/>
                  </a:lnTo>
                  <a:lnTo>
                    <a:pt x="1031" y="1088"/>
                  </a:lnTo>
                  <a:lnTo>
                    <a:pt x="1021" y="1095"/>
                  </a:lnTo>
                  <a:lnTo>
                    <a:pt x="1014" y="1105"/>
                  </a:lnTo>
                  <a:lnTo>
                    <a:pt x="1010" y="1114"/>
                  </a:lnTo>
                  <a:lnTo>
                    <a:pt x="1012" y="1121"/>
                  </a:lnTo>
                  <a:lnTo>
                    <a:pt x="1012" y="1130"/>
                  </a:lnTo>
                  <a:lnTo>
                    <a:pt x="1009" y="1140"/>
                  </a:lnTo>
                  <a:lnTo>
                    <a:pt x="1002" y="1163"/>
                  </a:lnTo>
                  <a:lnTo>
                    <a:pt x="1002" y="1180"/>
                  </a:lnTo>
                  <a:lnTo>
                    <a:pt x="1003" y="1198"/>
                  </a:lnTo>
                  <a:lnTo>
                    <a:pt x="1010" y="1215"/>
                  </a:lnTo>
                  <a:lnTo>
                    <a:pt x="1021" y="1236"/>
                  </a:lnTo>
                  <a:lnTo>
                    <a:pt x="1033" y="1238"/>
                  </a:lnTo>
                  <a:lnTo>
                    <a:pt x="1040" y="1240"/>
                  </a:lnTo>
                  <a:lnTo>
                    <a:pt x="1043" y="1243"/>
                  </a:lnTo>
                  <a:lnTo>
                    <a:pt x="1047" y="1245"/>
                  </a:lnTo>
                  <a:lnTo>
                    <a:pt x="1052" y="1247"/>
                  </a:lnTo>
                  <a:lnTo>
                    <a:pt x="1061" y="1243"/>
                  </a:lnTo>
                  <a:lnTo>
                    <a:pt x="1075" y="1236"/>
                  </a:lnTo>
                  <a:lnTo>
                    <a:pt x="1078" y="1234"/>
                  </a:lnTo>
                  <a:lnTo>
                    <a:pt x="1080" y="1234"/>
                  </a:lnTo>
                  <a:lnTo>
                    <a:pt x="1084" y="1234"/>
                  </a:lnTo>
                  <a:lnTo>
                    <a:pt x="1084" y="1234"/>
                  </a:lnTo>
                  <a:lnTo>
                    <a:pt x="1085" y="1234"/>
                  </a:lnTo>
                  <a:lnTo>
                    <a:pt x="1087" y="1234"/>
                  </a:lnTo>
                  <a:lnTo>
                    <a:pt x="1087" y="1233"/>
                  </a:lnTo>
                  <a:lnTo>
                    <a:pt x="1091" y="1229"/>
                  </a:lnTo>
                  <a:lnTo>
                    <a:pt x="1092" y="1224"/>
                  </a:lnTo>
                  <a:lnTo>
                    <a:pt x="1094" y="1219"/>
                  </a:lnTo>
                  <a:lnTo>
                    <a:pt x="1096" y="1213"/>
                  </a:lnTo>
                  <a:lnTo>
                    <a:pt x="1098" y="1210"/>
                  </a:lnTo>
                  <a:lnTo>
                    <a:pt x="1106" y="1201"/>
                  </a:lnTo>
                  <a:lnTo>
                    <a:pt x="1117" y="1196"/>
                  </a:lnTo>
                  <a:lnTo>
                    <a:pt x="1133" y="1194"/>
                  </a:lnTo>
                  <a:lnTo>
                    <a:pt x="1134" y="1198"/>
                  </a:lnTo>
                  <a:lnTo>
                    <a:pt x="1136" y="1199"/>
                  </a:lnTo>
                  <a:lnTo>
                    <a:pt x="1136" y="1201"/>
                  </a:lnTo>
                  <a:lnTo>
                    <a:pt x="1138" y="1201"/>
                  </a:lnTo>
                  <a:lnTo>
                    <a:pt x="1138" y="1199"/>
                  </a:lnTo>
                  <a:lnTo>
                    <a:pt x="1139" y="1199"/>
                  </a:lnTo>
                  <a:lnTo>
                    <a:pt x="1143" y="1199"/>
                  </a:lnTo>
                  <a:lnTo>
                    <a:pt x="1148" y="1198"/>
                  </a:lnTo>
                  <a:lnTo>
                    <a:pt x="1148" y="1213"/>
                  </a:lnTo>
                  <a:lnTo>
                    <a:pt x="1141" y="1220"/>
                  </a:lnTo>
                  <a:lnTo>
                    <a:pt x="1136" y="1233"/>
                  </a:lnTo>
                  <a:lnTo>
                    <a:pt x="1131" y="1250"/>
                  </a:lnTo>
                  <a:lnTo>
                    <a:pt x="1126" y="1266"/>
                  </a:lnTo>
                  <a:lnTo>
                    <a:pt x="1120" y="1278"/>
                  </a:lnTo>
                  <a:lnTo>
                    <a:pt x="1138" y="1278"/>
                  </a:lnTo>
                  <a:lnTo>
                    <a:pt x="1153" y="1276"/>
                  </a:lnTo>
                  <a:lnTo>
                    <a:pt x="1167" y="1276"/>
                  </a:lnTo>
                  <a:lnTo>
                    <a:pt x="1180" y="1278"/>
                  </a:lnTo>
                  <a:lnTo>
                    <a:pt x="1188" y="1283"/>
                  </a:lnTo>
                  <a:lnTo>
                    <a:pt x="1195" y="1294"/>
                  </a:lnTo>
                  <a:lnTo>
                    <a:pt x="1197" y="1309"/>
                  </a:lnTo>
                  <a:lnTo>
                    <a:pt x="1194" y="1320"/>
                  </a:lnTo>
                  <a:lnTo>
                    <a:pt x="1190" y="1334"/>
                  </a:lnTo>
                  <a:lnTo>
                    <a:pt x="1190" y="1348"/>
                  </a:lnTo>
                  <a:lnTo>
                    <a:pt x="1199" y="1357"/>
                  </a:lnTo>
                  <a:lnTo>
                    <a:pt x="1204" y="1363"/>
                  </a:lnTo>
                  <a:lnTo>
                    <a:pt x="1211" y="1370"/>
                  </a:lnTo>
                  <a:lnTo>
                    <a:pt x="1222" y="1376"/>
                  </a:lnTo>
                  <a:lnTo>
                    <a:pt x="1235" y="1379"/>
                  </a:lnTo>
                  <a:lnTo>
                    <a:pt x="1242" y="1370"/>
                  </a:lnTo>
                  <a:lnTo>
                    <a:pt x="1251" y="1367"/>
                  </a:lnTo>
                  <a:lnTo>
                    <a:pt x="1267" y="1367"/>
                  </a:lnTo>
                  <a:lnTo>
                    <a:pt x="1269" y="1370"/>
                  </a:lnTo>
                  <a:lnTo>
                    <a:pt x="1272" y="1374"/>
                  </a:lnTo>
                  <a:lnTo>
                    <a:pt x="1274" y="1376"/>
                  </a:lnTo>
                  <a:lnTo>
                    <a:pt x="1276" y="1376"/>
                  </a:lnTo>
                  <a:lnTo>
                    <a:pt x="1281" y="1377"/>
                  </a:lnTo>
                  <a:lnTo>
                    <a:pt x="1286" y="1379"/>
                  </a:lnTo>
                  <a:lnTo>
                    <a:pt x="1293" y="1365"/>
                  </a:lnTo>
                  <a:lnTo>
                    <a:pt x="1302" y="1355"/>
                  </a:lnTo>
                  <a:lnTo>
                    <a:pt x="1312" y="1346"/>
                  </a:lnTo>
                  <a:lnTo>
                    <a:pt x="1325" y="1339"/>
                  </a:lnTo>
                  <a:lnTo>
                    <a:pt x="1344" y="1336"/>
                  </a:lnTo>
                  <a:lnTo>
                    <a:pt x="1347" y="1334"/>
                  </a:lnTo>
                  <a:lnTo>
                    <a:pt x="1349" y="1334"/>
                  </a:lnTo>
                  <a:lnTo>
                    <a:pt x="1352" y="1334"/>
                  </a:lnTo>
                  <a:lnTo>
                    <a:pt x="1354" y="1334"/>
                  </a:lnTo>
                  <a:lnTo>
                    <a:pt x="1358" y="1336"/>
                  </a:lnTo>
                  <a:lnTo>
                    <a:pt x="1363" y="1336"/>
                  </a:lnTo>
                  <a:lnTo>
                    <a:pt x="1361" y="1339"/>
                  </a:lnTo>
                  <a:lnTo>
                    <a:pt x="1361" y="1343"/>
                  </a:lnTo>
                  <a:lnTo>
                    <a:pt x="1359" y="1343"/>
                  </a:lnTo>
                  <a:lnTo>
                    <a:pt x="1359" y="1344"/>
                  </a:lnTo>
                  <a:lnTo>
                    <a:pt x="1361" y="1344"/>
                  </a:lnTo>
                  <a:lnTo>
                    <a:pt x="1363" y="1346"/>
                  </a:lnTo>
                  <a:lnTo>
                    <a:pt x="1366" y="1348"/>
                  </a:lnTo>
                  <a:lnTo>
                    <a:pt x="1366" y="1344"/>
                  </a:lnTo>
                  <a:lnTo>
                    <a:pt x="1370" y="1341"/>
                  </a:lnTo>
                  <a:lnTo>
                    <a:pt x="1372" y="1339"/>
                  </a:lnTo>
                  <a:lnTo>
                    <a:pt x="1373" y="1337"/>
                  </a:lnTo>
                  <a:lnTo>
                    <a:pt x="1375" y="1336"/>
                  </a:lnTo>
                  <a:lnTo>
                    <a:pt x="1379" y="1334"/>
                  </a:lnTo>
                  <a:lnTo>
                    <a:pt x="1382" y="1332"/>
                  </a:lnTo>
                  <a:lnTo>
                    <a:pt x="1398" y="1346"/>
                  </a:lnTo>
                  <a:lnTo>
                    <a:pt x="1419" y="1353"/>
                  </a:lnTo>
                  <a:lnTo>
                    <a:pt x="1440" y="1355"/>
                  </a:lnTo>
                  <a:lnTo>
                    <a:pt x="1464" y="1353"/>
                  </a:lnTo>
                  <a:lnTo>
                    <a:pt x="1489" y="1351"/>
                  </a:lnTo>
                  <a:lnTo>
                    <a:pt x="1489" y="1355"/>
                  </a:lnTo>
                  <a:lnTo>
                    <a:pt x="1489" y="1357"/>
                  </a:lnTo>
                  <a:lnTo>
                    <a:pt x="1487" y="1358"/>
                  </a:lnTo>
                  <a:lnTo>
                    <a:pt x="1487" y="1358"/>
                  </a:lnTo>
                  <a:lnTo>
                    <a:pt x="1487" y="1360"/>
                  </a:lnTo>
                  <a:lnTo>
                    <a:pt x="1485" y="1363"/>
                  </a:lnTo>
                  <a:lnTo>
                    <a:pt x="1497" y="1367"/>
                  </a:lnTo>
                  <a:lnTo>
                    <a:pt x="1504" y="1372"/>
                  </a:lnTo>
                  <a:lnTo>
                    <a:pt x="1511" y="1377"/>
                  </a:lnTo>
                  <a:lnTo>
                    <a:pt x="1523" y="1383"/>
                  </a:lnTo>
                  <a:lnTo>
                    <a:pt x="1523" y="1393"/>
                  </a:lnTo>
                  <a:lnTo>
                    <a:pt x="1536" y="1397"/>
                  </a:lnTo>
                  <a:lnTo>
                    <a:pt x="1544" y="1398"/>
                  </a:lnTo>
                  <a:lnTo>
                    <a:pt x="1551" y="1405"/>
                  </a:lnTo>
                  <a:lnTo>
                    <a:pt x="1555" y="1416"/>
                  </a:lnTo>
                  <a:lnTo>
                    <a:pt x="1576" y="1418"/>
                  </a:lnTo>
                  <a:lnTo>
                    <a:pt x="1593" y="1419"/>
                  </a:lnTo>
                  <a:lnTo>
                    <a:pt x="1616" y="1421"/>
                  </a:lnTo>
                  <a:lnTo>
                    <a:pt x="1632" y="1442"/>
                  </a:lnTo>
                  <a:lnTo>
                    <a:pt x="1651" y="1461"/>
                  </a:lnTo>
                  <a:lnTo>
                    <a:pt x="1672" y="1477"/>
                  </a:lnTo>
                  <a:lnTo>
                    <a:pt x="1696" y="1489"/>
                  </a:lnTo>
                  <a:lnTo>
                    <a:pt x="1695" y="1496"/>
                  </a:lnTo>
                  <a:lnTo>
                    <a:pt x="1691" y="1500"/>
                  </a:lnTo>
                  <a:lnTo>
                    <a:pt x="1688" y="1505"/>
                  </a:lnTo>
                  <a:lnTo>
                    <a:pt x="1684" y="1508"/>
                  </a:lnTo>
                  <a:lnTo>
                    <a:pt x="1681" y="1514"/>
                  </a:lnTo>
                  <a:lnTo>
                    <a:pt x="1703" y="1514"/>
                  </a:lnTo>
                  <a:lnTo>
                    <a:pt x="1724" y="1521"/>
                  </a:lnTo>
                  <a:lnTo>
                    <a:pt x="1728" y="1533"/>
                  </a:lnTo>
                  <a:lnTo>
                    <a:pt x="1733" y="1531"/>
                  </a:lnTo>
                  <a:lnTo>
                    <a:pt x="1736" y="1529"/>
                  </a:lnTo>
                  <a:lnTo>
                    <a:pt x="1742" y="1531"/>
                  </a:lnTo>
                  <a:lnTo>
                    <a:pt x="1743" y="1531"/>
                  </a:lnTo>
                  <a:lnTo>
                    <a:pt x="1747" y="1533"/>
                  </a:lnTo>
                  <a:lnTo>
                    <a:pt x="1750" y="1535"/>
                  </a:lnTo>
                  <a:lnTo>
                    <a:pt x="1754" y="1536"/>
                  </a:lnTo>
                  <a:lnTo>
                    <a:pt x="1808" y="1540"/>
                  </a:lnTo>
                  <a:lnTo>
                    <a:pt x="1813" y="1545"/>
                  </a:lnTo>
                  <a:lnTo>
                    <a:pt x="1817" y="1555"/>
                  </a:lnTo>
                  <a:lnTo>
                    <a:pt x="1818" y="1564"/>
                  </a:lnTo>
                  <a:lnTo>
                    <a:pt x="1824" y="1571"/>
                  </a:lnTo>
                  <a:lnTo>
                    <a:pt x="1832" y="1573"/>
                  </a:lnTo>
                  <a:lnTo>
                    <a:pt x="1841" y="1573"/>
                  </a:lnTo>
                  <a:lnTo>
                    <a:pt x="1848" y="1571"/>
                  </a:lnTo>
                  <a:lnTo>
                    <a:pt x="1853" y="1578"/>
                  </a:lnTo>
                  <a:lnTo>
                    <a:pt x="1859" y="1583"/>
                  </a:lnTo>
                  <a:lnTo>
                    <a:pt x="1862" y="1589"/>
                  </a:lnTo>
                  <a:lnTo>
                    <a:pt x="1864" y="1596"/>
                  </a:lnTo>
                  <a:lnTo>
                    <a:pt x="1866" y="1604"/>
                  </a:lnTo>
                  <a:lnTo>
                    <a:pt x="1853" y="1620"/>
                  </a:lnTo>
                  <a:lnTo>
                    <a:pt x="1839" y="1639"/>
                  </a:lnTo>
                  <a:lnTo>
                    <a:pt x="1825" y="1660"/>
                  </a:lnTo>
                  <a:lnTo>
                    <a:pt x="1813" y="1681"/>
                  </a:lnTo>
                  <a:lnTo>
                    <a:pt x="1805" y="1697"/>
                  </a:lnTo>
                  <a:lnTo>
                    <a:pt x="1805" y="1707"/>
                  </a:lnTo>
                  <a:lnTo>
                    <a:pt x="1806" y="1721"/>
                  </a:lnTo>
                  <a:lnTo>
                    <a:pt x="1810" y="1737"/>
                  </a:lnTo>
                  <a:lnTo>
                    <a:pt x="1808" y="1751"/>
                  </a:lnTo>
                  <a:lnTo>
                    <a:pt x="1805" y="1760"/>
                  </a:lnTo>
                  <a:lnTo>
                    <a:pt x="1798" y="1774"/>
                  </a:lnTo>
                  <a:lnTo>
                    <a:pt x="1789" y="1789"/>
                  </a:lnTo>
                  <a:lnTo>
                    <a:pt x="1780" y="1805"/>
                  </a:lnTo>
                  <a:lnTo>
                    <a:pt x="1771" y="1817"/>
                  </a:lnTo>
                  <a:lnTo>
                    <a:pt x="1766" y="1824"/>
                  </a:lnTo>
                  <a:lnTo>
                    <a:pt x="1756" y="1828"/>
                  </a:lnTo>
                  <a:lnTo>
                    <a:pt x="1740" y="1830"/>
                  </a:lnTo>
                  <a:lnTo>
                    <a:pt x="1724" y="1831"/>
                  </a:lnTo>
                  <a:lnTo>
                    <a:pt x="1709" y="1835"/>
                  </a:lnTo>
                  <a:lnTo>
                    <a:pt x="1695" y="1840"/>
                  </a:lnTo>
                  <a:lnTo>
                    <a:pt x="1686" y="1850"/>
                  </a:lnTo>
                  <a:lnTo>
                    <a:pt x="1682" y="1856"/>
                  </a:lnTo>
                  <a:lnTo>
                    <a:pt x="1682" y="1859"/>
                  </a:lnTo>
                  <a:lnTo>
                    <a:pt x="1682" y="1863"/>
                  </a:lnTo>
                  <a:lnTo>
                    <a:pt x="1684" y="1868"/>
                  </a:lnTo>
                  <a:lnTo>
                    <a:pt x="1686" y="1873"/>
                  </a:lnTo>
                  <a:lnTo>
                    <a:pt x="1674" y="1873"/>
                  </a:lnTo>
                  <a:lnTo>
                    <a:pt x="1672" y="1896"/>
                  </a:lnTo>
                  <a:lnTo>
                    <a:pt x="1668" y="1915"/>
                  </a:lnTo>
                  <a:lnTo>
                    <a:pt x="1661" y="1931"/>
                  </a:lnTo>
                  <a:lnTo>
                    <a:pt x="1654" y="1946"/>
                  </a:lnTo>
                  <a:lnTo>
                    <a:pt x="1647" y="1966"/>
                  </a:lnTo>
                  <a:lnTo>
                    <a:pt x="1642" y="1966"/>
                  </a:lnTo>
                  <a:lnTo>
                    <a:pt x="1642" y="1959"/>
                  </a:lnTo>
                  <a:lnTo>
                    <a:pt x="1642" y="1955"/>
                  </a:lnTo>
                  <a:lnTo>
                    <a:pt x="1640" y="1950"/>
                  </a:lnTo>
                  <a:lnTo>
                    <a:pt x="1639" y="1946"/>
                  </a:lnTo>
                  <a:lnTo>
                    <a:pt x="1637" y="1948"/>
                  </a:lnTo>
                  <a:lnTo>
                    <a:pt x="1637" y="1948"/>
                  </a:lnTo>
                  <a:lnTo>
                    <a:pt x="1635" y="1948"/>
                  </a:lnTo>
                  <a:lnTo>
                    <a:pt x="1633" y="1950"/>
                  </a:lnTo>
                  <a:lnTo>
                    <a:pt x="1632" y="1950"/>
                  </a:lnTo>
                  <a:lnTo>
                    <a:pt x="1623" y="1971"/>
                  </a:lnTo>
                  <a:lnTo>
                    <a:pt x="1613" y="1985"/>
                  </a:lnTo>
                  <a:lnTo>
                    <a:pt x="1602" y="1997"/>
                  </a:lnTo>
                  <a:lnTo>
                    <a:pt x="1590" y="2011"/>
                  </a:lnTo>
                  <a:lnTo>
                    <a:pt x="1565" y="2006"/>
                  </a:lnTo>
                  <a:lnTo>
                    <a:pt x="1543" y="2001"/>
                  </a:lnTo>
                  <a:lnTo>
                    <a:pt x="1543" y="2008"/>
                  </a:lnTo>
                  <a:lnTo>
                    <a:pt x="1555" y="2015"/>
                  </a:lnTo>
                  <a:lnTo>
                    <a:pt x="1560" y="2025"/>
                  </a:lnTo>
                  <a:lnTo>
                    <a:pt x="1562" y="2035"/>
                  </a:lnTo>
                  <a:lnTo>
                    <a:pt x="1560" y="2048"/>
                  </a:lnTo>
                  <a:lnTo>
                    <a:pt x="1558" y="2062"/>
                  </a:lnTo>
                  <a:lnTo>
                    <a:pt x="1527" y="2063"/>
                  </a:lnTo>
                  <a:lnTo>
                    <a:pt x="1501" y="2070"/>
                  </a:lnTo>
                  <a:lnTo>
                    <a:pt x="1499" y="2074"/>
                  </a:lnTo>
                  <a:lnTo>
                    <a:pt x="1497" y="2079"/>
                  </a:lnTo>
                  <a:lnTo>
                    <a:pt x="1497" y="2086"/>
                  </a:lnTo>
                  <a:lnTo>
                    <a:pt x="1497" y="2093"/>
                  </a:lnTo>
                  <a:lnTo>
                    <a:pt x="1496" y="2097"/>
                  </a:lnTo>
                  <a:lnTo>
                    <a:pt x="1496" y="2098"/>
                  </a:lnTo>
                  <a:lnTo>
                    <a:pt x="1496" y="2102"/>
                  </a:lnTo>
                  <a:lnTo>
                    <a:pt x="1496" y="2105"/>
                  </a:lnTo>
                  <a:lnTo>
                    <a:pt x="1497" y="2112"/>
                  </a:lnTo>
                  <a:lnTo>
                    <a:pt x="1489" y="2112"/>
                  </a:lnTo>
                  <a:lnTo>
                    <a:pt x="1478" y="2114"/>
                  </a:lnTo>
                  <a:lnTo>
                    <a:pt x="1464" y="2114"/>
                  </a:lnTo>
                  <a:lnTo>
                    <a:pt x="1450" y="2116"/>
                  </a:lnTo>
                  <a:lnTo>
                    <a:pt x="1450" y="2123"/>
                  </a:lnTo>
                  <a:lnTo>
                    <a:pt x="1457" y="2126"/>
                  </a:lnTo>
                  <a:lnTo>
                    <a:pt x="1462" y="2130"/>
                  </a:lnTo>
                  <a:lnTo>
                    <a:pt x="1466" y="2131"/>
                  </a:lnTo>
                  <a:lnTo>
                    <a:pt x="1469" y="2133"/>
                  </a:lnTo>
                  <a:lnTo>
                    <a:pt x="1473" y="2137"/>
                  </a:lnTo>
                  <a:lnTo>
                    <a:pt x="1475" y="2140"/>
                  </a:lnTo>
                  <a:lnTo>
                    <a:pt x="1478" y="2145"/>
                  </a:lnTo>
                  <a:lnTo>
                    <a:pt x="1471" y="2147"/>
                  </a:lnTo>
                  <a:lnTo>
                    <a:pt x="1466" y="2149"/>
                  </a:lnTo>
                  <a:lnTo>
                    <a:pt x="1461" y="2151"/>
                  </a:lnTo>
                  <a:lnTo>
                    <a:pt x="1457" y="2152"/>
                  </a:lnTo>
                  <a:lnTo>
                    <a:pt x="1455" y="2158"/>
                  </a:lnTo>
                  <a:lnTo>
                    <a:pt x="1450" y="2168"/>
                  </a:lnTo>
                  <a:lnTo>
                    <a:pt x="1447" y="2179"/>
                  </a:lnTo>
                  <a:lnTo>
                    <a:pt x="1443" y="2189"/>
                  </a:lnTo>
                  <a:lnTo>
                    <a:pt x="1440" y="2191"/>
                  </a:lnTo>
                  <a:lnTo>
                    <a:pt x="1438" y="2191"/>
                  </a:lnTo>
                  <a:lnTo>
                    <a:pt x="1433" y="2193"/>
                  </a:lnTo>
                  <a:lnTo>
                    <a:pt x="1427" y="2193"/>
                  </a:lnTo>
                  <a:lnTo>
                    <a:pt x="1427" y="2198"/>
                  </a:lnTo>
                  <a:lnTo>
                    <a:pt x="1427" y="2201"/>
                  </a:lnTo>
                  <a:lnTo>
                    <a:pt x="1427" y="2203"/>
                  </a:lnTo>
                  <a:lnTo>
                    <a:pt x="1426" y="2205"/>
                  </a:lnTo>
                  <a:lnTo>
                    <a:pt x="1427" y="2207"/>
                  </a:lnTo>
                  <a:lnTo>
                    <a:pt x="1427" y="2208"/>
                  </a:lnTo>
                  <a:lnTo>
                    <a:pt x="1431" y="2215"/>
                  </a:lnTo>
                  <a:lnTo>
                    <a:pt x="1434" y="2221"/>
                  </a:lnTo>
                  <a:lnTo>
                    <a:pt x="1440" y="2224"/>
                  </a:lnTo>
                  <a:lnTo>
                    <a:pt x="1445" y="2227"/>
                  </a:lnTo>
                  <a:lnTo>
                    <a:pt x="1450" y="2231"/>
                  </a:lnTo>
                  <a:lnTo>
                    <a:pt x="1447" y="2243"/>
                  </a:lnTo>
                  <a:lnTo>
                    <a:pt x="1433" y="2250"/>
                  </a:lnTo>
                  <a:lnTo>
                    <a:pt x="1419" y="2264"/>
                  </a:lnTo>
                  <a:lnTo>
                    <a:pt x="1407" y="2282"/>
                  </a:lnTo>
                  <a:lnTo>
                    <a:pt x="1398" y="2299"/>
                  </a:lnTo>
                  <a:lnTo>
                    <a:pt x="1393" y="2315"/>
                  </a:lnTo>
                  <a:lnTo>
                    <a:pt x="1398" y="2320"/>
                  </a:lnTo>
                  <a:lnTo>
                    <a:pt x="1403" y="2325"/>
                  </a:lnTo>
                  <a:lnTo>
                    <a:pt x="1407" y="2330"/>
                  </a:lnTo>
                  <a:lnTo>
                    <a:pt x="1408" y="2339"/>
                  </a:lnTo>
                  <a:lnTo>
                    <a:pt x="1400" y="2341"/>
                  </a:lnTo>
                  <a:lnTo>
                    <a:pt x="1387" y="2348"/>
                  </a:lnTo>
                  <a:lnTo>
                    <a:pt x="1375" y="2358"/>
                  </a:lnTo>
                  <a:lnTo>
                    <a:pt x="1366" y="2369"/>
                  </a:lnTo>
                  <a:lnTo>
                    <a:pt x="1365" y="2372"/>
                  </a:lnTo>
                  <a:lnTo>
                    <a:pt x="1363" y="2376"/>
                  </a:lnTo>
                  <a:lnTo>
                    <a:pt x="1363" y="2379"/>
                  </a:lnTo>
                  <a:lnTo>
                    <a:pt x="1363" y="2385"/>
                  </a:lnTo>
                  <a:lnTo>
                    <a:pt x="1366" y="2385"/>
                  </a:lnTo>
                  <a:lnTo>
                    <a:pt x="1366" y="2381"/>
                  </a:lnTo>
                  <a:lnTo>
                    <a:pt x="1377" y="2369"/>
                  </a:lnTo>
                  <a:lnTo>
                    <a:pt x="1386" y="2357"/>
                  </a:lnTo>
                  <a:lnTo>
                    <a:pt x="1389" y="2358"/>
                  </a:lnTo>
                  <a:lnTo>
                    <a:pt x="1391" y="2358"/>
                  </a:lnTo>
                  <a:lnTo>
                    <a:pt x="1391" y="2360"/>
                  </a:lnTo>
                  <a:lnTo>
                    <a:pt x="1391" y="2360"/>
                  </a:lnTo>
                  <a:lnTo>
                    <a:pt x="1393" y="2362"/>
                  </a:lnTo>
                  <a:lnTo>
                    <a:pt x="1396" y="2371"/>
                  </a:lnTo>
                  <a:lnTo>
                    <a:pt x="1398" y="2381"/>
                  </a:lnTo>
                  <a:lnTo>
                    <a:pt x="1400" y="2393"/>
                  </a:lnTo>
                  <a:lnTo>
                    <a:pt x="1401" y="2404"/>
                  </a:lnTo>
                  <a:lnTo>
                    <a:pt x="1407" y="2404"/>
                  </a:lnTo>
                  <a:lnTo>
                    <a:pt x="1408" y="2404"/>
                  </a:lnTo>
                  <a:lnTo>
                    <a:pt x="1412" y="2404"/>
                  </a:lnTo>
                  <a:lnTo>
                    <a:pt x="1412" y="2406"/>
                  </a:lnTo>
                  <a:lnTo>
                    <a:pt x="1414" y="2406"/>
                  </a:lnTo>
                  <a:lnTo>
                    <a:pt x="1414" y="2407"/>
                  </a:lnTo>
                  <a:lnTo>
                    <a:pt x="1417" y="2411"/>
                  </a:lnTo>
                  <a:lnTo>
                    <a:pt x="1414" y="2413"/>
                  </a:lnTo>
                  <a:lnTo>
                    <a:pt x="1412" y="2414"/>
                  </a:lnTo>
                  <a:lnTo>
                    <a:pt x="1412" y="2416"/>
                  </a:lnTo>
                  <a:lnTo>
                    <a:pt x="1410" y="2416"/>
                  </a:lnTo>
                  <a:lnTo>
                    <a:pt x="1408" y="2418"/>
                  </a:lnTo>
                  <a:lnTo>
                    <a:pt x="1405" y="2419"/>
                  </a:lnTo>
                  <a:lnTo>
                    <a:pt x="1389" y="2423"/>
                  </a:lnTo>
                  <a:lnTo>
                    <a:pt x="1373" y="2419"/>
                  </a:lnTo>
                  <a:lnTo>
                    <a:pt x="1358" y="2411"/>
                  </a:lnTo>
                  <a:lnTo>
                    <a:pt x="1342" y="2399"/>
                  </a:lnTo>
                  <a:lnTo>
                    <a:pt x="1328" y="2385"/>
                  </a:lnTo>
                  <a:lnTo>
                    <a:pt x="1318" y="2371"/>
                  </a:lnTo>
                  <a:lnTo>
                    <a:pt x="1312" y="2357"/>
                  </a:lnTo>
                  <a:lnTo>
                    <a:pt x="1316" y="2357"/>
                  </a:lnTo>
                  <a:lnTo>
                    <a:pt x="1328" y="2369"/>
                  </a:lnTo>
                  <a:lnTo>
                    <a:pt x="1340" y="2379"/>
                  </a:lnTo>
                  <a:lnTo>
                    <a:pt x="1354" y="2388"/>
                  </a:lnTo>
                  <a:lnTo>
                    <a:pt x="1354" y="2381"/>
                  </a:lnTo>
                  <a:lnTo>
                    <a:pt x="1335" y="2371"/>
                  </a:lnTo>
                  <a:lnTo>
                    <a:pt x="1319" y="2357"/>
                  </a:lnTo>
                  <a:lnTo>
                    <a:pt x="1309" y="2337"/>
                  </a:lnTo>
                  <a:lnTo>
                    <a:pt x="1302" y="2315"/>
                  </a:lnTo>
                  <a:lnTo>
                    <a:pt x="1298" y="2292"/>
                  </a:lnTo>
                  <a:lnTo>
                    <a:pt x="1300" y="2266"/>
                  </a:lnTo>
                  <a:lnTo>
                    <a:pt x="1302" y="2241"/>
                  </a:lnTo>
                  <a:lnTo>
                    <a:pt x="1307" y="2219"/>
                  </a:lnTo>
                  <a:lnTo>
                    <a:pt x="1314" y="2198"/>
                  </a:lnTo>
                  <a:lnTo>
                    <a:pt x="1321" y="2180"/>
                  </a:lnTo>
                  <a:lnTo>
                    <a:pt x="1331" y="2180"/>
                  </a:lnTo>
                  <a:lnTo>
                    <a:pt x="1340" y="2145"/>
                  </a:lnTo>
                  <a:lnTo>
                    <a:pt x="1335" y="2145"/>
                  </a:lnTo>
                  <a:lnTo>
                    <a:pt x="1335" y="2142"/>
                  </a:lnTo>
                  <a:lnTo>
                    <a:pt x="1331" y="2145"/>
                  </a:lnTo>
                  <a:lnTo>
                    <a:pt x="1328" y="2149"/>
                  </a:lnTo>
                  <a:lnTo>
                    <a:pt x="1326" y="2152"/>
                  </a:lnTo>
                  <a:lnTo>
                    <a:pt x="1323" y="2156"/>
                  </a:lnTo>
                  <a:lnTo>
                    <a:pt x="1316" y="2158"/>
                  </a:lnTo>
                  <a:lnTo>
                    <a:pt x="1316" y="2154"/>
                  </a:lnTo>
                  <a:lnTo>
                    <a:pt x="1328" y="2081"/>
                  </a:lnTo>
                  <a:lnTo>
                    <a:pt x="1326" y="2074"/>
                  </a:lnTo>
                  <a:lnTo>
                    <a:pt x="1323" y="2062"/>
                  </a:lnTo>
                  <a:lnTo>
                    <a:pt x="1325" y="2051"/>
                  </a:lnTo>
                  <a:lnTo>
                    <a:pt x="1337" y="2009"/>
                  </a:lnTo>
                  <a:lnTo>
                    <a:pt x="1347" y="1966"/>
                  </a:lnTo>
                  <a:lnTo>
                    <a:pt x="1356" y="1919"/>
                  </a:lnTo>
                  <a:lnTo>
                    <a:pt x="1366" y="1873"/>
                  </a:lnTo>
                  <a:lnTo>
                    <a:pt x="1372" y="1843"/>
                  </a:lnTo>
                  <a:lnTo>
                    <a:pt x="1373" y="1812"/>
                  </a:lnTo>
                  <a:lnTo>
                    <a:pt x="1375" y="1782"/>
                  </a:lnTo>
                  <a:lnTo>
                    <a:pt x="1379" y="1754"/>
                  </a:lnTo>
                  <a:lnTo>
                    <a:pt x="1344" y="1741"/>
                  </a:lnTo>
                  <a:lnTo>
                    <a:pt x="1314" y="1721"/>
                  </a:lnTo>
                  <a:lnTo>
                    <a:pt x="1290" y="1695"/>
                  </a:lnTo>
                  <a:lnTo>
                    <a:pt x="1270" y="1667"/>
                  </a:lnTo>
                  <a:lnTo>
                    <a:pt x="1263" y="1651"/>
                  </a:lnTo>
                  <a:lnTo>
                    <a:pt x="1258" y="1636"/>
                  </a:lnTo>
                  <a:lnTo>
                    <a:pt x="1253" y="1618"/>
                  </a:lnTo>
                  <a:lnTo>
                    <a:pt x="1246" y="1604"/>
                  </a:lnTo>
                  <a:lnTo>
                    <a:pt x="1235" y="1594"/>
                  </a:lnTo>
                  <a:lnTo>
                    <a:pt x="1232" y="1590"/>
                  </a:lnTo>
                  <a:lnTo>
                    <a:pt x="1227" y="1590"/>
                  </a:lnTo>
                  <a:lnTo>
                    <a:pt x="1223" y="1589"/>
                  </a:lnTo>
                  <a:lnTo>
                    <a:pt x="1220" y="1585"/>
                  </a:lnTo>
                  <a:lnTo>
                    <a:pt x="1216" y="1582"/>
                  </a:lnTo>
                  <a:lnTo>
                    <a:pt x="1220" y="1575"/>
                  </a:lnTo>
                  <a:lnTo>
                    <a:pt x="1220" y="1569"/>
                  </a:lnTo>
                  <a:lnTo>
                    <a:pt x="1220" y="1562"/>
                  </a:lnTo>
                  <a:lnTo>
                    <a:pt x="1220" y="1555"/>
                  </a:lnTo>
                  <a:lnTo>
                    <a:pt x="1229" y="1550"/>
                  </a:lnTo>
                  <a:lnTo>
                    <a:pt x="1235" y="1545"/>
                  </a:lnTo>
                  <a:lnTo>
                    <a:pt x="1244" y="1540"/>
                  </a:lnTo>
                  <a:lnTo>
                    <a:pt x="1244" y="1536"/>
                  </a:lnTo>
                  <a:lnTo>
                    <a:pt x="1235" y="1536"/>
                  </a:lnTo>
                  <a:lnTo>
                    <a:pt x="1230" y="1535"/>
                  </a:lnTo>
                  <a:lnTo>
                    <a:pt x="1225" y="1535"/>
                  </a:lnTo>
                  <a:lnTo>
                    <a:pt x="1220" y="1533"/>
                  </a:lnTo>
                  <a:lnTo>
                    <a:pt x="1227" y="1517"/>
                  </a:lnTo>
                  <a:lnTo>
                    <a:pt x="1232" y="1501"/>
                  </a:lnTo>
                  <a:lnTo>
                    <a:pt x="1239" y="1486"/>
                  </a:lnTo>
                  <a:lnTo>
                    <a:pt x="1251" y="1473"/>
                  </a:lnTo>
                  <a:lnTo>
                    <a:pt x="1265" y="1461"/>
                  </a:lnTo>
                  <a:lnTo>
                    <a:pt x="1277" y="1447"/>
                  </a:lnTo>
                  <a:lnTo>
                    <a:pt x="1276" y="1437"/>
                  </a:lnTo>
                  <a:lnTo>
                    <a:pt x="1276" y="1423"/>
                  </a:lnTo>
                  <a:lnTo>
                    <a:pt x="1274" y="1409"/>
                  </a:lnTo>
                  <a:lnTo>
                    <a:pt x="1269" y="1400"/>
                  </a:lnTo>
                  <a:lnTo>
                    <a:pt x="1262" y="1390"/>
                  </a:lnTo>
                  <a:lnTo>
                    <a:pt x="1255" y="1379"/>
                  </a:lnTo>
                  <a:lnTo>
                    <a:pt x="1248" y="1379"/>
                  </a:lnTo>
                  <a:lnTo>
                    <a:pt x="1246" y="1381"/>
                  </a:lnTo>
                  <a:lnTo>
                    <a:pt x="1244" y="1383"/>
                  </a:lnTo>
                  <a:lnTo>
                    <a:pt x="1242" y="1384"/>
                  </a:lnTo>
                  <a:lnTo>
                    <a:pt x="1239" y="1386"/>
                  </a:lnTo>
                  <a:lnTo>
                    <a:pt x="1241" y="1390"/>
                  </a:lnTo>
                  <a:lnTo>
                    <a:pt x="1241" y="1393"/>
                  </a:lnTo>
                  <a:lnTo>
                    <a:pt x="1241" y="1393"/>
                  </a:lnTo>
                  <a:lnTo>
                    <a:pt x="1241" y="1395"/>
                  </a:lnTo>
                  <a:lnTo>
                    <a:pt x="1241" y="1395"/>
                  </a:lnTo>
                  <a:lnTo>
                    <a:pt x="1239" y="1398"/>
                  </a:lnTo>
                  <a:lnTo>
                    <a:pt x="1237" y="1398"/>
                  </a:lnTo>
                  <a:lnTo>
                    <a:pt x="1235" y="1400"/>
                  </a:lnTo>
                  <a:lnTo>
                    <a:pt x="1234" y="1400"/>
                  </a:lnTo>
                  <a:lnTo>
                    <a:pt x="1232" y="1400"/>
                  </a:lnTo>
                  <a:lnTo>
                    <a:pt x="1229" y="1402"/>
                  </a:lnTo>
                  <a:lnTo>
                    <a:pt x="1220" y="1395"/>
                  </a:lnTo>
                  <a:lnTo>
                    <a:pt x="1204" y="1386"/>
                  </a:lnTo>
                  <a:lnTo>
                    <a:pt x="1188" y="1377"/>
                  </a:lnTo>
                  <a:lnTo>
                    <a:pt x="1173" y="1370"/>
                  </a:lnTo>
                  <a:lnTo>
                    <a:pt x="1162" y="1367"/>
                  </a:lnTo>
                  <a:lnTo>
                    <a:pt x="1153" y="1346"/>
                  </a:lnTo>
                  <a:lnTo>
                    <a:pt x="1145" y="1334"/>
                  </a:lnTo>
                  <a:lnTo>
                    <a:pt x="1136" y="1325"/>
                  </a:lnTo>
                  <a:lnTo>
                    <a:pt x="1127" y="1322"/>
                  </a:lnTo>
                  <a:lnTo>
                    <a:pt x="1113" y="1318"/>
                  </a:lnTo>
                  <a:lnTo>
                    <a:pt x="1098" y="1313"/>
                  </a:lnTo>
                  <a:lnTo>
                    <a:pt x="1078" y="1306"/>
                  </a:lnTo>
                  <a:lnTo>
                    <a:pt x="1066" y="1297"/>
                  </a:lnTo>
                  <a:lnTo>
                    <a:pt x="1056" y="1288"/>
                  </a:lnTo>
                  <a:lnTo>
                    <a:pt x="1040" y="1281"/>
                  </a:lnTo>
                  <a:lnTo>
                    <a:pt x="1030" y="1281"/>
                  </a:lnTo>
                  <a:lnTo>
                    <a:pt x="1023" y="1285"/>
                  </a:lnTo>
                  <a:lnTo>
                    <a:pt x="1017" y="1288"/>
                  </a:lnTo>
                  <a:lnTo>
                    <a:pt x="1010" y="1292"/>
                  </a:lnTo>
                  <a:lnTo>
                    <a:pt x="1002" y="1290"/>
                  </a:lnTo>
                  <a:lnTo>
                    <a:pt x="998" y="1288"/>
                  </a:lnTo>
                  <a:lnTo>
                    <a:pt x="995" y="1285"/>
                  </a:lnTo>
                  <a:lnTo>
                    <a:pt x="991" y="1281"/>
                  </a:lnTo>
                  <a:lnTo>
                    <a:pt x="986" y="1276"/>
                  </a:lnTo>
                  <a:lnTo>
                    <a:pt x="982" y="1273"/>
                  </a:lnTo>
                  <a:lnTo>
                    <a:pt x="979" y="1271"/>
                  </a:lnTo>
                  <a:lnTo>
                    <a:pt x="956" y="1267"/>
                  </a:lnTo>
                  <a:lnTo>
                    <a:pt x="953" y="1264"/>
                  </a:lnTo>
                  <a:lnTo>
                    <a:pt x="949" y="1261"/>
                  </a:lnTo>
                  <a:lnTo>
                    <a:pt x="946" y="1257"/>
                  </a:lnTo>
                  <a:lnTo>
                    <a:pt x="942" y="1254"/>
                  </a:lnTo>
                  <a:lnTo>
                    <a:pt x="941" y="1252"/>
                  </a:lnTo>
                  <a:lnTo>
                    <a:pt x="921" y="1255"/>
                  </a:lnTo>
                  <a:lnTo>
                    <a:pt x="918" y="1254"/>
                  </a:lnTo>
                  <a:lnTo>
                    <a:pt x="913" y="1247"/>
                  </a:lnTo>
                  <a:lnTo>
                    <a:pt x="904" y="1240"/>
                  </a:lnTo>
                  <a:lnTo>
                    <a:pt x="897" y="1231"/>
                  </a:lnTo>
                  <a:lnTo>
                    <a:pt x="890" y="1224"/>
                  </a:lnTo>
                  <a:lnTo>
                    <a:pt x="886" y="1220"/>
                  </a:lnTo>
                  <a:lnTo>
                    <a:pt x="893" y="1198"/>
                  </a:lnTo>
                  <a:lnTo>
                    <a:pt x="874" y="1177"/>
                  </a:lnTo>
                  <a:lnTo>
                    <a:pt x="857" y="1154"/>
                  </a:lnTo>
                  <a:lnTo>
                    <a:pt x="839" y="1130"/>
                  </a:lnTo>
                  <a:lnTo>
                    <a:pt x="822" y="1105"/>
                  </a:lnTo>
                  <a:lnTo>
                    <a:pt x="818" y="1103"/>
                  </a:lnTo>
                  <a:lnTo>
                    <a:pt x="813" y="1102"/>
                  </a:lnTo>
                  <a:lnTo>
                    <a:pt x="810" y="1102"/>
                  </a:lnTo>
                  <a:lnTo>
                    <a:pt x="804" y="1100"/>
                  </a:lnTo>
                  <a:lnTo>
                    <a:pt x="803" y="1098"/>
                  </a:lnTo>
                  <a:lnTo>
                    <a:pt x="796" y="1089"/>
                  </a:lnTo>
                  <a:lnTo>
                    <a:pt x="792" y="1079"/>
                  </a:lnTo>
                  <a:lnTo>
                    <a:pt x="789" y="1069"/>
                  </a:lnTo>
                  <a:lnTo>
                    <a:pt x="783" y="1058"/>
                  </a:lnTo>
                  <a:lnTo>
                    <a:pt x="775" y="1053"/>
                  </a:lnTo>
                  <a:lnTo>
                    <a:pt x="771" y="1049"/>
                  </a:lnTo>
                  <a:lnTo>
                    <a:pt x="768" y="1046"/>
                  </a:lnTo>
                  <a:lnTo>
                    <a:pt x="764" y="1044"/>
                  </a:lnTo>
                  <a:lnTo>
                    <a:pt x="764" y="1063"/>
                  </a:lnTo>
                  <a:lnTo>
                    <a:pt x="769" y="1070"/>
                  </a:lnTo>
                  <a:lnTo>
                    <a:pt x="780" y="1082"/>
                  </a:lnTo>
                  <a:lnTo>
                    <a:pt x="790" y="1096"/>
                  </a:lnTo>
                  <a:lnTo>
                    <a:pt x="803" y="1114"/>
                  </a:lnTo>
                  <a:lnTo>
                    <a:pt x="813" y="1131"/>
                  </a:lnTo>
                  <a:lnTo>
                    <a:pt x="824" y="1149"/>
                  </a:lnTo>
                  <a:lnTo>
                    <a:pt x="832" y="1165"/>
                  </a:lnTo>
                  <a:lnTo>
                    <a:pt x="836" y="1175"/>
                  </a:lnTo>
                  <a:lnTo>
                    <a:pt x="836" y="1182"/>
                  </a:lnTo>
                  <a:lnTo>
                    <a:pt x="834" y="1185"/>
                  </a:lnTo>
                  <a:lnTo>
                    <a:pt x="832" y="1187"/>
                  </a:lnTo>
                  <a:lnTo>
                    <a:pt x="832" y="1189"/>
                  </a:lnTo>
                  <a:lnTo>
                    <a:pt x="829" y="1191"/>
                  </a:lnTo>
                  <a:lnTo>
                    <a:pt x="829" y="1184"/>
                  </a:lnTo>
                  <a:lnTo>
                    <a:pt x="827" y="1178"/>
                  </a:lnTo>
                  <a:lnTo>
                    <a:pt x="827" y="1175"/>
                  </a:lnTo>
                  <a:lnTo>
                    <a:pt x="825" y="1171"/>
                  </a:lnTo>
                  <a:lnTo>
                    <a:pt x="822" y="1171"/>
                  </a:lnTo>
                  <a:lnTo>
                    <a:pt x="820" y="1171"/>
                  </a:lnTo>
                  <a:lnTo>
                    <a:pt x="818" y="1171"/>
                  </a:lnTo>
                  <a:lnTo>
                    <a:pt x="817" y="1171"/>
                  </a:lnTo>
                  <a:lnTo>
                    <a:pt x="815" y="1171"/>
                  </a:lnTo>
                  <a:lnTo>
                    <a:pt x="810" y="1171"/>
                  </a:lnTo>
                  <a:lnTo>
                    <a:pt x="806" y="1159"/>
                  </a:lnTo>
                  <a:lnTo>
                    <a:pt x="803" y="1147"/>
                  </a:lnTo>
                  <a:lnTo>
                    <a:pt x="797" y="1137"/>
                  </a:lnTo>
                  <a:lnTo>
                    <a:pt x="789" y="1128"/>
                  </a:lnTo>
                  <a:lnTo>
                    <a:pt x="778" y="1121"/>
                  </a:lnTo>
                  <a:lnTo>
                    <a:pt x="768" y="1114"/>
                  </a:lnTo>
                  <a:lnTo>
                    <a:pt x="759" y="1102"/>
                  </a:lnTo>
                  <a:lnTo>
                    <a:pt x="762" y="1100"/>
                  </a:lnTo>
                  <a:lnTo>
                    <a:pt x="764" y="1100"/>
                  </a:lnTo>
                  <a:lnTo>
                    <a:pt x="764" y="1100"/>
                  </a:lnTo>
                  <a:lnTo>
                    <a:pt x="766" y="1100"/>
                  </a:lnTo>
                  <a:lnTo>
                    <a:pt x="766" y="1098"/>
                  </a:lnTo>
                  <a:lnTo>
                    <a:pt x="766" y="1096"/>
                  </a:lnTo>
                  <a:lnTo>
                    <a:pt x="768" y="1095"/>
                  </a:lnTo>
                  <a:lnTo>
                    <a:pt x="755" y="1086"/>
                  </a:lnTo>
                  <a:lnTo>
                    <a:pt x="749" y="1075"/>
                  </a:lnTo>
                  <a:lnTo>
                    <a:pt x="743" y="1063"/>
                  </a:lnTo>
                  <a:lnTo>
                    <a:pt x="740" y="1049"/>
                  </a:lnTo>
                  <a:lnTo>
                    <a:pt x="733" y="1037"/>
                  </a:lnTo>
                  <a:lnTo>
                    <a:pt x="724" y="1027"/>
                  </a:lnTo>
                  <a:lnTo>
                    <a:pt x="714" y="1021"/>
                  </a:lnTo>
                  <a:lnTo>
                    <a:pt x="701" y="1016"/>
                  </a:lnTo>
                  <a:lnTo>
                    <a:pt x="691" y="1009"/>
                  </a:lnTo>
                  <a:lnTo>
                    <a:pt x="684" y="1000"/>
                  </a:lnTo>
                  <a:lnTo>
                    <a:pt x="680" y="990"/>
                  </a:lnTo>
                  <a:lnTo>
                    <a:pt x="675" y="979"/>
                  </a:lnTo>
                  <a:lnTo>
                    <a:pt x="663" y="962"/>
                  </a:lnTo>
                  <a:lnTo>
                    <a:pt x="653" y="950"/>
                  </a:lnTo>
                  <a:lnTo>
                    <a:pt x="642" y="939"/>
                  </a:lnTo>
                  <a:lnTo>
                    <a:pt x="635" y="927"/>
                  </a:lnTo>
                  <a:lnTo>
                    <a:pt x="630" y="911"/>
                  </a:lnTo>
                  <a:lnTo>
                    <a:pt x="626" y="890"/>
                  </a:lnTo>
                  <a:lnTo>
                    <a:pt x="625" y="861"/>
                  </a:lnTo>
                  <a:lnTo>
                    <a:pt x="625" y="854"/>
                  </a:lnTo>
                  <a:lnTo>
                    <a:pt x="626" y="840"/>
                  </a:lnTo>
                  <a:lnTo>
                    <a:pt x="626" y="821"/>
                  </a:lnTo>
                  <a:lnTo>
                    <a:pt x="626" y="798"/>
                  </a:lnTo>
                  <a:lnTo>
                    <a:pt x="626" y="777"/>
                  </a:lnTo>
                  <a:lnTo>
                    <a:pt x="628" y="760"/>
                  </a:lnTo>
                  <a:lnTo>
                    <a:pt x="630" y="749"/>
                  </a:lnTo>
                  <a:lnTo>
                    <a:pt x="635" y="747"/>
                  </a:lnTo>
                  <a:lnTo>
                    <a:pt x="639" y="747"/>
                  </a:lnTo>
                  <a:lnTo>
                    <a:pt x="642" y="747"/>
                  </a:lnTo>
                  <a:lnTo>
                    <a:pt x="646" y="747"/>
                  </a:lnTo>
                  <a:lnTo>
                    <a:pt x="649" y="749"/>
                  </a:lnTo>
                  <a:lnTo>
                    <a:pt x="651" y="753"/>
                  </a:lnTo>
                  <a:lnTo>
                    <a:pt x="654" y="756"/>
                  </a:lnTo>
                  <a:lnTo>
                    <a:pt x="656" y="760"/>
                  </a:lnTo>
                  <a:lnTo>
                    <a:pt x="656" y="740"/>
                  </a:lnTo>
                  <a:lnTo>
                    <a:pt x="644" y="726"/>
                  </a:lnTo>
                  <a:lnTo>
                    <a:pt x="630" y="712"/>
                  </a:lnTo>
                  <a:lnTo>
                    <a:pt x="614" y="702"/>
                  </a:lnTo>
                  <a:lnTo>
                    <a:pt x="614" y="711"/>
                  </a:lnTo>
                  <a:lnTo>
                    <a:pt x="621" y="716"/>
                  </a:lnTo>
                  <a:lnTo>
                    <a:pt x="628" y="721"/>
                  </a:lnTo>
                  <a:lnTo>
                    <a:pt x="635" y="726"/>
                  </a:lnTo>
                  <a:lnTo>
                    <a:pt x="640" y="733"/>
                  </a:lnTo>
                  <a:lnTo>
                    <a:pt x="640" y="737"/>
                  </a:lnTo>
                  <a:lnTo>
                    <a:pt x="639" y="737"/>
                  </a:lnTo>
                  <a:lnTo>
                    <a:pt x="639" y="739"/>
                  </a:lnTo>
                  <a:lnTo>
                    <a:pt x="639" y="739"/>
                  </a:lnTo>
                  <a:lnTo>
                    <a:pt x="637" y="740"/>
                  </a:lnTo>
                  <a:lnTo>
                    <a:pt x="633" y="742"/>
                  </a:lnTo>
                  <a:lnTo>
                    <a:pt x="632" y="744"/>
                  </a:lnTo>
                  <a:lnTo>
                    <a:pt x="626" y="744"/>
                  </a:lnTo>
                  <a:lnTo>
                    <a:pt x="621" y="744"/>
                  </a:lnTo>
                  <a:lnTo>
                    <a:pt x="619" y="744"/>
                  </a:lnTo>
                  <a:lnTo>
                    <a:pt x="619" y="742"/>
                  </a:lnTo>
                  <a:lnTo>
                    <a:pt x="618" y="742"/>
                  </a:lnTo>
                  <a:lnTo>
                    <a:pt x="618" y="742"/>
                  </a:lnTo>
                  <a:lnTo>
                    <a:pt x="614" y="740"/>
                  </a:lnTo>
                  <a:lnTo>
                    <a:pt x="602" y="725"/>
                  </a:lnTo>
                  <a:lnTo>
                    <a:pt x="591" y="709"/>
                  </a:lnTo>
                  <a:lnTo>
                    <a:pt x="583" y="691"/>
                  </a:lnTo>
                  <a:lnTo>
                    <a:pt x="591" y="691"/>
                  </a:lnTo>
                  <a:lnTo>
                    <a:pt x="595" y="693"/>
                  </a:lnTo>
                  <a:lnTo>
                    <a:pt x="598" y="693"/>
                  </a:lnTo>
                  <a:lnTo>
                    <a:pt x="602" y="693"/>
                  </a:lnTo>
                  <a:lnTo>
                    <a:pt x="605" y="691"/>
                  </a:lnTo>
                  <a:lnTo>
                    <a:pt x="591" y="686"/>
                  </a:lnTo>
                  <a:lnTo>
                    <a:pt x="583" y="678"/>
                  </a:lnTo>
                  <a:lnTo>
                    <a:pt x="576" y="667"/>
                  </a:lnTo>
                  <a:lnTo>
                    <a:pt x="570" y="655"/>
                  </a:lnTo>
                  <a:lnTo>
                    <a:pt x="567" y="643"/>
                  </a:lnTo>
                  <a:lnTo>
                    <a:pt x="562" y="632"/>
                  </a:lnTo>
                  <a:lnTo>
                    <a:pt x="555" y="623"/>
                  </a:lnTo>
                  <a:lnTo>
                    <a:pt x="544" y="618"/>
                  </a:lnTo>
                  <a:lnTo>
                    <a:pt x="548" y="595"/>
                  </a:lnTo>
                  <a:lnTo>
                    <a:pt x="536" y="582"/>
                  </a:lnTo>
                  <a:lnTo>
                    <a:pt x="525" y="566"/>
                  </a:lnTo>
                  <a:lnTo>
                    <a:pt x="516" y="550"/>
                  </a:lnTo>
                  <a:lnTo>
                    <a:pt x="504" y="534"/>
                  </a:lnTo>
                  <a:lnTo>
                    <a:pt x="490" y="522"/>
                  </a:lnTo>
                  <a:lnTo>
                    <a:pt x="471" y="513"/>
                  </a:lnTo>
                  <a:lnTo>
                    <a:pt x="448" y="508"/>
                  </a:lnTo>
                  <a:lnTo>
                    <a:pt x="429" y="499"/>
                  </a:lnTo>
                  <a:lnTo>
                    <a:pt x="415" y="487"/>
                  </a:lnTo>
                  <a:lnTo>
                    <a:pt x="399" y="473"/>
                  </a:lnTo>
                  <a:lnTo>
                    <a:pt x="384" y="465"/>
                  </a:lnTo>
                  <a:lnTo>
                    <a:pt x="352" y="465"/>
                  </a:lnTo>
                  <a:lnTo>
                    <a:pt x="342" y="459"/>
                  </a:lnTo>
                  <a:lnTo>
                    <a:pt x="333" y="452"/>
                  </a:lnTo>
                  <a:lnTo>
                    <a:pt x="323" y="447"/>
                  </a:lnTo>
                  <a:lnTo>
                    <a:pt x="307" y="445"/>
                  </a:lnTo>
                  <a:lnTo>
                    <a:pt x="307" y="468"/>
                  </a:lnTo>
                  <a:lnTo>
                    <a:pt x="289" y="477"/>
                  </a:lnTo>
                  <a:lnTo>
                    <a:pt x="274" y="486"/>
                  </a:lnTo>
                  <a:lnTo>
                    <a:pt x="253" y="491"/>
                  </a:lnTo>
                  <a:lnTo>
                    <a:pt x="258" y="475"/>
                  </a:lnTo>
                  <a:lnTo>
                    <a:pt x="265" y="459"/>
                  </a:lnTo>
                  <a:lnTo>
                    <a:pt x="275" y="445"/>
                  </a:lnTo>
                  <a:lnTo>
                    <a:pt x="284" y="430"/>
                  </a:lnTo>
                  <a:lnTo>
                    <a:pt x="275" y="430"/>
                  </a:lnTo>
                  <a:lnTo>
                    <a:pt x="275" y="433"/>
                  </a:lnTo>
                  <a:lnTo>
                    <a:pt x="262" y="444"/>
                  </a:lnTo>
                  <a:lnTo>
                    <a:pt x="251" y="458"/>
                  </a:lnTo>
                  <a:lnTo>
                    <a:pt x="244" y="473"/>
                  </a:lnTo>
                  <a:lnTo>
                    <a:pt x="239" y="489"/>
                  </a:lnTo>
                  <a:lnTo>
                    <a:pt x="232" y="506"/>
                  </a:lnTo>
                  <a:lnTo>
                    <a:pt x="221" y="522"/>
                  </a:lnTo>
                  <a:lnTo>
                    <a:pt x="214" y="529"/>
                  </a:lnTo>
                  <a:lnTo>
                    <a:pt x="200" y="540"/>
                  </a:lnTo>
                  <a:lnTo>
                    <a:pt x="183" y="550"/>
                  </a:lnTo>
                  <a:lnTo>
                    <a:pt x="162" y="562"/>
                  </a:lnTo>
                  <a:lnTo>
                    <a:pt x="141" y="576"/>
                  </a:lnTo>
                  <a:lnTo>
                    <a:pt x="120" y="589"/>
                  </a:lnTo>
                  <a:lnTo>
                    <a:pt x="99" y="599"/>
                  </a:lnTo>
                  <a:lnTo>
                    <a:pt x="83" y="606"/>
                  </a:lnTo>
                  <a:lnTo>
                    <a:pt x="73" y="609"/>
                  </a:lnTo>
                  <a:lnTo>
                    <a:pt x="73" y="606"/>
                  </a:lnTo>
                  <a:lnTo>
                    <a:pt x="77" y="606"/>
                  </a:lnTo>
                  <a:lnTo>
                    <a:pt x="89" y="594"/>
                  </a:lnTo>
                  <a:lnTo>
                    <a:pt x="104" y="583"/>
                  </a:lnTo>
                  <a:lnTo>
                    <a:pt x="122" y="573"/>
                  </a:lnTo>
                  <a:lnTo>
                    <a:pt x="139" y="562"/>
                  </a:lnTo>
                  <a:lnTo>
                    <a:pt x="155" y="550"/>
                  </a:lnTo>
                  <a:lnTo>
                    <a:pt x="167" y="536"/>
                  </a:lnTo>
                  <a:lnTo>
                    <a:pt x="176" y="520"/>
                  </a:lnTo>
                  <a:lnTo>
                    <a:pt x="179" y="499"/>
                  </a:lnTo>
                  <a:lnTo>
                    <a:pt x="166" y="503"/>
                  </a:lnTo>
                  <a:lnTo>
                    <a:pt x="157" y="506"/>
                  </a:lnTo>
                  <a:lnTo>
                    <a:pt x="145" y="510"/>
                  </a:lnTo>
                  <a:lnTo>
                    <a:pt x="145" y="506"/>
                  </a:lnTo>
                  <a:lnTo>
                    <a:pt x="145" y="503"/>
                  </a:lnTo>
                  <a:lnTo>
                    <a:pt x="145" y="503"/>
                  </a:lnTo>
                  <a:lnTo>
                    <a:pt x="143" y="501"/>
                  </a:lnTo>
                  <a:lnTo>
                    <a:pt x="143" y="501"/>
                  </a:lnTo>
                  <a:lnTo>
                    <a:pt x="141" y="501"/>
                  </a:lnTo>
                  <a:lnTo>
                    <a:pt x="138" y="499"/>
                  </a:lnTo>
                  <a:lnTo>
                    <a:pt x="136" y="501"/>
                  </a:lnTo>
                  <a:lnTo>
                    <a:pt x="134" y="503"/>
                  </a:lnTo>
                  <a:lnTo>
                    <a:pt x="132" y="505"/>
                  </a:lnTo>
                  <a:lnTo>
                    <a:pt x="131" y="505"/>
                  </a:lnTo>
                  <a:lnTo>
                    <a:pt x="127" y="506"/>
                  </a:lnTo>
                  <a:lnTo>
                    <a:pt x="122" y="506"/>
                  </a:lnTo>
                  <a:lnTo>
                    <a:pt x="120" y="496"/>
                  </a:lnTo>
                  <a:lnTo>
                    <a:pt x="115" y="482"/>
                  </a:lnTo>
                  <a:lnTo>
                    <a:pt x="111" y="472"/>
                  </a:lnTo>
                  <a:lnTo>
                    <a:pt x="108" y="475"/>
                  </a:lnTo>
                  <a:lnTo>
                    <a:pt x="106" y="477"/>
                  </a:lnTo>
                  <a:lnTo>
                    <a:pt x="104" y="477"/>
                  </a:lnTo>
                  <a:lnTo>
                    <a:pt x="101" y="477"/>
                  </a:lnTo>
                  <a:lnTo>
                    <a:pt x="99" y="475"/>
                  </a:lnTo>
                  <a:lnTo>
                    <a:pt x="82" y="463"/>
                  </a:lnTo>
                  <a:lnTo>
                    <a:pt x="68" y="445"/>
                  </a:lnTo>
                  <a:lnTo>
                    <a:pt x="57" y="426"/>
                  </a:lnTo>
                  <a:lnTo>
                    <a:pt x="63" y="416"/>
                  </a:lnTo>
                  <a:lnTo>
                    <a:pt x="68" y="403"/>
                  </a:lnTo>
                  <a:lnTo>
                    <a:pt x="73" y="393"/>
                  </a:lnTo>
                  <a:lnTo>
                    <a:pt x="80" y="384"/>
                  </a:lnTo>
                  <a:lnTo>
                    <a:pt x="92" y="377"/>
                  </a:lnTo>
                  <a:lnTo>
                    <a:pt x="103" y="374"/>
                  </a:lnTo>
                  <a:lnTo>
                    <a:pt x="113" y="369"/>
                  </a:lnTo>
                  <a:lnTo>
                    <a:pt x="120" y="362"/>
                  </a:lnTo>
                  <a:lnTo>
                    <a:pt x="125" y="351"/>
                  </a:lnTo>
                  <a:lnTo>
                    <a:pt x="125" y="334"/>
                  </a:lnTo>
                  <a:lnTo>
                    <a:pt x="127" y="332"/>
                  </a:lnTo>
                  <a:lnTo>
                    <a:pt x="129" y="332"/>
                  </a:lnTo>
                  <a:lnTo>
                    <a:pt x="129" y="330"/>
                  </a:lnTo>
                  <a:lnTo>
                    <a:pt x="129" y="328"/>
                  </a:lnTo>
                  <a:lnTo>
                    <a:pt x="131" y="327"/>
                  </a:lnTo>
                  <a:lnTo>
                    <a:pt x="115" y="327"/>
                  </a:lnTo>
                  <a:lnTo>
                    <a:pt x="111" y="330"/>
                  </a:lnTo>
                  <a:lnTo>
                    <a:pt x="110" y="332"/>
                  </a:lnTo>
                  <a:lnTo>
                    <a:pt x="108" y="334"/>
                  </a:lnTo>
                  <a:lnTo>
                    <a:pt x="104" y="335"/>
                  </a:lnTo>
                  <a:lnTo>
                    <a:pt x="101" y="337"/>
                  </a:lnTo>
                  <a:lnTo>
                    <a:pt x="96" y="337"/>
                  </a:lnTo>
                  <a:lnTo>
                    <a:pt x="85" y="334"/>
                  </a:lnTo>
                  <a:lnTo>
                    <a:pt x="70" y="328"/>
                  </a:lnTo>
                  <a:lnTo>
                    <a:pt x="52" y="325"/>
                  </a:lnTo>
                  <a:lnTo>
                    <a:pt x="38" y="318"/>
                  </a:lnTo>
                  <a:lnTo>
                    <a:pt x="35" y="292"/>
                  </a:lnTo>
                  <a:lnTo>
                    <a:pt x="42" y="292"/>
                  </a:lnTo>
                  <a:lnTo>
                    <a:pt x="45" y="290"/>
                  </a:lnTo>
                  <a:lnTo>
                    <a:pt x="50" y="288"/>
                  </a:lnTo>
                  <a:lnTo>
                    <a:pt x="54" y="287"/>
                  </a:lnTo>
                  <a:lnTo>
                    <a:pt x="57" y="287"/>
                  </a:lnTo>
                  <a:lnTo>
                    <a:pt x="61" y="283"/>
                  </a:lnTo>
                  <a:lnTo>
                    <a:pt x="64" y="280"/>
                  </a:lnTo>
                  <a:lnTo>
                    <a:pt x="63" y="278"/>
                  </a:lnTo>
                  <a:lnTo>
                    <a:pt x="63" y="278"/>
                  </a:lnTo>
                  <a:lnTo>
                    <a:pt x="63" y="276"/>
                  </a:lnTo>
                  <a:lnTo>
                    <a:pt x="63" y="276"/>
                  </a:lnTo>
                  <a:lnTo>
                    <a:pt x="61" y="273"/>
                  </a:lnTo>
                  <a:lnTo>
                    <a:pt x="77" y="273"/>
                  </a:lnTo>
                  <a:lnTo>
                    <a:pt x="78" y="271"/>
                  </a:lnTo>
                  <a:lnTo>
                    <a:pt x="80" y="271"/>
                  </a:lnTo>
                  <a:lnTo>
                    <a:pt x="82" y="269"/>
                  </a:lnTo>
                  <a:lnTo>
                    <a:pt x="83" y="269"/>
                  </a:lnTo>
                  <a:lnTo>
                    <a:pt x="87" y="269"/>
                  </a:lnTo>
                  <a:lnTo>
                    <a:pt x="92" y="274"/>
                  </a:lnTo>
                  <a:lnTo>
                    <a:pt x="97" y="278"/>
                  </a:lnTo>
                  <a:lnTo>
                    <a:pt x="103" y="283"/>
                  </a:lnTo>
                  <a:lnTo>
                    <a:pt x="106" y="288"/>
                  </a:lnTo>
                  <a:lnTo>
                    <a:pt x="118" y="283"/>
                  </a:lnTo>
                  <a:lnTo>
                    <a:pt x="118" y="276"/>
                  </a:lnTo>
                  <a:lnTo>
                    <a:pt x="115" y="271"/>
                  </a:lnTo>
                  <a:lnTo>
                    <a:pt x="113" y="266"/>
                  </a:lnTo>
                  <a:lnTo>
                    <a:pt x="111" y="260"/>
                  </a:lnTo>
                  <a:lnTo>
                    <a:pt x="110" y="255"/>
                  </a:lnTo>
                  <a:lnTo>
                    <a:pt x="106" y="250"/>
                  </a:lnTo>
                  <a:lnTo>
                    <a:pt x="94" y="236"/>
                  </a:lnTo>
                  <a:lnTo>
                    <a:pt x="80" y="225"/>
                  </a:lnTo>
                  <a:lnTo>
                    <a:pt x="64" y="215"/>
                  </a:lnTo>
                  <a:lnTo>
                    <a:pt x="50" y="205"/>
                  </a:lnTo>
                  <a:lnTo>
                    <a:pt x="42" y="189"/>
                  </a:lnTo>
                  <a:lnTo>
                    <a:pt x="45" y="184"/>
                  </a:lnTo>
                  <a:lnTo>
                    <a:pt x="47" y="178"/>
                  </a:lnTo>
                  <a:lnTo>
                    <a:pt x="49" y="173"/>
                  </a:lnTo>
                  <a:lnTo>
                    <a:pt x="70" y="175"/>
                  </a:lnTo>
                  <a:lnTo>
                    <a:pt x="90" y="173"/>
                  </a:lnTo>
                  <a:lnTo>
                    <a:pt x="106" y="164"/>
                  </a:lnTo>
                  <a:lnTo>
                    <a:pt x="111" y="152"/>
                  </a:lnTo>
                  <a:lnTo>
                    <a:pt x="115" y="140"/>
                  </a:lnTo>
                  <a:lnTo>
                    <a:pt x="118" y="129"/>
                  </a:lnTo>
                  <a:lnTo>
                    <a:pt x="131" y="119"/>
                  </a:lnTo>
                  <a:lnTo>
                    <a:pt x="148" y="110"/>
                  </a:lnTo>
                  <a:lnTo>
                    <a:pt x="167" y="105"/>
                  </a:lnTo>
                  <a:lnTo>
                    <a:pt x="183" y="98"/>
                  </a:lnTo>
                  <a:lnTo>
                    <a:pt x="199" y="88"/>
                  </a:lnTo>
                  <a:lnTo>
                    <a:pt x="204" y="91"/>
                  </a:lnTo>
                  <a:lnTo>
                    <a:pt x="207" y="93"/>
                  </a:lnTo>
                  <a:lnTo>
                    <a:pt x="207" y="96"/>
                  </a:lnTo>
                  <a:lnTo>
                    <a:pt x="209" y="98"/>
                  </a:lnTo>
                  <a:lnTo>
                    <a:pt x="209" y="102"/>
                  </a:lnTo>
                  <a:lnTo>
                    <a:pt x="211" y="103"/>
                  </a:lnTo>
                  <a:lnTo>
                    <a:pt x="214" y="107"/>
                  </a:lnTo>
                  <a:lnTo>
                    <a:pt x="218" y="110"/>
                  </a:lnTo>
                  <a:lnTo>
                    <a:pt x="223" y="110"/>
                  </a:lnTo>
                  <a:lnTo>
                    <a:pt x="227" y="110"/>
                  </a:lnTo>
                  <a:lnTo>
                    <a:pt x="230" y="109"/>
                  </a:lnTo>
                  <a:lnTo>
                    <a:pt x="234" y="107"/>
                  </a:lnTo>
                  <a:lnTo>
                    <a:pt x="237" y="107"/>
                  </a:lnTo>
                  <a:lnTo>
                    <a:pt x="241" y="107"/>
                  </a:lnTo>
                  <a:lnTo>
                    <a:pt x="244" y="109"/>
                  </a:lnTo>
                  <a:lnTo>
                    <a:pt x="248" y="112"/>
                  </a:lnTo>
                  <a:lnTo>
                    <a:pt x="253" y="117"/>
                  </a:lnTo>
                  <a:lnTo>
                    <a:pt x="256" y="121"/>
                  </a:lnTo>
                  <a:lnTo>
                    <a:pt x="260" y="124"/>
                  </a:lnTo>
                  <a:lnTo>
                    <a:pt x="265" y="126"/>
                  </a:lnTo>
                  <a:lnTo>
                    <a:pt x="270" y="128"/>
                  </a:lnTo>
                  <a:lnTo>
                    <a:pt x="275" y="126"/>
                  </a:lnTo>
                  <a:lnTo>
                    <a:pt x="279" y="126"/>
                  </a:lnTo>
                  <a:lnTo>
                    <a:pt x="282" y="124"/>
                  </a:lnTo>
                  <a:lnTo>
                    <a:pt x="288" y="122"/>
                  </a:lnTo>
                  <a:lnTo>
                    <a:pt x="291" y="122"/>
                  </a:lnTo>
                  <a:lnTo>
                    <a:pt x="302" y="126"/>
                  </a:lnTo>
                  <a:lnTo>
                    <a:pt x="317" y="131"/>
                  </a:lnTo>
                  <a:lnTo>
                    <a:pt x="331" y="138"/>
                  </a:lnTo>
                  <a:lnTo>
                    <a:pt x="345" y="142"/>
                  </a:lnTo>
                  <a:lnTo>
                    <a:pt x="375" y="138"/>
                  </a:lnTo>
                  <a:lnTo>
                    <a:pt x="394" y="147"/>
                  </a:lnTo>
                  <a:lnTo>
                    <a:pt x="412" y="159"/>
                  </a:lnTo>
                  <a:lnTo>
                    <a:pt x="429" y="170"/>
                  </a:lnTo>
                  <a:lnTo>
                    <a:pt x="448" y="180"/>
                  </a:lnTo>
                  <a:lnTo>
                    <a:pt x="471" y="184"/>
                  </a:lnTo>
                  <a:lnTo>
                    <a:pt x="471" y="177"/>
                  </a:lnTo>
                  <a:lnTo>
                    <a:pt x="466" y="171"/>
                  </a:lnTo>
                  <a:lnTo>
                    <a:pt x="461" y="164"/>
                  </a:lnTo>
                  <a:lnTo>
                    <a:pt x="455" y="157"/>
                  </a:lnTo>
                  <a:lnTo>
                    <a:pt x="452" y="149"/>
                  </a:lnTo>
                  <a:lnTo>
                    <a:pt x="473" y="147"/>
                  </a:lnTo>
                  <a:lnTo>
                    <a:pt x="487" y="143"/>
                  </a:lnTo>
                  <a:lnTo>
                    <a:pt x="499" y="136"/>
                  </a:lnTo>
                  <a:lnTo>
                    <a:pt x="509" y="129"/>
                  </a:lnTo>
                  <a:lnTo>
                    <a:pt x="520" y="121"/>
                  </a:lnTo>
                  <a:lnTo>
                    <a:pt x="532" y="115"/>
                  </a:lnTo>
                  <a:lnTo>
                    <a:pt x="548" y="112"/>
                  </a:lnTo>
                  <a:lnTo>
                    <a:pt x="551" y="114"/>
                  </a:lnTo>
                  <a:lnTo>
                    <a:pt x="557" y="115"/>
                  </a:lnTo>
                  <a:lnTo>
                    <a:pt x="560" y="117"/>
                  </a:lnTo>
                  <a:lnTo>
                    <a:pt x="563" y="119"/>
                  </a:lnTo>
                  <a:lnTo>
                    <a:pt x="557" y="119"/>
                  </a:lnTo>
                  <a:lnTo>
                    <a:pt x="539" y="133"/>
                  </a:lnTo>
                  <a:lnTo>
                    <a:pt x="520" y="145"/>
                  </a:lnTo>
                  <a:lnTo>
                    <a:pt x="499" y="154"/>
                  </a:lnTo>
                  <a:lnTo>
                    <a:pt x="499" y="161"/>
                  </a:lnTo>
                  <a:lnTo>
                    <a:pt x="518" y="164"/>
                  </a:lnTo>
                  <a:lnTo>
                    <a:pt x="527" y="154"/>
                  </a:lnTo>
                  <a:lnTo>
                    <a:pt x="536" y="149"/>
                  </a:lnTo>
                  <a:lnTo>
                    <a:pt x="548" y="147"/>
                  </a:lnTo>
                  <a:lnTo>
                    <a:pt x="560" y="147"/>
                  </a:lnTo>
                  <a:lnTo>
                    <a:pt x="576" y="145"/>
                  </a:lnTo>
                  <a:lnTo>
                    <a:pt x="577" y="140"/>
                  </a:lnTo>
                  <a:lnTo>
                    <a:pt x="579" y="135"/>
                  </a:lnTo>
                  <a:lnTo>
                    <a:pt x="583" y="129"/>
                  </a:lnTo>
                  <a:lnTo>
                    <a:pt x="586" y="126"/>
                  </a:lnTo>
                  <a:lnTo>
                    <a:pt x="591" y="138"/>
                  </a:lnTo>
                  <a:lnTo>
                    <a:pt x="597" y="147"/>
                  </a:lnTo>
                  <a:lnTo>
                    <a:pt x="605" y="154"/>
                  </a:lnTo>
                  <a:lnTo>
                    <a:pt x="618" y="157"/>
                  </a:lnTo>
                  <a:lnTo>
                    <a:pt x="621" y="154"/>
                  </a:lnTo>
                  <a:lnTo>
                    <a:pt x="623" y="152"/>
                  </a:lnTo>
                  <a:lnTo>
                    <a:pt x="626" y="150"/>
                  </a:lnTo>
                  <a:lnTo>
                    <a:pt x="628" y="149"/>
                  </a:lnTo>
                  <a:lnTo>
                    <a:pt x="632" y="149"/>
                  </a:lnTo>
                  <a:lnTo>
                    <a:pt x="633" y="149"/>
                  </a:lnTo>
                  <a:lnTo>
                    <a:pt x="637" y="154"/>
                  </a:lnTo>
                  <a:lnTo>
                    <a:pt x="639" y="157"/>
                  </a:lnTo>
                  <a:lnTo>
                    <a:pt x="640" y="161"/>
                  </a:lnTo>
                  <a:lnTo>
                    <a:pt x="646" y="159"/>
                  </a:lnTo>
                  <a:lnTo>
                    <a:pt x="651" y="156"/>
                  </a:lnTo>
                  <a:lnTo>
                    <a:pt x="654" y="152"/>
                  </a:lnTo>
                  <a:lnTo>
                    <a:pt x="659" y="150"/>
                  </a:lnTo>
                  <a:lnTo>
                    <a:pt x="663" y="149"/>
                  </a:lnTo>
                  <a:lnTo>
                    <a:pt x="682" y="154"/>
                  </a:lnTo>
                  <a:lnTo>
                    <a:pt x="698" y="166"/>
                  </a:lnTo>
                  <a:lnTo>
                    <a:pt x="714" y="178"/>
                  </a:lnTo>
                  <a:lnTo>
                    <a:pt x="729" y="189"/>
                  </a:lnTo>
                  <a:lnTo>
                    <a:pt x="735" y="189"/>
                  </a:lnTo>
                  <a:lnTo>
                    <a:pt x="740" y="189"/>
                  </a:lnTo>
                  <a:lnTo>
                    <a:pt x="743" y="187"/>
                  </a:lnTo>
                  <a:lnTo>
                    <a:pt x="749" y="185"/>
                  </a:lnTo>
                  <a:lnTo>
                    <a:pt x="752" y="184"/>
                  </a:lnTo>
                  <a:lnTo>
                    <a:pt x="755" y="184"/>
                  </a:lnTo>
                  <a:lnTo>
                    <a:pt x="759" y="187"/>
                  </a:lnTo>
                  <a:lnTo>
                    <a:pt x="762" y="191"/>
                  </a:lnTo>
                  <a:lnTo>
                    <a:pt x="766" y="196"/>
                  </a:lnTo>
                  <a:lnTo>
                    <a:pt x="769" y="203"/>
                  </a:lnTo>
                  <a:lnTo>
                    <a:pt x="771" y="206"/>
                  </a:lnTo>
                  <a:lnTo>
                    <a:pt x="768" y="208"/>
                  </a:lnTo>
                  <a:lnTo>
                    <a:pt x="764" y="210"/>
                  </a:lnTo>
                  <a:lnTo>
                    <a:pt x="764" y="210"/>
                  </a:lnTo>
                  <a:lnTo>
                    <a:pt x="762" y="211"/>
                  </a:lnTo>
                  <a:lnTo>
                    <a:pt x="762" y="213"/>
                  </a:lnTo>
                  <a:lnTo>
                    <a:pt x="761" y="215"/>
                  </a:lnTo>
                  <a:lnTo>
                    <a:pt x="759" y="218"/>
                  </a:lnTo>
                  <a:lnTo>
                    <a:pt x="771" y="218"/>
                  </a:lnTo>
                  <a:lnTo>
                    <a:pt x="787" y="220"/>
                  </a:lnTo>
                  <a:lnTo>
                    <a:pt x="803" y="220"/>
                  </a:lnTo>
                  <a:lnTo>
                    <a:pt x="817" y="220"/>
                  </a:lnTo>
                  <a:lnTo>
                    <a:pt x="825" y="222"/>
                  </a:lnTo>
                  <a:lnTo>
                    <a:pt x="834" y="232"/>
                  </a:lnTo>
                  <a:lnTo>
                    <a:pt x="843" y="243"/>
                  </a:lnTo>
                  <a:lnTo>
                    <a:pt x="851" y="253"/>
                  </a:lnTo>
                  <a:lnTo>
                    <a:pt x="851" y="218"/>
                  </a:lnTo>
                  <a:lnTo>
                    <a:pt x="860" y="218"/>
                  </a:lnTo>
                  <a:lnTo>
                    <a:pt x="867" y="218"/>
                  </a:lnTo>
                  <a:lnTo>
                    <a:pt x="872" y="217"/>
                  </a:lnTo>
                  <a:lnTo>
                    <a:pt x="879" y="215"/>
                  </a:lnTo>
                  <a:lnTo>
                    <a:pt x="879" y="211"/>
                  </a:lnTo>
                  <a:lnTo>
                    <a:pt x="848" y="211"/>
                  </a:lnTo>
                  <a:lnTo>
                    <a:pt x="846" y="206"/>
                  </a:lnTo>
                  <a:lnTo>
                    <a:pt x="845" y="205"/>
                  </a:lnTo>
                  <a:lnTo>
                    <a:pt x="843" y="201"/>
                  </a:lnTo>
                  <a:lnTo>
                    <a:pt x="841" y="198"/>
                  </a:lnTo>
                  <a:lnTo>
                    <a:pt x="841" y="192"/>
                  </a:lnTo>
                  <a:lnTo>
                    <a:pt x="845" y="192"/>
                  </a:lnTo>
                  <a:lnTo>
                    <a:pt x="845" y="189"/>
                  </a:lnTo>
                  <a:lnTo>
                    <a:pt x="890" y="184"/>
                  </a:lnTo>
                  <a:lnTo>
                    <a:pt x="890" y="196"/>
                  </a:lnTo>
                  <a:lnTo>
                    <a:pt x="895" y="199"/>
                  </a:lnTo>
                  <a:lnTo>
                    <a:pt x="899" y="205"/>
                  </a:lnTo>
                  <a:lnTo>
                    <a:pt x="902" y="208"/>
                  </a:lnTo>
                  <a:lnTo>
                    <a:pt x="906" y="215"/>
                  </a:lnTo>
                  <a:lnTo>
                    <a:pt x="925" y="215"/>
                  </a:lnTo>
                  <a:lnTo>
                    <a:pt x="937" y="218"/>
                  </a:lnTo>
                  <a:lnTo>
                    <a:pt x="949" y="220"/>
                  </a:lnTo>
                  <a:lnTo>
                    <a:pt x="961" y="222"/>
                  </a:lnTo>
                  <a:lnTo>
                    <a:pt x="979" y="222"/>
                  </a:lnTo>
                  <a:lnTo>
                    <a:pt x="981" y="220"/>
                  </a:lnTo>
                  <a:lnTo>
                    <a:pt x="982" y="218"/>
                  </a:lnTo>
                  <a:lnTo>
                    <a:pt x="984" y="217"/>
                  </a:lnTo>
                  <a:lnTo>
                    <a:pt x="986" y="215"/>
                  </a:lnTo>
                  <a:lnTo>
                    <a:pt x="986" y="203"/>
                  </a:lnTo>
                  <a:lnTo>
                    <a:pt x="1009" y="203"/>
                  </a:lnTo>
                  <a:lnTo>
                    <a:pt x="1016" y="218"/>
                  </a:lnTo>
                  <a:lnTo>
                    <a:pt x="1024" y="234"/>
                  </a:lnTo>
                  <a:lnTo>
                    <a:pt x="1026" y="227"/>
                  </a:lnTo>
                  <a:lnTo>
                    <a:pt x="1026" y="224"/>
                  </a:lnTo>
                  <a:lnTo>
                    <a:pt x="1028" y="218"/>
                  </a:lnTo>
                  <a:lnTo>
                    <a:pt x="1028" y="215"/>
                  </a:lnTo>
                  <a:lnTo>
                    <a:pt x="1040" y="215"/>
                  </a:lnTo>
                  <a:lnTo>
                    <a:pt x="1040" y="201"/>
                  </a:lnTo>
                  <a:lnTo>
                    <a:pt x="1040" y="185"/>
                  </a:lnTo>
                  <a:lnTo>
                    <a:pt x="1042" y="171"/>
                  </a:lnTo>
                  <a:lnTo>
                    <a:pt x="1040" y="164"/>
                  </a:lnTo>
                  <a:lnTo>
                    <a:pt x="1028" y="150"/>
                  </a:lnTo>
                  <a:lnTo>
                    <a:pt x="1019" y="135"/>
                  </a:lnTo>
                  <a:lnTo>
                    <a:pt x="1017" y="117"/>
                  </a:lnTo>
                  <a:lnTo>
                    <a:pt x="1021" y="100"/>
                  </a:lnTo>
                  <a:lnTo>
                    <a:pt x="1033" y="81"/>
                  </a:lnTo>
                  <a:lnTo>
                    <a:pt x="1042" y="77"/>
                  </a:lnTo>
                  <a:lnTo>
                    <a:pt x="1052" y="74"/>
                  </a:lnTo>
                  <a:lnTo>
                    <a:pt x="1063" y="72"/>
                  </a:lnTo>
                  <a:close/>
                  <a:moveTo>
                    <a:pt x="851" y="23"/>
                  </a:moveTo>
                  <a:lnTo>
                    <a:pt x="872" y="37"/>
                  </a:lnTo>
                  <a:lnTo>
                    <a:pt x="885" y="54"/>
                  </a:lnTo>
                  <a:lnTo>
                    <a:pt x="892" y="75"/>
                  </a:lnTo>
                  <a:lnTo>
                    <a:pt x="897" y="102"/>
                  </a:lnTo>
                  <a:lnTo>
                    <a:pt x="902" y="129"/>
                  </a:lnTo>
                  <a:lnTo>
                    <a:pt x="918" y="131"/>
                  </a:lnTo>
                  <a:lnTo>
                    <a:pt x="928" y="133"/>
                  </a:lnTo>
                  <a:lnTo>
                    <a:pt x="937" y="140"/>
                  </a:lnTo>
                  <a:lnTo>
                    <a:pt x="942" y="149"/>
                  </a:lnTo>
                  <a:lnTo>
                    <a:pt x="944" y="164"/>
                  </a:lnTo>
                  <a:lnTo>
                    <a:pt x="941" y="164"/>
                  </a:lnTo>
                  <a:lnTo>
                    <a:pt x="939" y="163"/>
                  </a:lnTo>
                  <a:lnTo>
                    <a:pt x="937" y="161"/>
                  </a:lnTo>
                  <a:lnTo>
                    <a:pt x="935" y="159"/>
                  </a:lnTo>
                  <a:lnTo>
                    <a:pt x="932" y="157"/>
                  </a:lnTo>
                  <a:lnTo>
                    <a:pt x="932" y="164"/>
                  </a:lnTo>
                  <a:lnTo>
                    <a:pt x="935" y="168"/>
                  </a:lnTo>
                  <a:lnTo>
                    <a:pt x="937" y="170"/>
                  </a:lnTo>
                  <a:lnTo>
                    <a:pt x="939" y="170"/>
                  </a:lnTo>
                  <a:lnTo>
                    <a:pt x="939" y="173"/>
                  </a:lnTo>
                  <a:lnTo>
                    <a:pt x="939" y="175"/>
                  </a:lnTo>
                  <a:lnTo>
                    <a:pt x="941" y="180"/>
                  </a:lnTo>
                  <a:lnTo>
                    <a:pt x="932" y="182"/>
                  </a:lnTo>
                  <a:lnTo>
                    <a:pt x="923" y="184"/>
                  </a:lnTo>
                  <a:lnTo>
                    <a:pt x="913" y="184"/>
                  </a:lnTo>
                  <a:lnTo>
                    <a:pt x="895" y="177"/>
                  </a:lnTo>
                  <a:lnTo>
                    <a:pt x="878" y="175"/>
                  </a:lnTo>
                  <a:lnTo>
                    <a:pt x="858" y="178"/>
                  </a:lnTo>
                  <a:lnTo>
                    <a:pt x="839" y="184"/>
                  </a:lnTo>
                  <a:lnTo>
                    <a:pt x="820" y="187"/>
                  </a:lnTo>
                  <a:lnTo>
                    <a:pt x="799" y="187"/>
                  </a:lnTo>
                  <a:lnTo>
                    <a:pt x="775" y="180"/>
                  </a:lnTo>
                  <a:lnTo>
                    <a:pt x="762" y="177"/>
                  </a:lnTo>
                  <a:lnTo>
                    <a:pt x="752" y="175"/>
                  </a:lnTo>
                  <a:lnTo>
                    <a:pt x="743" y="173"/>
                  </a:lnTo>
                  <a:lnTo>
                    <a:pt x="735" y="168"/>
                  </a:lnTo>
                  <a:lnTo>
                    <a:pt x="729" y="157"/>
                  </a:lnTo>
                  <a:lnTo>
                    <a:pt x="733" y="157"/>
                  </a:lnTo>
                  <a:lnTo>
                    <a:pt x="742" y="149"/>
                  </a:lnTo>
                  <a:lnTo>
                    <a:pt x="755" y="145"/>
                  </a:lnTo>
                  <a:lnTo>
                    <a:pt x="771" y="143"/>
                  </a:lnTo>
                  <a:lnTo>
                    <a:pt x="787" y="142"/>
                  </a:lnTo>
                  <a:lnTo>
                    <a:pt x="787" y="138"/>
                  </a:lnTo>
                  <a:lnTo>
                    <a:pt x="780" y="133"/>
                  </a:lnTo>
                  <a:lnTo>
                    <a:pt x="775" y="129"/>
                  </a:lnTo>
                  <a:lnTo>
                    <a:pt x="768" y="128"/>
                  </a:lnTo>
                  <a:lnTo>
                    <a:pt x="755" y="126"/>
                  </a:lnTo>
                  <a:lnTo>
                    <a:pt x="749" y="126"/>
                  </a:lnTo>
                  <a:lnTo>
                    <a:pt x="736" y="126"/>
                  </a:lnTo>
                  <a:lnTo>
                    <a:pt x="721" y="126"/>
                  </a:lnTo>
                  <a:lnTo>
                    <a:pt x="719" y="115"/>
                  </a:lnTo>
                  <a:lnTo>
                    <a:pt x="714" y="105"/>
                  </a:lnTo>
                  <a:lnTo>
                    <a:pt x="710" y="96"/>
                  </a:lnTo>
                  <a:lnTo>
                    <a:pt x="707" y="86"/>
                  </a:lnTo>
                  <a:lnTo>
                    <a:pt x="707" y="68"/>
                  </a:lnTo>
                  <a:lnTo>
                    <a:pt x="714" y="58"/>
                  </a:lnTo>
                  <a:lnTo>
                    <a:pt x="721" y="46"/>
                  </a:lnTo>
                  <a:lnTo>
                    <a:pt x="729" y="35"/>
                  </a:lnTo>
                  <a:lnTo>
                    <a:pt x="740" y="28"/>
                  </a:lnTo>
                  <a:lnTo>
                    <a:pt x="752" y="30"/>
                  </a:lnTo>
                  <a:lnTo>
                    <a:pt x="755" y="30"/>
                  </a:lnTo>
                  <a:lnTo>
                    <a:pt x="755" y="33"/>
                  </a:lnTo>
                  <a:lnTo>
                    <a:pt x="755" y="35"/>
                  </a:lnTo>
                  <a:lnTo>
                    <a:pt x="754" y="35"/>
                  </a:lnTo>
                  <a:lnTo>
                    <a:pt x="754" y="37"/>
                  </a:lnTo>
                  <a:lnTo>
                    <a:pt x="754" y="37"/>
                  </a:lnTo>
                  <a:lnTo>
                    <a:pt x="755" y="39"/>
                  </a:lnTo>
                  <a:lnTo>
                    <a:pt x="755" y="42"/>
                  </a:lnTo>
                  <a:lnTo>
                    <a:pt x="764" y="42"/>
                  </a:lnTo>
                  <a:lnTo>
                    <a:pt x="776" y="42"/>
                  </a:lnTo>
                  <a:lnTo>
                    <a:pt x="787" y="42"/>
                  </a:lnTo>
                  <a:lnTo>
                    <a:pt x="794" y="42"/>
                  </a:lnTo>
                  <a:lnTo>
                    <a:pt x="797" y="44"/>
                  </a:lnTo>
                  <a:lnTo>
                    <a:pt x="799" y="46"/>
                  </a:lnTo>
                  <a:lnTo>
                    <a:pt x="801" y="49"/>
                  </a:lnTo>
                  <a:lnTo>
                    <a:pt x="803" y="53"/>
                  </a:lnTo>
                  <a:lnTo>
                    <a:pt x="806" y="54"/>
                  </a:lnTo>
                  <a:lnTo>
                    <a:pt x="810" y="58"/>
                  </a:lnTo>
                  <a:lnTo>
                    <a:pt x="811" y="53"/>
                  </a:lnTo>
                  <a:lnTo>
                    <a:pt x="813" y="51"/>
                  </a:lnTo>
                  <a:lnTo>
                    <a:pt x="817" y="49"/>
                  </a:lnTo>
                  <a:lnTo>
                    <a:pt x="818" y="47"/>
                  </a:lnTo>
                  <a:lnTo>
                    <a:pt x="824" y="47"/>
                  </a:lnTo>
                  <a:lnTo>
                    <a:pt x="829" y="46"/>
                  </a:lnTo>
                  <a:lnTo>
                    <a:pt x="836" y="60"/>
                  </a:lnTo>
                  <a:lnTo>
                    <a:pt x="843" y="70"/>
                  </a:lnTo>
                  <a:lnTo>
                    <a:pt x="848" y="77"/>
                  </a:lnTo>
                  <a:lnTo>
                    <a:pt x="850" y="72"/>
                  </a:lnTo>
                  <a:lnTo>
                    <a:pt x="851" y="67"/>
                  </a:lnTo>
                  <a:lnTo>
                    <a:pt x="851" y="61"/>
                  </a:lnTo>
                  <a:lnTo>
                    <a:pt x="851" y="54"/>
                  </a:lnTo>
                  <a:lnTo>
                    <a:pt x="845" y="44"/>
                  </a:lnTo>
                  <a:lnTo>
                    <a:pt x="846" y="33"/>
                  </a:lnTo>
                  <a:lnTo>
                    <a:pt x="851" y="23"/>
                  </a:lnTo>
                  <a:close/>
                  <a:moveTo>
                    <a:pt x="871" y="7"/>
                  </a:moveTo>
                  <a:lnTo>
                    <a:pt x="879" y="7"/>
                  </a:lnTo>
                  <a:lnTo>
                    <a:pt x="886" y="9"/>
                  </a:lnTo>
                  <a:lnTo>
                    <a:pt x="893" y="11"/>
                  </a:lnTo>
                  <a:lnTo>
                    <a:pt x="899" y="14"/>
                  </a:lnTo>
                  <a:lnTo>
                    <a:pt x="900" y="19"/>
                  </a:lnTo>
                  <a:lnTo>
                    <a:pt x="900" y="23"/>
                  </a:lnTo>
                  <a:lnTo>
                    <a:pt x="902" y="28"/>
                  </a:lnTo>
                  <a:lnTo>
                    <a:pt x="902" y="35"/>
                  </a:lnTo>
                  <a:lnTo>
                    <a:pt x="897" y="35"/>
                  </a:lnTo>
                  <a:lnTo>
                    <a:pt x="893" y="37"/>
                  </a:lnTo>
                  <a:lnTo>
                    <a:pt x="888" y="37"/>
                  </a:lnTo>
                  <a:lnTo>
                    <a:pt x="883" y="39"/>
                  </a:lnTo>
                  <a:lnTo>
                    <a:pt x="874" y="30"/>
                  </a:lnTo>
                  <a:lnTo>
                    <a:pt x="864" y="23"/>
                  </a:lnTo>
                  <a:lnTo>
                    <a:pt x="871" y="7"/>
                  </a:lnTo>
                  <a:close/>
                  <a:moveTo>
                    <a:pt x="4266" y="0"/>
                  </a:moveTo>
                  <a:lnTo>
                    <a:pt x="4285" y="0"/>
                  </a:lnTo>
                  <a:lnTo>
                    <a:pt x="4301" y="4"/>
                  </a:lnTo>
                  <a:lnTo>
                    <a:pt x="4316" y="7"/>
                  </a:lnTo>
                  <a:lnTo>
                    <a:pt x="4320" y="23"/>
                  </a:lnTo>
                  <a:lnTo>
                    <a:pt x="4269" y="23"/>
                  </a:lnTo>
                  <a:lnTo>
                    <a:pt x="4267" y="18"/>
                  </a:lnTo>
                  <a:lnTo>
                    <a:pt x="4267" y="13"/>
                  </a:lnTo>
                  <a:lnTo>
                    <a:pt x="4266" y="7"/>
                  </a:lnTo>
                  <a:lnTo>
                    <a:pt x="4266" y="0"/>
                  </a:lnTo>
                  <a:close/>
                </a:path>
              </a:pathLst>
            </a:custGeom>
            <a:grpFill/>
            <a:ln w="3175">
              <a:noFill/>
              <a:round/>
            </a:ln>
          </p:spPr>
          <p:txBody>
            <a:bodyPr vert="horz" wrap="square" lIns="121920" tIns="60960" rIns="121920" bIns="60960" numCol="1" anchor="t" anchorCtr="0" compatLnSpc="1"/>
            <a:lstStyle/>
            <a:p>
              <a:pPr defTabSz="1218565" latinLnBrk="1"/>
              <a:endParaRPr lang="ko-KR" altLang="en-US" sz="2400">
                <a:solidFill>
                  <a:prstClr val="black"/>
                </a:solidFill>
                <a:latin typeface="Arial" panose="020B0604020202020204"/>
              </a:endParaRPr>
            </a:p>
          </p:txBody>
        </p:sp>
        <p:sp>
          <p:nvSpPr>
            <p:cNvPr id="7" name="Freeform 10"/>
            <p:cNvSpPr>
              <a:spLocks noEditPoints="1"/>
            </p:cNvSpPr>
            <p:nvPr/>
          </p:nvSpPr>
          <p:spPr bwMode="auto">
            <a:xfrm>
              <a:off x="1595438" y="1790700"/>
              <a:ext cx="6908800" cy="3509963"/>
            </a:xfrm>
            <a:custGeom>
              <a:avLst/>
              <a:gdLst>
                <a:gd name="T0" fmla="*/ 660 w 4352"/>
                <a:gd name="T1" fmla="*/ 268 h 2211"/>
                <a:gd name="T2" fmla="*/ 761 w 4352"/>
                <a:gd name="T3" fmla="*/ 293 h 2211"/>
                <a:gd name="T4" fmla="*/ 891 w 4352"/>
                <a:gd name="T5" fmla="*/ 513 h 2211"/>
                <a:gd name="T6" fmla="*/ 763 w 4352"/>
                <a:gd name="T7" fmla="*/ 572 h 2211"/>
                <a:gd name="T8" fmla="*/ 541 w 4352"/>
                <a:gd name="T9" fmla="*/ 326 h 2211"/>
                <a:gd name="T10" fmla="*/ 381 w 4352"/>
                <a:gd name="T11" fmla="*/ 211 h 2211"/>
                <a:gd name="T12" fmla="*/ 442 w 4352"/>
                <a:gd name="T13" fmla="*/ 265 h 2211"/>
                <a:gd name="T14" fmla="*/ 20 w 4352"/>
                <a:gd name="T15" fmla="*/ 288 h 2211"/>
                <a:gd name="T16" fmla="*/ 452 w 4352"/>
                <a:gd name="T17" fmla="*/ 157 h 2211"/>
                <a:gd name="T18" fmla="*/ 3751 w 4352"/>
                <a:gd name="T19" fmla="*/ 141 h 2211"/>
                <a:gd name="T20" fmla="*/ 320 w 4352"/>
                <a:gd name="T21" fmla="*/ 123 h 2211"/>
                <a:gd name="T22" fmla="*/ 299 w 4352"/>
                <a:gd name="T23" fmla="*/ 143 h 2211"/>
                <a:gd name="T24" fmla="*/ 163 w 4352"/>
                <a:gd name="T25" fmla="*/ 127 h 2211"/>
                <a:gd name="T26" fmla="*/ 140 w 4352"/>
                <a:gd name="T27" fmla="*/ 101 h 2211"/>
                <a:gd name="T28" fmla="*/ 3675 w 4352"/>
                <a:gd name="T29" fmla="*/ 153 h 2211"/>
                <a:gd name="T30" fmla="*/ 639 w 4352"/>
                <a:gd name="T31" fmla="*/ 162 h 2211"/>
                <a:gd name="T32" fmla="*/ 508 w 4352"/>
                <a:gd name="T33" fmla="*/ 150 h 2211"/>
                <a:gd name="T34" fmla="*/ 404 w 4352"/>
                <a:gd name="T35" fmla="*/ 89 h 2211"/>
                <a:gd name="T36" fmla="*/ 180 w 4352"/>
                <a:gd name="T37" fmla="*/ 82 h 2211"/>
                <a:gd name="T38" fmla="*/ 2683 w 4352"/>
                <a:gd name="T39" fmla="*/ 75 h 2211"/>
                <a:gd name="T40" fmla="*/ 2475 w 4352"/>
                <a:gd name="T41" fmla="*/ 199 h 2211"/>
                <a:gd name="T42" fmla="*/ 407 w 4352"/>
                <a:gd name="T43" fmla="*/ 52 h 2211"/>
                <a:gd name="T44" fmla="*/ 3303 w 4352"/>
                <a:gd name="T45" fmla="*/ 117 h 2211"/>
                <a:gd name="T46" fmla="*/ 3357 w 4352"/>
                <a:gd name="T47" fmla="*/ 195 h 2211"/>
                <a:gd name="T48" fmla="*/ 3540 w 4352"/>
                <a:gd name="T49" fmla="*/ 305 h 2211"/>
                <a:gd name="T50" fmla="*/ 3767 w 4352"/>
                <a:gd name="T51" fmla="*/ 261 h 2211"/>
                <a:gd name="T52" fmla="*/ 4073 w 4352"/>
                <a:gd name="T53" fmla="*/ 364 h 2211"/>
                <a:gd name="T54" fmla="*/ 4312 w 4352"/>
                <a:gd name="T55" fmla="*/ 511 h 2211"/>
                <a:gd name="T56" fmla="*/ 4193 w 4352"/>
                <a:gd name="T57" fmla="*/ 539 h 2211"/>
                <a:gd name="T58" fmla="*/ 4015 w 4352"/>
                <a:gd name="T59" fmla="*/ 677 h 2211"/>
                <a:gd name="T60" fmla="*/ 3874 w 4352"/>
                <a:gd name="T61" fmla="*/ 780 h 2211"/>
                <a:gd name="T62" fmla="*/ 3928 w 4352"/>
                <a:gd name="T63" fmla="*/ 640 h 2211"/>
                <a:gd name="T64" fmla="*/ 3622 w 4352"/>
                <a:gd name="T65" fmla="*/ 768 h 2211"/>
                <a:gd name="T66" fmla="*/ 3591 w 4352"/>
                <a:gd name="T67" fmla="*/ 1045 h 2211"/>
                <a:gd name="T68" fmla="*/ 3456 w 4352"/>
                <a:gd name="T69" fmla="*/ 1122 h 2211"/>
                <a:gd name="T70" fmla="*/ 3402 w 4352"/>
                <a:gd name="T71" fmla="*/ 1218 h 2211"/>
                <a:gd name="T72" fmla="*/ 3245 w 4352"/>
                <a:gd name="T73" fmla="*/ 1413 h 2211"/>
                <a:gd name="T74" fmla="*/ 3168 w 4352"/>
                <a:gd name="T75" fmla="*/ 1686 h 2211"/>
                <a:gd name="T76" fmla="*/ 2987 w 4352"/>
                <a:gd name="T77" fmla="*/ 1387 h 2211"/>
                <a:gd name="T78" fmla="*/ 2720 w 4352"/>
                <a:gd name="T79" fmla="*/ 1406 h 2211"/>
                <a:gd name="T80" fmla="*/ 2434 w 4352"/>
                <a:gd name="T81" fmla="*/ 1335 h 2211"/>
                <a:gd name="T82" fmla="*/ 2339 w 4352"/>
                <a:gd name="T83" fmla="*/ 1523 h 2211"/>
                <a:gd name="T84" fmla="*/ 2231 w 4352"/>
                <a:gd name="T85" fmla="*/ 1378 h 2211"/>
                <a:gd name="T86" fmla="*/ 2310 w 4352"/>
                <a:gd name="T87" fmla="*/ 1714 h 2211"/>
                <a:gd name="T88" fmla="*/ 2001 w 4352"/>
                <a:gd name="T89" fmla="*/ 2208 h 2211"/>
                <a:gd name="T90" fmla="*/ 1920 w 4352"/>
                <a:gd name="T91" fmla="*/ 1862 h 2211"/>
                <a:gd name="T92" fmla="*/ 1625 w 4352"/>
                <a:gd name="T93" fmla="*/ 1644 h 2211"/>
                <a:gd name="T94" fmla="*/ 1636 w 4352"/>
                <a:gd name="T95" fmla="*/ 1195 h 2211"/>
                <a:gd name="T96" fmla="*/ 1709 w 4352"/>
                <a:gd name="T97" fmla="*/ 1028 h 2211"/>
                <a:gd name="T98" fmla="*/ 1793 w 4352"/>
                <a:gd name="T99" fmla="*/ 865 h 2211"/>
                <a:gd name="T100" fmla="*/ 1973 w 4352"/>
                <a:gd name="T101" fmla="*/ 801 h 2211"/>
                <a:gd name="T102" fmla="*/ 2118 w 4352"/>
                <a:gd name="T103" fmla="*/ 659 h 2211"/>
                <a:gd name="T104" fmla="*/ 1997 w 4352"/>
                <a:gd name="T105" fmla="*/ 686 h 2211"/>
                <a:gd name="T106" fmla="*/ 1831 w 4352"/>
                <a:gd name="T107" fmla="*/ 577 h 2211"/>
                <a:gd name="T108" fmla="*/ 2041 w 4352"/>
                <a:gd name="T109" fmla="*/ 342 h 2211"/>
                <a:gd name="T110" fmla="*/ 2259 w 4352"/>
                <a:gd name="T111" fmla="*/ 391 h 2211"/>
                <a:gd name="T112" fmla="*/ 2278 w 4352"/>
                <a:gd name="T113" fmla="*/ 499 h 2211"/>
                <a:gd name="T114" fmla="*/ 2439 w 4352"/>
                <a:gd name="T115" fmla="*/ 387 h 2211"/>
                <a:gd name="T116" fmla="*/ 2566 w 4352"/>
                <a:gd name="T117" fmla="*/ 382 h 2211"/>
                <a:gd name="T118" fmla="*/ 2667 w 4352"/>
                <a:gd name="T119" fmla="*/ 261 h 2211"/>
                <a:gd name="T120" fmla="*/ 2737 w 4352"/>
                <a:gd name="T121" fmla="*/ 467 h 2211"/>
                <a:gd name="T122" fmla="*/ 2861 w 4352"/>
                <a:gd name="T123" fmla="*/ 275 h 2211"/>
                <a:gd name="T124" fmla="*/ 3161 w 4352"/>
                <a:gd name="T125" fmla="*/ 17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52" h="2211">
                  <a:moveTo>
                    <a:pt x="2697" y="200"/>
                  </a:moveTo>
                  <a:lnTo>
                    <a:pt x="2708" y="204"/>
                  </a:lnTo>
                  <a:lnTo>
                    <a:pt x="2708" y="211"/>
                  </a:lnTo>
                  <a:lnTo>
                    <a:pt x="2704" y="211"/>
                  </a:lnTo>
                  <a:lnTo>
                    <a:pt x="2702" y="213"/>
                  </a:lnTo>
                  <a:lnTo>
                    <a:pt x="2701" y="214"/>
                  </a:lnTo>
                  <a:lnTo>
                    <a:pt x="2699" y="214"/>
                  </a:lnTo>
                  <a:lnTo>
                    <a:pt x="2697" y="214"/>
                  </a:lnTo>
                  <a:lnTo>
                    <a:pt x="2694" y="214"/>
                  </a:lnTo>
                  <a:lnTo>
                    <a:pt x="2694" y="209"/>
                  </a:lnTo>
                  <a:lnTo>
                    <a:pt x="2694" y="206"/>
                  </a:lnTo>
                  <a:lnTo>
                    <a:pt x="2695" y="204"/>
                  </a:lnTo>
                  <a:lnTo>
                    <a:pt x="2697" y="200"/>
                  </a:lnTo>
                  <a:close/>
                  <a:moveTo>
                    <a:pt x="562" y="192"/>
                  </a:moveTo>
                  <a:lnTo>
                    <a:pt x="562" y="195"/>
                  </a:lnTo>
                  <a:lnTo>
                    <a:pt x="566" y="195"/>
                  </a:lnTo>
                  <a:lnTo>
                    <a:pt x="564" y="213"/>
                  </a:lnTo>
                  <a:lnTo>
                    <a:pt x="566" y="228"/>
                  </a:lnTo>
                  <a:lnTo>
                    <a:pt x="573" y="242"/>
                  </a:lnTo>
                  <a:lnTo>
                    <a:pt x="576" y="244"/>
                  </a:lnTo>
                  <a:lnTo>
                    <a:pt x="580" y="244"/>
                  </a:lnTo>
                  <a:lnTo>
                    <a:pt x="583" y="246"/>
                  </a:lnTo>
                  <a:lnTo>
                    <a:pt x="589" y="246"/>
                  </a:lnTo>
                  <a:lnTo>
                    <a:pt x="589" y="204"/>
                  </a:lnTo>
                  <a:lnTo>
                    <a:pt x="615" y="204"/>
                  </a:lnTo>
                  <a:lnTo>
                    <a:pt x="620" y="216"/>
                  </a:lnTo>
                  <a:lnTo>
                    <a:pt x="627" y="228"/>
                  </a:lnTo>
                  <a:lnTo>
                    <a:pt x="634" y="239"/>
                  </a:lnTo>
                  <a:lnTo>
                    <a:pt x="646" y="242"/>
                  </a:lnTo>
                  <a:lnTo>
                    <a:pt x="646" y="247"/>
                  </a:lnTo>
                  <a:lnTo>
                    <a:pt x="648" y="258"/>
                  </a:lnTo>
                  <a:lnTo>
                    <a:pt x="650" y="270"/>
                  </a:lnTo>
                  <a:lnTo>
                    <a:pt x="650" y="277"/>
                  </a:lnTo>
                  <a:lnTo>
                    <a:pt x="653" y="275"/>
                  </a:lnTo>
                  <a:lnTo>
                    <a:pt x="655" y="275"/>
                  </a:lnTo>
                  <a:lnTo>
                    <a:pt x="655" y="275"/>
                  </a:lnTo>
                  <a:lnTo>
                    <a:pt x="657" y="274"/>
                  </a:lnTo>
                  <a:lnTo>
                    <a:pt x="658" y="272"/>
                  </a:lnTo>
                  <a:lnTo>
                    <a:pt x="660" y="268"/>
                  </a:lnTo>
                  <a:lnTo>
                    <a:pt x="662" y="263"/>
                  </a:lnTo>
                  <a:lnTo>
                    <a:pt x="664" y="258"/>
                  </a:lnTo>
                  <a:lnTo>
                    <a:pt x="665" y="254"/>
                  </a:lnTo>
                  <a:lnTo>
                    <a:pt x="669" y="251"/>
                  </a:lnTo>
                  <a:lnTo>
                    <a:pt x="672" y="249"/>
                  </a:lnTo>
                  <a:lnTo>
                    <a:pt x="678" y="247"/>
                  </a:lnTo>
                  <a:lnTo>
                    <a:pt x="681" y="244"/>
                  </a:lnTo>
                  <a:lnTo>
                    <a:pt x="685" y="242"/>
                  </a:lnTo>
                  <a:lnTo>
                    <a:pt x="681" y="242"/>
                  </a:lnTo>
                  <a:lnTo>
                    <a:pt x="681" y="239"/>
                  </a:lnTo>
                  <a:lnTo>
                    <a:pt x="672" y="242"/>
                  </a:lnTo>
                  <a:lnTo>
                    <a:pt x="667" y="246"/>
                  </a:lnTo>
                  <a:lnTo>
                    <a:pt x="660" y="251"/>
                  </a:lnTo>
                  <a:lnTo>
                    <a:pt x="650" y="254"/>
                  </a:lnTo>
                  <a:lnTo>
                    <a:pt x="648" y="239"/>
                  </a:lnTo>
                  <a:lnTo>
                    <a:pt x="646" y="228"/>
                  </a:lnTo>
                  <a:lnTo>
                    <a:pt x="643" y="219"/>
                  </a:lnTo>
                  <a:lnTo>
                    <a:pt x="639" y="207"/>
                  </a:lnTo>
                  <a:lnTo>
                    <a:pt x="643" y="206"/>
                  </a:lnTo>
                  <a:lnTo>
                    <a:pt x="644" y="206"/>
                  </a:lnTo>
                  <a:lnTo>
                    <a:pt x="648" y="204"/>
                  </a:lnTo>
                  <a:lnTo>
                    <a:pt x="653" y="204"/>
                  </a:lnTo>
                  <a:lnTo>
                    <a:pt x="658" y="207"/>
                  </a:lnTo>
                  <a:lnTo>
                    <a:pt x="662" y="209"/>
                  </a:lnTo>
                  <a:lnTo>
                    <a:pt x="667" y="211"/>
                  </a:lnTo>
                  <a:lnTo>
                    <a:pt x="672" y="213"/>
                  </a:lnTo>
                  <a:lnTo>
                    <a:pt x="678" y="214"/>
                  </a:lnTo>
                  <a:lnTo>
                    <a:pt x="685" y="226"/>
                  </a:lnTo>
                  <a:lnTo>
                    <a:pt x="692" y="240"/>
                  </a:lnTo>
                  <a:lnTo>
                    <a:pt x="697" y="253"/>
                  </a:lnTo>
                  <a:lnTo>
                    <a:pt x="704" y="261"/>
                  </a:lnTo>
                  <a:lnTo>
                    <a:pt x="707" y="263"/>
                  </a:lnTo>
                  <a:lnTo>
                    <a:pt x="713" y="263"/>
                  </a:lnTo>
                  <a:lnTo>
                    <a:pt x="718" y="263"/>
                  </a:lnTo>
                  <a:lnTo>
                    <a:pt x="723" y="263"/>
                  </a:lnTo>
                  <a:lnTo>
                    <a:pt x="726" y="263"/>
                  </a:lnTo>
                  <a:lnTo>
                    <a:pt x="730" y="265"/>
                  </a:lnTo>
                  <a:lnTo>
                    <a:pt x="747" y="277"/>
                  </a:lnTo>
                  <a:lnTo>
                    <a:pt x="761" y="293"/>
                  </a:lnTo>
                  <a:lnTo>
                    <a:pt x="777" y="307"/>
                  </a:lnTo>
                  <a:lnTo>
                    <a:pt x="777" y="319"/>
                  </a:lnTo>
                  <a:lnTo>
                    <a:pt x="791" y="324"/>
                  </a:lnTo>
                  <a:lnTo>
                    <a:pt x="803" y="331"/>
                  </a:lnTo>
                  <a:lnTo>
                    <a:pt x="810" y="342"/>
                  </a:lnTo>
                  <a:lnTo>
                    <a:pt x="819" y="354"/>
                  </a:lnTo>
                  <a:lnTo>
                    <a:pt x="826" y="366"/>
                  </a:lnTo>
                  <a:lnTo>
                    <a:pt x="835" y="377"/>
                  </a:lnTo>
                  <a:lnTo>
                    <a:pt x="829" y="384"/>
                  </a:lnTo>
                  <a:lnTo>
                    <a:pt x="826" y="387"/>
                  </a:lnTo>
                  <a:lnTo>
                    <a:pt x="824" y="392"/>
                  </a:lnTo>
                  <a:lnTo>
                    <a:pt x="822" y="396"/>
                  </a:lnTo>
                  <a:lnTo>
                    <a:pt x="829" y="408"/>
                  </a:lnTo>
                  <a:lnTo>
                    <a:pt x="840" y="417"/>
                  </a:lnTo>
                  <a:lnTo>
                    <a:pt x="854" y="422"/>
                  </a:lnTo>
                  <a:lnTo>
                    <a:pt x="854" y="427"/>
                  </a:lnTo>
                  <a:lnTo>
                    <a:pt x="854" y="429"/>
                  </a:lnTo>
                  <a:lnTo>
                    <a:pt x="856" y="431"/>
                  </a:lnTo>
                  <a:lnTo>
                    <a:pt x="856" y="432"/>
                  </a:lnTo>
                  <a:lnTo>
                    <a:pt x="857" y="434"/>
                  </a:lnTo>
                  <a:lnTo>
                    <a:pt x="861" y="436"/>
                  </a:lnTo>
                  <a:lnTo>
                    <a:pt x="864" y="439"/>
                  </a:lnTo>
                  <a:lnTo>
                    <a:pt x="870" y="441"/>
                  </a:lnTo>
                  <a:lnTo>
                    <a:pt x="873" y="443"/>
                  </a:lnTo>
                  <a:lnTo>
                    <a:pt x="877" y="446"/>
                  </a:lnTo>
                  <a:lnTo>
                    <a:pt x="878" y="448"/>
                  </a:lnTo>
                  <a:lnTo>
                    <a:pt x="880" y="452"/>
                  </a:lnTo>
                  <a:lnTo>
                    <a:pt x="878" y="453"/>
                  </a:lnTo>
                  <a:lnTo>
                    <a:pt x="878" y="455"/>
                  </a:lnTo>
                  <a:lnTo>
                    <a:pt x="878" y="455"/>
                  </a:lnTo>
                  <a:lnTo>
                    <a:pt x="878" y="457"/>
                  </a:lnTo>
                  <a:lnTo>
                    <a:pt x="880" y="459"/>
                  </a:lnTo>
                  <a:lnTo>
                    <a:pt x="884" y="460"/>
                  </a:lnTo>
                  <a:lnTo>
                    <a:pt x="889" y="462"/>
                  </a:lnTo>
                  <a:lnTo>
                    <a:pt x="892" y="464"/>
                  </a:lnTo>
                  <a:lnTo>
                    <a:pt x="898" y="464"/>
                  </a:lnTo>
                  <a:lnTo>
                    <a:pt x="903" y="464"/>
                  </a:lnTo>
                  <a:lnTo>
                    <a:pt x="896" y="511"/>
                  </a:lnTo>
                  <a:lnTo>
                    <a:pt x="891" y="513"/>
                  </a:lnTo>
                  <a:lnTo>
                    <a:pt x="885" y="513"/>
                  </a:lnTo>
                  <a:lnTo>
                    <a:pt x="880" y="514"/>
                  </a:lnTo>
                  <a:lnTo>
                    <a:pt x="873" y="514"/>
                  </a:lnTo>
                  <a:lnTo>
                    <a:pt x="866" y="506"/>
                  </a:lnTo>
                  <a:lnTo>
                    <a:pt x="857" y="497"/>
                  </a:lnTo>
                  <a:lnTo>
                    <a:pt x="850" y="488"/>
                  </a:lnTo>
                  <a:lnTo>
                    <a:pt x="845" y="476"/>
                  </a:lnTo>
                  <a:lnTo>
                    <a:pt x="838" y="476"/>
                  </a:lnTo>
                  <a:lnTo>
                    <a:pt x="833" y="478"/>
                  </a:lnTo>
                  <a:lnTo>
                    <a:pt x="828" y="478"/>
                  </a:lnTo>
                  <a:lnTo>
                    <a:pt x="822" y="480"/>
                  </a:lnTo>
                  <a:lnTo>
                    <a:pt x="831" y="507"/>
                  </a:lnTo>
                  <a:lnTo>
                    <a:pt x="838" y="537"/>
                  </a:lnTo>
                  <a:lnTo>
                    <a:pt x="850" y="537"/>
                  </a:lnTo>
                  <a:lnTo>
                    <a:pt x="857" y="551"/>
                  </a:lnTo>
                  <a:lnTo>
                    <a:pt x="863" y="565"/>
                  </a:lnTo>
                  <a:lnTo>
                    <a:pt x="864" y="584"/>
                  </a:lnTo>
                  <a:lnTo>
                    <a:pt x="863" y="586"/>
                  </a:lnTo>
                  <a:lnTo>
                    <a:pt x="861" y="588"/>
                  </a:lnTo>
                  <a:lnTo>
                    <a:pt x="861" y="590"/>
                  </a:lnTo>
                  <a:lnTo>
                    <a:pt x="859" y="591"/>
                  </a:lnTo>
                  <a:lnTo>
                    <a:pt x="857" y="593"/>
                  </a:lnTo>
                  <a:lnTo>
                    <a:pt x="854" y="595"/>
                  </a:lnTo>
                  <a:lnTo>
                    <a:pt x="847" y="591"/>
                  </a:lnTo>
                  <a:lnTo>
                    <a:pt x="838" y="586"/>
                  </a:lnTo>
                  <a:lnTo>
                    <a:pt x="829" y="581"/>
                  </a:lnTo>
                  <a:lnTo>
                    <a:pt x="822" y="577"/>
                  </a:lnTo>
                  <a:lnTo>
                    <a:pt x="819" y="576"/>
                  </a:lnTo>
                  <a:lnTo>
                    <a:pt x="816" y="576"/>
                  </a:lnTo>
                  <a:lnTo>
                    <a:pt x="826" y="590"/>
                  </a:lnTo>
                  <a:lnTo>
                    <a:pt x="835" y="602"/>
                  </a:lnTo>
                  <a:lnTo>
                    <a:pt x="842" y="617"/>
                  </a:lnTo>
                  <a:lnTo>
                    <a:pt x="838" y="617"/>
                  </a:lnTo>
                  <a:lnTo>
                    <a:pt x="826" y="612"/>
                  </a:lnTo>
                  <a:lnTo>
                    <a:pt x="810" y="609"/>
                  </a:lnTo>
                  <a:lnTo>
                    <a:pt x="793" y="605"/>
                  </a:lnTo>
                  <a:lnTo>
                    <a:pt x="781" y="598"/>
                  </a:lnTo>
                  <a:lnTo>
                    <a:pt x="770" y="588"/>
                  </a:lnTo>
                  <a:lnTo>
                    <a:pt x="763" y="572"/>
                  </a:lnTo>
                  <a:lnTo>
                    <a:pt x="756" y="558"/>
                  </a:lnTo>
                  <a:lnTo>
                    <a:pt x="746" y="544"/>
                  </a:lnTo>
                  <a:lnTo>
                    <a:pt x="735" y="534"/>
                  </a:lnTo>
                  <a:lnTo>
                    <a:pt x="720" y="542"/>
                  </a:lnTo>
                  <a:lnTo>
                    <a:pt x="702" y="548"/>
                  </a:lnTo>
                  <a:lnTo>
                    <a:pt x="681" y="549"/>
                  </a:lnTo>
                  <a:lnTo>
                    <a:pt x="679" y="544"/>
                  </a:lnTo>
                  <a:lnTo>
                    <a:pt x="678" y="539"/>
                  </a:lnTo>
                  <a:lnTo>
                    <a:pt x="678" y="534"/>
                  </a:lnTo>
                  <a:lnTo>
                    <a:pt x="678" y="527"/>
                  </a:lnTo>
                  <a:lnTo>
                    <a:pt x="693" y="521"/>
                  </a:lnTo>
                  <a:lnTo>
                    <a:pt x="713" y="516"/>
                  </a:lnTo>
                  <a:lnTo>
                    <a:pt x="730" y="511"/>
                  </a:lnTo>
                  <a:lnTo>
                    <a:pt x="735" y="501"/>
                  </a:lnTo>
                  <a:lnTo>
                    <a:pt x="740" y="487"/>
                  </a:lnTo>
                  <a:lnTo>
                    <a:pt x="746" y="471"/>
                  </a:lnTo>
                  <a:lnTo>
                    <a:pt x="749" y="455"/>
                  </a:lnTo>
                  <a:lnTo>
                    <a:pt x="751" y="443"/>
                  </a:lnTo>
                  <a:lnTo>
                    <a:pt x="749" y="434"/>
                  </a:lnTo>
                  <a:lnTo>
                    <a:pt x="742" y="422"/>
                  </a:lnTo>
                  <a:lnTo>
                    <a:pt x="733" y="415"/>
                  </a:lnTo>
                  <a:lnTo>
                    <a:pt x="723" y="408"/>
                  </a:lnTo>
                  <a:lnTo>
                    <a:pt x="716" y="399"/>
                  </a:lnTo>
                  <a:lnTo>
                    <a:pt x="707" y="357"/>
                  </a:lnTo>
                  <a:lnTo>
                    <a:pt x="693" y="354"/>
                  </a:lnTo>
                  <a:lnTo>
                    <a:pt x="683" y="347"/>
                  </a:lnTo>
                  <a:lnTo>
                    <a:pt x="674" y="340"/>
                  </a:lnTo>
                  <a:lnTo>
                    <a:pt x="665" y="338"/>
                  </a:lnTo>
                  <a:lnTo>
                    <a:pt x="657" y="342"/>
                  </a:lnTo>
                  <a:lnTo>
                    <a:pt x="651" y="347"/>
                  </a:lnTo>
                  <a:lnTo>
                    <a:pt x="646" y="352"/>
                  </a:lnTo>
                  <a:lnTo>
                    <a:pt x="639" y="357"/>
                  </a:lnTo>
                  <a:lnTo>
                    <a:pt x="627" y="361"/>
                  </a:lnTo>
                  <a:lnTo>
                    <a:pt x="615" y="354"/>
                  </a:lnTo>
                  <a:lnTo>
                    <a:pt x="599" y="349"/>
                  </a:lnTo>
                  <a:lnTo>
                    <a:pt x="582" y="345"/>
                  </a:lnTo>
                  <a:lnTo>
                    <a:pt x="566" y="340"/>
                  </a:lnTo>
                  <a:lnTo>
                    <a:pt x="552" y="335"/>
                  </a:lnTo>
                  <a:lnTo>
                    <a:pt x="541" y="326"/>
                  </a:lnTo>
                  <a:lnTo>
                    <a:pt x="534" y="312"/>
                  </a:lnTo>
                  <a:lnTo>
                    <a:pt x="536" y="310"/>
                  </a:lnTo>
                  <a:lnTo>
                    <a:pt x="536" y="309"/>
                  </a:lnTo>
                  <a:lnTo>
                    <a:pt x="538" y="309"/>
                  </a:lnTo>
                  <a:lnTo>
                    <a:pt x="538" y="307"/>
                  </a:lnTo>
                  <a:lnTo>
                    <a:pt x="538" y="303"/>
                  </a:lnTo>
                  <a:lnTo>
                    <a:pt x="531" y="302"/>
                  </a:lnTo>
                  <a:lnTo>
                    <a:pt x="524" y="300"/>
                  </a:lnTo>
                  <a:lnTo>
                    <a:pt x="519" y="296"/>
                  </a:lnTo>
                  <a:lnTo>
                    <a:pt x="515" y="291"/>
                  </a:lnTo>
                  <a:lnTo>
                    <a:pt x="512" y="284"/>
                  </a:lnTo>
                  <a:lnTo>
                    <a:pt x="521" y="267"/>
                  </a:lnTo>
                  <a:lnTo>
                    <a:pt x="528" y="244"/>
                  </a:lnTo>
                  <a:lnTo>
                    <a:pt x="531" y="219"/>
                  </a:lnTo>
                  <a:lnTo>
                    <a:pt x="534" y="195"/>
                  </a:lnTo>
                  <a:lnTo>
                    <a:pt x="562" y="192"/>
                  </a:lnTo>
                  <a:close/>
                  <a:moveTo>
                    <a:pt x="400" y="188"/>
                  </a:moveTo>
                  <a:lnTo>
                    <a:pt x="416" y="188"/>
                  </a:lnTo>
                  <a:lnTo>
                    <a:pt x="425" y="223"/>
                  </a:lnTo>
                  <a:lnTo>
                    <a:pt x="432" y="261"/>
                  </a:lnTo>
                  <a:lnTo>
                    <a:pt x="428" y="261"/>
                  </a:lnTo>
                  <a:lnTo>
                    <a:pt x="423" y="268"/>
                  </a:lnTo>
                  <a:lnTo>
                    <a:pt x="412" y="265"/>
                  </a:lnTo>
                  <a:lnTo>
                    <a:pt x="409" y="268"/>
                  </a:lnTo>
                  <a:lnTo>
                    <a:pt x="409" y="272"/>
                  </a:lnTo>
                  <a:lnTo>
                    <a:pt x="409" y="275"/>
                  </a:lnTo>
                  <a:lnTo>
                    <a:pt x="409" y="277"/>
                  </a:lnTo>
                  <a:lnTo>
                    <a:pt x="407" y="279"/>
                  </a:lnTo>
                  <a:lnTo>
                    <a:pt x="405" y="282"/>
                  </a:lnTo>
                  <a:lnTo>
                    <a:pt x="400" y="284"/>
                  </a:lnTo>
                  <a:lnTo>
                    <a:pt x="395" y="281"/>
                  </a:lnTo>
                  <a:lnTo>
                    <a:pt x="388" y="275"/>
                  </a:lnTo>
                  <a:lnTo>
                    <a:pt x="381" y="272"/>
                  </a:lnTo>
                  <a:lnTo>
                    <a:pt x="381" y="261"/>
                  </a:lnTo>
                  <a:lnTo>
                    <a:pt x="358" y="258"/>
                  </a:lnTo>
                  <a:lnTo>
                    <a:pt x="362" y="226"/>
                  </a:lnTo>
                  <a:lnTo>
                    <a:pt x="369" y="223"/>
                  </a:lnTo>
                  <a:lnTo>
                    <a:pt x="376" y="218"/>
                  </a:lnTo>
                  <a:lnTo>
                    <a:pt x="381" y="211"/>
                  </a:lnTo>
                  <a:lnTo>
                    <a:pt x="376" y="209"/>
                  </a:lnTo>
                  <a:lnTo>
                    <a:pt x="372" y="207"/>
                  </a:lnTo>
                  <a:lnTo>
                    <a:pt x="369" y="206"/>
                  </a:lnTo>
                  <a:lnTo>
                    <a:pt x="365" y="202"/>
                  </a:lnTo>
                  <a:lnTo>
                    <a:pt x="363" y="199"/>
                  </a:lnTo>
                  <a:lnTo>
                    <a:pt x="362" y="192"/>
                  </a:lnTo>
                  <a:lnTo>
                    <a:pt x="381" y="190"/>
                  </a:lnTo>
                  <a:lnTo>
                    <a:pt x="400" y="188"/>
                  </a:lnTo>
                  <a:close/>
                  <a:moveTo>
                    <a:pt x="3661" y="172"/>
                  </a:moveTo>
                  <a:lnTo>
                    <a:pt x="3673" y="178"/>
                  </a:lnTo>
                  <a:lnTo>
                    <a:pt x="3673" y="185"/>
                  </a:lnTo>
                  <a:lnTo>
                    <a:pt x="3657" y="185"/>
                  </a:lnTo>
                  <a:lnTo>
                    <a:pt x="3661" y="172"/>
                  </a:lnTo>
                  <a:close/>
                  <a:moveTo>
                    <a:pt x="438" y="172"/>
                  </a:moveTo>
                  <a:lnTo>
                    <a:pt x="451" y="174"/>
                  </a:lnTo>
                  <a:lnTo>
                    <a:pt x="465" y="176"/>
                  </a:lnTo>
                  <a:lnTo>
                    <a:pt x="477" y="178"/>
                  </a:lnTo>
                  <a:lnTo>
                    <a:pt x="486" y="181"/>
                  </a:lnTo>
                  <a:lnTo>
                    <a:pt x="487" y="185"/>
                  </a:lnTo>
                  <a:lnTo>
                    <a:pt x="487" y="190"/>
                  </a:lnTo>
                  <a:lnTo>
                    <a:pt x="489" y="197"/>
                  </a:lnTo>
                  <a:lnTo>
                    <a:pt x="489" y="204"/>
                  </a:lnTo>
                  <a:lnTo>
                    <a:pt x="487" y="207"/>
                  </a:lnTo>
                  <a:lnTo>
                    <a:pt x="486" y="211"/>
                  </a:lnTo>
                  <a:lnTo>
                    <a:pt x="484" y="216"/>
                  </a:lnTo>
                  <a:lnTo>
                    <a:pt x="480" y="219"/>
                  </a:lnTo>
                  <a:lnTo>
                    <a:pt x="477" y="221"/>
                  </a:lnTo>
                  <a:lnTo>
                    <a:pt x="473" y="223"/>
                  </a:lnTo>
                  <a:lnTo>
                    <a:pt x="472" y="225"/>
                  </a:lnTo>
                  <a:lnTo>
                    <a:pt x="468" y="226"/>
                  </a:lnTo>
                  <a:lnTo>
                    <a:pt x="466" y="230"/>
                  </a:lnTo>
                  <a:lnTo>
                    <a:pt x="468" y="239"/>
                  </a:lnTo>
                  <a:lnTo>
                    <a:pt x="466" y="249"/>
                  </a:lnTo>
                  <a:lnTo>
                    <a:pt x="465" y="256"/>
                  </a:lnTo>
                  <a:lnTo>
                    <a:pt x="461" y="261"/>
                  </a:lnTo>
                  <a:lnTo>
                    <a:pt x="458" y="263"/>
                  </a:lnTo>
                  <a:lnTo>
                    <a:pt x="454" y="265"/>
                  </a:lnTo>
                  <a:lnTo>
                    <a:pt x="449" y="265"/>
                  </a:lnTo>
                  <a:lnTo>
                    <a:pt x="442" y="265"/>
                  </a:lnTo>
                  <a:lnTo>
                    <a:pt x="438" y="254"/>
                  </a:lnTo>
                  <a:lnTo>
                    <a:pt x="442" y="244"/>
                  </a:lnTo>
                  <a:lnTo>
                    <a:pt x="442" y="232"/>
                  </a:lnTo>
                  <a:lnTo>
                    <a:pt x="438" y="218"/>
                  </a:lnTo>
                  <a:lnTo>
                    <a:pt x="437" y="202"/>
                  </a:lnTo>
                  <a:lnTo>
                    <a:pt x="435" y="188"/>
                  </a:lnTo>
                  <a:lnTo>
                    <a:pt x="438" y="172"/>
                  </a:lnTo>
                  <a:close/>
                  <a:moveTo>
                    <a:pt x="60" y="171"/>
                  </a:moveTo>
                  <a:lnTo>
                    <a:pt x="74" y="172"/>
                  </a:lnTo>
                  <a:lnTo>
                    <a:pt x="74" y="185"/>
                  </a:lnTo>
                  <a:lnTo>
                    <a:pt x="91" y="185"/>
                  </a:lnTo>
                  <a:lnTo>
                    <a:pt x="105" y="185"/>
                  </a:lnTo>
                  <a:lnTo>
                    <a:pt x="121" y="185"/>
                  </a:lnTo>
                  <a:lnTo>
                    <a:pt x="124" y="192"/>
                  </a:lnTo>
                  <a:lnTo>
                    <a:pt x="128" y="200"/>
                  </a:lnTo>
                  <a:lnTo>
                    <a:pt x="131" y="209"/>
                  </a:lnTo>
                  <a:lnTo>
                    <a:pt x="135" y="216"/>
                  </a:lnTo>
                  <a:lnTo>
                    <a:pt x="135" y="219"/>
                  </a:lnTo>
                  <a:lnTo>
                    <a:pt x="124" y="232"/>
                  </a:lnTo>
                  <a:lnTo>
                    <a:pt x="110" y="237"/>
                  </a:lnTo>
                  <a:lnTo>
                    <a:pt x="96" y="242"/>
                  </a:lnTo>
                  <a:lnTo>
                    <a:pt x="88" y="258"/>
                  </a:lnTo>
                  <a:lnTo>
                    <a:pt x="81" y="272"/>
                  </a:lnTo>
                  <a:lnTo>
                    <a:pt x="79" y="288"/>
                  </a:lnTo>
                  <a:lnTo>
                    <a:pt x="82" y="303"/>
                  </a:lnTo>
                  <a:lnTo>
                    <a:pt x="67" y="305"/>
                  </a:lnTo>
                  <a:lnTo>
                    <a:pt x="53" y="310"/>
                  </a:lnTo>
                  <a:lnTo>
                    <a:pt x="35" y="315"/>
                  </a:lnTo>
                  <a:lnTo>
                    <a:pt x="34" y="312"/>
                  </a:lnTo>
                  <a:lnTo>
                    <a:pt x="32" y="309"/>
                  </a:lnTo>
                  <a:lnTo>
                    <a:pt x="30" y="307"/>
                  </a:lnTo>
                  <a:lnTo>
                    <a:pt x="30" y="303"/>
                  </a:lnTo>
                  <a:lnTo>
                    <a:pt x="28" y="300"/>
                  </a:lnTo>
                  <a:lnTo>
                    <a:pt x="30" y="298"/>
                  </a:lnTo>
                  <a:lnTo>
                    <a:pt x="30" y="296"/>
                  </a:lnTo>
                  <a:lnTo>
                    <a:pt x="30" y="295"/>
                  </a:lnTo>
                  <a:lnTo>
                    <a:pt x="32" y="291"/>
                  </a:lnTo>
                  <a:lnTo>
                    <a:pt x="32" y="288"/>
                  </a:lnTo>
                  <a:lnTo>
                    <a:pt x="20" y="288"/>
                  </a:lnTo>
                  <a:lnTo>
                    <a:pt x="20" y="282"/>
                  </a:lnTo>
                  <a:lnTo>
                    <a:pt x="20" y="281"/>
                  </a:lnTo>
                  <a:lnTo>
                    <a:pt x="18" y="279"/>
                  </a:lnTo>
                  <a:lnTo>
                    <a:pt x="18" y="277"/>
                  </a:lnTo>
                  <a:lnTo>
                    <a:pt x="16" y="275"/>
                  </a:lnTo>
                  <a:lnTo>
                    <a:pt x="13" y="272"/>
                  </a:lnTo>
                  <a:lnTo>
                    <a:pt x="11" y="272"/>
                  </a:lnTo>
                  <a:lnTo>
                    <a:pt x="9" y="272"/>
                  </a:lnTo>
                  <a:lnTo>
                    <a:pt x="9" y="272"/>
                  </a:lnTo>
                  <a:lnTo>
                    <a:pt x="7" y="272"/>
                  </a:lnTo>
                  <a:lnTo>
                    <a:pt x="6" y="272"/>
                  </a:lnTo>
                  <a:lnTo>
                    <a:pt x="0" y="272"/>
                  </a:lnTo>
                  <a:lnTo>
                    <a:pt x="0" y="261"/>
                  </a:lnTo>
                  <a:lnTo>
                    <a:pt x="13" y="247"/>
                  </a:lnTo>
                  <a:lnTo>
                    <a:pt x="21" y="228"/>
                  </a:lnTo>
                  <a:lnTo>
                    <a:pt x="28" y="207"/>
                  </a:lnTo>
                  <a:lnTo>
                    <a:pt x="23" y="204"/>
                  </a:lnTo>
                  <a:lnTo>
                    <a:pt x="21" y="199"/>
                  </a:lnTo>
                  <a:lnTo>
                    <a:pt x="20" y="195"/>
                  </a:lnTo>
                  <a:lnTo>
                    <a:pt x="18" y="188"/>
                  </a:lnTo>
                  <a:lnTo>
                    <a:pt x="16" y="181"/>
                  </a:lnTo>
                  <a:lnTo>
                    <a:pt x="30" y="178"/>
                  </a:lnTo>
                  <a:lnTo>
                    <a:pt x="41" y="176"/>
                  </a:lnTo>
                  <a:lnTo>
                    <a:pt x="49" y="172"/>
                  </a:lnTo>
                  <a:lnTo>
                    <a:pt x="60" y="171"/>
                  </a:lnTo>
                  <a:close/>
                  <a:moveTo>
                    <a:pt x="1556" y="130"/>
                  </a:moveTo>
                  <a:lnTo>
                    <a:pt x="1571" y="130"/>
                  </a:lnTo>
                  <a:lnTo>
                    <a:pt x="1571" y="134"/>
                  </a:lnTo>
                  <a:lnTo>
                    <a:pt x="1568" y="134"/>
                  </a:lnTo>
                  <a:lnTo>
                    <a:pt x="1564" y="136"/>
                  </a:lnTo>
                  <a:lnTo>
                    <a:pt x="1563" y="136"/>
                  </a:lnTo>
                  <a:lnTo>
                    <a:pt x="1563" y="136"/>
                  </a:lnTo>
                  <a:lnTo>
                    <a:pt x="1561" y="136"/>
                  </a:lnTo>
                  <a:lnTo>
                    <a:pt x="1561" y="136"/>
                  </a:lnTo>
                  <a:lnTo>
                    <a:pt x="1559" y="134"/>
                  </a:lnTo>
                  <a:lnTo>
                    <a:pt x="1556" y="130"/>
                  </a:lnTo>
                  <a:close/>
                  <a:moveTo>
                    <a:pt x="454" y="130"/>
                  </a:moveTo>
                  <a:lnTo>
                    <a:pt x="458" y="153"/>
                  </a:lnTo>
                  <a:lnTo>
                    <a:pt x="452" y="157"/>
                  </a:lnTo>
                  <a:lnTo>
                    <a:pt x="449" y="158"/>
                  </a:lnTo>
                  <a:lnTo>
                    <a:pt x="445" y="160"/>
                  </a:lnTo>
                  <a:lnTo>
                    <a:pt x="440" y="164"/>
                  </a:lnTo>
                  <a:lnTo>
                    <a:pt x="435" y="165"/>
                  </a:lnTo>
                  <a:lnTo>
                    <a:pt x="433" y="164"/>
                  </a:lnTo>
                  <a:lnTo>
                    <a:pt x="432" y="164"/>
                  </a:lnTo>
                  <a:lnTo>
                    <a:pt x="430" y="162"/>
                  </a:lnTo>
                  <a:lnTo>
                    <a:pt x="428" y="162"/>
                  </a:lnTo>
                  <a:lnTo>
                    <a:pt x="423" y="162"/>
                  </a:lnTo>
                  <a:lnTo>
                    <a:pt x="423" y="158"/>
                  </a:lnTo>
                  <a:lnTo>
                    <a:pt x="423" y="157"/>
                  </a:lnTo>
                  <a:lnTo>
                    <a:pt x="421" y="157"/>
                  </a:lnTo>
                  <a:lnTo>
                    <a:pt x="421" y="155"/>
                  </a:lnTo>
                  <a:lnTo>
                    <a:pt x="419" y="153"/>
                  </a:lnTo>
                  <a:lnTo>
                    <a:pt x="419" y="146"/>
                  </a:lnTo>
                  <a:lnTo>
                    <a:pt x="428" y="141"/>
                  </a:lnTo>
                  <a:lnTo>
                    <a:pt x="435" y="136"/>
                  </a:lnTo>
                  <a:lnTo>
                    <a:pt x="442" y="132"/>
                  </a:lnTo>
                  <a:lnTo>
                    <a:pt x="454" y="130"/>
                  </a:lnTo>
                  <a:close/>
                  <a:moveTo>
                    <a:pt x="109" y="127"/>
                  </a:moveTo>
                  <a:lnTo>
                    <a:pt x="112" y="127"/>
                  </a:lnTo>
                  <a:lnTo>
                    <a:pt x="116" y="129"/>
                  </a:lnTo>
                  <a:lnTo>
                    <a:pt x="117" y="129"/>
                  </a:lnTo>
                  <a:lnTo>
                    <a:pt x="117" y="129"/>
                  </a:lnTo>
                  <a:lnTo>
                    <a:pt x="117" y="129"/>
                  </a:lnTo>
                  <a:lnTo>
                    <a:pt x="119" y="130"/>
                  </a:lnTo>
                  <a:lnTo>
                    <a:pt x="121" y="134"/>
                  </a:lnTo>
                  <a:lnTo>
                    <a:pt x="109" y="134"/>
                  </a:lnTo>
                  <a:lnTo>
                    <a:pt x="109" y="127"/>
                  </a:lnTo>
                  <a:close/>
                  <a:moveTo>
                    <a:pt x="3744" y="115"/>
                  </a:moveTo>
                  <a:lnTo>
                    <a:pt x="3760" y="117"/>
                  </a:lnTo>
                  <a:lnTo>
                    <a:pt x="3776" y="120"/>
                  </a:lnTo>
                  <a:lnTo>
                    <a:pt x="3790" y="125"/>
                  </a:lnTo>
                  <a:lnTo>
                    <a:pt x="3800" y="134"/>
                  </a:lnTo>
                  <a:lnTo>
                    <a:pt x="3807" y="146"/>
                  </a:lnTo>
                  <a:lnTo>
                    <a:pt x="3811" y="162"/>
                  </a:lnTo>
                  <a:lnTo>
                    <a:pt x="3788" y="158"/>
                  </a:lnTo>
                  <a:lnTo>
                    <a:pt x="3767" y="151"/>
                  </a:lnTo>
                  <a:lnTo>
                    <a:pt x="3751" y="141"/>
                  </a:lnTo>
                  <a:lnTo>
                    <a:pt x="3741" y="127"/>
                  </a:lnTo>
                  <a:lnTo>
                    <a:pt x="3743" y="125"/>
                  </a:lnTo>
                  <a:lnTo>
                    <a:pt x="3743" y="123"/>
                  </a:lnTo>
                  <a:lnTo>
                    <a:pt x="3744" y="122"/>
                  </a:lnTo>
                  <a:lnTo>
                    <a:pt x="3744" y="118"/>
                  </a:lnTo>
                  <a:lnTo>
                    <a:pt x="3744" y="115"/>
                  </a:lnTo>
                  <a:close/>
                  <a:moveTo>
                    <a:pt x="384" y="104"/>
                  </a:moveTo>
                  <a:lnTo>
                    <a:pt x="390" y="104"/>
                  </a:lnTo>
                  <a:lnTo>
                    <a:pt x="391" y="104"/>
                  </a:lnTo>
                  <a:lnTo>
                    <a:pt x="393" y="106"/>
                  </a:lnTo>
                  <a:lnTo>
                    <a:pt x="395" y="106"/>
                  </a:lnTo>
                  <a:lnTo>
                    <a:pt x="397" y="108"/>
                  </a:lnTo>
                  <a:lnTo>
                    <a:pt x="398" y="111"/>
                  </a:lnTo>
                  <a:lnTo>
                    <a:pt x="400" y="113"/>
                  </a:lnTo>
                  <a:lnTo>
                    <a:pt x="400" y="118"/>
                  </a:lnTo>
                  <a:lnTo>
                    <a:pt x="400" y="123"/>
                  </a:lnTo>
                  <a:lnTo>
                    <a:pt x="397" y="134"/>
                  </a:lnTo>
                  <a:lnTo>
                    <a:pt x="395" y="150"/>
                  </a:lnTo>
                  <a:lnTo>
                    <a:pt x="393" y="162"/>
                  </a:lnTo>
                  <a:lnTo>
                    <a:pt x="388" y="164"/>
                  </a:lnTo>
                  <a:lnTo>
                    <a:pt x="384" y="165"/>
                  </a:lnTo>
                  <a:lnTo>
                    <a:pt x="381" y="169"/>
                  </a:lnTo>
                  <a:lnTo>
                    <a:pt x="377" y="169"/>
                  </a:lnTo>
                  <a:lnTo>
                    <a:pt x="377" y="167"/>
                  </a:lnTo>
                  <a:lnTo>
                    <a:pt x="376" y="167"/>
                  </a:lnTo>
                  <a:lnTo>
                    <a:pt x="376" y="167"/>
                  </a:lnTo>
                  <a:lnTo>
                    <a:pt x="374" y="165"/>
                  </a:lnTo>
                  <a:lnTo>
                    <a:pt x="370" y="162"/>
                  </a:lnTo>
                  <a:lnTo>
                    <a:pt x="369" y="158"/>
                  </a:lnTo>
                  <a:lnTo>
                    <a:pt x="369" y="153"/>
                  </a:lnTo>
                  <a:lnTo>
                    <a:pt x="369" y="150"/>
                  </a:lnTo>
                  <a:lnTo>
                    <a:pt x="365" y="146"/>
                  </a:lnTo>
                  <a:lnTo>
                    <a:pt x="358" y="141"/>
                  </a:lnTo>
                  <a:lnTo>
                    <a:pt x="349" y="139"/>
                  </a:lnTo>
                  <a:lnTo>
                    <a:pt x="341" y="141"/>
                  </a:lnTo>
                  <a:lnTo>
                    <a:pt x="332" y="139"/>
                  </a:lnTo>
                  <a:lnTo>
                    <a:pt x="323" y="134"/>
                  </a:lnTo>
                  <a:lnTo>
                    <a:pt x="316" y="123"/>
                  </a:lnTo>
                  <a:lnTo>
                    <a:pt x="320" y="123"/>
                  </a:lnTo>
                  <a:lnTo>
                    <a:pt x="322" y="120"/>
                  </a:lnTo>
                  <a:lnTo>
                    <a:pt x="323" y="118"/>
                  </a:lnTo>
                  <a:lnTo>
                    <a:pt x="323" y="117"/>
                  </a:lnTo>
                  <a:lnTo>
                    <a:pt x="325" y="117"/>
                  </a:lnTo>
                  <a:lnTo>
                    <a:pt x="327" y="117"/>
                  </a:lnTo>
                  <a:lnTo>
                    <a:pt x="330" y="117"/>
                  </a:lnTo>
                  <a:lnTo>
                    <a:pt x="336" y="115"/>
                  </a:lnTo>
                  <a:lnTo>
                    <a:pt x="346" y="118"/>
                  </a:lnTo>
                  <a:lnTo>
                    <a:pt x="358" y="117"/>
                  </a:lnTo>
                  <a:lnTo>
                    <a:pt x="372" y="115"/>
                  </a:lnTo>
                  <a:lnTo>
                    <a:pt x="384" y="115"/>
                  </a:lnTo>
                  <a:lnTo>
                    <a:pt x="384" y="104"/>
                  </a:lnTo>
                  <a:close/>
                  <a:moveTo>
                    <a:pt x="255" y="101"/>
                  </a:moveTo>
                  <a:lnTo>
                    <a:pt x="257" y="104"/>
                  </a:lnTo>
                  <a:lnTo>
                    <a:pt x="259" y="106"/>
                  </a:lnTo>
                  <a:lnTo>
                    <a:pt x="260" y="110"/>
                  </a:lnTo>
                  <a:lnTo>
                    <a:pt x="260" y="113"/>
                  </a:lnTo>
                  <a:lnTo>
                    <a:pt x="262" y="117"/>
                  </a:lnTo>
                  <a:lnTo>
                    <a:pt x="262" y="123"/>
                  </a:lnTo>
                  <a:lnTo>
                    <a:pt x="259" y="123"/>
                  </a:lnTo>
                  <a:lnTo>
                    <a:pt x="259" y="127"/>
                  </a:lnTo>
                  <a:lnTo>
                    <a:pt x="262" y="127"/>
                  </a:lnTo>
                  <a:lnTo>
                    <a:pt x="267" y="129"/>
                  </a:lnTo>
                  <a:lnTo>
                    <a:pt x="273" y="130"/>
                  </a:lnTo>
                  <a:lnTo>
                    <a:pt x="278" y="130"/>
                  </a:lnTo>
                  <a:lnTo>
                    <a:pt x="285" y="130"/>
                  </a:lnTo>
                  <a:lnTo>
                    <a:pt x="288" y="127"/>
                  </a:lnTo>
                  <a:lnTo>
                    <a:pt x="290" y="125"/>
                  </a:lnTo>
                  <a:lnTo>
                    <a:pt x="290" y="125"/>
                  </a:lnTo>
                  <a:lnTo>
                    <a:pt x="292" y="125"/>
                  </a:lnTo>
                  <a:lnTo>
                    <a:pt x="294" y="125"/>
                  </a:lnTo>
                  <a:lnTo>
                    <a:pt x="297" y="127"/>
                  </a:lnTo>
                  <a:lnTo>
                    <a:pt x="299" y="129"/>
                  </a:lnTo>
                  <a:lnTo>
                    <a:pt x="299" y="130"/>
                  </a:lnTo>
                  <a:lnTo>
                    <a:pt x="299" y="132"/>
                  </a:lnTo>
                  <a:lnTo>
                    <a:pt x="301" y="134"/>
                  </a:lnTo>
                  <a:lnTo>
                    <a:pt x="301" y="137"/>
                  </a:lnTo>
                  <a:lnTo>
                    <a:pt x="299" y="141"/>
                  </a:lnTo>
                  <a:lnTo>
                    <a:pt x="299" y="143"/>
                  </a:lnTo>
                  <a:lnTo>
                    <a:pt x="299" y="143"/>
                  </a:lnTo>
                  <a:lnTo>
                    <a:pt x="299" y="144"/>
                  </a:lnTo>
                  <a:lnTo>
                    <a:pt x="299" y="146"/>
                  </a:lnTo>
                  <a:lnTo>
                    <a:pt x="297" y="150"/>
                  </a:lnTo>
                  <a:lnTo>
                    <a:pt x="287" y="155"/>
                  </a:lnTo>
                  <a:lnTo>
                    <a:pt x="274" y="155"/>
                  </a:lnTo>
                  <a:lnTo>
                    <a:pt x="260" y="155"/>
                  </a:lnTo>
                  <a:lnTo>
                    <a:pt x="246" y="158"/>
                  </a:lnTo>
                  <a:lnTo>
                    <a:pt x="236" y="165"/>
                  </a:lnTo>
                  <a:lnTo>
                    <a:pt x="224" y="174"/>
                  </a:lnTo>
                  <a:lnTo>
                    <a:pt x="213" y="183"/>
                  </a:lnTo>
                  <a:lnTo>
                    <a:pt x="198" y="188"/>
                  </a:lnTo>
                  <a:lnTo>
                    <a:pt x="196" y="185"/>
                  </a:lnTo>
                  <a:lnTo>
                    <a:pt x="194" y="181"/>
                  </a:lnTo>
                  <a:lnTo>
                    <a:pt x="194" y="178"/>
                  </a:lnTo>
                  <a:lnTo>
                    <a:pt x="192" y="172"/>
                  </a:lnTo>
                  <a:lnTo>
                    <a:pt x="198" y="169"/>
                  </a:lnTo>
                  <a:lnTo>
                    <a:pt x="203" y="165"/>
                  </a:lnTo>
                  <a:lnTo>
                    <a:pt x="206" y="160"/>
                  </a:lnTo>
                  <a:lnTo>
                    <a:pt x="210" y="155"/>
                  </a:lnTo>
                  <a:lnTo>
                    <a:pt x="212" y="150"/>
                  </a:lnTo>
                  <a:lnTo>
                    <a:pt x="192" y="150"/>
                  </a:lnTo>
                  <a:lnTo>
                    <a:pt x="180" y="155"/>
                  </a:lnTo>
                  <a:lnTo>
                    <a:pt x="166" y="157"/>
                  </a:lnTo>
                  <a:lnTo>
                    <a:pt x="150" y="155"/>
                  </a:lnTo>
                  <a:lnTo>
                    <a:pt x="140" y="150"/>
                  </a:lnTo>
                  <a:lnTo>
                    <a:pt x="135" y="150"/>
                  </a:lnTo>
                  <a:lnTo>
                    <a:pt x="135" y="146"/>
                  </a:lnTo>
                  <a:lnTo>
                    <a:pt x="140" y="144"/>
                  </a:lnTo>
                  <a:lnTo>
                    <a:pt x="144" y="143"/>
                  </a:lnTo>
                  <a:lnTo>
                    <a:pt x="145" y="141"/>
                  </a:lnTo>
                  <a:lnTo>
                    <a:pt x="149" y="139"/>
                  </a:lnTo>
                  <a:lnTo>
                    <a:pt x="150" y="134"/>
                  </a:lnTo>
                  <a:lnTo>
                    <a:pt x="147" y="134"/>
                  </a:lnTo>
                  <a:lnTo>
                    <a:pt x="147" y="130"/>
                  </a:lnTo>
                  <a:lnTo>
                    <a:pt x="152" y="130"/>
                  </a:lnTo>
                  <a:lnTo>
                    <a:pt x="156" y="129"/>
                  </a:lnTo>
                  <a:lnTo>
                    <a:pt x="159" y="129"/>
                  </a:lnTo>
                  <a:lnTo>
                    <a:pt x="163" y="127"/>
                  </a:lnTo>
                  <a:lnTo>
                    <a:pt x="161" y="125"/>
                  </a:lnTo>
                  <a:lnTo>
                    <a:pt x="159" y="123"/>
                  </a:lnTo>
                  <a:lnTo>
                    <a:pt x="157" y="122"/>
                  </a:lnTo>
                  <a:lnTo>
                    <a:pt x="157" y="120"/>
                  </a:lnTo>
                  <a:lnTo>
                    <a:pt x="156" y="118"/>
                  </a:lnTo>
                  <a:lnTo>
                    <a:pt x="154" y="115"/>
                  </a:lnTo>
                  <a:lnTo>
                    <a:pt x="157" y="115"/>
                  </a:lnTo>
                  <a:lnTo>
                    <a:pt x="159" y="113"/>
                  </a:lnTo>
                  <a:lnTo>
                    <a:pt x="159" y="113"/>
                  </a:lnTo>
                  <a:lnTo>
                    <a:pt x="161" y="113"/>
                  </a:lnTo>
                  <a:lnTo>
                    <a:pt x="163" y="111"/>
                  </a:lnTo>
                  <a:lnTo>
                    <a:pt x="182" y="117"/>
                  </a:lnTo>
                  <a:lnTo>
                    <a:pt x="198" y="123"/>
                  </a:lnTo>
                  <a:lnTo>
                    <a:pt x="212" y="130"/>
                  </a:lnTo>
                  <a:lnTo>
                    <a:pt x="227" y="136"/>
                  </a:lnTo>
                  <a:lnTo>
                    <a:pt x="246" y="137"/>
                  </a:lnTo>
                  <a:lnTo>
                    <a:pt x="243" y="129"/>
                  </a:lnTo>
                  <a:lnTo>
                    <a:pt x="240" y="122"/>
                  </a:lnTo>
                  <a:lnTo>
                    <a:pt x="238" y="117"/>
                  </a:lnTo>
                  <a:lnTo>
                    <a:pt x="236" y="104"/>
                  </a:lnTo>
                  <a:lnTo>
                    <a:pt x="240" y="103"/>
                  </a:lnTo>
                  <a:lnTo>
                    <a:pt x="243" y="101"/>
                  </a:lnTo>
                  <a:lnTo>
                    <a:pt x="248" y="101"/>
                  </a:lnTo>
                  <a:lnTo>
                    <a:pt x="255" y="101"/>
                  </a:lnTo>
                  <a:close/>
                  <a:moveTo>
                    <a:pt x="742" y="80"/>
                  </a:moveTo>
                  <a:lnTo>
                    <a:pt x="754" y="85"/>
                  </a:lnTo>
                  <a:lnTo>
                    <a:pt x="754" y="89"/>
                  </a:lnTo>
                  <a:lnTo>
                    <a:pt x="749" y="89"/>
                  </a:lnTo>
                  <a:lnTo>
                    <a:pt x="746" y="89"/>
                  </a:lnTo>
                  <a:lnTo>
                    <a:pt x="744" y="89"/>
                  </a:lnTo>
                  <a:lnTo>
                    <a:pt x="742" y="87"/>
                  </a:lnTo>
                  <a:lnTo>
                    <a:pt x="742" y="87"/>
                  </a:lnTo>
                  <a:lnTo>
                    <a:pt x="742" y="85"/>
                  </a:lnTo>
                  <a:lnTo>
                    <a:pt x="742" y="80"/>
                  </a:lnTo>
                  <a:close/>
                  <a:moveTo>
                    <a:pt x="140" y="80"/>
                  </a:moveTo>
                  <a:lnTo>
                    <a:pt x="140" y="87"/>
                  </a:lnTo>
                  <a:lnTo>
                    <a:pt x="140" y="92"/>
                  </a:lnTo>
                  <a:lnTo>
                    <a:pt x="142" y="97"/>
                  </a:lnTo>
                  <a:lnTo>
                    <a:pt x="140" y="101"/>
                  </a:lnTo>
                  <a:lnTo>
                    <a:pt x="140" y="104"/>
                  </a:lnTo>
                  <a:lnTo>
                    <a:pt x="135" y="108"/>
                  </a:lnTo>
                  <a:lnTo>
                    <a:pt x="130" y="111"/>
                  </a:lnTo>
                  <a:lnTo>
                    <a:pt x="124" y="115"/>
                  </a:lnTo>
                  <a:lnTo>
                    <a:pt x="121" y="120"/>
                  </a:lnTo>
                  <a:lnTo>
                    <a:pt x="114" y="117"/>
                  </a:lnTo>
                  <a:lnTo>
                    <a:pt x="110" y="115"/>
                  </a:lnTo>
                  <a:lnTo>
                    <a:pt x="107" y="113"/>
                  </a:lnTo>
                  <a:lnTo>
                    <a:pt x="105" y="111"/>
                  </a:lnTo>
                  <a:lnTo>
                    <a:pt x="102" y="108"/>
                  </a:lnTo>
                  <a:lnTo>
                    <a:pt x="100" y="125"/>
                  </a:lnTo>
                  <a:lnTo>
                    <a:pt x="95" y="134"/>
                  </a:lnTo>
                  <a:lnTo>
                    <a:pt x="82" y="137"/>
                  </a:lnTo>
                  <a:lnTo>
                    <a:pt x="72" y="137"/>
                  </a:lnTo>
                  <a:lnTo>
                    <a:pt x="61" y="137"/>
                  </a:lnTo>
                  <a:lnTo>
                    <a:pt x="48" y="137"/>
                  </a:lnTo>
                  <a:lnTo>
                    <a:pt x="48" y="123"/>
                  </a:lnTo>
                  <a:lnTo>
                    <a:pt x="67" y="110"/>
                  </a:lnTo>
                  <a:lnTo>
                    <a:pt x="88" y="97"/>
                  </a:lnTo>
                  <a:lnTo>
                    <a:pt x="112" y="87"/>
                  </a:lnTo>
                  <a:lnTo>
                    <a:pt x="140" y="80"/>
                  </a:lnTo>
                  <a:close/>
                  <a:moveTo>
                    <a:pt x="3671" y="80"/>
                  </a:moveTo>
                  <a:lnTo>
                    <a:pt x="3680" y="80"/>
                  </a:lnTo>
                  <a:lnTo>
                    <a:pt x="3683" y="89"/>
                  </a:lnTo>
                  <a:lnTo>
                    <a:pt x="3683" y="99"/>
                  </a:lnTo>
                  <a:lnTo>
                    <a:pt x="3683" y="111"/>
                  </a:lnTo>
                  <a:lnTo>
                    <a:pt x="3699" y="106"/>
                  </a:lnTo>
                  <a:lnTo>
                    <a:pt x="3711" y="99"/>
                  </a:lnTo>
                  <a:lnTo>
                    <a:pt x="3725" y="92"/>
                  </a:lnTo>
                  <a:lnTo>
                    <a:pt x="3725" y="146"/>
                  </a:lnTo>
                  <a:lnTo>
                    <a:pt x="3725" y="148"/>
                  </a:lnTo>
                  <a:lnTo>
                    <a:pt x="3723" y="148"/>
                  </a:lnTo>
                  <a:lnTo>
                    <a:pt x="3723" y="148"/>
                  </a:lnTo>
                  <a:lnTo>
                    <a:pt x="3723" y="148"/>
                  </a:lnTo>
                  <a:lnTo>
                    <a:pt x="3723" y="148"/>
                  </a:lnTo>
                  <a:lnTo>
                    <a:pt x="3722" y="150"/>
                  </a:lnTo>
                  <a:lnTo>
                    <a:pt x="3709" y="150"/>
                  </a:lnTo>
                  <a:lnTo>
                    <a:pt x="3692" y="151"/>
                  </a:lnTo>
                  <a:lnTo>
                    <a:pt x="3675" y="153"/>
                  </a:lnTo>
                  <a:lnTo>
                    <a:pt x="3661" y="155"/>
                  </a:lnTo>
                  <a:lnTo>
                    <a:pt x="3650" y="157"/>
                  </a:lnTo>
                  <a:lnTo>
                    <a:pt x="3645" y="158"/>
                  </a:lnTo>
                  <a:lnTo>
                    <a:pt x="3633" y="148"/>
                  </a:lnTo>
                  <a:lnTo>
                    <a:pt x="3624" y="134"/>
                  </a:lnTo>
                  <a:lnTo>
                    <a:pt x="3619" y="115"/>
                  </a:lnTo>
                  <a:lnTo>
                    <a:pt x="3620" y="110"/>
                  </a:lnTo>
                  <a:lnTo>
                    <a:pt x="3622" y="106"/>
                  </a:lnTo>
                  <a:lnTo>
                    <a:pt x="3624" y="103"/>
                  </a:lnTo>
                  <a:lnTo>
                    <a:pt x="3626" y="99"/>
                  </a:lnTo>
                  <a:lnTo>
                    <a:pt x="3627" y="96"/>
                  </a:lnTo>
                  <a:lnTo>
                    <a:pt x="3634" y="92"/>
                  </a:lnTo>
                  <a:lnTo>
                    <a:pt x="3643" y="87"/>
                  </a:lnTo>
                  <a:lnTo>
                    <a:pt x="3657" y="82"/>
                  </a:lnTo>
                  <a:lnTo>
                    <a:pt x="3671" y="80"/>
                  </a:lnTo>
                  <a:close/>
                  <a:moveTo>
                    <a:pt x="458" y="73"/>
                  </a:moveTo>
                  <a:lnTo>
                    <a:pt x="461" y="83"/>
                  </a:lnTo>
                  <a:lnTo>
                    <a:pt x="468" y="87"/>
                  </a:lnTo>
                  <a:lnTo>
                    <a:pt x="479" y="87"/>
                  </a:lnTo>
                  <a:lnTo>
                    <a:pt x="496" y="85"/>
                  </a:lnTo>
                  <a:lnTo>
                    <a:pt x="496" y="89"/>
                  </a:lnTo>
                  <a:lnTo>
                    <a:pt x="498" y="94"/>
                  </a:lnTo>
                  <a:lnTo>
                    <a:pt x="500" y="99"/>
                  </a:lnTo>
                  <a:lnTo>
                    <a:pt x="500" y="103"/>
                  </a:lnTo>
                  <a:lnTo>
                    <a:pt x="500" y="108"/>
                  </a:lnTo>
                  <a:lnTo>
                    <a:pt x="500" y="111"/>
                  </a:lnTo>
                  <a:lnTo>
                    <a:pt x="519" y="122"/>
                  </a:lnTo>
                  <a:lnTo>
                    <a:pt x="541" y="127"/>
                  </a:lnTo>
                  <a:lnTo>
                    <a:pt x="566" y="127"/>
                  </a:lnTo>
                  <a:lnTo>
                    <a:pt x="590" y="127"/>
                  </a:lnTo>
                  <a:lnTo>
                    <a:pt x="617" y="125"/>
                  </a:lnTo>
                  <a:lnTo>
                    <a:pt x="639" y="127"/>
                  </a:lnTo>
                  <a:lnTo>
                    <a:pt x="639" y="132"/>
                  </a:lnTo>
                  <a:lnTo>
                    <a:pt x="641" y="137"/>
                  </a:lnTo>
                  <a:lnTo>
                    <a:pt x="643" y="141"/>
                  </a:lnTo>
                  <a:lnTo>
                    <a:pt x="643" y="143"/>
                  </a:lnTo>
                  <a:lnTo>
                    <a:pt x="643" y="146"/>
                  </a:lnTo>
                  <a:lnTo>
                    <a:pt x="643" y="150"/>
                  </a:lnTo>
                  <a:lnTo>
                    <a:pt x="639" y="162"/>
                  </a:lnTo>
                  <a:lnTo>
                    <a:pt x="629" y="162"/>
                  </a:lnTo>
                  <a:lnTo>
                    <a:pt x="617" y="160"/>
                  </a:lnTo>
                  <a:lnTo>
                    <a:pt x="608" y="158"/>
                  </a:lnTo>
                  <a:lnTo>
                    <a:pt x="604" y="158"/>
                  </a:lnTo>
                  <a:lnTo>
                    <a:pt x="601" y="160"/>
                  </a:lnTo>
                  <a:lnTo>
                    <a:pt x="599" y="164"/>
                  </a:lnTo>
                  <a:lnTo>
                    <a:pt x="597" y="165"/>
                  </a:lnTo>
                  <a:lnTo>
                    <a:pt x="594" y="165"/>
                  </a:lnTo>
                  <a:lnTo>
                    <a:pt x="592" y="167"/>
                  </a:lnTo>
                  <a:lnTo>
                    <a:pt x="587" y="169"/>
                  </a:lnTo>
                  <a:lnTo>
                    <a:pt x="582" y="169"/>
                  </a:lnTo>
                  <a:lnTo>
                    <a:pt x="576" y="171"/>
                  </a:lnTo>
                  <a:lnTo>
                    <a:pt x="573" y="172"/>
                  </a:lnTo>
                  <a:lnTo>
                    <a:pt x="568" y="172"/>
                  </a:lnTo>
                  <a:lnTo>
                    <a:pt x="562" y="172"/>
                  </a:lnTo>
                  <a:lnTo>
                    <a:pt x="559" y="167"/>
                  </a:lnTo>
                  <a:lnTo>
                    <a:pt x="557" y="162"/>
                  </a:lnTo>
                  <a:lnTo>
                    <a:pt x="554" y="158"/>
                  </a:lnTo>
                  <a:lnTo>
                    <a:pt x="554" y="162"/>
                  </a:lnTo>
                  <a:lnTo>
                    <a:pt x="550" y="165"/>
                  </a:lnTo>
                  <a:lnTo>
                    <a:pt x="548" y="169"/>
                  </a:lnTo>
                  <a:lnTo>
                    <a:pt x="547" y="172"/>
                  </a:lnTo>
                  <a:lnTo>
                    <a:pt x="538" y="172"/>
                  </a:lnTo>
                  <a:lnTo>
                    <a:pt x="534" y="167"/>
                  </a:lnTo>
                  <a:lnTo>
                    <a:pt x="531" y="160"/>
                  </a:lnTo>
                  <a:lnTo>
                    <a:pt x="528" y="153"/>
                  </a:lnTo>
                  <a:lnTo>
                    <a:pt x="526" y="158"/>
                  </a:lnTo>
                  <a:lnTo>
                    <a:pt x="524" y="162"/>
                  </a:lnTo>
                  <a:lnTo>
                    <a:pt x="522" y="164"/>
                  </a:lnTo>
                  <a:lnTo>
                    <a:pt x="522" y="164"/>
                  </a:lnTo>
                  <a:lnTo>
                    <a:pt x="519" y="164"/>
                  </a:lnTo>
                  <a:lnTo>
                    <a:pt x="515" y="162"/>
                  </a:lnTo>
                  <a:lnTo>
                    <a:pt x="512" y="160"/>
                  </a:lnTo>
                  <a:lnTo>
                    <a:pt x="510" y="158"/>
                  </a:lnTo>
                  <a:lnTo>
                    <a:pt x="510" y="157"/>
                  </a:lnTo>
                  <a:lnTo>
                    <a:pt x="510" y="155"/>
                  </a:lnTo>
                  <a:lnTo>
                    <a:pt x="510" y="153"/>
                  </a:lnTo>
                  <a:lnTo>
                    <a:pt x="510" y="151"/>
                  </a:lnTo>
                  <a:lnTo>
                    <a:pt x="508" y="150"/>
                  </a:lnTo>
                  <a:lnTo>
                    <a:pt x="507" y="150"/>
                  </a:lnTo>
                  <a:lnTo>
                    <a:pt x="505" y="151"/>
                  </a:lnTo>
                  <a:lnTo>
                    <a:pt x="501" y="151"/>
                  </a:lnTo>
                  <a:lnTo>
                    <a:pt x="496" y="153"/>
                  </a:lnTo>
                  <a:lnTo>
                    <a:pt x="493" y="153"/>
                  </a:lnTo>
                  <a:lnTo>
                    <a:pt x="487" y="155"/>
                  </a:lnTo>
                  <a:lnTo>
                    <a:pt x="486" y="153"/>
                  </a:lnTo>
                  <a:lnTo>
                    <a:pt x="484" y="153"/>
                  </a:lnTo>
                  <a:lnTo>
                    <a:pt x="480" y="151"/>
                  </a:lnTo>
                  <a:lnTo>
                    <a:pt x="479" y="150"/>
                  </a:lnTo>
                  <a:lnTo>
                    <a:pt x="475" y="148"/>
                  </a:lnTo>
                  <a:lnTo>
                    <a:pt x="473" y="146"/>
                  </a:lnTo>
                  <a:lnTo>
                    <a:pt x="475" y="136"/>
                  </a:lnTo>
                  <a:lnTo>
                    <a:pt x="473" y="129"/>
                  </a:lnTo>
                  <a:lnTo>
                    <a:pt x="470" y="123"/>
                  </a:lnTo>
                  <a:lnTo>
                    <a:pt x="466" y="115"/>
                  </a:lnTo>
                  <a:lnTo>
                    <a:pt x="466" y="104"/>
                  </a:lnTo>
                  <a:lnTo>
                    <a:pt x="449" y="103"/>
                  </a:lnTo>
                  <a:lnTo>
                    <a:pt x="433" y="97"/>
                  </a:lnTo>
                  <a:lnTo>
                    <a:pt x="419" y="92"/>
                  </a:lnTo>
                  <a:lnTo>
                    <a:pt x="418" y="90"/>
                  </a:lnTo>
                  <a:lnTo>
                    <a:pt x="418" y="89"/>
                  </a:lnTo>
                  <a:lnTo>
                    <a:pt x="418" y="87"/>
                  </a:lnTo>
                  <a:lnTo>
                    <a:pt x="416" y="85"/>
                  </a:lnTo>
                  <a:lnTo>
                    <a:pt x="416" y="80"/>
                  </a:lnTo>
                  <a:lnTo>
                    <a:pt x="423" y="78"/>
                  </a:lnTo>
                  <a:lnTo>
                    <a:pt x="432" y="78"/>
                  </a:lnTo>
                  <a:lnTo>
                    <a:pt x="442" y="76"/>
                  </a:lnTo>
                  <a:lnTo>
                    <a:pt x="445" y="75"/>
                  </a:lnTo>
                  <a:lnTo>
                    <a:pt x="449" y="75"/>
                  </a:lnTo>
                  <a:lnTo>
                    <a:pt x="452" y="73"/>
                  </a:lnTo>
                  <a:lnTo>
                    <a:pt x="458" y="73"/>
                  </a:lnTo>
                  <a:close/>
                  <a:moveTo>
                    <a:pt x="377" y="73"/>
                  </a:moveTo>
                  <a:lnTo>
                    <a:pt x="409" y="73"/>
                  </a:lnTo>
                  <a:lnTo>
                    <a:pt x="409" y="76"/>
                  </a:lnTo>
                  <a:lnTo>
                    <a:pt x="411" y="80"/>
                  </a:lnTo>
                  <a:lnTo>
                    <a:pt x="411" y="83"/>
                  </a:lnTo>
                  <a:lnTo>
                    <a:pt x="412" y="89"/>
                  </a:lnTo>
                  <a:lnTo>
                    <a:pt x="404" y="89"/>
                  </a:lnTo>
                  <a:lnTo>
                    <a:pt x="400" y="89"/>
                  </a:lnTo>
                  <a:lnTo>
                    <a:pt x="397" y="89"/>
                  </a:lnTo>
                  <a:lnTo>
                    <a:pt x="390" y="87"/>
                  </a:lnTo>
                  <a:lnTo>
                    <a:pt x="384" y="87"/>
                  </a:lnTo>
                  <a:lnTo>
                    <a:pt x="377" y="85"/>
                  </a:lnTo>
                  <a:lnTo>
                    <a:pt x="377" y="73"/>
                  </a:lnTo>
                  <a:close/>
                  <a:moveTo>
                    <a:pt x="301" y="69"/>
                  </a:moveTo>
                  <a:lnTo>
                    <a:pt x="308" y="73"/>
                  </a:lnTo>
                  <a:lnTo>
                    <a:pt x="315" y="76"/>
                  </a:lnTo>
                  <a:lnTo>
                    <a:pt x="318" y="82"/>
                  </a:lnTo>
                  <a:lnTo>
                    <a:pt x="322" y="89"/>
                  </a:lnTo>
                  <a:lnTo>
                    <a:pt x="323" y="96"/>
                  </a:lnTo>
                  <a:lnTo>
                    <a:pt x="313" y="96"/>
                  </a:lnTo>
                  <a:lnTo>
                    <a:pt x="313" y="92"/>
                  </a:lnTo>
                  <a:lnTo>
                    <a:pt x="308" y="89"/>
                  </a:lnTo>
                  <a:lnTo>
                    <a:pt x="306" y="85"/>
                  </a:lnTo>
                  <a:lnTo>
                    <a:pt x="304" y="82"/>
                  </a:lnTo>
                  <a:lnTo>
                    <a:pt x="302" y="76"/>
                  </a:lnTo>
                  <a:lnTo>
                    <a:pt x="301" y="69"/>
                  </a:lnTo>
                  <a:close/>
                  <a:moveTo>
                    <a:pt x="489" y="61"/>
                  </a:moveTo>
                  <a:lnTo>
                    <a:pt x="505" y="61"/>
                  </a:lnTo>
                  <a:lnTo>
                    <a:pt x="505" y="69"/>
                  </a:lnTo>
                  <a:lnTo>
                    <a:pt x="489" y="69"/>
                  </a:lnTo>
                  <a:lnTo>
                    <a:pt x="489" y="61"/>
                  </a:lnTo>
                  <a:close/>
                  <a:moveTo>
                    <a:pt x="192" y="61"/>
                  </a:moveTo>
                  <a:lnTo>
                    <a:pt x="201" y="62"/>
                  </a:lnTo>
                  <a:lnTo>
                    <a:pt x="208" y="62"/>
                  </a:lnTo>
                  <a:lnTo>
                    <a:pt x="215" y="64"/>
                  </a:lnTo>
                  <a:lnTo>
                    <a:pt x="220" y="66"/>
                  </a:lnTo>
                  <a:lnTo>
                    <a:pt x="217" y="71"/>
                  </a:lnTo>
                  <a:lnTo>
                    <a:pt x="213" y="76"/>
                  </a:lnTo>
                  <a:lnTo>
                    <a:pt x="210" y="80"/>
                  </a:lnTo>
                  <a:lnTo>
                    <a:pt x="205" y="85"/>
                  </a:lnTo>
                  <a:lnTo>
                    <a:pt x="199" y="89"/>
                  </a:lnTo>
                  <a:lnTo>
                    <a:pt x="194" y="90"/>
                  </a:lnTo>
                  <a:lnTo>
                    <a:pt x="191" y="90"/>
                  </a:lnTo>
                  <a:lnTo>
                    <a:pt x="185" y="89"/>
                  </a:lnTo>
                  <a:lnTo>
                    <a:pt x="182" y="85"/>
                  </a:lnTo>
                  <a:lnTo>
                    <a:pt x="180" y="82"/>
                  </a:lnTo>
                  <a:lnTo>
                    <a:pt x="178" y="78"/>
                  </a:lnTo>
                  <a:lnTo>
                    <a:pt x="178" y="73"/>
                  </a:lnTo>
                  <a:lnTo>
                    <a:pt x="185" y="68"/>
                  </a:lnTo>
                  <a:lnTo>
                    <a:pt x="192" y="61"/>
                  </a:lnTo>
                  <a:close/>
                  <a:moveTo>
                    <a:pt x="435" y="54"/>
                  </a:moveTo>
                  <a:lnTo>
                    <a:pt x="440" y="54"/>
                  </a:lnTo>
                  <a:lnTo>
                    <a:pt x="444" y="54"/>
                  </a:lnTo>
                  <a:lnTo>
                    <a:pt x="447" y="54"/>
                  </a:lnTo>
                  <a:lnTo>
                    <a:pt x="449" y="54"/>
                  </a:lnTo>
                  <a:lnTo>
                    <a:pt x="452" y="54"/>
                  </a:lnTo>
                  <a:lnTo>
                    <a:pt x="456" y="54"/>
                  </a:lnTo>
                  <a:lnTo>
                    <a:pt x="461" y="54"/>
                  </a:lnTo>
                  <a:lnTo>
                    <a:pt x="461" y="61"/>
                  </a:lnTo>
                  <a:lnTo>
                    <a:pt x="438" y="66"/>
                  </a:lnTo>
                  <a:lnTo>
                    <a:pt x="435" y="54"/>
                  </a:lnTo>
                  <a:close/>
                  <a:moveTo>
                    <a:pt x="220" y="43"/>
                  </a:moveTo>
                  <a:lnTo>
                    <a:pt x="227" y="45"/>
                  </a:lnTo>
                  <a:lnTo>
                    <a:pt x="234" y="47"/>
                  </a:lnTo>
                  <a:lnTo>
                    <a:pt x="240" y="50"/>
                  </a:lnTo>
                  <a:lnTo>
                    <a:pt x="236" y="50"/>
                  </a:lnTo>
                  <a:lnTo>
                    <a:pt x="227" y="54"/>
                  </a:lnTo>
                  <a:lnTo>
                    <a:pt x="217" y="54"/>
                  </a:lnTo>
                  <a:lnTo>
                    <a:pt x="205" y="54"/>
                  </a:lnTo>
                  <a:lnTo>
                    <a:pt x="205" y="50"/>
                  </a:lnTo>
                  <a:lnTo>
                    <a:pt x="208" y="50"/>
                  </a:lnTo>
                  <a:lnTo>
                    <a:pt x="212" y="47"/>
                  </a:lnTo>
                  <a:lnTo>
                    <a:pt x="217" y="45"/>
                  </a:lnTo>
                  <a:lnTo>
                    <a:pt x="220" y="43"/>
                  </a:lnTo>
                  <a:close/>
                  <a:moveTo>
                    <a:pt x="2671" y="41"/>
                  </a:moveTo>
                  <a:lnTo>
                    <a:pt x="2688" y="43"/>
                  </a:lnTo>
                  <a:lnTo>
                    <a:pt x="2692" y="47"/>
                  </a:lnTo>
                  <a:lnTo>
                    <a:pt x="2694" y="50"/>
                  </a:lnTo>
                  <a:lnTo>
                    <a:pt x="2697" y="54"/>
                  </a:lnTo>
                  <a:lnTo>
                    <a:pt x="2695" y="57"/>
                  </a:lnTo>
                  <a:lnTo>
                    <a:pt x="2695" y="59"/>
                  </a:lnTo>
                  <a:lnTo>
                    <a:pt x="2695" y="59"/>
                  </a:lnTo>
                  <a:lnTo>
                    <a:pt x="2694" y="61"/>
                  </a:lnTo>
                  <a:lnTo>
                    <a:pt x="2694" y="61"/>
                  </a:lnTo>
                  <a:lnTo>
                    <a:pt x="2683" y="75"/>
                  </a:lnTo>
                  <a:lnTo>
                    <a:pt x="2669" y="85"/>
                  </a:lnTo>
                  <a:lnTo>
                    <a:pt x="2653" y="94"/>
                  </a:lnTo>
                  <a:lnTo>
                    <a:pt x="2634" y="101"/>
                  </a:lnTo>
                  <a:lnTo>
                    <a:pt x="2617" y="108"/>
                  </a:lnTo>
                  <a:lnTo>
                    <a:pt x="2601" y="115"/>
                  </a:lnTo>
                  <a:lnTo>
                    <a:pt x="2584" y="129"/>
                  </a:lnTo>
                  <a:lnTo>
                    <a:pt x="2564" y="150"/>
                  </a:lnTo>
                  <a:lnTo>
                    <a:pt x="2544" y="174"/>
                  </a:lnTo>
                  <a:lnTo>
                    <a:pt x="2524" y="202"/>
                  </a:lnTo>
                  <a:lnTo>
                    <a:pt x="2509" y="230"/>
                  </a:lnTo>
                  <a:lnTo>
                    <a:pt x="2498" y="258"/>
                  </a:lnTo>
                  <a:lnTo>
                    <a:pt x="2493" y="284"/>
                  </a:lnTo>
                  <a:lnTo>
                    <a:pt x="2495" y="293"/>
                  </a:lnTo>
                  <a:lnTo>
                    <a:pt x="2502" y="303"/>
                  </a:lnTo>
                  <a:lnTo>
                    <a:pt x="2510" y="314"/>
                  </a:lnTo>
                  <a:lnTo>
                    <a:pt x="2521" y="322"/>
                  </a:lnTo>
                  <a:lnTo>
                    <a:pt x="2521" y="326"/>
                  </a:lnTo>
                  <a:lnTo>
                    <a:pt x="2516" y="326"/>
                  </a:lnTo>
                  <a:lnTo>
                    <a:pt x="2512" y="335"/>
                  </a:lnTo>
                  <a:lnTo>
                    <a:pt x="2498" y="329"/>
                  </a:lnTo>
                  <a:lnTo>
                    <a:pt x="2482" y="326"/>
                  </a:lnTo>
                  <a:lnTo>
                    <a:pt x="2477" y="312"/>
                  </a:lnTo>
                  <a:lnTo>
                    <a:pt x="2468" y="300"/>
                  </a:lnTo>
                  <a:lnTo>
                    <a:pt x="2460" y="291"/>
                  </a:lnTo>
                  <a:lnTo>
                    <a:pt x="2451" y="282"/>
                  </a:lnTo>
                  <a:lnTo>
                    <a:pt x="2444" y="268"/>
                  </a:lnTo>
                  <a:lnTo>
                    <a:pt x="2454" y="261"/>
                  </a:lnTo>
                  <a:lnTo>
                    <a:pt x="2460" y="258"/>
                  </a:lnTo>
                  <a:lnTo>
                    <a:pt x="2460" y="253"/>
                  </a:lnTo>
                  <a:lnTo>
                    <a:pt x="2458" y="249"/>
                  </a:lnTo>
                  <a:lnTo>
                    <a:pt x="2456" y="242"/>
                  </a:lnTo>
                  <a:lnTo>
                    <a:pt x="2458" y="235"/>
                  </a:lnTo>
                  <a:lnTo>
                    <a:pt x="2463" y="226"/>
                  </a:lnTo>
                  <a:lnTo>
                    <a:pt x="2470" y="221"/>
                  </a:lnTo>
                  <a:lnTo>
                    <a:pt x="2477" y="214"/>
                  </a:lnTo>
                  <a:lnTo>
                    <a:pt x="2482" y="204"/>
                  </a:lnTo>
                  <a:lnTo>
                    <a:pt x="2479" y="202"/>
                  </a:lnTo>
                  <a:lnTo>
                    <a:pt x="2475" y="200"/>
                  </a:lnTo>
                  <a:lnTo>
                    <a:pt x="2475" y="199"/>
                  </a:lnTo>
                  <a:lnTo>
                    <a:pt x="2474" y="199"/>
                  </a:lnTo>
                  <a:lnTo>
                    <a:pt x="2474" y="197"/>
                  </a:lnTo>
                  <a:lnTo>
                    <a:pt x="2474" y="195"/>
                  </a:lnTo>
                  <a:lnTo>
                    <a:pt x="2482" y="186"/>
                  </a:lnTo>
                  <a:lnTo>
                    <a:pt x="2491" y="178"/>
                  </a:lnTo>
                  <a:lnTo>
                    <a:pt x="2496" y="165"/>
                  </a:lnTo>
                  <a:lnTo>
                    <a:pt x="2498" y="162"/>
                  </a:lnTo>
                  <a:lnTo>
                    <a:pt x="2496" y="157"/>
                  </a:lnTo>
                  <a:lnTo>
                    <a:pt x="2496" y="153"/>
                  </a:lnTo>
                  <a:lnTo>
                    <a:pt x="2495" y="151"/>
                  </a:lnTo>
                  <a:lnTo>
                    <a:pt x="2495" y="146"/>
                  </a:lnTo>
                  <a:lnTo>
                    <a:pt x="2495" y="143"/>
                  </a:lnTo>
                  <a:lnTo>
                    <a:pt x="2496" y="137"/>
                  </a:lnTo>
                  <a:lnTo>
                    <a:pt x="2510" y="122"/>
                  </a:lnTo>
                  <a:lnTo>
                    <a:pt x="2528" y="106"/>
                  </a:lnTo>
                  <a:lnTo>
                    <a:pt x="2550" y="90"/>
                  </a:lnTo>
                  <a:lnTo>
                    <a:pt x="2573" y="78"/>
                  </a:lnTo>
                  <a:lnTo>
                    <a:pt x="2592" y="69"/>
                  </a:lnTo>
                  <a:lnTo>
                    <a:pt x="2624" y="69"/>
                  </a:lnTo>
                  <a:lnTo>
                    <a:pt x="2634" y="64"/>
                  </a:lnTo>
                  <a:lnTo>
                    <a:pt x="2641" y="59"/>
                  </a:lnTo>
                  <a:lnTo>
                    <a:pt x="2646" y="52"/>
                  </a:lnTo>
                  <a:lnTo>
                    <a:pt x="2652" y="48"/>
                  </a:lnTo>
                  <a:lnTo>
                    <a:pt x="2659" y="45"/>
                  </a:lnTo>
                  <a:lnTo>
                    <a:pt x="2671" y="41"/>
                  </a:lnTo>
                  <a:close/>
                  <a:moveTo>
                    <a:pt x="400" y="15"/>
                  </a:moveTo>
                  <a:lnTo>
                    <a:pt x="416" y="15"/>
                  </a:lnTo>
                  <a:lnTo>
                    <a:pt x="421" y="22"/>
                  </a:lnTo>
                  <a:lnTo>
                    <a:pt x="428" y="29"/>
                  </a:lnTo>
                  <a:lnTo>
                    <a:pt x="435" y="34"/>
                  </a:lnTo>
                  <a:lnTo>
                    <a:pt x="432" y="38"/>
                  </a:lnTo>
                  <a:lnTo>
                    <a:pt x="430" y="40"/>
                  </a:lnTo>
                  <a:lnTo>
                    <a:pt x="428" y="41"/>
                  </a:lnTo>
                  <a:lnTo>
                    <a:pt x="426" y="45"/>
                  </a:lnTo>
                  <a:lnTo>
                    <a:pt x="425" y="48"/>
                  </a:lnTo>
                  <a:lnTo>
                    <a:pt x="423" y="54"/>
                  </a:lnTo>
                  <a:lnTo>
                    <a:pt x="418" y="54"/>
                  </a:lnTo>
                  <a:lnTo>
                    <a:pt x="411" y="54"/>
                  </a:lnTo>
                  <a:lnTo>
                    <a:pt x="407" y="52"/>
                  </a:lnTo>
                  <a:lnTo>
                    <a:pt x="402" y="52"/>
                  </a:lnTo>
                  <a:lnTo>
                    <a:pt x="397" y="50"/>
                  </a:lnTo>
                  <a:lnTo>
                    <a:pt x="397" y="43"/>
                  </a:lnTo>
                  <a:lnTo>
                    <a:pt x="398" y="38"/>
                  </a:lnTo>
                  <a:lnTo>
                    <a:pt x="400" y="31"/>
                  </a:lnTo>
                  <a:lnTo>
                    <a:pt x="400" y="24"/>
                  </a:lnTo>
                  <a:lnTo>
                    <a:pt x="400" y="15"/>
                  </a:lnTo>
                  <a:close/>
                  <a:moveTo>
                    <a:pt x="3165" y="0"/>
                  </a:moveTo>
                  <a:lnTo>
                    <a:pt x="3184" y="0"/>
                  </a:lnTo>
                  <a:lnTo>
                    <a:pt x="3188" y="5"/>
                  </a:lnTo>
                  <a:lnTo>
                    <a:pt x="3189" y="7"/>
                  </a:lnTo>
                  <a:lnTo>
                    <a:pt x="3191" y="10"/>
                  </a:lnTo>
                  <a:lnTo>
                    <a:pt x="3195" y="14"/>
                  </a:lnTo>
                  <a:lnTo>
                    <a:pt x="3196" y="19"/>
                  </a:lnTo>
                  <a:lnTo>
                    <a:pt x="3191" y="21"/>
                  </a:lnTo>
                  <a:lnTo>
                    <a:pt x="3189" y="22"/>
                  </a:lnTo>
                  <a:lnTo>
                    <a:pt x="3186" y="24"/>
                  </a:lnTo>
                  <a:lnTo>
                    <a:pt x="3184" y="27"/>
                  </a:lnTo>
                  <a:lnTo>
                    <a:pt x="3182" y="29"/>
                  </a:lnTo>
                  <a:lnTo>
                    <a:pt x="3181" y="34"/>
                  </a:lnTo>
                  <a:lnTo>
                    <a:pt x="3195" y="38"/>
                  </a:lnTo>
                  <a:lnTo>
                    <a:pt x="3202" y="41"/>
                  </a:lnTo>
                  <a:lnTo>
                    <a:pt x="3209" y="48"/>
                  </a:lnTo>
                  <a:lnTo>
                    <a:pt x="3216" y="57"/>
                  </a:lnTo>
                  <a:lnTo>
                    <a:pt x="3228" y="52"/>
                  </a:lnTo>
                  <a:lnTo>
                    <a:pt x="3240" y="50"/>
                  </a:lnTo>
                  <a:lnTo>
                    <a:pt x="3254" y="48"/>
                  </a:lnTo>
                  <a:lnTo>
                    <a:pt x="3270" y="43"/>
                  </a:lnTo>
                  <a:lnTo>
                    <a:pt x="3271" y="41"/>
                  </a:lnTo>
                  <a:lnTo>
                    <a:pt x="3271" y="41"/>
                  </a:lnTo>
                  <a:lnTo>
                    <a:pt x="3273" y="43"/>
                  </a:lnTo>
                  <a:lnTo>
                    <a:pt x="3273" y="45"/>
                  </a:lnTo>
                  <a:lnTo>
                    <a:pt x="3273" y="47"/>
                  </a:lnTo>
                  <a:lnTo>
                    <a:pt x="3287" y="54"/>
                  </a:lnTo>
                  <a:lnTo>
                    <a:pt x="3298" y="62"/>
                  </a:lnTo>
                  <a:lnTo>
                    <a:pt x="3306" y="73"/>
                  </a:lnTo>
                  <a:lnTo>
                    <a:pt x="3315" y="85"/>
                  </a:lnTo>
                  <a:lnTo>
                    <a:pt x="3315" y="108"/>
                  </a:lnTo>
                  <a:lnTo>
                    <a:pt x="3303" y="117"/>
                  </a:lnTo>
                  <a:lnTo>
                    <a:pt x="3298" y="125"/>
                  </a:lnTo>
                  <a:lnTo>
                    <a:pt x="3294" y="134"/>
                  </a:lnTo>
                  <a:lnTo>
                    <a:pt x="3289" y="143"/>
                  </a:lnTo>
                  <a:lnTo>
                    <a:pt x="3275" y="151"/>
                  </a:lnTo>
                  <a:lnTo>
                    <a:pt x="3259" y="160"/>
                  </a:lnTo>
                  <a:lnTo>
                    <a:pt x="3243" y="171"/>
                  </a:lnTo>
                  <a:lnTo>
                    <a:pt x="3231" y="185"/>
                  </a:lnTo>
                  <a:lnTo>
                    <a:pt x="3235" y="185"/>
                  </a:lnTo>
                  <a:lnTo>
                    <a:pt x="3247" y="178"/>
                  </a:lnTo>
                  <a:lnTo>
                    <a:pt x="3261" y="176"/>
                  </a:lnTo>
                  <a:lnTo>
                    <a:pt x="3277" y="178"/>
                  </a:lnTo>
                  <a:lnTo>
                    <a:pt x="3277" y="181"/>
                  </a:lnTo>
                  <a:lnTo>
                    <a:pt x="3275" y="185"/>
                  </a:lnTo>
                  <a:lnTo>
                    <a:pt x="3275" y="186"/>
                  </a:lnTo>
                  <a:lnTo>
                    <a:pt x="3275" y="188"/>
                  </a:lnTo>
                  <a:lnTo>
                    <a:pt x="3275" y="188"/>
                  </a:lnTo>
                  <a:lnTo>
                    <a:pt x="3275" y="190"/>
                  </a:lnTo>
                  <a:lnTo>
                    <a:pt x="3277" y="190"/>
                  </a:lnTo>
                  <a:lnTo>
                    <a:pt x="3280" y="192"/>
                  </a:lnTo>
                  <a:lnTo>
                    <a:pt x="3285" y="186"/>
                  </a:lnTo>
                  <a:lnTo>
                    <a:pt x="3292" y="181"/>
                  </a:lnTo>
                  <a:lnTo>
                    <a:pt x="3299" y="176"/>
                  </a:lnTo>
                  <a:lnTo>
                    <a:pt x="3308" y="172"/>
                  </a:lnTo>
                  <a:lnTo>
                    <a:pt x="3308" y="178"/>
                  </a:lnTo>
                  <a:lnTo>
                    <a:pt x="3305" y="183"/>
                  </a:lnTo>
                  <a:lnTo>
                    <a:pt x="3303" y="188"/>
                  </a:lnTo>
                  <a:lnTo>
                    <a:pt x="3301" y="195"/>
                  </a:lnTo>
                  <a:lnTo>
                    <a:pt x="3299" y="204"/>
                  </a:lnTo>
                  <a:lnTo>
                    <a:pt x="3301" y="206"/>
                  </a:lnTo>
                  <a:lnTo>
                    <a:pt x="3301" y="206"/>
                  </a:lnTo>
                  <a:lnTo>
                    <a:pt x="3301" y="206"/>
                  </a:lnTo>
                  <a:lnTo>
                    <a:pt x="3301" y="206"/>
                  </a:lnTo>
                  <a:lnTo>
                    <a:pt x="3303" y="206"/>
                  </a:lnTo>
                  <a:lnTo>
                    <a:pt x="3303" y="207"/>
                  </a:lnTo>
                  <a:lnTo>
                    <a:pt x="3312" y="207"/>
                  </a:lnTo>
                  <a:lnTo>
                    <a:pt x="3312" y="195"/>
                  </a:lnTo>
                  <a:lnTo>
                    <a:pt x="3329" y="193"/>
                  </a:lnTo>
                  <a:lnTo>
                    <a:pt x="3345" y="193"/>
                  </a:lnTo>
                  <a:lnTo>
                    <a:pt x="3357" y="195"/>
                  </a:lnTo>
                  <a:lnTo>
                    <a:pt x="3369" y="204"/>
                  </a:lnTo>
                  <a:lnTo>
                    <a:pt x="3369" y="206"/>
                  </a:lnTo>
                  <a:lnTo>
                    <a:pt x="3369" y="211"/>
                  </a:lnTo>
                  <a:lnTo>
                    <a:pt x="3371" y="216"/>
                  </a:lnTo>
                  <a:lnTo>
                    <a:pt x="3371" y="221"/>
                  </a:lnTo>
                  <a:lnTo>
                    <a:pt x="3373" y="226"/>
                  </a:lnTo>
                  <a:lnTo>
                    <a:pt x="3423" y="230"/>
                  </a:lnTo>
                  <a:lnTo>
                    <a:pt x="3427" y="219"/>
                  </a:lnTo>
                  <a:lnTo>
                    <a:pt x="3427" y="216"/>
                  </a:lnTo>
                  <a:lnTo>
                    <a:pt x="3427" y="214"/>
                  </a:lnTo>
                  <a:lnTo>
                    <a:pt x="3427" y="211"/>
                  </a:lnTo>
                  <a:lnTo>
                    <a:pt x="3427" y="206"/>
                  </a:lnTo>
                  <a:lnTo>
                    <a:pt x="3427" y="200"/>
                  </a:lnTo>
                  <a:lnTo>
                    <a:pt x="3430" y="199"/>
                  </a:lnTo>
                  <a:lnTo>
                    <a:pt x="3430" y="199"/>
                  </a:lnTo>
                  <a:lnTo>
                    <a:pt x="3432" y="199"/>
                  </a:lnTo>
                  <a:lnTo>
                    <a:pt x="3432" y="197"/>
                  </a:lnTo>
                  <a:lnTo>
                    <a:pt x="3434" y="195"/>
                  </a:lnTo>
                  <a:lnTo>
                    <a:pt x="3444" y="200"/>
                  </a:lnTo>
                  <a:lnTo>
                    <a:pt x="3455" y="206"/>
                  </a:lnTo>
                  <a:lnTo>
                    <a:pt x="3465" y="211"/>
                  </a:lnTo>
                  <a:lnTo>
                    <a:pt x="3476" y="202"/>
                  </a:lnTo>
                  <a:lnTo>
                    <a:pt x="3488" y="197"/>
                  </a:lnTo>
                  <a:lnTo>
                    <a:pt x="3507" y="195"/>
                  </a:lnTo>
                  <a:lnTo>
                    <a:pt x="3507" y="200"/>
                  </a:lnTo>
                  <a:lnTo>
                    <a:pt x="3510" y="200"/>
                  </a:lnTo>
                  <a:lnTo>
                    <a:pt x="3519" y="235"/>
                  </a:lnTo>
                  <a:lnTo>
                    <a:pt x="3507" y="247"/>
                  </a:lnTo>
                  <a:lnTo>
                    <a:pt x="3500" y="265"/>
                  </a:lnTo>
                  <a:lnTo>
                    <a:pt x="3502" y="268"/>
                  </a:lnTo>
                  <a:lnTo>
                    <a:pt x="3504" y="272"/>
                  </a:lnTo>
                  <a:lnTo>
                    <a:pt x="3504" y="275"/>
                  </a:lnTo>
                  <a:lnTo>
                    <a:pt x="3505" y="279"/>
                  </a:lnTo>
                  <a:lnTo>
                    <a:pt x="3507" y="284"/>
                  </a:lnTo>
                  <a:lnTo>
                    <a:pt x="3516" y="293"/>
                  </a:lnTo>
                  <a:lnTo>
                    <a:pt x="3528" y="300"/>
                  </a:lnTo>
                  <a:lnTo>
                    <a:pt x="3538" y="307"/>
                  </a:lnTo>
                  <a:lnTo>
                    <a:pt x="3538" y="307"/>
                  </a:lnTo>
                  <a:lnTo>
                    <a:pt x="3540" y="305"/>
                  </a:lnTo>
                  <a:lnTo>
                    <a:pt x="3540" y="305"/>
                  </a:lnTo>
                  <a:lnTo>
                    <a:pt x="3540" y="305"/>
                  </a:lnTo>
                  <a:lnTo>
                    <a:pt x="3540" y="305"/>
                  </a:lnTo>
                  <a:lnTo>
                    <a:pt x="3542" y="303"/>
                  </a:lnTo>
                  <a:lnTo>
                    <a:pt x="3547" y="295"/>
                  </a:lnTo>
                  <a:lnTo>
                    <a:pt x="3551" y="284"/>
                  </a:lnTo>
                  <a:lnTo>
                    <a:pt x="3554" y="274"/>
                  </a:lnTo>
                  <a:lnTo>
                    <a:pt x="3561" y="265"/>
                  </a:lnTo>
                  <a:lnTo>
                    <a:pt x="3561" y="274"/>
                  </a:lnTo>
                  <a:lnTo>
                    <a:pt x="3563" y="281"/>
                  </a:lnTo>
                  <a:lnTo>
                    <a:pt x="3566" y="286"/>
                  </a:lnTo>
                  <a:lnTo>
                    <a:pt x="3572" y="289"/>
                  </a:lnTo>
                  <a:lnTo>
                    <a:pt x="3579" y="291"/>
                  </a:lnTo>
                  <a:lnTo>
                    <a:pt x="3587" y="293"/>
                  </a:lnTo>
                  <a:lnTo>
                    <a:pt x="3600" y="272"/>
                  </a:lnTo>
                  <a:lnTo>
                    <a:pt x="3605" y="277"/>
                  </a:lnTo>
                  <a:lnTo>
                    <a:pt x="3610" y="281"/>
                  </a:lnTo>
                  <a:lnTo>
                    <a:pt x="3613" y="286"/>
                  </a:lnTo>
                  <a:lnTo>
                    <a:pt x="3619" y="289"/>
                  </a:lnTo>
                  <a:lnTo>
                    <a:pt x="3626" y="293"/>
                  </a:lnTo>
                  <a:lnTo>
                    <a:pt x="3629" y="289"/>
                  </a:lnTo>
                  <a:lnTo>
                    <a:pt x="3633" y="286"/>
                  </a:lnTo>
                  <a:lnTo>
                    <a:pt x="3636" y="286"/>
                  </a:lnTo>
                  <a:lnTo>
                    <a:pt x="3638" y="286"/>
                  </a:lnTo>
                  <a:lnTo>
                    <a:pt x="3643" y="286"/>
                  </a:lnTo>
                  <a:lnTo>
                    <a:pt x="3647" y="288"/>
                  </a:lnTo>
                  <a:lnTo>
                    <a:pt x="3654" y="288"/>
                  </a:lnTo>
                  <a:lnTo>
                    <a:pt x="3652" y="270"/>
                  </a:lnTo>
                  <a:lnTo>
                    <a:pt x="3648" y="258"/>
                  </a:lnTo>
                  <a:lnTo>
                    <a:pt x="3645" y="242"/>
                  </a:lnTo>
                  <a:lnTo>
                    <a:pt x="3657" y="239"/>
                  </a:lnTo>
                  <a:lnTo>
                    <a:pt x="3668" y="235"/>
                  </a:lnTo>
                  <a:lnTo>
                    <a:pt x="3685" y="235"/>
                  </a:lnTo>
                  <a:lnTo>
                    <a:pt x="3704" y="237"/>
                  </a:lnTo>
                  <a:lnTo>
                    <a:pt x="3723" y="242"/>
                  </a:lnTo>
                  <a:lnTo>
                    <a:pt x="3741" y="247"/>
                  </a:lnTo>
                  <a:lnTo>
                    <a:pt x="3757" y="253"/>
                  </a:lnTo>
                  <a:lnTo>
                    <a:pt x="3764" y="258"/>
                  </a:lnTo>
                  <a:lnTo>
                    <a:pt x="3767" y="261"/>
                  </a:lnTo>
                  <a:lnTo>
                    <a:pt x="3769" y="267"/>
                  </a:lnTo>
                  <a:lnTo>
                    <a:pt x="3769" y="270"/>
                  </a:lnTo>
                  <a:lnTo>
                    <a:pt x="3771" y="272"/>
                  </a:lnTo>
                  <a:lnTo>
                    <a:pt x="3771" y="275"/>
                  </a:lnTo>
                  <a:lnTo>
                    <a:pt x="3774" y="277"/>
                  </a:lnTo>
                  <a:lnTo>
                    <a:pt x="3778" y="279"/>
                  </a:lnTo>
                  <a:lnTo>
                    <a:pt x="3783" y="281"/>
                  </a:lnTo>
                  <a:lnTo>
                    <a:pt x="3793" y="277"/>
                  </a:lnTo>
                  <a:lnTo>
                    <a:pt x="3805" y="277"/>
                  </a:lnTo>
                  <a:lnTo>
                    <a:pt x="3818" y="277"/>
                  </a:lnTo>
                  <a:lnTo>
                    <a:pt x="3823" y="288"/>
                  </a:lnTo>
                  <a:lnTo>
                    <a:pt x="3830" y="298"/>
                  </a:lnTo>
                  <a:lnTo>
                    <a:pt x="3840" y="307"/>
                  </a:lnTo>
                  <a:lnTo>
                    <a:pt x="3853" y="312"/>
                  </a:lnTo>
                  <a:lnTo>
                    <a:pt x="3865" y="307"/>
                  </a:lnTo>
                  <a:lnTo>
                    <a:pt x="3882" y="307"/>
                  </a:lnTo>
                  <a:lnTo>
                    <a:pt x="3898" y="309"/>
                  </a:lnTo>
                  <a:lnTo>
                    <a:pt x="3914" y="312"/>
                  </a:lnTo>
                  <a:lnTo>
                    <a:pt x="3926" y="315"/>
                  </a:lnTo>
                  <a:lnTo>
                    <a:pt x="3931" y="331"/>
                  </a:lnTo>
                  <a:lnTo>
                    <a:pt x="3933" y="345"/>
                  </a:lnTo>
                  <a:lnTo>
                    <a:pt x="3936" y="357"/>
                  </a:lnTo>
                  <a:lnTo>
                    <a:pt x="3940" y="359"/>
                  </a:lnTo>
                  <a:lnTo>
                    <a:pt x="3942" y="363"/>
                  </a:lnTo>
                  <a:lnTo>
                    <a:pt x="3945" y="364"/>
                  </a:lnTo>
                  <a:lnTo>
                    <a:pt x="3978" y="361"/>
                  </a:lnTo>
                  <a:lnTo>
                    <a:pt x="4011" y="361"/>
                  </a:lnTo>
                  <a:lnTo>
                    <a:pt x="4045" y="361"/>
                  </a:lnTo>
                  <a:lnTo>
                    <a:pt x="4048" y="368"/>
                  </a:lnTo>
                  <a:lnTo>
                    <a:pt x="4053" y="373"/>
                  </a:lnTo>
                  <a:lnTo>
                    <a:pt x="4059" y="380"/>
                  </a:lnTo>
                  <a:lnTo>
                    <a:pt x="4064" y="384"/>
                  </a:lnTo>
                  <a:lnTo>
                    <a:pt x="4071" y="389"/>
                  </a:lnTo>
                  <a:lnTo>
                    <a:pt x="4071" y="384"/>
                  </a:lnTo>
                  <a:lnTo>
                    <a:pt x="4073" y="382"/>
                  </a:lnTo>
                  <a:lnTo>
                    <a:pt x="4074" y="378"/>
                  </a:lnTo>
                  <a:lnTo>
                    <a:pt x="4074" y="375"/>
                  </a:lnTo>
                  <a:lnTo>
                    <a:pt x="4076" y="370"/>
                  </a:lnTo>
                  <a:lnTo>
                    <a:pt x="4073" y="364"/>
                  </a:lnTo>
                  <a:lnTo>
                    <a:pt x="4071" y="361"/>
                  </a:lnTo>
                  <a:lnTo>
                    <a:pt x="4069" y="359"/>
                  </a:lnTo>
                  <a:lnTo>
                    <a:pt x="4069" y="356"/>
                  </a:lnTo>
                  <a:lnTo>
                    <a:pt x="4071" y="352"/>
                  </a:lnTo>
                  <a:lnTo>
                    <a:pt x="4071" y="347"/>
                  </a:lnTo>
                  <a:lnTo>
                    <a:pt x="4071" y="342"/>
                  </a:lnTo>
                  <a:lnTo>
                    <a:pt x="4088" y="345"/>
                  </a:lnTo>
                  <a:lnTo>
                    <a:pt x="4100" y="352"/>
                  </a:lnTo>
                  <a:lnTo>
                    <a:pt x="4114" y="357"/>
                  </a:lnTo>
                  <a:lnTo>
                    <a:pt x="4120" y="357"/>
                  </a:lnTo>
                  <a:lnTo>
                    <a:pt x="4125" y="357"/>
                  </a:lnTo>
                  <a:lnTo>
                    <a:pt x="4130" y="356"/>
                  </a:lnTo>
                  <a:lnTo>
                    <a:pt x="4134" y="352"/>
                  </a:lnTo>
                  <a:lnTo>
                    <a:pt x="4137" y="350"/>
                  </a:lnTo>
                  <a:lnTo>
                    <a:pt x="4141" y="349"/>
                  </a:lnTo>
                  <a:lnTo>
                    <a:pt x="4198" y="373"/>
                  </a:lnTo>
                  <a:lnTo>
                    <a:pt x="4230" y="406"/>
                  </a:lnTo>
                  <a:lnTo>
                    <a:pt x="4235" y="410"/>
                  </a:lnTo>
                  <a:lnTo>
                    <a:pt x="4240" y="410"/>
                  </a:lnTo>
                  <a:lnTo>
                    <a:pt x="4245" y="411"/>
                  </a:lnTo>
                  <a:lnTo>
                    <a:pt x="4251" y="411"/>
                  </a:lnTo>
                  <a:lnTo>
                    <a:pt x="4256" y="415"/>
                  </a:lnTo>
                  <a:lnTo>
                    <a:pt x="4266" y="424"/>
                  </a:lnTo>
                  <a:lnTo>
                    <a:pt x="4273" y="434"/>
                  </a:lnTo>
                  <a:lnTo>
                    <a:pt x="4280" y="443"/>
                  </a:lnTo>
                  <a:lnTo>
                    <a:pt x="4289" y="450"/>
                  </a:lnTo>
                  <a:lnTo>
                    <a:pt x="4306" y="453"/>
                  </a:lnTo>
                  <a:lnTo>
                    <a:pt x="4308" y="452"/>
                  </a:lnTo>
                  <a:lnTo>
                    <a:pt x="4310" y="452"/>
                  </a:lnTo>
                  <a:lnTo>
                    <a:pt x="4312" y="450"/>
                  </a:lnTo>
                  <a:lnTo>
                    <a:pt x="4313" y="450"/>
                  </a:lnTo>
                  <a:lnTo>
                    <a:pt x="4317" y="450"/>
                  </a:lnTo>
                  <a:lnTo>
                    <a:pt x="4327" y="462"/>
                  </a:lnTo>
                  <a:lnTo>
                    <a:pt x="4338" y="474"/>
                  </a:lnTo>
                  <a:lnTo>
                    <a:pt x="4347" y="487"/>
                  </a:lnTo>
                  <a:lnTo>
                    <a:pt x="4352" y="504"/>
                  </a:lnTo>
                  <a:lnTo>
                    <a:pt x="4317" y="504"/>
                  </a:lnTo>
                  <a:lnTo>
                    <a:pt x="4315" y="507"/>
                  </a:lnTo>
                  <a:lnTo>
                    <a:pt x="4312" y="511"/>
                  </a:lnTo>
                  <a:lnTo>
                    <a:pt x="4310" y="513"/>
                  </a:lnTo>
                  <a:lnTo>
                    <a:pt x="4308" y="518"/>
                  </a:lnTo>
                  <a:lnTo>
                    <a:pt x="4306" y="523"/>
                  </a:lnTo>
                  <a:lnTo>
                    <a:pt x="4310" y="525"/>
                  </a:lnTo>
                  <a:lnTo>
                    <a:pt x="4312" y="527"/>
                  </a:lnTo>
                  <a:lnTo>
                    <a:pt x="4313" y="528"/>
                  </a:lnTo>
                  <a:lnTo>
                    <a:pt x="4315" y="532"/>
                  </a:lnTo>
                  <a:lnTo>
                    <a:pt x="4315" y="534"/>
                  </a:lnTo>
                  <a:lnTo>
                    <a:pt x="4313" y="537"/>
                  </a:lnTo>
                  <a:lnTo>
                    <a:pt x="4310" y="542"/>
                  </a:lnTo>
                  <a:lnTo>
                    <a:pt x="4308" y="544"/>
                  </a:lnTo>
                  <a:lnTo>
                    <a:pt x="4305" y="546"/>
                  </a:lnTo>
                  <a:lnTo>
                    <a:pt x="4301" y="546"/>
                  </a:lnTo>
                  <a:lnTo>
                    <a:pt x="4298" y="546"/>
                  </a:lnTo>
                  <a:lnTo>
                    <a:pt x="4291" y="546"/>
                  </a:lnTo>
                  <a:lnTo>
                    <a:pt x="4284" y="535"/>
                  </a:lnTo>
                  <a:lnTo>
                    <a:pt x="4273" y="530"/>
                  </a:lnTo>
                  <a:lnTo>
                    <a:pt x="4259" y="527"/>
                  </a:lnTo>
                  <a:lnTo>
                    <a:pt x="4259" y="514"/>
                  </a:lnTo>
                  <a:lnTo>
                    <a:pt x="4256" y="513"/>
                  </a:lnTo>
                  <a:lnTo>
                    <a:pt x="4252" y="511"/>
                  </a:lnTo>
                  <a:lnTo>
                    <a:pt x="4251" y="509"/>
                  </a:lnTo>
                  <a:lnTo>
                    <a:pt x="4247" y="507"/>
                  </a:lnTo>
                  <a:lnTo>
                    <a:pt x="4240" y="507"/>
                  </a:lnTo>
                  <a:lnTo>
                    <a:pt x="4238" y="507"/>
                  </a:lnTo>
                  <a:lnTo>
                    <a:pt x="4237" y="509"/>
                  </a:lnTo>
                  <a:lnTo>
                    <a:pt x="4235" y="509"/>
                  </a:lnTo>
                  <a:lnTo>
                    <a:pt x="4233" y="509"/>
                  </a:lnTo>
                  <a:lnTo>
                    <a:pt x="4230" y="511"/>
                  </a:lnTo>
                  <a:lnTo>
                    <a:pt x="4226" y="504"/>
                  </a:lnTo>
                  <a:lnTo>
                    <a:pt x="4221" y="497"/>
                  </a:lnTo>
                  <a:lnTo>
                    <a:pt x="4217" y="492"/>
                  </a:lnTo>
                  <a:lnTo>
                    <a:pt x="4217" y="504"/>
                  </a:lnTo>
                  <a:lnTo>
                    <a:pt x="4214" y="518"/>
                  </a:lnTo>
                  <a:lnTo>
                    <a:pt x="4210" y="530"/>
                  </a:lnTo>
                  <a:lnTo>
                    <a:pt x="4202" y="537"/>
                  </a:lnTo>
                  <a:lnTo>
                    <a:pt x="4198" y="539"/>
                  </a:lnTo>
                  <a:lnTo>
                    <a:pt x="4195" y="539"/>
                  </a:lnTo>
                  <a:lnTo>
                    <a:pt x="4193" y="539"/>
                  </a:lnTo>
                  <a:lnTo>
                    <a:pt x="4191" y="539"/>
                  </a:lnTo>
                  <a:lnTo>
                    <a:pt x="4189" y="537"/>
                  </a:lnTo>
                  <a:lnTo>
                    <a:pt x="4188" y="537"/>
                  </a:lnTo>
                  <a:lnTo>
                    <a:pt x="4186" y="537"/>
                  </a:lnTo>
                  <a:lnTo>
                    <a:pt x="4184" y="539"/>
                  </a:lnTo>
                  <a:lnTo>
                    <a:pt x="4182" y="541"/>
                  </a:lnTo>
                  <a:lnTo>
                    <a:pt x="4179" y="546"/>
                  </a:lnTo>
                  <a:lnTo>
                    <a:pt x="4189" y="558"/>
                  </a:lnTo>
                  <a:lnTo>
                    <a:pt x="4200" y="579"/>
                  </a:lnTo>
                  <a:lnTo>
                    <a:pt x="4205" y="603"/>
                  </a:lnTo>
                  <a:lnTo>
                    <a:pt x="4202" y="603"/>
                  </a:lnTo>
                  <a:lnTo>
                    <a:pt x="4200" y="605"/>
                  </a:lnTo>
                  <a:lnTo>
                    <a:pt x="4196" y="605"/>
                  </a:lnTo>
                  <a:lnTo>
                    <a:pt x="4191" y="607"/>
                  </a:lnTo>
                  <a:lnTo>
                    <a:pt x="4184" y="602"/>
                  </a:lnTo>
                  <a:lnTo>
                    <a:pt x="4179" y="598"/>
                  </a:lnTo>
                  <a:lnTo>
                    <a:pt x="4172" y="597"/>
                  </a:lnTo>
                  <a:lnTo>
                    <a:pt x="4163" y="595"/>
                  </a:lnTo>
                  <a:lnTo>
                    <a:pt x="4158" y="609"/>
                  </a:lnTo>
                  <a:lnTo>
                    <a:pt x="4148" y="616"/>
                  </a:lnTo>
                  <a:lnTo>
                    <a:pt x="4135" y="621"/>
                  </a:lnTo>
                  <a:lnTo>
                    <a:pt x="4121" y="626"/>
                  </a:lnTo>
                  <a:lnTo>
                    <a:pt x="4120" y="640"/>
                  </a:lnTo>
                  <a:lnTo>
                    <a:pt x="4116" y="651"/>
                  </a:lnTo>
                  <a:lnTo>
                    <a:pt x="4109" y="661"/>
                  </a:lnTo>
                  <a:lnTo>
                    <a:pt x="4095" y="663"/>
                  </a:lnTo>
                  <a:lnTo>
                    <a:pt x="4085" y="666"/>
                  </a:lnTo>
                  <a:lnTo>
                    <a:pt x="4078" y="670"/>
                  </a:lnTo>
                  <a:lnTo>
                    <a:pt x="4071" y="672"/>
                  </a:lnTo>
                  <a:lnTo>
                    <a:pt x="4066" y="668"/>
                  </a:lnTo>
                  <a:lnTo>
                    <a:pt x="4060" y="663"/>
                  </a:lnTo>
                  <a:lnTo>
                    <a:pt x="4057" y="658"/>
                  </a:lnTo>
                  <a:lnTo>
                    <a:pt x="4050" y="659"/>
                  </a:lnTo>
                  <a:lnTo>
                    <a:pt x="4041" y="661"/>
                  </a:lnTo>
                  <a:lnTo>
                    <a:pt x="4034" y="665"/>
                  </a:lnTo>
                  <a:lnTo>
                    <a:pt x="4029" y="668"/>
                  </a:lnTo>
                  <a:lnTo>
                    <a:pt x="4029" y="675"/>
                  </a:lnTo>
                  <a:lnTo>
                    <a:pt x="4024" y="677"/>
                  </a:lnTo>
                  <a:lnTo>
                    <a:pt x="4015" y="677"/>
                  </a:lnTo>
                  <a:lnTo>
                    <a:pt x="4003" y="677"/>
                  </a:lnTo>
                  <a:lnTo>
                    <a:pt x="3992" y="679"/>
                  </a:lnTo>
                  <a:lnTo>
                    <a:pt x="3987" y="680"/>
                  </a:lnTo>
                  <a:lnTo>
                    <a:pt x="3978" y="701"/>
                  </a:lnTo>
                  <a:lnTo>
                    <a:pt x="3977" y="724"/>
                  </a:lnTo>
                  <a:lnTo>
                    <a:pt x="3977" y="750"/>
                  </a:lnTo>
                  <a:lnTo>
                    <a:pt x="3980" y="773"/>
                  </a:lnTo>
                  <a:lnTo>
                    <a:pt x="3975" y="773"/>
                  </a:lnTo>
                  <a:lnTo>
                    <a:pt x="3973" y="773"/>
                  </a:lnTo>
                  <a:lnTo>
                    <a:pt x="3971" y="773"/>
                  </a:lnTo>
                  <a:lnTo>
                    <a:pt x="3970" y="775"/>
                  </a:lnTo>
                  <a:lnTo>
                    <a:pt x="3968" y="776"/>
                  </a:lnTo>
                  <a:lnTo>
                    <a:pt x="3966" y="782"/>
                  </a:lnTo>
                  <a:lnTo>
                    <a:pt x="3964" y="787"/>
                  </a:lnTo>
                  <a:lnTo>
                    <a:pt x="3964" y="794"/>
                  </a:lnTo>
                  <a:lnTo>
                    <a:pt x="3964" y="802"/>
                  </a:lnTo>
                  <a:lnTo>
                    <a:pt x="3952" y="802"/>
                  </a:lnTo>
                  <a:lnTo>
                    <a:pt x="3945" y="813"/>
                  </a:lnTo>
                  <a:lnTo>
                    <a:pt x="3940" y="820"/>
                  </a:lnTo>
                  <a:lnTo>
                    <a:pt x="3938" y="827"/>
                  </a:lnTo>
                  <a:lnTo>
                    <a:pt x="3936" y="841"/>
                  </a:lnTo>
                  <a:lnTo>
                    <a:pt x="3933" y="841"/>
                  </a:lnTo>
                  <a:lnTo>
                    <a:pt x="3929" y="841"/>
                  </a:lnTo>
                  <a:lnTo>
                    <a:pt x="3928" y="841"/>
                  </a:lnTo>
                  <a:lnTo>
                    <a:pt x="3928" y="841"/>
                  </a:lnTo>
                  <a:lnTo>
                    <a:pt x="3926" y="841"/>
                  </a:lnTo>
                  <a:lnTo>
                    <a:pt x="3922" y="841"/>
                  </a:lnTo>
                  <a:lnTo>
                    <a:pt x="3915" y="855"/>
                  </a:lnTo>
                  <a:lnTo>
                    <a:pt x="3910" y="872"/>
                  </a:lnTo>
                  <a:lnTo>
                    <a:pt x="3898" y="872"/>
                  </a:lnTo>
                  <a:lnTo>
                    <a:pt x="3894" y="891"/>
                  </a:lnTo>
                  <a:lnTo>
                    <a:pt x="3888" y="891"/>
                  </a:lnTo>
                  <a:lnTo>
                    <a:pt x="3888" y="886"/>
                  </a:lnTo>
                  <a:lnTo>
                    <a:pt x="3874" y="867"/>
                  </a:lnTo>
                  <a:lnTo>
                    <a:pt x="3865" y="844"/>
                  </a:lnTo>
                  <a:lnTo>
                    <a:pt x="3863" y="818"/>
                  </a:lnTo>
                  <a:lnTo>
                    <a:pt x="3865" y="787"/>
                  </a:lnTo>
                  <a:lnTo>
                    <a:pt x="3870" y="783"/>
                  </a:lnTo>
                  <a:lnTo>
                    <a:pt x="3874" y="780"/>
                  </a:lnTo>
                  <a:lnTo>
                    <a:pt x="3879" y="776"/>
                  </a:lnTo>
                  <a:lnTo>
                    <a:pt x="3881" y="771"/>
                  </a:lnTo>
                  <a:lnTo>
                    <a:pt x="3884" y="764"/>
                  </a:lnTo>
                  <a:lnTo>
                    <a:pt x="3879" y="755"/>
                  </a:lnTo>
                  <a:lnTo>
                    <a:pt x="3877" y="743"/>
                  </a:lnTo>
                  <a:lnTo>
                    <a:pt x="3884" y="729"/>
                  </a:lnTo>
                  <a:lnTo>
                    <a:pt x="3891" y="724"/>
                  </a:lnTo>
                  <a:lnTo>
                    <a:pt x="3900" y="720"/>
                  </a:lnTo>
                  <a:lnTo>
                    <a:pt x="3910" y="717"/>
                  </a:lnTo>
                  <a:lnTo>
                    <a:pt x="3917" y="710"/>
                  </a:lnTo>
                  <a:lnTo>
                    <a:pt x="3931" y="689"/>
                  </a:lnTo>
                  <a:lnTo>
                    <a:pt x="3945" y="668"/>
                  </a:lnTo>
                  <a:lnTo>
                    <a:pt x="3956" y="659"/>
                  </a:lnTo>
                  <a:lnTo>
                    <a:pt x="3968" y="651"/>
                  </a:lnTo>
                  <a:lnTo>
                    <a:pt x="3980" y="642"/>
                  </a:lnTo>
                  <a:lnTo>
                    <a:pt x="3985" y="630"/>
                  </a:lnTo>
                  <a:lnTo>
                    <a:pt x="3989" y="616"/>
                  </a:lnTo>
                  <a:lnTo>
                    <a:pt x="3994" y="603"/>
                  </a:lnTo>
                  <a:lnTo>
                    <a:pt x="3994" y="602"/>
                  </a:lnTo>
                  <a:lnTo>
                    <a:pt x="3992" y="602"/>
                  </a:lnTo>
                  <a:lnTo>
                    <a:pt x="3992" y="602"/>
                  </a:lnTo>
                  <a:lnTo>
                    <a:pt x="3992" y="602"/>
                  </a:lnTo>
                  <a:lnTo>
                    <a:pt x="3992" y="600"/>
                  </a:lnTo>
                  <a:lnTo>
                    <a:pt x="3990" y="598"/>
                  </a:lnTo>
                  <a:lnTo>
                    <a:pt x="3987" y="600"/>
                  </a:lnTo>
                  <a:lnTo>
                    <a:pt x="3987" y="600"/>
                  </a:lnTo>
                  <a:lnTo>
                    <a:pt x="3985" y="602"/>
                  </a:lnTo>
                  <a:lnTo>
                    <a:pt x="3985" y="602"/>
                  </a:lnTo>
                  <a:lnTo>
                    <a:pt x="3984" y="603"/>
                  </a:lnTo>
                  <a:lnTo>
                    <a:pt x="3975" y="616"/>
                  </a:lnTo>
                  <a:lnTo>
                    <a:pt x="3966" y="630"/>
                  </a:lnTo>
                  <a:lnTo>
                    <a:pt x="3957" y="642"/>
                  </a:lnTo>
                  <a:lnTo>
                    <a:pt x="3945" y="651"/>
                  </a:lnTo>
                  <a:lnTo>
                    <a:pt x="3929" y="658"/>
                  </a:lnTo>
                  <a:lnTo>
                    <a:pt x="3928" y="652"/>
                  </a:lnTo>
                  <a:lnTo>
                    <a:pt x="3928" y="651"/>
                  </a:lnTo>
                  <a:lnTo>
                    <a:pt x="3926" y="647"/>
                  </a:lnTo>
                  <a:lnTo>
                    <a:pt x="3926" y="642"/>
                  </a:lnTo>
                  <a:lnTo>
                    <a:pt x="3928" y="640"/>
                  </a:lnTo>
                  <a:lnTo>
                    <a:pt x="3928" y="638"/>
                  </a:lnTo>
                  <a:lnTo>
                    <a:pt x="3928" y="637"/>
                  </a:lnTo>
                  <a:lnTo>
                    <a:pt x="3929" y="633"/>
                  </a:lnTo>
                  <a:lnTo>
                    <a:pt x="3929" y="630"/>
                  </a:lnTo>
                  <a:lnTo>
                    <a:pt x="3924" y="626"/>
                  </a:lnTo>
                  <a:lnTo>
                    <a:pt x="3919" y="624"/>
                  </a:lnTo>
                  <a:lnTo>
                    <a:pt x="3915" y="623"/>
                  </a:lnTo>
                  <a:lnTo>
                    <a:pt x="3910" y="621"/>
                  </a:lnTo>
                  <a:lnTo>
                    <a:pt x="3907" y="623"/>
                  </a:lnTo>
                  <a:lnTo>
                    <a:pt x="3898" y="628"/>
                  </a:lnTo>
                  <a:lnTo>
                    <a:pt x="3886" y="638"/>
                  </a:lnTo>
                  <a:lnTo>
                    <a:pt x="3875" y="651"/>
                  </a:lnTo>
                  <a:lnTo>
                    <a:pt x="3865" y="663"/>
                  </a:lnTo>
                  <a:lnTo>
                    <a:pt x="3860" y="672"/>
                  </a:lnTo>
                  <a:lnTo>
                    <a:pt x="3860" y="675"/>
                  </a:lnTo>
                  <a:lnTo>
                    <a:pt x="3860" y="679"/>
                  </a:lnTo>
                  <a:lnTo>
                    <a:pt x="3861" y="682"/>
                  </a:lnTo>
                  <a:lnTo>
                    <a:pt x="3863" y="687"/>
                  </a:lnTo>
                  <a:lnTo>
                    <a:pt x="3865" y="691"/>
                  </a:lnTo>
                  <a:lnTo>
                    <a:pt x="3865" y="694"/>
                  </a:lnTo>
                  <a:lnTo>
                    <a:pt x="3854" y="699"/>
                  </a:lnTo>
                  <a:lnTo>
                    <a:pt x="3842" y="701"/>
                  </a:lnTo>
                  <a:lnTo>
                    <a:pt x="3826" y="703"/>
                  </a:lnTo>
                  <a:lnTo>
                    <a:pt x="3811" y="703"/>
                  </a:lnTo>
                  <a:lnTo>
                    <a:pt x="3811" y="684"/>
                  </a:lnTo>
                  <a:lnTo>
                    <a:pt x="3795" y="687"/>
                  </a:lnTo>
                  <a:lnTo>
                    <a:pt x="3781" y="693"/>
                  </a:lnTo>
                  <a:lnTo>
                    <a:pt x="3769" y="691"/>
                  </a:lnTo>
                  <a:lnTo>
                    <a:pt x="3760" y="680"/>
                  </a:lnTo>
                  <a:lnTo>
                    <a:pt x="3725" y="675"/>
                  </a:lnTo>
                  <a:lnTo>
                    <a:pt x="3713" y="687"/>
                  </a:lnTo>
                  <a:lnTo>
                    <a:pt x="3699" y="696"/>
                  </a:lnTo>
                  <a:lnTo>
                    <a:pt x="3687" y="706"/>
                  </a:lnTo>
                  <a:lnTo>
                    <a:pt x="3680" y="719"/>
                  </a:lnTo>
                  <a:lnTo>
                    <a:pt x="3673" y="731"/>
                  </a:lnTo>
                  <a:lnTo>
                    <a:pt x="3666" y="743"/>
                  </a:lnTo>
                  <a:lnTo>
                    <a:pt x="3657" y="752"/>
                  </a:lnTo>
                  <a:lnTo>
                    <a:pt x="3629" y="761"/>
                  </a:lnTo>
                  <a:lnTo>
                    <a:pt x="3622" y="768"/>
                  </a:lnTo>
                  <a:lnTo>
                    <a:pt x="3617" y="776"/>
                  </a:lnTo>
                  <a:lnTo>
                    <a:pt x="3612" y="783"/>
                  </a:lnTo>
                  <a:lnTo>
                    <a:pt x="3600" y="792"/>
                  </a:lnTo>
                  <a:lnTo>
                    <a:pt x="3600" y="802"/>
                  </a:lnTo>
                  <a:lnTo>
                    <a:pt x="3615" y="802"/>
                  </a:lnTo>
                  <a:lnTo>
                    <a:pt x="3617" y="808"/>
                  </a:lnTo>
                  <a:lnTo>
                    <a:pt x="3619" y="811"/>
                  </a:lnTo>
                  <a:lnTo>
                    <a:pt x="3620" y="815"/>
                  </a:lnTo>
                  <a:lnTo>
                    <a:pt x="3624" y="818"/>
                  </a:lnTo>
                  <a:lnTo>
                    <a:pt x="3627" y="820"/>
                  </a:lnTo>
                  <a:lnTo>
                    <a:pt x="3634" y="822"/>
                  </a:lnTo>
                  <a:lnTo>
                    <a:pt x="3638" y="818"/>
                  </a:lnTo>
                  <a:lnTo>
                    <a:pt x="3641" y="816"/>
                  </a:lnTo>
                  <a:lnTo>
                    <a:pt x="3647" y="815"/>
                  </a:lnTo>
                  <a:lnTo>
                    <a:pt x="3652" y="815"/>
                  </a:lnTo>
                  <a:lnTo>
                    <a:pt x="3661" y="815"/>
                  </a:lnTo>
                  <a:lnTo>
                    <a:pt x="3668" y="823"/>
                  </a:lnTo>
                  <a:lnTo>
                    <a:pt x="3673" y="830"/>
                  </a:lnTo>
                  <a:lnTo>
                    <a:pt x="3676" y="839"/>
                  </a:lnTo>
                  <a:lnTo>
                    <a:pt x="3680" y="853"/>
                  </a:lnTo>
                  <a:lnTo>
                    <a:pt x="3682" y="862"/>
                  </a:lnTo>
                  <a:lnTo>
                    <a:pt x="3680" y="867"/>
                  </a:lnTo>
                  <a:lnTo>
                    <a:pt x="3675" y="872"/>
                  </a:lnTo>
                  <a:lnTo>
                    <a:pt x="3673" y="881"/>
                  </a:lnTo>
                  <a:lnTo>
                    <a:pt x="3673" y="891"/>
                  </a:lnTo>
                  <a:lnTo>
                    <a:pt x="3676" y="900"/>
                  </a:lnTo>
                  <a:lnTo>
                    <a:pt x="3680" y="909"/>
                  </a:lnTo>
                  <a:lnTo>
                    <a:pt x="3683" y="921"/>
                  </a:lnTo>
                  <a:lnTo>
                    <a:pt x="3673" y="932"/>
                  </a:lnTo>
                  <a:lnTo>
                    <a:pt x="3666" y="944"/>
                  </a:lnTo>
                  <a:lnTo>
                    <a:pt x="3661" y="956"/>
                  </a:lnTo>
                  <a:lnTo>
                    <a:pt x="3654" y="972"/>
                  </a:lnTo>
                  <a:lnTo>
                    <a:pt x="3650" y="975"/>
                  </a:lnTo>
                  <a:lnTo>
                    <a:pt x="3641" y="986"/>
                  </a:lnTo>
                  <a:lnTo>
                    <a:pt x="3631" y="998"/>
                  </a:lnTo>
                  <a:lnTo>
                    <a:pt x="3620" y="1012"/>
                  </a:lnTo>
                  <a:lnTo>
                    <a:pt x="3608" y="1024"/>
                  </a:lnTo>
                  <a:lnTo>
                    <a:pt x="3598" y="1036"/>
                  </a:lnTo>
                  <a:lnTo>
                    <a:pt x="3591" y="1045"/>
                  </a:lnTo>
                  <a:lnTo>
                    <a:pt x="3587" y="1049"/>
                  </a:lnTo>
                  <a:lnTo>
                    <a:pt x="3575" y="1052"/>
                  </a:lnTo>
                  <a:lnTo>
                    <a:pt x="3563" y="1050"/>
                  </a:lnTo>
                  <a:lnTo>
                    <a:pt x="3552" y="1050"/>
                  </a:lnTo>
                  <a:lnTo>
                    <a:pt x="3542" y="1052"/>
                  </a:lnTo>
                  <a:lnTo>
                    <a:pt x="3533" y="1061"/>
                  </a:lnTo>
                  <a:lnTo>
                    <a:pt x="3526" y="1071"/>
                  </a:lnTo>
                  <a:lnTo>
                    <a:pt x="3521" y="1082"/>
                  </a:lnTo>
                  <a:lnTo>
                    <a:pt x="3514" y="1092"/>
                  </a:lnTo>
                  <a:lnTo>
                    <a:pt x="3504" y="1099"/>
                  </a:lnTo>
                  <a:lnTo>
                    <a:pt x="3502" y="1099"/>
                  </a:lnTo>
                  <a:lnTo>
                    <a:pt x="3500" y="1101"/>
                  </a:lnTo>
                  <a:lnTo>
                    <a:pt x="3498" y="1101"/>
                  </a:lnTo>
                  <a:lnTo>
                    <a:pt x="3495" y="1101"/>
                  </a:lnTo>
                  <a:lnTo>
                    <a:pt x="3491" y="1103"/>
                  </a:lnTo>
                  <a:lnTo>
                    <a:pt x="3495" y="1113"/>
                  </a:lnTo>
                  <a:lnTo>
                    <a:pt x="3502" y="1124"/>
                  </a:lnTo>
                  <a:lnTo>
                    <a:pt x="3507" y="1136"/>
                  </a:lnTo>
                  <a:lnTo>
                    <a:pt x="3514" y="1148"/>
                  </a:lnTo>
                  <a:lnTo>
                    <a:pt x="3517" y="1159"/>
                  </a:lnTo>
                  <a:lnTo>
                    <a:pt x="3519" y="1171"/>
                  </a:lnTo>
                  <a:lnTo>
                    <a:pt x="3516" y="1179"/>
                  </a:lnTo>
                  <a:lnTo>
                    <a:pt x="3509" y="1186"/>
                  </a:lnTo>
                  <a:lnTo>
                    <a:pt x="3495" y="1192"/>
                  </a:lnTo>
                  <a:lnTo>
                    <a:pt x="3472" y="1195"/>
                  </a:lnTo>
                  <a:lnTo>
                    <a:pt x="3472" y="1186"/>
                  </a:lnTo>
                  <a:lnTo>
                    <a:pt x="3470" y="1178"/>
                  </a:lnTo>
                  <a:lnTo>
                    <a:pt x="3470" y="1166"/>
                  </a:lnTo>
                  <a:lnTo>
                    <a:pt x="3472" y="1152"/>
                  </a:lnTo>
                  <a:lnTo>
                    <a:pt x="3472" y="1141"/>
                  </a:lnTo>
                  <a:lnTo>
                    <a:pt x="3467" y="1141"/>
                  </a:lnTo>
                  <a:lnTo>
                    <a:pt x="3463" y="1141"/>
                  </a:lnTo>
                  <a:lnTo>
                    <a:pt x="3460" y="1141"/>
                  </a:lnTo>
                  <a:lnTo>
                    <a:pt x="3458" y="1141"/>
                  </a:lnTo>
                  <a:lnTo>
                    <a:pt x="3456" y="1139"/>
                  </a:lnTo>
                  <a:lnTo>
                    <a:pt x="3453" y="1138"/>
                  </a:lnTo>
                  <a:lnTo>
                    <a:pt x="3449" y="1132"/>
                  </a:lnTo>
                  <a:lnTo>
                    <a:pt x="3453" y="1127"/>
                  </a:lnTo>
                  <a:lnTo>
                    <a:pt x="3456" y="1122"/>
                  </a:lnTo>
                  <a:lnTo>
                    <a:pt x="3458" y="1117"/>
                  </a:lnTo>
                  <a:lnTo>
                    <a:pt x="3462" y="1110"/>
                  </a:lnTo>
                  <a:lnTo>
                    <a:pt x="3453" y="1110"/>
                  </a:lnTo>
                  <a:lnTo>
                    <a:pt x="3442" y="1108"/>
                  </a:lnTo>
                  <a:lnTo>
                    <a:pt x="3430" y="1111"/>
                  </a:lnTo>
                  <a:lnTo>
                    <a:pt x="3416" y="1117"/>
                  </a:lnTo>
                  <a:lnTo>
                    <a:pt x="3404" y="1122"/>
                  </a:lnTo>
                  <a:lnTo>
                    <a:pt x="3404" y="1118"/>
                  </a:lnTo>
                  <a:lnTo>
                    <a:pt x="3406" y="1113"/>
                  </a:lnTo>
                  <a:lnTo>
                    <a:pt x="3408" y="1110"/>
                  </a:lnTo>
                  <a:lnTo>
                    <a:pt x="3409" y="1104"/>
                  </a:lnTo>
                  <a:lnTo>
                    <a:pt x="3411" y="1101"/>
                  </a:lnTo>
                  <a:lnTo>
                    <a:pt x="3414" y="1094"/>
                  </a:lnTo>
                  <a:lnTo>
                    <a:pt x="3411" y="1094"/>
                  </a:lnTo>
                  <a:lnTo>
                    <a:pt x="3408" y="1092"/>
                  </a:lnTo>
                  <a:lnTo>
                    <a:pt x="3404" y="1092"/>
                  </a:lnTo>
                  <a:lnTo>
                    <a:pt x="3399" y="1090"/>
                  </a:lnTo>
                  <a:lnTo>
                    <a:pt x="3388" y="1101"/>
                  </a:lnTo>
                  <a:lnTo>
                    <a:pt x="3376" y="1110"/>
                  </a:lnTo>
                  <a:lnTo>
                    <a:pt x="3364" y="1120"/>
                  </a:lnTo>
                  <a:lnTo>
                    <a:pt x="3357" y="1132"/>
                  </a:lnTo>
                  <a:lnTo>
                    <a:pt x="3364" y="1136"/>
                  </a:lnTo>
                  <a:lnTo>
                    <a:pt x="3369" y="1139"/>
                  </a:lnTo>
                  <a:lnTo>
                    <a:pt x="3373" y="1143"/>
                  </a:lnTo>
                  <a:lnTo>
                    <a:pt x="3376" y="1146"/>
                  </a:lnTo>
                  <a:lnTo>
                    <a:pt x="3380" y="1152"/>
                  </a:lnTo>
                  <a:lnTo>
                    <a:pt x="3390" y="1146"/>
                  </a:lnTo>
                  <a:lnTo>
                    <a:pt x="3399" y="1143"/>
                  </a:lnTo>
                  <a:lnTo>
                    <a:pt x="3408" y="1143"/>
                  </a:lnTo>
                  <a:lnTo>
                    <a:pt x="3418" y="1148"/>
                  </a:lnTo>
                  <a:lnTo>
                    <a:pt x="3423" y="1148"/>
                  </a:lnTo>
                  <a:lnTo>
                    <a:pt x="3423" y="1160"/>
                  </a:lnTo>
                  <a:lnTo>
                    <a:pt x="3404" y="1160"/>
                  </a:lnTo>
                  <a:lnTo>
                    <a:pt x="3397" y="1169"/>
                  </a:lnTo>
                  <a:lnTo>
                    <a:pt x="3390" y="1176"/>
                  </a:lnTo>
                  <a:lnTo>
                    <a:pt x="3385" y="1183"/>
                  </a:lnTo>
                  <a:lnTo>
                    <a:pt x="3380" y="1195"/>
                  </a:lnTo>
                  <a:lnTo>
                    <a:pt x="3394" y="1204"/>
                  </a:lnTo>
                  <a:lnTo>
                    <a:pt x="3402" y="1218"/>
                  </a:lnTo>
                  <a:lnTo>
                    <a:pt x="3409" y="1237"/>
                  </a:lnTo>
                  <a:lnTo>
                    <a:pt x="3413" y="1256"/>
                  </a:lnTo>
                  <a:lnTo>
                    <a:pt x="3414" y="1277"/>
                  </a:lnTo>
                  <a:lnTo>
                    <a:pt x="3414" y="1295"/>
                  </a:lnTo>
                  <a:lnTo>
                    <a:pt x="3402" y="1303"/>
                  </a:lnTo>
                  <a:lnTo>
                    <a:pt x="3395" y="1317"/>
                  </a:lnTo>
                  <a:lnTo>
                    <a:pt x="3388" y="1330"/>
                  </a:lnTo>
                  <a:lnTo>
                    <a:pt x="3380" y="1344"/>
                  </a:lnTo>
                  <a:lnTo>
                    <a:pt x="3362" y="1363"/>
                  </a:lnTo>
                  <a:lnTo>
                    <a:pt x="3339" y="1377"/>
                  </a:lnTo>
                  <a:lnTo>
                    <a:pt x="3315" y="1387"/>
                  </a:lnTo>
                  <a:lnTo>
                    <a:pt x="3287" y="1396"/>
                  </a:lnTo>
                  <a:lnTo>
                    <a:pt x="3261" y="1401"/>
                  </a:lnTo>
                  <a:lnTo>
                    <a:pt x="3261" y="1408"/>
                  </a:lnTo>
                  <a:lnTo>
                    <a:pt x="3261" y="1412"/>
                  </a:lnTo>
                  <a:lnTo>
                    <a:pt x="3261" y="1415"/>
                  </a:lnTo>
                  <a:lnTo>
                    <a:pt x="3261" y="1417"/>
                  </a:lnTo>
                  <a:lnTo>
                    <a:pt x="3263" y="1419"/>
                  </a:lnTo>
                  <a:lnTo>
                    <a:pt x="3263" y="1424"/>
                  </a:lnTo>
                  <a:lnTo>
                    <a:pt x="3264" y="1429"/>
                  </a:lnTo>
                  <a:lnTo>
                    <a:pt x="3261" y="1433"/>
                  </a:lnTo>
                  <a:lnTo>
                    <a:pt x="3257" y="1436"/>
                  </a:lnTo>
                  <a:lnTo>
                    <a:pt x="3256" y="1438"/>
                  </a:lnTo>
                  <a:lnTo>
                    <a:pt x="3252" y="1441"/>
                  </a:lnTo>
                  <a:lnTo>
                    <a:pt x="3245" y="1445"/>
                  </a:lnTo>
                  <a:lnTo>
                    <a:pt x="3243" y="1445"/>
                  </a:lnTo>
                  <a:lnTo>
                    <a:pt x="3242" y="1447"/>
                  </a:lnTo>
                  <a:lnTo>
                    <a:pt x="3240" y="1447"/>
                  </a:lnTo>
                  <a:lnTo>
                    <a:pt x="3238" y="1447"/>
                  </a:lnTo>
                  <a:lnTo>
                    <a:pt x="3235" y="1448"/>
                  </a:lnTo>
                  <a:lnTo>
                    <a:pt x="3233" y="1443"/>
                  </a:lnTo>
                  <a:lnTo>
                    <a:pt x="3231" y="1438"/>
                  </a:lnTo>
                  <a:lnTo>
                    <a:pt x="3231" y="1433"/>
                  </a:lnTo>
                  <a:lnTo>
                    <a:pt x="3231" y="1424"/>
                  </a:lnTo>
                  <a:lnTo>
                    <a:pt x="3235" y="1422"/>
                  </a:lnTo>
                  <a:lnTo>
                    <a:pt x="3238" y="1422"/>
                  </a:lnTo>
                  <a:lnTo>
                    <a:pt x="3242" y="1420"/>
                  </a:lnTo>
                  <a:lnTo>
                    <a:pt x="3243" y="1417"/>
                  </a:lnTo>
                  <a:lnTo>
                    <a:pt x="3245" y="1413"/>
                  </a:lnTo>
                  <a:lnTo>
                    <a:pt x="3243" y="1410"/>
                  </a:lnTo>
                  <a:lnTo>
                    <a:pt x="3240" y="1405"/>
                  </a:lnTo>
                  <a:lnTo>
                    <a:pt x="3238" y="1401"/>
                  </a:lnTo>
                  <a:lnTo>
                    <a:pt x="3235" y="1399"/>
                  </a:lnTo>
                  <a:lnTo>
                    <a:pt x="3233" y="1399"/>
                  </a:lnTo>
                  <a:lnTo>
                    <a:pt x="3228" y="1398"/>
                  </a:lnTo>
                  <a:lnTo>
                    <a:pt x="3222" y="1398"/>
                  </a:lnTo>
                  <a:lnTo>
                    <a:pt x="3216" y="1406"/>
                  </a:lnTo>
                  <a:lnTo>
                    <a:pt x="3209" y="1412"/>
                  </a:lnTo>
                  <a:lnTo>
                    <a:pt x="3203" y="1417"/>
                  </a:lnTo>
                  <a:lnTo>
                    <a:pt x="3198" y="1426"/>
                  </a:lnTo>
                  <a:lnTo>
                    <a:pt x="3196" y="1440"/>
                  </a:lnTo>
                  <a:lnTo>
                    <a:pt x="3212" y="1455"/>
                  </a:lnTo>
                  <a:lnTo>
                    <a:pt x="3224" y="1471"/>
                  </a:lnTo>
                  <a:lnTo>
                    <a:pt x="3235" y="1488"/>
                  </a:lnTo>
                  <a:lnTo>
                    <a:pt x="3240" y="1511"/>
                  </a:lnTo>
                  <a:lnTo>
                    <a:pt x="3242" y="1539"/>
                  </a:lnTo>
                  <a:lnTo>
                    <a:pt x="3184" y="1586"/>
                  </a:lnTo>
                  <a:lnTo>
                    <a:pt x="3177" y="1586"/>
                  </a:lnTo>
                  <a:lnTo>
                    <a:pt x="3172" y="1567"/>
                  </a:lnTo>
                  <a:lnTo>
                    <a:pt x="3161" y="1553"/>
                  </a:lnTo>
                  <a:lnTo>
                    <a:pt x="3147" y="1541"/>
                  </a:lnTo>
                  <a:lnTo>
                    <a:pt x="3132" y="1529"/>
                  </a:lnTo>
                  <a:lnTo>
                    <a:pt x="3116" y="1516"/>
                  </a:lnTo>
                  <a:lnTo>
                    <a:pt x="3109" y="1544"/>
                  </a:lnTo>
                  <a:lnTo>
                    <a:pt x="3100" y="1567"/>
                  </a:lnTo>
                  <a:lnTo>
                    <a:pt x="3109" y="1572"/>
                  </a:lnTo>
                  <a:lnTo>
                    <a:pt x="3113" y="1579"/>
                  </a:lnTo>
                  <a:lnTo>
                    <a:pt x="3114" y="1588"/>
                  </a:lnTo>
                  <a:lnTo>
                    <a:pt x="3120" y="1598"/>
                  </a:lnTo>
                  <a:lnTo>
                    <a:pt x="3121" y="1600"/>
                  </a:lnTo>
                  <a:lnTo>
                    <a:pt x="3125" y="1600"/>
                  </a:lnTo>
                  <a:lnTo>
                    <a:pt x="3128" y="1600"/>
                  </a:lnTo>
                  <a:lnTo>
                    <a:pt x="3132" y="1600"/>
                  </a:lnTo>
                  <a:lnTo>
                    <a:pt x="3135" y="1602"/>
                  </a:lnTo>
                  <a:lnTo>
                    <a:pt x="3149" y="1616"/>
                  </a:lnTo>
                  <a:lnTo>
                    <a:pt x="3160" y="1637"/>
                  </a:lnTo>
                  <a:lnTo>
                    <a:pt x="3167" y="1661"/>
                  </a:lnTo>
                  <a:lnTo>
                    <a:pt x="3168" y="1686"/>
                  </a:lnTo>
                  <a:lnTo>
                    <a:pt x="3158" y="1686"/>
                  </a:lnTo>
                  <a:lnTo>
                    <a:pt x="3147" y="1677"/>
                  </a:lnTo>
                  <a:lnTo>
                    <a:pt x="3137" y="1672"/>
                  </a:lnTo>
                  <a:lnTo>
                    <a:pt x="3135" y="1670"/>
                  </a:lnTo>
                  <a:lnTo>
                    <a:pt x="3126" y="1663"/>
                  </a:lnTo>
                  <a:lnTo>
                    <a:pt x="3120" y="1649"/>
                  </a:lnTo>
                  <a:lnTo>
                    <a:pt x="3116" y="1633"/>
                  </a:lnTo>
                  <a:lnTo>
                    <a:pt x="3111" y="1619"/>
                  </a:lnTo>
                  <a:lnTo>
                    <a:pt x="3106" y="1605"/>
                  </a:lnTo>
                  <a:lnTo>
                    <a:pt x="3097" y="1593"/>
                  </a:lnTo>
                  <a:lnTo>
                    <a:pt x="3097" y="1590"/>
                  </a:lnTo>
                  <a:lnTo>
                    <a:pt x="3088" y="1593"/>
                  </a:lnTo>
                  <a:lnTo>
                    <a:pt x="3088" y="1590"/>
                  </a:lnTo>
                  <a:lnTo>
                    <a:pt x="3085" y="1576"/>
                  </a:lnTo>
                  <a:lnTo>
                    <a:pt x="3085" y="1558"/>
                  </a:lnTo>
                  <a:lnTo>
                    <a:pt x="3085" y="1539"/>
                  </a:lnTo>
                  <a:lnTo>
                    <a:pt x="3085" y="1518"/>
                  </a:lnTo>
                  <a:lnTo>
                    <a:pt x="3083" y="1499"/>
                  </a:lnTo>
                  <a:lnTo>
                    <a:pt x="3076" y="1483"/>
                  </a:lnTo>
                  <a:lnTo>
                    <a:pt x="3065" y="1471"/>
                  </a:lnTo>
                  <a:lnTo>
                    <a:pt x="3062" y="1474"/>
                  </a:lnTo>
                  <a:lnTo>
                    <a:pt x="3057" y="1478"/>
                  </a:lnTo>
                  <a:lnTo>
                    <a:pt x="3053" y="1480"/>
                  </a:lnTo>
                  <a:lnTo>
                    <a:pt x="3046" y="1481"/>
                  </a:lnTo>
                  <a:lnTo>
                    <a:pt x="3039" y="1481"/>
                  </a:lnTo>
                  <a:lnTo>
                    <a:pt x="3037" y="1481"/>
                  </a:lnTo>
                  <a:lnTo>
                    <a:pt x="3037" y="1480"/>
                  </a:lnTo>
                  <a:lnTo>
                    <a:pt x="3037" y="1480"/>
                  </a:lnTo>
                  <a:lnTo>
                    <a:pt x="3037" y="1480"/>
                  </a:lnTo>
                  <a:lnTo>
                    <a:pt x="3036" y="1480"/>
                  </a:lnTo>
                  <a:lnTo>
                    <a:pt x="3034" y="1478"/>
                  </a:lnTo>
                  <a:lnTo>
                    <a:pt x="3034" y="1457"/>
                  </a:lnTo>
                  <a:lnTo>
                    <a:pt x="3029" y="1440"/>
                  </a:lnTo>
                  <a:lnTo>
                    <a:pt x="3022" y="1426"/>
                  </a:lnTo>
                  <a:lnTo>
                    <a:pt x="3011" y="1413"/>
                  </a:lnTo>
                  <a:lnTo>
                    <a:pt x="3003" y="1399"/>
                  </a:lnTo>
                  <a:lnTo>
                    <a:pt x="2992" y="1382"/>
                  </a:lnTo>
                  <a:lnTo>
                    <a:pt x="2989" y="1385"/>
                  </a:lnTo>
                  <a:lnTo>
                    <a:pt x="2987" y="1387"/>
                  </a:lnTo>
                  <a:lnTo>
                    <a:pt x="2985" y="1391"/>
                  </a:lnTo>
                  <a:lnTo>
                    <a:pt x="2983" y="1392"/>
                  </a:lnTo>
                  <a:lnTo>
                    <a:pt x="2982" y="1394"/>
                  </a:lnTo>
                  <a:lnTo>
                    <a:pt x="2966" y="1396"/>
                  </a:lnTo>
                  <a:lnTo>
                    <a:pt x="2952" y="1394"/>
                  </a:lnTo>
                  <a:lnTo>
                    <a:pt x="2938" y="1394"/>
                  </a:lnTo>
                  <a:lnTo>
                    <a:pt x="2934" y="1408"/>
                  </a:lnTo>
                  <a:lnTo>
                    <a:pt x="2929" y="1415"/>
                  </a:lnTo>
                  <a:lnTo>
                    <a:pt x="2926" y="1417"/>
                  </a:lnTo>
                  <a:lnTo>
                    <a:pt x="2919" y="1417"/>
                  </a:lnTo>
                  <a:lnTo>
                    <a:pt x="2912" y="1419"/>
                  </a:lnTo>
                  <a:lnTo>
                    <a:pt x="2905" y="1424"/>
                  </a:lnTo>
                  <a:lnTo>
                    <a:pt x="2893" y="1455"/>
                  </a:lnTo>
                  <a:lnTo>
                    <a:pt x="2877" y="1455"/>
                  </a:lnTo>
                  <a:lnTo>
                    <a:pt x="2868" y="1462"/>
                  </a:lnTo>
                  <a:lnTo>
                    <a:pt x="2859" y="1471"/>
                  </a:lnTo>
                  <a:lnTo>
                    <a:pt x="2847" y="1478"/>
                  </a:lnTo>
                  <a:lnTo>
                    <a:pt x="2844" y="1513"/>
                  </a:lnTo>
                  <a:lnTo>
                    <a:pt x="2835" y="1543"/>
                  </a:lnTo>
                  <a:lnTo>
                    <a:pt x="2823" y="1567"/>
                  </a:lnTo>
                  <a:lnTo>
                    <a:pt x="2804" y="1590"/>
                  </a:lnTo>
                  <a:lnTo>
                    <a:pt x="2802" y="1590"/>
                  </a:lnTo>
                  <a:lnTo>
                    <a:pt x="2800" y="1588"/>
                  </a:lnTo>
                  <a:lnTo>
                    <a:pt x="2798" y="1588"/>
                  </a:lnTo>
                  <a:lnTo>
                    <a:pt x="2798" y="1588"/>
                  </a:lnTo>
                  <a:lnTo>
                    <a:pt x="2797" y="1586"/>
                  </a:lnTo>
                  <a:lnTo>
                    <a:pt x="2786" y="1574"/>
                  </a:lnTo>
                  <a:lnTo>
                    <a:pt x="2776" y="1555"/>
                  </a:lnTo>
                  <a:lnTo>
                    <a:pt x="2770" y="1539"/>
                  </a:lnTo>
                  <a:lnTo>
                    <a:pt x="2769" y="1536"/>
                  </a:lnTo>
                  <a:lnTo>
                    <a:pt x="2770" y="1532"/>
                  </a:lnTo>
                  <a:lnTo>
                    <a:pt x="2772" y="1529"/>
                  </a:lnTo>
                  <a:lnTo>
                    <a:pt x="2774" y="1527"/>
                  </a:lnTo>
                  <a:lnTo>
                    <a:pt x="2774" y="1525"/>
                  </a:lnTo>
                  <a:lnTo>
                    <a:pt x="2756" y="1499"/>
                  </a:lnTo>
                  <a:lnTo>
                    <a:pt x="2744" y="1471"/>
                  </a:lnTo>
                  <a:lnTo>
                    <a:pt x="2736" y="1441"/>
                  </a:lnTo>
                  <a:lnTo>
                    <a:pt x="2732" y="1405"/>
                  </a:lnTo>
                  <a:lnTo>
                    <a:pt x="2720" y="1406"/>
                  </a:lnTo>
                  <a:lnTo>
                    <a:pt x="2711" y="1406"/>
                  </a:lnTo>
                  <a:lnTo>
                    <a:pt x="2701" y="1405"/>
                  </a:lnTo>
                  <a:lnTo>
                    <a:pt x="2697" y="1401"/>
                  </a:lnTo>
                  <a:lnTo>
                    <a:pt x="2692" y="1398"/>
                  </a:lnTo>
                  <a:lnTo>
                    <a:pt x="2688" y="1394"/>
                  </a:lnTo>
                  <a:lnTo>
                    <a:pt x="2685" y="1391"/>
                  </a:lnTo>
                  <a:lnTo>
                    <a:pt x="2688" y="1378"/>
                  </a:lnTo>
                  <a:lnTo>
                    <a:pt x="2681" y="1368"/>
                  </a:lnTo>
                  <a:lnTo>
                    <a:pt x="2669" y="1359"/>
                  </a:lnTo>
                  <a:lnTo>
                    <a:pt x="2657" y="1351"/>
                  </a:lnTo>
                  <a:lnTo>
                    <a:pt x="2646" y="1340"/>
                  </a:lnTo>
                  <a:lnTo>
                    <a:pt x="2617" y="1344"/>
                  </a:lnTo>
                  <a:lnTo>
                    <a:pt x="2587" y="1344"/>
                  </a:lnTo>
                  <a:lnTo>
                    <a:pt x="2557" y="1342"/>
                  </a:lnTo>
                  <a:lnTo>
                    <a:pt x="2528" y="1340"/>
                  </a:lnTo>
                  <a:lnTo>
                    <a:pt x="2523" y="1330"/>
                  </a:lnTo>
                  <a:lnTo>
                    <a:pt x="2516" y="1317"/>
                  </a:lnTo>
                  <a:lnTo>
                    <a:pt x="2505" y="1321"/>
                  </a:lnTo>
                  <a:lnTo>
                    <a:pt x="2498" y="1323"/>
                  </a:lnTo>
                  <a:lnTo>
                    <a:pt x="2489" y="1324"/>
                  </a:lnTo>
                  <a:lnTo>
                    <a:pt x="2477" y="1324"/>
                  </a:lnTo>
                  <a:lnTo>
                    <a:pt x="2467" y="1317"/>
                  </a:lnTo>
                  <a:lnTo>
                    <a:pt x="2456" y="1312"/>
                  </a:lnTo>
                  <a:lnTo>
                    <a:pt x="2444" y="1305"/>
                  </a:lnTo>
                  <a:lnTo>
                    <a:pt x="2435" y="1298"/>
                  </a:lnTo>
                  <a:lnTo>
                    <a:pt x="2432" y="1288"/>
                  </a:lnTo>
                  <a:lnTo>
                    <a:pt x="2427" y="1279"/>
                  </a:lnTo>
                  <a:lnTo>
                    <a:pt x="2416" y="1270"/>
                  </a:lnTo>
                  <a:lnTo>
                    <a:pt x="2414" y="1270"/>
                  </a:lnTo>
                  <a:lnTo>
                    <a:pt x="2413" y="1270"/>
                  </a:lnTo>
                  <a:lnTo>
                    <a:pt x="2411" y="1270"/>
                  </a:lnTo>
                  <a:lnTo>
                    <a:pt x="2407" y="1270"/>
                  </a:lnTo>
                  <a:lnTo>
                    <a:pt x="2400" y="1270"/>
                  </a:lnTo>
                  <a:lnTo>
                    <a:pt x="2404" y="1284"/>
                  </a:lnTo>
                  <a:lnTo>
                    <a:pt x="2409" y="1300"/>
                  </a:lnTo>
                  <a:lnTo>
                    <a:pt x="2418" y="1316"/>
                  </a:lnTo>
                  <a:lnTo>
                    <a:pt x="2425" y="1330"/>
                  </a:lnTo>
                  <a:lnTo>
                    <a:pt x="2432" y="1340"/>
                  </a:lnTo>
                  <a:lnTo>
                    <a:pt x="2434" y="1335"/>
                  </a:lnTo>
                  <a:lnTo>
                    <a:pt x="2435" y="1333"/>
                  </a:lnTo>
                  <a:lnTo>
                    <a:pt x="2435" y="1331"/>
                  </a:lnTo>
                  <a:lnTo>
                    <a:pt x="2437" y="1331"/>
                  </a:lnTo>
                  <a:lnTo>
                    <a:pt x="2439" y="1331"/>
                  </a:lnTo>
                  <a:lnTo>
                    <a:pt x="2444" y="1333"/>
                  </a:lnTo>
                  <a:lnTo>
                    <a:pt x="2446" y="1338"/>
                  </a:lnTo>
                  <a:lnTo>
                    <a:pt x="2448" y="1344"/>
                  </a:lnTo>
                  <a:lnTo>
                    <a:pt x="2448" y="1349"/>
                  </a:lnTo>
                  <a:lnTo>
                    <a:pt x="2449" y="1354"/>
                  </a:lnTo>
                  <a:lnTo>
                    <a:pt x="2451" y="1359"/>
                  </a:lnTo>
                  <a:lnTo>
                    <a:pt x="2458" y="1358"/>
                  </a:lnTo>
                  <a:lnTo>
                    <a:pt x="2467" y="1356"/>
                  </a:lnTo>
                  <a:lnTo>
                    <a:pt x="2477" y="1356"/>
                  </a:lnTo>
                  <a:lnTo>
                    <a:pt x="2493" y="1338"/>
                  </a:lnTo>
                  <a:lnTo>
                    <a:pt x="2512" y="1324"/>
                  </a:lnTo>
                  <a:lnTo>
                    <a:pt x="2514" y="1342"/>
                  </a:lnTo>
                  <a:lnTo>
                    <a:pt x="2516" y="1356"/>
                  </a:lnTo>
                  <a:lnTo>
                    <a:pt x="2542" y="1370"/>
                  </a:lnTo>
                  <a:lnTo>
                    <a:pt x="2563" y="1387"/>
                  </a:lnTo>
                  <a:lnTo>
                    <a:pt x="2556" y="1396"/>
                  </a:lnTo>
                  <a:lnTo>
                    <a:pt x="2550" y="1405"/>
                  </a:lnTo>
                  <a:lnTo>
                    <a:pt x="2544" y="1412"/>
                  </a:lnTo>
                  <a:lnTo>
                    <a:pt x="2531" y="1417"/>
                  </a:lnTo>
                  <a:lnTo>
                    <a:pt x="2531" y="1436"/>
                  </a:lnTo>
                  <a:lnTo>
                    <a:pt x="2514" y="1447"/>
                  </a:lnTo>
                  <a:lnTo>
                    <a:pt x="2496" y="1459"/>
                  </a:lnTo>
                  <a:lnTo>
                    <a:pt x="2496" y="1467"/>
                  </a:lnTo>
                  <a:lnTo>
                    <a:pt x="2474" y="1467"/>
                  </a:lnTo>
                  <a:lnTo>
                    <a:pt x="2461" y="1474"/>
                  </a:lnTo>
                  <a:lnTo>
                    <a:pt x="2451" y="1485"/>
                  </a:lnTo>
                  <a:lnTo>
                    <a:pt x="2439" y="1494"/>
                  </a:lnTo>
                  <a:lnTo>
                    <a:pt x="2423" y="1501"/>
                  </a:lnTo>
                  <a:lnTo>
                    <a:pt x="2407" y="1504"/>
                  </a:lnTo>
                  <a:lnTo>
                    <a:pt x="2390" y="1509"/>
                  </a:lnTo>
                  <a:lnTo>
                    <a:pt x="2376" y="1515"/>
                  </a:lnTo>
                  <a:lnTo>
                    <a:pt x="2364" y="1522"/>
                  </a:lnTo>
                  <a:lnTo>
                    <a:pt x="2352" y="1525"/>
                  </a:lnTo>
                  <a:lnTo>
                    <a:pt x="2343" y="1525"/>
                  </a:lnTo>
                  <a:lnTo>
                    <a:pt x="2339" y="1523"/>
                  </a:lnTo>
                  <a:lnTo>
                    <a:pt x="2338" y="1523"/>
                  </a:lnTo>
                  <a:lnTo>
                    <a:pt x="2336" y="1522"/>
                  </a:lnTo>
                  <a:lnTo>
                    <a:pt x="2336" y="1522"/>
                  </a:lnTo>
                  <a:lnTo>
                    <a:pt x="2334" y="1520"/>
                  </a:lnTo>
                  <a:lnTo>
                    <a:pt x="2332" y="1516"/>
                  </a:lnTo>
                  <a:lnTo>
                    <a:pt x="2327" y="1506"/>
                  </a:lnTo>
                  <a:lnTo>
                    <a:pt x="2325" y="1495"/>
                  </a:lnTo>
                  <a:lnTo>
                    <a:pt x="2325" y="1485"/>
                  </a:lnTo>
                  <a:lnTo>
                    <a:pt x="2324" y="1474"/>
                  </a:lnTo>
                  <a:lnTo>
                    <a:pt x="2315" y="1457"/>
                  </a:lnTo>
                  <a:lnTo>
                    <a:pt x="2303" y="1441"/>
                  </a:lnTo>
                  <a:lnTo>
                    <a:pt x="2290" y="1427"/>
                  </a:lnTo>
                  <a:lnTo>
                    <a:pt x="2278" y="1413"/>
                  </a:lnTo>
                  <a:lnTo>
                    <a:pt x="2275" y="1403"/>
                  </a:lnTo>
                  <a:lnTo>
                    <a:pt x="2273" y="1391"/>
                  </a:lnTo>
                  <a:lnTo>
                    <a:pt x="2271" y="1378"/>
                  </a:lnTo>
                  <a:lnTo>
                    <a:pt x="2266" y="1368"/>
                  </a:lnTo>
                  <a:lnTo>
                    <a:pt x="2247" y="1356"/>
                  </a:lnTo>
                  <a:lnTo>
                    <a:pt x="2242" y="1344"/>
                  </a:lnTo>
                  <a:lnTo>
                    <a:pt x="2236" y="1331"/>
                  </a:lnTo>
                  <a:lnTo>
                    <a:pt x="2231" y="1319"/>
                  </a:lnTo>
                  <a:lnTo>
                    <a:pt x="2224" y="1309"/>
                  </a:lnTo>
                  <a:lnTo>
                    <a:pt x="2214" y="1302"/>
                  </a:lnTo>
                  <a:lnTo>
                    <a:pt x="2208" y="1300"/>
                  </a:lnTo>
                  <a:lnTo>
                    <a:pt x="2207" y="1296"/>
                  </a:lnTo>
                  <a:lnTo>
                    <a:pt x="2203" y="1295"/>
                  </a:lnTo>
                  <a:lnTo>
                    <a:pt x="2200" y="1293"/>
                  </a:lnTo>
                  <a:lnTo>
                    <a:pt x="2196" y="1291"/>
                  </a:lnTo>
                  <a:lnTo>
                    <a:pt x="2193" y="1288"/>
                  </a:lnTo>
                  <a:lnTo>
                    <a:pt x="2189" y="1282"/>
                  </a:lnTo>
                  <a:lnTo>
                    <a:pt x="2186" y="1275"/>
                  </a:lnTo>
                  <a:lnTo>
                    <a:pt x="2182" y="1275"/>
                  </a:lnTo>
                  <a:lnTo>
                    <a:pt x="2182" y="1282"/>
                  </a:lnTo>
                  <a:lnTo>
                    <a:pt x="2194" y="1298"/>
                  </a:lnTo>
                  <a:lnTo>
                    <a:pt x="2205" y="1316"/>
                  </a:lnTo>
                  <a:lnTo>
                    <a:pt x="2212" y="1337"/>
                  </a:lnTo>
                  <a:lnTo>
                    <a:pt x="2219" y="1356"/>
                  </a:lnTo>
                  <a:lnTo>
                    <a:pt x="2228" y="1375"/>
                  </a:lnTo>
                  <a:lnTo>
                    <a:pt x="2231" y="1378"/>
                  </a:lnTo>
                  <a:lnTo>
                    <a:pt x="2236" y="1382"/>
                  </a:lnTo>
                  <a:lnTo>
                    <a:pt x="2240" y="1385"/>
                  </a:lnTo>
                  <a:lnTo>
                    <a:pt x="2245" y="1389"/>
                  </a:lnTo>
                  <a:lnTo>
                    <a:pt x="2247" y="1394"/>
                  </a:lnTo>
                  <a:lnTo>
                    <a:pt x="2247" y="1429"/>
                  </a:lnTo>
                  <a:lnTo>
                    <a:pt x="2250" y="1433"/>
                  </a:lnTo>
                  <a:lnTo>
                    <a:pt x="2254" y="1438"/>
                  </a:lnTo>
                  <a:lnTo>
                    <a:pt x="2259" y="1441"/>
                  </a:lnTo>
                  <a:lnTo>
                    <a:pt x="2264" y="1445"/>
                  </a:lnTo>
                  <a:lnTo>
                    <a:pt x="2266" y="1448"/>
                  </a:lnTo>
                  <a:lnTo>
                    <a:pt x="2269" y="1459"/>
                  </a:lnTo>
                  <a:lnTo>
                    <a:pt x="2271" y="1467"/>
                  </a:lnTo>
                  <a:lnTo>
                    <a:pt x="2275" y="1478"/>
                  </a:lnTo>
                  <a:lnTo>
                    <a:pt x="2285" y="1490"/>
                  </a:lnTo>
                  <a:lnTo>
                    <a:pt x="2301" y="1501"/>
                  </a:lnTo>
                  <a:lnTo>
                    <a:pt x="2318" y="1511"/>
                  </a:lnTo>
                  <a:lnTo>
                    <a:pt x="2332" y="1522"/>
                  </a:lnTo>
                  <a:lnTo>
                    <a:pt x="2336" y="1527"/>
                  </a:lnTo>
                  <a:lnTo>
                    <a:pt x="2336" y="1534"/>
                  </a:lnTo>
                  <a:lnTo>
                    <a:pt x="2336" y="1539"/>
                  </a:lnTo>
                  <a:lnTo>
                    <a:pt x="2338" y="1544"/>
                  </a:lnTo>
                  <a:lnTo>
                    <a:pt x="2343" y="1550"/>
                  </a:lnTo>
                  <a:lnTo>
                    <a:pt x="2358" y="1551"/>
                  </a:lnTo>
                  <a:lnTo>
                    <a:pt x="2376" y="1543"/>
                  </a:lnTo>
                  <a:lnTo>
                    <a:pt x="2400" y="1537"/>
                  </a:lnTo>
                  <a:lnTo>
                    <a:pt x="2423" y="1532"/>
                  </a:lnTo>
                  <a:lnTo>
                    <a:pt x="2444" y="1529"/>
                  </a:lnTo>
                  <a:lnTo>
                    <a:pt x="2444" y="1532"/>
                  </a:lnTo>
                  <a:lnTo>
                    <a:pt x="2439" y="1541"/>
                  </a:lnTo>
                  <a:lnTo>
                    <a:pt x="2439" y="1551"/>
                  </a:lnTo>
                  <a:lnTo>
                    <a:pt x="2435" y="1563"/>
                  </a:lnTo>
                  <a:lnTo>
                    <a:pt x="2428" y="1581"/>
                  </a:lnTo>
                  <a:lnTo>
                    <a:pt x="2418" y="1602"/>
                  </a:lnTo>
                  <a:lnTo>
                    <a:pt x="2406" y="1623"/>
                  </a:lnTo>
                  <a:lnTo>
                    <a:pt x="2393" y="1640"/>
                  </a:lnTo>
                  <a:lnTo>
                    <a:pt x="2374" y="1659"/>
                  </a:lnTo>
                  <a:lnTo>
                    <a:pt x="2353" y="1677"/>
                  </a:lnTo>
                  <a:lnTo>
                    <a:pt x="2331" y="1694"/>
                  </a:lnTo>
                  <a:lnTo>
                    <a:pt x="2310" y="1714"/>
                  </a:lnTo>
                  <a:lnTo>
                    <a:pt x="2292" y="1735"/>
                  </a:lnTo>
                  <a:lnTo>
                    <a:pt x="2278" y="1759"/>
                  </a:lnTo>
                  <a:lnTo>
                    <a:pt x="2273" y="1782"/>
                  </a:lnTo>
                  <a:lnTo>
                    <a:pt x="2276" y="1803"/>
                  </a:lnTo>
                  <a:lnTo>
                    <a:pt x="2283" y="1824"/>
                  </a:lnTo>
                  <a:lnTo>
                    <a:pt x="2290" y="1843"/>
                  </a:lnTo>
                  <a:lnTo>
                    <a:pt x="2297" y="1864"/>
                  </a:lnTo>
                  <a:lnTo>
                    <a:pt x="2303" y="1885"/>
                  </a:lnTo>
                  <a:lnTo>
                    <a:pt x="2301" y="1906"/>
                  </a:lnTo>
                  <a:lnTo>
                    <a:pt x="2290" y="1928"/>
                  </a:lnTo>
                  <a:lnTo>
                    <a:pt x="2275" y="1939"/>
                  </a:lnTo>
                  <a:lnTo>
                    <a:pt x="2257" y="1947"/>
                  </a:lnTo>
                  <a:lnTo>
                    <a:pt x="2240" y="1956"/>
                  </a:lnTo>
                  <a:lnTo>
                    <a:pt x="2226" y="1968"/>
                  </a:lnTo>
                  <a:lnTo>
                    <a:pt x="2217" y="1986"/>
                  </a:lnTo>
                  <a:lnTo>
                    <a:pt x="2226" y="1996"/>
                  </a:lnTo>
                  <a:lnTo>
                    <a:pt x="2233" y="2012"/>
                  </a:lnTo>
                  <a:lnTo>
                    <a:pt x="2236" y="2031"/>
                  </a:lnTo>
                  <a:lnTo>
                    <a:pt x="2231" y="2035"/>
                  </a:lnTo>
                  <a:lnTo>
                    <a:pt x="2228" y="2038"/>
                  </a:lnTo>
                  <a:lnTo>
                    <a:pt x="2226" y="2040"/>
                  </a:lnTo>
                  <a:lnTo>
                    <a:pt x="2222" y="2043"/>
                  </a:lnTo>
                  <a:lnTo>
                    <a:pt x="2221" y="2047"/>
                  </a:lnTo>
                  <a:lnTo>
                    <a:pt x="2217" y="2050"/>
                  </a:lnTo>
                  <a:lnTo>
                    <a:pt x="2198" y="2054"/>
                  </a:lnTo>
                  <a:lnTo>
                    <a:pt x="2193" y="2066"/>
                  </a:lnTo>
                  <a:lnTo>
                    <a:pt x="2191" y="2080"/>
                  </a:lnTo>
                  <a:lnTo>
                    <a:pt x="2189" y="2094"/>
                  </a:lnTo>
                  <a:lnTo>
                    <a:pt x="2186" y="2108"/>
                  </a:lnTo>
                  <a:lnTo>
                    <a:pt x="2163" y="2127"/>
                  </a:lnTo>
                  <a:lnTo>
                    <a:pt x="2156" y="2143"/>
                  </a:lnTo>
                  <a:lnTo>
                    <a:pt x="2147" y="2159"/>
                  </a:lnTo>
                  <a:lnTo>
                    <a:pt x="2130" y="2174"/>
                  </a:lnTo>
                  <a:lnTo>
                    <a:pt x="2109" y="2187"/>
                  </a:lnTo>
                  <a:lnTo>
                    <a:pt x="2083" y="2194"/>
                  </a:lnTo>
                  <a:lnTo>
                    <a:pt x="2057" y="2201"/>
                  </a:lnTo>
                  <a:lnTo>
                    <a:pt x="2030" y="2206"/>
                  </a:lnTo>
                  <a:lnTo>
                    <a:pt x="2006" y="2211"/>
                  </a:lnTo>
                  <a:lnTo>
                    <a:pt x="2001" y="2208"/>
                  </a:lnTo>
                  <a:lnTo>
                    <a:pt x="1997" y="2204"/>
                  </a:lnTo>
                  <a:lnTo>
                    <a:pt x="1994" y="2202"/>
                  </a:lnTo>
                  <a:lnTo>
                    <a:pt x="1990" y="2197"/>
                  </a:lnTo>
                  <a:lnTo>
                    <a:pt x="1987" y="2194"/>
                  </a:lnTo>
                  <a:lnTo>
                    <a:pt x="1985" y="2185"/>
                  </a:lnTo>
                  <a:lnTo>
                    <a:pt x="1985" y="2174"/>
                  </a:lnTo>
                  <a:lnTo>
                    <a:pt x="1985" y="2162"/>
                  </a:lnTo>
                  <a:lnTo>
                    <a:pt x="1983" y="2150"/>
                  </a:lnTo>
                  <a:lnTo>
                    <a:pt x="1973" y="2133"/>
                  </a:lnTo>
                  <a:lnTo>
                    <a:pt x="1959" y="2117"/>
                  </a:lnTo>
                  <a:lnTo>
                    <a:pt x="1945" y="2099"/>
                  </a:lnTo>
                  <a:lnTo>
                    <a:pt x="1936" y="2082"/>
                  </a:lnTo>
                  <a:lnTo>
                    <a:pt x="1940" y="2070"/>
                  </a:lnTo>
                  <a:lnTo>
                    <a:pt x="1940" y="2068"/>
                  </a:lnTo>
                  <a:lnTo>
                    <a:pt x="1936" y="2064"/>
                  </a:lnTo>
                  <a:lnTo>
                    <a:pt x="1933" y="2063"/>
                  </a:lnTo>
                  <a:lnTo>
                    <a:pt x="1931" y="2059"/>
                  </a:lnTo>
                  <a:lnTo>
                    <a:pt x="1929" y="2059"/>
                  </a:lnTo>
                  <a:lnTo>
                    <a:pt x="1927" y="2054"/>
                  </a:lnTo>
                  <a:lnTo>
                    <a:pt x="1929" y="2049"/>
                  </a:lnTo>
                  <a:lnTo>
                    <a:pt x="1929" y="2045"/>
                  </a:lnTo>
                  <a:lnTo>
                    <a:pt x="1931" y="2042"/>
                  </a:lnTo>
                  <a:lnTo>
                    <a:pt x="1933" y="2038"/>
                  </a:lnTo>
                  <a:lnTo>
                    <a:pt x="1926" y="2035"/>
                  </a:lnTo>
                  <a:lnTo>
                    <a:pt x="1926" y="2031"/>
                  </a:lnTo>
                  <a:lnTo>
                    <a:pt x="1926" y="2028"/>
                  </a:lnTo>
                  <a:lnTo>
                    <a:pt x="1927" y="2023"/>
                  </a:lnTo>
                  <a:lnTo>
                    <a:pt x="1929" y="2019"/>
                  </a:lnTo>
                  <a:lnTo>
                    <a:pt x="1929" y="2014"/>
                  </a:lnTo>
                  <a:lnTo>
                    <a:pt x="1929" y="2009"/>
                  </a:lnTo>
                  <a:lnTo>
                    <a:pt x="1922" y="1995"/>
                  </a:lnTo>
                  <a:lnTo>
                    <a:pt x="1912" y="1979"/>
                  </a:lnTo>
                  <a:lnTo>
                    <a:pt x="1901" y="1965"/>
                  </a:lnTo>
                  <a:lnTo>
                    <a:pt x="1894" y="1951"/>
                  </a:lnTo>
                  <a:lnTo>
                    <a:pt x="1892" y="1934"/>
                  </a:lnTo>
                  <a:lnTo>
                    <a:pt x="1896" y="1914"/>
                  </a:lnTo>
                  <a:lnTo>
                    <a:pt x="1903" y="1897"/>
                  </a:lnTo>
                  <a:lnTo>
                    <a:pt x="1913" y="1878"/>
                  </a:lnTo>
                  <a:lnTo>
                    <a:pt x="1920" y="1862"/>
                  </a:lnTo>
                  <a:lnTo>
                    <a:pt x="1926" y="1848"/>
                  </a:lnTo>
                  <a:lnTo>
                    <a:pt x="1919" y="1834"/>
                  </a:lnTo>
                  <a:lnTo>
                    <a:pt x="1917" y="1822"/>
                  </a:lnTo>
                  <a:lnTo>
                    <a:pt x="1917" y="1810"/>
                  </a:lnTo>
                  <a:lnTo>
                    <a:pt x="1913" y="1794"/>
                  </a:lnTo>
                  <a:lnTo>
                    <a:pt x="1903" y="1773"/>
                  </a:lnTo>
                  <a:lnTo>
                    <a:pt x="1887" y="1752"/>
                  </a:lnTo>
                  <a:lnTo>
                    <a:pt x="1872" y="1733"/>
                  </a:lnTo>
                  <a:lnTo>
                    <a:pt x="1856" y="1717"/>
                  </a:lnTo>
                  <a:lnTo>
                    <a:pt x="1861" y="1696"/>
                  </a:lnTo>
                  <a:lnTo>
                    <a:pt x="1866" y="1677"/>
                  </a:lnTo>
                  <a:lnTo>
                    <a:pt x="1872" y="1656"/>
                  </a:lnTo>
                  <a:lnTo>
                    <a:pt x="1866" y="1653"/>
                  </a:lnTo>
                  <a:lnTo>
                    <a:pt x="1863" y="1651"/>
                  </a:lnTo>
                  <a:lnTo>
                    <a:pt x="1859" y="1647"/>
                  </a:lnTo>
                  <a:lnTo>
                    <a:pt x="1856" y="1646"/>
                  </a:lnTo>
                  <a:lnTo>
                    <a:pt x="1851" y="1646"/>
                  </a:lnTo>
                  <a:lnTo>
                    <a:pt x="1844" y="1644"/>
                  </a:lnTo>
                  <a:lnTo>
                    <a:pt x="1840" y="1647"/>
                  </a:lnTo>
                  <a:lnTo>
                    <a:pt x="1838" y="1649"/>
                  </a:lnTo>
                  <a:lnTo>
                    <a:pt x="1833" y="1651"/>
                  </a:lnTo>
                  <a:lnTo>
                    <a:pt x="1828" y="1651"/>
                  </a:lnTo>
                  <a:lnTo>
                    <a:pt x="1821" y="1651"/>
                  </a:lnTo>
                  <a:lnTo>
                    <a:pt x="1802" y="1621"/>
                  </a:lnTo>
                  <a:lnTo>
                    <a:pt x="1789" y="1619"/>
                  </a:lnTo>
                  <a:lnTo>
                    <a:pt x="1777" y="1618"/>
                  </a:lnTo>
                  <a:lnTo>
                    <a:pt x="1763" y="1616"/>
                  </a:lnTo>
                  <a:lnTo>
                    <a:pt x="1746" y="1623"/>
                  </a:lnTo>
                  <a:lnTo>
                    <a:pt x="1728" y="1630"/>
                  </a:lnTo>
                  <a:lnTo>
                    <a:pt x="1714" y="1635"/>
                  </a:lnTo>
                  <a:lnTo>
                    <a:pt x="1680" y="1628"/>
                  </a:lnTo>
                  <a:lnTo>
                    <a:pt x="1676" y="1640"/>
                  </a:lnTo>
                  <a:lnTo>
                    <a:pt x="1664" y="1640"/>
                  </a:lnTo>
                  <a:lnTo>
                    <a:pt x="1653" y="1637"/>
                  </a:lnTo>
                  <a:lnTo>
                    <a:pt x="1645" y="1635"/>
                  </a:lnTo>
                  <a:lnTo>
                    <a:pt x="1641" y="1637"/>
                  </a:lnTo>
                  <a:lnTo>
                    <a:pt x="1638" y="1640"/>
                  </a:lnTo>
                  <a:lnTo>
                    <a:pt x="1632" y="1642"/>
                  </a:lnTo>
                  <a:lnTo>
                    <a:pt x="1625" y="1644"/>
                  </a:lnTo>
                  <a:lnTo>
                    <a:pt x="1615" y="1632"/>
                  </a:lnTo>
                  <a:lnTo>
                    <a:pt x="1601" y="1625"/>
                  </a:lnTo>
                  <a:lnTo>
                    <a:pt x="1587" y="1618"/>
                  </a:lnTo>
                  <a:lnTo>
                    <a:pt x="1573" y="1611"/>
                  </a:lnTo>
                  <a:lnTo>
                    <a:pt x="1561" y="1602"/>
                  </a:lnTo>
                  <a:lnTo>
                    <a:pt x="1552" y="1579"/>
                  </a:lnTo>
                  <a:lnTo>
                    <a:pt x="1542" y="1567"/>
                  </a:lnTo>
                  <a:lnTo>
                    <a:pt x="1526" y="1555"/>
                  </a:lnTo>
                  <a:lnTo>
                    <a:pt x="1512" y="1543"/>
                  </a:lnTo>
                  <a:lnTo>
                    <a:pt x="1503" y="1532"/>
                  </a:lnTo>
                  <a:lnTo>
                    <a:pt x="1503" y="1509"/>
                  </a:lnTo>
                  <a:lnTo>
                    <a:pt x="1500" y="1499"/>
                  </a:lnTo>
                  <a:lnTo>
                    <a:pt x="1501" y="1483"/>
                  </a:lnTo>
                  <a:lnTo>
                    <a:pt x="1505" y="1469"/>
                  </a:lnTo>
                  <a:lnTo>
                    <a:pt x="1508" y="1457"/>
                  </a:lnTo>
                  <a:lnTo>
                    <a:pt x="1510" y="1448"/>
                  </a:lnTo>
                  <a:lnTo>
                    <a:pt x="1510" y="1434"/>
                  </a:lnTo>
                  <a:lnTo>
                    <a:pt x="1507" y="1426"/>
                  </a:lnTo>
                  <a:lnTo>
                    <a:pt x="1501" y="1417"/>
                  </a:lnTo>
                  <a:lnTo>
                    <a:pt x="1498" y="1410"/>
                  </a:lnTo>
                  <a:lnTo>
                    <a:pt x="1498" y="1399"/>
                  </a:lnTo>
                  <a:lnTo>
                    <a:pt x="1501" y="1385"/>
                  </a:lnTo>
                  <a:lnTo>
                    <a:pt x="1508" y="1370"/>
                  </a:lnTo>
                  <a:lnTo>
                    <a:pt x="1515" y="1352"/>
                  </a:lnTo>
                  <a:lnTo>
                    <a:pt x="1522" y="1337"/>
                  </a:lnTo>
                  <a:lnTo>
                    <a:pt x="1529" y="1324"/>
                  </a:lnTo>
                  <a:lnTo>
                    <a:pt x="1533" y="1317"/>
                  </a:lnTo>
                  <a:lnTo>
                    <a:pt x="1545" y="1307"/>
                  </a:lnTo>
                  <a:lnTo>
                    <a:pt x="1559" y="1298"/>
                  </a:lnTo>
                  <a:lnTo>
                    <a:pt x="1573" y="1291"/>
                  </a:lnTo>
                  <a:lnTo>
                    <a:pt x="1587" y="1282"/>
                  </a:lnTo>
                  <a:lnTo>
                    <a:pt x="1590" y="1274"/>
                  </a:lnTo>
                  <a:lnTo>
                    <a:pt x="1590" y="1263"/>
                  </a:lnTo>
                  <a:lnTo>
                    <a:pt x="1589" y="1251"/>
                  </a:lnTo>
                  <a:lnTo>
                    <a:pt x="1590" y="1241"/>
                  </a:lnTo>
                  <a:lnTo>
                    <a:pt x="1599" y="1227"/>
                  </a:lnTo>
                  <a:lnTo>
                    <a:pt x="1611" y="1216"/>
                  </a:lnTo>
                  <a:lnTo>
                    <a:pt x="1624" y="1206"/>
                  </a:lnTo>
                  <a:lnTo>
                    <a:pt x="1636" y="1195"/>
                  </a:lnTo>
                  <a:lnTo>
                    <a:pt x="1646" y="1183"/>
                  </a:lnTo>
                  <a:lnTo>
                    <a:pt x="1652" y="1167"/>
                  </a:lnTo>
                  <a:lnTo>
                    <a:pt x="1652" y="1166"/>
                  </a:lnTo>
                  <a:lnTo>
                    <a:pt x="1650" y="1166"/>
                  </a:lnTo>
                  <a:lnTo>
                    <a:pt x="1650" y="1164"/>
                  </a:lnTo>
                  <a:lnTo>
                    <a:pt x="1650" y="1162"/>
                  </a:lnTo>
                  <a:lnTo>
                    <a:pt x="1648" y="1160"/>
                  </a:lnTo>
                  <a:lnTo>
                    <a:pt x="1645" y="1159"/>
                  </a:lnTo>
                  <a:lnTo>
                    <a:pt x="1641" y="1157"/>
                  </a:lnTo>
                  <a:lnTo>
                    <a:pt x="1638" y="1157"/>
                  </a:lnTo>
                  <a:lnTo>
                    <a:pt x="1632" y="1155"/>
                  </a:lnTo>
                  <a:lnTo>
                    <a:pt x="1629" y="1159"/>
                  </a:lnTo>
                  <a:lnTo>
                    <a:pt x="1625" y="1159"/>
                  </a:lnTo>
                  <a:lnTo>
                    <a:pt x="1620" y="1160"/>
                  </a:lnTo>
                  <a:lnTo>
                    <a:pt x="1613" y="1160"/>
                  </a:lnTo>
                  <a:lnTo>
                    <a:pt x="1613" y="1155"/>
                  </a:lnTo>
                  <a:lnTo>
                    <a:pt x="1610" y="1155"/>
                  </a:lnTo>
                  <a:lnTo>
                    <a:pt x="1610" y="1141"/>
                  </a:lnTo>
                  <a:lnTo>
                    <a:pt x="1608" y="1122"/>
                  </a:lnTo>
                  <a:lnTo>
                    <a:pt x="1606" y="1099"/>
                  </a:lnTo>
                  <a:lnTo>
                    <a:pt x="1606" y="1077"/>
                  </a:lnTo>
                  <a:lnTo>
                    <a:pt x="1606" y="1057"/>
                  </a:lnTo>
                  <a:lnTo>
                    <a:pt x="1610" y="1045"/>
                  </a:lnTo>
                  <a:lnTo>
                    <a:pt x="1611" y="1040"/>
                  </a:lnTo>
                  <a:lnTo>
                    <a:pt x="1613" y="1036"/>
                  </a:lnTo>
                  <a:lnTo>
                    <a:pt x="1615" y="1035"/>
                  </a:lnTo>
                  <a:lnTo>
                    <a:pt x="1617" y="1035"/>
                  </a:lnTo>
                  <a:lnTo>
                    <a:pt x="1620" y="1035"/>
                  </a:lnTo>
                  <a:lnTo>
                    <a:pt x="1624" y="1033"/>
                  </a:lnTo>
                  <a:lnTo>
                    <a:pt x="1629" y="1033"/>
                  </a:lnTo>
                  <a:lnTo>
                    <a:pt x="1643" y="1038"/>
                  </a:lnTo>
                  <a:lnTo>
                    <a:pt x="1659" y="1042"/>
                  </a:lnTo>
                  <a:lnTo>
                    <a:pt x="1676" y="1042"/>
                  </a:lnTo>
                  <a:lnTo>
                    <a:pt x="1693" y="1038"/>
                  </a:lnTo>
                  <a:lnTo>
                    <a:pt x="1706" y="1033"/>
                  </a:lnTo>
                  <a:lnTo>
                    <a:pt x="1707" y="1031"/>
                  </a:lnTo>
                  <a:lnTo>
                    <a:pt x="1707" y="1029"/>
                  </a:lnTo>
                  <a:lnTo>
                    <a:pt x="1709" y="1029"/>
                  </a:lnTo>
                  <a:lnTo>
                    <a:pt x="1709" y="1028"/>
                  </a:lnTo>
                  <a:lnTo>
                    <a:pt x="1709" y="1026"/>
                  </a:lnTo>
                  <a:lnTo>
                    <a:pt x="1713" y="1012"/>
                  </a:lnTo>
                  <a:lnTo>
                    <a:pt x="1713" y="996"/>
                  </a:lnTo>
                  <a:lnTo>
                    <a:pt x="1711" y="981"/>
                  </a:lnTo>
                  <a:lnTo>
                    <a:pt x="1709" y="963"/>
                  </a:lnTo>
                  <a:lnTo>
                    <a:pt x="1697" y="960"/>
                  </a:lnTo>
                  <a:lnTo>
                    <a:pt x="1685" y="956"/>
                  </a:lnTo>
                  <a:lnTo>
                    <a:pt x="1673" y="949"/>
                  </a:lnTo>
                  <a:lnTo>
                    <a:pt x="1664" y="940"/>
                  </a:lnTo>
                  <a:lnTo>
                    <a:pt x="1667" y="939"/>
                  </a:lnTo>
                  <a:lnTo>
                    <a:pt x="1671" y="937"/>
                  </a:lnTo>
                  <a:lnTo>
                    <a:pt x="1673" y="935"/>
                  </a:lnTo>
                  <a:lnTo>
                    <a:pt x="1676" y="935"/>
                  </a:lnTo>
                  <a:lnTo>
                    <a:pt x="1680" y="933"/>
                  </a:lnTo>
                  <a:lnTo>
                    <a:pt x="1686" y="933"/>
                  </a:lnTo>
                  <a:lnTo>
                    <a:pt x="1690" y="932"/>
                  </a:lnTo>
                  <a:lnTo>
                    <a:pt x="1695" y="930"/>
                  </a:lnTo>
                  <a:lnTo>
                    <a:pt x="1700" y="930"/>
                  </a:lnTo>
                  <a:lnTo>
                    <a:pt x="1706" y="930"/>
                  </a:lnTo>
                  <a:lnTo>
                    <a:pt x="1706" y="911"/>
                  </a:lnTo>
                  <a:lnTo>
                    <a:pt x="1711" y="911"/>
                  </a:lnTo>
                  <a:lnTo>
                    <a:pt x="1716" y="912"/>
                  </a:lnTo>
                  <a:lnTo>
                    <a:pt x="1718" y="914"/>
                  </a:lnTo>
                  <a:lnTo>
                    <a:pt x="1721" y="914"/>
                  </a:lnTo>
                  <a:lnTo>
                    <a:pt x="1725" y="916"/>
                  </a:lnTo>
                  <a:lnTo>
                    <a:pt x="1728" y="918"/>
                  </a:lnTo>
                  <a:lnTo>
                    <a:pt x="1732" y="914"/>
                  </a:lnTo>
                  <a:lnTo>
                    <a:pt x="1737" y="912"/>
                  </a:lnTo>
                  <a:lnTo>
                    <a:pt x="1741" y="911"/>
                  </a:lnTo>
                  <a:lnTo>
                    <a:pt x="1746" y="909"/>
                  </a:lnTo>
                  <a:lnTo>
                    <a:pt x="1748" y="907"/>
                  </a:lnTo>
                  <a:lnTo>
                    <a:pt x="1749" y="904"/>
                  </a:lnTo>
                  <a:lnTo>
                    <a:pt x="1749" y="900"/>
                  </a:lnTo>
                  <a:lnTo>
                    <a:pt x="1749" y="897"/>
                  </a:lnTo>
                  <a:lnTo>
                    <a:pt x="1749" y="893"/>
                  </a:lnTo>
                  <a:lnTo>
                    <a:pt x="1751" y="890"/>
                  </a:lnTo>
                  <a:lnTo>
                    <a:pt x="1753" y="886"/>
                  </a:lnTo>
                  <a:lnTo>
                    <a:pt x="1786" y="876"/>
                  </a:lnTo>
                  <a:lnTo>
                    <a:pt x="1793" y="865"/>
                  </a:lnTo>
                  <a:lnTo>
                    <a:pt x="1795" y="855"/>
                  </a:lnTo>
                  <a:lnTo>
                    <a:pt x="1800" y="844"/>
                  </a:lnTo>
                  <a:lnTo>
                    <a:pt x="1810" y="837"/>
                  </a:lnTo>
                  <a:lnTo>
                    <a:pt x="1823" y="832"/>
                  </a:lnTo>
                  <a:lnTo>
                    <a:pt x="1838" y="827"/>
                  </a:lnTo>
                  <a:lnTo>
                    <a:pt x="1852" y="822"/>
                  </a:lnTo>
                  <a:lnTo>
                    <a:pt x="1854" y="820"/>
                  </a:lnTo>
                  <a:lnTo>
                    <a:pt x="1854" y="820"/>
                  </a:lnTo>
                  <a:lnTo>
                    <a:pt x="1854" y="818"/>
                  </a:lnTo>
                  <a:lnTo>
                    <a:pt x="1854" y="816"/>
                  </a:lnTo>
                  <a:lnTo>
                    <a:pt x="1856" y="815"/>
                  </a:lnTo>
                  <a:lnTo>
                    <a:pt x="1849" y="797"/>
                  </a:lnTo>
                  <a:lnTo>
                    <a:pt x="1845" y="776"/>
                  </a:lnTo>
                  <a:lnTo>
                    <a:pt x="1845" y="757"/>
                  </a:lnTo>
                  <a:lnTo>
                    <a:pt x="1844" y="741"/>
                  </a:lnTo>
                  <a:lnTo>
                    <a:pt x="1859" y="740"/>
                  </a:lnTo>
                  <a:lnTo>
                    <a:pt x="1870" y="736"/>
                  </a:lnTo>
                  <a:lnTo>
                    <a:pt x="1882" y="733"/>
                  </a:lnTo>
                  <a:lnTo>
                    <a:pt x="1882" y="741"/>
                  </a:lnTo>
                  <a:lnTo>
                    <a:pt x="1880" y="748"/>
                  </a:lnTo>
                  <a:lnTo>
                    <a:pt x="1878" y="761"/>
                  </a:lnTo>
                  <a:lnTo>
                    <a:pt x="1877" y="778"/>
                  </a:lnTo>
                  <a:lnTo>
                    <a:pt x="1875" y="794"/>
                  </a:lnTo>
                  <a:lnTo>
                    <a:pt x="1875" y="806"/>
                  </a:lnTo>
                  <a:lnTo>
                    <a:pt x="1880" y="809"/>
                  </a:lnTo>
                  <a:lnTo>
                    <a:pt x="1884" y="811"/>
                  </a:lnTo>
                  <a:lnTo>
                    <a:pt x="1885" y="813"/>
                  </a:lnTo>
                  <a:lnTo>
                    <a:pt x="1889" y="815"/>
                  </a:lnTo>
                  <a:lnTo>
                    <a:pt x="1894" y="818"/>
                  </a:lnTo>
                  <a:lnTo>
                    <a:pt x="1905" y="813"/>
                  </a:lnTo>
                  <a:lnTo>
                    <a:pt x="1912" y="813"/>
                  </a:lnTo>
                  <a:lnTo>
                    <a:pt x="1917" y="816"/>
                  </a:lnTo>
                  <a:lnTo>
                    <a:pt x="1924" y="822"/>
                  </a:lnTo>
                  <a:lnTo>
                    <a:pt x="1933" y="822"/>
                  </a:lnTo>
                  <a:lnTo>
                    <a:pt x="1943" y="818"/>
                  </a:lnTo>
                  <a:lnTo>
                    <a:pt x="1952" y="813"/>
                  </a:lnTo>
                  <a:lnTo>
                    <a:pt x="1957" y="808"/>
                  </a:lnTo>
                  <a:lnTo>
                    <a:pt x="1964" y="804"/>
                  </a:lnTo>
                  <a:lnTo>
                    <a:pt x="1973" y="801"/>
                  </a:lnTo>
                  <a:lnTo>
                    <a:pt x="1987" y="802"/>
                  </a:lnTo>
                  <a:lnTo>
                    <a:pt x="2006" y="806"/>
                  </a:lnTo>
                  <a:lnTo>
                    <a:pt x="2008" y="801"/>
                  </a:lnTo>
                  <a:lnTo>
                    <a:pt x="2009" y="799"/>
                  </a:lnTo>
                  <a:lnTo>
                    <a:pt x="2013" y="795"/>
                  </a:lnTo>
                  <a:lnTo>
                    <a:pt x="2016" y="794"/>
                  </a:lnTo>
                  <a:lnTo>
                    <a:pt x="2020" y="794"/>
                  </a:lnTo>
                  <a:lnTo>
                    <a:pt x="2025" y="792"/>
                  </a:lnTo>
                  <a:lnTo>
                    <a:pt x="2025" y="762"/>
                  </a:lnTo>
                  <a:lnTo>
                    <a:pt x="2029" y="738"/>
                  </a:lnTo>
                  <a:lnTo>
                    <a:pt x="2032" y="734"/>
                  </a:lnTo>
                  <a:lnTo>
                    <a:pt x="2036" y="733"/>
                  </a:lnTo>
                  <a:lnTo>
                    <a:pt x="2039" y="729"/>
                  </a:lnTo>
                  <a:lnTo>
                    <a:pt x="2043" y="727"/>
                  </a:lnTo>
                  <a:lnTo>
                    <a:pt x="2048" y="726"/>
                  </a:lnTo>
                  <a:lnTo>
                    <a:pt x="2048" y="729"/>
                  </a:lnTo>
                  <a:lnTo>
                    <a:pt x="2051" y="733"/>
                  </a:lnTo>
                  <a:lnTo>
                    <a:pt x="2053" y="736"/>
                  </a:lnTo>
                  <a:lnTo>
                    <a:pt x="2055" y="740"/>
                  </a:lnTo>
                  <a:lnTo>
                    <a:pt x="2057" y="741"/>
                  </a:lnTo>
                  <a:lnTo>
                    <a:pt x="2062" y="743"/>
                  </a:lnTo>
                  <a:lnTo>
                    <a:pt x="2067" y="745"/>
                  </a:lnTo>
                  <a:lnTo>
                    <a:pt x="2065" y="729"/>
                  </a:lnTo>
                  <a:lnTo>
                    <a:pt x="2064" y="719"/>
                  </a:lnTo>
                  <a:lnTo>
                    <a:pt x="2060" y="712"/>
                  </a:lnTo>
                  <a:lnTo>
                    <a:pt x="2058" y="703"/>
                  </a:lnTo>
                  <a:lnTo>
                    <a:pt x="2055" y="687"/>
                  </a:lnTo>
                  <a:lnTo>
                    <a:pt x="2064" y="686"/>
                  </a:lnTo>
                  <a:lnTo>
                    <a:pt x="2070" y="682"/>
                  </a:lnTo>
                  <a:lnTo>
                    <a:pt x="2076" y="679"/>
                  </a:lnTo>
                  <a:lnTo>
                    <a:pt x="2083" y="675"/>
                  </a:lnTo>
                  <a:lnTo>
                    <a:pt x="2095" y="675"/>
                  </a:lnTo>
                  <a:lnTo>
                    <a:pt x="2107" y="677"/>
                  </a:lnTo>
                  <a:lnTo>
                    <a:pt x="2116" y="679"/>
                  </a:lnTo>
                  <a:lnTo>
                    <a:pt x="2125" y="675"/>
                  </a:lnTo>
                  <a:lnTo>
                    <a:pt x="2132" y="665"/>
                  </a:lnTo>
                  <a:lnTo>
                    <a:pt x="2126" y="663"/>
                  </a:lnTo>
                  <a:lnTo>
                    <a:pt x="2121" y="661"/>
                  </a:lnTo>
                  <a:lnTo>
                    <a:pt x="2118" y="659"/>
                  </a:lnTo>
                  <a:lnTo>
                    <a:pt x="2112" y="658"/>
                  </a:lnTo>
                  <a:lnTo>
                    <a:pt x="2105" y="658"/>
                  </a:lnTo>
                  <a:lnTo>
                    <a:pt x="2088" y="666"/>
                  </a:lnTo>
                  <a:lnTo>
                    <a:pt x="2069" y="672"/>
                  </a:lnTo>
                  <a:lnTo>
                    <a:pt x="2048" y="675"/>
                  </a:lnTo>
                  <a:lnTo>
                    <a:pt x="2044" y="666"/>
                  </a:lnTo>
                  <a:lnTo>
                    <a:pt x="2039" y="659"/>
                  </a:lnTo>
                  <a:lnTo>
                    <a:pt x="2034" y="652"/>
                  </a:lnTo>
                  <a:lnTo>
                    <a:pt x="2030" y="644"/>
                  </a:lnTo>
                  <a:lnTo>
                    <a:pt x="2029" y="630"/>
                  </a:lnTo>
                  <a:lnTo>
                    <a:pt x="2030" y="619"/>
                  </a:lnTo>
                  <a:lnTo>
                    <a:pt x="2029" y="607"/>
                  </a:lnTo>
                  <a:lnTo>
                    <a:pt x="2027" y="593"/>
                  </a:lnTo>
                  <a:lnTo>
                    <a:pt x="2029" y="581"/>
                  </a:lnTo>
                  <a:lnTo>
                    <a:pt x="2037" y="563"/>
                  </a:lnTo>
                  <a:lnTo>
                    <a:pt x="2051" y="551"/>
                  </a:lnTo>
                  <a:lnTo>
                    <a:pt x="2065" y="537"/>
                  </a:lnTo>
                  <a:lnTo>
                    <a:pt x="2077" y="523"/>
                  </a:lnTo>
                  <a:lnTo>
                    <a:pt x="2086" y="507"/>
                  </a:lnTo>
                  <a:lnTo>
                    <a:pt x="2081" y="502"/>
                  </a:lnTo>
                  <a:lnTo>
                    <a:pt x="2076" y="497"/>
                  </a:lnTo>
                  <a:lnTo>
                    <a:pt x="2070" y="492"/>
                  </a:lnTo>
                  <a:lnTo>
                    <a:pt x="2057" y="494"/>
                  </a:lnTo>
                  <a:lnTo>
                    <a:pt x="2041" y="495"/>
                  </a:lnTo>
                  <a:lnTo>
                    <a:pt x="2036" y="520"/>
                  </a:lnTo>
                  <a:lnTo>
                    <a:pt x="2027" y="539"/>
                  </a:lnTo>
                  <a:lnTo>
                    <a:pt x="2015" y="555"/>
                  </a:lnTo>
                  <a:lnTo>
                    <a:pt x="2001" y="570"/>
                  </a:lnTo>
                  <a:lnTo>
                    <a:pt x="1988" y="588"/>
                  </a:lnTo>
                  <a:lnTo>
                    <a:pt x="1980" y="609"/>
                  </a:lnTo>
                  <a:lnTo>
                    <a:pt x="1974" y="633"/>
                  </a:lnTo>
                  <a:lnTo>
                    <a:pt x="1985" y="642"/>
                  </a:lnTo>
                  <a:lnTo>
                    <a:pt x="1995" y="652"/>
                  </a:lnTo>
                  <a:lnTo>
                    <a:pt x="2002" y="665"/>
                  </a:lnTo>
                  <a:lnTo>
                    <a:pt x="2006" y="680"/>
                  </a:lnTo>
                  <a:lnTo>
                    <a:pt x="2001" y="682"/>
                  </a:lnTo>
                  <a:lnTo>
                    <a:pt x="1999" y="684"/>
                  </a:lnTo>
                  <a:lnTo>
                    <a:pt x="1997" y="686"/>
                  </a:lnTo>
                  <a:lnTo>
                    <a:pt x="1997" y="686"/>
                  </a:lnTo>
                  <a:lnTo>
                    <a:pt x="1997" y="687"/>
                  </a:lnTo>
                  <a:lnTo>
                    <a:pt x="1995" y="689"/>
                  </a:lnTo>
                  <a:lnTo>
                    <a:pt x="1995" y="693"/>
                  </a:lnTo>
                  <a:lnTo>
                    <a:pt x="1994" y="694"/>
                  </a:lnTo>
                  <a:lnTo>
                    <a:pt x="1971" y="703"/>
                  </a:lnTo>
                  <a:lnTo>
                    <a:pt x="1968" y="724"/>
                  </a:lnTo>
                  <a:lnTo>
                    <a:pt x="1961" y="740"/>
                  </a:lnTo>
                  <a:lnTo>
                    <a:pt x="1954" y="752"/>
                  </a:lnTo>
                  <a:lnTo>
                    <a:pt x="1943" y="762"/>
                  </a:lnTo>
                  <a:lnTo>
                    <a:pt x="1934" y="773"/>
                  </a:lnTo>
                  <a:lnTo>
                    <a:pt x="1926" y="787"/>
                  </a:lnTo>
                  <a:lnTo>
                    <a:pt x="1920" y="787"/>
                  </a:lnTo>
                  <a:lnTo>
                    <a:pt x="1920" y="783"/>
                  </a:lnTo>
                  <a:lnTo>
                    <a:pt x="1906" y="764"/>
                  </a:lnTo>
                  <a:lnTo>
                    <a:pt x="1898" y="743"/>
                  </a:lnTo>
                  <a:lnTo>
                    <a:pt x="1892" y="720"/>
                  </a:lnTo>
                  <a:lnTo>
                    <a:pt x="1882" y="694"/>
                  </a:lnTo>
                  <a:lnTo>
                    <a:pt x="1868" y="701"/>
                  </a:lnTo>
                  <a:lnTo>
                    <a:pt x="1859" y="710"/>
                  </a:lnTo>
                  <a:lnTo>
                    <a:pt x="1849" y="717"/>
                  </a:lnTo>
                  <a:lnTo>
                    <a:pt x="1838" y="722"/>
                  </a:lnTo>
                  <a:lnTo>
                    <a:pt x="1821" y="726"/>
                  </a:lnTo>
                  <a:lnTo>
                    <a:pt x="1819" y="724"/>
                  </a:lnTo>
                  <a:lnTo>
                    <a:pt x="1817" y="724"/>
                  </a:lnTo>
                  <a:lnTo>
                    <a:pt x="1816" y="724"/>
                  </a:lnTo>
                  <a:lnTo>
                    <a:pt x="1814" y="722"/>
                  </a:lnTo>
                  <a:lnTo>
                    <a:pt x="1810" y="722"/>
                  </a:lnTo>
                  <a:lnTo>
                    <a:pt x="1809" y="701"/>
                  </a:lnTo>
                  <a:lnTo>
                    <a:pt x="1807" y="684"/>
                  </a:lnTo>
                  <a:lnTo>
                    <a:pt x="1803" y="670"/>
                  </a:lnTo>
                  <a:lnTo>
                    <a:pt x="1800" y="654"/>
                  </a:lnTo>
                  <a:lnTo>
                    <a:pt x="1798" y="633"/>
                  </a:lnTo>
                  <a:lnTo>
                    <a:pt x="1807" y="624"/>
                  </a:lnTo>
                  <a:lnTo>
                    <a:pt x="1810" y="616"/>
                  </a:lnTo>
                  <a:lnTo>
                    <a:pt x="1812" y="605"/>
                  </a:lnTo>
                  <a:lnTo>
                    <a:pt x="1817" y="591"/>
                  </a:lnTo>
                  <a:lnTo>
                    <a:pt x="1821" y="588"/>
                  </a:lnTo>
                  <a:lnTo>
                    <a:pt x="1826" y="583"/>
                  </a:lnTo>
                  <a:lnTo>
                    <a:pt x="1831" y="577"/>
                  </a:lnTo>
                  <a:lnTo>
                    <a:pt x="1837" y="572"/>
                  </a:lnTo>
                  <a:lnTo>
                    <a:pt x="1840" y="574"/>
                  </a:lnTo>
                  <a:lnTo>
                    <a:pt x="1842" y="576"/>
                  </a:lnTo>
                  <a:lnTo>
                    <a:pt x="1844" y="577"/>
                  </a:lnTo>
                  <a:lnTo>
                    <a:pt x="1845" y="579"/>
                  </a:lnTo>
                  <a:lnTo>
                    <a:pt x="1845" y="579"/>
                  </a:lnTo>
                  <a:lnTo>
                    <a:pt x="1849" y="576"/>
                  </a:lnTo>
                  <a:lnTo>
                    <a:pt x="1851" y="572"/>
                  </a:lnTo>
                  <a:lnTo>
                    <a:pt x="1852" y="569"/>
                  </a:lnTo>
                  <a:lnTo>
                    <a:pt x="1854" y="563"/>
                  </a:lnTo>
                  <a:lnTo>
                    <a:pt x="1856" y="560"/>
                  </a:lnTo>
                  <a:lnTo>
                    <a:pt x="1868" y="553"/>
                  </a:lnTo>
                  <a:lnTo>
                    <a:pt x="1878" y="549"/>
                  </a:lnTo>
                  <a:lnTo>
                    <a:pt x="1887" y="541"/>
                  </a:lnTo>
                  <a:lnTo>
                    <a:pt x="1884" y="539"/>
                  </a:lnTo>
                  <a:lnTo>
                    <a:pt x="1882" y="539"/>
                  </a:lnTo>
                  <a:lnTo>
                    <a:pt x="1880" y="539"/>
                  </a:lnTo>
                  <a:lnTo>
                    <a:pt x="1880" y="537"/>
                  </a:lnTo>
                  <a:lnTo>
                    <a:pt x="1880" y="537"/>
                  </a:lnTo>
                  <a:lnTo>
                    <a:pt x="1880" y="534"/>
                  </a:lnTo>
                  <a:lnTo>
                    <a:pt x="1878" y="530"/>
                  </a:lnTo>
                  <a:lnTo>
                    <a:pt x="1891" y="514"/>
                  </a:lnTo>
                  <a:lnTo>
                    <a:pt x="1903" y="495"/>
                  </a:lnTo>
                  <a:lnTo>
                    <a:pt x="1913" y="473"/>
                  </a:lnTo>
                  <a:lnTo>
                    <a:pt x="1924" y="450"/>
                  </a:lnTo>
                  <a:lnTo>
                    <a:pt x="1934" y="427"/>
                  </a:lnTo>
                  <a:lnTo>
                    <a:pt x="1947" y="406"/>
                  </a:lnTo>
                  <a:lnTo>
                    <a:pt x="1959" y="392"/>
                  </a:lnTo>
                  <a:lnTo>
                    <a:pt x="1974" y="384"/>
                  </a:lnTo>
                  <a:lnTo>
                    <a:pt x="1974" y="370"/>
                  </a:lnTo>
                  <a:lnTo>
                    <a:pt x="1990" y="370"/>
                  </a:lnTo>
                  <a:lnTo>
                    <a:pt x="1999" y="354"/>
                  </a:lnTo>
                  <a:lnTo>
                    <a:pt x="2013" y="343"/>
                  </a:lnTo>
                  <a:lnTo>
                    <a:pt x="2032" y="338"/>
                  </a:lnTo>
                  <a:lnTo>
                    <a:pt x="2034" y="340"/>
                  </a:lnTo>
                  <a:lnTo>
                    <a:pt x="2036" y="340"/>
                  </a:lnTo>
                  <a:lnTo>
                    <a:pt x="2036" y="340"/>
                  </a:lnTo>
                  <a:lnTo>
                    <a:pt x="2037" y="340"/>
                  </a:lnTo>
                  <a:lnTo>
                    <a:pt x="2041" y="342"/>
                  </a:lnTo>
                  <a:lnTo>
                    <a:pt x="2041" y="329"/>
                  </a:lnTo>
                  <a:lnTo>
                    <a:pt x="2046" y="329"/>
                  </a:lnTo>
                  <a:lnTo>
                    <a:pt x="2050" y="329"/>
                  </a:lnTo>
                  <a:lnTo>
                    <a:pt x="2053" y="329"/>
                  </a:lnTo>
                  <a:lnTo>
                    <a:pt x="2055" y="329"/>
                  </a:lnTo>
                  <a:lnTo>
                    <a:pt x="2057" y="331"/>
                  </a:lnTo>
                  <a:lnTo>
                    <a:pt x="2058" y="331"/>
                  </a:lnTo>
                  <a:lnTo>
                    <a:pt x="2064" y="335"/>
                  </a:lnTo>
                  <a:lnTo>
                    <a:pt x="2070" y="321"/>
                  </a:lnTo>
                  <a:lnTo>
                    <a:pt x="2081" y="312"/>
                  </a:lnTo>
                  <a:lnTo>
                    <a:pt x="2093" y="309"/>
                  </a:lnTo>
                  <a:lnTo>
                    <a:pt x="2109" y="305"/>
                  </a:lnTo>
                  <a:lnTo>
                    <a:pt x="2125" y="303"/>
                  </a:lnTo>
                  <a:lnTo>
                    <a:pt x="2132" y="310"/>
                  </a:lnTo>
                  <a:lnTo>
                    <a:pt x="2140" y="314"/>
                  </a:lnTo>
                  <a:lnTo>
                    <a:pt x="2147" y="315"/>
                  </a:lnTo>
                  <a:lnTo>
                    <a:pt x="2154" y="317"/>
                  </a:lnTo>
                  <a:lnTo>
                    <a:pt x="2160" y="324"/>
                  </a:lnTo>
                  <a:lnTo>
                    <a:pt x="2163" y="338"/>
                  </a:lnTo>
                  <a:lnTo>
                    <a:pt x="2161" y="340"/>
                  </a:lnTo>
                  <a:lnTo>
                    <a:pt x="2160" y="342"/>
                  </a:lnTo>
                  <a:lnTo>
                    <a:pt x="2158" y="342"/>
                  </a:lnTo>
                  <a:lnTo>
                    <a:pt x="2158" y="343"/>
                  </a:lnTo>
                  <a:lnTo>
                    <a:pt x="2156" y="345"/>
                  </a:lnTo>
                  <a:lnTo>
                    <a:pt x="2156" y="349"/>
                  </a:lnTo>
                  <a:lnTo>
                    <a:pt x="2158" y="352"/>
                  </a:lnTo>
                  <a:lnTo>
                    <a:pt x="2160" y="352"/>
                  </a:lnTo>
                  <a:lnTo>
                    <a:pt x="2161" y="354"/>
                  </a:lnTo>
                  <a:lnTo>
                    <a:pt x="2163" y="357"/>
                  </a:lnTo>
                  <a:lnTo>
                    <a:pt x="2175" y="352"/>
                  </a:lnTo>
                  <a:lnTo>
                    <a:pt x="2182" y="350"/>
                  </a:lnTo>
                  <a:lnTo>
                    <a:pt x="2187" y="350"/>
                  </a:lnTo>
                  <a:lnTo>
                    <a:pt x="2189" y="354"/>
                  </a:lnTo>
                  <a:lnTo>
                    <a:pt x="2191" y="359"/>
                  </a:lnTo>
                  <a:lnTo>
                    <a:pt x="2196" y="364"/>
                  </a:lnTo>
                  <a:lnTo>
                    <a:pt x="2201" y="370"/>
                  </a:lnTo>
                  <a:lnTo>
                    <a:pt x="2233" y="373"/>
                  </a:lnTo>
                  <a:lnTo>
                    <a:pt x="2245" y="380"/>
                  </a:lnTo>
                  <a:lnTo>
                    <a:pt x="2259" y="391"/>
                  </a:lnTo>
                  <a:lnTo>
                    <a:pt x="2273" y="405"/>
                  </a:lnTo>
                  <a:lnTo>
                    <a:pt x="2285" y="420"/>
                  </a:lnTo>
                  <a:lnTo>
                    <a:pt x="2296" y="436"/>
                  </a:lnTo>
                  <a:lnTo>
                    <a:pt x="2299" y="452"/>
                  </a:lnTo>
                  <a:lnTo>
                    <a:pt x="2297" y="467"/>
                  </a:lnTo>
                  <a:lnTo>
                    <a:pt x="2285" y="480"/>
                  </a:lnTo>
                  <a:lnTo>
                    <a:pt x="2269" y="488"/>
                  </a:lnTo>
                  <a:lnTo>
                    <a:pt x="2252" y="488"/>
                  </a:lnTo>
                  <a:lnTo>
                    <a:pt x="2236" y="481"/>
                  </a:lnTo>
                  <a:lnTo>
                    <a:pt x="2222" y="474"/>
                  </a:lnTo>
                  <a:lnTo>
                    <a:pt x="2208" y="469"/>
                  </a:lnTo>
                  <a:lnTo>
                    <a:pt x="2210" y="481"/>
                  </a:lnTo>
                  <a:lnTo>
                    <a:pt x="2212" y="497"/>
                  </a:lnTo>
                  <a:lnTo>
                    <a:pt x="2214" y="514"/>
                  </a:lnTo>
                  <a:lnTo>
                    <a:pt x="2217" y="528"/>
                  </a:lnTo>
                  <a:lnTo>
                    <a:pt x="2221" y="537"/>
                  </a:lnTo>
                  <a:lnTo>
                    <a:pt x="2224" y="542"/>
                  </a:lnTo>
                  <a:lnTo>
                    <a:pt x="2229" y="544"/>
                  </a:lnTo>
                  <a:lnTo>
                    <a:pt x="2233" y="548"/>
                  </a:lnTo>
                  <a:lnTo>
                    <a:pt x="2240" y="549"/>
                  </a:lnTo>
                  <a:lnTo>
                    <a:pt x="2238" y="537"/>
                  </a:lnTo>
                  <a:lnTo>
                    <a:pt x="2236" y="528"/>
                  </a:lnTo>
                  <a:lnTo>
                    <a:pt x="2236" y="518"/>
                  </a:lnTo>
                  <a:lnTo>
                    <a:pt x="2240" y="518"/>
                  </a:lnTo>
                  <a:lnTo>
                    <a:pt x="2240" y="514"/>
                  </a:lnTo>
                  <a:lnTo>
                    <a:pt x="2252" y="521"/>
                  </a:lnTo>
                  <a:lnTo>
                    <a:pt x="2264" y="528"/>
                  </a:lnTo>
                  <a:lnTo>
                    <a:pt x="2278" y="534"/>
                  </a:lnTo>
                  <a:lnTo>
                    <a:pt x="2280" y="530"/>
                  </a:lnTo>
                  <a:lnTo>
                    <a:pt x="2282" y="527"/>
                  </a:lnTo>
                  <a:lnTo>
                    <a:pt x="2283" y="525"/>
                  </a:lnTo>
                  <a:lnTo>
                    <a:pt x="2285" y="520"/>
                  </a:lnTo>
                  <a:lnTo>
                    <a:pt x="2285" y="514"/>
                  </a:lnTo>
                  <a:lnTo>
                    <a:pt x="2283" y="513"/>
                  </a:lnTo>
                  <a:lnTo>
                    <a:pt x="2282" y="511"/>
                  </a:lnTo>
                  <a:lnTo>
                    <a:pt x="2280" y="509"/>
                  </a:lnTo>
                  <a:lnTo>
                    <a:pt x="2280" y="507"/>
                  </a:lnTo>
                  <a:lnTo>
                    <a:pt x="2280" y="504"/>
                  </a:lnTo>
                  <a:lnTo>
                    <a:pt x="2278" y="499"/>
                  </a:lnTo>
                  <a:lnTo>
                    <a:pt x="2294" y="492"/>
                  </a:lnTo>
                  <a:lnTo>
                    <a:pt x="2304" y="481"/>
                  </a:lnTo>
                  <a:lnTo>
                    <a:pt x="2313" y="469"/>
                  </a:lnTo>
                  <a:lnTo>
                    <a:pt x="2318" y="471"/>
                  </a:lnTo>
                  <a:lnTo>
                    <a:pt x="2325" y="473"/>
                  </a:lnTo>
                  <a:lnTo>
                    <a:pt x="2332" y="474"/>
                  </a:lnTo>
                  <a:lnTo>
                    <a:pt x="2339" y="476"/>
                  </a:lnTo>
                  <a:lnTo>
                    <a:pt x="2336" y="438"/>
                  </a:lnTo>
                  <a:lnTo>
                    <a:pt x="2329" y="396"/>
                  </a:lnTo>
                  <a:lnTo>
                    <a:pt x="2358" y="396"/>
                  </a:lnTo>
                  <a:lnTo>
                    <a:pt x="2365" y="403"/>
                  </a:lnTo>
                  <a:lnTo>
                    <a:pt x="2372" y="413"/>
                  </a:lnTo>
                  <a:lnTo>
                    <a:pt x="2378" y="422"/>
                  </a:lnTo>
                  <a:lnTo>
                    <a:pt x="2378" y="431"/>
                  </a:lnTo>
                  <a:lnTo>
                    <a:pt x="2374" y="432"/>
                  </a:lnTo>
                  <a:lnTo>
                    <a:pt x="2372" y="432"/>
                  </a:lnTo>
                  <a:lnTo>
                    <a:pt x="2369" y="434"/>
                  </a:lnTo>
                  <a:lnTo>
                    <a:pt x="2362" y="434"/>
                  </a:lnTo>
                  <a:lnTo>
                    <a:pt x="2362" y="453"/>
                  </a:lnTo>
                  <a:lnTo>
                    <a:pt x="2367" y="455"/>
                  </a:lnTo>
                  <a:lnTo>
                    <a:pt x="2369" y="457"/>
                  </a:lnTo>
                  <a:lnTo>
                    <a:pt x="2372" y="459"/>
                  </a:lnTo>
                  <a:lnTo>
                    <a:pt x="2376" y="460"/>
                  </a:lnTo>
                  <a:lnTo>
                    <a:pt x="2381" y="460"/>
                  </a:lnTo>
                  <a:lnTo>
                    <a:pt x="2383" y="460"/>
                  </a:lnTo>
                  <a:lnTo>
                    <a:pt x="2385" y="459"/>
                  </a:lnTo>
                  <a:lnTo>
                    <a:pt x="2385" y="459"/>
                  </a:lnTo>
                  <a:lnTo>
                    <a:pt x="2386" y="459"/>
                  </a:lnTo>
                  <a:lnTo>
                    <a:pt x="2390" y="457"/>
                  </a:lnTo>
                  <a:lnTo>
                    <a:pt x="2392" y="452"/>
                  </a:lnTo>
                  <a:lnTo>
                    <a:pt x="2392" y="448"/>
                  </a:lnTo>
                  <a:lnTo>
                    <a:pt x="2392" y="443"/>
                  </a:lnTo>
                  <a:lnTo>
                    <a:pt x="2392" y="439"/>
                  </a:lnTo>
                  <a:lnTo>
                    <a:pt x="2390" y="434"/>
                  </a:lnTo>
                  <a:lnTo>
                    <a:pt x="2402" y="418"/>
                  </a:lnTo>
                  <a:lnTo>
                    <a:pt x="2416" y="405"/>
                  </a:lnTo>
                  <a:lnTo>
                    <a:pt x="2428" y="389"/>
                  </a:lnTo>
                  <a:lnTo>
                    <a:pt x="2434" y="387"/>
                  </a:lnTo>
                  <a:lnTo>
                    <a:pt x="2439" y="387"/>
                  </a:lnTo>
                  <a:lnTo>
                    <a:pt x="2441" y="385"/>
                  </a:lnTo>
                  <a:lnTo>
                    <a:pt x="2444" y="387"/>
                  </a:lnTo>
                  <a:lnTo>
                    <a:pt x="2448" y="389"/>
                  </a:lnTo>
                  <a:lnTo>
                    <a:pt x="2449" y="392"/>
                  </a:lnTo>
                  <a:lnTo>
                    <a:pt x="2451" y="396"/>
                  </a:lnTo>
                  <a:lnTo>
                    <a:pt x="2453" y="398"/>
                  </a:lnTo>
                  <a:lnTo>
                    <a:pt x="2454" y="401"/>
                  </a:lnTo>
                  <a:lnTo>
                    <a:pt x="2458" y="403"/>
                  </a:lnTo>
                  <a:lnTo>
                    <a:pt x="2458" y="399"/>
                  </a:lnTo>
                  <a:lnTo>
                    <a:pt x="2461" y="396"/>
                  </a:lnTo>
                  <a:lnTo>
                    <a:pt x="2463" y="392"/>
                  </a:lnTo>
                  <a:lnTo>
                    <a:pt x="2465" y="389"/>
                  </a:lnTo>
                  <a:lnTo>
                    <a:pt x="2465" y="384"/>
                  </a:lnTo>
                  <a:lnTo>
                    <a:pt x="2467" y="377"/>
                  </a:lnTo>
                  <a:lnTo>
                    <a:pt x="2482" y="377"/>
                  </a:lnTo>
                  <a:lnTo>
                    <a:pt x="2496" y="380"/>
                  </a:lnTo>
                  <a:lnTo>
                    <a:pt x="2509" y="384"/>
                  </a:lnTo>
                  <a:lnTo>
                    <a:pt x="2500" y="391"/>
                  </a:lnTo>
                  <a:lnTo>
                    <a:pt x="2491" y="396"/>
                  </a:lnTo>
                  <a:lnTo>
                    <a:pt x="2484" y="401"/>
                  </a:lnTo>
                  <a:lnTo>
                    <a:pt x="2477" y="411"/>
                  </a:lnTo>
                  <a:lnTo>
                    <a:pt x="2486" y="411"/>
                  </a:lnTo>
                  <a:lnTo>
                    <a:pt x="2491" y="406"/>
                  </a:lnTo>
                  <a:lnTo>
                    <a:pt x="2503" y="401"/>
                  </a:lnTo>
                  <a:lnTo>
                    <a:pt x="2516" y="396"/>
                  </a:lnTo>
                  <a:lnTo>
                    <a:pt x="2526" y="392"/>
                  </a:lnTo>
                  <a:lnTo>
                    <a:pt x="2537" y="389"/>
                  </a:lnTo>
                  <a:lnTo>
                    <a:pt x="2540" y="389"/>
                  </a:lnTo>
                  <a:lnTo>
                    <a:pt x="2542" y="391"/>
                  </a:lnTo>
                  <a:lnTo>
                    <a:pt x="2545" y="394"/>
                  </a:lnTo>
                  <a:lnTo>
                    <a:pt x="2547" y="396"/>
                  </a:lnTo>
                  <a:lnTo>
                    <a:pt x="2549" y="398"/>
                  </a:lnTo>
                  <a:lnTo>
                    <a:pt x="2552" y="398"/>
                  </a:lnTo>
                  <a:lnTo>
                    <a:pt x="2559" y="399"/>
                  </a:lnTo>
                  <a:lnTo>
                    <a:pt x="2561" y="396"/>
                  </a:lnTo>
                  <a:lnTo>
                    <a:pt x="2563" y="392"/>
                  </a:lnTo>
                  <a:lnTo>
                    <a:pt x="2564" y="391"/>
                  </a:lnTo>
                  <a:lnTo>
                    <a:pt x="2564" y="387"/>
                  </a:lnTo>
                  <a:lnTo>
                    <a:pt x="2566" y="382"/>
                  </a:lnTo>
                  <a:lnTo>
                    <a:pt x="2566" y="377"/>
                  </a:lnTo>
                  <a:lnTo>
                    <a:pt x="2563" y="373"/>
                  </a:lnTo>
                  <a:lnTo>
                    <a:pt x="2561" y="370"/>
                  </a:lnTo>
                  <a:lnTo>
                    <a:pt x="2559" y="366"/>
                  </a:lnTo>
                  <a:lnTo>
                    <a:pt x="2559" y="361"/>
                  </a:lnTo>
                  <a:lnTo>
                    <a:pt x="2559" y="354"/>
                  </a:lnTo>
                  <a:lnTo>
                    <a:pt x="2564" y="350"/>
                  </a:lnTo>
                  <a:lnTo>
                    <a:pt x="2568" y="347"/>
                  </a:lnTo>
                  <a:lnTo>
                    <a:pt x="2571" y="345"/>
                  </a:lnTo>
                  <a:lnTo>
                    <a:pt x="2578" y="342"/>
                  </a:lnTo>
                  <a:lnTo>
                    <a:pt x="2582" y="343"/>
                  </a:lnTo>
                  <a:lnTo>
                    <a:pt x="2587" y="345"/>
                  </a:lnTo>
                  <a:lnTo>
                    <a:pt x="2594" y="345"/>
                  </a:lnTo>
                  <a:lnTo>
                    <a:pt x="2601" y="345"/>
                  </a:lnTo>
                  <a:lnTo>
                    <a:pt x="2610" y="356"/>
                  </a:lnTo>
                  <a:lnTo>
                    <a:pt x="2622" y="368"/>
                  </a:lnTo>
                  <a:lnTo>
                    <a:pt x="2640" y="380"/>
                  </a:lnTo>
                  <a:lnTo>
                    <a:pt x="2655" y="392"/>
                  </a:lnTo>
                  <a:lnTo>
                    <a:pt x="2669" y="399"/>
                  </a:lnTo>
                  <a:lnTo>
                    <a:pt x="2678" y="403"/>
                  </a:lnTo>
                  <a:lnTo>
                    <a:pt x="2680" y="401"/>
                  </a:lnTo>
                  <a:lnTo>
                    <a:pt x="2680" y="401"/>
                  </a:lnTo>
                  <a:lnTo>
                    <a:pt x="2680" y="399"/>
                  </a:lnTo>
                  <a:lnTo>
                    <a:pt x="2680" y="399"/>
                  </a:lnTo>
                  <a:lnTo>
                    <a:pt x="2681" y="396"/>
                  </a:lnTo>
                  <a:lnTo>
                    <a:pt x="2676" y="391"/>
                  </a:lnTo>
                  <a:lnTo>
                    <a:pt x="2673" y="387"/>
                  </a:lnTo>
                  <a:lnTo>
                    <a:pt x="2671" y="382"/>
                  </a:lnTo>
                  <a:lnTo>
                    <a:pt x="2667" y="377"/>
                  </a:lnTo>
                  <a:lnTo>
                    <a:pt x="2666" y="370"/>
                  </a:lnTo>
                  <a:lnTo>
                    <a:pt x="2650" y="370"/>
                  </a:lnTo>
                  <a:lnTo>
                    <a:pt x="2652" y="349"/>
                  </a:lnTo>
                  <a:lnTo>
                    <a:pt x="2648" y="333"/>
                  </a:lnTo>
                  <a:lnTo>
                    <a:pt x="2646" y="319"/>
                  </a:lnTo>
                  <a:lnTo>
                    <a:pt x="2643" y="300"/>
                  </a:lnTo>
                  <a:lnTo>
                    <a:pt x="2653" y="293"/>
                  </a:lnTo>
                  <a:lnTo>
                    <a:pt x="2660" y="284"/>
                  </a:lnTo>
                  <a:lnTo>
                    <a:pt x="2664" y="274"/>
                  </a:lnTo>
                  <a:lnTo>
                    <a:pt x="2667" y="261"/>
                  </a:lnTo>
                  <a:lnTo>
                    <a:pt x="2671" y="251"/>
                  </a:lnTo>
                  <a:lnTo>
                    <a:pt x="2676" y="240"/>
                  </a:lnTo>
                  <a:lnTo>
                    <a:pt x="2683" y="232"/>
                  </a:lnTo>
                  <a:lnTo>
                    <a:pt x="2692" y="226"/>
                  </a:lnTo>
                  <a:lnTo>
                    <a:pt x="2708" y="225"/>
                  </a:lnTo>
                  <a:lnTo>
                    <a:pt x="2727" y="226"/>
                  </a:lnTo>
                  <a:lnTo>
                    <a:pt x="2732" y="235"/>
                  </a:lnTo>
                  <a:lnTo>
                    <a:pt x="2739" y="242"/>
                  </a:lnTo>
                  <a:lnTo>
                    <a:pt x="2737" y="256"/>
                  </a:lnTo>
                  <a:lnTo>
                    <a:pt x="2734" y="270"/>
                  </a:lnTo>
                  <a:lnTo>
                    <a:pt x="2730" y="282"/>
                  </a:lnTo>
                  <a:lnTo>
                    <a:pt x="2729" y="293"/>
                  </a:lnTo>
                  <a:lnTo>
                    <a:pt x="2727" y="300"/>
                  </a:lnTo>
                  <a:lnTo>
                    <a:pt x="2730" y="309"/>
                  </a:lnTo>
                  <a:lnTo>
                    <a:pt x="2736" y="321"/>
                  </a:lnTo>
                  <a:lnTo>
                    <a:pt x="2739" y="335"/>
                  </a:lnTo>
                  <a:lnTo>
                    <a:pt x="2742" y="345"/>
                  </a:lnTo>
                  <a:lnTo>
                    <a:pt x="2742" y="357"/>
                  </a:lnTo>
                  <a:lnTo>
                    <a:pt x="2739" y="368"/>
                  </a:lnTo>
                  <a:lnTo>
                    <a:pt x="2736" y="377"/>
                  </a:lnTo>
                  <a:lnTo>
                    <a:pt x="2736" y="384"/>
                  </a:lnTo>
                  <a:lnTo>
                    <a:pt x="2737" y="389"/>
                  </a:lnTo>
                  <a:lnTo>
                    <a:pt x="2739" y="392"/>
                  </a:lnTo>
                  <a:lnTo>
                    <a:pt x="2742" y="396"/>
                  </a:lnTo>
                  <a:lnTo>
                    <a:pt x="2746" y="399"/>
                  </a:lnTo>
                  <a:lnTo>
                    <a:pt x="2748" y="405"/>
                  </a:lnTo>
                  <a:lnTo>
                    <a:pt x="2751" y="411"/>
                  </a:lnTo>
                  <a:lnTo>
                    <a:pt x="2746" y="422"/>
                  </a:lnTo>
                  <a:lnTo>
                    <a:pt x="2742" y="434"/>
                  </a:lnTo>
                  <a:lnTo>
                    <a:pt x="2742" y="450"/>
                  </a:lnTo>
                  <a:lnTo>
                    <a:pt x="2737" y="453"/>
                  </a:lnTo>
                  <a:lnTo>
                    <a:pt x="2734" y="457"/>
                  </a:lnTo>
                  <a:lnTo>
                    <a:pt x="2729" y="459"/>
                  </a:lnTo>
                  <a:lnTo>
                    <a:pt x="2723" y="462"/>
                  </a:lnTo>
                  <a:lnTo>
                    <a:pt x="2716" y="464"/>
                  </a:lnTo>
                  <a:lnTo>
                    <a:pt x="2716" y="469"/>
                  </a:lnTo>
                  <a:lnTo>
                    <a:pt x="2736" y="469"/>
                  </a:lnTo>
                  <a:lnTo>
                    <a:pt x="2737" y="467"/>
                  </a:lnTo>
                  <a:lnTo>
                    <a:pt x="2737" y="467"/>
                  </a:lnTo>
                  <a:lnTo>
                    <a:pt x="2739" y="466"/>
                  </a:lnTo>
                  <a:lnTo>
                    <a:pt x="2739" y="466"/>
                  </a:lnTo>
                  <a:lnTo>
                    <a:pt x="2742" y="464"/>
                  </a:lnTo>
                  <a:lnTo>
                    <a:pt x="2749" y="452"/>
                  </a:lnTo>
                  <a:lnTo>
                    <a:pt x="2756" y="438"/>
                  </a:lnTo>
                  <a:lnTo>
                    <a:pt x="2762" y="427"/>
                  </a:lnTo>
                  <a:lnTo>
                    <a:pt x="2765" y="410"/>
                  </a:lnTo>
                  <a:lnTo>
                    <a:pt x="2762" y="394"/>
                  </a:lnTo>
                  <a:lnTo>
                    <a:pt x="2760" y="378"/>
                  </a:lnTo>
                  <a:lnTo>
                    <a:pt x="2758" y="364"/>
                  </a:lnTo>
                  <a:lnTo>
                    <a:pt x="2777" y="364"/>
                  </a:lnTo>
                  <a:lnTo>
                    <a:pt x="2795" y="364"/>
                  </a:lnTo>
                  <a:lnTo>
                    <a:pt x="2812" y="370"/>
                  </a:lnTo>
                  <a:lnTo>
                    <a:pt x="2812" y="364"/>
                  </a:lnTo>
                  <a:lnTo>
                    <a:pt x="2795" y="357"/>
                  </a:lnTo>
                  <a:lnTo>
                    <a:pt x="2774" y="349"/>
                  </a:lnTo>
                  <a:lnTo>
                    <a:pt x="2755" y="342"/>
                  </a:lnTo>
                  <a:lnTo>
                    <a:pt x="2751" y="324"/>
                  </a:lnTo>
                  <a:lnTo>
                    <a:pt x="2746" y="312"/>
                  </a:lnTo>
                  <a:lnTo>
                    <a:pt x="2741" y="302"/>
                  </a:lnTo>
                  <a:lnTo>
                    <a:pt x="2736" y="288"/>
                  </a:lnTo>
                  <a:lnTo>
                    <a:pt x="2758" y="268"/>
                  </a:lnTo>
                  <a:lnTo>
                    <a:pt x="2758" y="235"/>
                  </a:lnTo>
                  <a:lnTo>
                    <a:pt x="2762" y="235"/>
                  </a:lnTo>
                  <a:lnTo>
                    <a:pt x="2765" y="235"/>
                  </a:lnTo>
                  <a:lnTo>
                    <a:pt x="2767" y="235"/>
                  </a:lnTo>
                  <a:lnTo>
                    <a:pt x="2767" y="237"/>
                  </a:lnTo>
                  <a:lnTo>
                    <a:pt x="2770" y="239"/>
                  </a:lnTo>
                  <a:lnTo>
                    <a:pt x="2774" y="249"/>
                  </a:lnTo>
                  <a:lnTo>
                    <a:pt x="2777" y="260"/>
                  </a:lnTo>
                  <a:lnTo>
                    <a:pt x="2784" y="268"/>
                  </a:lnTo>
                  <a:lnTo>
                    <a:pt x="2797" y="261"/>
                  </a:lnTo>
                  <a:lnTo>
                    <a:pt x="2812" y="258"/>
                  </a:lnTo>
                  <a:lnTo>
                    <a:pt x="2832" y="258"/>
                  </a:lnTo>
                  <a:lnTo>
                    <a:pt x="2842" y="272"/>
                  </a:lnTo>
                  <a:lnTo>
                    <a:pt x="2858" y="286"/>
                  </a:lnTo>
                  <a:lnTo>
                    <a:pt x="2873" y="296"/>
                  </a:lnTo>
                  <a:lnTo>
                    <a:pt x="2873" y="288"/>
                  </a:lnTo>
                  <a:lnTo>
                    <a:pt x="2861" y="275"/>
                  </a:lnTo>
                  <a:lnTo>
                    <a:pt x="2852" y="260"/>
                  </a:lnTo>
                  <a:lnTo>
                    <a:pt x="2847" y="240"/>
                  </a:lnTo>
                  <a:lnTo>
                    <a:pt x="2842" y="221"/>
                  </a:lnTo>
                  <a:lnTo>
                    <a:pt x="2838" y="200"/>
                  </a:lnTo>
                  <a:lnTo>
                    <a:pt x="2861" y="193"/>
                  </a:lnTo>
                  <a:lnTo>
                    <a:pt x="2886" y="188"/>
                  </a:lnTo>
                  <a:lnTo>
                    <a:pt x="2893" y="204"/>
                  </a:lnTo>
                  <a:lnTo>
                    <a:pt x="2896" y="204"/>
                  </a:lnTo>
                  <a:lnTo>
                    <a:pt x="2900" y="188"/>
                  </a:lnTo>
                  <a:lnTo>
                    <a:pt x="2903" y="171"/>
                  </a:lnTo>
                  <a:lnTo>
                    <a:pt x="2908" y="153"/>
                  </a:lnTo>
                  <a:lnTo>
                    <a:pt x="2924" y="144"/>
                  </a:lnTo>
                  <a:lnTo>
                    <a:pt x="2936" y="134"/>
                  </a:lnTo>
                  <a:lnTo>
                    <a:pt x="2950" y="123"/>
                  </a:lnTo>
                  <a:lnTo>
                    <a:pt x="2964" y="117"/>
                  </a:lnTo>
                  <a:lnTo>
                    <a:pt x="2980" y="111"/>
                  </a:lnTo>
                  <a:lnTo>
                    <a:pt x="3001" y="111"/>
                  </a:lnTo>
                  <a:lnTo>
                    <a:pt x="3003" y="104"/>
                  </a:lnTo>
                  <a:lnTo>
                    <a:pt x="3006" y="99"/>
                  </a:lnTo>
                  <a:lnTo>
                    <a:pt x="3008" y="94"/>
                  </a:lnTo>
                  <a:lnTo>
                    <a:pt x="3011" y="89"/>
                  </a:lnTo>
                  <a:lnTo>
                    <a:pt x="3022" y="89"/>
                  </a:lnTo>
                  <a:lnTo>
                    <a:pt x="3036" y="89"/>
                  </a:lnTo>
                  <a:lnTo>
                    <a:pt x="3050" y="89"/>
                  </a:lnTo>
                  <a:lnTo>
                    <a:pt x="3060" y="89"/>
                  </a:lnTo>
                  <a:lnTo>
                    <a:pt x="3065" y="89"/>
                  </a:lnTo>
                  <a:lnTo>
                    <a:pt x="3072" y="83"/>
                  </a:lnTo>
                  <a:lnTo>
                    <a:pt x="3079" y="78"/>
                  </a:lnTo>
                  <a:lnTo>
                    <a:pt x="3086" y="71"/>
                  </a:lnTo>
                  <a:lnTo>
                    <a:pt x="3092" y="66"/>
                  </a:lnTo>
                  <a:lnTo>
                    <a:pt x="3097" y="68"/>
                  </a:lnTo>
                  <a:lnTo>
                    <a:pt x="3100" y="68"/>
                  </a:lnTo>
                  <a:lnTo>
                    <a:pt x="3106" y="69"/>
                  </a:lnTo>
                  <a:lnTo>
                    <a:pt x="3111" y="69"/>
                  </a:lnTo>
                  <a:lnTo>
                    <a:pt x="3111" y="50"/>
                  </a:lnTo>
                  <a:lnTo>
                    <a:pt x="3126" y="43"/>
                  </a:lnTo>
                  <a:lnTo>
                    <a:pt x="3139" y="36"/>
                  </a:lnTo>
                  <a:lnTo>
                    <a:pt x="3151" y="27"/>
                  </a:lnTo>
                  <a:lnTo>
                    <a:pt x="3161" y="17"/>
                  </a:lnTo>
                  <a:lnTo>
                    <a:pt x="3165" y="0"/>
                  </a:lnTo>
                  <a:close/>
                </a:path>
              </a:pathLst>
            </a:custGeom>
            <a:grpFill/>
            <a:ln w="3175">
              <a:noFill/>
              <a:round/>
            </a:ln>
          </p:spPr>
          <p:txBody>
            <a:bodyPr vert="horz" wrap="square" lIns="121920" tIns="60960" rIns="121920" bIns="60960" numCol="1" anchor="t" anchorCtr="0" compatLnSpc="1"/>
            <a:lstStyle/>
            <a:p>
              <a:pPr defTabSz="1218565" latinLnBrk="1"/>
              <a:endParaRPr lang="ko-KR" altLang="en-US" sz="2400">
                <a:solidFill>
                  <a:prstClr val="black"/>
                </a:solidFill>
                <a:latin typeface="Arial" panose="020B0604020202020204"/>
              </a:endParaRPr>
            </a:p>
          </p:txBody>
        </p:sp>
        <p:sp>
          <p:nvSpPr>
            <p:cNvPr id="8" name="Freeform 11"/>
            <p:cNvSpPr>
              <a:spLocks noEditPoints="1"/>
            </p:cNvSpPr>
            <p:nvPr/>
          </p:nvSpPr>
          <p:spPr bwMode="auto">
            <a:xfrm>
              <a:off x="2097088" y="1382713"/>
              <a:ext cx="4552950" cy="1549400"/>
            </a:xfrm>
            <a:custGeom>
              <a:avLst/>
              <a:gdLst>
                <a:gd name="T0" fmla="*/ 0 w 2868"/>
                <a:gd name="T1" fmla="*/ 276 h 976"/>
                <a:gd name="T2" fmla="*/ 1210 w 2868"/>
                <a:gd name="T3" fmla="*/ 237 h 976"/>
                <a:gd name="T4" fmla="*/ 1742 w 2868"/>
                <a:gd name="T5" fmla="*/ 276 h 976"/>
                <a:gd name="T6" fmla="*/ 2863 w 2868"/>
                <a:gd name="T7" fmla="*/ 190 h 976"/>
                <a:gd name="T8" fmla="*/ 2804 w 2868"/>
                <a:gd name="T9" fmla="*/ 223 h 976"/>
                <a:gd name="T10" fmla="*/ 194 w 2868"/>
                <a:gd name="T11" fmla="*/ 279 h 976"/>
                <a:gd name="T12" fmla="*/ 98 w 2868"/>
                <a:gd name="T13" fmla="*/ 202 h 976"/>
                <a:gd name="T14" fmla="*/ 138 w 2868"/>
                <a:gd name="T15" fmla="*/ 150 h 976"/>
                <a:gd name="T16" fmla="*/ 1685 w 2868"/>
                <a:gd name="T17" fmla="*/ 166 h 976"/>
                <a:gd name="T18" fmla="*/ 1631 w 2868"/>
                <a:gd name="T19" fmla="*/ 295 h 976"/>
                <a:gd name="T20" fmla="*/ 1620 w 2868"/>
                <a:gd name="T21" fmla="*/ 218 h 976"/>
                <a:gd name="T22" fmla="*/ 1569 w 2868"/>
                <a:gd name="T23" fmla="*/ 159 h 976"/>
                <a:gd name="T24" fmla="*/ 1632 w 2868"/>
                <a:gd name="T25" fmla="*/ 157 h 976"/>
                <a:gd name="T26" fmla="*/ 2615 w 2868"/>
                <a:gd name="T27" fmla="*/ 120 h 976"/>
                <a:gd name="T28" fmla="*/ 2090 w 2868"/>
                <a:gd name="T29" fmla="*/ 120 h 976"/>
                <a:gd name="T30" fmla="*/ 2739 w 2868"/>
                <a:gd name="T31" fmla="*/ 87 h 976"/>
                <a:gd name="T32" fmla="*/ 2765 w 2868"/>
                <a:gd name="T33" fmla="*/ 195 h 976"/>
                <a:gd name="T34" fmla="*/ 2704 w 2868"/>
                <a:gd name="T35" fmla="*/ 92 h 976"/>
                <a:gd name="T36" fmla="*/ 2158 w 2868"/>
                <a:gd name="T37" fmla="*/ 99 h 976"/>
                <a:gd name="T38" fmla="*/ 1786 w 2868"/>
                <a:gd name="T39" fmla="*/ 89 h 976"/>
                <a:gd name="T40" fmla="*/ 1681 w 2868"/>
                <a:gd name="T41" fmla="*/ 89 h 976"/>
                <a:gd name="T42" fmla="*/ 2186 w 2868"/>
                <a:gd name="T43" fmla="*/ 45 h 976"/>
                <a:gd name="T44" fmla="*/ 596 w 2868"/>
                <a:gd name="T45" fmla="*/ 92 h 976"/>
                <a:gd name="T46" fmla="*/ 384 w 2868"/>
                <a:gd name="T47" fmla="*/ 253 h 976"/>
                <a:gd name="T48" fmla="*/ 330 w 2868"/>
                <a:gd name="T49" fmla="*/ 316 h 976"/>
                <a:gd name="T50" fmla="*/ 321 w 2868"/>
                <a:gd name="T51" fmla="*/ 361 h 976"/>
                <a:gd name="T52" fmla="*/ 205 w 2868"/>
                <a:gd name="T53" fmla="*/ 335 h 976"/>
                <a:gd name="T54" fmla="*/ 253 w 2868"/>
                <a:gd name="T55" fmla="*/ 248 h 976"/>
                <a:gd name="T56" fmla="*/ 304 w 2868"/>
                <a:gd name="T57" fmla="*/ 197 h 976"/>
                <a:gd name="T58" fmla="*/ 311 w 2868"/>
                <a:gd name="T59" fmla="*/ 188 h 976"/>
                <a:gd name="T60" fmla="*/ 192 w 2868"/>
                <a:gd name="T61" fmla="*/ 168 h 976"/>
                <a:gd name="T62" fmla="*/ 161 w 2868"/>
                <a:gd name="T63" fmla="*/ 131 h 976"/>
                <a:gd name="T64" fmla="*/ 253 w 2868"/>
                <a:gd name="T65" fmla="*/ 92 h 976"/>
                <a:gd name="T66" fmla="*/ 323 w 2868"/>
                <a:gd name="T67" fmla="*/ 77 h 976"/>
                <a:gd name="T68" fmla="*/ 2107 w 2868"/>
                <a:gd name="T69" fmla="*/ 80 h 976"/>
                <a:gd name="T70" fmla="*/ 2090 w 2868"/>
                <a:gd name="T71" fmla="*/ 59 h 976"/>
                <a:gd name="T72" fmla="*/ 2147 w 2868"/>
                <a:gd name="T73" fmla="*/ 30 h 976"/>
                <a:gd name="T74" fmla="*/ 1048 w 2868"/>
                <a:gd name="T75" fmla="*/ 73 h 976"/>
                <a:gd name="T76" fmla="*/ 1076 w 2868"/>
                <a:gd name="T77" fmla="*/ 131 h 976"/>
                <a:gd name="T78" fmla="*/ 1294 w 2868"/>
                <a:gd name="T79" fmla="*/ 147 h 976"/>
                <a:gd name="T80" fmla="*/ 1196 w 2868"/>
                <a:gd name="T81" fmla="*/ 243 h 976"/>
                <a:gd name="T82" fmla="*/ 1224 w 2868"/>
                <a:gd name="T83" fmla="*/ 353 h 976"/>
                <a:gd name="T84" fmla="*/ 1198 w 2868"/>
                <a:gd name="T85" fmla="*/ 415 h 976"/>
                <a:gd name="T86" fmla="*/ 1192 w 2868"/>
                <a:gd name="T87" fmla="*/ 490 h 976"/>
                <a:gd name="T88" fmla="*/ 1140 w 2868"/>
                <a:gd name="T89" fmla="*/ 538 h 976"/>
                <a:gd name="T90" fmla="*/ 1091 w 2868"/>
                <a:gd name="T91" fmla="*/ 602 h 976"/>
                <a:gd name="T92" fmla="*/ 1048 w 2868"/>
                <a:gd name="T93" fmla="*/ 696 h 976"/>
                <a:gd name="T94" fmla="*/ 911 w 2868"/>
                <a:gd name="T95" fmla="*/ 784 h 976"/>
                <a:gd name="T96" fmla="*/ 861 w 2868"/>
                <a:gd name="T97" fmla="*/ 932 h 976"/>
                <a:gd name="T98" fmla="*/ 740 w 2868"/>
                <a:gd name="T99" fmla="*/ 862 h 976"/>
                <a:gd name="T100" fmla="*/ 714 w 2868"/>
                <a:gd name="T101" fmla="*/ 806 h 976"/>
                <a:gd name="T102" fmla="*/ 718 w 2868"/>
                <a:gd name="T103" fmla="*/ 641 h 976"/>
                <a:gd name="T104" fmla="*/ 672 w 2868"/>
                <a:gd name="T105" fmla="*/ 576 h 976"/>
                <a:gd name="T106" fmla="*/ 466 w 2868"/>
                <a:gd name="T107" fmla="*/ 374 h 976"/>
                <a:gd name="T108" fmla="*/ 447 w 2868"/>
                <a:gd name="T109" fmla="*/ 290 h 976"/>
                <a:gd name="T110" fmla="*/ 592 w 2868"/>
                <a:gd name="T111" fmla="*/ 140 h 976"/>
                <a:gd name="T112" fmla="*/ 711 w 2868"/>
                <a:gd name="T113" fmla="*/ 112 h 976"/>
                <a:gd name="T114" fmla="*/ 833 w 2868"/>
                <a:gd name="T115" fmla="*/ 80 h 976"/>
                <a:gd name="T116" fmla="*/ 896 w 2868"/>
                <a:gd name="T117" fmla="*/ 44 h 976"/>
                <a:gd name="T118" fmla="*/ 2706 w 2868"/>
                <a:gd name="T119" fmla="*/ 31 h 976"/>
                <a:gd name="T120" fmla="*/ 2641 w 2868"/>
                <a:gd name="T121" fmla="*/ 8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68" h="976">
                  <a:moveTo>
                    <a:pt x="7" y="243"/>
                  </a:moveTo>
                  <a:lnTo>
                    <a:pt x="25" y="248"/>
                  </a:lnTo>
                  <a:lnTo>
                    <a:pt x="37" y="257"/>
                  </a:lnTo>
                  <a:lnTo>
                    <a:pt x="47" y="265"/>
                  </a:lnTo>
                  <a:lnTo>
                    <a:pt x="58" y="276"/>
                  </a:lnTo>
                  <a:lnTo>
                    <a:pt x="68" y="284"/>
                  </a:lnTo>
                  <a:lnTo>
                    <a:pt x="68" y="281"/>
                  </a:lnTo>
                  <a:lnTo>
                    <a:pt x="74" y="281"/>
                  </a:lnTo>
                  <a:lnTo>
                    <a:pt x="74" y="284"/>
                  </a:lnTo>
                  <a:lnTo>
                    <a:pt x="75" y="288"/>
                  </a:lnTo>
                  <a:lnTo>
                    <a:pt x="79" y="293"/>
                  </a:lnTo>
                  <a:lnTo>
                    <a:pt x="81" y="300"/>
                  </a:lnTo>
                  <a:lnTo>
                    <a:pt x="74" y="300"/>
                  </a:lnTo>
                  <a:lnTo>
                    <a:pt x="70" y="300"/>
                  </a:lnTo>
                  <a:lnTo>
                    <a:pt x="70" y="302"/>
                  </a:lnTo>
                  <a:lnTo>
                    <a:pt x="68" y="302"/>
                  </a:lnTo>
                  <a:lnTo>
                    <a:pt x="65" y="302"/>
                  </a:lnTo>
                  <a:lnTo>
                    <a:pt x="61" y="304"/>
                  </a:lnTo>
                  <a:lnTo>
                    <a:pt x="47" y="293"/>
                  </a:lnTo>
                  <a:lnTo>
                    <a:pt x="33" y="288"/>
                  </a:lnTo>
                  <a:lnTo>
                    <a:pt x="16" y="284"/>
                  </a:lnTo>
                  <a:lnTo>
                    <a:pt x="0" y="276"/>
                  </a:lnTo>
                  <a:lnTo>
                    <a:pt x="6" y="271"/>
                  </a:lnTo>
                  <a:lnTo>
                    <a:pt x="7" y="265"/>
                  </a:lnTo>
                  <a:lnTo>
                    <a:pt x="6" y="260"/>
                  </a:lnTo>
                  <a:lnTo>
                    <a:pt x="6" y="253"/>
                  </a:lnTo>
                  <a:lnTo>
                    <a:pt x="7" y="243"/>
                  </a:lnTo>
                  <a:close/>
                  <a:moveTo>
                    <a:pt x="1222" y="236"/>
                  </a:moveTo>
                  <a:lnTo>
                    <a:pt x="1226" y="236"/>
                  </a:lnTo>
                  <a:lnTo>
                    <a:pt x="1229" y="237"/>
                  </a:lnTo>
                  <a:lnTo>
                    <a:pt x="1231" y="239"/>
                  </a:lnTo>
                  <a:lnTo>
                    <a:pt x="1233" y="241"/>
                  </a:lnTo>
                  <a:lnTo>
                    <a:pt x="1234" y="243"/>
                  </a:lnTo>
                  <a:lnTo>
                    <a:pt x="1234" y="244"/>
                  </a:lnTo>
                  <a:lnTo>
                    <a:pt x="1234" y="246"/>
                  </a:lnTo>
                  <a:lnTo>
                    <a:pt x="1236" y="250"/>
                  </a:lnTo>
                  <a:lnTo>
                    <a:pt x="1229" y="250"/>
                  </a:lnTo>
                  <a:lnTo>
                    <a:pt x="1226" y="251"/>
                  </a:lnTo>
                  <a:lnTo>
                    <a:pt x="1222" y="251"/>
                  </a:lnTo>
                  <a:lnTo>
                    <a:pt x="1219" y="253"/>
                  </a:lnTo>
                  <a:lnTo>
                    <a:pt x="1213" y="253"/>
                  </a:lnTo>
                  <a:lnTo>
                    <a:pt x="1213" y="250"/>
                  </a:lnTo>
                  <a:lnTo>
                    <a:pt x="1210" y="250"/>
                  </a:lnTo>
                  <a:lnTo>
                    <a:pt x="1210" y="237"/>
                  </a:lnTo>
                  <a:lnTo>
                    <a:pt x="1215" y="237"/>
                  </a:lnTo>
                  <a:lnTo>
                    <a:pt x="1220" y="236"/>
                  </a:lnTo>
                  <a:lnTo>
                    <a:pt x="1222" y="236"/>
                  </a:lnTo>
                  <a:close/>
                  <a:moveTo>
                    <a:pt x="61" y="227"/>
                  </a:moveTo>
                  <a:lnTo>
                    <a:pt x="77" y="227"/>
                  </a:lnTo>
                  <a:lnTo>
                    <a:pt x="77" y="230"/>
                  </a:lnTo>
                  <a:lnTo>
                    <a:pt x="74" y="230"/>
                  </a:lnTo>
                  <a:lnTo>
                    <a:pt x="70" y="230"/>
                  </a:lnTo>
                  <a:lnTo>
                    <a:pt x="68" y="232"/>
                  </a:lnTo>
                  <a:lnTo>
                    <a:pt x="67" y="232"/>
                  </a:lnTo>
                  <a:lnTo>
                    <a:pt x="67" y="232"/>
                  </a:lnTo>
                  <a:lnTo>
                    <a:pt x="65" y="232"/>
                  </a:lnTo>
                  <a:lnTo>
                    <a:pt x="63" y="230"/>
                  </a:lnTo>
                  <a:lnTo>
                    <a:pt x="61" y="227"/>
                  </a:lnTo>
                  <a:close/>
                  <a:moveTo>
                    <a:pt x="1716" y="202"/>
                  </a:moveTo>
                  <a:lnTo>
                    <a:pt x="1728" y="202"/>
                  </a:lnTo>
                  <a:lnTo>
                    <a:pt x="1732" y="216"/>
                  </a:lnTo>
                  <a:lnTo>
                    <a:pt x="1735" y="225"/>
                  </a:lnTo>
                  <a:lnTo>
                    <a:pt x="1742" y="229"/>
                  </a:lnTo>
                  <a:lnTo>
                    <a:pt x="1754" y="234"/>
                  </a:lnTo>
                  <a:lnTo>
                    <a:pt x="1749" y="255"/>
                  </a:lnTo>
                  <a:lnTo>
                    <a:pt x="1742" y="276"/>
                  </a:lnTo>
                  <a:lnTo>
                    <a:pt x="1732" y="291"/>
                  </a:lnTo>
                  <a:lnTo>
                    <a:pt x="1732" y="272"/>
                  </a:lnTo>
                  <a:lnTo>
                    <a:pt x="1709" y="272"/>
                  </a:lnTo>
                  <a:lnTo>
                    <a:pt x="1711" y="250"/>
                  </a:lnTo>
                  <a:lnTo>
                    <a:pt x="1713" y="229"/>
                  </a:lnTo>
                  <a:lnTo>
                    <a:pt x="1716" y="202"/>
                  </a:lnTo>
                  <a:close/>
                  <a:moveTo>
                    <a:pt x="2819" y="157"/>
                  </a:moveTo>
                  <a:lnTo>
                    <a:pt x="2823" y="157"/>
                  </a:lnTo>
                  <a:lnTo>
                    <a:pt x="2823" y="161"/>
                  </a:lnTo>
                  <a:lnTo>
                    <a:pt x="2824" y="166"/>
                  </a:lnTo>
                  <a:lnTo>
                    <a:pt x="2826" y="168"/>
                  </a:lnTo>
                  <a:lnTo>
                    <a:pt x="2828" y="171"/>
                  </a:lnTo>
                  <a:lnTo>
                    <a:pt x="2830" y="173"/>
                  </a:lnTo>
                  <a:lnTo>
                    <a:pt x="2833" y="176"/>
                  </a:lnTo>
                  <a:lnTo>
                    <a:pt x="2837" y="173"/>
                  </a:lnTo>
                  <a:lnTo>
                    <a:pt x="2838" y="169"/>
                  </a:lnTo>
                  <a:lnTo>
                    <a:pt x="2840" y="168"/>
                  </a:lnTo>
                  <a:lnTo>
                    <a:pt x="2844" y="168"/>
                  </a:lnTo>
                  <a:lnTo>
                    <a:pt x="2849" y="166"/>
                  </a:lnTo>
                  <a:lnTo>
                    <a:pt x="2852" y="176"/>
                  </a:lnTo>
                  <a:lnTo>
                    <a:pt x="2858" y="183"/>
                  </a:lnTo>
                  <a:lnTo>
                    <a:pt x="2863" y="190"/>
                  </a:lnTo>
                  <a:lnTo>
                    <a:pt x="2866" y="199"/>
                  </a:lnTo>
                  <a:lnTo>
                    <a:pt x="2868" y="211"/>
                  </a:lnTo>
                  <a:lnTo>
                    <a:pt x="2868" y="213"/>
                  </a:lnTo>
                  <a:lnTo>
                    <a:pt x="2866" y="215"/>
                  </a:lnTo>
                  <a:lnTo>
                    <a:pt x="2866" y="216"/>
                  </a:lnTo>
                  <a:lnTo>
                    <a:pt x="2866" y="218"/>
                  </a:lnTo>
                  <a:lnTo>
                    <a:pt x="2866" y="220"/>
                  </a:lnTo>
                  <a:lnTo>
                    <a:pt x="2865" y="223"/>
                  </a:lnTo>
                  <a:lnTo>
                    <a:pt x="2854" y="230"/>
                  </a:lnTo>
                  <a:lnTo>
                    <a:pt x="2838" y="237"/>
                  </a:lnTo>
                  <a:lnTo>
                    <a:pt x="2819" y="241"/>
                  </a:lnTo>
                  <a:lnTo>
                    <a:pt x="2800" y="244"/>
                  </a:lnTo>
                  <a:lnTo>
                    <a:pt x="2784" y="246"/>
                  </a:lnTo>
                  <a:lnTo>
                    <a:pt x="2786" y="237"/>
                  </a:lnTo>
                  <a:lnTo>
                    <a:pt x="2788" y="234"/>
                  </a:lnTo>
                  <a:lnTo>
                    <a:pt x="2790" y="230"/>
                  </a:lnTo>
                  <a:lnTo>
                    <a:pt x="2791" y="229"/>
                  </a:lnTo>
                  <a:lnTo>
                    <a:pt x="2793" y="229"/>
                  </a:lnTo>
                  <a:lnTo>
                    <a:pt x="2797" y="227"/>
                  </a:lnTo>
                  <a:lnTo>
                    <a:pt x="2798" y="227"/>
                  </a:lnTo>
                  <a:lnTo>
                    <a:pt x="2800" y="225"/>
                  </a:lnTo>
                  <a:lnTo>
                    <a:pt x="2804" y="223"/>
                  </a:lnTo>
                  <a:lnTo>
                    <a:pt x="2809" y="209"/>
                  </a:lnTo>
                  <a:lnTo>
                    <a:pt x="2809" y="195"/>
                  </a:lnTo>
                  <a:lnTo>
                    <a:pt x="2807" y="182"/>
                  </a:lnTo>
                  <a:lnTo>
                    <a:pt x="2810" y="171"/>
                  </a:lnTo>
                  <a:lnTo>
                    <a:pt x="2819" y="161"/>
                  </a:lnTo>
                  <a:lnTo>
                    <a:pt x="2819" y="157"/>
                  </a:lnTo>
                  <a:close/>
                  <a:moveTo>
                    <a:pt x="142" y="150"/>
                  </a:moveTo>
                  <a:lnTo>
                    <a:pt x="161" y="171"/>
                  </a:lnTo>
                  <a:lnTo>
                    <a:pt x="185" y="187"/>
                  </a:lnTo>
                  <a:lnTo>
                    <a:pt x="215" y="199"/>
                  </a:lnTo>
                  <a:lnTo>
                    <a:pt x="217" y="216"/>
                  </a:lnTo>
                  <a:lnTo>
                    <a:pt x="222" y="229"/>
                  </a:lnTo>
                  <a:lnTo>
                    <a:pt x="227" y="236"/>
                  </a:lnTo>
                  <a:lnTo>
                    <a:pt x="234" y="243"/>
                  </a:lnTo>
                  <a:lnTo>
                    <a:pt x="241" y="253"/>
                  </a:lnTo>
                  <a:lnTo>
                    <a:pt x="229" y="255"/>
                  </a:lnTo>
                  <a:lnTo>
                    <a:pt x="217" y="257"/>
                  </a:lnTo>
                  <a:lnTo>
                    <a:pt x="206" y="262"/>
                  </a:lnTo>
                  <a:lnTo>
                    <a:pt x="199" y="269"/>
                  </a:lnTo>
                  <a:lnTo>
                    <a:pt x="198" y="272"/>
                  </a:lnTo>
                  <a:lnTo>
                    <a:pt x="196" y="276"/>
                  </a:lnTo>
                  <a:lnTo>
                    <a:pt x="194" y="279"/>
                  </a:lnTo>
                  <a:lnTo>
                    <a:pt x="192" y="281"/>
                  </a:lnTo>
                  <a:lnTo>
                    <a:pt x="189" y="284"/>
                  </a:lnTo>
                  <a:lnTo>
                    <a:pt x="178" y="286"/>
                  </a:lnTo>
                  <a:lnTo>
                    <a:pt x="163" y="288"/>
                  </a:lnTo>
                  <a:lnTo>
                    <a:pt x="145" y="286"/>
                  </a:lnTo>
                  <a:lnTo>
                    <a:pt x="131" y="284"/>
                  </a:lnTo>
                  <a:lnTo>
                    <a:pt x="128" y="274"/>
                  </a:lnTo>
                  <a:lnTo>
                    <a:pt x="126" y="267"/>
                  </a:lnTo>
                  <a:lnTo>
                    <a:pt x="124" y="262"/>
                  </a:lnTo>
                  <a:lnTo>
                    <a:pt x="119" y="253"/>
                  </a:lnTo>
                  <a:lnTo>
                    <a:pt x="142" y="246"/>
                  </a:lnTo>
                  <a:lnTo>
                    <a:pt x="142" y="243"/>
                  </a:lnTo>
                  <a:lnTo>
                    <a:pt x="124" y="241"/>
                  </a:lnTo>
                  <a:lnTo>
                    <a:pt x="112" y="237"/>
                  </a:lnTo>
                  <a:lnTo>
                    <a:pt x="103" y="230"/>
                  </a:lnTo>
                  <a:lnTo>
                    <a:pt x="102" y="225"/>
                  </a:lnTo>
                  <a:lnTo>
                    <a:pt x="98" y="220"/>
                  </a:lnTo>
                  <a:lnTo>
                    <a:pt x="96" y="215"/>
                  </a:lnTo>
                  <a:lnTo>
                    <a:pt x="96" y="209"/>
                  </a:lnTo>
                  <a:lnTo>
                    <a:pt x="96" y="206"/>
                  </a:lnTo>
                  <a:lnTo>
                    <a:pt x="96" y="202"/>
                  </a:lnTo>
                  <a:lnTo>
                    <a:pt x="98" y="202"/>
                  </a:lnTo>
                  <a:lnTo>
                    <a:pt x="100" y="201"/>
                  </a:lnTo>
                  <a:lnTo>
                    <a:pt x="102" y="201"/>
                  </a:lnTo>
                  <a:lnTo>
                    <a:pt x="103" y="201"/>
                  </a:lnTo>
                  <a:lnTo>
                    <a:pt x="107" y="199"/>
                  </a:lnTo>
                  <a:lnTo>
                    <a:pt x="109" y="194"/>
                  </a:lnTo>
                  <a:lnTo>
                    <a:pt x="109" y="188"/>
                  </a:lnTo>
                  <a:lnTo>
                    <a:pt x="109" y="185"/>
                  </a:lnTo>
                  <a:lnTo>
                    <a:pt x="110" y="183"/>
                  </a:lnTo>
                  <a:lnTo>
                    <a:pt x="112" y="180"/>
                  </a:lnTo>
                  <a:lnTo>
                    <a:pt x="114" y="180"/>
                  </a:lnTo>
                  <a:lnTo>
                    <a:pt x="116" y="178"/>
                  </a:lnTo>
                  <a:lnTo>
                    <a:pt x="117" y="178"/>
                  </a:lnTo>
                  <a:lnTo>
                    <a:pt x="119" y="178"/>
                  </a:lnTo>
                  <a:lnTo>
                    <a:pt x="122" y="176"/>
                  </a:lnTo>
                  <a:lnTo>
                    <a:pt x="124" y="169"/>
                  </a:lnTo>
                  <a:lnTo>
                    <a:pt x="126" y="164"/>
                  </a:lnTo>
                  <a:lnTo>
                    <a:pt x="128" y="159"/>
                  </a:lnTo>
                  <a:lnTo>
                    <a:pt x="131" y="154"/>
                  </a:lnTo>
                  <a:lnTo>
                    <a:pt x="133" y="152"/>
                  </a:lnTo>
                  <a:lnTo>
                    <a:pt x="135" y="152"/>
                  </a:lnTo>
                  <a:lnTo>
                    <a:pt x="136" y="150"/>
                  </a:lnTo>
                  <a:lnTo>
                    <a:pt x="138" y="150"/>
                  </a:lnTo>
                  <a:lnTo>
                    <a:pt x="142" y="150"/>
                  </a:lnTo>
                  <a:close/>
                  <a:moveTo>
                    <a:pt x="1172" y="131"/>
                  </a:moveTo>
                  <a:lnTo>
                    <a:pt x="1177" y="133"/>
                  </a:lnTo>
                  <a:lnTo>
                    <a:pt x="1182" y="134"/>
                  </a:lnTo>
                  <a:lnTo>
                    <a:pt x="1185" y="136"/>
                  </a:lnTo>
                  <a:lnTo>
                    <a:pt x="1191" y="138"/>
                  </a:lnTo>
                  <a:lnTo>
                    <a:pt x="1191" y="143"/>
                  </a:lnTo>
                  <a:lnTo>
                    <a:pt x="1192" y="147"/>
                  </a:lnTo>
                  <a:lnTo>
                    <a:pt x="1192" y="150"/>
                  </a:lnTo>
                  <a:lnTo>
                    <a:pt x="1194" y="154"/>
                  </a:lnTo>
                  <a:lnTo>
                    <a:pt x="1182" y="154"/>
                  </a:lnTo>
                  <a:lnTo>
                    <a:pt x="1180" y="150"/>
                  </a:lnTo>
                  <a:lnTo>
                    <a:pt x="1178" y="147"/>
                  </a:lnTo>
                  <a:lnTo>
                    <a:pt x="1175" y="143"/>
                  </a:lnTo>
                  <a:lnTo>
                    <a:pt x="1173" y="141"/>
                  </a:lnTo>
                  <a:lnTo>
                    <a:pt x="1173" y="136"/>
                  </a:lnTo>
                  <a:lnTo>
                    <a:pt x="1172" y="131"/>
                  </a:lnTo>
                  <a:close/>
                  <a:moveTo>
                    <a:pt x="1658" y="108"/>
                  </a:moveTo>
                  <a:lnTo>
                    <a:pt x="1664" y="117"/>
                  </a:lnTo>
                  <a:lnTo>
                    <a:pt x="1669" y="134"/>
                  </a:lnTo>
                  <a:lnTo>
                    <a:pt x="1676" y="150"/>
                  </a:lnTo>
                  <a:lnTo>
                    <a:pt x="1685" y="166"/>
                  </a:lnTo>
                  <a:lnTo>
                    <a:pt x="1690" y="173"/>
                  </a:lnTo>
                  <a:lnTo>
                    <a:pt x="1693" y="169"/>
                  </a:lnTo>
                  <a:lnTo>
                    <a:pt x="1695" y="168"/>
                  </a:lnTo>
                  <a:lnTo>
                    <a:pt x="1699" y="168"/>
                  </a:lnTo>
                  <a:lnTo>
                    <a:pt x="1702" y="166"/>
                  </a:lnTo>
                  <a:lnTo>
                    <a:pt x="1709" y="166"/>
                  </a:lnTo>
                  <a:lnTo>
                    <a:pt x="1709" y="169"/>
                  </a:lnTo>
                  <a:lnTo>
                    <a:pt x="1713" y="169"/>
                  </a:lnTo>
                  <a:lnTo>
                    <a:pt x="1713" y="180"/>
                  </a:lnTo>
                  <a:lnTo>
                    <a:pt x="1686" y="183"/>
                  </a:lnTo>
                  <a:lnTo>
                    <a:pt x="1683" y="211"/>
                  </a:lnTo>
                  <a:lnTo>
                    <a:pt x="1674" y="234"/>
                  </a:lnTo>
                  <a:lnTo>
                    <a:pt x="1667" y="257"/>
                  </a:lnTo>
                  <a:lnTo>
                    <a:pt x="1664" y="276"/>
                  </a:lnTo>
                  <a:lnTo>
                    <a:pt x="1662" y="295"/>
                  </a:lnTo>
                  <a:lnTo>
                    <a:pt x="1662" y="311"/>
                  </a:lnTo>
                  <a:lnTo>
                    <a:pt x="1658" y="326"/>
                  </a:lnTo>
                  <a:lnTo>
                    <a:pt x="1655" y="326"/>
                  </a:lnTo>
                  <a:lnTo>
                    <a:pt x="1655" y="323"/>
                  </a:lnTo>
                  <a:lnTo>
                    <a:pt x="1650" y="316"/>
                  </a:lnTo>
                  <a:lnTo>
                    <a:pt x="1641" y="307"/>
                  </a:lnTo>
                  <a:lnTo>
                    <a:pt x="1631" y="295"/>
                  </a:lnTo>
                  <a:lnTo>
                    <a:pt x="1622" y="283"/>
                  </a:lnTo>
                  <a:lnTo>
                    <a:pt x="1615" y="271"/>
                  </a:lnTo>
                  <a:lnTo>
                    <a:pt x="1611" y="260"/>
                  </a:lnTo>
                  <a:lnTo>
                    <a:pt x="1613" y="253"/>
                  </a:lnTo>
                  <a:lnTo>
                    <a:pt x="1617" y="251"/>
                  </a:lnTo>
                  <a:lnTo>
                    <a:pt x="1620" y="251"/>
                  </a:lnTo>
                  <a:lnTo>
                    <a:pt x="1622" y="251"/>
                  </a:lnTo>
                  <a:lnTo>
                    <a:pt x="1624" y="251"/>
                  </a:lnTo>
                  <a:lnTo>
                    <a:pt x="1625" y="251"/>
                  </a:lnTo>
                  <a:lnTo>
                    <a:pt x="1627" y="251"/>
                  </a:lnTo>
                  <a:lnTo>
                    <a:pt x="1629" y="250"/>
                  </a:lnTo>
                  <a:lnTo>
                    <a:pt x="1632" y="246"/>
                  </a:lnTo>
                  <a:lnTo>
                    <a:pt x="1629" y="246"/>
                  </a:lnTo>
                  <a:lnTo>
                    <a:pt x="1629" y="243"/>
                  </a:lnTo>
                  <a:lnTo>
                    <a:pt x="1613" y="241"/>
                  </a:lnTo>
                  <a:lnTo>
                    <a:pt x="1604" y="236"/>
                  </a:lnTo>
                  <a:lnTo>
                    <a:pt x="1597" y="227"/>
                  </a:lnTo>
                  <a:lnTo>
                    <a:pt x="1604" y="225"/>
                  </a:lnTo>
                  <a:lnTo>
                    <a:pt x="1610" y="223"/>
                  </a:lnTo>
                  <a:lnTo>
                    <a:pt x="1613" y="222"/>
                  </a:lnTo>
                  <a:lnTo>
                    <a:pt x="1617" y="220"/>
                  </a:lnTo>
                  <a:lnTo>
                    <a:pt x="1620" y="218"/>
                  </a:lnTo>
                  <a:lnTo>
                    <a:pt x="1624" y="215"/>
                  </a:lnTo>
                  <a:lnTo>
                    <a:pt x="1624" y="211"/>
                  </a:lnTo>
                  <a:lnTo>
                    <a:pt x="1610" y="211"/>
                  </a:lnTo>
                  <a:lnTo>
                    <a:pt x="1606" y="213"/>
                  </a:lnTo>
                  <a:lnTo>
                    <a:pt x="1603" y="213"/>
                  </a:lnTo>
                  <a:lnTo>
                    <a:pt x="1599" y="215"/>
                  </a:lnTo>
                  <a:lnTo>
                    <a:pt x="1594" y="215"/>
                  </a:lnTo>
                  <a:lnTo>
                    <a:pt x="1585" y="199"/>
                  </a:lnTo>
                  <a:lnTo>
                    <a:pt x="1575" y="183"/>
                  </a:lnTo>
                  <a:lnTo>
                    <a:pt x="1576" y="178"/>
                  </a:lnTo>
                  <a:lnTo>
                    <a:pt x="1576" y="175"/>
                  </a:lnTo>
                  <a:lnTo>
                    <a:pt x="1578" y="173"/>
                  </a:lnTo>
                  <a:lnTo>
                    <a:pt x="1580" y="169"/>
                  </a:lnTo>
                  <a:lnTo>
                    <a:pt x="1580" y="166"/>
                  </a:lnTo>
                  <a:lnTo>
                    <a:pt x="1582" y="161"/>
                  </a:lnTo>
                  <a:lnTo>
                    <a:pt x="1578" y="161"/>
                  </a:lnTo>
                  <a:lnTo>
                    <a:pt x="1578" y="157"/>
                  </a:lnTo>
                  <a:lnTo>
                    <a:pt x="1575" y="159"/>
                  </a:lnTo>
                  <a:lnTo>
                    <a:pt x="1573" y="159"/>
                  </a:lnTo>
                  <a:lnTo>
                    <a:pt x="1571" y="159"/>
                  </a:lnTo>
                  <a:lnTo>
                    <a:pt x="1571" y="159"/>
                  </a:lnTo>
                  <a:lnTo>
                    <a:pt x="1569" y="159"/>
                  </a:lnTo>
                  <a:lnTo>
                    <a:pt x="1569" y="157"/>
                  </a:lnTo>
                  <a:lnTo>
                    <a:pt x="1566" y="154"/>
                  </a:lnTo>
                  <a:lnTo>
                    <a:pt x="1564" y="150"/>
                  </a:lnTo>
                  <a:lnTo>
                    <a:pt x="1562" y="147"/>
                  </a:lnTo>
                  <a:lnTo>
                    <a:pt x="1561" y="145"/>
                  </a:lnTo>
                  <a:lnTo>
                    <a:pt x="1561" y="140"/>
                  </a:lnTo>
                  <a:lnTo>
                    <a:pt x="1559" y="134"/>
                  </a:lnTo>
                  <a:lnTo>
                    <a:pt x="1578" y="122"/>
                  </a:lnTo>
                  <a:lnTo>
                    <a:pt x="1597" y="112"/>
                  </a:lnTo>
                  <a:lnTo>
                    <a:pt x="1599" y="117"/>
                  </a:lnTo>
                  <a:lnTo>
                    <a:pt x="1601" y="122"/>
                  </a:lnTo>
                  <a:lnTo>
                    <a:pt x="1603" y="124"/>
                  </a:lnTo>
                  <a:lnTo>
                    <a:pt x="1606" y="126"/>
                  </a:lnTo>
                  <a:lnTo>
                    <a:pt x="1608" y="126"/>
                  </a:lnTo>
                  <a:lnTo>
                    <a:pt x="1610" y="127"/>
                  </a:lnTo>
                  <a:lnTo>
                    <a:pt x="1613" y="129"/>
                  </a:lnTo>
                  <a:lnTo>
                    <a:pt x="1617" y="131"/>
                  </a:lnTo>
                  <a:lnTo>
                    <a:pt x="1620" y="141"/>
                  </a:lnTo>
                  <a:lnTo>
                    <a:pt x="1622" y="154"/>
                  </a:lnTo>
                  <a:lnTo>
                    <a:pt x="1624" y="166"/>
                  </a:lnTo>
                  <a:lnTo>
                    <a:pt x="1632" y="166"/>
                  </a:lnTo>
                  <a:lnTo>
                    <a:pt x="1632" y="157"/>
                  </a:lnTo>
                  <a:lnTo>
                    <a:pt x="1629" y="147"/>
                  </a:lnTo>
                  <a:lnTo>
                    <a:pt x="1629" y="134"/>
                  </a:lnTo>
                  <a:lnTo>
                    <a:pt x="1632" y="122"/>
                  </a:lnTo>
                  <a:lnTo>
                    <a:pt x="1636" y="112"/>
                  </a:lnTo>
                  <a:lnTo>
                    <a:pt x="1658" y="108"/>
                  </a:lnTo>
                  <a:close/>
                  <a:moveTo>
                    <a:pt x="2641" y="99"/>
                  </a:moveTo>
                  <a:lnTo>
                    <a:pt x="2646" y="103"/>
                  </a:lnTo>
                  <a:lnTo>
                    <a:pt x="2650" y="106"/>
                  </a:lnTo>
                  <a:lnTo>
                    <a:pt x="2655" y="106"/>
                  </a:lnTo>
                  <a:lnTo>
                    <a:pt x="2660" y="106"/>
                  </a:lnTo>
                  <a:lnTo>
                    <a:pt x="2669" y="108"/>
                  </a:lnTo>
                  <a:lnTo>
                    <a:pt x="2667" y="112"/>
                  </a:lnTo>
                  <a:lnTo>
                    <a:pt x="2667" y="113"/>
                  </a:lnTo>
                  <a:lnTo>
                    <a:pt x="2667" y="115"/>
                  </a:lnTo>
                  <a:lnTo>
                    <a:pt x="2666" y="117"/>
                  </a:lnTo>
                  <a:lnTo>
                    <a:pt x="2666" y="119"/>
                  </a:lnTo>
                  <a:lnTo>
                    <a:pt x="2653" y="126"/>
                  </a:lnTo>
                  <a:lnTo>
                    <a:pt x="2636" y="129"/>
                  </a:lnTo>
                  <a:lnTo>
                    <a:pt x="2618" y="131"/>
                  </a:lnTo>
                  <a:lnTo>
                    <a:pt x="2617" y="127"/>
                  </a:lnTo>
                  <a:lnTo>
                    <a:pt x="2617" y="124"/>
                  </a:lnTo>
                  <a:lnTo>
                    <a:pt x="2615" y="120"/>
                  </a:lnTo>
                  <a:lnTo>
                    <a:pt x="2615" y="115"/>
                  </a:lnTo>
                  <a:lnTo>
                    <a:pt x="2620" y="112"/>
                  </a:lnTo>
                  <a:lnTo>
                    <a:pt x="2624" y="108"/>
                  </a:lnTo>
                  <a:lnTo>
                    <a:pt x="2627" y="106"/>
                  </a:lnTo>
                  <a:lnTo>
                    <a:pt x="2631" y="103"/>
                  </a:lnTo>
                  <a:lnTo>
                    <a:pt x="2634" y="101"/>
                  </a:lnTo>
                  <a:lnTo>
                    <a:pt x="2641" y="99"/>
                  </a:lnTo>
                  <a:close/>
                  <a:moveTo>
                    <a:pt x="2104" y="99"/>
                  </a:moveTo>
                  <a:lnTo>
                    <a:pt x="2118" y="101"/>
                  </a:lnTo>
                  <a:lnTo>
                    <a:pt x="2128" y="106"/>
                  </a:lnTo>
                  <a:lnTo>
                    <a:pt x="2138" y="112"/>
                  </a:lnTo>
                  <a:lnTo>
                    <a:pt x="2135" y="115"/>
                  </a:lnTo>
                  <a:lnTo>
                    <a:pt x="2133" y="120"/>
                  </a:lnTo>
                  <a:lnTo>
                    <a:pt x="2130" y="122"/>
                  </a:lnTo>
                  <a:lnTo>
                    <a:pt x="2125" y="124"/>
                  </a:lnTo>
                  <a:lnTo>
                    <a:pt x="2119" y="126"/>
                  </a:lnTo>
                  <a:lnTo>
                    <a:pt x="2112" y="126"/>
                  </a:lnTo>
                  <a:lnTo>
                    <a:pt x="2107" y="129"/>
                  </a:lnTo>
                  <a:lnTo>
                    <a:pt x="2102" y="129"/>
                  </a:lnTo>
                  <a:lnTo>
                    <a:pt x="2097" y="131"/>
                  </a:lnTo>
                  <a:lnTo>
                    <a:pt x="2090" y="131"/>
                  </a:lnTo>
                  <a:lnTo>
                    <a:pt x="2090" y="120"/>
                  </a:lnTo>
                  <a:lnTo>
                    <a:pt x="2091" y="113"/>
                  </a:lnTo>
                  <a:lnTo>
                    <a:pt x="2098" y="108"/>
                  </a:lnTo>
                  <a:lnTo>
                    <a:pt x="2104" y="99"/>
                  </a:lnTo>
                  <a:close/>
                  <a:moveTo>
                    <a:pt x="765" y="99"/>
                  </a:moveTo>
                  <a:lnTo>
                    <a:pt x="779" y="99"/>
                  </a:lnTo>
                  <a:lnTo>
                    <a:pt x="782" y="108"/>
                  </a:lnTo>
                  <a:lnTo>
                    <a:pt x="786" y="113"/>
                  </a:lnTo>
                  <a:lnTo>
                    <a:pt x="789" y="120"/>
                  </a:lnTo>
                  <a:lnTo>
                    <a:pt x="791" y="131"/>
                  </a:lnTo>
                  <a:lnTo>
                    <a:pt x="788" y="131"/>
                  </a:lnTo>
                  <a:lnTo>
                    <a:pt x="777" y="124"/>
                  </a:lnTo>
                  <a:lnTo>
                    <a:pt x="770" y="117"/>
                  </a:lnTo>
                  <a:lnTo>
                    <a:pt x="765" y="110"/>
                  </a:lnTo>
                  <a:lnTo>
                    <a:pt x="765" y="99"/>
                  </a:lnTo>
                  <a:close/>
                  <a:moveTo>
                    <a:pt x="2734" y="77"/>
                  </a:moveTo>
                  <a:lnTo>
                    <a:pt x="2737" y="77"/>
                  </a:lnTo>
                  <a:lnTo>
                    <a:pt x="2741" y="79"/>
                  </a:lnTo>
                  <a:lnTo>
                    <a:pt x="2742" y="79"/>
                  </a:lnTo>
                  <a:lnTo>
                    <a:pt x="2744" y="79"/>
                  </a:lnTo>
                  <a:lnTo>
                    <a:pt x="2746" y="80"/>
                  </a:lnTo>
                  <a:lnTo>
                    <a:pt x="2742" y="84"/>
                  </a:lnTo>
                  <a:lnTo>
                    <a:pt x="2739" y="87"/>
                  </a:lnTo>
                  <a:lnTo>
                    <a:pt x="2737" y="92"/>
                  </a:lnTo>
                  <a:lnTo>
                    <a:pt x="2735" y="96"/>
                  </a:lnTo>
                  <a:lnTo>
                    <a:pt x="2734" y="103"/>
                  </a:lnTo>
                  <a:lnTo>
                    <a:pt x="2737" y="103"/>
                  </a:lnTo>
                  <a:lnTo>
                    <a:pt x="2741" y="98"/>
                  </a:lnTo>
                  <a:lnTo>
                    <a:pt x="2744" y="94"/>
                  </a:lnTo>
                  <a:lnTo>
                    <a:pt x="2748" y="91"/>
                  </a:lnTo>
                  <a:lnTo>
                    <a:pt x="2753" y="89"/>
                  </a:lnTo>
                  <a:lnTo>
                    <a:pt x="2763" y="99"/>
                  </a:lnTo>
                  <a:lnTo>
                    <a:pt x="2776" y="108"/>
                  </a:lnTo>
                  <a:lnTo>
                    <a:pt x="2784" y="115"/>
                  </a:lnTo>
                  <a:lnTo>
                    <a:pt x="2784" y="138"/>
                  </a:lnTo>
                  <a:lnTo>
                    <a:pt x="2790" y="143"/>
                  </a:lnTo>
                  <a:lnTo>
                    <a:pt x="2795" y="147"/>
                  </a:lnTo>
                  <a:lnTo>
                    <a:pt x="2800" y="148"/>
                  </a:lnTo>
                  <a:lnTo>
                    <a:pt x="2804" y="155"/>
                  </a:lnTo>
                  <a:lnTo>
                    <a:pt x="2807" y="169"/>
                  </a:lnTo>
                  <a:lnTo>
                    <a:pt x="2800" y="178"/>
                  </a:lnTo>
                  <a:lnTo>
                    <a:pt x="2797" y="187"/>
                  </a:lnTo>
                  <a:lnTo>
                    <a:pt x="2790" y="192"/>
                  </a:lnTo>
                  <a:lnTo>
                    <a:pt x="2781" y="194"/>
                  </a:lnTo>
                  <a:lnTo>
                    <a:pt x="2765" y="195"/>
                  </a:lnTo>
                  <a:lnTo>
                    <a:pt x="2753" y="185"/>
                  </a:lnTo>
                  <a:lnTo>
                    <a:pt x="2735" y="176"/>
                  </a:lnTo>
                  <a:lnTo>
                    <a:pt x="2716" y="171"/>
                  </a:lnTo>
                  <a:lnTo>
                    <a:pt x="2697" y="164"/>
                  </a:lnTo>
                  <a:lnTo>
                    <a:pt x="2680" y="157"/>
                  </a:lnTo>
                  <a:lnTo>
                    <a:pt x="2669" y="147"/>
                  </a:lnTo>
                  <a:lnTo>
                    <a:pt x="2676" y="143"/>
                  </a:lnTo>
                  <a:lnTo>
                    <a:pt x="2681" y="140"/>
                  </a:lnTo>
                  <a:lnTo>
                    <a:pt x="2685" y="136"/>
                  </a:lnTo>
                  <a:lnTo>
                    <a:pt x="2687" y="131"/>
                  </a:lnTo>
                  <a:lnTo>
                    <a:pt x="2688" y="122"/>
                  </a:lnTo>
                  <a:lnTo>
                    <a:pt x="2687" y="119"/>
                  </a:lnTo>
                  <a:lnTo>
                    <a:pt x="2685" y="113"/>
                  </a:lnTo>
                  <a:lnTo>
                    <a:pt x="2685" y="106"/>
                  </a:lnTo>
                  <a:lnTo>
                    <a:pt x="2685" y="99"/>
                  </a:lnTo>
                  <a:lnTo>
                    <a:pt x="2685" y="98"/>
                  </a:lnTo>
                  <a:lnTo>
                    <a:pt x="2687" y="98"/>
                  </a:lnTo>
                  <a:lnTo>
                    <a:pt x="2687" y="98"/>
                  </a:lnTo>
                  <a:lnTo>
                    <a:pt x="2687" y="98"/>
                  </a:lnTo>
                  <a:lnTo>
                    <a:pt x="2687" y="98"/>
                  </a:lnTo>
                  <a:lnTo>
                    <a:pt x="2688" y="96"/>
                  </a:lnTo>
                  <a:lnTo>
                    <a:pt x="2704" y="92"/>
                  </a:lnTo>
                  <a:lnTo>
                    <a:pt x="2721" y="84"/>
                  </a:lnTo>
                  <a:lnTo>
                    <a:pt x="2734" y="77"/>
                  </a:lnTo>
                  <a:close/>
                  <a:moveTo>
                    <a:pt x="2512" y="73"/>
                  </a:moveTo>
                  <a:lnTo>
                    <a:pt x="2522" y="73"/>
                  </a:lnTo>
                  <a:lnTo>
                    <a:pt x="2536" y="87"/>
                  </a:lnTo>
                  <a:lnTo>
                    <a:pt x="2554" y="99"/>
                  </a:lnTo>
                  <a:lnTo>
                    <a:pt x="2554" y="103"/>
                  </a:lnTo>
                  <a:lnTo>
                    <a:pt x="2550" y="103"/>
                  </a:lnTo>
                  <a:lnTo>
                    <a:pt x="2550" y="108"/>
                  </a:lnTo>
                  <a:lnTo>
                    <a:pt x="2533" y="99"/>
                  </a:lnTo>
                  <a:lnTo>
                    <a:pt x="2521" y="87"/>
                  </a:lnTo>
                  <a:lnTo>
                    <a:pt x="2512" y="73"/>
                  </a:lnTo>
                  <a:close/>
                  <a:moveTo>
                    <a:pt x="2161" y="68"/>
                  </a:moveTo>
                  <a:lnTo>
                    <a:pt x="2175" y="72"/>
                  </a:lnTo>
                  <a:lnTo>
                    <a:pt x="2186" y="75"/>
                  </a:lnTo>
                  <a:lnTo>
                    <a:pt x="2196" y="80"/>
                  </a:lnTo>
                  <a:lnTo>
                    <a:pt x="2196" y="89"/>
                  </a:lnTo>
                  <a:lnTo>
                    <a:pt x="2187" y="91"/>
                  </a:lnTo>
                  <a:lnTo>
                    <a:pt x="2179" y="94"/>
                  </a:lnTo>
                  <a:lnTo>
                    <a:pt x="2166" y="96"/>
                  </a:lnTo>
                  <a:lnTo>
                    <a:pt x="2161" y="98"/>
                  </a:lnTo>
                  <a:lnTo>
                    <a:pt x="2158" y="99"/>
                  </a:lnTo>
                  <a:lnTo>
                    <a:pt x="2152" y="99"/>
                  </a:lnTo>
                  <a:lnTo>
                    <a:pt x="2147" y="99"/>
                  </a:lnTo>
                  <a:lnTo>
                    <a:pt x="2147" y="89"/>
                  </a:lnTo>
                  <a:lnTo>
                    <a:pt x="2151" y="84"/>
                  </a:lnTo>
                  <a:lnTo>
                    <a:pt x="2156" y="77"/>
                  </a:lnTo>
                  <a:lnTo>
                    <a:pt x="2161" y="68"/>
                  </a:lnTo>
                  <a:close/>
                  <a:moveTo>
                    <a:pt x="1735" y="58"/>
                  </a:moveTo>
                  <a:lnTo>
                    <a:pt x="1735" y="77"/>
                  </a:lnTo>
                  <a:lnTo>
                    <a:pt x="1742" y="77"/>
                  </a:lnTo>
                  <a:lnTo>
                    <a:pt x="1746" y="75"/>
                  </a:lnTo>
                  <a:lnTo>
                    <a:pt x="1749" y="75"/>
                  </a:lnTo>
                  <a:lnTo>
                    <a:pt x="1753" y="75"/>
                  </a:lnTo>
                  <a:lnTo>
                    <a:pt x="1754" y="75"/>
                  </a:lnTo>
                  <a:lnTo>
                    <a:pt x="1758" y="77"/>
                  </a:lnTo>
                  <a:lnTo>
                    <a:pt x="1763" y="80"/>
                  </a:lnTo>
                  <a:lnTo>
                    <a:pt x="1763" y="89"/>
                  </a:lnTo>
                  <a:lnTo>
                    <a:pt x="1767" y="91"/>
                  </a:lnTo>
                  <a:lnTo>
                    <a:pt x="1772" y="91"/>
                  </a:lnTo>
                  <a:lnTo>
                    <a:pt x="1775" y="89"/>
                  </a:lnTo>
                  <a:lnTo>
                    <a:pt x="1781" y="89"/>
                  </a:lnTo>
                  <a:lnTo>
                    <a:pt x="1782" y="87"/>
                  </a:lnTo>
                  <a:lnTo>
                    <a:pt x="1786" y="89"/>
                  </a:lnTo>
                  <a:lnTo>
                    <a:pt x="1789" y="92"/>
                  </a:lnTo>
                  <a:lnTo>
                    <a:pt x="1793" y="98"/>
                  </a:lnTo>
                  <a:lnTo>
                    <a:pt x="1796" y="103"/>
                  </a:lnTo>
                  <a:lnTo>
                    <a:pt x="1791" y="115"/>
                  </a:lnTo>
                  <a:lnTo>
                    <a:pt x="1786" y="127"/>
                  </a:lnTo>
                  <a:lnTo>
                    <a:pt x="1782" y="141"/>
                  </a:lnTo>
                  <a:lnTo>
                    <a:pt x="1770" y="141"/>
                  </a:lnTo>
                  <a:lnTo>
                    <a:pt x="1761" y="145"/>
                  </a:lnTo>
                  <a:lnTo>
                    <a:pt x="1753" y="150"/>
                  </a:lnTo>
                  <a:lnTo>
                    <a:pt x="1739" y="154"/>
                  </a:lnTo>
                  <a:lnTo>
                    <a:pt x="1730" y="147"/>
                  </a:lnTo>
                  <a:lnTo>
                    <a:pt x="1718" y="143"/>
                  </a:lnTo>
                  <a:lnTo>
                    <a:pt x="1706" y="138"/>
                  </a:lnTo>
                  <a:lnTo>
                    <a:pt x="1704" y="134"/>
                  </a:lnTo>
                  <a:lnTo>
                    <a:pt x="1704" y="131"/>
                  </a:lnTo>
                  <a:lnTo>
                    <a:pt x="1702" y="127"/>
                  </a:lnTo>
                  <a:lnTo>
                    <a:pt x="1700" y="122"/>
                  </a:lnTo>
                  <a:lnTo>
                    <a:pt x="1695" y="117"/>
                  </a:lnTo>
                  <a:lnTo>
                    <a:pt x="1690" y="112"/>
                  </a:lnTo>
                  <a:lnTo>
                    <a:pt x="1686" y="108"/>
                  </a:lnTo>
                  <a:lnTo>
                    <a:pt x="1683" y="101"/>
                  </a:lnTo>
                  <a:lnTo>
                    <a:pt x="1681" y="89"/>
                  </a:lnTo>
                  <a:lnTo>
                    <a:pt x="1688" y="80"/>
                  </a:lnTo>
                  <a:lnTo>
                    <a:pt x="1693" y="73"/>
                  </a:lnTo>
                  <a:lnTo>
                    <a:pt x="1700" y="73"/>
                  </a:lnTo>
                  <a:lnTo>
                    <a:pt x="1706" y="75"/>
                  </a:lnTo>
                  <a:lnTo>
                    <a:pt x="1713" y="77"/>
                  </a:lnTo>
                  <a:lnTo>
                    <a:pt x="1720" y="77"/>
                  </a:lnTo>
                  <a:lnTo>
                    <a:pt x="1720" y="65"/>
                  </a:lnTo>
                  <a:lnTo>
                    <a:pt x="1723" y="63"/>
                  </a:lnTo>
                  <a:lnTo>
                    <a:pt x="1727" y="61"/>
                  </a:lnTo>
                  <a:lnTo>
                    <a:pt x="1728" y="61"/>
                  </a:lnTo>
                  <a:lnTo>
                    <a:pt x="1732" y="59"/>
                  </a:lnTo>
                  <a:lnTo>
                    <a:pt x="1735" y="58"/>
                  </a:lnTo>
                  <a:close/>
                  <a:moveTo>
                    <a:pt x="2186" y="45"/>
                  </a:moveTo>
                  <a:lnTo>
                    <a:pt x="2200" y="45"/>
                  </a:lnTo>
                  <a:lnTo>
                    <a:pt x="2208" y="54"/>
                  </a:lnTo>
                  <a:lnTo>
                    <a:pt x="2217" y="59"/>
                  </a:lnTo>
                  <a:lnTo>
                    <a:pt x="2224" y="66"/>
                  </a:lnTo>
                  <a:lnTo>
                    <a:pt x="2231" y="77"/>
                  </a:lnTo>
                  <a:lnTo>
                    <a:pt x="2215" y="77"/>
                  </a:lnTo>
                  <a:lnTo>
                    <a:pt x="2205" y="66"/>
                  </a:lnTo>
                  <a:lnTo>
                    <a:pt x="2194" y="58"/>
                  </a:lnTo>
                  <a:lnTo>
                    <a:pt x="2186" y="45"/>
                  </a:lnTo>
                  <a:close/>
                  <a:moveTo>
                    <a:pt x="421" y="45"/>
                  </a:moveTo>
                  <a:lnTo>
                    <a:pt x="433" y="45"/>
                  </a:lnTo>
                  <a:lnTo>
                    <a:pt x="438" y="49"/>
                  </a:lnTo>
                  <a:lnTo>
                    <a:pt x="442" y="52"/>
                  </a:lnTo>
                  <a:lnTo>
                    <a:pt x="444" y="56"/>
                  </a:lnTo>
                  <a:lnTo>
                    <a:pt x="447" y="61"/>
                  </a:lnTo>
                  <a:lnTo>
                    <a:pt x="449" y="65"/>
                  </a:lnTo>
                  <a:lnTo>
                    <a:pt x="458" y="56"/>
                  </a:lnTo>
                  <a:lnTo>
                    <a:pt x="468" y="52"/>
                  </a:lnTo>
                  <a:lnTo>
                    <a:pt x="484" y="54"/>
                  </a:lnTo>
                  <a:lnTo>
                    <a:pt x="484" y="68"/>
                  </a:lnTo>
                  <a:lnTo>
                    <a:pt x="506" y="70"/>
                  </a:lnTo>
                  <a:lnTo>
                    <a:pt x="526" y="73"/>
                  </a:lnTo>
                  <a:lnTo>
                    <a:pt x="543" y="77"/>
                  </a:lnTo>
                  <a:lnTo>
                    <a:pt x="562" y="79"/>
                  </a:lnTo>
                  <a:lnTo>
                    <a:pt x="583" y="77"/>
                  </a:lnTo>
                  <a:lnTo>
                    <a:pt x="583" y="89"/>
                  </a:lnTo>
                  <a:lnTo>
                    <a:pt x="587" y="89"/>
                  </a:lnTo>
                  <a:lnTo>
                    <a:pt x="590" y="89"/>
                  </a:lnTo>
                  <a:lnTo>
                    <a:pt x="592" y="89"/>
                  </a:lnTo>
                  <a:lnTo>
                    <a:pt x="594" y="91"/>
                  </a:lnTo>
                  <a:lnTo>
                    <a:pt x="596" y="92"/>
                  </a:lnTo>
                  <a:lnTo>
                    <a:pt x="592" y="92"/>
                  </a:lnTo>
                  <a:lnTo>
                    <a:pt x="576" y="103"/>
                  </a:lnTo>
                  <a:lnTo>
                    <a:pt x="557" y="115"/>
                  </a:lnTo>
                  <a:lnTo>
                    <a:pt x="534" y="126"/>
                  </a:lnTo>
                  <a:lnTo>
                    <a:pt x="513" y="138"/>
                  </a:lnTo>
                  <a:lnTo>
                    <a:pt x="498" y="148"/>
                  </a:lnTo>
                  <a:lnTo>
                    <a:pt x="487" y="157"/>
                  </a:lnTo>
                  <a:lnTo>
                    <a:pt x="503" y="157"/>
                  </a:lnTo>
                  <a:lnTo>
                    <a:pt x="508" y="154"/>
                  </a:lnTo>
                  <a:lnTo>
                    <a:pt x="513" y="152"/>
                  </a:lnTo>
                  <a:lnTo>
                    <a:pt x="519" y="150"/>
                  </a:lnTo>
                  <a:lnTo>
                    <a:pt x="526" y="150"/>
                  </a:lnTo>
                  <a:lnTo>
                    <a:pt x="526" y="154"/>
                  </a:lnTo>
                  <a:lnTo>
                    <a:pt x="505" y="169"/>
                  </a:lnTo>
                  <a:lnTo>
                    <a:pt x="487" y="185"/>
                  </a:lnTo>
                  <a:lnTo>
                    <a:pt x="472" y="201"/>
                  </a:lnTo>
                  <a:lnTo>
                    <a:pt x="454" y="215"/>
                  </a:lnTo>
                  <a:lnTo>
                    <a:pt x="435" y="227"/>
                  </a:lnTo>
                  <a:lnTo>
                    <a:pt x="410" y="234"/>
                  </a:lnTo>
                  <a:lnTo>
                    <a:pt x="410" y="246"/>
                  </a:lnTo>
                  <a:lnTo>
                    <a:pt x="398" y="248"/>
                  </a:lnTo>
                  <a:lnTo>
                    <a:pt x="384" y="253"/>
                  </a:lnTo>
                  <a:lnTo>
                    <a:pt x="376" y="260"/>
                  </a:lnTo>
                  <a:lnTo>
                    <a:pt x="381" y="264"/>
                  </a:lnTo>
                  <a:lnTo>
                    <a:pt x="384" y="267"/>
                  </a:lnTo>
                  <a:lnTo>
                    <a:pt x="386" y="269"/>
                  </a:lnTo>
                  <a:lnTo>
                    <a:pt x="386" y="272"/>
                  </a:lnTo>
                  <a:lnTo>
                    <a:pt x="386" y="276"/>
                  </a:lnTo>
                  <a:lnTo>
                    <a:pt x="384" y="281"/>
                  </a:lnTo>
                  <a:lnTo>
                    <a:pt x="384" y="288"/>
                  </a:lnTo>
                  <a:lnTo>
                    <a:pt x="346" y="291"/>
                  </a:lnTo>
                  <a:lnTo>
                    <a:pt x="346" y="295"/>
                  </a:lnTo>
                  <a:lnTo>
                    <a:pt x="351" y="297"/>
                  </a:lnTo>
                  <a:lnTo>
                    <a:pt x="353" y="297"/>
                  </a:lnTo>
                  <a:lnTo>
                    <a:pt x="356" y="297"/>
                  </a:lnTo>
                  <a:lnTo>
                    <a:pt x="356" y="297"/>
                  </a:lnTo>
                  <a:lnTo>
                    <a:pt x="358" y="298"/>
                  </a:lnTo>
                  <a:lnTo>
                    <a:pt x="358" y="300"/>
                  </a:lnTo>
                  <a:lnTo>
                    <a:pt x="362" y="304"/>
                  </a:lnTo>
                  <a:lnTo>
                    <a:pt x="356" y="304"/>
                  </a:lnTo>
                  <a:lnTo>
                    <a:pt x="348" y="307"/>
                  </a:lnTo>
                  <a:lnTo>
                    <a:pt x="337" y="311"/>
                  </a:lnTo>
                  <a:lnTo>
                    <a:pt x="327" y="314"/>
                  </a:lnTo>
                  <a:lnTo>
                    <a:pt x="330" y="316"/>
                  </a:lnTo>
                  <a:lnTo>
                    <a:pt x="332" y="316"/>
                  </a:lnTo>
                  <a:lnTo>
                    <a:pt x="334" y="316"/>
                  </a:lnTo>
                  <a:lnTo>
                    <a:pt x="335" y="318"/>
                  </a:lnTo>
                  <a:lnTo>
                    <a:pt x="337" y="318"/>
                  </a:lnTo>
                  <a:lnTo>
                    <a:pt x="335" y="321"/>
                  </a:lnTo>
                  <a:lnTo>
                    <a:pt x="334" y="325"/>
                  </a:lnTo>
                  <a:lnTo>
                    <a:pt x="332" y="326"/>
                  </a:lnTo>
                  <a:lnTo>
                    <a:pt x="334" y="328"/>
                  </a:lnTo>
                  <a:lnTo>
                    <a:pt x="334" y="330"/>
                  </a:lnTo>
                  <a:lnTo>
                    <a:pt x="335" y="333"/>
                  </a:lnTo>
                  <a:lnTo>
                    <a:pt x="337" y="337"/>
                  </a:lnTo>
                  <a:lnTo>
                    <a:pt x="330" y="339"/>
                  </a:lnTo>
                  <a:lnTo>
                    <a:pt x="325" y="339"/>
                  </a:lnTo>
                  <a:lnTo>
                    <a:pt x="320" y="339"/>
                  </a:lnTo>
                  <a:lnTo>
                    <a:pt x="314" y="342"/>
                  </a:lnTo>
                  <a:lnTo>
                    <a:pt x="332" y="342"/>
                  </a:lnTo>
                  <a:lnTo>
                    <a:pt x="346" y="346"/>
                  </a:lnTo>
                  <a:lnTo>
                    <a:pt x="346" y="353"/>
                  </a:lnTo>
                  <a:lnTo>
                    <a:pt x="323" y="353"/>
                  </a:lnTo>
                  <a:lnTo>
                    <a:pt x="321" y="358"/>
                  </a:lnTo>
                  <a:lnTo>
                    <a:pt x="321" y="360"/>
                  </a:lnTo>
                  <a:lnTo>
                    <a:pt x="321" y="361"/>
                  </a:lnTo>
                  <a:lnTo>
                    <a:pt x="320" y="363"/>
                  </a:lnTo>
                  <a:lnTo>
                    <a:pt x="318" y="365"/>
                  </a:lnTo>
                  <a:lnTo>
                    <a:pt x="309" y="368"/>
                  </a:lnTo>
                  <a:lnTo>
                    <a:pt x="297" y="368"/>
                  </a:lnTo>
                  <a:lnTo>
                    <a:pt x="285" y="368"/>
                  </a:lnTo>
                  <a:lnTo>
                    <a:pt x="273" y="361"/>
                  </a:lnTo>
                  <a:lnTo>
                    <a:pt x="257" y="361"/>
                  </a:lnTo>
                  <a:lnTo>
                    <a:pt x="241" y="363"/>
                  </a:lnTo>
                  <a:lnTo>
                    <a:pt x="224" y="365"/>
                  </a:lnTo>
                  <a:lnTo>
                    <a:pt x="208" y="363"/>
                  </a:lnTo>
                  <a:lnTo>
                    <a:pt x="192" y="358"/>
                  </a:lnTo>
                  <a:lnTo>
                    <a:pt x="191" y="356"/>
                  </a:lnTo>
                  <a:lnTo>
                    <a:pt x="191" y="354"/>
                  </a:lnTo>
                  <a:lnTo>
                    <a:pt x="189" y="354"/>
                  </a:lnTo>
                  <a:lnTo>
                    <a:pt x="189" y="353"/>
                  </a:lnTo>
                  <a:lnTo>
                    <a:pt x="189" y="349"/>
                  </a:lnTo>
                  <a:lnTo>
                    <a:pt x="192" y="349"/>
                  </a:lnTo>
                  <a:lnTo>
                    <a:pt x="194" y="346"/>
                  </a:lnTo>
                  <a:lnTo>
                    <a:pt x="198" y="342"/>
                  </a:lnTo>
                  <a:lnTo>
                    <a:pt x="199" y="340"/>
                  </a:lnTo>
                  <a:lnTo>
                    <a:pt x="203" y="339"/>
                  </a:lnTo>
                  <a:lnTo>
                    <a:pt x="205" y="335"/>
                  </a:lnTo>
                  <a:lnTo>
                    <a:pt x="208" y="330"/>
                  </a:lnTo>
                  <a:lnTo>
                    <a:pt x="201" y="328"/>
                  </a:lnTo>
                  <a:lnTo>
                    <a:pt x="196" y="325"/>
                  </a:lnTo>
                  <a:lnTo>
                    <a:pt x="192" y="319"/>
                  </a:lnTo>
                  <a:lnTo>
                    <a:pt x="191" y="314"/>
                  </a:lnTo>
                  <a:lnTo>
                    <a:pt x="189" y="307"/>
                  </a:lnTo>
                  <a:lnTo>
                    <a:pt x="196" y="307"/>
                  </a:lnTo>
                  <a:lnTo>
                    <a:pt x="208" y="304"/>
                  </a:lnTo>
                  <a:lnTo>
                    <a:pt x="222" y="307"/>
                  </a:lnTo>
                  <a:lnTo>
                    <a:pt x="234" y="312"/>
                  </a:lnTo>
                  <a:lnTo>
                    <a:pt x="246" y="318"/>
                  </a:lnTo>
                  <a:lnTo>
                    <a:pt x="246" y="311"/>
                  </a:lnTo>
                  <a:lnTo>
                    <a:pt x="234" y="305"/>
                  </a:lnTo>
                  <a:lnTo>
                    <a:pt x="224" y="300"/>
                  </a:lnTo>
                  <a:lnTo>
                    <a:pt x="215" y="291"/>
                  </a:lnTo>
                  <a:lnTo>
                    <a:pt x="218" y="291"/>
                  </a:lnTo>
                  <a:lnTo>
                    <a:pt x="227" y="278"/>
                  </a:lnTo>
                  <a:lnTo>
                    <a:pt x="238" y="269"/>
                  </a:lnTo>
                  <a:lnTo>
                    <a:pt x="252" y="262"/>
                  </a:lnTo>
                  <a:lnTo>
                    <a:pt x="269" y="257"/>
                  </a:lnTo>
                  <a:lnTo>
                    <a:pt x="269" y="253"/>
                  </a:lnTo>
                  <a:lnTo>
                    <a:pt x="253" y="248"/>
                  </a:lnTo>
                  <a:lnTo>
                    <a:pt x="241" y="239"/>
                  </a:lnTo>
                  <a:lnTo>
                    <a:pt x="231" y="227"/>
                  </a:lnTo>
                  <a:lnTo>
                    <a:pt x="222" y="215"/>
                  </a:lnTo>
                  <a:lnTo>
                    <a:pt x="227" y="213"/>
                  </a:lnTo>
                  <a:lnTo>
                    <a:pt x="231" y="213"/>
                  </a:lnTo>
                  <a:lnTo>
                    <a:pt x="236" y="211"/>
                  </a:lnTo>
                  <a:lnTo>
                    <a:pt x="241" y="211"/>
                  </a:lnTo>
                  <a:lnTo>
                    <a:pt x="248" y="216"/>
                  </a:lnTo>
                  <a:lnTo>
                    <a:pt x="253" y="222"/>
                  </a:lnTo>
                  <a:lnTo>
                    <a:pt x="260" y="227"/>
                  </a:lnTo>
                  <a:lnTo>
                    <a:pt x="260" y="223"/>
                  </a:lnTo>
                  <a:lnTo>
                    <a:pt x="259" y="220"/>
                  </a:lnTo>
                  <a:lnTo>
                    <a:pt x="257" y="220"/>
                  </a:lnTo>
                  <a:lnTo>
                    <a:pt x="257" y="218"/>
                  </a:lnTo>
                  <a:lnTo>
                    <a:pt x="255" y="216"/>
                  </a:lnTo>
                  <a:lnTo>
                    <a:pt x="255" y="215"/>
                  </a:lnTo>
                  <a:lnTo>
                    <a:pt x="253" y="211"/>
                  </a:lnTo>
                  <a:lnTo>
                    <a:pt x="257" y="211"/>
                  </a:lnTo>
                  <a:lnTo>
                    <a:pt x="257" y="208"/>
                  </a:lnTo>
                  <a:lnTo>
                    <a:pt x="273" y="202"/>
                  </a:lnTo>
                  <a:lnTo>
                    <a:pt x="288" y="199"/>
                  </a:lnTo>
                  <a:lnTo>
                    <a:pt x="304" y="197"/>
                  </a:lnTo>
                  <a:lnTo>
                    <a:pt x="323" y="199"/>
                  </a:lnTo>
                  <a:lnTo>
                    <a:pt x="314" y="188"/>
                  </a:lnTo>
                  <a:lnTo>
                    <a:pt x="325" y="185"/>
                  </a:lnTo>
                  <a:lnTo>
                    <a:pt x="337" y="180"/>
                  </a:lnTo>
                  <a:lnTo>
                    <a:pt x="349" y="175"/>
                  </a:lnTo>
                  <a:lnTo>
                    <a:pt x="356" y="169"/>
                  </a:lnTo>
                  <a:lnTo>
                    <a:pt x="362" y="169"/>
                  </a:lnTo>
                  <a:lnTo>
                    <a:pt x="362" y="166"/>
                  </a:lnTo>
                  <a:lnTo>
                    <a:pt x="353" y="166"/>
                  </a:lnTo>
                  <a:lnTo>
                    <a:pt x="349" y="168"/>
                  </a:lnTo>
                  <a:lnTo>
                    <a:pt x="346" y="169"/>
                  </a:lnTo>
                  <a:lnTo>
                    <a:pt x="344" y="169"/>
                  </a:lnTo>
                  <a:lnTo>
                    <a:pt x="342" y="169"/>
                  </a:lnTo>
                  <a:lnTo>
                    <a:pt x="341" y="169"/>
                  </a:lnTo>
                  <a:lnTo>
                    <a:pt x="339" y="168"/>
                  </a:lnTo>
                  <a:lnTo>
                    <a:pt x="337" y="166"/>
                  </a:lnTo>
                  <a:lnTo>
                    <a:pt x="334" y="166"/>
                  </a:lnTo>
                  <a:lnTo>
                    <a:pt x="330" y="169"/>
                  </a:lnTo>
                  <a:lnTo>
                    <a:pt x="325" y="175"/>
                  </a:lnTo>
                  <a:lnTo>
                    <a:pt x="320" y="180"/>
                  </a:lnTo>
                  <a:lnTo>
                    <a:pt x="316" y="185"/>
                  </a:lnTo>
                  <a:lnTo>
                    <a:pt x="311" y="188"/>
                  </a:lnTo>
                  <a:lnTo>
                    <a:pt x="292" y="194"/>
                  </a:lnTo>
                  <a:lnTo>
                    <a:pt x="274" y="194"/>
                  </a:lnTo>
                  <a:lnTo>
                    <a:pt x="257" y="190"/>
                  </a:lnTo>
                  <a:lnTo>
                    <a:pt x="241" y="183"/>
                  </a:lnTo>
                  <a:lnTo>
                    <a:pt x="239" y="183"/>
                  </a:lnTo>
                  <a:lnTo>
                    <a:pt x="236" y="185"/>
                  </a:lnTo>
                  <a:lnTo>
                    <a:pt x="231" y="187"/>
                  </a:lnTo>
                  <a:lnTo>
                    <a:pt x="227" y="188"/>
                  </a:lnTo>
                  <a:lnTo>
                    <a:pt x="224" y="190"/>
                  </a:lnTo>
                  <a:lnTo>
                    <a:pt x="218" y="192"/>
                  </a:lnTo>
                  <a:lnTo>
                    <a:pt x="215" y="183"/>
                  </a:lnTo>
                  <a:lnTo>
                    <a:pt x="218" y="182"/>
                  </a:lnTo>
                  <a:lnTo>
                    <a:pt x="218" y="182"/>
                  </a:lnTo>
                  <a:lnTo>
                    <a:pt x="220" y="180"/>
                  </a:lnTo>
                  <a:lnTo>
                    <a:pt x="222" y="176"/>
                  </a:lnTo>
                  <a:lnTo>
                    <a:pt x="212" y="176"/>
                  </a:lnTo>
                  <a:lnTo>
                    <a:pt x="208" y="178"/>
                  </a:lnTo>
                  <a:lnTo>
                    <a:pt x="203" y="180"/>
                  </a:lnTo>
                  <a:lnTo>
                    <a:pt x="198" y="180"/>
                  </a:lnTo>
                  <a:lnTo>
                    <a:pt x="192" y="180"/>
                  </a:lnTo>
                  <a:lnTo>
                    <a:pt x="189" y="169"/>
                  </a:lnTo>
                  <a:lnTo>
                    <a:pt x="192" y="168"/>
                  </a:lnTo>
                  <a:lnTo>
                    <a:pt x="194" y="168"/>
                  </a:lnTo>
                  <a:lnTo>
                    <a:pt x="196" y="168"/>
                  </a:lnTo>
                  <a:lnTo>
                    <a:pt x="198" y="166"/>
                  </a:lnTo>
                  <a:lnTo>
                    <a:pt x="199" y="166"/>
                  </a:lnTo>
                  <a:lnTo>
                    <a:pt x="177" y="169"/>
                  </a:lnTo>
                  <a:lnTo>
                    <a:pt x="175" y="164"/>
                  </a:lnTo>
                  <a:lnTo>
                    <a:pt x="171" y="161"/>
                  </a:lnTo>
                  <a:lnTo>
                    <a:pt x="170" y="159"/>
                  </a:lnTo>
                  <a:lnTo>
                    <a:pt x="168" y="155"/>
                  </a:lnTo>
                  <a:lnTo>
                    <a:pt x="164" y="150"/>
                  </a:lnTo>
                  <a:lnTo>
                    <a:pt x="170" y="148"/>
                  </a:lnTo>
                  <a:lnTo>
                    <a:pt x="173" y="148"/>
                  </a:lnTo>
                  <a:lnTo>
                    <a:pt x="175" y="148"/>
                  </a:lnTo>
                  <a:lnTo>
                    <a:pt x="177" y="148"/>
                  </a:lnTo>
                  <a:lnTo>
                    <a:pt x="177" y="147"/>
                  </a:lnTo>
                  <a:lnTo>
                    <a:pt x="178" y="145"/>
                  </a:lnTo>
                  <a:lnTo>
                    <a:pt x="180" y="141"/>
                  </a:lnTo>
                  <a:lnTo>
                    <a:pt x="173" y="140"/>
                  </a:lnTo>
                  <a:lnTo>
                    <a:pt x="166" y="138"/>
                  </a:lnTo>
                  <a:lnTo>
                    <a:pt x="163" y="134"/>
                  </a:lnTo>
                  <a:lnTo>
                    <a:pt x="157" y="131"/>
                  </a:lnTo>
                  <a:lnTo>
                    <a:pt x="161" y="131"/>
                  </a:lnTo>
                  <a:lnTo>
                    <a:pt x="161" y="126"/>
                  </a:lnTo>
                  <a:lnTo>
                    <a:pt x="178" y="129"/>
                  </a:lnTo>
                  <a:lnTo>
                    <a:pt x="187" y="127"/>
                  </a:lnTo>
                  <a:lnTo>
                    <a:pt x="194" y="124"/>
                  </a:lnTo>
                  <a:lnTo>
                    <a:pt x="198" y="119"/>
                  </a:lnTo>
                  <a:lnTo>
                    <a:pt x="203" y="112"/>
                  </a:lnTo>
                  <a:lnTo>
                    <a:pt x="212" y="108"/>
                  </a:lnTo>
                  <a:lnTo>
                    <a:pt x="222" y="105"/>
                  </a:lnTo>
                  <a:lnTo>
                    <a:pt x="229" y="108"/>
                  </a:lnTo>
                  <a:lnTo>
                    <a:pt x="238" y="112"/>
                  </a:lnTo>
                  <a:lnTo>
                    <a:pt x="245" y="113"/>
                  </a:lnTo>
                  <a:lnTo>
                    <a:pt x="253" y="112"/>
                  </a:lnTo>
                  <a:lnTo>
                    <a:pt x="250" y="110"/>
                  </a:lnTo>
                  <a:lnTo>
                    <a:pt x="246" y="108"/>
                  </a:lnTo>
                  <a:lnTo>
                    <a:pt x="245" y="108"/>
                  </a:lnTo>
                  <a:lnTo>
                    <a:pt x="245" y="106"/>
                  </a:lnTo>
                  <a:lnTo>
                    <a:pt x="243" y="105"/>
                  </a:lnTo>
                  <a:lnTo>
                    <a:pt x="243" y="101"/>
                  </a:lnTo>
                  <a:lnTo>
                    <a:pt x="241" y="96"/>
                  </a:lnTo>
                  <a:lnTo>
                    <a:pt x="246" y="94"/>
                  </a:lnTo>
                  <a:lnTo>
                    <a:pt x="250" y="92"/>
                  </a:lnTo>
                  <a:lnTo>
                    <a:pt x="253" y="92"/>
                  </a:lnTo>
                  <a:lnTo>
                    <a:pt x="255" y="91"/>
                  </a:lnTo>
                  <a:lnTo>
                    <a:pt x="259" y="89"/>
                  </a:lnTo>
                  <a:lnTo>
                    <a:pt x="266" y="89"/>
                  </a:lnTo>
                  <a:lnTo>
                    <a:pt x="269" y="91"/>
                  </a:lnTo>
                  <a:lnTo>
                    <a:pt x="273" y="94"/>
                  </a:lnTo>
                  <a:lnTo>
                    <a:pt x="276" y="96"/>
                  </a:lnTo>
                  <a:lnTo>
                    <a:pt x="276" y="92"/>
                  </a:lnTo>
                  <a:lnTo>
                    <a:pt x="274" y="91"/>
                  </a:lnTo>
                  <a:lnTo>
                    <a:pt x="274" y="89"/>
                  </a:lnTo>
                  <a:lnTo>
                    <a:pt x="274" y="89"/>
                  </a:lnTo>
                  <a:lnTo>
                    <a:pt x="274" y="87"/>
                  </a:lnTo>
                  <a:lnTo>
                    <a:pt x="273" y="84"/>
                  </a:lnTo>
                  <a:lnTo>
                    <a:pt x="278" y="82"/>
                  </a:lnTo>
                  <a:lnTo>
                    <a:pt x="281" y="80"/>
                  </a:lnTo>
                  <a:lnTo>
                    <a:pt x="287" y="77"/>
                  </a:lnTo>
                  <a:lnTo>
                    <a:pt x="290" y="73"/>
                  </a:lnTo>
                  <a:lnTo>
                    <a:pt x="292" y="73"/>
                  </a:lnTo>
                  <a:lnTo>
                    <a:pt x="299" y="73"/>
                  </a:lnTo>
                  <a:lnTo>
                    <a:pt x="304" y="75"/>
                  </a:lnTo>
                  <a:lnTo>
                    <a:pt x="308" y="79"/>
                  </a:lnTo>
                  <a:lnTo>
                    <a:pt x="314" y="79"/>
                  </a:lnTo>
                  <a:lnTo>
                    <a:pt x="323" y="77"/>
                  </a:lnTo>
                  <a:lnTo>
                    <a:pt x="327" y="65"/>
                  </a:lnTo>
                  <a:lnTo>
                    <a:pt x="332" y="63"/>
                  </a:lnTo>
                  <a:lnTo>
                    <a:pt x="337" y="63"/>
                  </a:lnTo>
                  <a:lnTo>
                    <a:pt x="342" y="63"/>
                  </a:lnTo>
                  <a:lnTo>
                    <a:pt x="346" y="65"/>
                  </a:lnTo>
                  <a:lnTo>
                    <a:pt x="349" y="65"/>
                  </a:lnTo>
                  <a:lnTo>
                    <a:pt x="356" y="54"/>
                  </a:lnTo>
                  <a:lnTo>
                    <a:pt x="367" y="52"/>
                  </a:lnTo>
                  <a:lnTo>
                    <a:pt x="374" y="56"/>
                  </a:lnTo>
                  <a:lnTo>
                    <a:pt x="381" y="59"/>
                  </a:lnTo>
                  <a:lnTo>
                    <a:pt x="388" y="61"/>
                  </a:lnTo>
                  <a:lnTo>
                    <a:pt x="397" y="58"/>
                  </a:lnTo>
                  <a:lnTo>
                    <a:pt x="409" y="51"/>
                  </a:lnTo>
                  <a:lnTo>
                    <a:pt x="421" y="45"/>
                  </a:lnTo>
                  <a:close/>
                  <a:moveTo>
                    <a:pt x="2104" y="42"/>
                  </a:moveTo>
                  <a:lnTo>
                    <a:pt x="2111" y="44"/>
                  </a:lnTo>
                  <a:lnTo>
                    <a:pt x="2118" y="47"/>
                  </a:lnTo>
                  <a:lnTo>
                    <a:pt x="2121" y="51"/>
                  </a:lnTo>
                  <a:lnTo>
                    <a:pt x="2126" y="54"/>
                  </a:lnTo>
                  <a:lnTo>
                    <a:pt x="2132" y="58"/>
                  </a:lnTo>
                  <a:lnTo>
                    <a:pt x="2128" y="68"/>
                  </a:lnTo>
                  <a:lnTo>
                    <a:pt x="2107" y="80"/>
                  </a:lnTo>
                  <a:lnTo>
                    <a:pt x="2091" y="94"/>
                  </a:lnTo>
                  <a:lnTo>
                    <a:pt x="2077" y="112"/>
                  </a:lnTo>
                  <a:lnTo>
                    <a:pt x="2074" y="112"/>
                  </a:lnTo>
                  <a:lnTo>
                    <a:pt x="2074" y="108"/>
                  </a:lnTo>
                  <a:lnTo>
                    <a:pt x="2069" y="105"/>
                  </a:lnTo>
                  <a:lnTo>
                    <a:pt x="2065" y="101"/>
                  </a:lnTo>
                  <a:lnTo>
                    <a:pt x="2063" y="98"/>
                  </a:lnTo>
                  <a:lnTo>
                    <a:pt x="2060" y="94"/>
                  </a:lnTo>
                  <a:lnTo>
                    <a:pt x="2058" y="89"/>
                  </a:lnTo>
                  <a:lnTo>
                    <a:pt x="2062" y="82"/>
                  </a:lnTo>
                  <a:lnTo>
                    <a:pt x="2063" y="77"/>
                  </a:lnTo>
                  <a:lnTo>
                    <a:pt x="2065" y="68"/>
                  </a:lnTo>
                  <a:lnTo>
                    <a:pt x="2039" y="68"/>
                  </a:lnTo>
                  <a:lnTo>
                    <a:pt x="2039" y="61"/>
                  </a:lnTo>
                  <a:lnTo>
                    <a:pt x="2053" y="56"/>
                  </a:lnTo>
                  <a:lnTo>
                    <a:pt x="2067" y="52"/>
                  </a:lnTo>
                  <a:lnTo>
                    <a:pt x="2084" y="49"/>
                  </a:lnTo>
                  <a:lnTo>
                    <a:pt x="2086" y="54"/>
                  </a:lnTo>
                  <a:lnTo>
                    <a:pt x="2088" y="56"/>
                  </a:lnTo>
                  <a:lnTo>
                    <a:pt x="2088" y="58"/>
                  </a:lnTo>
                  <a:lnTo>
                    <a:pt x="2090" y="58"/>
                  </a:lnTo>
                  <a:lnTo>
                    <a:pt x="2090" y="59"/>
                  </a:lnTo>
                  <a:lnTo>
                    <a:pt x="2093" y="61"/>
                  </a:lnTo>
                  <a:lnTo>
                    <a:pt x="2095" y="56"/>
                  </a:lnTo>
                  <a:lnTo>
                    <a:pt x="2097" y="52"/>
                  </a:lnTo>
                  <a:lnTo>
                    <a:pt x="2098" y="49"/>
                  </a:lnTo>
                  <a:lnTo>
                    <a:pt x="2102" y="45"/>
                  </a:lnTo>
                  <a:lnTo>
                    <a:pt x="2104" y="42"/>
                  </a:lnTo>
                  <a:close/>
                  <a:moveTo>
                    <a:pt x="2147" y="23"/>
                  </a:moveTo>
                  <a:lnTo>
                    <a:pt x="2151" y="24"/>
                  </a:lnTo>
                  <a:lnTo>
                    <a:pt x="2152" y="24"/>
                  </a:lnTo>
                  <a:lnTo>
                    <a:pt x="2154" y="26"/>
                  </a:lnTo>
                  <a:lnTo>
                    <a:pt x="2154" y="26"/>
                  </a:lnTo>
                  <a:lnTo>
                    <a:pt x="2156" y="28"/>
                  </a:lnTo>
                  <a:lnTo>
                    <a:pt x="2158" y="31"/>
                  </a:lnTo>
                  <a:lnTo>
                    <a:pt x="2161" y="37"/>
                  </a:lnTo>
                  <a:lnTo>
                    <a:pt x="2165" y="42"/>
                  </a:lnTo>
                  <a:lnTo>
                    <a:pt x="2166" y="49"/>
                  </a:lnTo>
                  <a:lnTo>
                    <a:pt x="2158" y="49"/>
                  </a:lnTo>
                  <a:lnTo>
                    <a:pt x="2158" y="45"/>
                  </a:lnTo>
                  <a:lnTo>
                    <a:pt x="2154" y="42"/>
                  </a:lnTo>
                  <a:lnTo>
                    <a:pt x="2151" y="38"/>
                  </a:lnTo>
                  <a:lnTo>
                    <a:pt x="2149" y="35"/>
                  </a:lnTo>
                  <a:lnTo>
                    <a:pt x="2147" y="30"/>
                  </a:lnTo>
                  <a:lnTo>
                    <a:pt x="2147" y="23"/>
                  </a:lnTo>
                  <a:close/>
                  <a:moveTo>
                    <a:pt x="943" y="19"/>
                  </a:moveTo>
                  <a:lnTo>
                    <a:pt x="967" y="19"/>
                  </a:lnTo>
                  <a:lnTo>
                    <a:pt x="992" y="23"/>
                  </a:lnTo>
                  <a:lnTo>
                    <a:pt x="1014" y="26"/>
                  </a:lnTo>
                  <a:lnTo>
                    <a:pt x="1034" y="31"/>
                  </a:lnTo>
                  <a:lnTo>
                    <a:pt x="1063" y="26"/>
                  </a:lnTo>
                  <a:lnTo>
                    <a:pt x="1067" y="30"/>
                  </a:lnTo>
                  <a:lnTo>
                    <a:pt x="1070" y="31"/>
                  </a:lnTo>
                  <a:lnTo>
                    <a:pt x="1074" y="37"/>
                  </a:lnTo>
                  <a:lnTo>
                    <a:pt x="1076" y="40"/>
                  </a:lnTo>
                  <a:lnTo>
                    <a:pt x="1079" y="42"/>
                  </a:lnTo>
                  <a:lnTo>
                    <a:pt x="1096" y="49"/>
                  </a:lnTo>
                  <a:lnTo>
                    <a:pt x="1116" y="54"/>
                  </a:lnTo>
                  <a:lnTo>
                    <a:pt x="1133" y="58"/>
                  </a:lnTo>
                  <a:lnTo>
                    <a:pt x="1133" y="65"/>
                  </a:lnTo>
                  <a:lnTo>
                    <a:pt x="1105" y="65"/>
                  </a:lnTo>
                  <a:lnTo>
                    <a:pt x="1093" y="59"/>
                  </a:lnTo>
                  <a:lnTo>
                    <a:pt x="1079" y="59"/>
                  </a:lnTo>
                  <a:lnTo>
                    <a:pt x="1063" y="61"/>
                  </a:lnTo>
                  <a:lnTo>
                    <a:pt x="1048" y="65"/>
                  </a:lnTo>
                  <a:lnTo>
                    <a:pt x="1048" y="73"/>
                  </a:lnTo>
                  <a:lnTo>
                    <a:pt x="1067" y="73"/>
                  </a:lnTo>
                  <a:lnTo>
                    <a:pt x="1081" y="70"/>
                  </a:lnTo>
                  <a:lnTo>
                    <a:pt x="1098" y="68"/>
                  </a:lnTo>
                  <a:lnTo>
                    <a:pt x="1119" y="68"/>
                  </a:lnTo>
                  <a:lnTo>
                    <a:pt x="1140" y="68"/>
                  </a:lnTo>
                  <a:lnTo>
                    <a:pt x="1156" y="68"/>
                  </a:lnTo>
                  <a:lnTo>
                    <a:pt x="1170" y="82"/>
                  </a:lnTo>
                  <a:lnTo>
                    <a:pt x="1187" y="92"/>
                  </a:lnTo>
                  <a:lnTo>
                    <a:pt x="1182" y="103"/>
                  </a:lnTo>
                  <a:lnTo>
                    <a:pt x="1172" y="110"/>
                  </a:lnTo>
                  <a:lnTo>
                    <a:pt x="1163" y="115"/>
                  </a:lnTo>
                  <a:lnTo>
                    <a:pt x="1151" y="119"/>
                  </a:lnTo>
                  <a:lnTo>
                    <a:pt x="1133" y="119"/>
                  </a:lnTo>
                  <a:lnTo>
                    <a:pt x="1117" y="124"/>
                  </a:lnTo>
                  <a:lnTo>
                    <a:pt x="1100" y="124"/>
                  </a:lnTo>
                  <a:lnTo>
                    <a:pt x="1081" y="122"/>
                  </a:lnTo>
                  <a:lnTo>
                    <a:pt x="1063" y="120"/>
                  </a:lnTo>
                  <a:lnTo>
                    <a:pt x="1046" y="120"/>
                  </a:lnTo>
                  <a:lnTo>
                    <a:pt x="1032" y="124"/>
                  </a:lnTo>
                  <a:lnTo>
                    <a:pt x="1021" y="134"/>
                  </a:lnTo>
                  <a:lnTo>
                    <a:pt x="1063" y="134"/>
                  </a:lnTo>
                  <a:lnTo>
                    <a:pt x="1076" y="131"/>
                  </a:lnTo>
                  <a:lnTo>
                    <a:pt x="1091" y="129"/>
                  </a:lnTo>
                  <a:lnTo>
                    <a:pt x="1109" y="131"/>
                  </a:lnTo>
                  <a:lnTo>
                    <a:pt x="1121" y="134"/>
                  </a:lnTo>
                  <a:lnTo>
                    <a:pt x="1124" y="147"/>
                  </a:lnTo>
                  <a:lnTo>
                    <a:pt x="1130" y="145"/>
                  </a:lnTo>
                  <a:lnTo>
                    <a:pt x="1138" y="140"/>
                  </a:lnTo>
                  <a:lnTo>
                    <a:pt x="1149" y="136"/>
                  </a:lnTo>
                  <a:lnTo>
                    <a:pt x="1159" y="134"/>
                  </a:lnTo>
                  <a:lnTo>
                    <a:pt x="1161" y="140"/>
                  </a:lnTo>
                  <a:lnTo>
                    <a:pt x="1163" y="143"/>
                  </a:lnTo>
                  <a:lnTo>
                    <a:pt x="1165" y="145"/>
                  </a:lnTo>
                  <a:lnTo>
                    <a:pt x="1168" y="147"/>
                  </a:lnTo>
                  <a:lnTo>
                    <a:pt x="1172" y="150"/>
                  </a:lnTo>
                  <a:lnTo>
                    <a:pt x="1156" y="180"/>
                  </a:lnTo>
                  <a:lnTo>
                    <a:pt x="1163" y="180"/>
                  </a:lnTo>
                  <a:lnTo>
                    <a:pt x="1175" y="173"/>
                  </a:lnTo>
                  <a:lnTo>
                    <a:pt x="1191" y="164"/>
                  </a:lnTo>
                  <a:lnTo>
                    <a:pt x="1210" y="157"/>
                  </a:lnTo>
                  <a:lnTo>
                    <a:pt x="1231" y="150"/>
                  </a:lnTo>
                  <a:lnTo>
                    <a:pt x="1254" y="145"/>
                  </a:lnTo>
                  <a:lnTo>
                    <a:pt x="1274" y="145"/>
                  </a:lnTo>
                  <a:lnTo>
                    <a:pt x="1294" y="147"/>
                  </a:lnTo>
                  <a:lnTo>
                    <a:pt x="1308" y="155"/>
                  </a:lnTo>
                  <a:lnTo>
                    <a:pt x="1316" y="169"/>
                  </a:lnTo>
                  <a:lnTo>
                    <a:pt x="1322" y="169"/>
                  </a:lnTo>
                  <a:lnTo>
                    <a:pt x="1322" y="171"/>
                  </a:lnTo>
                  <a:lnTo>
                    <a:pt x="1322" y="171"/>
                  </a:lnTo>
                  <a:lnTo>
                    <a:pt x="1320" y="173"/>
                  </a:lnTo>
                  <a:lnTo>
                    <a:pt x="1318" y="173"/>
                  </a:lnTo>
                  <a:lnTo>
                    <a:pt x="1318" y="173"/>
                  </a:lnTo>
                  <a:lnTo>
                    <a:pt x="1316" y="173"/>
                  </a:lnTo>
                  <a:lnTo>
                    <a:pt x="1313" y="176"/>
                  </a:lnTo>
                  <a:lnTo>
                    <a:pt x="1308" y="178"/>
                  </a:lnTo>
                  <a:lnTo>
                    <a:pt x="1302" y="180"/>
                  </a:lnTo>
                  <a:lnTo>
                    <a:pt x="1295" y="182"/>
                  </a:lnTo>
                  <a:lnTo>
                    <a:pt x="1290" y="183"/>
                  </a:lnTo>
                  <a:lnTo>
                    <a:pt x="1278" y="202"/>
                  </a:lnTo>
                  <a:lnTo>
                    <a:pt x="1255" y="216"/>
                  </a:lnTo>
                  <a:lnTo>
                    <a:pt x="1229" y="225"/>
                  </a:lnTo>
                  <a:lnTo>
                    <a:pt x="1198" y="230"/>
                  </a:lnTo>
                  <a:lnTo>
                    <a:pt x="1198" y="236"/>
                  </a:lnTo>
                  <a:lnTo>
                    <a:pt x="1198" y="239"/>
                  </a:lnTo>
                  <a:lnTo>
                    <a:pt x="1198" y="241"/>
                  </a:lnTo>
                  <a:lnTo>
                    <a:pt x="1196" y="243"/>
                  </a:lnTo>
                  <a:lnTo>
                    <a:pt x="1198" y="244"/>
                  </a:lnTo>
                  <a:lnTo>
                    <a:pt x="1198" y="246"/>
                  </a:lnTo>
                  <a:lnTo>
                    <a:pt x="1201" y="250"/>
                  </a:lnTo>
                  <a:lnTo>
                    <a:pt x="1206" y="253"/>
                  </a:lnTo>
                  <a:lnTo>
                    <a:pt x="1210" y="255"/>
                  </a:lnTo>
                  <a:lnTo>
                    <a:pt x="1213" y="258"/>
                  </a:lnTo>
                  <a:lnTo>
                    <a:pt x="1217" y="260"/>
                  </a:lnTo>
                  <a:lnTo>
                    <a:pt x="1220" y="265"/>
                  </a:lnTo>
                  <a:lnTo>
                    <a:pt x="1217" y="272"/>
                  </a:lnTo>
                  <a:lnTo>
                    <a:pt x="1213" y="288"/>
                  </a:lnTo>
                  <a:lnTo>
                    <a:pt x="1210" y="307"/>
                  </a:lnTo>
                  <a:lnTo>
                    <a:pt x="1206" y="326"/>
                  </a:lnTo>
                  <a:lnTo>
                    <a:pt x="1206" y="342"/>
                  </a:lnTo>
                  <a:lnTo>
                    <a:pt x="1210" y="340"/>
                  </a:lnTo>
                  <a:lnTo>
                    <a:pt x="1213" y="340"/>
                  </a:lnTo>
                  <a:lnTo>
                    <a:pt x="1215" y="340"/>
                  </a:lnTo>
                  <a:lnTo>
                    <a:pt x="1219" y="340"/>
                  </a:lnTo>
                  <a:lnTo>
                    <a:pt x="1220" y="340"/>
                  </a:lnTo>
                  <a:lnTo>
                    <a:pt x="1226" y="342"/>
                  </a:lnTo>
                  <a:lnTo>
                    <a:pt x="1224" y="347"/>
                  </a:lnTo>
                  <a:lnTo>
                    <a:pt x="1224" y="349"/>
                  </a:lnTo>
                  <a:lnTo>
                    <a:pt x="1224" y="353"/>
                  </a:lnTo>
                  <a:lnTo>
                    <a:pt x="1224" y="354"/>
                  </a:lnTo>
                  <a:lnTo>
                    <a:pt x="1224" y="358"/>
                  </a:lnTo>
                  <a:lnTo>
                    <a:pt x="1226" y="365"/>
                  </a:lnTo>
                  <a:lnTo>
                    <a:pt x="1220" y="365"/>
                  </a:lnTo>
                  <a:lnTo>
                    <a:pt x="1220" y="368"/>
                  </a:lnTo>
                  <a:lnTo>
                    <a:pt x="1217" y="367"/>
                  </a:lnTo>
                  <a:lnTo>
                    <a:pt x="1213" y="363"/>
                  </a:lnTo>
                  <a:lnTo>
                    <a:pt x="1212" y="361"/>
                  </a:lnTo>
                  <a:lnTo>
                    <a:pt x="1208" y="360"/>
                  </a:lnTo>
                  <a:lnTo>
                    <a:pt x="1205" y="358"/>
                  </a:lnTo>
                  <a:lnTo>
                    <a:pt x="1198" y="358"/>
                  </a:lnTo>
                  <a:lnTo>
                    <a:pt x="1194" y="360"/>
                  </a:lnTo>
                  <a:lnTo>
                    <a:pt x="1191" y="361"/>
                  </a:lnTo>
                  <a:lnTo>
                    <a:pt x="1187" y="363"/>
                  </a:lnTo>
                  <a:lnTo>
                    <a:pt x="1185" y="365"/>
                  </a:lnTo>
                  <a:lnTo>
                    <a:pt x="1182" y="367"/>
                  </a:lnTo>
                  <a:lnTo>
                    <a:pt x="1180" y="370"/>
                  </a:lnTo>
                  <a:lnTo>
                    <a:pt x="1178" y="377"/>
                  </a:lnTo>
                  <a:lnTo>
                    <a:pt x="1201" y="384"/>
                  </a:lnTo>
                  <a:lnTo>
                    <a:pt x="1206" y="415"/>
                  </a:lnTo>
                  <a:lnTo>
                    <a:pt x="1201" y="415"/>
                  </a:lnTo>
                  <a:lnTo>
                    <a:pt x="1198" y="415"/>
                  </a:lnTo>
                  <a:lnTo>
                    <a:pt x="1194" y="417"/>
                  </a:lnTo>
                  <a:lnTo>
                    <a:pt x="1191" y="419"/>
                  </a:lnTo>
                  <a:lnTo>
                    <a:pt x="1191" y="426"/>
                  </a:lnTo>
                  <a:lnTo>
                    <a:pt x="1199" y="431"/>
                  </a:lnTo>
                  <a:lnTo>
                    <a:pt x="1205" y="438"/>
                  </a:lnTo>
                  <a:lnTo>
                    <a:pt x="1208" y="447"/>
                  </a:lnTo>
                  <a:lnTo>
                    <a:pt x="1210" y="461"/>
                  </a:lnTo>
                  <a:lnTo>
                    <a:pt x="1201" y="461"/>
                  </a:lnTo>
                  <a:lnTo>
                    <a:pt x="1199" y="461"/>
                  </a:lnTo>
                  <a:lnTo>
                    <a:pt x="1194" y="459"/>
                  </a:lnTo>
                  <a:lnTo>
                    <a:pt x="1191" y="461"/>
                  </a:lnTo>
                  <a:lnTo>
                    <a:pt x="1185" y="461"/>
                  </a:lnTo>
                  <a:lnTo>
                    <a:pt x="1182" y="464"/>
                  </a:lnTo>
                  <a:lnTo>
                    <a:pt x="1178" y="468"/>
                  </a:lnTo>
                  <a:lnTo>
                    <a:pt x="1184" y="471"/>
                  </a:lnTo>
                  <a:lnTo>
                    <a:pt x="1187" y="473"/>
                  </a:lnTo>
                  <a:lnTo>
                    <a:pt x="1189" y="475"/>
                  </a:lnTo>
                  <a:lnTo>
                    <a:pt x="1191" y="476"/>
                  </a:lnTo>
                  <a:lnTo>
                    <a:pt x="1192" y="482"/>
                  </a:lnTo>
                  <a:lnTo>
                    <a:pt x="1194" y="487"/>
                  </a:lnTo>
                  <a:lnTo>
                    <a:pt x="1192" y="489"/>
                  </a:lnTo>
                  <a:lnTo>
                    <a:pt x="1192" y="490"/>
                  </a:lnTo>
                  <a:lnTo>
                    <a:pt x="1192" y="490"/>
                  </a:lnTo>
                  <a:lnTo>
                    <a:pt x="1191" y="492"/>
                  </a:lnTo>
                  <a:lnTo>
                    <a:pt x="1191" y="496"/>
                  </a:lnTo>
                  <a:lnTo>
                    <a:pt x="1177" y="496"/>
                  </a:lnTo>
                  <a:lnTo>
                    <a:pt x="1163" y="499"/>
                  </a:lnTo>
                  <a:lnTo>
                    <a:pt x="1152" y="503"/>
                  </a:lnTo>
                  <a:lnTo>
                    <a:pt x="1156" y="503"/>
                  </a:lnTo>
                  <a:lnTo>
                    <a:pt x="1161" y="506"/>
                  </a:lnTo>
                  <a:lnTo>
                    <a:pt x="1165" y="508"/>
                  </a:lnTo>
                  <a:lnTo>
                    <a:pt x="1168" y="508"/>
                  </a:lnTo>
                  <a:lnTo>
                    <a:pt x="1172" y="510"/>
                  </a:lnTo>
                  <a:lnTo>
                    <a:pt x="1175" y="513"/>
                  </a:lnTo>
                  <a:lnTo>
                    <a:pt x="1178" y="518"/>
                  </a:lnTo>
                  <a:lnTo>
                    <a:pt x="1172" y="527"/>
                  </a:lnTo>
                  <a:lnTo>
                    <a:pt x="1168" y="538"/>
                  </a:lnTo>
                  <a:lnTo>
                    <a:pt x="1163" y="550"/>
                  </a:lnTo>
                  <a:lnTo>
                    <a:pt x="1161" y="545"/>
                  </a:lnTo>
                  <a:lnTo>
                    <a:pt x="1158" y="541"/>
                  </a:lnTo>
                  <a:lnTo>
                    <a:pt x="1156" y="539"/>
                  </a:lnTo>
                  <a:lnTo>
                    <a:pt x="1152" y="539"/>
                  </a:lnTo>
                  <a:lnTo>
                    <a:pt x="1147" y="538"/>
                  </a:lnTo>
                  <a:lnTo>
                    <a:pt x="1140" y="538"/>
                  </a:lnTo>
                  <a:lnTo>
                    <a:pt x="1140" y="541"/>
                  </a:lnTo>
                  <a:lnTo>
                    <a:pt x="1144" y="541"/>
                  </a:lnTo>
                  <a:lnTo>
                    <a:pt x="1156" y="553"/>
                  </a:lnTo>
                  <a:lnTo>
                    <a:pt x="1166" y="567"/>
                  </a:lnTo>
                  <a:lnTo>
                    <a:pt x="1172" y="585"/>
                  </a:lnTo>
                  <a:lnTo>
                    <a:pt x="1175" y="606"/>
                  </a:lnTo>
                  <a:lnTo>
                    <a:pt x="1172" y="606"/>
                  </a:lnTo>
                  <a:lnTo>
                    <a:pt x="1172" y="611"/>
                  </a:lnTo>
                  <a:lnTo>
                    <a:pt x="1144" y="614"/>
                  </a:lnTo>
                  <a:lnTo>
                    <a:pt x="1144" y="595"/>
                  </a:lnTo>
                  <a:lnTo>
                    <a:pt x="1140" y="592"/>
                  </a:lnTo>
                  <a:lnTo>
                    <a:pt x="1137" y="590"/>
                  </a:lnTo>
                  <a:lnTo>
                    <a:pt x="1135" y="588"/>
                  </a:lnTo>
                  <a:lnTo>
                    <a:pt x="1130" y="585"/>
                  </a:lnTo>
                  <a:lnTo>
                    <a:pt x="1124" y="583"/>
                  </a:lnTo>
                  <a:lnTo>
                    <a:pt x="1116" y="588"/>
                  </a:lnTo>
                  <a:lnTo>
                    <a:pt x="1105" y="592"/>
                  </a:lnTo>
                  <a:lnTo>
                    <a:pt x="1093" y="593"/>
                  </a:lnTo>
                  <a:lnTo>
                    <a:pt x="1082" y="597"/>
                  </a:lnTo>
                  <a:lnTo>
                    <a:pt x="1076" y="602"/>
                  </a:lnTo>
                  <a:lnTo>
                    <a:pt x="1082" y="602"/>
                  </a:lnTo>
                  <a:lnTo>
                    <a:pt x="1091" y="602"/>
                  </a:lnTo>
                  <a:lnTo>
                    <a:pt x="1105" y="600"/>
                  </a:lnTo>
                  <a:lnTo>
                    <a:pt x="1121" y="599"/>
                  </a:lnTo>
                  <a:lnTo>
                    <a:pt x="1121" y="606"/>
                  </a:lnTo>
                  <a:lnTo>
                    <a:pt x="1086" y="618"/>
                  </a:lnTo>
                  <a:lnTo>
                    <a:pt x="1086" y="621"/>
                  </a:lnTo>
                  <a:lnTo>
                    <a:pt x="1095" y="621"/>
                  </a:lnTo>
                  <a:lnTo>
                    <a:pt x="1100" y="620"/>
                  </a:lnTo>
                  <a:lnTo>
                    <a:pt x="1107" y="618"/>
                  </a:lnTo>
                  <a:lnTo>
                    <a:pt x="1114" y="616"/>
                  </a:lnTo>
                  <a:lnTo>
                    <a:pt x="1121" y="614"/>
                  </a:lnTo>
                  <a:lnTo>
                    <a:pt x="1123" y="623"/>
                  </a:lnTo>
                  <a:lnTo>
                    <a:pt x="1130" y="627"/>
                  </a:lnTo>
                  <a:lnTo>
                    <a:pt x="1137" y="628"/>
                  </a:lnTo>
                  <a:lnTo>
                    <a:pt x="1149" y="627"/>
                  </a:lnTo>
                  <a:lnTo>
                    <a:pt x="1163" y="627"/>
                  </a:lnTo>
                  <a:lnTo>
                    <a:pt x="1163" y="630"/>
                  </a:lnTo>
                  <a:lnTo>
                    <a:pt x="1159" y="630"/>
                  </a:lnTo>
                  <a:lnTo>
                    <a:pt x="1140" y="648"/>
                  </a:lnTo>
                  <a:lnTo>
                    <a:pt x="1119" y="665"/>
                  </a:lnTo>
                  <a:lnTo>
                    <a:pt x="1098" y="679"/>
                  </a:lnTo>
                  <a:lnTo>
                    <a:pt x="1074" y="691"/>
                  </a:lnTo>
                  <a:lnTo>
                    <a:pt x="1048" y="696"/>
                  </a:lnTo>
                  <a:lnTo>
                    <a:pt x="1018" y="695"/>
                  </a:lnTo>
                  <a:lnTo>
                    <a:pt x="1018" y="700"/>
                  </a:lnTo>
                  <a:lnTo>
                    <a:pt x="1018" y="705"/>
                  </a:lnTo>
                  <a:lnTo>
                    <a:pt x="1016" y="709"/>
                  </a:lnTo>
                  <a:lnTo>
                    <a:pt x="1014" y="710"/>
                  </a:lnTo>
                  <a:lnTo>
                    <a:pt x="1013" y="710"/>
                  </a:lnTo>
                  <a:lnTo>
                    <a:pt x="1011" y="712"/>
                  </a:lnTo>
                  <a:lnTo>
                    <a:pt x="1007" y="714"/>
                  </a:lnTo>
                  <a:lnTo>
                    <a:pt x="1004" y="716"/>
                  </a:lnTo>
                  <a:lnTo>
                    <a:pt x="1002" y="717"/>
                  </a:lnTo>
                  <a:lnTo>
                    <a:pt x="999" y="721"/>
                  </a:lnTo>
                  <a:lnTo>
                    <a:pt x="995" y="731"/>
                  </a:lnTo>
                  <a:lnTo>
                    <a:pt x="993" y="744"/>
                  </a:lnTo>
                  <a:lnTo>
                    <a:pt x="990" y="752"/>
                  </a:lnTo>
                  <a:lnTo>
                    <a:pt x="981" y="761"/>
                  </a:lnTo>
                  <a:lnTo>
                    <a:pt x="966" y="771"/>
                  </a:lnTo>
                  <a:lnTo>
                    <a:pt x="946" y="780"/>
                  </a:lnTo>
                  <a:lnTo>
                    <a:pt x="929" y="787"/>
                  </a:lnTo>
                  <a:lnTo>
                    <a:pt x="913" y="791"/>
                  </a:lnTo>
                  <a:lnTo>
                    <a:pt x="913" y="787"/>
                  </a:lnTo>
                  <a:lnTo>
                    <a:pt x="913" y="784"/>
                  </a:lnTo>
                  <a:lnTo>
                    <a:pt x="911" y="784"/>
                  </a:lnTo>
                  <a:lnTo>
                    <a:pt x="911" y="782"/>
                  </a:lnTo>
                  <a:lnTo>
                    <a:pt x="910" y="780"/>
                  </a:lnTo>
                  <a:lnTo>
                    <a:pt x="908" y="794"/>
                  </a:lnTo>
                  <a:lnTo>
                    <a:pt x="903" y="806"/>
                  </a:lnTo>
                  <a:lnTo>
                    <a:pt x="899" y="817"/>
                  </a:lnTo>
                  <a:lnTo>
                    <a:pt x="894" y="827"/>
                  </a:lnTo>
                  <a:lnTo>
                    <a:pt x="890" y="841"/>
                  </a:lnTo>
                  <a:lnTo>
                    <a:pt x="894" y="843"/>
                  </a:lnTo>
                  <a:lnTo>
                    <a:pt x="894" y="845"/>
                  </a:lnTo>
                  <a:lnTo>
                    <a:pt x="896" y="845"/>
                  </a:lnTo>
                  <a:lnTo>
                    <a:pt x="896" y="845"/>
                  </a:lnTo>
                  <a:lnTo>
                    <a:pt x="896" y="847"/>
                  </a:lnTo>
                  <a:lnTo>
                    <a:pt x="894" y="848"/>
                  </a:lnTo>
                  <a:lnTo>
                    <a:pt x="890" y="852"/>
                  </a:lnTo>
                  <a:lnTo>
                    <a:pt x="887" y="854"/>
                  </a:lnTo>
                  <a:lnTo>
                    <a:pt x="884" y="857"/>
                  </a:lnTo>
                  <a:lnTo>
                    <a:pt x="880" y="859"/>
                  </a:lnTo>
                  <a:lnTo>
                    <a:pt x="878" y="862"/>
                  </a:lnTo>
                  <a:lnTo>
                    <a:pt x="875" y="867"/>
                  </a:lnTo>
                  <a:lnTo>
                    <a:pt x="868" y="887"/>
                  </a:lnTo>
                  <a:lnTo>
                    <a:pt x="863" y="908"/>
                  </a:lnTo>
                  <a:lnTo>
                    <a:pt x="861" y="932"/>
                  </a:lnTo>
                  <a:lnTo>
                    <a:pt x="857" y="955"/>
                  </a:lnTo>
                  <a:lnTo>
                    <a:pt x="852" y="976"/>
                  </a:lnTo>
                  <a:lnTo>
                    <a:pt x="849" y="974"/>
                  </a:lnTo>
                  <a:lnTo>
                    <a:pt x="849" y="974"/>
                  </a:lnTo>
                  <a:lnTo>
                    <a:pt x="847" y="974"/>
                  </a:lnTo>
                  <a:lnTo>
                    <a:pt x="847" y="972"/>
                  </a:lnTo>
                  <a:lnTo>
                    <a:pt x="845" y="972"/>
                  </a:lnTo>
                  <a:lnTo>
                    <a:pt x="840" y="969"/>
                  </a:lnTo>
                  <a:lnTo>
                    <a:pt x="831" y="962"/>
                  </a:lnTo>
                  <a:lnTo>
                    <a:pt x="817" y="953"/>
                  </a:lnTo>
                  <a:lnTo>
                    <a:pt x="801" y="944"/>
                  </a:lnTo>
                  <a:lnTo>
                    <a:pt x="786" y="934"/>
                  </a:lnTo>
                  <a:lnTo>
                    <a:pt x="774" y="925"/>
                  </a:lnTo>
                  <a:lnTo>
                    <a:pt x="763" y="920"/>
                  </a:lnTo>
                  <a:lnTo>
                    <a:pt x="760" y="918"/>
                  </a:lnTo>
                  <a:lnTo>
                    <a:pt x="756" y="880"/>
                  </a:lnTo>
                  <a:lnTo>
                    <a:pt x="754" y="876"/>
                  </a:lnTo>
                  <a:lnTo>
                    <a:pt x="749" y="873"/>
                  </a:lnTo>
                  <a:lnTo>
                    <a:pt x="746" y="871"/>
                  </a:lnTo>
                  <a:lnTo>
                    <a:pt x="740" y="867"/>
                  </a:lnTo>
                  <a:lnTo>
                    <a:pt x="737" y="864"/>
                  </a:lnTo>
                  <a:lnTo>
                    <a:pt x="740" y="862"/>
                  </a:lnTo>
                  <a:lnTo>
                    <a:pt x="740" y="860"/>
                  </a:lnTo>
                  <a:lnTo>
                    <a:pt x="742" y="859"/>
                  </a:lnTo>
                  <a:lnTo>
                    <a:pt x="742" y="859"/>
                  </a:lnTo>
                  <a:lnTo>
                    <a:pt x="744" y="855"/>
                  </a:lnTo>
                  <a:lnTo>
                    <a:pt x="746" y="852"/>
                  </a:lnTo>
                  <a:lnTo>
                    <a:pt x="737" y="852"/>
                  </a:lnTo>
                  <a:lnTo>
                    <a:pt x="732" y="852"/>
                  </a:lnTo>
                  <a:lnTo>
                    <a:pt x="728" y="852"/>
                  </a:lnTo>
                  <a:lnTo>
                    <a:pt x="726" y="850"/>
                  </a:lnTo>
                  <a:lnTo>
                    <a:pt x="725" y="847"/>
                  </a:lnTo>
                  <a:lnTo>
                    <a:pt x="721" y="841"/>
                  </a:lnTo>
                  <a:lnTo>
                    <a:pt x="719" y="838"/>
                  </a:lnTo>
                  <a:lnTo>
                    <a:pt x="719" y="834"/>
                  </a:lnTo>
                  <a:lnTo>
                    <a:pt x="719" y="833"/>
                  </a:lnTo>
                  <a:lnTo>
                    <a:pt x="719" y="829"/>
                  </a:lnTo>
                  <a:lnTo>
                    <a:pt x="721" y="826"/>
                  </a:lnTo>
                  <a:lnTo>
                    <a:pt x="721" y="822"/>
                  </a:lnTo>
                  <a:lnTo>
                    <a:pt x="711" y="822"/>
                  </a:lnTo>
                  <a:lnTo>
                    <a:pt x="711" y="817"/>
                  </a:lnTo>
                  <a:lnTo>
                    <a:pt x="712" y="812"/>
                  </a:lnTo>
                  <a:lnTo>
                    <a:pt x="714" y="810"/>
                  </a:lnTo>
                  <a:lnTo>
                    <a:pt x="714" y="806"/>
                  </a:lnTo>
                  <a:lnTo>
                    <a:pt x="716" y="803"/>
                  </a:lnTo>
                  <a:lnTo>
                    <a:pt x="718" y="798"/>
                  </a:lnTo>
                  <a:lnTo>
                    <a:pt x="712" y="798"/>
                  </a:lnTo>
                  <a:lnTo>
                    <a:pt x="707" y="798"/>
                  </a:lnTo>
                  <a:lnTo>
                    <a:pt x="704" y="796"/>
                  </a:lnTo>
                  <a:lnTo>
                    <a:pt x="698" y="794"/>
                  </a:lnTo>
                  <a:lnTo>
                    <a:pt x="697" y="768"/>
                  </a:lnTo>
                  <a:lnTo>
                    <a:pt x="695" y="744"/>
                  </a:lnTo>
                  <a:lnTo>
                    <a:pt x="695" y="721"/>
                  </a:lnTo>
                  <a:lnTo>
                    <a:pt x="702" y="698"/>
                  </a:lnTo>
                  <a:lnTo>
                    <a:pt x="709" y="688"/>
                  </a:lnTo>
                  <a:lnTo>
                    <a:pt x="718" y="681"/>
                  </a:lnTo>
                  <a:lnTo>
                    <a:pt x="725" y="675"/>
                  </a:lnTo>
                  <a:lnTo>
                    <a:pt x="730" y="667"/>
                  </a:lnTo>
                  <a:lnTo>
                    <a:pt x="735" y="656"/>
                  </a:lnTo>
                  <a:lnTo>
                    <a:pt x="737" y="637"/>
                  </a:lnTo>
                  <a:lnTo>
                    <a:pt x="733" y="637"/>
                  </a:lnTo>
                  <a:lnTo>
                    <a:pt x="730" y="641"/>
                  </a:lnTo>
                  <a:lnTo>
                    <a:pt x="726" y="642"/>
                  </a:lnTo>
                  <a:lnTo>
                    <a:pt x="725" y="642"/>
                  </a:lnTo>
                  <a:lnTo>
                    <a:pt x="721" y="642"/>
                  </a:lnTo>
                  <a:lnTo>
                    <a:pt x="718" y="641"/>
                  </a:lnTo>
                  <a:lnTo>
                    <a:pt x="704" y="637"/>
                  </a:lnTo>
                  <a:lnTo>
                    <a:pt x="693" y="630"/>
                  </a:lnTo>
                  <a:lnTo>
                    <a:pt x="686" y="620"/>
                  </a:lnTo>
                  <a:lnTo>
                    <a:pt x="683" y="602"/>
                  </a:lnTo>
                  <a:lnTo>
                    <a:pt x="688" y="602"/>
                  </a:lnTo>
                  <a:lnTo>
                    <a:pt x="688" y="599"/>
                  </a:lnTo>
                  <a:lnTo>
                    <a:pt x="697" y="604"/>
                  </a:lnTo>
                  <a:lnTo>
                    <a:pt x="707" y="611"/>
                  </a:lnTo>
                  <a:lnTo>
                    <a:pt x="716" y="614"/>
                  </a:lnTo>
                  <a:lnTo>
                    <a:pt x="726" y="614"/>
                  </a:lnTo>
                  <a:lnTo>
                    <a:pt x="726" y="613"/>
                  </a:lnTo>
                  <a:lnTo>
                    <a:pt x="728" y="611"/>
                  </a:lnTo>
                  <a:lnTo>
                    <a:pt x="728" y="611"/>
                  </a:lnTo>
                  <a:lnTo>
                    <a:pt x="728" y="609"/>
                  </a:lnTo>
                  <a:lnTo>
                    <a:pt x="730" y="606"/>
                  </a:lnTo>
                  <a:lnTo>
                    <a:pt x="711" y="592"/>
                  </a:lnTo>
                  <a:lnTo>
                    <a:pt x="695" y="572"/>
                  </a:lnTo>
                  <a:lnTo>
                    <a:pt x="690" y="574"/>
                  </a:lnTo>
                  <a:lnTo>
                    <a:pt x="686" y="576"/>
                  </a:lnTo>
                  <a:lnTo>
                    <a:pt x="681" y="578"/>
                  </a:lnTo>
                  <a:lnTo>
                    <a:pt x="676" y="579"/>
                  </a:lnTo>
                  <a:lnTo>
                    <a:pt x="672" y="576"/>
                  </a:lnTo>
                  <a:lnTo>
                    <a:pt x="671" y="574"/>
                  </a:lnTo>
                  <a:lnTo>
                    <a:pt x="669" y="571"/>
                  </a:lnTo>
                  <a:lnTo>
                    <a:pt x="667" y="569"/>
                  </a:lnTo>
                  <a:lnTo>
                    <a:pt x="664" y="564"/>
                  </a:lnTo>
                  <a:lnTo>
                    <a:pt x="674" y="553"/>
                  </a:lnTo>
                  <a:lnTo>
                    <a:pt x="676" y="538"/>
                  </a:lnTo>
                  <a:lnTo>
                    <a:pt x="674" y="518"/>
                  </a:lnTo>
                  <a:lnTo>
                    <a:pt x="669" y="497"/>
                  </a:lnTo>
                  <a:lnTo>
                    <a:pt x="660" y="475"/>
                  </a:lnTo>
                  <a:lnTo>
                    <a:pt x="650" y="454"/>
                  </a:lnTo>
                  <a:lnTo>
                    <a:pt x="637" y="435"/>
                  </a:lnTo>
                  <a:lnTo>
                    <a:pt x="627" y="417"/>
                  </a:lnTo>
                  <a:lnTo>
                    <a:pt x="618" y="403"/>
                  </a:lnTo>
                  <a:lnTo>
                    <a:pt x="597" y="389"/>
                  </a:lnTo>
                  <a:lnTo>
                    <a:pt x="573" y="384"/>
                  </a:lnTo>
                  <a:lnTo>
                    <a:pt x="548" y="384"/>
                  </a:lnTo>
                  <a:lnTo>
                    <a:pt x="520" y="384"/>
                  </a:lnTo>
                  <a:lnTo>
                    <a:pt x="493" y="386"/>
                  </a:lnTo>
                  <a:lnTo>
                    <a:pt x="465" y="384"/>
                  </a:lnTo>
                  <a:lnTo>
                    <a:pt x="465" y="379"/>
                  </a:lnTo>
                  <a:lnTo>
                    <a:pt x="465" y="375"/>
                  </a:lnTo>
                  <a:lnTo>
                    <a:pt x="466" y="374"/>
                  </a:lnTo>
                  <a:lnTo>
                    <a:pt x="466" y="372"/>
                  </a:lnTo>
                  <a:lnTo>
                    <a:pt x="466" y="370"/>
                  </a:lnTo>
                  <a:lnTo>
                    <a:pt x="465" y="368"/>
                  </a:lnTo>
                  <a:lnTo>
                    <a:pt x="454" y="363"/>
                  </a:lnTo>
                  <a:lnTo>
                    <a:pt x="444" y="360"/>
                  </a:lnTo>
                  <a:lnTo>
                    <a:pt x="433" y="353"/>
                  </a:lnTo>
                  <a:lnTo>
                    <a:pt x="442" y="353"/>
                  </a:lnTo>
                  <a:lnTo>
                    <a:pt x="452" y="349"/>
                  </a:lnTo>
                  <a:lnTo>
                    <a:pt x="466" y="346"/>
                  </a:lnTo>
                  <a:lnTo>
                    <a:pt x="482" y="344"/>
                  </a:lnTo>
                  <a:lnTo>
                    <a:pt x="494" y="340"/>
                  </a:lnTo>
                  <a:lnTo>
                    <a:pt x="503" y="333"/>
                  </a:lnTo>
                  <a:lnTo>
                    <a:pt x="461" y="333"/>
                  </a:lnTo>
                  <a:lnTo>
                    <a:pt x="451" y="330"/>
                  </a:lnTo>
                  <a:lnTo>
                    <a:pt x="442" y="330"/>
                  </a:lnTo>
                  <a:lnTo>
                    <a:pt x="431" y="328"/>
                  </a:lnTo>
                  <a:lnTo>
                    <a:pt x="423" y="326"/>
                  </a:lnTo>
                  <a:lnTo>
                    <a:pt x="414" y="323"/>
                  </a:lnTo>
                  <a:lnTo>
                    <a:pt x="409" y="314"/>
                  </a:lnTo>
                  <a:lnTo>
                    <a:pt x="407" y="300"/>
                  </a:lnTo>
                  <a:lnTo>
                    <a:pt x="428" y="297"/>
                  </a:lnTo>
                  <a:lnTo>
                    <a:pt x="447" y="290"/>
                  </a:lnTo>
                  <a:lnTo>
                    <a:pt x="463" y="283"/>
                  </a:lnTo>
                  <a:lnTo>
                    <a:pt x="480" y="276"/>
                  </a:lnTo>
                  <a:lnTo>
                    <a:pt x="515" y="276"/>
                  </a:lnTo>
                  <a:lnTo>
                    <a:pt x="529" y="230"/>
                  </a:lnTo>
                  <a:lnTo>
                    <a:pt x="496" y="230"/>
                  </a:lnTo>
                  <a:lnTo>
                    <a:pt x="487" y="218"/>
                  </a:lnTo>
                  <a:lnTo>
                    <a:pt x="498" y="211"/>
                  </a:lnTo>
                  <a:lnTo>
                    <a:pt x="506" y="204"/>
                  </a:lnTo>
                  <a:lnTo>
                    <a:pt x="517" y="199"/>
                  </a:lnTo>
                  <a:lnTo>
                    <a:pt x="529" y="195"/>
                  </a:lnTo>
                  <a:lnTo>
                    <a:pt x="529" y="183"/>
                  </a:lnTo>
                  <a:lnTo>
                    <a:pt x="543" y="176"/>
                  </a:lnTo>
                  <a:lnTo>
                    <a:pt x="550" y="168"/>
                  </a:lnTo>
                  <a:lnTo>
                    <a:pt x="557" y="157"/>
                  </a:lnTo>
                  <a:lnTo>
                    <a:pt x="568" y="150"/>
                  </a:lnTo>
                  <a:lnTo>
                    <a:pt x="580" y="145"/>
                  </a:lnTo>
                  <a:lnTo>
                    <a:pt x="590" y="145"/>
                  </a:lnTo>
                  <a:lnTo>
                    <a:pt x="599" y="148"/>
                  </a:lnTo>
                  <a:lnTo>
                    <a:pt x="611" y="147"/>
                  </a:lnTo>
                  <a:lnTo>
                    <a:pt x="602" y="143"/>
                  </a:lnTo>
                  <a:lnTo>
                    <a:pt x="597" y="141"/>
                  </a:lnTo>
                  <a:lnTo>
                    <a:pt x="592" y="140"/>
                  </a:lnTo>
                  <a:lnTo>
                    <a:pt x="587" y="134"/>
                  </a:lnTo>
                  <a:lnTo>
                    <a:pt x="604" y="131"/>
                  </a:lnTo>
                  <a:lnTo>
                    <a:pt x="620" y="126"/>
                  </a:lnTo>
                  <a:lnTo>
                    <a:pt x="634" y="122"/>
                  </a:lnTo>
                  <a:lnTo>
                    <a:pt x="650" y="119"/>
                  </a:lnTo>
                  <a:lnTo>
                    <a:pt x="651" y="126"/>
                  </a:lnTo>
                  <a:lnTo>
                    <a:pt x="653" y="129"/>
                  </a:lnTo>
                  <a:lnTo>
                    <a:pt x="655" y="134"/>
                  </a:lnTo>
                  <a:lnTo>
                    <a:pt x="657" y="138"/>
                  </a:lnTo>
                  <a:lnTo>
                    <a:pt x="662" y="140"/>
                  </a:lnTo>
                  <a:lnTo>
                    <a:pt x="669" y="141"/>
                  </a:lnTo>
                  <a:lnTo>
                    <a:pt x="669" y="136"/>
                  </a:lnTo>
                  <a:lnTo>
                    <a:pt x="672" y="131"/>
                  </a:lnTo>
                  <a:lnTo>
                    <a:pt x="674" y="124"/>
                  </a:lnTo>
                  <a:lnTo>
                    <a:pt x="676" y="119"/>
                  </a:lnTo>
                  <a:lnTo>
                    <a:pt x="679" y="124"/>
                  </a:lnTo>
                  <a:lnTo>
                    <a:pt x="685" y="129"/>
                  </a:lnTo>
                  <a:lnTo>
                    <a:pt x="688" y="133"/>
                  </a:lnTo>
                  <a:lnTo>
                    <a:pt x="695" y="136"/>
                  </a:lnTo>
                  <a:lnTo>
                    <a:pt x="702" y="138"/>
                  </a:lnTo>
                  <a:lnTo>
                    <a:pt x="698" y="115"/>
                  </a:lnTo>
                  <a:lnTo>
                    <a:pt x="711" y="112"/>
                  </a:lnTo>
                  <a:lnTo>
                    <a:pt x="721" y="108"/>
                  </a:lnTo>
                  <a:lnTo>
                    <a:pt x="737" y="112"/>
                  </a:lnTo>
                  <a:lnTo>
                    <a:pt x="754" y="119"/>
                  </a:lnTo>
                  <a:lnTo>
                    <a:pt x="772" y="129"/>
                  </a:lnTo>
                  <a:lnTo>
                    <a:pt x="791" y="138"/>
                  </a:lnTo>
                  <a:lnTo>
                    <a:pt x="807" y="145"/>
                  </a:lnTo>
                  <a:lnTo>
                    <a:pt x="822" y="150"/>
                  </a:lnTo>
                  <a:lnTo>
                    <a:pt x="822" y="147"/>
                  </a:lnTo>
                  <a:lnTo>
                    <a:pt x="812" y="138"/>
                  </a:lnTo>
                  <a:lnTo>
                    <a:pt x="805" y="131"/>
                  </a:lnTo>
                  <a:lnTo>
                    <a:pt x="801" y="122"/>
                  </a:lnTo>
                  <a:lnTo>
                    <a:pt x="807" y="112"/>
                  </a:lnTo>
                  <a:lnTo>
                    <a:pt x="803" y="108"/>
                  </a:lnTo>
                  <a:lnTo>
                    <a:pt x="798" y="103"/>
                  </a:lnTo>
                  <a:lnTo>
                    <a:pt x="793" y="99"/>
                  </a:lnTo>
                  <a:lnTo>
                    <a:pt x="788" y="96"/>
                  </a:lnTo>
                  <a:lnTo>
                    <a:pt x="784" y="92"/>
                  </a:lnTo>
                  <a:lnTo>
                    <a:pt x="788" y="84"/>
                  </a:lnTo>
                  <a:lnTo>
                    <a:pt x="798" y="87"/>
                  </a:lnTo>
                  <a:lnTo>
                    <a:pt x="812" y="89"/>
                  </a:lnTo>
                  <a:lnTo>
                    <a:pt x="824" y="87"/>
                  </a:lnTo>
                  <a:lnTo>
                    <a:pt x="833" y="80"/>
                  </a:lnTo>
                  <a:lnTo>
                    <a:pt x="791" y="80"/>
                  </a:lnTo>
                  <a:lnTo>
                    <a:pt x="791" y="77"/>
                  </a:lnTo>
                  <a:lnTo>
                    <a:pt x="788" y="77"/>
                  </a:lnTo>
                  <a:lnTo>
                    <a:pt x="788" y="73"/>
                  </a:lnTo>
                  <a:lnTo>
                    <a:pt x="793" y="70"/>
                  </a:lnTo>
                  <a:lnTo>
                    <a:pt x="798" y="66"/>
                  </a:lnTo>
                  <a:lnTo>
                    <a:pt x="803" y="63"/>
                  </a:lnTo>
                  <a:lnTo>
                    <a:pt x="808" y="59"/>
                  </a:lnTo>
                  <a:lnTo>
                    <a:pt x="814" y="58"/>
                  </a:lnTo>
                  <a:lnTo>
                    <a:pt x="836" y="61"/>
                  </a:lnTo>
                  <a:lnTo>
                    <a:pt x="842" y="45"/>
                  </a:lnTo>
                  <a:lnTo>
                    <a:pt x="868" y="49"/>
                  </a:lnTo>
                  <a:lnTo>
                    <a:pt x="870" y="49"/>
                  </a:lnTo>
                  <a:lnTo>
                    <a:pt x="871" y="45"/>
                  </a:lnTo>
                  <a:lnTo>
                    <a:pt x="873" y="44"/>
                  </a:lnTo>
                  <a:lnTo>
                    <a:pt x="875" y="40"/>
                  </a:lnTo>
                  <a:lnTo>
                    <a:pt x="880" y="38"/>
                  </a:lnTo>
                  <a:lnTo>
                    <a:pt x="884" y="44"/>
                  </a:lnTo>
                  <a:lnTo>
                    <a:pt x="889" y="49"/>
                  </a:lnTo>
                  <a:lnTo>
                    <a:pt x="894" y="54"/>
                  </a:lnTo>
                  <a:lnTo>
                    <a:pt x="894" y="45"/>
                  </a:lnTo>
                  <a:lnTo>
                    <a:pt x="896" y="44"/>
                  </a:lnTo>
                  <a:lnTo>
                    <a:pt x="896" y="42"/>
                  </a:lnTo>
                  <a:lnTo>
                    <a:pt x="896" y="40"/>
                  </a:lnTo>
                  <a:lnTo>
                    <a:pt x="896" y="38"/>
                  </a:lnTo>
                  <a:lnTo>
                    <a:pt x="897" y="35"/>
                  </a:lnTo>
                  <a:lnTo>
                    <a:pt x="899" y="33"/>
                  </a:lnTo>
                  <a:lnTo>
                    <a:pt x="903" y="31"/>
                  </a:lnTo>
                  <a:lnTo>
                    <a:pt x="920" y="23"/>
                  </a:lnTo>
                  <a:lnTo>
                    <a:pt x="943" y="19"/>
                  </a:lnTo>
                  <a:close/>
                  <a:moveTo>
                    <a:pt x="2205" y="16"/>
                  </a:moveTo>
                  <a:lnTo>
                    <a:pt x="2215" y="19"/>
                  </a:lnTo>
                  <a:lnTo>
                    <a:pt x="2215" y="26"/>
                  </a:lnTo>
                  <a:lnTo>
                    <a:pt x="2200" y="26"/>
                  </a:lnTo>
                  <a:lnTo>
                    <a:pt x="2205" y="16"/>
                  </a:lnTo>
                  <a:close/>
                  <a:moveTo>
                    <a:pt x="2676" y="0"/>
                  </a:moveTo>
                  <a:lnTo>
                    <a:pt x="2681" y="3"/>
                  </a:lnTo>
                  <a:lnTo>
                    <a:pt x="2685" y="7"/>
                  </a:lnTo>
                  <a:lnTo>
                    <a:pt x="2687" y="10"/>
                  </a:lnTo>
                  <a:lnTo>
                    <a:pt x="2688" y="16"/>
                  </a:lnTo>
                  <a:lnTo>
                    <a:pt x="2690" y="19"/>
                  </a:lnTo>
                  <a:lnTo>
                    <a:pt x="2692" y="24"/>
                  </a:lnTo>
                  <a:lnTo>
                    <a:pt x="2695" y="26"/>
                  </a:lnTo>
                  <a:lnTo>
                    <a:pt x="2706" y="31"/>
                  </a:lnTo>
                  <a:lnTo>
                    <a:pt x="2716" y="33"/>
                  </a:lnTo>
                  <a:lnTo>
                    <a:pt x="2723" y="33"/>
                  </a:lnTo>
                  <a:lnTo>
                    <a:pt x="2728" y="37"/>
                  </a:lnTo>
                  <a:lnTo>
                    <a:pt x="2732" y="44"/>
                  </a:lnTo>
                  <a:lnTo>
                    <a:pt x="2734" y="58"/>
                  </a:lnTo>
                  <a:lnTo>
                    <a:pt x="2732" y="59"/>
                  </a:lnTo>
                  <a:lnTo>
                    <a:pt x="2732" y="59"/>
                  </a:lnTo>
                  <a:lnTo>
                    <a:pt x="2732" y="61"/>
                  </a:lnTo>
                  <a:lnTo>
                    <a:pt x="2732" y="63"/>
                  </a:lnTo>
                  <a:lnTo>
                    <a:pt x="2730" y="65"/>
                  </a:lnTo>
                  <a:lnTo>
                    <a:pt x="2708" y="65"/>
                  </a:lnTo>
                  <a:lnTo>
                    <a:pt x="2685" y="65"/>
                  </a:lnTo>
                  <a:lnTo>
                    <a:pt x="2666" y="73"/>
                  </a:lnTo>
                  <a:lnTo>
                    <a:pt x="2662" y="75"/>
                  </a:lnTo>
                  <a:lnTo>
                    <a:pt x="2660" y="79"/>
                  </a:lnTo>
                  <a:lnTo>
                    <a:pt x="2659" y="80"/>
                  </a:lnTo>
                  <a:lnTo>
                    <a:pt x="2657" y="82"/>
                  </a:lnTo>
                  <a:lnTo>
                    <a:pt x="2655" y="84"/>
                  </a:lnTo>
                  <a:lnTo>
                    <a:pt x="2652" y="86"/>
                  </a:lnTo>
                  <a:lnTo>
                    <a:pt x="2646" y="89"/>
                  </a:lnTo>
                  <a:lnTo>
                    <a:pt x="2643" y="84"/>
                  </a:lnTo>
                  <a:lnTo>
                    <a:pt x="2641" y="80"/>
                  </a:lnTo>
                  <a:lnTo>
                    <a:pt x="2638" y="77"/>
                  </a:lnTo>
                  <a:lnTo>
                    <a:pt x="2650" y="47"/>
                  </a:lnTo>
                  <a:lnTo>
                    <a:pt x="2662" y="23"/>
                  </a:lnTo>
                  <a:lnTo>
                    <a:pt x="2676" y="0"/>
                  </a:lnTo>
                  <a:close/>
                  <a:moveTo>
                    <a:pt x="2554" y="0"/>
                  </a:moveTo>
                  <a:lnTo>
                    <a:pt x="2563" y="9"/>
                  </a:lnTo>
                  <a:lnTo>
                    <a:pt x="2568" y="19"/>
                  </a:lnTo>
                  <a:lnTo>
                    <a:pt x="2573" y="31"/>
                  </a:lnTo>
                  <a:lnTo>
                    <a:pt x="2564" y="31"/>
                  </a:lnTo>
                  <a:lnTo>
                    <a:pt x="2564" y="26"/>
                  </a:lnTo>
                  <a:lnTo>
                    <a:pt x="2561" y="23"/>
                  </a:lnTo>
                  <a:lnTo>
                    <a:pt x="2557" y="19"/>
                  </a:lnTo>
                  <a:lnTo>
                    <a:pt x="2556" y="14"/>
                  </a:lnTo>
                  <a:lnTo>
                    <a:pt x="2554" y="9"/>
                  </a:lnTo>
                  <a:lnTo>
                    <a:pt x="2554" y="0"/>
                  </a:lnTo>
                  <a:close/>
                </a:path>
              </a:pathLst>
            </a:custGeom>
            <a:grpFill/>
            <a:ln w="3175">
              <a:noFill/>
              <a:round/>
            </a:ln>
          </p:spPr>
          <p:txBody>
            <a:bodyPr vert="horz" wrap="square" lIns="121920" tIns="60960" rIns="121920" bIns="60960" numCol="1" anchor="t" anchorCtr="0" compatLnSpc="1"/>
            <a:lstStyle/>
            <a:p>
              <a:pPr defTabSz="1218565" latinLnBrk="1"/>
              <a:endParaRPr lang="ko-KR" altLang="en-US" sz="2400">
                <a:solidFill>
                  <a:prstClr val="black"/>
                </a:solidFill>
                <a:latin typeface="Arial" panose="020B0604020202020204"/>
              </a:endParaRPr>
            </a:p>
          </p:txBody>
        </p:sp>
      </p:grpSp>
      <p:sp>
        <p:nvSpPr>
          <p:cNvPr id="9" name="Rectangle 8"/>
          <p:cNvSpPr/>
          <p:nvPr/>
        </p:nvSpPr>
        <p:spPr>
          <a:xfrm>
            <a:off x="1192594" y="4635286"/>
            <a:ext cx="7570034" cy="1938992"/>
          </a:xfrm>
          <a:prstGeom prst="rect">
            <a:avLst/>
          </a:prstGeom>
        </p:spPr>
        <p:txBody>
          <a:bodyPr wrap="square">
            <a:spAutoFit/>
          </a:bodyPr>
          <a:lstStyle/>
          <a:p>
            <a:pPr algn="just"/>
            <a:r>
              <a:rPr lang="en-US" altLang="en-US" sz="2400" dirty="0" err="1">
                <a:latin typeface="Times New Roman" pitchFamily="18" charset="0"/>
                <a:ea typeface="Cambria" panose="02040503050406030204" pitchFamily="18" charset="0"/>
                <a:cs typeface="Times New Roman" pitchFamily="18" charset="0"/>
              </a:rPr>
              <a:t>Tính</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toàn</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vẹn</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của</a:t>
            </a:r>
            <a:r>
              <a:rPr lang="en-US" altLang="en-US" sz="2400" dirty="0">
                <a:latin typeface="Times New Roman" pitchFamily="18" charset="0"/>
                <a:ea typeface="Cambria" panose="02040503050406030204" pitchFamily="18" charset="0"/>
                <a:cs typeface="Times New Roman" pitchFamily="18" charset="0"/>
              </a:rPr>
              <a:t> SP </a:t>
            </a:r>
            <a:r>
              <a:rPr lang="en-US" altLang="en-US" sz="2400" dirty="0" err="1">
                <a:solidFill>
                  <a:srgbClr val="002060"/>
                </a:solidFill>
                <a:latin typeface="Times New Roman" pitchFamily="18" charset="0"/>
                <a:ea typeface="Cambria" panose="02040503050406030204" pitchFamily="18" charset="0"/>
                <a:cs typeface="Times New Roman" pitchFamily="18" charset="0"/>
              </a:rPr>
              <a:t>không</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chỉ</a:t>
            </a:r>
            <a:r>
              <a:rPr lang="en-US" altLang="en-US" sz="2400" dirty="0">
                <a:solidFill>
                  <a:srgbClr val="002060"/>
                </a:solidFill>
                <a:latin typeface="Times New Roman" pitchFamily="18" charset="0"/>
                <a:ea typeface="Cambria" panose="02040503050406030204" pitchFamily="18" charset="0"/>
                <a:cs typeface="Times New Roman" pitchFamily="18" charset="0"/>
              </a:rPr>
              <a:t> do </a:t>
            </a:r>
            <a:r>
              <a:rPr lang="en-US" altLang="en-US" sz="2400" dirty="0" err="1">
                <a:solidFill>
                  <a:srgbClr val="002060"/>
                </a:solidFill>
                <a:latin typeface="Times New Roman" pitchFamily="18" charset="0"/>
                <a:ea typeface="Cambria" panose="02040503050406030204" pitchFamily="18" charset="0"/>
                <a:cs typeface="Times New Roman" pitchFamily="18" charset="0"/>
              </a:rPr>
              <a:t>người</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cung</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cấp</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nhà</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trường</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quyết</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định</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mà</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còn</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phụ</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thuộc</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vào</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khả</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năng</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tiếp</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nhận</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của</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người</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mua</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a:latin typeface="Times New Roman" pitchFamily="18" charset="0"/>
                <a:ea typeface="Cambria" panose="02040503050406030204" pitchFamily="18" charset="0"/>
                <a:cs typeface="Times New Roman" pitchFamily="18" charset="0"/>
              </a:rPr>
              <a:t>(SV) </a:t>
            </a:r>
            <a:r>
              <a:rPr lang="en-US" altLang="en-US" sz="2400" dirty="0" err="1">
                <a:latin typeface="Times New Roman" pitchFamily="18" charset="0"/>
                <a:ea typeface="Cambria" panose="02040503050406030204" pitchFamily="18" charset="0"/>
                <a:cs typeface="Times New Roman" pitchFamily="18" charset="0"/>
              </a:rPr>
              <a:t>và</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nhu</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cầu</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sử</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dụng</a:t>
            </a:r>
            <a:r>
              <a:rPr lang="en-US" altLang="en-US" sz="2400" dirty="0">
                <a:solidFill>
                  <a:srgbClr val="002060"/>
                </a:solidFill>
                <a:latin typeface="Times New Roman" pitchFamily="18" charset="0"/>
                <a:ea typeface="Cambria" panose="02040503050406030204" pitchFamily="18" charset="0"/>
                <a:cs typeface="Times New Roman" pitchFamily="18" charset="0"/>
              </a:rPr>
              <a:t> </a:t>
            </a:r>
            <a:r>
              <a:rPr lang="en-US" altLang="en-US" sz="2400" dirty="0" err="1">
                <a:solidFill>
                  <a:srgbClr val="002060"/>
                </a:solidFill>
                <a:latin typeface="Times New Roman" pitchFamily="18" charset="0"/>
                <a:ea typeface="Cambria" panose="02040503050406030204" pitchFamily="18" charset="0"/>
                <a:cs typeface="Times New Roman" pitchFamily="18" charset="0"/>
              </a:rPr>
              <a:t>của</a:t>
            </a:r>
            <a:r>
              <a:rPr lang="en-US" altLang="en-US" sz="2400" dirty="0">
                <a:solidFill>
                  <a:srgbClr val="002060"/>
                </a:solidFill>
                <a:latin typeface="Times New Roman" pitchFamily="18" charset="0"/>
                <a:ea typeface="Cambria" panose="02040503050406030204" pitchFamily="18" charset="0"/>
                <a:cs typeface="Times New Roman" pitchFamily="18" charset="0"/>
              </a:rPr>
              <a:t> XH</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khi</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nói</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đến</a:t>
            </a:r>
            <a:r>
              <a:rPr lang="en-US" altLang="en-US" sz="2400" dirty="0">
                <a:latin typeface="Times New Roman" pitchFamily="18" charset="0"/>
                <a:ea typeface="Cambria" panose="02040503050406030204" pitchFamily="18" charset="0"/>
                <a:cs typeface="Times New Roman" pitchFamily="18" charset="0"/>
              </a:rPr>
              <a:t> chi </a:t>
            </a:r>
            <a:r>
              <a:rPr lang="en-US" altLang="en-US" sz="2400" dirty="0" err="1">
                <a:latin typeface="Times New Roman" pitchFamily="18" charset="0"/>
                <a:ea typeface="Cambria" panose="02040503050406030204" pitchFamily="18" charset="0"/>
                <a:cs typeface="Times New Roman" pitchFamily="18" charset="0"/>
              </a:rPr>
              <a:t>phí</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cho</a:t>
            </a:r>
            <a:r>
              <a:rPr lang="en-US" altLang="en-US" sz="2400" dirty="0">
                <a:latin typeface="Times New Roman" pitchFamily="18" charset="0"/>
                <a:ea typeface="Cambria" panose="02040503050406030204" pitchFamily="18" charset="0"/>
                <a:cs typeface="Times New Roman" pitchFamily="18" charset="0"/>
              </a:rPr>
              <a:t> GD </a:t>
            </a:r>
            <a:r>
              <a:rPr lang="en-US" altLang="en-US" sz="2400" dirty="0" err="1">
                <a:latin typeface="Times New Roman" pitchFamily="18" charset="0"/>
                <a:ea typeface="Cambria" panose="02040503050406030204" pitchFamily="18" charset="0"/>
                <a:cs typeface="Times New Roman" pitchFamily="18" charset="0"/>
              </a:rPr>
              <a:t>mà</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chỉ</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nói</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đến</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học</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phí</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là</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chưa</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đầy</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đủ</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mà</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phải</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nói</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đến</a:t>
            </a:r>
            <a:r>
              <a:rPr lang="en-US" altLang="en-US" sz="2400" dirty="0">
                <a:latin typeface="Times New Roman" pitchFamily="18" charset="0"/>
                <a:ea typeface="Cambria" panose="02040503050406030204" pitchFamily="18" charset="0"/>
                <a:cs typeface="Times New Roman" pitchFamily="18" charset="0"/>
              </a:rPr>
              <a:t> chi </a:t>
            </a:r>
            <a:r>
              <a:rPr lang="en-US" altLang="en-US" sz="2400" dirty="0" err="1">
                <a:latin typeface="Times New Roman" pitchFamily="18" charset="0"/>
                <a:ea typeface="Cambria" panose="02040503050406030204" pitchFamily="18" charset="0"/>
                <a:cs typeface="Times New Roman" pitchFamily="18" charset="0"/>
              </a:rPr>
              <a:t>phí</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đơn</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vị</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cho</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một</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người</a:t>
            </a:r>
            <a:r>
              <a:rPr lang="en-US" altLang="en-US" sz="2400" dirty="0">
                <a:latin typeface="Times New Roman" pitchFamily="18" charset="0"/>
                <a:ea typeface="Cambria" panose="02040503050406030204" pitchFamily="18" charset="0"/>
                <a:cs typeface="Times New Roman" pitchFamily="18" charset="0"/>
              </a:rPr>
              <a:t> </a:t>
            </a:r>
            <a:r>
              <a:rPr lang="en-US" altLang="en-US" sz="2400" dirty="0" err="1">
                <a:latin typeface="Times New Roman" pitchFamily="18" charset="0"/>
                <a:ea typeface="Cambria" panose="02040503050406030204" pitchFamily="18" charset="0"/>
                <a:cs typeface="Times New Roman" pitchFamily="18" charset="0"/>
              </a:rPr>
              <a:t>học</a:t>
            </a:r>
            <a:r>
              <a:rPr lang="en-US" altLang="en-US" sz="2400" dirty="0">
                <a:latin typeface="Times New Roman" pitchFamily="18" charset="0"/>
                <a:ea typeface="Cambria" panose="02040503050406030204" pitchFamily="18" charset="0"/>
                <a:cs typeface="Times New Roman" pitchFamily="18" charset="0"/>
              </a:rPr>
              <a:t>).</a:t>
            </a:r>
          </a:p>
        </p:txBody>
      </p:sp>
      <p:sp>
        <p:nvSpPr>
          <p:cNvPr id="10" name="Rectangle 9"/>
          <p:cNvSpPr/>
          <p:nvPr/>
        </p:nvSpPr>
        <p:spPr>
          <a:xfrm>
            <a:off x="838200" y="188416"/>
            <a:ext cx="3505200" cy="4154984"/>
          </a:xfrm>
          <a:prstGeom prst="rect">
            <a:avLst/>
          </a:prstGeom>
        </p:spPr>
        <p:txBody>
          <a:bodyPr wrap="square">
            <a:spAutoFit/>
          </a:bodyPr>
          <a:lstStyle/>
          <a:p>
            <a:pPr algn="just"/>
            <a:r>
              <a:rPr lang="en-US" altLang="en-US" sz="2400" dirty="0" smtClean="0">
                <a:latin typeface="Times New Roman" pitchFamily="18" charset="0"/>
                <a:ea typeface="Cambria" panose="02040503050406030204" pitchFamily="18" charset="0"/>
                <a:cs typeface="Times New Roman" pitchFamily="18" charset="0"/>
              </a:rPr>
              <a:t>HHGD </a:t>
            </a:r>
            <a:r>
              <a:rPr lang="en-US" altLang="en-US" sz="2400" dirty="0" err="1" smtClean="0">
                <a:latin typeface="Times New Roman" pitchFamily="18" charset="0"/>
                <a:ea typeface="Cambria" panose="02040503050406030204" pitchFamily="18" charset="0"/>
                <a:cs typeface="Times New Roman" pitchFamily="18" charset="0"/>
              </a:rPr>
              <a:t>là</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loại</a:t>
            </a:r>
            <a:r>
              <a:rPr lang="en-US" altLang="en-US" sz="2400" dirty="0" smtClean="0">
                <a:latin typeface="Times New Roman" pitchFamily="18" charset="0"/>
                <a:ea typeface="Cambria" panose="02040503050406030204" pitchFamily="18" charset="0"/>
                <a:cs typeface="Times New Roman" pitchFamily="18" charset="0"/>
              </a:rPr>
              <a:t> HH </a:t>
            </a:r>
            <a:r>
              <a:rPr lang="en-US" altLang="en-US" sz="2400" dirty="0" err="1" smtClean="0">
                <a:latin typeface="Times New Roman" pitchFamily="18" charset="0"/>
                <a:ea typeface="Cambria" panose="02040503050406030204" pitchFamily="18" charset="0"/>
                <a:cs typeface="Times New Roman" pitchFamily="18" charset="0"/>
              </a:rPr>
              <a:t>đặc</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biệt</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nó</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mang</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yếu</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tố</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tinh</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thần</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và</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lịch</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sử</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Hơn</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thế</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giá</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trị</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sử</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dụng</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của</a:t>
            </a:r>
            <a:r>
              <a:rPr lang="en-US" altLang="en-US" sz="2400" dirty="0" smtClean="0">
                <a:latin typeface="Times New Roman" pitchFamily="18" charset="0"/>
                <a:ea typeface="Cambria" panose="02040503050406030204" pitchFamily="18" charset="0"/>
                <a:cs typeface="Times New Roman" pitchFamily="18" charset="0"/>
              </a:rPr>
              <a:t> HHGD </a:t>
            </a:r>
            <a:r>
              <a:rPr lang="en-US" altLang="en-US" sz="2400" dirty="0" err="1" smtClean="0">
                <a:latin typeface="Times New Roman" pitchFamily="18" charset="0"/>
                <a:ea typeface="Cambria" panose="02040503050406030204" pitchFamily="18" charset="0"/>
                <a:cs typeface="Times New Roman" pitchFamily="18" charset="0"/>
              </a:rPr>
              <a:t>có</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tính</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năng</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đặc</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biệt</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mà</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không</a:t>
            </a:r>
            <a:r>
              <a:rPr lang="en-US" altLang="en-US" sz="2400" dirty="0" smtClean="0">
                <a:latin typeface="Times New Roman" pitchFamily="18" charset="0"/>
                <a:ea typeface="Cambria" panose="02040503050406030204" pitchFamily="18" charset="0"/>
                <a:cs typeface="Times New Roman" pitchFamily="18" charset="0"/>
              </a:rPr>
              <a:t> HH </a:t>
            </a:r>
            <a:r>
              <a:rPr lang="en-US" altLang="en-US" sz="2400" dirty="0" err="1" smtClean="0">
                <a:latin typeface="Times New Roman" pitchFamily="18" charset="0"/>
                <a:ea typeface="Cambria" panose="02040503050406030204" pitchFamily="18" charset="0"/>
                <a:cs typeface="Times New Roman" pitchFamily="18" charset="0"/>
              </a:rPr>
              <a:t>thông</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thường</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nào</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có</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được</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đó</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là</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trong</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trong</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khi</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sử</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dụng</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nó</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không</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những</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giá</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trị</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của</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nó</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được</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bảo</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tồn</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mà</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còn</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tạo</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ra</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được</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lượng</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giá</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trị</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lớn</a:t>
            </a:r>
            <a:r>
              <a:rPr lang="en-US" altLang="en-US" sz="2400" dirty="0" smtClean="0">
                <a:latin typeface="Times New Roman" pitchFamily="18" charset="0"/>
                <a:ea typeface="Cambria" panose="02040503050406030204" pitchFamily="18" charset="0"/>
                <a:cs typeface="Times New Roman" pitchFamily="18" charset="0"/>
              </a:rPr>
              <a:t> </a:t>
            </a:r>
            <a:r>
              <a:rPr lang="en-US" altLang="en-US" sz="2400" dirty="0" err="1" smtClean="0">
                <a:latin typeface="Times New Roman" pitchFamily="18" charset="0"/>
                <a:ea typeface="Cambria" panose="02040503050406030204" pitchFamily="18" charset="0"/>
                <a:cs typeface="Times New Roman" pitchFamily="18" charset="0"/>
              </a:rPr>
              <a:t>hơn</a:t>
            </a:r>
            <a:r>
              <a:rPr lang="en-US" altLang="en-US" sz="2400" dirty="0" smtClean="0">
                <a:latin typeface="Times New Roman" pitchFamily="18" charset="0"/>
                <a:ea typeface="Cambria" panose="02040503050406030204" pitchFamily="18" charset="0"/>
                <a:cs typeface="Times New Roman" pitchFamily="18" charset="0"/>
              </a:rPr>
              <a:t>.</a:t>
            </a:r>
            <a:endParaRPr lang="en-US" altLang="en-US" sz="2400" dirty="0">
              <a:latin typeface="Times New Roman" pitchFamily="18" charset="0"/>
              <a:ea typeface="Cambria" panose="02040503050406030204" pitchFamily="18" charset="0"/>
              <a:cs typeface="Times New Roman" pitchFamily="18" charset="0"/>
            </a:endParaRPr>
          </a:p>
        </p:txBody>
      </p:sp>
    </p:spTree>
    <p:extLst>
      <p:ext uri="{BB962C8B-B14F-4D97-AF65-F5344CB8AC3E}">
        <p14:creationId xmlns:p14="http://schemas.microsoft.com/office/powerpoint/2010/main" val="21391737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263277" y="2961497"/>
            <a:ext cx="2625581" cy="2022882"/>
            <a:chOff x="2771800" y="2419161"/>
            <a:chExt cx="3500774" cy="2022882"/>
          </a:xfrm>
          <a:solidFill>
            <a:srgbClr val="008000"/>
          </a:solidFill>
        </p:grpSpPr>
        <p:sp>
          <p:nvSpPr>
            <p:cNvPr id="5" name="Oval 4"/>
            <p:cNvSpPr/>
            <p:nvPr/>
          </p:nvSpPr>
          <p:spPr>
            <a:xfrm>
              <a:off x="2771800" y="2419161"/>
              <a:ext cx="2016224" cy="20162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prstClr val="white"/>
                </a:solidFill>
                <a:effectLst/>
                <a:uLnTx/>
                <a:uFillTx/>
                <a:latin typeface="Arial" panose="020B0604020202020204"/>
                <a:cs typeface="+mn-cs"/>
              </a:endParaRPr>
            </a:p>
          </p:txBody>
        </p:sp>
        <p:sp>
          <p:nvSpPr>
            <p:cNvPr id="6" name="Oval 5"/>
            <p:cNvSpPr/>
            <p:nvPr/>
          </p:nvSpPr>
          <p:spPr>
            <a:xfrm>
              <a:off x="4256350" y="2425819"/>
              <a:ext cx="2016224" cy="201622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prstClr val="white"/>
                </a:solidFill>
                <a:effectLst/>
                <a:uLnTx/>
                <a:uFillTx/>
                <a:latin typeface="Arial" panose="020B0604020202020204"/>
                <a:cs typeface="+mn-cs"/>
              </a:endParaRPr>
            </a:p>
          </p:txBody>
        </p:sp>
      </p:grpSp>
      <p:cxnSp>
        <p:nvCxnSpPr>
          <p:cNvPr id="7" name="Elbow Connector 10"/>
          <p:cNvCxnSpPr/>
          <p:nvPr/>
        </p:nvCxnSpPr>
        <p:spPr>
          <a:xfrm rot="5400000" flipH="1" flipV="1">
            <a:off x="4276849" y="2282857"/>
            <a:ext cx="1022354" cy="432050"/>
          </a:xfrm>
          <a:prstGeom prst="bentConnector3">
            <a:avLst>
              <a:gd name="adj1" fmla="val 99152"/>
            </a:avLst>
          </a:prstGeom>
          <a:ln>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132774" y="1479873"/>
            <a:ext cx="2840080" cy="1323439"/>
          </a:xfrm>
          <a:prstGeom prst="rect">
            <a:avLst/>
          </a:prstGeom>
          <a:noFill/>
        </p:spPr>
        <p:txBody>
          <a:bodyPr wrap="square" rtlCol="0">
            <a:spAutoFit/>
          </a:bodyPr>
          <a:lstStyle/>
          <a:p>
            <a:pPr algn="just"/>
            <a:r>
              <a:rPr lang="en-US" sz="2000" dirty="0" err="1">
                <a:solidFill>
                  <a:srgbClr val="008000"/>
                </a:solidFill>
                <a:latin typeface="Times New Roman" pitchFamily="18" charset="0"/>
                <a:ea typeface="Cambria" panose="02040503050406030204" pitchFamily="18" charset="0"/>
                <a:cs typeface="Times New Roman" pitchFamily="18" charset="0"/>
              </a:rPr>
              <a:t>Khách</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thể</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quản</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smtClean="0">
                <a:solidFill>
                  <a:srgbClr val="008000"/>
                </a:solidFill>
                <a:latin typeface="Times New Roman" pitchFamily="18" charset="0"/>
                <a:ea typeface="Cambria" panose="02040503050406030204" pitchFamily="18" charset="0"/>
                <a:cs typeface="Times New Roman" pitchFamily="18" charset="0"/>
              </a:rPr>
              <a:t>lý</a:t>
            </a:r>
            <a:r>
              <a:rPr lang="en-US" sz="2000" dirty="0" smtClean="0">
                <a:solidFill>
                  <a:srgbClr val="008000"/>
                </a:solidFill>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là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nền</a:t>
            </a:r>
            <a:r>
              <a:rPr lang="en-US" sz="2000" dirty="0">
                <a:latin typeface="Times New Roman" pitchFamily="18" charset="0"/>
                <a:ea typeface="Cambria" panose="02040503050406030204" pitchFamily="18" charset="0"/>
                <a:cs typeface="Times New Roman" pitchFamily="18" charset="0"/>
              </a:rPr>
              <a:t> GD </a:t>
            </a:r>
            <a:r>
              <a:rPr lang="en-US" sz="2000" dirty="0" err="1">
                <a:latin typeface="Times New Roman" pitchFamily="18" charset="0"/>
                <a:ea typeface="Cambria" panose="02040503050406030204" pitchFamily="18" charset="0"/>
                <a:cs typeface="Times New Roman" pitchFamily="18" charset="0"/>
              </a:rPr>
              <a:t>quốc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gia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được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cụ</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thể</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hóa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thông</a:t>
            </a:r>
            <a:r>
              <a:rPr lang="en-US" sz="2000" dirty="0">
                <a:latin typeface="Times New Roman" pitchFamily="18" charset="0"/>
                <a:ea typeface="Cambria" panose="02040503050406030204" pitchFamily="18" charset="0"/>
                <a:cs typeface="Times New Roman" pitchFamily="18" charset="0"/>
              </a:rPr>
              <a:t> qua </a:t>
            </a:r>
            <a:r>
              <a:rPr lang="en-US" sz="2000" dirty="0" err="1">
                <a:latin typeface="Times New Roman" pitchFamily="18" charset="0"/>
                <a:ea typeface="Cambria" panose="02040503050406030204" pitchFamily="18" charset="0"/>
                <a:cs typeface="Times New Roman" pitchFamily="18" charset="0"/>
              </a:rPr>
              <a:t>hệ</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thống</a:t>
            </a:r>
            <a:r>
              <a:rPr lang="en-US" sz="2000" dirty="0">
                <a:latin typeface="Times New Roman" pitchFamily="18" charset="0"/>
                <a:ea typeface="Cambria" panose="02040503050406030204" pitchFamily="18" charset="0"/>
                <a:cs typeface="Times New Roman" pitchFamily="18" charset="0"/>
              </a:rPr>
              <a:t> GD </a:t>
            </a:r>
            <a:r>
              <a:rPr lang="en-US" sz="2000" dirty="0" err="1">
                <a:latin typeface="Times New Roman" pitchFamily="18" charset="0"/>
                <a:ea typeface="Cambria" panose="02040503050406030204" pitchFamily="18" charset="0"/>
                <a:cs typeface="Times New Roman" pitchFamily="18" charset="0"/>
              </a:rPr>
              <a:t>quốc</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dân</a:t>
            </a:r>
            <a:r>
              <a:rPr lang="en-US" sz="2000" dirty="0" smtClean="0">
                <a:latin typeface="Times New Roman" pitchFamily="18" charset="0"/>
                <a:ea typeface="Cambria" panose="02040503050406030204" pitchFamily="18" charset="0"/>
                <a:cs typeface="Times New Roman" pitchFamily="18" charset="0"/>
              </a:rPr>
              <a:t>.</a:t>
            </a:r>
            <a:endParaRPr lang="en-US" sz="2000" dirty="0">
              <a:latin typeface="Times New Roman" pitchFamily="18" charset="0"/>
              <a:ea typeface="Cambria" panose="02040503050406030204" pitchFamily="18" charset="0"/>
              <a:cs typeface="Times New Roman" pitchFamily="18" charset="0"/>
            </a:endParaRPr>
          </a:p>
        </p:txBody>
      </p:sp>
      <p:sp>
        <p:nvSpPr>
          <p:cNvPr id="9" name="TextBox 8"/>
          <p:cNvSpPr txBox="1"/>
          <p:nvPr/>
        </p:nvSpPr>
        <p:spPr>
          <a:xfrm>
            <a:off x="5716987" y="4343400"/>
            <a:ext cx="3283852" cy="2246769"/>
          </a:xfrm>
          <a:prstGeom prst="rect">
            <a:avLst/>
          </a:prstGeom>
          <a:noFill/>
        </p:spPr>
        <p:txBody>
          <a:bodyPr wrap="square" rtlCol="0">
            <a:spAutoFit/>
          </a:bodyPr>
          <a:lstStyle/>
          <a:p>
            <a:pPr algn="just"/>
            <a:r>
              <a:rPr lang="en-US" sz="2000" dirty="0" err="1">
                <a:solidFill>
                  <a:srgbClr val="008000"/>
                </a:solidFill>
                <a:latin typeface="Times New Roman" pitchFamily="18" charset="0"/>
                <a:ea typeface="Cambria" panose="02040503050406030204" pitchFamily="18" charset="0"/>
                <a:cs typeface="Times New Roman" pitchFamily="18" charset="0"/>
              </a:rPr>
              <a:t>Đối</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tượng</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quản</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lý</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là</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mọi</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thành</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smtClean="0">
                <a:solidFill>
                  <a:srgbClr val="008000"/>
                </a:solidFill>
                <a:latin typeface="Times New Roman" pitchFamily="18" charset="0"/>
                <a:ea typeface="Cambria" panose="02040503050406030204" pitchFamily="18" charset="0"/>
                <a:cs typeface="Times New Roman" pitchFamily="18" charset="0"/>
              </a:rPr>
              <a:t>tố</a:t>
            </a:r>
            <a:r>
              <a:rPr lang="en-US" sz="2000" dirty="0" smtClean="0">
                <a:solidFill>
                  <a:srgbClr val="008000"/>
                </a:solidFill>
                <a:latin typeface="Times New Roman" pitchFamily="18" charset="0"/>
                <a:ea typeface="Cambria" panose="02040503050406030204" pitchFamily="18" charset="0"/>
                <a:cs typeface="Times New Roman" pitchFamily="18" charset="0"/>
              </a:rPr>
              <a:t> </a:t>
            </a:r>
            <a:r>
              <a:rPr lang="en-US" sz="2000" dirty="0" err="1" smtClean="0">
                <a:solidFill>
                  <a:srgbClr val="008000"/>
                </a:solidFill>
                <a:latin typeface="Times New Roman" pitchFamily="18" charset="0"/>
                <a:ea typeface="Cambria" panose="02040503050406030204" pitchFamily="18" charset="0"/>
                <a:cs typeface="Times New Roman" pitchFamily="18" charset="0"/>
              </a:rPr>
              <a:t>cấu</a:t>
            </a:r>
            <a:r>
              <a:rPr lang="en-US" sz="2000" dirty="0" smtClean="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thành</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hệ</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thống</a:t>
            </a:r>
            <a:r>
              <a:rPr lang="en-US" sz="2000" dirty="0">
                <a:solidFill>
                  <a:srgbClr val="008000"/>
                </a:solidFill>
                <a:latin typeface="Times New Roman" pitchFamily="18" charset="0"/>
                <a:ea typeface="Cambria" panose="02040503050406030204" pitchFamily="18" charset="0"/>
                <a:cs typeface="Times New Roman" pitchFamily="18" charset="0"/>
              </a:rPr>
              <a:t> GD </a:t>
            </a:r>
            <a:r>
              <a:rPr lang="en-US" sz="2000" dirty="0" err="1">
                <a:solidFill>
                  <a:srgbClr val="008000"/>
                </a:solidFill>
                <a:latin typeface="Times New Roman" pitchFamily="18" charset="0"/>
                <a:ea typeface="Cambria" panose="02040503050406030204" pitchFamily="18" charset="0"/>
                <a:cs typeface="Times New Roman" pitchFamily="18" charset="0"/>
              </a:rPr>
              <a:t>quốc</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dân</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bao</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gồm</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trường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giáo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người</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học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chương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trình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giáo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dục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tài</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chính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giáo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dục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nhân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sự</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môi</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trường</a:t>
            </a:r>
            <a:r>
              <a:rPr lang="en-US" sz="2000" dirty="0" smtClean="0">
                <a:latin typeface="Times New Roman" pitchFamily="18" charset="0"/>
                <a:ea typeface="Cambria" panose="02040503050406030204" pitchFamily="18" charset="0"/>
                <a:cs typeface="Times New Roman" pitchFamily="18" charset="0"/>
              </a:rPr>
              <a:t>.</a:t>
            </a:r>
            <a:endParaRPr lang="en-US" sz="2000" dirty="0">
              <a:latin typeface="Times New Roman" pitchFamily="18" charset="0"/>
              <a:ea typeface="Cambria" panose="02040503050406030204" pitchFamily="18" charset="0"/>
              <a:cs typeface="Times New Roman" pitchFamily="18" charset="0"/>
            </a:endParaRPr>
          </a:p>
        </p:txBody>
      </p:sp>
      <p:sp>
        <p:nvSpPr>
          <p:cNvPr id="10" name="TextBox 9"/>
          <p:cNvSpPr txBox="1"/>
          <p:nvPr/>
        </p:nvSpPr>
        <p:spPr>
          <a:xfrm>
            <a:off x="710282" y="4364575"/>
            <a:ext cx="2201175" cy="1631216"/>
          </a:xfrm>
          <a:prstGeom prst="rect">
            <a:avLst/>
          </a:prstGeom>
          <a:noFill/>
        </p:spPr>
        <p:txBody>
          <a:bodyPr wrap="square" rtlCol="0">
            <a:spAutoFit/>
          </a:bodyPr>
          <a:lstStyle/>
          <a:p>
            <a:pPr algn="just" defTabSz="913765"/>
            <a:r>
              <a:rPr lang="en-US" sz="2000" dirty="0" err="1">
                <a:solidFill>
                  <a:srgbClr val="008000"/>
                </a:solidFill>
                <a:latin typeface="Times New Roman" pitchFamily="18" charset="0"/>
                <a:ea typeface="Cambria" panose="02040503050406030204" pitchFamily="18" charset="0"/>
                <a:cs typeface="Times New Roman" pitchFamily="18" charset="0"/>
              </a:rPr>
              <a:t>Nội</a:t>
            </a:r>
            <a:r>
              <a:rPr lang="en-US" sz="2000" dirty="0">
                <a:solidFill>
                  <a:srgbClr val="008000"/>
                </a:solidFill>
                <a:latin typeface="Times New Roman" pitchFamily="18" charset="0"/>
                <a:ea typeface="Cambria" panose="02040503050406030204" pitchFamily="18" charset="0"/>
                <a:cs typeface="Times New Roman" pitchFamily="18" charset="0"/>
              </a:rPr>
              <a:t> dung </a:t>
            </a:r>
            <a:r>
              <a:rPr lang="en-US" sz="2000" dirty="0" err="1">
                <a:solidFill>
                  <a:srgbClr val="008000"/>
                </a:solidFill>
                <a:latin typeface="Times New Roman" pitchFamily="18" charset="0"/>
                <a:ea typeface="Cambria" panose="02040503050406030204" pitchFamily="18" charset="0"/>
                <a:cs typeface="Times New Roman" pitchFamily="18" charset="0"/>
              </a:rPr>
              <a:t>quản</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err="1">
                <a:solidFill>
                  <a:srgbClr val="008000"/>
                </a:solidFill>
                <a:latin typeface="Times New Roman" pitchFamily="18" charset="0"/>
                <a:ea typeface="Cambria" panose="02040503050406030204" pitchFamily="18" charset="0"/>
                <a:cs typeface="Times New Roman" pitchFamily="18" charset="0"/>
              </a:rPr>
              <a:t>lý</a:t>
            </a:r>
            <a:r>
              <a:rPr lang="en-US" sz="2000" dirty="0">
                <a:solidFill>
                  <a:srgbClr val="008000"/>
                </a:solidFill>
                <a:latin typeface="Times New Roman" pitchFamily="18" charset="0"/>
                <a:ea typeface="Cambria" panose="02040503050406030204" pitchFamily="18" charset="0"/>
                <a:cs typeface="Times New Roman" pitchFamily="18" charset="0"/>
              </a:rPr>
              <a:t>: </a:t>
            </a:r>
            <a:r>
              <a:rPr lang="en-US" sz="2000" dirty="0">
                <a:latin typeface="Times New Roman" pitchFamily="18" charset="0"/>
                <a:ea typeface="Cambria" panose="02040503050406030204" pitchFamily="18" charset="0"/>
                <a:cs typeface="Times New Roman" pitchFamily="18" charset="0"/>
              </a:rPr>
              <a:t>Ban </a:t>
            </a:r>
            <a:r>
              <a:rPr lang="en-US" sz="2000" dirty="0" err="1">
                <a:latin typeface="Times New Roman" pitchFamily="18" charset="0"/>
                <a:ea typeface="Cambria" panose="02040503050406030204" pitchFamily="18" charset="0"/>
                <a:cs typeface="Times New Roman" pitchFamily="18" charset="0"/>
              </a:rPr>
              <a:t>hành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văn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bản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kiểm</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tra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giám</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sát</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thanh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tra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đánh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giá</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các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hoạt</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động</a:t>
            </a:r>
            <a:r>
              <a:rPr lang="en-US" sz="2000" dirty="0">
                <a:latin typeface="Times New Roman" pitchFamily="18" charset="0"/>
                <a:ea typeface="Cambria" panose="02040503050406030204" pitchFamily="18" charset="0"/>
                <a:cs typeface="Times New Roman" pitchFamily="18" charset="0"/>
              </a:rPr>
              <a:t> </a:t>
            </a:r>
            <a:r>
              <a:rPr lang="en-US" sz="2000" dirty="0" smtClean="0">
                <a:latin typeface="Times New Roman" pitchFamily="18" charset="0"/>
                <a:ea typeface="Cambria" panose="02040503050406030204" pitchFamily="18" charset="0"/>
                <a:cs typeface="Times New Roman" pitchFamily="18" charset="0"/>
              </a:rPr>
              <a:t>GD.</a:t>
            </a:r>
            <a:endParaRPr lang="en-US" sz="2000" dirty="0">
              <a:latin typeface="Times New Roman" pitchFamily="18" charset="0"/>
              <a:ea typeface="Cambria" panose="02040503050406030204" pitchFamily="18" charset="0"/>
              <a:cs typeface="Times New Roman" pitchFamily="18" charset="0"/>
            </a:endParaRPr>
          </a:p>
        </p:txBody>
      </p:sp>
      <p:cxnSp>
        <p:nvCxnSpPr>
          <p:cNvPr id="11" name="Elbow Connector 32"/>
          <p:cNvCxnSpPr/>
          <p:nvPr/>
        </p:nvCxnSpPr>
        <p:spPr>
          <a:xfrm flipV="1">
            <a:off x="2614052" y="3887637"/>
            <a:ext cx="594811" cy="461888"/>
          </a:xfrm>
          <a:prstGeom prst="bentConnector3">
            <a:avLst>
              <a:gd name="adj1" fmla="val 747"/>
            </a:avLst>
          </a:prstGeom>
          <a:ln>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Elbow Connector 39"/>
          <p:cNvCxnSpPr/>
          <p:nvPr/>
        </p:nvCxnSpPr>
        <p:spPr>
          <a:xfrm rot="10800000">
            <a:off x="5004051" y="5026295"/>
            <a:ext cx="499878" cy="420175"/>
          </a:xfrm>
          <a:prstGeom prst="bentConnector3">
            <a:avLst>
              <a:gd name="adj1" fmla="val 98203"/>
            </a:avLst>
          </a:prstGeom>
          <a:ln>
            <a:solidFill>
              <a:schemeClr val="tx1">
                <a:lumMod val="50000"/>
                <a:lumOff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 name="Block Arc 41"/>
          <p:cNvSpPr/>
          <p:nvPr/>
        </p:nvSpPr>
        <p:spPr>
          <a:xfrm>
            <a:off x="3738968" y="3509852"/>
            <a:ext cx="560786" cy="755570"/>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tx1"/>
              </a:solidFill>
            </a:endParaRPr>
          </a:p>
        </p:txBody>
      </p:sp>
      <p:sp>
        <p:nvSpPr>
          <p:cNvPr id="14" name="Parallelogram 15"/>
          <p:cNvSpPr/>
          <p:nvPr/>
        </p:nvSpPr>
        <p:spPr>
          <a:xfrm rot="16200000">
            <a:off x="4803810" y="3581661"/>
            <a:ext cx="748036" cy="672720"/>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p>
        </p:txBody>
      </p:sp>
      <p:sp>
        <p:nvSpPr>
          <p:cNvPr id="15" name="Rounded Rectangle 14"/>
          <p:cNvSpPr/>
          <p:nvPr/>
        </p:nvSpPr>
        <p:spPr>
          <a:xfrm>
            <a:off x="457199" y="345436"/>
            <a:ext cx="5195779" cy="102616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just">
              <a:defRPr/>
            </a:pP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Quản</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lí</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nhà</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nước</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về</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giáo</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dục</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nghề</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nghiệp</a:t>
            </a:r>
            <a:endParaRPr lang="vi-VN" altLang="en-US" sz="2400" b="1"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51013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576398" y="1368423"/>
            <a:ext cx="7886700" cy="3112137"/>
          </a:xfrm>
        </p:spPr>
        <p:txBody>
          <a:bodyPr>
            <a:noAutofit/>
          </a:bodyPr>
          <a:lstStyle/>
          <a:p>
            <a:pPr marL="0" indent="0" algn="just">
              <a:buNone/>
            </a:pPr>
            <a:r>
              <a:rPr lang="en-US" sz="2600" b="1" dirty="0" smtClean="0">
                <a:latin typeface="Times New Roman" panose="02020603050405020304" pitchFamily="18" charset="0"/>
                <a:cs typeface="Times New Roman" panose="02020603050405020304" pitchFamily="18" charset="0"/>
              </a:rPr>
              <a:t>	</a:t>
            </a:r>
            <a:r>
              <a:rPr lang="en-US" sz="2600" b="1" i="1" dirty="0" smtClean="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Q</a:t>
            </a:r>
            <a:r>
              <a:rPr lang="en-US" sz="2600" b="1" i="1" dirty="0" err="1" smtClean="0">
                <a:latin typeface="Times New Roman" panose="02020603050405020304" pitchFamily="18" charset="0"/>
                <a:cs typeface="Times New Roman" panose="02020603050405020304" pitchFamily="18" charset="0"/>
              </a:rPr>
              <a:t>uản</a:t>
            </a:r>
            <a:r>
              <a:rPr lang="en-US" sz="2600" b="1" i="1" dirty="0" smtClean="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lý</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cơ</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sở</a:t>
            </a:r>
            <a:r>
              <a:rPr lang="en-US" sz="2600" b="1" i="1" dirty="0">
                <a:latin typeface="Times New Roman" panose="02020603050405020304" pitchFamily="18" charset="0"/>
                <a:cs typeface="Times New Roman" panose="02020603050405020304" pitchFamily="18" charset="0"/>
              </a:rPr>
              <a:t> GDNN</a:t>
            </a: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Quản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GDNN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hệ</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những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ý </a:t>
            </a:r>
            <a:r>
              <a:rPr lang="en-US" sz="2600" dirty="0" err="1">
                <a:latin typeface="Times New Roman" panose="02020603050405020304" pitchFamily="18" charset="0"/>
                <a:cs typeface="Times New Roman" panose="02020603050405020304" pitchFamily="18" charset="0"/>
              </a:rPr>
              <a:t>thức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kế</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hướng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chủ</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đến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mặt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nhằm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đảm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hành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ưu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mặt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hội</a:t>
            </a:r>
            <a:r>
              <a:rPr lang="en-US" sz="2600" dirty="0">
                <a:latin typeface="Times New Roman" panose="02020603050405020304" pitchFamily="18" charset="0"/>
                <a:cs typeface="Times New Roman" panose="02020603050405020304" pitchFamily="18" charset="0"/>
              </a:rPr>
              <a:t> – </a:t>
            </a:r>
            <a:r>
              <a:rPr lang="en-US" sz="2600" dirty="0" err="1">
                <a:latin typeface="Times New Roman" panose="02020603050405020304" pitchFamily="18" charset="0"/>
                <a:cs typeface="Times New Roman" panose="02020603050405020304" pitchFamily="18" charset="0"/>
              </a:rPr>
              <a:t>kinh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tế</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sư</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phạm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dạy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thế</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hệ</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đang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trưởng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thành</a:t>
            </a:r>
            <a:r>
              <a:rPr lang="en-US" sz="2600" dirty="0">
                <a:latin typeface="Times New Roman" panose="02020603050405020304" pitchFamily="18" charset="0"/>
                <a:cs typeface="Times New Roman" panose="02020603050405020304" pitchFamily="18" charset="0"/>
              </a:rPr>
              <a:t>.</a:t>
            </a: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59914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33152" y="114388"/>
            <a:ext cx="7886700" cy="1727474"/>
          </a:xfrm>
        </p:spPr>
        <p:txBody>
          <a:bodyPr>
            <a:noAutofit/>
          </a:bodyPr>
          <a:lstStyle/>
          <a:p>
            <a:pPr marL="0" indent="0" algn="just">
              <a:buNone/>
            </a:pPr>
            <a:r>
              <a:rPr lang="en-US" sz="2600" b="1"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Nếu</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hợp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luật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đảm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lượng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biểu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thị</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mối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hệ</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đồ</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dưới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đây</a:t>
            </a:r>
            <a:r>
              <a:rPr lang="en-US" sz="2600" dirty="0">
                <a:latin typeface="Times New Roman" panose="02020603050405020304" pitchFamily="18" charset="0"/>
                <a:cs typeface="Times New Roman" panose="02020603050405020304" pitchFamily="18" charset="0"/>
              </a:rPr>
              <a:t>:</a:t>
            </a:r>
          </a:p>
          <a:p>
            <a:pPr marL="0" indent="0" algn="just">
              <a:buNone/>
            </a:pPr>
            <a:endParaRPr lang="en-US" sz="2600" dirty="0">
              <a:latin typeface="Times New Roman" panose="02020603050405020304" pitchFamily="18" charset="0"/>
              <a:cs typeface="Times New Roman" panose="02020603050405020304" pitchFamily="18" charset="0"/>
            </a:endParaRP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733152" y="1306286"/>
            <a:ext cx="8175717" cy="5045668"/>
          </a:xfrm>
          <a:prstGeom prst="rect">
            <a:avLst/>
          </a:prstGeom>
          <a:noFill/>
          <a:ln>
            <a:noFill/>
          </a:ln>
        </p:spPr>
      </p:pic>
      <p:sp>
        <p:nvSpPr>
          <p:cNvPr id="6" name="Rectangle 5"/>
          <p:cNvSpPr/>
          <p:nvPr/>
        </p:nvSpPr>
        <p:spPr>
          <a:xfrm>
            <a:off x="1397727" y="6312765"/>
            <a:ext cx="6975564" cy="400110"/>
          </a:xfrm>
          <a:prstGeom prst="rect">
            <a:avLst/>
          </a:prstGeom>
        </p:spPr>
        <p:txBody>
          <a:bodyPr wrap="square">
            <a:spAutoFit/>
          </a:bodyPr>
          <a:lstStyle/>
          <a:p>
            <a:pPr algn="ctr">
              <a:spcBef>
                <a:spcPts val="600"/>
              </a:spcBef>
              <a:spcAft>
                <a:spcPts val="600"/>
              </a:spcAft>
              <a:tabLst>
                <a:tab pos="228600" algn="l"/>
              </a:tabLst>
            </a:pPr>
            <a:r>
              <a:rPr lang="en-US" sz="2000" dirty="0" err="1">
                <a:latin typeface="Times New Roman" panose="02020603050405020304" pitchFamily="18" charset="0"/>
                <a:ea typeface="Times New Roman" panose="02020603050405020304" pitchFamily="18" charset="0"/>
              </a:rPr>
              <a:t>Hình</a:t>
            </a:r>
            <a:r>
              <a:rPr lang="en-US" sz="2000" dirty="0">
                <a:latin typeface="Times New Roman" panose="02020603050405020304" pitchFamily="18" charset="0"/>
                <a:ea typeface="Times New Roman" panose="02020603050405020304" pitchFamily="18" charset="0"/>
              </a:rPr>
              <a:t> 2: </a:t>
            </a:r>
            <a:r>
              <a:rPr lang="en-US" sz="2000" dirty="0" err="1">
                <a:latin typeface="Times New Roman" panose="02020603050405020304" pitchFamily="18" charset="0"/>
                <a:ea typeface="Times New Roman" panose="02020603050405020304" pitchFamily="18" charset="0"/>
              </a:rPr>
              <a:t>Mô</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hình</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quản</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lý</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cơ</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sở</a:t>
            </a:r>
            <a:r>
              <a:rPr lang="en-US" sz="2000" dirty="0">
                <a:latin typeface="Times New Roman" panose="02020603050405020304" pitchFamily="18" charset="0"/>
                <a:ea typeface="Times New Roman" panose="02020603050405020304" pitchFamily="18" charset="0"/>
              </a:rPr>
              <a:t> GDNN </a:t>
            </a:r>
            <a:r>
              <a:rPr lang="en-US" sz="2000" dirty="0" err="1">
                <a:latin typeface="Times New Roman" panose="02020603050405020304" pitchFamily="18" charset="0"/>
                <a:ea typeface="Times New Roman" panose="02020603050405020304" pitchFamily="18" charset="0"/>
              </a:rPr>
              <a:t>theo</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mục</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tiêu</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đào</a:t>
            </a:r>
            <a:r>
              <a:rPr lang="en-US" sz="2000" dirty="0">
                <a:latin typeface="Times New Roman" panose="02020603050405020304" pitchFamily="18" charset="0"/>
                <a:ea typeface="Times New Roman" panose="02020603050405020304" pitchFamily="18" charset="0"/>
              </a:rPr>
              <a:t> </a:t>
            </a:r>
            <a:r>
              <a:rPr lang="en-US" sz="2000" dirty="0" err="1">
                <a:latin typeface="Times New Roman" panose="02020603050405020304" pitchFamily="18" charset="0"/>
                <a:ea typeface="Times New Roman" panose="02020603050405020304" pitchFamily="18" charset="0"/>
              </a:rPr>
              <a:t>tạo</a:t>
            </a:r>
            <a:endParaRPr lang="en-US" sz="20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969598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33152" y="793660"/>
            <a:ext cx="7886700" cy="5293634"/>
          </a:xfrm>
        </p:spPr>
        <p:txBody>
          <a:bodyPr>
            <a:noAutofit/>
          </a:bodyPr>
          <a:lstStyle/>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Trong</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thực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tiễn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2 </a:t>
            </a:r>
            <a:r>
              <a:rPr lang="en-US" sz="2600" dirty="0" err="1">
                <a:latin typeface="Times New Roman" panose="02020603050405020304" pitchFamily="18" charset="0"/>
                <a:cs typeface="Times New Roman" panose="02020603050405020304" pitchFamily="18" charset="0"/>
              </a:rPr>
              <a:t>loại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a:t>
            </a: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Một</a:t>
            </a:r>
            <a:r>
              <a:rPr lang="en-US" sz="2600" b="1" dirty="0" smtClean="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là</a:t>
            </a:r>
            <a:r>
              <a:rPr lang="en-US" sz="2600" b="1"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chủ</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ngoài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nhằm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định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hướng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điều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triển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cấp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nước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bộ</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ngành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Ủy</a:t>
            </a:r>
            <a:r>
              <a:rPr lang="en-US" sz="2600" dirty="0">
                <a:latin typeface="Times New Roman" panose="02020603050405020304" pitchFamily="18" charset="0"/>
                <a:cs typeface="Times New Roman" panose="02020603050405020304" pitchFamily="18" charset="0"/>
              </a:rPr>
              <a:t> ban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địa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hợp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hội</a:t>
            </a:r>
            <a:r>
              <a:rPr lang="en-US" sz="2600" dirty="0">
                <a:latin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cs typeface="Times New Roman" panose="02020603050405020304" pitchFamily="18" charset="0"/>
              </a:rPr>
              <a:t>cộng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đồng</a:t>
            </a:r>
            <a:r>
              <a:rPr lang="en-US" sz="2600" dirty="0">
                <a:latin typeface="Times New Roman" panose="02020603050405020304" pitchFamily="18" charset="0"/>
                <a:cs typeface="Times New Roman" panose="02020603050405020304" pitchFamily="18" charset="0"/>
              </a:rPr>
              <a:t>).</a:t>
            </a: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b="1" dirty="0" smtClean="0">
                <a:latin typeface="Times New Roman" panose="02020603050405020304" pitchFamily="18" charset="0"/>
                <a:cs typeface="Times New Roman" panose="02020603050405020304" pitchFamily="18" charset="0"/>
              </a:rPr>
              <a:t>Hai </a:t>
            </a:r>
            <a:r>
              <a:rPr lang="en-US" sz="2600" b="1" dirty="0" err="1">
                <a:latin typeface="Times New Roman" panose="02020603050405020304" pitchFamily="18" charset="0"/>
                <a:cs typeface="Times New Roman" panose="02020603050405020304" pitchFamily="18" charset="0"/>
              </a:rPr>
              <a:t>là</a:t>
            </a:r>
            <a:r>
              <a:rPr lang="en-US" sz="2600" b="1"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chính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chủ</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chủ</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chính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thành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kế</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chỉ</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kiểm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những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tiêu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Thực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chức</a:t>
            </a:r>
            <a:r>
              <a:rPr lang="en-US" sz="2600" dirty="0">
                <a:latin typeface="Times New Roman" panose="02020603050405020304" pitchFamily="18" charset="0"/>
                <a:cs typeface="Times New Roman" panose="02020603050405020304" pitchFamily="18" charset="0"/>
              </a:rPr>
              <a:t>).</a:t>
            </a: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79671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3177" y="2548729"/>
            <a:ext cx="8610600" cy="523220"/>
          </a:xfrm>
          <a:prstGeom prst="rect">
            <a:avLst/>
          </a:prstGeom>
        </p:spPr>
        <p:txBody>
          <a:bodyPr wrap="square">
            <a:spAutoFit/>
          </a:bodyPr>
          <a:lstStyle/>
          <a:p>
            <a:pPr algn="ctr">
              <a:defRPr/>
            </a:pPr>
            <a:r>
              <a:rPr lang="en-US" sz="2800" b="1" i="1" dirty="0" smtClean="0">
                <a:latin typeface="Times New Roman" pitchFamily="18" charset="0"/>
                <a:cs typeface="Times New Roman" pitchFamily="18" charset="0"/>
              </a:rPr>
              <a:t>So </a:t>
            </a:r>
            <a:r>
              <a:rPr lang="en-US" sz="2800" b="1" i="1" dirty="0" err="1" smtClean="0">
                <a:latin typeface="Times New Roman" pitchFamily="18" charset="0"/>
                <a:cs typeface="Times New Roman" pitchFamily="18" charset="0"/>
              </a:rPr>
              <a:t>sánh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khái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niệm</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quản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lý</a:t>
            </a:r>
            <a:r>
              <a:rPr lang="en-US" sz="2800" b="1" i="1" dirty="0" smtClean="0">
                <a:latin typeface="Times New Roman" pitchFamily="18" charset="0"/>
                <a:cs typeface="Times New Roman" pitchFamily="18" charset="0"/>
              </a:rPr>
              <a:t>, </a:t>
            </a:r>
            <a:r>
              <a:rPr lang="en-US" sz="2800" b="1" i="1" dirty="0" err="1">
                <a:latin typeface="Times New Roman" pitchFamily="18" charset="0"/>
                <a:cs typeface="Times New Roman" pitchFamily="18" charset="0"/>
              </a:rPr>
              <a:t>quản</a:t>
            </a:r>
            <a:r>
              <a:rPr lang="en-US" sz="2800" b="1" i="1" dirty="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trị</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và</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điều</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hành</a:t>
            </a:r>
            <a:r>
              <a:rPr lang="en-US" sz="2800" b="1" i="1" dirty="0" smtClean="0">
                <a:latin typeface="Times New Roman" pitchFamily="18" charset="0"/>
                <a:cs typeface="Times New Roman" pitchFamily="18" charset="0"/>
              </a:rPr>
              <a:t>?</a:t>
            </a:r>
            <a:endParaRPr lang="en-US" sz="2800" b="1" i="1" dirty="0">
              <a:latin typeface="Times New Roman" pitchFamily="18" charset="0"/>
              <a:cs typeface="Times New Roman" pitchFamily="18" charset="0"/>
            </a:endParaRPr>
          </a:p>
        </p:txBody>
      </p:sp>
    </p:spTree>
    <p:extLst>
      <p:ext uri="{BB962C8B-B14F-4D97-AF65-F5344CB8AC3E}">
        <p14:creationId xmlns:p14="http://schemas.microsoft.com/office/powerpoint/2010/main" val="27046750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314980"/>
            <a:ext cx="8610600" cy="523220"/>
          </a:xfrm>
          <a:prstGeom prst="rect">
            <a:avLst/>
          </a:prstGeom>
        </p:spPr>
        <p:txBody>
          <a:bodyPr wrap="square">
            <a:spAutoFit/>
          </a:bodyPr>
          <a:lstStyle/>
          <a:p>
            <a:pPr algn="ctr">
              <a:defRPr/>
            </a:pPr>
            <a:r>
              <a:rPr lang="en-US" sz="2800" b="1" i="1" dirty="0" smtClean="0">
                <a:latin typeface="Times New Roman" pitchFamily="18" charset="0"/>
                <a:cs typeface="Times New Roman" pitchFamily="18" charset="0"/>
              </a:rPr>
              <a:t>So </a:t>
            </a:r>
            <a:r>
              <a:rPr lang="en-US" sz="2800" b="1" i="1" dirty="0" err="1" smtClean="0">
                <a:latin typeface="Times New Roman" pitchFamily="18" charset="0"/>
                <a:cs typeface="Times New Roman" pitchFamily="18" charset="0"/>
              </a:rPr>
              <a:t>sánh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khái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niệm</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quản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lý</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quản</a:t>
            </a:r>
            <a:r>
              <a:rPr lang="en-US" sz="2800" b="1" i="1" dirty="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trị</a:t>
            </a:r>
            <a:r>
              <a:rPr lang="en-US" sz="2800" b="1" i="1" dirty="0">
                <a:latin typeface="Times New Roman" pitchFamily="18" charset="0"/>
                <a:cs typeface="Times New Roman" pitchFamily="18" charset="0"/>
              </a:rPr>
              <a:t> </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điều</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hành</a:t>
            </a:r>
            <a:endParaRPr lang="en-US" sz="2800" b="1" i="1" dirty="0">
              <a:latin typeface="Times New Roman" pitchFamily="18" charset="0"/>
              <a:cs typeface="Times New Roman" pitchFamily="18" charset="0"/>
            </a:endParaRPr>
          </a:p>
        </p:txBody>
      </p:sp>
      <p:graphicFrame>
        <p:nvGraphicFramePr>
          <p:cNvPr id="6" name="Table 5"/>
          <p:cNvGraphicFramePr>
            <a:graphicFrameLocks noGrp="1"/>
          </p:cNvGraphicFramePr>
          <p:nvPr>
            <p:extLst/>
          </p:nvPr>
        </p:nvGraphicFramePr>
        <p:xfrm>
          <a:off x="76200" y="1230196"/>
          <a:ext cx="8991600" cy="5170604"/>
        </p:xfrm>
        <a:graphic>
          <a:graphicData uri="http://schemas.openxmlformats.org/drawingml/2006/table">
            <a:tbl>
              <a:tblPr firstRow="1" firstCol="1" bandRow="1">
                <a:tableStyleId>{5C22544A-7EE6-4342-B048-85BDC9FD1C3A}</a:tableStyleId>
              </a:tblPr>
              <a:tblGrid>
                <a:gridCol w="1405890">
                  <a:extLst>
                    <a:ext uri="{9D8B030D-6E8A-4147-A177-3AD203B41FA5}">
                      <a16:colId xmlns:a16="http://schemas.microsoft.com/office/drawing/2014/main" val="20000"/>
                    </a:ext>
                  </a:extLst>
                </a:gridCol>
                <a:gridCol w="278511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1147244">
                <a:tc>
                  <a:txBody>
                    <a:bodyPr/>
                    <a:lstStyle/>
                    <a:p>
                      <a:pPr marL="0" marR="12700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cs typeface="Times New Roman" pitchFamily="18" charset="0"/>
                        </a:rPr>
                        <a:t>Phương</a:t>
                      </a:r>
                      <a:r>
                        <a:rPr lang="en-US" sz="2400" dirty="0" smtClean="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diện</a:t>
                      </a:r>
                      <a:r>
                        <a:rPr lang="en-US" sz="2400" dirty="0" smtClean="0">
                          <a:effectLst/>
                          <a:latin typeface="Times New Roman" pitchFamily="18" charset="0"/>
                          <a:cs typeface="Times New Roman" pitchFamily="18" charset="0"/>
                        </a:rPr>
                        <a:t> so </a:t>
                      </a:r>
                      <a:r>
                        <a:rPr lang="en-US" sz="2400" dirty="0" err="1" smtClean="0">
                          <a:effectLst/>
                          <a:latin typeface="Times New Roman" pitchFamily="18" charset="0"/>
                          <a:cs typeface="Times New Roman" pitchFamily="18" charset="0"/>
                        </a:rPr>
                        <a:t>sánh</a:t>
                      </a:r>
                      <a:endParaRPr lang="vi-VN" sz="2400" dirty="0" smtClean="0">
                        <a:effectLst/>
                        <a:latin typeface="Times New Roman" pitchFamily="18" charset="0"/>
                        <a:ea typeface="Arial"/>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Quản</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trị</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Quản</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lý</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Điều</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hành</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0"/>
                  </a:ext>
                </a:extLst>
              </a:tr>
              <a:tr h="4023360">
                <a:tc>
                  <a:txBody>
                    <a:bodyPr/>
                    <a:lstStyle/>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cs typeface="Times New Roman" pitchFamily="18" charset="0"/>
                        </a:rPr>
                        <a:t>Mục</a:t>
                      </a:r>
                      <a:r>
                        <a:rPr lang="en-US" sz="2400" dirty="0" smtClean="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tiêu</a:t>
                      </a:r>
                      <a:endParaRPr lang="vi-VN" sz="2400" dirty="0" smtClean="0">
                        <a:effectLst/>
                        <a:latin typeface="Times New Roman" pitchFamily="18" charset="0"/>
                        <a:ea typeface="Arial"/>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l">
                        <a:lnSpc>
                          <a:spcPct val="130000"/>
                        </a:lnSpc>
                        <a:spcAft>
                          <a:spcPts val="0"/>
                        </a:spcAft>
                      </a:pPr>
                      <a:r>
                        <a:rPr lang="en-US" sz="2400" dirty="0" err="1">
                          <a:effectLst/>
                          <a:latin typeface="Times New Roman" pitchFamily="18" charset="0"/>
                          <a:cs typeface="Times New Roman" pitchFamily="18" charset="0"/>
                        </a:rPr>
                        <a:t>Tìm</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ra</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phương</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thức</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thích</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hợp</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để</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thực</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hiện</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công</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việc</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nhằm</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đạt</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hiệu</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quả</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cao</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nhất</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với</a:t>
                      </a:r>
                      <a:r>
                        <a:rPr lang="en-US" sz="2400" dirty="0">
                          <a:effectLst/>
                          <a:latin typeface="Times New Roman" pitchFamily="18" charset="0"/>
                          <a:cs typeface="Times New Roman" pitchFamily="18" charset="0"/>
                        </a:rPr>
                        <a:t> chi </a:t>
                      </a:r>
                      <a:r>
                        <a:rPr lang="en-US" sz="2400" dirty="0" err="1">
                          <a:effectLst/>
                          <a:latin typeface="Times New Roman" pitchFamily="18" charset="0"/>
                          <a:cs typeface="Times New Roman" pitchFamily="18" charset="0"/>
                        </a:rPr>
                        <a:t>phí</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các</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nguồn</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lực</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ít</a:t>
                      </a:r>
                      <a:r>
                        <a:rPr lang="en-US" sz="2400" dirty="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nhất</a:t>
                      </a:r>
                      <a:r>
                        <a:rPr lang="en-US" sz="2400" dirty="0" smtClean="0">
                          <a:effectLst/>
                          <a:latin typeface="Times New Roman" pitchFamily="18" charset="0"/>
                          <a:cs typeface="Times New Roman" pitchFamily="18" charset="0"/>
                        </a:rPr>
                        <a:t>.</a:t>
                      </a:r>
                      <a:endParaRPr lang="vi-VN" sz="2400" dirty="0">
                        <a:effectLst/>
                        <a:latin typeface="Times New Roman" pitchFamily="18" charset="0"/>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l">
                        <a:lnSpc>
                          <a:spcPct val="130000"/>
                        </a:lnSpc>
                        <a:spcAft>
                          <a:spcPts val="1000"/>
                        </a:spcAft>
                      </a:pPr>
                      <a:r>
                        <a:rPr lang="en-US" sz="2400" dirty="0">
                          <a:effectLst/>
                          <a:latin typeface="Times New Roman" pitchFamily="18" charset="0"/>
                          <a:cs typeface="Times New Roman" pitchFamily="18" charset="0"/>
                        </a:rPr>
                        <a:t>T</a:t>
                      </a:r>
                      <a:r>
                        <a:rPr lang="vi-VN" sz="2400" dirty="0">
                          <a:effectLst/>
                          <a:latin typeface="Times New Roman" pitchFamily="18" charset="0"/>
                          <a:cs typeface="Times New Roman" pitchFamily="18" charset="0"/>
                        </a:rPr>
                        <a:t>ập trung giữ vững và tăng cường hoạt động của tổ chức để đảm bảo thực hiện tốt mục tiêu mà lãnh đạo đã xác định.</a:t>
                      </a: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30000"/>
                        </a:lnSpc>
                        <a:spcBef>
                          <a:spcPts val="600"/>
                        </a:spcBef>
                        <a:spcAft>
                          <a:spcPts val="600"/>
                        </a:spcAft>
                      </a:pPr>
                      <a:r>
                        <a:rPr lang="en-US" sz="2400" dirty="0" err="1">
                          <a:effectLst/>
                          <a:latin typeface="Times New Roman" pitchFamily="18" charset="0"/>
                          <a:cs typeface="Times New Roman" pitchFamily="18" charset="0"/>
                        </a:rPr>
                        <a:t>Phương</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diện</a:t>
                      </a:r>
                      <a:r>
                        <a:rPr lang="en-US" sz="2400" dirty="0">
                          <a:effectLst/>
                          <a:latin typeface="Times New Roman" pitchFamily="18" charset="0"/>
                          <a:cs typeface="Times New Roman" pitchFamily="18" charset="0"/>
                        </a:rPr>
                        <a:t> so </a:t>
                      </a:r>
                      <a:r>
                        <a:rPr lang="en-US" sz="2400" dirty="0" err="1" smtClean="0">
                          <a:effectLst/>
                          <a:latin typeface="Times New Roman" pitchFamily="18" charset="0"/>
                          <a:cs typeface="Times New Roman" pitchFamily="18" charset="0"/>
                        </a:rPr>
                        <a:t>sánh</a:t>
                      </a:r>
                      <a:r>
                        <a:rPr lang="en-US" sz="2400" dirty="0" smtClean="0">
                          <a:effectLst/>
                          <a:latin typeface="Times New Roman" pitchFamily="18" charset="0"/>
                          <a:cs typeface="Times New Roman" pitchFamily="18" charset="0"/>
                        </a:rPr>
                        <a:t>.</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858824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825624"/>
            <a:ext cx="7886700" cy="3059885"/>
          </a:xfrm>
        </p:spPr>
        <p:txBody>
          <a:bodyPr>
            <a:noAutofit/>
          </a:bodyPr>
          <a:lstStyle/>
          <a:p>
            <a:pPr marL="0" indent="0" algn="ctr">
              <a:buNone/>
            </a:pPr>
            <a:r>
              <a:rPr lang="en-US" sz="2600" b="1" dirty="0" err="1" smtClean="0">
                <a:latin typeface="Times New Roman" panose="02020603050405020304" pitchFamily="18" charset="0"/>
                <a:cs typeface="Times New Roman" panose="02020603050405020304" pitchFamily="18" charset="0"/>
              </a:rPr>
              <a:t>Mục</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tiêu</a:t>
            </a:r>
            <a:endParaRPr lang="en-US" sz="2600" dirty="0">
              <a:latin typeface="Times New Roman" panose="02020603050405020304" pitchFamily="18" charset="0"/>
              <a:cs typeface="Times New Roman" panose="02020603050405020304" pitchFamily="18" charset="0"/>
            </a:endParaRPr>
          </a:p>
          <a:p>
            <a:pPr marL="0" indent="0" algn="just">
              <a:buNone/>
            </a:pPr>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Trình</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bày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vấn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luận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GDNN </a:t>
            </a:r>
            <a:r>
              <a:rPr lang="en-US" sz="2600" dirty="0" err="1">
                <a:latin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bối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cảnh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hội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quốc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tế</a:t>
            </a:r>
            <a:r>
              <a:rPr lang="en-US" sz="2600" dirty="0">
                <a:latin typeface="Times New Roman" panose="02020603050405020304" pitchFamily="18" charset="0"/>
                <a:cs typeface="Times New Roman" panose="02020603050405020304" pitchFamily="18" charset="0"/>
              </a:rPr>
              <a:t>; </a:t>
            </a:r>
            <a:endParaRPr lang="en-US" sz="2600" dirty="0" smtClean="0">
              <a:latin typeface="Times New Roman" panose="02020603050405020304" pitchFamily="18" charset="0"/>
              <a:cs typeface="Times New Roman" panose="02020603050405020304" pitchFamily="18" charset="0"/>
            </a:endParaRPr>
          </a:p>
          <a:p>
            <a:pPr marL="0" indent="0" algn="just">
              <a:buNone/>
            </a:pPr>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Phân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mô</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lượng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thể</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trong</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GDNN;</a:t>
            </a:r>
          </a:p>
          <a:p>
            <a:pPr marL="0" indent="0" algn="just">
              <a:buNone/>
            </a:pP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Xây</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dựng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đổi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lượng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GDNN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cận</a:t>
            </a:r>
            <a:r>
              <a:rPr lang="en-US" sz="2600" dirty="0">
                <a:latin typeface="Times New Roman" panose="02020603050405020304" pitchFamily="18" charset="0"/>
                <a:cs typeface="Times New Roman" panose="02020603050405020304" pitchFamily="18" charset="0"/>
              </a:rPr>
              <a:t> TQM.</a:t>
            </a: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53536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76200" y="990600"/>
          <a:ext cx="8991600" cy="5579036"/>
        </p:xfrm>
        <a:graphic>
          <a:graphicData uri="http://schemas.openxmlformats.org/drawingml/2006/table">
            <a:tbl>
              <a:tblPr firstRow="1" firstCol="1" bandRow="1">
                <a:tableStyleId>{5C22544A-7EE6-4342-B048-85BDC9FD1C3A}</a:tableStyleId>
              </a:tblPr>
              <a:tblGrid>
                <a:gridCol w="1405890">
                  <a:extLst>
                    <a:ext uri="{9D8B030D-6E8A-4147-A177-3AD203B41FA5}">
                      <a16:colId xmlns:a16="http://schemas.microsoft.com/office/drawing/2014/main" val="20000"/>
                    </a:ext>
                  </a:extLst>
                </a:gridCol>
                <a:gridCol w="278511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1147244">
                <a:tc>
                  <a:txBody>
                    <a:bodyPr/>
                    <a:lstStyle/>
                    <a:p>
                      <a:pPr marL="0" marR="12700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cs typeface="Times New Roman" pitchFamily="18" charset="0"/>
                        </a:rPr>
                        <a:t>Phương</a:t>
                      </a:r>
                      <a:r>
                        <a:rPr lang="en-US" sz="2400" dirty="0" smtClean="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diện</a:t>
                      </a:r>
                      <a:r>
                        <a:rPr lang="en-US" sz="2400" dirty="0" smtClean="0">
                          <a:effectLst/>
                          <a:latin typeface="Times New Roman" pitchFamily="18" charset="0"/>
                          <a:cs typeface="Times New Roman" pitchFamily="18" charset="0"/>
                        </a:rPr>
                        <a:t> so </a:t>
                      </a:r>
                      <a:r>
                        <a:rPr lang="en-US" sz="2400" dirty="0" err="1" smtClean="0">
                          <a:effectLst/>
                          <a:latin typeface="Times New Roman" pitchFamily="18" charset="0"/>
                          <a:cs typeface="Times New Roman" pitchFamily="18" charset="0"/>
                        </a:rPr>
                        <a:t>sánh</a:t>
                      </a:r>
                      <a:endParaRPr lang="vi-VN" sz="2400" dirty="0" smtClean="0">
                        <a:effectLst/>
                        <a:latin typeface="Times New Roman" pitchFamily="18" charset="0"/>
                        <a:ea typeface="Arial"/>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Quản</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trị</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Quản</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lý</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ln>
                          <a:solidFill>
                            <a:sysClr val="windowText" lastClr="000000"/>
                          </a:solidFill>
                        </a:ln>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Điều</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hành</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0"/>
                  </a:ext>
                </a:extLst>
              </a:tr>
              <a:tr h="4023360">
                <a:tc>
                  <a:txBody>
                    <a:bodyPr/>
                    <a:lstStyle/>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ea typeface="+mn-ea"/>
                          <a:cs typeface="Times New Roman" pitchFamily="18" charset="0"/>
                        </a:rPr>
                        <a:t>Nội</a:t>
                      </a:r>
                      <a:r>
                        <a:rPr lang="en-US" sz="2400" baseline="0" dirty="0" smtClean="0">
                          <a:effectLst/>
                          <a:latin typeface="Times New Roman" pitchFamily="18" charset="0"/>
                          <a:ea typeface="+mn-ea"/>
                          <a:cs typeface="Times New Roman" pitchFamily="18" charset="0"/>
                        </a:rPr>
                        <a:t> dung</a:t>
                      </a:r>
                      <a:endParaRPr lang="vi-VN" sz="2400" dirty="0" smtClean="0">
                        <a:effectLst/>
                        <a:latin typeface="Times New Roman" pitchFamily="18" charset="0"/>
                        <a:ea typeface="Arial"/>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just">
                        <a:lnSpc>
                          <a:spcPct val="130000"/>
                        </a:lnSpc>
                        <a:spcBef>
                          <a:spcPts val="600"/>
                        </a:spcBef>
                        <a:spcAft>
                          <a:spcPts val="600"/>
                        </a:spcAft>
                      </a:pPr>
                      <a:r>
                        <a:rPr lang="en-US" sz="2400" dirty="0">
                          <a:effectLst/>
                          <a:latin typeface="Times New Roman" pitchFamily="18" charset="0"/>
                          <a:ea typeface="Arial"/>
                          <a:cs typeface="Times New Roman" pitchFamily="18" charset="0"/>
                        </a:rPr>
                        <a:t>Đ</a:t>
                      </a:r>
                      <a:r>
                        <a:rPr lang="vi-VN" sz="2400" dirty="0">
                          <a:effectLst/>
                          <a:latin typeface="Times New Roman" pitchFamily="18" charset="0"/>
                          <a:ea typeface="Arial"/>
                          <a:cs typeface="Times New Roman" pitchFamily="18" charset="0"/>
                        </a:rPr>
                        <a:t>ưa ra quyết sách, xác định mục tiêu, kế hoạch phấn đấu, vạch ra chính sách tương ứng và phương hướng lãnh đạo đơn vị tiến lên phía trước</a:t>
                      </a:r>
                    </a:p>
                  </a:txBody>
                  <a:tcPr marL="68580" marR="6858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just">
                        <a:lnSpc>
                          <a:spcPct val="130000"/>
                        </a:lnSpc>
                        <a:spcBef>
                          <a:spcPts val="600"/>
                        </a:spcBef>
                        <a:spcAft>
                          <a:spcPts val="600"/>
                        </a:spcAft>
                      </a:pPr>
                      <a:r>
                        <a:rPr lang="en-US" sz="2400" dirty="0" smtClean="0">
                          <a:solidFill>
                            <a:srgbClr val="000000"/>
                          </a:solidFill>
                          <a:effectLst/>
                          <a:latin typeface="Times New Roman" pitchFamily="18" charset="0"/>
                          <a:ea typeface="Arial"/>
                          <a:cs typeface="Times New Roman" pitchFamily="18" charset="0"/>
                        </a:rPr>
                        <a:t>X</a:t>
                      </a:r>
                      <a:r>
                        <a:rPr lang="vi-VN" sz="2400" dirty="0" smtClean="0">
                          <a:solidFill>
                            <a:srgbClr val="000000"/>
                          </a:solidFill>
                          <a:effectLst/>
                          <a:latin typeface="Times New Roman" pitchFamily="18" charset="0"/>
                          <a:ea typeface="Arial"/>
                          <a:cs typeface="Times New Roman" pitchFamily="18" charset="0"/>
                        </a:rPr>
                        <a:t>ây dựng kế hoạch</a:t>
                      </a:r>
                      <a:r>
                        <a:rPr lang="en-US" sz="2400" dirty="0" smtClean="0">
                          <a:solidFill>
                            <a:srgbClr val="000000"/>
                          </a:solidFill>
                          <a:effectLst/>
                          <a:latin typeface="Times New Roman" pitchFamily="18" charset="0"/>
                          <a:ea typeface="Arial"/>
                          <a:cs typeface="Times New Roman" pitchFamily="18" charset="0"/>
                        </a:rPr>
                        <a:t> </a:t>
                      </a:r>
                      <a:r>
                        <a:rPr lang="en-US" sz="2400" dirty="0" err="1" smtClean="0">
                          <a:solidFill>
                            <a:srgbClr val="000000"/>
                          </a:solidFill>
                          <a:effectLst/>
                          <a:latin typeface="Times New Roman" pitchFamily="18" charset="0"/>
                          <a:ea typeface="Arial"/>
                          <a:cs typeface="Times New Roman" pitchFamily="18" charset="0"/>
                        </a:rPr>
                        <a:t>và</a:t>
                      </a:r>
                      <a:r>
                        <a:rPr lang="en-US" sz="2400" dirty="0" smtClean="0">
                          <a:solidFill>
                            <a:srgbClr val="000000"/>
                          </a:solidFill>
                          <a:effectLst/>
                          <a:latin typeface="Times New Roman" pitchFamily="18" charset="0"/>
                          <a:ea typeface="Arial"/>
                          <a:cs typeface="Times New Roman" pitchFamily="18" charset="0"/>
                        </a:rPr>
                        <a:t> </a:t>
                      </a:r>
                      <a:r>
                        <a:rPr lang="en-US" sz="2400" dirty="0" err="1" smtClean="0">
                          <a:solidFill>
                            <a:srgbClr val="000000"/>
                          </a:solidFill>
                          <a:effectLst/>
                          <a:latin typeface="Times New Roman" pitchFamily="18" charset="0"/>
                          <a:ea typeface="Arial"/>
                          <a:cs typeface="Times New Roman" pitchFamily="18" charset="0"/>
                        </a:rPr>
                        <a:t>tổ</a:t>
                      </a:r>
                      <a:r>
                        <a:rPr lang="en-US" sz="2400" dirty="0" smtClean="0">
                          <a:solidFill>
                            <a:srgbClr val="000000"/>
                          </a:solidFill>
                          <a:effectLst/>
                          <a:latin typeface="Times New Roman" pitchFamily="18" charset="0"/>
                          <a:ea typeface="Arial"/>
                          <a:cs typeface="Times New Roman" pitchFamily="18" charset="0"/>
                        </a:rPr>
                        <a:t> </a:t>
                      </a:r>
                      <a:r>
                        <a:rPr lang="en-US" sz="2400" dirty="0" err="1" smtClean="0">
                          <a:solidFill>
                            <a:srgbClr val="000000"/>
                          </a:solidFill>
                          <a:effectLst/>
                          <a:latin typeface="Times New Roman" pitchFamily="18" charset="0"/>
                          <a:ea typeface="Arial"/>
                          <a:cs typeface="Times New Roman" pitchFamily="18" charset="0"/>
                        </a:rPr>
                        <a:t>chức</a:t>
                      </a:r>
                      <a:r>
                        <a:rPr lang="en-US" sz="2400" dirty="0" smtClean="0">
                          <a:solidFill>
                            <a:srgbClr val="000000"/>
                          </a:solidFill>
                          <a:effectLst/>
                          <a:latin typeface="Times New Roman" pitchFamily="18" charset="0"/>
                          <a:ea typeface="Arial"/>
                          <a:cs typeface="Times New Roman" pitchFamily="18" charset="0"/>
                        </a:rPr>
                        <a:t>,</a:t>
                      </a:r>
                      <a:r>
                        <a:rPr lang="vi-VN" sz="2400" dirty="0" smtClean="0">
                          <a:solidFill>
                            <a:srgbClr val="000000"/>
                          </a:solidFill>
                          <a:effectLst/>
                          <a:latin typeface="Times New Roman" pitchFamily="18" charset="0"/>
                          <a:ea typeface="Arial"/>
                          <a:cs typeface="Times New Roman" pitchFamily="18" charset="0"/>
                        </a:rPr>
                        <a:t> hướng dẫn người khác làm theo kế hoạch đã định.</a:t>
                      </a:r>
                      <a:endParaRPr lang="vi-VN" sz="2400" dirty="0" smtClean="0">
                        <a:effectLst/>
                        <a:latin typeface="Times New Roman" pitchFamily="18" charset="0"/>
                        <a:ea typeface="Arial"/>
                        <a:cs typeface="Times New Roman" pitchFamily="18" charset="0"/>
                      </a:endParaRPr>
                    </a:p>
                    <a:p>
                      <a:pPr algn="just">
                        <a:lnSpc>
                          <a:spcPct val="130000"/>
                        </a:lnSpc>
                        <a:spcBef>
                          <a:spcPts val="600"/>
                        </a:spcBef>
                        <a:spcAft>
                          <a:spcPts val="600"/>
                        </a:spcAft>
                      </a:pPr>
                      <a:r>
                        <a:rPr lang="vi-VN" sz="2400" dirty="0">
                          <a:solidFill>
                            <a:srgbClr val="666666"/>
                          </a:solidFill>
                          <a:effectLst/>
                          <a:latin typeface="Times New Roman" pitchFamily="18" charset="0"/>
                          <a:ea typeface="Arial"/>
                          <a:cs typeface="Times New Roman" pitchFamily="18" charset="0"/>
                        </a:rPr>
                        <a:t/>
                      </a:r>
                      <a:br>
                        <a:rPr lang="vi-VN" sz="2400" dirty="0">
                          <a:solidFill>
                            <a:srgbClr val="666666"/>
                          </a:solidFill>
                          <a:effectLst/>
                          <a:latin typeface="Times New Roman" pitchFamily="18" charset="0"/>
                          <a:ea typeface="Arial"/>
                          <a:cs typeface="Times New Roman" pitchFamily="18" charset="0"/>
                        </a:rPr>
                      </a:br>
                      <a:endParaRPr lang="vi-VN" sz="2400" dirty="0">
                        <a:effectLst/>
                        <a:latin typeface="Times New Roman" pitchFamily="18" charset="0"/>
                        <a:ea typeface="Arial"/>
                        <a:cs typeface="Times New Roman" pitchFamily="18" charset="0"/>
                      </a:endParaRPr>
                    </a:p>
                  </a:txBody>
                  <a:tcPr marL="68580" marR="6858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just">
                        <a:lnSpc>
                          <a:spcPct val="130000"/>
                        </a:lnSpc>
                        <a:spcBef>
                          <a:spcPts val="600"/>
                        </a:spcBef>
                        <a:spcAft>
                          <a:spcPts val="600"/>
                        </a:spcAft>
                      </a:pPr>
                      <a:r>
                        <a:rPr lang="en-US" sz="2400" dirty="0">
                          <a:solidFill>
                            <a:srgbClr val="000000"/>
                          </a:solidFill>
                          <a:effectLst/>
                          <a:latin typeface="Times New Roman" pitchFamily="18" charset="0"/>
                          <a:ea typeface="Arial"/>
                          <a:cs typeface="Times New Roman" pitchFamily="18" charset="0"/>
                        </a:rPr>
                        <a:t>T</a:t>
                      </a:r>
                      <a:r>
                        <a:rPr lang="vi-VN" sz="2400" dirty="0">
                          <a:solidFill>
                            <a:srgbClr val="000000"/>
                          </a:solidFill>
                          <a:effectLst/>
                          <a:latin typeface="Times New Roman" pitchFamily="18" charset="0"/>
                          <a:ea typeface="Arial"/>
                          <a:cs typeface="Times New Roman" pitchFamily="18" charset="0"/>
                        </a:rPr>
                        <a:t>riển khai, vận dụng và hướng dẫn trực tiếp để thực hiện công việc </a:t>
                      </a:r>
                      <a:r>
                        <a:rPr lang="en-US" sz="2400" dirty="0" err="1">
                          <a:solidFill>
                            <a:srgbClr val="000000"/>
                          </a:solidFill>
                          <a:effectLst/>
                          <a:latin typeface="Times New Roman" pitchFamily="18" charset="0"/>
                          <a:ea typeface="Arial"/>
                          <a:cs typeface="Times New Roman" pitchFamily="18" charset="0"/>
                        </a:rPr>
                        <a:t>trong</a:t>
                      </a:r>
                      <a:r>
                        <a:rPr lang="vi-VN" sz="2400" dirty="0">
                          <a:solidFill>
                            <a:srgbClr val="000000"/>
                          </a:solidFill>
                          <a:effectLst/>
                          <a:latin typeface="Times New Roman" pitchFamily="18" charset="0"/>
                          <a:ea typeface="Arial"/>
                          <a:cs typeface="Times New Roman" pitchFamily="18" charset="0"/>
                        </a:rPr>
                        <a:t> một tổ chức, một cơ quan hay doanh nghiệp</a:t>
                      </a:r>
                      <a:endParaRPr lang="vi-VN" sz="2400" dirty="0">
                        <a:effectLst/>
                        <a:latin typeface="Times New Roman" pitchFamily="18" charset="0"/>
                        <a:ea typeface="Arial"/>
                        <a:cs typeface="Times New Roman" pitchFamily="18" charset="0"/>
                      </a:endParaRPr>
                    </a:p>
                    <a:p>
                      <a:pPr algn="just">
                        <a:lnSpc>
                          <a:spcPct val="130000"/>
                        </a:lnSpc>
                        <a:spcBef>
                          <a:spcPts val="600"/>
                        </a:spcBef>
                        <a:spcAft>
                          <a:spcPts val="600"/>
                        </a:spcAft>
                      </a:pPr>
                      <a:r>
                        <a:rPr lang="en-US" sz="2400" dirty="0">
                          <a:solidFill>
                            <a:srgbClr val="000000"/>
                          </a:solidFill>
                          <a:effectLst/>
                          <a:latin typeface="Times New Roman" pitchFamily="18" charset="0"/>
                          <a:ea typeface="Arial"/>
                          <a:cs typeface="Times New Roman" pitchFamily="18" charset="0"/>
                        </a:rPr>
                        <a:t> </a:t>
                      </a:r>
                      <a:endParaRPr lang="vi-VN" sz="2400" dirty="0">
                        <a:effectLst/>
                        <a:latin typeface="Times New Roman" pitchFamily="18" charset="0"/>
                        <a:ea typeface="Arial"/>
                        <a:cs typeface="Times New Roman" pitchFamily="18" charset="0"/>
                      </a:endParaRPr>
                    </a:p>
                  </a:txBody>
                  <a:tcPr marL="68580" marR="6858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Rectangle 4"/>
          <p:cNvSpPr/>
          <p:nvPr/>
        </p:nvSpPr>
        <p:spPr>
          <a:xfrm>
            <a:off x="304800" y="228600"/>
            <a:ext cx="8610600" cy="523220"/>
          </a:xfrm>
          <a:prstGeom prst="rect">
            <a:avLst/>
          </a:prstGeom>
        </p:spPr>
        <p:txBody>
          <a:bodyPr wrap="square">
            <a:spAutoFit/>
          </a:bodyPr>
          <a:lstStyle/>
          <a:p>
            <a:pPr algn="ctr">
              <a:defRPr/>
            </a:pPr>
            <a:r>
              <a:rPr lang="en-US" sz="2800" b="1" i="1" dirty="0" smtClean="0">
                <a:latin typeface="Times New Roman" pitchFamily="18" charset="0"/>
                <a:cs typeface="Times New Roman" pitchFamily="18" charset="0"/>
              </a:rPr>
              <a:t>So </a:t>
            </a:r>
            <a:r>
              <a:rPr lang="en-US" sz="2800" b="1" i="1" dirty="0" err="1" smtClean="0">
                <a:latin typeface="Times New Roman" pitchFamily="18" charset="0"/>
                <a:cs typeface="Times New Roman" pitchFamily="18" charset="0"/>
              </a:rPr>
              <a:t>sánh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khái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niệm</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quản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trị</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quản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lý</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và</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điều</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hành</a:t>
            </a:r>
            <a:endParaRPr lang="en-US" sz="2800" b="1" i="1" dirty="0">
              <a:latin typeface="Times New Roman" pitchFamily="18" charset="0"/>
              <a:cs typeface="Times New Roman" pitchFamily="18" charset="0"/>
            </a:endParaRPr>
          </a:p>
        </p:txBody>
      </p:sp>
    </p:spTree>
    <p:extLst>
      <p:ext uri="{BB962C8B-B14F-4D97-AF65-F5344CB8AC3E}">
        <p14:creationId xmlns:p14="http://schemas.microsoft.com/office/powerpoint/2010/main" val="14430940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76200" y="990600"/>
          <a:ext cx="8991600" cy="5560748"/>
        </p:xfrm>
        <a:graphic>
          <a:graphicData uri="http://schemas.openxmlformats.org/drawingml/2006/table">
            <a:tbl>
              <a:tblPr firstRow="1" firstCol="1" bandRow="1">
                <a:tableStyleId>{5C22544A-7EE6-4342-B048-85BDC9FD1C3A}</a:tableStyleId>
              </a:tblPr>
              <a:tblGrid>
                <a:gridCol w="1405890">
                  <a:extLst>
                    <a:ext uri="{9D8B030D-6E8A-4147-A177-3AD203B41FA5}">
                      <a16:colId xmlns:a16="http://schemas.microsoft.com/office/drawing/2014/main" val="20000"/>
                    </a:ext>
                  </a:extLst>
                </a:gridCol>
                <a:gridCol w="278511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1147244">
                <a:tc>
                  <a:txBody>
                    <a:bodyPr/>
                    <a:lstStyle/>
                    <a:p>
                      <a:pPr marL="0" marR="12700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cs typeface="Times New Roman" pitchFamily="18" charset="0"/>
                        </a:rPr>
                        <a:t>Phương</a:t>
                      </a:r>
                      <a:r>
                        <a:rPr lang="en-US" sz="2400" dirty="0" smtClean="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diện</a:t>
                      </a:r>
                      <a:r>
                        <a:rPr lang="en-US" sz="2400" dirty="0" smtClean="0">
                          <a:effectLst/>
                          <a:latin typeface="Times New Roman" pitchFamily="18" charset="0"/>
                          <a:cs typeface="Times New Roman" pitchFamily="18" charset="0"/>
                        </a:rPr>
                        <a:t> so </a:t>
                      </a:r>
                      <a:r>
                        <a:rPr lang="en-US" sz="2400" dirty="0" err="1" smtClean="0">
                          <a:effectLst/>
                          <a:latin typeface="Times New Roman" pitchFamily="18" charset="0"/>
                          <a:cs typeface="Times New Roman" pitchFamily="18" charset="0"/>
                        </a:rPr>
                        <a:t>sánh</a:t>
                      </a:r>
                      <a:endParaRPr lang="vi-VN" sz="2400" dirty="0" smtClean="0">
                        <a:effectLst/>
                        <a:latin typeface="Times New Roman" pitchFamily="18" charset="0"/>
                        <a:ea typeface="Arial"/>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Quản</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trị</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Quản</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lý</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dirty="0" smtClean="0">
                        <a:effectLst/>
                        <a:latin typeface="Times New Roman" pitchFamily="18" charset="0"/>
                        <a:cs typeface="Times New Roman" pitchFamily="18" charset="0"/>
                      </a:endParaRPr>
                    </a:p>
                    <a:p>
                      <a:pPr algn="ctr">
                        <a:lnSpc>
                          <a:spcPct val="100000"/>
                        </a:lnSpc>
                        <a:spcBef>
                          <a:spcPts val="0"/>
                        </a:spcBef>
                        <a:spcAft>
                          <a:spcPts val="0"/>
                        </a:spcAft>
                      </a:pPr>
                      <a:r>
                        <a:rPr lang="en-US" sz="2400" dirty="0" err="1" smtClean="0">
                          <a:effectLst/>
                          <a:latin typeface="Times New Roman" pitchFamily="18" charset="0"/>
                          <a:cs typeface="Times New Roman" pitchFamily="18" charset="0"/>
                        </a:rPr>
                        <a:t>Điều</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hành</a:t>
                      </a:r>
                      <a:endParaRPr lang="vi-VN" sz="2400" dirty="0">
                        <a:effectLst/>
                        <a:latin typeface="Times New Roman" pitchFamily="18" charset="0"/>
                        <a:ea typeface="Arial"/>
                        <a:cs typeface="Times New Roman" pitchFamily="18" charset="0"/>
                      </a:endParaRPr>
                    </a:p>
                  </a:txBody>
                  <a:tcPr marL="68572" marR="68572"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0"/>
                  </a:ext>
                </a:extLst>
              </a:tr>
              <a:tr h="4023360">
                <a:tc>
                  <a:txBody>
                    <a:bodyPr/>
                    <a:lstStyle/>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itchFamily="18" charset="0"/>
                          <a:ea typeface="+mn-ea"/>
                          <a:cs typeface="Times New Roman" pitchFamily="18" charset="0"/>
                        </a:rPr>
                        <a:t>Phương</a:t>
                      </a:r>
                      <a:r>
                        <a:rPr lang="en-US" sz="2400" baseline="0" dirty="0" smtClean="0">
                          <a:effectLst/>
                          <a:latin typeface="Times New Roman" pitchFamily="18" charset="0"/>
                          <a:ea typeface="+mn-ea"/>
                          <a:cs typeface="Times New Roman" pitchFamily="18" charset="0"/>
                        </a:rPr>
                        <a:t> </a:t>
                      </a:r>
                      <a:r>
                        <a:rPr lang="en-US" sz="2400" baseline="0" dirty="0" err="1" smtClean="0">
                          <a:effectLst/>
                          <a:latin typeface="Times New Roman" pitchFamily="18" charset="0"/>
                          <a:ea typeface="+mn-ea"/>
                          <a:cs typeface="Times New Roman" pitchFamily="18" charset="0"/>
                        </a:rPr>
                        <a:t>thức</a:t>
                      </a:r>
                      <a:endParaRPr lang="vi-VN" sz="2400" dirty="0" smtClean="0">
                        <a:effectLst/>
                        <a:latin typeface="Times New Roman" pitchFamily="18" charset="0"/>
                        <a:ea typeface="Arial"/>
                        <a:cs typeface="Times New Roman" pitchFamily="18" charset="0"/>
                      </a:endParaRPr>
                    </a:p>
                    <a:p>
                      <a:pPr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txBody>
                  <a:tcPr marL="6350" marR="635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just">
                        <a:lnSpc>
                          <a:spcPct val="130000"/>
                        </a:lnSpc>
                        <a:spcBef>
                          <a:spcPts val="600"/>
                        </a:spcBef>
                        <a:spcAft>
                          <a:spcPts val="600"/>
                        </a:spcAft>
                      </a:pPr>
                      <a:r>
                        <a:rPr lang="en-US" sz="2400" dirty="0">
                          <a:solidFill>
                            <a:srgbClr val="000000"/>
                          </a:solidFill>
                          <a:effectLst/>
                          <a:latin typeface="Times New Roman" pitchFamily="18" charset="0"/>
                          <a:ea typeface="Arial"/>
                          <a:cs typeface="Times New Roman" pitchFamily="18" charset="0"/>
                        </a:rPr>
                        <a:t>H</a:t>
                      </a:r>
                      <a:r>
                        <a:rPr lang="vi-VN" sz="2400" dirty="0">
                          <a:solidFill>
                            <a:srgbClr val="000000"/>
                          </a:solidFill>
                          <a:effectLst/>
                          <a:latin typeface="Times New Roman" pitchFamily="18" charset="0"/>
                          <a:ea typeface="Arial"/>
                          <a:cs typeface="Times New Roman" pitchFamily="18" charset="0"/>
                        </a:rPr>
                        <a:t>ướng dẫn và giám sát các mục tiêu</a:t>
                      </a:r>
                      <a:r>
                        <a:rPr lang="en-US" sz="2400" dirty="0">
                          <a:solidFill>
                            <a:srgbClr val="000000"/>
                          </a:solidFill>
                          <a:effectLst/>
                          <a:latin typeface="Times New Roman" pitchFamily="18" charset="0"/>
                          <a:ea typeface="Arial"/>
                          <a:cs typeface="Times New Roman" pitchFamily="18" charset="0"/>
                        </a:rPr>
                        <a:t>,</a:t>
                      </a:r>
                      <a:r>
                        <a:rPr lang="vi-VN" sz="2400" dirty="0">
                          <a:solidFill>
                            <a:srgbClr val="000000"/>
                          </a:solidFill>
                          <a:effectLst/>
                          <a:latin typeface="Times New Roman" pitchFamily="18" charset="0"/>
                          <a:ea typeface="Arial"/>
                          <a:cs typeface="Times New Roman" pitchFamily="18" charset="0"/>
                        </a:rPr>
                        <a:t> giá trị của tổ chức</a:t>
                      </a:r>
                      <a:r>
                        <a:rPr lang="en-US" sz="2400" dirty="0">
                          <a:solidFill>
                            <a:srgbClr val="000000"/>
                          </a:solidFill>
                          <a:effectLst/>
                          <a:latin typeface="Times New Roman" pitchFamily="18" charset="0"/>
                          <a:ea typeface="Arial"/>
                          <a:cs typeface="Times New Roman" pitchFamily="18" charset="0"/>
                        </a:rPr>
                        <a:t>,</a:t>
                      </a:r>
                      <a:r>
                        <a:rPr lang="vi-VN" sz="2400" dirty="0">
                          <a:solidFill>
                            <a:srgbClr val="000000"/>
                          </a:solidFill>
                          <a:effectLst/>
                          <a:latin typeface="Times New Roman" pitchFamily="18" charset="0"/>
                          <a:ea typeface="Arial"/>
                          <a:cs typeface="Times New Roman" pitchFamily="18" charset="0"/>
                        </a:rPr>
                        <a:t> thông qua chính sách và quy trình thực hiện</a:t>
                      </a:r>
                      <a:endParaRPr lang="vi-VN" sz="2400" dirty="0">
                        <a:effectLst/>
                        <a:latin typeface="Times New Roman" pitchFamily="18" charset="0"/>
                        <a:ea typeface="Arial"/>
                        <a:cs typeface="Times New Roman" pitchFamily="18" charset="0"/>
                      </a:endParaRPr>
                    </a:p>
                  </a:txBody>
                  <a:tcPr marL="68580" marR="6858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just">
                        <a:lnSpc>
                          <a:spcPct val="130000"/>
                        </a:lnSpc>
                        <a:spcBef>
                          <a:spcPts val="600"/>
                        </a:spcBef>
                        <a:spcAft>
                          <a:spcPts val="600"/>
                        </a:spcAft>
                      </a:pPr>
                      <a:endParaRPr lang="en-US" sz="2400" dirty="0" smtClean="0">
                        <a:solidFill>
                          <a:srgbClr val="000000"/>
                        </a:solidFill>
                        <a:effectLst/>
                        <a:latin typeface="Times New Roman" pitchFamily="18" charset="0"/>
                        <a:ea typeface="Arial"/>
                        <a:cs typeface="Times New Roman" pitchFamily="18" charset="0"/>
                      </a:endParaRPr>
                    </a:p>
                    <a:p>
                      <a:pPr algn="just">
                        <a:lnSpc>
                          <a:spcPct val="130000"/>
                        </a:lnSpc>
                        <a:spcBef>
                          <a:spcPts val="600"/>
                        </a:spcBef>
                        <a:spcAft>
                          <a:spcPts val="600"/>
                        </a:spcAft>
                      </a:pPr>
                      <a:endParaRPr lang="en-US" sz="2400" dirty="0" smtClean="0">
                        <a:solidFill>
                          <a:srgbClr val="000000"/>
                        </a:solidFill>
                        <a:effectLst/>
                        <a:latin typeface="Times New Roman" pitchFamily="18" charset="0"/>
                        <a:ea typeface="Arial"/>
                        <a:cs typeface="Times New Roman" pitchFamily="18" charset="0"/>
                      </a:endParaRPr>
                    </a:p>
                    <a:p>
                      <a:pPr algn="just">
                        <a:lnSpc>
                          <a:spcPct val="130000"/>
                        </a:lnSpc>
                        <a:spcBef>
                          <a:spcPts val="600"/>
                        </a:spcBef>
                        <a:spcAft>
                          <a:spcPts val="600"/>
                        </a:spcAft>
                      </a:pPr>
                      <a:endParaRPr lang="en-US" sz="2400" dirty="0" smtClean="0">
                        <a:solidFill>
                          <a:srgbClr val="000000"/>
                        </a:solidFill>
                        <a:effectLst/>
                        <a:latin typeface="Times New Roman" pitchFamily="18" charset="0"/>
                        <a:ea typeface="Arial"/>
                        <a:cs typeface="Times New Roman" pitchFamily="18" charset="0"/>
                      </a:endParaRPr>
                    </a:p>
                    <a:p>
                      <a:pPr algn="just">
                        <a:lnSpc>
                          <a:spcPct val="130000"/>
                        </a:lnSpc>
                        <a:spcBef>
                          <a:spcPts val="600"/>
                        </a:spcBef>
                        <a:spcAft>
                          <a:spcPts val="600"/>
                        </a:spcAft>
                      </a:pPr>
                      <a:endParaRPr lang="en-US" sz="2400" dirty="0" smtClean="0">
                        <a:solidFill>
                          <a:srgbClr val="000000"/>
                        </a:solidFill>
                        <a:effectLst/>
                        <a:latin typeface="Times New Roman" pitchFamily="18" charset="0"/>
                        <a:ea typeface="Arial"/>
                        <a:cs typeface="Times New Roman" pitchFamily="18" charset="0"/>
                      </a:endParaRPr>
                    </a:p>
                    <a:p>
                      <a:pPr algn="just">
                        <a:lnSpc>
                          <a:spcPct val="130000"/>
                        </a:lnSpc>
                        <a:spcBef>
                          <a:spcPts val="600"/>
                        </a:spcBef>
                        <a:spcAft>
                          <a:spcPts val="600"/>
                        </a:spcAft>
                      </a:pPr>
                      <a:r>
                        <a:rPr lang="en-US" sz="2400" dirty="0" err="1" smtClean="0">
                          <a:solidFill>
                            <a:srgbClr val="000000"/>
                          </a:solidFill>
                          <a:effectLst/>
                          <a:latin typeface="Times New Roman" pitchFamily="18" charset="0"/>
                          <a:ea typeface="Arial"/>
                          <a:cs typeface="Times New Roman" pitchFamily="18" charset="0"/>
                        </a:rPr>
                        <a:t>Thực</a:t>
                      </a:r>
                      <a:r>
                        <a:rPr lang="en-US" sz="2400" dirty="0" smtClean="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hiện</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mục</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tiêu</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quản</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lý</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thông</a:t>
                      </a:r>
                      <a:r>
                        <a:rPr lang="en-US" sz="2400" dirty="0">
                          <a:solidFill>
                            <a:srgbClr val="000000"/>
                          </a:solidFill>
                          <a:effectLst/>
                          <a:latin typeface="Times New Roman" pitchFamily="18" charset="0"/>
                          <a:ea typeface="Arial"/>
                          <a:cs typeface="Times New Roman" pitchFamily="18" charset="0"/>
                        </a:rPr>
                        <a:t> qua </a:t>
                      </a:r>
                      <a:r>
                        <a:rPr lang="en-US" sz="2400" dirty="0" err="1">
                          <a:solidFill>
                            <a:srgbClr val="000000"/>
                          </a:solidFill>
                          <a:effectLst/>
                          <a:latin typeface="Times New Roman" pitchFamily="18" charset="0"/>
                          <a:ea typeface="Arial"/>
                          <a:cs typeface="Times New Roman" pitchFamily="18" charset="0"/>
                        </a:rPr>
                        <a:t>các</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chức</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năng</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quản</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lý</a:t>
                      </a:r>
                      <a:endParaRPr lang="vi-VN" sz="2400" dirty="0">
                        <a:effectLst/>
                        <a:latin typeface="Times New Roman" pitchFamily="18" charset="0"/>
                        <a:ea typeface="Arial"/>
                        <a:cs typeface="Times New Roman" pitchFamily="18" charset="0"/>
                      </a:endParaRPr>
                    </a:p>
                  </a:txBody>
                  <a:tcPr marL="68580" marR="6858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just">
                        <a:lnSpc>
                          <a:spcPct val="130000"/>
                        </a:lnSpc>
                        <a:spcBef>
                          <a:spcPts val="600"/>
                        </a:spcBef>
                        <a:spcAft>
                          <a:spcPts val="600"/>
                        </a:spcAft>
                      </a:pPr>
                      <a:r>
                        <a:rPr lang="en-US" sz="2400" dirty="0" err="1">
                          <a:solidFill>
                            <a:srgbClr val="000000"/>
                          </a:solidFill>
                          <a:effectLst/>
                          <a:latin typeface="Times New Roman" pitchFamily="18" charset="0"/>
                          <a:ea typeface="Arial"/>
                          <a:cs typeface="Times New Roman" pitchFamily="18" charset="0"/>
                        </a:rPr>
                        <a:t>Thực</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hiện</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mục</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tiêu</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công</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việc</a:t>
                      </a:r>
                      <a:r>
                        <a:rPr lang="en-US" sz="2400" dirty="0">
                          <a:solidFill>
                            <a:srgbClr val="000000"/>
                          </a:solidFill>
                          <a:effectLst/>
                          <a:latin typeface="Times New Roman" pitchFamily="18" charset="0"/>
                          <a:ea typeface="Arial"/>
                          <a:cs typeface="Times New Roman" pitchFamily="18" charset="0"/>
                        </a:rPr>
                        <a:t> </a:t>
                      </a:r>
                      <a:r>
                        <a:rPr lang="en-US" sz="2400" dirty="0" err="1">
                          <a:solidFill>
                            <a:srgbClr val="000000"/>
                          </a:solidFill>
                          <a:effectLst/>
                          <a:latin typeface="Times New Roman" pitchFamily="18" charset="0"/>
                          <a:ea typeface="Arial"/>
                          <a:cs typeface="Times New Roman" pitchFamily="18" charset="0"/>
                        </a:rPr>
                        <a:t>thông</a:t>
                      </a:r>
                      <a:r>
                        <a:rPr lang="en-US" sz="2400" dirty="0">
                          <a:solidFill>
                            <a:srgbClr val="000000"/>
                          </a:solidFill>
                          <a:effectLst/>
                          <a:latin typeface="Times New Roman" pitchFamily="18" charset="0"/>
                          <a:ea typeface="Arial"/>
                          <a:cs typeface="Times New Roman" pitchFamily="18" charset="0"/>
                        </a:rPr>
                        <a:t> qua </a:t>
                      </a:r>
                      <a:r>
                        <a:rPr lang="en-US" sz="2400" dirty="0" err="1">
                          <a:solidFill>
                            <a:srgbClr val="000000"/>
                          </a:solidFill>
                          <a:effectLst/>
                          <a:latin typeface="Times New Roman" pitchFamily="18" charset="0"/>
                          <a:ea typeface="Arial"/>
                          <a:cs typeface="Times New Roman" pitchFamily="18" charset="0"/>
                        </a:rPr>
                        <a:t>các</a:t>
                      </a:r>
                      <a:r>
                        <a:rPr lang="en-US" sz="2400" dirty="0">
                          <a:solidFill>
                            <a:srgbClr val="000000"/>
                          </a:solidFill>
                          <a:effectLst/>
                          <a:latin typeface="Times New Roman" pitchFamily="18" charset="0"/>
                          <a:ea typeface="Arial"/>
                          <a:cs typeface="Times New Roman" pitchFamily="18" charset="0"/>
                        </a:rPr>
                        <a:t> </a:t>
                      </a:r>
                      <a:r>
                        <a:rPr lang="vi-VN" sz="2400" dirty="0">
                          <a:solidFill>
                            <a:srgbClr val="000000"/>
                          </a:solidFill>
                          <a:effectLst/>
                          <a:latin typeface="Times New Roman" pitchFamily="18" charset="0"/>
                          <a:ea typeface="Arial"/>
                          <a:cs typeface="Times New Roman" pitchFamily="18" charset="0"/>
                        </a:rPr>
                        <a:t>hướng dẫn trực tiếp</a:t>
                      </a:r>
                      <a:endParaRPr lang="vi-VN" sz="2400" dirty="0">
                        <a:effectLst/>
                        <a:latin typeface="Times New Roman" pitchFamily="18" charset="0"/>
                        <a:ea typeface="Arial"/>
                        <a:cs typeface="Times New Roman" pitchFamily="18" charset="0"/>
                      </a:endParaRPr>
                    </a:p>
                  </a:txBody>
                  <a:tcPr marL="68580" marR="68580" marT="0" marB="0">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Rectangle 4"/>
          <p:cNvSpPr/>
          <p:nvPr/>
        </p:nvSpPr>
        <p:spPr>
          <a:xfrm>
            <a:off x="304800" y="228600"/>
            <a:ext cx="8610600" cy="523220"/>
          </a:xfrm>
          <a:prstGeom prst="rect">
            <a:avLst/>
          </a:prstGeom>
        </p:spPr>
        <p:txBody>
          <a:bodyPr wrap="square">
            <a:spAutoFit/>
          </a:bodyPr>
          <a:lstStyle/>
          <a:p>
            <a:pPr algn="ctr">
              <a:defRPr/>
            </a:pPr>
            <a:r>
              <a:rPr lang="en-US" sz="2800" b="1" i="1" dirty="0" smtClean="0">
                <a:latin typeface="Times New Roman" pitchFamily="18" charset="0"/>
                <a:cs typeface="Times New Roman" pitchFamily="18" charset="0"/>
              </a:rPr>
              <a:t>So </a:t>
            </a:r>
            <a:r>
              <a:rPr lang="en-US" sz="2800" b="1" i="1" dirty="0" err="1" smtClean="0">
                <a:latin typeface="Times New Roman" pitchFamily="18" charset="0"/>
                <a:cs typeface="Times New Roman" pitchFamily="18" charset="0"/>
              </a:rPr>
              <a:t>sánh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khái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niệm</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quản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trị</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quản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lý</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và</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điều</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hành</a:t>
            </a:r>
            <a:endParaRPr lang="en-US" sz="2800" b="1" i="1" dirty="0">
              <a:latin typeface="Times New Roman" pitchFamily="18" charset="0"/>
              <a:cs typeface="Times New Roman" pitchFamily="18" charset="0"/>
            </a:endParaRPr>
          </a:p>
        </p:txBody>
      </p:sp>
    </p:spTree>
    <p:extLst>
      <p:ext uri="{BB962C8B-B14F-4D97-AF65-F5344CB8AC3E}">
        <p14:creationId xmlns:p14="http://schemas.microsoft.com/office/powerpoint/2010/main" val="37568148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0" y="4986566"/>
            <a:ext cx="9144000" cy="1871439"/>
          </a:xfrm>
          <a:prstGeom prst="rect">
            <a:avLst/>
          </a:prstGeom>
          <a:solidFill>
            <a:schemeClr val="accent6"/>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grpSp>
        <p:nvGrpSpPr>
          <p:cNvPr id="57" name="Group 56"/>
          <p:cNvGrpSpPr/>
          <p:nvPr/>
        </p:nvGrpSpPr>
        <p:grpSpPr>
          <a:xfrm>
            <a:off x="3279733" y="1219201"/>
            <a:ext cx="2570963" cy="5638800"/>
            <a:chOff x="4372976" y="1747714"/>
            <a:chExt cx="3427951" cy="4779809"/>
          </a:xfrm>
        </p:grpSpPr>
        <p:grpSp>
          <p:nvGrpSpPr>
            <p:cNvPr id="58" name="Group 57"/>
            <p:cNvGrpSpPr/>
            <p:nvPr/>
          </p:nvGrpSpPr>
          <p:grpSpPr>
            <a:xfrm>
              <a:off x="5011204" y="4959484"/>
              <a:ext cx="2050634" cy="1568039"/>
              <a:chOff x="3432883" y="4959482"/>
              <a:chExt cx="2050634" cy="1568039"/>
            </a:xfrm>
          </p:grpSpPr>
          <p:sp>
            <p:nvSpPr>
              <p:cNvPr id="78" name="Freeform 8"/>
              <p:cNvSpPr/>
              <p:nvPr/>
            </p:nvSpPr>
            <p:spPr>
              <a:xfrm>
                <a:off x="3768393" y="5031845"/>
                <a:ext cx="1617554" cy="1495676"/>
              </a:xfrm>
              <a:custGeom>
                <a:avLst/>
                <a:gdLst>
                  <a:gd name="connsiteX0" fmla="*/ 922351 w 1836751"/>
                  <a:gd name="connsiteY0" fmla="*/ 0 h 1001864"/>
                  <a:gd name="connsiteX1" fmla="*/ 0 w 1836751"/>
                  <a:gd name="connsiteY1" fmla="*/ 405516 h 1001864"/>
                  <a:gd name="connsiteX2" fmla="*/ 842838 w 1836751"/>
                  <a:gd name="connsiteY2" fmla="*/ 143123 h 1001864"/>
                  <a:gd name="connsiteX3" fmla="*/ 652007 w 1836751"/>
                  <a:gd name="connsiteY3" fmla="*/ 787179 h 1001864"/>
                  <a:gd name="connsiteX4" fmla="*/ 962108 w 1836751"/>
                  <a:gd name="connsiteY4" fmla="*/ 159026 h 1001864"/>
                  <a:gd name="connsiteX5" fmla="*/ 930303 w 1836751"/>
                  <a:gd name="connsiteY5" fmla="*/ 1001864 h 1001864"/>
                  <a:gd name="connsiteX6" fmla="*/ 1033670 w 1836751"/>
                  <a:gd name="connsiteY6" fmla="*/ 95416 h 1001864"/>
                  <a:gd name="connsiteX7" fmla="*/ 1272209 w 1836751"/>
                  <a:gd name="connsiteY7" fmla="*/ 985962 h 1001864"/>
                  <a:gd name="connsiteX8" fmla="*/ 1160891 w 1836751"/>
                  <a:gd name="connsiteY8" fmla="*/ 95416 h 1001864"/>
                  <a:gd name="connsiteX9" fmla="*/ 1733385 w 1836751"/>
                  <a:gd name="connsiteY9" fmla="*/ 763325 h 1001864"/>
                  <a:gd name="connsiteX10" fmla="*/ 1264258 w 1836751"/>
                  <a:gd name="connsiteY10" fmla="*/ 79513 h 1001864"/>
                  <a:gd name="connsiteX11" fmla="*/ 1836751 w 1836751"/>
                  <a:gd name="connsiteY11" fmla="*/ 214685 h 1001864"/>
                  <a:gd name="connsiteX12" fmla="*/ 922351 w 1836751"/>
                  <a:gd name="connsiteY12" fmla="*/ 0 h 1001864"/>
                  <a:gd name="connsiteX0-1" fmla="*/ 943782 w 1836751"/>
                  <a:gd name="connsiteY0-2" fmla="*/ 0 h 989958"/>
                  <a:gd name="connsiteX1-3" fmla="*/ 0 w 1836751"/>
                  <a:gd name="connsiteY1-4" fmla="*/ 393610 h 989958"/>
                  <a:gd name="connsiteX2-5" fmla="*/ 842838 w 1836751"/>
                  <a:gd name="connsiteY2-6" fmla="*/ 131217 h 989958"/>
                  <a:gd name="connsiteX3-7" fmla="*/ 652007 w 1836751"/>
                  <a:gd name="connsiteY3-8" fmla="*/ 775273 h 989958"/>
                  <a:gd name="connsiteX4-9" fmla="*/ 962108 w 1836751"/>
                  <a:gd name="connsiteY4-10" fmla="*/ 147120 h 989958"/>
                  <a:gd name="connsiteX5-11" fmla="*/ 930303 w 1836751"/>
                  <a:gd name="connsiteY5-12" fmla="*/ 989958 h 989958"/>
                  <a:gd name="connsiteX6-13" fmla="*/ 1033670 w 1836751"/>
                  <a:gd name="connsiteY6-14" fmla="*/ 83510 h 989958"/>
                  <a:gd name="connsiteX7-15" fmla="*/ 1272209 w 1836751"/>
                  <a:gd name="connsiteY7-16" fmla="*/ 974056 h 989958"/>
                  <a:gd name="connsiteX8-17" fmla="*/ 1160891 w 1836751"/>
                  <a:gd name="connsiteY8-18" fmla="*/ 83510 h 989958"/>
                  <a:gd name="connsiteX9-19" fmla="*/ 1733385 w 1836751"/>
                  <a:gd name="connsiteY9-20" fmla="*/ 751419 h 989958"/>
                  <a:gd name="connsiteX10-21" fmla="*/ 1264258 w 1836751"/>
                  <a:gd name="connsiteY10-22" fmla="*/ 67607 h 989958"/>
                  <a:gd name="connsiteX11-23" fmla="*/ 1836751 w 1836751"/>
                  <a:gd name="connsiteY11-24" fmla="*/ 202779 h 989958"/>
                  <a:gd name="connsiteX12-25" fmla="*/ 943782 w 1836751"/>
                  <a:gd name="connsiteY12-26" fmla="*/ 0 h 989958"/>
                  <a:gd name="connsiteX0-27" fmla="*/ 943782 w 1836751"/>
                  <a:gd name="connsiteY0-28" fmla="*/ 0 h 989958"/>
                  <a:gd name="connsiteX1-29" fmla="*/ 0 w 1836751"/>
                  <a:gd name="connsiteY1-30" fmla="*/ 393610 h 989958"/>
                  <a:gd name="connsiteX2-31" fmla="*/ 885701 w 1836751"/>
                  <a:gd name="connsiteY2-32" fmla="*/ 78829 h 989958"/>
                  <a:gd name="connsiteX3-33" fmla="*/ 652007 w 1836751"/>
                  <a:gd name="connsiteY3-34" fmla="*/ 775273 h 989958"/>
                  <a:gd name="connsiteX4-35" fmla="*/ 962108 w 1836751"/>
                  <a:gd name="connsiteY4-36" fmla="*/ 147120 h 989958"/>
                  <a:gd name="connsiteX5-37" fmla="*/ 930303 w 1836751"/>
                  <a:gd name="connsiteY5-38" fmla="*/ 989958 h 989958"/>
                  <a:gd name="connsiteX6-39" fmla="*/ 1033670 w 1836751"/>
                  <a:gd name="connsiteY6-40" fmla="*/ 83510 h 989958"/>
                  <a:gd name="connsiteX7-41" fmla="*/ 1272209 w 1836751"/>
                  <a:gd name="connsiteY7-42" fmla="*/ 974056 h 989958"/>
                  <a:gd name="connsiteX8-43" fmla="*/ 1160891 w 1836751"/>
                  <a:gd name="connsiteY8-44" fmla="*/ 83510 h 989958"/>
                  <a:gd name="connsiteX9-45" fmla="*/ 1733385 w 1836751"/>
                  <a:gd name="connsiteY9-46" fmla="*/ 751419 h 989958"/>
                  <a:gd name="connsiteX10-47" fmla="*/ 1264258 w 1836751"/>
                  <a:gd name="connsiteY10-48" fmla="*/ 67607 h 989958"/>
                  <a:gd name="connsiteX11-49" fmla="*/ 1836751 w 1836751"/>
                  <a:gd name="connsiteY11-50" fmla="*/ 202779 h 989958"/>
                  <a:gd name="connsiteX12-51" fmla="*/ 943782 w 1836751"/>
                  <a:gd name="connsiteY12-52" fmla="*/ 0 h 989958"/>
                  <a:gd name="connsiteX0-53" fmla="*/ 929495 w 1822464"/>
                  <a:gd name="connsiteY0-54" fmla="*/ 0 h 989958"/>
                  <a:gd name="connsiteX1-55" fmla="*/ 0 w 1822464"/>
                  <a:gd name="connsiteY1-56" fmla="*/ 476953 h 989958"/>
                  <a:gd name="connsiteX2-57" fmla="*/ 871414 w 1822464"/>
                  <a:gd name="connsiteY2-58" fmla="*/ 78829 h 989958"/>
                  <a:gd name="connsiteX3-59" fmla="*/ 637720 w 1822464"/>
                  <a:gd name="connsiteY3-60" fmla="*/ 775273 h 989958"/>
                  <a:gd name="connsiteX4-61" fmla="*/ 947821 w 1822464"/>
                  <a:gd name="connsiteY4-62" fmla="*/ 147120 h 989958"/>
                  <a:gd name="connsiteX5-63" fmla="*/ 916016 w 1822464"/>
                  <a:gd name="connsiteY5-64" fmla="*/ 989958 h 989958"/>
                  <a:gd name="connsiteX6-65" fmla="*/ 1019383 w 1822464"/>
                  <a:gd name="connsiteY6-66" fmla="*/ 83510 h 989958"/>
                  <a:gd name="connsiteX7-67" fmla="*/ 1257922 w 1822464"/>
                  <a:gd name="connsiteY7-68" fmla="*/ 974056 h 989958"/>
                  <a:gd name="connsiteX8-69" fmla="*/ 1146604 w 1822464"/>
                  <a:gd name="connsiteY8-70" fmla="*/ 83510 h 989958"/>
                  <a:gd name="connsiteX9-71" fmla="*/ 1719098 w 1822464"/>
                  <a:gd name="connsiteY9-72" fmla="*/ 751419 h 989958"/>
                  <a:gd name="connsiteX10-73" fmla="*/ 1249971 w 1822464"/>
                  <a:gd name="connsiteY10-74" fmla="*/ 67607 h 989958"/>
                  <a:gd name="connsiteX11-75" fmla="*/ 1822464 w 1822464"/>
                  <a:gd name="connsiteY11-76" fmla="*/ 202779 h 989958"/>
                  <a:gd name="connsiteX12-77" fmla="*/ 929495 w 1822464"/>
                  <a:gd name="connsiteY12-78" fmla="*/ 0 h 989958"/>
                  <a:gd name="connsiteX0-79" fmla="*/ 867583 w 1760552"/>
                  <a:gd name="connsiteY0-80" fmla="*/ 0 h 989958"/>
                  <a:gd name="connsiteX1-81" fmla="*/ 0 w 1760552"/>
                  <a:gd name="connsiteY1-82" fmla="*/ 619828 h 989958"/>
                  <a:gd name="connsiteX2-83" fmla="*/ 809502 w 1760552"/>
                  <a:gd name="connsiteY2-84" fmla="*/ 78829 h 989958"/>
                  <a:gd name="connsiteX3-85" fmla="*/ 575808 w 1760552"/>
                  <a:gd name="connsiteY3-86" fmla="*/ 775273 h 989958"/>
                  <a:gd name="connsiteX4-87" fmla="*/ 885909 w 1760552"/>
                  <a:gd name="connsiteY4-88" fmla="*/ 147120 h 989958"/>
                  <a:gd name="connsiteX5-89" fmla="*/ 854104 w 1760552"/>
                  <a:gd name="connsiteY5-90" fmla="*/ 989958 h 989958"/>
                  <a:gd name="connsiteX6-91" fmla="*/ 957471 w 1760552"/>
                  <a:gd name="connsiteY6-92" fmla="*/ 83510 h 989958"/>
                  <a:gd name="connsiteX7-93" fmla="*/ 1196010 w 1760552"/>
                  <a:gd name="connsiteY7-94" fmla="*/ 974056 h 989958"/>
                  <a:gd name="connsiteX8-95" fmla="*/ 1084692 w 1760552"/>
                  <a:gd name="connsiteY8-96" fmla="*/ 83510 h 989958"/>
                  <a:gd name="connsiteX9-97" fmla="*/ 1657186 w 1760552"/>
                  <a:gd name="connsiteY9-98" fmla="*/ 751419 h 989958"/>
                  <a:gd name="connsiteX10-99" fmla="*/ 1188059 w 1760552"/>
                  <a:gd name="connsiteY10-100" fmla="*/ 67607 h 989958"/>
                  <a:gd name="connsiteX11-101" fmla="*/ 1760552 w 1760552"/>
                  <a:gd name="connsiteY11-102" fmla="*/ 202779 h 989958"/>
                  <a:gd name="connsiteX12-103" fmla="*/ 867583 w 1760552"/>
                  <a:gd name="connsiteY12-104" fmla="*/ 0 h 989958"/>
                  <a:gd name="connsiteX0-105" fmla="*/ 867583 w 1760552"/>
                  <a:gd name="connsiteY0-106" fmla="*/ 0 h 989958"/>
                  <a:gd name="connsiteX1-107" fmla="*/ 0 w 1760552"/>
                  <a:gd name="connsiteY1-108" fmla="*/ 619828 h 989958"/>
                  <a:gd name="connsiteX2-109" fmla="*/ 809502 w 1760552"/>
                  <a:gd name="connsiteY2-110" fmla="*/ 78829 h 989958"/>
                  <a:gd name="connsiteX3-111" fmla="*/ 480558 w 1760552"/>
                  <a:gd name="connsiteY3-112" fmla="*/ 784798 h 989958"/>
                  <a:gd name="connsiteX4-113" fmla="*/ 885909 w 1760552"/>
                  <a:gd name="connsiteY4-114" fmla="*/ 147120 h 989958"/>
                  <a:gd name="connsiteX5-115" fmla="*/ 854104 w 1760552"/>
                  <a:gd name="connsiteY5-116" fmla="*/ 989958 h 989958"/>
                  <a:gd name="connsiteX6-117" fmla="*/ 957471 w 1760552"/>
                  <a:gd name="connsiteY6-118" fmla="*/ 83510 h 989958"/>
                  <a:gd name="connsiteX7-119" fmla="*/ 1196010 w 1760552"/>
                  <a:gd name="connsiteY7-120" fmla="*/ 974056 h 989958"/>
                  <a:gd name="connsiteX8-121" fmla="*/ 1084692 w 1760552"/>
                  <a:gd name="connsiteY8-122" fmla="*/ 83510 h 989958"/>
                  <a:gd name="connsiteX9-123" fmla="*/ 1657186 w 1760552"/>
                  <a:gd name="connsiteY9-124" fmla="*/ 751419 h 989958"/>
                  <a:gd name="connsiteX10-125" fmla="*/ 1188059 w 1760552"/>
                  <a:gd name="connsiteY10-126" fmla="*/ 67607 h 989958"/>
                  <a:gd name="connsiteX11-127" fmla="*/ 1760552 w 1760552"/>
                  <a:gd name="connsiteY11-128" fmla="*/ 202779 h 989958"/>
                  <a:gd name="connsiteX12-129" fmla="*/ 867583 w 1760552"/>
                  <a:gd name="connsiteY12-130" fmla="*/ 0 h 989958"/>
                  <a:gd name="connsiteX0-131" fmla="*/ 867583 w 1760552"/>
                  <a:gd name="connsiteY0-132" fmla="*/ 0 h 989958"/>
                  <a:gd name="connsiteX1-133" fmla="*/ 0 w 1760552"/>
                  <a:gd name="connsiteY1-134" fmla="*/ 619828 h 989958"/>
                  <a:gd name="connsiteX2-135" fmla="*/ 809502 w 1760552"/>
                  <a:gd name="connsiteY2-136" fmla="*/ 78829 h 989958"/>
                  <a:gd name="connsiteX3-137" fmla="*/ 480558 w 1760552"/>
                  <a:gd name="connsiteY3-138" fmla="*/ 784798 h 989958"/>
                  <a:gd name="connsiteX4-139" fmla="*/ 871622 w 1760552"/>
                  <a:gd name="connsiteY4-140" fmla="*/ 85208 h 989958"/>
                  <a:gd name="connsiteX5-141" fmla="*/ 854104 w 1760552"/>
                  <a:gd name="connsiteY5-142" fmla="*/ 989958 h 989958"/>
                  <a:gd name="connsiteX6-143" fmla="*/ 957471 w 1760552"/>
                  <a:gd name="connsiteY6-144" fmla="*/ 83510 h 989958"/>
                  <a:gd name="connsiteX7-145" fmla="*/ 1196010 w 1760552"/>
                  <a:gd name="connsiteY7-146" fmla="*/ 974056 h 989958"/>
                  <a:gd name="connsiteX8-147" fmla="*/ 1084692 w 1760552"/>
                  <a:gd name="connsiteY8-148" fmla="*/ 83510 h 989958"/>
                  <a:gd name="connsiteX9-149" fmla="*/ 1657186 w 1760552"/>
                  <a:gd name="connsiteY9-150" fmla="*/ 751419 h 989958"/>
                  <a:gd name="connsiteX10-151" fmla="*/ 1188059 w 1760552"/>
                  <a:gd name="connsiteY10-152" fmla="*/ 67607 h 989958"/>
                  <a:gd name="connsiteX11-153" fmla="*/ 1760552 w 1760552"/>
                  <a:gd name="connsiteY11-154" fmla="*/ 202779 h 989958"/>
                  <a:gd name="connsiteX12-155" fmla="*/ 867583 w 1760552"/>
                  <a:gd name="connsiteY12-156" fmla="*/ 0 h 989958"/>
                  <a:gd name="connsiteX0-157" fmla="*/ 867583 w 1760552"/>
                  <a:gd name="connsiteY0-158" fmla="*/ 0 h 989958"/>
                  <a:gd name="connsiteX1-159" fmla="*/ 0 w 1760552"/>
                  <a:gd name="connsiteY1-160" fmla="*/ 619828 h 989958"/>
                  <a:gd name="connsiteX2-161" fmla="*/ 809502 w 1760552"/>
                  <a:gd name="connsiteY2-162" fmla="*/ 78829 h 989958"/>
                  <a:gd name="connsiteX3-163" fmla="*/ 480558 w 1760552"/>
                  <a:gd name="connsiteY3-164" fmla="*/ 784798 h 989958"/>
                  <a:gd name="connsiteX4-165" fmla="*/ 871622 w 1760552"/>
                  <a:gd name="connsiteY4-166" fmla="*/ 85208 h 989958"/>
                  <a:gd name="connsiteX5-167" fmla="*/ 854104 w 1760552"/>
                  <a:gd name="connsiteY5-168" fmla="*/ 989958 h 989958"/>
                  <a:gd name="connsiteX6-169" fmla="*/ 912227 w 1760552"/>
                  <a:gd name="connsiteY6-170" fmla="*/ 57316 h 989958"/>
                  <a:gd name="connsiteX7-171" fmla="*/ 1196010 w 1760552"/>
                  <a:gd name="connsiteY7-172" fmla="*/ 974056 h 989958"/>
                  <a:gd name="connsiteX8-173" fmla="*/ 1084692 w 1760552"/>
                  <a:gd name="connsiteY8-174" fmla="*/ 83510 h 989958"/>
                  <a:gd name="connsiteX9-175" fmla="*/ 1657186 w 1760552"/>
                  <a:gd name="connsiteY9-176" fmla="*/ 751419 h 989958"/>
                  <a:gd name="connsiteX10-177" fmla="*/ 1188059 w 1760552"/>
                  <a:gd name="connsiteY10-178" fmla="*/ 67607 h 989958"/>
                  <a:gd name="connsiteX11-179" fmla="*/ 1760552 w 1760552"/>
                  <a:gd name="connsiteY11-180" fmla="*/ 202779 h 989958"/>
                  <a:gd name="connsiteX12-181" fmla="*/ 867583 w 1760552"/>
                  <a:gd name="connsiteY12-182" fmla="*/ 0 h 989958"/>
                  <a:gd name="connsiteX0-183" fmla="*/ 867583 w 1760552"/>
                  <a:gd name="connsiteY0-184" fmla="*/ 0 h 989958"/>
                  <a:gd name="connsiteX1-185" fmla="*/ 0 w 1760552"/>
                  <a:gd name="connsiteY1-186" fmla="*/ 619828 h 989958"/>
                  <a:gd name="connsiteX2-187" fmla="*/ 809502 w 1760552"/>
                  <a:gd name="connsiteY2-188" fmla="*/ 78829 h 989958"/>
                  <a:gd name="connsiteX3-189" fmla="*/ 480558 w 1760552"/>
                  <a:gd name="connsiteY3-190" fmla="*/ 784798 h 989958"/>
                  <a:gd name="connsiteX4-191" fmla="*/ 871622 w 1760552"/>
                  <a:gd name="connsiteY4-192" fmla="*/ 85208 h 989958"/>
                  <a:gd name="connsiteX5-193" fmla="*/ 854104 w 1760552"/>
                  <a:gd name="connsiteY5-194" fmla="*/ 989958 h 989958"/>
                  <a:gd name="connsiteX6-195" fmla="*/ 912227 w 1760552"/>
                  <a:gd name="connsiteY6-196" fmla="*/ 57316 h 989958"/>
                  <a:gd name="connsiteX7-197" fmla="*/ 1079329 w 1760552"/>
                  <a:gd name="connsiteY7-198" fmla="*/ 971675 h 989958"/>
                  <a:gd name="connsiteX8-199" fmla="*/ 1084692 w 1760552"/>
                  <a:gd name="connsiteY8-200" fmla="*/ 83510 h 989958"/>
                  <a:gd name="connsiteX9-201" fmla="*/ 1657186 w 1760552"/>
                  <a:gd name="connsiteY9-202" fmla="*/ 751419 h 989958"/>
                  <a:gd name="connsiteX10-203" fmla="*/ 1188059 w 1760552"/>
                  <a:gd name="connsiteY10-204" fmla="*/ 67607 h 989958"/>
                  <a:gd name="connsiteX11-205" fmla="*/ 1760552 w 1760552"/>
                  <a:gd name="connsiteY11-206" fmla="*/ 202779 h 989958"/>
                  <a:gd name="connsiteX12-207" fmla="*/ 867583 w 1760552"/>
                  <a:gd name="connsiteY12-208" fmla="*/ 0 h 989958"/>
                  <a:gd name="connsiteX0-209" fmla="*/ 867583 w 1760552"/>
                  <a:gd name="connsiteY0-210" fmla="*/ 0 h 989958"/>
                  <a:gd name="connsiteX1-211" fmla="*/ 0 w 1760552"/>
                  <a:gd name="connsiteY1-212" fmla="*/ 619828 h 989958"/>
                  <a:gd name="connsiteX2-213" fmla="*/ 809502 w 1760552"/>
                  <a:gd name="connsiteY2-214" fmla="*/ 78829 h 989958"/>
                  <a:gd name="connsiteX3-215" fmla="*/ 480558 w 1760552"/>
                  <a:gd name="connsiteY3-216" fmla="*/ 784798 h 989958"/>
                  <a:gd name="connsiteX4-217" fmla="*/ 871622 w 1760552"/>
                  <a:gd name="connsiteY4-218" fmla="*/ 85208 h 989958"/>
                  <a:gd name="connsiteX5-219" fmla="*/ 854104 w 1760552"/>
                  <a:gd name="connsiteY5-220" fmla="*/ 989958 h 989958"/>
                  <a:gd name="connsiteX6-221" fmla="*/ 912227 w 1760552"/>
                  <a:gd name="connsiteY6-222" fmla="*/ 57316 h 989958"/>
                  <a:gd name="connsiteX7-223" fmla="*/ 1079329 w 1760552"/>
                  <a:gd name="connsiteY7-224" fmla="*/ 971675 h 989958"/>
                  <a:gd name="connsiteX8-225" fmla="*/ 958485 w 1760552"/>
                  <a:gd name="connsiteY8-226" fmla="*/ 66841 h 989958"/>
                  <a:gd name="connsiteX9-227" fmla="*/ 1657186 w 1760552"/>
                  <a:gd name="connsiteY9-228" fmla="*/ 751419 h 989958"/>
                  <a:gd name="connsiteX10-229" fmla="*/ 1188059 w 1760552"/>
                  <a:gd name="connsiteY10-230" fmla="*/ 67607 h 989958"/>
                  <a:gd name="connsiteX11-231" fmla="*/ 1760552 w 1760552"/>
                  <a:gd name="connsiteY11-232" fmla="*/ 202779 h 989958"/>
                  <a:gd name="connsiteX12-233" fmla="*/ 867583 w 1760552"/>
                  <a:gd name="connsiteY12-234" fmla="*/ 0 h 989958"/>
                  <a:gd name="connsiteX0-235" fmla="*/ 867583 w 1760552"/>
                  <a:gd name="connsiteY0-236" fmla="*/ 0 h 989958"/>
                  <a:gd name="connsiteX1-237" fmla="*/ 0 w 1760552"/>
                  <a:gd name="connsiteY1-238" fmla="*/ 619828 h 989958"/>
                  <a:gd name="connsiteX2-239" fmla="*/ 809502 w 1760552"/>
                  <a:gd name="connsiteY2-240" fmla="*/ 78829 h 989958"/>
                  <a:gd name="connsiteX3-241" fmla="*/ 480558 w 1760552"/>
                  <a:gd name="connsiteY3-242" fmla="*/ 784798 h 989958"/>
                  <a:gd name="connsiteX4-243" fmla="*/ 871622 w 1760552"/>
                  <a:gd name="connsiteY4-244" fmla="*/ 85208 h 989958"/>
                  <a:gd name="connsiteX5-245" fmla="*/ 854104 w 1760552"/>
                  <a:gd name="connsiteY5-246" fmla="*/ 989958 h 989958"/>
                  <a:gd name="connsiteX6-247" fmla="*/ 912227 w 1760552"/>
                  <a:gd name="connsiteY6-248" fmla="*/ 57316 h 989958"/>
                  <a:gd name="connsiteX7-249" fmla="*/ 1079329 w 1760552"/>
                  <a:gd name="connsiteY7-250" fmla="*/ 971675 h 989958"/>
                  <a:gd name="connsiteX8-251" fmla="*/ 958485 w 1760552"/>
                  <a:gd name="connsiteY8-252" fmla="*/ 66841 h 989958"/>
                  <a:gd name="connsiteX9-253" fmla="*/ 1657186 w 1760552"/>
                  <a:gd name="connsiteY9-254" fmla="*/ 751419 h 989958"/>
                  <a:gd name="connsiteX10-255" fmla="*/ 1188059 w 1760552"/>
                  <a:gd name="connsiteY10-256" fmla="*/ 67607 h 989958"/>
                  <a:gd name="connsiteX11-257" fmla="*/ 1760552 w 1760552"/>
                  <a:gd name="connsiteY11-258" fmla="*/ 202779 h 989958"/>
                  <a:gd name="connsiteX12-259" fmla="*/ 867583 w 1760552"/>
                  <a:gd name="connsiteY12-260" fmla="*/ 0 h 989958"/>
                  <a:gd name="connsiteX0-261" fmla="*/ 867583 w 1760552"/>
                  <a:gd name="connsiteY0-262" fmla="*/ 0 h 989958"/>
                  <a:gd name="connsiteX1-263" fmla="*/ 0 w 1760552"/>
                  <a:gd name="connsiteY1-264" fmla="*/ 619828 h 989958"/>
                  <a:gd name="connsiteX2-265" fmla="*/ 809502 w 1760552"/>
                  <a:gd name="connsiteY2-266" fmla="*/ 78829 h 989958"/>
                  <a:gd name="connsiteX3-267" fmla="*/ 480558 w 1760552"/>
                  <a:gd name="connsiteY3-268" fmla="*/ 784798 h 989958"/>
                  <a:gd name="connsiteX4-269" fmla="*/ 871622 w 1760552"/>
                  <a:gd name="connsiteY4-270" fmla="*/ 85208 h 989958"/>
                  <a:gd name="connsiteX5-271" fmla="*/ 854104 w 1760552"/>
                  <a:gd name="connsiteY5-272" fmla="*/ 989958 h 989958"/>
                  <a:gd name="connsiteX6-273" fmla="*/ 912227 w 1760552"/>
                  <a:gd name="connsiteY6-274" fmla="*/ 57316 h 989958"/>
                  <a:gd name="connsiteX7-275" fmla="*/ 1079329 w 1760552"/>
                  <a:gd name="connsiteY7-276" fmla="*/ 971675 h 989958"/>
                  <a:gd name="connsiteX8-277" fmla="*/ 958485 w 1760552"/>
                  <a:gd name="connsiteY8-278" fmla="*/ 66841 h 989958"/>
                  <a:gd name="connsiteX9-279" fmla="*/ 1657186 w 1760552"/>
                  <a:gd name="connsiteY9-280" fmla="*/ 751419 h 989958"/>
                  <a:gd name="connsiteX10-281" fmla="*/ 1188059 w 1760552"/>
                  <a:gd name="connsiteY10-282" fmla="*/ 67607 h 989958"/>
                  <a:gd name="connsiteX11-283" fmla="*/ 1760552 w 1760552"/>
                  <a:gd name="connsiteY11-284" fmla="*/ 202779 h 989958"/>
                  <a:gd name="connsiteX12-285" fmla="*/ 867583 w 1760552"/>
                  <a:gd name="connsiteY12-286" fmla="*/ 0 h 989958"/>
                  <a:gd name="connsiteX0-287" fmla="*/ 867583 w 1760552"/>
                  <a:gd name="connsiteY0-288" fmla="*/ 0 h 989958"/>
                  <a:gd name="connsiteX1-289" fmla="*/ 0 w 1760552"/>
                  <a:gd name="connsiteY1-290" fmla="*/ 619828 h 989958"/>
                  <a:gd name="connsiteX2-291" fmla="*/ 809502 w 1760552"/>
                  <a:gd name="connsiteY2-292" fmla="*/ 78829 h 989958"/>
                  <a:gd name="connsiteX3-293" fmla="*/ 480558 w 1760552"/>
                  <a:gd name="connsiteY3-294" fmla="*/ 784798 h 989958"/>
                  <a:gd name="connsiteX4-295" fmla="*/ 871622 w 1760552"/>
                  <a:gd name="connsiteY4-296" fmla="*/ 85208 h 989958"/>
                  <a:gd name="connsiteX5-297" fmla="*/ 854104 w 1760552"/>
                  <a:gd name="connsiteY5-298" fmla="*/ 989958 h 989958"/>
                  <a:gd name="connsiteX6-299" fmla="*/ 912227 w 1760552"/>
                  <a:gd name="connsiteY6-300" fmla="*/ 57316 h 989958"/>
                  <a:gd name="connsiteX7-301" fmla="*/ 1079329 w 1760552"/>
                  <a:gd name="connsiteY7-302" fmla="*/ 971675 h 989958"/>
                  <a:gd name="connsiteX8-303" fmla="*/ 958485 w 1760552"/>
                  <a:gd name="connsiteY8-304" fmla="*/ 66841 h 989958"/>
                  <a:gd name="connsiteX9-305" fmla="*/ 1657186 w 1760552"/>
                  <a:gd name="connsiteY9-306" fmla="*/ 751419 h 989958"/>
                  <a:gd name="connsiteX10-307" fmla="*/ 983272 w 1760552"/>
                  <a:gd name="connsiteY10-308" fmla="*/ 53320 h 989958"/>
                  <a:gd name="connsiteX11-309" fmla="*/ 1760552 w 1760552"/>
                  <a:gd name="connsiteY11-310" fmla="*/ 202779 h 989958"/>
                  <a:gd name="connsiteX12-311" fmla="*/ 867583 w 1760552"/>
                  <a:gd name="connsiteY12-312" fmla="*/ 0 h 989958"/>
                  <a:gd name="connsiteX0-313" fmla="*/ 867583 w 1760552"/>
                  <a:gd name="connsiteY0-314" fmla="*/ 4327 h 994285"/>
                  <a:gd name="connsiteX1-315" fmla="*/ 0 w 1760552"/>
                  <a:gd name="connsiteY1-316" fmla="*/ 624155 h 994285"/>
                  <a:gd name="connsiteX2-317" fmla="*/ 809502 w 1760552"/>
                  <a:gd name="connsiteY2-318" fmla="*/ 83156 h 994285"/>
                  <a:gd name="connsiteX3-319" fmla="*/ 480558 w 1760552"/>
                  <a:gd name="connsiteY3-320" fmla="*/ 789125 h 994285"/>
                  <a:gd name="connsiteX4-321" fmla="*/ 871622 w 1760552"/>
                  <a:gd name="connsiteY4-322" fmla="*/ 89535 h 994285"/>
                  <a:gd name="connsiteX5-323" fmla="*/ 854104 w 1760552"/>
                  <a:gd name="connsiteY5-324" fmla="*/ 994285 h 994285"/>
                  <a:gd name="connsiteX6-325" fmla="*/ 912227 w 1760552"/>
                  <a:gd name="connsiteY6-326" fmla="*/ 61643 h 994285"/>
                  <a:gd name="connsiteX7-327" fmla="*/ 1079329 w 1760552"/>
                  <a:gd name="connsiteY7-328" fmla="*/ 976002 h 994285"/>
                  <a:gd name="connsiteX8-329" fmla="*/ 958485 w 1760552"/>
                  <a:gd name="connsiteY8-330" fmla="*/ 71168 h 994285"/>
                  <a:gd name="connsiteX9-331" fmla="*/ 1657186 w 1760552"/>
                  <a:gd name="connsiteY9-332" fmla="*/ 755746 h 994285"/>
                  <a:gd name="connsiteX10-333" fmla="*/ 983272 w 1760552"/>
                  <a:gd name="connsiteY10-334" fmla="*/ 57647 h 994285"/>
                  <a:gd name="connsiteX11-335" fmla="*/ 1760552 w 1760552"/>
                  <a:gd name="connsiteY11-336" fmla="*/ 207106 h 994285"/>
                  <a:gd name="connsiteX12-337" fmla="*/ 907339 w 1760552"/>
                  <a:gd name="connsiteY12-338" fmla="*/ 0 h 994285"/>
                  <a:gd name="connsiteX13" fmla="*/ 867583 w 1760552"/>
                  <a:gd name="connsiteY13" fmla="*/ 4327 h 994285"/>
                  <a:gd name="connsiteX0-339" fmla="*/ 867583 w 1769068"/>
                  <a:gd name="connsiteY0-340" fmla="*/ 4327 h 994285"/>
                  <a:gd name="connsiteX1-341" fmla="*/ 0 w 1769068"/>
                  <a:gd name="connsiteY1-342" fmla="*/ 624155 h 994285"/>
                  <a:gd name="connsiteX2-343" fmla="*/ 809502 w 1769068"/>
                  <a:gd name="connsiteY2-344" fmla="*/ 83156 h 994285"/>
                  <a:gd name="connsiteX3-345" fmla="*/ 480558 w 1769068"/>
                  <a:gd name="connsiteY3-346" fmla="*/ 789125 h 994285"/>
                  <a:gd name="connsiteX4-347" fmla="*/ 871622 w 1769068"/>
                  <a:gd name="connsiteY4-348" fmla="*/ 89535 h 994285"/>
                  <a:gd name="connsiteX5-349" fmla="*/ 854104 w 1769068"/>
                  <a:gd name="connsiteY5-350" fmla="*/ 994285 h 994285"/>
                  <a:gd name="connsiteX6-351" fmla="*/ 912227 w 1769068"/>
                  <a:gd name="connsiteY6-352" fmla="*/ 61643 h 994285"/>
                  <a:gd name="connsiteX7-353" fmla="*/ 1079329 w 1769068"/>
                  <a:gd name="connsiteY7-354" fmla="*/ 976002 h 994285"/>
                  <a:gd name="connsiteX8-355" fmla="*/ 958485 w 1769068"/>
                  <a:gd name="connsiteY8-356" fmla="*/ 71168 h 994285"/>
                  <a:gd name="connsiteX9-357" fmla="*/ 1657186 w 1769068"/>
                  <a:gd name="connsiteY9-358" fmla="*/ 755746 h 994285"/>
                  <a:gd name="connsiteX10-359" fmla="*/ 983272 w 1769068"/>
                  <a:gd name="connsiteY10-360" fmla="*/ 57647 h 994285"/>
                  <a:gd name="connsiteX11-361" fmla="*/ 1760552 w 1769068"/>
                  <a:gd name="connsiteY11-362" fmla="*/ 207106 h 994285"/>
                  <a:gd name="connsiteX12-363" fmla="*/ 1381208 w 1769068"/>
                  <a:gd name="connsiteY12-364" fmla="*/ 97632 h 994285"/>
                  <a:gd name="connsiteX13-365" fmla="*/ 907339 w 1769068"/>
                  <a:gd name="connsiteY13-366" fmla="*/ 0 h 994285"/>
                  <a:gd name="connsiteX14" fmla="*/ 867583 w 1769068"/>
                  <a:gd name="connsiteY14" fmla="*/ 4327 h 994285"/>
                  <a:gd name="connsiteX0-367" fmla="*/ 867583 w 1731999"/>
                  <a:gd name="connsiteY0-368" fmla="*/ 4327 h 994285"/>
                  <a:gd name="connsiteX1-369" fmla="*/ 0 w 1731999"/>
                  <a:gd name="connsiteY1-370" fmla="*/ 624155 h 994285"/>
                  <a:gd name="connsiteX2-371" fmla="*/ 809502 w 1731999"/>
                  <a:gd name="connsiteY2-372" fmla="*/ 83156 h 994285"/>
                  <a:gd name="connsiteX3-373" fmla="*/ 480558 w 1731999"/>
                  <a:gd name="connsiteY3-374" fmla="*/ 789125 h 994285"/>
                  <a:gd name="connsiteX4-375" fmla="*/ 871622 w 1731999"/>
                  <a:gd name="connsiteY4-376" fmla="*/ 89535 h 994285"/>
                  <a:gd name="connsiteX5-377" fmla="*/ 854104 w 1731999"/>
                  <a:gd name="connsiteY5-378" fmla="*/ 994285 h 994285"/>
                  <a:gd name="connsiteX6-379" fmla="*/ 912227 w 1731999"/>
                  <a:gd name="connsiteY6-380" fmla="*/ 61643 h 994285"/>
                  <a:gd name="connsiteX7-381" fmla="*/ 1079329 w 1731999"/>
                  <a:gd name="connsiteY7-382" fmla="*/ 976002 h 994285"/>
                  <a:gd name="connsiteX8-383" fmla="*/ 958485 w 1731999"/>
                  <a:gd name="connsiteY8-384" fmla="*/ 71168 h 994285"/>
                  <a:gd name="connsiteX9-385" fmla="*/ 1657186 w 1731999"/>
                  <a:gd name="connsiteY9-386" fmla="*/ 755746 h 994285"/>
                  <a:gd name="connsiteX10-387" fmla="*/ 983272 w 1731999"/>
                  <a:gd name="connsiteY10-388" fmla="*/ 57647 h 994285"/>
                  <a:gd name="connsiteX11-389" fmla="*/ 1722452 w 1731999"/>
                  <a:gd name="connsiteY11-390" fmla="*/ 388081 h 994285"/>
                  <a:gd name="connsiteX12-391" fmla="*/ 1381208 w 1731999"/>
                  <a:gd name="connsiteY12-392" fmla="*/ 97632 h 994285"/>
                  <a:gd name="connsiteX13-393" fmla="*/ 907339 w 1731999"/>
                  <a:gd name="connsiteY13-394" fmla="*/ 0 h 994285"/>
                  <a:gd name="connsiteX14-395" fmla="*/ 867583 w 1731999"/>
                  <a:gd name="connsiteY14-396" fmla="*/ 4327 h 994285"/>
                  <a:gd name="connsiteX0-397" fmla="*/ 867583 w 1731999"/>
                  <a:gd name="connsiteY0-398" fmla="*/ 4327 h 994285"/>
                  <a:gd name="connsiteX1-399" fmla="*/ 0 w 1731999"/>
                  <a:gd name="connsiteY1-400" fmla="*/ 624155 h 994285"/>
                  <a:gd name="connsiteX2-401" fmla="*/ 809502 w 1731999"/>
                  <a:gd name="connsiteY2-402" fmla="*/ 83156 h 994285"/>
                  <a:gd name="connsiteX3-403" fmla="*/ 480558 w 1731999"/>
                  <a:gd name="connsiteY3-404" fmla="*/ 789125 h 994285"/>
                  <a:gd name="connsiteX4-405" fmla="*/ 871622 w 1731999"/>
                  <a:gd name="connsiteY4-406" fmla="*/ 89535 h 994285"/>
                  <a:gd name="connsiteX5-407" fmla="*/ 854104 w 1731999"/>
                  <a:gd name="connsiteY5-408" fmla="*/ 994285 h 994285"/>
                  <a:gd name="connsiteX6-409" fmla="*/ 912227 w 1731999"/>
                  <a:gd name="connsiteY6-410" fmla="*/ 61643 h 994285"/>
                  <a:gd name="connsiteX7-411" fmla="*/ 1079329 w 1731999"/>
                  <a:gd name="connsiteY7-412" fmla="*/ 976002 h 994285"/>
                  <a:gd name="connsiteX8-413" fmla="*/ 958485 w 1731999"/>
                  <a:gd name="connsiteY8-414" fmla="*/ 71168 h 994285"/>
                  <a:gd name="connsiteX9-415" fmla="*/ 1657186 w 1731999"/>
                  <a:gd name="connsiteY9-416" fmla="*/ 755746 h 994285"/>
                  <a:gd name="connsiteX10-417" fmla="*/ 983272 w 1731999"/>
                  <a:gd name="connsiteY10-418" fmla="*/ 57647 h 994285"/>
                  <a:gd name="connsiteX11-419" fmla="*/ 1722452 w 1731999"/>
                  <a:gd name="connsiteY11-420" fmla="*/ 388081 h 994285"/>
                  <a:gd name="connsiteX12-421" fmla="*/ 1381208 w 1731999"/>
                  <a:gd name="connsiteY12-422" fmla="*/ 97632 h 994285"/>
                  <a:gd name="connsiteX13-423" fmla="*/ 907339 w 1731999"/>
                  <a:gd name="connsiteY13-424" fmla="*/ 0 h 994285"/>
                  <a:gd name="connsiteX14-425" fmla="*/ 867583 w 1731999"/>
                  <a:gd name="connsiteY14-426" fmla="*/ 4327 h 994285"/>
                  <a:gd name="connsiteX0-427" fmla="*/ 867583 w 1722452"/>
                  <a:gd name="connsiteY0-428" fmla="*/ 4327 h 994285"/>
                  <a:gd name="connsiteX1-429" fmla="*/ 0 w 1722452"/>
                  <a:gd name="connsiteY1-430" fmla="*/ 624155 h 994285"/>
                  <a:gd name="connsiteX2-431" fmla="*/ 809502 w 1722452"/>
                  <a:gd name="connsiteY2-432" fmla="*/ 83156 h 994285"/>
                  <a:gd name="connsiteX3-433" fmla="*/ 480558 w 1722452"/>
                  <a:gd name="connsiteY3-434" fmla="*/ 789125 h 994285"/>
                  <a:gd name="connsiteX4-435" fmla="*/ 871622 w 1722452"/>
                  <a:gd name="connsiteY4-436" fmla="*/ 89535 h 994285"/>
                  <a:gd name="connsiteX5-437" fmla="*/ 854104 w 1722452"/>
                  <a:gd name="connsiteY5-438" fmla="*/ 994285 h 994285"/>
                  <a:gd name="connsiteX6-439" fmla="*/ 912227 w 1722452"/>
                  <a:gd name="connsiteY6-440" fmla="*/ 61643 h 994285"/>
                  <a:gd name="connsiteX7-441" fmla="*/ 1079329 w 1722452"/>
                  <a:gd name="connsiteY7-442" fmla="*/ 976002 h 994285"/>
                  <a:gd name="connsiteX8-443" fmla="*/ 958485 w 1722452"/>
                  <a:gd name="connsiteY8-444" fmla="*/ 71168 h 994285"/>
                  <a:gd name="connsiteX9-445" fmla="*/ 1657186 w 1722452"/>
                  <a:gd name="connsiteY9-446" fmla="*/ 755746 h 994285"/>
                  <a:gd name="connsiteX10-447" fmla="*/ 983272 w 1722452"/>
                  <a:gd name="connsiteY10-448" fmla="*/ 57647 h 994285"/>
                  <a:gd name="connsiteX11-449" fmla="*/ 1722452 w 1722452"/>
                  <a:gd name="connsiteY11-450" fmla="*/ 388081 h 994285"/>
                  <a:gd name="connsiteX12-451" fmla="*/ 1381208 w 1722452"/>
                  <a:gd name="connsiteY12-452" fmla="*/ 97632 h 994285"/>
                  <a:gd name="connsiteX13-453" fmla="*/ 907339 w 1722452"/>
                  <a:gd name="connsiteY13-454" fmla="*/ 0 h 994285"/>
                  <a:gd name="connsiteX14-455" fmla="*/ 867583 w 1722452"/>
                  <a:gd name="connsiteY14-456" fmla="*/ 4327 h 994285"/>
                  <a:gd name="connsiteX0-457" fmla="*/ 867583 w 1722452"/>
                  <a:gd name="connsiteY0-458" fmla="*/ 4327 h 994285"/>
                  <a:gd name="connsiteX1-459" fmla="*/ 0 w 1722452"/>
                  <a:gd name="connsiteY1-460" fmla="*/ 624155 h 994285"/>
                  <a:gd name="connsiteX2-461" fmla="*/ 809502 w 1722452"/>
                  <a:gd name="connsiteY2-462" fmla="*/ 83156 h 994285"/>
                  <a:gd name="connsiteX3-463" fmla="*/ 480558 w 1722452"/>
                  <a:gd name="connsiteY3-464" fmla="*/ 789125 h 994285"/>
                  <a:gd name="connsiteX4-465" fmla="*/ 871622 w 1722452"/>
                  <a:gd name="connsiteY4-466" fmla="*/ 89535 h 994285"/>
                  <a:gd name="connsiteX5-467" fmla="*/ 854104 w 1722452"/>
                  <a:gd name="connsiteY5-468" fmla="*/ 994285 h 994285"/>
                  <a:gd name="connsiteX6-469" fmla="*/ 912227 w 1722452"/>
                  <a:gd name="connsiteY6-470" fmla="*/ 61643 h 994285"/>
                  <a:gd name="connsiteX7-471" fmla="*/ 1079329 w 1722452"/>
                  <a:gd name="connsiteY7-472" fmla="*/ 976002 h 994285"/>
                  <a:gd name="connsiteX8-473" fmla="*/ 958485 w 1722452"/>
                  <a:gd name="connsiteY8-474" fmla="*/ 71168 h 994285"/>
                  <a:gd name="connsiteX9-475" fmla="*/ 1657186 w 1722452"/>
                  <a:gd name="connsiteY9-476" fmla="*/ 755746 h 994285"/>
                  <a:gd name="connsiteX10-477" fmla="*/ 983272 w 1722452"/>
                  <a:gd name="connsiteY10-478" fmla="*/ 57647 h 994285"/>
                  <a:gd name="connsiteX11-479" fmla="*/ 1722452 w 1722452"/>
                  <a:gd name="connsiteY11-480" fmla="*/ 388081 h 994285"/>
                  <a:gd name="connsiteX12-481" fmla="*/ 1381208 w 1722452"/>
                  <a:gd name="connsiteY12-482" fmla="*/ 97632 h 994285"/>
                  <a:gd name="connsiteX13-483" fmla="*/ 907339 w 1722452"/>
                  <a:gd name="connsiteY13-484" fmla="*/ 0 h 994285"/>
                  <a:gd name="connsiteX14-485" fmla="*/ 867583 w 1722452"/>
                  <a:gd name="connsiteY14-486" fmla="*/ 4327 h 994285"/>
                  <a:gd name="connsiteX0-487" fmla="*/ 867583 w 1722452"/>
                  <a:gd name="connsiteY0-488" fmla="*/ 4327 h 994285"/>
                  <a:gd name="connsiteX1-489" fmla="*/ 0 w 1722452"/>
                  <a:gd name="connsiteY1-490" fmla="*/ 624155 h 994285"/>
                  <a:gd name="connsiteX2-491" fmla="*/ 809502 w 1722452"/>
                  <a:gd name="connsiteY2-492" fmla="*/ 83156 h 994285"/>
                  <a:gd name="connsiteX3-493" fmla="*/ 480558 w 1722452"/>
                  <a:gd name="connsiteY3-494" fmla="*/ 789125 h 994285"/>
                  <a:gd name="connsiteX4-495" fmla="*/ 871622 w 1722452"/>
                  <a:gd name="connsiteY4-496" fmla="*/ 89535 h 994285"/>
                  <a:gd name="connsiteX5-497" fmla="*/ 854104 w 1722452"/>
                  <a:gd name="connsiteY5-498" fmla="*/ 994285 h 994285"/>
                  <a:gd name="connsiteX6-499" fmla="*/ 912227 w 1722452"/>
                  <a:gd name="connsiteY6-500" fmla="*/ 61643 h 994285"/>
                  <a:gd name="connsiteX7-501" fmla="*/ 1079329 w 1722452"/>
                  <a:gd name="connsiteY7-502" fmla="*/ 976002 h 994285"/>
                  <a:gd name="connsiteX8-503" fmla="*/ 958485 w 1722452"/>
                  <a:gd name="connsiteY8-504" fmla="*/ 71168 h 994285"/>
                  <a:gd name="connsiteX9-505" fmla="*/ 1657186 w 1722452"/>
                  <a:gd name="connsiteY9-506" fmla="*/ 755746 h 994285"/>
                  <a:gd name="connsiteX10-507" fmla="*/ 983272 w 1722452"/>
                  <a:gd name="connsiteY10-508" fmla="*/ 57647 h 994285"/>
                  <a:gd name="connsiteX11-509" fmla="*/ 1722452 w 1722452"/>
                  <a:gd name="connsiteY11-510" fmla="*/ 388081 h 994285"/>
                  <a:gd name="connsiteX12-511" fmla="*/ 1381208 w 1722452"/>
                  <a:gd name="connsiteY12-512" fmla="*/ 97632 h 994285"/>
                  <a:gd name="connsiteX13-513" fmla="*/ 907339 w 1722452"/>
                  <a:gd name="connsiteY13-514" fmla="*/ 0 h 994285"/>
                  <a:gd name="connsiteX14-515" fmla="*/ 867583 w 1722452"/>
                  <a:gd name="connsiteY14-516" fmla="*/ 4327 h 994285"/>
                  <a:gd name="connsiteX0-517" fmla="*/ 867583 w 1722452"/>
                  <a:gd name="connsiteY0-518" fmla="*/ 4327 h 994285"/>
                  <a:gd name="connsiteX1-519" fmla="*/ 0 w 1722452"/>
                  <a:gd name="connsiteY1-520" fmla="*/ 624155 h 994285"/>
                  <a:gd name="connsiteX2-521" fmla="*/ 809502 w 1722452"/>
                  <a:gd name="connsiteY2-522" fmla="*/ 83156 h 994285"/>
                  <a:gd name="connsiteX3-523" fmla="*/ 480558 w 1722452"/>
                  <a:gd name="connsiteY3-524" fmla="*/ 789125 h 994285"/>
                  <a:gd name="connsiteX4-525" fmla="*/ 871622 w 1722452"/>
                  <a:gd name="connsiteY4-526" fmla="*/ 89535 h 994285"/>
                  <a:gd name="connsiteX5-527" fmla="*/ 854104 w 1722452"/>
                  <a:gd name="connsiteY5-528" fmla="*/ 994285 h 994285"/>
                  <a:gd name="connsiteX6-529" fmla="*/ 912227 w 1722452"/>
                  <a:gd name="connsiteY6-530" fmla="*/ 61643 h 994285"/>
                  <a:gd name="connsiteX7-531" fmla="*/ 1079329 w 1722452"/>
                  <a:gd name="connsiteY7-532" fmla="*/ 976002 h 994285"/>
                  <a:gd name="connsiteX8-533" fmla="*/ 958485 w 1722452"/>
                  <a:gd name="connsiteY8-534" fmla="*/ 71168 h 994285"/>
                  <a:gd name="connsiteX9-535" fmla="*/ 1657186 w 1722452"/>
                  <a:gd name="connsiteY9-536" fmla="*/ 755746 h 994285"/>
                  <a:gd name="connsiteX10-537" fmla="*/ 983272 w 1722452"/>
                  <a:gd name="connsiteY10-538" fmla="*/ 57647 h 994285"/>
                  <a:gd name="connsiteX11-539" fmla="*/ 1722452 w 1722452"/>
                  <a:gd name="connsiteY11-540" fmla="*/ 388081 h 994285"/>
                  <a:gd name="connsiteX12-541" fmla="*/ 1381208 w 1722452"/>
                  <a:gd name="connsiteY12-542" fmla="*/ 97632 h 994285"/>
                  <a:gd name="connsiteX13-543" fmla="*/ 907339 w 1722452"/>
                  <a:gd name="connsiteY13-544" fmla="*/ 0 h 994285"/>
                  <a:gd name="connsiteX14-545" fmla="*/ 867583 w 1722452"/>
                  <a:gd name="connsiteY14-546" fmla="*/ 4327 h 994285"/>
                  <a:gd name="connsiteX0-547" fmla="*/ 867583 w 1722452"/>
                  <a:gd name="connsiteY0-548" fmla="*/ 4327 h 994285"/>
                  <a:gd name="connsiteX1-549" fmla="*/ 0 w 1722452"/>
                  <a:gd name="connsiteY1-550" fmla="*/ 624155 h 994285"/>
                  <a:gd name="connsiteX2-551" fmla="*/ 809502 w 1722452"/>
                  <a:gd name="connsiteY2-552" fmla="*/ 83156 h 994285"/>
                  <a:gd name="connsiteX3-553" fmla="*/ 480558 w 1722452"/>
                  <a:gd name="connsiteY3-554" fmla="*/ 789125 h 994285"/>
                  <a:gd name="connsiteX4-555" fmla="*/ 871622 w 1722452"/>
                  <a:gd name="connsiteY4-556" fmla="*/ 89535 h 994285"/>
                  <a:gd name="connsiteX5-557" fmla="*/ 854104 w 1722452"/>
                  <a:gd name="connsiteY5-558" fmla="*/ 994285 h 994285"/>
                  <a:gd name="connsiteX6-559" fmla="*/ 912227 w 1722452"/>
                  <a:gd name="connsiteY6-560" fmla="*/ 61643 h 994285"/>
                  <a:gd name="connsiteX7-561" fmla="*/ 1079329 w 1722452"/>
                  <a:gd name="connsiteY7-562" fmla="*/ 976002 h 994285"/>
                  <a:gd name="connsiteX8-563" fmla="*/ 958485 w 1722452"/>
                  <a:gd name="connsiteY8-564" fmla="*/ 71168 h 994285"/>
                  <a:gd name="connsiteX9-565" fmla="*/ 1657186 w 1722452"/>
                  <a:gd name="connsiteY9-566" fmla="*/ 755746 h 994285"/>
                  <a:gd name="connsiteX10-567" fmla="*/ 983272 w 1722452"/>
                  <a:gd name="connsiteY10-568" fmla="*/ 57647 h 994285"/>
                  <a:gd name="connsiteX11-569" fmla="*/ 1722452 w 1722452"/>
                  <a:gd name="connsiteY11-570" fmla="*/ 388081 h 994285"/>
                  <a:gd name="connsiteX12-571" fmla="*/ 1233570 w 1722452"/>
                  <a:gd name="connsiteY12-572" fmla="*/ 61914 h 994285"/>
                  <a:gd name="connsiteX13-573" fmla="*/ 907339 w 1722452"/>
                  <a:gd name="connsiteY13-574" fmla="*/ 0 h 994285"/>
                  <a:gd name="connsiteX14-575" fmla="*/ 867583 w 1722452"/>
                  <a:gd name="connsiteY14-576" fmla="*/ 4327 h 994285"/>
                  <a:gd name="connsiteX0-577" fmla="*/ 867583 w 1722452"/>
                  <a:gd name="connsiteY0-578" fmla="*/ 4327 h 994285"/>
                  <a:gd name="connsiteX1-579" fmla="*/ 0 w 1722452"/>
                  <a:gd name="connsiteY1-580" fmla="*/ 624155 h 994285"/>
                  <a:gd name="connsiteX2-581" fmla="*/ 809502 w 1722452"/>
                  <a:gd name="connsiteY2-582" fmla="*/ 83156 h 994285"/>
                  <a:gd name="connsiteX3-583" fmla="*/ 480558 w 1722452"/>
                  <a:gd name="connsiteY3-584" fmla="*/ 789125 h 994285"/>
                  <a:gd name="connsiteX4-585" fmla="*/ 871622 w 1722452"/>
                  <a:gd name="connsiteY4-586" fmla="*/ 89535 h 994285"/>
                  <a:gd name="connsiteX5-587" fmla="*/ 854104 w 1722452"/>
                  <a:gd name="connsiteY5-588" fmla="*/ 994285 h 994285"/>
                  <a:gd name="connsiteX6-589" fmla="*/ 912227 w 1722452"/>
                  <a:gd name="connsiteY6-590" fmla="*/ 61643 h 994285"/>
                  <a:gd name="connsiteX7-591" fmla="*/ 1079329 w 1722452"/>
                  <a:gd name="connsiteY7-592" fmla="*/ 976002 h 994285"/>
                  <a:gd name="connsiteX8-593" fmla="*/ 958485 w 1722452"/>
                  <a:gd name="connsiteY8-594" fmla="*/ 71168 h 994285"/>
                  <a:gd name="connsiteX9-595" fmla="*/ 1657186 w 1722452"/>
                  <a:gd name="connsiteY9-596" fmla="*/ 755746 h 994285"/>
                  <a:gd name="connsiteX10-597" fmla="*/ 983272 w 1722452"/>
                  <a:gd name="connsiteY10-598" fmla="*/ 57647 h 994285"/>
                  <a:gd name="connsiteX11-599" fmla="*/ 1722452 w 1722452"/>
                  <a:gd name="connsiteY11-600" fmla="*/ 388081 h 994285"/>
                  <a:gd name="connsiteX12-601" fmla="*/ 1271670 w 1722452"/>
                  <a:gd name="connsiteY12-602" fmla="*/ 64295 h 994285"/>
                  <a:gd name="connsiteX13-603" fmla="*/ 907339 w 1722452"/>
                  <a:gd name="connsiteY13-604" fmla="*/ 0 h 994285"/>
                  <a:gd name="connsiteX14-605" fmla="*/ 867583 w 1722452"/>
                  <a:gd name="connsiteY14-606" fmla="*/ 4327 h 994285"/>
                  <a:gd name="connsiteX0-607" fmla="*/ 867583 w 1722452"/>
                  <a:gd name="connsiteY0-608" fmla="*/ 4327 h 994285"/>
                  <a:gd name="connsiteX1-609" fmla="*/ 0 w 1722452"/>
                  <a:gd name="connsiteY1-610" fmla="*/ 624155 h 994285"/>
                  <a:gd name="connsiteX2-611" fmla="*/ 809502 w 1722452"/>
                  <a:gd name="connsiteY2-612" fmla="*/ 83156 h 994285"/>
                  <a:gd name="connsiteX3-613" fmla="*/ 480558 w 1722452"/>
                  <a:gd name="connsiteY3-614" fmla="*/ 789125 h 994285"/>
                  <a:gd name="connsiteX4-615" fmla="*/ 871622 w 1722452"/>
                  <a:gd name="connsiteY4-616" fmla="*/ 89535 h 994285"/>
                  <a:gd name="connsiteX5-617" fmla="*/ 854104 w 1722452"/>
                  <a:gd name="connsiteY5-618" fmla="*/ 994285 h 994285"/>
                  <a:gd name="connsiteX6-619" fmla="*/ 912227 w 1722452"/>
                  <a:gd name="connsiteY6-620" fmla="*/ 61643 h 994285"/>
                  <a:gd name="connsiteX7-621" fmla="*/ 1079329 w 1722452"/>
                  <a:gd name="connsiteY7-622" fmla="*/ 976002 h 994285"/>
                  <a:gd name="connsiteX8-623" fmla="*/ 958485 w 1722452"/>
                  <a:gd name="connsiteY8-624" fmla="*/ 71168 h 994285"/>
                  <a:gd name="connsiteX9-625" fmla="*/ 1657186 w 1722452"/>
                  <a:gd name="connsiteY9-626" fmla="*/ 755746 h 994285"/>
                  <a:gd name="connsiteX10-627" fmla="*/ 983272 w 1722452"/>
                  <a:gd name="connsiteY10-628" fmla="*/ 57647 h 994285"/>
                  <a:gd name="connsiteX11-629" fmla="*/ 1722452 w 1722452"/>
                  <a:gd name="connsiteY11-630" fmla="*/ 388081 h 994285"/>
                  <a:gd name="connsiteX12-631" fmla="*/ 1271670 w 1722452"/>
                  <a:gd name="connsiteY12-632" fmla="*/ 64295 h 994285"/>
                  <a:gd name="connsiteX13-633" fmla="*/ 907339 w 1722452"/>
                  <a:gd name="connsiteY13-634" fmla="*/ 0 h 994285"/>
                  <a:gd name="connsiteX14-635" fmla="*/ 867583 w 1722452"/>
                  <a:gd name="connsiteY14-636" fmla="*/ 4327 h 994285"/>
                  <a:gd name="connsiteX0-637" fmla="*/ 867583 w 1722452"/>
                  <a:gd name="connsiteY0-638" fmla="*/ 4327 h 994285"/>
                  <a:gd name="connsiteX1-639" fmla="*/ 0 w 1722452"/>
                  <a:gd name="connsiteY1-640" fmla="*/ 624155 h 994285"/>
                  <a:gd name="connsiteX2-641" fmla="*/ 809502 w 1722452"/>
                  <a:gd name="connsiteY2-642" fmla="*/ 83156 h 994285"/>
                  <a:gd name="connsiteX3-643" fmla="*/ 480558 w 1722452"/>
                  <a:gd name="connsiteY3-644" fmla="*/ 789125 h 994285"/>
                  <a:gd name="connsiteX4-645" fmla="*/ 871622 w 1722452"/>
                  <a:gd name="connsiteY4-646" fmla="*/ 89535 h 994285"/>
                  <a:gd name="connsiteX5-647" fmla="*/ 854104 w 1722452"/>
                  <a:gd name="connsiteY5-648" fmla="*/ 994285 h 994285"/>
                  <a:gd name="connsiteX6-649" fmla="*/ 912227 w 1722452"/>
                  <a:gd name="connsiteY6-650" fmla="*/ 61643 h 994285"/>
                  <a:gd name="connsiteX7-651" fmla="*/ 1079329 w 1722452"/>
                  <a:gd name="connsiteY7-652" fmla="*/ 976002 h 994285"/>
                  <a:gd name="connsiteX8-653" fmla="*/ 958485 w 1722452"/>
                  <a:gd name="connsiteY8-654" fmla="*/ 71168 h 994285"/>
                  <a:gd name="connsiteX9-655" fmla="*/ 1657186 w 1722452"/>
                  <a:gd name="connsiteY9-656" fmla="*/ 755746 h 994285"/>
                  <a:gd name="connsiteX10-657" fmla="*/ 983272 w 1722452"/>
                  <a:gd name="connsiteY10-658" fmla="*/ 57647 h 994285"/>
                  <a:gd name="connsiteX11-659" fmla="*/ 1722452 w 1722452"/>
                  <a:gd name="connsiteY11-660" fmla="*/ 388081 h 994285"/>
                  <a:gd name="connsiteX12-661" fmla="*/ 1271670 w 1722452"/>
                  <a:gd name="connsiteY12-662" fmla="*/ 64295 h 994285"/>
                  <a:gd name="connsiteX13-663" fmla="*/ 907339 w 1722452"/>
                  <a:gd name="connsiteY13-664" fmla="*/ 0 h 994285"/>
                  <a:gd name="connsiteX14-665" fmla="*/ 867583 w 1722452"/>
                  <a:gd name="connsiteY14-666" fmla="*/ 4327 h 994285"/>
                  <a:gd name="connsiteX0-667" fmla="*/ 867583 w 1722452"/>
                  <a:gd name="connsiteY0-668" fmla="*/ 4327 h 994285"/>
                  <a:gd name="connsiteX1-669" fmla="*/ 528722 w 1722452"/>
                  <a:gd name="connsiteY1-670" fmla="*/ 200026 h 994285"/>
                  <a:gd name="connsiteX2-671" fmla="*/ 0 w 1722452"/>
                  <a:gd name="connsiteY2-672" fmla="*/ 624155 h 994285"/>
                  <a:gd name="connsiteX3-673" fmla="*/ 809502 w 1722452"/>
                  <a:gd name="connsiteY3-674" fmla="*/ 83156 h 994285"/>
                  <a:gd name="connsiteX4-675" fmla="*/ 480558 w 1722452"/>
                  <a:gd name="connsiteY4-676" fmla="*/ 789125 h 994285"/>
                  <a:gd name="connsiteX5-677" fmla="*/ 871622 w 1722452"/>
                  <a:gd name="connsiteY5-678" fmla="*/ 89535 h 994285"/>
                  <a:gd name="connsiteX6-679" fmla="*/ 854104 w 1722452"/>
                  <a:gd name="connsiteY6-680" fmla="*/ 994285 h 994285"/>
                  <a:gd name="connsiteX7-681" fmla="*/ 912227 w 1722452"/>
                  <a:gd name="connsiteY7-682" fmla="*/ 61643 h 994285"/>
                  <a:gd name="connsiteX8-683" fmla="*/ 1079329 w 1722452"/>
                  <a:gd name="connsiteY8-684" fmla="*/ 976002 h 994285"/>
                  <a:gd name="connsiteX9-685" fmla="*/ 958485 w 1722452"/>
                  <a:gd name="connsiteY9-686" fmla="*/ 71168 h 994285"/>
                  <a:gd name="connsiteX10-687" fmla="*/ 1657186 w 1722452"/>
                  <a:gd name="connsiteY10-688" fmla="*/ 755746 h 994285"/>
                  <a:gd name="connsiteX11-689" fmla="*/ 983272 w 1722452"/>
                  <a:gd name="connsiteY11-690" fmla="*/ 57647 h 994285"/>
                  <a:gd name="connsiteX12-691" fmla="*/ 1722452 w 1722452"/>
                  <a:gd name="connsiteY12-692" fmla="*/ 388081 h 994285"/>
                  <a:gd name="connsiteX13-693" fmla="*/ 1271670 w 1722452"/>
                  <a:gd name="connsiteY13-694" fmla="*/ 64295 h 994285"/>
                  <a:gd name="connsiteX14-695" fmla="*/ 907339 w 1722452"/>
                  <a:gd name="connsiteY14-696" fmla="*/ 0 h 994285"/>
                  <a:gd name="connsiteX15" fmla="*/ 867583 w 1722452"/>
                  <a:gd name="connsiteY15" fmla="*/ 4327 h 994285"/>
                  <a:gd name="connsiteX0-697" fmla="*/ 636601 w 1491470"/>
                  <a:gd name="connsiteY0-698" fmla="*/ 4327 h 994285"/>
                  <a:gd name="connsiteX1-699" fmla="*/ 297740 w 1491470"/>
                  <a:gd name="connsiteY1-700" fmla="*/ 200026 h 994285"/>
                  <a:gd name="connsiteX2-701" fmla="*/ 0 w 1491470"/>
                  <a:gd name="connsiteY2-702" fmla="*/ 607487 h 994285"/>
                  <a:gd name="connsiteX3-703" fmla="*/ 578520 w 1491470"/>
                  <a:gd name="connsiteY3-704" fmla="*/ 83156 h 994285"/>
                  <a:gd name="connsiteX4-705" fmla="*/ 249576 w 1491470"/>
                  <a:gd name="connsiteY4-706" fmla="*/ 789125 h 994285"/>
                  <a:gd name="connsiteX5-707" fmla="*/ 640640 w 1491470"/>
                  <a:gd name="connsiteY5-708" fmla="*/ 89535 h 994285"/>
                  <a:gd name="connsiteX6-709" fmla="*/ 623122 w 1491470"/>
                  <a:gd name="connsiteY6-710" fmla="*/ 994285 h 994285"/>
                  <a:gd name="connsiteX7-711" fmla="*/ 681245 w 1491470"/>
                  <a:gd name="connsiteY7-712" fmla="*/ 61643 h 994285"/>
                  <a:gd name="connsiteX8-713" fmla="*/ 848347 w 1491470"/>
                  <a:gd name="connsiteY8-714" fmla="*/ 976002 h 994285"/>
                  <a:gd name="connsiteX9-715" fmla="*/ 727503 w 1491470"/>
                  <a:gd name="connsiteY9-716" fmla="*/ 71168 h 994285"/>
                  <a:gd name="connsiteX10-717" fmla="*/ 1426204 w 1491470"/>
                  <a:gd name="connsiteY10-718" fmla="*/ 755746 h 994285"/>
                  <a:gd name="connsiteX11-719" fmla="*/ 752290 w 1491470"/>
                  <a:gd name="connsiteY11-720" fmla="*/ 57647 h 994285"/>
                  <a:gd name="connsiteX12-721" fmla="*/ 1491470 w 1491470"/>
                  <a:gd name="connsiteY12-722" fmla="*/ 388081 h 994285"/>
                  <a:gd name="connsiteX13-723" fmla="*/ 1040688 w 1491470"/>
                  <a:gd name="connsiteY13-724" fmla="*/ 64295 h 994285"/>
                  <a:gd name="connsiteX14-725" fmla="*/ 676357 w 1491470"/>
                  <a:gd name="connsiteY14-726" fmla="*/ 0 h 994285"/>
                  <a:gd name="connsiteX15-727" fmla="*/ 636601 w 1491470"/>
                  <a:gd name="connsiteY15-728" fmla="*/ 4327 h 994285"/>
                  <a:gd name="connsiteX0-729" fmla="*/ 636601 w 1491470"/>
                  <a:gd name="connsiteY0-730" fmla="*/ 4327 h 994285"/>
                  <a:gd name="connsiteX1-731" fmla="*/ 297740 w 1491470"/>
                  <a:gd name="connsiteY1-732" fmla="*/ 200026 h 994285"/>
                  <a:gd name="connsiteX2-733" fmla="*/ 0 w 1491470"/>
                  <a:gd name="connsiteY2-734" fmla="*/ 607487 h 994285"/>
                  <a:gd name="connsiteX3-735" fmla="*/ 578520 w 1491470"/>
                  <a:gd name="connsiteY3-736" fmla="*/ 83156 h 994285"/>
                  <a:gd name="connsiteX4-737" fmla="*/ 249576 w 1491470"/>
                  <a:gd name="connsiteY4-738" fmla="*/ 789125 h 994285"/>
                  <a:gd name="connsiteX5-739" fmla="*/ 640640 w 1491470"/>
                  <a:gd name="connsiteY5-740" fmla="*/ 89535 h 994285"/>
                  <a:gd name="connsiteX6-741" fmla="*/ 623122 w 1491470"/>
                  <a:gd name="connsiteY6-742" fmla="*/ 994285 h 994285"/>
                  <a:gd name="connsiteX7-743" fmla="*/ 681245 w 1491470"/>
                  <a:gd name="connsiteY7-744" fmla="*/ 61643 h 994285"/>
                  <a:gd name="connsiteX8-745" fmla="*/ 848347 w 1491470"/>
                  <a:gd name="connsiteY8-746" fmla="*/ 976002 h 994285"/>
                  <a:gd name="connsiteX9-747" fmla="*/ 727503 w 1491470"/>
                  <a:gd name="connsiteY9-748" fmla="*/ 71168 h 994285"/>
                  <a:gd name="connsiteX10-749" fmla="*/ 1426204 w 1491470"/>
                  <a:gd name="connsiteY10-750" fmla="*/ 755746 h 994285"/>
                  <a:gd name="connsiteX11-751" fmla="*/ 752290 w 1491470"/>
                  <a:gd name="connsiteY11-752" fmla="*/ 57647 h 994285"/>
                  <a:gd name="connsiteX12-753" fmla="*/ 1491470 w 1491470"/>
                  <a:gd name="connsiteY12-754" fmla="*/ 388081 h 994285"/>
                  <a:gd name="connsiteX13-755" fmla="*/ 1040688 w 1491470"/>
                  <a:gd name="connsiteY13-756" fmla="*/ 64295 h 994285"/>
                  <a:gd name="connsiteX14-757" fmla="*/ 676357 w 1491470"/>
                  <a:gd name="connsiteY14-758" fmla="*/ 0 h 994285"/>
                  <a:gd name="connsiteX15-759" fmla="*/ 636601 w 1491470"/>
                  <a:gd name="connsiteY15-760" fmla="*/ 4327 h 994285"/>
                  <a:gd name="connsiteX0-761" fmla="*/ 636601 w 1491470"/>
                  <a:gd name="connsiteY0-762" fmla="*/ 4327 h 994285"/>
                  <a:gd name="connsiteX1-763" fmla="*/ 297740 w 1491470"/>
                  <a:gd name="connsiteY1-764" fmla="*/ 200026 h 994285"/>
                  <a:gd name="connsiteX2-765" fmla="*/ 0 w 1491470"/>
                  <a:gd name="connsiteY2-766" fmla="*/ 607487 h 994285"/>
                  <a:gd name="connsiteX3-767" fmla="*/ 578520 w 1491470"/>
                  <a:gd name="connsiteY3-768" fmla="*/ 83156 h 994285"/>
                  <a:gd name="connsiteX4-769" fmla="*/ 249576 w 1491470"/>
                  <a:gd name="connsiteY4-770" fmla="*/ 789125 h 994285"/>
                  <a:gd name="connsiteX5-771" fmla="*/ 640640 w 1491470"/>
                  <a:gd name="connsiteY5-772" fmla="*/ 89535 h 994285"/>
                  <a:gd name="connsiteX6-773" fmla="*/ 623122 w 1491470"/>
                  <a:gd name="connsiteY6-774" fmla="*/ 994285 h 994285"/>
                  <a:gd name="connsiteX7-775" fmla="*/ 681245 w 1491470"/>
                  <a:gd name="connsiteY7-776" fmla="*/ 61643 h 994285"/>
                  <a:gd name="connsiteX8-777" fmla="*/ 848347 w 1491470"/>
                  <a:gd name="connsiteY8-778" fmla="*/ 976002 h 994285"/>
                  <a:gd name="connsiteX9-779" fmla="*/ 727503 w 1491470"/>
                  <a:gd name="connsiteY9-780" fmla="*/ 71168 h 994285"/>
                  <a:gd name="connsiteX10-781" fmla="*/ 1426204 w 1491470"/>
                  <a:gd name="connsiteY10-782" fmla="*/ 755746 h 994285"/>
                  <a:gd name="connsiteX11-783" fmla="*/ 752290 w 1491470"/>
                  <a:gd name="connsiteY11-784" fmla="*/ 57647 h 994285"/>
                  <a:gd name="connsiteX12-785" fmla="*/ 1491470 w 1491470"/>
                  <a:gd name="connsiteY12-786" fmla="*/ 388081 h 994285"/>
                  <a:gd name="connsiteX13-787" fmla="*/ 1040688 w 1491470"/>
                  <a:gd name="connsiteY13-788" fmla="*/ 64295 h 994285"/>
                  <a:gd name="connsiteX14-789" fmla="*/ 676357 w 1491470"/>
                  <a:gd name="connsiteY14-790" fmla="*/ 0 h 994285"/>
                  <a:gd name="connsiteX15-791" fmla="*/ 636601 w 1491470"/>
                  <a:gd name="connsiteY15-792" fmla="*/ 4327 h 994285"/>
                  <a:gd name="connsiteX0-793" fmla="*/ 636601 w 1491470"/>
                  <a:gd name="connsiteY0-794" fmla="*/ 4327 h 994285"/>
                  <a:gd name="connsiteX1-795" fmla="*/ 297740 w 1491470"/>
                  <a:gd name="connsiteY1-796" fmla="*/ 200026 h 994285"/>
                  <a:gd name="connsiteX2-797" fmla="*/ 0 w 1491470"/>
                  <a:gd name="connsiteY2-798" fmla="*/ 607487 h 994285"/>
                  <a:gd name="connsiteX3-799" fmla="*/ 578520 w 1491470"/>
                  <a:gd name="connsiteY3-800" fmla="*/ 83156 h 994285"/>
                  <a:gd name="connsiteX4-801" fmla="*/ 249576 w 1491470"/>
                  <a:gd name="connsiteY4-802" fmla="*/ 789125 h 994285"/>
                  <a:gd name="connsiteX5-803" fmla="*/ 640640 w 1491470"/>
                  <a:gd name="connsiteY5-804" fmla="*/ 89535 h 994285"/>
                  <a:gd name="connsiteX6-805" fmla="*/ 623122 w 1491470"/>
                  <a:gd name="connsiteY6-806" fmla="*/ 994285 h 994285"/>
                  <a:gd name="connsiteX7-807" fmla="*/ 681245 w 1491470"/>
                  <a:gd name="connsiteY7-808" fmla="*/ 61643 h 994285"/>
                  <a:gd name="connsiteX8-809" fmla="*/ 848347 w 1491470"/>
                  <a:gd name="connsiteY8-810" fmla="*/ 976002 h 994285"/>
                  <a:gd name="connsiteX9-811" fmla="*/ 727503 w 1491470"/>
                  <a:gd name="connsiteY9-812" fmla="*/ 71168 h 994285"/>
                  <a:gd name="connsiteX10-813" fmla="*/ 1426204 w 1491470"/>
                  <a:gd name="connsiteY10-814" fmla="*/ 755746 h 994285"/>
                  <a:gd name="connsiteX11-815" fmla="*/ 752290 w 1491470"/>
                  <a:gd name="connsiteY11-816" fmla="*/ 57647 h 994285"/>
                  <a:gd name="connsiteX12-817" fmla="*/ 1491470 w 1491470"/>
                  <a:gd name="connsiteY12-818" fmla="*/ 388081 h 994285"/>
                  <a:gd name="connsiteX13-819" fmla="*/ 1040688 w 1491470"/>
                  <a:gd name="connsiteY13-820" fmla="*/ 64295 h 994285"/>
                  <a:gd name="connsiteX14-821" fmla="*/ 676357 w 1491470"/>
                  <a:gd name="connsiteY14-822" fmla="*/ 0 h 994285"/>
                  <a:gd name="connsiteX15-823" fmla="*/ 636601 w 1491470"/>
                  <a:gd name="connsiteY15-824" fmla="*/ 4327 h 994285"/>
                  <a:gd name="connsiteX0-825" fmla="*/ 610408 w 1465277"/>
                  <a:gd name="connsiteY0-826" fmla="*/ 4327 h 994285"/>
                  <a:gd name="connsiteX1-827" fmla="*/ 271547 w 1465277"/>
                  <a:gd name="connsiteY1-828" fmla="*/ 200026 h 994285"/>
                  <a:gd name="connsiteX2-829" fmla="*/ 0 w 1465277"/>
                  <a:gd name="connsiteY2-830" fmla="*/ 612249 h 994285"/>
                  <a:gd name="connsiteX3-831" fmla="*/ 552327 w 1465277"/>
                  <a:gd name="connsiteY3-832" fmla="*/ 83156 h 994285"/>
                  <a:gd name="connsiteX4-833" fmla="*/ 223383 w 1465277"/>
                  <a:gd name="connsiteY4-834" fmla="*/ 789125 h 994285"/>
                  <a:gd name="connsiteX5-835" fmla="*/ 614447 w 1465277"/>
                  <a:gd name="connsiteY5-836" fmla="*/ 89535 h 994285"/>
                  <a:gd name="connsiteX6-837" fmla="*/ 596929 w 1465277"/>
                  <a:gd name="connsiteY6-838" fmla="*/ 994285 h 994285"/>
                  <a:gd name="connsiteX7-839" fmla="*/ 655052 w 1465277"/>
                  <a:gd name="connsiteY7-840" fmla="*/ 61643 h 994285"/>
                  <a:gd name="connsiteX8-841" fmla="*/ 822154 w 1465277"/>
                  <a:gd name="connsiteY8-842" fmla="*/ 976002 h 994285"/>
                  <a:gd name="connsiteX9-843" fmla="*/ 701310 w 1465277"/>
                  <a:gd name="connsiteY9-844" fmla="*/ 71168 h 994285"/>
                  <a:gd name="connsiteX10-845" fmla="*/ 1400011 w 1465277"/>
                  <a:gd name="connsiteY10-846" fmla="*/ 755746 h 994285"/>
                  <a:gd name="connsiteX11-847" fmla="*/ 726097 w 1465277"/>
                  <a:gd name="connsiteY11-848" fmla="*/ 57647 h 994285"/>
                  <a:gd name="connsiteX12-849" fmla="*/ 1465277 w 1465277"/>
                  <a:gd name="connsiteY12-850" fmla="*/ 388081 h 994285"/>
                  <a:gd name="connsiteX13-851" fmla="*/ 1014495 w 1465277"/>
                  <a:gd name="connsiteY13-852" fmla="*/ 64295 h 994285"/>
                  <a:gd name="connsiteX14-853" fmla="*/ 650164 w 1465277"/>
                  <a:gd name="connsiteY14-854" fmla="*/ 0 h 994285"/>
                  <a:gd name="connsiteX15-855" fmla="*/ 610408 w 1465277"/>
                  <a:gd name="connsiteY15-856" fmla="*/ 4327 h 994285"/>
                  <a:gd name="connsiteX0-857" fmla="*/ 610408 w 1465277"/>
                  <a:gd name="connsiteY0-858" fmla="*/ 4327 h 994285"/>
                  <a:gd name="connsiteX1-859" fmla="*/ 271547 w 1465277"/>
                  <a:gd name="connsiteY1-860" fmla="*/ 200026 h 994285"/>
                  <a:gd name="connsiteX2-861" fmla="*/ 0 w 1465277"/>
                  <a:gd name="connsiteY2-862" fmla="*/ 612249 h 994285"/>
                  <a:gd name="connsiteX3-863" fmla="*/ 552327 w 1465277"/>
                  <a:gd name="connsiteY3-864" fmla="*/ 83156 h 994285"/>
                  <a:gd name="connsiteX4-865" fmla="*/ 223383 w 1465277"/>
                  <a:gd name="connsiteY4-866" fmla="*/ 789125 h 994285"/>
                  <a:gd name="connsiteX5-867" fmla="*/ 614447 w 1465277"/>
                  <a:gd name="connsiteY5-868" fmla="*/ 89535 h 994285"/>
                  <a:gd name="connsiteX6-869" fmla="*/ 596929 w 1465277"/>
                  <a:gd name="connsiteY6-870" fmla="*/ 994285 h 994285"/>
                  <a:gd name="connsiteX7-871" fmla="*/ 655052 w 1465277"/>
                  <a:gd name="connsiteY7-872" fmla="*/ 61643 h 994285"/>
                  <a:gd name="connsiteX8-873" fmla="*/ 822154 w 1465277"/>
                  <a:gd name="connsiteY8-874" fmla="*/ 976002 h 994285"/>
                  <a:gd name="connsiteX9-875" fmla="*/ 701310 w 1465277"/>
                  <a:gd name="connsiteY9-876" fmla="*/ 71168 h 994285"/>
                  <a:gd name="connsiteX10-877" fmla="*/ 1400011 w 1465277"/>
                  <a:gd name="connsiteY10-878" fmla="*/ 755746 h 994285"/>
                  <a:gd name="connsiteX11-879" fmla="*/ 726097 w 1465277"/>
                  <a:gd name="connsiteY11-880" fmla="*/ 57647 h 994285"/>
                  <a:gd name="connsiteX12-881" fmla="*/ 1465277 w 1465277"/>
                  <a:gd name="connsiteY12-882" fmla="*/ 388081 h 994285"/>
                  <a:gd name="connsiteX13-883" fmla="*/ 1014495 w 1465277"/>
                  <a:gd name="connsiteY13-884" fmla="*/ 64295 h 994285"/>
                  <a:gd name="connsiteX14-885" fmla="*/ 650164 w 1465277"/>
                  <a:gd name="connsiteY14-886" fmla="*/ 0 h 994285"/>
                  <a:gd name="connsiteX15-887" fmla="*/ 610408 w 1465277"/>
                  <a:gd name="connsiteY15-888" fmla="*/ 4327 h 994285"/>
                  <a:gd name="connsiteX0-889" fmla="*/ 610408 w 1465277"/>
                  <a:gd name="connsiteY0-890" fmla="*/ 4327 h 994285"/>
                  <a:gd name="connsiteX1-891" fmla="*/ 271547 w 1465277"/>
                  <a:gd name="connsiteY1-892" fmla="*/ 200026 h 994285"/>
                  <a:gd name="connsiteX2-893" fmla="*/ 0 w 1465277"/>
                  <a:gd name="connsiteY2-894" fmla="*/ 612249 h 994285"/>
                  <a:gd name="connsiteX3-895" fmla="*/ 552327 w 1465277"/>
                  <a:gd name="connsiteY3-896" fmla="*/ 83156 h 994285"/>
                  <a:gd name="connsiteX4-897" fmla="*/ 223383 w 1465277"/>
                  <a:gd name="connsiteY4-898" fmla="*/ 789125 h 994285"/>
                  <a:gd name="connsiteX5-899" fmla="*/ 614447 w 1465277"/>
                  <a:gd name="connsiteY5-900" fmla="*/ 89535 h 994285"/>
                  <a:gd name="connsiteX6-901" fmla="*/ 596929 w 1465277"/>
                  <a:gd name="connsiteY6-902" fmla="*/ 994285 h 994285"/>
                  <a:gd name="connsiteX7-903" fmla="*/ 655052 w 1465277"/>
                  <a:gd name="connsiteY7-904" fmla="*/ 61643 h 994285"/>
                  <a:gd name="connsiteX8-905" fmla="*/ 822154 w 1465277"/>
                  <a:gd name="connsiteY8-906" fmla="*/ 976002 h 994285"/>
                  <a:gd name="connsiteX9-907" fmla="*/ 701310 w 1465277"/>
                  <a:gd name="connsiteY9-908" fmla="*/ 71168 h 994285"/>
                  <a:gd name="connsiteX10-909" fmla="*/ 1400011 w 1465277"/>
                  <a:gd name="connsiteY10-910" fmla="*/ 755746 h 994285"/>
                  <a:gd name="connsiteX11-911" fmla="*/ 726097 w 1465277"/>
                  <a:gd name="connsiteY11-912" fmla="*/ 57647 h 994285"/>
                  <a:gd name="connsiteX12-913" fmla="*/ 1465277 w 1465277"/>
                  <a:gd name="connsiteY12-914" fmla="*/ 388081 h 994285"/>
                  <a:gd name="connsiteX13-915" fmla="*/ 1014495 w 1465277"/>
                  <a:gd name="connsiteY13-916" fmla="*/ 64295 h 994285"/>
                  <a:gd name="connsiteX14-917" fmla="*/ 650164 w 1465277"/>
                  <a:gd name="connsiteY14-918" fmla="*/ 0 h 994285"/>
                  <a:gd name="connsiteX15-919" fmla="*/ 610408 w 1465277"/>
                  <a:gd name="connsiteY15-920" fmla="*/ 4327 h 994285"/>
                  <a:gd name="connsiteX0-921" fmla="*/ 610408 w 1465277"/>
                  <a:gd name="connsiteY0-922" fmla="*/ 4327 h 994285"/>
                  <a:gd name="connsiteX1-923" fmla="*/ 271547 w 1465277"/>
                  <a:gd name="connsiteY1-924" fmla="*/ 200026 h 994285"/>
                  <a:gd name="connsiteX2-925" fmla="*/ 0 w 1465277"/>
                  <a:gd name="connsiteY2-926" fmla="*/ 612249 h 994285"/>
                  <a:gd name="connsiteX3-927" fmla="*/ 552327 w 1465277"/>
                  <a:gd name="connsiteY3-928" fmla="*/ 83156 h 994285"/>
                  <a:gd name="connsiteX4-929" fmla="*/ 223383 w 1465277"/>
                  <a:gd name="connsiteY4-930" fmla="*/ 789125 h 994285"/>
                  <a:gd name="connsiteX5-931" fmla="*/ 614447 w 1465277"/>
                  <a:gd name="connsiteY5-932" fmla="*/ 89535 h 994285"/>
                  <a:gd name="connsiteX6-933" fmla="*/ 596929 w 1465277"/>
                  <a:gd name="connsiteY6-934" fmla="*/ 994285 h 994285"/>
                  <a:gd name="connsiteX7-935" fmla="*/ 655052 w 1465277"/>
                  <a:gd name="connsiteY7-936" fmla="*/ 61643 h 994285"/>
                  <a:gd name="connsiteX8-937" fmla="*/ 822154 w 1465277"/>
                  <a:gd name="connsiteY8-938" fmla="*/ 976002 h 994285"/>
                  <a:gd name="connsiteX9-939" fmla="*/ 701310 w 1465277"/>
                  <a:gd name="connsiteY9-940" fmla="*/ 71168 h 994285"/>
                  <a:gd name="connsiteX10-941" fmla="*/ 1400011 w 1465277"/>
                  <a:gd name="connsiteY10-942" fmla="*/ 755746 h 994285"/>
                  <a:gd name="connsiteX11-943" fmla="*/ 726097 w 1465277"/>
                  <a:gd name="connsiteY11-944" fmla="*/ 57647 h 994285"/>
                  <a:gd name="connsiteX12-945" fmla="*/ 1465277 w 1465277"/>
                  <a:gd name="connsiteY12-946" fmla="*/ 388081 h 994285"/>
                  <a:gd name="connsiteX13-947" fmla="*/ 1014495 w 1465277"/>
                  <a:gd name="connsiteY13-948" fmla="*/ 64295 h 994285"/>
                  <a:gd name="connsiteX14-949" fmla="*/ 650164 w 1465277"/>
                  <a:gd name="connsiteY14-950" fmla="*/ 0 h 994285"/>
                  <a:gd name="connsiteX15-951" fmla="*/ 610408 w 1465277"/>
                  <a:gd name="connsiteY15-952" fmla="*/ 4327 h 994285"/>
                  <a:gd name="connsiteX0-953" fmla="*/ 610408 w 1465277"/>
                  <a:gd name="connsiteY0-954" fmla="*/ 4327 h 994285"/>
                  <a:gd name="connsiteX1-955" fmla="*/ 271547 w 1465277"/>
                  <a:gd name="connsiteY1-956" fmla="*/ 200026 h 994285"/>
                  <a:gd name="connsiteX2-957" fmla="*/ 0 w 1465277"/>
                  <a:gd name="connsiteY2-958" fmla="*/ 612249 h 994285"/>
                  <a:gd name="connsiteX3-959" fmla="*/ 552327 w 1465277"/>
                  <a:gd name="connsiteY3-960" fmla="*/ 83156 h 994285"/>
                  <a:gd name="connsiteX4-961" fmla="*/ 364415 w 1465277"/>
                  <a:gd name="connsiteY4-962" fmla="*/ 411957 h 994285"/>
                  <a:gd name="connsiteX5-963" fmla="*/ 223383 w 1465277"/>
                  <a:gd name="connsiteY5-964" fmla="*/ 789125 h 994285"/>
                  <a:gd name="connsiteX6-965" fmla="*/ 614447 w 1465277"/>
                  <a:gd name="connsiteY6-966" fmla="*/ 89535 h 994285"/>
                  <a:gd name="connsiteX7-967" fmla="*/ 596929 w 1465277"/>
                  <a:gd name="connsiteY7-968" fmla="*/ 994285 h 994285"/>
                  <a:gd name="connsiteX8-969" fmla="*/ 655052 w 1465277"/>
                  <a:gd name="connsiteY8-970" fmla="*/ 61643 h 994285"/>
                  <a:gd name="connsiteX9-971" fmla="*/ 822154 w 1465277"/>
                  <a:gd name="connsiteY9-972" fmla="*/ 976002 h 994285"/>
                  <a:gd name="connsiteX10-973" fmla="*/ 701310 w 1465277"/>
                  <a:gd name="connsiteY10-974" fmla="*/ 71168 h 994285"/>
                  <a:gd name="connsiteX11-975" fmla="*/ 1400011 w 1465277"/>
                  <a:gd name="connsiteY11-976" fmla="*/ 755746 h 994285"/>
                  <a:gd name="connsiteX12-977" fmla="*/ 726097 w 1465277"/>
                  <a:gd name="connsiteY12-978" fmla="*/ 57647 h 994285"/>
                  <a:gd name="connsiteX13-979" fmla="*/ 1465277 w 1465277"/>
                  <a:gd name="connsiteY13-980" fmla="*/ 388081 h 994285"/>
                  <a:gd name="connsiteX14-981" fmla="*/ 1014495 w 1465277"/>
                  <a:gd name="connsiteY14-982" fmla="*/ 64295 h 994285"/>
                  <a:gd name="connsiteX15-983" fmla="*/ 650164 w 1465277"/>
                  <a:gd name="connsiteY15-984" fmla="*/ 0 h 994285"/>
                  <a:gd name="connsiteX16" fmla="*/ 610408 w 1465277"/>
                  <a:gd name="connsiteY16" fmla="*/ 4327 h 994285"/>
                  <a:gd name="connsiteX0-985" fmla="*/ 610408 w 1465277"/>
                  <a:gd name="connsiteY0-986" fmla="*/ 4327 h 994285"/>
                  <a:gd name="connsiteX1-987" fmla="*/ 271547 w 1465277"/>
                  <a:gd name="connsiteY1-988" fmla="*/ 200026 h 994285"/>
                  <a:gd name="connsiteX2-989" fmla="*/ 0 w 1465277"/>
                  <a:gd name="connsiteY2-990" fmla="*/ 612249 h 994285"/>
                  <a:gd name="connsiteX3-991" fmla="*/ 552327 w 1465277"/>
                  <a:gd name="connsiteY3-992" fmla="*/ 83156 h 994285"/>
                  <a:gd name="connsiteX4-993" fmla="*/ 364415 w 1465277"/>
                  <a:gd name="connsiteY4-994" fmla="*/ 411957 h 994285"/>
                  <a:gd name="connsiteX5-995" fmla="*/ 309108 w 1465277"/>
                  <a:gd name="connsiteY5-996" fmla="*/ 862944 h 994285"/>
                  <a:gd name="connsiteX6-997" fmla="*/ 614447 w 1465277"/>
                  <a:gd name="connsiteY6-998" fmla="*/ 89535 h 994285"/>
                  <a:gd name="connsiteX7-999" fmla="*/ 596929 w 1465277"/>
                  <a:gd name="connsiteY7-1000" fmla="*/ 994285 h 994285"/>
                  <a:gd name="connsiteX8-1001" fmla="*/ 655052 w 1465277"/>
                  <a:gd name="connsiteY8-1002" fmla="*/ 61643 h 994285"/>
                  <a:gd name="connsiteX9-1003" fmla="*/ 822154 w 1465277"/>
                  <a:gd name="connsiteY9-1004" fmla="*/ 976002 h 994285"/>
                  <a:gd name="connsiteX10-1005" fmla="*/ 701310 w 1465277"/>
                  <a:gd name="connsiteY10-1006" fmla="*/ 71168 h 994285"/>
                  <a:gd name="connsiteX11-1007" fmla="*/ 1400011 w 1465277"/>
                  <a:gd name="connsiteY11-1008" fmla="*/ 755746 h 994285"/>
                  <a:gd name="connsiteX12-1009" fmla="*/ 726097 w 1465277"/>
                  <a:gd name="connsiteY12-1010" fmla="*/ 57647 h 994285"/>
                  <a:gd name="connsiteX13-1011" fmla="*/ 1465277 w 1465277"/>
                  <a:gd name="connsiteY13-1012" fmla="*/ 388081 h 994285"/>
                  <a:gd name="connsiteX14-1013" fmla="*/ 1014495 w 1465277"/>
                  <a:gd name="connsiteY14-1014" fmla="*/ 64295 h 994285"/>
                  <a:gd name="connsiteX15-1015" fmla="*/ 650164 w 1465277"/>
                  <a:gd name="connsiteY15-1016" fmla="*/ 0 h 994285"/>
                  <a:gd name="connsiteX16-1017" fmla="*/ 610408 w 1465277"/>
                  <a:gd name="connsiteY16-1018" fmla="*/ 4327 h 994285"/>
                  <a:gd name="connsiteX0-1019" fmla="*/ 610408 w 1465277"/>
                  <a:gd name="connsiteY0-1020" fmla="*/ 4327 h 994285"/>
                  <a:gd name="connsiteX1-1021" fmla="*/ 271547 w 1465277"/>
                  <a:gd name="connsiteY1-1022" fmla="*/ 200026 h 994285"/>
                  <a:gd name="connsiteX2-1023" fmla="*/ 0 w 1465277"/>
                  <a:gd name="connsiteY2-1024" fmla="*/ 612249 h 994285"/>
                  <a:gd name="connsiteX3-1025" fmla="*/ 552327 w 1465277"/>
                  <a:gd name="connsiteY3-1026" fmla="*/ 83156 h 994285"/>
                  <a:gd name="connsiteX4-1027" fmla="*/ 381084 w 1465277"/>
                  <a:gd name="connsiteY4-1028" fmla="*/ 359570 h 994285"/>
                  <a:gd name="connsiteX5-1029" fmla="*/ 309108 w 1465277"/>
                  <a:gd name="connsiteY5-1030" fmla="*/ 862944 h 994285"/>
                  <a:gd name="connsiteX6-1031" fmla="*/ 614447 w 1465277"/>
                  <a:gd name="connsiteY6-1032" fmla="*/ 89535 h 994285"/>
                  <a:gd name="connsiteX7-1033" fmla="*/ 596929 w 1465277"/>
                  <a:gd name="connsiteY7-1034" fmla="*/ 994285 h 994285"/>
                  <a:gd name="connsiteX8-1035" fmla="*/ 655052 w 1465277"/>
                  <a:gd name="connsiteY8-1036" fmla="*/ 61643 h 994285"/>
                  <a:gd name="connsiteX9-1037" fmla="*/ 822154 w 1465277"/>
                  <a:gd name="connsiteY9-1038" fmla="*/ 976002 h 994285"/>
                  <a:gd name="connsiteX10-1039" fmla="*/ 701310 w 1465277"/>
                  <a:gd name="connsiteY10-1040" fmla="*/ 71168 h 994285"/>
                  <a:gd name="connsiteX11-1041" fmla="*/ 1400011 w 1465277"/>
                  <a:gd name="connsiteY11-1042" fmla="*/ 755746 h 994285"/>
                  <a:gd name="connsiteX12-1043" fmla="*/ 726097 w 1465277"/>
                  <a:gd name="connsiteY12-1044" fmla="*/ 57647 h 994285"/>
                  <a:gd name="connsiteX13-1045" fmla="*/ 1465277 w 1465277"/>
                  <a:gd name="connsiteY13-1046" fmla="*/ 388081 h 994285"/>
                  <a:gd name="connsiteX14-1047" fmla="*/ 1014495 w 1465277"/>
                  <a:gd name="connsiteY14-1048" fmla="*/ 64295 h 994285"/>
                  <a:gd name="connsiteX15-1049" fmla="*/ 650164 w 1465277"/>
                  <a:gd name="connsiteY15-1050" fmla="*/ 0 h 994285"/>
                  <a:gd name="connsiteX16-1051" fmla="*/ 610408 w 1465277"/>
                  <a:gd name="connsiteY16-1052" fmla="*/ 4327 h 994285"/>
                  <a:gd name="connsiteX0-1053" fmla="*/ 610408 w 1465277"/>
                  <a:gd name="connsiteY0-1054" fmla="*/ 4327 h 994285"/>
                  <a:gd name="connsiteX1-1055" fmla="*/ 271547 w 1465277"/>
                  <a:gd name="connsiteY1-1056" fmla="*/ 200026 h 994285"/>
                  <a:gd name="connsiteX2-1057" fmla="*/ 0 w 1465277"/>
                  <a:gd name="connsiteY2-1058" fmla="*/ 612249 h 994285"/>
                  <a:gd name="connsiteX3-1059" fmla="*/ 552327 w 1465277"/>
                  <a:gd name="connsiteY3-1060" fmla="*/ 83156 h 994285"/>
                  <a:gd name="connsiteX4-1061" fmla="*/ 381084 w 1465277"/>
                  <a:gd name="connsiteY4-1062" fmla="*/ 359570 h 994285"/>
                  <a:gd name="connsiteX5-1063" fmla="*/ 309108 w 1465277"/>
                  <a:gd name="connsiteY5-1064" fmla="*/ 862944 h 994285"/>
                  <a:gd name="connsiteX6-1065" fmla="*/ 614447 w 1465277"/>
                  <a:gd name="connsiteY6-1066" fmla="*/ 89535 h 994285"/>
                  <a:gd name="connsiteX7-1067" fmla="*/ 596929 w 1465277"/>
                  <a:gd name="connsiteY7-1068" fmla="*/ 994285 h 994285"/>
                  <a:gd name="connsiteX8-1069" fmla="*/ 655052 w 1465277"/>
                  <a:gd name="connsiteY8-1070" fmla="*/ 61643 h 994285"/>
                  <a:gd name="connsiteX9-1071" fmla="*/ 822154 w 1465277"/>
                  <a:gd name="connsiteY9-1072" fmla="*/ 976002 h 994285"/>
                  <a:gd name="connsiteX10-1073" fmla="*/ 701310 w 1465277"/>
                  <a:gd name="connsiteY10-1074" fmla="*/ 71168 h 994285"/>
                  <a:gd name="connsiteX11-1075" fmla="*/ 1400011 w 1465277"/>
                  <a:gd name="connsiteY11-1076" fmla="*/ 755746 h 994285"/>
                  <a:gd name="connsiteX12-1077" fmla="*/ 726097 w 1465277"/>
                  <a:gd name="connsiteY12-1078" fmla="*/ 57647 h 994285"/>
                  <a:gd name="connsiteX13-1079" fmla="*/ 1465277 w 1465277"/>
                  <a:gd name="connsiteY13-1080" fmla="*/ 388081 h 994285"/>
                  <a:gd name="connsiteX14-1081" fmla="*/ 1014495 w 1465277"/>
                  <a:gd name="connsiteY14-1082" fmla="*/ 64295 h 994285"/>
                  <a:gd name="connsiteX15-1083" fmla="*/ 650164 w 1465277"/>
                  <a:gd name="connsiteY15-1084" fmla="*/ 0 h 994285"/>
                  <a:gd name="connsiteX16-1085" fmla="*/ 610408 w 1465277"/>
                  <a:gd name="connsiteY16-1086" fmla="*/ 4327 h 994285"/>
                  <a:gd name="connsiteX0-1087" fmla="*/ 610408 w 1465277"/>
                  <a:gd name="connsiteY0-1088" fmla="*/ 4327 h 994285"/>
                  <a:gd name="connsiteX1-1089" fmla="*/ 271547 w 1465277"/>
                  <a:gd name="connsiteY1-1090" fmla="*/ 200026 h 994285"/>
                  <a:gd name="connsiteX2-1091" fmla="*/ 0 w 1465277"/>
                  <a:gd name="connsiteY2-1092" fmla="*/ 612249 h 994285"/>
                  <a:gd name="connsiteX3-1093" fmla="*/ 552327 w 1465277"/>
                  <a:gd name="connsiteY3-1094" fmla="*/ 83156 h 994285"/>
                  <a:gd name="connsiteX4-1095" fmla="*/ 381084 w 1465277"/>
                  <a:gd name="connsiteY4-1096" fmla="*/ 359570 h 994285"/>
                  <a:gd name="connsiteX5-1097" fmla="*/ 309108 w 1465277"/>
                  <a:gd name="connsiteY5-1098" fmla="*/ 862944 h 994285"/>
                  <a:gd name="connsiteX6-1099" fmla="*/ 614447 w 1465277"/>
                  <a:gd name="connsiteY6-1100" fmla="*/ 89535 h 994285"/>
                  <a:gd name="connsiteX7-1101" fmla="*/ 596929 w 1465277"/>
                  <a:gd name="connsiteY7-1102" fmla="*/ 994285 h 994285"/>
                  <a:gd name="connsiteX8-1103" fmla="*/ 655052 w 1465277"/>
                  <a:gd name="connsiteY8-1104" fmla="*/ 61643 h 994285"/>
                  <a:gd name="connsiteX9-1105" fmla="*/ 822154 w 1465277"/>
                  <a:gd name="connsiteY9-1106" fmla="*/ 976002 h 994285"/>
                  <a:gd name="connsiteX10-1107" fmla="*/ 701310 w 1465277"/>
                  <a:gd name="connsiteY10-1108" fmla="*/ 71168 h 994285"/>
                  <a:gd name="connsiteX11-1109" fmla="*/ 1400011 w 1465277"/>
                  <a:gd name="connsiteY11-1110" fmla="*/ 755746 h 994285"/>
                  <a:gd name="connsiteX12-1111" fmla="*/ 726097 w 1465277"/>
                  <a:gd name="connsiteY12-1112" fmla="*/ 57647 h 994285"/>
                  <a:gd name="connsiteX13-1113" fmla="*/ 1465277 w 1465277"/>
                  <a:gd name="connsiteY13-1114" fmla="*/ 388081 h 994285"/>
                  <a:gd name="connsiteX14-1115" fmla="*/ 1014495 w 1465277"/>
                  <a:gd name="connsiteY14-1116" fmla="*/ 64295 h 994285"/>
                  <a:gd name="connsiteX15-1117" fmla="*/ 650164 w 1465277"/>
                  <a:gd name="connsiteY15-1118" fmla="*/ 0 h 994285"/>
                  <a:gd name="connsiteX16-1119" fmla="*/ 610408 w 1465277"/>
                  <a:gd name="connsiteY16-1120" fmla="*/ 4327 h 994285"/>
                  <a:gd name="connsiteX0-1121" fmla="*/ 610408 w 1465277"/>
                  <a:gd name="connsiteY0-1122" fmla="*/ 4327 h 994285"/>
                  <a:gd name="connsiteX1-1123" fmla="*/ 271547 w 1465277"/>
                  <a:gd name="connsiteY1-1124" fmla="*/ 200026 h 994285"/>
                  <a:gd name="connsiteX2-1125" fmla="*/ 0 w 1465277"/>
                  <a:gd name="connsiteY2-1126" fmla="*/ 612249 h 994285"/>
                  <a:gd name="connsiteX3-1127" fmla="*/ 552327 w 1465277"/>
                  <a:gd name="connsiteY3-1128" fmla="*/ 83156 h 994285"/>
                  <a:gd name="connsiteX4-1129" fmla="*/ 381084 w 1465277"/>
                  <a:gd name="connsiteY4-1130" fmla="*/ 359570 h 994285"/>
                  <a:gd name="connsiteX5-1131" fmla="*/ 309108 w 1465277"/>
                  <a:gd name="connsiteY5-1132" fmla="*/ 862944 h 994285"/>
                  <a:gd name="connsiteX6-1133" fmla="*/ 614447 w 1465277"/>
                  <a:gd name="connsiteY6-1134" fmla="*/ 89535 h 994285"/>
                  <a:gd name="connsiteX7-1135" fmla="*/ 596929 w 1465277"/>
                  <a:gd name="connsiteY7-1136" fmla="*/ 994285 h 994285"/>
                  <a:gd name="connsiteX8-1137" fmla="*/ 655052 w 1465277"/>
                  <a:gd name="connsiteY8-1138" fmla="*/ 61643 h 994285"/>
                  <a:gd name="connsiteX9-1139" fmla="*/ 822154 w 1465277"/>
                  <a:gd name="connsiteY9-1140" fmla="*/ 976002 h 994285"/>
                  <a:gd name="connsiteX10-1141" fmla="*/ 701310 w 1465277"/>
                  <a:gd name="connsiteY10-1142" fmla="*/ 71168 h 994285"/>
                  <a:gd name="connsiteX11-1143" fmla="*/ 1400011 w 1465277"/>
                  <a:gd name="connsiteY11-1144" fmla="*/ 755746 h 994285"/>
                  <a:gd name="connsiteX12-1145" fmla="*/ 726097 w 1465277"/>
                  <a:gd name="connsiteY12-1146" fmla="*/ 57647 h 994285"/>
                  <a:gd name="connsiteX13-1147" fmla="*/ 1465277 w 1465277"/>
                  <a:gd name="connsiteY13-1148" fmla="*/ 388081 h 994285"/>
                  <a:gd name="connsiteX14-1149" fmla="*/ 1014495 w 1465277"/>
                  <a:gd name="connsiteY14-1150" fmla="*/ 64295 h 994285"/>
                  <a:gd name="connsiteX15-1151" fmla="*/ 650164 w 1465277"/>
                  <a:gd name="connsiteY15-1152" fmla="*/ 0 h 994285"/>
                  <a:gd name="connsiteX16-1153" fmla="*/ 610408 w 1465277"/>
                  <a:gd name="connsiteY16-1154" fmla="*/ 4327 h 994285"/>
                  <a:gd name="connsiteX0-1155" fmla="*/ 610408 w 1465277"/>
                  <a:gd name="connsiteY0-1156" fmla="*/ 4327 h 994285"/>
                  <a:gd name="connsiteX1-1157" fmla="*/ 271547 w 1465277"/>
                  <a:gd name="connsiteY1-1158" fmla="*/ 200026 h 994285"/>
                  <a:gd name="connsiteX2-1159" fmla="*/ 0 w 1465277"/>
                  <a:gd name="connsiteY2-1160" fmla="*/ 612249 h 994285"/>
                  <a:gd name="connsiteX3-1161" fmla="*/ 552327 w 1465277"/>
                  <a:gd name="connsiteY3-1162" fmla="*/ 83156 h 994285"/>
                  <a:gd name="connsiteX4-1163" fmla="*/ 381084 w 1465277"/>
                  <a:gd name="connsiteY4-1164" fmla="*/ 359570 h 994285"/>
                  <a:gd name="connsiteX5-1165" fmla="*/ 309108 w 1465277"/>
                  <a:gd name="connsiteY5-1166" fmla="*/ 862944 h 994285"/>
                  <a:gd name="connsiteX6-1167" fmla="*/ 602540 w 1465277"/>
                  <a:gd name="connsiteY6-1168" fmla="*/ 89535 h 994285"/>
                  <a:gd name="connsiteX7-1169" fmla="*/ 596929 w 1465277"/>
                  <a:gd name="connsiteY7-1170" fmla="*/ 994285 h 994285"/>
                  <a:gd name="connsiteX8-1171" fmla="*/ 655052 w 1465277"/>
                  <a:gd name="connsiteY8-1172" fmla="*/ 61643 h 994285"/>
                  <a:gd name="connsiteX9-1173" fmla="*/ 822154 w 1465277"/>
                  <a:gd name="connsiteY9-1174" fmla="*/ 976002 h 994285"/>
                  <a:gd name="connsiteX10-1175" fmla="*/ 701310 w 1465277"/>
                  <a:gd name="connsiteY10-1176" fmla="*/ 71168 h 994285"/>
                  <a:gd name="connsiteX11-1177" fmla="*/ 1400011 w 1465277"/>
                  <a:gd name="connsiteY11-1178" fmla="*/ 755746 h 994285"/>
                  <a:gd name="connsiteX12-1179" fmla="*/ 726097 w 1465277"/>
                  <a:gd name="connsiteY12-1180" fmla="*/ 57647 h 994285"/>
                  <a:gd name="connsiteX13-1181" fmla="*/ 1465277 w 1465277"/>
                  <a:gd name="connsiteY13-1182" fmla="*/ 388081 h 994285"/>
                  <a:gd name="connsiteX14-1183" fmla="*/ 1014495 w 1465277"/>
                  <a:gd name="connsiteY14-1184" fmla="*/ 64295 h 994285"/>
                  <a:gd name="connsiteX15-1185" fmla="*/ 650164 w 1465277"/>
                  <a:gd name="connsiteY15-1186" fmla="*/ 0 h 994285"/>
                  <a:gd name="connsiteX16-1187" fmla="*/ 610408 w 1465277"/>
                  <a:gd name="connsiteY16-1188" fmla="*/ 4327 h 994285"/>
                  <a:gd name="connsiteX0-1189" fmla="*/ 610408 w 1465277"/>
                  <a:gd name="connsiteY0-1190" fmla="*/ 4327 h 994285"/>
                  <a:gd name="connsiteX1-1191" fmla="*/ 271547 w 1465277"/>
                  <a:gd name="connsiteY1-1192" fmla="*/ 200026 h 994285"/>
                  <a:gd name="connsiteX2-1193" fmla="*/ 0 w 1465277"/>
                  <a:gd name="connsiteY2-1194" fmla="*/ 612249 h 994285"/>
                  <a:gd name="connsiteX3-1195" fmla="*/ 552327 w 1465277"/>
                  <a:gd name="connsiteY3-1196" fmla="*/ 83156 h 994285"/>
                  <a:gd name="connsiteX4-1197" fmla="*/ 381084 w 1465277"/>
                  <a:gd name="connsiteY4-1198" fmla="*/ 359570 h 994285"/>
                  <a:gd name="connsiteX5-1199" fmla="*/ 309108 w 1465277"/>
                  <a:gd name="connsiteY5-1200" fmla="*/ 862944 h 994285"/>
                  <a:gd name="connsiteX6-1201" fmla="*/ 602540 w 1465277"/>
                  <a:gd name="connsiteY6-1202" fmla="*/ 89535 h 994285"/>
                  <a:gd name="connsiteX7-1203" fmla="*/ 596929 w 1465277"/>
                  <a:gd name="connsiteY7-1204" fmla="*/ 994285 h 994285"/>
                  <a:gd name="connsiteX8-1205" fmla="*/ 655052 w 1465277"/>
                  <a:gd name="connsiteY8-1206" fmla="*/ 61643 h 994285"/>
                  <a:gd name="connsiteX9-1207" fmla="*/ 822154 w 1465277"/>
                  <a:gd name="connsiteY9-1208" fmla="*/ 976002 h 994285"/>
                  <a:gd name="connsiteX10-1209" fmla="*/ 701310 w 1465277"/>
                  <a:gd name="connsiteY10-1210" fmla="*/ 71168 h 994285"/>
                  <a:gd name="connsiteX11-1211" fmla="*/ 1400011 w 1465277"/>
                  <a:gd name="connsiteY11-1212" fmla="*/ 755746 h 994285"/>
                  <a:gd name="connsiteX12-1213" fmla="*/ 726097 w 1465277"/>
                  <a:gd name="connsiteY12-1214" fmla="*/ 57647 h 994285"/>
                  <a:gd name="connsiteX13-1215" fmla="*/ 1465277 w 1465277"/>
                  <a:gd name="connsiteY13-1216" fmla="*/ 388081 h 994285"/>
                  <a:gd name="connsiteX14-1217" fmla="*/ 1014495 w 1465277"/>
                  <a:gd name="connsiteY14-1218" fmla="*/ 64295 h 994285"/>
                  <a:gd name="connsiteX15-1219" fmla="*/ 650164 w 1465277"/>
                  <a:gd name="connsiteY15-1220" fmla="*/ 0 h 994285"/>
                  <a:gd name="connsiteX16-1221" fmla="*/ 610408 w 1465277"/>
                  <a:gd name="connsiteY16-1222" fmla="*/ 4327 h 994285"/>
                  <a:gd name="connsiteX0-1223" fmla="*/ 610408 w 1465277"/>
                  <a:gd name="connsiteY0-1224" fmla="*/ 4327 h 994285"/>
                  <a:gd name="connsiteX1-1225" fmla="*/ 271547 w 1465277"/>
                  <a:gd name="connsiteY1-1226" fmla="*/ 200026 h 994285"/>
                  <a:gd name="connsiteX2-1227" fmla="*/ 0 w 1465277"/>
                  <a:gd name="connsiteY2-1228" fmla="*/ 612249 h 994285"/>
                  <a:gd name="connsiteX3-1229" fmla="*/ 552327 w 1465277"/>
                  <a:gd name="connsiteY3-1230" fmla="*/ 83156 h 994285"/>
                  <a:gd name="connsiteX4-1231" fmla="*/ 381084 w 1465277"/>
                  <a:gd name="connsiteY4-1232" fmla="*/ 359570 h 994285"/>
                  <a:gd name="connsiteX5-1233" fmla="*/ 309108 w 1465277"/>
                  <a:gd name="connsiteY5-1234" fmla="*/ 862944 h 994285"/>
                  <a:gd name="connsiteX6-1235" fmla="*/ 602540 w 1465277"/>
                  <a:gd name="connsiteY6-1236" fmla="*/ 89535 h 994285"/>
                  <a:gd name="connsiteX7-1237" fmla="*/ 596929 w 1465277"/>
                  <a:gd name="connsiteY7-1238" fmla="*/ 994285 h 994285"/>
                  <a:gd name="connsiteX8-1239" fmla="*/ 655052 w 1465277"/>
                  <a:gd name="connsiteY8-1240" fmla="*/ 61643 h 994285"/>
                  <a:gd name="connsiteX9-1241" fmla="*/ 822154 w 1465277"/>
                  <a:gd name="connsiteY9-1242" fmla="*/ 976002 h 994285"/>
                  <a:gd name="connsiteX10-1243" fmla="*/ 701310 w 1465277"/>
                  <a:gd name="connsiteY10-1244" fmla="*/ 71168 h 994285"/>
                  <a:gd name="connsiteX11-1245" fmla="*/ 1400011 w 1465277"/>
                  <a:gd name="connsiteY11-1246" fmla="*/ 755746 h 994285"/>
                  <a:gd name="connsiteX12-1247" fmla="*/ 726097 w 1465277"/>
                  <a:gd name="connsiteY12-1248" fmla="*/ 57647 h 994285"/>
                  <a:gd name="connsiteX13-1249" fmla="*/ 1465277 w 1465277"/>
                  <a:gd name="connsiteY13-1250" fmla="*/ 388081 h 994285"/>
                  <a:gd name="connsiteX14-1251" fmla="*/ 1014495 w 1465277"/>
                  <a:gd name="connsiteY14-1252" fmla="*/ 64295 h 994285"/>
                  <a:gd name="connsiteX15-1253" fmla="*/ 650164 w 1465277"/>
                  <a:gd name="connsiteY15-1254" fmla="*/ 0 h 994285"/>
                  <a:gd name="connsiteX16-1255" fmla="*/ 610408 w 1465277"/>
                  <a:gd name="connsiteY16-1256" fmla="*/ 4327 h 994285"/>
                  <a:gd name="connsiteX0-1257" fmla="*/ 610408 w 1465277"/>
                  <a:gd name="connsiteY0-1258" fmla="*/ 4327 h 994285"/>
                  <a:gd name="connsiteX1-1259" fmla="*/ 271547 w 1465277"/>
                  <a:gd name="connsiteY1-1260" fmla="*/ 200026 h 994285"/>
                  <a:gd name="connsiteX2-1261" fmla="*/ 0 w 1465277"/>
                  <a:gd name="connsiteY2-1262" fmla="*/ 612249 h 994285"/>
                  <a:gd name="connsiteX3-1263" fmla="*/ 552327 w 1465277"/>
                  <a:gd name="connsiteY3-1264" fmla="*/ 83156 h 994285"/>
                  <a:gd name="connsiteX4-1265" fmla="*/ 381084 w 1465277"/>
                  <a:gd name="connsiteY4-1266" fmla="*/ 359570 h 994285"/>
                  <a:gd name="connsiteX5-1267" fmla="*/ 309108 w 1465277"/>
                  <a:gd name="connsiteY5-1268" fmla="*/ 862944 h 994285"/>
                  <a:gd name="connsiteX6-1269" fmla="*/ 602540 w 1465277"/>
                  <a:gd name="connsiteY6-1270" fmla="*/ 89535 h 994285"/>
                  <a:gd name="connsiteX7-1271" fmla="*/ 596929 w 1465277"/>
                  <a:gd name="connsiteY7-1272" fmla="*/ 994285 h 994285"/>
                  <a:gd name="connsiteX8-1273" fmla="*/ 655052 w 1465277"/>
                  <a:gd name="connsiteY8-1274" fmla="*/ 61643 h 994285"/>
                  <a:gd name="connsiteX9-1275" fmla="*/ 822154 w 1465277"/>
                  <a:gd name="connsiteY9-1276" fmla="*/ 976002 h 994285"/>
                  <a:gd name="connsiteX10-1277" fmla="*/ 701310 w 1465277"/>
                  <a:gd name="connsiteY10-1278" fmla="*/ 71168 h 994285"/>
                  <a:gd name="connsiteX11-1279" fmla="*/ 1171411 w 1465277"/>
                  <a:gd name="connsiteY11-1280" fmla="*/ 784321 h 994285"/>
                  <a:gd name="connsiteX12-1281" fmla="*/ 726097 w 1465277"/>
                  <a:gd name="connsiteY12-1282" fmla="*/ 57647 h 994285"/>
                  <a:gd name="connsiteX13-1283" fmla="*/ 1465277 w 1465277"/>
                  <a:gd name="connsiteY13-1284" fmla="*/ 388081 h 994285"/>
                  <a:gd name="connsiteX14-1285" fmla="*/ 1014495 w 1465277"/>
                  <a:gd name="connsiteY14-1286" fmla="*/ 64295 h 994285"/>
                  <a:gd name="connsiteX15-1287" fmla="*/ 650164 w 1465277"/>
                  <a:gd name="connsiteY15-1288" fmla="*/ 0 h 994285"/>
                  <a:gd name="connsiteX16-1289" fmla="*/ 610408 w 1465277"/>
                  <a:gd name="connsiteY16-1290" fmla="*/ 4327 h 994285"/>
                  <a:gd name="connsiteX0-1291" fmla="*/ 610408 w 1465277"/>
                  <a:gd name="connsiteY0-1292" fmla="*/ 4327 h 994285"/>
                  <a:gd name="connsiteX1-1293" fmla="*/ 271547 w 1465277"/>
                  <a:gd name="connsiteY1-1294" fmla="*/ 200026 h 994285"/>
                  <a:gd name="connsiteX2-1295" fmla="*/ 0 w 1465277"/>
                  <a:gd name="connsiteY2-1296" fmla="*/ 612249 h 994285"/>
                  <a:gd name="connsiteX3-1297" fmla="*/ 552327 w 1465277"/>
                  <a:gd name="connsiteY3-1298" fmla="*/ 83156 h 994285"/>
                  <a:gd name="connsiteX4-1299" fmla="*/ 381084 w 1465277"/>
                  <a:gd name="connsiteY4-1300" fmla="*/ 359570 h 994285"/>
                  <a:gd name="connsiteX5-1301" fmla="*/ 309108 w 1465277"/>
                  <a:gd name="connsiteY5-1302" fmla="*/ 862944 h 994285"/>
                  <a:gd name="connsiteX6-1303" fmla="*/ 602540 w 1465277"/>
                  <a:gd name="connsiteY6-1304" fmla="*/ 89535 h 994285"/>
                  <a:gd name="connsiteX7-1305" fmla="*/ 596929 w 1465277"/>
                  <a:gd name="connsiteY7-1306" fmla="*/ 994285 h 994285"/>
                  <a:gd name="connsiteX8-1307" fmla="*/ 655052 w 1465277"/>
                  <a:gd name="connsiteY8-1308" fmla="*/ 61643 h 994285"/>
                  <a:gd name="connsiteX9-1309" fmla="*/ 822154 w 1465277"/>
                  <a:gd name="connsiteY9-1310" fmla="*/ 976002 h 994285"/>
                  <a:gd name="connsiteX10-1311" fmla="*/ 701310 w 1465277"/>
                  <a:gd name="connsiteY10-1312" fmla="*/ 71168 h 994285"/>
                  <a:gd name="connsiteX11-1313" fmla="*/ 1171411 w 1465277"/>
                  <a:gd name="connsiteY11-1314" fmla="*/ 784321 h 994285"/>
                  <a:gd name="connsiteX12-1315" fmla="*/ 950203 w 1465277"/>
                  <a:gd name="connsiteY12-1316" fmla="*/ 302419 h 994285"/>
                  <a:gd name="connsiteX13-1317" fmla="*/ 726097 w 1465277"/>
                  <a:gd name="connsiteY13-1318" fmla="*/ 57647 h 994285"/>
                  <a:gd name="connsiteX14-1319" fmla="*/ 1465277 w 1465277"/>
                  <a:gd name="connsiteY14-1320" fmla="*/ 388081 h 994285"/>
                  <a:gd name="connsiteX15-1321" fmla="*/ 1014495 w 1465277"/>
                  <a:gd name="connsiteY15-1322" fmla="*/ 64295 h 994285"/>
                  <a:gd name="connsiteX16-1323" fmla="*/ 650164 w 1465277"/>
                  <a:gd name="connsiteY16-1324" fmla="*/ 0 h 994285"/>
                  <a:gd name="connsiteX17" fmla="*/ 610408 w 1465277"/>
                  <a:gd name="connsiteY17" fmla="*/ 4327 h 994285"/>
                  <a:gd name="connsiteX0-1325" fmla="*/ 610408 w 1465277"/>
                  <a:gd name="connsiteY0-1326" fmla="*/ 4327 h 994285"/>
                  <a:gd name="connsiteX1-1327" fmla="*/ 271547 w 1465277"/>
                  <a:gd name="connsiteY1-1328" fmla="*/ 200026 h 994285"/>
                  <a:gd name="connsiteX2-1329" fmla="*/ 0 w 1465277"/>
                  <a:gd name="connsiteY2-1330" fmla="*/ 612249 h 994285"/>
                  <a:gd name="connsiteX3-1331" fmla="*/ 552327 w 1465277"/>
                  <a:gd name="connsiteY3-1332" fmla="*/ 83156 h 994285"/>
                  <a:gd name="connsiteX4-1333" fmla="*/ 381084 w 1465277"/>
                  <a:gd name="connsiteY4-1334" fmla="*/ 359570 h 994285"/>
                  <a:gd name="connsiteX5-1335" fmla="*/ 309108 w 1465277"/>
                  <a:gd name="connsiteY5-1336" fmla="*/ 862944 h 994285"/>
                  <a:gd name="connsiteX6-1337" fmla="*/ 602540 w 1465277"/>
                  <a:gd name="connsiteY6-1338" fmla="*/ 89535 h 994285"/>
                  <a:gd name="connsiteX7-1339" fmla="*/ 596929 w 1465277"/>
                  <a:gd name="connsiteY7-1340" fmla="*/ 994285 h 994285"/>
                  <a:gd name="connsiteX8-1341" fmla="*/ 655052 w 1465277"/>
                  <a:gd name="connsiteY8-1342" fmla="*/ 61643 h 994285"/>
                  <a:gd name="connsiteX9-1343" fmla="*/ 822154 w 1465277"/>
                  <a:gd name="connsiteY9-1344" fmla="*/ 976002 h 994285"/>
                  <a:gd name="connsiteX10-1345" fmla="*/ 701310 w 1465277"/>
                  <a:gd name="connsiteY10-1346" fmla="*/ 71168 h 994285"/>
                  <a:gd name="connsiteX11-1347" fmla="*/ 1171411 w 1465277"/>
                  <a:gd name="connsiteY11-1348" fmla="*/ 784321 h 994285"/>
                  <a:gd name="connsiteX12-1349" fmla="*/ 950203 w 1465277"/>
                  <a:gd name="connsiteY12-1350" fmla="*/ 302419 h 994285"/>
                  <a:gd name="connsiteX13-1351" fmla="*/ 726097 w 1465277"/>
                  <a:gd name="connsiteY13-1352" fmla="*/ 57647 h 994285"/>
                  <a:gd name="connsiteX14-1353" fmla="*/ 1465277 w 1465277"/>
                  <a:gd name="connsiteY14-1354" fmla="*/ 388081 h 994285"/>
                  <a:gd name="connsiteX15-1355" fmla="*/ 1014495 w 1465277"/>
                  <a:gd name="connsiteY15-1356" fmla="*/ 64295 h 994285"/>
                  <a:gd name="connsiteX16-1357" fmla="*/ 650164 w 1465277"/>
                  <a:gd name="connsiteY16-1358" fmla="*/ 0 h 994285"/>
                  <a:gd name="connsiteX17-1359" fmla="*/ 610408 w 1465277"/>
                  <a:gd name="connsiteY17-1360" fmla="*/ 4327 h 994285"/>
                  <a:gd name="connsiteX0-1361" fmla="*/ 610408 w 1465277"/>
                  <a:gd name="connsiteY0-1362" fmla="*/ 4327 h 994285"/>
                  <a:gd name="connsiteX1-1363" fmla="*/ 271547 w 1465277"/>
                  <a:gd name="connsiteY1-1364" fmla="*/ 200026 h 994285"/>
                  <a:gd name="connsiteX2-1365" fmla="*/ 0 w 1465277"/>
                  <a:gd name="connsiteY2-1366" fmla="*/ 612249 h 994285"/>
                  <a:gd name="connsiteX3-1367" fmla="*/ 552327 w 1465277"/>
                  <a:gd name="connsiteY3-1368" fmla="*/ 83156 h 994285"/>
                  <a:gd name="connsiteX4-1369" fmla="*/ 381084 w 1465277"/>
                  <a:gd name="connsiteY4-1370" fmla="*/ 359570 h 994285"/>
                  <a:gd name="connsiteX5-1371" fmla="*/ 309108 w 1465277"/>
                  <a:gd name="connsiteY5-1372" fmla="*/ 862944 h 994285"/>
                  <a:gd name="connsiteX6-1373" fmla="*/ 602540 w 1465277"/>
                  <a:gd name="connsiteY6-1374" fmla="*/ 89535 h 994285"/>
                  <a:gd name="connsiteX7-1375" fmla="*/ 596929 w 1465277"/>
                  <a:gd name="connsiteY7-1376" fmla="*/ 994285 h 994285"/>
                  <a:gd name="connsiteX8-1377" fmla="*/ 655052 w 1465277"/>
                  <a:gd name="connsiteY8-1378" fmla="*/ 61643 h 994285"/>
                  <a:gd name="connsiteX9-1379" fmla="*/ 822154 w 1465277"/>
                  <a:gd name="connsiteY9-1380" fmla="*/ 976002 h 994285"/>
                  <a:gd name="connsiteX10-1381" fmla="*/ 701310 w 1465277"/>
                  <a:gd name="connsiteY10-1382" fmla="*/ 71168 h 994285"/>
                  <a:gd name="connsiteX11-1383" fmla="*/ 1171411 w 1465277"/>
                  <a:gd name="connsiteY11-1384" fmla="*/ 784321 h 994285"/>
                  <a:gd name="connsiteX12-1385" fmla="*/ 950203 w 1465277"/>
                  <a:gd name="connsiteY12-1386" fmla="*/ 302419 h 994285"/>
                  <a:gd name="connsiteX13-1387" fmla="*/ 726097 w 1465277"/>
                  <a:gd name="connsiteY13-1388" fmla="*/ 57647 h 994285"/>
                  <a:gd name="connsiteX14-1389" fmla="*/ 1465277 w 1465277"/>
                  <a:gd name="connsiteY14-1390" fmla="*/ 388081 h 994285"/>
                  <a:gd name="connsiteX15-1391" fmla="*/ 1014495 w 1465277"/>
                  <a:gd name="connsiteY15-1392" fmla="*/ 64295 h 994285"/>
                  <a:gd name="connsiteX16-1393" fmla="*/ 650164 w 1465277"/>
                  <a:gd name="connsiteY16-1394" fmla="*/ 0 h 994285"/>
                  <a:gd name="connsiteX17-1395" fmla="*/ 610408 w 1465277"/>
                  <a:gd name="connsiteY17-1396" fmla="*/ 4327 h 994285"/>
                  <a:gd name="connsiteX0-1397" fmla="*/ 610408 w 1465277"/>
                  <a:gd name="connsiteY0-1398" fmla="*/ 4327 h 994285"/>
                  <a:gd name="connsiteX1-1399" fmla="*/ 271547 w 1465277"/>
                  <a:gd name="connsiteY1-1400" fmla="*/ 200026 h 994285"/>
                  <a:gd name="connsiteX2-1401" fmla="*/ 0 w 1465277"/>
                  <a:gd name="connsiteY2-1402" fmla="*/ 612249 h 994285"/>
                  <a:gd name="connsiteX3-1403" fmla="*/ 552327 w 1465277"/>
                  <a:gd name="connsiteY3-1404" fmla="*/ 83156 h 994285"/>
                  <a:gd name="connsiteX4-1405" fmla="*/ 381084 w 1465277"/>
                  <a:gd name="connsiteY4-1406" fmla="*/ 359570 h 994285"/>
                  <a:gd name="connsiteX5-1407" fmla="*/ 309108 w 1465277"/>
                  <a:gd name="connsiteY5-1408" fmla="*/ 862944 h 994285"/>
                  <a:gd name="connsiteX6-1409" fmla="*/ 602540 w 1465277"/>
                  <a:gd name="connsiteY6-1410" fmla="*/ 89535 h 994285"/>
                  <a:gd name="connsiteX7-1411" fmla="*/ 596929 w 1465277"/>
                  <a:gd name="connsiteY7-1412" fmla="*/ 994285 h 994285"/>
                  <a:gd name="connsiteX8-1413" fmla="*/ 655052 w 1465277"/>
                  <a:gd name="connsiteY8-1414" fmla="*/ 61643 h 994285"/>
                  <a:gd name="connsiteX9-1415" fmla="*/ 822154 w 1465277"/>
                  <a:gd name="connsiteY9-1416" fmla="*/ 976002 h 994285"/>
                  <a:gd name="connsiteX10-1417" fmla="*/ 694166 w 1465277"/>
                  <a:gd name="connsiteY10-1418" fmla="*/ 85456 h 994285"/>
                  <a:gd name="connsiteX11-1419" fmla="*/ 1171411 w 1465277"/>
                  <a:gd name="connsiteY11-1420" fmla="*/ 784321 h 994285"/>
                  <a:gd name="connsiteX12-1421" fmla="*/ 950203 w 1465277"/>
                  <a:gd name="connsiteY12-1422" fmla="*/ 302419 h 994285"/>
                  <a:gd name="connsiteX13-1423" fmla="*/ 726097 w 1465277"/>
                  <a:gd name="connsiteY13-1424" fmla="*/ 57647 h 994285"/>
                  <a:gd name="connsiteX14-1425" fmla="*/ 1465277 w 1465277"/>
                  <a:gd name="connsiteY14-1426" fmla="*/ 388081 h 994285"/>
                  <a:gd name="connsiteX15-1427" fmla="*/ 1014495 w 1465277"/>
                  <a:gd name="connsiteY15-1428" fmla="*/ 64295 h 994285"/>
                  <a:gd name="connsiteX16-1429" fmla="*/ 650164 w 1465277"/>
                  <a:gd name="connsiteY16-1430" fmla="*/ 0 h 994285"/>
                  <a:gd name="connsiteX17-1431" fmla="*/ 610408 w 1465277"/>
                  <a:gd name="connsiteY17-1432" fmla="*/ 4327 h 994285"/>
                  <a:gd name="connsiteX0-1433" fmla="*/ 610408 w 1465277"/>
                  <a:gd name="connsiteY0-1434" fmla="*/ 4327 h 994285"/>
                  <a:gd name="connsiteX1-1435" fmla="*/ 271547 w 1465277"/>
                  <a:gd name="connsiteY1-1436" fmla="*/ 200026 h 994285"/>
                  <a:gd name="connsiteX2-1437" fmla="*/ 0 w 1465277"/>
                  <a:gd name="connsiteY2-1438" fmla="*/ 612249 h 994285"/>
                  <a:gd name="connsiteX3-1439" fmla="*/ 552327 w 1465277"/>
                  <a:gd name="connsiteY3-1440" fmla="*/ 83156 h 994285"/>
                  <a:gd name="connsiteX4-1441" fmla="*/ 381084 w 1465277"/>
                  <a:gd name="connsiteY4-1442" fmla="*/ 359570 h 994285"/>
                  <a:gd name="connsiteX5-1443" fmla="*/ 309108 w 1465277"/>
                  <a:gd name="connsiteY5-1444" fmla="*/ 862944 h 994285"/>
                  <a:gd name="connsiteX6-1445" fmla="*/ 602540 w 1465277"/>
                  <a:gd name="connsiteY6-1446" fmla="*/ 89535 h 994285"/>
                  <a:gd name="connsiteX7-1447" fmla="*/ 596929 w 1465277"/>
                  <a:gd name="connsiteY7-1448" fmla="*/ 994285 h 994285"/>
                  <a:gd name="connsiteX8-1449" fmla="*/ 655052 w 1465277"/>
                  <a:gd name="connsiteY8-1450" fmla="*/ 61643 h 994285"/>
                  <a:gd name="connsiteX9-1451" fmla="*/ 822154 w 1465277"/>
                  <a:gd name="connsiteY9-1452" fmla="*/ 976002 h 994285"/>
                  <a:gd name="connsiteX10-1453" fmla="*/ 694166 w 1465277"/>
                  <a:gd name="connsiteY10-1454" fmla="*/ 85456 h 994285"/>
                  <a:gd name="connsiteX11-1455" fmla="*/ 1171411 w 1465277"/>
                  <a:gd name="connsiteY11-1456" fmla="*/ 784321 h 994285"/>
                  <a:gd name="connsiteX12-1457" fmla="*/ 950203 w 1465277"/>
                  <a:gd name="connsiteY12-1458" fmla="*/ 302419 h 994285"/>
                  <a:gd name="connsiteX13-1459" fmla="*/ 726097 w 1465277"/>
                  <a:gd name="connsiteY13-1460" fmla="*/ 57647 h 994285"/>
                  <a:gd name="connsiteX14-1461" fmla="*/ 1465277 w 1465277"/>
                  <a:gd name="connsiteY14-1462" fmla="*/ 388081 h 994285"/>
                  <a:gd name="connsiteX15-1463" fmla="*/ 1014495 w 1465277"/>
                  <a:gd name="connsiteY15-1464" fmla="*/ 64295 h 994285"/>
                  <a:gd name="connsiteX16-1465" fmla="*/ 650164 w 1465277"/>
                  <a:gd name="connsiteY16-1466" fmla="*/ 0 h 994285"/>
                  <a:gd name="connsiteX17-1467" fmla="*/ 610408 w 1465277"/>
                  <a:gd name="connsiteY17-1468" fmla="*/ 4327 h 994285"/>
                  <a:gd name="connsiteX0-1469" fmla="*/ 610408 w 1465277"/>
                  <a:gd name="connsiteY0-1470" fmla="*/ 4327 h 994285"/>
                  <a:gd name="connsiteX1-1471" fmla="*/ 271547 w 1465277"/>
                  <a:gd name="connsiteY1-1472" fmla="*/ 200026 h 994285"/>
                  <a:gd name="connsiteX2-1473" fmla="*/ 0 w 1465277"/>
                  <a:gd name="connsiteY2-1474" fmla="*/ 612249 h 994285"/>
                  <a:gd name="connsiteX3-1475" fmla="*/ 552327 w 1465277"/>
                  <a:gd name="connsiteY3-1476" fmla="*/ 83156 h 994285"/>
                  <a:gd name="connsiteX4-1477" fmla="*/ 381084 w 1465277"/>
                  <a:gd name="connsiteY4-1478" fmla="*/ 359570 h 994285"/>
                  <a:gd name="connsiteX5-1479" fmla="*/ 309108 w 1465277"/>
                  <a:gd name="connsiteY5-1480" fmla="*/ 862944 h 994285"/>
                  <a:gd name="connsiteX6-1481" fmla="*/ 602540 w 1465277"/>
                  <a:gd name="connsiteY6-1482" fmla="*/ 89535 h 994285"/>
                  <a:gd name="connsiteX7-1483" fmla="*/ 596929 w 1465277"/>
                  <a:gd name="connsiteY7-1484" fmla="*/ 994285 h 994285"/>
                  <a:gd name="connsiteX8-1485" fmla="*/ 655052 w 1465277"/>
                  <a:gd name="connsiteY8-1486" fmla="*/ 61643 h 994285"/>
                  <a:gd name="connsiteX9-1487" fmla="*/ 822154 w 1465277"/>
                  <a:gd name="connsiteY9-1488" fmla="*/ 976002 h 994285"/>
                  <a:gd name="connsiteX10-1489" fmla="*/ 694166 w 1465277"/>
                  <a:gd name="connsiteY10-1490" fmla="*/ 85456 h 994285"/>
                  <a:gd name="connsiteX11-1491" fmla="*/ 1171411 w 1465277"/>
                  <a:gd name="connsiteY11-1492" fmla="*/ 784321 h 994285"/>
                  <a:gd name="connsiteX12-1493" fmla="*/ 950203 w 1465277"/>
                  <a:gd name="connsiteY12-1494" fmla="*/ 302419 h 994285"/>
                  <a:gd name="connsiteX13-1495" fmla="*/ 726097 w 1465277"/>
                  <a:gd name="connsiteY13-1496" fmla="*/ 57647 h 994285"/>
                  <a:gd name="connsiteX14-1497" fmla="*/ 1465277 w 1465277"/>
                  <a:gd name="connsiteY14-1498" fmla="*/ 388081 h 994285"/>
                  <a:gd name="connsiteX15-1499" fmla="*/ 1014495 w 1465277"/>
                  <a:gd name="connsiteY15-1500" fmla="*/ 64295 h 994285"/>
                  <a:gd name="connsiteX16-1501" fmla="*/ 650164 w 1465277"/>
                  <a:gd name="connsiteY16-1502" fmla="*/ 0 h 994285"/>
                  <a:gd name="connsiteX17-1503" fmla="*/ 610408 w 1465277"/>
                  <a:gd name="connsiteY17-1504" fmla="*/ 4327 h 994285"/>
                  <a:gd name="connsiteX0-1505" fmla="*/ 610408 w 1365264"/>
                  <a:gd name="connsiteY0-1506" fmla="*/ 4327 h 994285"/>
                  <a:gd name="connsiteX1-1507" fmla="*/ 271547 w 1365264"/>
                  <a:gd name="connsiteY1-1508" fmla="*/ 200026 h 994285"/>
                  <a:gd name="connsiteX2-1509" fmla="*/ 0 w 1365264"/>
                  <a:gd name="connsiteY2-1510" fmla="*/ 612249 h 994285"/>
                  <a:gd name="connsiteX3-1511" fmla="*/ 552327 w 1365264"/>
                  <a:gd name="connsiteY3-1512" fmla="*/ 83156 h 994285"/>
                  <a:gd name="connsiteX4-1513" fmla="*/ 381084 w 1365264"/>
                  <a:gd name="connsiteY4-1514" fmla="*/ 359570 h 994285"/>
                  <a:gd name="connsiteX5-1515" fmla="*/ 309108 w 1365264"/>
                  <a:gd name="connsiteY5-1516" fmla="*/ 862944 h 994285"/>
                  <a:gd name="connsiteX6-1517" fmla="*/ 602540 w 1365264"/>
                  <a:gd name="connsiteY6-1518" fmla="*/ 89535 h 994285"/>
                  <a:gd name="connsiteX7-1519" fmla="*/ 596929 w 1365264"/>
                  <a:gd name="connsiteY7-1520" fmla="*/ 994285 h 994285"/>
                  <a:gd name="connsiteX8-1521" fmla="*/ 655052 w 1365264"/>
                  <a:gd name="connsiteY8-1522" fmla="*/ 61643 h 994285"/>
                  <a:gd name="connsiteX9-1523" fmla="*/ 822154 w 1365264"/>
                  <a:gd name="connsiteY9-1524" fmla="*/ 976002 h 994285"/>
                  <a:gd name="connsiteX10-1525" fmla="*/ 694166 w 1365264"/>
                  <a:gd name="connsiteY10-1526" fmla="*/ 85456 h 994285"/>
                  <a:gd name="connsiteX11-1527" fmla="*/ 1171411 w 1365264"/>
                  <a:gd name="connsiteY11-1528" fmla="*/ 784321 h 994285"/>
                  <a:gd name="connsiteX12-1529" fmla="*/ 950203 w 1365264"/>
                  <a:gd name="connsiteY12-1530" fmla="*/ 302419 h 994285"/>
                  <a:gd name="connsiteX13-1531" fmla="*/ 726097 w 1365264"/>
                  <a:gd name="connsiteY13-1532" fmla="*/ 57647 h 994285"/>
                  <a:gd name="connsiteX14-1533" fmla="*/ 1365264 w 1365264"/>
                  <a:gd name="connsiteY14-1534" fmla="*/ 507144 h 994285"/>
                  <a:gd name="connsiteX15-1535" fmla="*/ 1014495 w 1365264"/>
                  <a:gd name="connsiteY15-1536" fmla="*/ 64295 h 994285"/>
                  <a:gd name="connsiteX16-1537" fmla="*/ 650164 w 1365264"/>
                  <a:gd name="connsiteY16-1538" fmla="*/ 0 h 994285"/>
                  <a:gd name="connsiteX17-1539" fmla="*/ 610408 w 1365264"/>
                  <a:gd name="connsiteY17-1540" fmla="*/ 4327 h 994285"/>
                  <a:gd name="connsiteX0-1541" fmla="*/ 610408 w 1365264"/>
                  <a:gd name="connsiteY0-1542" fmla="*/ 4327 h 994285"/>
                  <a:gd name="connsiteX1-1543" fmla="*/ 271547 w 1365264"/>
                  <a:gd name="connsiteY1-1544" fmla="*/ 200026 h 994285"/>
                  <a:gd name="connsiteX2-1545" fmla="*/ 0 w 1365264"/>
                  <a:gd name="connsiteY2-1546" fmla="*/ 612249 h 994285"/>
                  <a:gd name="connsiteX3-1547" fmla="*/ 552327 w 1365264"/>
                  <a:gd name="connsiteY3-1548" fmla="*/ 83156 h 994285"/>
                  <a:gd name="connsiteX4-1549" fmla="*/ 381084 w 1365264"/>
                  <a:gd name="connsiteY4-1550" fmla="*/ 359570 h 994285"/>
                  <a:gd name="connsiteX5-1551" fmla="*/ 309108 w 1365264"/>
                  <a:gd name="connsiteY5-1552" fmla="*/ 862944 h 994285"/>
                  <a:gd name="connsiteX6-1553" fmla="*/ 602540 w 1365264"/>
                  <a:gd name="connsiteY6-1554" fmla="*/ 89535 h 994285"/>
                  <a:gd name="connsiteX7-1555" fmla="*/ 596929 w 1365264"/>
                  <a:gd name="connsiteY7-1556" fmla="*/ 994285 h 994285"/>
                  <a:gd name="connsiteX8-1557" fmla="*/ 655052 w 1365264"/>
                  <a:gd name="connsiteY8-1558" fmla="*/ 61643 h 994285"/>
                  <a:gd name="connsiteX9-1559" fmla="*/ 822154 w 1365264"/>
                  <a:gd name="connsiteY9-1560" fmla="*/ 976002 h 994285"/>
                  <a:gd name="connsiteX10-1561" fmla="*/ 694166 w 1365264"/>
                  <a:gd name="connsiteY10-1562" fmla="*/ 85456 h 994285"/>
                  <a:gd name="connsiteX11-1563" fmla="*/ 1171411 w 1365264"/>
                  <a:gd name="connsiteY11-1564" fmla="*/ 784321 h 994285"/>
                  <a:gd name="connsiteX12-1565" fmla="*/ 950203 w 1365264"/>
                  <a:gd name="connsiteY12-1566" fmla="*/ 302419 h 994285"/>
                  <a:gd name="connsiteX13-1567" fmla="*/ 726097 w 1365264"/>
                  <a:gd name="connsiteY13-1568" fmla="*/ 57647 h 994285"/>
                  <a:gd name="connsiteX14-1569" fmla="*/ 1365264 w 1365264"/>
                  <a:gd name="connsiteY14-1570" fmla="*/ 507144 h 994285"/>
                  <a:gd name="connsiteX15-1571" fmla="*/ 1040689 w 1365264"/>
                  <a:gd name="connsiteY15-1572" fmla="*/ 154782 h 994285"/>
                  <a:gd name="connsiteX16-1573" fmla="*/ 650164 w 1365264"/>
                  <a:gd name="connsiteY16-1574" fmla="*/ 0 h 994285"/>
                  <a:gd name="connsiteX17-1575" fmla="*/ 610408 w 1365264"/>
                  <a:gd name="connsiteY17-1576" fmla="*/ 4327 h 994285"/>
                  <a:gd name="connsiteX0-1577" fmla="*/ 610408 w 1365264"/>
                  <a:gd name="connsiteY0-1578" fmla="*/ 4327 h 994285"/>
                  <a:gd name="connsiteX1-1579" fmla="*/ 271547 w 1365264"/>
                  <a:gd name="connsiteY1-1580" fmla="*/ 200026 h 994285"/>
                  <a:gd name="connsiteX2-1581" fmla="*/ 0 w 1365264"/>
                  <a:gd name="connsiteY2-1582" fmla="*/ 612249 h 994285"/>
                  <a:gd name="connsiteX3-1583" fmla="*/ 552327 w 1365264"/>
                  <a:gd name="connsiteY3-1584" fmla="*/ 83156 h 994285"/>
                  <a:gd name="connsiteX4-1585" fmla="*/ 381084 w 1365264"/>
                  <a:gd name="connsiteY4-1586" fmla="*/ 359570 h 994285"/>
                  <a:gd name="connsiteX5-1587" fmla="*/ 309108 w 1365264"/>
                  <a:gd name="connsiteY5-1588" fmla="*/ 862944 h 994285"/>
                  <a:gd name="connsiteX6-1589" fmla="*/ 602540 w 1365264"/>
                  <a:gd name="connsiteY6-1590" fmla="*/ 89535 h 994285"/>
                  <a:gd name="connsiteX7-1591" fmla="*/ 596929 w 1365264"/>
                  <a:gd name="connsiteY7-1592" fmla="*/ 994285 h 994285"/>
                  <a:gd name="connsiteX8-1593" fmla="*/ 655052 w 1365264"/>
                  <a:gd name="connsiteY8-1594" fmla="*/ 61643 h 994285"/>
                  <a:gd name="connsiteX9-1595" fmla="*/ 822154 w 1365264"/>
                  <a:gd name="connsiteY9-1596" fmla="*/ 976002 h 994285"/>
                  <a:gd name="connsiteX10-1597" fmla="*/ 694166 w 1365264"/>
                  <a:gd name="connsiteY10-1598" fmla="*/ 85456 h 994285"/>
                  <a:gd name="connsiteX11-1599" fmla="*/ 1171411 w 1365264"/>
                  <a:gd name="connsiteY11-1600" fmla="*/ 784321 h 994285"/>
                  <a:gd name="connsiteX12-1601" fmla="*/ 950203 w 1365264"/>
                  <a:gd name="connsiteY12-1602" fmla="*/ 302419 h 994285"/>
                  <a:gd name="connsiteX13-1603" fmla="*/ 726097 w 1365264"/>
                  <a:gd name="connsiteY13-1604" fmla="*/ 57647 h 994285"/>
                  <a:gd name="connsiteX14-1605" fmla="*/ 1365264 w 1365264"/>
                  <a:gd name="connsiteY14-1606" fmla="*/ 507144 h 994285"/>
                  <a:gd name="connsiteX15-1607" fmla="*/ 1040689 w 1365264"/>
                  <a:gd name="connsiteY15-1608" fmla="*/ 154782 h 994285"/>
                  <a:gd name="connsiteX16-1609" fmla="*/ 650164 w 1365264"/>
                  <a:gd name="connsiteY16-1610" fmla="*/ 0 h 994285"/>
                  <a:gd name="connsiteX17-1611" fmla="*/ 610408 w 1365264"/>
                  <a:gd name="connsiteY17-1612" fmla="*/ 4327 h 994285"/>
                  <a:gd name="connsiteX0-1613" fmla="*/ 610408 w 1365264"/>
                  <a:gd name="connsiteY0-1614" fmla="*/ 4327 h 994285"/>
                  <a:gd name="connsiteX1-1615" fmla="*/ 271547 w 1365264"/>
                  <a:gd name="connsiteY1-1616" fmla="*/ 200026 h 994285"/>
                  <a:gd name="connsiteX2-1617" fmla="*/ 0 w 1365264"/>
                  <a:gd name="connsiteY2-1618" fmla="*/ 612249 h 994285"/>
                  <a:gd name="connsiteX3-1619" fmla="*/ 552327 w 1365264"/>
                  <a:gd name="connsiteY3-1620" fmla="*/ 83156 h 994285"/>
                  <a:gd name="connsiteX4-1621" fmla="*/ 381084 w 1365264"/>
                  <a:gd name="connsiteY4-1622" fmla="*/ 359570 h 994285"/>
                  <a:gd name="connsiteX5-1623" fmla="*/ 309108 w 1365264"/>
                  <a:gd name="connsiteY5-1624" fmla="*/ 862944 h 994285"/>
                  <a:gd name="connsiteX6-1625" fmla="*/ 602540 w 1365264"/>
                  <a:gd name="connsiteY6-1626" fmla="*/ 89535 h 994285"/>
                  <a:gd name="connsiteX7-1627" fmla="*/ 596929 w 1365264"/>
                  <a:gd name="connsiteY7-1628" fmla="*/ 994285 h 994285"/>
                  <a:gd name="connsiteX8-1629" fmla="*/ 655052 w 1365264"/>
                  <a:gd name="connsiteY8-1630" fmla="*/ 61643 h 994285"/>
                  <a:gd name="connsiteX9-1631" fmla="*/ 822154 w 1365264"/>
                  <a:gd name="connsiteY9-1632" fmla="*/ 976002 h 994285"/>
                  <a:gd name="connsiteX10-1633" fmla="*/ 694166 w 1365264"/>
                  <a:gd name="connsiteY10-1634" fmla="*/ 85456 h 994285"/>
                  <a:gd name="connsiteX11-1635" fmla="*/ 1171411 w 1365264"/>
                  <a:gd name="connsiteY11-1636" fmla="*/ 784321 h 994285"/>
                  <a:gd name="connsiteX12-1637" fmla="*/ 950203 w 1365264"/>
                  <a:gd name="connsiteY12-1638" fmla="*/ 302419 h 994285"/>
                  <a:gd name="connsiteX13-1639" fmla="*/ 726097 w 1365264"/>
                  <a:gd name="connsiteY13-1640" fmla="*/ 57647 h 994285"/>
                  <a:gd name="connsiteX14-1641" fmla="*/ 1365264 w 1365264"/>
                  <a:gd name="connsiteY14-1642" fmla="*/ 507144 h 994285"/>
                  <a:gd name="connsiteX15-1643" fmla="*/ 1040689 w 1365264"/>
                  <a:gd name="connsiteY15-1644" fmla="*/ 154782 h 994285"/>
                  <a:gd name="connsiteX16-1645" fmla="*/ 650164 w 1365264"/>
                  <a:gd name="connsiteY16-1646" fmla="*/ 0 h 994285"/>
                  <a:gd name="connsiteX17-1647" fmla="*/ 610408 w 1365264"/>
                  <a:gd name="connsiteY17-1648" fmla="*/ 4327 h 994285"/>
                  <a:gd name="connsiteX0-1649" fmla="*/ 610408 w 1336689"/>
                  <a:gd name="connsiteY0-1650" fmla="*/ 4327 h 994285"/>
                  <a:gd name="connsiteX1-1651" fmla="*/ 271547 w 1336689"/>
                  <a:gd name="connsiteY1-1652" fmla="*/ 200026 h 994285"/>
                  <a:gd name="connsiteX2-1653" fmla="*/ 0 w 1336689"/>
                  <a:gd name="connsiteY2-1654" fmla="*/ 612249 h 994285"/>
                  <a:gd name="connsiteX3-1655" fmla="*/ 552327 w 1336689"/>
                  <a:gd name="connsiteY3-1656" fmla="*/ 83156 h 994285"/>
                  <a:gd name="connsiteX4-1657" fmla="*/ 381084 w 1336689"/>
                  <a:gd name="connsiteY4-1658" fmla="*/ 359570 h 994285"/>
                  <a:gd name="connsiteX5-1659" fmla="*/ 309108 w 1336689"/>
                  <a:gd name="connsiteY5-1660" fmla="*/ 862944 h 994285"/>
                  <a:gd name="connsiteX6-1661" fmla="*/ 602540 w 1336689"/>
                  <a:gd name="connsiteY6-1662" fmla="*/ 89535 h 994285"/>
                  <a:gd name="connsiteX7-1663" fmla="*/ 596929 w 1336689"/>
                  <a:gd name="connsiteY7-1664" fmla="*/ 994285 h 994285"/>
                  <a:gd name="connsiteX8-1665" fmla="*/ 655052 w 1336689"/>
                  <a:gd name="connsiteY8-1666" fmla="*/ 61643 h 994285"/>
                  <a:gd name="connsiteX9-1667" fmla="*/ 822154 w 1336689"/>
                  <a:gd name="connsiteY9-1668" fmla="*/ 976002 h 994285"/>
                  <a:gd name="connsiteX10-1669" fmla="*/ 694166 w 1336689"/>
                  <a:gd name="connsiteY10-1670" fmla="*/ 85456 h 994285"/>
                  <a:gd name="connsiteX11-1671" fmla="*/ 1171411 w 1336689"/>
                  <a:gd name="connsiteY11-1672" fmla="*/ 784321 h 994285"/>
                  <a:gd name="connsiteX12-1673" fmla="*/ 950203 w 1336689"/>
                  <a:gd name="connsiteY12-1674" fmla="*/ 302419 h 994285"/>
                  <a:gd name="connsiteX13-1675" fmla="*/ 726097 w 1336689"/>
                  <a:gd name="connsiteY13-1676" fmla="*/ 57647 h 994285"/>
                  <a:gd name="connsiteX14-1677" fmla="*/ 1336689 w 1336689"/>
                  <a:gd name="connsiteY14-1678" fmla="*/ 554769 h 994285"/>
                  <a:gd name="connsiteX15-1679" fmla="*/ 1040689 w 1336689"/>
                  <a:gd name="connsiteY15-1680" fmla="*/ 154782 h 994285"/>
                  <a:gd name="connsiteX16-1681" fmla="*/ 650164 w 1336689"/>
                  <a:gd name="connsiteY16-1682" fmla="*/ 0 h 994285"/>
                  <a:gd name="connsiteX17-1683" fmla="*/ 610408 w 1336689"/>
                  <a:gd name="connsiteY17-1684" fmla="*/ 4327 h 994285"/>
                  <a:gd name="connsiteX0-1685" fmla="*/ 610408 w 1336689"/>
                  <a:gd name="connsiteY0-1686" fmla="*/ 4327 h 994285"/>
                  <a:gd name="connsiteX1-1687" fmla="*/ 271547 w 1336689"/>
                  <a:gd name="connsiteY1-1688" fmla="*/ 200026 h 994285"/>
                  <a:gd name="connsiteX2-1689" fmla="*/ 0 w 1336689"/>
                  <a:gd name="connsiteY2-1690" fmla="*/ 612249 h 994285"/>
                  <a:gd name="connsiteX3-1691" fmla="*/ 552327 w 1336689"/>
                  <a:gd name="connsiteY3-1692" fmla="*/ 83156 h 994285"/>
                  <a:gd name="connsiteX4-1693" fmla="*/ 381084 w 1336689"/>
                  <a:gd name="connsiteY4-1694" fmla="*/ 359570 h 994285"/>
                  <a:gd name="connsiteX5-1695" fmla="*/ 309108 w 1336689"/>
                  <a:gd name="connsiteY5-1696" fmla="*/ 862944 h 994285"/>
                  <a:gd name="connsiteX6-1697" fmla="*/ 602540 w 1336689"/>
                  <a:gd name="connsiteY6-1698" fmla="*/ 89535 h 994285"/>
                  <a:gd name="connsiteX7-1699" fmla="*/ 596929 w 1336689"/>
                  <a:gd name="connsiteY7-1700" fmla="*/ 994285 h 994285"/>
                  <a:gd name="connsiteX8-1701" fmla="*/ 655052 w 1336689"/>
                  <a:gd name="connsiteY8-1702" fmla="*/ 61643 h 994285"/>
                  <a:gd name="connsiteX9-1703" fmla="*/ 822154 w 1336689"/>
                  <a:gd name="connsiteY9-1704" fmla="*/ 976002 h 994285"/>
                  <a:gd name="connsiteX10-1705" fmla="*/ 694166 w 1336689"/>
                  <a:gd name="connsiteY10-1706" fmla="*/ 85456 h 994285"/>
                  <a:gd name="connsiteX11-1707" fmla="*/ 1171411 w 1336689"/>
                  <a:gd name="connsiteY11-1708" fmla="*/ 784321 h 994285"/>
                  <a:gd name="connsiteX12-1709" fmla="*/ 950203 w 1336689"/>
                  <a:gd name="connsiteY12-1710" fmla="*/ 302419 h 994285"/>
                  <a:gd name="connsiteX13-1711" fmla="*/ 726097 w 1336689"/>
                  <a:gd name="connsiteY13-1712" fmla="*/ 57647 h 994285"/>
                  <a:gd name="connsiteX14-1713" fmla="*/ 1336689 w 1336689"/>
                  <a:gd name="connsiteY14-1714" fmla="*/ 554769 h 994285"/>
                  <a:gd name="connsiteX15-1715" fmla="*/ 1040689 w 1336689"/>
                  <a:gd name="connsiteY15-1716" fmla="*/ 154782 h 994285"/>
                  <a:gd name="connsiteX16-1717" fmla="*/ 650164 w 1336689"/>
                  <a:gd name="connsiteY16-1718" fmla="*/ 0 h 994285"/>
                  <a:gd name="connsiteX17-1719" fmla="*/ 610408 w 1336689"/>
                  <a:gd name="connsiteY17-1720" fmla="*/ 4327 h 994285"/>
                  <a:gd name="connsiteX0-1721" fmla="*/ 610408 w 1336689"/>
                  <a:gd name="connsiteY0-1722" fmla="*/ 4327 h 994285"/>
                  <a:gd name="connsiteX1-1723" fmla="*/ 271547 w 1336689"/>
                  <a:gd name="connsiteY1-1724" fmla="*/ 200026 h 994285"/>
                  <a:gd name="connsiteX2-1725" fmla="*/ 0 w 1336689"/>
                  <a:gd name="connsiteY2-1726" fmla="*/ 612249 h 994285"/>
                  <a:gd name="connsiteX3-1727" fmla="*/ 552327 w 1336689"/>
                  <a:gd name="connsiteY3-1728" fmla="*/ 83156 h 994285"/>
                  <a:gd name="connsiteX4-1729" fmla="*/ 381084 w 1336689"/>
                  <a:gd name="connsiteY4-1730" fmla="*/ 359570 h 994285"/>
                  <a:gd name="connsiteX5-1731" fmla="*/ 309108 w 1336689"/>
                  <a:gd name="connsiteY5-1732" fmla="*/ 862944 h 994285"/>
                  <a:gd name="connsiteX6-1733" fmla="*/ 602540 w 1336689"/>
                  <a:gd name="connsiteY6-1734" fmla="*/ 89535 h 994285"/>
                  <a:gd name="connsiteX7-1735" fmla="*/ 596929 w 1336689"/>
                  <a:gd name="connsiteY7-1736" fmla="*/ 994285 h 994285"/>
                  <a:gd name="connsiteX8-1737" fmla="*/ 655052 w 1336689"/>
                  <a:gd name="connsiteY8-1738" fmla="*/ 61643 h 994285"/>
                  <a:gd name="connsiteX9-1739" fmla="*/ 822154 w 1336689"/>
                  <a:gd name="connsiteY9-1740" fmla="*/ 976002 h 994285"/>
                  <a:gd name="connsiteX10-1741" fmla="*/ 694166 w 1336689"/>
                  <a:gd name="connsiteY10-1742" fmla="*/ 85456 h 994285"/>
                  <a:gd name="connsiteX11-1743" fmla="*/ 1171411 w 1336689"/>
                  <a:gd name="connsiteY11-1744" fmla="*/ 784321 h 994285"/>
                  <a:gd name="connsiteX12-1745" fmla="*/ 950203 w 1336689"/>
                  <a:gd name="connsiteY12-1746" fmla="*/ 302419 h 994285"/>
                  <a:gd name="connsiteX13-1747" fmla="*/ 726097 w 1336689"/>
                  <a:gd name="connsiteY13-1748" fmla="*/ 57647 h 994285"/>
                  <a:gd name="connsiteX14-1749" fmla="*/ 1336689 w 1336689"/>
                  <a:gd name="connsiteY14-1750" fmla="*/ 554769 h 994285"/>
                  <a:gd name="connsiteX15-1751" fmla="*/ 1040689 w 1336689"/>
                  <a:gd name="connsiteY15-1752" fmla="*/ 154782 h 994285"/>
                  <a:gd name="connsiteX16-1753" fmla="*/ 650164 w 1336689"/>
                  <a:gd name="connsiteY16-1754" fmla="*/ 0 h 994285"/>
                  <a:gd name="connsiteX17-1755" fmla="*/ 610408 w 1336689"/>
                  <a:gd name="connsiteY17-1756" fmla="*/ 4327 h 994285"/>
                  <a:gd name="connsiteX0-1757" fmla="*/ 610408 w 1336689"/>
                  <a:gd name="connsiteY0-1758" fmla="*/ 4327 h 994285"/>
                  <a:gd name="connsiteX1-1759" fmla="*/ 271547 w 1336689"/>
                  <a:gd name="connsiteY1-1760" fmla="*/ 200026 h 994285"/>
                  <a:gd name="connsiteX2-1761" fmla="*/ 0 w 1336689"/>
                  <a:gd name="connsiteY2-1762" fmla="*/ 612249 h 994285"/>
                  <a:gd name="connsiteX3-1763" fmla="*/ 552327 w 1336689"/>
                  <a:gd name="connsiteY3-1764" fmla="*/ 83156 h 994285"/>
                  <a:gd name="connsiteX4-1765" fmla="*/ 381084 w 1336689"/>
                  <a:gd name="connsiteY4-1766" fmla="*/ 359570 h 994285"/>
                  <a:gd name="connsiteX5-1767" fmla="*/ 309108 w 1336689"/>
                  <a:gd name="connsiteY5-1768" fmla="*/ 862944 h 994285"/>
                  <a:gd name="connsiteX6-1769" fmla="*/ 602540 w 1336689"/>
                  <a:gd name="connsiteY6-1770" fmla="*/ 89535 h 994285"/>
                  <a:gd name="connsiteX7-1771" fmla="*/ 596929 w 1336689"/>
                  <a:gd name="connsiteY7-1772" fmla="*/ 994285 h 994285"/>
                  <a:gd name="connsiteX8-1773" fmla="*/ 655052 w 1336689"/>
                  <a:gd name="connsiteY8-1774" fmla="*/ 61643 h 994285"/>
                  <a:gd name="connsiteX9-1775" fmla="*/ 822154 w 1336689"/>
                  <a:gd name="connsiteY9-1776" fmla="*/ 976002 h 994285"/>
                  <a:gd name="connsiteX10-1777" fmla="*/ 694166 w 1336689"/>
                  <a:gd name="connsiteY10-1778" fmla="*/ 85456 h 994285"/>
                  <a:gd name="connsiteX11-1779" fmla="*/ 1171411 w 1336689"/>
                  <a:gd name="connsiteY11-1780" fmla="*/ 784321 h 994285"/>
                  <a:gd name="connsiteX12-1781" fmla="*/ 950203 w 1336689"/>
                  <a:gd name="connsiteY12-1782" fmla="*/ 302419 h 994285"/>
                  <a:gd name="connsiteX13-1783" fmla="*/ 726097 w 1336689"/>
                  <a:gd name="connsiteY13-1784" fmla="*/ 57647 h 994285"/>
                  <a:gd name="connsiteX14-1785" fmla="*/ 1336689 w 1336689"/>
                  <a:gd name="connsiteY14-1786" fmla="*/ 554769 h 994285"/>
                  <a:gd name="connsiteX15-1787" fmla="*/ 1040689 w 1336689"/>
                  <a:gd name="connsiteY15-1788" fmla="*/ 154782 h 994285"/>
                  <a:gd name="connsiteX16-1789" fmla="*/ 650164 w 1336689"/>
                  <a:gd name="connsiteY16-1790" fmla="*/ 0 h 994285"/>
                  <a:gd name="connsiteX17-1791" fmla="*/ 610408 w 1336689"/>
                  <a:gd name="connsiteY17-1792" fmla="*/ 4327 h 994285"/>
                  <a:gd name="connsiteX0-1793" fmla="*/ 610408 w 1336689"/>
                  <a:gd name="connsiteY0-1794" fmla="*/ 4327 h 994285"/>
                  <a:gd name="connsiteX1-1795" fmla="*/ 271547 w 1336689"/>
                  <a:gd name="connsiteY1-1796" fmla="*/ 200026 h 994285"/>
                  <a:gd name="connsiteX2-1797" fmla="*/ 0 w 1336689"/>
                  <a:gd name="connsiteY2-1798" fmla="*/ 612249 h 994285"/>
                  <a:gd name="connsiteX3-1799" fmla="*/ 552327 w 1336689"/>
                  <a:gd name="connsiteY3-1800" fmla="*/ 83156 h 994285"/>
                  <a:gd name="connsiteX4-1801" fmla="*/ 381084 w 1336689"/>
                  <a:gd name="connsiteY4-1802" fmla="*/ 359570 h 994285"/>
                  <a:gd name="connsiteX5-1803" fmla="*/ 309108 w 1336689"/>
                  <a:gd name="connsiteY5-1804" fmla="*/ 862944 h 994285"/>
                  <a:gd name="connsiteX6-1805" fmla="*/ 602540 w 1336689"/>
                  <a:gd name="connsiteY6-1806" fmla="*/ 89535 h 994285"/>
                  <a:gd name="connsiteX7-1807" fmla="*/ 596929 w 1336689"/>
                  <a:gd name="connsiteY7-1808" fmla="*/ 994285 h 994285"/>
                  <a:gd name="connsiteX8-1809" fmla="*/ 655052 w 1336689"/>
                  <a:gd name="connsiteY8-1810" fmla="*/ 61643 h 994285"/>
                  <a:gd name="connsiteX9-1811" fmla="*/ 822154 w 1336689"/>
                  <a:gd name="connsiteY9-1812" fmla="*/ 976002 h 994285"/>
                  <a:gd name="connsiteX10-1813" fmla="*/ 694166 w 1336689"/>
                  <a:gd name="connsiteY10-1814" fmla="*/ 85456 h 994285"/>
                  <a:gd name="connsiteX11-1815" fmla="*/ 1171411 w 1336689"/>
                  <a:gd name="connsiteY11-1816" fmla="*/ 784321 h 994285"/>
                  <a:gd name="connsiteX12-1817" fmla="*/ 950203 w 1336689"/>
                  <a:gd name="connsiteY12-1818" fmla="*/ 302419 h 994285"/>
                  <a:gd name="connsiteX13-1819" fmla="*/ 726097 w 1336689"/>
                  <a:gd name="connsiteY13-1820" fmla="*/ 57647 h 994285"/>
                  <a:gd name="connsiteX14-1821" fmla="*/ 1336689 w 1336689"/>
                  <a:gd name="connsiteY14-1822" fmla="*/ 554769 h 994285"/>
                  <a:gd name="connsiteX15-1823" fmla="*/ 1040689 w 1336689"/>
                  <a:gd name="connsiteY15-1824" fmla="*/ 154782 h 994285"/>
                  <a:gd name="connsiteX16-1825" fmla="*/ 650164 w 1336689"/>
                  <a:gd name="connsiteY16-1826" fmla="*/ 0 h 994285"/>
                  <a:gd name="connsiteX17-1827" fmla="*/ 610408 w 1336689"/>
                  <a:gd name="connsiteY17-1828" fmla="*/ 4327 h 994285"/>
                  <a:gd name="connsiteX0-1829" fmla="*/ 610408 w 1336689"/>
                  <a:gd name="connsiteY0-1830" fmla="*/ 4327 h 994285"/>
                  <a:gd name="connsiteX1-1831" fmla="*/ 271547 w 1336689"/>
                  <a:gd name="connsiteY1-1832" fmla="*/ 200026 h 994285"/>
                  <a:gd name="connsiteX2-1833" fmla="*/ 0 w 1336689"/>
                  <a:gd name="connsiteY2-1834" fmla="*/ 612249 h 994285"/>
                  <a:gd name="connsiteX3-1835" fmla="*/ 552327 w 1336689"/>
                  <a:gd name="connsiteY3-1836" fmla="*/ 83156 h 994285"/>
                  <a:gd name="connsiteX4-1837" fmla="*/ 381084 w 1336689"/>
                  <a:gd name="connsiteY4-1838" fmla="*/ 359570 h 994285"/>
                  <a:gd name="connsiteX5-1839" fmla="*/ 309108 w 1336689"/>
                  <a:gd name="connsiteY5-1840" fmla="*/ 862944 h 994285"/>
                  <a:gd name="connsiteX6-1841" fmla="*/ 602540 w 1336689"/>
                  <a:gd name="connsiteY6-1842" fmla="*/ 89535 h 994285"/>
                  <a:gd name="connsiteX7-1843" fmla="*/ 596929 w 1336689"/>
                  <a:gd name="connsiteY7-1844" fmla="*/ 994285 h 994285"/>
                  <a:gd name="connsiteX8-1845" fmla="*/ 655052 w 1336689"/>
                  <a:gd name="connsiteY8-1846" fmla="*/ 61643 h 994285"/>
                  <a:gd name="connsiteX9-1847" fmla="*/ 822154 w 1336689"/>
                  <a:gd name="connsiteY9-1848" fmla="*/ 976002 h 994285"/>
                  <a:gd name="connsiteX10-1849" fmla="*/ 694166 w 1336689"/>
                  <a:gd name="connsiteY10-1850" fmla="*/ 85456 h 994285"/>
                  <a:gd name="connsiteX11-1851" fmla="*/ 1171411 w 1336689"/>
                  <a:gd name="connsiteY11-1852" fmla="*/ 784321 h 994285"/>
                  <a:gd name="connsiteX12-1853" fmla="*/ 950203 w 1336689"/>
                  <a:gd name="connsiteY12-1854" fmla="*/ 302419 h 994285"/>
                  <a:gd name="connsiteX13-1855" fmla="*/ 726097 w 1336689"/>
                  <a:gd name="connsiteY13-1856" fmla="*/ 57647 h 994285"/>
                  <a:gd name="connsiteX14-1857" fmla="*/ 1336689 w 1336689"/>
                  <a:gd name="connsiteY14-1858" fmla="*/ 554769 h 994285"/>
                  <a:gd name="connsiteX15-1859" fmla="*/ 1040689 w 1336689"/>
                  <a:gd name="connsiteY15-1860" fmla="*/ 154782 h 994285"/>
                  <a:gd name="connsiteX16-1861" fmla="*/ 650164 w 1336689"/>
                  <a:gd name="connsiteY16-1862" fmla="*/ 0 h 994285"/>
                  <a:gd name="connsiteX17-1863" fmla="*/ 610408 w 1336689"/>
                  <a:gd name="connsiteY17-1864" fmla="*/ 4327 h 9942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365" y="connsiteY13-366"/>
                  </a:cxn>
                  <a:cxn ang="0">
                    <a:pos x="connsiteX14-395" y="connsiteY14-396"/>
                  </a:cxn>
                  <a:cxn ang="0">
                    <a:pos x="connsiteX15-727" y="connsiteY15-728"/>
                  </a:cxn>
                  <a:cxn ang="0">
                    <a:pos x="connsiteX16-1017" y="connsiteY16-1018"/>
                  </a:cxn>
                  <a:cxn ang="0">
                    <a:pos x="connsiteX17-1359" y="connsiteY17-1360"/>
                  </a:cxn>
                </a:cxnLst>
                <a:rect l="l" t="t" r="r" b="b"/>
                <a:pathLst>
                  <a:path w="1336689" h="994285">
                    <a:moveTo>
                      <a:pt x="610408" y="4327"/>
                    </a:moveTo>
                    <a:cubicBezTo>
                      <a:pt x="472847" y="67178"/>
                      <a:pt x="366245" y="132412"/>
                      <a:pt x="271547" y="200026"/>
                    </a:cubicBezTo>
                    <a:cubicBezTo>
                      <a:pt x="122294" y="321559"/>
                      <a:pt x="56385" y="478810"/>
                      <a:pt x="0" y="612249"/>
                    </a:cubicBezTo>
                    <a:cubicBezTo>
                      <a:pt x="183315" y="292215"/>
                      <a:pt x="288049" y="219833"/>
                      <a:pt x="552327" y="83156"/>
                    </a:cubicBezTo>
                    <a:cubicBezTo>
                      <a:pt x="502390" y="190375"/>
                      <a:pt x="431021" y="252351"/>
                      <a:pt x="381084" y="359570"/>
                    </a:cubicBezTo>
                    <a:cubicBezTo>
                      <a:pt x="302324" y="527361"/>
                      <a:pt x="309287" y="695153"/>
                      <a:pt x="309108" y="862944"/>
                    </a:cubicBezTo>
                    <a:cubicBezTo>
                      <a:pt x="353738" y="421785"/>
                      <a:pt x="395985" y="387819"/>
                      <a:pt x="602540" y="89535"/>
                    </a:cubicBezTo>
                    <a:cubicBezTo>
                      <a:pt x="600670" y="391118"/>
                      <a:pt x="598799" y="692702"/>
                      <a:pt x="596929" y="994285"/>
                    </a:cubicBezTo>
                    <a:lnTo>
                      <a:pt x="655052" y="61643"/>
                    </a:lnTo>
                    <a:lnTo>
                      <a:pt x="822154" y="976002"/>
                    </a:lnTo>
                    <a:cubicBezTo>
                      <a:pt x="795367" y="677566"/>
                      <a:pt x="749528" y="386274"/>
                      <a:pt x="694166" y="85456"/>
                    </a:cubicBezTo>
                    <a:cubicBezTo>
                      <a:pt x="886585" y="246974"/>
                      <a:pt x="1079004" y="544222"/>
                      <a:pt x="1171411" y="784321"/>
                    </a:cubicBezTo>
                    <a:cubicBezTo>
                      <a:pt x="1123869" y="610193"/>
                      <a:pt x="1042989" y="450353"/>
                      <a:pt x="950203" y="302419"/>
                    </a:cubicBezTo>
                    <a:lnTo>
                      <a:pt x="726097" y="57647"/>
                    </a:lnTo>
                    <a:cubicBezTo>
                      <a:pt x="1017734" y="120167"/>
                      <a:pt x="1137920" y="249362"/>
                      <a:pt x="1336689" y="554769"/>
                    </a:cubicBezTo>
                    <a:cubicBezTo>
                      <a:pt x="1254183" y="407842"/>
                      <a:pt x="1180510" y="277406"/>
                      <a:pt x="1040689" y="154782"/>
                    </a:cubicBezTo>
                    <a:cubicBezTo>
                      <a:pt x="922299" y="84545"/>
                      <a:pt x="732196" y="16741"/>
                      <a:pt x="650164" y="0"/>
                    </a:cubicBezTo>
                    <a:lnTo>
                      <a:pt x="610408" y="4327"/>
                    </a:ln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79" name="Freeform 10"/>
              <p:cNvSpPr/>
              <p:nvPr/>
            </p:nvSpPr>
            <p:spPr>
              <a:xfrm rot="3110647" flipH="1">
                <a:off x="3717171" y="5218156"/>
                <a:ext cx="126697" cy="695274"/>
              </a:xfrm>
              <a:custGeom>
                <a:avLst/>
                <a:gdLst/>
                <a:ahLst/>
                <a:cxnLst/>
                <a:rect l="l" t="t" r="r" b="b"/>
                <a:pathLst>
                  <a:path w="146824" h="805728">
                    <a:moveTo>
                      <a:pt x="28967" y="776"/>
                    </a:moveTo>
                    <a:lnTo>
                      <a:pt x="34704" y="0"/>
                    </a:lnTo>
                    <a:cubicBezTo>
                      <a:pt x="35278" y="146"/>
                      <a:pt x="35860" y="297"/>
                      <a:pt x="36429" y="581"/>
                    </a:cubicBezTo>
                    <a:lnTo>
                      <a:pt x="65109" y="82021"/>
                    </a:lnTo>
                    <a:cubicBezTo>
                      <a:pt x="100515" y="321247"/>
                      <a:pt x="129665" y="553285"/>
                      <a:pt x="146824" y="790913"/>
                    </a:cubicBezTo>
                    <a:lnTo>
                      <a:pt x="37890" y="49954"/>
                    </a:lnTo>
                    <a:lnTo>
                      <a:pt x="0" y="805728"/>
                    </a:lnTo>
                    <a:lnTo>
                      <a:pt x="3506" y="102900"/>
                    </a:ln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80" name="Freeform 80"/>
              <p:cNvSpPr/>
              <p:nvPr/>
            </p:nvSpPr>
            <p:spPr>
              <a:xfrm rot="1873218">
                <a:off x="3899211" y="4959482"/>
                <a:ext cx="418104" cy="698519"/>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81" name="Freeform 82"/>
              <p:cNvSpPr/>
              <p:nvPr/>
            </p:nvSpPr>
            <p:spPr>
              <a:xfrm rot="1318805" flipH="1">
                <a:off x="3985361" y="5642449"/>
                <a:ext cx="126697" cy="695274"/>
              </a:xfrm>
              <a:custGeom>
                <a:avLst/>
                <a:gdLst/>
                <a:ahLst/>
                <a:cxnLst/>
                <a:rect l="l" t="t" r="r" b="b"/>
                <a:pathLst>
                  <a:path w="146824" h="805728">
                    <a:moveTo>
                      <a:pt x="28967" y="776"/>
                    </a:moveTo>
                    <a:lnTo>
                      <a:pt x="34704" y="0"/>
                    </a:lnTo>
                    <a:cubicBezTo>
                      <a:pt x="35278" y="146"/>
                      <a:pt x="35860" y="297"/>
                      <a:pt x="36429" y="581"/>
                    </a:cubicBezTo>
                    <a:lnTo>
                      <a:pt x="65109" y="82021"/>
                    </a:lnTo>
                    <a:cubicBezTo>
                      <a:pt x="100515" y="321247"/>
                      <a:pt x="129665" y="553285"/>
                      <a:pt x="146824" y="790913"/>
                    </a:cubicBezTo>
                    <a:lnTo>
                      <a:pt x="37890" y="49954"/>
                    </a:lnTo>
                    <a:lnTo>
                      <a:pt x="0" y="805728"/>
                    </a:lnTo>
                    <a:lnTo>
                      <a:pt x="3506" y="102900"/>
                    </a:ln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82" name="Freeform 83"/>
              <p:cNvSpPr/>
              <p:nvPr/>
            </p:nvSpPr>
            <p:spPr>
              <a:xfrm rot="256526" flipH="1">
                <a:off x="4263309" y="5368142"/>
                <a:ext cx="126697" cy="695274"/>
              </a:xfrm>
              <a:custGeom>
                <a:avLst/>
                <a:gdLst/>
                <a:ahLst/>
                <a:cxnLst/>
                <a:rect l="l" t="t" r="r" b="b"/>
                <a:pathLst>
                  <a:path w="146824" h="805728">
                    <a:moveTo>
                      <a:pt x="28967" y="776"/>
                    </a:moveTo>
                    <a:lnTo>
                      <a:pt x="34704" y="0"/>
                    </a:lnTo>
                    <a:cubicBezTo>
                      <a:pt x="35278" y="146"/>
                      <a:pt x="35860" y="297"/>
                      <a:pt x="36429" y="581"/>
                    </a:cubicBezTo>
                    <a:lnTo>
                      <a:pt x="65109" y="82021"/>
                    </a:lnTo>
                    <a:cubicBezTo>
                      <a:pt x="100515" y="321247"/>
                      <a:pt x="129665" y="553285"/>
                      <a:pt x="146824" y="790913"/>
                    </a:cubicBezTo>
                    <a:lnTo>
                      <a:pt x="37890" y="49954"/>
                    </a:lnTo>
                    <a:lnTo>
                      <a:pt x="0" y="805728"/>
                    </a:lnTo>
                    <a:lnTo>
                      <a:pt x="3506" y="102900"/>
                    </a:ln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83" name="Freeform 84"/>
              <p:cNvSpPr/>
              <p:nvPr/>
            </p:nvSpPr>
            <p:spPr>
              <a:xfrm rot="1453040">
                <a:off x="4062935" y="5244480"/>
                <a:ext cx="126697" cy="695274"/>
              </a:xfrm>
              <a:custGeom>
                <a:avLst/>
                <a:gdLst/>
                <a:ahLst/>
                <a:cxnLst/>
                <a:rect l="l" t="t" r="r" b="b"/>
                <a:pathLst>
                  <a:path w="146824" h="805728">
                    <a:moveTo>
                      <a:pt x="28967" y="776"/>
                    </a:moveTo>
                    <a:lnTo>
                      <a:pt x="34704" y="0"/>
                    </a:lnTo>
                    <a:cubicBezTo>
                      <a:pt x="35278" y="146"/>
                      <a:pt x="35860" y="297"/>
                      <a:pt x="36429" y="581"/>
                    </a:cubicBezTo>
                    <a:lnTo>
                      <a:pt x="65109" y="82021"/>
                    </a:lnTo>
                    <a:cubicBezTo>
                      <a:pt x="100515" y="321247"/>
                      <a:pt x="129665" y="553285"/>
                      <a:pt x="146824" y="790913"/>
                    </a:cubicBezTo>
                    <a:lnTo>
                      <a:pt x="37890" y="49954"/>
                    </a:lnTo>
                    <a:lnTo>
                      <a:pt x="0" y="805728"/>
                    </a:lnTo>
                    <a:lnTo>
                      <a:pt x="3506" y="102900"/>
                    </a:ln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84" name="Freeform 85"/>
              <p:cNvSpPr/>
              <p:nvPr/>
            </p:nvSpPr>
            <p:spPr>
              <a:xfrm rot="20428859">
                <a:off x="4767467" y="5833485"/>
                <a:ext cx="101963" cy="559541"/>
              </a:xfrm>
              <a:custGeom>
                <a:avLst/>
                <a:gdLst/>
                <a:ahLst/>
                <a:cxnLst/>
                <a:rect l="l" t="t" r="r" b="b"/>
                <a:pathLst>
                  <a:path w="146824" h="805728">
                    <a:moveTo>
                      <a:pt x="28967" y="776"/>
                    </a:moveTo>
                    <a:lnTo>
                      <a:pt x="34704" y="0"/>
                    </a:lnTo>
                    <a:cubicBezTo>
                      <a:pt x="35278" y="146"/>
                      <a:pt x="35860" y="297"/>
                      <a:pt x="36429" y="581"/>
                    </a:cubicBezTo>
                    <a:lnTo>
                      <a:pt x="65109" y="82021"/>
                    </a:lnTo>
                    <a:cubicBezTo>
                      <a:pt x="100515" y="321247"/>
                      <a:pt x="129665" y="553285"/>
                      <a:pt x="146824" y="790913"/>
                    </a:cubicBezTo>
                    <a:lnTo>
                      <a:pt x="37890" y="49954"/>
                    </a:lnTo>
                    <a:lnTo>
                      <a:pt x="0" y="805728"/>
                    </a:lnTo>
                    <a:lnTo>
                      <a:pt x="3506" y="102900"/>
                    </a:ln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85" name="Freeform 86"/>
              <p:cNvSpPr/>
              <p:nvPr/>
            </p:nvSpPr>
            <p:spPr>
              <a:xfrm rot="17799804" flipH="1">
                <a:off x="5152765" y="5114915"/>
                <a:ext cx="101963" cy="559541"/>
              </a:xfrm>
              <a:custGeom>
                <a:avLst/>
                <a:gdLst/>
                <a:ahLst/>
                <a:cxnLst/>
                <a:rect l="l" t="t" r="r" b="b"/>
                <a:pathLst>
                  <a:path w="146824" h="805728">
                    <a:moveTo>
                      <a:pt x="28967" y="776"/>
                    </a:moveTo>
                    <a:lnTo>
                      <a:pt x="34704" y="0"/>
                    </a:lnTo>
                    <a:cubicBezTo>
                      <a:pt x="35278" y="146"/>
                      <a:pt x="35860" y="297"/>
                      <a:pt x="36429" y="581"/>
                    </a:cubicBezTo>
                    <a:lnTo>
                      <a:pt x="65109" y="82021"/>
                    </a:lnTo>
                    <a:cubicBezTo>
                      <a:pt x="100515" y="321247"/>
                      <a:pt x="129665" y="553285"/>
                      <a:pt x="146824" y="790913"/>
                    </a:cubicBezTo>
                    <a:lnTo>
                      <a:pt x="37890" y="49954"/>
                    </a:lnTo>
                    <a:lnTo>
                      <a:pt x="0" y="805728"/>
                    </a:lnTo>
                    <a:lnTo>
                      <a:pt x="3506" y="102900"/>
                    </a:ln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86" name="Freeform 87"/>
              <p:cNvSpPr/>
              <p:nvPr/>
            </p:nvSpPr>
            <p:spPr>
              <a:xfrm rot="16678242">
                <a:off x="4939097" y="5389893"/>
                <a:ext cx="304202" cy="508225"/>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87" name="Freeform 88"/>
              <p:cNvSpPr/>
              <p:nvPr/>
            </p:nvSpPr>
            <p:spPr>
              <a:xfrm rot="1953358" flipH="1">
                <a:off x="4353854" y="5871794"/>
                <a:ext cx="304202" cy="508225"/>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88" name="Freeform 89"/>
              <p:cNvSpPr/>
              <p:nvPr/>
            </p:nvSpPr>
            <p:spPr>
              <a:xfrm rot="1953358" flipH="1">
                <a:off x="4844391" y="5745770"/>
                <a:ext cx="304202" cy="508225"/>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89" name="Freeform 90"/>
              <p:cNvSpPr/>
              <p:nvPr/>
            </p:nvSpPr>
            <p:spPr>
              <a:xfrm rot="18020636">
                <a:off x="4841110" y="5178289"/>
                <a:ext cx="304202" cy="508225"/>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90" name="Freeform 91"/>
              <p:cNvSpPr/>
              <p:nvPr/>
            </p:nvSpPr>
            <p:spPr>
              <a:xfrm rot="19439538">
                <a:off x="4676160" y="5405253"/>
                <a:ext cx="304202" cy="508225"/>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91" name="Freeform 92"/>
              <p:cNvSpPr/>
              <p:nvPr/>
            </p:nvSpPr>
            <p:spPr>
              <a:xfrm rot="19439538">
                <a:off x="4307184" y="5646390"/>
                <a:ext cx="189756" cy="317022"/>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92" name="Freeform 93"/>
              <p:cNvSpPr/>
              <p:nvPr/>
            </p:nvSpPr>
            <p:spPr>
              <a:xfrm rot="20887601">
                <a:off x="3764972" y="5637027"/>
                <a:ext cx="189756" cy="317022"/>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93" name="Freeform 94"/>
              <p:cNvSpPr/>
              <p:nvPr/>
            </p:nvSpPr>
            <p:spPr>
              <a:xfrm rot="19308419">
                <a:off x="4084919" y="5986007"/>
                <a:ext cx="189756" cy="317022"/>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94" name="Freeform 95"/>
              <p:cNvSpPr/>
              <p:nvPr/>
            </p:nvSpPr>
            <p:spPr>
              <a:xfrm rot="915568">
                <a:off x="4293387" y="5851911"/>
                <a:ext cx="189756" cy="317022"/>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95" name="Freeform 96"/>
              <p:cNvSpPr/>
              <p:nvPr/>
            </p:nvSpPr>
            <p:spPr>
              <a:xfrm rot="900000">
                <a:off x="4521018" y="5337147"/>
                <a:ext cx="101963" cy="559541"/>
              </a:xfrm>
              <a:custGeom>
                <a:avLst/>
                <a:gdLst/>
                <a:ahLst/>
                <a:cxnLst/>
                <a:rect l="l" t="t" r="r" b="b"/>
                <a:pathLst>
                  <a:path w="146824" h="805728">
                    <a:moveTo>
                      <a:pt x="28967" y="776"/>
                    </a:moveTo>
                    <a:lnTo>
                      <a:pt x="34704" y="0"/>
                    </a:lnTo>
                    <a:cubicBezTo>
                      <a:pt x="35278" y="146"/>
                      <a:pt x="35860" y="297"/>
                      <a:pt x="36429" y="581"/>
                    </a:cubicBezTo>
                    <a:lnTo>
                      <a:pt x="65109" y="82021"/>
                    </a:lnTo>
                    <a:cubicBezTo>
                      <a:pt x="100515" y="321247"/>
                      <a:pt x="129665" y="553285"/>
                      <a:pt x="146824" y="790913"/>
                    </a:cubicBezTo>
                    <a:lnTo>
                      <a:pt x="37890" y="49954"/>
                    </a:lnTo>
                    <a:lnTo>
                      <a:pt x="0" y="805728"/>
                    </a:lnTo>
                    <a:lnTo>
                      <a:pt x="3506" y="102900"/>
                    </a:ln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96" name="Freeform 97"/>
              <p:cNvSpPr/>
              <p:nvPr/>
            </p:nvSpPr>
            <p:spPr>
              <a:xfrm rot="445708">
                <a:off x="4459130" y="5286022"/>
                <a:ext cx="101963" cy="559541"/>
              </a:xfrm>
              <a:custGeom>
                <a:avLst/>
                <a:gdLst/>
                <a:ahLst/>
                <a:cxnLst/>
                <a:rect l="l" t="t" r="r" b="b"/>
                <a:pathLst>
                  <a:path w="146824" h="805728">
                    <a:moveTo>
                      <a:pt x="28967" y="776"/>
                    </a:moveTo>
                    <a:lnTo>
                      <a:pt x="34704" y="0"/>
                    </a:lnTo>
                    <a:cubicBezTo>
                      <a:pt x="35278" y="146"/>
                      <a:pt x="35860" y="297"/>
                      <a:pt x="36429" y="581"/>
                    </a:cubicBezTo>
                    <a:lnTo>
                      <a:pt x="65109" y="82021"/>
                    </a:lnTo>
                    <a:cubicBezTo>
                      <a:pt x="100515" y="321247"/>
                      <a:pt x="129665" y="553285"/>
                      <a:pt x="146824" y="790913"/>
                    </a:cubicBezTo>
                    <a:lnTo>
                      <a:pt x="37890" y="49954"/>
                    </a:lnTo>
                    <a:lnTo>
                      <a:pt x="0" y="805728"/>
                    </a:lnTo>
                    <a:lnTo>
                      <a:pt x="3506" y="102900"/>
                    </a:ln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97" name="Freeform 98"/>
              <p:cNvSpPr/>
              <p:nvPr/>
            </p:nvSpPr>
            <p:spPr>
              <a:xfrm rot="20467473" flipH="1">
                <a:off x="5291069" y="5545339"/>
                <a:ext cx="189756" cy="317022"/>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98" name="Freeform 99"/>
              <p:cNvSpPr/>
              <p:nvPr/>
            </p:nvSpPr>
            <p:spPr>
              <a:xfrm rot="20467473" flipH="1">
                <a:off x="5118257" y="5846033"/>
                <a:ext cx="189756" cy="317022"/>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99" name="Freeform 100"/>
              <p:cNvSpPr/>
              <p:nvPr/>
            </p:nvSpPr>
            <p:spPr>
              <a:xfrm rot="1132527">
                <a:off x="3832653" y="5882362"/>
                <a:ext cx="189756" cy="317022"/>
              </a:xfrm>
              <a:custGeom>
                <a:avLst/>
                <a:gdLst/>
                <a:ahLst/>
                <a:cxnLst/>
                <a:rect l="l" t="t" r="r" b="b"/>
                <a:pathLst>
                  <a:path w="418104" h="698519">
                    <a:moveTo>
                      <a:pt x="397924" y="2731"/>
                    </a:moveTo>
                    <a:lnTo>
                      <a:pt x="418104" y="0"/>
                    </a:lnTo>
                    <a:lnTo>
                      <a:pt x="392642" y="102124"/>
                    </a:lnTo>
                    <a:cubicBezTo>
                      <a:pt x="392693" y="92009"/>
                      <a:pt x="392744" y="81894"/>
                      <a:pt x="392794" y="71780"/>
                    </a:cubicBezTo>
                    <a:cubicBezTo>
                      <a:pt x="258142" y="313497"/>
                      <a:pt x="230601" y="341022"/>
                      <a:pt x="201507" y="698519"/>
                    </a:cubicBezTo>
                    <a:cubicBezTo>
                      <a:pt x="201623" y="562547"/>
                      <a:pt x="197084" y="426576"/>
                      <a:pt x="248428" y="290605"/>
                    </a:cubicBezTo>
                    <a:cubicBezTo>
                      <a:pt x="280982" y="203719"/>
                      <a:pt x="327507" y="153496"/>
                      <a:pt x="360060" y="66611"/>
                    </a:cubicBezTo>
                    <a:cubicBezTo>
                      <a:pt x="187778" y="177368"/>
                      <a:pt x="119503" y="236024"/>
                      <a:pt x="0" y="495367"/>
                    </a:cubicBezTo>
                    <a:cubicBezTo>
                      <a:pt x="36757" y="387232"/>
                      <a:pt x="79723" y="259803"/>
                      <a:pt x="177022" y="161317"/>
                    </a:cubicBezTo>
                    <a:cubicBezTo>
                      <a:pt x="238755" y="106525"/>
                      <a:pt x="308248" y="53662"/>
                      <a:pt x="397924" y="2731"/>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grpSp>
        <p:sp>
          <p:nvSpPr>
            <p:cNvPr id="59" name="Rounded Rectangle 50"/>
            <p:cNvSpPr/>
            <p:nvPr/>
          </p:nvSpPr>
          <p:spPr>
            <a:xfrm>
              <a:off x="5984711" y="1848939"/>
              <a:ext cx="279833" cy="2135580"/>
            </a:xfrm>
            <a:prstGeom prst="roundRect">
              <a:avLst/>
            </a:prstGeom>
            <a:solidFill>
              <a:sysClr val="windowText" lastClr="000000">
                <a:lumMod val="50000"/>
                <a:lumOff val="50000"/>
              </a:sysClr>
            </a:solidFill>
            <a:ln w="12700" cap="flat" cmpd="sng" algn="ctr">
              <a:noFill/>
              <a:prstDash val="solid"/>
              <a:miter lim="800000"/>
            </a:ln>
            <a:effectLst>
              <a:softEdge rad="127000"/>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grpSp>
          <p:nvGrpSpPr>
            <p:cNvPr id="60" name="Group 59"/>
            <p:cNvGrpSpPr/>
            <p:nvPr/>
          </p:nvGrpSpPr>
          <p:grpSpPr>
            <a:xfrm>
              <a:off x="4559955" y="3346255"/>
              <a:ext cx="1560562" cy="1365092"/>
              <a:chOff x="2860082" y="2814998"/>
              <a:chExt cx="1711918" cy="1294233"/>
            </a:xfrm>
            <a:effectLst>
              <a:outerShdw blurRad="50800" dist="38100" dir="5400000" algn="t" rotWithShape="0">
                <a:prstClr val="black">
                  <a:alpha val="40000"/>
                </a:prstClr>
              </a:outerShdw>
            </a:effectLst>
          </p:grpSpPr>
          <p:sp>
            <p:nvSpPr>
              <p:cNvPr id="76" name="Freeform 76"/>
              <p:cNvSpPr/>
              <p:nvPr/>
            </p:nvSpPr>
            <p:spPr bwMode="auto">
              <a:xfrm>
                <a:off x="2860082" y="2857760"/>
                <a:ext cx="1711918" cy="1251471"/>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gradFill flip="none" rotWithShape="1">
                <a:gsLst>
                  <a:gs pos="0">
                    <a:srgbClr val="A5A5A5"/>
                  </a:gs>
                  <a:gs pos="100000">
                    <a:srgbClr val="A5A5A5">
                      <a:lumMod val="75000"/>
                    </a:srgbClr>
                  </a:gs>
                </a:gsLst>
                <a:lin ang="5400000" scaled="1"/>
                <a:tileRect/>
              </a:gra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black"/>
                  </a:solidFill>
                  <a:effectLst/>
                  <a:uLnTx/>
                  <a:uFillTx/>
                  <a:latin typeface="Arial" panose="020B0604020202020204"/>
                </a:endParaRPr>
              </a:p>
            </p:txBody>
          </p:sp>
          <p:sp>
            <p:nvSpPr>
              <p:cNvPr id="77" name="Freeform 16"/>
              <p:cNvSpPr/>
              <p:nvPr/>
            </p:nvSpPr>
            <p:spPr bwMode="auto">
              <a:xfrm>
                <a:off x="2860082" y="2814998"/>
                <a:ext cx="1711918" cy="1251471"/>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gradFill>
                <a:gsLst>
                  <a:gs pos="77000">
                    <a:srgbClr val="A5A5A5"/>
                  </a:gs>
                  <a:gs pos="100000">
                    <a:srgbClr val="A5A5A5">
                      <a:lumMod val="50000"/>
                    </a:srgbClr>
                  </a:gs>
                </a:gsLst>
                <a:lin ang="0" scaled="1"/>
              </a:gra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black"/>
                  </a:solidFill>
                  <a:effectLst/>
                  <a:uLnTx/>
                  <a:uFillTx/>
                  <a:latin typeface="Arial" panose="020B0604020202020204"/>
                </a:endParaRPr>
              </a:p>
            </p:txBody>
          </p:sp>
        </p:grpSp>
        <p:grpSp>
          <p:nvGrpSpPr>
            <p:cNvPr id="61" name="Group 60"/>
            <p:cNvGrpSpPr/>
            <p:nvPr/>
          </p:nvGrpSpPr>
          <p:grpSpPr>
            <a:xfrm flipH="1">
              <a:off x="6120517" y="3839401"/>
              <a:ext cx="1244125" cy="1318043"/>
              <a:chOff x="2860082" y="2834525"/>
              <a:chExt cx="1711918" cy="1294234"/>
            </a:xfrm>
            <a:effectLst>
              <a:outerShdw blurRad="50800" dist="38100" dir="5400000" algn="t" rotWithShape="0">
                <a:prstClr val="black">
                  <a:alpha val="40000"/>
                </a:prstClr>
              </a:outerShdw>
            </a:effectLst>
          </p:grpSpPr>
          <p:sp>
            <p:nvSpPr>
              <p:cNvPr id="74" name="Freeform 74"/>
              <p:cNvSpPr/>
              <p:nvPr/>
            </p:nvSpPr>
            <p:spPr bwMode="auto">
              <a:xfrm>
                <a:off x="2860082" y="2877288"/>
                <a:ext cx="1711918" cy="1251471"/>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gradFill flip="none" rotWithShape="1">
                <a:gsLst>
                  <a:gs pos="0">
                    <a:srgbClr val="A5A5A5"/>
                  </a:gs>
                  <a:gs pos="100000">
                    <a:srgbClr val="A5A5A5">
                      <a:lumMod val="75000"/>
                    </a:srgbClr>
                  </a:gs>
                </a:gsLst>
                <a:lin ang="5400000" scaled="1"/>
                <a:tileRect/>
              </a:gra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black"/>
                  </a:solidFill>
                  <a:effectLst/>
                  <a:uLnTx/>
                  <a:uFillTx/>
                  <a:latin typeface="Arial" panose="020B0604020202020204"/>
                </a:endParaRPr>
              </a:p>
            </p:txBody>
          </p:sp>
          <p:sp>
            <p:nvSpPr>
              <p:cNvPr id="75" name="Freeform 16"/>
              <p:cNvSpPr/>
              <p:nvPr/>
            </p:nvSpPr>
            <p:spPr bwMode="auto">
              <a:xfrm>
                <a:off x="2860082" y="2834525"/>
                <a:ext cx="1711918" cy="1251469"/>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gradFill>
                <a:gsLst>
                  <a:gs pos="77000">
                    <a:srgbClr val="A5A5A5"/>
                  </a:gs>
                  <a:gs pos="100000">
                    <a:srgbClr val="A5A5A5">
                      <a:lumMod val="50000"/>
                    </a:srgbClr>
                  </a:gs>
                </a:gsLst>
                <a:lin ang="0" scaled="1"/>
              </a:gra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dirty="0" smtClean="0">
                  <a:ln>
                    <a:noFill/>
                  </a:ln>
                  <a:solidFill>
                    <a:prstClr val="black"/>
                  </a:solidFill>
                  <a:effectLst/>
                  <a:uLnTx/>
                  <a:uFillTx/>
                  <a:latin typeface="Arial" panose="020B0604020202020204"/>
                </a:endParaRPr>
              </a:p>
            </p:txBody>
          </p:sp>
        </p:grpSp>
        <p:grpSp>
          <p:nvGrpSpPr>
            <p:cNvPr id="62" name="Group 61"/>
            <p:cNvGrpSpPr/>
            <p:nvPr/>
          </p:nvGrpSpPr>
          <p:grpSpPr>
            <a:xfrm>
              <a:off x="4372976" y="2428249"/>
              <a:ext cx="1747541" cy="1516770"/>
              <a:chOff x="2860082" y="2268017"/>
              <a:chExt cx="1711918" cy="1294234"/>
            </a:xfrm>
            <a:effectLst>
              <a:outerShdw blurRad="50800" dist="38100" dir="5400000" algn="t" rotWithShape="0">
                <a:prstClr val="black">
                  <a:alpha val="40000"/>
                </a:prstClr>
              </a:outerShdw>
            </a:effectLst>
          </p:grpSpPr>
          <p:sp>
            <p:nvSpPr>
              <p:cNvPr id="72" name="Freeform 72"/>
              <p:cNvSpPr/>
              <p:nvPr/>
            </p:nvSpPr>
            <p:spPr bwMode="auto">
              <a:xfrm>
                <a:off x="2860082" y="2310780"/>
                <a:ext cx="1711918" cy="1251471"/>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gradFill flip="none" rotWithShape="1">
                <a:gsLst>
                  <a:gs pos="0">
                    <a:srgbClr val="595959"/>
                  </a:gs>
                  <a:gs pos="100000">
                    <a:srgbClr val="595959">
                      <a:lumMod val="75000"/>
                    </a:srgbClr>
                  </a:gs>
                </a:gsLst>
                <a:lin ang="5400000" scaled="1"/>
                <a:tileRect/>
              </a:gra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dirty="0" smtClean="0">
                  <a:ln>
                    <a:noFill/>
                  </a:ln>
                  <a:solidFill>
                    <a:prstClr val="black"/>
                  </a:solidFill>
                  <a:effectLst/>
                  <a:uLnTx/>
                  <a:uFillTx/>
                  <a:latin typeface="Arial" panose="020B0604020202020204"/>
                </a:endParaRPr>
              </a:p>
            </p:txBody>
          </p:sp>
          <p:sp>
            <p:nvSpPr>
              <p:cNvPr id="73" name="Freeform 16"/>
              <p:cNvSpPr/>
              <p:nvPr/>
            </p:nvSpPr>
            <p:spPr bwMode="auto">
              <a:xfrm>
                <a:off x="2860082" y="2268017"/>
                <a:ext cx="1711918" cy="1251471"/>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gradFill>
                <a:gsLst>
                  <a:gs pos="77000">
                    <a:srgbClr val="595959"/>
                  </a:gs>
                  <a:gs pos="100000">
                    <a:srgbClr val="595959">
                      <a:lumMod val="50000"/>
                    </a:srgbClr>
                  </a:gs>
                </a:gsLst>
                <a:lin ang="0" scaled="1"/>
              </a:gra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black"/>
                  </a:solidFill>
                  <a:effectLst/>
                  <a:uLnTx/>
                  <a:uFillTx/>
                  <a:latin typeface="Arial" panose="020B0604020202020204"/>
                </a:endParaRPr>
              </a:p>
            </p:txBody>
          </p:sp>
        </p:grpSp>
        <p:grpSp>
          <p:nvGrpSpPr>
            <p:cNvPr id="63" name="Group 62"/>
            <p:cNvGrpSpPr/>
            <p:nvPr/>
          </p:nvGrpSpPr>
          <p:grpSpPr>
            <a:xfrm flipH="1">
              <a:off x="6120517" y="2968444"/>
              <a:ext cx="1433507" cy="1363081"/>
              <a:chOff x="2860082" y="2268017"/>
              <a:chExt cx="1711918" cy="1294234"/>
            </a:xfrm>
            <a:gradFill>
              <a:gsLst>
                <a:gs pos="77000">
                  <a:sysClr val="window" lastClr="FFFFFF"/>
                </a:gs>
                <a:gs pos="100000">
                  <a:sysClr val="window" lastClr="FFFFFF">
                    <a:lumMod val="64000"/>
                  </a:sysClr>
                </a:gs>
              </a:gsLst>
              <a:lin ang="0" scaled="1"/>
            </a:gradFill>
            <a:effectLst>
              <a:outerShdw blurRad="50800" dist="38100" dir="5400000" algn="t" rotWithShape="0">
                <a:prstClr val="black">
                  <a:alpha val="40000"/>
                </a:prstClr>
              </a:outerShdw>
            </a:effectLst>
          </p:grpSpPr>
          <p:sp>
            <p:nvSpPr>
              <p:cNvPr id="70" name="Freeform 70"/>
              <p:cNvSpPr/>
              <p:nvPr/>
            </p:nvSpPr>
            <p:spPr bwMode="auto">
              <a:xfrm>
                <a:off x="2860082" y="2310780"/>
                <a:ext cx="1711918" cy="1251471"/>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gradFill>
                <a:gsLst>
                  <a:gs pos="0">
                    <a:srgbClr val="595959"/>
                  </a:gs>
                  <a:gs pos="100000">
                    <a:srgbClr val="595959">
                      <a:lumMod val="75000"/>
                    </a:srgbClr>
                  </a:gs>
                </a:gsLst>
                <a:lin ang="0" scaled="1"/>
              </a:gra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dirty="0" smtClean="0">
                  <a:ln>
                    <a:noFill/>
                  </a:ln>
                  <a:solidFill>
                    <a:prstClr val="black"/>
                  </a:solidFill>
                  <a:effectLst/>
                  <a:uLnTx/>
                  <a:uFillTx/>
                  <a:latin typeface="Arial" panose="020B0604020202020204"/>
                </a:endParaRPr>
              </a:p>
            </p:txBody>
          </p:sp>
          <p:sp>
            <p:nvSpPr>
              <p:cNvPr id="71" name="Freeform 16"/>
              <p:cNvSpPr/>
              <p:nvPr/>
            </p:nvSpPr>
            <p:spPr bwMode="auto">
              <a:xfrm>
                <a:off x="2860082" y="2268017"/>
                <a:ext cx="1711918" cy="1251471"/>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gradFill>
                <a:gsLst>
                  <a:gs pos="77000">
                    <a:srgbClr val="595959"/>
                  </a:gs>
                  <a:gs pos="100000">
                    <a:srgbClr val="595959">
                      <a:lumMod val="50000"/>
                    </a:srgbClr>
                  </a:gs>
                </a:gsLst>
                <a:lin ang="0" scaled="1"/>
              </a:gra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dirty="0" smtClean="0">
                  <a:ln>
                    <a:noFill/>
                  </a:ln>
                  <a:solidFill>
                    <a:prstClr val="black"/>
                  </a:solidFill>
                  <a:effectLst/>
                  <a:uLnTx/>
                  <a:uFillTx/>
                  <a:latin typeface="Arial" panose="020B0604020202020204"/>
                </a:endParaRPr>
              </a:p>
            </p:txBody>
          </p:sp>
        </p:grpSp>
        <p:grpSp>
          <p:nvGrpSpPr>
            <p:cNvPr id="64" name="Group 63"/>
            <p:cNvGrpSpPr/>
            <p:nvPr/>
          </p:nvGrpSpPr>
          <p:grpSpPr>
            <a:xfrm>
              <a:off x="4636367" y="1747714"/>
              <a:ext cx="1481747" cy="1363081"/>
              <a:chOff x="2860082" y="2268017"/>
              <a:chExt cx="1711918" cy="1294234"/>
            </a:xfrm>
            <a:effectLst>
              <a:outerShdw blurRad="50800" dist="38100" dir="5400000" algn="t" rotWithShape="0">
                <a:prstClr val="black">
                  <a:alpha val="40000"/>
                </a:prstClr>
              </a:outerShdw>
            </a:effectLst>
          </p:grpSpPr>
          <p:sp>
            <p:nvSpPr>
              <p:cNvPr id="68" name="Freeform 68"/>
              <p:cNvSpPr/>
              <p:nvPr/>
            </p:nvSpPr>
            <p:spPr bwMode="auto">
              <a:xfrm>
                <a:off x="2860082" y="2310780"/>
                <a:ext cx="1711918" cy="1251471"/>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gradFill flip="none" rotWithShape="1">
                <a:gsLst>
                  <a:gs pos="0">
                    <a:srgbClr val="568AD3"/>
                  </a:gs>
                  <a:gs pos="100000">
                    <a:srgbClr val="568AD3">
                      <a:lumMod val="75000"/>
                    </a:srgbClr>
                  </a:gs>
                </a:gsLst>
                <a:lin ang="5400000" scaled="1"/>
                <a:tileRect/>
              </a:gra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black"/>
                  </a:solidFill>
                  <a:effectLst/>
                  <a:uLnTx/>
                  <a:uFillTx/>
                  <a:latin typeface="Arial" panose="020B0604020202020204"/>
                </a:endParaRPr>
              </a:p>
            </p:txBody>
          </p:sp>
          <p:sp>
            <p:nvSpPr>
              <p:cNvPr id="69" name="Freeform 16"/>
              <p:cNvSpPr/>
              <p:nvPr/>
            </p:nvSpPr>
            <p:spPr bwMode="auto">
              <a:xfrm>
                <a:off x="2860082" y="2268017"/>
                <a:ext cx="1711918" cy="1251471"/>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solidFill>
                <a:schemeClr val="accent6">
                  <a:lumMod val="75000"/>
                </a:schemeClr>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dirty="0" smtClean="0">
                  <a:ln>
                    <a:noFill/>
                  </a:ln>
                  <a:solidFill>
                    <a:prstClr val="black"/>
                  </a:solidFill>
                  <a:effectLst/>
                  <a:uLnTx/>
                  <a:uFillTx/>
                  <a:latin typeface="Arial" panose="020B0604020202020204"/>
                </a:endParaRPr>
              </a:p>
            </p:txBody>
          </p:sp>
        </p:grpSp>
        <p:grpSp>
          <p:nvGrpSpPr>
            <p:cNvPr id="65" name="Group 64"/>
            <p:cNvGrpSpPr/>
            <p:nvPr/>
          </p:nvGrpSpPr>
          <p:grpSpPr>
            <a:xfrm flipH="1">
              <a:off x="6118115" y="1973218"/>
              <a:ext cx="1682812" cy="1514758"/>
              <a:chOff x="2860082" y="2268017"/>
              <a:chExt cx="1711918" cy="1294234"/>
            </a:xfrm>
            <a:effectLst>
              <a:outerShdw blurRad="50800" dist="38100" dir="5400000" algn="t" rotWithShape="0">
                <a:prstClr val="black">
                  <a:alpha val="40000"/>
                </a:prstClr>
              </a:outerShdw>
            </a:effectLst>
          </p:grpSpPr>
          <p:sp>
            <p:nvSpPr>
              <p:cNvPr id="66" name="Freeform 66"/>
              <p:cNvSpPr/>
              <p:nvPr/>
            </p:nvSpPr>
            <p:spPr bwMode="auto">
              <a:xfrm>
                <a:off x="2860082" y="2310780"/>
                <a:ext cx="1711918" cy="1251471"/>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gradFill flip="none" rotWithShape="1">
                <a:gsLst>
                  <a:gs pos="0">
                    <a:srgbClr val="568AD3"/>
                  </a:gs>
                  <a:gs pos="100000">
                    <a:srgbClr val="568AD3">
                      <a:lumMod val="75000"/>
                    </a:srgbClr>
                  </a:gs>
                </a:gsLst>
                <a:lin ang="5400000" scaled="1"/>
                <a:tileRect/>
              </a:gra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black"/>
                  </a:solidFill>
                  <a:effectLst/>
                  <a:uLnTx/>
                  <a:uFillTx/>
                  <a:latin typeface="Arial" panose="020B0604020202020204"/>
                </a:endParaRPr>
              </a:p>
            </p:txBody>
          </p:sp>
          <p:sp>
            <p:nvSpPr>
              <p:cNvPr id="67" name="Freeform 16"/>
              <p:cNvSpPr/>
              <p:nvPr/>
            </p:nvSpPr>
            <p:spPr bwMode="auto">
              <a:xfrm>
                <a:off x="2860082" y="2268017"/>
                <a:ext cx="1711918" cy="1251471"/>
              </a:xfrm>
              <a:custGeom>
                <a:avLst/>
                <a:gdLst>
                  <a:gd name="T0" fmla="*/ 194 w 798"/>
                  <a:gd name="T1" fmla="*/ 0 h 583"/>
                  <a:gd name="T2" fmla="*/ 604 w 798"/>
                  <a:gd name="T3" fmla="*/ 0 h 583"/>
                  <a:gd name="T4" fmla="*/ 798 w 798"/>
                  <a:gd name="T5" fmla="*/ 195 h 583"/>
                  <a:gd name="T6" fmla="*/ 798 w 798"/>
                  <a:gd name="T7" fmla="*/ 198 h 583"/>
                  <a:gd name="T8" fmla="*/ 798 w 798"/>
                  <a:gd name="T9" fmla="*/ 198 h 583"/>
                  <a:gd name="T10" fmla="*/ 798 w 798"/>
                  <a:gd name="T11" fmla="*/ 583 h 583"/>
                  <a:gd name="T12" fmla="*/ 604 w 798"/>
                  <a:gd name="T13" fmla="*/ 389 h 583"/>
                  <a:gd name="T14" fmla="*/ 335 w 798"/>
                  <a:gd name="T15" fmla="*/ 389 h 583"/>
                  <a:gd name="T16" fmla="*/ 194 w 798"/>
                  <a:gd name="T17" fmla="*/ 389 h 583"/>
                  <a:gd name="T18" fmla="*/ 0 w 798"/>
                  <a:gd name="T19" fmla="*/ 195 h 583"/>
                  <a:gd name="T20" fmla="*/ 194 w 798"/>
                  <a:gd name="T21" fmla="*/ 0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8" h="583">
                    <a:moveTo>
                      <a:pt x="194" y="0"/>
                    </a:moveTo>
                    <a:cubicBezTo>
                      <a:pt x="199" y="0"/>
                      <a:pt x="599" y="0"/>
                      <a:pt x="604" y="0"/>
                    </a:cubicBezTo>
                    <a:cubicBezTo>
                      <a:pt x="711" y="0"/>
                      <a:pt x="798" y="87"/>
                      <a:pt x="798" y="195"/>
                    </a:cubicBezTo>
                    <a:cubicBezTo>
                      <a:pt x="798" y="196"/>
                      <a:pt x="798" y="197"/>
                      <a:pt x="798" y="198"/>
                    </a:cubicBezTo>
                    <a:cubicBezTo>
                      <a:pt x="798" y="198"/>
                      <a:pt x="798" y="198"/>
                      <a:pt x="798" y="198"/>
                    </a:cubicBezTo>
                    <a:cubicBezTo>
                      <a:pt x="798" y="583"/>
                      <a:pt x="798" y="583"/>
                      <a:pt x="798" y="583"/>
                    </a:cubicBezTo>
                    <a:cubicBezTo>
                      <a:pt x="798" y="476"/>
                      <a:pt x="711" y="389"/>
                      <a:pt x="604" y="389"/>
                    </a:cubicBezTo>
                    <a:cubicBezTo>
                      <a:pt x="600" y="389"/>
                      <a:pt x="452" y="389"/>
                      <a:pt x="335" y="389"/>
                    </a:cubicBezTo>
                    <a:cubicBezTo>
                      <a:pt x="259" y="389"/>
                      <a:pt x="196" y="389"/>
                      <a:pt x="194" y="389"/>
                    </a:cubicBezTo>
                    <a:cubicBezTo>
                      <a:pt x="87" y="389"/>
                      <a:pt x="0" y="302"/>
                      <a:pt x="0" y="195"/>
                    </a:cubicBezTo>
                    <a:cubicBezTo>
                      <a:pt x="0" y="87"/>
                      <a:pt x="87" y="0"/>
                      <a:pt x="194" y="0"/>
                    </a:cubicBezTo>
                    <a:close/>
                  </a:path>
                </a:pathLst>
              </a:custGeom>
              <a:solidFill>
                <a:schemeClr val="accent6">
                  <a:lumMod val="75000"/>
                </a:schemeClr>
              </a:solidFill>
              <a:ln>
                <a:solidFill>
                  <a:schemeClr val="accent6">
                    <a:lumMod val="75000"/>
                  </a:schemeClr>
                </a:solid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dirty="0" smtClean="0">
                  <a:ln>
                    <a:noFill/>
                  </a:ln>
                  <a:solidFill>
                    <a:prstClr val="black"/>
                  </a:solidFill>
                  <a:effectLst/>
                  <a:uLnTx/>
                  <a:uFillTx/>
                  <a:latin typeface="Arial" panose="020B0604020202020204"/>
                </a:endParaRPr>
              </a:p>
            </p:txBody>
          </p:sp>
        </p:grpSp>
      </p:grpSp>
      <p:sp>
        <p:nvSpPr>
          <p:cNvPr id="100" name="Oval 7"/>
          <p:cNvSpPr/>
          <p:nvPr/>
        </p:nvSpPr>
        <p:spPr>
          <a:xfrm>
            <a:off x="3568187" y="2728780"/>
            <a:ext cx="273680" cy="479327"/>
          </a:xfrm>
          <a:custGeom>
            <a:avLst/>
            <a:gdLst/>
            <a:ahLst/>
            <a:cxnLst/>
            <a:rect l="l" t="t" r="r" b="b"/>
            <a:pathLst>
              <a:path w="3025265" h="3973870">
                <a:moveTo>
                  <a:pt x="1048235" y="955278"/>
                </a:moveTo>
                <a:cubicBezTo>
                  <a:pt x="1143886" y="955278"/>
                  <a:pt x="1221426" y="1089843"/>
                  <a:pt x="1221426" y="1255837"/>
                </a:cubicBezTo>
                <a:cubicBezTo>
                  <a:pt x="1221426" y="1421831"/>
                  <a:pt x="1143886" y="1556396"/>
                  <a:pt x="1048235" y="1556396"/>
                </a:cubicBezTo>
                <a:cubicBezTo>
                  <a:pt x="952584" y="1556396"/>
                  <a:pt x="875044" y="1421831"/>
                  <a:pt x="875044" y="1255837"/>
                </a:cubicBezTo>
                <a:cubicBezTo>
                  <a:pt x="875044" y="1089843"/>
                  <a:pt x="952584" y="955278"/>
                  <a:pt x="1048235" y="955278"/>
                </a:cubicBezTo>
                <a:close/>
                <a:moveTo>
                  <a:pt x="805954" y="648071"/>
                </a:moveTo>
                <a:lnTo>
                  <a:pt x="805954" y="1853034"/>
                </a:lnTo>
                <a:cubicBezTo>
                  <a:pt x="805954" y="1947724"/>
                  <a:pt x="869395" y="2027597"/>
                  <a:pt x="956357" y="2051540"/>
                </a:cubicBezTo>
                <a:lnTo>
                  <a:pt x="956356" y="2473030"/>
                </a:lnTo>
                <a:cubicBezTo>
                  <a:pt x="956356" y="2523517"/>
                  <a:pt x="997284" y="2564445"/>
                  <a:pt x="1047771" y="2564445"/>
                </a:cubicBezTo>
                <a:cubicBezTo>
                  <a:pt x="1098258" y="2564445"/>
                  <a:pt x="1139186" y="2523517"/>
                  <a:pt x="1139186" y="2473030"/>
                </a:cubicBezTo>
                <a:lnTo>
                  <a:pt x="1139186" y="2051828"/>
                </a:lnTo>
                <a:cubicBezTo>
                  <a:pt x="1226618" y="2028173"/>
                  <a:pt x="1290517" y="1948066"/>
                  <a:pt x="1290517" y="1853034"/>
                </a:cubicBezTo>
                <a:lnTo>
                  <a:pt x="1290517" y="649328"/>
                </a:lnTo>
                <a:cubicBezTo>
                  <a:pt x="1740927" y="708507"/>
                  <a:pt x="2088232" y="1094132"/>
                  <a:pt x="2088232" y="1560875"/>
                </a:cubicBezTo>
                <a:lnTo>
                  <a:pt x="2088232" y="2137870"/>
                </a:lnTo>
                <a:lnTo>
                  <a:pt x="2088233" y="2137870"/>
                </a:lnTo>
                <a:lnTo>
                  <a:pt x="2088233" y="3055870"/>
                </a:lnTo>
                <a:cubicBezTo>
                  <a:pt x="2088233" y="3562867"/>
                  <a:pt x="1677230" y="3973870"/>
                  <a:pt x="1170233" y="3973870"/>
                </a:cubicBezTo>
                <a:lnTo>
                  <a:pt x="918001" y="3973870"/>
                </a:lnTo>
                <a:cubicBezTo>
                  <a:pt x="411004" y="3973870"/>
                  <a:pt x="1" y="3562867"/>
                  <a:pt x="1" y="3055870"/>
                </a:cubicBezTo>
                <a:lnTo>
                  <a:pt x="1" y="2152339"/>
                </a:lnTo>
                <a:lnTo>
                  <a:pt x="0" y="2152339"/>
                </a:lnTo>
                <a:lnTo>
                  <a:pt x="0" y="1560875"/>
                </a:lnTo>
                <a:cubicBezTo>
                  <a:pt x="0" y="1091278"/>
                  <a:pt x="351565" y="703794"/>
                  <a:pt x="805954" y="648071"/>
                </a:cubicBezTo>
                <a:close/>
                <a:moveTo>
                  <a:pt x="1619797" y="91"/>
                </a:moveTo>
                <a:cubicBezTo>
                  <a:pt x="1732841" y="1988"/>
                  <a:pt x="1845389" y="33430"/>
                  <a:pt x="1945434" y="94215"/>
                </a:cubicBezTo>
                <a:cubicBezTo>
                  <a:pt x="2133478" y="208468"/>
                  <a:pt x="2249869" y="409692"/>
                  <a:pt x="2255221" y="627780"/>
                </a:cubicBezTo>
                <a:lnTo>
                  <a:pt x="2257891" y="627572"/>
                </a:lnTo>
                <a:cubicBezTo>
                  <a:pt x="2272309" y="812739"/>
                  <a:pt x="2385479" y="975734"/>
                  <a:pt x="2553934" y="1053951"/>
                </a:cubicBezTo>
                <a:cubicBezTo>
                  <a:pt x="2706200" y="1124651"/>
                  <a:pt x="2882234" y="1116149"/>
                  <a:pt x="3025265" y="1032491"/>
                </a:cubicBezTo>
                <a:lnTo>
                  <a:pt x="3025265" y="1181594"/>
                </a:lnTo>
                <a:cubicBezTo>
                  <a:pt x="2858744" y="1255002"/>
                  <a:pt x="2666516" y="1253932"/>
                  <a:pt x="2497514" y="1175460"/>
                </a:cubicBezTo>
                <a:cubicBezTo>
                  <a:pt x="2293602" y="1080779"/>
                  <a:pt x="2153951" y="887555"/>
                  <a:pt x="2128339" y="665512"/>
                </a:cubicBezTo>
                <a:lnTo>
                  <a:pt x="2122734" y="665324"/>
                </a:lnTo>
                <a:cubicBezTo>
                  <a:pt x="2128967" y="479701"/>
                  <a:pt x="2034597" y="305147"/>
                  <a:pt x="1875870" y="208708"/>
                </a:cubicBezTo>
                <a:cubicBezTo>
                  <a:pt x="1717143" y="112268"/>
                  <a:pt x="1518741" y="108938"/>
                  <a:pt x="1356867" y="199997"/>
                </a:cubicBezTo>
                <a:cubicBezTo>
                  <a:pt x="1194993" y="291056"/>
                  <a:pt x="1094818" y="462344"/>
                  <a:pt x="1094818" y="648071"/>
                </a:cubicBezTo>
                <a:lnTo>
                  <a:pt x="960849" y="648071"/>
                </a:lnTo>
                <a:cubicBezTo>
                  <a:pt x="960849" y="413945"/>
                  <a:pt x="1087128" y="198021"/>
                  <a:pt x="1291185" y="83234"/>
                </a:cubicBezTo>
                <a:cubicBezTo>
                  <a:pt x="1393213" y="25840"/>
                  <a:pt x="1506753" y="-1807"/>
                  <a:pt x="1619797" y="91"/>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101" name="Trapezoid 10"/>
          <p:cNvSpPr>
            <a:spLocks noChangeAspect="1"/>
          </p:cNvSpPr>
          <p:nvPr/>
        </p:nvSpPr>
        <p:spPr>
          <a:xfrm>
            <a:off x="5277627" y="2242786"/>
            <a:ext cx="307606" cy="409660"/>
          </a:xfrm>
          <a:custGeom>
            <a:avLst/>
            <a:gdLst/>
            <a:ahLst/>
            <a:cxnLst/>
            <a:rect l="l" t="t" r="r" b="b"/>
            <a:pathLst>
              <a:path w="3910377" h="3905794">
                <a:moveTo>
                  <a:pt x="1" y="3797782"/>
                </a:moveTo>
                <a:lnTo>
                  <a:pt x="3910377" y="3797782"/>
                </a:lnTo>
                <a:lnTo>
                  <a:pt x="3910377" y="3905794"/>
                </a:lnTo>
                <a:lnTo>
                  <a:pt x="1" y="3905794"/>
                </a:lnTo>
                <a:close/>
                <a:moveTo>
                  <a:pt x="1757257" y="3353296"/>
                </a:moveTo>
                <a:cubicBezTo>
                  <a:pt x="1690135" y="3353296"/>
                  <a:pt x="1635721" y="3407710"/>
                  <a:pt x="1635721" y="3474832"/>
                </a:cubicBezTo>
                <a:cubicBezTo>
                  <a:pt x="1635721" y="3541954"/>
                  <a:pt x="1690135" y="3596368"/>
                  <a:pt x="1757257" y="3596368"/>
                </a:cubicBezTo>
                <a:lnTo>
                  <a:pt x="2187409" y="3596368"/>
                </a:lnTo>
                <a:cubicBezTo>
                  <a:pt x="2254531" y="3596368"/>
                  <a:pt x="2308945" y="3541954"/>
                  <a:pt x="2308945" y="3474832"/>
                </a:cubicBezTo>
                <a:cubicBezTo>
                  <a:pt x="2308945" y="3407710"/>
                  <a:pt x="2254531" y="3353296"/>
                  <a:pt x="2187409" y="3353296"/>
                </a:cubicBezTo>
                <a:close/>
                <a:moveTo>
                  <a:pt x="492288" y="2449553"/>
                </a:moveTo>
                <a:lnTo>
                  <a:pt x="472244" y="2517369"/>
                </a:lnTo>
                <a:lnTo>
                  <a:pt x="3438134" y="2517369"/>
                </a:lnTo>
                <a:lnTo>
                  <a:pt x="3418090" y="2449553"/>
                </a:lnTo>
                <a:close/>
                <a:moveTo>
                  <a:pt x="432162" y="2249610"/>
                </a:moveTo>
                <a:lnTo>
                  <a:pt x="3478215" y="2249610"/>
                </a:lnTo>
                <a:lnTo>
                  <a:pt x="3910377" y="3711740"/>
                </a:lnTo>
                <a:lnTo>
                  <a:pt x="0" y="3711740"/>
                </a:lnTo>
                <a:close/>
                <a:moveTo>
                  <a:pt x="1637280" y="544956"/>
                </a:moveTo>
                <a:cubicBezTo>
                  <a:pt x="1626413" y="544956"/>
                  <a:pt x="1615547" y="549102"/>
                  <a:pt x="1607256" y="557393"/>
                </a:cubicBezTo>
                <a:lnTo>
                  <a:pt x="796281" y="1368368"/>
                </a:lnTo>
                <a:cubicBezTo>
                  <a:pt x="779699" y="1384950"/>
                  <a:pt x="779699" y="1411834"/>
                  <a:pt x="796281" y="1428415"/>
                </a:cubicBezTo>
                <a:lnTo>
                  <a:pt x="825565" y="1457699"/>
                </a:lnTo>
                <a:cubicBezTo>
                  <a:pt x="842147" y="1474281"/>
                  <a:pt x="869031" y="1474281"/>
                  <a:pt x="885612" y="1457699"/>
                </a:cubicBezTo>
                <a:lnTo>
                  <a:pt x="1696588" y="646724"/>
                </a:lnTo>
                <a:cubicBezTo>
                  <a:pt x="1713169" y="630143"/>
                  <a:pt x="1713169" y="603258"/>
                  <a:pt x="1696588" y="586677"/>
                </a:cubicBezTo>
                <a:lnTo>
                  <a:pt x="1667304" y="557393"/>
                </a:lnTo>
                <a:cubicBezTo>
                  <a:pt x="1659013" y="549102"/>
                  <a:pt x="1648146" y="544956"/>
                  <a:pt x="1637280" y="544956"/>
                </a:cubicBezTo>
                <a:close/>
                <a:moveTo>
                  <a:pt x="1372791" y="439020"/>
                </a:moveTo>
                <a:cubicBezTo>
                  <a:pt x="1361925" y="439020"/>
                  <a:pt x="1351058" y="443165"/>
                  <a:pt x="1342767" y="451456"/>
                </a:cubicBezTo>
                <a:lnTo>
                  <a:pt x="851745" y="942478"/>
                </a:lnTo>
                <a:cubicBezTo>
                  <a:pt x="835164" y="959060"/>
                  <a:pt x="835164" y="985944"/>
                  <a:pt x="851745" y="1002526"/>
                </a:cubicBezTo>
                <a:lnTo>
                  <a:pt x="881029" y="1031810"/>
                </a:lnTo>
                <a:cubicBezTo>
                  <a:pt x="897611" y="1048392"/>
                  <a:pt x="924495" y="1048392"/>
                  <a:pt x="941077" y="1031810"/>
                </a:cubicBezTo>
                <a:lnTo>
                  <a:pt x="1432099" y="540788"/>
                </a:lnTo>
                <a:cubicBezTo>
                  <a:pt x="1448681" y="524206"/>
                  <a:pt x="1448681" y="497322"/>
                  <a:pt x="1432099" y="480740"/>
                </a:cubicBezTo>
                <a:lnTo>
                  <a:pt x="1402815" y="451456"/>
                </a:lnTo>
                <a:cubicBezTo>
                  <a:pt x="1394524" y="443165"/>
                  <a:pt x="1383658" y="439020"/>
                  <a:pt x="1372791" y="439020"/>
                </a:cubicBezTo>
                <a:close/>
                <a:moveTo>
                  <a:pt x="864042" y="270000"/>
                </a:moveTo>
                <a:lnTo>
                  <a:pt x="2945402" y="270000"/>
                </a:lnTo>
                <a:cubicBezTo>
                  <a:pt x="3094522" y="270000"/>
                  <a:pt x="3215407" y="390885"/>
                  <a:pt x="3215407" y="540005"/>
                </a:cubicBezTo>
                <a:lnTo>
                  <a:pt x="3215407" y="1619995"/>
                </a:lnTo>
                <a:cubicBezTo>
                  <a:pt x="3215407" y="1769115"/>
                  <a:pt x="3094522" y="1890000"/>
                  <a:pt x="2945402" y="1890000"/>
                </a:cubicBezTo>
                <a:lnTo>
                  <a:pt x="864042" y="1890000"/>
                </a:lnTo>
                <a:cubicBezTo>
                  <a:pt x="714922" y="1890000"/>
                  <a:pt x="594037" y="1769115"/>
                  <a:pt x="594037" y="1619995"/>
                </a:cubicBezTo>
                <a:lnTo>
                  <a:pt x="594037" y="540005"/>
                </a:lnTo>
                <a:cubicBezTo>
                  <a:pt x="594037" y="390885"/>
                  <a:pt x="714922" y="270000"/>
                  <a:pt x="864042" y="270000"/>
                </a:cubicBezTo>
                <a:close/>
                <a:moveTo>
                  <a:pt x="804042" y="180000"/>
                </a:moveTo>
                <a:cubicBezTo>
                  <a:pt x="638353" y="180000"/>
                  <a:pt x="504036" y="314317"/>
                  <a:pt x="504036" y="480006"/>
                </a:cubicBezTo>
                <a:lnTo>
                  <a:pt x="504036" y="1679994"/>
                </a:lnTo>
                <a:cubicBezTo>
                  <a:pt x="504036" y="1845683"/>
                  <a:pt x="638353" y="1980000"/>
                  <a:pt x="804042" y="1980000"/>
                </a:cubicBezTo>
                <a:lnTo>
                  <a:pt x="3027043" y="1980000"/>
                </a:lnTo>
                <a:cubicBezTo>
                  <a:pt x="3192732" y="1980000"/>
                  <a:pt x="3327049" y="1845683"/>
                  <a:pt x="3327049" y="1679994"/>
                </a:cubicBezTo>
                <a:lnTo>
                  <a:pt x="3327049" y="480006"/>
                </a:lnTo>
                <a:cubicBezTo>
                  <a:pt x="3327049" y="314317"/>
                  <a:pt x="3192732" y="180000"/>
                  <a:pt x="3027043" y="180000"/>
                </a:cubicBezTo>
                <a:close/>
                <a:moveTo>
                  <a:pt x="684043" y="0"/>
                </a:moveTo>
                <a:lnTo>
                  <a:pt x="3190330" y="0"/>
                </a:lnTo>
                <a:cubicBezTo>
                  <a:pt x="3389156" y="0"/>
                  <a:pt x="3550337" y="161181"/>
                  <a:pt x="3550337" y="360007"/>
                </a:cubicBezTo>
                <a:lnTo>
                  <a:pt x="3550337" y="1799993"/>
                </a:lnTo>
                <a:cubicBezTo>
                  <a:pt x="3550337" y="1998819"/>
                  <a:pt x="3389156" y="2160000"/>
                  <a:pt x="3190330" y="2160000"/>
                </a:cubicBezTo>
                <a:lnTo>
                  <a:pt x="684043" y="2160000"/>
                </a:lnTo>
                <a:cubicBezTo>
                  <a:pt x="485217" y="2160000"/>
                  <a:pt x="324036" y="1998819"/>
                  <a:pt x="324036" y="1799993"/>
                </a:cubicBezTo>
                <a:lnTo>
                  <a:pt x="324036" y="360007"/>
                </a:lnTo>
                <a:cubicBezTo>
                  <a:pt x="324036" y="161181"/>
                  <a:pt x="485217" y="0"/>
                  <a:pt x="684043" y="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102" name="Rounded Rectangle 12"/>
          <p:cNvSpPr>
            <a:spLocks noChangeAspect="1"/>
          </p:cNvSpPr>
          <p:nvPr/>
        </p:nvSpPr>
        <p:spPr>
          <a:xfrm>
            <a:off x="3725878" y="3655612"/>
            <a:ext cx="279299" cy="443780"/>
          </a:xfrm>
          <a:custGeom>
            <a:avLst/>
            <a:gdLst/>
            <a:ahLst/>
            <a:cxnLst/>
            <a:rect l="l" t="t" r="r" b="b"/>
            <a:pathLst>
              <a:path w="3312367" h="3947283">
                <a:moveTo>
                  <a:pt x="2537615" y="3705909"/>
                </a:moveTo>
                <a:cubicBezTo>
                  <a:pt x="2512344" y="3705909"/>
                  <a:pt x="2491857" y="3726396"/>
                  <a:pt x="2491857" y="3751667"/>
                </a:cubicBezTo>
                <a:cubicBezTo>
                  <a:pt x="2491857" y="3776938"/>
                  <a:pt x="2512344" y="3797425"/>
                  <a:pt x="2537615" y="3797425"/>
                </a:cubicBezTo>
                <a:lnTo>
                  <a:pt x="2762175" y="3797425"/>
                </a:lnTo>
                <a:cubicBezTo>
                  <a:pt x="2787446" y="3797425"/>
                  <a:pt x="2807933" y="3776938"/>
                  <a:pt x="2807933" y="3751667"/>
                </a:cubicBezTo>
                <a:cubicBezTo>
                  <a:pt x="2807933" y="3726396"/>
                  <a:pt x="2787446" y="3705909"/>
                  <a:pt x="2762175" y="3705909"/>
                </a:cubicBezTo>
                <a:close/>
                <a:moveTo>
                  <a:pt x="1141114" y="3408594"/>
                </a:moveTo>
                <a:cubicBezTo>
                  <a:pt x="1097903" y="3408594"/>
                  <a:pt x="1062874" y="3443623"/>
                  <a:pt x="1062874" y="3486834"/>
                </a:cubicBezTo>
                <a:cubicBezTo>
                  <a:pt x="1062874" y="3530045"/>
                  <a:pt x="1097903" y="3565073"/>
                  <a:pt x="1141114" y="3565073"/>
                </a:cubicBezTo>
                <a:lnTo>
                  <a:pt x="1525078" y="3565074"/>
                </a:lnTo>
                <a:cubicBezTo>
                  <a:pt x="1568289" y="3565074"/>
                  <a:pt x="1603318" y="3530045"/>
                  <a:pt x="1603318" y="3486834"/>
                </a:cubicBezTo>
                <a:lnTo>
                  <a:pt x="1603319" y="3486834"/>
                </a:lnTo>
                <a:cubicBezTo>
                  <a:pt x="1603319" y="3443623"/>
                  <a:pt x="1568290" y="3408594"/>
                  <a:pt x="1525079" y="3408594"/>
                </a:cubicBezTo>
                <a:close/>
                <a:moveTo>
                  <a:pt x="2129393" y="1705414"/>
                </a:moveTo>
                <a:lnTo>
                  <a:pt x="2129393" y="3580170"/>
                </a:lnTo>
                <a:lnTo>
                  <a:pt x="3126216" y="3580170"/>
                </a:lnTo>
                <a:lnTo>
                  <a:pt x="3126216" y="1705414"/>
                </a:lnTo>
                <a:close/>
                <a:moveTo>
                  <a:pt x="2481193" y="1533789"/>
                </a:moveTo>
                <a:cubicBezTo>
                  <a:pt x="2462682" y="1533789"/>
                  <a:pt x="2447676" y="1548795"/>
                  <a:pt x="2447676" y="1567306"/>
                </a:cubicBezTo>
                <a:lnTo>
                  <a:pt x="2447676" y="1572258"/>
                </a:lnTo>
                <a:cubicBezTo>
                  <a:pt x="2447676" y="1590769"/>
                  <a:pt x="2462682" y="1605775"/>
                  <a:pt x="2481193" y="1605775"/>
                </a:cubicBezTo>
                <a:lnTo>
                  <a:pt x="2774415" y="1605775"/>
                </a:lnTo>
                <a:cubicBezTo>
                  <a:pt x="2792926" y="1605775"/>
                  <a:pt x="2807932" y="1590769"/>
                  <a:pt x="2807932" y="1572258"/>
                </a:cubicBezTo>
                <a:lnTo>
                  <a:pt x="2807932" y="1567306"/>
                </a:lnTo>
                <a:cubicBezTo>
                  <a:pt x="2807932" y="1548795"/>
                  <a:pt x="2792926" y="1533789"/>
                  <a:pt x="2774415" y="1533789"/>
                </a:cubicBezTo>
                <a:close/>
                <a:moveTo>
                  <a:pt x="2113478" y="1418392"/>
                </a:moveTo>
                <a:lnTo>
                  <a:pt x="3142130" y="1418392"/>
                </a:lnTo>
                <a:cubicBezTo>
                  <a:pt x="3236149" y="1418392"/>
                  <a:pt x="3312367" y="1494610"/>
                  <a:pt x="3312367" y="1588629"/>
                </a:cubicBezTo>
                <a:lnTo>
                  <a:pt x="3312367" y="3777046"/>
                </a:lnTo>
                <a:cubicBezTo>
                  <a:pt x="3312367" y="3871065"/>
                  <a:pt x="3236149" y="3947283"/>
                  <a:pt x="3142130" y="3947283"/>
                </a:cubicBezTo>
                <a:lnTo>
                  <a:pt x="2113478" y="3947283"/>
                </a:lnTo>
                <a:cubicBezTo>
                  <a:pt x="2019459" y="3947283"/>
                  <a:pt x="1943241" y="3871065"/>
                  <a:pt x="1943241" y="3777046"/>
                </a:cubicBezTo>
                <a:lnTo>
                  <a:pt x="1943241" y="1588629"/>
                </a:lnTo>
                <a:cubicBezTo>
                  <a:pt x="1943241" y="1494610"/>
                  <a:pt x="2019459" y="1418392"/>
                  <a:pt x="2113478" y="1418392"/>
                </a:cubicBezTo>
                <a:close/>
                <a:moveTo>
                  <a:pt x="1006317" y="157391"/>
                </a:moveTo>
                <a:cubicBezTo>
                  <a:pt x="987806" y="157391"/>
                  <a:pt x="972800" y="172397"/>
                  <a:pt x="972800" y="190908"/>
                </a:cubicBezTo>
                <a:lnTo>
                  <a:pt x="972800" y="195860"/>
                </a:lnTo>
                <a:cubicBezTo>
                  <a:pt x="972800" y="214371"/>
                  <a:pt x="987806" y="229377"/>
                  <a:pt x="1006317" y="229377"/>
                </a:cubicBezTo>
                <a:lnTo>
                  <a:pt x="1659876" y="229377"/>
                </a:lnTo>
                <a:cubicBezTo>
                  <a:pt x="1678387" y="229377"/>
                  <a:pt x="1693393" y="214371"/>
                  <a:pt x="1693393" y="195860"/>
                </a:cubicBezTo>
                <a:lnTo>
                  <a:pt x="1693393" y="190908"/>
                </a:lnTo>
                <a:cubicBezTo>
                  <a:pt x="1693393" y="172397"/>
                  <a:pt x="1678387" y="157391"/>
                  <a:pt x="1659876" y="157391"/>
                </a:cubicBezTo>
                <a:close/>
                <a:moveTo>
                  <a:pt x="264780" y="0"/>
                </a:moveTo>
                <a:lnTo>
                  <a:pt x="2401413" y="0"/>
                </a:lnTo>
                <a:cubicBezTo>
                  <a:pt x="2547647" y="0"/>
                  <a:pt x="2666193" y="118546"/>
                  <a:pt x="2666193" y="264780"/>
                </a:cubicBezTo>
                <a:lnTo>
                  <a:pt x="2666193" y="1345374"/>
                </a:lnTo>
                <a:lnTo>
                  <a:pt x="2369517" y="1345374"/>
                </a:lnTo>
                <a:lnTo>
                  <a:pt x="2369517" y="366783"/>
                </a:lnTo>
                <a:lnTo>
                  <a:pt x="296676" y="366783"/>
                </a:lnTo>
                <a:lnTo>
                  <a:pt x="296676" y="3219873"/>
                </a:lnTo>
                <a:lnTo>
                  <a:pt x="1867527" y="3219873"/>
                </a:lnTo>
                <a:lnTo>
                  <a:pt x="1867527" y="3778374"/>
                </a:lnTo>
                <a:lnTo>
                  <a:pt x="264780" y="3778374"/>
                </a:lnTo>
                <a:cubicBezTo>
                  <a:pt x="118546" y="3778374"/>
                  <a:pt x="0" y="3659828"/>
                  <a:pt x="0" y="3513594"/>
                </a:cubicBezTo>
                <a:lnTo>
                  <a:pt x="0" y="264780"/>
                </a:lnTo>
                <a:cubicBezTo>
                  <a:pt x="0" y="118546"/>
                  <a:pt x="118546" y="0"/>
                  <a:pt x="264780" y="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103" name="Rounded Rectangle 1"/>
          <p:cNvSpPr>
            <a:spLocks noChangeAspect="1"/>
          </p:cNvSpPr>
          <p:nvPr/>
        </p:nvSpPr>
        <p:spPr>
          <a:xfrm>
            <a:off x="3722253" y="2023266"/>
            <a:ext cx="286549" cy="383468"/>
          </a:xfrm>
          <a:custGeom>
            <a:avLst/>
            <a:gdLst/>
            <a:ahLst/>
            <a:cxnLst/>
            <a:rect l="l" t="t" r="r" b="b"/>
            <a:pathLst>
              <a:path w="3888432" h="3902714">
                <a:moveTo>
                  <a:pt x="1113894" y="3227140"/>
                </a:moveTo>
                <a:lnTo>
                  <a:pt x="2774538" y="3227140"/>
                </a:lnTo>
                <a:cubicBezTo>
                  <a:pt x="2813020" y="3227140"/>
                  <a:pt x="2844216" y="3258336"/>
                  <a:pt x="2844216" y="3296818"/>
                </a:cubicBezTo>
                <a:lnTo>
                  <a:pt x="2844216" y="3337462"/>
                </a:lnTo>
                <a:cubicBezTo>
                  <a:pt x="2844216" y="3375944"/>
                  <a:pt x="2813020" y="3407140"/>
                  <a:pt x="2774538" y="3407140"/>
                </a:cubicBezTo>
                <a:lnTo>
                  <a:pt x="1113894" y="3407140"/>
                </a:lnTo>
                <a:cubicBezTo>
                  <a:pt x="1075412" y="3407140"/>
                  <a:pt x="1044216" y="3375944"/>
                  <a:pt x="1044216" y="3337462"/>
                </a:cubicBezTo>
                <a:lnTo>
                  <a:pt x="1044216" y="3296818"/>
                </a:lnTo>
                <a:cubicBezTo>
                  <a:pt x="1044216" y="3258336"/>
                  <a:pt x="1075412" y="3227140"/>
                  <a:pt x="1113894" y="3227140"/>
                </a:cubicBezTo>
                <a:close/>
                <a:moveTo>
                  <a:pt x="1111898" y="2923315"/>
                </a:moveTo>
                <a:lnTo>
                  <a:pt x="2772542" y="2923315"/>
                </a:lnTo>
                <a:cubicBezTo>
                  <a:pt x="2811024" y="2923315"/>
                  <a:pt x="2842220" y="2954511"/>
                  <a:pt x="2842220" y="2992993"/>
                </a:cubicBezTo>
                <a:lnTo>
                  <a:pt x="2842220" y="3033637"/>
                </a:lnTo>
                <a:cubicBezTo>
                  <a:pt x="2842220" y="3072119"/>
                  <a:pt x="2811024" y="3103315"/>
                  <a:pt x="2772542" y="3103315"/>
                </a:cubicBezTo>
                <a:lnTo>
                  <a:pt x="1111898" y="3103315"/>
                </a:lnTo>
                <a:cubicBezTo>
                  <a:pt x="1073416" y="3103315"/>
                  <a:pt x="1042220" y="3072119"/>
                  <a:pt x="1042220" y="3033637"/>
                </a:cubicBezTo>
                <a:lnTo>
                  <a:pt x="1042220" y="2992993"/>
                </a:lnTo>
                <a:cubicBezTo>
                  <a:pt x="1042220" y="2954511"/>
                  <a:pt x="1073416" y="2923315"/>
                  <a:pt x="1111898" y="2923315"/>
                </a:cubicBezTo>
                <a:close/>
                <a:moveTo>
                  <a:pt x="495275" y="2664296"/>
                </a:moveTo>
                <a:lnTo>
                  <a:pt x="853982" y="2664296"/>
                </a:lnTo>
                <a:lnTo>
                  <a:pt x="853982" y="3560524"/>
                </a:lnTo>
                <a:lnTo>
                  <a:pt x="3006222" y="3560524"/>
                </a:lnTo>
                <a:lnTo>
                  <a:pt x="3006222" y="2664296"/>
                </a:lnTo>
                <a:lnTo>
                  <a:pt x="3364929" y="2664296"/>
                </a:lnTo>
                <a:lnTo>
                  <a:pt x="3364929" y="3902714"/>
                </a:lnTo>
                <a:lnTo>
                  <a:pt x="495275" y="3902714"/>
                </a:lnTo>
                <a:close/>
                <a:moveTo>
                  <a:pt x="1113894" y="2619490"/>
                </a:moveTo>
                <a:lnTo>
                  <a:pt x="2774538" y="2619490"/>
                </a:lnTo>
                <a:cubicBezTo>
                  <a:pt x="2813020" y="2619490"/>
                  <a:pt x="2844216" y="2650686"/>
                  <a:pt x="2844216" y="2689168"/>
                </a:cubicBezTo>
                <a:lnTo>
                  <a:pt x="2844216" y="2729812"/>
                </a:lnTo>
                <a:cubicBezTo>
                  <a:pt x="2844216" y="2768294"/>
                  <a:pt x="2813020" y="2799490"/>
                  <a:pt x="2774538" y="2799490"/>
                </a:cubicBezTo>
                <a:lnTo>
                  <a:pt x="1113894" y="2799490"/>
                </a:lnTo>
                <a:cubicBezTo>
                  <a:pt x="1075412" y="2799490"/>
                  <a:pt x="1044216" y="2768294"/>
                  <a:pt x="1044216" y="2729812"/>
                </a:cubicBezTo>
                <a:lnTo>
                  <a:pt x="1044216" y="2689168"/>
                </a:lnTo>
                <a:cubicBezTo>
                  <a:pt x="1044216" y="2650686"/>
                  <a:pt x="1075412" y="2619490"/>
                  <a:pt x="1113894" y="2619490"/>
                </a:cubicBezTo>
                <a:close/>
                <a:moveTo>
                  <a:pt x="3183220" y="1512740"/>
                </a:moveTo>
                <a:cubicBezTo>
                  <a:pt x="3130821" y="1512740"/>
                  <a:pt x="3088344" y="1555217"/>
                  <a:pt x="3088344" y="1607616"/>
                </a:cubicBezTo>
                <a:lnTo>
                  <a:pt x="3088344" y="1777903"/>
                </a:lnTo>
                <a:cubicBezTo>
                  <a:pt x="3088344" y="1830302"/>
                  <a:pt x="3130821" y="1872779"/>
                  <a:pt x="3183220" y="1872779"/>
                </a:cubicBezTo>
                <a:lnTo>
                  <a:pt x="3334111" y="1872779"/>
                </a:lnTo>
                <a:cubicBezTo>
                  <a:pt x="3386510" y="1872779"/>
                  <a:pt x="3428987" y="1830302"/>
                  <a:pt x="3428987" y="1777903"/>
                </a:cubicBezTo>
                <a:lnTo>
                  <a:pt x="3428987" y="1607616"/>
                </a:lnTo>
                <a:cubicBezTo>
                  <a:pt x="3428987" y="1555217"/>
                  <a:pt x="3386510" y="1512740"/>
                  <a:pt x="3334111" y="1512740"/>
                </a:cubicBezTo>
                <a:close/>
                <a:moveTo>
                  <a:pt x="317370" y="1192161"/>
                </a:moveTo>
                <a:lnTo>
                  <a:pt x="3571062" y="1192161"/>
                </a:lnTo>
                <a:cubicBezTo>
                  <a:pt x="3746341" y="1192161"/>
                  <a:pt x="3888432" y="1369515"/>
                  <a:pt x="3888432" y="1588294"/>
                </a:cubicBezTo>
                <a:lnTo>
                  <a:pt x="3888432" y="3172779"/>
                </a:lnTo>
                <a:cubicBezTo>
                  <a:pt x="3888432" y="3391558"/>
                  <a:pt x="3746341" y="3568912"/>
                  <a:pt x="3571062" y="3568912"/>
                </a:cubicBezTo>
                <a:lnTo>
                  <a:pt x="3484959" y="3568912"/>
                </a:lnTo>
                <a:lnTo>
                  <a:pt x="3484959" y="2490370"/>
                </a:lnTo>
                <a:lnTo>
                  <a:pt x="388615" y="2490370"/>
                </a:lnTo>
                <a:lnTo>
                  <a:pt x="388615" y="3568912"/>
                </a:lnTo>
                <a:lnTo>
                  <a:pt x="317370" y="3568912"/>
                </a:lnTo>
                <a:cubicBezTo>
                  <a:pt x="142091" y="3568912"/>
                  <a:pt x="0" y="3391558"/>
                  <a:pt x="0" y="3172779"/>
                </a:cubicBezTo>
                <a:lnTo>
                  <a:pt x="0" y="1588294"/>
                </a:lnTo>
                <a:cubicBezTo>
                  <a:pt x="0" y="1369515"/>
                  <a:pt x="142091" y="1192161"/>
                  <a:pt x="317370" y="1192161"/>
                </a:cubicBezTo>
                <a:close/>
                <a:moveTo>
                  <a:pt x="3010811" y="792088"/>
                </a:moveTo>
                <a:lnTo>
                  <a:pt x="3369518" y="792088"/>
                </a:lnTo>
                <a:lnTo>
                  <a:pt x="3369518" y="1080119"/>
                </a:lnTo>
                <a:lnTo>
                  <a:pt x="3010811" y="1080119"/>
                </a:lnTo>
                <a:close/>
                <a:moveTo>
                  <a:pt x="2700857" y="0"/>
                </a:moveTo>
                <a:lnTo>
                  <a:pt x="3329483" y="698376"/>
                </a:lnTo>
                <a:lnTo>
                  <a:pt x="2700857" y="698376"/>
                </a:lnTo>
                <a:close/>
                <a:moveTo>
                  <a:pt x="499864" y="0"/>
                </a:moveTo>
                <a:lnTo>
                  <a:pt x="2592288" y="0"/>
                </a:lnTo>
                <a:lnTo>
                  <a:pt x="2592288" y="298450"/>
                </a:lnTo>
                <a:lnTo>
                  <a:pt x="858571" y="298450"/>
                </a:lnTo>
                <a:lnTo>
                  <a:pt x="858571" y="1080119"/>
                </a:lnTo>
                <a:lnTo>
                  <a:pt x="499864" y="1080119"/>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104" name="Rectangle 9"/>
          <p:cNvSpPr>
            <a:spLocks noChangeAspect="1"/>
          </p:cNvSpPr>
          <p:nvPr/>
        </p:nvSpPr>
        <p:spPr>
          <a:xfrm rot="18900000">
            <a:off x="5071221" y="4158899"/>
            <a:ext cx="290571" cy="248719"/>
          </a:xfrm>
          <a:custGeom>
            <a:avLst/>
            <a:gdLst/>
            <a:ahLst/>
            <a:cxnLst/>
            <a:rect l="l" t="t" r="r" b="b"/>
            <a:pathLst>
              <a:path w="4124304" h="2647702">
                <a:moveTo>
                  <a:pt x="1686761" y="960941"/>
                </a:moveTo>
                <a:cubicBezTo>
                  <a:pt x="1753842" y="1028021"/>
                  <a:pt x="1798471" y="1109050"/>
                  <a:pt x="1818618" y="1195219"/>
                </a:cubicBezTo>
                <a:lnTo>
                  <a:pt x="1357681" y="1195218"/>
                </a:lnTo>
                <a:cubicBezTo>
                  <a:pt x="1313297" y="1181285"/>
                  <a:pt x="1263467" y="1193011"/>
                  <a:pt x="1228239" y="1228239"/>
                </a:cubicBezTo>
                <a:cubicBezTo>
                  <a:pt x="1175433" y="1281044"/>
                  <a:pt x="1175433" y="1366658"/>
                  <a:pt x="1228239" y="1419463"/>
                </a:cubicBezTo>
                <a:cubicBezTo>
                  <a:pt x="1268711" y="1459935"/>
                  <a:pt x="1328455" y="1469389"/>
                  <a:pt x="1377667" y="1447218"/>
                </a:cubicBezTo>
                <a:lnTo>
                  <a:pt x="1820178" y="1447218"/>
                </a:lnTo>
                <a:cubicBezTo>
                  <a:pt x="1800316" y="1535281"/>
                  <a:pt x="1755235" y="1618288"/>
                  <a:pt x="1686761" y="1686762"/>
                </a:cubicBezTo>
                <a:cubicBezTo>
                  <a:pt x="1486331" y="1887192"/>
                  <a:pt x="1161370" y="1887192"/>
                  <a:pt x="960940" y="1686762"/>
                </a:cubicBezTo>
                <a:cubicBezTo>
                  <a:pt x="760510" y="1486332"/>
                  <a:pt x="760510" y="1161371"/>
                  <a:pt x="960940" y="960941"/>
                </a:cubicBezTo>
                <a:cubicBezTo>
                  <a:pt x="1161370" y="760511"/>
                  <a:pt x="1486331" y="760511"/>
                  <a:pt x="1686761" y="960941"/>
                </a:cubicBezTo>
                <a:close/>
                <a:moveTo>
                  <a:pt x="1990695" y="657007"/>
                </a:moveTo>
                <a:cubicBezTo>
                  <a:pt x="2141919" y="808231"/>
                  <a:pt x="2231048" y="998036"/>
                  <a:pt x="2254582" y="1195218"/>
                </a:cubicBezTo>
                <a:lnTo>
                  <a:pt x="2033623" y="1195218"/>
                </a:lnTo>
                <a:cubicBezTo>
                  <a:pt x="2009221" y="1055209"/>
                  <a:pt x="1942559" y="921354"/>
                  <a:pt x="1834453" y="813249"/>
                </a:cubicBezTo>
                <a:cubicBezTo>
                  <a:pt x="1552456" y="531251"/>
                  <a:pt x="1095246" y="531251"/>
                  <a:pt x="813248" y="813249"/>
                </a:cubicBezTo>
                <a:cubicBezTo>
                  <a:pt x="531251" y="1095246"/>
                  <a:pt x="531251" y="1552456"/>
                  <a:pt x="813248" y="1834454"/>
                </a:cubicBezTo>
                <a:cubicBezTo>
                  <a:pt x="1095246" y="2116452"/>
                  <a:pt x="1552456" y="2116452"/>
                  <a:pt x="1834453" y="1834454"/>
                </a:cubicBezTo>
                <a:cubicBezTo>
                  <a:pt x="1943898" y="1725009"/>
                  <a:pt x="2010867" y="1589173"/>
                  <a:pt x="2034128" y="1447218"/>
                </a:cubicBezTo>
                <a:lnTo>
                  <a:pt x="2255087" y="1447218"/>
                </a:lnTo>
                <a:cubicBezTo>
                  <a:pt x="2232632" y="1646282"/>
                  <a:pt x="2143266" y="1838124"/>
                  <a:pt x="1990695" y="1990695"/>
                </a:cubicBezTo>
                <a:cubicBezTo>
                  <a:pt x="1622407" y="2358984"/>
                  <a:pt x="1025295" y="2358984"/>
                  <a:pt x="657007" y="1990695"/>
                </a:cubicBezTo>
                <a:cubicBezTo>
                  <a:pt x="288719" y="1622407"/>
                  <a:pt x="288719" y="1025295"/>
                  <a:pt x="657007" y="657007"/>
                </a:cubicBezTo>
                <a:cubicBezTo>
                  <a:pt x="1025295" y="288719"/>
                  <a:pt x="1622407" y="288719"/>
                  <a:pt x="1990695" y="657007"/>
                </a:cubicBezTo>
                <a:close/>
                <a:moveTo>
                  <a:pt x="2331989" y="315713"/>
                </a:moveTo>
                <a:cubicBezTo>
                  <a:pt x="2577620" y="561344"/>
                  <a:pt x="2714888" y="874304"/>
                  <a:pt x="2743432" y="1195218"/>
                </a:cubicBezTo>
                <a:lnTo>
                  <a:pt x="2495534" y="1195219"/>
                </a:lnTo>
                <a:cubicBezTo>
                  <a:pt x="2468062" y="937544"/>
                  <a:pt x="2355257" y="687433"/>
                  <a:pt x="2157763" y="489939"/>
                </a:cubicBezTo>
                <a:cubicBezTo>
                  <a:pt x="1697206" y="29382"/>
                  <a:pt x="950496" y="29382"/>
                  <a:pt x="489939" y="489939"/>
                </a:cubicBezTo>
                <a:cubicBezTo>
                  <a:pt x="29381" y="950496"/>
                  <a:pt x="29381" y="1697206"/>
                  <a:pt x="489939" y="2157764"/>
                </a:cubicBezTo>
                <a:cubicBezTo>
                  <a:pt x="950496" y="2618321"/>
                  <a:pt x="1697206" y="2618321"/>
                  <a:pt x="2157763" y="2157764"/>
                </a:cubicBezTo>
                <a:cubicBezTo>
                  <a:pt x="2356608" y="1958919"/>
                  <a:pt x="2469602" y="1706733"/>
                  <a:pt x="2496294" y="1447218"/>
                </a:cubicBezTo>
                <a:lnTo>
                  <a:pt x="2743684" y="1447218"/>
                </a:lnTo>
                <a:cubicBezTo>
                  <a:pt x="2716382" y="1769985"/>
                  <a:pt x="2578960" y="2085019"/>
                  <a:pt x="2331989" y="2331990"/>
                </a:cubicBezTo>
                <a:cubicBezTo>
                  <a:pt x="1775210" y="2888769"/>
                  <a:pt x="872492" y="2888769"/>
                  <a:pt x="315712" y="2331990"/>
                </a:cubicBezTo>
                <a:cubicBezTo>
                  <a:pt x="-241067" y="1775210"/>
                  <a:pt x="-241067" y="872492"/>
                  <a:pt x="315712" y="315713"/>
                </a:cubicBezTo>
                <a:cubicBezTo>
                  <a:pt x="872492" y="-241067"/>
                  <a:pt x="1775210" y="-241067"/>
                  <a:pt x="2331989" y="315713"/>
                </a:cubicBezTo>
                <a:close/>
                <a:moveTo>
                  <a:pt x="2647702" y="0"/>
                </a:moveTo>
                <a:cubicBezTo>
                  <a:pt x="2980508" y="332806"/>
                  <a:pt x="3161825" y="759734"/>
                  <a:pt x="3189918" y="1195218"/>
                </a:cubicBezTo>
                <a:lnTo>
                  <a:pt x="2940090" y="1195219"/>
                </a:lnTo>
                <a:cubicBezTo>
                  <a:pt x="2911774" y="823816"/>
                  <a:pt x="2755074" y="460681"/>
                  <a:pt x="2471047" y="176655"/>
                </a:cubicBezTo>
                <a:cubicBezTo>
                  <a:pt x="1837468" y="-456924"/>
                  <a:pt x="810233" y="-456924"/>
                  <a:pt x="176654" y="176655"/>
                </a:cubicBezTo>
                <a:cubicBezTo>
                  <a:pt x="-456925" y="810234"/>
                  <a:pt x="-456925" y="1837469"/>
                  <a:pt x="176654" y="2471048"/>
                </a:cubicBezTo>
                <a:cubicBezTo>
                  <a:pt x="810233" y="3104627"/>
                  <a:pt x="1837468" y="3104627"/>
                  <a:pt x="2471047" y="2471048"/>
                </a:cubicBezTo>
                <a:cubicBezTo>
                  <a:pt x="2756414" y="2185682"/>
                  <a:pt x="2913250" y="1820457"/>
                  <a:pt x="2940341" y="1447218"/>
                </a:cubicBezTo>
                <a:lnTo>
                  <a:pt x="3190169" y="1447219"/>
                </a:lnTo>
                <a:cubicBezTo>
                  <a:pt x="3163284" y="1884525"/>
                  <a:pt x="2981849" y="2313555"/>
                  <a:pt x="2647702" y="2647702"/>
                </a:cubicBezTo>
                <a:cubicBezTo>
                  <a:pt x="1916559" y="3378845"/>
                  <a:pt x="731143" y="3378845"/>
                  <a:pt x="0" y="2647702"/>
                </a:cubicBezTo>
                <a:cubicBezTo>
                  <a:pt x="-731143" y="1916559"/>
                  <a:pt x="-731143" y="731143"/>
                  <a:pt x="0" y="0"/>
                </a:cubicBezTo>
                <a:cubicBezTo>
                  <a:pt x="731143" y="-731142"/>
                  <a:pt x="1916559" y="-731142"/>
                  <a:pt x="2647702" y="0"/>
                </a:cubicBezTo>
                <a:close/>
                <a:moveTo>
                  <a:pt x="4124304" y="1067606"/>
                </a:moveTo>
                <a:lnTo>
                  <a:pt x="3881988" y="1309922"/>
                </a:lnTo>
                <a:lnTo>
                  <a:pt x="4124304" y="1552238"/>
                </a:lnTo>
                <a:lnTo>
                  <a:pt x="3582443" y="1552238"/>
                </a:lnTo>
                <a:lnTo>
                  <a:pt x="3423422" y="1393218"/>
                </a:lnTo>
                <a:lnTo>
                  <a:pt x="1314873" y="1393218"/>
                </a:lnTo>
                <a:cubicBezTo>
                  <a:pt x="1275517" y="1350840"/>
                  <a:pt x="1278327" y="1311274"/>
                  <a:pt x="1314873" y="1249218"/>
                </a:cubicBezTo>
                <a:lnTo>
                  <a:pt x="3400831" y="1249218"/>
                </a:lnTo>
                <a:lnTo>
                  <a:pt x="3582443" y="106760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105" name="Round Same Side Corner Rectangle 7"/>
          <p:cNvSpPr>
            <a:spLocks noChangeAspect="1"/>
          </p:cNvSpPr>
          <p:nvPr/>
        </p:nvSpPr>
        <p:spPr>
          <a:xfrm rot="10800000">
            <a:off x="5145161" y="3261897"/>
            <a:ext cx="276390" cy="387428"/>
          </a:xfrm>
          <a:custGeom>
            <a:avLst/>
            <a:gdLst/>
            <a:ahLst/>
            <a:cxnLst/>
            <a:rect l="l" t="t" r="r" b="b"/>
            <a:pathLst>
              <a:path w="3749229" h="3941586">
                <a:moveTo>
                  <a:pt x="1841173" y="2251014"/>
                </a:moveTo>
                <a:cubicBezTo>
                  <a:pt x="1901032" y="2251014"/>
                  <a:pt x="1949557" y="2202489"/>
                  <a:pt x="1949557" y="2142630"/>
                </a:cubicBezTo>
                <a:cubicBezTo>
                  <a:pt x="1949557" y="2082771"/>
                  <a:pt x="1901032" y="2034246"/>
                  <a:pt x="1841173" y="2034246"/>
                </a:cubicBezTo>
                <a:cubicBezTo>
                  <a:pt x="1781314" y="2034246"/>
                  <a:pt x="1732789" y="2082771"/>
                  <a:pt x="1732789" y="2142630"/>
                </a:cubicBezTo>
                <a:cubicBezTo>
                  <a:pt x="1732789" y="2202489"/>
                  <a:pt x="1781314" y="2251014"/>
                  <a:pt x="1841173" y="2251014"/>
                </a:cubicBezTo>
                <a:close/>
                <a:moveTo>
                  <a:pt x="2197713" y="2395667"/>
                </a:moveTo>
                <a:lnTo>
                  <a:pt x="1492210" y="2296503"/>
                </a:lnTo>
                <a:lnTo>
                  <a:pt x="1492210" y="2109382"/>
                </a:lnTo>
                <a:cubicBezTo>
                  <a:pt x="1492210" y="2024878"/>
                  <a:pt x="1583949" y="1956178"/>
                  <a:pt x="1697980" y="1955114"/>
                </a:cubicBezTo>
                <a:lnTo>
                  <a:pt x="1697980" y="1800200"/>
                </a:lnTo>
                <a:lnTo>
                  <a:pt x="1431133" y="1800200"/>
                </a:lnTo>
                <a:lnTo>
                  <a:pt x="1431133" y="1461593"/>
                </a:lnTo>
                <a:lnTo>
                  <a:pt x="643489" y="471679"/>
                </a:lnTo>
                <a:lnTo>
                  <a:pt x="785968" y="352125"/>
                </a:lnTo>
                <a:lnTo>
                  <a:pt x="1699128" y="1384562"/>
                </a:lnTo>
                <a:lnTo>
                  <a:pt x="1735187" y="0"/>
                </a:lnTo>
                <a:lnTo>
                  <a:pt x="1921179" y="0"/>
                </a:lnTo>
                <a:lnTo>
                  <a:pt x="1958328" y="1426402"/>
                </a:lnTo>
                <a:lnTo>
                  <a:pt x="1976872" y="1426402"/>
                </a:lnTo>
                <a:lnTo>
                  <a:pt x="1972364" y="1422619"/>
                </a:lnTo>
                <a:lnTo>
                  <a:pt x="2919184" y="352125"/>
                </a:lnTo>
                <a:lnTo>
                  <a:pt x="3061662" y="471679"/>
                </a:lnTo>
                <a:lnTo>
                  <a:pt x="2239212" y="1505339"/>
                </a:lnTo>
                <a:lnTo>
                  <a:pt x="2239212" y="1800200"/>
                </a:lnTo>
                <a:lnTo>
                  <a:pt x="1972364" y="1800200"/>
                </a:lnTo>
                <a:lnTo>
                  <a:pt x="1972364" y="1954485"/>
                </a:lnTo>
                <a:lnTo>
                  <a:pt x="1987720" y="1954485"/>
                </a:lnTo>
                <a:cubicBezTo>
                  <a:pt x="2103696" y="1954485"/>
                  <a:pt x="2197713" y="2023835"/>
                  <a:pt x="2197713" y="2109382"/>
                </a:cubicBezTo>
                <a:close/>
                <a:moveTo>
                  <a:pt x="112363" y="2735659"/>
                </a:moveTo>
                <a:cubicBezTo>
                  <a:pt x="100580" y="2737300"/>
                  <a:pt x="88281" y="2736658"/>
                  <a:pt x="76067" y="2733385"/>
                </a:cubicBezTo>
                <a:lnTo>
                  <a:pt x="67901" y="2731197"/>
                </a:lnTo>
                <a:cubicBezTo>
                  <a:pt x="19046" y="2718106"/>
                  <a:pt x="-9948" y="2667888"/>
                  <a:pt x="3143" y="2619032"/>
                </a:cubicBezTo>
                <a:lnTo>
                  <a:pt x="136132" y="2122709"/>
                </a:lnTo>
                <a:cubicBezTo>
                  <a:pt x="149223" y="2073853"/>
                  <a:pt x="199442" y="2044859"/>
                  <a:pt x="248297" y="2057950"/>
                </a:cubicBezTo>
                <a:lnTo>
                  <a:pt x="256463" y="2060138"/>
                </a:lnTo>
                <a:cubicBezTo>
                  <a:pt x="305319" y="2073229"/>
                  <a:pt x="334312" y="2123447"/>
                  <a:pt x="321221" y="2172303"/>
                </a:cubicBezTo>
                <a:lnTo>
                  <a:pt x="188232" y="2668627"/>
                </a:lnTo>
                <a:cubicBezTo>
                  <a:pt x="178414" y="2705268"/>
                  <a:pt x="147712" y="2730738"/>
                  <a:pt x="112363" y="2735659"/>
                </a:cubicBezTo>
                <a:close/>
                <a:moveTo>
                  <a:pt x="816379" y="2803284"/>
                </a:moveTo>
                <a:lnTo>
                  <a:pt x="296148" y="2663889"/>
                </a:lnTo>
                <a:lnTo>
                  <a:pt x="412311" y="2230363"/>
                </a:lnTo>
                <a:lnTo>
                  <a:pt x="932542" y="2369758"/>
                </a:lnTo>
                <a:close/>
                <a:moveTo>
                  <a:pt x="2025342" y="3266622"/>
                </a:moveTo>
                <a:lnTo>
                  <a:pt x="881030" y="2960004"/>
                </a:lnTo>
                <a:lnTo>
                  <a:pt x="1066890" y="2266362"/>
                </a:lnTo>
                <a:lnTo>
                  <a:pt x="2211202" y="2572980"/>
                </a:lnTo>
                <a:close/>
                <a:moveTo>
                  <a:pt x="2928285" y="3694425"/>
                </a:moveTo>
                <a:lnTo>
                  <a:pt x="2109557" y="3475047"/>
                </a:lnTo>
                <a:lnTo>
                  <a:pt x="2388347" y="2434586"/>
                </a:lnTo>
                <a:lnTo>
                  <a:pt x="3207076" y="2653963"/>
                </a:lnTo>
                <a:close/>
                <a:moveTo>
                  <a:pt x="3361202" y="3940500"/>
                </a:moveTo>
                <a:cubicBezTo>
                  <a:pt x="3346463" y="3942552"/>
                  <a:pt x="3331077" y="3941748"/>
                  <a:pt x="3315798" y="3937654"/>
                </a:cubicBezTo>
                <a:lnTo>
                  <a:pt x="3103596" y="3880795"/>
                </a:lnTo>
                <a:cubicBezTo>
                  <a:pt x="3042479" y="3864419"/>
                  <a:pt x="3006210" y="3801598"/>
                  <a:pt x="3022586" y="3740481"/>
                </a:cubicBezTo>
                <a:lnTo>
                  <a:pt x="3311771" y="2661227"/>
                </a:lnTo>
                <a:cubicBezTo>
                  <a:pt x="3328148" y="2600110"/>
                  <a:pt x="3390968" y="2563840"/>
                  <a:pt x="3452085" y="2580216"/>
                </a:cubicBezTo>
                <a:lnTo>
                  <a:pt x="3664287" y="2637076"/>
                </a:lnTo>
                <a:cubicBezTo>
                  <a:pt x="3725404" y="2653452"/>
                  <a:pt x="3761673" y="2716273"/>
                  <a:pt x="3745297" y="2777390"/>
                </a:cubicBezTo>
                <a:lnTo>
                  <a:pt x="3456112" y="3856644"/>
                </a:lnTo>
                <a:cubicBezTo>
                  <a:pt x="3443830" y="3902482"/>
                  <a:pt x="3405423" y="3934343"/>
                  <a:pt x="3361202" y="394050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ko-KR" altLang="en-US" sz="2700" b="0" i="0" u="none" strike="noStrike" kern="0" cap="none" spc="0" normalizeH="0" baseline="0" noProof="0" smtClean="0">
              <a:ln>
                <a:noFill/>
              </a:ln>
              <a:solidFill>
                <a:prstClr val="white"/>
              </a:solidFill>
              <a:effectLst/>
              <a:uLnTx/>
              <a:uFillTx/>
              <a:latin typeface="Arial" panose="020B0604020202020204"/>
              <a:cs typeface="+mn-cs"/>
            </a:endParaRPr>
          </a:p>
        </p:txBody>
      </p:sp>
      <p:sp>
        <p:nvSpPr>
          <p:cNvPr id="106" name="Rectangle 105"/>
          <p:cNvSpPr/>
          <p:nvPr/>
        </p:nvSpPr>
        <p:spPr>
          <a:xfrm>
            <a:off x="76201" y="1194816"/>
            <a:ext cx="3052652" cy="3785652"/>
          </a:xfrm>
          <a:prstGeom prst="rect">
            <a:avLst/>
          </a:prstGeom>
          <a:ln>
            <a:solidFill>
              <a:schemeClr val="accent6">
                <a:lumMod val="75000"/>
              </a:schemeClr>
            </a:solidFill>
          </a:ln>
        </p:spPr>
        <p:txBody>
          <a:bodyPr wrap="square">
            <a:spAutoFit/>
          </a:bodyPr>
          <a:lstStyle/>
          <a:p>
            <a:pPr algn="just"/>
            <a:r>
              <a:rPr lang="en-US" sz="2400" dirty="0" smtClean="0">
                <a:latin typeface="Times New Roman" pitchFamily="18" charset="0"/>
                <a:ea typeface="Cambria" panose="02040503050406030204" pitchFamily="18" charset="0"/>
                <a:cs typeface="Times New Roman" pitchFamily="18" charset="0"/>
              </a:rPr>
              <a:t>     QLNN </a:t>
            </a:r>
            <a:r>
              <a:rPr lang="en-US" sz="2400" dirty="0" err="1">
                <a:latin typeface="Times New Roman" pitchFamily="18" charset="0"/>
                <a:ea typeface="Cambria" panose="02040503050406030204" pitchFamily="18" charset="0"/>
                <a:cs typeface="Times New Roman" pitchFamily="18" charset="0"/>
              </a:rPr>
              <a:t>về</a:t>
            </a:r>
            <a:r>
              <a:rPr lang="en-US" sz="2400" dirty="0">
                <a:latin typeface="Times New Roman" pitchFamily="18" charset="0"/>
                <a:ea typeface="Cambria" panose="02040503050406030204" pitchFamily="18" charset="0"/>
                <a:cs typeface="Times New Roman" pitchFamily="18" charset="0"/>
              </a:rPr>
              <a:t> </a:t>
            </a:r>
            <a:r>
              <a:rPr lang="en-US" sz="2400" dirty="0" smtClean="0">
                <a:latin typeface="Times New Roman" pitchFamily="18" charset="0"/>
                <a:ea typeface="Cambria" panose="02040503050406030204" pitchFamily="18" charset="0"/>
                <a:cs typeface="Times New Roman" pitchFamily="18" charset="0"/>
              </a:rPr>
              <a:t>GDCĐ </a:t>
            </a:r>
            <a:r>
              <a:rPr lang="en-US" sz="2400" dirty="0" err="1">
                <a:latin typeface="Times New Roman" pitchFamily="18" charset="0"/>
                <a:ea typeface="Cambria" panose="02040503050406030204" pitchFamily="18" charset="0"/>
                <a:cs typeface="Times New Roman" pitchFamily="18" charset="0"/>
              </a:rPr>
              <a:t>có</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nhiệm</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vụ</a:t>
            </a:r>
            <a:r>
              <a:rPr lang="en-US" sz="2400" dirty="0">
                <a:latin typeface="Times New Roman" pitchFamily="18" charset="0"/>
                <a:ea typeface="Cambria" panose="02040503050406030204" pitchFamily="18" charset="0"/>
                <a:cs typeface="Times New Roman" pitchFamily="18" charset="0"/>
              </a:rPr>
              <a:t> </a:t>
            </a:r>
            <a:r>
              <a:rPr lang="en-US" sz="2400" dirty="0" err="1">
                <a:solidFill>
                  <a:srgbClr val="FF0000"/>
                </a:solidFill>
                <a:latin typeface="Times New Roman" pitchFamily="18" charset="0"/>
                <a:ea typeface="Cambria" panose="02040503050406030204" pitchFamily="18" charset="0"/>
                <a:cs typeface="Times New Roman" pitchFamily="18" charset="0"/>
              </a:rPr>
              <a:t>chỉ</a:t>
            </a:r>
            <a:r>
              <a:rPr lang="en-US" sz="2400" dirty="0">
                <a:solidFill>
                  <a:srgbClr val="FF0000"/>
                </a:solidFill>
                <a:latin typeface="Times New Roman" pitchFamily="18" charset="0"/>
                <a:ea typeface="Cambria" panose="02040503050406030204" pitchFamily="18" charset="0"/>
                <a:cs typeface="Times New Roman" pitchFamily="18" charset="0"/>
              </a:rPr>
              <a:t> </a:t>
            </a:r>
            <a:r>
              <a:rPr lang="en-US" sz="2400" dirty="0" err="1">
                <a:solidFill>
                  <a:srgbClr val="FF0000"/>
                </a:solidFill>
                <a:latin typeface="Times New Roman" pitchFamily="18" charset="0"/>
                <a:ea typeface="Cambria" panose="02040503050406030204" pitchFamily="18" charset="0"/>
                <a:cs typeface="Times New Roman" pitchFamily="18" charset="0"/>
              </a:rPr>
              <a:t>huy</a:t>
            </a:r>
            <a:r>
              <a:rPr lang="en-US" sz="2400" dirty="0">
                <a:solidFill>
                  <a:srgbClr val="FF0000"/>
                </a:solidFill>
                <a:latin typeface="Times New Roman" pitchFamily="18" charset="0"/>
                <a:ea typeface="Cambria" panose="02040503050406030204" pitchFamily="18" charset="0"/>
                <a:cs typeface="Times New Roman" pitchFamily="18" charset="0"/>
              </a:rPr>
              <a:t>, </a:t>
            </a:r>
            <a:r>
              <a:rPr lang="en-US" sz="2400" dirty="0" err="1">
                <a:solidFill>
                  <a:srgbClr val="FF0000"/>
                </a:solidFill>
                <a:latin typeface="Times New Roman" pitchFamily="18" charset="0"/>
                <a:ea typeface="Cambria" panose="02040503050406030204" pitchFamily="18" charset="0"/>
                <a:cs typeface="Times New Roman" pitchFamily="18" charset="0"/>
              </a:rPr>
              <a:t>điều</a:t>
            </a:r>
            <a:r>
              <a:rPr lang="en-US" sz="2400" dirty="0">
                <a:solidFill>
                  <a:srgbClr val="FF0000"/>
                </a:solidFill>
                <a:latin typeface="Times New Roman" pitchFamily="18" charset="0"/>
                <a:ea typeface="Cambria" panose="02040503050406030204" pitchFamily="18" charset="0"/>
                <a:cs typeface="Times New Roman" pitchFamily="18" charset="0"/>
              </a:rPr>
              <a:t> </a:t>
            </a:r>
            <a:r>
              <a:rPr lang="en-US" sz="2400" dirty="0" err="1">
                <a:solidFill>
                  <a:srgbClr val="FF0000"/>
                </a:solidFill>
                <a:latin typeface="Times New Roman" pitchFamily="18" charset="0"/>
                <a:ea typeface="Cambria" panose="02040503050406030204" pitchFamily="18" charset="0"/>
                <a:cs typeface="Times New Roman" pitchFamily="18" charset="0"/>
              </a:rPr>
              <a:t>hành</a:t>
            </a:r>
            <a:r>
              <a:rPr lang="en-US" sz="2400" dirty="0">
                <a:solidFill>
                  <a:srgbClr val="FF0000"/>
                </a:solidFill>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việc</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tổ</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chức</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và</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hoạt</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động</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của</a:t>
            </a:r>
            <a:r>
              <a:rPr lang="en-US" sz="2400" dirty="0">
                <a:latin typeface="Times New Roman" pitchFamily="18" charset="0"/>
                <a:ea typeface="Cambria" panose="02040503050406030204" pitchFamily="18" charset="0"/>
                <a:cs typeface="Times New Roman" pitchFamily="18" charset="0"/>
              </a:rPr>
              <a:t> GDCĐ </a:t>
            </a:r>
            <a:r>
              <a:rPr lang="en-US" sz="2400" dirty="0" err="1">
                <a:latin typeface="Times New Roman" pitchFamily="18" charset="0"/>
                <a:ea typeface="Cambria" panose="02040503050406030204" pitchFamily="18" charset="0"/>
                <a:cs typeface="Times New Roman" pitchFamily="18" charset="0"/>
              </a:rPr>
              <a:t>trong</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mối</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quan</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hệ</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tương</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thích</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giữa</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một</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bên</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là</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các</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bộ</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phận</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của</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hệ</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thống</a:t>
            </a:r>
            <a:r>
              <a:rPr lang="en-US" sz="2400" dirty="0">
                <a:latin typeface="Times New Roman" pitchFamily="18" charset="0"/>
                <a:ea typeface="Cambria" panose="02040503050406030204" pitchFamily="18" charset="0"/>
                <a:cs typeface="Times New Roman" pitchFamily="18" charset="0"/>
              </a:rPr>
              <a:t> GD </a:t>
            </a:r>
            <a:r>
              <a:rPr lang="en-US" sz="2400" dirty="0" err="1">
                <a:latin typeface="Times New Roman" pitchFamily="18" charset="0"/>
                <a:ea typeface="Cambria" panose="02040503050406030204" pitchFamily="18" charset="0"/>
                <a:cs typeface="Times New Roman" pitchFamily="18" charset="0"/>
              </a:rPr>
              <a:t>quốc</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dân</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và</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một</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bên</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là</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thị</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trường</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lao</a:t>
            </a:r>
            <a:r>
              <a:rPr lang="en-US" sz="2400" dirty="0">
                <a:latin typeface="Times New Roman" pitchFamily="18" charset="0"/>
                <a:ea typeface="Cambria" panose="02040503050406030204" pitchFamily="18" charset="0"/>
                <a:cs typeface="Times New Roman" pitchFamily="18" charset="0"/>
              </a:rPr>
              <a:t> </a:t>
            </a:r>
            <a:r>
              <a:rPr lang="en-US" sz="2400" dirty="0" err="1">
                <a:latin typeface="Times New Roman" pitchFamily="18" charset="0"/>
                <a:ea typeface="Cambria" panose="02040503050406030204" pitchFamily="18" charset="0"/>
                <a:cs typeface="Times New Roman" pitchFamily="18" charset="0"/>
              </a:rPr>
              <a:t>động</a:t>
            </a:r>
            <a:r>
              <a:rPr lang="en-US" sz="2400" dirty="0">
                <a:latin typeface="Times New Roman" pitchFamily="18" charset="0"/>
                <a:ea typeface="Cambria" panose="02040503050406030204" pitchFamily="18" charset="0"/>
                <a:cs typeface="Times New Roman" pitchFamily="18" charset="0"/>
              </a:rPr>
              <a:t>. </a:t>
            </a:r>
          </a:p>
        </p:txBody>
      </p:sp>
      <p:sp>
        <p:nvSpPr>
          <p:cNvPr id="107" name="Rectangle 106"/>
          <p:cNvSpPr/>
          <p:nvPr/>
        </p:nvSpPr>
        <p:spPr>
          <a:xfrm>
            <a:off x="5970234" y="1219200"/>
            <a:ext cx="3135551" cy="3647152"/>
          </a:xfrm>
          <a:prstGeom prst="rect">
            <a:avLst/>
          </a:prstGeom>
          <a:ln>
            <a:solidFill>
              <a:schemeClr val="accent6">
                <a:lumMod val="75000"/>
              </a:schemeClr>
            </a:solidFill>
          </a:ln>
        </p:spPr>
        <p:txBody>
          <a:bodyPr wrap="square">
            <a:spAutoFit/>
          </a:bodyPr>
          <a:lstStyle/>
          <a:p>
            <a:pPr algn="just"/>
            <a:r>
              <a:rPr lang="en-US" sz="2100" dirty="0" smtClean="0">
                <a:latin typeface="Times New Roman" pitchFamily="18" charset="0"/>
                <a:ea typeface="Cambria" panose="02040503050406030204" pitchFamily="18" charset="0"/>
                <a:cs typeface="Times New Roman" pitchFamily="18" charset="0"/>
              </a:rPr>
              <a:t>     </a:t>
            </a:r>
            <a:r>
              <a:rPr lang="en-US" sz="2100" dirty="0" err="1" smtClean="0">
                <a:latin typeface="Times New Roman" pitchFamily="18" charset="0"/>
                <a:ea typeface="Cambria" panose="02040503050406030204" pitchFamily="18" charset="0"/>
                <a:cs typeface="Times New Roman" pitchFamily="18" charset="0"/>
              </a:rPr>
              <a:t>Trong</a:t>
            </a:r>
            <a:r>
              <a:rPr lang="en-US" sz="2100" dirty="0" smtClean="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các</a:t>
            </a:r>
            <a:r>
              <a:rPr lang="en-US" sz="2100" dirty="0">
                <a:latin typeface="Times New Roman" pitchFamily="18" charset="0"/>
                <a:ea typeface="Cambria" panose="02040503050406030204" pitchFamily="18" charset="0"/>
                <a:cs typeface="Times New Roman" pitchFamily="18" charset="0"/>
              </a:rPr>
              <a:t> thang </a:t>
            </a:r>
            <a:r>
              <a:rPr lang="en-US" sz="2100" dirty="0" err="1">
                <a:latin typeface="Times New Roman" pitchFamily="18" charset="0"/>
                <a:ea typeface="Cambria" panose="02040503050406030204" pitchFamily="18" charset="0"/>
                <a:cs typeface="Times New Roman" pitchFamily="18" charset="0"/>
              </a:rPr>
              <a:t>bậc</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tạo</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nên</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hệ</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thống</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giáo</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dục</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quốc</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dân</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thì</a:t>
            </a:r>
            <a:r>
              <a:rPr lang="en-US" sz="2100" dirty="0">
                <a:latin typeface="Times New Roman" pitchFamily="18" charset="0"/>
                <a:ea typeface="Cambria" panose="02040503050406030204" pitchFamily="18" charset="0"/>
                <a:cs typeface="Times New Roman" pitchFamily="18" charset="0"/>
              </a:rPr>
              <a:t> GDĐH </a:t>
            </a:r>
            <a:r>
              <a:rPr lang="en-US" sz="2100" dirty="0" err="1">
                <a:latin typeface="Times New Roman" pitchFamily="18" charset="0"/>
                <a:ea typeface="Cambria" panose="02040503050406030204" pitchFamily="18" charset="0"/>
                <a:cs typeface="Times New Roman" pitchFamily="18" charset="0"/>
              </a:rPr>
              <a:t>được</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coi</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là</a:t>
            </a:r>
            <a:r>
              <a:rPr lang="en-US" sz="2100" dirty="0">
                <a:latin typeface="Times New Roman" pitchFamily="18" charset="0"/>
                <a:ea typeface="Cambria" panose="02040503050406030204" pitchFamily="18" charset="0"/>
                <a:cs typeface="Times New Roman" pitchFamily="18" charset="0"/>
              </a:rPr>
              <a:t> thang </a:t>
            </a:r>
            <a:r>
              <a:rPr lang="en-US" sz="2100" dirty="0" err="1">
                <a:latin typeface="Times New Roman" pitchFamily="18" charset="0"/>
                <a:ea typeface="Cambria" panose="02040503050406030204" pitchFamily="18" charset="0"/>
                <a:cs typeface="Times New Roman" pitchFamily="18" charset="0"/>
              </a:rPr>
              <a:t>bậc</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quan</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trọng</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nhất</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trên</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nhiều</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phương</a:t>
            </a:r>
            <a:r>
              <a:rPr lang="en-US" sz="2100" dirty="0">
                <a:latin typeface="Times New Roman" pitchFamily="18" charset="0"/>
                <a:ea typeface="Cambria" panose="02040503050406030204" pitchFamily="18" charset="0"/>
                <a:cs typeface="Times New Roman" pitchFamily="18" charset="0"/>
              </a:rPr>
              <a:t> </a:t>
            </a:r>
            <a:r>
              <a:rPr lang="en-US" sz="2100" dirty="0" err="1">
                <a:latin typeface="Times New Roman" pitchFamily="18" charset="0"/>
                <a:ea typeface="Cambria" panose="02040503050406030204" pitchFamily="18" charset="0"/>
                <a:cs typeface="Times New Roman" pitchFamily="18" charset="0"/>
              </a:rPr>
              <a:t>diện</a:t>
            </a:r>
            <a:r>
              <a:rPr lang="en-US" sz="2100" dirty="0">
                <a:latin typeface="Times New Roman" pitchFamily="18" charset="0"/>
                <a:ea typeface="Cambria" panose="02040503050406030204" pitchFamily="18" charset="0"/>
                <a:cs typeface="Times New Roman" pitchFamily="18" charset="0"/>
              </a:rPr>
              <a:t>. </a:t>
            </a:r>
            <a:endParaRPr lang="en-US" sz="2100" dirty="0" smtClean="0">
              <a:latin typeface="Times New Roman" pitchFamily="18" charset="0"/>
              <a:ea typeface="Cambria" panose="02040503050406030204" pitchFamily="18" charset="0"/>
              <a:cs typeface="Times New Roman" pitchFamily="18" charset="0"/>
            </a:endParaRPr>
          </a:p>
          <a:p>
            <a:pPr algn="just"/>
            <a:r>
              <a:rPr lang="en-US" sz="2100" dirty="0" smtClean="0">
                <a:latin typeface="Times New Roman" pitchFamily="18" charset="0"/>
                <a:ea typeface="Cambria" panose="02040503050406030204" pitchFamily="18" charset="0"/>
                <a:cs typeface="Times New Roman" pitchFamily="18" charset="0"/>
              </a:rPr>
              <a:t>     </a:t>
            </a:r>
            <a:r>
              <a:rPr lang="vi-VN" sz="2100" b="1" dirty="0" smtClean="0">
                <a:latin typeface="Times New Roman" pitchFamily="18" charset="0"/>
                <a:cs typeface="Times New Roman" pitchFamily="18" charset="0"/>
              </a:rPr>
              <a:t>Thứ </a:t>
            </a:r>
            <a:r>
              <a:rPr lang="vi-VN" sz="2100" b="1" dirty="0">
                <a:latin typeface="Times New Roman" pitchFamily="18" charset="0"/>
                <a:cs typeface="Times New Roman" pitchFamily="18" charset="0"/>
              </a:rPr>
              <a:t>nhất, </a:t>
            </a:r>
            <a:r>
              <a:rPr lang="vi-VN" sz="2100" dirty="0">
                <a:latin typeface="Times New Roman" pitchFamily="18" charset="0"/>
                <a:cs typeface="Times New Roman" pitchFamily="18" charset="0"/>
              </a:rPr>
              <a:t>xét về mặt phát triển con người thì GDĐH là giai đoạn cuối cùng của GD nhà trường trong việc xây dựng nhân cách người </a:t>
            </a:r>
            <a:r>
              <a:rPr lang="vi-VN" sz="2100" dirty="0" smtClean="0">
                <a:latin typeface="Times New Roman" pitchFamily="18" charset="0"/>
                <a:cs typeface="Times New Roman" pitchFamily="18" charset="0"/>
              </a:rPr>
              <a:t>học</a:t>
            </a:r>
            <a:r>
              <a:rPr lang="en-US" sz="2100" dirty="0" smtClean="0">
                <a:latin typeface="Times New Roman" pitchFamily="18" charset="0"/>
                <a:cs typeface="Times New Roman" pitchFamily="18" charset="0"/>
              </a:rPr>
              <a:t>.</a:t>
            </a:r>
          </a:p>
        </p:txBody>
      </p:sp>
      <p:sp>
        <p:nvSpPr>
          <p:cNvPr id="108" name="Rounded Rectangle 107"/>
          <p:cNvSpPr/>
          <p:nvPr/>
        </p:nvSpPr>
        <p:spPr>
          <a:xfrm>
            <a:off x="1905386" y="0"/>
            <a:ext cx="6095614" cy="102616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Quản</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lí</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nhà</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nước</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về</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giáo</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dục</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cao</a:t>
            </a:r>
            <a:r>
              <a:rPr lang="en-US" altLang="en-US" sz="2400" b="1" i="1" dirty="0" smtClean="0">
                <a:solidFill>
                  <a:srgbClr val="FF0000"/>
                </a:solidFill>
                <a:latin typeface="Times New Roman" pitchFamily="18" charset="0"/>
                <a:cs typeface="Times New Roman" pitchFamily="18" charset="0"/>
              </a:rPr>
              <a:t> </a:t>
            </a:r>
            <a:r>
              <a:rPr lang="en-US" altLang="en-US" sz="2400" b="1" i="1" dirty="0" err="1" smtClean="0">
                <a:solidFill>
                  <a:srgbClr val="FF0000"/>
                </a:solidFill>
                <a:latin typeface="Times New Roman" pitchFamily="18" charset="0"/>
                <a:cs typeface="Times New Roman" pitchFamily="18" charset="0"/>
              </a:rPr>
              <a:t>đẳng</a:t>
            </a:r>
            <a:endParaRPr lang="vi-VN" altLang="en-US" sz="2400" b="1"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16210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281443" y="2514600"/>
            <a:ext cx="2625581" cy="2022882"/>
            <a:chOff x="2771800" y="2419161"/>
            <a:chExt cx="3500774" cy="2022882"/>
          </a:xfrm>
          <a:solidFill>
            <a:srgbClr val="008000"/>
          </a:solidFill>
        </p:grpSpPr>
        <p:sp>
          <p:nvSpPr>
            <p:cNvPr id="5" name="Oval 4"/>
            <p:cNvSpPr/>
            <p:nvPr/>
          </p:nvSpPr>
          <p:spPr>
            <a:xfrm>
              <a:off x="2771800" y="2419161"/>
              <a:ext cx="2016224" cy="20162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prstClr val="white"/>
                </a:solidFill>
                <a:effectLst/>
                <a:uLnTx/>
                <a:uFillTx/>
                <a:latin typeface="Arial" panose="020B0604020202020204"/>
                <a:cs typeface="+mn-cs"/>
              </a:endParaRPr>
            </a:p>
          </p:txBody>
        </p:sp>
        <p:sp>
          <p:nvSpPr>
            <p:cNvPr id="6" name="Oval 5"/>
            <p:cNvSpPr/>
            <p:nvPr/>
          </p:nvSpPr>
          <p:spPr>
            <a:xfrm>
              <a:off x="4256350" y="2425819"/>
              <a:ext cx="2016224" cy="201622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prstClr val="white"/>
                </a:solidFill>
                <a:effectLst/>
                <a:uLnTx/>
                <a:uFillTx/>
                <a:latin typeface="Arial" panose="020B0604020202020204"/>
                <a:cs typeface="+mn-cs"/>
              </a:endParaRPr>
            </a:p>
          </p:txBody>
        </p:sp>
      </p:grpSp>
      <p:sp>
        <p:nvSpPr>
          <p:cNvPr id="7" name="Block Arc 41"/>
          <p:cNvSpPr/>
          <p:nvPr/>
        </p:nvSpPr>
        <p:spPr>
          <a:xfrm>
            <a:off x="3757134" y="3062955"/>
            <a:ext cx="560786" cy="755570"/>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tx1"/>
              </a:solidFill>
            </a:endParaRPr>
          </a:p>
        </p:txBody>
      </p:sp>
      <p:sp>
        <p:nvSpPr>
          <p:cNvPr id="8" name="Parallelogram 15"/>
          <p:cNvSpPr/>
          <p:nvPr/>
        </p:nvSpPr>
        <p:spPr>
          <a:xfrm rot="16200000">
            <a:off x="4821976" y="3134764"/>
            <a:ext cx="748036" cy="672720"/>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p>
        </p:txBody>
      </p:sp>
      <p:cxnSp>
        <p:nvCxnSpPr>
          <p:cNvPr id="9" name="Elbow Connector 8"/>
          <p:cNvCxnSpPr/>
          <p:nvPr/>
        </p:nvCxnSpPr>
        <p:spPr>
          <a:xfrm rot="16200000" flipV="1">
            <a:off x="3632133" y="2023279"/>
            <a:ext cx="279495" cy="525441"/>
          </a:xfrm>
          <a:prstGeom prst="bentConnector2">
            <a:avLst/>
          </a:prstGeom>
          <a:ln w="12700">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 name="Elbow Connector 9"/>
          <p:cNvCxnSpPr/>
          <p:nvPr/>
        </p:nvCxnSpPr>
        <p:spPr>
          <a:xfrm rot="5400000" flipH="1" flipV="1">
            <a:off x="5322702" y="2142796"/>
            <a:ext cx="257665" cy="486144"/>
          </a:xfrm>
          <a:prstGeom prst="bentConnector2">
            <a:avLst/>
          </a:prstGeom>
          <a:ln w="12700">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 name="Elbow Connector 10"/>
          <p:cNvCxnSpPr/>
          <p:nvPr/>
        </p:nvCxnSpPr>
        <p:spPr>
          <a:xfrm rot="10800000" flipV="1">
            <a:off x="3263278" y="4558083"/>
            <a:ext cx="686141" cy="471117"/>
          </a:xfrm>
          <a:prstGeom prst="bentConnector3">
            <a:avLst>
              <a:gd name="adj1" fmla="val 50000"/>
            </a:avLst>
          </a:prstGeom>
          <a:ln w="12700">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a:off x="5208463" y="4558086"/>
            <a:ext cx="680395" cy="471115"/>
          </a:xfrm>
          <a:prstGeom prst="bentConnector3">
            <a:avLst>
              <a:gd name="adj1" fmla="val 50000"/>
            </a:avLst>
          </a:prstGeom>
          <a:ln w="12700">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120678" y="76200"/>
            <a:ext cx="3382386" cy="28956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just">
              <a:defRPr/>
            </a:pPr>
            <a:r>
              <a:rPr lang="en-US" sz="2000" b="1" dirty="0">
                <a:solidFill>
                  <a:schemeClr val="tx1"/>
                </a:solidFill>
                <a:latin typeface="Times New Roman" pitchFamily="18" charset="0"/>
                <a:cs typeface="Times New Roman" pitchFamily="18" charset="0"/>
              </a:rPr>
              <a:t> </a:t>
            </a:r>
            <a:r>
              <a:rPr lang="en-US" sz="2000" b="1" dirty="0" smtClean="0">
                <a:solidFill>
                  <a:schemeClr val="tx1"/>
                </a:solidFill>
                <a:latin typeface="Times New Roman" pitchFamily="18" charset="0"/>
                <a:cs typeface="Times New Roman" pitchFamily="18" charset="0"/>
              </a:rPr>
              <a:t>     </a:t>
            </a:r>
            <a:r>
              <a:rPr lang="vi-VN" sz="2000" b="1" dirty="0" smtClean="0">
                <a:solidFill>
                  <a:schemeClr val="tx1"/>
                </a:solidFill>
                <a:latin typeface="Times New Roman" pitchFamily="18" charset="0"/>
                <a:cs typeface="Times New Roman" pitchFamily="18" charset="0"/>
              </a:rPr>
              <a:t>Thứ </a:t>
            </a:r>
            <a:r>
              <a:rPr lang="vi-VN" sz="2000" b="1" dirty="0">
                <a:solidFill>
                  <a:schemeClr val="tx1"/>
                </a:solidFill>
                <a:latin typeface="Times New Roman" pitchFamily="18" charset="0"/>
                <a:cs typeface="Times New Roman" pitchFamily="18" charset="0"/>
              </a:rPr>
              <a:t>hai, </a:t>
            </a:r>
            <a:r>
              <a:rPr lang="vi-VN" sz="2000" dirty="0">
                <a:solidFill>
                  <a:schemeClr val="tx1"/>
                </a:solidFill>
                <a:latin typeface="Times New Roman" pitchFamily="18" charset="0"/>
                <a:cs typeface="Times New Roman" pitchFamily="18" charset="0"/>
              </a:rPr>
              <a:t>xét về mặt phát triển nhân lực thì </a:t>
            </a:r>
            <a:r>
              <a:rPr lang="en-US" sz="2000" dirty="0">
                <a:solidFill>
                  <a:schemeClr val="tx1"/>
                </a:solidFill>
                <a:latin typeface="Times New Roman" pitchFamily="18" charset="0"/>
                <a:ea typeface="Cambria" panose="02040503050406030204" pitchFamily="18" charset="0"/>
                <a:cs typeface="Times New Roman" pitchFamily="18" charset="0"/>
              </a:rPr>
              <a:t>GDCĐ</a:t>
            </a:r>
            <a:r>
              <a:rPr lang="vi-VN" sz="2000" dirty="0" smtClean="0">
                <a:solidFill>
                  <a:schemeClr val="tx1"/>
                </a:solidFill>
                <a:latin typeface="Times New Roman" pitchFamily="18" charset="0"/>
                <a:cs typeface="Times New Roman" pitchFamily="18" charset="0"/>
              </a:rPr>
              <a:t> </a:t>
            </a:r>
            <a:r>
              <a:rPr lang="vi-VN" sz="2000" dirty="0">
                <a:solidFill>
                  <a:schemeClr val="tx1"/>
                </a:solidFill>
                <a:latin typeface="Times New Roman" pitchFamily="18" charset="0"/>
                <a:cs typeface="Times New Roman" pitchFamily="18" charset="0"/>
              </a:rPr>
              <a:t>có vai trò không thể thay thế trong việc chuẩn bị </a:t>
            </a:r>
            <a:r>
              <a:rPr lang="vi-VN" sz="2000" dirty="0" smtClean="0">
                <a:solidFill>
                  <a:schemeClr val="tx1"/>
                </a:solidFill>
                <a:latin typeface="Times New Roman" pitchFamily="18" charset="0"/>
                <a:cs typeface="Times New Roman" pitchFamily="18" charset="0"/>
              </a:rPr>
              <a:t>nh</a:t>
            </a:r>
            <a:r>
              <a:rPr lang="en-US" sz="2000" dirty="0" err="1" smtClean="0">
                <a:solidFill>
                  <a:schemeClr val="tx1"/>
                </a:solidFill>
                <a:latin typeface="Times New Roman" pitchFamily="18" charset="0"/>
                <a:cs typeface="Times New Roman" pitchFamily="18" charset="0"/>
              </a:rPr>
              <a:t>ân</a:t>
            </a:r>
            <a:r>
              <a:rPr lang="vi-VN" sz="2000" dirty="0" smtClean="0">
                <a:solidFill>
                  <a:schemeClr val="tx1"/>
                </a:solidFill>
                <a:latin typeface="Times New Roman" pitchFamily="18" charset="0"/>
                <a:cs typeface="Times New Roman" pitchFamily="18" charset="0"/>
              </a:rPr>
              <a:t> </a:t>
            </a:r>
            <a:r>
              <a:rPr lang="vi-VN" sz="2000" dirty="0">
                <a:solidFill>
                  <a:schemeClr val="tx1"/>
                </a:solidFill>
                <a:latin typeface="Times New Roman" pitchFamily="18" charset="0"/>
                <a:cs typeface="Times New Roman" pitchFamily="18" charset="0"/>
              </a:rPr>
              <a:t>lực trình độ cao cho đất nước, một yêu cầu đặc biệt quan trọng trong </a:t>
            </a:r>
            <a:r>
              <a:rPr lang="vi-VN" sz="2000" b="1" dirty="0">
                <a:solidFill>
                  <a:schemeClr val="tx1"/>
                </a:solidFill>
                <a:latin typeface="Times New Roman" pitchFamily="18" charset="0"/>
                <a:cs typeface="Times New Roman" pitchFamily="18" charset="0"/>
              </a:rPr>
              <a:t>bước chuyển sang kinh tế tri thứ</a:t>
            </a:r>
            <a:r>
              <a:rPr lang="en-US" sz="2000" b="1" dirty="0">
                <a:solidFill>
                  <a:schemeClr val="tx1"/>
                </a:solidFill>
                <a:latin typeface="Times New Roman" pitchFamily="18" charset="0"/>
                <a:cs typeface="Times New Roman" pitchFamily="18" charset="0"/>
              </a:rPr>
              <a:t>c</a:t>
            </a:r>
            <a:r>
              <a:rPr lang="vi-VN" sz="2000" dirty="0">
                <a:solidFill>
                  <a:schemeClr val="tx1"/>
                </a:solidFill>
                <a:latin typeface="Times New Roman" pitchFamily="18" charset="0"/>
                <a:cs typeface="Times New Roman" pitchFamily="18" charset="0"/>
              </a:rPr>
              <a:t> ngày </a:t>
            </a:r>
            <a:r>
              <a:rPr lang="vi-VN" sz="2000" dirty="0" smtClean="0">
                <a:solidFill>
                  <a:schemeClr val="tx1"/>
                </a:solidFill>
                <a:latin typeface="Times New Roman" pitchFamily="18" charset="0"/>
                <a:cs typeface="Times New Roman" pitchFamily="18" charset="0"/>
              </a:rPr>
              <a:t>nay</a:t>
            </a:r>
            <a:r>
              <a:rPr lang="en-US" sz="2000" dirty="0" smtClean="0">
                <a:solidFill>
                  <a:schemeClr val="tx1"/>
                </a:solidFill>
                <a:latin typeface="Times New Roman" pitchFamily="18" charset="0"/>
                <a:cs typeface="Times New Roman" pitchFamily="18" charset="0"/>
              </a:rPr>
              <a:t>.</a:t>
            </a:r>
            <a:endParaRPr lang="vi-VN" altLang="en-US" sz="2000" b="1" i="1" dirty="0">
              <a:solidFill>
                <a:schemeClr val="tx1"/>
              </a:solidFill>
              <a:latin typeface="Times New Roman" panose="02020603050405020304" pitchFamily="18" charset="0"/>
              <a:cs typeface="Times New Roman" panose="02020603050405020304" pitchFamily="18" charset="0"/>
            </a:endParaRPr>
          </a:p>
        </p:txBody>
      </p:sp>
      <p:sp>
        <p:nvSpPr>
          <p:cNvPr id="14" name="Rounded Rectangle 13"/>
          <p:cNvSpPr/>
          <p:nvPr/>
        </p:nvSpPr>
        <p:spPr>
          <a:xfrm>
            <a:off x="120678" y="3124200"/>
            <a:ext cx="3124200" cy="363687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just">
              <a:defRPr/>
            </a:pPr>
            <a:r>
              <a:rPr lang="en-US" sz="2000" b="1" dirty="0">
                <a:solidFill>
                  <a:schemeClr val="tx1"/>
                </a:solidFill>
                <a:latin typeface="Times New Roman" pitchFamily="18" charset="0"/>
                <a:cs typeface="Times New Roman" pitchFamily="18" charset="0"/>
              </a:rPr>
              <a:t> </a:t>
            </a:r>
            <a:r>
              <a:rPr lang="en-US" sz="2000" b="1" dirty="0" smtClean="0">
                <a:solidFill>
                  <a:schemeClr val="tx1"/>
                </a:solidFill>
                <a:latin typeface="Times New Roman" pitchFamily="18" charset="0"/>
                <a:cs typeface="Times New Roman" pitchFamily="18" charset="0"/>
              </a:rPr>
              <a:t>     </a:t>
            </a:r>
            <a:r>
              <a:rPr lang="vi-VN" sz="2000" b="1" dirty="0" smtClean="0">
                <a:solidFill>
                  <a:schemeClr val="tx1"/>
                </a:solidFill>
                <a:latin typeface="Times New Roman" pitchFamily="18" charset="0"/>
                <a:cs typeface="Times New Roman" pitchFamily="18" charset="0"/>
              </a:rPr>
              <a:t>Thứ </a:t>
            </a:r>
            <a:r>
              <a:rPr lang="vi-VN" sz="2000" b="1" dirty="0">
                <a:solidFill>
                  <a:schemeClr val="tx1"/>
                </a:solidFill>
                <a:latin typeface="Times New Roman" pitchFamily="18" charset="0"/>
                <a:cs typeface="Times New Roman" pitchFamily="18" charset="0"/>
              </a:rPr>
              <a:t>tư, </a:t>
            </a:r>
            <a:r>
              <a:rPr lang="vi-VN" sz="2000" dirty="0">
                <a:solidFill>
                  <a:schemeClr val="tx1"/>
                </a:solidFill>
                <a:latin typeface="Times New Roman" pitchFamily="18" charset="0"/>
                <a:cs typeface="Times New Roman" pitchFamily="18" charset="0"/>
              </a:rPr>
              <a:t>xét trong mối quan hệ giữa GD với KT - XH, trong bức tranh động của GD ngày nay với các xu thể đa dạng hoá, đại chúng hoá, hiện đại hoá</a:t>
            </a:r>
            <a:r>
              <a:rPr lang="en-US" sz="2000" b="1" baseline="-25000" dirty="0">
                <a:solidFill>
                  <a:schemeClr val="tx1"/>
                </a:solidFill>
                <a:latin typeface="Times New Roman" pitchFamily="18" charset="0"/>
                <a:cs typeface="Times New Roman" pitchFamily="18" charset="0"/>
              </a:rPr>
              <a:t>, </a:t>
            </a:r>
            <a:r>
              <a:rPr lang="vi-VN" sz="2000" dirty="0">
                <a:solidFill>
                  <a:schemeClr val="tx1"/>
                </a:solidFill>
                <a:latin typeface="Times New Roman" pitchFamily="18" charset="0"/>
                <a:cs typeface="Times New Roman" pitchFamily="18" charset="0"/>
              </a:rPr>
              <a:t>tư nhân hoá thị trường hoá</a:t>
            </a:r>
            <a:r>
              <a:rPr lang="en-US" sz="2000" b="1" baseline="-25000" dirty="0">
                <a:solidFill>
                  <a:schemeClr val="tx1"/>
                </a:solidFill>
                <a:latin typeface="Times New Roman" pitchFamily="18" charset="0"/>
                <a:cs typeface="Times New Roman" pitchFamily="18" charset="0"/>
              </a:rPr>
              <a:t>, </a:t>
            </a:r>
            <a:r>
              <a:rPr lang="vi-VN" sz="2000" dirty="0">
                <a:solidFill>
                  <a:schemeClr val="tx1"/>
                </a:solidFill>
                <a:latin typeface="Times New Roman" pitchFamily="18" charset="0"/>
                <a:cs typeface="Times New Roman" pitchFamily="18" charset="0"/>
              </a:rPr>
              <a:t>quốc tế hoá, dân chủ hoá thì </a:t>
            </a:r>
            <a:r>
              <a:rPr lang="en-US" sz="2000" dirty="0">
                <a:solidFill>
                  <a:schemeClr val="tx1"/>
                </a:solidFill>
                <a:latin typeface="Times New Roman" pitchFamily="18" charset="0"/>
                <a:ea typeface="Cambria" panose="02040503050406030204" pitchFamily="18" charset="0"/>
                <a:cs typeface="Times New Roman" pitchFamily="18" charset="0"/>
              </a:rPr>
              <a:t>GDCĐ</a:t>
            </a:r>
            <a:r>
              <a:rPr lang="vi-VN" sz="2000" dirty="0" smtClean="0">
                <a:solidFill>
                  <a:schemeClr val="tx1"/>
                </a:solidFill>
                <a:latin typeface="Times New Roman" pitchFamily="18" charset="0"/>
                <a:cs typeface="Times New Roman" pitchFamily="18" charset="0"/>
              </a:rPr>
              <a:t> </a:t>
            </a:r>
            <a:r>
              <a:rPr lang="vi-VN" sz="2000" dirty="0">
                <a:solidFill>
                  <a:schemeClr val="tx1"/>
                </a:solidFill>
                <a:latin typeface="Times New Roman" pitchFamily="18" charset="0"/>
                <a:cs typeface="Times New Roman" pitchFamily="18" charset="0"/>
              </a:rPr>
              <a:t>là nơi biểu hiện tập trung của các xu thế nói trên.</a:t>
            </a:r>
            <a:endParaRPr lang="vi-VN" altLang="en-US" sz="2000" b="1" i="1" dirty="0">
              <a:solidFill>
                <a:schemeClr val="tx1"/>
              </a:solidFill>
              <a:latin typeface="Times New Roman" panose="02020603050405020304" pitchFamily="18" charset="0"/>
              <a:cs typeface="Times New Roman" panose="02020603050405020304" pitchFamily="18" charset="0"/>
            </a:endParaRPr>
          </a:p>
        </p:txBody>
      </p:sp>
      <p:sp>
        <p:nvSpPr>
          <p:cNvPr id="15" name="Rounded Rectangle 14"/>
          <p:cNvSpPr/>
          <p:nvPr/>
        </p:nvSpPr>
        <p:spPr>
          <a:xfrm>
            <a:off x="5715000" y="76200"/>
            <a:ext cx="3320412" cy="25146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just">
              <a:defRPr/>
            </a:pPr>
            <a:r>
              <a:rPr lang="en-US" sz="2000" b="1" dirty="0">
                <a:solidFill>
                  <a:schemeClr val="tx1"/>
                </a:solidFill>
                <a:latin typeface="Times New Roman" pitchFamily="18" charset="0"/>
                <a:cs typeface="Times New Roman" pitchFamily="18" charset="0"/>
              </a:rPr>
              <a:t> </a:t>
            </a:r>
            <a:r>
              <a:rPr lang="en-US" sz="2000" b="1" dirty="0" smtClean="0">
                <a:solidFill>
                  <a:schemeClr val="tx1"/>
                </a:solidFill>
                <a:latin typeface="Times New Roman" pitchFamily="18" charset="0"/>
                <a:cs typeface="Times New Roman" pitchFamily="18" charset="0"/>
              </a:rPr>
              <a:t>    </a:t>
            </a:r>
            <a:r>
              <a:rPr lang="vi-VN" sz="2000" b="1" dirty="0" smtClean="0">
                <a:solidFill>
                  <a:schemeClr val="tx1"/>
                </a:solidFill>
                <a:latin typeface="Times New Roman" pitchFamily="18" charset="0"/>
                <a:cs typeface="Times New Roman" pitchFamily="18" charset="0"/>
              </a:rPr>
              <a:t>Thứ </a:t>
            </a:r>
            <a:r>
              <a:rPr lang="vi-VN" sz="2000" b="1" dirty="0">
                <a:solidFill>
                  <a:schemeClr val="tx1"/>
                </a:solidFill>
                <a:latin typeface="Times New Roman" pitchFamily="18" charset="0"/>
                <a:cs typeface="Times New Roman" pitchFamily="18" charset="0"/>
              </a:rPr>
              <a:t>ba, </a:t>
            </a:r>
            <a:r>
              <a:rPr lang="vi-VN" sz="2000" dirty="0">
                <a:solidFill>
                  <a:schemeClr val="tx1"/>
                </a:solidFill>
                <a:latin typeface="Times New Roman" pitchFamily="18" charset="0"/>
                <a:cs typeface="Times New Roman" pitchFamily="18" charset="0"/>
              </a:rPr>
              <a:t>xét về tâm lí xã hội, </a:t>
            </a:r>
            <a:r>
              <a:rPr lang="en-US" sz="2000" dirty="0">
                <a:solidFill>
                  <a:schemeClr val="tx1"/>
                </a:solidFill>
                <a:latin typeface="Times New Roman" pitchFamily="18" charset="0"/>
                <a:ea typeface="Cambria" panose="02040503050406030204" pitchFamily="18" charset="0"/>
                <a:cs typeface="Times New Roman" pitchFamily="18" charset="0"/>
              </a:rPr>
              <a:t>GDCĐ</a:t>
            </a:r>
            <a:r>
              <a:rPr lang="vi-VN" sz="2000" dirty="0" smtClean="0">
                <a:solidFill>
                  <a:schemeClr val="tx1"/>
                </a:solidFill>
                <a:latin typeface="Times New Roman" pitchFamily="18" charset="0"/>
                <a:cs typeface="Times New Roman" pitchFamily="18" charset="0"/>
              </a:rPr>
              <a:t> </a:t>
            </a:r>
            <a:r>
              <a:rPr lang="vi-VN" sz="2000" dirty="0">
                <a:solidFill>
                  <a:schemeClr val="tx1"/>
                </a:solidFill>
                <a:latin typeface="Times New Roman" pitchFamily="18" charset="0"/>
                <a:cs typeface="Times New Roman" pitchFamily="18" charset="0"/>
              </a:rPr>
              <a:t>ở hầu như mọi nơi trên thế giới được người học, các bậc phụ huynh cũng như các nhà tuyển dụng coi trọng nhất. </a:t>
            </a:r>
            <a:endParaRPr lang="en-US" sz="2000" dirty="0" smtClean="0">
              <a:solidFill>
                <a:schemeClr val="tx1"/>
              </a:solidFill>
              <a:latin typeface="Times New Roman" pitchFamily="18" charset="0"/>
              <a:cs typeface="Times New Roman" pitchFamily="18" charset="0"/>
            </a:endParaRPr>
          </a:p>
          <a:p>
            <a:pPr marL="0" lvl="1" algn="just">
              <a:defRPr/>
            </a:pPr>
            <a:endParaRPr lang="vi-VN" altLang="en-US" sz="2000" b="1" i="1" dirty="0">
              <a:solidFill>
                <a:schemeClr val="tx1"/>
              </a:solidFill>
              <a:latin typeface="Times New Roman" panose="02020603050405020304" pitchFamily="18" charset="0"/>
              <a:cs typeface="Times New Roman" panose="02020603050405020304" pitchFamily="18" charset="0"/>
            </a:endParaRPr>
          </a:p>
        </p:txBody>
      </p:sp>
      <p:sp>
        <p:nvSpPr>
          <p:cNvPr id="16" name="Rounded Rectangle 15"/>
          <p:cNvSpPr/>
          <p:nvPr/>
        </p:nvSpPr>
        <p:spPr>
          <a:xfrm>
            <a:off x="5942358" y="3097106"/>
            <a:ext cx="3124200" cy="363036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just">
              <a:defRPr/>
            </a:pPr>
            <a:r>
              <a:rPr lang="en-US" sz="2000" b="1" dirty="0" smtClean="0">
                <a:solidFill>
                  <a:schemeClr val="tx1"/>
                </a:solidFill>
                <a:latin typeface="Times New Roman" pitchFamily="18" charset="0"/>
                <a:cs typeface="Times New Roman" pitchFamily="18" charset="0"/>
              </a:rPr>
              <a:t>     </a:t>
            </a:r>
            <a:r>
              <a:rPr lang="vi-VN" sz="2000" b="1" dirty="0" smtClean="0">
                <a:solidFill>
                  <a:schemeClr val="tx1"/>
                </a:solidFill>
                <a:latin typeface="Times New Roman" pitchFamily="18" charset="0"/>
                <a:cs typeface="Times New Roman" pitchFamily="18" charset="0"/>
              </a:rPr>
              <a:t>Và </a:t>
            </a:r>
            <a:r>
              <a:rPr lang="vi-VN" sz="2000" b="1" dirty="0">
                <a:solidFill>
                  <a:schemeClr val="tx1"/>
                </a:solidFill>
                <a:latin typeface="Times New Roman" pitchFamily="18" charset="0"/>
                <a:cs typeface="Times New Roman" pitchFamily="18" charset="0"/>
              </a:rPr>
              <a:t>cuối cùng, </a:t>
            </a:r>
            <a:r>
              <a:rPr lang="en-US" sz="2000" dirty="0">
                <a:solidFill>
                  <a:schemeClr val="tx1"/>
                </a:solidFill>
                <a:latin typeface="Times New Roman" pitchFamily="18" charset="0"/>
                <a:ea typeface="Cambria" panose="02040503050406030204" pitchFamily="18" charset="0"/>
                <a:cs typeface="Times New Roman" pitchFamily="18" charset="0"/>
              </a:rPr>
              <a:t>GDCĐ</a:t>
            </a:r>
            <a:r>
              <a:rPr lang="vi-VN" sz="2000" dirty="0" smtClean="0">
                <a:solidFill>
                  <a:schemeClr val="tx1"/>
                </a:solidFill>
                <a:latin typeface="Times New Roman" pitchFamily="18" charset="0"/>
                <a:cs typeface="Times New Roman" pitchFamily="18" charset="0"/>
              </a:rPr>
              <a:t> </a:t>
            </a:r>
            <a:r>
              <a:rPr lang="vi-VN" sz="2000" dirty="0">
                <a:solidFill>
                  <a:schemeClr val="tx1"/>
                </a:solidFill>
                <a:latin typeface="Times New Roman" pitchFamily="18" charset="0"/>
                <a:cs typeface="Times New Roman" pitchFamily="18" charset="0"/>
              </a:rPr>
              <a:t>với các nhà trường, đội ngũ GV và </a:t>
            </a:r>
            <a:r>
              <a:rPr lang="en-US" sz="2000" dirty="0" smtClean="0">
                <a:solidFill>
                  <a:schemeClr val="tx1"/>
                </a:solidFill>
                <a:latin typeface="Times New Roman" pitchFamily="18" charset="0"/>
                <a:cs typeface="Times New Roman" pitchFamily="18" charset="0"/>
              </a:rPr>
              <a:t>SV</a:t>
            </a:r>
            <a:r>
              <a:rPr lang="vi-VN" sz="2000" dirty="0" smtClean="0">
                <a:solidFill>
                  <a:schemeClr val="tx1"/>
                </a:solidFill>
                <a:latin typeface="Times New Roman" pitchFamily="18" charset="0"/>
                <a:cs typeface="Times New Roman" pitchFamily="18" charset="0"/>
              </a:rPr>
              <a:t> </a:t>
            </a:r>
            <a:r>
              <a:rPr lang="vi-VN" sz="2000" dirty="0">
                <a:solidFill>
                  <a:schemeClr val="tx1"/>
                </a:solidFill>
                <a:latin typeface="Times New Roman" pitchFamily="18" charset="0"/>
                <a:cs typeface="Times New Roman" pitchFamily="18" charset="0"/>
              </a:rPr>
              <a:t>của nó, chính là nơi không chỉ truyền tải các tri thức tiên tiến của nhân loại mà còn sản sinh các tri thức mới, đưa tri thức vào đời sống, mà không có thế thì không có bất kì bước tiến nào của xã hội</a:t>
            </a:r>
            <a:r>
              <a:rPr lang="vi-VN" sz="2000" dirty="0" smtClean="0">
                <a:solidFill>
                  <a:schemeClr val="tx1"/>
                </a:solidFill>
                <a:latin typeface="Times New Roman" pitchFamily="18" charset="0"/>
                <a:cs typeface="Times New Roman" pitchFamily="18" charset="0"/>
              </a:rPr>
              <a:t>.</a:t>
            </a:r>
            <a:endParaRPr lang="en-US" sz="20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8215723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a:xfrm>
            <a:off x="431075" y="2205446"/>
            <a:ext cx="8458200" cy="743676"/>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2800"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Quý</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thầy</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cô</a:t>
            </a:r>
            <a:r>
              <a:rPr lang="en-US" sz="2800" i="1" dirty="0" smtClean="0">
                <a:solidFill>
                  <a:srgbClr val="FF0000"/>
                </a:solidFill>
                <a:latin typeface="Times New Roman" pitchFamily="18" charset="0"/>
                <a:cs typeface="Times New Roman" pitchFamily="18" charset="0"/>
              </a:rPr>
              <a:t> so </a:t>
            </a:r>
            <a:r>
              <a:rPr lang="en-US" sz="2800" i="1" dirty="0" err="1" smtClean="0">
                <a:solidFill>
                  <a:srgbClr val="FF0000"/>
                </a:solidFill>
                <a:latin typeface="Times New Roman" pitchFamily="18" charset="0"/>
                <a:cs typeface="Times New Roman" pitchFamily="18" charset="0"/>
              </a:rPr>
              <a:t>sánh</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quản</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lí</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công</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mới</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với</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quản</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lí</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công</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truyền</a:t>
            </a:r>
            <a:r>
              <a:rPr lang="en-US" sz="2800" i="1" dirty="0" smtClean="0">
                <a:solidFill>
                  <a:srgbClr val="FF0000"/>
                </a:solidFill>
                <a:latin typeface="Times New Roman" pitchFamily="18" charset="0"/>
                <a:cs typeface="Times New Roman" pitchFamily="18" charset="0"/>
              </a:rPr>
              <a:t> </a:t>
            </a:r>
            <a:r>
              <a:rPr lang="en-US" sz="2800" i="1" dirty="0" err="1" smtClean="0">
                <a:solidFill>
                  <a:srgbClr val="FF0000"/>
                </a:solidFill>
                <a:latin typeface="Times New Roman" pitchFamily="18" charset="0"/>
                <a:cs typeface="Times New Roman" pitchFamily="18" charset="0"/>
              </a:rPr>
              <a:t>thống</a:t>
            </a:r>
            <a:r>
              <a:rPr lang="en-US" sz="2800" i="1" dirty="0" smtClean="0">
                <a:solidFill>
                  <a:srgbClr val="FF0000"/>
                </a:solidFill>
                <a:latin typeface="Times New Roman" pitchFamily="18" charset="0"/>
                <a:cs typeface="Times New Roman" pitchFamily="18" charset="0"/>
              </a:rPr>
              <a:t>?</a:t>
            </a:r>
            <a:endParaRPr lang="en-US" sz="2800"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548396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a:xfrm>
            <a:off x="457200" y="76200"/>
            <a:ext cx="8458200" cy="743676"/>
          </a:xfrm>
          <a:prstGeom prst="rect">
            <a:avLst/>
          </a:prstGeom>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2800" dirty="0" smtClean="0">
                <a:latin typeface="Times New Roman" pitchFamily="18" charset="0"/>
                <a:cs typeface="Times New Roman" pitchFamily="18" charset="0"/>
              </a:rPr>
              <a:t>	</a:t>
            </a:r>
            <a:r>
              <a:rPr lang="en-US" sz="2800" i="1" dirty="0" smtClean="0">
                <a:latin typeface="Times New Roman" pitchFamily="18" charset="0"/>
                <a:cs typeface="Times New Roman" pitchFamily="18" charset="0"/>
              </a:rPr>
              <a:t>- So </a:t>
            </a:r>
            <a:r>
              <a:rPr lang="en-US" sz="2800" i="1" dirty="0" err="1" smtClean="0">
                <a:latin typeface="Times New Roman" pitchFamily="18" charset="0"/>
                <a:cs typeface="Times New Roman" pitchFamily="18" charset="0"/>
              </a:rPr>
              <a:t>sánh</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quản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lí</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công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mới</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với</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quản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lí</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công</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truyền</a:t>
            </a:r>
            <a:r>
              <a:rPr lang="en-US" sz="2800" i="1" dirty="0" smtClean="0">
                <a:latin typeface="Times New Roman" pitchFamily="18" charset="0"/>
                <a:cs typeface="Times New Roman" pitchFamily="18" charset="0"/>
              </a:rPr>
              <a:t> </a:t>
            </a:r>
            <a:r>
              <a:rPr lang="en-US" sz="2800" i="1" dirty="0" err="1" smtClean="0">
                <a:latin typeface="Times New Roman" pitchFamily="18" charset="0"/>
                <a:cs typeface="Times New Roman" pitchFamily="18" charset="0"/>
              </a:rPr>
              <a:t>thống</a:t>
            </a:r>
            <a:endParaRPr lang="en-US" sz="2800" i="1" dirty="0">
              <a:latin typeface="Times New Roman" pitchFamily="18" charset="0"/>
              <a:cs typeface="Times New Roman"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990037593"/>
              </p:ext>
            </p:extLst>
          </p:nvPr>
        </p:nvGraphicFramePr>
        <p:xfrm>
          <a:off x="0" y="1097280"/>
          <a:ext cx="9137904" cy="5608320"/>
        </p:xfrm>
        <a:graphic>
          <a:graphicData uri="http://schemas.openxmlformats.org/drawingml/2006/table">
            <a:tbl>
              <a:tblPr firstRow="1" firstCol="1" bandRow="1">
                <a:tableStyleId>{93296810-A885-4BE3-A3E7-6D5BEEA58F35}</a:tableStyleId>
              </a:tblPr>
              <a:tblGrid>
                <a:gridCol w="2438400">
                  <a:extLst>
                    <a:ext uri="{9D8B030D-6E8A-4147-A177-3AD203B41FA5}">
                      <a16:colId xmlns:a16="http://schemas.microsoft.com/office/drawing/2014/main" val="20000"/>
                    </a:ext>
                  </a:extLst>
                </a:gridCol>
                <a:gridCol w="3346704">
                  <a:extLst>
                    <a:ext uri="{9D8B030D-6E8A-4147-A177-3AD203B41FA5}">
                      <a16:colId xmlns:a16="http://schemas.microsoft.com/office/drawing/2014/main" val="20001"/>
                    </a:ext>
                  </a:extLst>
                </a:gridCol>
                <a:gridCol w="3352800">
                  <a:extLst>
                    <a:ext uri="{9D8B030D-6E8A-4147-A177-3AD203B41FA5}">
                      <a16:colId xmlns:a16="http://schemas.microsoft.com/office/drawing/2014/main" val="20002"/>
                    </a:ext>
                  </a:extLst>
                </a:gridCol>
              </a:tblGrid>
              <a:tr h="914400">
                <a:tc>
                  <a:txBody>
                    <a:bodyPr/>
                    <a:lstStyle/>
                    <a:p>
                      <a:pPr algn="ctr">
                        <a:lnSpc>
                          <a:spcPct val="100000"/>
                        </a:lnSpc>
                        <a:spcBef>
                          <a:spcPts val="0"/>
                        </a:spcBef>
                        <a:spcAft>
                          <a:spcPts val="0"/>
                        </a:spcAft>
                      </a:pPr>
                      <a:r>
                        <a:rPr lang="vi-VN" sz="2400" dirty="0">
                          <a:effectLst/>
                          <a:latin typeface="Times New Roman" pitchFamily="18" charset="0"/>
                          <a:cs typeface="Times New Roman" pitchFamily="18" charset="0"/>
                        </a:rPr>
                        <a:t> </a:t>
                      </a:r>
                      <a:endParaRPr lang="en-US" sz="2400" dirty="0">
                        <a:solidFill>
                          <a:srgbClr val="000000"/>
                        </a:solidFill>
                        <a:effectLst/>
                        <a:latin typeface="Times New Roman" pitchFamily="18" charset="0"/>
                        <a:ea typeface="Courier New"/>
                        <a:cs typeface="Times New Roman" pitchFamily="18" charset="0"/>
                      </a:endParaRPr>
                    </a:p>
                  </a:txBody>
                  <a:tcPr marL="6272" marR="6272" marT="0" marB="0">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marL="254000" algn="ctr">
                        <a:lnSpc>
                          <a:spcPct val="100000"/>
                        </a:lnSpc>
                        <a:spcBef>
                          <a:spcPts val="0"/>
                        </a:spcBef>
                        <a:spcAft>
                          <a:spcPts val="0"/>
                        </a:spcAft>
                      </a:pPr>
                      <a:r>
                        <a:rPr lang="vi-VN" sz="2400" spc="0" dirty="0" smtClean="0">
                          <a:effectLst/>
                          <a:latin typeface="Times New Roman" pitchFamily="18" charset="0"/>
                          <a:cs typeface="Times New Roman" pitchFamily="18" charset="0"/>
                        </a:rPr>
                        <a:t>Quản </a:t>
                      </a:r>
                      <a:r>
                        <a:rPr lang="vi-VN" sz="2400" spc="0" dirty="0">
                          <a:effectLst/>
                          <a:latin typeface="Times New Roman" pitchFamily="18" charset="0"/>
                          <a:cs typeface="Times New Roman" pitchFamily="18" charset="0"/>
                        </a:rPr>
                        <a:t>lí công </a:t>
                      </a:r>
                      <a:r>
                        <a:rPr lang="en-US" sz="2400" spc="0" baseline="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truyền </a:t>
                      </a:r>
                      <a:r>
                        <a:rPr lang="en-US" sz="2400" spc="0" dirty="0" smtClean="0">
                          <a:effectLst/>
                          <a:latin typeface="Times New Roman" pitchFamily="18" charset="0"/>
                          <a:cs typeface="Times New Roman" pitchFamily="18" charset="0"/>
                        </a:rPr>
                        <a:t>t</a:t>
                      </a:r>
                      <a:r>
                        <a:rPr lang="vi-VN" sz="2400" spc="0" dirty="0" smtClean="0">
                          <a:effectLst/>
                          <a:latin typeface="Times New Roman" pitchFamily="18" charset="0"/>
                          <a:cs typeface="Times New Roman" pitchFamily="18" charset="0"/>
                        </a:rPr>
                        <a:t>hống</a:t>
                      </a:r>
                      <a:endParaRPr lang="en-US" sz="2400" spc="0" dirty="0" smtClean="0">
                        <a:effectLst/>
                        <a:latin typeface="Times New Roman" pitchFamily="18" charset="0"/>
                        <a:cs typeface="Times New Roman" pitchFamily="18" charset="0"/>
                      </a:endParaRPr>
                    </a:p>
                    <a:p>
                      <a:pPr marL="254000" algn="ctr">
                        <a:lnSpc>
                          <a:spcPct val="100000"/>
                        </a:lnSpc>
                        <a:spcBef>
                          <a:spcPts val="0"/>
                        </a:spcBef>
                        <a:spcAft>
                          <a:spcPts val="0"/>
                        </a:spcAft>
                      </a:pPr>
                      <a:endParaRPr lang="en-US" sz="2400" b="1" spc="-50" dirty="0">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Quản </a:t>
                      </a:r>
                      <a:r>
                        <a:rPr lang="vi-VN" sz="2400" spc="0" dirty="0">
                          <a:effectLst/>
                          <a:latin typeface="Times New Roman" pitchFamily="18" charset="0"/>
                          <a:cs typeface="Times New Roman" pitchFamily="18" charset="0"/>
                        </a:rPr>
                        <a:t>lí công mới</a:t>
                      </a:r>
                      <a:endParaRPr lang="en-US" sz="2400" b="1" spc="-50" dirty="0">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0"/>
                  </a:ext>
                </a:extLst>
              </a:tr>
              <a:tr h="990600">
                <a:tc>
                  <a:txBody>
                    <a:bodyPr/>
                    <a:lstStyle/>
                    <a:p>
                      <a:pPr marL="114300" algn="ctr">
                        <a:lnSpc>
                          <a:spcPct val="100000"/>
                        </a:lnSpc>
                        <a:spcBef>
                          <a:spcPts val="0"/>
                        </a:spcBef>
                        <a:spcAft>
                          <a:spcPts val="0"/>
                        </a:spcAft>
                      </a:pPr>
                      <a:r>
                        <a:rPr lang="vi-VN" sz="2400" spc="0" dirty="0">
                          <a:effectLst/>
                          <a:latin typeface="Times New Roman" pitchFamily="18" charset="0"/>
                          <a:cs typeface="Times New Roman" pitchFamily="18" charset="0"/>
                        </a:rPr>
                        <a:t>Chức năng của Chính phủ</a:t>
                      </a:r>
                      <a:endParaRPr lang="en-US" sz="2400" b="1" spc="-50" dirty="0">
                        <a:effectLst/>
                        <a:latin typeface="Times New Roman" pitchFamily="18" charset="0"/>
                        <a:ea typeface="Times New Roman"/>
                        <a:cs typeface="Times New Roman" pitchFamily="18" charset="0"/>
                      </a:endParaRPr>
                    </a:p>
                  </a:txBody>
                  <a:tcPr marL="6272" marR="6272" marT="0" marB="0">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Vừa </a:t>
                      </a:r>
                      <a:r>
                        <a:rPr lang="vi-VN" sz="2400" spc="0" dirty="0">
                          <a:effectLst/>
                          <a:latin typeface="Times New Roman" pitchFamily="18" charset="0"/>
                          <a:cs typeface="Times New Roman" pitchFamily="18" charset="0"/>
                        </a:rPr>
                        <a:t>cầm lái, </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vừa </a:t>
                      </a:r>
                      <a:r>
                        <a:rPr lang="vi-VN" sz="2400" spc="0" dirty="0">
                          <a:effectLst/>
                          <a:latin typeface="Times New Roman" pitchFamily="18" charset="0"/>
                          <a:cs typeface="Times New Roman" pitchFamily="18" charset="0"/>
                        </a:rPr>
                        <a:t>chèo thuyền.</a:t>
                      </a:r>
                      <a:endParaRPr lang="en-US" sz="2400" b="1" spc="-50" dirty="0">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Tập </a:t>
                      </a:r>
                      <a:r>
                        <a:rPr lang="vi-VN" sz="2400" spc="0" dirty="0">
                          <a:effectLst/>
                          <a:latin typeface="Times New Roman" pitchFamily="18" charset="0"/>
                          <a:cs typeface="Times New Roman" pitchFamily="18" charset="0"/>
                        </a:rPr>
                        <a:t>trung </a:t>
                      </a:r>
                      <a:r>
                        <a:rPr lang="vi-VN" sz="2400" spc="0" dirty="0" smtClean="0">
                          <a:effectLst/>
                          <a:latin typeface="Times New Roman" pitchFamily="18" charset="0"/>
                          <a:cs typeface="Times New Roman" pitchFamily="18" charset="0"/>
                        </a:rPr>
                        <a:t>vào</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việc cầm lái.</a:t>
                      </a:r>
                      <a:endParaRPr lang="en-US" sz="2400" b="1" spc="-50" dirty="0">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1"/>
                  </a:ext>
                </a:extLst>
              </a:tr>
              <a:tr h="1025842">
                <a:tc>
                  <a:txBody>
                    <a:bodyPr/>
                    <a:lstStyle/>
                    <a:p>
                      <a:pPr marL="114300"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p>
                      <a:pPr marL="114300" algn="ctr">
                        <a:lnSpc>
                          <a:spcPct val="100000"/>
                        </a:lnSpc>
                        <a:spcBef>
                          <a:spcPts val="0"/>
                        </a:spcBef>
                        <a:spcAft>
                          <a:spcPts val="0"/>
                        </a:spcAft>
                      </a:pPr>
                      <a:r>
                        <a:rPr lang="vi-VN" sz="2400" spc="0" dirty="0" smtClean="0">
                          <a:effectLst/>
                          <a:latin typeface="Times New Roman" pitchFamily="18" charset="0"/>
                          <a:cs typeface="Times New Roman" pitchFamily="18" charset="0"/>
                        </a:rPr>
                        <a:t>Quan </a:t>
                      </a:r>
                      <a:r>
                        <a:rPr lang="vi-VN" sz="2400" spc="0" dirty="0">
                          <a:effectLst/>
                          <a:latin typeface="Times New Roman" pitchFamily="18" charset="0"/>
                          <a:cs typeface="Times New Roman" pitchFamily="18" charset="0"/>
                        </a:rPr>
                        <a:t>hệ với cộng đồng</a:t>
                      </a:r>
                      <a:endParaRPr lang="en-US" sz="2400" b="1" spc="-50" dirty="0">
                        <a:effectLst/>
                        <a:latin typeface="Times New Roman" pitchFamily="18" charset="0"/>
                        <a:ea typeface="Times New Roman"/>
                        <a:cs typeface="Times New Roman" pitchFamily="18" charset="0"/>
                      </a:endParaRPr>
                    </a:p>
                  </a:txBody>
                  <a:tcPr marL="6272" marR="6272" marT="0" marB="0">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Trực </a:t>
                      </a:r>
                      <a:r>
                        <a:rPr lang="vi-VN" sz="2400" spc="0" dirty="0">
                          <a:effectLst/>
                          <a:latin typeface="Times New Roman" pitchFamily="18" charset="0"/>
                          <a:cs typeface="Times New Roman" pitchFamily="18" charset="0"/>
                        </a:rPr>
                        <a:t>tiếp cung </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ứng </a:t>
                      </a:r>
                      <a:r>
                        <a:rPr lang="vi-VN" sz="2400" spc="0" dirty="0">
                          <a:effectLst/>
                          <a:latin typeface="Times New Roman" pitchFamily="18" charset="0"/>
                          <a:cs typeface="Times New Roman" pitchFamily="18" charset="0"/>
                        </a:rPr>
                        <a:t>dịch vụ </a:t>
                      </a:r>
                      <a:r>
                        <a:rPr lang="vi-VN" sz="2400" spc="0" dirty="0" smtClean="0">
                          <a:effectLst/>
                          <a:latin typeface="Times New Roman" pitchFamily="18" charset="0"/>
                          <a:cs typeface="Times New Roman" pitchFamily="18" charset="0"/>
                        </a:rPr>
                        <a:t>công</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cho cộng đồng</a:t>
                      </a:r>
                      <a:r>
                        <a:rPr lang="vi-VN" sz="2400" spc="0" dirty="0" smtClean="0">
                          <a:effectLst/>
                          <a:latin typeface="Times New Roman" pitchFamily="18" charset="0"/>
                          <a:cs typeface="Times New Roman" pitchFamily="18" charset="0"/>
                        </a:rPr>
                        <a:t>.</a:t>
                      </a:r>
                      <a:endParaRPr lang="en-US" sz="2400" spc="0" dirty="0" smtClean="0">
                        <a:effectLst/>
                        <a:latin typeface="Times New Roman" pitchFamily="18" charset="0"/>
                        <a:cs typeface="Times New Roman" pitchFamily="18" charset="0"/>
                      </a:endParaRPr>
                    </a:p>
                    <a:p>
                      <a:pPr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Trao </a:t>
                      </a:r>
                      <a:r>
                        <a:rPr lang="vi-VN" sz="2400" spc="0" dirty="0">
                          <a:effectLst/>
                          <a:latin typeface="Times New Roman" pitchFamily="18" charset="0"/>
                          <a:cs typeface="Times New Roman" pitchFamily="18" charset="0"/>
                        </a:rPr>
                        <a:t>quyền cho </a:t>
                      </a:r>
                      <a:r>
                        <a:rPr lang="vi-VN" sz="2400" spc="0" dirty="0" smtClean="0">
                          <a:effectLst/>
                          <a:latin typeface="Times New Roman" pitchFamily="18" charset="0"/>
                          <a:cs typeface="Times New Roman" pitchFamily="18" charset="0"/>
                        </a:rPr>
                        <a:t>cộng</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đồng trong việc </a:t>
                      </a:r>
                      <a:r>
                        <a:rPr lang="vi-VN" sz="2400" spc="0" dirty="0" smtClean="0">
                          <a:effectLst/>
                          <a:latin typeface="Times New Roman" pitchFamily="18" charset="0"/>
                          <a:cs typeface="Times New Roman" pitchFamily="18" charset="0"/>
                        </a:rPr>
                        <a:t>cung</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ứng dịch vụ công.</a:t>
                      </a:r>
                      <a:endParaRPr lang="en-US" sz="2400" b="1" spc="-50" dirty="0">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2"/>
                  </a:ext>
                </a:extLst>
              </a:tr>
              <a:tr h="1691640">
                <a:tc>
                  <a:txBody>
                    <a:bodyPr/>
                    <a:lstStyle/>
                    <a:p>
                      <a:pPr marL="114300"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p>
                      <a:pPr marL="114300" algn="ctr">
                        <a:lnSpc>
                          <a:spcPct val="100000"/>
                        </a:lnSpc>
                        <a:spcBef>
                          <a:spcPts val="0"/>
                        </a:spcBef>
                        <a:spcAft>
                          <a:spcPts val="0"/>
                        </a:spcAft>
                      </a:pPr>
                      <a:r>
                        <a:rPr lang="vi-VN" sz="2400" spc="0" dirty="0" smtClean="0">
                          <a:effectLst/>
                          <a:latin typeface="Times New Roman" pitchFamily="18" charset="0"/>
                          <a:cs typeface="Times New Roman" pitchFamily="18" charset="0"/>
                        </a:rPr>
                        <a:t>Nguyên </a:t>
                      </a:r>
                      <a:r>
                        <a:rPr lang="vi-VN" sz="2400" spc="0" dirty="0">
                          <a:effectLst/>
                          <a:latin typeface="Times New Roman" pitchFamily="18" charset="0"/>
                          <a:cs typeface="Times New Roman" pitchFamily="18" charset="0"/>
                        </a:rPr>
                        <a:t>tắc cung ứng dịch vụ công</a:t>
                      </a:r>
                      <a:endParaRPr lang="en-US" sz="2400" b="1" spc="-50" dirty="0">
                        <a:effectLst/>
                        <a:latin typeface="Times New Roman" pitchFamily="18" charset="0"/>
                        <a:ea typeface="Times New Roman"/>
                        <a:cs typeface="Times New Roman" pitchFamily="18" charset="0"/>
                      </a:endParaRPr>
                    </a:p>
                  </a:txBody>
                  <a:tcPr marL="6272" marR="6272" marT="0" marB="0">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Cào </a:t>
                      </a:r>
                      <a:r>
                        <a:rPr lang="vi-VN" sz="2400" spc="0" dirty="0">
                          <a:effectLst/>
                          <a:latin typeface="Times New Roman" pitchFamily="18" charset="0"/>
                          <a:cs typeface="Times New Roman" pitchFamily="18" charset="0"/>
                        </a:rPr>
                        <a:t>bằng, quan liêu</a:t>
                      </a:r>
                      <a:r>
                        <a:rPr lang="vi-VN" sz="2400" spc="0" dirty="0" smtClean="0">
                          <a:effectLst/>
                          <a:latin typeface="Times New Roman" pitchFamily="18" charset="0"/>
                          <a:cs typeface="Times New Roman" pitchFamily="18" charset="0"/>
                        </a:rPr>
                        <a:t>,</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tập trung vào đầu vào.</a:t>
                      </a:r>
                      <a:endParaRPr lang="en-US" sz="2400" b="1" spc="-50" dirty="0">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spc="0" dirty="0" smtClean="0">
                        <a:effectLst/>
                        <a:latin typeface="Times New Roman" pitchFamily="18" charset="0"/>
                        <a:cs typeface="Times New Roman" pitchFamily="18" charset="0"/>
                      </a:endParaRPr>
                    </a:p>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Cạnh </a:t>
                      </a:r>
                      <a:r>
                        <a:rPr lang="vi-VN" sz="2400" spc="0" dirty="0">
                          <a:effectLst/>
                          <a:latin typeface="Times New Roman" pitchFamily="18" charset="0"/>
                          <a:cs typeface="Times New Roman" pitchFamily="18" charset="0"/>
                        </a:rPr>
                        <a:t>tranh, hướng </a:t>
                      </a:r>
                      <a:r>
                        <a:rPr lang="vi-VN" sz="2400" spc="0" dirty="0" smtClean="0">
                          <a:effectLst/>
                          <a:latin typeface="Times New Roman" pitchFamily="18" charset="0"/>
                          <a:cs typeface="Times New Roman" pitchFamily="18" charset="0"/>
                        </a:rPr>
                        <a:t>tới</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nhu cầu xã hội</a:t>
                      </a:r>
                      <a:r>
                        <a:rPr lang="vi-VN" sz="2400" spc="0" dirty="0" smtClean="0">
                          <a:effectLst/>
                          <a:latin typeface="Times New Roman" pitchFamily="18" charset="0"/>
                          <a:cs typeface="Times New Roman" pitchFamily="18" charset="0"/>
                        </a:rPr>
                        <a:t>,</a:t>
                      </a:r>
                      <a:r>
                        <a:rPr lang="en-US" sz="2400" spc="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 </a:t>
                      </a:r>
                      <a:r>
                        <a:rPr lang="vi-VN" sz="2400" spc="0" dirty="0">
                          <a:effectLst/>
                          <a:latin typeface="Times New Roman" pitchFamily="18" charset="0"/>
                          <a:cs typeface="Times New Roman" pitchFamily="18" charset="0"/>
                        </a:rPr>
                        <a:t>tập trung vào đầu ra</a:t>
                      </a:r>
                      <a:r>
                        <a:rPr lang="vi-VN" sz="2400" spc="0" dirty="0" smtClean="0">
                          <a:effectLst/>
                          <a:latin typeface="Times New Roman" pitchFamily="18" charset="0"/>
                          <a:cs typeface="Times New Roman" pitchFamily="18" charset="0"/>
                        </a:rPr>
                        <a:t>.</a:t>
                      </a:r>
                      <a:endParaRPr lang="en-US" sz="2400" b="1" spc="-50" dirty="0" smtClean="0">
                        <a:effectLst/>
                        <a:latin typeface="Times New Roman" pitchFamily="18" charset="0"/>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424673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62400486"/>
              </p:ext>
            </p:extLst>
          </p:nvPr>
        </p:nvGraphicFramePr>
        <p:xfrm>
          <a:off x="0" y="15240"/>
          <a:ext cx="9143999" cy="6766560"/>
        </p:xfrm>
        <a:graphic>
          <a:graphicData uri="http://schemas.openxmlformats.org/drawingml/2006/table">
            <a:tbl>
              <a:tblPr firstRow="1" firstCol="1" bandRow="1">
                <a:tableStyleId>{5C22544A-7EE6-4342-B048-85BDC9FD1C3A}</a:tableStyleId>
              </a:tblPr>
              <a:tblGrid>
                <a:gridCol w="2116666">
                  <a:extLst>
                    <a:ext uri="{9D8B030D-6E8A-4147-A177-3AD203B41FA5}">
                      <a16:colId xmlns:a16="http://schemas.microsoft.com/office/drawing/2014/main" val="20000"/>
                    </a:ext>
                  </a:extLst>
                </a:gridCol>
                <a:gridCol w="3302000">
                  <a:extLst>
                    <a:ext uri="{9D8B030D-6E8A-4147-A177-3AD203B41FA5}">
                      <a16:colId xmlns:a16="http://schemas.microsoft.com/office/drawing/2014/main" val="20001"/>
                    </a:ext>
                  </a:extLst>
                </a:gridCol>
                <a:gridCol w="3725333">
                  <a:extLst>
                    <a:ext uri="{9D8B030D-6E8A-4147-A177-3AD203B41FA5}">
                      <a16:colId xmlns:a16="http://schemas.microsoft.com/office/drawing/2014/main" val="20002"/>
                    </a:ext>
                  </a:extLst>
                </a:gridCol>
              </a:tblGrid>
              <a:tr h="914400">
                <a:tc>
                  <a:txBody>
                    <a:bodyPr/>
                    <a:lstStyle/>
                    <a:p>
                      <a:pPr algn="ctr">
                        <a:lnSpc>
                          <a:spcPct val="100000"/>
                        </a:lnSpc>
                        <a:spcBef>
                          <a:spcPts val="0"/>
                        </a:spcBef>
                        <a:spcAft>
                          <a:spcPts val="0"/>
                        </a:spcAft>
                      </a:pPr>
                      <a:r>
                        <a:rPr lang="vi-VN" sz="2400" dirty="0">
                          <a:effectLst/>
                          <a:latin typeface="Times New Roman" pitchFamily="18" charset="0"/>
                          <a:cs typeface="Times New Roman" pitchFamily="18" charset="0"/>
                        </a:rPr>
                        <a:t> </a:t>
                      </a:r>
                      <a:endParaRPr lang="en-US" sz="2400" dirty="0">
                        <a:solidFill>
                          <a:srgbClr val="000000"/>
                        </a:solidFill>
                        <a:effectLst/>
                        <a:latin typeface="Times New Roman" pitchFamily="18" charset="0"/>
                        <a:ea typeface="Courier New"/>
                        <a:cs typeface="Times New Roman" pitchFamily="18" charset="0"/>
                      </a:endParaRPr>
                    </a:p>
                  </a:txBody>
                  <a:tcPr marL="6272" marR="6272" marT="0" marB="0">
                    <a:lnL w="12700" cap="flat" cmpd="sng" algn="ctr">
                      <a:solidFill>
                        <a:schemeClr val="tx1"/>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marL="254000" algn="ctr">
                        <a:lnSpc>
                          <a:spcPct val="100000"/>
                        </a:lnSpc>
                        <a:spcBef>
                          <a:spcPts val="0"/>
                        </a:spcBef>
                        <a:spcAft>
                          <a:spcPts val="0"/>
                        </a:spcAft>
                      </a:pPr>
                      <a:r>
                        <a:rPr lang="vi-VN" sz="2400" spc="0" dirty="0" smtClean="0">
                          <a:effectLst/>
                          <a:latin typeface="Times New Roman" pitchFamily="18" charset="0"/>
                          <a:cs typeface="Times New Roman" pitchFamily="18" charset="0"/>
                        </a:rPr>
                        <a:t>Quản </a:t>
                      </a:r>
                      <a:r>
                        <a:rPr lang="vi-VN" sz="2400" spc="0" dirty="0">
                          <a:effectLst/>
                          <a:latin typeface="Times New Roman" pitchFamily="18" charset="0"/>
                          <a:cs typeface="Times New Roman" pitchFamily="18" charset="0"/>
                        </a:rPr>
                        <a:t>lí công </a:t>
                      </a:r>
                      <a:r>
                        <a:rPr lang="en-US" sz="2400" spc="0" baseline="0" dirty="0" smtClean="0">
                          <a:effectLst/>
                          <a:latin typeface="Times New Roman" pitchFamily="18" charset="0"/>
                          <a:cs typeface="Times New Roman" pitchFamily="18" charset="0"/>
                        </a:rPr>
                        <a:t>               </a:t>
                      </a:r>
                      <a:r>
                        <a:rPr lang="vi-VN" sz="2400" spc="0" dirty="0" smtClean="0">
                          <a:effectLst/>
                          <a:latin typeface="Times New Roman" pitchFamily="18" charset="0"/>
                          <a:cs typeface="Times New Roman" pitchFamily="18" charset="0"/>
                        </a:rPr>
                        <a:t>truyền </a:t>
                      </a:r>
                      <a:r>
                        <a:rPr lang="en-US" sz="2400" spc="0" dirty="0" smtClean="0">
                          <a:effectLst/>
                          <a:latin typeface="Times New Roman" pitchFamily="18" charset="0"/>
                          <a:cs typeface="Times New Roman" pitchFamily="18" charset="0"/>
                        </a:rPr>
                        <a:t>t</a:t>
                      </a:r>
                      <a:r>
                        <a:rPr lang="vi-VN" sz="2400" spc="0" dirty="0" smtClean="0">
                          <a:effectLst/>
                          <a:latin typeface="Times New Roman" pitchFamily="18" charset="0"/>
                          <a:cs typeface="Times New Roman" pitchFamily="18" charset="0"/>
                        </a:rPr>
                        <a:t>hống</a:t>
                      </a:r>
                      <a:endParaRPr lang="en-US" sz="2400" b="1" spc="-50" dirty="0">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r>
                        <a:rPr lang="vi-VN" sz="2400" spc="0" dirty="0" smtClean="0">
                          <a:effectLst/>
                          <a:latin typeface="Times New Roman" pitchFamily="18" charset="0"/>
                          <a:cs typeface="Times New Roman" pitchFamily="18" charset="0"/>
                        </a:rPr>
                        <a:t>Quản </a:t>
                      </a:r>
                      <a:r>
                        <a:rPr lang="vi-VN" sz="2400" spc="0" dirty="0">
                          <a:effectLst/>
                          <a:latin typeface="Times New Roman" pitchFamily="18" charset="0"/>
                          <a:cs typeface="Times New Roman" pitchFamily="18" charset="0"/>
                        </a:rPr>
                        <a:t>lí công mới</a:t>
                      </a:r>
                      <a:endParaRPr lang="en-US" sz="2400" b="1" spc="-50" dirty="0">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0"/>
                  </a:ext>
                </a:extLst>
              </a:tr>
              <a:tr h="990600">
                <a:tc>
                  <a:txBody>
                    <a:bodyPr/>
                    <a:lstStyle/>
                    <a:p>
                      <a:pPr marL="114300"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marL="114300" algn="ctr">
                        <a:lnSpc>
                          <a:spcPct val="100000"/>
                        </a:lnSpc>
                        <a:spcBef>
                          <a:spcPts val="0"/>
                        </a:spcBef>
                        <a:spcAft>
                          <a:spcPts val="0"/>
                        </a:spcAft>
                      </a:pPr>
                      <a:r>
                        <a:rPr lang="vi-VN" sz="2400" b="1" i="0" u="none" strike="noStrike" kern="1200" dirty="0" smtClean="0">
                          <a:solidFill>
                            <a:schemeClr val="lt1"/>
                          </a:solidFill>
                          <a:effectLst/>
                          <a:latin typeface="Times New Roman" pitchFamily="18" charset="0"/>
                          <a:ea typeface="+mn-ea"/>
                          <a:cs typeface="Times New Roman" pitchFamily="18" charset="0"/>
                        </a:rPr>
                        <a:t>Kiểm soát các đơn vị công</a:t>
                      </a:r>
                      <a:endParaRPr lang="en-US" sz="2400" b="1" spc="-50" dirty="0">
                        <a:effectLst/>
                        <a:latin typeface="Times New Roman" pitchFamily="18" charset="0"/>
                        <a:ea typeface="Times New Roman"/>
                        <a:cs typeface="Times New Roman" pitchFamily="18" charset="0"/>
                      </a:endParaRPr>
                    </a:p>
                  </a:txBody>
                  <a:tcPr marL="6272" marR="6272" marT="0" marB="0">
                    <a:lnL w="12700" cap="flat" cmpd="sng" algn="ctr">
                      <a:solidFill>
                        <a:schemeClr val="tx1"/>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b="0" spc="0" dirty="0" smtClean="0">
                        <a:solidFill>
                          <a:srgbClr val="000000"/>
                        </a:solidFill>
                        <a:effectLst/>
                        <a:latin typeface="Times New Roman" pitchFamily="18" charset="0"/>
                        <a:ea typeface="Arial Unicode MS"/>
                        <a:cs typeface="Times New Roman" pitchFamily="18" charset="0"/>
                      </a:endParaRPr>
                    </a:p>
                    <a:p>
                      <a:pPr algn="ctr">
                        <a:lnSpc>
                          <a:spcPct val="100000"/>
                        </a:lnSpc>
                        <a:spcBef>
                          <a:spcPts val="0"/>
                        </a:spcBef>
                        <a:spcAft>
                          <a:spcPts val="0"/>
                        </a:spcAft>
                      </a:pPr>
                      <a:r>
                        <a:rPr lang="vi-VN" sz="2400" b="0" spc="0" dirty="0" smtClean="0">
                          <a:solidFill>
                            <a:srgbClr val="000000"/>
                          </a:solidFill>
                          <a:effectLst/>
                          <a:latin typeface="Times New Roman" pitchFamily="18" charset="0"/>
                          <a:ea typeface="Arial Unicode MS"/>
                          <a:cs typeface="Times New Roman" pitchFamily="18" charset="0"/>
                        </a:rPr>
                        <a:t>Thực </a:t>
                      </a:r>
                      <a:r>
                        <a:rPr lang="vi-VN" sz="2400" b="0" spc="0" dirty="0">
                          <a:solidFill>
                            <a:srgbClr val="000000"/>
                          </a:solidFill>
                          <a:effectLst/>
                          <a:latin typeface="Times New Roman" pitchFamily="18" charset="0"/>
                          <a:ea typeface="Arial Unicode MS"/>
                          <a:cs typeface="Times New Roman" pitchFamily="18" charset="0"/>
                        </a:rPr>
                        <a:t>hiện từ trên xuống, thông qua một cấu trúc </a:t>
                      </a:r>
                      <a:r>
                        <a:rPr lang="en-US" sz="2400" b="0" spc="0" dirty="0" smtClean="0">
                          <a:solidFill>
                            <a:srgbClr val="000000"/>
                          </a:solidFill>
                          <a:effectLst/>
                          <a:latin typeface="Times New Roman" pitchFamily="18" charset="0"/>
                          <a:ea typeface="Arial Unicode MS"/>
                          <a:cs typeface="Times New Roman" pitchFamily="18" charset="0"/>
                        </a:rPr>
                        <a:t> </a:t>
                      </a:r>
                      <a:r>
                        <a:rPr lang="vi-VN" sz="2400" b="0" spc="0" dirty="0" smtClean="0">
                          <a:solidFill>
                            <a:srgbClr val="000000"/>
                          </a:solidFill>
                          <a:effectLst/>
                          <a:latin typeface="Times New Roman" pitchFamily="18" charset="0"/>
                          <a:ea typeface="Arial Unicode MS"/>
                          <a:cs typeface="Times New Roman" pitchFamily="18" charset="0"/>
                        </a:rPr>
                        <a:t>tôn </a:t>
                      </a:r>
                      <a:r>
                        <a:rPr lang="vi-VN" sz="2400" b="0" spc="0" dirty="0">
                          <a:solidFill>
                            <a:srgbClr val="000000"/>
                          </a:solidFill>
                          <a:effectLst/>
                          <a:latin typeface="Times New Roman" pitchFamily="18" charset="0"/>
                          <a:ea typeface="Arial Unicode MS"/>
                          <a:cs typeface="Times New Roman" pitchFamily="18" charset="0"/>
                        </a:rPr>
                        <a:t>ti các cấp </a:t>
                      </a:r>
                      <a:r>
                        <a:rPr lang="vi-VN" sz="2400" b="0" spc="0" dirty="0" smtClean="0">
                          <a:solidFill>
                            <a:srgbClr val="000000"/>
                          </a:solidFill>
                          <a:effectLst/>
                          <a:latin typeface="Times New Roman" pitchFamily="18" charset="0"/>
                          <a:ea typeface="Arial Unicode MS"/>
                          <a:cs typeface="Times New Roman" pitchFamily="18" charset="0"/>
                        </a:rPr>
                        <a:t>ki</a:t>
                      </a:r>
                      <a:r>
                        <a:rPr lang="en-US" sz="2400" b="0" spc="0" dirty="0" err="1" smtClean="0">
                          <a:solidFill>
                            <a:srgbClr val="000000"/>
                          </a:solidFill>
                          <a:effectLst/>
                          <a:latin typeface="Times New Roman" pitchFamily="18" charset="0"/>
                          <a:ea typeface="Arial Unicode MS"/>
                          <a:cs typeface="Times New Roman" pitchFamily="18" charset="0"/>
                        </a:rPr>
                        <a:t>ểm</a:t>
                      </a:r>
                      <a:r>
                        <a:rPr lang="vi-VN" sz="2400" b="0" spc="0" dirty="0" smtClean="0">
                          <a:solidFill>
                            <a:srgbClr val="000000"/>
                          </a:solidFill>
                          <a:effectLst/>
                          <a:latin typeface="Times New Roman" pitchFamily="18" charset="0"/>
                          <a:ea typeface="Arial Unicode MS"/>
                          <a:cs typeface="Times New Roman" pitchFamily="18" charset="0"/>
                        </a:rPr>
                        <a:t> </a:t>
                      </a:r>
                      <a:r>
                        <a:rPr lang="vi-VN" sz="2400" b="0" spc="0" dirty="0">
                          <a:solidFill>
                            <a:srgbClr val="000000"/>
                          </a:solidFill>
                          <a:effectLst/>
                          <a:latin typeface="Times New Roman" pitchFamily="18" charset="0"/>
                          <a:ea typeface="Arial Unicode MS"/>
                          <a:cs typeface="Times New Roman" pitchFamily="18" charset="0"/>
                        </a:rPr>
                        <a:t>tra và thanh tra.</a:t>
                      </a:r>
                      <a:endParaRPr lang="en-US" sz="2400" b="1" spc="-50" dirty="0">
                        <a:effectLst/>
                        <a:latin typeface="Times New Roman" pitchFamily="18" charset="0"/>
                        <a:ea typeface="Times New Roman"/>
                        <a:cs typeface="Times New Roman" pitchFamily="18" charset="0"/>
                      </a:endParaRPr>
                    </a:p>
                  </a:txBody>
                  <a:tcPr marL="6350" marR="6350"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b="0" spc="0" dirty="0" smtClean="0">
                        <a:solidFill>
                          <a:srgbClr val="000000"/>
                        </a:solidFill>
                        <a:effectLst/>
                        <a:latin typeface="Times New Roman" pitchFamily="18" charset="0"/>
                        <a:ea typeface="Arial Unicode MS"/>
                        <a:cs typeface="Times New Roman" pitchFamily="18" charset="0"/>
                      </a:endParaRPr>
                    </a:p>
                    <a:p>
                      <a:pPr algn="ctr">
                        <a:lnSpc>
                          <a:spcPct val="100000"/>
                        </a:lnSpc>
                        <a:spcBef>
                          <a:spcPts val="0"/>
                        </a:spcBef>
                        <a:spcAft>
                          <a:spcPts val="0"/>
                        </a:spcAft>
                      </a:pPr>
                      <a:r>
                        <a:rPr lang="vi-VN" sz="2400" b="0" spc="0" dirty="0" smtClean="0">
                          <a:solidFill>
                            <a:srgbClr val="000000"/>
                          </a:solidFill>
                          <a:effectLst/>
                          <a:latin typeface="Times New Roman" pitchFamily="18" charset="0"/>
                          <a:ea typeface="Arial Unicode MS"/>
                          <a:cs typeface="Times New Roman" pitchFamily="18" charset="0"/>
                        </a:rPr>
                        <a:t>Chuyển </a:t>
                      </a:r>
                      <a:r>
                        <a:rPr lang="vi-VN" sz="2400" b="0" spc="0" dirty="0">
                          <a:solidFill>
                            <a:srgbClr val="000000"/>
                          </a:solidFill>
                          <a:effectLst/>
                          <a:latin typeface="Times New Roman" pitchFamily="18" charset="0"/>
                          <a:ea typeface="Arial Unicode MS"/>
                          <a:cs typeface="Times New Roman" pitchFamily="18" charset="0"/>
                        </a:rPr>
                        <a:t>giao cho tổ chức </a:t>
                      </a:r>
                      <a:r>
                        <a:rPr lang="en-US" sz="2400" b="0" spc="0" dirty="0" smtClean="0">
                          <a:solidFill>
                            <a:srgbClr val="000000"/>
                          </a:solidFill>
                          <a:effectLst/>
                          <a:latin typeface="Times New Roman" pitchFamily="18" charset="0"/>
                          <a:ea typeface="Arial Unicode MS"/>
                          <a:cs typeface="Times New Roman" pitchFamily="18" charset="0"/>
                        </a:rPr>
                        <a:t> </a:t>
                      </a:r>
                      <a:r>
                        <a:rPr lang="vi-VN" sz="2400" b="0" spc="0" dirty="0" smtClean="0">
                          <a:solidFill>
                            <a:srgbClr val="000000"/>
                          </a:solidFill>
                          <a:effectLst/>
                          <a:latin typeface="Times New Roman" pitchFamily="18" charset="0"/>
                          <a:ea typeface="Arial Unicode MS"/>
                          <a:cs typeface="Times New Roman" pitchFamily="18" charset="0"/>
                        </a:rPr>
                        <a:t>quản </a:t>
                      </a:r>
                      <a:r>
                        <a:rPr lang="vi-VN" sz="2400" b="0" spc="0" dirty="0">
                          <a:solidFill>
                            <a:srgbClr val="000000"/>
                          </a:solidFill>
                          <a:effectLst/>
                          <a:latin typeface="Times New Roman" pitchFamily="18" charset="0"/>
                          <a:ea typeface="Arial Unicode MS"/>
                          <a:cs typeface="Times New Roman" pitchFamily="18" charset="0"/>
                        </a:rPr>
                        <a:t>lí chuyên nghiệp </a:t>
                      </a:r>
                      <a:r>
                        <a:rPr lang="en-US" sz="2400" b="0" spc="0" dirty="0" smtClean="0">
                          <a:solidFill>
                            <a:srgbClr val="000000"/>
                          </a:solidFill>
                          <a:effectLst/>
                          <a:latin typeface="Times New Roman" pitchFamily="18" charset="0"/>
                          <a:ea typeface="Arial Unicode MS"/>
                          <a:cs typeface="Times New Roman" pitchFamily="18" charset="0"/>
                        </a:rPr>
                        <a:t>              </a:t>
                      </a:r>
                      <a:r>
                        <a:rPr lang="vi-VN" sz="2400" b="0" spc="0" dirty="0" smtClean="0">
                          <a:solidFill>
                            <a:srgbClr val="000000"/>
                          </a:solidFill>
                          <a:effectLst/>
                          <a:latin typeface="Times New Roman" pitchFamily="18" charset="0"/>
                          <a:ea typeface="Arial Unicode MS"/>
                          <a:cs typeface="Times New Roman" pitchFamily="18" charset="0"/>
                        </a:rPr>
                        <a:t>với </a:t>
                      </a:r>
                      <a:r>
                        <a:rPr lang="vi-VN" sz="2400" b="0" spc="0" dirty="0">
                          <a:solidFill>
                            <a:srgbClr val="000000"/>
                          </a:solidFill>
                          <a:effectLst/>
                          <a:latin typeface="Times New Roman" pitchFamily="18" charset="0"/>
                          <a:ea typeface="Arial Unicode MS"/>
                          <a:cs typeface="Times New Roman" pitchFamily="18" charset="0"/>
                        </a:rPr>
                        <a:t>các quy định rõ ràng về mục tiêu và chỉ tiêu thực hiện</a:t>
                      </a:r>
                      <a:r>
                        <a:rPr lang="vi-VN" sz="2400" b="0" spc="0" dirty="0" smtClean="0">
                          <a:solidFill>
                            <a:srgbClr val="000000"/>
                          </a:solidFill>
                          <a:effectLst/>
                          <a:latin typeface="Times New Roman" pitchFamily="18" charset="0"/>
                          <a:ea typeface="Arial Unicode MS"/>
                          <a:cs typeface="Times New Roman" pitchFamily="18" charset="0"/>
                        </a:rPr>
                        <a:t>.</a:t>
                      </a:r>
                      <a:endParaRPr lang="en-US" sz="2400" b="0" spc="0" dirty="0" smtClean="0">
                        <a:solidFill>
                          <a:srgbClr val="000000"/>
                        </a:solidFill>
                        <a:effectLst/>
                        <a:latin typeface="Times New Roman" pitchFamily="18" charset="0"/>
                        <a:ea typeface="Arial Unicode MS"/>
                        <a:cs typeface="Times New Roman" pitchFamily="18" charset="0"/>
                      </a:endParaRPr>
                    </a:p>
                    <a:p>
                      <a:pPr algn="ctr">
                        <a:lnSpc>
                          <a:spcPct val="100000"/>
                        </a:lnSpc>
                        <a:spcBef>
                          <a:spcPts val="0"/>
                        </a:spcBef>
                        <a:spcAft>
                          <a:spcPts val="0"/>
                        </a:spcAft>
                      </a:pPr>
                      <a:endParaRPr lang="en-US" sz="2400" b="1" spc="-50" dirty="0">
                        <a:effectLst/>
                        <a:latin typeface="Times New Roman" pitchFamily="18" charset="0"/>
                        <a:ea typeface="Times New Roman"/>
                        <a:cs typeface="Times New Roman" pitchFamily="18" charset="0"/>
                      </a:endParaRPr>
                    </a:p>
                  </a:txBody>
                  <a:tcPr marL="6350" marR="6350"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1"/>
                  </a:ext>
                </a:extLst>
              </a:tr>
              <a:tr h="1025842">
                <a:tc>
                  <a:txBody>
                    <a:bodyPr/>
                    <a:lstStyle/>
                    <a:p>
                      <a:pPr marL="114300" algn="ctr">
                        <a:lnSpc>
                          <a:spcPct val="100000"/>
                        </a:lnSpc>
                        <a:spcBef>
                          <a:spcPts val="0"/>
                        </a:spcBef>
                        <a:spcAft>
                          <a:spcPts val="0"/>
                        </a:spcAft>
                      </a:pPr>
                      <a:r>
                        <a:rPr lang="vi-VN" sz="2400" b="1" i="0" u="none" strike="noStrike" kern="1200" dirty="0" smtClean="0">
                          <a:solidFill>
                            <a:schemeClr val="lt1"/>
                          </a:solidFill>
                          <a:effectLst/>
                          <a:latin typeface="Times New Roman" pitchFamily="18" charset="0"/>
                          <a:ea typeface="+mn-ea"/>
                          <a:cs typeface="Times New Roman" pitchFamily="18" charset="0"/>
                        </a:rPr>
                        <a:t>Phương thức quản lí trong các đơn vị công</a:t>
                      </a:r>
                      <a:endParaRPr lang="en-US" sz="2400" spc="0" dirty="0" smtClean="0">
                        <a:effectLst/>
                        <a:latin typeface="Times New Roman" pitchFamily="18" charset="0"/>
                        <a:cs typeface="Times New Roman" pitchFamily="18" charset="0"/>
                      </a:endParaRPr>
                    </a:p>
                  </a:txBody>
                  <a:tcPr marL="6272" marR="6272" marT="0" marB="0">
                    <a:lnL w="12700" cap="flat" cmpd="sng" algn="ctr">
                      <a:solidFill>
                        <a:schemeClr val="tx1"/>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1800"/>
                        </a:spcBef>
                        <a:spcAft>
                          <a:spcPts val="0"/>
                        </a:spcAft>
                      </a:pPr>
                      <a:r>
                        <a:rPr lang="vi-VN" sz="2400" b="0" spc="0" dirty="0">
                          <a:solidFill>
                            <a:srgbClr val="000000"/>
                          </a:solidFill>
                          <a:effectLst/>
                          <a:latin typeface="Times New Roman" pitchFamily="18" charset="0"/>
                          <a:ea typeface="Arial Unicode MS"/>
                          <a:cs typeface="Times New Roman" pitchFamily="18" charset="0"/>
                        </a:rPr>
                        <a:t>Sử dụng các quy định</a:t>
                      </a:r>
                      <a:r>
                        <a:rPr lang="vi-VN" sz="2400" b="0" spc="0" dirty="0" smtClean="0">
                          <a:solidFill>
                            <a:srgbClr val="000000"/>
                          </a:solidFill>
                          <a:effectLst/>
                          <a:latin typeface="Times New Roman" pitchFamily="18" charset="0"/>
                          <a:ea typeface="Arial Unicode MS"/>
                          <a:cs typeface="Times New Roman" pitchFamily="18" charset="0"/>
                        </a:rPr>
                        <a:t>,</a:t>
                      </a:r>
                      <a:r>
                        <a:rPr lang="en-US" sz="2400" b="0" spc="0" dirty="0" smtClean="0">
                          <a:solidFill>
                            <a:srgbClr val="000000"/>
                          </a:solidFill>
                          <a:effectLst/>
                          <a:latin typeface="Times New Roman" pitchFamily="18" charset="0"/>
                          <a:ea typeface="Arial Unicode MS"/>
                          <a:cs typeface="Times New Roman" pitchFamily="18" charset="0"/>
                        </a:rPr>
                        <a:t> </a:t>
                      </a:r>
                      <a:r>
                        <a:rPr lang="vi-VN" sz="2400" b="0" spc="0" dirty="0" smtClean="0">
                          <a:solidFill>
                            <a:srgbClr val="000000"/>
                          </a:solidFill>
                          <a:effectLst/>
                          <a:latin typeface="Times New Roman" pitchFamily="18" charset="0"/>
                          <a:ea typeface="Arial Unicode MS"/>
                          <a:cs typeface="Times New Roman" pitchFamily="18" charset="0"/>
                        </a:rPr>
                        <a:t> </a:t>
                      </a:r>
                      <a:r>
                        <a:rPr lang="vi-VN" sz="2400" b="0" spc="0" dirty="0">
                          <a:solidFill>
                            <a:srgbClr val="000000"/>
                          </a:solidFill>
                          <a:effectLst/>
                          <a:latin typeface="Times New Roman" pitchFamily="18" charset="0"/>
                          <a:ea typeface="Arial Unicode MS"/>
                          <a:cs typeface="Times New Roman" pitchFamily="18" charset="0"/>
                        </a:rPr>
                        <a:t>quy tắc, quy trình được ban hành từ cấp trên.</a:t>
                      </a:r>
                      <a:endParaRPr lang="en-US" sz="2400" b="1" spc="-50" dirty="0">
                        <a:effectLst/>
                        <a:latin typeface="Times New Roman" pitchFamily="18" charset="0"/>
                        <a:ea typeface="Times New Roman"/>
                        <a:cs typeface="Times New Roman" pitchFamily="18" charset="0"/>
                      </a:endParaRPr>
                    </a:p>
                  </a:txBody>
                  <a:tcPr marL="6350" marR="6350"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1800"/>
                        </a:spcBef>
                        <a:spcAft>
                          <a:spcPts val="0"/>
                        </a:spcAft>
                      </a:pPr>
                      <a:r>
                        <a:rPr lang="vi-VN" sz="2400" b="0" spc="0" dirty="0">
                          <a:solidFill>
                            <a:srgbClr val="000000"/>
                          </a:solidFill>
                          <a:effectLst/>
                          <a:latin typeface="Times New Roman" pitchFamily="18" charset="0"/>
                          <a:ea typeface="Arial Unicode MS"/>
                          <a:cs typeface="Times New Roman" pitchFamily="18" charset="0"/>
                        </a:rPr>
                        <a:t>Sử dụng phương thức </a:t>
                      </a:r>
                      <a:r>
                        <a:rPr lang="vi-VN" sz="2400" b="0" spc="0" dirty="0" smtClean="0">
                          <a:solidFill>
                            <a:srgbClr val="000000"/>
                          </a:solidFill>
                          <a:effectLst/>
                          <a:latin typeface="Times New Roman" pitchFamily="18" charset="0"/>
                          <a:ea typeface="Arial Unicode MS"/>
                          <a:cs typeface="Times New Roman" pitchFamily="18" charset="0"/>
                        </a:rPr>
                        <a:t>quản</a:t>
                      </a:r>
                      <a:r>
                        <a:rPr lang="en-US" sz="2400" b="0" spc="0" dirty="0" smtClean="0">
                          <a:solidFill>
                            <a:srgbClr val="000000"/>
                          </a:solidFill>
                          <a:effectLst/>
                          <a:latin typeface="Times New Roman" pitchFamily="18" charset="0"/>
                          <a:ea typeface="Arial Unicode MS"/>
                          <a:cs typeface="Times New Roman" pitchFamily="18" charset="0"/>
                        </a:rPr>
                        <a:t>                  </a:t>
                      </a:r>
                      <a:r>
                        <a:rPr lang="vi-VN" sz="2400" b="0" spc="0" dirty="0" smtClean="0">
                          <a:solidFill>
                            <a:srgbClr val="000000"/>
                          </a:solidFill>
                          <a:effectLst/>
                          <a:latin typeface="Times New Roman" pitchFamily="18" charset="0"/>
                          <a:ea typeface="Arial Unicode MS"/>
                          <a:cs typeface="Times New Roman" pitchFamily="18" charset="0"/>
                        </a:rPr>
                        <a:t> </a:t>
                      </a:r>
                      <a:r>
                        <a:rPr lang="vi-VN" sz="2400" b="0" spc="0" dirty="0">
                          <a:solidFill>
                            <a:srgbClr val="000000"/>
                          </a:solidFill>
                          <a:effectLst/>
                          <a:latin typeface="Times New Roman" pitchFamily="18" charset="0"/>
                          <a:ea typeface="Arial Unicode MS"/>
                          <a:cs typeface="Times New Roman" pitchFamily="18" charset="0"/>
                        </a:rPr>
                        <a:t>lí </a:t>
                      </a:r>
                      <a:r>
                        <a:rPr lang="en-US" sz="2400" b="0" spc="0" dirty="0" err="1" smtClean="0">
                          <a:solidFill>
                            <a:srgbClr val="000000"/>
                          </a:solidFill>
                          <a:effectLst/>
                          <a:latin typeface="Times New Roman" pitchFamily="18" charset="0"/>
                          <a:ea typeface="Arial Unicode MS"/>
                          <a:cs typeface="Times New Roman" pitchFamily="18" charset="0"/>
                        </a:rPr>
                        <a:t>doanh</a:t>
                      </a:r>
                      <a:r>
                        <a:rPr lang="en-US" sz="2400" b="0" spc="0" baseline="0" dirty="0" smtClean="0">
                          <a:solidFill>
                            <a:srgbClr val="000000"/>
                          </a:solidFill>
                          <a:effectLst/>
                          <a:latin typeface="Times New Roman" pitchFamily="18" charset="0"/>
                          <a:ea typeface="Arial Unicode MS"/>
                          <a:cs typeface="Times New Roman" pitchFamily="18" charset="0"/>
                        </a:rPr>
                        <a:t> </a:t>
                      </a:r>
                      <a:r>
                        <a:rPr lang="en-US" sz="2400" b="0" spc="0" baseline="0" dirty="0" err="1" smtClean="0">
                          <a:solidFill>
                            <a:srgbClr val="000000"/>
                          </a:solidFill>
                          <a:effectLst/>
                          <a:latin typeface="Times New Roman" pitchFamily="18" charset="0"/>
                          <a:ea typeface="Arial Unicode MS"/>
                          <a:cs typeface="Times New Roman" pitchFamily="18" charset="0"/>
                        </a:rPr>
                        <a:t>nghiệp</a:t>
                      </a:r>
                      <a:r>
                        <a:rPr lang="vi-VN" sz="2400" b="0" spc="0" dirty="0" smtClean="0">
                          <a:solidFill>
                            <a:srgbClr val="000000"/>
                          </a:solidFill>
                          <a:effectLst/>
                          <a:latin typeface="Times New Roman" pitchFamily="18" charset="0"/>
                          <a:ea typeface="Arial Unicode MS"/>
                          <a:cs typeface="Times New Roman" pitchFamily="18" charset="0"/>
                        </a:rPr>
                        <a:t>, </a:t>
                      </a:r>
                      <a:r>
                        <a:rPr lang="vi-VN" sz="2400" b="0" spc="0" dirty="0">
                          <a:solidFill>
                            <a:srgbClr val="000000"/>
                          </a:solidFill>
                          <a:effectLst/>
                          <a:latin typeface="Times New Roman" pitchFamily="18" charset="0"/>
                          <a:ea typeface="Arial Unicode MS"/>
                          <a:cs typeface="Times New Roman" pitchFamily="18" charset="0"/>
                        </a:rPr>
                        <a:t>chú trọng đấu thầu, phát huy cạnh tranh.</a:t>
                      </a:r>
                      <a:endParaRPr lang="en-US" sz="2400" b="1" spc="-50" dirty="0">
                        <a:effectLst/>
                        <a:latin typeface="Times New Roman" pitchFamily="18" charset="0"/>
                        <a:ea typeface="Times New Roman"/>
                        <a:cs typeface="Times New Roman" pitchFamily="18" charset="0"/>
                      </a:endParaRPr>
                    </a:p>
                  </a:txBody>
                  <a:tcPr marL="6350" marR="6350"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2"/>
                  </a:ext>
                </a:extLst>
              </a:tr>
              <a:tr h="2118360">
                <a:tc>
                  <a:txBody>
                    <a:bodyPr/>
                    <a:lstStyle/>
                    <a:p>
                      <a:pPr marL="114300" algn="ctr">
                        <a:lnSpc>
                          <a:spcPct val="100000"/>
                        </a:lnSpc>
                        <a:spcBef>
                          <a:spcPts val="0"/>
                        </a:spcBef>
                        <a:spcAft>
                          <a:spcPts val="0"/>
                        </a:spcAft>
                      </a:pPr>
                      <a:endParaRPr lang="en-US" sz="2400" b="1" i="0" u="none" strike="noStrike" kern="1200" dirty="0" smtClean="0">
                        <a:solidFill>
                          <a:schemeClr val="lt1"/>
                        </a:solidFill>
                        <a:effectLst/>
                        <a:latin typeface="Times New Roman" pitchFamily="18" charset="0"/>
                        <a:ea typeface="+mn-ea"/>
                        <a:cs typeface="Times New Roman" pitchFamily="18" charset="0"/>
                      </a:endParaRPr>
                    </a:p>
                    <a:p>
                      <a:pPr marL="114300" algn="ctr">
                        <a:lnSpc>
                          <a:spcPct val="100000"/>
                        </a:lnSpc>
                        <a:spcBef>
                          <a:spcPts val="0"/>
                        </a:spcBef>
                        <a:spcAft>
                          <a:spcPts val="0"/>
                        </a:spcAft>
                      </a:pPr>
                      <a:r>
                        <a:rPr lang="vi-VN" sz="2400" b="1" i="0" u="none" strike="noStrike" kern="1200" dirty="0" smtClean="0">
                          <a:solidFill>
                            <a:schemeClr val="lt1"/>
                          </a:solidFill>
                          <a:effectLst/>
                          <a:latin typeface="Times New Roman" pitchFamily="18" charset="0"/>
                          <a:ea typeface="+mn-ea"/>
                          <a:cs typeface="Times New Roman" pitchFamily="18" charset="0"/>
                        </a:rPr>
                        <a:t>Cơ chế tài chính</a:t>
                      </a:r>
                      <a:endParaRPr lang="en-US" sz="2400" spc="0" dirty="0" smtClean="0">
                        <a:effectLst/>
                        <a:latin typeface="Times New Roman" pitchFamily="18" charset="0"/>
                        <a:cs typeface="Times New Roman" pitchFamily="18" charset="0"/>
                      </a:endParaRPr>
                    </a:p>
                  </a:txBody>
                  <a:tcPr marL="6272" marR="6272" marT="0" marB="0">
                    <a:lnL w="12700" cap="flat" cmpd="sng" algn="ctr">
                      <a:solidFill>
                        <a:schemeClr val="tx1"/>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b="0" spc="0" dirty="0" smtClean="0">
                        <a:solidFill>
                          <a:srgbClr val="000000"/>
                        </a:solidFill>
                        <a:effectLst/>
                        <a:latin typeface="Times New Roman" pitchFamily="18" charset="0"/>
                        <a:ea typeface="Arial Unicode MS"/>
                        <a:cs typeface="Times New Roman" pitchFamily="18" charset="0"/>
                      </a:endParaRPr>
                    </a:p>
                    <a:p>
                      <a:pPr algn="ctr">
                        <a:lnSpc>
                          <a:spcPct val="100000"/>
                        </a:lnSpc>
                        <a:spcBef>
                          <a:spcPts val="0"/>
                        </a:spcBef>
                        <a:spcAft>
                          <a:spcPts val="0"/>
                        </a:spcAft>
                      </a:pPr>
                      <a:r>
                        <a:rPr lang="vi-VN" sz="2400" b="0" spc="0" dirty="0" smtClean="0">
                          <a:solidFill>
                            <a:srgbClr val="000000"/>
                          </a:solidFill>
                          <a:effectLst/>
                          <a:latin typeface="Times New Roman" pitchFamily="18" charset="0"/>
                          <a:ea typeface="Arial Unicode MS"/>
                          <a:cs typeface="Times New Roman" pitchFamily="18" charset="0"/>
                        </a:rPr>
                        <a:t>Nguồn </a:t>
                      </a:r>
                      <a:r>
                        <a:rPr lang="vi-VN" sz="2400" b="0" spc="0" dirty="0">
                          <a:solidFill>
                            <a:srgbClr val="000000"/>
                          </a:solidFill>
                          <a:effectLst/>
                          <a:latin typeface="Times New Roman" pitchFamily="18" charset="0"/>
                          <a:ea typeface="Arial Unicode MS"/>
                          <a:cs typeface="Times New Roman" pitchFamily="18" charset="0"/>
                        </a:rPr>
                        <a:t>thu gói gọn trong ngân sách nhà nước</a:t>
                      </a:r>
                      <a:r>
                        <a:rPr lang="vi-VN" sz="2400" b="0" spc="0" dirty="0" smtClean="0">
                          <a:solidFill>
                            <a:srgbClr val="000000"/>
                          </a:solidFill>
                          <a:effectLst/>
                          <a:latin typeface="Times New Roman" pitchFamily="18" charset="0"/>
                          <a:ea typeface="Arial Unicode MS"/>
                          <a:cs typeface="Times New Roman" pitchFamily="18" charset="0"/>
                        </a:rPr>
                        <a:t>.</a:t>
                      </a:r>
                      <a:r>
                        <a:rPr lang="en-US" sz="2400" b="0" spc="0" dirty="0" smtClean="0">
                          <a:solidFill>
                            <a:srgbClr val="000000"/>
                          </a:solidFill>
                          <a:effectLst/>
                          <a:latin typeface="Times New Roman" pitchFamily="18" charset="0"/>
                          <a:ea typeface="Arial Unicode MS"/>
                          <a:cs typeface="Times New Roman" pitchFamily="18" charset="0"/>
                        </a:rPr>
                        <a:t>                </a:t>
                      </a:r>
                      <a:r>
                        <a:rPr lang="vi-VN" sz="2400" b="0" spc="0" dirty="0" smtClean="0">
                          <a:solidFill>
                            <a:srgbClr val="000000"/>
                          </a:solidFill>
                          <a:effectLst/>
                          <a:latin typeface="Times New Roman" pitchFamily="18" charset="0"/>
                          <a:ea typeface="Arial Unicode MS"/>
                          <a:cs typeface="Times New Roman" pitchFamily="18" charset="0"/>
                        </a:rPr>
                        <a:t> </a:t>
                      </a:r>
                      <a:r>
                        <a:rPr lang="vi-VN" sz="2400" b="0" spc="0" dirty="0">
                          <a:solidFill>
                            <a:srgbClr val="000000"/>
                          </a:solidFill>
                          <a:effectLst/>
                          <a:latin typeface="Times New Roman" pitchFamily="18" charset="0"/>
                          <a:ea typeface="Arial Unicode MS"/>
                          <a:cs typeface="Times New Roman" pitchFamily="18" charset="0"/>
                        </a:rPr>
                        <a:t>Chi theo quy định và quyền hạn.</a:t>
                      </a:r>
                      <a:endParaRPr lang="en-US" sz="2400" b="1" spc="-50" dirty="0">
                        <a:effectLst/>
                        <a:latin typeface="Times New Roman" pitchFamily="18" charset="0"/>
                        <a:ea typeface="Times New Roman"/>
                        <a:cs typeface="Times New Roman" pitchFamily="18" charset="0"/>
                      </a:endParaRPr>
                    </a:p>
                  </a:txBody>
                  <a:tcPr marL="6350" marR="6350"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2400" b="0" spc="0" dirty="0" smtClean="0">
                        <a:solidFill>
                          <a:srgbClr val="000000"/>
                        </a:solidFill>
                        <a:effectLst/>
                        <a:latin typeface="Times New Roman" pitchFamily="18" charset="0"/>
                        <a:ea typeface="Arial Unicode MS"/>
                        <a:cs typeface="Times New Roman" pitchFamily="18" charset="0"/>
                      </a:endParaRPr>
                    </a:p>
                    <a:p>
                      <a:pPr algn="ctr">
                        <a:lnSpc>
                          <a:spcPct val="100000"/>
                        </a:lnSpc>
                        <a:spcBef>
                          <a:spcPts val="0"/>
                        </a:spcBef>
                        <a:spcAft>
                          <a:spcPts val="0"/>
                        </a:spcAft>
                      </a:pPr>
                      <a:r>
                        <a:rPr lang="vi-VN" sz="2400" b="0" spc="0" dirty="0" smtClean="0">
                          <a:solidFill>
                            <a:srgbClr val="000000"/>
                          </a:solidFill>
                          <a:effectLst/>
                          <a:latin typeface="Times New Roman" pitchFamily="18" charset="0"/>
                          <a:ea typeface="Arial Unicode MS"/>
                          <a:cs typeface="Times New Roman" pitchFamily="18" charset="0"/>
                        </a:rPr>
                        <a:t>Tìm </a:t>
                      </a:r>
                      <a:r>
                        <a:rPr lang="vi-VN" sz="2400" b="0" spc="0" dirty="0">
                          <a:solidFill>
                            <a:srgbClr val="000000"/>
                          </a:solidFill>
                          <a:effectLst/>
                          <a:latin typeface="Times New Roman" pitchFamily="18" charset="0"/>
                          <a:ea typeface="Arial Unicode MS"/>
                          <a:cs typeface="Times New Roman" pitchFamily="18" charset="0"/>
                        </a:rPr>
                        <a:t>cách huy động thêm nguồn lực ngoài ngân sách. Chi </a:t>
                      </a:r>
                      <a:r>
                        <a:rPr lang="vi-VN" sz="2400" b="0" spc="0" dirty="0" smtClean="0">
                          <a:solidFill>
                            <a:srgbClr val="000000"/>
                          </a:solidFill>
                          <a:effectLst/>
                          <a:latin typeface="Times New Roman" pitchFamily="18" charset="0"/>
                          <a:ea typeface="Arial Unicode MS"/>
                          <a:cs typeface="Times New Roman" pitchFamily="18" charset="0"/>
                        </a:rPr>
                        <a:t>th</a:t>
                      </a:r>
                      <a:r>
                        <a:rPr lang="en-US" sz="2400" b="0" spc="0" dirty="0" err="1" smtClean="0">
                          <a:solidFill>
                            <a:srgbClr val="000000"/>
                          </a:solidFill>
                          <a:effectLst/>
                          <a:latin typeface="Times New Roman" pitchFamily="18" charset="0"/>
                          <a:ea typeface="Arial Unicode MS"/>
                          <a:cs typeface="Times New Roman" pitchFamily="18" charset="0"/>
                        </a:rPr>
                        <a:t>eo</a:t>
                      </a:r>
                      <a:r>
                        <a:rPr lang="vi-VN" sz="2400" b="0" spc="0" dirty="0" smtClean="0">
                          <a:solidFill>
                            <a:srgbClr val="000000"/>
                          </a:solidFill>
                          <a:effectLst/>
                          <a:latin typeface="Times New Roman" pitchFamily="18" charset="0"/>
                          <a:ea typeface="Arial Unicode MS"/>
                          <a:cs typeface="Times New Roman" pitchFamily="18" charset="0"/>
                        </a:rPr>
                        <a:t> </a:t>
                      </a:r>
                      <a:r>
                        <a:rPr lang="vi-VN" sz="2400" b="0" spc="0" dirty="0">
                          <a:solidFill>
                            <a:srgbClr val="000000"/>
                          </a:solidFill>
                          <a:effectLst/>
                          <a:latin typeface="Times New Roman" pitchFamily="18" charset="0"/>
                          <a:ea typeface="Arial Unicode MS"/>
                          <a:cs typeface="Times New Roman" pitchFamily="18" charset="0"/>
                        </a:rPr>
                        <a:t>nhu cầu đã được kiểm tra với nguyên tắc </a:t>
                      </a:r>
                      <a:r>
                        <a:rPr lang="en-US" sz="2400" b="0" spc="0" dirty="0" smtClean="0">
                          <a:solidFill>
                            <a:srgbClr val="000000"/>
                          </a:solidFill>
                          <a:effectLst/>
                          <a:latin typeface="Times New Roman" pitchFamily="18" charset="0"/>
                          <a:ea typeface="Arial Unicode MS"/>
                          <a:cs typeface="Times New Roman" pitchFamily="18" charset="0"/>
                        </a:rPr>
                        <a:t>                  </a:t>
                      </a:r>
                      <a:r>
                        <a:rPr lang="vi-VN" sz="2400" b="0" spc="0" dirty="0" smtClean="0">
                          <a:solidFill>
                            <a:srgbClr val="000000"/>
                          </a:solidFill>
                          <a:effectLst/>
                          <a:latin typeface="Times New Roman" pitchFamily="18" charset="0"/>
                          <a:ea typeface="Arial Unicode MS"/>
                          <a:cs typeface="Times New Roman" pitchFamily="18" charset="0"/>
                        </a:rPr>
                        <a:t>chi </a:t>
                      </a:r>
                      <a:r>
                        <a:rPr lang="vi-VN" sz="2400" b="0" spc="0" dirty="0">
                          <a:solidFill>
                            <a:srgbClr val="000000"/>
                          </a:solidFill>
                          <a:effectLst/>
                          <a:latin typeface="Times New Roman" pitchFamily="18" charset="0"/>
                          <a:ea typeface="Arial Unicode MS"/>
                          <a:cs typeface="Times New Roman" pitchFamily="18" charset="0"/>
                        </a:rPr>
                        <a:t>ít, được nhiều.</a:t>
                      </a:r>
                      <a:endParaRPr lang="en-US" sz="2400" b="1" spc="-50" dirty="0">
                        <a:effectLst/>
                        <a:latin typeface="Times New Roman" pitchFamily="18" charset="0"/>
                        <a:ea typeface="Times New Roman"/>
                        <a:cs typeface="Times New Roman" pitchFamily="18" charset="0"/>
                      </a:endParaRPr>
                    </a:p>
                  </a:txBody>
                  <a:tcPr marL="6350" marR="6350"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81957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228600"/>
            <a:ext cx="7467600" cy="914400"/>
          </a:xfrm>
        </p:spPr>
        <p:txBody>
          <a:bodyPr>
            <a:noAutofit/>
          </a:bodyPr>
          <a:lstStyle/>
          <a:p>
            <a:pPr algn="ctr" eaLnBrk="1" fontAlgn="auto" hangingPunct="1">
              <a:spcAft>
                <a:spcPts val="0"/>
              </a:spcAft>
              <a:defRPr/>
            </a:pPr>
            <a:r>
              <a:rPr lang="en-US" sz="2600" dirty="0" smtClean="0">
                <a:solidFill>
                  <a:schemeClr val="tx1"/>
                </a:solidFill>
                <a:latin typeface="Times New Roman" pitchFamily="18" charset="0"/>
                <a:cs typeface="Times New Roman" pitchFamily="18" charset="0"/>
              </a:rPr>
              <a:t/>
            </a:r>
            <a:br>
              <a:rPr lang="en-US" sz="2600" dirty="0" smtClean="0">
                <a:solidFill>
                  <a:schemeClr val="tx1"/>
                </a:solidFill>
                <a:latin typeface="Times New Roman" pitchFamily="18" charset="0"/>
                <a:cs typeface="Times New Roman" pitchFamily="18" charset="0"/>
              </a:rPr>
            </a:br>
            <a:r>
              <a:rPr lang="vi-VN" sz="2600" b="1" dirty="0" smtClean="0">
                <a:solidFill>
                  <a:schemeClr val="tx1"/>
                </a:solidFill>
                <a:latin typeface="Times New Roman" pitchFamily="18" charset="0"/>
                <a:cs typeface="Times New Roman" pitchFamily="18" charset="0"/>
              </a:rPr>
              <a:t>Một số rào cản trong </a:t>
            </a:r>
            <a:r>
              <a:rPr lang="en-US" sz="2600" b="1" dirty="0" err="1" smtClean="0">
                <a:solidFill>
                  <a:schemeClr val="tx1"/>
                </a:solidFill>
                <a:latin typeface="Times New Roman" pitchFamily="18" charset="0"/>
                <a:cs typeface="Times New Roman" pitchFamily="18" charset="0"/>
              </a:rPr>
              <a:t>quản</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lý</a:t>
            </a:r>
            <a:r>
              <a:rPr lang="en-US" sz="2600" b="1" dirty="0" smtClean="0">
                <a:solidFill>
                  <a:schemeClr val="tx1"/>
                </a:solidFill>
                <a:latin typeface="Times New Roman" pitchFamily="18" charset="0"/>
                <a:cs typeface="Times New Roman" pitchFamily="18" charset="0"/>
              </a:rPr>
              <a:t> GDNN</a:t>
            </a:r>
            <a:br>
              <a:rPr lang="en-US" sz="2600" b="1" dirty="0" smtClean="0">
                <a:solidFill>
                  <a:schemeClr val="tx1"/>
                </a:solidFill>
                <a:latin typeface="Times New Roman" pitchFamily="18" charset="0"/>
                <a:cs typeface="Times New Roman" pitchFamily="18" charset="0"/>
              </a:rPr>
            </a:br>
            <a:endParaRPr lang="en-US" sz="2600" b="1" dirty="0">
              <a:solidFill>
                <a:schemeClr val="tx1"/>
              </a:solidFill>
              <a:latin typeface="Times New Roman" pitchFamily="18" charset="0"/>
              <a:cs typeface="Times New Roman" pitchFamily="18" charset="0"/>
            </a:endParaRPr>
          </a:p>
        </p:txBody>
      </p:sp>
      <p:graphicFrame>
        <p:nvGraphicFramePr>
          <p:cNvPr id="5" name="Content Placeholder 5"/>
          <p:cNvGraphicFramePr>
            <a:graphicFrameLocks noGrp="1"/>
          </p:cNvGraphicFramePr>
          <p:nvPr>
            <p:ph idx="1"/>
            <p:extLst>
              <p:ext uri="{D42A27DB-BD31-4B8C-83A1-F6EECF244321}">
                <p14:modId xmlns:p14="http://schemas.microsoft.com/office/powerpoint/2010/main" val="290220355"/>
              </p:ext>
            </p:extLst>
          </p:nvPr>
        </p:nvGraphicFramePr>
        <p:xfrm>
          <a:off x="457200" y="1447800"/>
          <a:ext cx="82296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774779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ChangeArrowheads="1"/>
          </p:cNvSpPr>
          <p:nvPr/>
        </p:nvSpPr>
        <p:spPr bwMode="auto">
          <a:xfrm>
            <a:off x="401638" y="71438"/>
            <a:ext cx="87423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en-US" altLang="en-US" sz="2400" b="1">
                <a:latin typeface="Times New Roman" panose="02020603050405020304" pitchFamily="18" charset="0"/>
                <a:cs typeface="Times New Roman" panose="02020603050405020304" pitchFamily="18" charset="0"/>
              </a:rPr>
              <a:t>Tiếp cận năng lực thiết yếu của người QL qua mồ hình bàn tay</a:t>
            </a:r>
            <a:endParaRPr lang="en-US" altLang="en-US" sz="2400">
              <a:latin typeface="Times New Roman" panose="02020603050405020304" pitchFamily="18" charset="0"/>
              <a:cs typeface="Times New Roman" panose="02020603050405020304" pitchFamily="18" charset="0"/>
            </a:endParaRPr>
          </a:p>
        </p:txBody>
      </p:sp>
      <p:pic>
        <p:nvPicPr>
          <p:cNvPr id="75779" name="Picture 8" descr="Description: http://old.vinhuni.edu.vn/Vinhuni/userfiles/8(49).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4700" y="1954213"/>
            <a:ext cx="2514600"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Rectangle 10"/>
          <p:cNvSpPr>
            <a:spLocks noChangeArrowheads="1"/>
          </p:cNvSpPr>
          <p:nvPr/>
        </p:nvSpPr>
        <p:spPr bwMode="auto">
          <a:xfrm>
            <a:off x="22225" y="3405188"/>
            <a:ext cx="317817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latin typeface="Times New Roman" panose="02020603050405020304" pitchFamily="18" charset="0"/>
                <a:cs typeface="Times New Roman" panose="02020603050405020304" pitchFamily="18" charset="0"/>
              </a:rPr>
              <a:t>(1). Ngón cái: Thể lực</a:t>
            </a:r>
            <a:endParaRPr lang="en-US" altLang="en-US" sz="1800">
              <a:latin typeface="Times New Roman" panose="02020603050405020304" pitchFamily="18" charset="0"/>
              <a:cs typeface="Times New Roman" panose="02020603050405020304" pitchFamily="18" charset="0"/>
            </a:endParaRPr>
          </a:p>
          <a:p>
            <a:pPr eaLnBrk="1" hangingPunct="1">
              <a:spcBef>
                <a:spcPct val="0"/>
              </a:spcBef>
              <a:buClrTx/>
              <a:buSzTx/>
              <a:buFontTx/>
              <a:buNone/>
            </a:pPr>
            <a:r>
              <a:rPr lang="en-US" altLang="en-US" sz="1800">
                <a:latin typeface="Times New Roman" panose="02020603050405020304" pitchFamily="18" charset="0"/>
                <a:cs typeface="Times New Roman" panose="02020603050405020304" pitchFamily="18" charset="0"/>
              </a:rPr>
              <a:t>Phải có sức khỏe dẻo dai: Sức khỏe thể chất, Sức khỏe tâm trí để vượt qua các áp lực trong điều hành.</a:t>
            </a:r>
          </a:p>
        </p:txBody>
      </p:sp>
      <p:sp>
        <p:nvSpPr>
          <p:cNvPr id="75781" name="Rectangle 11"/>
          <p:cNvSpPr>
            <a:spLocks noChangeArrowheads="1"/>
          </p:cNvSpPr>
          <p:nvPr/>
        </p:nvSpPr>
        <p:spPr bwMode="auto">
          <a:xfrm>
            <a:off x="15875" y="762000"/>
            <a:ext cx="31845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dirty="0">
                <a:latin typeface="Times New Roman" panose="02020603050405020304" pitchFamily="18" charset="0"/>
                <a:cs typeface="Times New Roman" panose="02020603050405020304" pitchFamily="18" charset="0"/>
              </a:rPr>
              <a:t>2). </a:t>
            </a:r>
            <a:r>
              <a:rPr lang="en-US" altLang="en-US" sz="1800" b="1" dirty="0" err="1">
                <a:latin typeface="Times New Roman" panose="02020603050405020304" pitchFamily="18" charset="0"/>
                <a:cs typeface="Times New Roman" panose="02020603050405020304" pitchFamily="18" charset="0"/>
              </a:rPr>
              <a:t>Ngón</a:t>
            </a:r>
            <a:r>
              <a:rPr lang="en-US" altLang="en-US" sz="1800" b="1" dirty="0">
                <a:latin typeface="Times New Roman" panose="02020603050405020304" pitchFamily="18" charset="0"/>
                <a:cs typeface="Times New Roman" panose="02020603050405020304" pitchFamily="18" charset="0"/>
              </a:rPr>
              <a:t> </a:t>
            </a:r>
            <a:r>
              <a:rPr lang="en-US" altLang="en-US" sz="1800" b="1" dirty="0" err="1">
                <a:latin typeface="Times New Roman" panose="02020603050405020304" pitchFamily="18" charset="0"/>
                <a:cs typeface="Times New Roman" panose="02020603050405020304" pitchFamily="18" charset="0"/>
              </a:rPr>
              <a:t>trỏ</a:t>
            </a:r>
            <a:r>
              <a:rPr lang="en-US" altLang="en-US" sz="1800" b="1" dirty="0">
                <a:latin typeface="Times New Roman" panose="02020603050405020304" pitchFamily="18" charset="0"/>
                <a:cs typeface="Times New Roman" panose="02020603050405020304" pitchFamily="18" charset="0"/>
              </a:rPr>
              <a:t>: </a:t>
            </a:r>
            <a:r>
              <a:rPr lang="en-US" altLang="en-US" sz="1800" b="1" dirty="0" err="1">
                <a:latin typeface="Times New Roman" panose="02020603050405020304" pitchFamily="18" charset="0"/>
                <a:cs typeface="Times New Roman" panose="02020603050405020304" pitchFamily="18" charset="0"/>
              </a:rPr>
              <a:t>Trí</a:t>
            </a:r>
            <a:r>
              <a:rPr lang="en-US" altLang="en-US" sz="1800" b="1" dirty="0">
                <a:latin typeface="Times New Roman" panose="02020603050405020304" pitchFamily="18" charset="0"/>
                <a:cs typeface="Times New Roman" panose="02020603050405020304" pitchFamily="18" charset="0"/>
              </a:rPr>
              <a:t> </a:t>
            </a:r>
            <a:r>
              <a:rPr lang="en-US" altLang="en-US" sz="1800" b="1" dirty="0" err="1">
                <a:latin typeface="Times New Roman" panose="02020603050405020304" pitchFamily="18" charset="0"/>
                <a:cs typeface="Times New Roman" panose="02020603050405020304" pitchFamily="18" charset="0"/>
              </a:rPr>
              <a:t>lực</a:t>
            </a:r>
            <a:endParaRPr lang="en-US" altLang="en-US" sz="1800" dirty="0">
              <a:latin typeface="Times New Roman" panose="02020603050405020304" pitchFamily="18" charset="0"/>
              <a:cs typeface="Times New Roman" panose="02020603050405020304" pitchFamily="18" charset="0"/>
            </a:endParaRPr>
          </a:p>
          <a:p>
            <a:pPr eaLnBrk="1" hangingPunct="1">
              <a:spcBef>
                <a:spcPct val="0"/>
              </a:spcBef>
              <a:buClrTx/>
              <a:buSzTx/>
              <a:buFontTx/>
              <a:buNone/>
            </a:pPr>
            <a:r>
              <a:rPr lang="en-US" altLang="en-US" sz="1800" dirty="0" err="1">
                <a:latin typeface="Times New Roman" panose="02020603050405020304" pitchFamily="18" charset="0"/>
                <a:cs typeface="Times New Roman" panose="02020603050405020304" pitchFamily="18" charset="0"/>
              </a:rPr>
              <a:t>Phải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có</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nền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tảng</a:t>
            </a:r>
            <a:r>
              <a:rPr lang="en-US" altLang="en-US" sz="1800" dirty="0">
                <a:latin typeface="Times New Roman" panose="02020603050405020304" pitchFamily="18" charset="0"/>
                <a:cs typeface="Times New Roman" panose="02020603050405020304" pitchFamily="18" charset="0"/>
              </a:rPr>
              <a:t> tri </a:t>
            </a:r>
            <a:r>
              <a:rPr lang="en-US" altLang="en-US" sz="1800" dirty="0" err="1">
                <a:latin typeface="Times New Roman" panose="02020603050405020304" pitchFamily="18" charset="0"/>
                <a:cs typeface="Times New Roman" panose="02020603050405020304" pitchFamily="18" charset="0"/>
              </a:rPr>
              <a:t>thức</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vững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vàng</a:t>
            </a:r>
            <a:r>
              <a:rPr lang="en-US" altLang="en-US" sz="1800" dirty="0">
                <a:latin typeface="Times New Roman" panose="02020603050405020304" pitchFamily="18" charset="0"/>
                <a:cs typeface="Times New Roman" panose="02020603050405020304" pitchFamily="18" charset="0"/>
              </a:rPr>
              <a:t>, tri </a:t>
            </a:r>
            <a:r>
              <a:rPr lang="en-US" altLang="en-US" sz="1800" dirty="0" err="1">
                <a:latin typeface="Times New Roman" panose="02020603050405020304" pitchFamily="18" charset="0"/>
                <a:cs typeface="Times New Roman" panose="02020603050405020304" pitchFamily="18" charset="0"/>
              </a:rPr>
              <a:t>thức</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về</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cung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cầu</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về</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kinh</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tế</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xã</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hội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văn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hóa</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chính</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trị</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để</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làm</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cho</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nhà</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trường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vừa</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là</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vầng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trán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của</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cộng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đồng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vừa</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hòa</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hợp</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nhân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tâm</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của</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cộng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đồng</a:t>
            </a:r>
            <a:r>
              <a:rPr lang="en-US" altLang="en-US" sz="1800" dirty="0">
                <a:latin typeface="Times New Roman" panose="02020603050405020304" pitchFamily="18" charset="0"/>
                <a:cs typeface="Times New Roman" panose="02020603050405020304" pitchFamily="18" charset="0"/>
              </a:rPr>
              <a:t>.</a:t>
            </a:r>
          </a:p>
        </p:txBody>
      </p:sp>
      <p:sp>
        <p:nvSpPr>
          <p:cNvPr id="75782" name="Rectangle 12"/>
          <p:cNvSpPr>
            <a:spLocks noChangeArrowheads="1"/>
          </p:cNvSpPr>
          <p:nvPr/>
        </p:nvSpPr>
        <p:spPr bwMode="auto">
          <a:xfrm>
            <a:off x="3124200" y="981075"/>
            <a:ext cx="3048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latin typeface="Times New Roman" panose="02020603050405020304" pitchFamily="18" charset="0"/>
                <a:cs typeface="Times New Roman" panose="02020603050405020304" pitchFamily="18" charset="0"/>
              </a:rPr>
              <a:t>(3). Ngón giữa: Tâm lực</a:t>
            </a:r>
            <a:endParaRPr lang="en-US" altLang="en-US" sz="1800">
              <a:latin typeface="Times New Roman" panose="02020603050405020304" pitchFamily="18" charset="0"/>
              <a:cs typeface="Times New Roman" panose="02020603050405020304" pitchFamily="18" charset="0"/>
            </a:endParaRPr>
          </a:p>
          <a:p>
            <a:pPr eaLnBrk="1" hangingPunct="1">
              <a:spcBef>
                <a:spcPct val="0"/>
              </a:spcBef>
              <a:buClrTx/>
              <a:buSzTx/>
              <a:buFontTx/>
              <a:buNone/>
            </a:pPr>
            <a:r>
              <a:rPr lang="en-US" altLang="en-US" sz="1800">
                <a:latin typeface="Times New Roman" panose="02020603050405020304" pitchFamily="18" charset="0"/>
                <a:cs typeface="Times New Roman" panose="02020603050405020304" pitchFamily="18" charset="0"/>
              </a:rPr>
              <a:t>Phải có tinh thần nhân văn trong điều hành nhà trường</a:t>
            </a:r>
          </a:p>
        </p:txBody>
      </p:sp>
      <p:sp>
        <p:nvSpPr>
          <p:cNvPr id="75783" name="Rectangle 13"/>
          <p:cNvSpPr>
            <a:spLocks noChangeArrowheads="1"/>
          </p:cNvSpPr>
          <p:nvPr/>
        </p:nvSpPr>
        <p:spPr bwMode="auto">
          <a:xfrm>
            <a:off x="6075363" y="1219200"/>
            <a:ext cx="30480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latin typeface="Times New Roman" panose="02020603050405020304" pitchFamily="18" charset="0"/>
                <a:cs typeface="Times New Roman" panose="02020603050405020304" pitchFamily="18" charset="0"/>
              </a:rPr>
              <a:t>(4). Ngón đeo nhẫn (áp út): Quan hệ</a:t>
            </a:r>
            <a:endParaRPr lang="en-US" altLang="en-US" sz="1800">
              <a:latin typeface="Times New Roman" panose="02020603050405020304" pitchFamily="18" charset="0"/>
              <a:cs typeface="Times New Roman" panose="02020603050405020304" pitchFamily="18" charset="0"/>
            </a:endParaRPr>
          </a:p>
          <a:p>
            <a:pPr eaLnBrk="1" hangingPunct="1">
              <a:spcBef>
                <a:spcPct val="0"/>
              </a:spcBef>
              <a:buClrTx/>
              <a:buSzTx/>
              <a:buFontTx/>
              <a:buNone/>
            </a:pPr>
            <a:r>
              <a:rPr lang="en-US" altLang="en-US" sz="1800">
                <a:latin typeface="Times New Roman" panose="02020603050405020304" pitchFamily="18" charset="0"/>
                <a:cs typeface="Times New Roman" panose="02020603050405020304" pitchFamily="18" charset="0"/>
              </a:rPr>
              <a:t>Phải biết tổ chức các mối quan hệ đem lại lợi ích phát triển nhà trường, biết đưa : </a:t>
            </a:r>
          </a:p>
          <a:p>
            <a:pPr eaLnBrk="1" hangingPunct="1">
              <a:spcBef>
                <a:spcPct val="0"/>
              </a:spcBef>
              <a:buClrTx/>
              <a:buSzTx/>
              <a:buFontTx/>
              <a:buNone/>
            </a:pPr>
            <a:r>
              <a:rPr lang="en-US" altLang="en-US" sz="1800">
                <a:latin typeface="Times New Roman" panose="02020603050405020304" pitchFamily="18" charset="0"/>
                <a:cs typeface="Times New Roman" panose="02020603050405020304" pitchFamily="18" charset="0"/>
              </a:rPr>
              <a:t>- Đối thủ thành đối tác</a:t>
            </a:r>
          </a:p>
          <a:p>
            <a:pPr eaLnBrk="1" hangingPunct="1">
              <a:spcBef>
                <a:spcPct val="0"/>
              </a:spcBef>
              <a:buClrTx/>
              <a:buSzTx/>
              <a:buFontTx/>
              <a:buNone/>
            </a:pPr>
            <a:r>
              <a:rPr lang="en-US" altLang="en-US" sz="1800">
                <a:latin typeface="Times New Roman" panose="02020603050405020304" pitchFamily="18" charset="0"/>
                <a:cs typeface="Times New Roman" panose="02020603050405020304" pitchFamily="18" charset="0"/>
              </a:rPr>
              <a:t>- Đối tác thành đồng minh</a:t>
            </a:r>
          </a:p>
          <a:p>
            <a:pPr eaLnBrk="1" hangingPunct="1">
              <a:spcBef>
                <a:spcPct val="0"/>
              </a:spcBef>
              <a:buClrTx/>
              <a:buSzTx/>
              <a:buFontTx/>
              <a:buNone/>
            </a:pPr>
            <a:r>
              <a:rPr lang="en-US" altLang="en-US" sz="1800">
                <a:latin typeface="Times New Roman" panose="02020603050405020304" pitchFamily="18" charset="0"/>
                <a:cs typeface="Times New Roman" panose="02020603050405020304" pitchFamily="18" charset="0"/>
              </a:rPr>
              <a:t>- Đồng minh thành đồng chí</a:t>
            </a:r>
          </a:p>
          <a:p>
            <a:pPr eaLnBrk="1" hangingPunct="1">
              <a:spcBef>
                <a:spcPct val="0"/>
              </a:spcBef>
              <a:buClrTx/>
              <a:buSzTx/>
              <a:buFontTx/>
              <a:buNone/>
            </a:pPr>
            <a:r>
              <a:rPr lang="en-US" altLang="en-US" sz="1800">
                <a:latin typeface="Times New Roman" panose="02020603050405020304" pitchFamily="18" charset="0"/>
                <a:cs typeface="Times New Roman" panose="02020603050405020304" pitchFamily="18" charset="0"/>
              </a:rPr>
              <a:t>- Đồng chí thanh tri âm tâm giao</a:t>
            </a:r>
          </a:p>
        </p:txBody>
      </p:sp>
      <p:sp>
        <p:nvSpPr>
          <p:cNvPr id="75784" name="Rectangle 14"/>
          <p:cNvSpPr>
            <a:spLocks noChangeArrowheads="1"/>
          </p:cNvSpPr>
          <p:nvPr/>
        </p:nvSpPr>
        <p:spPr bwMode="auto">
          <a:xfrm>
            <a:off x="6075363" y="4144963"/>
            <a:ext cx="28956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latin typeface="Times New Roman" panose="02020603050405020304" pitchFamily="18" charset="0"/>
                <a:cs typeface="Times New Roman" panose="02020603050405020304" pitchFamily="18" charset="0"/>
              </a:rPr>
              <a:t>(5). Ngón út: Cơ hội</a:t>
            </a:r>
            <a:endParaRPr lang="en-US" altLang="en-US" sz="1800">
              <a:latin typeface="Times New Roman" panose="02020603050405020304" pitchFamily="18" charset="0"/>
              <a:cs typeface="Times New Roman" panose="02020603050405020304" pitchFamily="18" charset="0"/>
            </a:endParaRPr>
          </a:p>
          <a:p>
            <a:pPr eaLnBrk="1" hangingPunct="1">
              <a:spcBef>
                <a:spcPct val="0"/>
              </a:spcBef>
              <a:buClrTx/>
              <a:buSzTx/>
              <a:buFontTx/>
              <a:buNone/>
            </a:pPr>
            <a:r>
              <a:rPr lang="en-US" altLang="en-US" sz="1800">
                <a:latin typeface="Times New Roman" panose="02020603050405020304" pitchFamily="18" charset="0"/>
                <a:cs typeface="Times New Roman" panose="02020603050405020304" pitchFamily="18" charset="0"/>
              </a:rPr>
              <a:t>Phải biết tận dụng cơ may, phòng vệ được sự rủi ro</a:t>
            </a:r>
          </a:p>
        </p:txBody>
      </p:sp>
      <p:sp>
        <p:nvSpPr>
          <p:cNvPr id="75785" name="Rectangle 15"/>
          <p:cNvSpPr>
            <a:spLocks noChangeArrowheads="1"/>
          </p:cNvSpPr>
          <p:nvPr/>
        </p:nvSpPr>
        <p:spPr bwMode="auto">
          <a:xfrm>
            <a:off x="4114800" y="5257800"/>
            <a:ext cx="4953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600" b="1">
                <a:latin typeface="Times New Roman" panose="02020603050405020304" pitchFamily="18" charset="0"/>
                <a:cs typeface="Times New Roman" panose="02020603050405020304" pitchFamily="18" charset="0"/>
              </a:rPr>
              <a:t>(6). Lòng bàn tay: Năng lực tổ chức</a:t>
            </a:r>
            <a:endParaRPr lang="en-US" altLang="en-US" sz="1600">
              <a:latin typeface="Times New Roman" panose="02020603050405020304" pitchFamily="18" charset="0"/>
              <a:cs typeface="Times New Roman" panose="02020603050405020304" pitchFamily="18" charset="0"/>
            </a:endParaRPr>
          </a:p>
          <a:p>
            <a:pPr eaLnBrk="1" hangingPunct="1">
              <a:spcBef>
                <a:spcPct val="0"/>
              </a:spcBef>
              <a:buClrTx/>
              <a:buSzTx/>
              <a:buFontTx/>
              <a:buNone/>
            </a:pPr>
            <a:r>
              <a:rPr lang="en-US" altLang="en-US" sz="1600">
                <a:latin typeface="Times New Roman" panose="02020603050405020304" pitchFamily="18" charset="0"/>
                <a:cs typeface="Times New Roman" panose="02020603050405020304" pitchFamily="18" charset="0"/>
              </a:rPr>
              <a:t>Phải biến kiến tạo tập thể nhà trường thành “Tổ chức biết học hỏi” (learning organization), điều khiển sao cho mọi người làm việc theo luật, quy chế (Laws and orders), sống thân ái với nhau (fairness), gắn bó trách nhiệm với nhau (team work).</a:t>
            </a:r>
          </a:p>
        </p:txBody>
      </p:sp>
      <p:sp>
        <p:nvSpPr>
          <p:cNvPr id="75786" name="Rectangle 16"/>
          <p:cNvSpPr>
            <a:spLocks noChangeArrowheads="1"/>
          </p:cNvSpPr>
          <p:nvPr/>
        </p:nvSpPr>
        <p:spPr bwMode="auto">
          <a:xfrm>
            <a:off x="15875" y="5181600"/>
            <a:ext cx="40227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latin typeface="Times New Roman" panose="02020603050405020304" pitchFamily="18" charset="0"/>
                <a:cs typeface="Times New Roman" panose="02020603050405020304" pitchFamily="18" charset="0"/>
              </a:rPr>
              <a:t>(7). Cổ tay: Năng lực điều khiển</a:t>
            </a:r>
            <a:endParaRPr lang="en-US" altLang="en-US" sz="1800">
              <a:latin typeface="Times New Roman" panose="02020603050405020304" pitchFamily="18" charset="0"/>
              <a:cs typeface="Times New Roman" panose="02020603050405020304" pitchFamily="18" charset="0"/>
            </a:endParaRPr>
          </a:p>
          <a:p>
            <a:pPr eaLnBrk="1" hangingPunct="1">
              <a:spcBef>
                <a:spcPct val="0"/>
              </a:spcBef>
              <a:buClrTx/>
              <a:buSzTx/>
              <a:buFontTx/>
              <a:buNone/>
            </a:pPr>
            <a:r>
              <a:rPr lang="en-US" altLang="en-US" sz="1800">
                <a:latin typeface="Times New Roman" panose="02020603050405020304" pitchFamily="18" charset="0"/>
                <a:cs typeface="Times New Roman" panose="02020603050405020304" pitchFamily="18" charset="0"/>
              </a:rPr>
              <a:t>Phải luôn luôn có tính hướng đích một cách hiện thực, song phải có hoài bão, có phong cách làm việc hiệu quả.</a:t>
            </a:r>
          </a:p>
        </p:txBody>
      </p:sp>
    </p:spTree>
    <p:extLst>
      <p:ext uri="{BB962C8B-B14F-4D97-AF65-F5344CB8AC3E}">
        <p14:creationId xmlns:p14="http://schemas.microsoft.com/office/powerpoint/2010/main" val="34608179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0"/>
          <p:cNvSpPr>
            <a:spLocks noChangeArrowheads="1"/>
          </p:cNvSpPr>
          <p:nvPr/>
        </p:nvSpPr>
        <p:spPr bwMode="auto">
          <a:xfrm>
            <a:off x="533400" y="1487488"/>
            <a:ext cx="815340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SzTx/>
              <a:buFontTx/>
              <a:buNone/>
            </a:pPr>
            <a:r>
              <a:rPr lang="en-US" altLang="en-US" sz="2800">
                <a:latin typeface="Times New Roman" panose="02020603050405020304" pitchFamily="18" charset="0"/>
                <a:cs typeface="Times New Roman" panose="02020603050405020304" pitchFamily="18" charset="0"/>
              </a:rPr>
              <a:t>	Người hiệu trưởng (QL) trong nhà trường hiện đại cần phải lãnh đạo đơn vị vì sự phát triển đồng bộ các nhân tố trên. Mỗi nhân tố “như mỗi ngón tay trên một bàn tay” nhằm hướng đến phát triển năng lực người học một cách tốt nhất trong điều kiện có thể.</a:t>
            </a:r>
          </a:p>
        </p:txBody>
      </p:sp>
    </p:spTree>
    <p:extLst>
      <p:ext uri="{BB962C8B-B14F-4D97-AF65-F5344CB8AC3E}">
        <p14:creationId xmlns:p14="http://schemas.microsoft.com/office/powerpoint/2010/main" val="14633879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7"/>
          <p:cNvSpPr>
            <a:spLocks noChangeShapeType="1"/>
          </p:cNvSpPr>
          <p:nvPr/>
        </p:nvSpPr>
        <p:spPr bwMode="auto">
          <a:xfrm flipH="1">
            <a:off x="2455817" y="1593147"/>
            <a:ext cx="2293999" cy="148129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Rounded Rectangle 7"/>
          <p:cNvSpPr/>
          <p:nvPr/>
        </p:nvSpPr>
        <p:spPr>
          <a:xfrm>
            <a:off x="1340324" y="3099526"/>
            <a:ext cx="2127273" cy="328453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a:solidFill>
                  <a:srgbClr val="FF0000"/>
                </a:solidFill>
                <a:latin typeface="Times New Roman" panose="02020603050405020304" pitchFamily="18" charset="0"/>
                <a:cs typeface="Times New Roman" panose="02020603050405020304" pitchFamily="18" charset="0"/>
              </a:rPr>
              <a:t>1. </a:t>
            </a:r>
            <a:r>
              <a:rPr lang="en-US" sz="2600" dirty="0" err="1">
                <a:solidFill>
                  <a:srgbClr val="FF0000"/>
                </a:solidFill>
                <a:latin typeface="Times New Roman" panose="02020603050405020304" pitchFamily="18" charset="0"/>
                <a:cs typeface="Times New Roman" panose="02020603050405020304" pitchFamily="18" charset="0"/>
              </a:rPr>
              <a:t>Những</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vấn</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đề</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chung</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về</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quản</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lí</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cơ</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sở</a:t>
            </a:r>
            <a:r>
              <a:rPr lang="en-US" sz="2600" dirty="0">
                <a:solidFill>
                  <a:srgbClr val="FF0000"/>
                </a:solidFill>
                <a:latin typeface="Times New Roman" panose="02020603050405020304" pitchFamily="18" charset="0"/>
                <a:cs typeface="Times New Roman" panose="02020603050405020304" pitchFamily="18" charset="0"/>
              </a:rPr>
              <a:t> GDNN </a:t>
            </a:r>
            <a:r>
              <a:rPr lang="en-US" sz="2600" dirty="0" err="1">
                <a:solidFill>
                  <a:srgbClr val="FF0000"/>
                </a:solidFill>
                <a:latin typeface="Times New Roman" panose="02020603050405020304" pitchFamily="18" charset="0"/>
                <a:cs typeface="Times New Roman" panose="02020603050405020304" pitchFamily="18" charset="0"/>
              </a:rPr>
              <a:t>trong</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bối</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cảnh</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hội</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nhập</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quốc</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tế</a:t>
            </a:r>
            <a:endParaRPr lang="vi-VN" altLang="en-US" sz="2600" dirty="0">
              <a:solidFill>
                <a:srgbClr val="FF0000"/>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3699724" y="3099526"/>
            <a:ext cx="2100184" cy="327025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a:solidFill>
                  <a:srgbClr val="FF0000"/>
                </a:solidFill>
                <a:latin typeface="Times New Roman" panose="02020603050405020304" pitchFamily="18" charset="0"/>
                <a:cs typeface="Times New Roman" panose="02020603050405020304" pitchFamily="18" charset="0"/>
              </a:rPr>
              <a:t>2. </a:t>
            </a:r>
            <a:r>
              <a:rPr lang="en-US" sz="2600" dirty="0" err="1">
                <a:solidFill>
                  <a:srgbClr val="FF0000"/>
                </a:solidFill>
                <a:latin typeface="Times New Roman" panose="02020603050405020304" pitchFamily="18" charset="0"/>
                <a:cs typeface="Times New Roman" panose="02020603050405020304" pitchFamily="18" charset="0"/>
              </a:rPr>
              <a:t>Quản</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ly</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cơ</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sở</a:t>
            </a:r>
            <a:r>
              <a:rPr lang="en-US" sz="2600" dirty="0">
                <a:solidFill>
                  <a:srgbClr val="FF0000"/>
                </a:solidFill>
                <a:latin typeface="Times New Roman" panose="02020603050405020304" pitchFamily="18" charset="0"/>
                <a:cs typeface="Times New Roman" panose="02020603050405020304" pitchFamily="18" charset="0"/>
              </a:rPr>
              <a:t> GDNN </a:t>
            </a:r>
            <a:r>
              <a:rPr lang="en-US" sz="2600" dirty="0" err="1">
                <a:solidFill>
                  <a:srgbClr val="FF0000"/>
                </a:solidFill>
                <a:latin typeface="Times New Roman" panose="02020603050405020304" pitchFamily="18" charset="0"/>
                <a:cs typeface="Times New Roman" panose="02020603050405020304" pitchFamily="18" charset="0"/>
              </a:rPr>
              <a:t>theo</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mô</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hình</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quản</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lý</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chất</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lượng</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tổng</a:t>
            </a:r>
            <a:r>
              <a:rPr lang="en-US" sz="2600" dirty="0">
                <a:solidFill>
                  <a:srgbClr val="FF0000"/>
                </a:solidFill>
                <a:latin typeface="Times New Roman" panose="02020603050405020304" pitchFamily="18" charset="0"/>
                <a:cs typeface="Times New Roman" panose="02020603050405020304" pitchFamily="18" charset="0"/>
              </a:rPr>
              <a:t> </a:t>
            </a:r>
            <a:r>
              <a:rPr lang="en-US" sz="2600" dirty="0" err="1">
                <a:solidFill>
                  <a:srgbClr val="FF0000"/>
                </a:solidFill>
                <a:latin typeface="Times New Roman" panose="02020603050405020304" pitchFamily="18" charset="0"/>
                <a:cs typeface="Times New Roman" panose="02020603050405020304" pitchFamily="18" charset="0"/>
              </a:rPr>
              <a:t>thể</a:t>
            </a:r>
            <a:endParaRPr lang="vi-VN" altLang="en-US" sz="2600" dirty="0">
              <a:solidFill>
                <a:srgbClr val="FF0000"/>
              </a:solidFill>
              <a:latin typeface="Times New Roman" panose="02020603050405020304" pitchFamily="18" charset="0"/>
              <a:cs typeface="Times New Roman" panose="02020603050405020304" pitchFamily="18" charset="0"/>
            </a:endParaRPr>
          </a:p>
        </p:txBody>
      </p:sp>
      <p:sp>
        <p:nvSpPr>
          <p:cNvPr id="10" name="Line 7"/>
          <p:cNvSpPr>
            <a:spLocks noChangeShapeType="1"/>
          </p:cNvSpPr>
          <p:nvPr/>
        </p:nvSpPr>
        <p:spPr bwMode="auto">
          <a:xfrm>
            <a:off x="4749816" y="1566319"/>
            <a:ext cx="2134309" cy="15081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 name="Line 7"/>
          <p:cNvSpPr>
            <a:spLocks noChangeShapeType="1"/>
          </p:cNvSpPr>
          <p:nvPr/>
        </p:nvSpPr>
        <p:spPr bwMode="auto">
          <a:xfrm>
            <a:off x="4749817" y="1566319"/>
            <a:ext cx="0" cy="15081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 name="Oval 11"/>
          <p:cNvSpPr/>
          <p:nvPr/>
        </p:nvSpPr>
        <p:spPr>
          <a:xfrm>
            <a:off x="788988" y="314325"/>
            <a:ext cx="7543800" cy="1266281"/>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altLang="zh-CN" sz="2600" dirty="0">
                <a:solidFill>
                  <a:schemeClr val="tx1"/>
                </a:solidFill>
                <a:latin typeface="Times New Roman" pitchFamily="18" charset="0"/>
                <a:ea typeface="SimSun" pitchFamily="2" charset="-122"/>
                <a:cs typeface="Times New Roman" pitchFamily="18" charset="0"/>
              </a:rPr>
              <a:t> </a:t>
            </a:r>
            <a:r>
              <a:rPr lang="en-US" altLang="zh-CN" sz="2600" b="1" dirty="0" err="1" smtClean="0">
                <a:solidFill>
                  <a:schemeClr val="tx1"/>
                </a:solidFill>
                <a:latin typeface="Times New Roman" pitchFamily="18" charset="0"/>
                <a:ea typeface="SimSun" pitchFamily="2" charset="-122"/>
                <a:cs typeface="Times New Roman" pitchFamily="18" charset="0"/>
              </a:rPr>
              <a:t>Nội</a:t>
            </a:r>
            <a:r>
              <a:rPr lang="en-US" altLang="zh-CN" sz="2600" b="1" dirty="0" smtClean="0">
                <a:solidFill>
                  <a:schemeClr val="tx1"/>
                </a:solidFill>
                <a:latin typeface="Times New Roman" pitchFamily="18" charset="0"/>
                <a:ea typeface="SimSun" pitchFamily="2" charset="-122"/>
                <a:cs typeface="Times New Roman" pitchFamily="18" charset="0"/>
              </a:rPr>
              <a:t> dung</a:t>
            </a:r>
            <a:endParaRPr lang="en-US" altLang="zh-CN" sz="2600" b="1" dirty="0">
              <a:solidFill>
                <a:schemeClr val="tx1"/>
              </a:solidFill>
              <a:latin typeface="Times New Roman" pitchFamily="18" charset="0"/>
              <a:ea typeface="SimSun" pitchFamily="2" charset="-122"/>
              <a:cs typeface="Times New Roman" pitchFamily="18" charset="0"/>
            </a:endParaRPr>
          </a:p>
        </p:txBody>
      </p:sp>
      <p:sp>
        <p:nvSpPr>
          <p:cNvPr id="14" name="Rounded Rectangle 13"/>
          <p:cNvSpPr/>
          <p:nvPr/>
        </p:nvSpPr>
        <p:spPr>
          <a:xfrm>
            <a:off x="6032035" y="3085239"/>
            <a:ext cx="1962434" cy="328453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b="1" dirty="0">
                <a:solidFill>
                  <a:srgbClr val="FF0000"/>
                </a:solidFill>
                <a:latin typeface="Times New Roman" panose="02020603050405020304" pitchFamily="18" charset="0"/>
                <a:cs typeface="Times New Roman" panose="02020603050405020304" pitchFamily="18" charset="0"/>
              </a:rPr>
              <a:t>3. </a:t>
            </a:r>
            <a:r>
              <a:rPr lang="en-US" sz="2600" b="1" dirty="0" err="1">
                <a:solidFill>
                  <a:srgbClr val="FF0000"/>
                </a:solidFill>
                <a:latin typeface="Times New Roman" panose="02020603050405020304" pitchFamily="18" charset="0"/>
                <a:cs typeface="Times New Roman" panose="02020603050405020304" pitchFamily="18" charset="0"/>
              </a:rPr>
              <a:t>Thực</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hành</a:t>
            </a:r>
            <a:r>
              <a:rPr lang="en-US" sz="2600" b="1" dirty="0">
                <a:solidFill>
                  <a:srgbClr val="FF0000"/>
                </a:solidFill>
                <a:latin typeface="Times New Roman" panose="02020603050405020304" pitchFamily="18" charset="0"/>
                <a:cs typeface="Times New Roman" panose="02020603050405020304" pitchFamily="18" charset="0"/>
              </a:rPr>
              <a:t>/</a:t>
            </a:r>
            <a:r>
              <a:rPr lang="en-US" sz="2600" b="1" dirty="0" err="1">
                <a:solidFill>
                  <a:srgbClr val="FF0000"/>
                </a:solidFill>
                <a:latin typeface="Times New Roman" panose="02020603050405020304" pitchFamily="18" charset="0"/>
                <a:cs typeface="Times New Roman" panose="02020603050405020304" pitchFamily="18" charset="0"/>
              </a:rPr>
              <a:t>Thảo</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luận</a:t>
            </a:r>
            <a:endParaRPr lang="en-US" sz="2600" b="1" dirty="0">
              <a:solidFill>
                <a:srgbClr val="FF0000"/>
              </a:solidFill>
              <a:latin typeface="Times New Roman" panose="02020603050405020304" pitchFamily="18" charset="0"/>
              <a:cs typeface="Times New Roman" panose="02020603050405020304" pitchFamily="18" charset="0"/>
            </a:endParaRPr>
          </a:p>
          <a:p>
            <a:pPr marL="0" lvl="1" algn="ctr">
              <a:defRPr/>
            </a:pPr>
            <a:endParaRPr lang="vi-VN" altLang="en-US" sz="2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03262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ChangeArrowheads="1"/>
          </p:cNvSpPr>
          <p:nvPr/>
        </p:nvSpPr>
        <p:spPr bwMode="auto">
          <a:xfrm>
            <a:off x="609600" y="0"/>
            <a:ext cx="8077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en-US" altLang="en-US" sz="2800" b="1">
                <a:latin typeface="Times New Roman" panose="02020603050405020304" pitchFamily="18" charset="0"/>
                <a:cs typeface="Times New Roman" panose="02020603050405020304" pitchFamily="18" charset="0"/>
              </a:rPr>
              <a:t>Tiếp cận chức năng POLCI</a:t>
            </a:r>
          </a:p>
          <a:p>
            <a:pPr eaLnBrk="1" hangingPunct="1">
              <a:spcBef>
                <a:spcPct val="0"/>
              </a:spcBef>
              <a:buClrTx/>
              <a:buSzTx/>
              <a:buFontTx/>
              <a:buNone/>
            </a:pPr>
            <a:r>
              <a:rPr lang="en-US" altLang="en-US" sz="2800">
                <a:latin typeface="Times New Roman" panose="02020603050405020304" pitchFamily="18" charset="0"/>
                <a:cs typeface="Times New Roman" panose="02020603050405020304" pitchFamily="18" charset="0"/>
              </a:rPr>
              <a:t>          Người điều hành nhà trường bao quát các hoạt động (xem mô hình) qua các chức năng sau:</a:t>
            </a:r>
          </a:p>
        </p:txBody>
      </p:sp>
      <p:pic>
        <p:nvPicPr>
          <p:cNvPr id="77827" name="Picture 1" descr="Description: http://old.vinhuni.edu.vn/Vinhuni/userfiles/1(14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1447800"/>
            <a:ext cx="42672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Rectangle 4"/>
          <p:cNvSpPr>
            <a:spLocks noChangeArrowheads="1"/>
          </p:cNvSpPr>
          <p:nvPr/>
        </p:nvSpPr>
        <p:spPr bwMode="auto">
          <a:xfrm>
            <a:off x="69850" y="1905000"/>
            <a:ext cx="38163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2400">
                <a:latin typeface="Times New Roman" panose="02020603050405020304" pitchFamily="18" charset="0"/>
                <a:cs typeface="Times New Roman" panose="02020603050405020304" pitchFamily="18" charset="0"/>
              </a:rPr>
              <a:t>- Kế hoạch hóa Planning P</a:t>
            </a:r>
          </a:p>
          <a:p>
            <a:pPr eaLnBrk="1" hangingPunct="1">
              <a:spcBef>
                <a:spcPct val="0"/>
              </a:spcBef>
              <a:buClrTx/>
              <a:buSzTx/>
              <a:buFontTx/>
              <a:buNone/>
            </a:pPr>
            <a:r>
              <a:rPr lang="en-US" altLang="en-US" sz="2400">
                <a:latin typeface="Times New Roman" panose="02020603050405020304" pitchFamily="18" charset="0"/>
                <a:cs typeface="Times New Roman" panose="02020603050405020304" pitchFamily="18" charset="0"/>
              </a:rPr>
              <a:t>- Tổ chức Organizing O</a:t>
            </a:r>
          </a:p>
          <a:p>
            <a:pPr eaLnBrk="1" hangingPunct="1">
              <a:spcBef>
                <a:spcPct val="0"/>
              </a:spcBef>
              <a:buClrTx/>
              <a:buSzTx/>
              <a:buFontTx/>
              <a:buNone/>
            </a:pPr>
            <a:r>
              <a:rPr lang="en-US" altLang="en-US" sz="2400">
                <a:latin typeface="Times New Roman" panose="02020603050405020304" pitchFamily="18" charset="0"/>
                <a:cs typeface="Times New Roman" panose="02020603050405020304" pitchFamily="18" charset="0"/>
              </a:rPr>
              <a:t>- Chỉ đạo, chỉ huy Leading L</a:t>
            </a:r>
          </a:p>
          <a:p>
            <a:pPr eaLnBrk="1" hangingPunct="1">
              <a:spcBef>
                <a:spcPct val="0"/>
              </a:spcBef>
              <a:buClrTx/>
              <a:buSzTx/>
              <a:buFontTx/>
              <a:buNone/>
            </a:pPr>
            <a:r>
              <a:rPr lang="en-US" altLang="en-US" sz="2400">
                <a:latin typeface="Times New Roman" panose="02020603050405020304" pitchFamily="18" charset="0"/>
                <a:cs typeface="Times New Roman" panose="02020603050405020304" pitchFamily="18" charset="0"/>
              </a:rPr>
              <a:t>- Giám sát, kiểm tra Controling C</a:t>
            </a:r>
          </a:p>
          <a:p>
            <a:pPr eaLnBrk="1" hangingPunct="1">
              <a:spcBef>
                <a:spcPct val="0"/>
              </a:spcBef>
              <a:buClrTx/>
              <a:buSzTx/>
              <a:buFontTx/>
              <a:buNone/>
            </a:pPr>
            <a:r>
              <a:rPr lang="en-US" altLang="en-US" sz="2400">
                <a:latin typeface="Times New Roman" panose="02020603050405020304" pitchFamily="18" charset="0"/>
                <a:cs typeface="Times New Roman" panose="02020603050405020304" pitchFamily="18" charset="0"/>
              </a:rPr>
              <a:t>- Thông tin Information I</a:t>
            </a:r>
          </a:p>
        </p:txBody>
      </p:sp>
      <p:sp>
        <p:nvSpPr>
          <p:cNvPr id="77829" name="Rectangle 5"/>
          <p:cNvSpPr>
            <a:spLocks noChangeArrowheads="1"/>
          </p:cNvSpPr>
          <p:nvPr/>
        </p:nvSpPr>
        <p:spPr bwMode="auto">
          <a:xfrm>
            <a:off x="381000" y="4572000"/>
            <a:ext cx="85344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cs typeface="Arial" panose="020B0604020202020204" pitchFamily="34" charset="0"/>
              </a:defRPr>
            </a:lvl9pPr>
          </a:lstStyle>
          <a:p>
            <a:pPr algn="just" eaLnBrk="1" hangingPunct="1">
              <a:spcBef>
                <a:spcPct val="0"/>
              </a:spcBef>
              <a:buClrTx/>
              <a:buSzTx/>
              <a:buFontTx/>
              <a:buNone/>
            </a:pPr>
            <a:r>
              <a:rPr lang="en-US" altLang="en-US" sz="2400">
                <a:latin typeface="Times New Roman" panose="02020603050405020304" pitchFamily="18" charset="0"/>
                <a:cs typeface="Times New Roman" panose="02020603050405020304" pitchFamily="18" charset="0"/>
              </a:rPr>
              <a:t>Ghép năm chữ cái (theo biểu đạt Tiếng Anh), có công thức: POLCI</a:t>
            </a:r>
          </a:p>
          <a:p>
            <a:pPr algn="just" eaLnBrk="1" hangingPunct="1">
              <a:spcBef>
                <a:spcPct val="0"/>
              </a:spcBef>
              <a:buClrTx/>
              <a:buSzTx/>
              <a:buFontTx/>
              <a:buNone/>
            </a:pPr>
            <a:r>
              <a:rPr lang="en-US" altLang="en-US" sz="2400">
                <a:latin typeface="Times New Roman" panose="02020603050405020304" pitchFamily="18" charset="0"/>
                <a:cs typeface="Times New Roman" panose="02020603050405020304" pitchFamily="18" charset="0"/>
              </a:rPr>
              <a:t>Thông tin là dòng máu, là năng lượng để “Kế - Tổ - Đạo – Kiểm” kết quả.</a:t>
            </a:r>
          </a:p>
          <a:p>
            <a:pPr algn="just" eaLnBrk="1" hangingPunct="1">
              <a:spcBef>
                <a:spcPct val="0"/>
              </a:spcBef>
              <a:buClrTx/>
              <a:buSzTx/>
              <a:buFontTx/>
              <a:buNone/>
            </a:pPr>
            <a:r>
              <a:rPr lang="en-US" altLang="en-US" sz="2400" b="1">
                <a:latin typeface="Times New Roman" panose="02020603050405020304" pitchFamily="18" charset="0"/>
                <a:cs typeface="Times New Roman" panose="02020603050405020304" pitchFamily="18" charset="0"/>
              </a:rPr>
              <a:t>* </a:t>
            </a:r>
            <a:r>
              <a:rPr lang="en-US" altLang="en-US" sz="2400">
                <a:latin typeface="Times New Roman" panose="02020603050405020304" pitchFamily="18" charset="0"/>
                <a:cs typeface="Times New Roman" panose="02020603050405020304" pitchFamily="18" charset="0"/>
              </a:rPr>
              <a:t>Trong quản lý giáo dục và quản lý nhà trường hiện đại, tiếp cận chức năng quản lý là một hướng tiếp cận cơ bản để quản trị nhà trường hiệu quả.</a:t>
            </a:r>
          </a:p>
        </p:txBody>
      </p:sp>
    </p:spTree>
    <p:extLst>
      <p:ext uri="{BB962C8B-B14F-4D97-AF65-F5344CB8AC3E}">
        <p14:creationId xmlns:p14="http://schemas.microsoft.com/office/powerpoint/2010/main" val="15239003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Description: http://old.vinhuni.edu.vn/Vinhuni/userfiles/2(1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533400"/>
            <a:ext cx="3540125" cy="295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76200" y="931863"/>
            <a:ext cx="2462213" cy="1200150"/>
          </a:xfrm>
          <a:prstGeom prst="rect">
            <a:avLst/>
          </a:prstGeom>
        </p:spPr>
        <p:txBody>
          <a:bodyPr>
            <a:spAutoFit/>
          </a:bodyPr>
          <a:lstStyle/>
          <a:p>
            <a:pPr marL="342900" indent="-342900" algn="ctr" eaLnBrk="1" hangingPunct="1">
              <a:buFontTx/>
              <a:buChar char="-"/>
              <a:defRPr/>
            </a:pPr>
            <a:r>
              <a:rPr lang="en-US" sz="2400" dirty="0">
                <a:latin typeface="Times New Roman" pitchFamily="18" charset="0"/>
                <a:cs typeface="Times New Roman" pitchFamily="18" charset="0"/>
              </a:rPr>
              <a:t>M5: Marketing </a:t>
            </a:r>
            <a:r>
              <a:rPr lang="en-US" sz="2400" dirty="0" err="1">
                <a:latin typeface="Times New Roman" pitchFamily="18" charset="0"/>
                <a:cs typeface="Times New Roman" pitchFamily="18" charset="0"/>
              </a:rPr>
              <a:t>lưu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endParaRPr lang="en-US" sz="2400" dirty="0">
              <a:latin typeface="Times New Roman" pitchFamily="18" charset="0"/>
              <a:cs typeface="Times New Roman" pitchFamily="18" charset="0"/>
            </a:endParaRPr>
          </a:p>
          <a:p>
            <a:pPr algn="ctr" eaLnBrk="1" hangingPunct="1">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phẩm</a:t>
            </a:r>
            <a:endParaRPr lang="en-US" sz="2400" dirty="0">
              <a:latin typeface="Times New Roman" pitchFamily="18" charset="0"/>
              <a:cs typeface="Times New Roman" pitchFamily="18" charset="0"/>
            </a:endParaRPr>
          </a:p>
        </p:txBody>
      </p:sp>
      <p:sp>
        <p:nvSpPr>
          <p:cNvPr id="78852" name="Rectangle 4"/>
          <p:cNvSpPr>
            <a:spLocks noChangeArrowheads="1"/>
          </p:cNvSpPr>
          <p:nvPr/>
        </p:nvSpPr>
        <p:spPr bwMode="auto">
          <a:xfrm>
            <a:off x="3048000" y="71438"/>
            <a:ext cx="33162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2400">
                <a:latin typeface="Times New Roman" panose="02020603050405020304" pitchFamily="18" charset="0"/>
                <a:cs typeface="Times New Roman" panose="02020603050405020304" pitchFamily="18" charset="0"/>
              </a:rPr>
              <a:t>M1: Manpower Nhân lực</a:t>
            </a:r>
          </a:p>
        </p:txBody>
      </p:sp>
      <p:sp>
        <p:nvSpPr>
          <p:cNvPr id="78853" name="Rectangle 5"/>
          <p:cNvSpPr>
            <a:spLocks noChangeArrowheads="1"/>
          </p:cNvSpPr>
          <p:nvPr/>
        </p:nvSpPr>
        <p:spPr bwMode="auto">
          <a:xfrm>
            <a:off x="6364288" y="1295400"/>
            <a:ext cx="2703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2400">
                <a:latin typeface="Times New Roman" panose="02020603050405020304" pitchFamily="18" charset="0"/>
                <a:cs typeface="Times New Roman" panose="02020603050405020304" pitchFamily="18" charset="0"/>
              </a:rPr>
              <a:t>M2: Money Tài lực</a:t>
            </a:r>
          </a:p>
        </p:txBody>
      </p:sp>
      <p:sp>
        <p:nvSpPr>
          <p:cNvPr id="78854" name="Rectangle 6"/>
          <p:cNvSpPr>
            <a:spLocks noChangeArrowheads="1"/>
          </p:cNvSpPr>
          <p:nvPr/>
        </p:nvSpPr>
        <p:spPr bwMode="auto">
          <a:xfrm>
            <a:off x="6019800" y="2743200"/>
            <a:ext cx="32416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2400">
                <a:solidFill>
                  <a:srgbClr val="00B0F0"/>
                </a:solidFill>
                <a:latin typeface="Times New Roman" panose="02020603050405020304" pitchFamily="18" charset="0"/>
                <a:cs typeface="Times New Roman" panose="02020603050405020304" pitchFamily="18" charset="0"/>
              </a:rPr>
              <a:t>M3: Machinoequipment </a:t>
            </a:r>
          </a:p>
          <a:p>
            <a:pPr eaLnBrk="1" hangingPunct="1">
              <a:spcBef>
                <a:spcPct val="0"/>
              </a:spcBef>
              <a:buClrTx/>
              <a:buSzTx/>
              <a:buFontTx/>
              <a:buNone/>
            </a:pPr>
            <a:r>
              <a:rPr lang="en-US" altLang="en-US" sz="2400">
                <a:solidFill>
                  <a:srgbClr val="00B0F0"/>
                </a:solidFill>
                <a:latin typeface="Times New Roman" panose="02020603050405020304" pitchFamily="18" charset="0"/>
                <a:cs typeface="Times New Roman" panose="02020603050405020304" pitchFamily="18" charset="0"/>
              </a:rPr>
              <a:t>Vật lực máy móc</a:t>
            </a:r>
          </a:p>
        </p:txBody>
      </p:sp>
      <p:sp>
        <p:nvSpPr>
          <p:cNvPr id="78855" name="Rectangle 7"/>
          <p:cNvSpPr>
            <a:spLocks noChangeArrowheads="1"/>
          </p:cNvSpPr>
          <p:nvPr/>
        </p:nvSpPr>
        <p:spPr bwMode="auto">
          <a:xfrm>
            <a:off x="228600" y="3505200"/>
            <a:ext cx="4314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2400">
                <a:latin typeface="Times New Roman" panose="02020603050405020304" pitchFamily="18" charset="0"/>
                <a:cs typeface="Times New Roman" panose="02020603050405020304" pitchFamily="18" charset="0"/>
              </a:rPr>
              <a:t>M4: Material Vật lực nguyên liệu</a:t>
            </a:r>
          </a:p>
        </p:txBody>
      </p:sp>
      <p:sp>
        <p:nvSpPr>
          <p:cNvPr id="11" name="Rounded Rectangle 10"/>
          <p:cNvSpPr/>
          <p:nvPr/>
        </p:nvSpPr>
        <p:spPr>
          <a:xfrm>
            <a:off x="401638" y="4111625"/>
            <a:ext cx="8285162" cy="274478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hangingPunct="1">
              <a:defRPr/>
            </a:pP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Điều</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tinh</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tế</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của</a:t>
            </a:r>
            <a:r>
              <a:rPr lang="en-US" sz="2400" dirty="0">
                <a:solidFill>
                  <a:schemeClr val="bg1">
                    <a:lumMod val="50000"/>
                  </a:schemeClr>
                </a:solidFill>
                <a:latin typeface="Times New Roman" pitchFamily="18" charset="0"/>
                <a:cs typeface="Times New Roman" pitchFamily="18" charset="0"/>
              </a:rPr>
              <a:t> “m4” “m5” </a:t>
            </a:r>
            <a:r>
              <a:rPr lang="en-US" sz="2400" dirty="0" err="1">
                <a:solidFill>
                  <a:schemeClr val="bg1">
                    <a:lumMod val="50000"/>
                  </a:schemeClr>
                </a:solidFill>
                <a:latin typeface="Times New Roman" pitchFamily="18" charset="0"/>
                <a:cs typeface="Times New Roman" pitchFamily="18" charset="0"/>
              </a:rPr>
              <a:t>trong</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nhà</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trường</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là</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các</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nhân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tố</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này</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trong</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quá</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trình</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vận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động</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không</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phải</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là</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vật</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chất</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dịch</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vụ</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đơn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thuần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mà</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là</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nhân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cách</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đầu</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vào</a:t>
            </a:r>
            <a:r>
              <a:rPr lang="en-US" sz="2400" dirty="0">
                <a:solidFill>
                  <a:schemeClr val="bg1">
                    <a:lumMod val="50000"/>
                  </a:schemeClr>
                </a:solidFill>
                <a:latin typeface="Times New Roman" pitchFamily="18" charset="0"/>
                <a:cs typeface="Times New Roman" pitchFamily="18" charset="0"/>
              </a:rPr>
              <a:t>” (A0), “</a:t>
            </a:r>
            <a:r>
              <a:rPr lang="en-US" sz="2400" dirty="0" err="1">
                <a:solidFill>
                  <a:schemeClr val="bg1">
                    <a:lumMod val="50000"/>
                  </a:schemeClr>
                </a:solidFill>
                <a:latin typeface="Times New Roman" pitchFamily="18" charset="0"/>
                <a:cs typeface="Times New Roman" pitchFamily="18" charset="0"/>
              </a:rPr>
              <a:t>Nhân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cách</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đầu</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ra</a:t>
            </a:r>
            <a:r>
              <a:rPr lang="en-US" sz="2400" dirty="0">
                <a:solidFill>
                  <a:schemeClr val="bg1">
                    <a:lumMod val="50000"/>
                  </a:schemeClr>
                </a:solidFill>
                <a:latin typeface="Times New Roman" pitchFamily="18" charset="0"/>
                <a:cs typeface="Times New Roman" pitchFamily="18" charset="0"/>
              </a:rPr>
              <a:t>” (A1), </a:t>
            </a:r>
            <a:r>
              <a:rPr lang="en-US" sz="2400" dirty="0" err="1">
                <a:solidFill>
                  <a:schemeClr val="bg1">
                    <a:lumMod val="50000"/>
                  </a:schemeClr>
                </a:solidFill>
                <a:latin typeface="Times New Roman" pitchFamily="18" charset="0"/>
                <a:cs typeface="Times New Roman" pitchFamily="18" charset="0"/>
              </a:rPr>
              <a:t>Sự</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quản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lý</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phải</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thực</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hiện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sao</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cho</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Ao</a:t>
            </a:r>
            <a:r>
              <a:rPr lang="en-US" sz="2400" dirty="0">
                <a:solidFill>
                  <a:schemeClr val="bg1">
                    <a:lumMod val="50000"/>
                  </a:schemeClr>
                </a:solidFill>
                <a:latin typeface="Times New Roman" pitchFamily="18" charset="0"/>
                <a:cs typeface="Times New Roman" pitchFamily="18" charset="0"/>
              </a:rPr>
              <a:t>-&gt;A1, A1&gt;</a:t>
            </a:r>
            <a:r>
              <a:rPr lang="en-US" sz="2400" dirty="0" err="1">
                <a:solidFill>
                  <a:schemeClr val="bg1">
                    <a:lumMod val="50000"/>
                  </a:schemeClr>
                </a:solidFill>
                <a:latin typeface="Times New Roman" pitchFamily="18" charset="0"/>
                <a:cs typeface="Times New Roman" pitchFamily="18" charset="0"/>
              </a:rPr>
              <a:t>Ao</a:t>
            </a:r>
            <a:r>
              <a:rPr lang="en-US" sz="2400" dirty="0">
                <a:solidFill>
                  <a:schemeClr val="bg1">
                    <a:lumMod val="50000"/>
                  </a:schemeClr>
                </a:solidFill>
                <a:latin typeface="Times New Roman" pitchFamily="18" charset="0"/>
                <a:cs typeface="Times New Roman" pitchFamily="18" charset="0"/>
              </a:rPr>
              <a:t>; An-1 -&gt;An, An&gt;An-1</a:t>
            </a:r>
          </a:p>
          <a:p>
            <a:pPr algn="just" eaLnBrk="1" hangingPunct="1">
              <a:defRPr/>
            </a:pP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Tiếp</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cận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đối</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tượng</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giúp</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cho</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quản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lý</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nhà</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trường</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hiện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đại</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quản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lý</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phát</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huy</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các</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nguồn</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lực</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với</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hiệu</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quả</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cao</a:t>
            </a:r>
            <a:r>
              <a:rPr lang="en-US" sz="2400" dirty="0">
                <a:solidFill>
                  <a:schemeClr val="bg1">
                    <a:lumMod val="50000"/>
                  </a:schemeClr>
                </a:solidFill>
                <a:latin typeface="Times New Roman" pitchFamily="18" charset="0"/>
                <a:cs typeface="Times New Roman" pitchFamily="18" charset="0"/>
              </a:rPr>
              <a:t> </a:t>
            </a:r>
            <a:r>
              <a:rPr lang="en-US" sz="2400" dirty="0" err="1">
                <a:solidFill>
                  <a:schemeClr val="bg1">
                    <a:lumMod val="50000"/>
                  </a:schemeClr>
                </a:solidFill>
                <a:latin typeface="Times New Roman" pitchFamily="18" charset="0"/>
                <a:cs typeface="Times New Roman" pitchFamily="18" charset="0"/>
              </a:rPr>
              <a:t>nhất</a:t>
            </a:r>
            <a:r>
              <a:rPr lang="en-US" sz="2400" dirty="0">
                <a:solidFill>
                  <a:schemeClr val="bg1">
                    <a:lumMod val="50000"/>
                  </a:schemeClr>
                </a:solidFill>
                <a:latin typeface="Times New Roman" pitchFamily="18" charset="0"/>
                <a:cs typeface="Times New Roman" pitchFamily="18" charset="0"/>
              </a:rPr>
              <a:t>.</a:t>
            </a:r>
          </a:p>
        </p:txBody>
      </p:sp>
    </p:spTree>
    <p:extLst>
      <p:ext uri="{BB962C8B-B14F-4D97-AF65-F5344CB8AC3E}">
        <p14:creationId xmlns:p14="http://schemas.microsoft.com/office/powerpoint/2010/main" val="35876358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419600" y="1315325"/>
            <a:ext cx="4724400" cy="1446550"/>
          </a:xfrm>
          <a:prstGeom prst="rect">
            <a:avLst/>
          </a:prstGeom>
          <a:noFill/>
        </p:spPr>
        <p:txBody>
          <a:bodyPr wrap="square" rtlCol="0" anchor="ctr">
            <a:spAutoFit/>
          </a:bodyPr>
          <a:lstStyle/>
          <a:p>
            <a:pPr algn="just" defTabSz="1218565" latinLnBrk="1"/>
            <a:r>
              <a:rPr lang="en-US" sz="2200" dirty="0" err="1" smtClean="0">
                <a:latin typeface="Times New Roman" pitchFamily="18" charset="0"/>
                <a:ea typeface="Cambria" panose="02040503050406030204" pitchFamily="18" charset="0"/>
                <a:cs typeface="Times New Roman" pitchFamily="18" charset="0"/>
              </a:rPr>
              <a:t>Quản</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lí</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trên</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cơ</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sở</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pháp</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luật</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nhưng</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hệ</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thống</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phát</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luật</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trước</a:t>
            </a:r>
            <a:r>
              <a:rPr lang="en-US" sz="2200" dirty="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đây</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ít</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được</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chú</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trọng</a:t>
            </a:r>
            <a:r>
              <a:rPr lang="en-US" sz="2200" dirty="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phát</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triển</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quản</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lí</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mệnh</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lệnh</a:t>
            </a:r>
            <a:r>
              <a:rPr lang="en-US" sz="2200" dirty="0" smtClean="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hành</a:t>
            </a:r>
            <a:r>
              <a:rPr lang="en-US" sz="2200" dirty="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chính</a:t>
            </a:r>
            <a:r>
              <a:rPr lang="en-US" sz="2200" dirty="0" smtClean="0">
                <a:latin typeface="Times New Roman" pitchFamily="18" charset="0"/>
                <a:ea typeface="Cambria" panose="02040503050406030204" pitchFamily="18" charset="0"/>
                <a:cs typeface="Times New Roman" pitchFamily="18" charset="0"/>
              </a:rPr>
              <a:t>.</a:t>
            </a:r>
            <a:endParaRPr lang="ko-KR" altLang="en-US" sz="2200" dirty="0">
              <a:solidFill>
                <a:prstClr val="black">
                  <a:lumMod val="75000"/>
                  <a:lumOff val="25000"/>
                </a:prstClr>
              </a:solidFill>
              <a:latin typeface="Times New Roman" pitchFamily="18" charset="0"/>
              <a:cs typeface="Times New Roman" pitchFamily="18" charset="0"/>
            </a:endParaRPr>
          </a:p>
        </p:txBody>
      </p:sp>
      <p:sp>
        <p:nvSpPr>
          <p:cNvPr id="15" name="TextBox 14"/>
          <p:cNvSpPr txBox="1"/>
          <p:nvPr/>
        </p:nvSpPr>
        <p:spPr>
          <a:xfrm>
            <a:off x="2514600" y="1679448"/>
            <a:ext cx="1804936" cy="830997"/>
          </a:xfrm>
          <a:prstGeom prst="rect">
            <a:avLst/>
          </a:prstGeom>
          <a:solidFill>
            <a:schemeClr val="accent4"/>
          </a:solidFill>
        </p:spPr>
        <p:txBody>
          <a:bodyPr wrap="square" rtlCol="0" anchor="ctr">
            <a:spAutoFit/>
          </a:bodyPr>
          <a:lstStyle/>
          <a:p>
            <a:pPr algn="ctr" defTabSz="1218565" latinLnBrk="1"/>
            <a:r>
              <a:rPr lang="en-US" sz="2400" b="1" dirty="0" err="1">
                <a:latin typeface="Times New Roman" pitchFamily="18" charset="0"/>
                <a:ea typeface="Cambria" panose="02040503050406030204" pitchFamily="18" charset="0"/>
                <a:cs typeface="Times New Roman" pitchFamily="18" charset="0"/>
              </a:rPr>
              <a:t>Tư</a:t>
            </a:r>
            <a:r>
              <a:rPr lang="en-US" sz="2400" b="1" dirty="0">
                <a:latin typeface="Times New Roman" pitchFamily="18" charset="0"/>
                <a:ea typeface="Cambria" panose="02040503050406030204" pitchFamily="18" charset="0"/>
                <a:cs typeface="Times New Roman" pitchFamily="18" charset="0"/>
              </a:rPr>
              <a:t> </a:t>
            </a:r>
            <a:r>
              <a:rPr lang="en-US" sz="2400" b="1" dirty="0" err="1">
                <a:latin typeface="Times New Roman" pitchFamily="18" charset="0"/>
                <a:ea typeface="Cambria" panose="02040503050406030204" pitchFamily="18" charset="0"/>
                <a:cs typeface="Times New Roman" pitchFamily="18" charset="0"/>
              </a:rPr>
              <a:t>tưởng</a:t>
            </a:r>
            <a:r>
              <a:rPr lang="en-US" sz="2400" b="1" dirty="0">
                <a:latin typeface="Times New Roman" pitchFamily="18" charset="0"/>
                <a:ea typeface="Cambria" panose="02040503050406030204" pitchFamily="18" charset="0"/>
                <a:cs typeface="Times New Roman" pitchFamily="18" charset="0"/>
              </a:rPr>
              <a:t> </a:t>
            </a:r>
            <a:endParaRPr lang="en-US" sz="2400" b="1" dirty="0" smtClean="0">
              <a:latin typeface="Times New Roman" pitchFamily="18" charset="0"/>
              <a:ea typeface="Cambria" panose="02040503050406030204" pitchFamily="18" charset="0"/>
              <a:cs typeface="Times New Roman" pitchFamily="18" charset="0"/>
            </a:endParaRPr>
          </a:p>
          <a:p>
            <a:pPr algn="ctr" defTabSz="1218565" latinLnBrk="1"/>
            <a:r>
              <a:rPr lang="en-US" sz="2400" b="1" dirty="0" err="1" smtClean="0">
                <a:latin typeface="Times New Roman" pitchFamily="18" charset="0"/>
                <a:ea typeface="Cambria" panose="02040503050406030204" pitchFamily="18" charset="0"/>
                <a:cs typeface="Times New Roman" pitchFamily="18" charset="0"/>
              </a:rPr>
              <a:t>quản</a:t>
            </a:r>
            <a:r>
              <a:rPr lang="en-US" sz="2400" b="1" dirty="0" smtClean="0">
                <a:latin typeface="Times New Roman" pitchFamily="18" charset="0"/>
                <a:ea typeface="Cambria" panose="02040503050406030204" pitchFamily="18" charset="0"/>
                <a:cs typeface="Times New Roman" pitchFamily="18" charset="0"/>
              </a:rPr>
              <a:t> </a:t>
            </a:r>
            <a:r>
              <a:rPr lang="en-US" sz="2400" b="1" dirty="0" err="1">
                <a:latin typeface="Times New Roman" pitchFamily="18" charset="0"/>
                <a:ea typeface="Cambria" panose="02040503050406030204" pitchFamily="18" charset="0"/>
                <a:cs typeface="Times New Roman" pitchFamily="18" charset="0"/>
              </a:rPr>
              <a:t>lý</a:t>
            </a:r>
            <a:endParaRPr lang="ko-KR" altLang="en-US" sz="2400" b="1" dirty="0">
              <a:solidFill>
                <a:prstClr val="white"/>
              </a:solidFill>
              <a:latin typeface="Times New Roman" pitchFamily="18" charset="0"/>
              <a:cs typeface="Times New Roman" pitchFamily="18" charset="0"/>
            </a:endParaRPr>
          </a:p>
        </p:txBody>
      </p:sp>
      <p:sp>
        <p:nvSpPr>
          <p:cNvPr id="17" name="TextBox 16"/>
          <p:cNvSpPr txBox="1"/>
          <p:nvPr/>
        </p:nvSpPr>
        <p:spPr>
          <a:xfrm>
            <a:off x="4419600" y="2973050"/>
            <a:ext cx="4566616" cy="1446550"/>
          </a:xfrm>
          <a:prstGeom prst="rect">
            <a:avLst/>
          </a:prstGeom>
          <a:noFill/>
        </p:spPr>
        <p:txBody>
          <a:bodyPr wrap="square" rtlCol="0" anchor="ctr">
            <a:spAutoFit/>
          </a:bodyPr>
          <a:lstStyle/>
          <a:p>
            <a:pPr algn="just"/>
            <a:r>
              <a:rPr lang="en-US" sz="2200" dirty="0" err="1" smtClean="0">
                <a:latin typeface="Times New Roman" pitchFamily="18" charset="0"/>
                <a:ea typeface="Cambria" panose="02040503050406030204" pitchFamily="18" charset="0"/>
                <a:cs typeface="Times New Roman" pitchFamily="18" charset="0"/>
              </a:rPr>
              <a:t>Phát</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huy</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tính</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độc</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lập</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tự</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chủ</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sáng</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tạo</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của</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cơ</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sở</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và</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người</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lao</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động</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ít</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được</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chú</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trọng</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cơ</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chế</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quản</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lý</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là</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tập</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trung</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thống</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nhất</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và</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quan</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liêu</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cao</a:t>
            </a:r>
            <a:r>
              <a:rPr lang="en-US" sz="2200" dirty="0" smtClean="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độ</a:t>
            </a:r>
            <a:r>
              <a:rPr lang="en-US" sz="2200" dirty="0" smtClean="0">
                <a:latin typeface="Times New Roman" pitchFamily="18" charset="0"/>
                <a:ea typeface="Cambria" panose="02040503050406030204" pitchFamily="18" charset="0"/>
                <a:cs typeface="Times New Roman" pitchFamily="18" charset="0"/>
              </a:rPr>
              <a:t>.</a:t>
            </a:r>
            <a:endParaRPr lang="en-US" sz="2200" dirty="0">
              <a:latin typeface="Times New Roman" pitchFamily="18" charset="0"/>
              <a:ea typeface="Cambria" panose="02040503050406030204" pitchFamily="18" charset="0"/>
              <a:cs typeface="Times New Roman" pitchFamily="18" charset="0"/>
            </a:endParaRPr>
          </a:p>
        </p:txBody>
      </p:sp>
      <p:sp>
        <p:nvSpPr>
          <p:cNvPr id="18" name="TextBox 17"/>
          <p:cNvSpPr txBox="1"/>
          <p:nvPr/>
        </p:nvSpPr>
        <p:spPr>
          <a:xfrm>
            <a:off x="2971800" y="3219081"/>
            <a:ext cx="1368152" cy="830997"/>
          </a:xfrm>
          <a:prstGeom prst="rect">
            <a:avLst/>
          </a:prstGeom>
          <a:solidFill>
            <a:schemeClr val="accent2"/>
          </a:solidFill>
        </p:spPr>
        <p:txBody>
          <a:bodyPr wrap="square" rtlCol="0" anchor="ctr">
            <a:spAutoFit/>
          </a:bodyPr>
          <a:lstStyle/>
          <a:p>
            <a:pPr algn="ctr" defTabSz="1218565" latinLnBrk="1"/>
            <a:r>
              <a:rPr lang="en-US" sz="2400" b="1" dirty="0" err="1">
                <a:solidFill>
                  <a:schemeClr val="bg2"/>
                </a:solidFill>
                <a:latin typeface="Times New Roman" pitchFamily="18" charset="0"/>
                <a:ea typeface="Cambria" panose="02040503050406030204" pitchFamily="18" charset="0"/>
                <a:cs typeface="Times New Roman" pitchFamily="18" charset="0"/>
              </a:rPr>
              <a:t>Cơ</a:t>
            </a:r>
            <a:r>
              <a:rPr lang="en-US" sz="2400" b="1" dirty="0">
                <a:solidFill>
                  <a:schemeClr val="bg2"/>
                </a:solidFill>
                <a:latin typeface="Times New Roman" pitchFamily="18" charset="0"/>
                <a:ea typeface="Cambria" panose="02040503050406030204" pitchFamily="18" charset="0"/>
                <a:cs typeface="Times New Roman" pitchFamily="18" charset="0"/>
              </a:rPr>
              <a:t> </a:t>
            </a:r>
            <a:r>
              <a:rPr lang="en-US" sz="2400" b="1" dirty="0" err="1">
                <a:solidFill>
                  <a:schemeClr val="bg2"/>
                </a:solidFill>
                <a:latin typeface="Times New Roman" pitchFamily="18" charset="0"/>
                <a:ea typeface="Cambria" panose="02040503050406030204" pitchFamily="18" charset="0"/>
                <a:cs typeface="Times New Roman" pitchFamily="18" charset="0"/>
              </a:rPr>
              <a:t>chế</a:t>
            </a:r>
            <a:r>
              <a:rPr lang="en-US" sz="2400" b="1" dirty="0">
                <a:solidFill>
                  <a:schemeClr val="bg2"/>
                </a:solidFill>
                <a:latin typeface="Times New Roman" pitchFamily="18" charset="0"/>
                <a:ea typeface="Cambria" panose="02040503050406030204" pitchFamily="18" charset="0"/>
                <a:cs typeface="Times New Roman" pitchFamily="18" charset="0"/>
              </a:rPr>
              <a:t> </a:t>
            </a:r>
            <a:endParaRPr lang="en-US" sz="2400" b="1" dirty="0" smtClean="0">
              <a:solidFill>
                <a:schemeClr val="bg2"/>
              </a:solidFill>
              <a:latin typeface="Times New Roman" pitchFamily="18" charset="0"/>
              <a:ea typeface="Cambria" panose="02040503050406030204" pitchFamily="18" charset="0"/>
              <a:cs typeface="Times New Roman" pitchFamily="18" charset="0"/>
            </a:endParaRPr>
          </a:p>
          <a:p>
            <a:pPr algn="ctr" defTabSz="1218565" latinLnBrk="1"/>
            <a:r>
              <a:rPr lang="en-US" sz="2400" b="1" dirty="0" err="1" smtClean="0">
                <a:solidFill>
                  <a:schemeClr val="bg2"/>
                </a:solidFill>
                <a:latin typeface="Times New Roman" pitchFamily="18" charset="0"/>
                <a:ea typeface="Cambria" panose="02040503050406030204" pitchFamily="18" charset="0"/>
                <a:cs typeface="Times New Roman" pitchFamily="18" charset="0"/>
              </a:rPr>
              <a:t>quản</a:t>
            </a:r>
            <a:r>
              <a:rPr lang="en-US" sz="2400" b="1" dirty="0" smtClean="0">
                <a:solidFill>
                  <a:schemeClr val="bg2"/>
                </a:solidFill>
                <a:latin typeface="Times New Roman" pitchFamily="18" charset="0"/>
                <a:ea typeface="Cambria" panose="02040503050406030204" pitchFamily="18" charset="0"/>
                <a:cs typeface="Times New Roman" pitchFamily="18" charset="0"/>
              </a:rPr>
              <a:t> </a:t>
            </a:r>
            <a:r>
              <a:rPr lang="en-US" sz="2400" b="1" dirty="0" err="1">
                <a:solidFill>
                  <a:schemeClr val="bg2"/>
                </a:solidFill>
                <a:latin typeface="Times New Roman" pitchFamily="18" charset="0"/>
                <a:ea typeface="Cambria" panose="02040503050406030204" pitchFamily="18" charset="0"/>
                <a:cs typeface="Times New Roman" pitchFamily="18" charset="0"/>
              </a:rPr>
              <a:t>lý</a:t>
            </a:r>
            <a:endParaRPr lang="ko-KR" altLang="en-US" sz="2400" b="1" dirty="0">
              <a:solidFill>
                <a:schemeClr val="bg2"/>
              </a:solidFill>
              <a:latin typeface="Times New Roman" pitchFamily="18" charset="0"/>
              <a:cs typeface="Times New Roman" pitchFamily="18" charset="0"/>
            </a:endParaRPr>
          </a:p>
        </p:txBody>
      </p:sp>
      <p:sp>
        <p:nvSpPr>
          <p:cNvPr id="24" name="TextBox 23"/>
          <p:cNvSpPr txBox="1"/>
          <p:nvPr/>
        </p:nvSpPr>
        <p:spPr>
          <a:xfrm>
            <a:off x="2615066" y="5188803"/>
            <a:ext cx="1880734" cy="830997"/>
          </a:xfrm>
          <a:prstGeom prst="rect">
            <a:avLst/>
          </a:prstGeom>
          <a:solidFill>
            <a:schemeClr val="accent2"/>
          </a:solidFill>
        </p:spPr>
        <p:txBody>
          <a:bodyPr wrap="square" rtlCol="0" anchor="ctr">
            <a:spAutoFit/>
          </a:bodyPr>
          <a:lstStyle/>
          <a:p>
            <a:pPr algn="ctr" defTabSz="1218565" latinLnBrk="1"/>
            <a:r>
              <a:rPr lang="en-US" sz="2400" b="1" dirty="0" err="1">
                <a:solidFill>
                  <a:schemeClr val="bg2"/>
                </a:solidFill>
                <a:latin typeface="Times New Roman" pitchFamily="18" charset="0"/>
                <a:ea typeface="Cambria" panose="02040503050406030204" pitchFamily="18" charset="0"/>
                <a:cs typeface="Times New Roman" pitchFamily="18" charset="0"/>
              </a:rPr>
              <a:t>Phương</a:t>
            </a:r>
            <a:r>
              <a:rPr lang="en-US" sz="2400" b="1" dirty="0">
                <a:solidFill>
                  <a:schemeClr val="bg2"/>
                </a:solidFill>
                <a:latin typeface="Times New Roman" pitchFamily="18" charset="0"/>
                <a:ea typeface="Cambria" panose="02040503050406030204" pitchFamily="18" charset="0"/>
                <a:cs typeface="Times New Roman" pitchFamily="18" charset="0"/>
              </a:rPr>
              <a:t> </a:t>
            </a:r>
            <a:r>
              <a:rPr lang="en-US" sz="2400" b="1" dirty="0" err="1" smtClean="0">
                <a:solidFill>
                  <a:schemeClr val="bg2"/>
                </a:solidFill>
                <a:latin typeface="Times New Roman" pitchFamily="18" charset="0"/>
                <a:ea typeface="Cambria" panose="02040503050406030204" pitchFamily="18" charset="0"/>
                <a:cs typeface="Times New Roman" pitchFamily="18" charset="0"/>
              </a:rPr>
              <a:t>thức</a:t>
            </a:r>
            <a:endParaRPr lang="en-US" sz="2400" b="1" dirty="0" smtClean="0">
              <a:solidFill>
                <a:schemeClr val="bg2"/>
              </a:solidFill>
              <a:latin typeface="Times New Roman" pitchFamily="18" charset="0"/>
              <a:ea typeface="Cambria" panose="02040503050406030204" pitchFamily="18" charset="0"/>
              <a:cs typeface="Times New Roman" pitchFamily="18" charset="0"/>
            </a:endParaRPr>
          </a:p>
          <a:p>
            <a:pPr algn="ctr" defTabSz="1218565" latinLnBrk="1"/>
            <a:r>
              <a:rPr lang="en-US" sz="2400" b="1" dirty="0" smtClean="0">
                <a:solidFill>
                  <a:schemeClr val="bg2"/>
                </a:solidFill>
                <a:latin typeface="Times New Roman" pitchFamily="18" charset="0"/>
                <a:ea typeface="Cambria" panose="02040503050406030204" pitchFamily="18" charset="0"/>
                <a:cs typeface="Times New Roman" pitchFamily="18" charset="0"/>
              </a:rPr>
              <a:t> </a:t>
            </a:r>
            <a:r>
              <a:rPr lang="en-US" sz="2400" b="1" dirty="0" err="1">
                <a:solidFill>
                  <a:schemeClr val="bg2"/>
                </a:solidFill>
                <a:latin typeface="Times New Roman" pitchFamily="18" charset="0"/>
                <a:ea typeface="Cambria" panose="02040503050406030204" pitchFamily="18" charset="0"/>
                <a:cs typeface="Times New Roman" pitchFamily="18" charset="0"/>
              </a:rPr>
              <a:t>quản</a:t>
            </a:r>
            <a:r>
              <a:rPr lang="en-US" sz="2400" b="1" dirty="0">
                <a:solidFill>
                  <a:schemeClr val="bg2"/>
                </a:solidFill>
                <a:latin typeface="Times New Roman" pitchFamily="18" charset="0"/>
                <a:ea typeface="Cambria" panose="02040503050406030204" pitchFamily="18" charset="0"/>
                <a:cs typeface="Times New Roman" pitchFamily="18" charset="0"/>
              </a:rPr>
              <a:t> </a:t>
            </a:r>
            <a:r>
              <a:rPr lang="en-US" sz="2400" b="1" dirty="0" err="1">
                <a:solidFill>
                  <a:schemeClr val="bg2"/>
                </a:solidFill>
                <a:latin typeface="Times New Roman" pitchFamily="18" charset="0"/>
                <a:ea typeface="Cambria" panose="02040503050406030204" pitchFamily="18" charset="0"/>
                <a:cs typeface="Times New Roman" pitchFamily="18" charset="0"/>
              </a:rPr>
              <a:t>lý</a:t>
            </a:r>
            <a:endParaRPr lang="ko-KR" altLang="en-US" sz="2400" b="1" dirty="0">
              <a:solidFill>
                <a:schemeClr val="bg2"/>
              </a:solidFill>
              <a:latin typeface="Times New Roman" pitchFamily="18" charset="0"/>
              <a:cs typeface="Times New Roman" pitchFamily="18" charset="0"/>
            </a:endParaRPr>
          </a:p>
        </p:txBody>
      </p:sp>
      <p:sp>
        <p:nvSpPr>
          <p:cNvPr id="13" name="Rectangle 12"/>
          <p:cNvSpPr/>
          <p:nvPr/>
        </p:nvSpPr>
        <p:spPr>
          <a:xfrm>
            <a:off x="1017751" y="152400"/>
            <a:ext cx="6793848" cy="461665"/>
          </a:xfrm>
          <a:prstGeom prst="rect">
            <a:avLst/>
          </a:prstGeom>
        </p:spPr>
        <p:txBody>
          <a:bodyPr wrap="none">
            <a:spAutoFit/>
          </a:bodyPr>
          <a:lstStyle/>
          <a:p>
            <a:pPr algn="just"/>
            <a:r>
              <a:rPr lang="en-US" sz="2400" b="1" dirty="0" smtClean="0">
                <a:latin typeface="Times New Roman" pitchFamily="18" charset="0"/>
                <a:ea typeface="Cambria" panose="02040503050406030204" pitchFamily="18" charset="0"/>
                <a:cs typeface="Times New Roman" pitchFamily="18" charset="0"/>
              </a:rPr>
              <a:t>	</a:t>
            </a:r>
            <a:r>
              <a:rPr lang="en-US" sz="2400" b="1" i="1" dirty="0" smtClean="0">
                <a:latin typeface="Times New Roman" pitchFamily="18" charset="0"/>
                <a:ea typeface="Cambria" panose="02040503050406030204" pitchFamily="18" charset="0"/>
                <a:cs typeface="Times New Roman" pitchFamily="18" charset="0"/>
              </a:rPr>
              <a:t>- </a:t>
            </a:r>
            <a:r>
              <a:rPr lang="en-US" sz="2400" b="1" i="1" dirty="0" err="1" smtClean="0">
                <a:latin typeface="Times New Roman" pitchFamily="18" charset="0"/>
                <a:ea typeface="Cambria" panose="02040503050406030204" pitchFamily="18" charset="0"/>
                <a:cs typeface="Times New Roman" pitchFamily="18" charset="0"/>
              </a:rPr>
              <a:t>Quản</a:t>
            </a:r>
            <a:r>
              <a:rPr lang="en-US" sz="2400" b="1" i="1" dirty="0" smtClean="0">
                <a:latin typeface="Times New Roman" pitchFamily="18" charset="0"/>
                <a:ea typeface="Cambria" panose="02040503050406030204" pitchFamily="18" charset="0"/>
                <a:cs typeface="Times New Roman" pitchFamily="18" charset="0"/>
              </a:rPr>
              <a:t> </a:t>
            </a:r>
            <a:r>
              <a:rPr lang="en-US" sz="2400" b="1" i="1" dirty="0" err="1">
                <a:latin typeface="Times New Roman" pitchFamily="18" charset="0"/>
                <a:ea typeface="Cambria" panose="02040503050406030204" pitchFamily="18" charset="0"/>
                <a:cs typeface="Times New Roman" pitchFamily="18" charset="0"/>
              </a:rPr>
              <a:t>lý</a:t>
            </a:r>
            <a:r>
              <a:rPr lang="en-US" sz="2400" b="1" i="1" dirty="0">
                <a:latin typeface="Times New Roman" pitchFamily="18" charset="0"/>
                <a:ea typeface="Cambria" panose="02040503050406030204" pitchFamily="18" charset="0"/>
                <a:cs typeface="Times New Roman" pitchFamily="18" charset="0"/>
              </a:rPr>
              <a:t> </a:t>
            </a:r>
            <a:r>
              <a:rPr lang="en-US" sz="2400" b="1" i="1" dirty="0" err="1">
                <a:latin typeface="Times New Roman" pitchFamily="18" charset="0"/>
                <a:ea typeface="Cambria" panose="02040503050406030204" pitchFamily="18" charset="0"/>
                <a:cs typeface="Times New Roman" pitchFamily="18" charset="0"/>
              </a:rPr>
              <a:t>nhà</a:t>
            </a:r>
            <a:r>
              <a:rPr lang="en-US" sz="2400" b="1" i="1" dirty="0">
                <a:latin typeface="Times New Roman" pitchFamily="18" charset="0"/>
                <a:ea typeface="Cambria" panose="02040503050406030204" pitchFamily="18" charset="0"/>
                <a:cs typeface="Times New Roman" pitchFamily="18" charset="0"/>
              </a:rPr>
              <a:t> </a:t>
            </a:r>
            <a:r>
              <a:rPr lang="en-US" sz="2400" b="1" i="1" dirty="0" err="1">
                <a:latin typeface="Times New Roman" pitchFamily="18" charset="0"/>
                <a:ea typeface="Cambria" panose="02040503050406030204" pitchFamily="18" charset="0"/>
                <a:cs typeface="Times New Roman" pitchFamily="18" charset="0"/>
              </a:rPr>
              <a:t>nước</a:t>
            </a:r>
            <a:r>
              <a:rPr lang="en-US" sz="2400" b="1" i="1" dirty="0">
                <a:latin typeface="Times New Roman" pitchFamily="18" charset="0"/>
                <a:ea typeface="Cambria" panose="02040503050406030204" pitchFamily="18" charset="0"/>
                <a:cs typeface="Times New Roman" pitchFamily="18" charset="0"/>
              </a:rPr>
              <a:t> </a:t>
            </a:r>
            <a:r>
              <a:rPr lang="en-US" sz="2400" b="1" i="1" dirty="0" err="1">
                <a:latin typeface="Times New Roman" pitchFamily="18" charset="0"/>
                <a:ea typeface="Cambria" panose="02040503050406030204" pitchFamily="18" charset="0"/>
                <a:cs typeface="Times New Roman" pitchFamily="18" charset="0"/>
              </a:rPr>
              <a:t>về</a:t>
            </a:r>
            <a:r>
              <a:rPr lang="en-US" sz="2400" b="1" i="1" dirty="0">
                <a:latin typeface="Times New Roman" pitchFamily="18" charset="0"/>
                <a:ea typeface="Cambria" panose="02040503050406030204" pitchFamily="18" charset="0"/>
                <a:cs typeface="Times New Roman" pitchFamily="18" charset="0"/>
              </a:rPr>
              <a:t> GDCĐ</a:t>
            </a:r>
            <a:r>
              <a:rPr lang="en-US" sz="2400" dirty="0">
                <a:latin typeface="Times New Roman" pitchFamily="18" charset="0"/>
                <a:ea typeface="Cambria" panose="02040503050406030204" pitchFamily="18" charset="0"/>
                <a:cs typeface="Times New Roman" pitchFamily="18" charset="0"/>
              </a:rPr>
              <a:t> </a:t>
            </a:r>
            <a:r>
              <a:rPr lang="en-US" sz="2400" b="1" i="1" dirty="0" err="1" smtClean="0">
                <a:latin typeface="Times New Roman" pitchFamily="18" charset="0"/>
                <a:ea typeface="Cambria" panose="02040503050406030204" pitchFamily="18" charset="0"/>
                <a:cs typeface="Times New Roman" pitchFamily="18" charset="0"/>
              </a:rPr>
              <a:t>trước</a:t>
            </a:r>
            <a:r>
              <a:rPr lang="en-US" sz="2400" b="1" i="1" dirty="0" smtClean="0">
                <a:latin typeface="Times New Roman" pitchFamily="18" charset="0"/>
                <a:ea typeface="Cambria" panose="02040503050406030204" pitchFamily="18" charset="0"/>
                <a:cs typeface="Times New Roman" pitchFamily="18" charset="0"/>
              </a:rPr>
              <a:t> </a:t>
            </a:r>
            <a:r>
              <a:rPr lang="en-US" sz="2400" b="1" i="1" dirty="0" err="1">
                <a:latin typeface="Times New Roman" pitchFamily="18" charset="0"/>
                <a:ea typeface="Cambria" panose="02040503050406030204" pitchFamily="18" charset="0"/>
                <a:cs typeface="Times New Roman" pitchFamily="18" charset="0"/>
              </a:rPr>
              <a:t>đổi</a:t>
            </a:r>
            <a:r>
              <a:rPr lang="en-US" sz="2400" b="1" i="1" dirty="0">
                <a:latin typeface="Times New Roman" pitchFamily="18" charset="0"/>
                <a:ea typeface="Cambria" panose="02040503050406030204" pitchFamily="18" charset="0"/>
                <a:cs typeface="Times New Roman" pitchFamily="18" charset="0"/>
              </a:rPr>
              <a:t> </a:t>
            </a:r>
            <a:r>
              <a:rPr lang="en-US" sz="2400" b="1" i="1" dirty="0" err="1">
                <a:latin typeface="Times New Roman" pitchFamily="18" charset="0"/>
                <a:ea typeface="Cambria" panose="02040503050406030204" pitchFamily="18" charset="0"/>
                <a:cs typeface="Times New Roman" pitchFamily="18" charset="0"/>
              </a:rPr>
              <a:t>mới</a:t>
            </a:r>
            <a:r>
              <a:rPr lang="en-US" sz="2400" b="1" i="1" dirty="0">
                <a:latin typeface="Times New Roman" pitchFamily="18" charset="0"/>
                <a:ea typeface="Cambria" panose="02040503050406030204" pitchFamily="18" charset="0"/>
                <a:cs typeface="Times New Roman" pitchFamily="18" charset="0"/>
              </a:rPr>
              <a:t> </a:t>
            </a:r>
          </a:p>
        </p:txBody>
      </p:sp>
      <p:sp>
        <p:nvSpPr>
          <p:cNvPr id="19" name="TextBox 18"/>
          <p:cNvSpPr txBox="1"/>
          <p:nvPr/>
        </p:nvSpPr>
        <p:spPr>
          <a:xfrm>
            <a:off x="4572000" y="4768096"/>
            <a:ext cx="4479803" cy="1785104"/>
          </a:xfrm>
          <a:prstGeom prst="rect">
            <a:avLst/>
          </a:prstGeom>
          <a:noFill/>
        </p:spPr>
        <p:txBody>
          <a:bodyPr wrap="square" rtlCol="0">
            <a:spAutoFit/>
          </a:bodyPr>
          <a:lstStyle/>
          <a:p>
            <a:pPr algn="just"/>
            <a:r>
              <a:rPr lang="en-US" sz="2200" dirty="0" err="1">
                <a:latin typeface="Times New Roman" pitchFamily="18" charset="0"/>
                <a:ea typeface="Cambria" panose="02040503050406030204" pitchFamily="18" charset="0"/>
                <a:cs typeface="Times New Roman" pitchFamily="18" charset="0"/>
              </a:rPr>
              <a:t>Phương</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thức</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quản</a:t>
            </a:r>
            <a:r>
              <a:rPr lang="en-US" sz="2200" dirty="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lí</a:t>
            </a:r>
            <a:r>
              <a:rPr lang="en-US" sz="2200" dirty="0" smtClean="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một</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chiều</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theo</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nguyên</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tắc</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cơ</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sở</a:t>
            </a:r>
            <a:r>
              <a:rPr lang="en-US" sz="2200" dirty="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và</a:t>
            </a:r>
            <a:r>
              <a:rPr lang="en-US" sz="2200" dirty="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người</a:t>
            </a:r>
            <a:r>
              <a:rPr lang="en-US" sz="2200" dirty="0" smtClean="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lao</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động</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phải</a:t>
            </a:r>
            <a:r>
              <a:rPr lang="en-US" sz="2200" dirty="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chấp</a:t>
            </a:r>
            <a:r>
              <a:rPr lang="en-US" sz="2200" dirty="0" smtClean="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hành</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các</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quyết</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định</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của</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cấp</a:t>
            </a:r>
            <a:r>
              <a:rPr lang="en-US" sz="2200" dirty="0">
                <a:latin typeface="Times New Roman" pitchFamily="18" charset="0"/>
                <a:ea typeface="Cambria" panose="02040503050406030204" pitchFamily="18" charset="0"/>
                <a:cs typeface="Times New Roman" pitchFamily="18" charset="0"/>
              </a:rPr>
              <a:t> </a:t>
            </a:r>
            <a:r>
              <a:rPr lang="en-US" sz="2200" dirty="0" err="1" smtClean="0">
                <a:latin typeface="Times New Roman" pitchFamily="18" charset="0"/>
                <a:ea typeface="Cambria" panose="02040503050406030204" pitchFamily="18" charset="0"/>
                <a:cs typeface="Times New Roman" pitchFamily="18" charset="0"/>
              </a:rPr>
              <a:t>trên</a:t>
            </a:r>
            <a:r>
              <a:rPr lang="en-US" sz="2200" dirty="0" smtClean="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những</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quyết</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định</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rất</a:t>
            </a:r>
            <a:r>
              <a:rPr lang="en-US" sz="2200" dirty="0">
                <a:latin typeface="Times New Roman" pitchFamily="18" charset="0"/>
                <a:ea typeface="Cambria" panose="02040503050406030204" pitchFamily="18" charset="0"/>
                <a:cs typeface="Times New Roman" pitchFamily="18" charset="0"/>
              </a:rPr>
              <a:t> chi </a:t>
            </a:r>
            <a:r>
              <a:rPr lang="en-US" sz="2200" dirty="0" err="1">
                <a:latin typeface="Times New Roman" pitchFamily="18" charset="0"/>
                <a:ea typeface="Cambria" panose="02040503050406030204" pitchFamily="18" charset="0"/>
                <a:cs typeface="Times New Roman" pitchFamily="18" charset="0"/>
              </a:rPr>
              <a:t>tiết</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và</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cụ</a:t>
            </a:r>
            <a:r>
              <a:rPr lang="en-US" sz="2200" dirty="0">
                <a:latin typeface="Times New Roman" pitchFamily="18" charset="0"/>
                <a:ea typeface="Cambria" panose="02040503050406030204" pitchFamily="18" charset="0"/>
                <a:cs typeface="Times New Roman" pitchFamily="18" charset="0"/>
              </a:rPr>
              <a:t> </a:t>
            </a:r>
            <a:r>
              <a:rPr lang="en-US" sz="2200" dirty="0" err="1">
                <a:latin typeface="Times New Roman" pitchFamily="18" charset="0"/>
                <a:ea typeface="Cambria" panose="02040503050406030204" pitchFamily="18" charset="0"/>
                <a:cs typeface="Times New Roman" pitchFamily="18" charset="0"/>
              </a:rPr>
              <a:t>thể</a:t>
            </a:r>
            <a:r>
              <a:rPr lang="en-US" sz="2200" dirty="0" smtClean="0">
                <a:latin typeface="Times New Roman" pitchFamily="18" charset="0"/>
                <a:ea typeface="Cambria" panose="02040503050406030204" pitchFamily="18" charset="0"/>
                <a:cs typeface="Times New Roman" pitchFamily="18" charset="0"/>
              </a:rPr>
              <a:t>.</a:t>
            </a:r>
            <a:endParaRPr lang="ko-KR" alt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3781295829"/>
      </p:ext>
    </p:extLst>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5823" y="2490652"/>
            <a:ext cx="5588725" cy="923330"/>
          </a:xfrm>
          <a:prstGeom prst="rect">
            <a:avLst/>
          </a:prstGeom>
        </p:spPr>
        <p:txBody>
          <a:bodyPr wrap="square">
            <a:spAutoFit/>
          </a:bodyPr>
          <a:lstStyle/>
          <a:p>
            <a:pPr algn="just"/>
            <a:r>
              <a:rPr lang="en-US" sz="2600" b="1" dirty="0" err="1" smtClean="0">
                <a:solidFill>
                  <a:srgbClr val="C00000"/>
                </a:solidFill>
                <a:latin typeface="Times New Roman" pitchFamily="18" charset="0"/>
                <a:ea typeface="Cambria" panose="02040503050406030204" pitchFamily="18" charset="0"/>
                <a:cs typeface="Times New Roman" pitchFamily="18" charset="0"/>
              </a:rPr>
              <a:t>Quý</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thầy</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cô</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trình</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bày</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những</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đổi</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mới</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bước</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dầu</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trong</a:t>
            </a:r>
            <a:r>
              <a:rPr lang="en-US" sz="2600" b="1" dirty="0" smtClean="0">
                <a:solidFill>
                  <a:srgbClr val="C00000"/>
                </a:solidFill>
                <a:latin typeface="Times New Roman" pitchFamily="18" charset="0"/>
                <a:ea typeface="Cambria" panose="02040503050406030204" pitchFamily="18" charset="0"/>
                <a:cs typeface="Times New Roman" pitchFamily="18" charset="0"/>
              </a:rPr>
              <a:t> QLNN </a:t>
            </a:r>
            <a:r>
              <a:rPr lang="en-US" sz="2600" b="1" dirty="0" err="1" smtClean="0">
                <a:solidFill>
                  <a:srgbClr val="C00000"/>
                </a:solidFill>
                <a:latin typeface="Times New Roman" pitchFamily="18" charset="0"/>
                <a:ea typeface="Cambria" panose="02040503050406030204" pitchFamily="18" charset="0"/>
                <a:cs typeface="Times New Roman" pitchFamily="18" charset="0"/>
              </a:rPr>
              <a:t>về</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800" b="1" dirty="0" smtClean="0">
                <a:latin typeface="Times New Roman" pitchFamily="18" charset="0"/>
                <a:ea typeface="Cambria" panose="02040503050406030204" pitchFamily="18" charset="0"/>
                <a:cs typeface="Times New Roman" pitchFamily="18" charset="0"/>
              </a:rPr>
              <a:t>GDCĐ?</a:t>
            </a:r>
            <a:endParaRPr lang="en-US" sz="2600" b="1" dirty="0">
              <a:solidFill>
                <a:srgbClr val="C00000"/>
              </a:solidFill>
              <a:latin typeface="Times New Roman" pitchFamily="18" charset="0"/>
              <a:ea typeface="Cambria" panose="02040503050406030204" pitchFamily="18" charset="0"/>
              <a:cs typeface="Times New Roman" pitchFamily="18" charset="0"/>
            </a:endParaRPr>
          </a:p>
        </p:txBody>
      </p:sp>
    </p:spTree>
    <p:extLst>
      <p:ext uri="{BB962C8B-B14F-4D97-AF65-F5344CB8AC3E}">
        <p14:creationId xmlns:p14="http://schemas.microsoft.com/office/powerpoint/2010/main" val="13803748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rot="2700000">
            <a:off x="3770156" y="2401293"/>
            <a:ext cx="1344000" cy="1008000"/>
          </a:xfrm>
          <a:prstGeom prst="roundRect">
            <a:avLst>
              <a:gd name="adj" fmla="val 134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endParaRPr lang="ko-KR" altLang="en-US" sz="2400">
              <a:solidFill>
                <a:prstClr val="black">
                  <a:lumMod val="75000"/>
                  <a:lumOff val="25000"/>
                </a:prstClr>
              </a:solidFill>
              <a:latin typeface="Arial" panose="020B0604020202020204"/>
            </a:endParaRPr>
          </a:p>
        </p:txBody>
      </p:sp>
      <p:sp>
        <p:nvSpPr>
          <p:cNvPr id="7" name="Rounded Rectangle 6"/>
          <p:cNvSpPr/>
          <p:nvPr/>
        </p:nvSpPr>
        <p:spPr>
          <a:xfrm rot="2700000">
            <a:off x="3971324" y="4323849"/>
            <a:ext cx="1344000" cy="1008000"/>
          </a:xfrm>
          <a:prstGeom prst="roundRect">
            <a:avLst>
              <a:gd name="adj" fmla="val 134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endParaRPr lang="ko-KR" altLang="en-US" sz="2400">
              <a:solidFill>
                <a:prstClr val="black">
                  <a:lumMod val="75000"/>
                  <a:lumOff val="25000"/>
                </a:prstClr>
              </a:solidFill>
              <a:latin typeface="Arial" panose="020B0604020202020204"/>
            </a:endParaRPr>
          </a:p>
        </p:txBody>
      </p:sp>
      <p:sp>
        <p:nvSpPr>
          <p:cNvPr id="8" name="Rounded Rectangle 7"/>
          <p:cNvSpPr/>
          <p:nvPr/>
        </p:nvSpPr>
        <p:spPr>
          <a:xfrm rot="2700000">
            <a:off x="3115228" y="3392624"/>
            <a:ext cx="1344000" cy="1008000"/>
          </a:xfrm>
          <a:prstGeom prst="roundRect">
            <a:avLst>
              <a:gd name="adj" fmla="val 134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endParaRPr lang="ko-KR" altLang="en-US" sz="2400">
              <a:solidFill>
                <a:prstClr val="black">
                  <a:lumMod val="75000"/>
                  <a:lumOff val="25000"/>
                </a:prstClr>
              </a:solidFill>
              <a:latin typeface="Arial" panose="020B0604020202020204"/>
            </a:endParaRPr>
          </a:p>
        </p:txBody>
      </p:sp>
      <p:sp>
        <p:nvSpPr>
          <p:cNvPr id="9" name="Rounded Rectangle 8"/>
          <p:cNvSpPr/>
          <p:nvPr/>
        </p:nvSpPr>
        <p:spPr>
          <a:xfrm rot="2700000">
            <a:off x="4699404" y="3392624"/>
            <a:ext cx="1344000" cy="1008000"/>
          </a:xfrm>
          <a:prstGeom prst="roundRect">
            <a:avLst>
              <a:gd name="adj" fmla="val 134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endParaRPr lang="ko-KR" altLang="en-US" sz="2400">
              <a:solidFill>
                <a:prstClr val="black">
                  <a:lumMod val="75000"/>
                  <a:lumOff val="25000"/>
                </a:prstClr>
              </a:solidFill>
              <a:latin typeface="Arial" panose="020B0604020202020204"/>
            </a:endParaRPr>
          </a:p>
        </p:txBody>
      </p:sp>
      <p:sp>
        <p:nvSpPr>
          <p:cNvPr id="15" name="TextBox 14"/>
          <p:cNvSpPr txBox="1"/>
          <p:nvPr/>
        </p:nvSpPr>
        <p:spPr>
          <a:xfrm>
            <a:off x="41766" y="4191000"/>
            <a:ext cx="3181214" cy="2246769"/>
          </a:xfrm>
          <a:prstGeom prst="rect">
            <a:avLst/>
          </a:prstGeom>
          <a:noFill/>
        </p:spPr>
        <p:txBody>
          <a:bodyPr wrap="square" rtlCol="0" anchor="ctr">
            <a:spAutoFit/>
          </a:bodyPr>
          <a:lstStyle/>
          <a:p>
            <a:pPr algn="just"/>
            <a:r>
              <a:rPr lang="en-US" sz="2000" dirty="0" smtClean="0">
                <a:latin typeface="Times New Roman" pitchFamily="18" charset="0"/>
                <a:ea typeface="Cambria" panose="02040503050406030204" pitchFamily="18" charset="0"/>
                <a:cs typeface="Times New Roman" pitchFamily="18" charset="0"/>
              </a:rPr>
              <a:t>     </a:t>
            </a:r>
            <a:r>
              <a:rPr lang="en-US" sz="2000" b="1" dirty="0" smtClean="0">
                <a:latin typeface="Times New Roman" pitchFamily="18" charset="0"/>
                <a:ea typeface="Cambria" panose="02040503050406030204" pitchFamily="18" charset="0"/>
                <a:cs typeface="Times New Roman" pitchFamily="18" charset="0"/>
              </a:rPr>
              <a:t>Ba </a:t>
            </a:r>
            <a:r>
              <a:rPr lang="en-US" sz="2000" b="1" dirty="0" err="1" smtClean="0">
                <a:latin typeface="Times New Roman" pitchFamily="18" charset="0"/>
                <a:ea typeface="Cambria" panose="02040503050406030204" pitchFamily="18" charset="0"/>
                <a:cs typeface="Times New Roman" pitchFamily="18" charset="0"/>
              </a:rPr>
              <a:t>là</a:t>
            </a:r>
            <a:r>
              <a:rPr lang="en-US" sz="2000" b="1"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đào</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tạo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cử</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nhân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cao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đẳng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không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chỉ</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theo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chỉ</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tiêu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như</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kế</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hoạch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nước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mà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còn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theo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những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đơn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đặt</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hàng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khác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những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xu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thế</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dự</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báo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từ</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cầu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học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tập</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từ</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nhiều</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phía</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trong</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xã</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hội</a:t>
            </a:r>
            <a:r>
              <a:rPr lang="en-US" sz="2000" dirty="0" smtClean="0">
                <a:latin typeface="Times New Roman" pitchFamily="18" charset="0"/>
                <a:ea typeface="Cambria" panose="02040503050406030204" pitchFamily="18" charset="0"/>
                <a:cs typeface="Times New Roman" pitchFamily="18" charset="0"/>
              </a:rPr>
              <a:t>. </a:t>
            </a:r>
            <a:endParaRPr lang="en-US" sz="2000" dirty="0">
              <a:latin typeface="Times New Roman" pitchFamily="18" charset="0"/>
              <a:ea typeface="Cambria" panose="02040503050406030204" pitchFamily="18" charset="0"/>
              <a:cs typeface="Times New Roman" pitchFamily="18" charset="0"/>
            </a:endParaRPr>
          </a:p>
        </p:txBody>
      </p:sp>
      <p:sp>
        <p:nvSpPr>
          <p:cNvPr id="18" name="TextBox 17"/>
          <p:cNvSpPr txBox="1"/>
          <p:nvPr/>
        </p:nvSpPr>
        <p:spPr>
          <a:xfrm>
            <a:off x="6202962" y="990600"/>
            <a:ext cx="2592287" cy="2246769"/>
          </a:xfrm>
          <a:prstGeom prst="rect">
            <a:avLst/>
          </a:prstGeom>
          <a:noFill/>
        </p:spPr>
        <p:txBody>
          <a:bodyPr wrap="square" rtlCol="0" anchor="ctr">
            <a:spAutoFit/>
          </a:bodyPr>
          <a:lstStyle/>
          <a:p>
            <a:pPr algn="just"/>
            <a:r>
              <a:rPr lang="en-US" sz="2000" b="1"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Hai</a:t>
            </a:r>
            <a:r>
              <a:rPr lang="en-US" sz="2000" b="1"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là</a:t>
            </a:r>
            <a:r>
              <a:rPr lang="en-US" sz="2000" b="1"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a:t>
            </a:r>
            <a:r>
              <a:rPr lang="en-US" sz="2000" dirty="0" err="1" smtClean="0">
                <a:latin typeface="Times New Roman" pitchFamily="18" charset="0"/>
                <a:ea typeface="Cambria" panose="02040503050406030204" pitchFamily="18" charset="0"/>
                <a:cs typeface="Times New Roman" pitchFamily="18" charset="0"/>
              </a:rPr>
              <a:t>ào</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tạo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đại</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học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không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chỉ</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dựa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vào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nguồn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ngân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sách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của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nước</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mà</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còn</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phải</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dựa</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vào</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các</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nguồn</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lực</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khác</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có</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thể</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huy</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động</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được</a:t>
            </a:r>
            <a:r>
              <a:rPr lang="en-US" sz="2000" dirty="0" smtClean="0">
                <a:latin typeface="Times New Roman" pitchFamily="18" charset="0"/>
                <a:ea typeface="Cambria" panose="02040503050406030204" pitchFamily="18" charset="0"/>
                <a:cs typeface="Times New Roman" pitchFamily="18" charset="0"/>
              </a:rPr>
              <a:t>.</a:t>
            </a:r>
            <a:endParaRPr lang="en-US" sz="2000" dirty="0">
              <a:latin typeface="Times New Roman" pitchFamily="18" charset="0"/>
              <a:ea typeface="Cambria" panose="02040503050406030204" pitchFamily="18" charset="0"/>
              <a:cs typeface="Times New Roman" pitchFamily="18" charset="0"/>
            </a:endParaRPr>
          </a:p>
        </p:txBody>
      </p:sp>
      <p:sp>
        <p:nvSpPr>
          <p:cNvPr id="27" name="TextBox 26"/>
          <p:cNvSpPr txBox="1"/>
          <p:nvPr/>
        </p:nvSpPr>
        <p:spPr>
          <a:xfrm>
            <a:off x="3856894" y="3481127"/>
            <a:ext cx="555188" cy="830997"/>
          </a:xfrm>
          <a:prstGeom prst="rect">
            <a:avLst/>
          </a:prstGeom>
          <a:noFill/>
        </p:spPr>
        <p:txBody>
          <a:bodyPr wrap="square" rtlCol="0" anchor="ctr">
            <a:spAutoFit/>
          </a:bodyPr>
          <a:lstStyle/>
          <a:p>
            <a:pPr algn="ctr" defTabSz="1218565" latinLnBrk="1"/>
            <a:r>
              <a:rPr lang="en-US" altLang="ko-KR" sz="4800" b="1" dirty="0">
                <a:solidFill>
                  <a:prstClr val="white"/>
                </a:solidFill>
                <a:latin typeface="Arial" panose="020B0604020202020204"/>
                <a:cs typeface="Arial" panose="020B0604020202020204" pitchFamily="34" charset="0"/>
              </a:rPr>
              <a:t>B</a:t>
            </a:r>
            <a:endParaRPr lang="ko-KR" altLang="en-US" sz="4800" b="1" dirty="0">
              <a:solidFill>
                <a:prstClr val="white"/>
              </a:solidFill>
              <a:latin typeface="Arial" panose="020B0604020202020204"/>
              <a:cs typeface="Arial" panose="020B0604020202020204" pitchFamily="34" charset="0"/>
            </a:endParaRPr>
          </a:p>
        </p:txBody>
      </p:sp>
      <p:sp>
        <p:nvSpPr>
          <p:cNvPr id="28" name="TextBox 27"/>
          <p:cNvSpPr txBox="1"/>
          <p:nvPr/>
        </p:nvSpPr>
        <p:spPr>
          <a:xfrm>
            <a:off x="4739869" y="3398831"/>
            <a:ext cx="555188" cy="830997"/>
          </a:xfrm>
          <a:prstGeom prst="rect">
            <a:avLst/>
          </a:prstGeom>
          <a:noFill/>
        </p:spPr>
        <p:txBody>
          <a:bodyPr wrap="square" rtlCol="0" anchor="ctr">
            <a:spAutoFit/>
          </a:bodyPr>
          <a:lstStyle/>
          <a:p>
            <a:pPr algn="ctr" defTabSz="1218565" latinLnBrk="1"/>
            <a:r>
              <a:rPr lang="en-US" altLang="ko-KR" sz="4800" b="1" dirty="0">
                <a:solidFill>
                  <a:prstClr val="white"/>
                </a:solidFill>
                <a:latin typeface="Arial" panose="020B0604020202020204"/>
                <a:cs typeface="Arial" panose="020B0604020202020204" pitchFamily="34" charset="0"/>
              </a:rPr>
              <a:t>D</a:t>
            </a:r>
            <a:endParaRPr lang="ko-KR" altLang="en-US" sz="4800" b="1" dirty="0">
              <a:solidFill>
                <a:prstClr val="white"/>
              </a:solidFill>
              <a:latin typeface="Arial" panose="020B0604020202020204"/>
              <a:cs typeface="Arial" panose="020B0604020202020204" pitchFamily="34" charset="0"/>
            </a:endParaRPr>
          </a:p>
        </p:txBody>
      </p:sp>
      <p:sp>
        <p:nvSpPr>
          <p:cNvPr id="29" name="TextBox 28"/>
          <p:cNvSpPr txBox="1"/>
          <p:nvPr/>
        </p:nvSpPr>
        <p:spPr>
          <a:xfrm>
            <a:off x="4301722" y="4024243"/>
            <a:ext cx="555188" cy="830997"/>
          </a:xfrm>
          <a:prstGeom prst="rect">
            <a:avLst/>
          </a:prstGeom>
          <a:noFill/>
        </p:spPr>
        <p:txBody>
          <a:bodyPr wrap="square" rtlCol="0" anchor="ctr">
            <a:spAutoFit/>
          </a:bodyPr>
          <a:lstStyle/>
          <a:p>
            <a:pPr algn="ctr" defTabSz="1218565" latinLnBrk="1"/>
            <a:r>
              <a:rPr lang="en-US" altLang="ko-KR" sz="4800" b="1" dirty="0">
                <a:solidFill>
                  <a:prstClr val="white"/>
                </a:solidFill>
                <a:latin typeface="Arial" panose="020B0604020202020204"/>
                <a:cs typeface="Arial" panose="020B0604020202020204" pitchFamily="34" charset="0"/>
              </a:rPr>
              <a:t>C</a:t>
            </a:r>
            <a:endParaRPr lang="ko-KR" altLang="en-US" sz="4800" b="1" dirty="0">
              <a:solidFill>
                <a:prstClr val="white"/>
              </a:solidFill>
              <a:latin typeface="Arial" panose="020B0604020202020204"/>
              <a:cs typeface="Arial" panose="020B0604020202020204" pitchFamily="34" charset="0"/>
            </a:endParaRPr>
          </a:p>
        </p:txBody>
      </p:sp>
      <p:sp>
        <p:nvSpPr>
          <p:cNvPr id="30" name="TextBox 29"/>
          <p:cNvSpPr txBox="1"/>
          <p:nvPr/>
        </p:nvSpPr>
        <p:spPr>
          <a:xfrm>
            <a:off x="4301722" y="2872115"/>
            <a:ext cx="555188" cy="830997"/>
          </a:xfrm>
          <a:prstGeom prst="rect">
            <a:avLst/>
          </a:prstGeom>
          <a:noFill/>
        </p:spPr>
        <p:txBody>
          <a:bodyPr wrap="square" rtlCol="0" anchor="ctr">
            <a:spAutoFit/>
          </a:bodyPr>
          <a:lstStyle/>
          <a:p>
            <a:pPr algn="ctr" defTabSz="1218565" latinLnBrk="1"/>
            <a:r>
              <a:rPr lang="en-US" altLang="ko-KR" sz="4800" b="1" dirty="0">
                <a:solidFill>
                  <a:prstClr val="white"/>
                </a:solidFill>
                <a:latin typeface="Arial" panose="020B0604020202020204"/>
                <a:cs typeface="Arial" panose="020B0604020202020204" pitchFamily="34" charset="0"/>
              </a:rPr>
              <a:t>A</a:t>
            </a:r>
            <a:endParaRPr lang="ko-KR" altLang="en-US" sz="4800" b="1" dirty="0">
              <a:solidFill>
                <a:prstClr val="white"/>
              </a:solidFill>
              <a:latin typeface="Arial" panose="020B0604020202020204"/>
              <a:cs typeface="Arial" panose="020B0604020202020204" pitchFamily="34" charset="0"/>
            </a:endParaRPr>
          </a:p>
        </p:txBody>
      </p:sp>
      <p:sp>
        <p:nvSpPr>
          <p:cNvPr id="34" name="Rounded Rectangle 33"/>
          <p:cNvSpPr/>
          <p:nvPr/>
        </p:nvSpPr>
        <p:spPr>
          <a:xfrm rot="2700000">
            <a:off x="4086135" y="4409958"/>
            <a:ext cx="1114379" cy="835784"/>
          </a:xfrm>
          <a:custGeom>
            <a:avLst/>
            <a:gdLst/>
            <a:ahLst/>
            <a:cxnLst/>
            <a:rect l="l" t="t" r="r" b="b"/>
            <a:pathLst>
              <a:path w="835784" h="835784">
                <a:moveTo>
                  <a:pt x="0" y="704196"/>
                </a:moveTo>
                <a:lnTo>
                  <a:pt x="704196" y="0"/>
                </a:lnTo>
                <a:lnTo>
                  <a:pt x="723229" y="0"/>
                </a:lnTo>
                <a:cubicBezTo>
                  <a:pt x="785391" y="0"/>
                  <a:pt x="835784" y="50393"/>
                  <a:pt x="835784" y="112555"/>
                </a:cubicBezTo>
                <a:lnTo>
                  <a:pt x="835784" y="723229"/>
                </a:lnTo>
                <a:cubicBezTo>
                  <a:pt x="835784" y="785391"/>
                  <a:pt x="785391" y="835784"/>
                  <a:pt x="723229" y="835784"/>
                </a:cubicBezTo>
                <a:lnTo>
                  <a:pt x="112555" y="835784"/>
                </a:lnTo>
                <a:cubicBezTo>
                  <a:pt x="50393" y="835784"/>
                  <a:pt x="0" y="785391"/>
                  <a:pt x="0" y="72322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endParaRPr lang="ko-KR" altLang="en-US" sz="2400">
              <a:solidFill>
                <a:prstClr val="black">
                  <a:lumMod val="75000"/>
                  <a:lumOff val="25000"/>
                </a:prstClr>
              </a:solidFill>
              <a:latin typeface="Arial" panose="020B0604020202020204"/>
            </a:endParaRPr>
          </a:p>
        </p:txBody>
      </p:sp>
      <p:sp>
        <p:nvSpPr>
          <p:cNvPr id="36" name="Rounded Rectangle 33"/>
          <p:cNvSpPr/>
          <p:nvPr/>
        </p:nvSpPr>
        <p:spPr>
          <a:xfrm rot="8100000">
            <a:off x="3369336" y="3339433"/>
            <a:ext cx="835784" cy="1114379"/>
          </a:xfrm>
          <a:custGeom>
            <a:avLst/>
            <a:gdLst/>
            <a:ahLst/>
            <a:cxnLst/>
            <a:rect l="l" t="t" r="r" b="b"/>
            <a:pathLst>
              <a:path w="835784" h="835784">
                <a:moveTo>
                  <a:pt x="0" y="704196"/>
                </a:moveTo>
                <a:lnTo>
                  <a:pt x="704196" y="0"/>
                </a:lnTo>
                <a:lnTo>
                  <a:pt x="723229" y="0"/>
                </a:lnTo>
                <a:cubicBezTo>
                  <a:pt x="785391" y="0"/>
                  <a:pt x="835784" y="50393"/>
                  <a:pt x="835784" y="112555"/>
                </a:cubicBezTo>
                <a:lnTo>
                  <a:pt x="835784" y="723229"/>
                </a:lnTo>
                <a:cubicBezTo>
                  <a:pt x="835784" y="785391"/>
                  <a:pt x="785391" y="835784"/>
                  <a:pt x="723229" y="835784"/>
                </a:cubicBezTo>
                <a:lnTo>
                  <a:pt x="112555" y="835784"/>
                </a:lnTo>
                <a:cubicBezTo>
                  <a:pt x="50393" y="835784"/>
                  <a:pt x="0" y="785391"/>
                  <a:pt x="0" y="72322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endParaRPr lang="ko-KR" altLang="en-US" sz="2400">
              <a:solidFill>
                <a:prstClr val="black">
                  <a:lumMod val="75000"/>
                  <a:lumOff val="25000"/>
                </a:prstClr>
              </a:solidFill>
              <a:latin typeface="Arial" panose="020B0604020202020204"/>
            </a:endParaRPr>
          </a:p>
        </p:txBody>
      </p:sp>
      <p:sp>
        <p:nvSpPr>
          <p:cNvPr id="37" name="Rounded Rectangle 33"/>
          <p:cNvSpPr/>
          <p:nvPr/>
        </p:nvSpPr>
        <p:spPr>
          <a:xfrm rot="13500000">
            <a:off x="3884968" y="2487402"/>
            <a:ext cx="1114379" cy="835784"/>
          </a:xfrm>
          <a:custGeom>
            <a:avLst/>
            <a:gdLst/>
            <a:ahLst/>
            <a:cxnLst/>
            <a:rect l="l" t="t" r="r" b="b"/>
            <a:pathLst>
              <a:path w="835784" h="835784">
                <a:moveTo>
                  <a:pt x="0" y="704196"/>
                </a:moveTo>
                <a:lnTo>
                  <a:pt x="704196" y="0"/>
                </a:lnTo>
                <a:lnTo>
                  <a:pt x="723229" y="0"/>
                </a:lnTo>
                <a:cubicBezTo>
                  <a:pt x="785391" y="0"/>
                  <a:pt x="835784" y="50393"/>
                  <a:pt x="835784" y="112555"/>
                </a:cubicBezTo>
                <a:lnTo>
                  <a:pt x="835784" y="723229"/>
                </a:lnTo>
                <a:cubicBezTo>
                  <a:pt x="835784" y="785391"/>
                  <a:pt x="785391" y="835784"/>
                  <a:pt x="723229" y="835784"/>
                </a:cubicBezTo>
                <a:lnTo>
                  <a:pt x="112555" y="835784"/>
                </a:lnTo>
                <a:cubicBezTo>
                  <a:pt x="50393" y="835784"/>
                  <a:pt x="0" y="785391"/>
                  <a:pt x="0" y="72322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endParaRPr lang="ko-KR" altLang="en-US" sz="2400">
              <a:solidFill>
                <a:prstClr val="white"/>
              </a:solidFill>
              <a:latin typeface="Arial" panose="020B0604020202020204"/>
            </a:endParaRPr>
          </a:p>
        </p:txBody>
      </p:sp>
      <p:sp>
        <p:nvSpPr>
          <p:cNvPr id="38" name="Rounded Rectangle 33"/>
          <p:cNvSpPr/>
          <p:nvPr/>
        </p:nvSpPr>
        <p:spPr>
          <a:xfrm rot="18900000">
            <a:off x="4953510" y="3335359"/>
            <a:ext cx="835784" cy="1114379"/>
          </a:xfrm>
          <a:custGeom>
            <a:avLst/>
            <a:gdLst/>
            <a:ahLst/>
            <a:cxnLst/>
            <a:rect l="l" t="t" r="r" b="b"/>
            <a:pathLst>
              <a:path w="835784" h="835784">
                <a:moveTo>
                  <a:pt x="0" y="704196"/>
                </a:moveTo>
                <a:lnTo>
                  <a:pt x="704196" y="0"/>
                </a:lnTo>
                <a:lnTo>
                  <a:pt x="723229" y="0"/>
                </a:lnTo>
                <a:cubicBezTo>
                  <a:pt x="785391" y="0"/>
                  <a:pt x="835784" y="50393"/>
                  <a:pt x="835784" y="112555"/>
                </a:cubicBezTo>
                <a:lnTo>
                  <a:pt x="835784" y="723229"/>
                </a:lnTo>
                <a:cubicBezTo>
                  <a:pt x="835784" y="785391"/>
                  <a:pt x="785391" y="835784"/>
                  <a:pt x="723229" y="835784"/>
                </a:cubicBezTo>
                <a:lnTo>
                  <a:pt x="112555" y="835784"/>
                </a:lnTo>
                <a:cubicBezTo>
                  <a:pt x="50393" y="835784"/>
                  <a:pt x="0" y="785391"/>
                  <a:pt x="0" y="72322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endParaRPr lang="ko-KR" altLang="en-US" sz="2400">
              <a:solidFill>
                <a:prstClr val="white"/>
              </a:solidFill>
              <a:latin typeface="Arial" panose="020B0604020202020204"/>
            </a:endParaRPr>
          </a:p>
        </p:txBody>
      </p:sp>
      <p:sp>
        <p:nvSpPr>
          <p:cNvPr id="2" name="Rectangle 1"/>
          <p:cNvSpPr/>
          <p:nvPr/>
        </p:nvSpPr>
        <p:spPr>
          <a:xfrm>
            <a:off x="656468" y="152400"/>
            <a:ext cx="8106532" cy="523220"/>
          </a:xfrm>
          <a:prstGeom prst="rect">
            <a:avLst/>
          </a:prstGeom>
        </p:spPr>
        <p:txBody>
          <a:bodyPr wrap="square">
            <a:spAutoFit/>
          </a:bodyPr>
          <a:lstStyle/>
          <a:p>
            <a:pPr algn="just"/>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Những</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đổi</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mới</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bước</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dầu</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600" b="1" dirty="0" err="1" smtClean="0">
                <a:solidFill>
                  <a:srgbClr val="C00000"/>
                </a:solidFill>
                <a:latin typeface="Times New Roman" pitchFamily="18" charset="0"/>
                <a:ea typeface="Cambria" panose="02040503050406030204" pitchFamily="18" charset="0"/>
                <a:cs typeface="Times New Roman" pitchFamily="18" charset="0"/>
              </a:rPr>
              <a:t>trong</a:t>
            </a:r>
            <a:r>
              <a:rPr lang="en-US" sz="2600" b="1" dirty="0" smtClean="0">
                <a:solidFill>
                  <a:srgbClr val="C00000"/>
                </a:solidFill>
                <a:latin typeface="Times New Roman" pitchFamily="18" charset="0"/>
                <a:ea typeface="Cambria" panose="02040503050406030204" pitchFamily="18" charset="0"/>
                <a:cs typeface="Times New Roman" pitchFamily="18" charset="0"/>
              </a:rPr>
              <a:t> QLNN </a:t>
            </a:r>
            <a:r>
              <a:rPr lang="en-US" sz="2600" b="1" dirty="0" err="1" smtClean="0">
                <a:solidFill>
                  <a:srgbClr val="C00000"/>
                </a:solidFill>
                <a:latin typeface="Times New Roman" pitchFamily="18" charset="0"/>
                <a:ea typeface="Cambria" panose="02040503050406030204" pitchFamily="18" charset="0"/>
                <a:cs typeface="Times New Roman" pitchFamily="18" charset="0"/>
              </a:rPr>
              <a:t>về</a:t>
            </a:r>
            <a:r>
              <a:rPr lang="en-US" sz="2600" b="1" dirty="0" smtClean="0">
                <a:solidFill>
                  <a:srgbClr val="C00000"/>
                </a:solidFill>
                <a:latin typeface="Times New Roman" pitchFamily="18" charset="0"/>
                <a:ea typeface="Cambria" panose="02040503050406030204" pitchFamily="18" charset="0"/>
                <a:cs typeface="Times New Roman" pitchFamily="18" charset="0"/>
              </a:rPr>
              <a:t> </a:t>
            </a:r>
            <a:r>
              <a:rPr lang="en-US" sz="2800" b="1" dirty="0">
                <a:latin typeface="Times New Roman" pitchFamily="18" charset="0"/>
                <a:ea typeface="Cambria" panose="02040503050406030204" pitchFamily="18" charset="0"/>
                <a:cs typeface="Times New Roman" pitchFamily="18" charset="0"/>
              </a:rPr>
              <a:t>GDCĐ</a:t>
            </a:r>
            <a:endParaRPr lang="en-US" sz="2600" b="1" dirty="0">
              <a:solidFill>
                <a:srgbClr val="C00000"/>
              </a:solidFill>
              <a:latin typeface="Times New Roman" pitchFamily="18" charset="0"/>
              <a:ea typeface="Cambria" panose="02040503050406030204" pitchFamily="18" charset="0"/>
              <a:cs typeface="Times New Roman" pitchFamily="18" charset="0"/>
            </a:endParaRPr>
          </a:p>
        </p:txBody>
      </p:sp>
      <p:sp>
        <p:nvSpPr>
          <p:cNvPr id="3" name="Rectangle 2"/>
          <p:cNvSpPr/>
          <p:nvPr/>
        </p:nvSpPr>
        <p:spPr>
          <a:xfrm>
            <a:off x="41766" y="914400"/>
            <a:ext cx="3055976" cy="2862322"/>
          </a:xfrm>
          <a:prstGeom prst="rect">
            <a:avLst/>
          </a:prstGeom>
        </p:spPr>
        <p:txBody>
          <a:bodyPr wrap="square">
            <a:spAutoFit/>
          </a:bodyPr>
          <a:lstStyle/>
          <a:p>
            <a:pPr algn="just"/>
            <a:r>
              <a:rPr lang="en-US" sz="2000" b="1" dirty="0">
                <a:latin typeface="Times New Roman" pitchFamily="18" charset="0"/>
                <a:ea typeface="Cambria" panose="02040503050406030204" pitchFamily="18" charset="0"/>
                <a:cs typeface="Times New Roman" pitchFamily="18" charset="0"/>
              </a:rPr>
              <a:t> </a:t>
            </a:r>
            <a:r>
              <a:rPr lang="en-US" sz="2000" b="1"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Một</a:t>
            </a:r>
            <a:r>
              <a:rPr lang="en-US" sz="2000" b="1"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là</a:t>
            </a:r>
            <a:r>
              <a:rPr lang="en-US" sz="2000" b="1"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a:t>
            </a:r>
            <a:r>
              <a:rPr lang="en-US" sz="2000" dirty="0" err="1" smtClean="0">
                <a:latin typeface="Times New Roman" pitchFamily="18" charset="0"/>
                <a:ea typeface="Cambria" panose="02040503050406030204" pitchFamily="18" charset="0"/>
                <a:cs typeface="Times New Roman" pitchFamily="18" charset="0"/>
              </a:rPr>
              <a:t>ào</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tạo</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cử</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nhân</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cao</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đẳng</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không</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chỉ</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nhằm</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thỏa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mãn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cầu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của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biên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chế</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nước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kinh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tế</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quốc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doanh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mà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còn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phải</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đáp</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ứng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cầu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của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các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thành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phần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kinh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tế</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khác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nhau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cầu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học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tập</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của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nhân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dân</a:t>
            </a:r>
            <a:r>
              <a:rPr lang="en-US" sz="2000" dirty="0">
                <a:latin typeface="Times New Roman" pitchFamily="18" charset="0"/>
                <a:ea typeface="Cambria" panose="02040503050406030204" pitchFamily="18" charset="0"/>
                <a:cs typeface="Times New Roman" pitchFamily="18" charset="0"/>
              </a:rPr>
              <a:t>.</a:t>
            </a:r>
          </a:p>
        </p:txBody>
      </p:sp>
      <p:sp>
        <p:nvSpPr>
          <p:cNvPr id="4" name="Rectangle 3"/>
          <p:cNvSpPr/>
          <p:nvPr/>
        </p:nvSpPr>
        <p:spPr>
          <a:xfrm>
            <a:off x="6172200" y="3505200"/>
            <a:ext cx="2819400" cy="3170099"/>
          </a:xfrm>
          <a:prstGeom prst="rect">
            <a:avLst/>
          </a:prstGeom>
        </p:spPr>
        <p:txBody>
          <a:bodyPr wrap="square">
            <a:spAutoFit/>
          </a:bodyPr>
          <a:lstStyle/>
          <a:p>
            <a:pPr algn="just"/>
            <a:r>
              <a:rPr lang="en-US" sz="2000"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Bốn</a:t>
            </a:r>
            <a:r>
              <a:rPr lang="en-US" sz="2000" b="1"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là</a:t>
            </a:r>
            <a:r>
              <a:rPr lang="en-US" sz="2000" b="1"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a:t>
            </a:r>
            <a:r>
              <a:rPr lang="en-US" sz="2000" dirty="0" err="1" smtClean="0">
                <a:latin typeface="Times New Roman" pitchFamily="18" charset="0"/>
                <a:ea typeface="Cambria" panose="02040503050406030204" pitchFamily="18" charset="0"/>
                <a:cs typeface="Times New Roman" pitchFamily="18" charset="0"/>
              </a:rPr>
              <a:t>ào</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tạo</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cao</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đẳng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không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nhất</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thiết</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gắn</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với</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việc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phân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công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công</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tác</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cho</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người</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tốt</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nghiệp</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theo</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thời</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bao</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cấp</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mà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chủ</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yếu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là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tạo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điều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kiện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về</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trình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độ</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phẩm</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chất</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năng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lực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để</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người</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học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tự</a:t>
            </a:r>
            <a:r>
              <a:rPr lang="en-US" sz="2000" dirty="0">
                <a:latin typeface="Times New Roman" pitchFamily="18" charset="0"/>
                <a:ea typeface="Cambria" panose="02040503050406030204" pitchFamily="18" charset="0"/>
                <a:cs typeface="Times New Roman" pitchFamily="18" charset="0"/>
              </a:rPr>
              <a:t> tin, </a:t>
            </a:r>
            <a:r>
              <a:rPr lang="en-US" sz="2000" dirty="0" err="1">
                <a:latin typeface="Times New Roman" pitchFamily="18" charset="0"/>
                <a:ea typeface="Cambria" panose="02040503050406030204" pitchFamily="18" charset="0"/>
                <a:cs typeface="Times New Roman" pitchFamily="18" charset="0"/>
              </a:rPr>
              <a:t>tự</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tạo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việc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làm</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trong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mọi</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thành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phần</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kinh</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tế</a:t>
            </a:r>
            <a:r>
              <a:rPr lang="en-US" sz="2000" dirty="0" smtClean="0">
                <a:latin typeface="Times New Roman" pitchFamily="18" charset="0"/>
                <a:ea typeface="Cambria" panose="02040503050406030204" pitchFamily="18" charset="0"/>
                <a:cs typeface="Times New Roman" pitchFamily="18" charset="0"/>
              </a:rPr>
              <a:t>.</a:t>
            </a:r>
            <a:endParaRPr lang="en-US" sz="2000" dirty="0">
              <a:latin typeface="Times New Roman" pitchFamily="18" charset="0"/>
              <a:ea typeface="Cambria" panose="02040503050406030204" pitchFamily="18" charset="0"/>
              <a:cs typeface="Times New Roman" pitchFamily="18" charset="0"/>
            </a:endParaRPr>
          </a:p>
        </p:txBody>
      </p:sp>
    </p:spTree>
    <p:extLst>
      <p:ext uri="{BB962C8B-B14F-4D97-AF65-F5344CB8AC3E}">
        <p14:creationId xmlns:p14="http://schemas.microsoft.com/office/powerpoint/2010/main" val="34220076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331720" y="1612392"/>
            <a:ext cx="2625581" cy="2022882"/>
            <a:chOff x="2771800" y="2419161"/>
            <a:chExt cx="3500774" cy="2022882"/>
          </a:xfrm>
          <a:solidFill>
            <a:srgbClr val="008000"/>
          </a:solidFill>
        </p:grpSpPr>
        <p:sp>
          <p:nvSpPr>
            <p:cNvPr id="5" name="Oval 4"/>
            <p:cNvSpPr/>
            <p:nvPr/>
          </p:nvSpPr>
          <p:spPr>
            <a:xfrm>
              <a:off x="2771800" y="2419161"/>
              <a:ext cx="2016224" cy="2016224"/>
            </a:xfrm>
            <a:prstGeom prst="ellipse">
              <a:avLst/>
            </a:prstGeom>
            <a:grp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2700" b="0" i="0" u="none" strike="noStrike" kern="0" cap="none" spc="0" normalizeH="0" baseline="0" noProof="0" dirty="0" smtClean="0">
                <a:ln>
                  <a:noFill/>
                </a:ln>
                <a:solidFill>
                  <a:prstClr val="white"/>
                </a:solidFill>
                <a:effectLst/>
                <a:uLnTx/>
                <a:uFillTx/>
                <a:latin typeface="Arial" panose="020B0604020202020204"/>
                <a:cs typeface="+mn-cs"/>
              </a:endParaRPr>
            </a:p>
          </p:txBody>
        </p:sp>
        <p:sp>
          <p:nvSpPr>
            <p:cNvPr id="6" name="Oval 5"/>
            <p:cNvSpPr/>
            <p:nvPr/>
          </p:nvSpPr>
          <p:spPr>
            <a:xfrm>
              <a:off x="4256350" y="2425819"/>
              <a:ext cx="2016224" cy="2016224"/>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2700" b="0" i="0" u="none" strike="noStrike" kern="0" cap="none" spc="0" normalizeH="0" baseline="0" noProof="0" dirty="0" smtClean="0">
                <a:ln>
                  <a:noFill/>
                </a:ln>
                <a:solidFill>
                  <a:prstClr val="white"/>
                </a:solidFill>
                <a:effectLst/>
                <a:uLnTx/>
                <a:uFillTx/>
                <a:latin typeface="Arial" panose="020B0604020202020204"/>
                <a:cs typeface="+mn-cs"/>
              </a:endParaRPr>
            </a:p>
          </p:txBody>
        </p:sp>
      </p:grpSp>
      <p:cxnSp>
        <p:nvCxnSpPr>
          <p:cNvPr id="7" name="Elbow Connector 10"/>
          <p:cNvCxnSpPr/>
          <p:nvPr/>
        </p:nvCxnSpPr>
        <p:spPr>
          <a:xfrm rot="5400000" flipH="1" flipV="1">
            <a:off x="4113022" y="910848"/>
            <a:ext cx="1022354" cy="432050"/>
          </a:xfrm>
          <a:prstGeom prst="bentConnector3">
            <a:avLst>
              <a:gd name="adj1" fmla="val 99152"/>
            </a:avLst>
          </a:prstGeom>
          <a:noFill/>
          <a:ln w="6350" cap="flat" cmpd="sng" algn="ctr">
            <a:solidFill>
              <a:sysClr val="windowText" lastClr="000000">
                <a:lumMod val="50000"/>
                <a:lumOff val="50000"/>
              </a:sysClr>
            </a:solidFill>
            <a:prstDash val="solid"/>
            <a:miter lim="800000"/>
            <a:headEnd type="oval"/>
            <a:tailEnd type="oval"/>
          </a:ln>
          <a:effectLst/>
        </p:spPr>
      </p:cxnSp>
      <p:cxnSp>
        <p:nvCxnSpPr>
          <p:cNvPr id="9" name="Elbow Connector 32"/>
          <p:cNvCxnSpPr/>
          <p:nvPr/>
        </p:nvCxnSpPr>
        <p:spPr>
          <a:xfrm flipV="1">
            <a:off x="1847088" y="3210572"/>
            <a:ext cx="594811" cy="461888"/>
          </a:xfrm>
          <a:prstGeom prst="bentConnector3">
            <a:avLst>
              <a:gd name="adj1" fmla="val 747"/>
            </a:avLst>
          </a:prstGeom>
          <a:noFill/>
          <a:ln w="6350" cap="flat" cmpd="sng" algn="ctr">
            <a:solidFill>
              <a:sysClr val="windowText" lastClr="000000">
                <a:lumMod val="50000"/>
                <a:lumOff val="50000"/>
              </a:sysClr>
            </a:solidFill>
            <a:prstDash val="solid"/>
            <a:miter lim="800000"/>
            <a:headEnd type="oval"/>
            <a:tailEnd type="oval"/>
          </a:ln>
          <a:effectLst/>
        </p:spPr>
      </p:cxnSp>
      <p:cxnSp>
        <p:nvCxnSpPr>
          <p:cNvPr id="10" name="Elbow Connector 39"/>
          <p:cNvCxnSpPr/>
          <p:nvPr/>
        </p:nvCxnSpPr>
        <p:spPr>
          <a:xfrm rot="10800000">
            <a:off x="4793309" y="3337624"/>
            <a:ext cx="629083" cy="581984"/>
          </a:xfrm>
          <a:prstGeom prst="bentConnector3">
            <a:avLst>
              <a:gd name="adj1" fmla="val 50000"/>
            </a:avLst>
          </a:prstGeom>
          <a:noFill/>
          <a:ln w="6350" cap="flat" cmpd="sng" algn="ctr">
            <a:solidFill>
              <a:sysClr val="windowText" lastClr="000000">
                <a:lumMod val="50000"/>
                <a:lumOff val="50000"/>
              </a:sysClr>
            </a:solidFill>
            <a:prstDash val="solid"/>
            <a:miter lim="800000"/>
            <a:headEnd type="oval"/>
            <a:tailEnd type="oval"/>
          </a:ln>
          <a:effectLst/>
        </p:spPr>
      </p:cxnSp>
      <p:sp>
        <p:nvSpPr>
          <p:cNvPr id="11" name="Block Arc 41"/>
          <p:cNvSpPr/>
          <p:nvPr/>
        </p:nvSpPr>
        <p:spPr>
          <a:xfrm>
            <a:off x="2807411" y="2160747"/>
            <a:ext cx="560786" cy="755570"/>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dirty="0" smtClean="0">
              <a:ln>
                <a:noFill/>
              </a:ln>
              <a:solidFill>
                <a:prstClr val="black"/>
              </a:solidFill>
              <a:effectLst/>
              <a:uLnTx/>
              <a:uFillTx/>
              <a:latin typeface="Arial" panose="020B0604020202020204"/>
              <a:cs typeface="+mn-cs"/>
            </a:endParaRPr>
          </a:p>
        </p:txBody>
      </p:sp>
      <p:sp>
        <p:nvSpPr>
          <p:cNvPr id="12" name="Parallelogram 15"/>
          <p:cNvSpPr/>
          <p:nvPr/>
        </p:nvSpPr>
        <p:spPr>
          <a:xfrm rot="16200000">
            <a:off x="3872253" y="2232556"/>
            <a:ext cx="748036" cy="672720"/>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dirty="0" smtClean="0">
              <a:ln>
                <a:noFill/>
              </a:ln>
              <a:solidFill>
                <a:prstClr val="white"/>
              </a:solidFill>
              <a:effectLst/>
              <a:uLnTx/>
              <a:uFillTx/>
              <a:latin typeface="Arial" panose="020B0604020202020204"/>
              <a:cs typeface="+mn-cs"/>
            </a:endParaRPr>
          </a:p>
        </p:txBody>
      </p:sp>
      <p:sp>
        <p:nvSpPr>
          <p:cNvPr id="13" name="Rounded Rectangle 12"/>
          <p:cNvSpPr/>
          <p:nvPr/>
        </p:nvSpPr>
        <p:spPr>
          <a:xfrm>
            <a:off x="4876800" y="76200"/>
            <a:ext cx="4191000" cy="246233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just">
              <a:defRPr/>
            </a:pPr>
            <a:r>
              <a:rPr lang="en-US" sz="2000" b="1" dirty="0">
                <a:solidFill>
                  <a:schemeClr val="tx1"/>
                </a:solidFill>
                <a:latin typeface="Times New Roman" pitchFamily="18" charset="0"/>
                <a:cs typeface="Times New Roman" pitchFamily="18" charset="0"/>
              </a:rPr>
              <a:t> </a:t>
            </a:r>
            <a:r>
              <a:rPr lang="en-US" sz="2000" b="1" dirty="0" smtClean="0">
                <a:solidFill>
                  <a:schemeClr val="tx1"/>
                </a:solidFill>
                <a:latin typeface="Times New Roman" pitchFamily="18" charset="0"/>
                <a:cs typeface="Times New Roman" pitchFamily="18" charset="0"/>
              </a:rPr>
              <a:t>    </a:t>
            </a:r>
            <a:r>
              <a:rPr lang="vi-VN" sz="2000" i="1" dirty="0">
                <a:solidFill>
                  <a:schemeClr val="tx1"/>
                </a:solidFill>
                <a:latin typeface="Times New Roman" pitchFamily="18" charset="0"/>
                <a:cs typeface="Times New Roman" pitchFamily="18" charset="0"/>
              </a:rPr>
              <a:t>Chương trình </a:t>
            </a:r>
            <a:r>
              <a:rPr lang="en-US" sz="2000" i="1" dirty="0" smtClean="0">
                <a:solidFill>
                  <a:schemeClr val="tx1"/>
                </a:solidFill>
                <a:latin typeface="Times New Roman" pitchFamily="18" charset="0"/>
                <a:cs typeface="Times New Roman" pitchFamily="18" charset="0"/>
              </a:rPr>
              <a:t>1</a:t>
            </a:r>
            <a:r>
              <a:rPr lang="vi-VN" sz="2000" i="1" dirty="0" smtClean="0">
                <a:solidFill>
                  <a:schemeClr val="tx1"/>
                </a:solidFill>
                <a:latin typeface="Times New Roman" pitchFamily="18" charset="0"/>
                <a:cs typeface="Times New Roman" pitchFamily="18" charset="0"/>
              </a:rPr>
              <a:t>:</a:t>
            </a:r>
            <a:r>
              <a:rPr lang="vi-VN" sz="2000" dirty="0" smtClean="0">
                <a:solidFill>
                  <a:schemeClr val="tx1"/>
                </a:solidFill>
                <a:latin typeface="Times New Roman" pitchFamily="18" charset="0"/>
                <a:cs typeface="Times New Roman" pitchFamily="18" charset="0"/>
              </a:rPr>
              <a:t> </a:t>
            </a:r>
            <a:r>
              <a:rPr lang="vi-VN" sz="2000" dirty="0">
                <a:solidFill>
                  <a:schemeClr val="tx1"/>
                </a:solidFill>
                <a:latin typeface="Times New Roman" pitchFamily="18" charset="0"/>
                <a:cs typeface="Times New Roman" pitchFamily="18" charset="0"/>
              </a:rPr>
              <a:t>Cải cách đào tạo nhằm thực hiện những đổi mới bước đầu về cơ cấu hệ thống, mục tiêu, nội dung, phương pháp và quy </a:t>
            </a:r>
            <a:r>
              <a:rPr lang="vi-VN" sz="2000" dirty="0" smtClean="0">
                <a:solidFill>
                  <a:schemeClr val="tx1"/>
                </a:solidFill>
                <a:latin typeface="Times New Roman" pitchFamily="18" charset="0"/>
                <a:cs typeface="Times New Roman" pitchFamily="18" charset="0"/>
              </a:rPr>
              <a:t>tr</a:t>
            </a:r>
            <a:r>
              <a:rPr lang="en-US" sz="2000" dirty="0" err="1" smtClean="0">
                <a:solidFill>
                  <a:schemeClr val="tx1"/>
                </a:solidFill>
                <a:latin typeface="Times New Roman" pitchFamily="18" charset="0"/>
                <a:cs typeface="Times New Roman" pitchFamily="18" charset="0"/>
              </a:rPr>
              <a:t>ình</a:t>
            </a:r>
            <a:r>
              <a:rPr lang="vi-VN" sz="2000" dirty="0" smtClean="0">
                <a:solidFill>
                  <a:schemeClr val="tx1"/>
                </a:solidFill>
                <a:latin typeface="Times New Roman" pitchFamily="18" charset="0"/>
                <a:cs typeface="Times New Roman" pitchFamily="18" charset="0"/>
              </a:rPr>
              <a:t> </a:t>
            </a:r>
            <a:r>
              <a:rPr lang="vi-VN" sz="2000" dirty="0">
                <a:solidFill>
                  <a:schemeClr val="tx1"/>
                </a:solidFill>
                <a:latin typeface="Times New Roman" pitchFamily="18" charset="0"/>
                <a:cs typeface="Times New Roman" pitchFamily="18" charset="0"/>
              </a:rPr>
              <a:t>đào tạo, tạo điều kiện mở rộng quy mô, ổn định và nâng cao chất lượng, hiệu quả đào tạo, phù hợp với những yêu cầu KT - XH</a:t>
            </a:r>
            <a:r>
              <a:rPr lang="vi-VN" sz="2000" dirty="0" smtClean="0">
                <a:solidFill>
                  <a:schemeClr val="tx1"/>
                </a:solidFill>
                <a:latin typeface="Times New Roman" pitchFamily="18" charset="0"/>
                <a:cs typeface="Times New Roman" pitchFamily="18" charset="0"/>
              </a:rPr>
              <a:t>.</a:t>
            </a:r>
            <a:endParaRPr lang="en-US" sz="2000" b="1" dirty="0">
              <a:solidFill>
                <a:schemeClr val="tx1"/>
              </a:solidFill>
              <a:latin typeface="Times New Roman" pitchFamily="18" charset="0"/>
              <a:cs typeface="Times New Roman" pitchFamily="18" charset="0"/>
            </a:endParaRPr>
          </a:p>
        </p:txBody>
      </p:sp>
      <p:sp>
        <p:nvSpPr>
          <p:cNvPr id="14" name="Rounded Rectangle 13"/>
          <p:cNvSpPr/>
          <p:nvPr/>
        </p:nvSpPr>
        <p:spPr>
          <a:xfrm>
            <a:off x="89291" y="3733800"/>
            <a:ext cx="3925498" cy="29718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just">
              <a:defRPr/>
            </a:pPr>
            <a:r>
              <a:rPr lang="en-US" sz="2000" b="1" dirty="0">
                <a:solidFill>
                  <a:schemeClr val="tx1"/>
                </a:solidFill>
                <a:latin typeface="Times New Roman" pitchFamily="18" charset="0"/>
                <a:cs typeface="Times New Roman" pitchFamily="18" charset="0"/>
              </a:rPr>
              <a:t> </a:t>
            </a:r>
            <a:r>
              <a:rPr lang="en-US" sz="2000" b="1" dirty="0" smtClean="0">
                <a:solidFill>
                  <a:schemeClr val="tx1"/>
                </a:solidFill>
                <a:latin typeface="Times New Roman" pitchFamily="18" charset="0"/>
                <a:cs typeface="Times New Roman" pitchFamily="18" charset="0"/>
              </a:rPr>
              <a:t>    </a:t>
            </a:r>
            <a:r>
              <a:rPr lang="vi-VN" sz="2000" i="1" dirty="0">
                <a:solidFill>
                  <a:schemeClr val="tx1"/>
                </a:solidFill>
                <a:latin typeface="Times New Roman" pitchFamily="18" charset="0"/>
                <a:cs typeface="Times New Roman" pitchFamily="18" charset="0"/>
              </a:rPr>
              <a:t>Chương trình</a:t>
            </a:r>
            <a:r>
              <a:rPr lang="vi-VN" sz="2000" dirty="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2</a:t>
            </a:r>
            <a:r>
              <a:rPr lang="en-US" sz="2000" dirty="0">
                <a:solidFill>
                  <a:schemeClr val="tx1"/>
                </a:solidFill>
                <a:latin typeface="Times New Roman" pitchFamily="18" charset="0"/>
                <a:cs typeface="Times New Roman" pitchFamily="18" charset="0"/>
              </a:rPr>
              <a:t>:</a:t>
            </a:r>
            <a:r>
              <a:rPr lang="vi-VN" sz="2000" dirty="0" smtClean="0">
                <a:solidFill>
                  <a:schemeClr val="tx1"/>
                </a:solidFill>
                <a:latin typeface="Times New Roman" pitchFamily="18" charset="0"/>
                <a:cs typeface="Times New Roman" pitchFamily="18" charset="0"/>
              </a:rPr>
              <a:t> </a:t>
            </a:r>
            <a:r>
              <a:rPr lang="vi-VN" sz="2000" dirty="0">
                <a:solidFill>
                  <a:schemeClr val="tx1"/>
                </a:solidFill>
                <a:latin typeface="Times New Roman" pitchFamily="18" charset="0"/>
                <a:cs typeface="Times New Roman" pitchFamily="18" charset="0"/>
              </a:rPr>
              <a:t>Đẩy mạnh NCKH, lao động sản xuất; tăng cường sự liên </a:t>
            </a:r>
            <a:r>
              <a:rPr lang="vi-VN" sz="2000" dirty="0" smtClean="0">
                <a:solidFill>
                  <a:schemeClr val="tx1"/>
                </a:solidFill>
                <a:latin typeface="Times New Roman" pitchFamily="18" charset="0"/>
                <a:cs typeface="Times New Roman" pitchFamily="18" charset="0"/>
              </a:rPr>
              <a:t>kết</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giữa </a:t>
            </a:r>
            <a:r>
              <a:rPr lang="vi-VN" sz="2000" dirty="0">
                <a:solidFill>
                  <a:schemeClr val="tx1"/>
                </a:solidFill>
                <a:latin typeface="Times New Roman" pitchFamily="18" charset="0"/>
                <a:cs typeface="Times New Roman" pitchFamily="18" charset="0"/>
              </a:rPr>
              <a:t>GD đào tạo với KHCN và sản xuất kinh doanh; tạo ra vốn tự có cho trường, cải thiện những điều kiện vật chất kĩ thuật của đào tạo và cải thiện một phần đời sống của GV, </a:t>
            </a:r>
            <a:r>
              <a:rPr lang="en-US" sz="2000" dirty="0" smtClean="0">
                <a:solidFill>
                  <a:schemeClr val="tx1"/>
                </a:solidFill>
                <a:latin typeface="Times New Roman" pitchFamily="18" charset="0"/>
                <a:cs typeface="Times New Roman" pitchFamily="18" charset="0"/>
              </a:rPr>
              <a:t>SV</a:t>
            </a:r>
            <a:r>
              <a:rPr lang="vi-VN" sz="2000" dirty="0" smtClean="0">
                <a:solidFill>
                  <a:schemeClr val="tx1"/>
                </a:solidFill>
                <a:latin typeface="Times New Roman" pitchFamily="18" charset="0"/>
                <a:cs typeface="Times New Roman" pitchFamily="18" charset="0"/>
              </a:rPr>
              <a:t>.</a:t>
            </a:r>
            <a:endParaRPr lang="en-US" sz="2000" b="1" dirty="0">
              <a:solidFill>
                <a:schemeClr val="tx1"/>
              </a:solidFill>
              <a:latin typeface="Times New Roman" pitchFamily="18" charset="0"/>
              <a:cs typeface="Times New Roman" pitchFamily="18" charset="0"/>
            </a:endParaRPr>
          </a:p>
        </p:txBody>
      </p:sp>
      <p:sp>
        <p:nvSpPr>
          <p:cNvPr id="15" name="Rounded Rectangle 14"/>
          <p:cNvSpPr/>
          <p:nvPr/>
        </p:nvSpPr>
        <p:spPr>
          <a:xfrm>
            <a:off x="5419344" y="3577853"/>
            <a:ext cx="3648456" cy="2743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just">
              <a:defRPr/>
            </a:pPr>
            <a:r>
              <a:rPr lang="vi-VN" sz="2000" i="1" dirty="0">
                <a:solidFill>
                  <a:schemeClr val="tx1"/>
                </a:solidFill>
                <a:latin typeface="Times New Roman" pitchFamily="18" charset="0"/>
                <a:cs typeface="Times New Roman" pitchFamily="18" charset="0"/>
              </a:rPr>
              <a:t>Chương trình 3:</a:t>
            </a:r>
            <a:r>
              <a:rPr lang="vi-VN" sz="2000" dirty="0">
                <a:solidFill>
                  <a:schemeClr val="tx1"/>
                </a:solidFill>
                <a:latin typeface="Times New Roman" pitchFamily="18" charset="0"/>
                <a:cs typeface="Times New Roman" pitchFamily="18" charset="0"/>
              </a:rPr>
              <a:t> Đổi mới tổ chức và quản lí, sắp xếp lại mạng lưới các trường đại </a:t>
            </a:r>
            <a:r>
              <a:rPr lang="vi-VN" sz="2000" dirty="0" smtClean="0">
                <a:solidFill>
                  <a:schemeClr val="tx1"/>
                </a:solidFill>
                <a:latin typeface="Times New Roman" pitchFamily="18" charset="0"/>
                <a:cs typeface="Times New Roman" pitchFamily="18" charset="0"/>
              </a:rPr>
              <a:t>học, </a:t>
            </a:r>
            <a:r>
              <a:rPr lang="vi-VN" sz="2000" dirty="0">
                <a:solidFill>
                  <a:schemeClr val="tx1"/>
                </a:solidFill>
                <a:latin typeface="Times New Roman" pitchFamily="18" charset="0"/>
                <a:cs typeface="Times New Roman" pitchFamily="18" charset="0"/>
              </a:rPr>
              <a:t>đổi mới và nâng cao chất lượng đội ngũ cán bộ giảng dạy và CBQL, thực hiện dân chủ hoá nhà trường</a:t>
            </a:r>
            <a:r>
              <a:rPr lang="vi-VN" sz="2000" dirty="0" smtClean="0">
                <a:solidFill>
                  <a:schemeClr val="tx1"/>
                </a:solidFill>
                <a:latin typeface="Times New Roman" pitchFamily="18" charset="0"/>
                <a:cs typeface="Times New Roman" pitchFamily="18" charset="0"/>
              </a:rPr>
              <a:t>.</a:t>
            </a:r>
            <a:endParaRPr lang="en-US" sz="2000" b="1" dirty="0">
              <a:solidFill>
                <a:schemeClr val="tx1"/>
              </a:solidFill>
              <a:latin typeface="Times New Roman" pitchFamily="18" charset="0"/>
              <a:cs typeface="Times New Roman" pitchFamily="18" charset="0"/>
            </a:endParaRPr>
          </a:p>
        </p:txBody>
      </p:sp>
      <p:sp>
        <p:nvSpPr>
          <p:cNvPr id="19" name="TextBox 18"/>
          <p:cNvSpPr txBox="1"/>
          <p:nvPr/>
        </p:nvSpPr>
        <p:spPr>
          <a:xfrm>
            <a:off x="89290" y="76200"/>
            <a:ext cx="4025510" cy="1446550"/>
          </a:xfrm>
          <a:prstGeom prst="rect">
            <a:avLst/>
          </a:prstGeom>
          <a:solidFill>
            <a:schemeClr val="accent2"/>
          </a:solidFill>
        </p:spPr>
        <p:txBody>
          <a:bodyPr wrap="square" rtlCol="0" anchor="ctr">
            <a:spAutoFit/>
          </a:bodyPr>
          <a:lstStyle/>
          <a:p>
            <a:pPr algn="just" defTabSz="1218565" latinLnBrk="1"/>
            <a:r>
              <a:rPr lang="en-US" sz="2200" dirty="0" smtClean="0">
                <a:solidFill>
                  <a:schemeClr val="bg2"/>
                </a:solidFill>
                <a:latin typeface="Times New Roman" pitchFamily="18" charset="0"/>
                <a:cs typeface="Times New Roman" pitchFamily="18" charset="0"/>
              </a:rPr>
              <a:t>GDCĐ </a:t>
            </a:r>
            <a:r>
              <a:rPr lang="vi-VN" sz="2200" dirty="0" smtClean="0">
                <a:solidFill>
                  <a:schemeClr val="bg2"/>
                </a:solidFill>
                <a:latin typeface="Times New Roman" pitchFamily="18" charset="0"/>
                <a:cs typeface="Times New Roman" pitchFamily="18" charset="0"/>
              </a:rPr>
              <a:t>đề </a:t>
            </a:r>
            <a:r>
              <a:rPr lang="vi-VN" sz="2200" dirty="0">
                <a:solidFill>
                  <a:schemeClr val="bg2"/>
                </a:solidFill>
                <a:latin typeface="Times New Roman" pitchFamily="18" charset="0"/>
                <a:cs typeface="Times New Roman" pitchFamily="18" charset="0"/>
              </a:rPr>
              <a:t>ra </a:t>
            </a:r>
            <a:r>
              <a:rPr lang="vi-VN" sz="2200" dirty="0" smtClean="0">
                <a:solidFill>
                  <a:schemeClr val="bg2"/>
                </a:solidFill>
                <a:latin typeface="Times New Roman" pitchFamily="18" charset="0"/>
                <a:cs typeface="Times New Roman" pitchFamily="18" charset="0"/>
              </a:rPr>
              <a:t>3</a:t>
            </a:r>
            <a:r>
              <a:rPr lang="en-US" sz="2200" dirty="0" smtClean="0">
                <a:solidFill>
                  <a:schemeClr val="bg2"/>
                </a:solidFill>
                <a:latin typeface="Times New Roman" pitchFamily="18" charset="0"/>
                <a:cs typeface="Times New Roman" pitchFamily="18" charset="0"/>
              </a:rPr>
              <a:t> </a:t>
            </a:r>
            <a:r>
              <a:rPr lang="vi-VN" sz="2200" dirty="0" smtClean="0">
                <a:solidFill>
                  <a:schemeClr val="bg2"/>
                </a:solidFill>
                <a:latin typeface="Times New Roman" pitchFamily="18" charset="0"/>
                <a:cs typeface="Times New Roman" pitchFamily="18" charset="0"/>
              </a:rPr>
              <a:t>chương </a:t>
            </a:r>
            <a:r>
              <a:rPr lang="vi-VN" sz="2200" dirty="0">
                <a:solidFill>
                  <a:schemeClr val="bg2"/>
                </a:solidFill>
                <a:latin typeface="Times New Roman" pitchFamily="18" charset="0"/>
                <a:cs typeface="Times New Roman" pitchFamily="18" charset="0"/>
              </a:rPr>
              <a:t>trình hành động nhằm tạo bước chuyển biến khởi đầu cho sự nghiệp đổi mới </a:t>
            </a:r>
            <a:r>
              <a:rPr lang="en-US" sz="2200" dirty="0" smtClean="0">
                <a:solidFill>
                  <a:schemeClr val="bg2"/>
                </a:solidFill>
                <a:latin typeface="Times New Roman" pitchFamily="18" charset="0"/>
                <a:cs typeface="Times New Roman" pitchFamily="18" charset="0"/>
              </a:rPr>
              <a:t>                </a:t>
            </a:r>
            <a:r>
              <a:rPr lang="vi-VN" sz="2200" dirty="0" smtClean="0">
                <a:solidFill>
                  <a:schemeClr val="bg2"/>
                </a:solidFill>
                <a:latin typeface="Times New Roman" pitchFamily="18" charset="0"/>
                <a:cs typeface="Times New Roman" pitchFamily="18" charset="0"/>
              </a:rPr>
              <a:t>toàn </a:t>
            </a:r>
            <a:r>
              <a:rPr lang="vi-VN" sz="2200" dirty="0">
                <a:solidFill>
                  <a:schemeClr val="bg2"/>
                </a:solidFill>
                <a:latin typeface="Times New Roman" pitchFamily="18" charset="0"/>
                <a:cs typeface="Times New Roman" pitchFamily="18" charset="0"/>
              </a:rPr>
              <a:t>diện, cơ bản nền </a:t>
            </a:r>
            <a:r>
              <a:rPr lang="vi-VN" sz="2200" dirty="0" smtClean="0">
                <a:solidFill>
                  <a:schemeClr val="bg2"/>
                </a:solidFill>
                <a:latin typeface="Times New Roman" pitchFamily="18" charset="0"/>
                <a:cs typeface="Times New Roman" pitchFamily="18" charset="0"/>
              </a:rPr>
              <a:t>GD</a:t>
            </a:r>
            <a:r>
              <a:rPr lang="en-US" sz="2200" dirty="0" smtClean="0">
                <a:solidFill>
                  <a:schemeClr val="bg2"/>
                </a:solidFill>
                <a:latin typeface="Times New Roman" pitchFamily="18" charset="0"/>
                <a:cs typeface="Times New Roman" pitchFamily="18" charset="0"/>
              </a:rPr>
              <a:t>CĐ:</a:t>
            </a:r>
            <a:endParaRPr lang="ko-KR" altLang="en-US" sz="2200" dirty="0">
              <a:solidFill>
                <a:schemeClr val="bg2"/>
              </a:solidFill>
              <a:latin typeface="Times New Roman" pitchFamily="18" charset="0"/>
              <a:cs typeface="Times New Roman" pitchFamily="18" charset="0"/>
            </a:endParaRPr>
          </a:p>
        </p:txBody>
      </p:sp>
    </p:spTree>
    <p:extLst>
      <p:ext uri="{BB962C8B-B14F-4D97-AF65-F5344CB8AC3E}">
        <p14:creationId xmlns:p14="http://schemas.microsoft.com/office/powerpoint/2010/main" val="24469163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240417" y="2504297"/>
            <a:ext cx="2625581" cy="2022882"/>
            <a:chOff x="2771800" y="2419161"/>
            <a:chExt cx="3500774" cy="2022882"/>
          </a:xfrm>
          <a:solidFill>
            <a:srgbClr val="008000"/>
          </a:solidFill>
        </p:grpSpPr>
        <p:sp>
          <p:nvSpPr>
            <p:cNvPr id="5" name="Oval 4"/>
            <p:cNvSpPr/>
            <p:nvPr/>
          </p:nvSpPr>
          <p:spPr>
            <a:xfrm>
              <a:off x="2771800" y="2419161"/>
              <a:ext cx="2016224" cy="2016224"/>
            </a:xfrm>
            <a:prstGeom prst="ellipse">
              <a:avLst/>
            </a:prstGeom>
            <a:grp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2700" b="0" i="0" u="none" strike="noStrike" kern="0" cap="none" spc="0" normalizeH="0" baseline="0" noProof="0" dirty="0" smtClean="0">
                <a:ln>
                  <a:noFill/>
                </a:ln>
                <a:solidFill>
                  <a:prstClr val="white"/>
                </a:solidFill>
                <a:effectLst/>
                <a:uLnTx/>
                <a:uFillTx/>
                <a:latin typeface="Arial" panose="020B0604020202020204"/>
                <a:cs typeface="+mn-cs"/>
              </a:endParaRPr>
            </a:p>
          </p:txBody>
        </p:sp>
        <p:sp>
          <p:nvSpPr>
            <p:cNvPr id="6" name="Oval 5"/>
            <p:cNvSpPr/>
            <p:nvPr/>
          </p:nvSpPr>
          <p:spPr>
            <a:xfrm>
              <a:off x="4256350" y="2425819"/>
              <a:ext cx="2016224" cy="2016224"/>
            </a:xfrm>
            <a:prstGeom prst="ellipse">
              <a:avLst/>
            </a:prstGeom>
            <a:solidFill>
              <a:srgbClr val="92D050"/>
            </a:solidFill>
            <a:ln w="12700" cap="flat" cmpd="sng" algn="ctr">
              <a:noFill/>
              <a:prstDash val="solid"/>
              <a:miter lim="800000"/>
            </a:ln>
            <a:effectLst/>
          </p:spPr>
          <p:txBody>
            <a:bodyPr rtlCol="0" anchor="ctr"/>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2700" b="0" i="0" u="none" strike="noStrike" kern="0" cap="none" spc="0" normalizeH="0" baseline="0" noProof="0" dirty="0" smtClean="0">
                <a:ln>
                  <a:noFill/>
                </a:ln>
                <a:solidFill>
                  <a:prstClr val="white"/>
                </a:solidFill>
                <a:effectLst/>
                <a:uLnTx/>
                <a:uFillTx/>
                <a:latin typeface="Arial" panose="020B0604020202020204"/>
                <a:cs typeface="+mn-cs"/>
              </a:endParaRPr>
            </a:p>
          </p:txBody>
        </p:sp>
      </p:grpSp>
      <p:cxnSp>
        <p:nvCxnSpPr>
          <p:cNvPr id="7" name="Elbow Connector 10"/>
          <p:cNvCxnSpPr/>
          <p:nvPr/>
        </p:nvCxnSpPr>
        <p:spPr>
          <a:xfrm rot="5400000" flipH="1" flipV="1">
            <a:off x="4606798" y="1787398"/>
            <a:ext cx="1022354" cy="432050"/>
          </a:xfrm>
          <a:prstGeom prst="bentConnector3">
            <a:avLst>
              <a:gd name="adj1" fmla="val 99152"/>
            </a:avLst>
          </a:prstGeom>
          <a:noFill/>
          <a:ln w="6350" cap="flat" cmpd="sng" algn="ctr">
            <a:solidFill>
              <a:sysClr val="windowText" lastClr="000000">
                <a:lumMod val="50000"/>
                <a:lumOff val="50000"/>
              </a:sysClr>
            </a:solidFill>
            <a:prstDash val="solid"/>
            <a:miter lim="800000"/>
            <a:headEnd type="oval"/>
            <a:tailEnd type="oval"/>
          </a:ln>
          <a:effectLst/>
        </p:spPr>
      </p:cxnSp>
      <p:sp>
        <p:nvSpPr>
          <p:cNvPr id="8" name="TextBox 7"/>
          <p:cNvSpPr txBox="1"/>
          <p:nvPr/>
        </p:nvSpPr>
        <p:spPr>
          <a:xfrm>
            <a:off x="5334000" y="838200"/>
            <a:ext cx="3428297" cy="1631216"/>
          </a:xfrm>
          <a:prstGeom prst="rect">
            <a:avLst/>
          </a:prstGeom>
          <a:noFill/>
        </p:spPr>
        <p:txBody>
          <a:bodyPr wrap="square" rtlCol="0">
            <a:spAutoFit/>
          </a:bodyPr>
          <a:lstStyle/>
          <a:p>
            <a:pPr algn="just"/>
            <a:r>
              <a:rPr lang="en-US" sz="2000"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Thứ</a:t>
            </a:r>
            <a:r>
              <a:rPr lang="en-US" sz="2000" b="1"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nhất</a:t>
            </a:r>
            <a:r>
              <a:rPr lang="en-US" sz="2000" b="1"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quan</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điểm</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về</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phát</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triển</a:t>
            </a:r>
            <a:r>
              <a:rPr lang="en-US" sz="2000" dirty="0">
                <a:latin typeface="Times New Roman" pitchFamily="18" charset="0"/>
                <a:ea typeface="Cambria" panose="02040503050406030204" pitchFamily="18" charset="0"/>
                <a:cs typeface="Times New Roman" pitchFamily="18" charset="0"/>
              </a:rPr>
              <a:t> </a:t>
            </a:r>
            <a:r>
              <a:rPr lang="en-US" sz="2000" dirty="0" smtClean="0">
                <a:latin typeface="Times New Roman" pitchFamily="18" charset="0"/>
                <a:ea typeface="Cambria" panose="02040503050406030204" pitchFamily="18" charset="0"/>
                <a:cs typeface="Times New Roman" pitchFamily="18" charset="0"/>
              </a:rPr>
              <a:t>GD&amp;ĐT </a:t>
            </a:r>
            <a:r>
              <a:rPr lang="en-US" sz="2000" dirty="0" err="1" smtClean="0">
                <a:latin typeface="Times New Roman" pitchFamily="18" charset="0"/>
                <a:ea typeface="Cambria" panose="02040503050406030204" pitchFamily="18" charset="0"/>
                <a:cs typeface="Times New Roman" pitchFamily="18" charset="0"/>
              </a:rPr>
              <a:t>là</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quốc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sách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hàng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đầu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Cương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lĩnh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năm</a:t>
            </a:r>
            <a:r>
              <a:rPr lang="en-US" sz="2000" dirty="0">
                <a:latin typeface="Times New Roman" pitchFamily="18" charset="0"/>
                <a:ea typeface="Cambria" panose="02040503050406030204" pitchFamily="18" charset="0"/>
                <a:cs typeface="Times New Roman" pitchFamily="18" charset="0"/>
              </a:rPr>
              <a:t> 1991, </a:t>
            </a:r>
            <a:r>
              <a:rPr lang="en-US" sz="2000" dirty="0" err="1">
                <a:latin typeface="Times New Roman" pitchFamily="18" charset="0"/>
                <a:ea typeface="Cambria" panose="02040503050406030204" pitchFamily="18" charset="0"/>
                <a:cs typeface="Times New Roman" pitchFamily="18" charset="0"/>
              </a:rPr>
              <a:t>thể</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chế</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hóa</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trong</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Hiến</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pháp</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năm</a:t>
            </a:r>
            <a:r>
              <a:rPr lang="en-US" sz="2000" dirty="0" smtClean="0">
                <a:latin typeface="Times New Roman" pitchFamily="18" charset="0"/>
                <a:ea typeface="Cambria" panose="02040503050406030204" pitchFamily="18" charset="0"/>
                <a:cs typeface="Times New Roman" pitchFamily="18" charset="0"/>
              </a:rPr>
              <a:t> </a:t>
            </a:r>
            <a:r>
              <a:rPr lang="en-US" sz="2000" dirty="0">
                <a:latin typeface="Times New Roman" pitchFamily="18" charset="0"/>
                <a:ea typeface="Cambria" panose="02040503050406030204" pitchFamily="18" charset="0"/>
                <a:cs typeface="Times New Roman" pitchFamily="18" charset="0"/>
              </a:rPr>
              <a:t>1992</a:t>
            </a:r>
            <a:r>
              <a:rPr lang="en-US" sz="2000" dirty="0" smtClean="0">
                <a:latin typeface="Times New Roman" pitchFamily="18" charset="0"/>
                <a:ea typeface="Cambria" panose="02040503050406030204" pitchFamily="18" charset="0"/>
                <a:cs typeface="Times New Roman" pitchFamily="18" charset="0"/>
              </a:rPr>
              <a:t>).</a:t>
            </a:r>
            <a:endParaRPr lang="en-US" sz="2000" dirty="0">
              <a:latin typeface="Times New Roman" pitchFamily="18" charset="0"/>
              <a:ea typeface="Cambria" panose="02040503050406030204" pitchFamily="18" charset="0"/>
              <a:cs typeface="Times New Roman" pitchFamily="18" charset="0"/>
            </a:endParaRPr>
          </a:p>
        </p:txBody>
      </p:sp>
      <p:sp>
        <p:nvSpPr>
          <p:cNvPr id="9" name="TextBox 8"/>
          <p:cNvSpPr txBox="1"/>
          <p:nvPr/>
        </p:nvSpPr>
        <p:spPr>
          <a:xfrm>
            <a:off x="5562600" y="4267200"/>
            <a:ext cx="3283852" cy="1631216"/>
          </a:xfrm>
          <a:prstGeom prst="rect">
            <a:avLst/>
          </a:prstGeom>
          <a:noFill/>
        </p:spPr>
        <p:txBody>
          <a:bodyPr wrap="square" rtlCol="0">
            <a:spAutoFit/>
          </a:bodyPr>
          <a:lstStyle/>
          <a:p>
            <a:pPr algn="just"/>
            <a:r>
              <a:rPr lang="en-US" sz="2000"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Thứ</a:t>
            </a:r>
            <a:r>
              <a:rPr lang="en-US" sz="2000" b="1"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ba</a:t>
            </a:r>
            <a:r>
              <a:rPr lang="en-US" sz="2000" b="1"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a:t>
            </a:r>
            <a:r>
              <a:rPr lang="en-US" sz="2000" dirty="0" err="1" smtClean="0">
                <a:latin typeface="Times New Roman" pitchFamily="18" charset="0"/>
                <a:ea typeface="Cambria" panose="02040503050406030204" pitchFamily="18" charset="0"/>
                <a:cs typeface="Times New Roman" pitchFamily="18" charset="0"/>
              </a:rPr>
              <a:t>ề</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đầu</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tư</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Về</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bước</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đi</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Về</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phương</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hướng</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a:t>
            </a:r>
            <a:r>
              <a:rPr lang="en-US" sz="2000" dirty="0" err="1" smtClean="0">
                <a:latin typeface="Times New Roman" pitchFamily="18" charset="0"/>
                <a:ea typeface="Cambria" panose="02040503050406030204" pitchFamily="18" charset="0"/>
                <a:cs typeface="Times New Roman" pitchFamily="18" charset="0"/>
              </a:rPr>
              <a:t>ề</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cách</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làm</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Về</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tổ</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chức</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hệ</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thống</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Về</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cách</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tiếp</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cận</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Về</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định</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hướng</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phát</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triển</a:t>
            </a:r>
            <a:r>
              <a:rPr lang="en-US" sz="2000" dirty="0" smtClean="0">
                <a:latin typeface="Times New Roman" pitchFamily="18" charset="0"/>
                <a:ea typeface="Cambria" panose="02040503050406030204" pitchFamily="18" charset="0"/>
                <a:cs typeface="Times New Roman" pitchFamily="18" charset="0"/>
              </a:rPr>
              <a:t>.</a:t>
            </a:r>
            <a:endParaRPr lang="en-US" sz="2000" dirty="0">
              <a:latin typeface="Times New Roman" pitchFamily="18" charset="0"/>
              <a:ea typeface="Cambria" panose="02040503050406030204" pitchFamily="18" charset="0"/>
              <a:cs typeface="Times New Roman" pitchFamily="18" charset="0"/>
            </a:endParaRPr>
          </a:p>
        </p:txBody>
      </p:sp>
      <p:sp>
        <p:nvSpPr>
          <p:cNvPr id="10" name="TextBox 9"/>
          <p:cNvSpPr txBox="1"/>
          <p:nvPr/>
        </p:nvSpPr>
        <p:spPr>
          <a:xfrm>
            <a:off x="96585" y="3205088"/>
            <a:ext cx="2951415" cy="3170099"/>
          </a:xfrm>
          <a:prstGeom prst="rect">
            <a:avLst/>
          </a:prstGeom>
          <a:noFill/>
        </p:spPr>
        <p:txBody>
          <a:bodyPr wrap="square" rtlCol="0">
            <a:spAutoFit/>
          </a:bodyPr>
          <a:lstStyle/>
          <a:p>
            <a:pPr algn="just"/>
            <a:r>
              <a:rPr lang="en-US" sz="2000" dirty="0">
                <a:latin typeface="Times New Roman" pitchFamily="18" charset="0"/>
                <a:ea typeface="Cambria" panose="02040503050406030204" pitchFamily="18" charset="0"/>
                <a:cs typeface="Times New Roman" pitchFamily="18" charset="0"/>
              </a:rPr>
              <a:t> </a:t>
            </a:r>
            <a:r>
              <a:rPr lang="en-US" sz="2000"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Thứ</a:t>
            </a:r>
            <a:r>
              <a:rPr lang="en-US" sz="2000" b="1" dirty="0" smtClean="0">
                <a:latin typeface="Times New Roman" pitchFamily="18" charset="0"/>
                <a:ea typeface="Cambria" panose="02040503050406030204" pitchFamily="18" charset="0"/>
                <a:cs typeface="Times New Roman" pitchFamily="18" charset="0"/>
              </a:rPr>
              <a:t> </a:t>
            </a:r>
            <a:r>
              <a:rPr lang="en-US" sz="2000" b="1" dirty="0" err="1" smtClean="0">
                <a:latin typeface="Times New Roman" pitchFamily="18" charset="0"/>
                <a:ea typeface="Cambria" panose="02040503050406030204" pitchFamily="18" charset="0"/>
                <a:cs typeface="Times New Roman" pitchFamily="18" charset="0"/>
              </a:rPr>
              <a:t>hai</a:t>
            </a:r>
            <a:r>
              <a:rPr lang="en-US" sz="2000" b="1"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quan</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điểm</a:t>
            </a:r>
            <a:r>
              <a:rPr lang="en-US" sz="2000" dirty="0" smtClean="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giữ</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vững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định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hướng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xã</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hội</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chủ</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nghĩa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trong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phát</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triển</a:t>
            </a:r>
            <a:r>
              <a:rPr lang="en-US" sz="2000" dirty="0">
                <a:latin typeface="Times New Roman" pitchFamily="18" charset="0"/>
                <a:ea typeface="Cambria" panose="02040503050406030204" pitchFamily="18" charset="0"/>
                <a:cs typeface="Times New Roman" pitchFamily="18" charset="0"/>
              </a:rPr>
              <a:t> GD: </a:t>
            </a:r>
            <a:r>
              <a:rPr lang="en-US" sz="2000" dirty="0" smtClean="0">
                <a:latin typeface="Times New Roman" pitchFamily="18" charset="0"/>
                <a:ea typeface="Cambria" panose="02040503050406030204" pitchFamily="18" charset="0"/>
                <a:cs typeface="Times New Roman" pitchFamily="18" charset="0"/>
              </a:rPr>
              <a:t>“</a:t>
            </a:r>
            <a:r>
              <a:rPr lang="en-US" sz="2000" dirty="0" err="1" smtClean="0">
                <a:latin typeface="Times New Roman" pitchFamily="18" charset="0"/>
                <a:ea typeface="Cambria" panose="02040503050406030204" pitchFamily="18" charset="0"/>
                <a:cs typeface="Times New Roman" pitchFamily="18" charset="0"/>
              </a:rPr>
              <a:t>Giữ</a:t>
            </a:r>
            <a:r>
              <a:rPr lang="en-US" sz="2000" dirty="0" smtClean="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vững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mục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tiêu</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xã</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hội</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chủ</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nghĩa</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trong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nội</a:t>
            </a:r>
            <a:r>
              <a:rPr lang="en-US" sz="2000" dirty="0">
                <a:latin typeface="Times New Roman" pitchFamily="18" charset="0"/>
                <a:ea typeface="Cambria" panose="02040503050406030204" pitchFamily="18" charset="0"/>
                <a:cs typeface="Times New Roman" pitchFamily="18" charset="0"/>
              </a:rPr>
              <a:t> dung, </a:t>
            </a:r>
            <a:r>
              <a:rPr lang="en-US" sz="2000" dirty="0" err="1">
                <a:latin typeface="Times New Roman" pitchFamily="18" charset="0"/>
                <a:ea typeface="Cambria" panose="02040503050406030204" pitchFamily="18" charset="0"/>
                <a:cs typeface="Times New Roman" pitchFamily="18" charset="0"/>
              </a:rPr>
              <a:t>phương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pháp</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giáo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dục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và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đào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tạo</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trong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các</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chính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sách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nhất</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là</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chính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sách</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công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bằng</a:t>
            </a:r>
            <a:r>
              <a:rPr lang="en-US" sz="2000" dirty="0">
                <a:latin typeface="Times New Roman" pitchFamily="18" charset="0"/>
                <a:ea typeface="Cambria" panose="02040503050406030204" pitchFamily="18" charset="0"/>
                <a:cs typeface="Times New Roman" pitchFamily="18" charset="0"/>
              </a:rPr>
              <a:t> </a:t>
            </a:r>
            <a:r>
              <a:rPr lang="en-US" sz="2000" dirty="0" err="1">
                <a:latin typeface="Times New Roman" pitchFamily="18" charset="0"/>
                <a:ea typeface="Cambria" panose="02040503050406030204" pitchFamily="18" charset="0"/>
                <a:cs typeface="Times New Roman" pitchFamily="18" charset="0"/>
              </a:rPr>
              <a:t>xã</a:t>
            </a:r>
            <a:r>
              <a:rPr lang="en-US" sz="2000" dirty="0">
                <a:latin typeface="Times New Roman" pitchFamily="18" charset="0"/>
                <a:ea typeface="Cambria" panose="02040503050406030204" pitchFamily="18" charset="0"/>
                <a:cs typeface="Times New Roman" pitchFamily="18" charset="0"/>
              </a:rPr>
              <a:t> </a:t>
            </a:r>
            <a:r>
              <a:rPr lang="en-US" sz="2000" dirty="0" err="1" smtClean="0">
                <a:latin typeface="Times New Roman" pitchFamily="18" charset="0"/>
                <a:ea typeface="Cambria" panose="02040503050406030204" pitchFamily="18" charset="0"/>
                <a:cs typeface="Times New Roman" pitchFamily="18" charset="0"/>
              </a:rPr>
              <a:t>hội</a:t>
            </a:r>
            <a:r>
              <a:rPr lang="en-US" sz="2000" dirty="0" smtClean="0">
                <a:latin typeface="Times New Roman" pitchFamily="18" charset="0"/>
                <a:ea typeface="Cambria" panose="02040503050406030204" pitchFamily="18" charset="0"/>
                <a:cs typeface="Times New Roman" pitchFamily="18" charset="0"/>
              </a:rPr>
              <a:t>”.</a:t>
            </a:r>
            <a:endParaRPr lang="en-US" sz="2000" dirty="0">
              <a:latin typeface="Times New Roman" pitchFamily="18" charset="0"/>
              <a:ea typeface="Cambria" panose="02040503050406030204" pitchFamily="18" charset="0"/>
              <a:cs typeface="Times New Roman" pitchFamily="18" charset="0"/>
            </a:endParaRPr>
          </a:p>
        </p:txBody>
      </p:sp>
      <p:cxnSp>
        <p:nvCxnSpPr>
          <p:cNvPr id="11" name="Elbow Connector 32"/>
          <p:cNvCxnSpPr/>
          <p:nvPr/>
        </p:nvCxnSpPr>
        <p:spPr>
          <a:xfrm flipV="1">
            <a:off x="2834189" y="2743200"/>
            <a:ext cx="594811" cy="461888"/>
          </a:xfrm>
          <a:prstGeom prst="bentConnector3">
            <a:avLst>
              <a:gd name="adj1" fmla="val 747"/>
            </a:avLst>
          </a:prstGeom>
          <a:noFill/>
          <a:ln w="6350" cap="flat" cmpd="sng" algn="ctr">
            <a:solidFill>
              <a:sysClr val="windowText" lastClr="000000">
                <a:lumMod val="50000"/>
                <a:lumOff val="50000"/>
              </a:sysClr>
            </a:solidFill>
            <a:prstDash val="solid"/>
            <a:miter lim="800000"/>
            <a:headEnd type="oval"/>
            <a:tailEnd type="oval"/>
          </a:ln>
          <a:effectLst/>
        </p:spPr>
      </p:cxnSp>
      <p:cxnSp>
        <p:nvCxnSpPr>
          <p:cNvPr id="12" name="Elbow Connector 39"/>
          <p:cNvCxnSpPr/>
          <p:nvPr/>
        </p:nvCxnSpPr>
        <p:spPr>
          <a:xfrm rot="10800000">
            <a:off x="4981191" y="4569095"/>
            <a:ext cx="499878" cy="420175"/>
          </a:xfrm>
          <a:prstGeom prst="bentConnector3">
            <a:avLst>
              <a:gd name="adj1" fmla="val 98203"/>
            </a:avLst>
          </a:prstGeom>
          <a:noFill/>
          <a:ln w="6350" cap="flat" cmpd="sng" algn="ctr">
            <a:solidFill>
              <a:sysClr val="windowText" lastClr="000000">
                <a:lumMod val="50000"/>
                <a:lumOff val="50000"/>
              </a:sysClr>
            </a:solidFill>
            <a:prstDash val="solid"/>
            <a:miter lim="800000"/>
            <a:headEnd type="oval"/>
            <a:tailEnd type="oval"/>
          </a:ln>
          <a:effectLst/>
        </p:spPr>
      </p:cxnSp>
      <p:sp>
        <p:nvSpPr>
          <p:cNvPr id="13" name="Block Arc 41"/>
          <p:cNvSpPr/>
          <p:nvPr/>
        </p:nvSpPr>
        <p:spPr>
          <a:xfrm>
            <a:off x="3716108" y="3052652"/>
            <a:ext cx="560786" cy="755570"/>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dirty="0" smtClean="0">
              <a:ln>
                <a:noFill/>
              </a:ln>
              <a:solidFill>
                <a:prstClr val="black"/>
              </a:solidFill>
              <a:effectLst/>
              <a:uLnTx/>
              <a:uFillTx/>
              <a:latin typeface="Arial" panose="020B0604020202020204"/>
              <a:cs typeface="+mn-cs"/>
            </a:endParaRPr>
          </a:p>
        </p:txBody>
      </p:sp>
      <p:sp>
        <p:nvSpPr>
          <p:cNvPr id="14" name="Parallelogram 15"/>
          <p:cNvSpPr/>
          <p:nvPr/>
        </p:nvSpPr>
        <p:spPr>
          <a:xfrm rot="16200000">
            <a:off x="4780950" y="3124461"/>
            <a:ext cx="748036" cy="672720"/>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ysClr val="window" lastClr="FFFFFF"/>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dirty="0" smtClean="0">
              <a:ln>
                <a:noFill/>
              </a:ln>
              <a:solidFill>
                <a:prstClr val="white"/>
              </a:solidFill>
              <a:effectLst/>
              <a:uLnTx/>
              <a:uFillTx/>
              <a:latin typeface="Arial" panose="020B0604020202020204"/>
              <a:cs typeface="+mn-cs"/>
            </a:endParaRPr>
          </a:p>
        </p:txBody>
      </p:sp>
      <p:sp>
        <p:nvSpPr>
          <p:cNvPr id="15" name="Rectangle 14"/>
          <p:cNvSpPr/>
          <p:nvPr/>
        </p:nvSpPr>
        <p:spPr>
          <a:xfrm>
            <a:off x="87440" y="164970"/>
            <a:ext cx="4189453" cy="1569660"/>
          </a:xfrm>
          <a:prstGeom prst="rect">
            <a:avLst/>
          </a:prstGeom>
        </p:spPr>
        <p:txBody>
          <a:bodyPr wrap="square">
            <a:spAutoFit/>
          </a:bodyPr>
          <a:lstStyle/>
          <a:p>
            <a:pPr algn="just"/>
            <a:r>
              <a:rPr lang="en-US" sz="2400" b="1" dirty="0" smtClean="0">
                <a:solidFill>
                  <a:srgbClr val="C00000"/>
                </a:solidFill>
                <a:latin typeface="Times New Roman" pitchFamily="18" charset="0"/>
                <a:ea typeface="Cambria" panose="02040503050406030204" pitchFamily="18" charset="0"/>
                <a:cs typeface="Times New Roman" pitchFamily="18" charset="0"/>
              </a:rPr>
              <a:t>- CÁC QUAN ĐIỂM CHỈ ĐẠO TRONG ĐỔI MỚI QUẢN LÝ  NHÀ NƯỚC VỀ GIÁO DỤC CAO ĐẲNG</a:t>
            </a:r>
            <a:endParaRPr lang="en-US" sz="2400" b="1" dirty="0">
              <a:solidFill>
                <a:srgbClr val="C00000"/>
              </a:solidFill>
              <a:latin typeface="Times New Roman" pitchFamily="18" charset="0"/>
              <a:ea typeface="Cambria" panose="02040503050406030204" pitchFamily="18" charset="0"/>
              <a:cs typeface="Times New Roman" pitchFamily="18" charset="0"/>
            </a:endParaRPr>
          </a:p>
        </p:txBody>
      </p:sp>
    </p:spTree>
    <p:extLst>
      <p:ext uri="{BB962C8B-B14F-4D97-AF65-F5344CB8AC3E}">
        <p14:creationId xmlns:p14="http://schemas.microsoft.com/office/powerpoint/2010/main" val="627584373"/>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p:nvPr/>
        </p:nvSpPr>
        <p:spPr>
          <a:xfrm>
            <a:off x="5226977" y="1332605"/>
            <a:ext cx="708660" cy="350520"/>
          </a:xfrm>
          <a:custGeom>
            <a:avLst/>
            <a:gdLst>
              <a:gd name="connsiteX0" fmla="*/ 0 w 944880"/>
              <a:gd name="connsiteY0" fmla="*/ 350520 h 350520"/>
              <a:gd name="connsiteX1" fmla="*/ 388620 w 944880"/>
              <a:gd name="connsiteY1" fmla="*/ 0 h 350520"/>
              <a:gd name="connsiteX2" fmla="*/ 944880 w 944880"/>
              <a:gd name="connsiteY2" fmla="*/ 0 h 350520"/>
            </a:gdLst>
            <a:ahLst/>
            <a:cxnLst>
              <a:cxn ang="0">
                <a:pos x="connsiteX0" y="connsiteY0"/>
              </a:cxn>
              <a:cxn ang="0">
                <a:pos x="connsiteX1" y="connsiteY1"/>
              </a:cxn>
              <a:cxn ang="0">
                <a:pos x="connsiteX2" y="connsiteY2"/>
              </a:cxn>
            </a:cxnLst>
            <a:rect l="l" t="t" r="r" b="b"/>
            <a:pathLst>
              <a:path w="944880" h="350520">
                <a:moveTo>
                  <a:pt x="0" y="350520"/>
                </a:moveTo>
                <a:lnTo>
                  <a:pt x="388620" y="0"/>
                </a:lnTo>
                <a:lnTo>
                  <a:pt x="944880" y="0"/>
                </a:lnTo>
              </a:path>
            </a:pathLst>
          </a:custGeom>
          <a:noFill/>
          <a:ln w="6350" cap="flat" cmpd="sng" algn="ctr">
            <a:solidFill>
              <a:sysClr val="window" lastClr="FFFFFF">
                <a:lumMod val="50000"/>
              </a:sysClr>
            </a:solidFill>
            <a:prstDash val="solid"/>
            <a:miter lim="800000"/>
            <a:tailEnd type="triangle"/>
          </a:ln>
          <a:effectLst/>
        </p:spPr>
        <p:txBody>
          <a:bodyPr rtlCol="0" anchor="ct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ysClr val="windowText" lastClr="000000">
                  <a:lumMod val="75000"/>
                  <a:lumOff val="25000"/>
                </a:sysClr>
              </a:solidFill>
              <a:effectLst/>
              <a:uLnTx/>
              <a:uFillTx/>
              <a:latin typeface="Arial" panose="020B0604020202020204"/>
              <a:cs typeface="+mn-cs"/>
            </a:endParaRPr>
          </a:p>
        </p:txBody>
      </p:sp>
      <p:sp>
        <p:nvSpPr>
          <p:cNvPr id="12" name="Freeform 11"/>
          <p:cNvSpPr/>
          <p:nvPr/>
        </p:nvSpPr>
        <p:spPr>
          <a:xfrm flipH="1">
            <a:off x="2743200" y="1554480"/>
            <a:ext cx="708660" cy="350520"/>
          </a:xfrm>
          <a:custGeom>
            <a:avLst/>
            <a:gdLst>
              <a:gd name="connsiteX0" fmla="*/ 0 w 944880"/>
              <a:gd name="connsiteY0" fmla="*/ 350520 h 350520"/>
              <a:gd name="connsiteX1" fmla="*/ 388620 w 944880"/>
              <a:gd name="connsiteY1" fmla="*/ 0 h 350520"/>
              <a:gd name="connsiteX2" fmla="*/ 944880 w 944880"/>
              <a:gd name="connsiteY2" fmla="*/ 0 h 350520"/>
            </a:gdLst>
            <a:ahLst/>
            <a:cxnLst>
              <a:cxn ang="0">
                <a:pos x="connsiteX0" y="connsiteY0"/>
              </a:cxn>
              <a:cxn ang="0">
                <a:pos x="connsiteX1" y="connsiteY1"/>
              </a:cxn>
              <a:cxn ang="0">
                <a:pos x="connsiteX2" y="connsiteY2"/>
              </a:cxn>
            </a:cxnLst>
            <a:rect l="l" t="t" r="r" b="b"/>
            <a:pathLst>
              <a:path w="944880" h="350520">
                <a:moveTo>
                  <a:pt x="0" y="350520"/>
                </a:moveTo>
                <a:lnTo>
                  <a:pt x="388620" y="0"/>
                </a:lnTo>
                <a:lnTo>
                  <a:pt x="944880" y="0"/>
                </a:lnTo>
              </a:path>
            </a:pathLst>
          </a:custGeom>
          <a:noFill/>
          <a:ln w="6350" cap="flat" cmpd="sng" algn="ctr">
            <a:solidFill>
              <a:sysClr val="window" lastClr="FFFFFF">
                <a:lumMod val="50000"/>
              </a:sysClr>
            </a:solidFill>
            <a:prstDash val="solid"/>
            <a:miter lim="800000"/>
            <a:tailEnd type="triangle"/>
          </a:ln>
          <a:effectLst/>
        </p:spPr>
        <p:txBody>
          <a:bodyPr rtlCol="0" anchor="ct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ysClr val="windowText" lastClr="000000">
                  <a:lumMod val="75000"/>
                  <a:lumOff val="25000"/>
                </a:sysClr>
              </a:solidFill>
              <a:effectLst/>
              <a:uLnTx/>
              <a:uFillTx/>
              <a:latin typeface="Arial" panose="020B0604020202020204"/>
              <a:cs typeface="+mn-cs"/>
            </a:endParaRPr>
          </a:p>
        </p:txBody>
      </p:sp>
      <p:cxnSp>
        <p:nvCxnSpPr>
          <p:cNvPr id="13" name="Straight Connector 12"/>
          <p:cNvCxnSpPr/>
          <p:nvPr/>
        </p:nvCxnSpPr>
        <p:spPr>
          <a:xfrm>
            <a:off x="5984439" y="3042139"/>
            <a:ext cx="436438" cy="5861"/>
          </a:xfrm>
          <a:prstGeom prst="line">
            <a:avLst/>
          </a:prstGeom>
          <a:noFill/>
          <a:ln w="6350" cap="flat" cmpd="sng" algn="ctr">
            <a:solidFill>
              <a:sysClr val="window" lastClr="FFFFFF">
                <a:lumMod val="50000"/>
              </a:sysClr>
            </a:solidFill>
            <a:prstDash val="solid"/>
            <a:miter lim="800000"/>
            <a:tailEnd type="triangle"/>
          </a:ln>
          <a:effectLst/>
        </p:spPr>
      </p:cxnSp>
      <p:sp>
        <p:nvSpPr>
          <p:cNvPr id="14" name="Freeform 13"/>
          <p:cNvSpPr/>
          <p:nvPr/>
        </p:nvSpPr>
        <p:spPr>
          <a:xfrm flipH="1">
            <a:off x="2686962" y="4532512"/>
            <a:ext cx="513437" cy="191888"/>
          </a:xfrm>
          <a:custGeom>
            <a:avLst/>
            <a:gdLst>
              <a:gd name="connsiteX0" fmla="*/ 0 w 670560"/>
              <a:gd name="connsiteY0" fmla="*/ 0 h 137160"/>
              <a:gd name="connsiteX1" fmla="*/ 670560 w 670560"/>
              <a:gd name="connsiteY1" fmla="*/ 0 h 137160"/>
              <a:gd name="connsiteX2" fmla="*/ 670560 w 670560"/>
              <a:gd name="connsiteY2" fmla="*/ 137160 h 137160"/>
            </a:gdLst>
            <a:ahLst/>
            <a:cxnLst>
              <a:cxn ang="0">
                <a:pos x="connsiteX0" y="connsiteY0"/>
              </a:cxn>
              <a:cxn ang="0">
                <a:pos x="connsiteX1" y="connsiteY1"/>
              </a:cxn>
              <a:cxn ang="0">
                <a:pos x="connsiteX2" y="connsiteY2"/>
              </a:cxn>
            </a:cxnLst>
            <a:rect l="l" t="t" r="r" b="b"/>
            <a:pathLst>
              <a:path w="670560" h="137160">
                <a:moveTo>
                  <a:pt x="0" y="0"/>
                </a:moveTo>
                <a:lnTo>
                  <a:pt x="670560" y="0"/>
                </a:lnTo>
                <a:lnTo>
                  <a:pt x="670560" y="137160"/>
                </a:lnTo>
              </a:path>
            </a:pathLst>
          </a:custGeom>
          <a:noFill/>
          <a:ln w="6350" cap="flat" cmpd="sng" algn="ctr">
            <a:solidFill>
              <a:sysClr val="window" lastClr="FFFFFF">
                <a:lumMod val="50000"/>
              </a:sysClr>
            </a:solidFill>
            <a:prstDash val="solid"/>
            <a:miter lim="800000"/>
            <a:tailEnd type="triangle"/>
          </a:ln>
          <a:effectLst/>
        </p:spPr>
        <p:txBody>
          <a:bodyPr rtlCol="0" anchor="ct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ysClr val="windowText" lastClr="000000">
                  <a:lumMod val="75000"/>
                  <a:lumOff val="25000"/>
                </a:sysClr>
              </a:solidFill>
              <a:effectLst/>
              <a:uLnTx/>
              <a:uFillTx/>
              <a:latin typeface="Arial" panose="020B0604020202020204"/>
              <a:cs typeface="+mn-cs"/>
            </a:endParaRPr>
          </a:p>
        </p:txBody>
      </p:sp>
      <p:cxnSp>
        <p:nvCxnSpPr>
          <p:cNvPr id="15" name="Straight Connector 14"/>
          <p:cNvCxnSpPr/>
          <p:nvPr/>
        </p:nvCxnSpPr>
        <p:spPr>
          <a:xfrm flipH="1">
            <a:off x="2631285" y="3118339"/>
            <a:ext cx="444893" cy="5861"/>
          </a:xfrm>
          <a:prstGeom prst="line">
            <a:avLst/>
          </a:prstGeom>
          <a:noFill/>
          <a:ln w="6350" cap="flat" cmpd="sng" algn="ctr">
            <a:solidFill>
              <a:sysClr val="window" lastClr="FFFFFF">
                <a:lumMod val="50000"/>
              </a:sysClr>
            </a:solidFill>
            <a:prstDash val="solid"/>
            <a:miter lim="800000"/>
            <a:tailEnd type="triangle"/>
          </a:ln>
          <a:effectLst/>
        </p:spPr>
      </p:cxnSp>
      <p:sp>
        <p:nvSpPr>
          <p:cNvPr id="16" name="Freeform 15"/>
          <p:cNvSpPr/>
          <p:nvPr/>
        </p:nvSpPr>
        <p:spPr>
          <a:xfrm>
            <a:off x="6084360" y="4340614"/>
            <a:ext cx="513437" cy="191888"/>
          </a:xfrm>
          <a:custGeom>
            <a:avLst/>
            <a:gdLst>
              <a:gd name="connsiteX0" fmla="*/ 0 w 670560"/>
              <a:gd name="connsiteY0" fmla="*/ 0 h 137160"/>
              <a:gd name="connsiteX1" fmla="*/ 670560 w 670560"/>
              <a:gd name="connsiteY1" fmla="*/ 0 h 137160"/>
              <a:gd name="connsiteX2" fmla="*/ 670560 w 670560"/>
              <a:gd name="connsiteY2" fmla="*/ 137160 h 137160"/>
            </a:gdLst>
            <a:ahLst/>
            <a:cxnLst>
              <a:cxn ang="0">
                <a:pos x="connsiteX0" y="connsiteY0"/>
              </a:cxn>
              <a:cxn ang="0">
                <a:pos x="connsiteX1" y="connsiteY1"/>
              </a:cxn>
              <a:cxn ang="0">
                <a:pos x="connsiteX2" y="connsiteY2"/>
              </a:cxn>
            </a:cxnLst>
            <a:rect l="l" t="t" r="r" b="b"/>
            <a:pathLst>
              <a:path w="670560" h="137160">
                <a:moveTo>
                  <a:pt x="0" y="0"/>
                </a:moveTo>
                <a:lnTo>
                  <a:pt x="670560" y="0"/>
                </a:lnTo>
                <a:lnTo>
                  <a:pt x="670560" y="137160"/>
                </a:lnTo>
              </a:path>
            </a:pathLst>
          </a:custGeom>
          <a:noFill/>
          <a:ln w="6350" cap="flat" cmpd="sng" algn="ctr">
            <a:solidFill>
              <a:sysClr val="window" lastClr="FFFFFF">
                <a:lumMod val="50000"/>
              </a:sysClr>
            </a:solidFill>
            <a:prstDash val="solid"/>
            <a:miter lim="800000"/>
            <a:tailEnd type="triangle"/>
          </a:ln>
          <a:effectLst/>
        </p:spPr>
        <p:txBody>
          <a:bodyPr rtlCol="0" anchor="ct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ysClr val="windowText" lastClr="000000">
                  <a:lumMod val="75000"/>
                  <a:lumOff val="25000"/>
                </a:sysClr>
              </a:solidFill>
              <a:effectLst/>
              <a:uLnTx/>
              <a:uFillTx/>
              <a:latin typeface="Arial" panose="020B0604020202020204"/>
              <a:cs typeface="+mn-cs"/>
            </a:endParaRPr>
          </a:p>
        </p:txBody>
      </p:sp>
      <p:grpSp>
        <p:nvGrpSpPr>
          <p:cNvPr id="17" name="Group 16"/>
          <p:cNvGrpSpPr/>
          <p:nvPr/>
        </p:nvGrpSpPr>
        <p:grpSpPr>
          <a:xfrm>
            <a:off x="3076177" y="1715508"/>
            <a:ext cx="2965438" cy="3953917"/>
            <a:chOff x="3018304" y="1378094"/>
            <a:chExt cx="3096667" cy="3096667"/>
          </a:xfrm>
          <a:solidFill>
            <a:schemeClr val="accent1"/>
          </a:solidFill>
        </p:grpSpPr>
        <p:sp>
          <p:nvSpPr>
            <p:cNvPr id="28" name="Block Arc 27"/>
            <p:cNvSpPr/>
            <p:nvPr/>
          </p:nvSpPr>
          <p:spPr>
            <a:xfrm rot="8261054">
              <a:off x="3018304" y="1378094"/>
              <a:ext cx="3096667" cy="3096667"/>
            </a:xfrm>
            <a:prstGeom prst="blockArc">
              <a:avLst>
                <a:gd name="adj1" fmla="val 13411126"/>
                <a:gd name="adj2" fmla="val 15919102"/>
                <a:gd name="adj3" fmla="val 6907"/>
              </a:avLst>
            </a:prstGeom>
            <a:grp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sysClr val="windowText" lastClr="000000">
                    <a:lumMod val="75000"/>
                    <a:lumOff val="25000"/>
                  </a:sysClr>
                </a:solidFill>
                <a:effectLst/>
                <a:uLnTx/>
                <a:uFillTx/>
                <a:latin typeface="Arial" panose="020B0604020202020204"/>
                <a:cs typeface="+mn-cs"/>
              </a:endParaRPr>
            </a:p>
          </p:txBody>
        </p:sp>
        <p:sp>
          <p:nvSpPr>
            <p:cNvPr id="29" name="Block Arc 28"/>
            <p:cNvSpPr/>
            <p:nvPr/>
          </p:nvSpPr>
          <p:spPr>
            <a:xfrm rot="19032052">
              <a:off x="3018304" y="1378094"/>
              <a:ext cx="3096667" cy="3096667"/>
            </a:xfrm>
            <a:prstGeom prst="blockArc">
              <a:avLst>
                <a:gd name="adj1" fmla="val 10899473"/>
                <a:gd name="adj2" fmla="val 13310838"/>
                <a:gd name="adj3" fmla="val 7042"/>
              </a:avLst>
            </a:prstGeom>
            <a:grp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dirty="0">
                <a:ln>
                  <a:noFill/>
                </a:ln>
                <a:solidFill>
                  <a:sysClr val="windowText" lastClr="000000">
                    <a:lumMod val="75000"/>
                    <a:lumOff val="25000"/>
                  </a:sysClr>
                </a:solidFill>
                <a:effectLst/>
                <a:uLnTx/>
                <a:uFillTx/>
                <a:latin typeface="Arial" panose="020B0604020202020204"/>
                <a:cs typeface="+mn-cs"/>
              </a:endParaRPr>
            </a:p>
          </p:txBody>
        </p:sp>
        <p:grpSp>
          <p:nvGrpSpPr>
            <p:cNvPr id="30" name="Group 29"/>
            <p:cNvGrpSpPr/>
            <p:nvPr/>
          </p:nvGrpSpPr>
          <p:grpSpPr>
            <a:xfrm>
              <a:off x="3018304" y="1378094"/>
              <a:ext cx="3096667" cy="3096667"/>
              <a:chOff x="3018304" y="1378094"/>
              <a:chExt cx="3096667" cy="3096667"/>
            </a:xfrm>
            <a:grpFill/>
          </p:grpSpPr>
          <p:sp>
            <p:nvSpPr>
              <p:cNvPr id="33" name="Block Arc 32"/>
              <p:cNvSpPr/>
              <p:nvPr/>
            </p:nvSpPr>
            <p:spPr>
              <a:xfrm>
                <a:off x="3018304" y="1378094"/>
                <a:ext cx="3096667" cy="3096667"/>
              </a:xfrm>
              <a:prstGeom prst="blockArc">
                <a:avLst>
                  <a:gd name="adj1" fmla="val 10849205"/>
                  <a:gd name="adj2" fmla="val 13299261"/>
                  <a:gd name="adj3" fmla="val 7053"/>
                </a:avLst>
              </a:prstGeom>
              <a:grp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sysClr val="windowText" lastClr="000000">
                      <a:lumMod val="75000"/>
                      <a:lumOff val="25000"/>
                    </a:sysClr>
                  </a:solidFill>
                  <a:effectLst/>
                  <a:uLnTx/>
                  <a:uFillTx/>
                  <a:latin typeface="Arial" panose="020B0604020202020204"/>
                  <a:cs typeface="+mn-cs"/>
                </a:endParaRPr>
              </a:p>
            </p:txBody>
          </p:sp>
          <p:sp>
            <p:nvSpPr>
              <p:cNvPr id="34" name="Block Arc 33"/>
              <p:cNvSpPr/>
              <p:nvPr/>
            </p:nvSpPr>
            <p:spPr>
              <a:xfrm rot="5400000">
                <a:off x="3018304" y="1378094"/>
                <a:ext cx="3096667" cy="3096667"/>
              </a:xfrm>
              <a:prstGeom prst="blockArc">
                <a:avLst>
                  <a:gd name="adj1" fmla="val 13650321"/>
                  <a:gd name="adj2" fmla="val 16152490"/>
                  <a:gd name="adj3" fmla="val 7179"/>
                </a:avLst>
              </a:prstGeom>
              <a:grp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sysClr val="windowText" lastClr="000000">
                      <a:lumMod val="75000"/>
                      <a:lumOff val="25000"/>
                    </a:sysClr>
                  </a:solidFill>
                  <a:effectLst/>
                  <a:uLnTx/>
                  <a:uFillTx/>
                  <a:latin typeface="Arial" panose="020B0604020202020204"/>
                  <a:cs typeface="+mn-cs"/>
                </a:endParaRPr>
              </a:p>
            </p:txBody>
          </p:sp>
        </p:grpSp>
        <p:sp>
          <p:nvSpPr>
            <p:cNvPr id="31" name="Block Arc 30"/>
            <p:cNvSpPr/>
            <p:nvPr/>
          </p:nvSpPr>
          <p:spPr>
            <a:xfrm rot="2854073">
              <a:off x="3018304" y="1378094"/>
              <a:ext cx="3096667" cy="3096667"/>
            </a:xfrm>
            <a:prstGeom prst="blockArc">
              <a:avLst>
                <a:gd name="adj1" fmla="val 10553048"/>
                <a:gd name="adj2" fmla="val 13271468"/>
                <a:gd name="adj3" fmla="val 7031"/>
              </a:avLst>
            </a:prstGeom>
            <a:grp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sysClr val="windowText" lastClr="000000">
                    <a:lumMod val="75000"/>
                    <a:lumOff val="25000"/>
                  </a:sysClr>
                </a:solidFill>
                <a:effectLst/>
                <a:uLnTx/>
                <a:uFillTx/>
                <a:latin typeface="Arial" panose="020B0604020202020204"/>
                <a:cs typeface="+mn-cs"/>
              </a:endParaRPr>
            </a:p>
          </p:txBody>
        </p:sp>
        <p:sp>
          <p:nvSpPr>
            <p:cNvPr id="32" name="Block Arc 31"/>
            <p:cNvSpPr/>
            <p:nvPr/>
          </p:nvSpPr>
          <p:spPr>
            <a:xfrm rot="2854464">
              <a:off x="3018304" y="1378094"/>
              <a:ext cx="3096667" cy="3096667"/>
            </a:xfrm>
            <a:prstGeom prst="blockArc">
              <a:avLst>
                <a:gd name="adj1" fmla="val 13411126"/>
                <a:gd name="adj2" fmla="val 16068669"/>
                <a:gd name="adj3" fmla="val 7199"/>
              </a:avLst>
            </a:prstGeom>
            <a:grp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ko-KR" altLang="en-US" sz="2700" b="0" i="0" u="none" strike="noStrike" kern="1200" cap="none" spc="0" normalizeH="0" baseline="0" noProof="0">
                <a:ln>
                  <a:noFill/>
                </a:ln>
                <a:solidFill>
                  <a:sysClr val="windowText" lastClr="000000">
                    <a:lumMod val="75000"/>
                    <a:lumOff val="25000"/>
                  </a:sysClr>
                </a:solidFill>
                <a:effectLst/>
                <a:uLnTx/>
                <a:uFillTx/>
                <a:latin typeface="Arial" panose="020B0604020202020204"/>
                <a:cs typeface="+mn-cs"/>
              </a:endParaRPr>
            </a:p>
          </p:txBody>
        </p:sp>
      </p:grpSp>
      <p:grpSp>
        <p:nvGrpSpPr>
          <p:cNvPr id="18" name="Group 17"/>
          <p:cNvGrpSpPr/>
          <p:nvPr/>
        </p:nvGrpSpPr>
        <p:grpSpPr>
          <a:xfrm>
            <a:off x="3841269" y="2324878"/>
            <a:ext cx="1385708" cy="1390470"/>
            <a:chOff x="5148913" y="2902553"/>
            <a:chExt cx="1701695" cy="1280658"/>
          </a:xfrm>
        </p:grpSpPr>
        <p:sp>
          <p:nvSpPr>
            <p:cNvPr id="19" name="Freeform: Shape 93"/>
            <p:cNvSpPr/>
            <p:nvPr/>
          </p:nvSpPr>
          <p:spPr>
            <a:xfrm>
              <a:off x="5291739" y="3364661"/>
              <a:ext cx="1509329" cy="818550"/>
            </a:xfrm>
            <a:custGeom>
              <a:avLst/>
              <a:gdLst>
                <a:gd name="connsiteX0" fmla="*/ 868242 w 1509329"/>
                <a:gd name="connsiteY0" fmla="*/ 0 h 818550"/>
                <a:gd name="connsiteX1" fmla="*/ 931770 w 1509329"/>
                <a:gd name="connsiteY1" fmla="*/ 51057 h 818550"/>
                <a:gd name="connsiteX2" fmla="*/ 1002342 w 1509329"/>
                <a:gd name="connsiteY2" fmla="*/ 73993 h 818550"/>
                <a:gd name="connsiteX3" fmla="*/ 1128489 w 1509329"/>
                <a:gd name="connsiteY3" fmla="*/ 109940 h 818550"/>
                <a:gd name="connsiteX4" fmla="*/ 1200604 w 1509329"/>
                <a:gd name="connsiteY4" fmla="*/ 189994 h 818550"/>
                <a:gd name="connsiteX5" fmla="*/ 1219350 w 1509329"/>
                <a:gd name="connsiteY5" fmla="*/ 266521 h 818550"/>
                <a:gd name="connsiteX6" fmla="*/ 1256179 w 1509329"/>
                <a:gd name="connsiteY6" fmla="*/ 384728 h 818550"/>
                <a:gd name="connsiteX7" fmla="*/ 1276248 w 1509329"/>
                <a:gd name="connsiteY7" fmla="*/ 510874 h 818550"/>
                <a:gd name="connsiteX8" fmla="*/ 1319473 w 1509329"/>
                <a:gd name="connsiteY8" fmla="*/ 572183 h 818550"/>
                <a:gd name="connsiteX9" fmla="*/ 1414083 w 1509329"/>
                <a:gd name="connsiteY9" fmla="*/ 529399 h 818550"/>
                <a:gd name="connsiteX10" fmla="*/ 1416304 w 1509329"/>
                <a:gd name="connsiteY10" fmla="*/ 523070 h 818550"/>
                <a:gd name="connsiteX11" fmla="*/ 1503306 w 1509329"/>
                <a:gd name="connsiteY11" fmla="*/ 604325 h 818550"/>
                <a:gd name="connsiteX12" fmla="*/ 1506525 w 1509329"/>
                <a:gd name="connsiteY12" fmla="*/ 621205 h 818550"/>
                <a:gd name="connsiteX13" fmla="*/ 1485095 w 1509329"/>
                <a:gd name="connsiteY13" fmla="*/ 712444 h 818550"/>
                <a:gd name="connsiteX14" fmla="*/ 1392029 w 1509329"/>
                <a:gd name="connsiteY14" fmla="*/ 762285 h 818550"/>
                <a:gd name="connsiteX15" fmla="*/ 1241844 w 1509329"/>
                <a:gd name="connsiteY15" fmla="*/ 817199 h 818550"/>
                <a:gd name="connsiteX16" fmla="*/ 1164877 w 1509329"/>
                <a:gd name="connsiteY16" fmla="*/ 780149 h 818550"/>
                <a:gd name="connsiteX17" fmla="*/ 1124298 w 1509329"/>
                <a:gd name="connsiteY17" fmla="*/ 703182 h 818550"/>
                <a:gd name="connsiteX18" fmla="*/ 1113933 w 1509329"/>
                <a:gd name="connsiteY18" fmla="*/ 812568 h 818550"/>
                <a:gd name="connsiteX19" fmla="*/ 406895 w 1509329"/>
                <a:gd name="connsiteY19" fmla="*/ 811024 h 818550"/>
                <a:gd name="connsiteX20" fmla="*/ 414834 w 1509329"/>
                <a:gd name="connsiteY20" fmla="*/ 678702 h 818550"/>
                <a:gd name="connsiteX21" fmla="*/ 286262 w 1509329"/>
                <a:gd name="connsiteY21" fmla="*/ 775518 h 818550"/>
                <a:gd name="connsiteX22" fmla="*/ 134092 w 1509329"/>
                <a:gd name="connsiteY22" fmla="*/ 735380 h 818550"/>
                <a:gd name="connsiteX23" fmla="*/ 65064 w 1509329"/>
                <a:gd name="connsiteY23" fmla="*/ 697007 h 818550"/>
                <a:gd name="connsiteX24" fmla="*/ 6 w 1509329"/>
                <a:gd name="connsiteY24" fmla="*/ 641873 h 818550"/>
                <a:gd name="connsiteX25" fmla="*/ 15884 w 1509329"/>
                <a:gd name="connsiteY25" fmla="*/ 585636 h 818550"/>
                <a:gd name="connsiteX26" fmla="*/ 14090 w 1509329"/>
                <a:gd name="connsiteY26" fmla="*/ 584499 h 818550"/>
                <a:gd name="connsiteX27" fmla="*/ 67156 w 1509329"/>
                <a:gd name="connsiteY27" fmla="*/ 484771 h 818550"/>
                <a:gd name="connsiteX28" fmla="*/ 69034 w 1509329"/>
                <a:gd name="connsiteY28" fmla="*/ 492349 h 818550"/>
                <a:gd name="connsiteX29" fmla="*/ 182169 w 1509329"/>
                <a:gd name="connsiteY29" fmla="*/ 545499 h 818550"/>
                <a:gd name="connsiteX30" fmla="*/ 267295 w 1509329"/>
                <a:gd name="connsiteY30" fmla="*/ 567993 h 818550"/>
                <a:gd name="connsiteX31" fmla="*/ 292657 w 1509329"/>
                <a:gd name="connsiteY31" fmla="*/ 505361 h 818550"/>
                <a:gd name="connsiteX32" fmla="*/ 346247 w 1509329"/>
                <a:gd name="connsiteY32" fmla="*/ 362013 h 818550"/>
                <a:gd name="connsiteX33" fmla="*/ 339631 w 1509329"/>
                <a:gd name="connsiteY33" fmla="*/ 320331 h 818550"/>
                <a:gd name="connsiteX34" fmla="*/ 408659 w 1509329"/>
                <a:gd name="connsiteY34" fmla="*/ 161986 h 818550"/>
                <a:gd name="connsiteX35" fmla="*/ 611312 w 1509329"/>
                <a:gd name="connsiteY35" fmla="*/ 87225 h 818550"/>
                <a:gd name="connsiteX36" fmla="*/ 654003 w 1509329"/>
                <a:gd name="connsiteY36" fmla="*/ 9821 h 818550"/>
                <a:gd name="connsiteX37" fmla="*/ 726816 w 1509329"/>
                <a:gd name="connsiteY37" fmla="*/ 60829 h 818550"/>
                <a:gd name="connsiteX38" fmla="*/ 750458 w 1509329"/>
                <a:gd name="connsiteY38" fmla="*/ 65183 h 818550"/>
                <a:gd name="connsiteX39" fmla="*/ 749651 w 1509329"/>
                <a:gd name="connsiteY39" fmla="*/ 65736 h 818550"/>
                <a:gd name="connsiteX40" fmla="*/ 754396 w 1509329"/>
                <a:gd name="connsiteY40" fmla="*/ 65908 h 818550"/>
                <a:gd name="connsiteX41" fmla="*/ 750458 w 1509329"/>
                <a:gd name="connsiteY41" fmla="*/ 65183 h 818550"/>
                <a:gd name="connsiteX42" fmla="*/ 764837 w 1509329"/>
                <a:gd name="connsiteY42" fmla="*/ 55322 h 81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509329" h="818550">
                  <a:moveTo>
                    <a:pt x="868242" y="0"/>
                  </a:moveTo>
                  <a:cubicBezTo>
                    <a:pt x="891178" y="25582"/>
                    <a:pt x="905527" y="40250"/>
                    <a:pt x="931770" y="51057"/>
                  </a:cubicBezTo>
                  <a:cubicBezTo>
                    <a:pt x="956912" y="62966"/>
                    <a:pt x="967497" y="64510"/>
                    <a:pt x="1002342" y="73993"/>
                  </a:cubicBezTo>
                  <a:cubicBezTo>
                    <a:pt x="1052183" y="83476"/>
                    <a:pt x="1081294" y="92738"/>
                    <a:pt x="1128489" y="109940"/>
                  </a:cubicBezTo>
                  <a:cubicBezTo>
                    <a:pt x="1181858" y="129788"/>
                    <a:pt x="1195532" y="149636"/>
                    <a:pt x="1200604" y="189994"/>
                  </a:cubicBezTo>
                  <a:cubicBezTo>
                    <a:pt x="1205676" y="233881"/>
                    <a:pt x="1224642" y="214033"/>
                    <a:pt x="1219350" y="266521"/>
                  </a:cubicBezTo>
                  <a:cubicBezTo>
                    <a:pt x="1214498" y="297396"/>
                    <a:pt x="1257723" y="277327"/>
                    <a:pt x="1256179" y="384728"/>
                  </a:cubicBezTo>
                  <a:cubicBezTo>
                    <a:pt x="1254415" y="436774"/>
                    <a:pt x="1271837" y="469855"/>
                    <a:pt x="1276248" y="510874"/>
                  </a:cubicBezTo>
                  <a:cubicBezTo>
                    <a:pt x="1281541" y="537780"/>
                    <a:pt x="1305800" y="551894"/>
                    <a:pt x="1319473" y="572183"/>
                  </a:cubicBezTo>
                  <a:cubicBezTo>
                    <a:pt x="1334028" y="584092"/>
                    <a:pt x="1412539" y="544175"/>
                    <a:pt x="1414083" y="529399"/>
                  </a:cubicBezTo>
                  <a:lnTo>
                    <a:pt x="1416304" y="523070"/>
                  </a:lnTo>
                  <a:lnTo>
                    <a:pt x="1503306" y="604325"/>
                  </a:lnTo>
                  <a:lnTo>
                    <a:pt x="1506525" y="621205"/>
                  </a:lnTo>
                  <a:cubicBezTo>
                    <a:pt x="1511353" y="639709"/>
                    <a:pt x="1513048" y="645126"/>
                    <a:pt x="1485095" y="712444"/>
                  </a:cubicBezTo>
                  <a:cubicBezTo>
                    <a:pt x="1463483" y="759198"/>
                    <a:pt x="1447163" y="750817"/>
                    <a:pt x="1392029" y="762285"/>
                  </a:cubicBezTo>
                  <a:cubicBezTo>
                    <a:pt x="1339762" y="779708"/>
                    <a:pt x="1319252" y="827123"/>
                    <a:pt x="1241844" y="817199"/>
                  </a:cubicBezTo>
                  <a:cubicBezTo>
                    <a:pt x="1207220" y="806393"/>
                    <a:pt x="1198178" y="794263"/>
                    <a:pt x="1164877" y="780149"/>
                  </a:cubicBezTo>
                  <a:cubicBezTo>
                    <a:pt x="1144588" y="767799"/>
                    <a:pt x="1141059" y="695242"/>
                    <a:pt x="1124298" y="703182"/>
                  </a:cubicBezTo>
                  <a:cubicBezTo>
                    <a:pt x="1105332" y="712885"/>
                    <a:pt x="1113933" y="790735"/>
                    <a:pt x="1113933" y="812568"/>
                  </a:cubicBezTo>
                  <a:lnTo>
                    <a:pt x="406895" y="811024"/>
                  </a:lnTo>
                  <a:lnTo>
                    <a:pt x="414834" y="678702"/>
                  </a:lnTo>
                  <a:cubicBezTo>
                    <a:pt x="372932" y="744863"/>
                    <a:pt x="336323" y="781031"/>
                    <a:pt x="286262" y="775518"/>
                  </a:cubicBezTo>
                  <a:cubicBezTo>
                    <a:pt x="208633" y="768019"/>
                    <a:pt x="164084" y="747289"/>
                    <a:pt x="134092" y="735380"/>
                  </a:cubicBezTo>
                  <a:cubicBezTo>
                    <a:pt x="89323" y="730087"/>
                    <a:pt x="85574" y="694140"/>
                    <a:pt x="65064" y="697007"/>
                  </a:cubicBezTo>
                  <a:cubicBezTo>
                    <a:pt x="35071" y="692817"/>
                    <a:pt x="7063" y="664368"/>
                    <a:pt x="6" y="641873"/>
                  </a:cubicBezTo>
                  <a:cubicBezTo>
                    <a:pt x="-215" y="627097"/>
                    <a:pt x="6622" y="628861"/>
                    <a:pt x="15884" y="585636"/>
                  </a:cubicBezTo>
                  <a:lnTo>
                    <a:pt x="14090" y="584499"/>
                  </a:lnTo>
                  <a:lnTo>
                    <a:pt x="67156" y="484771"/>
                  </a:lnTo>
                  <a:lnTo>
                    <a:pt x="69034" y="492349"/>
                  </a:lnTo>
                  <a:cubicBezTo>
                    <a:pt x="116669" y="511316"/>
                    <a:pt x="136076" y="542411"/>
                    <a:pt x="182169" y="545499"/>
                  </a:cubicBezTo>
                  <a:cubicBezTo>
                    <a:pt x="224952" y="545057"/>
                    <a:pt x="251196" y="574830"/>
                    <a:pt x="267295" y="567993"/>
                  </a:cubicBezTo>
                  <a:cubicBezTo>
                    <a:pt x="297509" y="557187"/>
                    <a:pt x="287364" y="523886"/>
                    <a:pt x="292657" y="505361"/>
                  </a:cubicBezTo>
                  <a:cubicBezTo>
                    <a:pt x="314049" y="468752"/>
                    <a:pt x="323091" y="404576"/>
                    <a:pt x="346247" y="362013"/>
                  </a:cubicBezTo>
                  <a:cubicBezTo>
                    <a:pt x="353525" y="347898"/>
                    <a:pt x="331472" y="349222"/>
                    <a:pt x="339631" y="320331"/>
                  </a:cubicBezTo>
                  <a:cubicBezTo>
                    <a:pt x="371168" y="233881"/>
                    <a:pt x="386385" y="171911"/>
                    <a:pt x="408659" y="161986"/>
                  </a:cubicBezTo>
                  <a:lnTo>
                    <a:pt x="611312" y="87225"/>
                  </a:lnTo>
                  <a:lnTo>
                    <a:pt x="654003" y="9821"/>
                  </a:lnTo>
                  <a:cubicBezTo>
                    <a:pt x="656240" y="2036"/>
                    <a:pt x="724579" y="68614"/>
                    <a:pt x="726816" y="60829"/>
                  </a:cubicBezTo>
                  <a:lnTo>
                    <a:pt x="750458" y="65183"/>
                  </a:lnTo>
                  <a:lnTo>
                    <a:pt x="749651" y="65736"/>
                  </a:lnTo>
                  <a:cubicBezTo>
                    <a:pt x="748708" y="69810"/>
                    <a:pt x="760848" y="68719"/>
                    <a:pt x="754396" y="65908"/>
                  </a:cubicBezTo>
                  <a:lnTo>
                    <a:pt x="750458" y="65183"/>
                  </a:lnTo>
                  <a:lnTo>
                    <a:pt x="764837" y="55322"/>
                  </a:lnTo>
                  <a:close/>
                </a:path>
              </a:pathLst>
            </a:custGeom>
            <a:solidFill>
              <a:sysClr val="windowText" lastClr="000000">
                <a:lumMod val="75000"/>
                <a:lumOff val="25000"/>
              </a:sysClr>
            </a:solidFill>
            <a:ln w="10515" cap="flat">
              <a:noFill/>
              <a:prstDash val="solid"/>
              <a:miter/>
            </a:ln>
          </p:spPr>
          <p:txBody>
            <a:bodyPr rtlCol="0" anchor="ct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Text" lastClr="000000"/>
                </a:solidFill>
                <a:effectLst/>
                <a:uLnTx/>
                <a:uFillTx/>
                <a:latin typeface="Arial" panose="020B0604020202020204"/>
                <a:cs typeface="+mn-cs"/>
              </a:endParaRPr>
            </a:p>
          </p:txBody>
        </p:sp>
        <p:sp>
          <p:nvSpPr>
            <p:cNvPr id="20" name="Freeform: Shape 69"/>
            <p:cNvSpPr/>
            <p:nvPr/>
          </p:nvSpPr>
          <p:spPr>
            <a:xfrm rot="258825">
              <a:off x="5896529" y="2902553"/>
              <a:ext cx="325706" cy="556974"/>
            </a:xfrm>
            <a:custGeom>
              <a:avLst/>
              <a:gdLst>
                <a:gd name="connsiteX0" fmla="*/ 216364 w 989594"/>
                <a:gd name="connsiteY0" fmla="*/ 1501182 h 1692265"/>
                <a:gd name="connsiteX1" fmla="*/ 128530 w 989594"/>
                <a:gd name="connsiteY1" fmla="*/ 1386412 h 1692265"/>
                <a:gd name="connsiteX2" fmla="*/ 36597 w 989594"/>
                <a:gd name="connsiteY2" fmla="*/ 1159215 h 1692265"/>
                <a:gd name="connsiteX3" fmla="*/ 35426 w 989594"/>
                <a:gd name="connsiteY3" fmla="*/ 1145162 h 1692265"/>
                <a:gd name="connsiteX4" fmla="*/ 13175 w 989594"/>
                <a:gd name="connsiteY4" fmla="*/ 938460 h 1692265"/>
                <a:gd name="connsiteX5" fmla="*/ 2635 w 989594"/>
                <a:gd name="connsiteY5" fmla="*/ 839500 h 1692265"/>
                <a:gd name="connsiteX6" fmla="*/ 6734 w 989594"/>
                <a:gd name="connsiteY6" fmla="*/ 783872 h 1692265"/>
                <a:gd name="connsiteX7" fmla="*/ 1464 w 989594"/>
                <a:gd name="connsiteY7" fmla="*/ 670274 h 1692265"/>
                <a:gd name="connsiteX8" fmla="*/ 3806 w 989594"/>
                <a:gd name="connsiteY8" fmla="*/ 643338 h 1692265"/>
                <a:gd name="connsiteX9" fmla="*/ 1464 w 989594"/>
                <a:gd name="connsiteY9" fmla="*/ 458301 h 1692265"/>
                <a:gd name="connsiteX10" fmla="*/ 43624 w 989594"/>
                <a:gd name="connsiteY10" fmla="*/ 223492 h 1692265"/>
                <a:gd name="connsiteX11" fmla="*/ 50065 w 989594"/>
                <a:gd name="connsiteY11" fmla="*/ 206511 h 1692265"/>
                <a:gd name="connsiteX12" fmla="*/ 65875 w 989594"/>
                <a:gd name="connsiteY12" fmla="*/ 169035 h 1692265"/>
                <a:gd name="connsiteX13" fmla="*/ 139656 w 989594"/>
                <a:gd name="connsiteY13" fmla="*/ 101110 h 1692265"/>
                <a:gd name="connsiteX14" fmla="*/ 165420 w 989594"/>
                <a:gd name="connsiteY14" fmla="*/ 85300 h 1692265"/>
                <a:gd name="connsiteX15" fmla="*/ 296000 w 989594"/>
                <a:gd name="connsiteY15" fmla="*/ 27915 h 1692265"/>
                <a:gd name="connsiteX16" fmla="*/ 481037 w 989594"/>
                <a:gd name="connsiteY16" fmla="*/ 2151 h 1692265"/>
                <a:gd name="connsiteX17" fmla="*/ 776158 w 989594"/>
                <a:gd name="connsiteY17" fmla="*/ 57193 h 1692265"/>
                <a:gd name="connsiteX18" fmla="*/ 900297 w 989594"/>
                <a:gd name="connsiteY18" fmla="*/ 173720 h 1692265"/>
                <a:gd name="connsiteX19" fmla="*/ 993401 w 989594"/>
                <a:gd name="connsiteY19" fmla="*/ 525641 h 1692265"/>
                <a:gd name="connsiteX20" fmla="*/ 988716 w 989594"/>
                <a:gd name="connsiteY20" fmla="*/ 647437 h 1692265"/>
                <a:gd name="connsiteX21" fmla="*/ 991059 w 989594"/>
                <a:gd name="connsiteY21" fmla="*/ 674958 h 1692265"/>
                <a:gd name="connsiteX22" fmla="*/ 981690 w 989594"/>
                <a:gd name="connsiteY22" fmla="*/ 874634 h 1692265"/>
                <a:gd name="connsiteX23" fmla="*/ 965880 w 989594"/>
                <a:gd name="connsiteY23" fmla="*/ 953099 h 1692265"/>
                <a:gd name="connsiteX24" fmla="*/ 955339 w 989594"/>
                <a:gd name="connsiteY24" fmla="*/ 1105344 h 1692265"/>
                <a:gd name="connsiteX25" fmla="*/ 911423 w 989594"/>
                <a:gd name="connsiteY25" fmla="*/ 1322001 h 1692265"/>
                <a:gd name="connsiteX26" fmla="*/ 832372 w 989594"/>
                <a:gd name="connsiteY26" fmla="*/ 1481273 h 1692265"/>
                <a:gd name="connsiteX27" fmla="*/ 810121 w 989594"/>
                <a:gd name="connsiteY27" fmla="*/ 1511136 h 1692265"/>
                <a:gd name="connsiteX28" fmla="*/ 777330 w 989594"/>
                <a:gd name="connsiteY28" fmla="*/ 1555639 h 1692265"/>
                <a:gd name="connsiteX29" fmla="*/ 644993 w 989594"/>
                <a:gd name="connsiteY29" fmla="*/ 1663382 h 1692265"/>
                <a:gd name="connsiteX30" fmla="*/ 517341 w 989594"/>
                <a:gd name="connsiteY30" fmla="*/ 1692660 h 1692265"/>
                <a:gd name="connsiteX31" fmla="*/ 304783 w 989594"/>
                <a:gd name="connsiteY31" fmla="*/ 1592529 h 1692265"/>
                <a:gd name="connsiteX32" fmla="*/ 231003 w 989594"/>
                <a:gd name="connsiteY32" fmla="*/ 1524019 h 1692265"/>
                <a:gd name="connsiteX33" fmla="*/ 216364 w 989594"/>
                <a:gd name="connsiteY33" fmla="*/ 1501182 h 169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89594" h="1692265">
                  <a:moveTo>
                    <a:pt x="216364" y="1501182"/>
                  </a:moveTo>
                  <a:cubicBezTo>
                    <a:pt x="186501" y="1463120"/>
                    <a:pt x="153709" y="1427987"/>
                    <a:pt x="128530" y="1386412"/>
                  </a:cubicBezTo>
                  <a:cubicBezTo>
                    <a:pt x="85784" y="1316731"/>
                    <a:pt x="59434" y="1272814"/>
                    <a:pt x="36597" y="1159215"/>
                  </a:cubicBezTo>
                  <a:cubicBezTo>
                    <a:pt x="36597" y="1154531"/>
                    <a:pt x="37183" y="1149261"/>
                    <a:pt x="35426" y="1145162"/>
                  </a:cubicBezTo>
                  <a:cubicBezTo>
                    <a:pt x="16103" y="1065526"/>
                    <a:pt x="23130" y="1008141"/>
                    <a:pt x="13175" y="938460"/>
                  </a:cubicBezTo>
                  <a:cubicBezTo>
                    <a:pt x="2635" y="906254"/>
                    <a:pt x="878" y="872877"/>
                    <a:pt x="2635" y="839500"/>
                  </a:cubicBezTo>
                  <a:cubicBezTo>
                    <a:pt x="3806" y="820762"/>
                    <a:pt x="3806" y="802024"/>
                    <a:pt x="6734" y="783872"/>
                  </a:cubicBezTo>
                  <a:cubicBezTo>
                    <a:pt x="12590" y="745225"/>
                    <a:pt x="7319" y="707749"/>
                    <a:pt x="1464" y="670274"/>
                  </a:cubicBezTo>
                  <a:cubicBezTo>
                    <a:pt x="293" y="661490"/>
                    <a:pt x="-2049" y="651536"/>
                    <a:pt x="3806" y="643338"/>
                  </a:cubicBezTo>
                  <a:cubicBezTo>
                    <a:pt x="-878" y="581854"/>
                    <a:pt x="-293" y="520371"/>
                    <a:pt x="1464" y="458301"/>
                  </a:cubicBezTo>
                  <a:cubicBezTo>
                    <a:pt x="4392" y="373981"/>
                    <a:pt x="10247" y="298444"/>
                    <a:pt x="43624" y="223492"/>
                  </a:cubicBezTo>
                  <a:cubicBezTo>
                    <a:pt x="45966" y="218222"/>
                    <a:pt x="51236" y="212952"/>
                    <a:pt x="50065" y="206511"/>
                  </a:cubicBezTo>
                  <a:cubicBezTo>
                    <a:pt x="49480" y="191286"/>
                    <a:pt x="57678" y="179575"/>
                    <a:pt x="65875" y="169035"/>
                  </a:cubicBezTo>
                  <a:cubicBezTo>
                    <a:pt x="81685" y="149712"/>
                    <a:pt x="116233" y="113993"/>
                    <a:pt x="139656" y="101110"/>
                  </a:cubicBezTo>
                  <a:cubicBezTo>
                    <a:pt x="147854" y="94669"/>
                    <a:pt x="156051" y="89399"/>
                    <a:pt x="165420" y="85300"/>
                  </a:cubicBezTo>
                  <a:cubicBezTo>
                    <a:pt x="209337" y="66562"/>
                    <a:pt x="253254" y="48410"/>
                    <a:pt x="296000" y="27915"/>
                  </a:cubicBezTo>
                  <a:cubicBezTo>
                    <a:pt x="355142" y="-191"/>
                    <a:pt x="416625" y="-3119"/>
                    <a:pt x="481037" y="2151"/>
                  </a:cubicBezTo>
                  <a:cubicBezTo>
                    <a:pt x="581753" y="10349"/>
                    <a:pt x="680712" y="22060"/>
                    <a:pt x="776158" y="57193"/>
                  </a:cubicBezTo>
                  <a:cubicBezTo>
                    <a:pt x="830615" y="77688"/>
                    <a:pt x="872776" y="122776"/>
                    <a:pt x="900297" y="173720"/>
                  </a:cubicBezTo>
                  <a:cubicBezTo>
                    <a:pt x="960024" y="283219"/>
                    <a:pt x="998671" y="398574"/>
                    <a:pt x="993401" y="525641"/>
                  </a:cubicBezTo>
                  <a:cubicBezTo>
                    <a:pt x="991644" y="566044"/>
                    <a:pt x="991059" y="606448"/>
                    <a:pt x="988716" y="647437"/>
                  </a:cubicBezTo>
                  <a:cubicBezTo>
                    <a:pt x="993401" y="656220"/>
                    <a:pt x="992815" y="665589"/>
                    <a:pt x="991059" y="674958"/>
                  </a:cubicBezTo>
                  <a:cubicBezTo>
                    <a:pt x="978762" y="741126"/>
                    <a:pt x="983446" y="807880"/>
                    <a:pt x="981690" y="874634"/>
                  </a:cubicBezTo>
                  <a:cubicBezTo>
                    <a:pt x="981104" y="901569"/>
                    <a:pt x="982275" y="929091"/>
                    <a:pt x="965880" y="953099"/>
                  </a:cubicBezTo>
                  <a:cubicBezTo>
                    <a:pt x="951241" y="1002871"/>
                    <a:pt x="955339" y="1053815"/>
                    <a:pt x="955339" y="1105344"/>
                  </a:cubicBezTo>
                  <a:cubicBezTo>
                    <a:pt x="954754" y="1179710"/>
                    <a:pt x="923719" y="1249977"/>
                    <a:pt x="911423" y="1322001"/>
                  </a:cubicBezTo>
                  <a:cubicBezTo>
                    <a:pt x="900882" y="1383484"/>
                    <a:pt x="867506" y="1432671"/>
                    <a:pt x="832372" y="1481273"/>
                  </a:cubicBezTo>
                  <a:cubicBezTo>
                    <a:pt x="825345" y="1491227"/>
                    <a:pt x="817148" y="1501182"/>
                    <a:pt x="810121" y="1511136"/>
                  </a:cubicBezTo>
                  <a:cubicBezTo>
                    <a:pt x="805436" y="1530460"/>
                    <a:pt x="790797" y="1543342"/>
                    <a:pt x="777330" y="1555639"/>
                  </a:cubicBezTo>
                  <a:cubicBezTo>
                    <a:pt x="734584" y="1593700"/>
                    <a:pt x="691838" y="1631176"/>
                    <a:pt x="644993" y="1663382"/>
                  </a:cubicBezTo>
                  <a:cubicBezTo>
                    <a:pt x="606346" y="1689732"/>
                    <a:pt x="561844" y="1693245"/>
                    <a:pt x="517341" y="1692660"/>
                  </a:cubicBezTo>
                  <a:cubicBezTo>
                    <a:pt x="431850" y="1691488"/>
                    <a:pt x="363339" y="1651670"/>
                    <a:pt x="304783" y="1592529"/>
                  </a:cubicBezTo>
                  <a:cubicBezTo>
                    <a:pt x="280776" y="1568521"/>
                    <a:pt x="253840" y="1548612"/>
                    <a:pt x="231003" y="1524019"/>
                  </a:cubicBezTo>
                  <a:cubicBezTo>
                    <a:pt x="224562" y="1517578"/>
                    <a:pt x="216364" y="1511722"/>
                    <a:pt x="216364" y="1501182"/>
                  </a:cubicBezTo>
                  <a:close/>
                </a:path>
              </a:pathLst>
            </a:custGeom>
            <a:solidFill>
              <a:sysClr val="windowText" lastClr="000000">
                <a:lumMod val="75000"/>
                <a:lumOff val="25000"/>
              </a:sysClr>
            </a:solidFill>
            <a:ln w="5853" cap="flat">
              <a:noFill/>
              <a:prstDash val="solid"/>
              <a:miter/>
            </a:ln>
          </p:spPr>
          <p:txBody>
            <a:bodyPr rtlCol="0" anchor="ct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cs typeface="+mn-cs"/>
              </a:endParaRPr>
            </a:p>
          </p:txBody>
        </p:sp>
        <p:sp>
          <p:nvSpPr>
            <p:cNvPr id="21" name="Freeform: Shape 73"/>
            <p:cNvSpPr/>
            <p:nvPr/>
          </p:nvSpPr>
          <p:spPr>
            <a:xfrm rot="258825">
              <a:off x="5870561" y="2986254"/>
              <a:ext cx="374550" cy="322747"/>
            </a:xfrm>
            <a:custGeom>
              <a:avLst/>
              <a:gdLst>
                <a:gd name="connsiteX0" fmla="*/ 311975 w 335943"/>
                <a:gd name="connsiteY0" fmla="*/ 115880 h 289481"/>
                <a:gd name="connsiteX1" fmla="*/ 330299 w 335943"/>
                <a:gd name="connsiteY1" fmla="*/ 125215 h 289481"/>
                <a:gd name="connsiteX2" fmla="*/ 331336 w 335943"/>
                <a:gd name="connsiteY2" fmla="*/ 170504 h 289481"/>
                <a:gd name="connsiteX3" fmla="*/ 312667 w 335943"/>
                <a:gd name="connsiteY3" fmla="*/ 201619 h 289481"/>
                <a:gd name="connsiteX4" fmla="*/ 305234 w 335943"/>
                <a:gd name="connsiteY4" fmla="*/ 206114 h 289481"/>
                <a:gd name="connsiteX5" fmla="*/ 307654 w 335943"/>
                <a:gd name="connsiteY5" fmla="*/ 147859 h 289481"/>
                <a:gd name="connsiteX6" fmla="*/ 311975 w 335943"/>
                <a:gd name="connsiteY6" fmla="*/ 115880 h 289481"/>
                <a:gd name="connsiteX7" fmla="*/ 20878 w 335943"/>
                <a:gd name="connsiteY7" fmla="*/ 114671 h 289481"/>
                <a:gd name="connsiteX8" fmla="*/ 23298 w 335943"/>
                <a:gd name="connsiteY8" fmla="*/ 168257 h 289481"/>
                <a:gd name="connsiteX9" fmla="*/ 23644 w 335943"/>
                <a:gd name="connsiteY9" fmla="*/ 201965 h 289481"/>
                <a:gd name="connsiteX10" fmla="*/ 135 w 335943"/>
                <a:gd name="connsiteY10" fmla="*/ 141637 h 289481"/>
                <a:gd name="connsiteX11" fmla="*/ 20878 w 335943"/>
                <a:gd name="connsiteY11" fmla="*/ 114671 h 289481"/>
                <a:gd name="connsiteX12" fmla="*/ 177620 w 335943"/>
                <a:gd name="connsiteY12" fmla="*/ 258 h 289481"/>
                <a:gd name="connsiteX13" fmla="*/ 244387 w 335943"/>
                <a:gd name="connsiteY13" fmla="*/ 10954 h 289481"/>
                <a:gd name="connsiteX14" fmla="*/ 246462 w 335943"/>
                <a:gd name="connsiteY14" fmla="*/ 11473 h 289481"/>
                <a:gd name="connsiteX15" fmla="*/ 284664 w 335943"/>
                <a:gd name="connsiteY15" fmla="*/ 48810 h 289481"/>
                <a:gd name="connsiteX16" fmla="*/ 296937 w 335943"/>
                <a:gd name="connsiteY16" fmla="*/ 130228 h 289481"/>
                <a:gd name="connsiteX17" fmla="*/ 280342 w 335943"/>
                <a:gd name="connsiteY17" fmla="*/ 213201 h 289481"/>
                <a:gd name="connsiteX18" fmla="*/ 268242 w 335943"/>
                <a:gd name="connsiteY18" fmla="*/ 246217 h 289481"/>
                <a:gd name="connsiteX19" fmla="*/ 260290 w 335943"/>
                <a:gd name="connsiteY19" fmla="*/ 253823 h 289481"/>
                <a:gd name="connsiteX20" fmla="*/ 250783 w 335943"/>
                <a:gd name="connsiteY20" fmla="*/ 247254 h 289481"/>
                <a:gd name="connsiteX21" fmla="*/ 182849 w 335943"/>
                <a:gd name="connsiteY21" fmla="*/ 216139 h 289481"/>
                <a:gd name="connsiteX22" fmla="*/ 166945 w 335943"/>
                <a:gd name="connsiteY22" fmla="*/ 224090 h 289481"/>
                <a:gd name="connsiteX23" fmla="*/ 187170 w 335943"/>
                <a:gd name="connsiteY23" fmla="*/ 227202 h 289481"/>
                <a:gd name="connsiteX24" fmla="*/ 210333 w 335943"/>
                <a:gd name="connsiteY24" fmla="*/ 256243 h 289481"/>
                <a:gd name="connsiteX25" fmla="*/ 200308 w 335943"/>
                <a:gd name="connsiteY25" fmla="*/ 279060 h 289481"/>
                <a:gd name="connsiteX26" fmla="*/ 133237 w 335943"/>
                <a:gd name="connsiteY26" fmla="*/ 279924 h 289481"/>
                <a:gd name="connsiteX27" fmla="*/ 139288 w 335943"/>
                <a:gd name="connsiteY27" fmla="*/ 229622 h 289481"/>
                <a:gd name="connsiteX28" fmla="*/ 165390 w 335943"/>
                <a:gd name="connsiteY28" fmla="*/ 224263 h 289481"/>
                <a:gd name="connsiteX29" fmla="*/ 91924 w 335943"/>
                <a:gd name="connsiteY29" fmla="*/ 232734 h 289481"/>
                <a:gd name="connsiteX30" fmla="*/ 81206 w 335943"/>
                <a:gd name="connsiteY30" fmla="*/ 247945 h 289481"/>
                <a:gd name="connsiteX31" fmla="*/ 72736 w 335943"/>
                <a:gd name="connsiteY31" fmla="*/ 253823 h 289481"/>
                <a:gd name="connsiteX32" fmla="*/ 64785 w 335943"/>
                <a:gd name="connsiteY32" fmla="*/ 247254 h 289481"/>
                <a:gd name="connsiteX33" fmla="*/ 35226 w 335943"/>
                <a:gd name="connsiteY33" fmla="*/ 163244 h 289481"/>
                <a:gd name="connsiteX34" fmla="*/ 34707 w 335943"/>
                <a:gd name="connsiteY34" fmla="*/ 159095 h 289481"/>
                <a:gd name="connsiteX35" fmla="*/ 40239 w 335943"/>
                <a:gd name="connsiteY35" fmla="*/ 79061 h 289481"/>
                <a:gd name="connsiteX36" fmla="*/ 55623 w 335943"/>
                <a:gd name="connsiteY36" fmla="*/ 29796 h 289481"/>
                <a:gd name="connsiteX37" fmla="*/ 65304 w 335943"/>
                <a:gd name="connsiteY37" fmla="*/ 20288 h 289481"/>
                <a:gd name="connsiteX38" fmla="*/ 110074 w 335943"/>
                <a:gd name="connsiteY38" fmla="*/ 4731 h 289481"/>
                <a:gd name="connsiteX39" fmla="*/ 177620 w 335943"/>
                <a:gd name="connsiteY39" fmla="*/ 258 h 28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5943" h="289481">
                  <a:moveTo>
                    <a:pt x="311975" y="115880"/>
                  </a:moveTo>
                  <a:cubicBezTo>
                    <a:pt x="318890" y="113806"/>
                    <a:pt x="325804" y="117263"/>
                    <a:pt x="330299" y="125215"/>
                  </a:cubicBezTo>
                  <a:cubicBezTo>
                    <a:pt x="338596" y="140254"/>
                    <a:pt x="336695" y="155466"/>
                    <a:pt x="331336" y="170504"/>
                  </a:cubicBezTo>
                  <a:cubicBezTo>
                    <a:pt x="327187" y="182086"/>
                    <a:pt x="320964" y="192458"/>
                    <a:pt x="312667" y="201619"/>
                  </a:cubicBezTo>
                  <a:cubicBezTo>
                    <a:pt x="310765" y="203867"/>
                    <a:pt x="308345" y="205595"/>
                    <a:pt x="305234" y="206114"/>
                  </a:cubicBezTo>
                  <a:cubicBezTo>
                    <a:pt x="308172" y="186926"/>
                    <a:pt x="308172" y="167393"/>
                    <a:pt x="307654" y="147859"/>
                  </a:cubicBezTo>
                  <a:cubicBezTo>
                    <a:pt x="307481" y="137142"/>
                    <a:pt x="309901" y="126425"/>
                    <a:pt x="311975" y="115880"/>
                  </a:cubicBezTo>
                  <a:close/>
                  <a:moveTo>
                    <a:pt x="20878" y="114671"/>
                  </a:moveTo>
                  <a:cubicBezTo>
                    <a:pt x="25372" y="132302"/>
                    <a:pt x="25027" y="150280"/>
                    <a:pt x="23298" y="168257"/>
                  </a:cubicBezTo>
                  <a:cubicBezTo>
                    <a:pt x="22088" y="179493"/>
                    <a:pt x="24162" y="190729"/>
                    <a:pt x="23644" y="201965"/>
                  </a:cubicBezTo>
                  <a:cubicBezTo>
                    <a:pt x="8086" y="184852"/>
                    <a:pt x="-1248" y="165318"/>
                    <a:pt x="135" y="141637"/>
                  </a:cubicBezTo>
                  <a:cubicBezTo>
                    <a:pt x="826" y="130055"/>
                    <a:pt x="8605" y="114497"/>
                    <a:pt x="20878" y="114671"/>
                  </a:cubicBezTo>
                  <a:close/>
                  <a:moveTo>
                    <a:pt x="177620" y="258"/>
                  </a:moveTo>
                  <a:cubicBezTo>
                    <a:pt x="200005" y="1187"/>
                    <a:pt x="222261" y="4645"/>
                    <a:pt x="244387" y="10954"/>
                  </a:cubicBezTo>
                  <a:cubicBezTo>
                    <a:pt x="245078" y="11127"/>
                    <a:pt x="245770" y="11300"/>
                    <a:pt x="246462" y="11473"/>
                  </a:cubicBezTo>
                  <a:cubicBezTo>
                    <a:pt x="265995" y="17004"/>
                    <a:pt x="278440" y="28067"/>
                    <a:pt x="284664" y="48810"/>
                  </a:cubicBezTo>
                  <a:cubicBezTo>
                    <a:pt x="292615" y="75604"/>
                    <a:pt x="293825" y="102743"/>
                    <a:pt x="296937" y="130228"/>
                  </a:cubicBezTo>
                  <a:cubicBezTo>
                    <a:pt x="300394" y="160305"/>
                    <a:pt x="289158" y="186234"/>
                    <a:pt x="280342" y="213201"/>
                  </a:cubicBezTo>
                  <a:cubicBezTo>
                    <a:pt x="276712" y="224263"/>
                    <a:pt x="272390" y="235154"/>
                    <a:pt x="268242" y="246217"/>
                  </a:cubicBezTo>
                  <a:cubicBezTo>
                    <a:pt x="266859" y="250020"/>
                    <a:pt x="264957" y="253304"/>
                    <a:pt x="260290" y="253823"/>
                  </a:cubicBezTo>
                  <a:cubicBezTo>
                    <a:pt x="255104" y="254341"/>
                    <a:pt x="253030" y="250884"/>
                    <a:pt x="250783" y="247254"/>
                  </a:cubicBezTo>
                  <a:cubicBezTo>
                    <a:pt x="234880" y="220288"/>
                    <a:pt x="209296" y="208533"/>
                    <a:pt x="182849" y="216139"/>
                  </a:cubicBezTo>
                  <a:cubicBezTo>
                    <a:pt x="177490" y="217695"/>
                    <a:pt x="172304" y="219596"/>
                    <a:pt x="166945" y="224090"/>
                  </a:cubicBezTo>
                  <a:cubicBezTo>
                    <a:pt x="174551" y="224436"/>
                    <a:pt x="180947" y="225301"/>
                    <a:pt x="187170" y="227202"/>
                  </a:cubicBezTo>
                  <a:cubicBezTo>
                    <a:pt x="201517" y="231697"/>
                    <a:pt x="208086" y="242414"/>
                    <a:pt x="210333" y="256243"/>
                  </a:cubicBezTo>
                  <a:cubicBezTo>
                    <a:pt x="211889" y="265750"/>
                    <a:pt x="207913" y="273356"/>
                    <a:pt x="200308" y="279060"/>
                  </a:cubicBezTo>
                  <a:cubicBezTo>
                    <a:pt x="182330" y="292543"/>
                    <a:pt x="151734" y="293062"/>
                    <a:pt x="133237" y="279924"/>
                  </a:cubicBezTo>
                  <a:cubicBezTo>
                    <a:pt x="115779" y="267478"/>
                    <a:pt x="119063" y="239994"/>
                    <a:pt x="139288" y="229622"/>
                  </a:cubicBezTo>
                  <a:cubicBezTo>
                    <a:pt x="147066" y="225646"/>
                    <a:pt x="155364" y="224263"/>
                    <a:pt x="165390" y="224263"/>
                  </a:cubicBezTo>
                  <a:cubicBezTo>
                    <a:pt x="143091" y="207842"/>
                    <a:pt x="110939" y="211990"/>
                    <a:pt x="91924" y="232734"/>
                  </a:cubicBezTo>
                  <a:cubicBezTo>
                    <a:pt x="87775" y="237401"/>
                    <a:pt x="84145" y="242414"/>
                    <a:pt x="81206" y="247945"/>
                  </a:cubicBezTo>
                  <a:cubicBezTo>
                    <a:pt x="79478" y="251402"/>
                    <a:pt x="77058" y="253995"/>
                    <a:pt x="72736" y="253823"/>
                  </a:cubicBezTo>
                  <a:cubicBezTo>
                    <a:pt x="68415" y="253650"/>
                    <a:pt x="66340" y="251057"/>
                    <a:pt x="64785" y="247254"/>
                  </a:cubicBezTo>
                  <a:cubicBezTo>
                    <a:pt x="53549" y="219769"/>
                    <a:pt x="43869" y="191593"/>
                    <a:pt x="35226" y="163244"/>
                  </a:cubicBezTo>
                  <a:cubicBezTo>
                    <a:pt x="34880" y="161861"/>
                    <a:pt x="34534" y="160478"/>
                    <a:pt x="34707" y="159095"/>
                  </a:cubicBezTo>
                  <a:cubicBezTo>
                    <a:pt x="36609" y="132302"/>
                    <a:pt x="35571" y="105509"/>
                    <a:pt x="40239" y="79061"/>
                  </a:cubicBezTo>
                  <a:cubicBezTo>
                    <a:pt x="43177" y="62121"/>
                    <a:pt x="49227" y="45872"/>
                    <a:pt x="55623" y="29796"/>
                  </a:cubicBezTo>
                  <a:cubicBezTo>
                    <a:pt x="57352" y="25129"/>
                    <a:pt x="61500" y="22709"/>
                    <a:pt x="65304" y="20288"/>
                  </a:cubicBezTo>
                  <a:cubicBezTo>
                    <a:pt x="78960" y="11473"/>
                    <a:pt x="94344" y="7324"/>
                    <a:pt x="110074" y="4731"/>
                  </a:cubicBezTo>
                  <a:cubicBezTo>
                    <a:pt x="132719" y="928"/>
                    <a:pt x="155234" y="-671"/>
                    <a:pt x="177620" y="258"/>
                  </a:cubicBezTo>
                  <a:close/>
                </a:path>
              </a:pathLst>
            </a:custGeom>
            <a:solidFill>
              <a:srgbClr val="F8DFC9"/>
            </a:solidFill>
            <a:ln w="5853" cap="flat">
              <a:noFill/>
              <a:prstDash val="solid"/>
              <a:miter/>
            </a:ln>
          </p:spPr>
          <p:txBody>
            <a:bodyPr wrap="square" rtlCol="0" anchor="ctr">
              <a:no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cs typeface="+mn-cs"/>
              </a:endParaRPr>
            </a:p>
          </p:txBody>
        </p:sp>
        <p:grpSp>
          <p:nvGrpSpPr>
            <p:cNvPr id="22" name="Group 21"/>
            <p:cNvGrpSpPr/>
            <p:nvPr/>
          </p:nvGrpSpPr>
          <p:grpSpPr>
            <a:xfrm>
              <a:off x="5916782" y="3358420"/>
              <a:ext cx="336813" cy="509551"/>
              <a:chOff x="4022728" y="2495873"/>
              <a:chExt cx="1607040" cy="2431239"/>
            </a:xfrm>
          </p:grpSpPr>
          <p:sp>
            <p:nvSpPr>
              <p:cNvPr id="26" name="Freeform: Shape 67"/>
              <p:cNvSpPr/>
              <p:nvPr/>
            </p:nvSpPr>
            <p:spPr>
              <a:xfrm rot="21500926" flipH="1">
                <a:off x="4320280" y="4300130"/>
                <a:ext cx="458294" cy="626982"/>
              </a:xfrm>
              <a:custGeom>
                <a:avLst/>
                <a:gdLst>
                  <a:gd name="connsiteX0" fmla="*/ 69304 w 115193"/>
                  <a:gd name="connsiteY0" fmla="*/ 0 h 157593"/>
                  <a:gd name="connsiteX1" fmla="*/ 69304 w 115193"/>
                  <a:gd name="connsiteY1" fmla="*/ 38565 h 157593"/>
                  <a:gd name="connsiteX2" fmla="*/ 115193 w 115193"/>
                  <a:gd name="connsiteY2" fmla="*/ 38565 h 157593"/>
                  <a:gd name="connsiteX3" fmla="*/ 115193 w 115193"/>
                  <a:gd name="connsiteY3" fmla="*/ 61979 h 157593"/>
                  <a:gd name="connsiteX4" fmla="*/ 69304 w 115193"/>
                  <a:gd name="connsiteY4" fmla="*/ 61979 h 157593"/>
                  <a:gd name="connsiteX5" fmla="*/ 69304 w 115193"/>
                  <a:gd name="connsiteY5" fmla="*/ 157593 h 157593"/>
                  <a:gd name="connsiteX6" fmla="*/ 45890 w 115193"/>
                  <a:gd name="connsiteY6" fmla="*/ 157593 h 157593"/>
                  <a:gd name="connsiteX7" fmla="*/ 45890 w 115193"/>
                  <a:gd name="connsiteY7" fmla="*/ 61979 h 157593"/>
                  <a:gd name="connsiteX8" fmla="*/ 0 w 115193"/>
                  <a:gd name="connsiteY8" fmla="*/ 61979 h 157593"/>
                  <a:gd name="connsiteX9" fmla="*/ 0 w 115193"/>
                  <a:gd name="connsiteY9" fmla="*/ 38565 h 157593"/>
                  <a:gd name="connsiteX10" fmla="*/ 45890 w 115193"/>
                  <a:gd name="connsiteY10" fmla="*/ 38565 h 157593"/>
                  <a:gd name="connsiteX11" fmla="*/ 45890 w 115193"/>
                  <a:gd name="connsiteY11" fmla="*/ 0 h 15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193" h="157593">
                    <a:moveTo>
                      <a:pt x="69304" y="0"/>
                    </a:moveTo>
                    <a:lnTo>
                      <a:pt x="69304" y="38565"/>
                    </a:lnTo>
                    <a:lnTo>
                      <a:pt x="115193" y="38565"/>
                    </a:lnTo>
                    <a:lnTo>
                      <a:pt x="115193" y="61979"/>
                    </a:lnTo>
                    <a:lnTo>
                      <a:pt x="69304" y="61979"/>
                    </a:lnTo>
                    <a:lnTo>
                      <a:pt x="69304" y="157593"/>
                    </a:lnTo>
                    <a:lnTo>
                      <a:pt x="45890" y="157593"/>
                    </a:lnTo>
                    <a:lnTo>
                      <a:pt x="45890" y="61979"/>
                    </a:lnTo>
                    <a:lnTo>
                      <a:pt x="0" y="61979"/>
                    </a:lnTo>
                    <a:lnTo>
                      <a:pt x="0" y="38565"/>
                    </a:lnTo>
                    <a:lnTo>
                      <a:pt x="45890" y="38565"/>
                    </a:lnTo>
                    <a:lnTo>
                      <a:pt x="45890" y="0"/>
                    </a:lnTo>
                    <a:close/>
                  </a:path>
                </a:pathLst>
              </a:custGeom>
              <a:solidFill>
                <a:sysClr val="window" lastClr="FFFFFF"/>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Arial" panose="020B0604020202020204"/>
                  <a:cs typeface="+mn-cs"/>
                </a:endParaRPr>
              </a:p>
            </p:txBody>
          </p:sp>
          <p:sp>
            <p:nvSpPr>
              <p:cNvPr id="27" name="Freeform: Shape 68"/>
              <p:cNvSpPr/>
              <p:nvPr/>
            </p:nvSpPr>
            <p:spPr>
              <a:xfrm rot="19970313" flipH="1">
                <a:off x="4022728" y="2495873"/>
                <a:ext cx="1607040" cy="1634217"/>
              </a:xfrm>
              <a:custGeom>
                <a:avLst/>
                <a:gdLst>
                  <a:gd name="connsiteX0" fmla="*/ 28968 w 1607040"/>
                  <a:gd name="connsiteY0" fmla="*/ 611285 h 1634217"/>
                  <a:gd name="connsiteX1" fmla="*/ 5887 w 1607040"/>
                  <a:gd name="connsiteY1" fmla="*/ 683007 h 1634217"/>
                  <a:gd name="connsiteX2" fmla="*/ 36968 w 1607040"/>
                  <a:gd name="connsiteY2" fmla="*/ 709403 h 1634217"/>
                  <a:gd name="connsiteX3" fmla="*/ 59174 w 1607040"/>
                  <a:gd name="connsiteY3" fmla="*/ 707593 h 1634217"/>
                  <a:gd name="connsiteX4" fmla="*/ 56985 w 1607040"/>
                  <a:gd name="connsiteY4" fmla="*/ 725883 h 1634217"/>
                  <a:gd name="connsiteX5" fmla="*/ 62726 w 1607040"/>
                  <a:gd name="connsiteY5" fmla="*/ 746245 h 1634217"/>
                  <a:gd name="connsiteX6" fmla="*/ 93807 w 1607040"/>
                  <a:gd name="connsiteY6" fmla="*/ 772640 h 1634217"/>
                  <a:gd name="connsiteX7" fmla="*/ 127348 w 1607040"/>
                  <a:gd name="connsiteY7" fmla="*/ 769905 h 1634217"/>
                  <a:gd name="connsiteX8" fmla="*/ 124139 w 1607040"/>
                  <a:gd name="connsiteY8" fmla="*/ 782092 h 1634217"/>
                  <a:gd name="connsiteX9" fmla="*/ 153857 w 1607040"/>
                  <a:gd name="connsiteY9" fmla="*/ 832963 h 1634217"/>
                  <a:gd name="connsiteX10" fmla="*/ 193974 w 1607040"/>
                  <a:gd name="connsiteY10" fmla="*/ 835536 h 1634217"/>
                  <a:gd name="connsiteX11" fmla="*/ 193268 w 1607040"/>
                  <a:gd name="connsiteY11" fmla="*/ 846582 h 1634217"/>
                  <a:gd name="connsiteX12" fmla="*/ 220205 w 1607040"/>
                  <a:gd name="connsiteY12" fmla="*/ 877212 h 1634217"/>
                  <a:gd name="connsiteX13" fmla="*/ 260324 w 1607040"/>
                  <a:gd name="connsiteY13" fmla="*/ 879782 h 1634217"/>
                  <a:gd name="connsiteX14" fmla="*/ 259613 w 1607040"/>
                  <a:gd name="connsiteY14" fmla="*/ 890830 h 1634217"/>
                  <a:gd name="connsiteX15" fmla="*/ 286555 w 1607040"/>
                  <a:gd name="connsiteY15" fmla="*/ 921458 h 1634217"/>
                  <a:gd name="connsiteX16" fmla="*/ 326672 w 1607040"/>
                  <a:gd name="connsiteY16" fmla="*/ 924031 h 1634217"/>
                  <a:gd name="connsiteX17" fmla="*/ 325964 w 1607040"/>
                  <a:gd name="connsiteY17" fmla="*/ 935084 h 1634217"/>
                  <a:gd name="connsiteX18" fmla="*/ 352901 w 1607040"/>
                  <a:gd name="connsiteY18" fmla="*/ 965711 h 1634217"/>
                  <a:gd name="connsiteX19" fmla="*/ 393019 w 1607040"/>
                  <a:gd name="connsiteY19" fmla="*/ 968284 h 1634217"/>
                  <a:gd name="connsiteX20" fmla="*/ 392313 w 1607040"/>
                  <a:gd name="connsiteY20" fmla="*/ 979331 h 1634217"/>
                  <a:gd name="connsiteX21" fmla="*/ 419250 w 1607040"/>
                  <a:gd name="connsiteY21" fmla="*/ 1009960 h 1634217"/>
                  <a:gd name="connsiteX22" fmla="*/ 438247 w 1607040"/>
                  <a:gd name="connsiteY22" fmla="*/ 1011175 h 1634217"/>
                  <a:gd name="connsiteX23" fmla="*/ 438098 w 1607040"/>
                  <a:gd name="connsiteY23" fmla="*/ 1013480 h 1634217"/>
                  <a:gd name="connsiteX24" fmla="*/ 465039 w 1607040"/>
                  <a:gd name="connsiteY24" fmla="*/ 1044109 h 1634217"/>
                  <a:gd name="connsiteX25" fmla="*/ 505744 w 1607040"/>
                  <a:gd name="connsiteY25" fmla="*/ 1046718 h 1634217"/>
                  <a:gd name="connsiteX26" fmla="*/ 510530 w 1607040"/>
                  <a:gd name="connsiteY26" fmla="*/ 1042510 h 1634217"/>
                  <a:gd name="connsiteX27" fmla="*/ 509380 w 1607040"/>
                  <a:gd name="connsiteY27" fmla="*/ 1060437 h 1634217"/>
                  <a:gd name="connsiteX28" fmla="*/ 536317 w 1607040"/>
                  <a:gd name="connsiteY28" fmla="*/ 1091064 h 1634217"/>
                  <a:gd name="connsiteX29" fmla="*/ 577025 w 1607040"/>
                  <a:gd name="connsiteY29" fmla="*/ 1093675 h 1634217"/>
                  <a:gd name="connsiteX30" fmla="*/ 581810 w 1607040"/>
                  <a:gd name="connsiteY30" fmla="*/ 1089463 h 1634217"/>
                  <a:gd name="connsiteX31" fmla="*/ 580660 w 1607040"/>
                  <a:gd name="connsiteY31" fmla="*/ 1107398 h 1634217"/>
                  <a:gd name="connsiteX32" fmla="*/ 607601 w 1607040"/>
                  <a:gd name="connsiteY32" fmla="*/ 1138026 h 1634217"/>
                  <a:gd name="connsiteX33" fmla="*/ 648305 w 1607040"/>
                  <a:gd name="connsiteY33" fmla="*/ 1140637 h 1634217"/>
                  <a:gd name="connsiteX34" fmla="*/ 653093 w 1607040"/>
                  <a:gd name="connsiteY34" fmla="*/ 1136424 h 1634217"/>
                  <a:gd name="connsiteX35" fmla="*/ 651944 w 1607040"/>
                  <a:gd name="connsiteY35" fmla="*/ 1154357 h 1634217"/>
                  <a:gd name="connsiteX36" fmla="*/ 678883 w 1607040"/>
                  <a:gd name="connsiteY36" fmla="*/ 1184984 h 1634217"/>
                  <a:gd name="connsiteX37" fmla="*/ 719590 w 1607040"/>
                  <a:gd name="connsiteY37" fmla="*/ 1187596 h 1634217"/>
                  <a:gd name="connsiteX38" fmla="*/ 724380 w 1607040"/>
                  <a:gd name="connsiteY38" fmla="*/ 1183380 h 1634217"/>
                  <a:gd name="connsiteX39" fmla="*/ 723230 w 1607040"/>
                  <a:gd name="connsiteY39" fmla="*/ 1201316 h 1634217"/>
                  <a:gd name="connsiteX40" fmla="*/ 750170 w 1607040"/>
                  <a:gd name="connsiteY40" fmla="*/ 1231947 h 1634217"/>
                  <a:gd name="connsiteX41" fmla="*/ 790876 w 1607040"/>
                  <a:gd name="connsiteY41" fmla="*/ 1234555 h 1634217"/>
                  <a:gd name="connsiteX42" fmla="*/ 795657 w 1607040"/>
                  <a:gd name="connsiteY42" fmla="*/ 1230347 h 1634217"/>
                  <a:gd name="connsiteX43" fmla="*/ 794510 w 1607040"/>
                  <a:gd name="connsiteY43" fmla="*/ 1248277 h 1634217"/>
                  <a:gd name="connsiteX44" fmla="*/ 821449 w 1607040"/>
                  <a:gd name="connsiteY44" fmla="*/ 1278903 h 1634217"/>
                  <a:gd name="connsiteX45" fmla="*/ 862152 w 1607040"/>
                  <a:gd name="connsiteY45" fmla="*/ 1281513 h 1634217"/>
                  <a:gd name="connsiteX46" fmla="*/ 866944 w 1607040"/>
                  <a:gd name="connsiteY46" fmla="*/ 1277303 h 1634217"/>
                  <a:gd name="connsiteX47" fmla="*/ 865792 w 1607040"/>
                  <a:gd name="connsiteY47" fmla="*/ 1295234 h 1634217"/>
                  <a:gd name="connsiteX48" fmla="*/ 892734 w 1607040"/>
                  <a:gd name="connsiteY48" fmla="*/ 1325862 h 1634217"/>
                  <a:gd name="connsiteX49" fmla="*/ 933438 w 1607040"/>
                  <a:gd name="connsiteY49" fmla="*/ 1328473 h 1634217"/>
                  <a:gd name="connsiteX50" fmla="*/ 938231 w 1607040"/>
                  <a:gd name="connsiteY50" fmla="*/ 1324259 h 1634217"/>
                  <a:gd name="connsiteX51" fmla="*/ 937080 w 1607040"/>
                  <a:gd name="connsiteY51" fmla="*/ 1342195 h 1634217"/>
                  <a:gd name="connsiteX52" fmla="*/ 964016 w 1607040"/>
                  <a:gd name="connsiteY52" fmla="*/ 1372825 h 1634217"/>
                  <a:gd name="connsiteX53" fmla="*/ 1004726 w 1607040"/>
                  <a:gd name="connsiteY53" fmla="*/ 1375434 h 1634217"/>
                  <a:gd name="connsiteX54" fmla="*/ 1009509 w 1607040"/>
                  <a:gd name="connsiteY54" fmla="*/ 1371223 h 1634217"/>
                  <a:gd name="connsiteX55" fmla="*/ 1008360 w 1607040"/>
                  <a:gd name="connsiteY55" fmla="*/ 1389156 h 1634217"/>
                  <a:gd name="connsiteX56" fmla="*/ 1035297 w 1607040"/>
                  <a:gd name="connsiteY56" fmla="*/ 1419785 h 1634217"/>
                  <a:gd name="connsiteX57" fmla="*/ 1076006 w 1607040"/>
                  <a:gd name="connsiteY57" fmla="*/ 1422394 h 1634217"/>
                  <a:gd name="connsiteX58" fmla="*/ 1080794 w 1607040"/>
                  <a:gd name="connsiteY58" fmla="*/ 1418183 h 1634217"/>
                  <a:gd name="connsiteX59" fmla="*/ 1079646 w 1607040"/>
                  <a:gd name="connsiteY59" fmla="*/ 1436114 h 1634217"/>
                  <a:gd name="connsiteX60" fmla="*/ 1106582 w 1607040"/>
                  <a:gd name="connsiteY60" fmla="*/ 1466744 h 1634217"/>
                  <a:gd name="connsiteX61" fmla="*/ 1147288 w 1607040"/>
                  <a:gd name="connsiteY61" fmla="*/ 1469351 h 1634217"/>
                  <a:gd name="connsiteX62" fmla="*/ 1152079 w 1607040"/>
                  <a:gd name="connsiteY62" fmla="*/ 1465141 h 1634217"/>
                  <a:gd name="connsiteX63" fmla="*/ 1150928 w 1607040"/>
                  <a:gd name="connsiteY63" fmla="*/ 1483071 h 1634217"/>
                  <a:gd name="connsiteX64" fmla="*/ 1177868 w 1607040"/>
                  <a:gd name="connsiteY64" fmla="*/ 1513703 h 1634217"/>
                  <a:gd name="connsiteX65" fmla="*/ 1218573 w 1607040"/>
                  <a:gd name="connsiteY65" fmla="*/ 1516310 h 1634217"/>
                  <a:gd name="connsiteX66" fmla="*/ 1223359 w 1607040"/>
                  <a:gd name="connsiteY66" fmla="*/ 1512102 h 1634217"/>
                  <a:gd name="connsiteX67" fmla="*/ 1222211 w 1607040"/>
                  <a:gd name="connsiteY67" fmla="*/ 1530034 h 1634217"/>
                  <a:gd name="connsiteX68" fmla="*/ 1249148 w 1607040"/>
                  <a:gd name="connsiteY68" fmla="*/ 1560664 h 1634217"/>
                  <a:gd name="connsiteX69" fmla="*/ 1281523 w 1607040"/>
                  <a:gd name="connsiteY69" fmla="*/ 1562740 h 1634217"/>
                  <a:gd name="connsiteX70" fmla="*/ 1281002 w 1607040"/>
                  <a:gd name="connsiteY70" fmla="*/ 1570854 h 1634217"/>
                  <a:gd name="connsiteX71" fmla="*/ 1307940 w 1607040"/>
                  <a:gd name="connsiteY71" fmla="*/ 1601481 h 1634217"/>
                  <a:gd name="connsiteX72" fmla="*/ 1348648 w 1607040"/>
                  <a:gd name="connsiteY72" fmla="*/ 1604093 h 1634217"/>
                  <a:gd name="connsiteX73" fmla="*/ 1361077 w 1607040"/>
                  <a:gd name="connsiteY73" fmla="*/ 1593159 h 1634217"/>
                  <a:gd name="connsiteX74" fmla="*/ 1360761 w 1607040"/>
                  <a:gd name="connsiteY74" fmla="*/ 1598112 h 1634217"/>
                  <a:gd name="connsiteX75" fmla="*/ 1387698 w 1607040"/>
                  <a:gd name="connsiteY75" fmla="*/ 1628743 h 1634217"/>
                  <a:gd name="connsiteX76" fmla="*/ 1428405 w 1607040"/>
                  <a:gd name="connsiteY76" fmla="*/ 1631352 h 1634217"/>
                  <a:gd name="connsiteX77" fmla="*/ 1452466 w 1607040"/>
                  <a:gd name="connsiteY77" fmla="*/ 1610190 h 1634217"/>
                  <a:gd name="connsiteX78" fmla="*/ 1454331 w 1607040"/>
                  <a:gd name="connsiteY78" fmla="*/ 1611447 h 1634217"/>
                  <a:gd name="connsiteX79" fmla="*/ 1475074 w 1607040"/>
                  <a:gd name="connsiteY79" fmla="*/ 1615633 h 1634217"/>
                  <a:gd name="connsiteX80" fmla="*/ 1512759 w 1607040"/>
                  <a:gd name="connsiteY80" fmla="*/ 1600023 h 1634217"/>
                  <a:gd name="connsiteX81" fmla="*/ 1522594 w 1607040"/>
                  <a:gd name="connsiteY81" fmla="*/ 1576281 h 1634217"/>
                  <a:gd name="connsiteX82" fmla="*/ 1534531 w 1607040"/>
                  <a:gd name="connsiteY82" fmla="*/ 1565783 h 1634217"/>
                  <a:gd name="connsiteX83" fmla="*/ 1535575 w 1607040"/>
                  <a:gd name="connsiteY83" fmla="*/ 1561819 h 1634217"/>
                  <a:gd name="connsiteX84" fmla="*/ 1543039 w 1607040"/>
                  <a:gd name="connsiteY84" fmla="*/ 1564911 h 1634217"/>
                  <a:gd name="connsiteX85" fmla="*/ 1596335 w 1607040"/>
                  <a:gd name="connsiteY85" fmla="*/ 1511616 h 1634217"/>
                  <a:gd name="connsiteX86" fmla="*/ 1580723 w 1607040"/>
                  <a:gd name="connsiteY86" fmla="*/ 1473932 h 1634217"/>
                  <a:gd name="connsiteX87" fmla="*/ 1576137 w 1607040"/>
                  <a:gd name="connsiteY87" fmla="*/ 1472032 h 1634217"/>
                  <a:gd name="connsiteX88" fmla="*/ 1591432 w 1607040"/>
                  <a:gd name="connsiteY88" fmla="*/ 1465698 h 1634217"/>
                  <a:gd name="connsiteX89" fmla="*/ 1607040 w 1607040"/>
                  <a:gd name="connsiteY89" fmla="*/ 1428010 h 1634217"/>
                  <a:gd name="connsiteX90" fmla="*/ 1591432 w 1607040"/>
                  <a:gd name="connsiteY90" fmla="*/ 1390327 h 1634217"/>
                  <a:gd name="connsiteX91" fmla="*/ 1583920 w 1607040"/>
                  <a:gd name="connsiteY91" fmla="*/ 1387215 h 1634217"/>
                  <a:gd name="connsiteX92" fmla="*/ 1596335 w 1607040"/>
                  <a:gd name="connsiteY92" fmla="*/ 1357243 h 1634217"/>
                  <a:gd name="connsiteX93" fmla="*/ 1580723 w 1607040"/>
                  <a:gd name="connsiteY93" fmla="*/ 1319559 h 1634217"/>
                  <a:gd name="connsiteX94" fmla="*/ 1564122 w 1607040"/>
                  <a:gd name="connsiteY94" fmla="*/ 1312682 h 1634217"/>
                  <a:gd name="connsiteX95" fmla="*/ 1570010 w 1607040"/>
                  <a:gd name="connsiteY95" fmla="*/ 1310242 h 1634217"/>
                  <a:gd name="connsiteX96" fmla="*/ 1585622 w 1607040"/>
                  <a:gd name="connsiteY96" fmla="*/ 1272558 h 1634217"/>
                  <a:gd name="connsiteX97" fmla="*/ 1570010 w 1607040"/>
                  <a:gd name="connsiteY97" fmla="*/ 1234872 h 1634217"/>
                  <a:gd name="connsiteX98" fmla="*/ 1553409 w 1607040"/>
                  <a:gd name="connsiteY98" fmla="*/ 1227999 h 1634217"/>
                  <a:gd name="connsiteX99" fmla="*/ 1559301 w 1607040"/>
                  <a:gd name="connsiteY99" fmla="*/ 1225554 h 1634217"/>
                  <a:gd name="connsiteX100" fmla="*/ 1574912 w 1607040"/>
                  <a:gd name="connsiteY100" fmla="*/ 1187871 h 1634217"/>
                  <a:gd name="connsiteX101" fmla="*/ 1559301 w 1607040"/>
                  <a:gd name="connsiteY101" fmla="*/ 1150187 h 1634217"/>
                  <a:gd name="connsiteX102" fmla="*/ 1542700 w 1607040"/>
                  <a:gd name="connsiteY102" fmla="*/ 1143310 h 1634217"/>
                  <a:gd name="connsiteX103" fmla="*/ 1548592 w 1607040"/>
                  <a:gd name="connsiteY103" fmla="*/ 1140869 h 1634217"/>
                  <a:gd name="connsiteX104" fmla="*/ 1564202 w 1607040"/>
                  <a:gd name="connsiteY104" fmla="*/ 1103183 h 1634217"/>
                  <a:gd name="connsiteX105" fmla="*/ 1548592 w 1607040"/>
                  <a:gd name="connsiteY105" fmla="*/ 1065500 h 1634217"/>
                  <a:gd name="connsiteX106" fmla="*/ 1531991 w 1607040"/>
                  <a:gd name="connsiteY106" fmla="*/ 1058622 h 1634217"/>
                  <a:gd name="connsiteX107" fmla="*/ 1537879 w 1607040"/>
                  <a:gd name="connsiteY107" fmla="*/ 1056186 h 1634217"/>
                  <a:gd name="connsiteX108" fmla="*/ 1553490 w 1607040"/>
                  <a:gd name="connsiteY108" fmla="*/ 1018499 h 1634217"/>
                  <a:gd name="connsiteX109" fmla="*/ 1537879 w 1607040"/>
                  <a:gd name="connsiteY109" fmla="*/ 980815 h 1634217"/>
                  <a:gd name="connsiteX110" fmla="*/ 1521274 w 1607040"/>
                  <a:gd name="connsiteY110" fmla="*/ 973938 h 1634217"/>
                  <a:gd name="connsiteX111" fmla="*/ 1527170 w 1607040"/>
                  <a:gd name="connsiteY111" fmla="*/ 971494 h 1634217"/>
                  <a:gd name="connsiteX112" fmla="*/ 1542778 w 1607040"/>
                  <a:gd name="connsiteY112" fmla="*/ 933811 h 1634217"/>
                  <a:gd name="connsiteX113" fmla="*/ 1527170 w 1607040"/>
                  <a:gd name="connsiteY113" fmla="*/ 896124 h 1634217"/>
                  <a:gd name="connsiteX114" fmla="*/ 1510568 w 1607040"/>
                  <a:gd name="connsiteY114" fmla="*/ 889251 h 1634217"/>
                  <a:gd name="connsiteX115" fmla="*/ 1516461 w 1607040"/>
                  <a:gd name="connsiteY115" fmla="*/ 886807 h 1634217"/>
                  <a:gd name="connsiteX116" fmla="*/ 1532068 w 1607040"/>
                  <a:gd name="connsiteY116" fmla="*/ 849123 h 1634217"/>
                  <a:gd name="connsiteX117" fmla="*/ 1516461 w 1607040"/>
                  <a:gd name="connsiteY117" fmla="*/ 811440 h 1634217"/>
                  <a:gd name="connsiteX118" fmla="*/ 1499864 w 1607040"/>
                  <a:gd name="connsiteY118" fmla="*/ 804562 h 1634217"/>
                  <a:gd name="connsiteX119" fmla="*/ 1505747 w 1607040"/>
                  <a:gd name="connsiteY119" fmla="*/ 802126 h 1634217"/>
                  <a:gd name="connsiteX120" fmla="*/ 1521359 w 1607040"/>
                  <a:gd name="connsiteY120" fmla="*/ 764443 h 1634217"/>
                  <a:gd name="connsiteX121" fmla="*/ 1505748 w 1607040"/>
                  <a:gd name="connsiteY121" fmla="*/ 726755 h 1634217"/>
                  <a:gd name="connsiteX122" fmla="*/ 1489143 w 1607040"/>
                  <a:gd name="connsiteY122" fmla="*/ 719878 h 1634217"/>
                  <a:gd name="connsiteX123" fmla="*/ 1495039 w 1607040"/>
                  <a:gd name="connsiteY123" fmla="*/ 717438 h 1634217"/>
                  <a:gd name="connsiteX124" fmla="*/ 1510646 w 1607040"/>
                  <a:gd name="connsiteY124" fmla="*/ 679751 h 1634217"/>
                  <a:gd name="connsiteX125" fmla="*/ 1495039 w 1607040"/>
                  <a:gd name="connsiteY125" fmla="*/ 642068 h 1634217"/>
                  <a:gd name="connsiteX126" fmla="*/ 1478438 w 1607040"/>
                  <a:gd name="connsiteY126" fmla="*/ 635190 h 1634217"/>
                  <a:gd name="connsiteX127" fmla="*/ 1484329 w 1607040"/>
                  <a:gd name="connsiteY127" fmla="*/ 632750 h 1634217"/>
                  <a:gd name="connsiteX128" fmla="*/ 1499937 w 1607040"/>
                  <a:gd name="connsiteY128" fmla="*/ 595067 h 1634217"/>
                  <a:gd name="connsiteX129" fmla="*/ 1484330 w 1607040"/>
                  <a:gd name="connsiteY129" fmla="*/ 557380 h 1634217"/>
                  <a:gd name="connsiteX130" fmla="*/ 1467724 w 1607040"/>
                  <a:gd name="connsiteY130" fmla="*/ 550502 h 1634217"/>
                  <a:gd name="connsiteX131" fmla="*/ 1473617 w 1607040"/>
                  <a:gd name="connsiteY131" fmla="*/ 548066 h 1634217"/>
                  <a:gd name="connsiteX132" fmla="*/ 1489224 w 1607040"/>
                  <a:gd name="connsiteY132" fmla="*/ 510379 h 1634217"/>
                  <a:gd name="connsiteX133" fmla="*/ 1473617 w 1607040"/>
                  <a:gd name="connsiteY133" fmla="*/ 472695 h 1634217"/>
                  <a:gd name="connsiteX134" fmla="*/ 1457019 w 1607040"/>
                  <a:gd name="connsiteY134" fmla="*/ 465822 h 1634217"/>
                  <a:gd name="connsiteX135" fmla="*/ 1462908 w 1607040"/>
                  <a:gd name="connsiteY135" fmla="*/ 463382 h 1634217"/>
                  <a:gd name="connsiteX136" fmla="*/ 1478515 w 1607040"/>
                  <a:gd name="connsiteY136" fmla="*/ 425699 h 1634217"/>
                  <a:gd name="connsiteX137" fmla="*/ 1462907 w 1607040"/>
                  <a:gd name="connsiteY137" fmla="*/ 388011 h 1634217"/>
                  <a:gd name="connsiteX138" fmla="*/ 1460773 w 1607040"/>
                  <a:gd name="connsiteY138" fmla="*/ 387130 h 1634217"/>
                  <a:gd name="connsiteX139" fmla="*/ 1468060 w 1607040"/>
                  <a:gd name="connsiteY139" fmla="*/ 369543 h 1634217"/>
                  <a:gd name="connsiteX140" fmla="*/ 1452449 w 1607040"/>
                  <a:gd name="connsiteY140" fmla="*/ 331859 h 1634217"/>
                  <a:gd name="connsiteX141" fmla="*/ 1442223 w 1607040"/>
                  <a:gd name="connsiteY141" fmla="*/ 327621 h 1634217"/>
                  <a:gd name="connsiteX142" fmla="*/ 1457606 w 1607040"/>
                  <a:gd name="connsiteY142" fmla="*/ 290480 h 1634217"/>
                  <a:gd name="connsiteX143" fmla="*/ 1441998 w 1607040"/>
                  <a:gd name="connsiteY143" fmla="*/ 252798 h 1634217"/>
                  <a:gd name="connsiteX144" fmla="*/ 1431766 w 1607040"/>
                  <a:gd name="connsiteY144" fmla="*/ 248560 h 1634217"/>
                  <a:gd name="connsiteX145" fmla="*/ 1447148 w 1607040"/>
                  <a:gd name="connsiteY145" fmla="*/ 211419 h 1634217"/>
                  <a:gd name="connsiteX146" fmla="*/ 1431540 w 1607040"/>
                  <a:gd name="connsiteY146" fmla="*/ 173731 h 1634217"/>
                  <a:gd name="connsiteX147" fmla="*/ 1421311 w 1607040"/>
                  <a:gd name="connsiteY147" fmla="*/ 169497 h 1634217"/>
                  <a:gd name="connsiteX148" fmla="*/ 1436697 w 1607040"/>
                  <a:gd name="connsiteY148" fmla="*/ 132357 h 1634217"/>
                  <a:gd name="connsiteX149" fmla="*/ 1421086 w 1607040"/>
                  <a:gd name="connsiteY149" fmla="*/ 94674 h 1634217"/>
                  <a:gd name="connsiteX150" fmla="*/ 1410861 w 1607040"/>
                  <a:gd name="connsiteY150" fmla="*/ 90435 h 1634217"/>
                  <a:gd name="connsiteX151" fmla="*/ 1426243 w 1607040"/>
                  <a:gd name="connsiteY151" fmla="*/ 53295 h 1634217"/>
                  <a:gd name="connsiteX152" fmla="*/ 1372948 w 1607040"/>
                  <a:gd name="connsiteY152" fmla="*/ 0 h 1634217"/>
                  <a:gd name="connsiteX153" fmla="*/ 1352203 w 1607040"/>
                  <a:gd name="connsiteY153" fmla="*/ 4188 h 1634217"/>
                  <a:gd name="connsiteX154" fmla="*/ 1319653 w 1607040"/>
                  <a:gd name="connsiteY154" fmla="*/ 53295 h 1634217"/>
                  <a:gd name="connsiteX155" fmla="*/ 1335265 w 1607040"/>
                  <a:gd name="connsiteY155" fmla="*/ 90982 h 1634217"/>
                  <a:gd name="connsiteX156" fmla="*/ 1345494 w 1607040"/>
                  <a:gd name="connsiteY156" fmla="*/ 95216 h 1634217"/>
                  <a:gd name="connsiteX157" fmla="*/ 1330108 w 1607040"/>
                  <a:gd name="connsiteY157" fmla="*/ 132357 h 1634217"/>
                  <a:gd name="connsiteX158" fmla="*/ 1345719 w 1607040"/>
                  <a:gd name="connsiteY158" fmla="*/ 170041 h 1634217"/>
                  <a:gd name="connsiteX159" fmla="*/ 1355945 w 1607040"/>
                  <a:gd name="connsiteY159" fmla="*/ 174278 h 1634217"/>
                  <a:gd name="connsiteX160" fmla="*/ 1340558 w 1607040"/>
                  <a:gd name="connsiteY160" fmla="*/ 211419 h 1634217"/>
                  <a:gd name="connsiteX161" fmla="*/ 1356170 w 1607040"/>
                  <a:gd name="connsiteY161" fmla="*/ 249102 h 1634217"/>
                  <a:gd name="connsiteX162" fmla="*/ 1366403 w 1607040"/>
                  <a:gd name="connsiteY162" fmla="*/ 253340 h 1634217"/>
                  <a:gd name="connsiteX163" fmla="*/ 1351016 w 1607040"/>
                  <a:gd name="connsiteY163" fmla="*/ 290480 h 1634217"/>
                  <a:gd name="connsiteX164" fmla="*/ 1366628 w 1607040"/>
                  <a:gd name="connsiteY164" fmla="*/ 328168 h 1634217"/>
                  <a:gd name="connsiteX165" fmla="*/ 1376854 w 1607040"/>
                  <a:gd name="connsiteY165" fmla="*/ 332402 h 1634217"/>
                  <a:gd name="connsiteX166" fmla="*/ 1361470 w 1607040"/>
                  <a:gd name="connsiteY166" fmla="*/ 369543 h 1634217"/>
                  <a:gd name="connsiteX167" fmla="*/ 1377079 w 1607040"/>
                  <a:gd name="connsiteY167" fmla="*/ 407226 h 1634217"/>
                  <a:gd name="connsiteX168" fmla="*/ 1379212 w 1607040"/>
                  <a:gd name="connsiteY168" fmla="*/ 408112 h 1634217"/>
                  <a:gd name="connsiteX169" fmla="*/ 1371925 w 1607040"/>
                  <a:gd name="connsiteY169" fmla="*/ 425699 h 1634217"/>
                  <a:gd name="connsiteX170" fmla="*/ 1387536 w 1607040"/>
                  <a:gd name="connsiteY170" fmla="*/ 463381 h 1634217"/>
                  <a:gd name="connsiteX171" fmla="*/ 1404134 w 1607040"/>
                  <a:gd name="connsiteY171" fmla="*/ 470256 h 1634217"/>
                  <a:gd name="connsiteX172" fmla="*/ 1398247 w 1607040"/>
                  <a:gd name="connsiteY172" fmla="*/ 472695 h 1634217"/>
                  <a:gd name="connsiteX173" fmla="*/ 1382634 w 1607040"/>
                  <a:gd name="connsiteY173" fmla="*/ 510379 h 1634217"/>
                  <a:gd name="connsiteX174" fmla="*/ 1398247 w 1607040"/>
                  <a:gd name="connsiteY174" fmla="*/ 548066 h 1634217"/>
                  <a:gd name="connsiteX175" fmla="*/ 1414846 w 1607040"/>
                  <a:gd name="connsiteY175" fmla="*/ 554940 h 1634217"/>
                  <a:gd name="connsiteX176" fmla="*/ 1408958 w 1607040"/>
                  <a:gd name="connsiteY176" fmla="*/ 557380 h 1634217"/>
                  <a:gd name="connsiteX177" fmla="*/ 1393347 w 1607040"/>
                  <a:gd name="connsiteY177" fmla="*/ 595067 h 1634217"/>
                  <a:gd name="connsiteX178" fmla="*/ 1408958 w 1607040"/>
                  <a:gd name="connsiteY178" fmla="*/ 632750 h 1634217"/>
                  <a:gd name="connsiteX179" fmla="*/ 1425560 w 1607040"/>
                  <a:gd name="connsiteY179" fmla="*/ 639627 h 1634217"/>
                  <a:gd name="connsiteX180" fmla="*/ 1419668 w 1607040"/>
                  <a:gd name="connsiteY180" fmla="*/ 642068 h 1634217"/>
                  <a:gd name="connsiteX181" fmla="*/ 1404056 w 1607040"/>
                  <a:gd name="connsiteY181" fmla="*/ 679751 h 1634217"/>
                  <a:gd name="connsiteX182" fmla="*/ 1419668 w 1607040"/>
                  <a:gd name="connsiteY182" fmla="*/ 717435 h 1634217"/>
                  <a:gd name="connsiteX183" fmla="*/ 1436273 w 1607040"/>
                  <a:gd name="connsiteY183" fmla="*/ 724315 h 1634217"/>
                  <a:gd name="connsiteX184" fmla="*/ 1430378 w 1607040"/>
                  <a:gd name="connsiteY184" fmla="*/ 726755 h 1634217"/>
                  <a:gd name="connsiteX185" fmla="*/ 1414769 w 1607040"/>
                  <a:gd name="connsiteY185" fmla="*/ 764443 h 1634217"/>
                  <a:gd name="connsiteX186" fmla="*/ 1430377 w 1607040"/>
                  <a:gd name="connsiteY186" fmla="*/ 802127 h 1634217"/>
                  <a:gd name="connsiteX187" fmla="*/ 1446974 w 1607040"/>
                  <a:gd name="connsiteY187" fmla="*/ 809000 h 1634217"/>
                  <a:gd name="connsiteX188" fmla="*/ 1441091 w 1607040"/>
                  <a:gd name="connsiteY188" fmla="*/ 811440 h 1634217"/>
                  <a:gd name="connsiteX189" fmla="*/ 1425478 w 1607040"/>
                  <a:gd name="connsiteY189" fmla="*/ 849123 h 1634217"/>
                  <a:gd name="connsiteX190" fmla="*/ 1441091 w 1607040"/>
                  <a:gd name="connsiteY190" fmla="*/ 886807 h 1634217"/>
                  <a:gd name="connsiteX191" fmla="*/ 1457691 w 1607040"/>
                  <a:gd name="connsiteY191" fmla="*/ 893684 h 1634217"/>
                  <a:gd name="connsiteX192" fmla="*/ 1451800 w 1607040"/>
                  <a:gd name="connsiteY192" fmla="*/ 896124 h 1634217"/>
                  <a:gd name="connsiteX193" fmla="*/ 1436191 w 1607040"/>
                  <a:gd name="connsiteY193" fmla="*/ 933811 h 1634217"/>
                  <a:gd name="connsiteX194" fmla="*/ 1451800 w 1607040"/>
                  <a:gd name="connsiteY194" fmla="*/ 971494 h 1634217"/>
                  <a:gd name="connsiteX195" fmla="*/ 1468404 w 1607040"/>
                  <a:gd name="connsiteY195" fmla="*/ 978372 h 1634217"/>
                  <a:gd name="connsiteX196" fmla="*/ 1462509 w 1607040"/>
                  <a:gd name="connsiteY196" fmla="*/ 980816 h 1634217"/>
                  <a:gd name="connsiteX197" fmla="*/ 1446900 w 1607040"/>
                  <a:gd name="connsiteY197" fmla="*/ 1018499 h 1634217"/>
                  <a:gd name="connsiteX198" fmla="*/ 1462509 w 1607040"/>
                  <a:gd name="connsiteY198" fmla="*/ 1056185 h 1634217"/>
                  <a:gd name="connsiteX199" fmla="*/ 1479114 w 1607040"/>
                  <a:gd name="connsiteY199" fmla="*/ 1063059 h 1634217"/>
                  <a:gd name="connsiteX200" fmla="*/ 1473221 w 1607040"/>
                  <a:gd name="connsiteY200" fmla="*/ 1065499 h 1634217"/>
                  <a:gd name="connsiteX201" fmla="*/ 1457613 w 1607040"/>
                  <a:gd name="connsiteY201" fmla="*/ 1103187 h 1634217"/>
                  <a:gd name="connsiteX202" fmla="*/ 1473221 w 1607040"/>
                  <a:gd name="connsiteY202" fmla="*/ 1140870 h 1634217"/>
                  <a:gd name="connsiteX203" fmla="*/ 1489823 w 1607040"/>
                  <a:gd name="connsiteY203" fmla="*/ 1147748 h 1634217"/>
                  <a:gd name="connsiteX204" fmla="*/ 1483931 w 1607040"/>
                  <a:gd name="connsiteY204" fmla="*/ 1150188 h 1634217"/>
                  <a:gd name="connsiteX205" fmla="*/ 1468322 w 1607040"/>
                  <a:gd name="connsiteY205" fmla="*/ 1187871 h 1634217"/>
                  <a:gd name="connsiteX206" fmla="*/ 1483931 w 1607040"/>
                  <a:gd name="connsiteY206" fmla="*/ 1225554 h 1634217"/>
                  <a:gd name="connsiteX207" fmla="*/ 1500532 w 1607040"/>
                  <a:gd name="connsiteY207" fmla="*/ 1232432 h 1634217"/>
                  <a:gd name="connsiteX208" fmla="*/ 1494640 w 1607040"/>
                  <a:gd name="connsiteY208" fmla="*/ 1234871 h 1634217"/>
                  <a:gd name="connsiteX209" fmla="*/ 1479032 w 1607040"/>
                  <a:gd name="connsiteY209" fmla="*/ 1272558 h 1634217"/>
                  <a:gd name="connsiteX210" fmla="*/ 1494640 w 1607040"/>
                  <a:gd name="connsiteY210" fmla="*/ 1310242 h 1634217"/>
                  <a:gd name="connsiteX211" fmla="*/ 1511245 w 1607040"/>
                  <a:gd name="connsiteY211" fmla="*/ 1317119 h 1634217"/>
                  <a:gd name="connsiteX212" fmla="*/ 1505352 w 1607040"/>
                  <a:gd name="connsiteY212" fmla="*/ 1319559 h 1634217"/>
                  <a:gd name="connsiteX213" fmla="*/ 1489744 w 1607040"/>
                  <a:gd name="connsiteY213" fmla="*/ 1357243 h 1634217"/>
                  <a:gd name="connsiteX214" fmla="*/ 1505352 w 1607040"/>
                  <a:gd name="connsiteY214" fmla="*/ 1394926 h 1634217"/>
                  <a:gd name="connsiteX215" fmla="*/ 1512869 w 1607040"/>
                  <a:gd name="connsiteY215" fmla="*/ 1398038 h 1634217"/>
                  <a:gd name="connsiteX216" fmla="*/ 1500451 w 1607040"/>
                  <a:gd name="connsiteY216" fmla="*/ 1428010 h 1634217"/>
                  <a:gd name="connsiteX217" fmla="*/ 1516061 w 1607040"/>
                  <a:gd name="connsiteY217" fmla="*/ 1465697 h 1634217"/>
                  <a:gd name="connsiteX218" fmla="*/ 1520650 w 1607040"/>
                  <a:gd name="connsiteY218" fmla="*/ 1467598 h 1634217"/>
                  <a:gd name="connsiteX219" fmla="*/ 1505356 w 1607040"/>
                  <a:gd name="connsiteY219" fmla="*/ 1473933 h 1634217"/>
                  <a:gd name="connsiteX220" fmla="*/ 1497202 w 1607040"/>
                  <a:gd name="connsiteY220" fmla="*/ 1493616 h 1634217"/>
                  <a:gd name="connsiteX221" fmla="*/ 1469497 w 1607040"/>
                  <a:gd name="connsiteY221" fmla="*/ 1491840 h 1634217"/>
                  <a:gd name="connsiteX222" fmla="*/ 1438865 w 1607040"/>
                  <a:gd name="connsiteY222" fmla="*/ 1518777 h 1634217"/>
                  <a:gd name="connsiteX223" fmla="*/ 1438518 w 1607040"/>
                  <a:gd name="connsiteY223" fmla="*/ 1524188 h 1634217"/>
                  <a:gd name="connsiteX224" fmla="*/ 1437390 w 1607040"/>
                  <a:gd name="connsiteY224" fmla="*/ 1524657 h 1634217"/>
                  <a:gd name="connsiteX225" fmla="*/ 1433922 w 1607040"/>
                  <a:gd name="connsiteY225" fmla="*/ 1533028 h 1634217"/>
                  <a:gd name="connsiteX226" fmla="*/ 1393999 w 1607040"/>
                  <a:gd name="connsiteY226" fmla="*/ 1530471 h 1634217"/>
                  <a:gd name="connsiteX227" fmla="*/ 1381569 w 1607040"/>
                  <a:gd name="connsiteY227" fmla="*/ 1541404 h 1634217"/>
                  <a:gd name="connsiteX228" fmla="*/ 1381886 w 1607040"/>
                  <a:gd name="connsiteY228" fmla="*/ 1536447 h 1634217"/>
                  <a:gd name="connsiteX229" fmla="*/ 1354946 w 1607040"/>
                  <a:gd name="connsiteY229" fmla="*/ 1505816 h 1634217"/>
                  <a:gd name="connsiteX230" fmla="*/ 1322570 w 1607040"/>
                  <a:gd name="connsiteY230" fmla="*/ 1503744 h 1634217"/>
                  <a:gd name="connsiteX231" fmla="*/ 1323092 w 1607040"/>
                  <a:gd name="connsiteY231" fmla="*/ 1495625 h 1634217"/>
                  <a:gd name="connsiteX232" fmla="*/ 1296154 w 1607040"/>
                  <a:gd name="connsiteY232" fmla="*/ 1464999 h 1634217"/>
                  <a:gd name="connsiteX233" fmla="*/ 1255450 w 1607040"/>
                  <a:gd name="connsiteY233" fmla="*/ 1462389 h 1634217"/>
                  <a:gd name="connsiteX234" fmla="*/ 1250661 w 1607040"/>
                  <a:gd name="connsiteY234" fmla="*/ 1466601 h 1634217"/>
                  <a:gd name="connsiteX235" fmla="*/ 1251811 w 1607040"/>
                  <a:gd name="connsiteY235" fmla="*/ 1448665 h 1634217"/>
                  <a:gd name="connsiteX236" fmla="*/ 1224874 w 1607040"/>
                  <a:gd name="connsiteY236" fmla="*/ 1418038 h 1634217"/>
                  <a:gd name="connsiteX237" fmla="*/ 1184165 w 1607040"/>
                  <a:gd name="connsiteY237" fmla="*/ 1415427 h 1634217"/>
                  <a:gd name="connsiteX238" fmla="*/ 1179378 w 1607040"/>
                  <a:gd name="connsiteY238" fmla="*/ 1419638 h 1634217"/>
                  <a:gd name="connsiteX239" fmla="*/ 1180527 w 1607040"/>
                  <a:gd name="connsiteY239" fmla="*/ 1401706 h 1634217"/>
                  <a:gd name="connsiteX240" fmla="*/ 1153588 w 1607040"/>
                  <a:gd name="connsiteY240" fmla="*/ 1371080 h 1634217"/>
                  <a:gd name="connsiteX241" fmla="*/ 1112884 w 1607040"/>
                  <a:gd name="connsiteY241" fmla="*/ 1368469 h 1634217"/>
                  <a:gd name="connsiteX242" fmla="*/ 1108096 w 1607040"/>
                  <a:gd name="connsiteY242" fmla="*/ 1372680 h 1634217"/>
                  <a:gd name="connsiteX243" fmla="*/ 1109245 w 1607040"/>
                  <a:gd name="connsiteY243" fmla="*/ 1354748 h 1634217"/>
                  <a:gd name="connsiteX244" fmla="*/ 1082306 w 1607040"/>
                  <a:gd name="connsiteY244" fmla="*/ 1324122 h 1634217"/>
                  <a:gd name="connsiteX245" fmla="*/ 1041599 w 1607040"/>
                  <a:gd name="connsiteY245" fmla="*/ 1321510 h 1634217"/>
                  <a:gd name="connsiteX246" fmla="*/ 1036810 w 1607040"/>
                  <a:gd name="connsiteY246" fmla="*/ 1325722 h 1634217"/>
                  <a:gd name="connsiteX247" fmla="*/ 1037965 w 1607040"/>
                  <a:gd name="connsiteY247" fmla="*/ 1307787 h 1634217"/>
                  <a:gd name="connsiteX248" fmla="*/ 1011023 w 1607040"/>
                  <a:gd name="connsiteY248" fmla="*/ 1277160 h 1634217"/>
                  <a:gd name="connsiteX249" fmla="*/ 970319 w 1607040"/>
                  <a:gd name="connsiteY249" fmla="*/ 1274549 h 1634217"/>
                  <a:gd name="connsiteX250" fmla="*/ 965526 w 1607040"/>
                  <a:gd name="connsiteY250" fmla="*/ 1278763 h 1634217"/>
                  <a:gd name="connsiteX251" fmla="*/ 966676 w 1607040"/>
                  <a:gd name="connsiteY251" fmla="*/ 1260827 h 1634217"/>
                  <a:gd name="connsiteX252" fmla="*/ 939737 w 1607040"/>
                  <a:gd name="connsiteY252" fmla="*/ 1230200 h 1634217"/>
                  <a:gd name="connsiteX253" fmla="*/ 899030 w 1607040"/>
                  <a:gd name="connsiteY253" fmla="*/ 1227589 h 1634217"/>
                  <a:gd name="connsiteX254" fmla="*/ 894242 w 1607040"/>
                  <a:gd name="connsiteY254" fmla="*/ 1231800 h 1634217"/>
                  <a:gd name="connsiteX255" fmla="*/ 895390 w 1607040"/>
                  <a:gd name="connsiteY255" fmla="*/ 1213868 h 1634217"/>
                  <a:gd name="connsiteX256" fmla="*/ 868454 w 1607040"/>
                  <a:gd name="connsiteY256" fmla="*/ 1183238 h 1634217"/>
                  <a:gd name="connsiteX257" fmla="*/ 827748 w 1607040"/>
                  <a:gd name="connsiteY257" fmla="*/ 1180632 h 1634217"/>
                  <a:gd name="connsiteX258" fmla="*/ 822964 w 1607040"/>
                  <a:gd name="connsiteY258" fmla="*/ 1184837 h 1634217"/>
                  <a:gd name="connsiteX259" fmla="*/ 824114 w 1607040"/>
                  <a:gd name="connsiteY259" fmla="*/ 1166909 h 1634217"/>
                  <a:gd name="connsiteX260" fmla="*/ 797175 w 1607040"/>
                  <a:gd name="connsiteY260" fmla="*/ 1136283 h 1634217"/>
                  <a:gd name="connsiteX261" fmla="*/ 756468 w 1607040"/>
                  <a:gd name="connsiteY261" fmla="*/ 1133671 h 1634217"/>
                  <a:gd name="connsiteX262" fmla="*/ 751678 w 1607040"/>
                  <a:gd name="connsiteY262" fmla="*/ 1137886 h 1634217"/>
                  <a:gd name="connsiteX263" fmla="*/ 752826 w 1607040"/>
                  <a:gd name="connsiteY263" fmla="*/ 1119949 h 1634217"/>
                  <a:gd name="connsiteX264" fmla="*/ 725889 w 1607040"/>
                  <a:gd name="connsiteY264" fmla="*/ 1089319 h 1634217"/>
                  <a:gd name="connsiteX265" fmla="*/ 685184 w 1607040"/>
                  <a:gd name="connsiteY265" fmla="*/ 1086711 h 1634217"/>
                  <a:gd name="connsiteX266" fmla="*/ 680395 w 1607040"/>
                  <a:gd name="connsiteY266" fmla="*/ 1090924 h 1634217"/>
                  <a:gd name="connsiteX267" fmla="*/ 681544 w 1607040"/>
                  <a:gd name="connsiteY267" fmla="*/ 1072991 h 1634217"/>
                  <a:gd name="connsiteX268" fmla="*/ 654607 w 1607040"/>
                  <a:gd name="connsiteY268" fmla="*/ 1042361 h 1634217"/>
                  <a:gd name="connsiteX269" fmla="*/ 613899 w 1607040"/>
                  <a:gd name="connsiteY269" fmla="*/ 1039753 h 1634217"/>
                  <a:gd name="connsiteX270" fmla="*/ 609111 w 1607040"/>
                  <a:gd name="connsiteY270" fmla="*/ 1043961 h 1634217"/>
                  <a:gd name="connsiteX271" fmla="*/ 610263 w 1607040"/>
                  <a:gd name="connsiteY271" fmla="*/ 1026030 h 1634217"/>
                  <a:gd name="connsiteX272" fmla="*/ 583323 w 1607040"/>
                  <a:gd name="connsiteY272" fmla="*/ 995399 h 1634217"/>
                  <a:gd name="connsiteX273" fmla="*/ 542618 w 1607040"/>
                  <a:gd name="connsiteY273" fmla="*/ 992792 h 1634217"/>
                  <a:gd name="connsiteX274" fmla="*/ 537831 w 1607040"/>
                  <a:gd name="connsiteY274" fmla="*/ 997000 h 1634217"/>
                  <a:gd name="connsiteX275" fmla="*/ 538982 w 1607040"/>
                  <a:gd name="connsiteY275" fmla="*/ 979073 h 1634217"/>
                  <a:gd name="connsiteX276" fmla="*/ 512045 w 1607040"/>
                  <a:gd name="connsiteY276" fmla="*/ 948443 h 1634217"/>
                  <a:gd name="connsiteX277" fmla="*/ 493047 w 1607040"/>
                  <a:gd name="connsiteY277" fmla="*/ 947228 h 1634217"/>
                  <a:gd name="connsiteX278" fmla="*/ 493193 w 1607040"/>
                  <a:gd name="connsiteY278" fmla="*/ 944922 h 1634217"/>
                  <a:gd name="connsiteX279" fmla="*/ 466255 w 1607040"/>
                  <a:gd name="connsiteY279" fmla="*/ 914295 h 1634217"/>
                  <a:gd name="connsiteX280" fmla="*/ 426137 w 1607040"/>
                  <a:gd name="connsiteY280" fmla="*/ 911723 h 1634217"/>
                  <a:gd name="connsiteX281" fmla="*/ 426847 w 1607040"/>
                  <a:gd name="connsiteY281" fmla="*/ 900678 h 1634217"/>
                  <a:gd name="connsiteX282" fmla="*/ 399907 w 1607040"/>
                  <a:gd name="connsiteY282" fmla="*/ 870047 h 1634217"/>
                  <a:gd name="connsiteX283" fmla="*/ 359788 w 1607040"/>
                  <a:gd name="connsiteY283" fmla="*/ 867476 h 1634217"/>
                  <a:gd name="connsiteX284" fmla="*/ 360497 w 1607040"/>
                  <a:gd name="connsiteY284" fmla="*/ 856423 h 1634217"/>
                  <a:gd name="connsiteX285" fmla="*/ 333561 w 1607040"/>
                  <a:gd name="connsiteY285" fmla="*/ 825793 h 1634217"/>
                  <a:gd name="connsiteX286" fmla="*/ 293441 w 1607040"/>
                  <a:gd name="connsiteY286" fmla="*/ 823224 h 1634217"/>
                  <a:gd name="connsiteX287" fmla="*/ 294147 w 1607040"/>
                  <a:gd name="connsiteY287" fmla="*/ 812177 h 1634217"/>
                  <a:gd name="connsiteX288" fmla="*/ 267211 w 1607040"/>
                  <a:gd name="connsiteY288" fmla="*/ 781548 h 1634217"/>
                  <a:gd name="connsiteX289" fmla="*/ 227092 w 1607040"/>
                  <a:gd name="connsiteY289" fmla="*/ 778977 h 1634217"/>
                  <a:gd name="connsiteX290" fmla="*/ 227802 w 1607040"/>
                  <a:gd name="connsiteY290" fmla="*/ 767929 h 1634217"/>
                  <a:gd name="connsiteX291" fmla="*/ 200863 w 1607040"/>
                  <a:gd name="connsiteY291" fmla="*/ 737298 h 1634217"/>
                  <a:gd name="connsiteX292" fmla="*/ 170106 w 1607040"/>
                  <a:gd name="connsiteY292" fmla="*/ 732327 h 1634217"/>
                  <a:gd name="connsiteX293" fmla="*/ 161063 w 1607040"/>
                  <a:gd name="connsiteY293" fmla="*/ 736421 h 1634217"/>
                  <a:gd name="connsiteX294" fmla="*/ 163272 w 1607040"/>
                  <a:gd name="connsiteY294" fmla="*/ 717966 h 1634217"/>
                  <a:gd name="connsiteX295" fmla="*/ 157530 w 1607040"/>
                  <a:gd name="connsiteY295" fmla="*/ 697604 h 1634217"/>
                  <a:gd name="connsiteX296" fmla="*/ 126449 w 1607040"/>
                  <a:gd name="connsiteY296" fmla="*/ 671208 h 1634217"/>
                  <a:gd name="connsiteX297" fmla="*/ 104243 w 1607040"/>
                  <a:gd name="connsiteY297" fmla="*/ 673018 h 1634217"/>
                  <a:gd name="connsiteX298" fmla="*/ 106433 w 1607040"/>
                  <a:gd name="connsiteY298" fmla="*/ 654728 h 1634217"/>
                  <a:gd name="connsiteX299" fmla="*/ 100690 w 1607040"/>
                  <a:gd name="connsiteY299" fmla="*/ 634366 h 1634217"/>
                  <a:gd name="connsiteX300" fmla="*/ 28968 w 1607040"/>
                  <a:gd name="connsiteY300" fmla="*/ 611285 h 1634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Lst>
                <a:rect l="l" t="t" r="r" b="b"/>
                <a:pathLst>
                  <a:path w="1607040" h="1634217">
                    <a:moveTo>
                      <a:pt x="28968" y="611285"/>
                    </a:moveTo>
                    <a:cubicBezTo>
                      <a:pt x="2788" y="624717"/>
                      <a:pt x="-7545" y="656828"/>
                      <a:pt x="5887" y="683007"/>
                    </a:cubicBezTo>
                    <a:cubicBezTo>
                      <a:pt x="12602" y="696098"/>
                      <a:pt x="23988" y="705226"/>
                      <a:pt x="36968" y="709403"/>
                    </a:cubicBezTo>
                    <a:lnTo>
                      <a:pt x="59174" y="707593"/>
                    </a:lnTo>
                    <a:lnTo>
                      <a:pt x="56985" y="725883"/>
                    </a:lnTo>
                    <a:cubicBezTo>
                      <a:pt x="57495" y="732785"/>
                      <a:pt x="59368" y="739700"/>
                      <a:pt x="62726" y="746245"/>
                    </a:cubicBezTo>
                    <a:cubicBezTo>
                      <a:pt x="69442" y="759335"/>
                      <a:pt x="80828" y="768463"/>
                      <a:pt x="93807" y="772640"/>
                    </a:cubicBezTo>
                    <a:lnTo>
                      <a:pt x="127348" y="769905"/>
                    </a:lnTo>
                    <a:lnTo>
                      <a:pt x="124139" y="782092"/>
                    </a:lnTo>
                    <a:cubicBezTo>
                      <a:pt x="122965" y="802828"/>
                      <a:pt x="134045" y="823228"/>
                      <a:pt x="153857" y="832963"/>
                    </a:cubicBezTo>
                    <a:lnTo>
                      <a:pt x="193974" y="835536"/>
                    </a:lnTo>
                    <a:lnTo>
                      <a:pt x="193268" y="846582"/>
                    </a:lnTo>
                    <a:cubicBezTo>
                      <a:pt x="197669" y="859492"/>
                      <a:pt x="206995" y="870721"/>
                      <a:pt x="220205" y="877212"/>
                    </a:cubicBezTo>
                    <a:lnTo>
                      <a:pt x="260324" y="879782"/>
                    </a:lnTo>
                    <a:lnTo>
                      <a:pt x="259613" y="890830"/>
                    </a:lnTo>
                    <a:cubicBezTo>
                      <a:pt x="264018" y="903738"/>
                      <a:pt x="273345" y="914967"/>
                      <a:pt x="286555" y="921458"/>
                    </a:cubicBezTo>
                    <a:lnTo>
                      <a:pt x="326672" y="924031"/>
                    </a:lnTo>
                    <a:lnTo>
                      <a:pt x="325964" y="935084"/>
                    </a:lnTo>
                    <a:cubicBezTo>
                      <a:pt x="330368" y="947993"/>
                      <a:pt x="339694" y="959222"/>
                      <a:pt x="352901" y="965711"/>
                    </a:cubicBezTo>
                    <a:lnTo>
                      <a:pt x="393019" y="968284"/>
                    </a:lnTo>
                    <a:lnTo>
                      <a:pt x="392313" y="979331"/>
                    </a:lnTo>
                    <a:cubicBezTo>
                      <a:pt x="396713" y="992240"/>
                      <a:pt x="406043" y="1003471"/>
                      <a:pt x="419250" y="1009960"/>
                    </a:cubicBezTo>
                    <a:lnTo>
                      <a:pt x="438247" y="1011175"/>
                    </a:lnTo>
                    <a:lnTo>
                      <a:pt x="438098" y="1013480"/>
                    </a:lnTo>
                    <a:cubicBezTo>
                      <a:pt x="442503" y="1026388"/>
                      <a:pt x="451829" y="1037618"/>
                      <a:pt x="465039" y="1044109"/>
                    </a:cubicBezTo>
                    <a:cubicBezTo>
                      <a:pt x="478245" y="1050598"/>
                      <a:pt x="492832" y="1051122"/>
                      <a:pt x="505744" y="1046718"/>
                    </a:cubicBezTo>
                    <a:lnTo>
                      <a:pt x="510530" y="1042510"/>
                    </a:lnTo>
                    <a:lnTo>
                      <a:pt x="509380" y="1060437"/>
                    </a:lnTo>
                    <a:cubicBezTo>
                      <a:pt x="513784" y="1073345"/>
                      <a:pt x="523111" y="1084575"/>
                      <a:pt x="536317" y="1091064"/>
                    </a:cubicBezTo>
                    <a:cubicBezTo>
                      <a:pt x="549527" y="1097554"/>
                      <a:pt x="564115" y="1098075"/>
                      <a:pt x="577025" y="1093675"/>
                    </a:cubicBezTo>
                    <a:lnTo>
                      <a:pt x="581810" y="1089463"/>
                    </a:lnTo>
                    <a:lnTo>
                      <a:pt x="580660" y="1107398"/>
                    </a:lnTo>
                    <a:cubicBezTo>
                      <a:pt x="585064" y="1120306"/>
                      <a:pt x="594391" y="1131535"/>
                      <a:pt x="607601" y="1138026"/>
                    </a:cubicBezTo>
                    <a:cubicBezTo>
                      <a:pt x="620807" y="1144515"/>
                      <a:pt x="635395" y="1145037"/>
                      <a:pt x="648305" y="1140637"/>
                    </a:cubicBezTo>
                    <a:lnTo>
                      <a:pt x="653093" y="1136424"/>
                    </a:lnTo>
                    <a:lnTo>
                      <a:pt x="651944" y="1154357"/>
                    </a:lnTo>
                    <a:cubicBezTo>
                      <a:pt x="656346" y="1167264"/>
                      <a:pt x="665677" y="1178495"/>
                      <a:pt x="678883" y="1184984"/>
                    </a:cubicBezTo>
                    <a:cubicBezTo>
                      <a:pt x="692093" y="1191475"/>
                      <a:pt x="706681" y="1191996"/>
                      <a:pt x="719590" y="1187596"/>
                    </a:cubicBezTo>
                    <a:lnTo>
                      <a:pt x="724380" y="1183380"/>
                    </a:lnTo>
                    <a:lnTo>
                      <a:pt x="723230" y="1201316"/>
                    </a:lnTo>
                    <a:cubicBezTo>
                      <a:pt x="727634" y="1214227"/>
                      <a:pt x="736960" y="1225456"/>
                      <a:pt x="750170" y="1231947"/>
                    </a:cubicBezTo>
                    <a:cubicBezTo>
                      <a:pt x="763377" y="1238436"/>
                      <a:pt x="777964" y="1238958"/>
                      <a:pt x="790876" y="1234555"/>
                    </a:cubicBezTo>
                    <a:lnTo>
                      <a:pt x="795657" y="1230347"/>
                    </a:lnTo>
                    <a:lnTo>
                      <a:pt x="794510" y="1248277"/>
                    </a:lnTo>
                    <a:cubicBezTo>
                      <a:pt x="798912" y="1261183"/>
                      <a:pt x="808238" y="1272412"/>
                      <a:pt x="821449" y="1278903"/>
                    </a:cubicBezTo>
                    <a:cubicBezTo>
                      <a:pt x="834654" y="1285392"/>
                      <a:pt x="849245" y="1285919"/>
                      <a:pt x="862152" y="1281513"/>
                    </a:cubicBezTo>
                    <a:lnTo>
                      <a:pt x="866944" y="1277303"/>
                    </a:lnTo>
                    <a:lnTo>
                      <a:pt x="865792" y="1295234"/>
                    </a:lnTo>
                    <a:cubicBezTo>
                      <a:pt x="870196" y="1308142"/>
                      <a:pt x="879524" y="1319372"/>
                      <a:pt x="892734" y="1325862"/>
                    </a:cubicBezTo>
                    <a:cubicBezTo>
                      <a:pt x="905938" y="1332355"/>
                      <a:pt x="920526" y="1332877"/>
                      <a:pt x="933438" y="1328473"/>
                    </a:cubicBezTo>
                    <a:lnTo>
                      <a:pt x="938231" y="1324259"/>
                    </a:lnTo>
                    <a:lnTo>
                      <a:pt x="937080" y="1342195"/>
                    </a:lnTo>
                    <a:cubicBezTo>
                      <a:pt x="941480" y="1355104"/>
                      <a:pt x="950810" y="1366336"/>
                      <a:pt x="964016" y="1372825"/>
                    </a:cubicBezTo>
                    <a:cubicBezTo>
                      <a:pt x="977226" y="1379315"/>
                      <a:pt x="991814" y="1379836"/>
                      <a:pt x="1004726" y="1375434"/>
                    </a:cubicBezTo>
                    <a:lnTo>
                      <a:pt x="1009509" y="1371223"/>
                    </a:lnTo>
                    <a:lnTo>
                      <a:pt x="1008360" y="1389156"/>
                    </a:lnTo>
                    <a:cubicBezTo>
                      <a:pt x="1012764" y="1402067"/>
                      <a:pt x="1022091" y="1413296"/>
                      <a:pt x="1035297" y="1419785"/>
                    </a:cubicBezTo>
                    <a:cubicBezTo>
                      <a:pt x="1048507" y="1426276"/>
                      <a:pt x="1063095" y="1426798"/>
                      <a:pt x="1076006" y="1422394"/>
                    </a:cubicBezTo>
                    <a:lnTo>
                      <a:pt x="1080794" y="1418183"/>
                    </a:lnTo>
                    <a:lnTo>
                      <a:pt x="1079646" y="1436114"/>
                    </a:lnTo>
                    <a:cubicBezTo>
                      <a:pt x="1084045" y="1449025"/>
                      <a:pt x="1093376" y="1460255"/>
                      <a:pt x="1106582" y="1466744"/>
                    </a:cubicBezTo>
                    <a:cubicBezTo>
                      <a:pt x="1119792" y="1473235"/>
                      <a:pt x="1134380" y="1473757"/>
                      <a:pt x="1147288" y="1469351"/>
                    </a:cubicBezTo>
                    <a:lnTo>
                      <a:pt x="1152079" y="1465141"/>
                    </a:lnTo>
                    <a:lnTo>
                      <a:pt x="1150928" y="1483071"/>
                    </a:lnTo>
                    <a:cubicBezTo>
                      <a:pt x="1155331" y="1495983"/>
                      <a:pt x="1164658" y="1507213"/>
                      <a:pt x="1177868" y="1513703"/>
                    </a:cubicBezTo>
                    <a:cubicBezTo>
                      <a:pt x="1191074" y="1520193"/>
                      <a:pt x="1205662" y="1520714"/>
                      <a:pt x="1218573" y="1516310"/>
                    </a:cubicBezTo>
                    <a:lnTo>
                      <a:pt x="1223359" y="1512102"/>
                    </a:lnTo>
                    <a:lnTo>
                      <a:pt x="1222211" y="1530034"/>
                    </a:lnTo>
                    <a:cubicBezTo>
                      <a:pt x="1226611" y="1542944"/>
                      <a:pt x="1235938" y="1554174"/>
                      <a:pt x="1249148" y="1560664"/>
                    </a:cubicBezTo>
                    <a:lnTo>
                      <a:pt x="1281523" y="1562740"/>
                    </a:lnTo>
                    <a:lnTo>
                      <a:pt x="1281002" y="1570854"/>
                    </a:lnTo>
                    <a:cubicBezTo>
                      <a:pt x="1285408" y="1583762"/>
                      <a:pt x="1294734" y="1594992"/>
                      <a:pt x="1307940" y="1601481"/>
                    </a:cubicBezTo>
                    <a:cubicBezTo>
                      <a:pt x="1321149" y="1607972"/>
                      <a:pt x="1335736" y="1608497"/>
                      <a:pt x="1348648" y="1604093"/>
                    </a:cubicBezTo>
                    <a:lnTo>
                      <a:pt x="1361077" y="1593159"/>
                    </a:lnTo>
                    <a:lnTo>
                      <a:pt x="1360761" y="1598112"/>
                    </a:lnTo>
                    <a:cubicBezTo>
                      <a:pt x="1365162" y="1611022"/>
                      <a:pt x="1374492" y="1622254"/>
                      <a:pt x="1387698" y="1628743"/>
                    </a:cubicBezTo>
                    <a:cubicBezTo>
                      <a:pt x="1400906" y="1635233"/>
                      <a:pt x="1415496" y="1635755"/>
                      <a:pt x="1428405" y="1631352"/>
                    </a:cubicBezTo>
                    <a:lnTo>
                      <a:pt x="1452466" y="1610190"/>
                    </a:lnTo>
                    <a:lnTo>
                      <a:pt x="1454331" y="1611447"/>
                    </a:lnTo>
                    <a:cubicBezTo>
                      <a:pt x="1460707" y="1614142"/>
                      <a:pt x="1467715" y="1615634"/>
                      <a:pt x="1475074" y="1615633"/>
                    </a:cubicBezTo>
                    <a:cubicBezTo>
                      <a:pt x="1489790" y="1615633"/>
                      <a:pt x="1503114" y="1609668"/>
                      <a:pt x="1512759" y="1600023"/>
                    </a:cubicBezTo>
                    <a:lnTo>
                      <a:pt x="1522594" y="1576281"/>
                    </a:lnTo>
                    <a:lnTo>
                      <a:pt x="1534531" y="1565783"/>
                    </a:lnTo>
                    <a:lnTo>
                      <a:pt x="1535575" y="1561819"/>
                    </a:lnTo>
                    <a:lnTo>
                      <a:pt x="1543039" y="1564911"/>
                    </a:lnTo>
                    <a:cubicBezTo>
                      <a:pt x="1572472" y="1564911"/>
                      <a:pt x="1596335" y="1541050"/>
                      <a:pt x="1596335" y="1511616"/>
                    </a:cubicBezTo>
                    <a:cubicBezTo>
                      <a:pt x="1596335" y="1496902"/>
                      <a:pt x="1590369" y="1483576"/>
                      <a:pt x="1580723" y="1473932"/>
                    </a:cubicBezTo>
                    <a:lnTo>
                      <a:pt x="1576137" y="1472032"/>
                    </a:lnTo>
                    <a:lnTo>
                      <a:pt x="1591432" y="1465698"/>
                    </a:lnTo>
                    <a:cubicBezTo>
                      <a:pt x="1601079" y="1456051"/>
                      <a:pt x="1607040" y="1442728"/>
                      <a:pt x="1607040" y="1428010"/>
                    </a:cubicBezTo>
                    <a:cubicBezTo>
                      <a:pt x="1607040" y="1413295"/>
                      <a:pt x="1601075" y="1399972"/>
                      <a:pt x="1591432" y="1390327"/>
                    </a:cubicBezTo>
                    <a:lnTo>
                      <a:pt x="1583920" y="1387215"/>
                    </a:lnTo>
                    <a:lnTo>
                      <a:pt x="1596335" y="1357243"/>
                    </a:lnTo>
                    <a:cubicBezTo>
                      <a:pt x="1596335" y="1342525"/>
                      <a:pt x="1590370" y="1329202"/>
                      <a:pt x="1580723" y="1319559"/>
                    </a:cubicBezTo>
                    <a:lnTo>
                      <a:pt x="1564122" y="1312682"/>
                    </a:lnTo>
                    <a:lnTo>
                      <a:pt x="1570010" y="1310242"/>
                    </a:lnTo>
                    <a:cubicBezTo>
                      <a:pt x="1579656" y="1300596"/>
                      <a:pt x="1585622" y="1287273"/>
                      <a:pt x="1585622" y="1272558"/>
                    </a:cubicBezTo>
                    <a:cubicBezTo>
                      <a:pt x="1585622" y="1257840"/>
                      <a:pt x="1579656" y="1244517"/>
                      <a:pt x="1570010" y="1234872"/>
                    </a:cubicBezTo>
                    <a:lnTo>
                      <a:pt x="1553409" y="1227999"/>
                    </a:lnTo>
                    <a:lnTo>
                      <a:pt x="1559301" y="1225554"/>
                    </a:lnTo>
                    <a:cubicBezTo>
                      <a:pt x="1568947" y="1215912"/>
                      <a:pt x="1574913" y="1202589"/>
                      <a:pt x="1574912" y="1187871"/>
                    </a:cubicBezTo>
                    <a:cubicBezTo>
                      <a:pt x="1574913" y="1173156"/>
                      <a:pt x="1568947" y="1159830"/>
                      <a:pt x="1559301" y="1150187"/>
                    </a:cubicBezTo>
                    <a:lnTo>
                      <a:pt x="1542700" y="1143310"/>
                    </a:lnTo>
                    <a:lnTo>
                      <a:pt x="1548592" y="1140869"/>
                    </a:lnTo>
                    <a:cubicBezTo>
                      <a:pt x="1558238" y="1131224"/>
                      <a:pt x="1564203" y="1117901"/>
                      <a:pt x="1564202" y="1103183"/>
                    </a:cubicBezTo>
                    <a:cubicBezTo>
                      <a:pt x="1564203" y="1088469"/>
                      <a:pt x="1558238" y="1075146"/>
                      <a:pt x="1548592" y="1065500"/>
                    </a:cubicBezTo>
                    <a:lnTo>
                      <a:pt x="1531991" y="1058622"/>
                    </a:lnTo>
                    <a:lnTo>
                      <a:pt x="1537879" y="1056186"/>
                    </a:lnTo>
                    <a:cubicBezTo>
                      <a:pt x="1547524" y="1046540"/>
                      <a:pt x="1553490" y="1033217"/>
                      <a:pt x="1553490" y="1018499"/>
                    </a:cubicBezTo>
                    <a:cubicBezTo>
                      <a:pt x="1553490" y="1003785"/>
                      <a:pt x="1547525" y="990458"/>
                      <a:pt x="1537879" y="980815"/>
                    </a:cubicBezTo>
                    <a:lnTo>
                      <a:pt x="1521274" y="973938"/>
                    </a:lnTo>
                    <a:lnTo>
                      <a:pt x="1527170" y="971494"/>
                    </a:lnTo>
                    <a:cubicBezTo>
                      <a:pt x="1536816" y="961848"/>
                      <a:pt x="1542781" y="948525"/>
                      <a:pt x="1542778" y="933811"/>
                    </a:cubicBezTo>
                    <a:cubicBezTo>
                      <a:pt x="1542778" y="919093"/>
                      <a:pt x="1536813" y="905770"/>
                      <a:pt x="1527170" y="896124"/>
                    </a:cubicBezTo>
                    <a:lnTo>
                      <a:pt x="1510568" y="889251"/>
                    </a:lnTo>
                    <a:lnTo>
                      <a:pt x="1516461" y="886807"/>
                    </a:lnTo>
                    <a:cubicBezTo>
                      <a:pt x="1526106" y="877164"/>
                      <a:pt x="1532069" y="863837"/>
                      <a:pt x="1532068" y="849123"/>
                    </a:cubicBezTo>
                    <a:cubicBezTo>
                      <a:pt x="1532068" y="834405"/>
                      <a:pt x="1526103" y="821082"/>
                      <a:pt x="1516461" y="811440"/>
                    </a:cubicBezTo>
                    <a:lnTo>
                      <a:pt x="1499864" y="804562"/>
                    </a:lnTo>
                    <a:lnTo>
                      <a:pt x="1505747" y="802126"/>
                    </a:lnTo>
                    <a:cubicBezTo>
                      <a:pt x="1515393" y="792480"/>
                      <a:pt x="1521359" y="779157"/>
                      <a:pt x="1521359" y="764443"/>
                    </a:cubicBezTo>
                    <a:cubicBezTo>
                      <a:pt x="1521359" y="749725"/>
                      <a:pt x="1515393" y="736402"/>
                      <a:pt x="1505748" y="726755"/>
                    </a:cubicBezTo>
                    <a:lnTo>
                      <a:pt x="1489143" y="719878"/>
                    </a:lnTo>
                    <a:lnTo>
                      <a:pt x="1495039" y="717438"/>
                    </a:lnTo>
                    <a:cubicBezTo>
                      <a:pt x="1504681" y="707793"/>
                      <a:pt x="1510646" y="694469"/>
                      <a:pt x="1510646" y="679751"/>
                    </a:cubicBezTo>
                    <a:cubicBezTo>
                      <a:pt x="1510646" y="665037"/>
                      <a:pt x="1504681" y="651710"/>
                      <a:pt x="1495039" y="642068"/>
                    </a:cubicBezTo>
                    <a:lnTo>
                      <a:pt x="1478438" y="635190"/>
                    </a:lnTo>
                    <a:lnTo>
                      <a:pt x="1484329" y="632750"/>
                    </a:lnTo>
                    <a:cubicBezTo>
                      <a:pt x="1493971" y="623105"/>
                      <a:pt x="1499937" y="609781"/>
                      <a:pt x="1499937" y="595067"/>
                    </a:cubicBezTo>
                    <a:cubicBezTo>
                      <a:pt x="1499937" y="580348"/>
                      <a:pt x="1493971" y="567026"/>
                      <a:pt x="1484330" y="557380"/>
                    </a:cubicBezTo>
                    <a:lnTo>
                      <a:pt x="1467724" y="550502"/>
                    </a:lnTo>
                    <a:lnTo>
                      <a:pt x="1473617" y="548066"/>
                    </a:lnTo>
                    <a:cubicBezTo>
                      <a:pt x="1483258" y="538420"/>
                      <a:pt x="1489224" y="525097"/>
                      <a:pt x="1489224" y="510379"/>
                    </a:cubicBezTo>
                    <a:cubicBezTo>
                      <a:pt x="1489224" y="495665"/>
                      <a:pt x="1483258" y="482342"/>
                      <a:pt x="1473617" y="472695"/>
                    </a:cubicBezTo>
                    <a:lnTo>
                      <a:pt x="1457019" y="465822"/>
                    </a:lnTo>
                    <a:lnTo>
                      <a:pt x="1462908" y="463382"/>
                    </a:lnTo>
                    <a:cubicBezTo>
                      <a:pt x="1472553" y="453736"/>
                      <a:pt x="1478515" y="440413"/>
                      <a:pt x="1478515" y="425699"/>
                    </a:cubicBezTo>
                    <a:cubicBezTo>
                      <a:pt x="1478515" y="410981"/>
                      <a:pt x="1472550" y="397658"/>
                      <a:pt x="1462907" y="388011"/>
                    </a:cubicBezTo>
                    <a:lnTo>
                      <a:pt x="1460773" y="387130"/>
                    </a:lnTo>
                    <a:lnTo>
                      <a:pt x="1468060" y="369543"/>
                    </a:lnTo>
                    <a:cubicBezTo>
                      <a:pt x="1468060" y="354829"/>
                      <a:pt x="1462095" y="341502"/>
                      <a:pt x="1452449" y="331859"/>
                    </a:cubicBezTo>
                    <a:lnTo>
                      <a:pt x="1442223" y="327621"/>
                    </a:lnTo>
                    <a:lnTo>
                      <a:pt x="1457606" y="290480"/>
                    </a:lnTo>
                    <a:cubicBezTo>
                      <a:pt x="1457607" y="275766"/>
                      <a:pt x="1451641" y="262444"/>
                      <a:pt x="1441998" y="252798"/>
                    </a:cubicBezTo>
                    <a:lnTo>
                      <a:pt x="1431766" y="248560"/>
                    </a:lnTo>
                    <a:lnTo>
                      <a:pt x="1447148" y="211419"/>
                    </a:lnTo>
                    <a:cubicBezTo>
                      <a:pt x="1447148" y="196700"/>
                      <a:pt x="1441183" y="183378"/>
                      <a:pt x="1431540" y="173731"/>
                    </a:cubicBezTo>
                    <a:lnTo>
                      <a:pt x="1421311" y="169497"/>
                    </a:lnTo>
                    <a:lnTo>
                      <a:pt x="1436697" y="132357"/>
                    </a:lnTo>
                    <a:cubicBezTo>
                      <a:pt x="1436697" y="117639"/>
                      <a:pt x="1430732" y="104316"/>
                      <a:pt x="1421086" y="94674"/>
                    </a:cubicBezTo>
                    <a:lnTo>
                      <a:pt x="1410861" y="90435"/>
                    </a:lnTo>
                    <a:lnTo>
                      <a:pt x="1426243" y="53295"/>
                    </a:lnTo>
                    <a:cubicBezTo>
                      <a:pt x="1426243" y="23862"/>
                      <a:pt x="1402380" y="0"/>
                      <a:pt x="1372948" y="0"/>
                    </a:cubicBezTo>
                    <a:cubicBezTo>
                      <a:pt x="1365589" y="0"/>
                      <a:pt x="1358580" y="1492"/>
                      <a:pt x="1352203" y="4188"/>
                    </a:cubicBezTo>
                    <a:cubicBezTo>
                      <a:pt x="1333076" y="12279"/>
                      <a:pt x="1319653" y="31220"/>
                      <a:pt x="1319653" y="53295"/>
                    </a:cubicBezTo>
                    <a:cubicBezTo>
                      <a:pt x="1319653" y="68013"/>
                      <a:pt x="1325619" y="81336"/>
                      <a:pt x="1335265" y="90982"/>
                    </a:cubicBezTo>
                    <a:lnTo>
                      <a:pt x="1345494" y="95216"/>
                    </a:lnTo>
                    <a:lnTo>
                      <a:pt x="1330108" y="132357"/>
                    </a:lnTo>
                    <a:cubicBezTo>
                      <a:pt x="1330108" y="147075"/>
                      <a:pt x="1336073" y="160398"/>
                      <a:pt x="1345719" y="170041"/>
                    </a:cubicBezTo>
                    <a:lnTo>
                      <a:pt x="1355945" y="174278"/>
                    </a:lnTo>
                    <a:lnTo>
                      <a:pt x="1340558" y="211419"/>
                    </a:lnTo>
                    <a:cubicBezTo>
                      <a:pt x="1340558" y="226133"/>
                      <a:pt x="1346528" y="239460"/>
                      <a:pt x="1356170" y="249102"/>
                    </a:cubicBezTo>
                    <a:lnTo>
                      <a:pt x="1366403" y="253340"/>
                    </a:lnTo>
                    <a:lnTo>
                      <a:pt x="1351016" y="290480"/>
                    </a:lnTo>
                    <a:cubicBezTo>
                      <a:pt x="1351016" y="305199"/>
                      <a:pt x="1356982" y="318522"/>
                      <a:pt x="1366628" y="328168"/>
                    </a:cubicBezTo>
                    <a:lnTo>
                      <a:pt x="1376854" y="332402"/>
                    </a:lnTo>
                    <a:lnTo>
                      <a:pt x="1361470" y="369543"/>
                    </a:lnTo>
                    <a:cubicBezTo>
                      <a:pt x="1361471" y="384261"/>
                      <a:pt x="1367436" y="397583"/>
                      <a:pt x="1377079" y="407226"/>
                    </a:cubicBezTo>
                    <a:lnTo>
                      <a:pt x="1379212" y="408112"/>
                    </a:lnTo>
                    <a:lnTo>
                      <a:pt x="1371925" y="425699"/>
                    </a:lnTo>
                    <a:cubicBezTo>
                      <a:pt x="1371929" y="440413"/>
                      <a:pt x="1377895" y="453740"/>
                      <a:pt x="1387536" y="463381"/>
                    </a:cubicBezTo>
                    <a:lnTo>
                      <a:pt x="1404134" y="470256"/>
                    </a:lnTo>
                    <a:lnTo>
                      <a:pt x="1398247" y="472695"/>
                    </a:lnTo>
                    <a:cubicBezTo>
                      <a:pt x="1388600" y="482342"/>
                      <a:pt x="1382634" y="495664"/>
                      <a:pt x="1382634" y="510379"/>
                    </a:cubicBezTo>
                    <a:cubicBezTo>
                      <a:pt x="1382634" y="525097"/>
                      <a:pt x="1388600" y="538420"/>
                      <a:pt x="1398247" y="548066"/>
                    </a:cubicBezTo>
                    <a:lnTo>
                      <a:pt x="1414846" y="554940"/>
                    </a:lnTo>
                    <a:lnTo>
                      <a:pt x="1408958" y="557380"/>
                    </a:lnTo>
                    <a:cubicBezTo>
                      <a:pt x="1399313" y="567025"/>
                      <a:pt x="1393347" y="580348"/>
                      <a:pt x="1393347" y="595067"/>
                    </a:cubicBezTo>
                    <a:cubicBezTo>
                      <a:pt x="1393347" y="609781"/>
                      <a:pt x="1399313" y="623105"/>
                      <a:pt x="1408958" y="632750"/>
                    </a:cubicBezTo>
                    <a:lnTo>
                      <a:pt x="1425560" y="639627"/>
                    </a:lnTo>
                    <a:lnTo>
                      <a:pt x="1419668" y="642068"/>
                    </a:lnTo>
                    <a:cubicBezTo>
                      <a:pt x="1410022" y="651714"/>
                      <a:pt x="1404056" y="665037"/>
                      <a:pt x="1404056" y="679751"/>
                    </a:cubicBezTo>
                    <a:cubicBezTo>
                      <a:pt x="1404056" y="694469"/>
                      <a:pt x="1410022" y="707792"/>
                      <a:pt x="1419668" y="717435"/>
                    </a:cubicBezTo>
                    <a:lnTo>
                      <a:pt x="1436273" y="724315"/>
                    </a:lnTo>
                    <a:lnTo>
                      <a:pt x="1430378" y="726755"/>
                    </a:lnTo>
                    <a:cubicBezTo>
                      <a:pt x="1420735" y="736402"/>
                      <a:pt x="1414769" y="749725"/>
                      <a:pt x="1414769" y="764443"/>
                    </a:cubicBezTo>
                    <a:cubicBezTo>
                      <a:pt x="1414770" y="779157"/>
                      <a:pt x="1420735" y="792484"/>
                      <a:pt x="1430377" y="802127"/>
                    </a:cubicBezTo>
                    <a:lnTo>
                      <a:pt x="1446974" y="809000"/>
                    </a:lnTo>
                    <a:lnTo>
                      <a:pt x="1441091" y="811440"/>
                    </a:lnTo>
                    <a:cubicBezTo>
                      <a:pt x="1431444" y="821082"/>
                      <a:pt x="1425478" y="834409"/>
                      <a:pt x="1425478" y="849123"/>
                    </a:cubicBezTo>
                    <a:cubicBezTo>
                      <a:pt x="1425479" y="863841"/>
                      <a:pt x="1431448" y="877164"/>
                      <a:pt x="1441091" y="886807"/>
                    </a:cubicBezTo>
                    <a:lnTo>
                      <a:pt x="1457691" y="893684"/>
                    </a:lnTo>
                    <a:lnTo>
                      <a:pt x="1451800" y="896124"/>
                    </a:lnTo>
                    <a:cubicBezTo>
                      <a:pt x="1442153" y="905769"/>
                      <a:pt x="1436187" y="919092"/>
                      <a:pt x="1436191" y="933811"/>
                    </a:cubicBezTo>
                    <a:cubicBezTo>
                      <a:pt x="1436192" y="948525"/>
                      <a:pt x="1442157" y="961852"/>
                      <a:pt x="1451800" y="971494"/>
                    </a:cubicBezTo>
                    <a:lnTo>
                      <a:pt x="1468404" y="978372"/>
                    </a:lnTo>
                    <a:lnTo>
                      <a:pt x="1462509" y="980816"/>
                    </a:lnTo>
                    <a:cubicBezTo>
                      <a:pt x="1452866" y="990462"/>
                      <a:pt x="1446901" y="1003784"/>
                      <a:pt x="1446900" y="1018499"/>
                    </a:cubicBezTo>
                    <a:cubicBezTo>
                      <a:pt x="1446900" y="1033217"/>
                      <a:pt x="1452866" y="1046539"/>
                      <a:pt x="1462509" y="1056185"/>
                    </a:cubicBezTo>
                    <a:lnTo>
                      <a:pt x="1479114" y="1063059"/>
                    </a:lnTo>
                    <a:lnTo>
                      <a:pt x="1473221" y="1065499"/>
                    </a:lnTo>
                    <a:cubicBezTo>
                      <a:pt x="1463579" y="1075146"/>
                      <a:pt x="1457613" y="1088469"/>
                      <a:pt x="1457613" y="1103187"/>
                    </a:cubicBezTo>
                    <a:cubicBezTo>
                      <a:pt x="1457613" y="1117902"/>
                      <a:pt x="1463579" y="1131224"/>
                      <a:pt x="1473221" y="1140870"/>
                    </a:cubicBezTo>
                    <a:lnTo>
                      <a:pt x="1489823" y="1147748"/>
                    </a:lnTo>
                    <a:lnTo>
                      <a:pt x="1483931" y="1150188"/>
                    </a:lnTo>
                    <a:cubicBezTo>
                      <a:pt x="1474288" y="1159833"/>
                      <a:pt x="1468323" y="1173156"/>
                      <a:pt x="1468322" y="1187871"/>
                    </a:cubicBezTo>
                    <a:cubicBezTo>
                      <a:pt x="1468322" y="1202589"/>
                      <a:pt x="1474289" y="1215912"/>
                      <a:pt x="1483931" y="1225554"/>
                    </a:cubicBezTo>
                    <a:lnTo>
                      <a:pt x="1500532" y="1232432"/>
                    </a:lnTo>
                    <a:lnTo>
                      <a:pt x="1494640" y="1234871"/>
                    </a:lnTo>
                    <a:cubicBezTo>
                      <a:pt x="1484997" y="1244517"/>
                      <a:pt x="1479031" y="1257840"/>
                      <a:pt x="1479032" y="1272558"/>
                    </a:cubicBezTo>
                    <a:cubicBezTo>
                      <a:pt x="1479033" y="1287273"/>
                      <a:pt x="1484997" y="1300600"/>
                      <a:pt x="1494640" y="1310242"/>
                    </a:cubicBezTo>
                    <a:lnTo>
                      <a:pt x="1511245" y="1317119"/>
                    </a:lnTo>
                    <a:lnTo>
                      <a:pt x="1505352" y="1319559"/>
                    </a:lnTo>
                    <a:cubicBezTo>
                      <a:pt x="1495710" y="1329202"/>
                      <a:pt x="1489744" y="1342529"/>
                      <a:pt x="1489744" y="1357243"/>
                    </a:cubicBezTo>
                    <a:cubicBezTo>
                      <a:pt x="1489745" y="1371960"/>
                      <a:pt x="1495710" y="1385284"/>
                      <a:pt x="1505352" y="1394926"/>
                    </a:cubicBezTo>
                    <a:lnTo>
                      <a:pt x="1512869" y="1398038"/>
                    </a:lnTo>
                    <a:lnTo>
                      <a:pt x="1500451" y="1428010"/>
                    </a:lnTo>
                    <a:cubicBezTo>
                      <a:pt x="1500453" y="1442728"/>
                      <a:pt x="1506416" y="1456051"/>
                      <a:pt x="1516061" y="1465697"/>
                    </a:cubicBezTo>
                    <a:lnTo>
                      <a:pt x="1520650" y="1467598"/>
                    </a:lnTo>
                    <a:lnTo>
                      <a:pt x="1505356" y="1473933"/>
                    </a:lnTo>
                    <a:lnTo>
                      <a:pt x="1497202" y="1493616"/>
                    </a:lnTo>
                    <a:lnTo>
                      <a:pt x="1469497" y="1491840"/>
                    </a:lnTo>
                    <a:cubicBezTo>
                      <a:pt x="1456587" y="1496243"/>
                      <a:pt x="1445356" y="1505570"/>
                      <a:pt x="1438865" y="1518777"/>
                    </a:cubicBezTo>
                    <a:lnTo>
                      <a:pt x="1438518" y="1524188"/>
                    </a:lnTo>
                    <a:lnTo>
                      <a:pt x="1437390" y="1524657"/>
                    </a:lnTo>
                    <a:lnTo>
                      <a:pt x="1433922" y="1533028"/>
                    </a:lnTo>
                    <a:lnTo>
                      <a:pt x="1393999" y="1530471"/>
                    </a:lnTo>
                    <a:lnTo>
                      <a:pt x="1381569" y="1541404"/>
                    </a:lnTo>
                    <a:lnTo>
                      <a:pt x="1381886" y="1536447"/>
                    </a:lnTo>
                    <a:cubicBezTo>
                      <a:pt x="1377482" y="1523536"/>
                      <a:pt x="1368154" y="1512310"/>
                      <a:pt x="1354946" y="1505816"/>
                    </a:cubicBezTo>
                    <a:lnTo>
                      <a:pt x="1322570" y="1503744"/>
                    </a:lnTo>
                    <a:lnTo>
                      <a:pt x="1323092" y="1495625"/>
                    </a:lnTo>
                    <a:cubicBezTo>
                      <a:pt x="1318690" y="1482719"/>
                      <a:pt x="1309363" y="1471490"/>
                      <a:pt x="1296154" y="1464999"/>
                    </a:cubicBezTo>
                    <a:cubicBezTo>
                      <a:pt x="1282948" y="1458510"/>
                      <a:pt x="1268356" y="1457987"/>
                      <a:pt x="1255450" y="1462389"/>
                    </a:cubicBezTo>
                    <a:lnTo>
                      <a:pt x="1250661" y="1466601"/>
                    </a:lnTo>
                    <a:lnTo>
                      <a:pt x="1251811" y="1448665"/>
                    </a:lnTo>
                    <a:cubicBezTo>
                      <a:pt x="1247409" y="1435759"/>
                      <a:pt x="1238080" y="1424527"/>
                      <a:pt x="1224874" y="1418038"/>
                    </a:cubicBezTo>
                    <a:cubicBezTo>
                      <a:pt x="1211664" y="1411547"/>
                      <a:pt x="1197075" y="1411026"/>
                      <a:pt x="1184165" y="1415427"/>
                    </a:cubicBezTo>
                    <a:lnTo>
                      <a:pt x="1179378" y="1419638"/>
                    </a:lnTo>
                    <a:lnTo>
                      <a:pt x="1180527" y="1401706"/>
                    </a:lnTo>
                    <a:cubicBezTo>
                      <a:pt x="1176124" y="1388800"/>
                      <a:pt x="1166798" y="1377571"/>
                      <a:pt x="1153588" y="1371080"/>
                    </a:cubicBezTo>
                    <a:cubicBezTo>
                      <a:pt x="1140382" y="1364591"/>
                      <a:pt x="1125794" y="1364070"/>
                      <a:pt x="1112884" y="1368469"/>
                    </a:cubicBezTo>
                    <a:lnTo>
                      <a:pt x="1108096" y="1372680"/>
                    </a:lnTo>
                    <a:lnTo>
                      <a:pt x="1109245" y="1354748"/>
                    </a:lnTo>
                    <a:cubicBezTo>
                      <a:pt x="1104840" y="1341841"/>
                      <a:pt x="1095513" y="1330611"/>
                      <a:pt x="1082306" y="1324122"/>
                    </a:cubicBezTo>
                    <a:cubicBezTo>
                      <a:pt x="1069097" y="1317631"/>
                      <a:pt x="1054509" y="1317110"/>
                      <a:pt x="1041599" y="1321510"/>
                    </a:cubicBezTo>
                    <a:lnTo>
                      <a:pt x="1036810" y="1325722"/>
                    </a:lnTo>
                    <a:lnTo>
                      <a:pt x="1037965" y="1307787"/>
                    </a:lnTo>
                    <a:cubicBezTo>
                      <a:pt x="1033559" y="1294880"/>
                      <a:pt x="1024233" y="1283650"/>
                      <a:pt x="1011023" y="1277160"/>
                    </a:cubicBezTo>
                    <a:cubicBezTo>
                      <a:pt x="997817" y="1270670"/>
                      <a:pt x="983229" y="1270149"/>
                      <a:pt x="970319" y="1274549"/>
                    </a:cubicBezTo>
                    <a:lnTo>
                      <a:pt x="965526" y="1278763"/>
                    </a:lnTo>
                    <a:lnTo>
                      <a:pt x="966676" y="1260827"/>
                    </a:lnTo>
                    <a:cubicBezTo>
                      <a:pt x="962274" y="1247921"/>
                      <a:pt x="952944" y="1236690"/>
                      <a:pt x="939737" y="1230200"/>
                    </a:cubicBezTo>
                    <a:cubicBezTo>
                      <a:pt x="926530" y="1223707"/>
                      <a:pt x="911941" y="1223186"/>
                      <a:pt x="899030" y="1227589"/>
                    </a:cubicBezTo>
                    <a:lnTo>
                      <a:pt x="894242" y="1231800"/>
                    </a:lnTo>
                    <a:lnTo>
                      <a:pt x="895390" y="1213868"/>
                    </a:lnTo>
                    <a:cubicBezTo>
                      <a:pt x="890989" y="1200962"/>
                      <a:pt x="881663" y="1189729"/>
                      <a:pt x="868454" y="1183238"/>
                    </a:cubicBezTo>
                    <a:cubicBezTo>
                      <a:pt x="855248" y="1176749"/>
                      <a:pt x="840656" y="1176227"/>
                      <a:pt x="827748" y="1180632"/>
                    </a:cubicBezTo>
                    <a:lnTo>
                      <a:pt x="822964" y="1184837"/>
                    </a:lnTo>
                    <a:lnTo>
                      <a:pt x="824114" y="1166909"/>
                    </a:lnTo>
                    <a:cubicBezTo>
                      <a:pt x="819712" y="1154003"/>
                      <a:pt x="810383" y="1142772"/>
                      <a:pt x="797175" y="1136283"/>
                    </a:cubicBezTo>
                    <a:cubicBezTo>
                      <a:pt x="783966" y="1129792"/>
                      <a:pt x="769378" y="1129271"/>
                      <a:pt x="756468" y="1133671"/>
                    </a:cubicBezTo>
                    <a:lnTo>
                      <a:pt x="751678" y="1137886"/>
                    </a:lnTo>
                    <a:lnTo>
                      <a:pt x="752826" y="1119949"/>
                    </a:lnTo>
                    <a:cubicBezTo>
                      <a:pt x="748425" y="1107039"/>
                      <a:pt x="739099" y="1095809"/>
                      <a:pt x="725889" y="1089319"/>
                    </a:cubicBezTo>
                    <a:cubicBezTo>
                      <a:pt x="712683" y="1082830"/>
                      <a:pt x="698094" y="1082308"/>
                      <a:pt x="685184" y="1086711"/>
                    </a:cubicBezTo>
                    <a:lnTo>
                      <a:pt x="680395" y="1090924"/>
                    </a:lnTo>
                    <a:lnTo>
                      <a:pt x="681544" y="1072991"/>
                    </a:lnTo>
                    <a:cubicBezTo>
                      <a:pt x="677140" y="1060080"/>
                      <a:pt x="667814" y="1048850"/>
                      <a:pt x="654607" y="1042361"/>
                    </a:cubicBezTo>
                    <a:cubicBezTo>
                      <a:pt x="641398" y="1035870"/>
                      <a:pt x="626809" y="1035349"/>
                      <a:pt x="613899" y="1039753"/>
                    </a:cubicBezTo>
                    <a:lnTo>
                      <a:pt x="609111" y="1043961"/>
                    </a:lnTo>
                    <a:lnTo>
                      <a:pt x="610263" y="1026030"/>
                    </a:lnTo>
                    <a:cubicBezTo>
                      <a:pt x="605860" y="1013119"/>
                      <a:pt x="596534" y="1001890"/>
                      <a:pt x="583323" y="995399"/>
                    </a:cubicBezTo>
                    <a:cubicBezTo>
                      <a:pt x="570117" y="988909"/>
                      <a:pt x="555529" y="988389"/>
                      <a:pt x="542618" y="992792"/>
                    </a:cubicBezTo>
                    <a:lnTo>
                      <a:pt x="537831" y="997000"/>
                    </a:lnTo>
                    <a:lnTo>
                      <a:pt x="538982" y="979073"/>
                    </a:lnTo>
                    <a:cubicBezTo>
                      <a:pt x="534580" y="966167"/>
                      <a:pt x="525250" y="954935"/>
                      <a:pt x="512045" y="948443"/>
                    </a:cubicBezTo>
                    <a:lnTo>
                      <a:pt x="493047" y="947228"/>
                    </a:lnTo>
                    <a:lnTo>
                      <a:pt x="493193" y="944922"/>
                    </a:lnTo>
                    <a:cubicBezTo>
                      <a:pt x="488792" y="932016"/>
                      <a:pt x="479465" y="920786"/>
                      <a:pt x="466255" y="914295"/>
                    </a:cubicBezTo>
                    <a:lnTo>
                      <a:pt x="426137" y="911723"/>
                    </a:lnTo>
                    <a:lnTo>
                      <a:pt x="426847" y="900678"/>
                    </a:lnTo>
                    <a:cubicBezTo>
                      <a:pt x="422444" y="887767"/>
                      <a:pt x="413117" y="876537"/>
                      <a:pt x="399907" y="870047"/>
                    </a:cubicBezTo>
                    <a:lnTo>
                      <a:pt x="359788" y="867476"/>
                    </a:lnTo>
                    <a:lnTo>
                      <a:pt x="360497" y="856423"/>
                    </a:lnTo>
                    <a:cubicBezTo>
                      <a:pt x="356095" y="843517"/>
                      <a:pt x="346767" y="832283"/>
                      <a:pt x="333561" y="825793"/>
                    </a:cubicBezTo>
                    <a:lnTo>
                      <a:pt x="293441" y="823224"/>
                    </a:lnTo>
                    <a:lnTo>
                      <a:pt x="294147" y="812177"/>
                    </a:lnTo>
                    <a:cubicBezTo>
                      <a:pt x="289747" y="799268"/>
                      <a:pt x="280420" y="788039"/>
                      <a:pt x="267211" y="781548"/>
                    </a:cubicBezTo>
                    <a:lnTo>
                      <a:pt x="227092" y="778977"/>
                    </a:lnTo>
                    <a:lnTo>
                      <a:pt x="227802" y="767929"/>
                    </a:lnTo>
                    <a:cubicBezTo>
                      <a:pt x="223399" y="755018"/>
                      <a:pt x="214072" y="743789"/>
                      <a:pt x="200863" y="737298"/>
                    </a:cubicBezTo>
                    <a:cubicBezTo>
                      <a:pt x="190957" y="732430"/>
                      <a:pt x="180274" y="730920"/>
                      <a:pt x="170106" y="732327"/>
                    </a:cubicBezTo>
                    <a:lnTo>
                      <a:pt x="161063" y="736421"/>
                    </a:lnTo>
                    <a:lnTo>
                      <a:pt x="163272" y="717966"/>
                    </a:lnTo>
                    <a:cubicBezTo>
                      <a:pt x="162761" y="711064"/>
                      <a:pt x="160888" y="704148"/>
                      <a:pt x="157530" y="697604"/>
                    </a:cubicBezTo>
                    <a:cubicBezTo>
                      <a:pt x="150814" y="684513"/>
                      <a:pt x="139428" y="675385"/>
                      <a:pt x="126449" y="671208"/>
                    </a:cubicBezTo>
                    <a:lnTo>
                      <a:pt x="104243" y="673018"/>
                    </a:lnTo>
                    <a:lnTo>
                      <a:pt x="106433" y="654728"/>
                    </a:lnTo>
                    <a:cubicBezTo>
                      <a:pt x="105922" y="647827"/>
                      <a:pt x="104049" y="640911"/>
                      <a:pt x="100690" y="634366"/>
                    </a:cubicBezTo>
                    <a:cubicBezTo>
                      <a:pt x="87258" y="608187"/>
                      <a:pt x="55147" y="597853"/>
                      <a:pt x="28968" y="611285"/>
                    </a:cubicBezTo>
                    <a:close/>
                  </a:path>
                </a:pathLst>
              </a:custGeom>
              <a:solidFill>
                <a:sysClr val="window" lastClr="FFFFFF"/>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Arial" panose="020B0604020202020204"/>
                  <a:cs typeface="+mn-cs"/>
                </a:endParaRPr>
              </a:p>
            </p:txBody>
          </p:sp>
        </p:grpSp>
        <p:sp>
          <p:nvSpPr>
            <p:cNvPr id="23" name="Rectangle 22"/>
            <p:cNvSpPr/>
            <p:nvPr/>
          </p:nvSpPr>
          <p:spPr>
            <a:xfrm>
              <a:off x="6027511" y="3426716"/>
              <a:ext cx="37787" cy="65996"/>
            </a:xfrm>
            <a:prstGeom prst="rect">
              <a:avLst/>
            </a:prstGeom>
            <a:solidFill>
              <a:sysClr val="window" lastClr="FFFFFF"/>
            </a:solidFill>
            <a:ln w="12700" cap="flat" cmpd="sng" algn="ctr">
              <a:noFill/>
              <a:prstDash val="solid"/>
              <a:miter lim="800000"/>
            </a:ln>
            <a:effectLst/>
          </p:spPr>
          <p:txBody>
            <a:bodyPr rtlCol="0" anchor="ctr"/>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Arial" panose="020B0604020202020204"/>
                <a:cs typeface="+mn-cs"/>
              </a:endParaRPr>
            </a:p>
          </p:txBody>
        </p:sp>
        <p:sp>
          <p:nvSpPr>
            <p:cNvPr id="24" name="Freeform: Shape 97"/>
            <p:cNvSpPr/>
            <p:nvPr/>
          </p:nvSpPr>
          <p:spPr>
            <a:xfrm>
              <a:off x="5148913" y="3652796"/>
              <a:ext cx="212305" cy="298952"/>
            </a:xfrm>
            <a:custGeom>
              <a:avLst/>
              <a:gdLst>
                <a:gd name="connsiteX0" fmla="*/ 121557 w 212305"/>
                <a:gd name="connsiteY0" fmla="*/ 601 h 298952"/>
                <a:gd name="connsiteX1" fmla="*/ 187057 w 212305"/>
                <a:gd name="connsiteY1" fmla="*/ 135349 h 298952"/>
                <a:gd name="connsiteX2" fmla="*/ 205086 w 212305"/>
                <a:gd name="connsiteY2" fmla="*/ 170083 h 298952"/>
                <a:gd name="connsiteX3" fmla="*/ 212305 w 212305"/>
                <a:gd name="connsiteY3" fmla="*/ 199223 h 298952"/>
                <a:gd name="connsiteX4" fmla="*/ 159239 w 212305"/>
                <a:gd name="connsiteY4" fmla="*/ 298952 h 298952"/>
                <a:gd name="connsiteX5" fmla="*/ 117229 w 212305"/>
                <a:gd name="connsiteY5" fmla="*/ 272329 h 298952"/>
                <a:gd name="connsiteX6" fmla="*/ 79876 w 212305"/>
                <a:gd name="connsiteY6" fmla="*/ 236795 h 298952"/>
                <a:gd name="connsiteX7" fmla="*/ 42165 w 212305"/>
                <a:gd name="connsiteY7" fmla="*/ 198202 h 298952"/>
                <a:gd name="connsiteX8" fmla="*/ 23419 w 212305"/>
                <a:gd name="connsiteY8" fmla="*/ 156961 h 298952"/>
                <a:gd name="connsiteX9" fmla="*/ 9966 w 212305"/>
                <a:gd name="connsiteY9" fmla="*/ 101607 h 298952"/>
                <a:gd name="connsiteX10" fmla="*/ 4232 w 212305"/>
                <a:gd name="connsiteY10" fmla="*/ 63013 h 298952"/>
                <a:gd name="connsiteX11" fmla="*/ 114280 w 212305"/>
                <a:gd name="connsiteY11" fmla="*/ 110208 h 298952"/>
                <a:gd name="connsiteX12" fmla="*/ 121557 w 212305"/>
                <a:gd name="connsiteY12" fmla="*/ 601 h 29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305" h="298952">
                  <a:moveTo>
                    <a:pt x="121557" y="601"/>
                  </a:moveTo>
                  <a:cubicBezTo>
                    <a:pt x="155079" y="-8441"/>
                    <a:pt x="155079" y="86831"/>
                    <a:pt x="187057" y="135349"/>
                  </a:cubicBezTo>
                  <a:cubicBezTo>
                    <a:pt x="195437" y="147148"/>
                    <a:pt x="201006" y="158450"/>
                    <a:pt x="205086" y="170083"/>
                  </a:cubicBezTo>
                  <a:lnTo>
                    <a:pt x="212305" y="199223"/>
                  </a:lnTo>
                  <a:lnTo>
                    <a:pt x="159239" y="298952"/>
                  </a:lnTo>
                  <a:lnTo>
                    <a:pt x="117229" y="272329"/>
                  </a:lnTo>
                  <a:cubicBezTo>
                    <a:pt x="103914" y="262212"/>
                    <a:pt x="91675" y="250799"/>
                    <a:pt x="79876" y="236795"/>
                  </a:cubicBezTo>
                  <a:cubicBezTo>
                    <a:pt x="71496" y="227974"/>
                    <a:pt x="52530" y="217388"/>
                    <a:pt x="42165" y="198202"/>
                  </a:cubicBezTo>
                  <a:cubicBezTo>
                    <a:pt x="34225" y="185851"/>
                    <a:pt x="47678" y="176589"/>
                    <a:pt x="23419" y="156961"/>
                  </a:cubicBezTo>
                  <a:cubicBezTo>
                    <a:pt x="13715" y="148360"/>
                    <a:pt x="10187" y="118809"/>
                    <a:pt x="9966" y="101607"/>
                  </a:cubicBezTo>
                  <a:cubicBezTo>
                    <a:pt x="12613" y="90801"/>
                    <a:pt x="-8780" y="72055"/>
                    <a:pt x="4232" y="63013"/>
                  </a:cubicBezTo>
                  <a:cubicBezTo>
                    <a:pt x="17023" y="51104"/>
                    <a:pt x="68629" y="131820"/>
                    <a:pt x="114280" y="110208"/>
                  </a:cubicBezTo>
                  <a:cubicBezTo>
                    <a:pt x="143170" y="101166"/>
                    <a:pt x="84066" y="13833"/>
                    <a:pt x="121557" y="601"/>
                  </a:cubicBezTo>
                  <a:close/>
                </a:path>
              </a:pathLst>
            </a:custGeom>
            <a:solidFill>
              <a:srgbClr val="F8DFC9"/>
            </a:solidFill>
            <a:ln w="5853" cap="flat">
              <a:noFill/>
              <a:prstDash val="solid"/>
              <a:miter/>
            </a:ln>
          </p:spPr>
          <p:txBody>
            <a:bodyPr wrap="square" rtlCol="0" anchor="ctr">
              <a:no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Text" lastClr="000000"/>
                </a:solidFill>
                <a:effectLst/>
                <a:uLnTx/>
                <a:uFillTx/>
                <a:latin typeface="Arial" panose="020B0604020202020204"/>
                <a:cs typeface="+mn-cs"/>
              </a:endParaRPr>
            </a:p>
          </p:txBody>
        </p:sp>
        <p:sp>
          <p:nvSpPr>
            <p:cNvPr id="25" name="Freeform: Shape 96"/>
            <p:cNvSpPr/>
            <p:nvPr/>
          </p:nvSpPr>
          <p:spPr>
            <a:xfrm>
              <a:off x="6713557" y="3712997"/>
              <a:ext cx="137051" cy="265303"/>
            </a:xfrm>
            <a:custGeom>
              <a:avLst/>
              <a:gdLst>
                <a:gd name="connsiteX0" fmla="*/ 87096 w 137051"/>
                <a:gd name="connsiteY0" fmla="*/ 496 h 265303"/>
                <a:gd name="connsiteX1" fmla="*/ 92168 w 137051"/>
                <a:gd name="connsiteY1" fmla="*/ 72391 h 265303"/>
                <a:gd name="connsiteX2" fmla="*/ 130100 w 137051"/>
                <a:gd name="connsiteY2" fmla="*/ 82315 h 265303"/>
                <a:gd name="connsiteX3" fmla="*/ 123264 w 137051"/>
                <a:gd name="connsiteY3" fmla="*/ 139213 h 265303"/>
                <a:gd name="connsiteX4" fmla="*/ 121279 w 137051"/>
                <a:gd name="connsiteY4" fmla="*/ 170309 h 265303"/>
                <a:gd name="connsiteX5" fmla="*/ 85331 w 137051"/>
                <a:gd name="connsiteY5" fmla="*/ 256538 h 265303"/>
                <a:gd name="connsiteX6" fmla="*/ 87003 w 137051"/>
                <a:gd name="connsiteY6" fmla="*/ 265303 h 265303"/>
                <a:gd name="connsiteX7" fmla="*/ 0 w 137051"/>
                <a:gd name="connsiteY7" fmla="*/ 184048 h 265303"/>
                <a:gd name="connsiteX8" fmla="*/ 28654 w 137051"/>
                <a:gd name="connsiteY8" fmla="*/ 102383 h 265303"/>
                <a:gd name="connsiteX9" fmla="*/ 87096 w 137051"/>
                <a:gd name="connsiteY9" fmla="*/ 496 h 265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7051" h="265303">
                  <a:moveTo>
                    <a:pt x="87096" y="496"/>
                  </a:moveTo>
                  <a:cubicBezTo>
                    <a:pt x="100548" y="4907"/>
                    <a:pt x="91727" y="47250"/>
                    <a:pt x="92168" y="72391"/>
                  </a:cubicBezTo>
                  <a:cubicBezTo>
                    <a:pt x="92168" y="92459"/>
                    <a:pt x="120617" y="71950"/>
                    <a:pt x="130100" y="82315"/>
                  </a:cubicBezTo>
                  <a:cubicBezTo>
                    <a:pt x="145097" y="97752"/>
                    <a:pt x="132526" y="122011"/>
                    <a:pt x="123264" y="139213"/>
                  </a:cubicBezTo>
                  <a:cubicBezTo>
                    <a:pt x="111134" y="152445"/>
                    <a:pt x="120397" y="156194"/>
                    <a:pt x="121279" y="170309"/>
                  </a:cubicBezTo>
                  <a:cubicBezTo>
                    <a:pt x="126572" y="187290"/>
                    <a:pt x="93932" y="180233"/>
                    <a:pt x="85331" y="256538"/>
                  </a:cubicBezTo>
                  <a:lnTo>
                    <a:pt x="87003" y="265303"/>
                  </a:lnTo>
                  <a:lnTo>
                    <a:pt x="0" y="184048"/>
                  </a:lnTo>
                  <a:lnTo>
                    <a:pt x="28654" y="102383"/>
                  </a:lnTo>
                  <a:cubicBezTo>
                    <a:pt x="45856" y="59158"/>
                    <a:pt x="64822" y="-6341"/>
                    <a:pt x="87096" y="496"/>
                  </a:cubicBezTo>
                  <a:close/>
                </a:path>
              </a:pathLst>
            </a:custGeom>
            <a:solidFill>
              <a:srgbClr val="F8DFC9"/>
            </a:solidFill>
            <a:ln w="5853" cap="flat">
              <a:noFill/>
              <a:prstDash val="solid"/>
              <a:miter/>
            </a:ln>
          </p:spPr>
          <p:txBody>
            <a:bodyPr rot="0" spcFirstLastPara="0" vert="horz" wrap="square" lIns="91440" tIns="45720" rIns="91440" bIns="45720" numCol="1" spcCol="0" rtlCol="0" fromWordArt="0" anchor="ctr" anchorCtr="0" forceAA="0" compatLnSpc="1">
              <a:no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Text" lastClr="000000"/>
                </a:solidFill>
                <a:effectLst/>
                <a:uLnTx/>
                <a:uFillTx/>
                <a:latin typeface="Arial" panose="020B0604020202020204"/>
                <a:cs typeface="+mn-cs"/>
              </a:endParaRPr>
            </a:p>
          </p:txBody>
        </p:sp>
      </p:grpSp>
      <p:sp>
        <p:nvSpPr>
          <p:cNvPr id="49" name="Rectangle 48"/>
          <p:cNvSpPr/>
          <p:nvPr/>
        </p:nvSpPr>
        <p:spPr>
          <a:xfrm>
            <a:off x="304800" y="933271"/>
            <a:ext cx="2362200" cy="1200329"/>
          </a:xfrm>
          <a:prstGeom prst="rect">
            <a:avLst/>
          </a:prstGeom>
        </p:spPr>
        <p:txBody>
          <a:bodyPr wrap="square">
            <a:spAutoFit/>
          </a:bodyPr>
          <a:lstStyle/>
          <a:p>
            <a:pPr algn="just"/>
            <a:r>
              <a:rPr lang="en-US" b="1" i="1" dirty="0" smtClean="0">
                <a:latin typeface="Times New Roman" pitchFamily="18" charset="0"/>
                <a:ea typeface="Cambria" panose="02040503050406030204" pitchFamily="18" charset="0"/>
                <a:cs typeface="Times New Roman" pitchFamily="18" charset="0"/>
              </a:rPr>
              <a:t>(3) </a:t>
            </a:r>
            <a:r>
              <a:rPr lang="en-US" b="1" i="1" dirty="0" err="1" smtClean="0">
                <a:latin typeface="Times New Roman" pitchFamily="18" charset="0"/>
                <a:ea typeface="Cambria" panose="02040503050406030204" pitchFamily="18" charset="0"/>
                <a:cs typeface="Times New Roman" pitchFamily="18" charset="0"/>
              </a:rPr>
              <a:t>Về</a:t>
            </a:r>
            <a:r>
              <a:rPr lang="en-US" b="1" i="1" dirty="0" smtClean="0">
                <a:latin typeface="Times New Roman" pitchFamily="18" charset="0"/>
                <a:ea typeface="Cambria" panose="02040503050406030204" pitchFamily="18" charset="0"/>
                <a:cs typeface="Times New Roman" pitchFamily="18" charset="0"/>
              </a:rPr>
              <a:t> </a:t>
            </a:r>
            <a:r>
              <a:rPr lang="en-US" b="1" i="1" dirty="0" err="1" smtClean="0">
                <a:latin typeface="Times New Roman" pitchFamily="18" charset="0"/>
                <a:ea typeface="Cambria" panose="02040503050406030204" pitchFamily="18" charset="0"/>
                <a:cs typeface="Times New Roman" pitchFamily="18" charset="0"/>
              </a:rPr>
              <a:t>b</a:t>
            </a:r>
            <a:r>
              <a:rPr lang="en-US" b="1" i="1" dirty="0" err="1" smtClean="0">
                <a:latin typeface="Cambria" panose="02040503050406030204" pitchFamily="18" charset="0"/>
                <a:ea typeface="Cambria" panose="02040503050406030204" pitchFamily="18" charset="0"/>
              </a:rPr>
              <a:t>ước</a:t>
            </a:r>
            <a:r>
              <a:rPr lang="en-US" b="1" i="1" dirty="0" smtClean="0">
                <a:latin typeface="Cambria" panose="02040503050406030204" pitchFamily="18" charset="0"/>
                <a:ea typeface="Cambria" panose="02040503050406030204" pitchFamily="18" charset="0"/>
              </a:rPr>
              <a:t> </a:t>
            </a:r>
            <a:r>
              <a:rPr lang="en-US" b="1" i="1" dirty="0" err="1" smtClean="0">
                <a:latin typeface="Cambria" panose="02040503050406030204" pitchFamily="18" charset="0"/>
                <a:ea typeface="Cambria" panose="02040503050406030204" pitchFamily="18" charset="0"/>
              </a:rPr>
              <a:t>đi</a:t>
            </a:r>
            <a:r>
              <a:rPr lang="en-US" b="1" i="1"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Giáo</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dục</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đi</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trước</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và</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phục</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vụ</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đắc</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lực</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cho</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phát</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triển</a:t>
            </a:r>
            <a:r>
              <a:rPr lang="en-US" dirty="0" smtClean="0">
                <a:latin typeface="Cambria" panose="02040503050406030204" pitchFamily="18" charset="0"/>
                <a:ea typeface="Cambria" panose="02040503050406030204" pitchFamily="18" charset="0"/>
              </a:rPr>
              <a:t> KT – XH. </a:t>
            </a:r>
            <a:endParaRPr lang="en-US" dirty="0">
              <a:latin typeface="Cambria" panose="02040503050406030204" pitchFamily="18" charset="0"/>
              <a:ea typeface="Cambria" panose="02040503050406030204" pitchFamily="18" charset="0"/>
            </a:endParaRPr>
          </a:p>
        </p:txBody>
      </p:sp>
      <p:sp>
        <p:nvSpPr>
          <p:cNvPr id="50" name="Rectangle 49"/>
          <p:cNvSpPr/>
          <p:nvPr/>
        </p:nvSpPr>
        <p:spPr>
          <a:xfrm>
            <a:off x="6019800" y="455442"/>
            <a:ext cx="2590800" cy="1754326"/>
          </a:xfrm>
          <a:prstGeom prst="rect">
            <a:avLst/>
          </a:prstGeom>
        </p:spPr>
        <p:txBody>
          <a:bodyPr wrap="square">
            <a:spAutoFit/>
          </a:bodyPr>
          <a:lstStyle/>
          <a:p>
            <a:pPr algn="just"/>
            <a:r>
              <a:rPr lang="en-US" b="1" i="1" dirty="0" smtClean="0">
                <a:latin typeface="Times New Roman" pitchFamily="18" charset="0"/>
                <a:ea typeface="Cambria" panose="02040503050406030204" pitchFamily="18" charset="0"/>
                <a:cs typeface="Times New Roman" pitchFamily="18" charset="0"/>
              </a:rPr>
              <a:t>(2) </a:t>
            </a:r>
            <a:r>
              <a:rPr lang="en-US" b="1" i="1" dirty="0" err="1" smtClean="0">
                <a:latin typeface="Times New Roman" pitchFamily="18" charset="0"/>
                <a:ea typeface="Cambria" panose="02040503050406030204" pitchFamily="18" charset="0"/>
                <a:cs typeface="Times New Roman" pitchFamily="18" charset="0"/>
              </a:rPr>
              <a:t>Về</a:t>
            </a:r>
            <a:r>
              <a:rPr lang="en-US" b="1" i="1" dirty="0" smtClean="0">
                <a:latin typeface="Times New Roman" pitchFamily="18" charset="0"/>
                <a:ea typeface="Cambria" panose="02040503050406030204" pitchFamily="18" charset="0"/>
                <a:cs typeface="Times New Roman" pitchFamily="18" charset="0"/>
              </a:rPr>
              <a:t> </a:t>
            </a:r>
            <a:r>
              <a:rPr lang="en-US" b="1" i="1" dirty="0" err="1" smtClean="0">
                <a:latin typeface="Times New Roman" pitchFamily="18" charset="0"/>
                <a:ea typeface="Cambria" panose="02040503050406030204" pitchFamily="18" charset="0"/>
                <a:cs typeface="Times New Roman" pitchFamily="18" charset="0"/>
              </a:rPr>
              <a:t>p</a:t>
            </a:r>
            <a:r>
              <a:rPr lang="en-US" b="1" i="1" dirty="0" err="1" smtClean="0">
                <a:latin typeface="Cambria" panose="02040503050406030204" pitchFamily="18" charset="0"/>
                <a:ea typeface="Cambria" panose="02040503050406030204" pitchFamily="18" charset="0"/>
              </a:rPr>
              <a:t>hương</a:t>
            </a:r>
            <a:r>
              <a:rPr lang="en-US" b="1" i="1" dirty="0" smtClean="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hướng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Phát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triển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giáo</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dục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phải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gắn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với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nhu</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cầu</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phát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triển</a:t>
            </a:r>
            <a:r>
              <a:rPr lang="en-US" dirty="0">
                <a:latin typeface="Cambria" panose="02040503050406030204" pitchFamily="18" charset="0"/>
                <a:ea typeface="Cambria" panose="02040503050406030204" pitchFamily="18" charset="0"/>
              </a:rPr>
              <a:t> KT- XH, </a:t>
            </a:r>
            <a:r>
              <a:rPr lang="en-US" dirty="0" err="1">
                <a:latin typeface="Cambria" panose="02040503050406030204" pitchFamily="18" charset="0"/>
                <a:ea typeface="Cambria" panose="02040503050406030204" pitchFamily="18" charset="0"/>
              </a:rPr>
              <a:t>tiến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bộ</a:t>
            </a:r>
            <a:r>
              <a:rPr lang="en-US" dirty="0">
                <a:latin typeface="Cambria" panose="02040503050406030204" pitchFamily="18" charset="0"/>
                <a:ea typeface="Cambria" panose="02040503050406030204" pitchFamily="18" charset="0"/>
              </a:rPr>
              <a:t> KH-CN, </a:t>
            </a:r>
            <a:r>
              <a:rPr lang="en-US" dirty="0" err="1">
                <a:latin typeface="Cambria" panose="02040503050406030204" pitchFamily="18" charset="0"/>
                <a:ea typeface="Cambria" panose="02040503050406030204" pitchFamily="18" charset="0"/>
              </a:rPr>
              <a:t>quốc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phòng</a:t>
            </a:r>
            <a:r>
              <a:rPr lang="en-US" dirty="0">
                <a:latin typeface="Cambria" panose="02040503050406030204" pitchFamily="18" charset="0"/>
                <a:ea typeface="Cambria" panose="02040503050406030204" pitchFamily="18" charset="0"/>
              </a:rPr>
              <a:t>, an </a:t>
            </a:r>
            <a:r>
              <a:rPr lang="en-US" dirty="0" err="1" smtClean="0">
                <a:latin typeface="Cambria" panose="02040503050406030204" pitchFamily="18" charset="0"/>
                <a:ea typeface="Cambria" panose="02040503050406030204" pitchFamily="18" charset="0"/>
              </a:rPr>
              <a:t>ninh</a:t>
            </a:r>
            <a:r>
              <a:rPr lang="en-US" dirty="0" smtClean="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p:txBody>
      </p:sp>
      <p:sp>
        <p:nvSpPr>
          <p:cNvPr id="51" name="Rectangle 50"/>
          <p:cNvSpPr/>
          <p:nvPr/>
        </p:nvSpPr>
        <p:spPr>
          <a:xfrm>
            <a:off x="6509145" y="2658070"/>
            <a:ext cx="2482455" cy="923330"/>
          </a:xfrm>
          <a:prstGeom prst="rect">
            <a:avLst/>
          </a:prstGeom>
        </p:spPr>
        <p:txBody>
          <a:bodyPr wrap="square">
            <a:spAutoFit/>
          </a:bodyPr>
          <a:lstStyle/>
          <a:p>
            <a:r>
              <a:rPr lang="en-US" dirty="0" smtClean="0">
                <a:latin typeface="Times New Roman" pitchFamily="18" charset="0"/>
                <a:ea typeface="Cambria" panose="02040503050406030204" pitchFamily="18" charset="0"/>
                <a:cs typeface="Times New Roman" pitchFamily="18" charset="0"/>
              </a:rPr>
              <a:t>(</a:t>
            </a:r>
            <a:r>
              <a:rPr lang="en-US" b="1" i="1" dirty="0" smtClean="0">
                <a:latin typeface="Times New Roman" pitchFamily="18" charset="0"/>
                <a:ea typeface="Cambria" panose="02040503050406030204" pitchFamily="18" charset="0"/>
                <a:cs typeface="Times New Roman" pitchFamily="18" charset="0"/>
              </a:rPr>
              <a:t>4) </a:t>
            </a:r>
            <a:r>
              <a:rPr lang="en-US" b="1" i="1" dirty="0" err="1" smtClean="0">
                <a:latin typeface="Times New Roman" pitchFamily="18" charset="0"/>
                <a:ea typeface="Cambria" panose="02040503050406030204" pitchFamily="18" charset="0"/>
                <a:cs typeface="Times New Roman" pitchFamily="18" charset="0"/>
              </a:rPr>
              <a:t>Về</a:t>
            </a:r>
            <a:r>
              <a:rPr lang="en-US" b="1" i="1" dirty="0" smtClean="0">
                <a:latin typeface="Times New Roman" pitchFamily="18" charset="0"/>
                <a:ea typeface="Cambria" panose="02040503050406030204" pitchFamily="18" charset="0"/>
                <a:cs typeface="Times New Roman" pitchFamily="18" charset="0"/>
              </a:rPr>
              <a:t> </a:t>
            </a:r>
            <a:r>
              <a:rPr lang="en-US" b="1" i="1" dirty="0" err="1" smtClean="0">
                <a:latin typeface="Times New Roman" pitchFamily="18" charset="0"/>
                <a:ea typeface="Cambria" panose="02040503050406030204" pitchFamily="18" charset="0"/>
                <a:cs typeface="Times New Roman" pitchFamily="18" charset="0"/>
              </a:rPr>
              <a:t>c</a:t>
            </a:r>
            <a:r>
              <a:rPr lang="en-US" b="1" i="1" dirty="0" err="1" smtClean="0">
                <a:latin typeface="Cambria" panose="02040503050406030204" pitchFamily="18" charset="0"/>
                <a:ea typeface="Cambria" panose="02040503050406030204" pitchFamily="18" charset="0"/>
              </a:rPr>
              <a:t>ách</a:t>
            </a:r>
            <a:r>
              <a:rPr lang="en-US" b="1" i="1" dirty="0" smtClean="0">
                <a:latin typeface="Cambria" panose="02040503050406030204" pitchFamily="18" charset="0"/>
                <a:ea typeface="Cambria" panose="02040503050406030204" pitchFamily="18" charset="0"/>
              </a:rPr>
              <a:t> </a:t>
            </a:r>
            <a:r>
              <a:rPr lang="en-US" b="1" i="1" dirty="0" err="1" smtClean="0">
                <a:latin typeface="Cambria" panose="02040503050406030204" pitchFamily="18" charset="0"/>
                <a:ea typeface="Cambria" panose="02040503050406030204" pitchFamily="18" charset="0"/>
              </a:rPr>
              <a:t>làm</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Đa</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dạng</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hóa</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các</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loại</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hình</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giáo</a:t>
            </a:r>
            <a:r>
              <a:rPr lang="en-US" dirty="0" smtClean="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dục</a:t>
            </a:r>
            <a:r>
              <a:rPr lang="en-US" dirty="0" smtClean="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p:txBody>
      </p:sp>
      <p:sp>
        <p:nvSpPr>
          <p:cNvPr id="52" name="Rectangle 51"/>
          <p:cNvSpPr/>
          <p:nvPr/>
        </p:nvSpPr>
        <p:spPr>
          <a:xfrm>
            <a:off x="76200" y="2466151"/>
            <a:ext cx="2590800" cy="1754326"/>
          </a:xfrm>
          <a:prstGeom prst="rect">
            <a:avLst/>
          </a:prstGeom>
        </p:spPr>
        <p:txBody>
          <a:bodyPr wrap="square">
            <a:spAutoFit/>
          </a:bodyPr>
          <a:lstStyle/>
          <a:p>
            <a:pPr algn="just"/>
            <a:r>
              <a:rPr lang="en-US" b="1" i="1" dirty="0" smtClean="0">
                <a:latin typeface="Times New Roman" pitchFamily="18" charset="0"/>
                <a:ea typeface="Cambria" panose="02040503050406030204" pitchFamily="18" charset="0"/>
                <a:cs typeface="Times New Roman" pitchFamily="18" charset="0"/>
              </a:rPr>
              <a:t>(5) </a:t>
            </a:r>
            <a:r>
              <a:rPr lang="en-US" b="1" i="1" dirty="0" err="1" smtClean="0">
                <a:latin typeface="Times New Roman" pitchFamily="18" charset="0"/>
                <a:ea typeface="Cambria" panose="02040503050406030204" pitchFamily="18" charset="0"/>
                <a:cs typeface="Times New Roman" pitchFamily="18" charset="0"/>
              </a:rPr>
              <a:t>Về</a:t>
            </a:r>
            <a:r>
              <a:rPr lang="en-US" b="1" i="1" dirty="0" smtClean="0">
                <a:latin typeface="Times New Roman" pitchFamily="18" charset="0"/>
                <a:ea typeface="Cambria" panose="02040503050406030204" pitchFamily="18" charset="0"/>
                <a:cs typeface="Times New Roman" pitchFamily="18" charset="0"/>
              </a:rPr>
              <a:t> </a:t>
            </a:r>
            <a:r>
              <a:rPr lang="en-US" b="1" i="1" dirty="0" err="1" smtClean="0">
                <a:latin typeface="Times New Roman" pitchFamily="18" charset="0"/>
                <a:ea typeface="Cambria" panose="02040503050406030204" pitchFamily="18" charset="0"/>
                <a:cs typeface="Times New Roman" pitchFamily="18" charset="0"/>
              </a:rPr>
              <a:t>t</a:t>
            </a:r>
            <a:r>
              <a:rPr lang="en-US" b="1" i="1" dirty="0" err="1" smtClean="0">
                <a:latin typeface="Cambria" panose="02040503050406030204" pitchFamily="18" charset="0"/>
                <a:ea typeface="Cambria" panose="02040503050406030204" pitchFamily="18" charset="0"/>
              </a:rPr>
              <a:t>ổ</a:t>
            </a:r>
            <a:r>
              <a:rPr lang="en-US" b="1" i="1" dirty="0" smtClean="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chức</a:t>
            </a:r>
            <a:r>
              <a:rPr lang="en-US" b="1" i="1" dirty="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hệ</a:t>
            </a:r>
            <a:r>
              <a:rPr lang="en-US" b="1" i="1" dirty="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thống</a:t>
            </a:r>
            <a:r>
              <a:rPr lang="en-US" b="1" i="1" dirty="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giáo</a:t>
            </a:r>
            <a:r>
              <a:rPr lang="en-US" b="1" i="1" dirty="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dục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Xây</a:t>
            </a:r>
            <a:r>
              <a:rPr lang="en-US" dirty="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dựng</a:t>
            </a:r>
            <a:r>
              <a:rPr lang="en-US" dirty="0" smtClean="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hệ</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thống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giáo</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dục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mở</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đáp</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ứng</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yêu</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cầu</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học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tập</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suốt</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đời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và</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xã</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hội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học</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tập</a:t>
            </a:r>
            <a:r>
              <a:rPr lang="en-US" dirty="0">
                <a:latin typeface="Cambria" panose="02040503050406030204" pitchFamily="18" charset="0"/>
                <a:ea typeface="Cambria" panose="02040503050406030204" pitchFamily="18" charset="0"/>
              </a:rPr>
              <a:t>.</a:t>
            </a:r>
          </a:p>
        </p:txBody>
      </p:sp>
      <p:sp>
        <p:nvSpPr>
          <p:cNvPr id="53" name="Rectangle 52"/>
          <p:cNvSpPr/>
          <p:nvPr/>
        </p:nvSpPr>
        <p:spPr>
          <a:xfrm>
            <a:off x="1074064" y="4800600"/>
            <a:ext cx="2377796" cy="1200329"/>
          </a:xfrm>
          <a:prstGeom prst="rect">
            <a:avLst/>
          </a:prstGeom>
        </p:spPr>
        <p:txBody>
          <a:bodyPr wrap="square">
            <a:spAutoFit/>
          </a:bodyPr>
          <a:lstStyle/>
          <a:p>
            <a:pPr algn="just"/>
            <a:r>
              <a:rPr lang="en-US" b="1" i="1" dirty="0" smtClean="0">
                <a:latin typeface="Times New Roman" pitchFamily="18" charset="0"/>
                <a:ea typeface="Cambria" panose="02040503050406030204" pitchFamily="18" charset="0"/>
                <a:cs typeface="Times New Roman" pitchFamily="18" charset="0"/>
              </a:rPr>
              <a:t>(6) </a:t>
            </a:r>
            <a:r>
              <a:rPr lang="en-US" b="1" i="1" dirty="0" err="1" smtClean="0">
                <a:latin typeface="Times New Roman" pitchFamily="18" charset="0"/>
                <a:ea typeface="Cambria" panose="02040503050406030204" pitchFamily="18" charset="0"/>
                <a:cs typeface="Times New Roman" pitchFamily="18" charset="0"/>
              </a:rPr>
              <a:t>Về</a:t>
            </a:r>
            <a:r>
              <a:rPr lang="en-US" b="1" i="1" dirty="0" smtClean="0">
                <a:latin typeface="Times New Roman" pitchFamily="18" charset="0"/>
                <a:ea typeface="Cambria" panose="02040503050406030204" pitchFamily="18" charset="0"/>
                <a:cs typeface="Times New Roman" pitchFamily="18" charset="0"/>
              </a:rPr>
              <a:t> </a:t>
            </a:r>
            <a:r>
              <a:rPr lang="en-US" b="1" i="1" dirty="0" err="1" smtClean="0">
                <a:latin typeface="Times New Roman" pitchFamily="18" charset="0"/>
                <a:ea typeface="Cambria" panose="02040503050406030204" pitchFamily="18" charset="0"/>
                <a:cs typeface="Times New Roman" pitchFamily="18" charset="0"/>
              </a:rPr>
              <a:t>c</a:t>
            </a:r>
            <a:r>
              <a:rPr lang="en-US" b="1" i="1" dirty="0" err="1" smtClean="0">
                <a:latin typeface="Cambria" panose="02040503050406030204" pitchFamily="18" charset="0"/>
                <a:ea typeface="Cambria" panose="02040503050406030204" pitchFamily="18" charset="0"/>
              </a:rPr>
              <a:t>ách</a:t>
            </a:r>
            <a:r>
              <a:rPr lang="en-US" b="1" i="1" dirty="0" smtClean="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tiếp</a:t>
            </a:r>
            <a:r>
              <a:rPr lang="en-US" b="1" i="1" dirty="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cận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Chuyển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từ</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tiếp</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cận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nội</a:t>
            </a:r>
            <a:r>
              <a:rPr lang="en-US" dirty="0">
                <a:latin typeface="Cambria" panose="02040503050406030204" pitchFamily="18" charset="0"/>
                <a:ea typeface="Cambria" panose="02040503050406030204" pitchFamily="18" charset="0"/>
              </a:rPr>
              <a:t> dung sang </a:t>
            </a:r>
            <a:r>
              <a:rPr lang="en-US" dirty="0" err="1">
                <a:latin typeface="Cambria" panose="02040503050406030204" pitchFamily="18" charset="0"/>
                <a:ea typeface="Cambria" panose="02040503050406030204" pitchFamily="18" charset="0"/>
              </a:rPr>
              <a:t>cách</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tiếp</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cận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năng</a:t>
            </a:r>
            <a:r>
              <a:rPr lang="en-US" dirty="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lực</a:t>
            </a:r>
            <a:r>
              <a:rPr lang="en-US" dirty="0" smtClean="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p:txBody>
      </p:sp>
      <p:sp>
        <p:nvSpPr>
          <p:cNvPr id="54" name="Rectangle 53"/>
          <p:cNvSpPr/>
          <p:nvPr/>
        </p:nvSpPr>
        <p:spPr>
          <a:xfrm>
            <a:off x="6354513" y="4532502"/>
            <a:ext cx="2617470" cy="1477328"/>
          </a:xfrm>
          <a:prstGeom prst="rect">
            <a:avLst/>
          </a:prstGeom>
        </p:spPr>
        <p:txBody>
          <a:bodyPr wrap="square">
            <a:spAutoFit/>
          </a:bodyPr>
          <a:lstStyle/>
          <a:p>
            <a:pPr algn="just"/>
            <a:r>
              <a:rPr lang="en-US" b="1" i="1" dirty="0" smtClean="0">
                <a:latin typeface="Times New Roman" pitchFamily="18" charset="0"/>
                <a:ea typeface="Cambria" panose="02040503050406030204" pitchFamily="18" charset="0"/>
                <a:cs typeface="Times New Roman" pitchFamily="18" charset="0"/>
              </a:rPr>
              <a:t>(7) </a:t>
            </a:r>
            <a:r>
              <a:rPr lang="en-US" b="1" i="1" dirty="0" err="1" smtClean="0">
                <a:latin typeface="Times New Roman" pitchFamily="18" charset="0"/>
                <a:ea typeface="Cambria" panose="02040503050406030204" pitchFamily="18" charset="0"/>
                <a:cs typeface="Times New Roman" pitchFamily="18" charset="0"/>
              </a:rPr>
              <a:t>Về</a:t>
            </a:r>
            <a:r>
              <a:rPr lang="en-US" b="1" i="1" dirty="0" smtClean="0">
                <a:latin typeface="Times New Roman" pitchFamily="18" charset="0"/>
                <a:ea typeface="Cambria" panose="02040503050406030204" pitchFamily="18" charset="0"/>
                <a:cs typeface="Times New Roman" pitchFamily="18" charset="0"/>
              </a:rPr>
              <a:t> </a:t>
            </a:r>
            <a:r>
              <a:rPr lang="en-US" b="1" i="1" dirty="0" err="1">
                <a:latin typeface="Times New Roman" pitchFamily="18" charset="0"/>
                <a:ea typeface="Cambria" panose="02040503050406030204" pitchFamily="18" charset="0"/>
                <a:cs typeface="Times New Roman" pitchFamily="18" charset="0"/>
              </a:rPr>
              <a:t>đ</a:t>
            </a:r>
            <a:r>
              <a:rPr lang="en-US" b="1" i="1" dirty="0" err="1" smtClean="0">
                <a:latin typeface="Cambria" panose="02040503050406030204" pitchFamily="18" charset="0"/>
                <a:ea typeface="Cambria" panose="02040503050406030204" pitchFamily="18" charset="0"/>
              </a:rPr>
              <a:t>ịnh</a:t>
            </a:r>
            <a:r>
              <a:rPr lang="en-US" b="1" i="1" dirty="0" smtClean="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hướng</a:t>
            </a:r>
            <a:r>
              <a:rPr lang="en-US" b="1" i="1" dirty="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phát</a:t>
            </a:r>
            <a:r>
              <a:rPr lang="en-US" b="1" i="1" dirty="0">
                <a:latin typeface="Cambria" panose="02040503050406030204" pitchFamily="18" charset="0"/>
                <a:ea typeface="Cambria" panose="02040503050406030204" pitchFamily="18" charset="0"/>
              </a:rPr>
              <a:t> </a:t>
            </a:r>
            <a:r>
              <a:rPr lang="en-US" b="1" i="1" dirty="0" err="1">
                <a:latin typeface="Cambria" panose="02040503050406030204" pitchFamily="18" charset="0"/>
                <a:ea typeface="Cambria" panose="02040503050406030204" pitchFamily="18" charset="0"/>
              </a:rPr>
              <a:t>triển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Chuẩn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hóa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hiện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đại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hóa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xã</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hội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hóa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dân</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chủ</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hóa</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và</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hội</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nhập</a:t>
            </a:r>
            <a:r>
              <a:rPr lang="en-US" dirty="0">
                <a:latin typeface="Cambria" panose="02040503050406030204" pitchFamily="18" charset="0"/>
                <a:ea typeface="Cambria" panose="02040503050406030204" pitchFamily="18" charset="0"/>
              </a:rPr>
              <a:t> </a:t>
            </a:r>
            <a:r>
              <a:rPr lang="en-US" dirty="0" err="1">
                <a:latin typeface="Cambria" panose="02040503050406030204" pitchFamily="18" charset="0"/>
                <a:ea typeface="Cambria" panose="02040503050406030204" pitchFamily="18" charset="0"/>
              </a:rPr>
              <a:t>quốc</a:t>
            </a:r>
            <a:r>
              <a:rPr lang="en-US" dirty="0">
                <a:latin typeface="Cambria" panose="02040503050406030204" pitchFamily="18" charset="0"/>
                <a:ea typeface="Cambria" panose="02040503050406030204" pitchFamily="18" charset="0"/>
              </a:rPr>
              <a:t> </a:t>
            </a:r>
            <a:r>
              <a:rPr lang="en-US" dirty="0" err="1" smtClean="0">
                <a:latin typeface="Cambria" panose="02040503050406030204" pitchFamily="18" charset="0"/>
                <a:ea typeface="Cambria" panose="02040503050406030204" pitchFamily="18" charset="0"/>
              </a:rPr>
              <a:t>tế</a:t>
            </a:r>
            <a:r>
              <a:rPr lang="en-US" dirty="0" smtClean="0">
                <a:latin typeface="Cambria" panose="02040503050406030204" pitchFamily="18" charset="0"/>
                <a:ea typeface="Cambria" panose="02040503050406030204" pitchFamily="18" charset="0"/>
              </a:rPr>
              <a:t>.</a:t>
            </a:r>
            <a:endParaRPr lang="en-US" dirty="0">
              <a:latin typeface="Cambria" panose="02040503050406030204" pitchFamily="18" charset="0"/>
              <a:ea typeface="Cambria" panose="02040503050406030204" pitchFamily="18" charset="0"/>
            </a:endParaRPr>
          </a:p>
        </p:txBody>
      </p:sp>
      <p:sp>
        <p:nvSpPr>
          <p:cNvPr id="2" name="Rectangle 1"/>
          <p:cNvSpPr/>
          <p:nvPr/>
        </p:nvSpPr>
        <p:spPr>
          <a:xfrm>
            <a:off x="3249662" y="363522"/>
            <a:ext cx="2038618" cy="923330"/>
          </a:xfrm>
          <a:prstGeom prst="rect">
            <a:avLst/>
          </a:prstGeom>
        </p:spPr>
        <p:txBody>
          <a:bodyPr wrap="square">
            <a:spAutoFit/>
          </a:bodyPr>
          <a:lstStyle/>
          <a:p>
            <a:pPr algn="just"/>
            <a:r>
              <a:rPr lang="en-US" b="1" i="1" dirty="0" smtClean="0">
                <a:latin typeface="Times New Roman" pitchFamily="18" charset="0"/>
                <a:ea typeface="Cambria" panose="02040503050406030204" pitchFamily="18" charset="0"/>
                <a:cs typeface="Times New Roman" pitchFamily="18" charset="0"/>
              </a:rPr>
              <a:t>(1) </a:t>
            </a:r>
            <a:r>
              <a:rPr lang="en-US" b="1" i="1" dirty="0" err="1" smtClean="0">
                <a:latin typeface="Times New Roman" pitchFamily="18" charset="0"/>
                <a:ea typeface="Cambria" panose="02040503050406030204" pitchFamily="18" charset="0"/>
                <a:cs typeface="Times New Roman" pitchFamily="18" charset="0"/>
              </a:rPr>
              <a:t>Về</a:t>
            </a:r>
            <a:r>
              <a:rPr lang="en-US" b="1" i="1" dirty="0" smtClean="0">
                <a:latin typeface="Times New Roman" pitchFamily="18" charset="0"/>
                <a:ea typeface="Cambria" panose="02040503050406030204" pitchFamily="18" charset="0"/>
                <a:cs typeface="Times New Roman" pitchFamily="18" charset="0"/>
              </a:rPr>
              <a:t> </a:t>
            </a:r>
            <a:r>
              <a:rPr lang="en-US" b="1" i="1" dirty="0" err="1">
                <a:latin typeface="Times New Roman" pitchFamily="18" charset="0"/>
                <a:ea typeface="Cambria" panose="02040503050406030204" pitchFamily="18" charset="0"/>
                <a:cs typeface="Times New Roman" pitchFamily="18" charset="0"/>
              </a:rPr>
              <a:t>đ</a:t>
            </a:r>
            <a:r>
              <a:rPr lang="en-US" b="1" i="1" dirty="0" err="1" smtClean="0">
                <a:latin typeface="Times New Roman" pitchFamily="18" charset="0"/>
                <a:ea typeface="Cambria" panose="02040503050406030204" pitchFamily="18" charset="0"/>
                <a:cs typeface="Times New Roman" pitchFamily="18" charset="0"/>
              </a:rPr>
              <a:t>ầu</a:t>
            </a:r>
            <a:r>
              <a:rPr lang="en-US" b="1" i="1" dirty="0" smtClean="0">
                <a:latin typeface="Times New Roman" pitchFamily="18" charset="0"/>
                <a:ea typeface="Cambria" panose="02040503050406030204" pitchFamily="18" charset="0"/>
                <a:cs typeface="Times New Roman" pitchFamily="18" charset="0"/>
              </a:rPr>
              <a:t> </a:t>
            </a:r>
            <a:r>
              <a:rPr lang="en-US" b="1" i="1" dirty="0" err="1" smtClean="0">
                <a:latin typeface="Times New Roman" pitchFamily="18" charset="0"/>
                <a:ea typeface="Cambria" panose="02040503050406030204" pitchFamily="18" charset="0"/>
                <a:cs typeface="Times New Roman" pitchFamily="18" charset="0"/>
              </a:rPr>
              <a:t>tư</a:t>
            </a:r>
            <a:r>
              <a:rPr lang="en-US" dirty="0" smtClean="0">
                <a:latin typeface="Times New Roman" pitchFamily="18" charset="0"/>
                <a:ea typeface="Cambria" panose="02040503050406030204" pitchFamily="18" charset="0"/>
                <a:cs typeface="Times New Roman" pitchFamily="18" charset="0"/>
              </a:rPr>
              <a:t>: </a:t>
            </a:r>
            <a:r>
              <a:rPr lang="en-US" dirty="0" err="1" smtClean="0">
                <a:latin typeface="Times New Roman" pitchFamily="18" charset="0"/>
                <a:ea typeface="Cambria" panose="02040503050406030204" pitchFamily="18" charset="0"/>
                <a:cs typeface="Times New Roman" pitchFamily="18" charset="0"/>
              </a:rPr>
              <a:t>đầu</a:t>
            </a:r>
            <a:r>
              <a:rPr lang="en-US" dirty="0" smtClean="0">
                <a:latin typeface="Times New Roman" pitchFamily="18" charset="0"/>
                <a:ea typeface="Cambria" panose="02040503050406030204" pitchFamily="18" charset="0"/>
                <a:cs typeface="Times New Roman" pitchFamily="18" charset="0"/>
              </a:rPr>
              <a:t> </a:t>
            </a:r>
            <a:r>
              <a:rPr lang="en-US" dirty="0" err="1">
                <a:latin typeface="Times New Roman" pitchFamily="18" charset="0"/>
                <a:ea typeface="Cambria" panose="02040503050406030204" pitchFamily="18" charset="0"/>
                <a:cs typeface="Times New Roman" pitchFamily="18" charset="0"/>
              </a:rPr>
              <a:t>tư</a:t>
            </a:r>
            <a:r>
              <a:rPr lang="en-US" dirty="0">
                <a:latin typeface="Times New Roman" pitchFamily="18" charset="0"/>
                <a:ea typeface="Cambria" panose="02040503050406030204" pitchFamily="18" charset="0"/>
                <a:cs typeface="Times New Roman" pitchFamily="18" charset="0"/>
              </a:rPr>
              <a:t> </a:t>
            </a:r>
            <a:r>
              <a:rPr lang="en-US" dirty="0" err="1">
                <a:latin typeface="Times New Roman" pitchFamily="18" charset="0"/>
                <a:ea typeface="Cambria" panose="02040503050406030204" pitchFamily="18" charset="0"/>
                <a:cs typeface="Times New Roman" pitchFamily="18" charset="0"/>
              </a:rPr>
              <a:t>cho</a:t>
            </a:r>
            <a:r>
              <a:rPr lang="en-US" dirty="0">
                <a:latin typeface="Times New Roman" pitchFamily="18" charset="0"/>
                <a:ea typeface="Cambria" panose="02040503050406030204" pitchFamily="18" charset="0"/>
                <a:cs typeface="Times New Roman" pitchFamily="18" charset="0"/>
              </a:rPr>
              <a:t> GD </a:t>
            </a:r>
            <a:r>
              <a:rPr lang="en-US" dirty="0" err="1">
                <a:latin typeface="Times New Roman" pitchFamily="18" charset="0"/>
                <a:ea typeface="Cambria" panose="02040503050406030204" pitchFamily="18" charset="0"/>
                <a:cs typeface="Times New Roman" pitchFamily="18" charset="0"/>
              </a:rPr>
              <a:t>là</a:t>
            </a:r>
            <a:r>
              <a:rPr lang="en-US" dirty="0">
                <a:latin typeface="Times New Roman" pitchFamily="18" charset="0"/>
                <a:ea typeface="Cambria" panose="02040503050406030204" pitchFamily="18" charset="0"/>
                <a:cs typeface="Times New Roman" pitchFamily="18" charset="0"/>
              </a:rPr>
              <a:t> </a:t>
            </a:r>
            <a:r>
              <a:rPr lang="en-US" dirty="0" err="1">
                <a:latin typeface="Times New Roman" pitchFamily="18" charset="0"/>
                <a:ea typeface="Cambria" panose="02040503050406030204" pitchFamily="18" charset="0"/>
                <a:cs typeface="Times New Roman" pitchFamily="18" charset="0"/>
              </a:rPr>
              <a:t>đầu</a:t>
            </a:r>
            <a:r>
              <a:rPr lang="en-US" dirty="0">
                <a:latin typeface="Times New Roman" pitchFamily="18" charset="0"/>
                <a:ea typeface="Cambria" panose="02040503050406030204" pitchFamily="18" charset="0"/>
                <a:cs typeface="Times New Roman" pitchFamily="18" charset="0"/>
              </a:rPr>
              <a:t> </a:t>
            </a:r>
            <a:r>
              <a:rPr lang="en-US" dirty="0" err="1">
                <a:latin typeface="Times New Roman" pitchFamily="18" charset="0"/>
                <a:ea typeface="Cambria" panose="02040503050406030204" pitchFamily="18" charset="0"/>
                <a:cs typeface="Times New Roman" pitchFamily="18" charset="0"/>
              </a:rPr>
              <a:t>tư</a:t>
            </a:r>
            <a:r>
              <a:rPr lang="en-US" dirty="0">
                <a:latin typeface="Times New Roman" pitchFamily="18" charset="0"/>
                <a:ea typeface="Cambria" panose="02040503050406030204" pitchFamily="18" charset="0"/>
                <a:cs typeface="Times New Roman" pitchFamily="18" charset="0"/>
              </a:rPr>
              <a:t> </a:t>
            </a:r>
            <a:r>
              <a:rPr lang="en-US" dirty="0" err="1">
                <a:latin typeface="Times New Roman" pitchFamily="18" charset="0"/>
                <a:ea typeface="Cambria" panose="02040503050406030204" pitchFamily="18" charset="0"/>
                <a:cs typeface="Times New Roman" pitchFamily="18" charset="0"/>
              </a:rPr>
              <a:t>phát</a:t>
            </a:r>
            <a:r>
              <a:rPr lang="en-US" dirty="0">
                <a:latin typeface="Times New Roman" pitchFamily="18" charset="0"/>
                <a:ea typeface="Cambria" panose="02040503050406030204" pitchFamily="18" charset="0"/>
                <a:cs typeface="Times New Roman" pitchFamily="18" charset="0"/>
              </a:rPr>
              <a:t> </a:t>
            </a:r>
            <a:r>
              <a:rPr lang="en-US" dirty="0" err="1" smtClean="0">
                <a:latin typeface="Times New Roman" pitchFamily="18" charset="0"/>
                <a:ea typeface="Cambria" panose="02040503050406030204" pitchFamily="18" charset="0"/>
                <a:cs typeface="Times New Roman" pitchFamily="18" charset="0"/>
              </a:rPr>
              <a:t>triển</a:t>
            </a:r>
            <a:r>
              <a:rPr lang="en-US" dirty="0" smtClean="0">
                <a:latin typeface="Times New Roman" pitchFamily="18" charset="0"/>
                <a:ea typeface="Cambria" panose="02040503050406030204" pitchFamily="18" charset="0"/>
                <a:cs typeface="Times New Roman" pitchFamily="18" charset="0"/>
              </a:rPr>
              <a:t>. </a:t>
            </a:r>
            <a:endParaRPr lang="en-US" dirty="0"/>
          </a:p>
        </p:txBody>
      </p:sp>
      <p:cxnSp>
        <p:nvCxnSpPr>
          <p:cNvPr id="35" name="Straight Connector 34"/>
          <p:cNvCxnSpPr/>
          <p:nvPr/>
        </p:nvCxnSpPr>
        <p:spPr>
          <a:xfrm flipV="1">
            <a:off x="4267200" y="1326110"/>
            <a:ext cx="0" cy="426490"/>
          </a:xfrm>
          <a:prstGeom prst="line">
            <a:avLst/>
          </a:prstGeom>
          <a:noFill/>
          <a:ln w="6350" cap="flat" cmpd="sng" algn="ctr">
            <a:solidFill>
              <a:sysClr val="window" lastClr="FFFFFF">
                <a:lumMod val="50000"/>
              </a:sysClr>
            </a:solidFill>
            <a:prstDash val="solid"/>
            <a:miter lim="800000"/>
            <a:tailEnd type="triangle"/>
          </a:ln>
          <a:effectLst/>
        </p:spPr>
      </p:cxnSp>
    </p:spTree>
    <p:extLst>
      <p:ext uri="{BB962C8B-B14F-4D97-AF65-F5344CB8AC3E}">
        <p14:creationId xmlns:p14="http://schemas.microsoft.com/office/powerpoint/2010/main" val="212619804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822960" y="1316174"/>
            <a:ext cx="7236823" cy="3647712"/>
          </a:xfrm>
        </p:spPr>
        <p:txBody>
          <a:bodyPr>
            <a:noAutofit/>
          </a:bodyPr>
          <a:lstStyle/>
          <a:p>
            <a:pPr marL="0" indent="0" algn="just">
              <a:buNone/>
            </a:pPr>
            <a:r>
              <a:rPr lang="en-US" sz="2600" b="1" i="1" dirty="0" smtClean="0">
                <a:latin typeface="Times New Roman" panose="02020603050405020304" pitchFamily="18" charset="0"/>
                <a:cs typeface="Times New Roman" panose="02020603050405020304" pitchFamily="18" charset="0"/>
              </a:rPr>
              <a:t>	- </a:t>
            </a:r>
            <a:r>
              <a:rPr lang="en-US" sz="2600" b="1" i="1" dirty="0" err="1">
                <a:latin typeface="Times New Roman" panose="02020603050405020304" pitchFamily="18" charset="0"/>
                <a:cs typeface="Times New Roman" panose="02020603050405020304" pitchFamily="18" charset="0"/>
              </a:rPr>
              <a:t>Đổi</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mới</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quản</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lý</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cơ</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sở</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giáo</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dục</a:t>
            </a:r>
            <a:r>
              <a:rPr lang="en-US" sz="2600" b="1" i="1" dirty="0">
                <a:latin typeface="Times New Roman" panose="02020603050405020304" pitchFamily="18" charset="0"/>
                <a:cs typeface="Times New Roman" panose="02020603050405020304" pitchFamily="18" charset="0"/>
              </a:rPr>
              <a:t> GDNN</a:t>
            </a: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đổi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định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hướng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hoá</a:t>
            </a:r>
            <a:r>
              <a:rPr lang="en-US" sz="2600" dirty="0">
                <a:latin typeface="Times New Roman" panose="02020603050405020304" pitchFamily="18" charset="0"/>
                <a:cs typeface="Times New Roman" panose="02020603050405020304" pitchFamily="18" charset="0"/>
              </a:rPr>
              <a:t>: </a:t>
            </a:r>
            <a:endParaRPr lang="en-US" sz="2600" dirty="0" smtClean="0">
              <a:latin typeface="Times New Roman" panose="02020603050405020304" pitchFamily="18" charset="0"/>
              <a:cs typeface="Times New Roman" panose="02020603050405020304" pitchFamily="18" charset="0"/>
            </a:endParaRPr>
          </a:p>
          <a:p>
            <a:pPr marL="0" indent="0" algn="just">
              <a:buNone/>
            </a:pP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toàn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cầu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huy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nguồn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lực</a:t>
            </a:r>
            <a:r>
              <a:rPr lang="en-US" sz="2600" dirty="0">
                <a:latin typeface="Times New Roman" panose="02020603050405020304" pitchFamily="18" charset="0"/>
                <a:cs typeface="Times New Roman" panose="02020603050405020304" pitchFamily="18" charset="0"/>
              </a:rPr>
              <a:t> tri </a:t>
            </a:r>
            <a:r>
              <a:rPr lang="en-US" sz="2600" dirty="0" err="1">
                <a:latin typeface="Times New Roman" panose="02020603050405020304" pitchFamily="18" charset="0"/>
                <a:cs typeface="Times New Roman" panose="02020603050405020304" pitchFamily="18" charset="0"/>
              </a:rPr>
              <a:t>thức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toàn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cầu</a:t>
            </a:r>
            <a:r>
              <a:rPr lang="en-US" sz="2600" dirty="0" smtClean="0">
                <a:latin typeface="Times New Roman" panose="02020603050405020304" pitchFamily="18" charset="0"/>
                <a:cs typeface="Times New Roman" panose="02020603050405020304" pitchFamily="18" charset="0"/>
              </a:rPr>
              <a:t>).</a:t>
            </a:r>
          </a:p>
          <a:p>
            <a:pPr marL="0" indent="0" algn="just">
              <a:buNone/>
            </a:pP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địa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huy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mạnh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sắc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truyền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địa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phương</a:t>
            </a:r>
            <a:r>
              <a:rPr lang="en-US" sz="2600" dirty="0" smtClean="0">
                <a:latin typeface="Times New Roman" panose="02020603050405020304" pitchFamily="18" charset="0"/>
                <a:cs typeface="Times New Roman" panose="02020603050405020304" pitchFamily="18" charset="0"/>
              </a:rPr>
              <a:t>).</a:t>
            </a:r>
          </a:p>
          <a:p>
            <a:pPr marL="0" indent="0" algn="just">
              <a:buNone/>
            </a:pP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biệt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huy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lực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552160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46215" y="950414"/>
            <a:ext cx="7886700" cy="4692740"/>
          </a:xfrm>
        </p:spPr>
        <p:txBody>
          <a:bodyPr>
            <a:noAutofit/>
          </a:bodyPr>
          <a:lstStyle/>
          <a:p>
            <a:pPr marL="0" indent="0" algn="just">
              <a:buNone/>
            </a:pPr>
            <a:r>
              <a:rPr lang="en-US" sz="2600" b="1" i="1" dirty="0" smtClean="0">
                <a:latin typeface="Times New Roman" panose="02020603050405020304" pitchFamily="18" charset="0"/>
                <a:cs typeface="Times New Roman" panose="02020603050405020304" pitchFamily="18" charset="0"/>
              </a:rPr>
              <a:t>	- </a:t>
            </a:r>
            <a:r>
              <a:rPr lang="en-US" sz="2600" b="1" i="1" dirty="0" err="1">
                <a:latin typeface="Times New Roman" panose="02020603050405020304" pitchFamily="18" charset="0"/>
                <a:cs typeface="Times New Roman" panose="02020603050405020304" pitchFamily="18" charset="0"/>
              </a:rPr>
              <a:t>Đổi</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mới</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quản</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lý</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cơ</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sở</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giáo</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dục</a:t>
            </a:r>
            <a:r>
              <a:rPr lang="en-US" sz="2600" b="1" i="1" dirty="0">
                <a:latin typeface="Times New Roman" panose="02020603050405020304" pitchFamily="18" charset="0"/>
                <a:cs typeface="Times New Roman" panose="02020603050405020304" pitchFamily="18" charset="0"/>
              </a:rPr>
              <a:t> GDNN</a:t>
            </a: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lấy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chính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khắc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khiếm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khuyết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cũ</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trao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quyền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chủ</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trưởng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quyết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định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những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vấn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liên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đến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diễn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lớp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tắc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sau</a:t>
            </a:r>
            <a:r>
              <a:rPr lang="en-US" sz="2600" dirty="0" smtClean="0">
                <a:latin typeface="Times New Roman" panose="02020603050405020304" pitchFamily="18" charset="0"/>
                <a:cs typeface="Times New Roman" panose="02020603050405020304" pitchFamily="18" charset="0"/>
              </a:rPr>
              <a:t>:</a:t>
            </a:r>
          </a:p>
          <a:p>
            <a:pPr marL="0" indent="0" algn="just">
              <a:buNone/>
            </a:pP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Nguyên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tắc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dân</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chủ</a:t>
            </a:r>
            <a:r>
              <a:rPr lang="en-US" sz="2600" dirty="0">
                <a:latin typeface="Times New Roman" panose="02020603050405020304" pitchFamily="18" charset="0"/>
                <a:cs typeface="Times New Roman" panose="02020603050405020304" pitchFamily="18" charset="0"/>
              </a:rPr>
              <a:t>.</a:t>
            </a:r>
            <a:endParaRPr lang="en-US" sz="2600" dirty="0" smtClean="0">
              <a:latin typeface="Times New Roman" panose="02020603050405020304" pitchFamily="18" charset="0"/>
              <a:cs typeface="Times New Roman" panose="02020603050405020304" pitchFamily="18" charset="0"/>
            </a:endParaRPr>
          </a:p>
          <a:p>
            <a:pPr marL="0" indent="0" algn="just">
              <a:buNone/>
            </a:pPr>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Quan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hệ</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phối</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hợp</a:t>
            </a:r>
            <a:r>
              <a:rPr lang="en-US" sz="2600" dirty="0" smtClean="0">
                <a:latin typeface="Times New Roman" panose="02020603050405020304" pitchFamily="18" charset="0"/>
                <a:cs typeface="Times New Roman" panose="02020603050405020304" pitchFamily="18" charset="0"/>
              </a:rPr>
              <a:t>.</a:t>
            </a:r>
          </a:p>
          <a:p>
            <a:pPr marL="0" indent="0" algn="just">
              <a:buNone/>
            </a:pPr>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Vai</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trò</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trưởng</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06942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Diamond 28"/>
          <p:cNvSpPr/>
          <p:nvPr/>
        </p:nvSpPr>
        <p:spPr>
          <a:xfrm>
            <a:off x="1617360" y="4395216"/>
            <a:ext cx="1080120" cy="1440160"/>
          </a:xfrm>
          <a:prstGeom prst="diamond">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white"/>
              </a:solidFill>
              <a:latin typeface="Arial" panose="020B0604020202020204"/>
            </a:endParaRPr>
          </a:p>
        </p:txBody>
      </p:sp>
      <p:sp>
        <p:nvSpPr>
          <p:cNvPr id="30" name="Diamond 29"/>
          <p:cNvSpPr/>
          <p:nvPr/>
        </p:nvSpPr>
        <p:spPr>
          <a:xfrm>
            <a:off x="6588224" y="4581128"/>
            <a:ext cx="1080120" cy="1440160"/>
          </a:xfrm>
          <a:prstGeom prst="diamond">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white"/>
              </a:solidFill>
              <a:latin typeface="Arial" panose="020B0604020202020204"/>
            </a:endParaRPr>
          </a:p>
        </p:txBody>
      </p:sp>
      <p:cxnSp>
        <p:nvCxnSpPr>
          <p:cNvPr id="31" name="Straight Connector 30"/>
          <p:cNvCxnSpPr/>
          <p:nvPr/>
        </p:nvCxnSpPr>
        <p:spPr>
          <a:xfrm>
            <a:off x="4572000" y="3908990"/>
            <a:ext cx="0" cy="672139"/>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159732" y="3352800"/>
            <a:ext cx="0" cy="1075928"/>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128284" y="3199029"/>
            <a:ext cx="0" cy="1382099"/>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1726563" y="224135"/>
            <a:ext cx="6104428" cy="1200329"/>
          </a:xfrm>
          <a:prstGeom prst="rect">
            <a:avLst/>
          </a:prstGeom>
        </p:spPr>
        <p:txBody>
          <a:bodyPr wrap="none">
            <a:spAutoFit/>
          </a:bodyPr>
          <a:lstStyle/>
          <a:p>
            <a:pPr algn="ctr">
              <a:defRPr/>
            </a:pPr>
            <a:r>
              <a:rPr lang="en-US" sz="2400" b="1" dirty="0" smtClean="0">
                <a:solidFill>
                  <a:srgbClr val="C00000"/>
                </a:solidFill>
                <a:latin typeface="Times New Roman" pitchFamily="18" charset="0"/>
                <a:ea typeface="Cambria" panose="02040503050406030204" pitchFamily="18" charset="0"/>
                <a:cs typeface="Times New Roman" pitchFamily="18" charset="0"/>
              </a:rPr>
              <a:t>GIÁO DỤC </a:t>
            </a:r>
            <a:r>
              <a:rPr lang="en-US" sz="2400" b="1" dirty="0">
                <a:latin typeface="Times New Roman" panose="02020603050405020304" pitchFamily="18" charset="0"/>
                <a:cs typeface="Times New Roman" panose="02020603050405020304" pitchFamily="18" charset="0"/>
              </a:rPr>
              <a:t>NGHỀ NGHIỆP </a:t>
            </a:r>
            <a:r>
              <a:rPr lang="en-US" sz="2400" b="1" dirty="0" smtClean="0">
                <a:latin typeface="Times New Roman" panose="02020603050405020304" pitchFamily="18" charset="0"/>
                <a:cs typeface="Times New Roman" panose="02020603050405020304" pitchFamily="18" charset="0"/>
              </a:rPr>
              <a:t>    </a:t>
            </a:r>
          </a:p>
          <a:p>
            <a:pPr algn="ctr">
              <a:defRPr/>
            </a:pPr>
            <a:r>
              <a:rPr lang="en-US" sz="2400" b="1" dirty="0" smtClean="0">
                <a:latin typeface="Times New Roman" panose="02020603050405020304" pitchFamily="18" charset="0"/>
                <a:cs typeface="Times New Roman" panose="02020603050405020304" pitchFamily="18" charset="0"/>
              </a:rPr>
              <a:t>TRONG </a:t>
            </a:r>
            <a:r>
              <a:rPr lang="en-US" sz="2400" b="1" dirty="0">
                <a:latin typeface="Times New Roman" panose="02020603050405020304" pitchFamily="18" charset="0"/>
                <a:cs typeface="Times New Roman" panose="02020603050405020304" pitchFamily="18" charset="0"/>
              </a:rPr>
              <a:t>BỐI CẢNH HỘI NHẬP QUỐC TẾ </a:t>
            </a:r>
            <a:br>
              <a:rPr lang="en-US" sz="2400" b="1" dirty="0">
                <a:latin typeface="Times New Roman" panose="02020603050405020304" pitchFamily="18" charset="0"/>
                <a:cs typeface="Times New Roman" panose="02020603050405020304" pitchFamily="18" charset="0"/>
              </a:rPr>
            </a:br>
            <a:endParaRPr lang="en-US" sz="2400" b="1" dirty="0">
              <a:solidFill>
                <a:srgbClr val="C00000"/>
              </a:solidFill>
              <a:latin typeface="Times New Roman" pitchFamily="18" charset="0"/>
              <a:ea typeface="Cambria" panose="02040503050406030204" pitchFamily="18" charset="0"/>
              <a:cs typeface="Times New Roman" pitchFamily="18" charset="0"/>
            </a:endParaRPr>
          </a:p>
        </p:txBody>
      </p:sp>
      <p:sp>
        <p:nvSpPr>
          <p:cNvPr id="35" name="Rectangle 34"/>
          <p:cNvSpPr/>
          <p:nvPr/>
        </p:nvSpPr>
        <p:spPr>
          <a:xfrm>
            <a:off x="1294869" y="1219200"/>
            <a:ext cx="2055813" cy="2123658"/>
          </a:xfrm>
          <a:prstGeom prst="rect">
            <a:avLst/>
          </a:prstGeom>
        </p:spPr>
        <p:txBody>
          <a:bodyPr wrap="square">
            <a:spAutoFit/>
          </a:bodyPr>
          <a:lstStyle/>
          <a:p>
            <a:pPr algn="just">
              <a:defRPr/>
            </a:pPr>
            <a:r>
              <a:rPr lang="en-US" sz="2200" dirty="0" err="1" smtClean="0">
                <a:solidFill>
                  <a:srgbClr val="002060"/>
                </a:solidFill>
                <a:latin typeface="Times New Roman" pitchFamily="18" charset="0"/>
                <a:ea typeface="Cambria" panose="02040503050406030204" pitchFamily="18" charset="0"/>
                <a:cs typeface="Times New Roman" pitchFamily="18" charset="0"/>
              </a:rPr>
              <a:t>Chúng</a:t>
            </a:r>
            <a:r>
              <a:rPr lang="en-US" sz="2200" dirty="0" smtClean="0">
                <a:solidFill>
                  <a:srgbClr val="002060"/>
                </a:solidFill>
                <a:latin typeface="Times New Roman" pitchFamily="18" charset="0"/>
                <a:ea typeface="Cambria" panose="02040503050406030204" pitchFamily="18" charset="0"/>
                <a:cs typeface="Times New Roman" pitchFamily="18" charset="0"/>
              </a:rPr>
              <a:t> </a:t>
            </a:r>
            <a:r>
              <a:rPr lang="en-US" sz="2200" dirty="0">
                <a:solidFill>
                  <a:srgbClr val="002060"/>
                </a:solidFill>
                <a:latin typeface="Times New Roman" pitchFamily="18" charset="0"/>
                <a:ea typeface="Cambria" panose="02040503050406030204" pitchFamily="18" charset="0"/>
                <a:cs typeface="Times New Roman" pitchFamily="18" charset="0"/>
              </a:rPr>
              <a:t>ta </a:t>
            </a:r>
            <a:r>
              <a:rPr lang="en-US" sz="2200" dirty="0" err="1">
                <a:solidFill>
                  <a:srgbClr val="002060"/>
                </a:solidFill>
                <a:latin typeface="Times New Roman" pitchFamily="18" charset="0"/>
                <a:ea typeface="Cambria" panose="02040503050406030204" pitchFamily="18" charset="0"/>
                <a:cs typeface="Times New Roman" pitchFamily="18" charset="0"/>
              </a:rPr>
              <a:t>nên</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ứng</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xử</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với</a:t>
            </a:r>
            <a:r>
              <a:rPr lang="en-US" sz="2200" dirty="0">
                <a:solidFill>
                  <a:srgbClr val="002060"/>
                </a:solidFill>
                <a:latin typeface="Times New Roman" pitchFamily="18" charset="0"/>
                <a:ea typeface="Cambria" panose="02040503050406030204" pitchFamily="18" charset="0"/>
                <a:cs typeface="Times New Roman" pitchFamily="18" charset="0"/>
              </a:rPr>
              <a:t> GD </a:t>
            </a:r>
            <a:r>
              <a:rPr lang="en-US" sz="2200" dirty="0" err="1">
                <a:solidFill>
                  <a:srgbClr val="002060"/>
                </a:solidFill>
                <a:latin typeface="Times New Roman" pitchFamily="18" charset="0"/>
                <a:ea typeface="Cambria" panose="02040503050406030204" pitchFamily="18" charset="0"/>
                <a:cs typeface="Times New Roman" pitchFamily="18" charset="0"/>
              </a:rPr>
              <a:t>như</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thế</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nào</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trong</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nền</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kinh</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tế</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thị</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trường</a:t>
            </a:r>
            <a:r>
              <a:rPr lang="en-US" sz="2200" dirty="0">
                <a:solidFill>
                  <a:srgbClr val="002060"/>
                </a:solidFill>
                <a:latin typeface="Times New Roman" pitchFamily="18" charset="0"/>
                <a:ea typeface="Cambria" panose="02040503050406030204" pitchFamily="18" charset="0"/>
                <a:cs typeface="Times New Roman" pitchFamily="18" charset="0"/>
              </a:rPr>
              <a:t> </a:t>
            </a:r>
            <a:r>
              <a:rPr lang="en-US" sz="2200" dirty="0" err="1">
                <a:solidFill>
                  <a:srgbClr val="002060"/>
                </a:solidFill>
                <a:latin typeface="Times New Roman" pitchFamily="18" charset="0"/>
                <a:ea typeface="Cambria" panose="02040503050406030204" pitchFamily="18" charset="0"/>
                <a:cs typeface="Times New Roman" pitchFamily="18" charset="0"/>
              </a:rPr>
              <a:t>hiện</a:t>
            </a:r>
            <a:r>
              <a:rPr lang="en-US" sz="2200" dirty="0">
                <a:solidFill>
                  <a:srgbClr val="002060"/>
                </a:solidFill>
                <a:latin typeface="Times New Roman" pitchFamily="18" charset="0"/>
                <a:ea typeface="Cambria" panose="02040503050406030204" pitchFamily="18" charset="0"/>
                <a:cs typeface="Times New Roman" pitchFamily="18" charset="0"/>
              </a:rPr>
              <a:t> nay?</a:t>
            </a:r>
          </a:p>
        </p:txBody>
      </p:sp>
      <p:sp>
        <p:nvSpPr>
          <p:cNvPr id="36" name="Rectangle 35"/>
          <p:cNvSpPr/>
          <p:nvPr/>
        </p:nvSpPr>
        <p:spPr>
          <a:xfrm>
            <a:off x="3645240" y="4634871"/>
            <a:ext cx="1884936" cy="1785104"/>
          </a:xfrm>
          <a:prstGeom prst="rect">
            <a:avLst/>
          </a:prstGeom>
        </p:spPr>
        <p:txBody>
          <a:bodyPr wrap="square">
            <a:spAutoFit/>
          </a:bodyPr>
          <a:lstStyle/>
          <a:p>
            <a:pPr algn="just">
              <a:defRPr/>
            </a:pPr>
            <a:r>
              <a:rPr lang="en-US" sz="2200" dirty="0" err="1">
                <a:solidFill>
                  <a:schemeClr val="accent5">
                    <a:lumMod val="50000"/>
                  </a:schemeClr>
                </a:solidFill>
                <a:latin typeface="Times New Roman" pitchFamily="18" charset="0"/>
                <a:ea typeface="Cambria" panose="02040503050406030204" pitchFamily="18" charset="0"/>
                <a:cs typeface="Times New Roman" pitchFamily="18" charset="0"/>
              </a:rPr>
              <a:t>Chúng</a:t>
            </a:r>
            <a:r>
              <a:rPr lang="en-US" sz="2200" dirty="0">
                <a:solidFill>
                  <a:schemeClr val="accent5">
                    <a:lumMod val="50000"/>
                  </a:schemeClr>
                </a:solidFill>
                <a:latin typeface="Times New Roman" pitchFamily="18" charset="0"/>
                <a:ea typeface="Cambria" panose="02040503050406030204" pitchFamily="18" charset="0"/>
                <a:cs typeface="Times New Roman" pitchFamily="18" charset="0"/>
              </a:rPr>
              <a:t> ta </a:t>
            </a:r>
            <a:r>
              <a:rPr lang="en-US" sz="2200" dirty="0" err="1">
                <a:solidFill>
                  <a:schemeClr val="accent5">
                    <a:lumMod val="50000"/>
                  </a:schemeClr>
                </a:solidFill>
                <a:latin typeface="Times New Roman" pitchFamily="18" charset="0"/>
                <a:ea typeface="Cambria" panose="02040503050406030204" pitchFamily="18" charset="0"/>
                <a:cs typeface="Times New Roman" pitchFamily="18" charset="0"/>
              </a:rPr>
              <a:t>có</a:t>
            </a:r>
            <a:r>
              <a:rPr lang="en-US" sz="2200" dirty="0">
                <a:solidFill>
                  <a:schemeClr val="accent5">
                    <a:lumMod val="50000"/>
                  </a:schemeClr>
                </a:solidFill>
                <a:latin typeface="Times New Roman" pitchFamily="18" charset="0"/>
                <a:ea typeface="Cambria" panose="02040503050406030204" pitchFamily="18" charset="0"/>
                <a:cs typeface="Times New Roman" pitchFamily="18" charset="0"/>
              </a:rPr>
              <a:t> </a:t>
            </a:r>
            <a:r>
              <a:rPr lang="en-US" sz="2200" dirty="0" err="1">
                <a:solidFill>
                  <a:schemeClr val="accent5">
                    <a:lumMod val="50000"/>
                  </a:schemeClr>
                </a:solidFill>
                <a:latin typeface="Times New Roman" pitchFamily="18" charset="0"/>
                <a:ea typeface="Cambria" panose="02040503050406030204" pitchFamily="18" charset="0"/>
                <a:cs typeface="Times New Roman" pitchFamily="18" charset="0"/>
              </a:rPr>
              <a:t>nên</a:t>
            </a:r>
            <a:r>
              <a:rPr lang="en-US" sz="2200" dirty="0">
                <a:solidFill>
                  <a:schemeClr val="accent5">
                    <a:lumMod val="50000"/>
                  </a:schemeClr>
                </a:solidFill>
                <a:latin typeface="Times New Roman" pitchFamily="18" charset="0"/>
                <a:ea typeface="Cambria" panose="02040503050406030204" pitchFamily="18" charset="0"/>
                <a:cs typeface="Times New Roman" pitchFamily="18" charset="0"/>
              </a:rPr>
              <a:t> </a:t>
            </a:r>
            <a:r>
              <a:rPr lang="en-US" sz="2200" dirty="0" err="1">
                <a:solidFill>
                  <a:schemeClr val="accent5">
                    <a:lumMod val="50000"/>
                  </a:schemeClr>
                </a:solidFill>
                <a:latin typeface="Times New Roman" pitchFamily="18" charset="0"/>
                <a:ea typeface="Cambria" panose="02040503050406030204" pitchFamily="18" charset="0"/>
                <a:cs typeface="Times New Roman" pitchFamily="18" charset="0"/>
              </a:rPr>
              <a:t>coi</a:t>
            </a:r>
            <a:r>
              <a:rPr lang="en-US" sz="2200" dirty="0">
                <a:solidFill>
                  <a:schemeClr val="accent5">
                    <a:lumMod val="50000"/>
                  </a:schemeClr>
                </a:solidFill>
                <a:latin typeface="Times New Roman" pitchFamily="18" charset="0"/>
                <a:ea typeface="Cambria" panose="02040503050406030204" pitchFamily="18" charset="0"/>
                <a:cs typeface="Times New Roman" pitchFamily="18" charset="0"/>
              </a:rPr>
              <a:t> GD </a:t>
            </a:r>
            <a:r>
              <a:rPr lang="en-US" sz="2200" dirty="0" err="1">
                <a:solidFill>
                  <a:schemeClr val="accent5">
                    <a:lumMod val="50000"/>
                  </a:schemeClr>
                </a:solidFill>
                <a:latin typeface="Times New Roman" pitchFamily="18" charset="0"/>
                <a:ea typeface="Cambria" panose="02040503050406030204" pitchFamily="18" charset="0"/>
                <a:cs typeface="Times New Roman" pitchFamily="18" charset="0"/>
              </a:rPr>
              <a:t>như</a:t>
            </a:r>
            <a:r>
              <a:rPr lang="en-US" sz="2200" dirty="0">
                <a:solidFill>
                  <a:schemeClr val="accent5">
                    <a:lumMod val="50000"/>
                  </a:schemeClr>
                </a:solidFill>
                <a:latin typeface="Times New Roman" pitchFamily="18" charset="0"/>
                <a:ea typeface="Cambria" panose="02040503050406030204" pitchFamily="18" charset="0"/>
                <a:cs typeface="Times New Roman" pitchFamily="18" charset="0"/>
              </a:rPr>
              <a:t> </a:t>
            </a:r>
            <a:r>
              <a:rPr lang="en-US" sz="2200" dirty="0" err="1">
                <a:solidFill>
                  <a:schemeClr val="accent5">
                    <a:lumMod val="50000"/>
                  </a:schemeClr>
                </a:solidFill>
                <a:latin typeface="Times New Roman" pitchFamily="18" charset="0"/>
                <a:ea typeface="Cambria" panose="02040503050406030204" pitchFamily="18" charset="0"/>
                <a:cs typeface="Times New Roman" pitchFamily="18" charset="0"/>
              </a:rPr>
              <a:t>một</a:t>
            </a:r>
            <a:r>
              <a:rPr lang="en-US" sz="2200" dirty="0">
                <a:solidFill>
                  <a:schemeClr val="accent5">
                    <a:lumMod val="50000"/>
                  </a:schemeClr>
                </a:solidFill>
                <a:latin typeface="Times New Roman" pitchFamily="18" charset="0"/>
                <a:ea typeface="Cambria" panose="02040503050406030204" pitchFamily="18" charset="0"/>
                <a:cs typeface="Times New Roman" pitchFamily="18" charset="0"/>
              </a:rPr>
              <a:t> </a:t>
            </a:r>
            <a:r>
              <a:rPr lang="en-US" sz="2200" dirty="0" err="1">
                <a:solidFill>
                  <a:schemeClr val="accent5">
                    <a:lumMod val="50000"/>
                  </a:schemeClr>
                </a:solidFill>
                <a:latin typeface="Times New Roman" pitchFamily="18" charset="0"/>
                <a:ea typeface="Cambria" panose="02040503050406030204" pitchFamily="18" charset="0"/>
                <a:cs typeface="Times New Roman" pitchFamily="18" charset="0"/>
              </a:rPr>
              <a:t>hàng</a:t>
            </a:r>
            <a:r>
              <a:rPr lang="en-US" sz="2200" dirty="0">
                <a:solidFill>
                  <a:schemeClr val="accent5">
                    <a:lumMod val="50000"/>
                  </a:schemeClr>
                </a:solidFill>
                <a:latin typeface="Times New Roman" pitchFamily="18" charset="0"/>
                <a:ea typeface="Cambria" panose="02040503050406030204" pitchFamily="18" charset="0"/>
                <a:cs typeface="Times New Roman" pitchFamily="18" charset="0"/>
              </a:rPr>
              <a:t> </a:t>
            </a:r>
            <a:r>
              <a:rPr lang="en-US" sz="2200" dirty="0" err="1">
                <a:solidFill>
                  <a:schemeClr val="accent5">
                    <a:lumMod val="50000"/>
                  </a:schemeClr>
                </a:solidFill>
                <a:latin typeface="Times New Roman" pitchFamily="18" charset="0"/>
                <a:ea typeface="Cambria" panose="02040503050406030204" pitchFamily="18" charset="0"/>
                <a:cs typeface="Times New Roman" pitchFamily="18" charset="0"/>
              </a:rPr>
              <a:t>hóa</a:t>
            </a:r>
            <a:r>
              <a:rPr lang="en-US" sz="2200" dirty="0">
                <a:solidFill>
                  <a:schemeClr val="accent5">
                    <a:lumMod val="50000"/>
                  </a:schemeClr>
                </a:solidFill>
                <a:latin typeface="Times New Roman" pitchFamily="18" charset="0"/>
                <a:ea typeface="Cambria" panose="02040503050406030204" pitchFamily="18" charset="0"/>
                <a:cs typeface="Times New Roman" pitchFamily="18" charset="0"/>
              </a:rPr>
              <a:t> </a:t>
            </a:r>
            <a:r>
              <a:rPr lang="en-US" sz="2200" dirty="0" err="1">
                <a:solidFill>
                  <a:schemeClr val="accent5">
                    <a:lumMod val="50000"/>
                  </a:schemeClr>
                </a:solidFill>
                <a:latin typeface="Times New Roman" pitchFamily="18" charset="0"/>
                <a:ea typeface="Cambria" panose="02040503050406030204" pitchFamily="18" charset="0"/>
                <a:cs typeface="Times New Roman" pitchFamily="18" charset="0"/>
              </a:rPr>
              <a:t>không</a:t>
            </a:r>
            <a:r>
              <a:rPr lang="en-US" sz="2200" dirty="0">
                <a:solidFill>
                  <a:schemeClr val="accent5">
                    <a:lumMod val="50000"/>
                  </a:schemeClr>
                </a:solidFill>
                <a:latin typeface="Times New Roman" pitchFamily="18" charset="0"/>
                <a:ea typeface="Cambria" panose="02040503050406030204" pitchFamily="18" charset="0"/>
                <a:cs typeface="Times New Roman" pitchFamily="18" charset="0"/>
              </a:rPr>
              <a:t>? </a:t>
            </a:r>
            <a:r>
              <a:rPr lang="en-US" sz="2200" dirty="0" err="1">
                <a:solidFill>
                  <a:schemeClr val="accent5">
                    <a:lumMod val="50000"/>
                  </a:schemeClr>
                </a:solidFill>
                <a:latin typeface="Times New Roman" pitchFamily="18" charset="0"/>
                <a:ea typeface="Cambria" panose="02040503050406030204" pitchFamily="18" charset="0"/>
                <a:cs typeface="Times New Roman" pitchFamily="18" charset="0"/>
              </a:rPr>
              <a:t>Vì</a:t>
            </a:r>
            <a:r>
              <a:rPr lang="en-US" sz="2200" dirty="0">
                <a:solidFill>
                  <a:schemeClr val="accent5">
                    <a:lumMod val="50000"/>
                  </a:schemeClr>
                </a:solidFill>
                <a:latin typeface="Times New Roman" pitchFamily="18" charset="0"/>
                <a:ea typeface="Cambria" panose="02040503050406030204" pitchFamily="18" charset="0"/>
                <a:cs typeface="Times New Roman" pitchFamily="18" charset="0"/>
              </a:rPr>
              <a:t> </a:t>
            </a:r>
            <a:r>
              <a:rPr lang="en-US" sz="2200" dirty="0" err="1">
                <a:solidFill>
                  <a:schemeClr val="accent5">
                    <a:lumMod val="50000"/>
                  </a:schemeClr>
                </a:solidFill>
                <a:latin typeface="Times New Roman" pitchFamily="18" charset="0"/>
                <a:ea typeface="Cambria" panose="02040503050406030204" pitchFamily="18" charset="0"/>
                <a:cs typeface="Times New Roman" pitchFamily="18" charset="0"/>
              </a:rPr>
              <a:t>sao</a:t>
            </a:r>
            <a:r>
              <a:rPr lang="en-US" sz="2200" dirty="0">
                <a:solidFill>
                  <a:schemeClr val="accent5">
                    <a:lumMod val="50000"/>
                  </a:schemeClr>
                </a:solidFill>
                <a:latin typeface="Times New Roman" pitchFamily="18" charset="0"/>
                <a:ea typeface="Cambria" panose="02040503050406030204" pitchFamily="18" charset="0"/>
                <a:cs typeface="Times New Roman" pitchFamily="18" charset="0"/>
              </a:rPr>
              <a:t>?</a:t>
            </a:r>
          </a:p>
        </p:txBody>
      </p:sp>
      <p:sp>
        <p:nvSpPr>
          <p:cNvPr id="37" name="Rectangle 36"/>
          <p:cNvSpPr/>
          <p:nvPr/>
        </p:nvSpPr>
        <p:spPr>
          <a:xfrm>
            <a:off x="6422330" y="1676400"/>
            <a:ext cx="1819369" cy="1446550"/>
          </a:xfrm>
          <a:prstGeom prst="rect">
            <a:avLst/>
          </a:prstGeom>
        </p:spPr>
        <p:txBody>
          <a:bodyPr wrap="square">
            <a:spAutoFit/>
          </a:bodyPr>
          <a:lstStyle/>
          <a:p>
            <a:pPr algn="just">
              <a:defRPr/>
            </a:pPr>
            <a:r>
              <a:rPr lang="en-US" sz="2200" dirty="0">
                <a:solidFill>
                  <a:schemeClr val="tx1">
                    <a:lumMod val="95000"/>
                    <a:lumOff val="5000"/>
                  </a:schemeClr>
                </a:solidFill>
                <a:latin typeface="Times New Roman" pitchFamily="18" charset="0"/>
                <a:ea typeface="Cambria" panose="02040503050406030204" pitchFamily="18" charset="0"/>
                <a:cs typeface="Times New Roman" pitchFamily="18" charset="0"/>
              </a:rPr>
              <a:t>DV GD </a:t>
            </a:r>
            <a:r>
              <a:rPr lang="en-US" sz="2200" dirty="0" err="1">
                <a:solidFill>
                  <a:schemeClr val="tx1">
                    <a:lumMod val="95000"/>
                    <a:lumOff val="5000"/>
                  </a:schemeClr>
                </a:solidFill>
                <a:latin typeface="Times New Roman" pitchFamily="18" charset="0"/>
                <a:ea typeface="Cambria" panose="02040503050406030204" pitchFamily="18" charset="0"/>
                <a:cs typeface="Times New Roman" pitchFamily="18" charset="0"/>
              </a:rPr>
              <a:t>và</a:t>
            </a:r>
            <a:r>
              <a:rPr lang="en-US" sz="2200" dirty="0">
                <a:solidFill>
                  <a:schemeClr val="tx1">
                    <a:lumMod val="95000"/>
                    <a:lumOff val="5000"/>
                  </a:schemeClr>
                </a:solidFill>
                <a:latin typeface="Times New Roman" pitchFamily="18" charset="0"/>
                <a:ea typeface="Cambria" panose="02040503050406030204" pitchFamily="18" charset="0"/>
                <a:cs typeface="Times New Roman" pitchFamily="18" charset="0"/>
              </a:rPr>
              <a:t> </a:t>
            </a:r>
            <a:r>
              <a:rPr lang="en-US" sz="2200" dirty="0" err="1">
                <a:solidFill>
                  <a:schemeClr val="tx1">
                    <a:lumMod val="95000"/>
                    <a:lumOff val="5000"/>
                  </a:schemeClr>
                </a:solidFill>
                <a:latin typeface="Times New Roman" pitchFamily="18" charset="0"/>
                <a:ea typeface="Cambria" panose="02040503050406030204" pitchFamily="18" charset="0"/>
                <a:cs typeface="Times New Roman" pitchFamily="18" charset="0"/>
              </a:rPr>
              <a:t>các</a:t>
            </a:r>
            <a:r>
              <a:rPr lang="en-US" sz="2200" dirty="0">
                <a:solidFill>
                  <a:schemeClr val="tx1">
                    <a:lumMod val="95000"/>
                    <a:lumOff val="5000"/>
                  </a:schemeClr>
                </a:solidFill>
                <a:latin typeface="Times New Roman" pitchFamily="18" charset="0"/>
                <a:ea typeface="Cambria" panose="02040503050406030204" pitchFamily="18" charset="0"/>
                <a:cs typeface="Times New Roman" pitchFamily="18" charset="0"/>
              </a:rPr>
              <a:t> HH </a:t>
            </a:r>
            <a:r>
              <a:rPr lang="en-US" sz="2200" dirty="0" err="1">
                <a:solidFill>
                  <a:schemeClr val="tx1">
                    <a:lumMod val="95000"/>
                    <a:lumOff val="5000"/>
                  </a:schemeClr>
                </a:solidFill>
                <a:latin typeface="Times New Roman" pitchFamily="18" charset="0"/>
                <a:ea typeface="Cambria" panose="02040503050406030204" pitchFamily="18" charset="0"/>
                <a:cs typeface="Times New Roman" pitchFamily="18" charset="0"/>
              </a:rPr>
              <a:t>thông</a:t>
            </a:r>
            <a:r>
              <a:rPr lang="en-US" sz="2200" dirty="0">
                <a:solidFill>
                  <a:schemeClr val="tx1">
                    <a:lumMod val="95000"/>
                    <a:lumOff val="5000"/>
                  </a:schemeClr>
                </a:solidFill>
                <a:latin typeface="Times New Roman" pitchFamily="18" charset="0"/>
                <a:ea typeface="Cambria" panose="02040503050406030204" pitchFamily="18" charset="0"/>
                <a:cs typeface="Times New Roman" pitchFamily="18" charset="0"/>
              </a:rPr>
              <a:t> </a:t>
            </a:r>
            <a:r>
              <a:rPr lang="en-US" sz="2200" dirty="0" err="1">
                <a:solidFill>
                  <a:schemeClr val="tx1">
                    <a:lumMod val="95000"/>
                    <a:lumOff val="5000"/>
                  </a:schemeClr>
                </a:solidFill>
                <a:latin typeface="Times New Roman" pitchFamily="18" charset="0"/>
                <a:ea typeface="Cambria" panose="02040503050406030204" pitchFamily="18" charset="0"/>
                <a:cs typeface="Times New Roman" pitchFamily="18" charset="0"/>
              </a:rPr>
              <a:t>thường</a:t>
            </a:r>
            <a:r>
              <a:rPr lang="en-US" sz="2200" dirty="0">
                <a:solidFill>
                  <a:schemeClr val="tx1">
                    <a:lumMod val="95000"/>
                    <a:lumOff val="5000"/>
                  </a:schemeClr>
                </a:solidFill>
                <a:latin typeface="Times New Roman" pitchFamily="18" charset="0"/>
                <a:ea typeface="Cambria" panose="02040503050406030204" pitchFamily="18" charset="0"/>
                <a:cs typeface="Times New Roman" pitchFamily="18" charset="0"/>
              </a:rPr>
              <a:t> </a:t>
            </a:r>
            <a:r>
              <a:rPr lang="en-US" sz="2200" dirty="0" err="1">
                <a:solidFill>
                  <a:schemeClr val="tx1">
                    <a:lumMod val="95000"/>
                    <a:lumOff val="5000"/>
                  </a:schemeClr>
                </a:solidFill>
                <a:latin typeface="Times New Roman" pitchFamily="18" charset="0"/>
                <a:ea typeface="Cambria" panose="02040503050406030204" pitchFamily="18" charset="0"/>
                <a:cs typeface="Times New Roman" pitchFamily="18" charset="0"/>
              </a:rPr>
              <a:t>có</a:t>
            </a:r>
            <a:r>
              <a:rPr lang="en-US" sz="2200" dirty="0">
                <a:solidFill>
                  <a:schemeClr val="tx1">
                    <a:lumMod val="95000"/>
                    <a:lumOff val="5000"/>
                  </a:schemeClr>
                </a:solidFill>
                <a:latin typeface="Times New Roman" pitchFamily="18" charset="0"/>
                <a:ea typeface="Cambria" panose="02040503050406030204" pitchFamily="18" charset="0"/>
                <a:cs typeface="Times New Roman" pitchFamily="18" charset="0"/>
              </a:rPr>
              <a:t> </a:t>
            </a:r>
            <a:r>
              <a:rPr lang="en-US" sz="2200" dirty="0" err="1">
                <a:solidFill>
                  <a:schemeClr val="tx1">
                    <a:lumMod val="95000"/>
                    <a:lumOff val="5000"/>
                  </a:schemeClr>
                </a:solidFill>
                <a:latin typeface="Times New Roman" pitchFamily="18" charset="0"/>
                <a:ea typeface="Cambria" panose="02040503050406030204" pitchFamily="18" charset="0"/>
                <a:cs typeface="Times New Roman" pitchFamily="18" charset="0"/>
              </a:rPr>
              <a:t>gì</a:t>
            </a:r>
            <a:r>
              <a:rPr lang="en-US" sz="2200" dirty="0">
                <a:solidFill>
                  <a:schemeClr val="tx1">
                    <a:lumMod val="95000"/>
                    <a:lumOff val="5000"/>
                  </a:schemeClr>
                </a:solidFill>
                <a:latin typeface="Times New Roman" pitchFamily="18" charset="0"/>
                <a:ea typeface="Cambria" panose="02040503050406030204" pitchFamily="18" charset="0"/>
                <a:cs typeface="Times New Roman" pitchFamily="18" charset="0"/>
              </a:rPr>
              <a:t> </a:t>
            </a:r>
            <a:r>
              <a:rPr lang="en-US" sz="2200" dirty="0" err="1">
                <a:solidFill>
                  <a:schemeClr val="tx1">
                    <a:lumMod val="95000"/>
                    <a:lumOff val="5000"/>
                  </a:schemeClr>
                </a:solidFill>
                <a:latin typeface="Times New Roman" pitchFamily="18" charset="0"/>
                <a:ea typeface="Cambria" panose="02040503050406030204" pitchFamily="18" charset="0"/>
                <a:cs typeface="Times New Roman" pitchFamily="18" charset="0"/>
              </a:rPr>
              <a:t>khác</a:t>
            </a:r>
            <a:r>
              <a:rPr lang="en-US" sz="2200" dirty="0">
                <a:solidFill>
                  <a:schemeClr val="tx1">
                    <a:lumMod val="95000"/>
                    <a:lumOff val="5000"/>
                  </a:schemeClr>
                </a:solidFill>
                <a:latin typeface="Times New Roman" pitchFamily="18" charset="0"/>
                <a:ea typeface="Cambria" panose="02040503050406030204" pitchFamily="18" charset="0"/>
                <a:cs typeface="Times New Roman" pitchFamily="18" charset="0"/>
              </a:rPr>
              <a:t> </a:t>
            </a:r>
            <a:r>
              <a:rPr lang="en-US" sz="2200" dirty="0" err="1">
                <a:solidFill>
                  <a:schemeClr val="tx1">
                    <a:lumMod val="95000"/>
                    <a:lumOff val="5000"/>
                  </a:schemeClr>
                </a:solidFill>
                <a:latin typeface="Times New Roman" pitchFamily="18" charset="0"/>
                <a:ea typeface="Cambria" panose="02040503050406030204" pitchFamily="18" charset="0"/>
                <a:cs typeface="Times New Roman" pitchFamily="18" charset="0"/>
              </a:rPr>
              <a:t>nhau</a:t>
            </a:r>
            <a:r>
              <a:rPr lang="en-US" sz="2200" dirty="0">
                <a:solidFill>
                  <a:schemeClr val="tx1">
                    <a:lumMod val="95000"/>
                    <a:lumOff val="5000"/>
                  </a:schemeClr>
                </a:solidFill>
                <a:latin typeface="Times New Roman" pitchFamily="18" charset="0"/>
                <a:ea typeface="Cambria" panose="02040503050406030204" pitchFamily="18" charset="0"/>
                <a:cs typeface="Times New Roman" pitchFamily="18" charset="0"/>
              </a:rPr>
              <a:t>?</a:t>
            </a:r>
          </a:p>
        </p:txBody>
      </p:sp>
      <p:sp>
        <p:nvSpPr>
          <p:cNvPr id="38" name="Diamond 37"/>
          <p:cNvSpPr/>
          <p:nvPr/>
        </p:nvSpPr>
        <p:spPr>
          <a:xfrm>
            <a:off x="3807420" y="1870108"/>
            <a:ext cx="1529162" cy="203888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white"/>
              </a:solidFill>
              <a:latin typeface="Arial" panose="020B0604020202020204"/>
            </a:endParaRPr>
          </a:p>
        </p:txBody>
      </p:sp>
      <p:sp>
        <p:nvSpPr>
          <p:cNvPr id="39" name="Rectangle 30"/>
          <p:cNvSpPr/>
          <p:nvPr/>
        </p:nvSpPr>
        <p:spPr>
          <a:xfrm>
            <a:off x="1987946" y="4876800"/>
            <a:ext cx="343572" cy="456757"/>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white"/>
              </a:solidFill>
              <a:latin typeface="Arial" panose="020B0604020202020204"/>
            </a:endParaRPr>
          </a:p>
        </p:txBody>
      </p:sp>
      <p:sp>
        <p:nvSpPr>
          <p:cNvPr id="40" name="Oval 7"/>
          <p:cNvSpPr/>
          <p:nvPr/>
        </p:nvSpPr>
        <p:spPr>
          <a:xfrm>
            <a:off x="6924554" y="5029568"/>
            <a:ext cx="407460" cy="543280"/>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white"/>
              </a:solidFill>
              <a:latin typeface="Arial" panose="020B0604020202020204"/>
            </a:endParaRPr>
          </a:p>
        </p:txBody>
      </p:sp>
      <p:sp>
        <p:nvSpPr>
          <p:cNvPr id="41" name="Oval 21"/>
          <p:cNvSpPr>
            <a:spLocks noChangeAspect="1"/>
          </p:cNvSpPr>
          <p:nvPr/>
        </p:nvSpPr>
        <p:spPr>
          <a:xfrm>
            <a:off x="4341813" y="2580068"/>
            <a:ext cx="460375" cy="618963"/>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white"/>
              </a:solidFill>
              <a:latin typeface="Arial" panose="020B0604020202020204"/>
            </a:endParaRPr>
          </a:p>
        </p:txBody>
      </p:sp>
    </p:spTree>
    <p:extLst>
      <p:ext uri="{BB962C8B-B14F-4D97-AF65-F5344CB8AC3E}">
        <p14:creationId xmlns:p14="http://schemas.microsoft.com/office/powerpoint/2010/main" val="29997086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837655" y="1577430"/>
            <a:ext cx="7886700" cy="3072947"/>
          </a:xfrm>
        </p:spPr>
        <p:txBody>
          <a:bodyPr>
            <a:noAutofit/>
          </a:bodyPr>
          <a:lstStyle/>
          <a:p>
            <a:pPr marL="0" indent="0" algn="just">
              <a:buNone/>
            </a:pPr>
            <a:r>
              <a:rPr lang="en-US" sz="2600" b="1" dirty="0" smtClean="0">
                <a:latin typeface="Times New Roman" panose="02020603050405020304" pitchFamily="18" charset="0"/>
                <a:cs typeface="Times New Roman" panose="02020603050405020304" pitchFamily="18" charset="0"/>
              </a:rPr>
              <a:t>	1.2</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Định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hướng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phát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triển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mô</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hình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cơ</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sở</a:t>
            </a:r>
            <a:r>
              <a:rPr lang="en-US" sz="2600" b="1" dirty="0">
                <a:latin typeface="Times New Roman" panose="02020603050405020304" pitchFamily="18" charset="0"/>
                <a:cs typeface="Times New Roman" panose="02020603050405020304" pitchFamily="18" charset="0"/>
              </a:rPr>
              <a:t> GDNN </a:t>
            </a:r>
            <a:r>
              <a:rPr lang="en-US" sz="2600" b="1" dirty="0" err="1">
                <a:latin typeface="Times New Roman" panose="02020603050405020304" pitchFamily="18" charset="0"/>
                <a:cs typeface="Times New Roman" panose="02020603050405020304" pitchFamily="18" charset="0"/>
              </a:rPr>
              <a:t>trong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bối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cảnh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hội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nhập</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quốc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tế</a:t>
            </a:r>
            <a:endParaRPr lang="en-US" sz="2600" b="1" dirty="0">
              <a:latin typeface="Times New Roman" panose="02020603050405020304" pitchFamily="18" charset="0"/>
              <a:cs typeface="Times New Roman" panose="02020603050405020304" pitchFamily="18" charset="0"/>
            </a:endParaRPr>
          </a:p>
          <a:p>
            <a:pPr marL="0" indent="0" algn="just">
              <a:buNone/>
            </a:pPr>
            <a:r>
              <a:rPr lang="en-US" sz="2600" b="1" i="1" dirty="0" smtClean="0">
                <a:latin typeface="Times New Roman" panose="02020603050405020304" pitchFamily="18" charset="0"/>
                <a:cs typeface="Times New Roman" panose="02020603050405020304" pitchFamily="18" charset="0"/>
              </a:rPr>
              <a:t>	1.2.1</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Triết</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lý</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và</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các</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dấu</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hiệu</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đặc</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trưng</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của</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nhà</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trường</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như</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là</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một</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hệ</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thống</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học</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tập</a:t>
            </a:r>
            <a:endParaRPr lang="en-US" sz="2600" b="1" i="1" dirty="0">
              <a:latin typeface="Times New Roman" panose="02020603050405020304" pitchFamily="18" charset="0"/>
              <a:cs typeface="Times New Roman" panose="02020603050405020304" pitchFamily="18" charset="0"/>
            </a:endParaRP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lai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cũng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chỉ</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đặt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trung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đoán</a:t>
            </a:r>
            <a:r>
              <a:rPr lang="en-US" sz="2600" dirty="0">
                <a:latin typeface="Times New Roman" panose="02020603050405020304" pitchFamily="18" charset="0"/>
                <a:cs typeface="Times New Roman" panose="02020603050405020304" pitchFamily="18" charset="0"/>
              </a:rPr>
              <a:t> (prediction)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hình</a:t>
            </a:r>
            <a:r>
              <a:rPr lang="en-US" sz="2600" dirty="0">
                <a:latin typeface="Times New Roman" panose="02020603050405020304" pitchFamily="18" charset="0"/>
                <a:cs typeface="Times New Roman" panose="02020603050405020304" pitchFamily="18" charset="0"/>
              </a:rPr>
              <a:t> dung </a:t>
            </a:r>
            <a:r>
              <a:rPr lang="en-US" sz="2600" dirty="0" err="1">
                <a:latin typeface="Times New Roman" panose="02020603050405020304" pitchFamily="18" charset="0"/>
                <a:cs typeface="Times New Roman" panose="02020603050405020304" pitchFamily="18" charset="0"/>
              </a:rPr>
              <a:t>viễn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cảnh</a:t>
            </a:r>
            <a:r>
              <a:rPr lang="en-US" sz="2600" dirty="0">
                <a:latin typeface="Times New Roman" panose="02020603050405020304" pitchFamily="18" charset="0"/>
                <a:cs typeface="Times New Roman" panose="02020603050405020304" pitchFamily="18" charset="0"/>
              </a:rPr>
              <a:t> (vison)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tương</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lai</a:t>
            </a:r>
            <a:r>
              <a:rPr lang="en-US" sz="2600" dirty="0" smtClean="0">
                <a:latin typeface="Times New Roman" panose="02020603050405020304" pitchFamily="18" charset="0"/>
                <a:cs typeface="Times New Roman" panose="02020603050405020304" pitchFamily="18" charset="0"/>
              </a:rPr>
              <a:t>.</a:t>
            </a:r>
          </a:p>
          <a:p>
            <a:pPr marL="0" indent="0" algn="just">
              <a:buNone/>
            </a:pPr>
            <a:r>
              <a:rPr lang="en-US" sz="26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87575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46215" y="950413"/>
            <a:ext cx="7886700" cy="4953997"/>
          </a:xfrm>
        </p:spPr>
        <p:txBody>
          <a:bodyPr>
            <a:noAutofit/>
          </a:bodyPr>
          <a:lstStyle/>
          <a:p>
            <a:pPr marL="0" indent="0" algn="just">
              <a:buNone/>
            </a:pPr>
            <a:r>
              <a:rPr lang="en-US" sz="2600" b="1" dirty="0" smtClean="0">
                <a:latin typeface="Times New Roman" panose="02020603050405020304" pitchFamily="18" charset="0"/>
                <a:cs typeface="Times New Roman" panose="02020603050405020304" pitchFamily="18" charset="0"/>
              </a:rPr>
              <a:t>	</a:t>
            </a:r>
            <a:r>
              <a:rPr lang="en-US" sz="2600" b="1" i="1" dirty="0" smtClean="0">
                <a:latin typeface="Times New Roman" panose="02020603050405020304" pitchFamily="18" charset="0"/>
                <a:cs typeface="Times New Roman" panose="02020603050405020304" pitchFamily="18" charset="0"/>
              </a:rPr>
              <a:t>1.2.1</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Triết</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lý</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và</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các</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dấu</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hiệu</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đặc</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trưng</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của</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nhà</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trường</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như</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là</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một</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hệ</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thống</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học</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tập</a:t>
            </a:r>
            <a:endParaRPr lang="en-US" sz="2600" b="1" i="1" dirty="0">
              <a:latin typeface="Times New Roman" panose="02020603050405020304" pitchFamily="18" charset="0"/>
              <a:cs typeface="Times New Roman" panose="02020603050405020304" pitchFamily="18" charset="0"/>
            </a:endParaRP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Nó</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còn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đặt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ra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kỳ</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vọng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xây</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dựng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phát</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triển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các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kịch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bản</a:t>
            </a:r>
            <a:r>
              <a:rPr lang="en-US" sz="2600" dirty="0" smtClean="0">
                <a:latin typeface="Times New Roman" panose="02020603050405020304" pitchFamily="18" charset="0"/>
                <a:cs typeface="Times New Roman" panose="02020603050405020304" pitchFamily="18" charset="0"/>
              </a:rPr>
              <a:t> (scenarios) </a:t>
            </a:r>
            <a:r>
              <a:rPr lang="en-US" sz="2600" dirty="0" err="1" smtClean="0">
                <a:latin typeface="Times New Roman" panose="02020603050405020304" pitchFamily="18" charset="0"/>
                <a:cs typeface="Times New Roman" panose="02020603050405020304" pitchFamily="18" charset="0"/>
              </a:rPr>
              <a:t>nhà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trường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hệ</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thống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học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tập</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hệ</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thống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giáo</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dục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vừa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phù</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hợp</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với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các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điều</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kiện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bối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cảnh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kinh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tế</a:t>
            </a:r>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xã</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hội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của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các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quốc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gia</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quan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trọng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hơn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là</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góp</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phần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thúc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đẩy</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xã</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hội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tiến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đến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tương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lai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vì</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tương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lai</a:t>
            </a:r>
            <a:r>
              <a:rPr lang="en-US" sz="2600" dirty="0" smtClean="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53832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46215" y="1708060"/>
            <a:ext cx="7886700" cy="2877004"/>
          </a:xfrm>
        </p:spPr>
        <p:txBody>
          <a:bodyPr>
            <a:noAutofit/>
          </a:bodyPr>
          <a:lstStyle/>
          <a:p>
            <a:pPr marL="0" indent="0" algn="just">
              <a:buNone/>
            </a:pPr>
            <a:r>
              <a:rPr lang="en-US" sz="2600" b="1" dirty="0">
                <a:latin typeface="Times New Roman" panose="02020603050405020304" pitchFamily="18" charset="0"/>
                <a:cs typeface="Times New Roman" panose="02020603050405020304" pitchFamily="18" charset="0"/>
              </a:rPr>
              <a:t>	</a:t>
            </a:r>
            <a:r>
              <a:rPr lang="en-US" sz="2600" b="1" i="1" dirty="0" smtClean="0">
                <a:latin typeface="Times New Roman" panose="02020603050405020304" pitchFamily="18" charset="0"/>
                <a:cs typeface="Times New Roman" panose="02020603050405020304" pitchFamily="18" charset="0"/>
              </a:rPr>
              <a:t>1.2.2</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Các</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kịch</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bản</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cơ</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sở</a:t>
            </a:r>
            <a:r>
              <a:rPr lang="en-US" sz="2600" b="1" i="1" dirty="0">
                <a:latin typeface="Times New Roman" panose="02020603050405020304" pitchFamily="18" charset="0"/>
                <a:cs typeface="Times New Roman" panose="02020603050405020304" pitchFamily="18" charset="0"/>
              </a:rPr>
              <a:t> GDNN </a:t>
            </a:r>
            <a:r>
              <a:rPr lang="en-US" sz="2600" b="1" i="1" dirty="0" err="1">
                <a:latin typeface="Times New Roman" panose="02020603050405020304" pitchFamily="18" charset="0"/>
                <a:cs typeface="Times New Roman" panose="02020603050405020304" pitchFamily="18" charset="0"/>
              </a:rPr>
              <a:t>tương</a:t>
            </a:r>
            <a:r>
              <a:rPr lang="en-US" sz="2600" b="1" i="1" dirty="0">
                <a:latin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cs typeface="Times New Roman" panose="02020603050405020304" pitchFamily="18" charset="0"/>
              </a:rPr>
              <a:t>lai</a:t>
            </a:r>
            <a:endParaRPr lang="en-US" sz="2600" b="1" i="1" dirty="0">
              <a:latin typeface="Times New Roman" panose="02020603050405020304" pitchFamily="18" charset="0"/>
              <a:cs typeface="Times New Roman" panose="02020603050405020304" pitchFamily="18" charset="0"/>
            </a:endParaRP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Với</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ở </a:t>
            </a:r>
            <a:r>
              <a:rPr lang="en-US" sz="2600" dirty="0" err="1">
                <a:latin typeface="Times New Roman" panose="02020603050405020304" pitchFamily="18" charset="0"/>
                <a:cs typeface="Times New Roman" panose="02020603050405020304" pitchFamily="18" charset="0"/>
              </a:rPr>
              <a:t>trên</a:t>
            </a:r>
            <a:r>
              <a:rPr lang="en-US" sz="2600" dirty="0">
                <a:latin typeface="Times New Roman" panose="02020603050405020304" pitchFamily="18" charset="0"/>
                <a:cs typeface="Times New Roman" panose="02020603050405020304" pitchFamily="18" charset="0"/>
              </a:rPr>
              <a:t>, 6 </a:t>
            </a:r>
            <a:r>
              <a:rPr lang="en-US" sz="2600" dirty="0" err="1">
                <a:latin typeface="Times New Roman" panose="02020603050405020304" pitchFamily="18" charset="0"/>
                <a:cs typeface="Times New Roman" panose="02020603050405020304" pitchFamily="18" charset="0"/>
              </a:rPr>
              <a:t>kịch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triển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cs typeface="Times New Roman" panose="02020603050405020304" pitchFamily="18" charset="0"/>
              </a:rPr>
              <a:t>vì</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lai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OECD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logic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triển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từ</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kịch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truyền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thủ</a:t>
            </a:r>
            <a:r>
              <a:rPr lang="en-US" sz="2600" dirty="0">
                <a:latin typeface="Times New Roman" panose="02020603050405020304" pitchFamily="18" charset="0"/>
                <a:cs typeface="Times New Roman" panose="02020603050405020304" pitchFamily="18" charset="0"/>
              </a:rPr>
              <a:t> qua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kịch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đổi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tái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cấu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trúc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mô</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(Re-schooling and De-schooling)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cuối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cùng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biến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hình</a:t>
            </a:r>
            <a:r>
              <a:rPr lang="en-US" sz="2600" dirty="0">
                <a:latin typeface="Times New Roman" panose="02020603050405020304" pitchFamily="18" charset="0"/>
                <a:cs typeface="Times New Roman" panose="02020603050405020304" pitchFamily="18" charset="0"/>
              </a:rPr>
              <a:t>/tan </a:t>
            </a:r>
            <a:r>
              <a:rPr lang="en-US" sz="2600" dirty="0" err="1">
                <a:latin typeface="Times New Roman" panose="02020603050405020304" pitchFamily="18" charset="0"/>
                <a:cs typeface="Times New Roman" panose="02020603050405020304" pitchFamily="18" charset="0"/>
              </a:rPr>
              <a:t>rã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 (system meltdown). </a:t>
            </a:r>
          </a:p>
        </p:txBody>
      </p:sp>
    </p:spTree>
    <p:extLst>
      <p:ext uri="{BB962C8B-B14F-4D97-AF65-F5344CB8AC3E}">
        <p14:creationId xmlns:p14="http://schemas.microsoft.com/office/powerpoint/2010/main" val="394347309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54514" y="127453"/>
            <a:ext cx="7886700" cy="1131646"/>
          </a:xfrm>
        </p:spPr>
        <p:txBody>
          <a:bodyPr>
            <a:noAutofit/>
          </a:bodyPr>
          <a:lstStyle/>
          <a:p>
            <a:pPr marL="0" indent="0" algn="just">
              <a:buNone/>
            </a:pPr>
            <a:r>
              <a:rPr lang="en-US" sz="2600" b="1"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Các</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kịch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này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xây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dựng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mang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cấu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trúc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nội</a:t>
            </a:r>
            <a:r>
              <a:rPr lang="en-US" sz="2600" dirty="0">
                <a:latin typeface="Times New Roman" panose="02020603050405020304" pitchFamily="18" charset="0"/>
                <a:cs typeface="Times New Roman" panose="02020603050405020304" pitchFamily="18" charset="0"/>
              </a:rPr>
              <a:t> dung </a:t>
            </a:r>
            <a:r>
              <a:rPr lang="en-US" sz="2600" dirty="0" err="1">
                <a:latin typeface="Times New Roman" panose="02020603050405020304" pitchFamily="18" charset="0"/>
                <a:cs typeface="Times New Roman" panose="02020603050405020304" pitchFamily="18" charset="0"/>
              </a:rPr>
              <a:t>kịch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bao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gồm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đặc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điểm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sau</a:t>
            </a:r>
            <a:r>
              <a:rPr lang="en-US" sz="2600" dirty="0">
                <a:latin typeface="Times New Roman" panose="02020603050405020304" pitchFamily="18" charset="0"/>
                <a:cs typeface="Times New Roman" panose="02020603050405020304" pitchFamily="18" charset="0"/>
              </a:rPr>
              <a:t>:</a:t>
            </a:r>
          </a:p>
          <a:p>
            <a:pPr marL="0" indent="0" algn="just">
              <a:buNone/>
            </a:pPr>
            <a:endParaRPr lang="en-US" sz="2600" dirty="0">
              <a:latin typeface="Times New Roman" panose="02020603050405020304" pitchFamily="18" charset="0"/>
              <a:cs typeface="Times New Roman" panose="02020603050405020304" pitchFamily="18" charset="0"/>
            </a:endParaRPr>
          </a:p>
        </p:txBody>
      </p:sp>
      <p:grpSp>
        <p:nvGrpSpPr>
          <p:cNvPr id="5" name="Group 4"/>
          <p:cNvGrpSpPr>
            <a:grpSpLocks/>
          </p:cNvGrpSpPr>
          <p:nvPr/>
        </p:nvGrpSpPr>
        <p:grpSpPr bwMode="auto">
          <a:xfrm>
            <a:off x="640166" y="1463040"/>
            <a:ext cx="7863753" cy="4778419"/>
            <a:chOff x="880" y="4883"/>
            <a:chExt cx="9896" cy="5673"/>
          </a:xfrm>
        </p:grpSpPr>
        <p:sp>
          <p:nvSpPr>
            <p:cNvPr id="6" name="Text Box 24"/>
            <p:cNvSpPr txBox="1">
              <a:spLocks noChangeArrowheads="1"/>
            </p:cNvSpPr>
            <p:nvPr/>
          </p:nvSpPr>
          <p:spPr bwMode="auto">
            <a:xfrm>
              <a:off x="1521" y="4883"/>
              <a:ext cx="3240" cy="1080"/>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truyền</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thống</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thống</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quan</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liêu</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(Bureaucratic Model)</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just">
                <a:spcBef>
                  <a:spcPts val="600"/>
                </a:spcBef>
                <a:spcAft>
                  <a:spcPts val="0"/>
                </a:spcAft>
              </a:pPr>
              <a:r>
                <a:rPr lang="en-US" sz="1400" dirty="0">
                  <a:effectLst/>
                  <a:latin typeface="Times New Roman" panose="02020603050405020304" pitchFamily="18" charset="0"/>
                  <a:ea typeface="Times New Roman" panose="02020603050405020304" pitchFamily="18" charset="0"/>
                </a:rPr>
                <a:t> </a:t>
              </a:r>
            </a:p>
          </p:txBody>
        </p:sp>
        <p:sp>
          <p:nvSpPr>
            <p:cNvPr id="7" name="Text Box 25"/>
            <p:cNvSpPr txBox="1">
              <a:spLocks noChangeArrowheads="1"/>
            </p:cNvSpPr>
            <p:nvPr/>
          </p:nvSpPr>
          <p:spPr bwMode="auto">
            <a:xfrm>
              <a:off x="880" y="6799"/>
              <a:ext cx="3701" cy="1151"/>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sz="900" dirty="0">
                  <a:effectLst/>
                  <a:latin typeface="Arial" panose="020B0604020202020204" pitchFamily="34"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spcBef>
                  <a:spcPts val="600"/>
                </a:spcBef>
                <a:spcAft>
                  <a:spcPts val="0"/>
                </a:spcAft>
              </a:pP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Tổ</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chức</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hỏi</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spcBef>
                  <a:spcPts val="600"/>
                </a:spcBef>
                <a:spcAft>
                  <a:spcPts val="0"/>
                </a:spcAft>
              </a:pP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(Learning Organization)</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Text Box 26"/>
            <p:cNvSpPr txBox="1">
              <a:spLocks noChangeArrowheads="1"/>
            </p:cNvSpPr>
            <p:nvPr/>
          </p:nvSpPr>
          <p:spPr bwMode="auto">
            <a:xfrm>
              <a:off x="1024" y="8250"/>
              <a:ext cx="4637" cy="900"/>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spcBef>
                  <a:spcPts val="600"/>
                </a:spcBef>
                <a:spcAft>
                  <a:spcPts val="0"/>
                </a:spcAft>
              </a:pP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tâm</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xã</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hội</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spcBef>
                  <a:spcPts val="600"/>
                </a:spcBef>
                <a:spcAft>
                  <a:spcPts val="0"/>
                </a:spcAft>
              </a:pP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(School as Core Social Centre)</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spcBef>
                  <a:spcPts val="600"/>
                </a:spcBef>
                <a:spcAft>
                  <a:spcPts val="0"/>
                </a:spcAft>
              </a:pP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9" name="Text Box 27"/>
            <p:cNvSpPr txBox="1">
              <a:spLocks noChangeArrowheads="1"/>
            </p:cNvSpPr>
            <p:nvPr/>
          </p:nvSpPr>
          <p:spPr bwMode="auto">
            <a:xfrm>
              <a:off x="4235" y="9592"/>
              <a:ext cx="4305" cy="964"/>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Mô</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mở</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rộng</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(The extended Market Model)</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0" name="Text Box 28"/>
            <p:cNvSpPr txBox="1">
              <a:spLocks noChangeArrowheads="1"/>
            </p:cNvSpPr>
            <p:nvPr/>
          </p:nvSpPr>
          <p:spPr bwMode="auto">
            <a:xfrm>
              <a:off x="8316" y="7864"/>
              <a:ext cx="2460" cy="1309"/>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dirty="0" err="1" smtClean="0">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mạng</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lưới</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(Learning in Network)</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11" name="Text Box 29"/>
            <p:cNvSpPr txBox="1">
              <a:spLocks noChangeArrowheads="1"/>
            </p:cNvSpPr>
            <p:nvPr/>
          </p:nvSpPr>
          <p:spPr bwMode="auto">
            <a:xfrm>
              <a:off x="7896" y="4958"/>
              <a:ext cx="2880" cy="1080"/>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thống</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tan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rã</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(System Meltdown)</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Text Box 30"/>
            <p:cNvSpPr txBox="1">
              <a:spLocks noChangeArrowheads="1"/>
            </p:cNvSpPr>
            <p:nvPr/>
          </p:nvSpPr>
          <p:spPr bwMode="auto">
            <a:xfrm>
              <a:off x="5661" y="6488"/>
              <a:ext cx="1800" cy="1620"/>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sz="900" b="1" dirty="0">
                  <a:effectLst/>
                  <a:latin typeface="Arial" panose="020B0604020202020204" pitchFamily="34"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ctr">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tương</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lai</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13" name="Line 31"/>
            <p:cNvCxnSpPr>
              <a:cxnSpLocks noChangeShapeType="1"/>
            </p:cNvCxnSpPr>
            <p:nvPr/>
          </p:nvCxnSpPr>
          <p:spPr bwMode="auto">
            <a:xfrm flipV="1">
              <a:off x="7461" y="6039"/>
              <a:ext cx="900" cy="108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4" name="Line 32"/>
            <p:cNvCxnSpPr>
              <a:cxnSpLocks noChangeShapeType="1"/>
            </p:cNvCxnSpPr>
            <p:nvPr/>
          </p:nvCxnSpPr>
          <p:spPr bwMode="auto">
            <a:xfrm>
              <a:off x="7236" y="8124"/>
              <a:ext cx="108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5" name="Line 33"/>
            <p:cNvCxnSpPr>
              <a:cxnSpLocks noChangeShapeType="1"/>
            </p:cNvCxnSpPr>
            <p:nvPr/>
          </p:nvCxnSpPr>
          <p:spPr bwMode="auto">
            <a:xfrm>
              <a:off x="6381" y="8139"/>
              <a:ext cx="0" cy="142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6" name="Line 34"/>
            <p:cNvCxnSpPr>
              <a:cxnSpLocks noChangeShapeType="1"/>
            </p:cNvCxnSpPr>
            <p:nvPr/>
          </p:nvCxnSpPr>
          <p:spPr bwMode="auto">
            <a:xfrm flipH="1">
              <a:off x="4386" y="7687"/>
              <a:ext cx="1260" cy="5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7" name="Line 35"/>
            <p:cNvCxnSpPr>
              <a:cxnSpLocks noChangeShapeType="1"/>
            </p:cNvCxnSpPr>
            <p:nvPr/>
          </p:nvCxnSpPr>
          <p:spPr bwMode="auto">
            <a:xfrm flipH="1" flipV="1">
              <a:off x="4011" y="5997"/>
              <a:ext cx="1620" cy="9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8" name="Line 36"/>
            <p:cNvCxnSpPr>
              <a:cxnSpLocks noChangeShapeType="1"/>
            </p:cNvCxnSpPr>
            <p:nvPr/>
          </p:nvCxnSpPr>
          <p:spPr bwMode="auto">
            <a:xfrm flipH="1">
              <a:off x="4581" y="7389"/>
              <a:ext cx="108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19" name="Rectangle 18"/>
          <p:cNvSpPr/>
          <p:nvPr/>
        </p:nvSpPr>
        <p:spPr>
          <a:xfrm>
            <a:off x="1045029" y="6226297"/>
            <a:ext cx="7596185" cy="553998"/>
          </a:xfrm>
          <a:prstGeom prst="rect">
            <a:avLst/>
          </a:prstGeom>
        </p:spPr>
        <p:txBody>
          <a:bodyPr wrap="square">
            <a:spAutoFit/>
          </a:bodyPr>
          <a:lstStyle/>
          <a:p>
            <a:pPr indent="431800" algn="just">
              <a:lnSpc>
                <a:spcPct val="150000"/>
              </a:lnSpc>
              <a:spcBef>
                <a:spcPts val="600"/>
              </a:spcBef>
              <a:spcAft>
                <a:spcPts val="0"/>
              </a:spcAft>
            </a:pPr>
            <a:r>
              <a:rPr lang="vi-VN" sz="2000" b="1" i="1" dirty="0">
                <a:latin typeface="Times New Roman" panose="02020603050405020304" pitchFamily="18" charset="0"/>
                <a:ea typeface="Times New Roman" panose="02020603050405020304" pitchFamily="18" charset="0"/>
              </a:rPr>
              <a:t>Hình </a:t>
            </a:r>
            <a:r>
              <a:rPr lang="en-US" sz="2000" b="1" i="1" dirty="0">
                <a:latin typeface="Times New Roman" panose="02020603050405020304" pitchFamily="18" charset="0"/>
                <a:ea typeface="Times New Roman" panose="02020603050405020304" pitchFamily="18" charset="0"/>
              </a:rPr>
              <a:t>3</a:t>
            </a:r>
            <a:r>
              <a:rPr lang="vi-VN" sz="2000" b="1" i="1" dirty="0">
                <a:latin typeface="Times New Roman" panose="02020603050405020304" pitchFamily="18" charset="0"/>
                <a:ea typeface="Times New Roman" panose="02020603050405020304" pitchFamily="18" charset="0"/>
              </a:rPr>
              <a:t>:</a:t>
            </a:r>
            <a:r>
              <a:rPr lang="vi-VN" sz="2000" i="1" dirty="0">
                <a:latin typeface="Times New Roman" panose="02020603050405020304" pitchFamily="18" charset="0"/>
                <a:ea typeface="Times New Roman" panose="02020603050405020304" pitchFamily="18" charset="0"/>
              </a:rPr>
              <a:t> </a:t>
            </a:r>
            <a:r>
              <a:rPr lang="vi-VN" sz="2000" dirty="0">
                <a:latin typeface="Times New Roman" panose="02020603050405020304" pitchFamily="18" charset="0"/>
                <a:ea typeface="Times New Roman" panose="02020603050405020304" pitchFamily="18" charset="0"/>
              </a:rPr>
              <a:t>Các kịch bản về nhà trường cho tương lai (OECD – 2002)</a:t>
            </a:r>
            <a:endParaRPr lang="en-US" sz="20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442540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655816"/>
              </p:ext>
            </p:extLst>
          </p:nvPr>
        </p:nvGraphicFramePr>
        <p:xfrm>
          <a:off x="0" y="1002666"/>
          <a:ext cx="9144000" cy="5855335"/>
        </p:xfrm>
        <a:graphic>
          <a:graphicData uri="http://schemas.openxmlformats.org/drawingml/2006/table">
            <a:tbl>
              <a:tblPr firstRow="1" firstCol="1" lastRow="1" lastCol="1" bandRow="1" bandCol="1">
                <a:tableStyleId>{5C22544A-7EE6-4342-B048-85BDC9FD1C3A}</a:tableStyleId>
              </a:tblPr>
              <a:tblGrid>
                <a:gridCol w="918548">
                  <a:extLst>
                    <a:ext uri="{9D8B030D-6E8A-4147-A177-3AD203B41FA5}">
                      <a16:colId xmlns:a16="http://schemas.microsoft.com/office/drawing/2014/main" val="10031236"/>
                    </a:ext>
                  </a:extLst>
                </a:gridCol>
                <a:gridCol w="1755258">
                  <a:extLst>
                    <a:ext uri="{9D8B030D-6E8A-4147-A177-3AD203B41FA5}">
                      <a16:colId xmlns:a16="http://schemas.microsoft.com/office/drawing/2014/main" val="3946282425"/>
                    </a:ext>
                  </a:extLst>
                </a:gridCol>
                <a:gridCol w="6470194">
                  <a:extLst>
                    <a:ext uri="{9D8B030D-6E8A-4147-A177-3AD203B41FA5}">
                      <a16:colId xmlns:a16="http://schemas.microsoft.com/office/drawing/2014/main" val="4110225413"/>
                    </a:ext>
                  </a:extLst>
                </a:gridCol>
              </a:tblGrid>
              <a:tr h="1171067">
                <a:tc>
                  <a:txBody>
                    <a:bodyPr/>
                    <a:lstStyle/>
                    <a:p>
                      <a:pPr indent="431800" algn="ctr">
                        <a:lnSpc>
                          <a:spcPct val="100000"/>
                        </a:lnSpc>
                        <a:spcBef>
                          <a:spcPts val="600"/>
                        </a:spcBef>
                        <a:spcAft>
                          <a:spcPts val="600"/>
                        </a:spcAft>
                        <a:tabLst>
                          <a:tab pos="226695" algn="l"/>
                        </a:tabLst>
                      </a:pPr>
                      <a:r>
                        <a:rPr lang="vi-VN" sz="2400" b="0" spc="10" dirty="0">
                          <a:solidFill>
                            <a:srgbClr val="FF0000"/>
                          </a:solidFill>
                          <a:effectLst/>
                          <a:latin typeface="Times New Roman" panose="02020603050405020304" pitchFamily="18" charset="0"/>
                          <a:cs typeface="Times New Roman" panose="02020603050405020304" pitchFamily="18" charset="0"/>
                        </a:rPr>
                        <a:t>Stt</a:t>
                      </a:r>
                      <a:endParaRPr lang="en-US" sz="2400" b="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nchor="ctr"/>
                </a:tc>
                <a:tc>
                  <a:txBody>
                    <a:bodyPr/>
                    <a:lstStyle/>
                    <a:p>
                      <a:pPr indent="431800" algn="ctr">
                        <a:lnSpc>
                          <a:spcPct val="100000"/>
                        </a:lnSpc>
                        <a:spcBef>
                          <a:spcPts val="600"/>
                        </a:spcBef>
                        <a:spcAft>
                          <a:spcPts val="600"/>
                        </a:spcAft>
                        <a:tabLst>
                          <a:tab pos="226695" algn="l"/>
                        </a:tabLst>
                      </a:pPr>
                      <a:r>
                        <a:rPr lang="vi-VN" sz="2400" b="0" spc="10" dirty="0">
                          <a:solidFill>
                            <a:srgbClr val="FF0000"/>
                          </a:solidFill>
                          <a:effectLst/>
                          <a:latin typeface="Times New Roman" panose="02020603050405020304" pitchFamily="18" charset="0"/>
                          <a:cs typeface="Times New Roman" panose="02020603050405020304" pitchFamily="18" charset="0"/>
                        </a:rPr>
                        <a:t>Các dấu hiệu đặc trưng</a:t>
                      </a:r>
                      <a:endParaRPr lang="en-US" sz="2400" b="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nchor="ctr"/>
                </a:tc>
                <a:tc>
                  <a:txBody>
                    <a:bodyPr/>
                    <a:lstStyle/>
                    <a:p>
                      <a:pPr indent="431800" algn="ctr">
                        <a:lnSpc>
                          <a:spcPct val="100000"/>
                        </a:lnSpc>
                        <a:spcBef>
                          <a:spcPts val="600"/>
                        </a:spcBef>
                        <a:spcAft>
                          <a:spcPts val="600"/>
                        </a:spcAft>
                        <a:tabLst>
                          <a:tab pos="226695" algn="l"/>
                        </a:tabLst>
                      </a:pPr>
                      <a:r>
                        <a:rPr lang="vi-VN" sz="2400" b="0" spc="10" dirty="0">
                          <a:solidFill>
                            <a:srgbClr val="FF0000"/>
                          </a:solidFill>
                          <a:effectLst/>
                          <a:latin typeface="Times New Roman" panose="02020603050405020304" pitchFamily="18" charset="0"/>
                          <a:cs typeface="Times New Roman" panose="02020603050405020304" pitchFamily="18" charset="0"/>
                        </a:rPr>
                        <a:t>Các nội dung cụ thể</a:t>
                      </a:r>
                      <a:endParaRPr lang="en-US" sz="2400" b="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nchor="ctr"/>
                </a:tc>
                <a:extLst>
                  <a:ext uri="{0D108BD9-81ED-4DB2-BD59-A6C34878D82A}">
                    <a16:rowId xmlns:a16="http://schemas.microsoft.com/office/drawing/2014/main" val="3040500916"/>
                  </a:ext>
                </a:extLst>
              </a:tr>
              <a:tr h="2342134">
                <a:tc>
                  <a:txBody>
                    <a:bodyPr/>
                    <a:lstStyle/>
                    <a:p>
                      <a:pPr indent="431800" algn="ctr">
                        <a:lnSpc>
                          <a:spcPct val="100000"/>
                        </a:lnSpc>
                        <a:spcBef>
                          <a:spcPts val="600"/>
                        </a:spcBef>
                        <a:spcAft>
                          <a:spcPts val="600"/>
                        </a:spcAft>
                        <a:tabLst>
                          <a:tab pos="226695" algn="l"/>
                        </a:tabLst>
                      </a:pPr>
                      <a:r>
                        <a:rPr lang="vi-VN" sz="2400" b="0" spc="10">
                          <a:solidFill>
                            <a:srgbClr val="FF0000"/>
                          </a:solidFill>
                          <a:effectLst/>
                          <a:latin typeface="Times New Roman" panose="02020603050405020304" pitchFamily="18" charset="0"/>
                          <a:cs typeface="Times New Roman" panose="02020603050405020304" pitchFamily="18" charset="0"/>
                        </a:rPr>
                        <a:t>1</a:t>
                      </a:r>
                      <a:endParaRPr lang="en-US" sz="2400" b="0">
                        <a:solidFill>
                          <a:srgbClr val="FF0000"/>
                        </a:solidFill>
                        <a:effectLst/>
                        <a:latin typeface="Times New Roman" panose="02020603050405020304" pitchFamily="18" charset="0"/>
                        <a:cs typeface="Times New Roman" panose="02020603050405020304" pitchFamily="18" charset="0"/>
                      </a:endParaRPr>
                    </a:p>
                    <a:p>
                      <a:pPr indent="431800" algn="ctr">
                        <a:lnSpc>
                          <a:spcPct val="100000"/>
                        </a:lnSpc>
                        <a:spcBef>
                          <a:spcPts val="600"/>
                        </a:spcBef>
                        <a:spcAft>
                          <a:spcPts val="600"/>
                        </a:spcAft>
                        <a:tabLst>
                          <a:tab pos="226695" algn="l"/>
                        </a:tabLst>
                      </a:pPr>
                      <a:r>
                        <a:rPr lang="vi-VN" sz="2400" b="0" spc="10">
                          <a:solidFill>
                            <a:srgbClr val="FF0000"/>
                          </a:solidFill>
                          <a:effectLst/>
                          <a:latin typeface="Times New Roman" panose="02020603050405020304" pitchFamily="18" charset="0"/>
                          <a:cs typeface="Times New Roman" panose="02020603050405020304" pitchFamily="18" charset="0"/>
                        </a:rPr>
                        <a:t> </a:t>
                      </a:r>
                      <a:endParaRPr lang="en-US" sz="2400" b="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nchor="ctr"/>
                </a:tc>
                <a:tc>
                  <a:txBody>
                    <a:bodyPr/>
                    <a:lstStyle/>
                    <a:p>
                      <a:pPr indent="431800" algn="just">
                        <a:lnSpc>
                          <a:spcPct val="100000"/>
                        </a:lnSpc>
                        <a:spcBef>
                          <a:spcPts val="600"/>
                        </a:spcBef>
                        <a:spcAft>
                          <a:spcPts val="600"/>
                        </a:spcAft>
                        <a:tabLst>
                          <a:tab pos="226695" algn="l"/>
                        </a:tabLst>
                      </a:pPr>
                      <a:r>
                        <a:rPr lang="vi-VN" sz="2400" b="0" spc="10">
                          <a:solidFill>
                            <a:srgbClr val="FF0000"/>
                          </a:solidFill>
                          <a:effectLst/>
                          <a:latin typeface="Times New Roman" panose="02020603050405020304" pitchFamily="18" charset="0"/>
                          <a:cs typeface="Times New Roman" panose="02020603050405020304" pitchFamily="18" charset="0"/>
                        </a:rPr>
                        <a:t>Các quan điểm, kỳ vọng và sự hỗ trợ về chính trị</a:t>
                      </a:r>
                      <a:endParaRPr lang="en-US" sz="2400" b="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tc>
                <a:tc>
                  <a:txBody>
                    <a:bodyPr/>
                    <a:lstStyle/>
                    <a:p>
                      <a:pPr indent="431800" algn="just">
                        <a:lnSpc>
                          <a:spcPct val="100000"/>
                        </a:lnSpc>
                        <a:spcBef>
                          <a:spcPts val="600"/>
                        </a:spcBef>
                        <a:spcAft>
                          <a:spcPts val="600"/>
                        </a:spcAft>
                        <a:tabLst>
                          <a:tab pos="226695" algn="l"/>
                        </a:tabLst>
                      </a:pPr>
                      <a:r>
                        <a:rPr lang="vi-VN" sz="2400" b="0" spc="10" dirty="0">
                          <a:solidFill>
                            <a:srgbClr val="FF0000"/>
                          </a:solidFill>
                          <a:effectLst/>
                          <a:latin typeface="Times New Roman" panose="02020603050405020304" pitchFamily="18" charset="0"/>
                          <a:cs typeface="Times New Roman" panose="02020603050405020304" pitchFamily="18" charset="0"/>
                        </a:rPr>
                        <a:t>Bao gồm các quan điểm, quan niệm của nhà nước và khu vực tư nhân về nhà trường; mức độ hậu thuẫn về chính trị; giá trị của nhà trường và những kỳ vọng về vai trò của nhà trường trong cộng đồng và trong xã hội nói chung.</a:t>
                      </a:r>
                      <a:endParaRPr lang="en-US" sz="2400" b="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tc>
                <a:extLst>
                  <a:ext uri="{0D108BD9-81ED-4DB2-BD59-A6C34878D82A}">
                    <a16:rowId xmlns:a16="http://schemas.microsoft.com/office/drawing/2014/main" val="2676721659"/>
                  </a:ext>
                </a:extLst>
              </a:tr>
              <a:tr h="2342134">
                <a:tc>
                  <a:txBody>
                    <a:bodyPr/>
                    <a:lstStyle/>
                    <a:p>
                      <a:pPr indent="431800" algn="ctr">
                        <a:lnSpc>
                          <a:spcPct val="100000"/>
                        </a:lnSpc>
                        <a:spcBef>
                          <a:spcPts val="600"/>
                        </a:spcBef>
                        <a:spcAft>
                          <a:spcPts val="600"/>
                        </a:spcAft>
                        <a:tabLst>
                          <a:tab pos="226695" algn="l"/>
                        </a:tabLst>
                      </a:pPr>
                      <a:r>
                        <a:rPr lang="vi-VN" sz="2400" b="0" spc="10">
                          <a:solidFill>
                            <a:srgbClr val="FF0000"/>
                          </a:solidFill>
                          <a:effectLst/>
                          <a:latin typeface="Times New Roman" panose="02020603050405020304" pitchFamily="18" charset="0"/>
                          <a:cs typeface="Times New Roman" panose="02020603050405020304" pitchFamily="18" charset="0"/>
                        </a:rPr>
                        <a:t>2</a:t>
                      </a:r>
                      <a:endParaRPr lang="en-US" sz="2400" b="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nchor="ctr"/>
                </a:tc>
                <a:tc>
                  <a:txBody>
                    <a:bodyPr/>
                    <a:lstStyle/>
                    <a:p>
                      <a:pPr indent="431800" algn="just">
                        <a:lnSpc>
                          <a:spcPct val="100000"/>
                        </a:lnSpc>
                        <a:spcBef>
                          <a:spcPts val="600"/>
                        </a:spcBef>
                        <a:spcAft>
                          <a:spcPts val="600"/>
                        </a:spcAft>
                        <a:tabLst>
                          <a:tab pos="226695" algn="l"/>
                        </a:tabLst>
                      </a:pPr>
                      <a:r>
                        <a:rPr lang="vi-VN" sz="2400" b="0" spc="10">
                          <a:solidFill>
                            <a:srgbClr val="FF0000"/>
                          </a:solidFill>
                          <a:effectLst/>
                          <a:latin typeface="Times New Roman" panose="02020603050405020304" pitchFamily="18" charset="0"/>
                          <a:cs typeface="Times New Roman" panose="02020603050405020304" pitchFamily="18" charset="0"/>
                        </a:rPr>
                        <a:t>Mục tiêu, các chức năng và công bằng </a:t>
                      </a:r>
                      <a:endParaRPr lang="en-US" sz="2400" b="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tc>
                <a:tc>
                  <a:txBody>
                    <a:bodyPr/>
                    <a:lstStyle/>
                    <a:p>
                      <a:pPr indent="431800" algn="just">
                        <a:lnSpc>
                          <a:spcPct val="100000"/>
                        </a:lnSpc>
                        <a:spcBef>
                          <a:spcPts val="600"/>
                        </a:spcBef>
                        <a:spcAft>
                          <a:spcPts val="600"/>
                        </a:spcAft>
                        <a:tabLst>
                          <a:tab pos="226695" algn="l"/>
                        </a:tabLst>
                      </a:pPr>
                      <a:r>
                        <a:rPr lang="vi-VN" sz="2400" b="0" spc="10" dirty="0">
                          <a:solidFill>
                            <a:srgbClr val="FF0000"/>
                          </a:solidFill>
                          <a:effectLst/>
                          <a:latin typeface="Times New Roman" panose="02020603050405020304" pitchFamily="18" charset="0"/>
                          <a:cs typeface="Times New Roman" panose="02020603050405020304" pitchFamily="18" charset="0"/>
                        </a:rPr>
                        <a:t>Thể hiện mục tiêu, mục đích giáo dục qua nội dung chương trình giáo dục (chính khoá và ngoại khoá); trình tự kiểm định nhà trường, đánh giá nhà trường từ bên trong và từ bên ngoài cũng như các kết quả đầu ra về xã hội và văn hoá của nhà trường </a:t>
                      </a:r>
                      <a:endParaRPr lang="en-US" sz="2400" b="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tc>
                <a:extLst>
                  <a:ext uri="{0D108BD9-81ED-4DB2-BD59-A6C34878D82A}">
                    <a16:rowId xmlns:a16="http://schemas.microsoft.com/office/drawing/2014/main" val="1762796051"/>
                  </a:ext>
                </a:extLst>
              </a:tr>
            </a:tbl>
          </a:graphicData>
        </a:graphic>
      </p:graphicFrame>
      <p:sp>
        <p:nvSpPr>
          <p:cNvPr id="5" name="Rectangle 1"/>
          <p:cNvSpPr>
            <a:spLocks noChangeArrowheads="1"/>
          </p:cNvSpPr>
          <p:nvPr/>
        </p:nvSpPr>
        <p:spPr bwMode="auto">
          <a:xfrm>
            <a:off x="803366" y="253525"/>
            <a:ext cx="7537268"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31800" eaLnBrk="0" fontAlgn="base" hangingPunct="0">
              <a:spcBef>
                <a:spcPct val="0"/>
              </a:spcBef>
              <a:spcAft>
                <a:spcPct val="0"/>
              </a:spcAft>
              <a:tabLst>
                <a:tab pos="227013" algn="l"/>
              </a:tabLst>
              <a:defRPr>
                <a:solidFill>
                  <a:schemeClr val="tx1"/>
                </a:solidFill>
                <a:latin typeface="Arial" panose="020B0604020202020204" pitchFamily="34" charset="0"/>
              </a:defRPr>
            </a:lvl1pPr>
            <a:lvl2pPr eaLnBrk="0" fontAlgn="base" hangingPunct="0">
              <a:spcBef>
                <a:spcPct val="0"/>
              </a:spcBef>
              <a:spcAft>
                <a:spcPct val="0"/>
              </a:spcAft>
              <a:tabLst>
                <a:tab pos="227013" algn="l"/>
              </a:tabLst>
              <a:defRPr>
                <a:solidFill>
                  <a:schemeClr val="tx1"/>
                </a:solidFill>
                <a:latin typeface="Arial" panose="020B0604020202020204" pitchFamily="34" charset="0"/>
              </a:defRPr>
            </a:lvl2pPr>
            <a:lvl3pPr eaLnBrk="0" fontAlgn="base" hangingPunct="0">
              <a:spcBef>
                <a:spcPct val="0"/>
              </a:spcBef>
              <a:spcAft>
                <a:spcPct val="0"/>
              </a:spcAft>
              <a:tabLst>
                <a:tab pos="227013" algn="l"/>
              </a:tabLst>
              <a:defRPr>
                <a:solidFill>
                  <a:schemeClr val="tx1"/>
                </a:solidFill>
                <a:latin typeface="Arial" panose="020B0604020202020204" pitchFamily="34" charset="0"/>
              </a:defRPr>
            </a:lvl3pPr>
            <a:lvl4pPr eaLnBrk="0" fontAlgn="base" hangingPunct="0">
              <a:spcBef>
                <a:spcPct val="0"/>
              </a:spcBef>
              <a:spcAft>
                <a:spcPct val="0"/>
              </a:spcAft>
              <a:tabLst>
                <a:tab pos="227013" algn="l"/>
              </a:tabLst>
              <a:defRPr>
                <a:solidFill>
                  <a:schemeClr val="tx1"/>
                </a:solidFill>
                <a:latin typeface="Arial" panose="020B0604020202020204" pitchFamily="34" charset="0"/>
              </a:defRPr>
            </a:lvl4pPr>
            <a:lvl5pPr eaLnBrk="0" fontAlgn="base" hangingPunct="0">
              <a:spcBef>
                <a:spcPct val="0"/>
              </a:spcBef>
              <a:spcAft>
                <a:spcPct val="0"/>
              </a:spcAft>
              <a:tabLst>
                <a:tab pos="227013" algn="l"/>
              </a:tabLst>
              <a:defRPr>
                <a:solidFill>
                  <a:schemeClr val="tx1"/>
                </a:solidFill>
                <a:latin typeface="Arial" panose="020B0604020202020204" pitchFamily="34" charset="0"/>
              </a:defRPr>
            </a:lvl5pPr>
            <a:lvl6pPr eaLnBrk="0" fontAlgn="base" hangingPunct="0">
              <a:spcBef>
                <a:spcPct val="0"/>
              </a:spcBef>
              <a:spcAft>
                <a:spcPct val="0"/>
              </a:spcAft>
              <a:tabLst>
                <a:tab pos="227013" algn="l"/>
              </a:tabLst>
              <a:defRPr>
                <a:solidFill>
                  <a:schemeClr val="tx1"/>
                </a:solidFill>
                <a:latin typeface="Arial" panose="020B0604020202020204" pitchFamily="34" charset="0"/>
              </a:defRPr>
            </a:lvl6pPr>
            <a:lvl7pPr eaLnBrk="0" fontAlgn="base" hangingPunct="0">
              <a:spcBef>
                <a:spcPct val="0"/>
              </a:spcBef>
              <a:spcAft>
                <a:spcPct val="0"/>
              </a:spcAft>
              <a:tabLst>
                <a:tab pos="227013" algn="l"/>
              </a:tabLst>
              <a:defRPr>
                <a:solidFill>
                  <a:schemeClr val="tx1"/>
                </a:solidFill>
                <a:latin typeface="Arial" panose="020B0604020202020204" pitchFamily="34" charset="0"/>
              </a:defRPr>
            </a:lvl7pPr>
            <a:lvl8pPr eaLnBrk="0" fontAlgn="base" hangingPunct="0">
              <a:spcBef>
                <a:spcPct val="0"/>
              </a:spcBef>
              <a:spcAft>
                <a:spcPct val="0"/>
              </a:spcAft>
              <a:tabLst>
                <a:tab pos="227013" algn="l"/>
              </a:tabLst>
              <a:defRPr>
                <a:solidFill>
                  <a:schemeClr val="tx1"/>
                </a:solidFill>
                <a:latin typeface="Arial" panose="020B0604020202020204" pitchFamily="34" charset="0"/>
              </a:defRPr>
            </a:lvl8pPr>
            <a:lvl9pPr eaLnBrk="0" fontAlgn="base" hangingPunct="0">
              <a:spcBef>
                <a:spcPct val="0"/>
              </a:spcBef>
              <a:spcAft>
                <a:spcPct val="0"/>
              </a:spcAft>
              <a:tabLst>
                <a:tab pos="227013" algn="l"/>
              </a:tabLst>
              <a:defRPr>
                <a:solidFill>
                  <a:schemeClr val="tx1"/>
                </a:solidFill>
                <a:latin typeface="Arial" panose="020B0604020202020204" pitchFamily="34" charset="0"/>
              </a:defRPr>
            </a:lvl9pPr>
          </a:lstStyle>
          <a:p>
            <a:pPr marL="0" marR="0" lvl="0" indent="431800" algn="l" defTabSz="914400" rtl="0" eaLnBrk="0" fontAlgn="base" latinLnBrk="0" hangingPunct="0">
              <a:lnSpc>
                <a:spcPct val="100000"/>
              </a:lnSpc>
              <a:spcBef>
                <a:spcPct val="0"/>
              </a:spcBef>
              <a:spcAft>
                <a:spcPct val="0"/>
              </a:spcAft>
              <a:buClrTx/>
              <a:buSzTx/>
              <a:buFontTx/>
              <a:buNone/>
              <a:tabLst>
                <a:tab pos="227013" algn="l"/>
              </a:tabLst>
            </a:pPr>
            <a:r>
              <a:rPr kumimoji="0" lang="en-US" altLang="en-US" sz="2600" b="1" i="1" u="none" strike="noStrike" cap="none" normalizeH="0" baseline="0" dirty="0" smtClean="0">
                <a:ln>
                  <a:noFill/>
                </a:ln>
                <a:solidFill>
                  <a:schemeClr val="tx1"/>
                </a:solidFill>
                <a:effectLst/>
                <a:latin typeface="+mj-lt"/>
                <a:ea typeface="Times New Roman" panose="02020603050405020304" pitchFamily="18" charset="0"/>
              </a:rPr>
              <a:t>- </a:t>
            </a:r>
            <a:r>
              <a:rPr kumimoji="0" lang="vi-VN" altLang="en-US" sz="2600" b="0" i="0" u="none" strike="noStrike" cap="none" normalizeH="0" baseline="0" dirty="0" smtClean="0">
                <a:ln>
                  <a:noFill/>
                </a:ln>
                <a:solidFill>
                  <a:schemeClr val="tx1"/>
                </a:solidFill>
                <a:effectLst/>
                <a:latin typeface="+mj-lt"/>
                <a:ea typeface="Times New Roman" panose="02020603050405020304" pitchFamily="18" charset="0"/>
              </a:rPr>
              <a:t>Các dấu hiệu đặc trưng của nhà trường</a:t>
            </a:r>
            <a:endParaRPr kumimoji="0" lang="en-US" altLang="en-US" sz="2600" b="0" i="0" u="none" strike="noStrike" cap="none" normalizeH="0" baseline="0" dirty="0" smtClean="0">
              <a:ln>
                <a:noFill/>
              </a:ln>
              <a:solidFill>
                <a:schemeClr val="tx1"/>
              </a:solidFill>
              <a:effectLst/>
              <a:latin typeface="+mj-lt"/>
            </a:endParaRPr>
          </a:p>
        </p:txBody>
      </p:sp>
    </p:spTree>
    <p:extLst>
      <p:ext uri="{BB962C8B-B14F-4D97-AF65-F5344CB8AC3E}">
        <p14:creationId xmlns:p14="http://schemas.microsoft.com/office/powerpoint/2010/main" val="390204878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902970" y="0"/>
            <a:ext cx="7537268"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31800" eaLnBrk="0" fontAlgn="base" hangingPunct="0">
              <a:spcBef>
                <a:spcPct val="0"/>
              </a:spcBef>
              <a:spcAft>
                <a:spcPct val="0"/>
              </a:spcAft>
              <a:tabLst>
                <a:tab pos="227013" algn="l"/>
              </a:tabLst>
              <a:defRPr>
                <a:solidFill>
                  <a:schemeClr val="tx1"/>
                </a:solidFill>
                <a:latin typeface="Arial" panose="020B0604020202020204" pitchFamily="34" charset="0"/>
              </a:defRPr>
            </a:lvl1pPr>
            <a:lvl2pPr eaLnBrk="0" fontAlgn="base" hangingPunct="0">
              <a:spcBef>
                <a:spcPct val="0"/>
              </a:spcBef>
              <a:spcAft>
                <a:spcPct val="0"/>
              </a:spcAft>
              <a:tabLst>
                <a:tab pos="227013" algn="l"/>
              </a:tabLst>
              <a:defRPr>
                <a:solidFill>
                  <a:schemeClr val="tx1"/>
                </a:solidFill>
                <a:latin typeface="Arial" panose="020B0604020202020204" pitchFamily="34" charset="0"/>
              </a:defRPr>
            </a:lvl2pPr>
            <a:lvl3pPr eaLnBrk="0" fontAlgn="base" hangingPunct="0">
              <a:spcBef>
                <a:spcPct val="0"/>
              </a:spcBef>
              <a:spcAft>
                <a:spcPct val="0"/>
              </a:spcAft>
              <a:tabLst>
                <a:tab pos="227013" algn="l"/>
              </a:tabLst>
              <a:defRPr>
                <a:solidFill>
                  <a:schemeClr val="tx1"/>
                </a:solidFill>
                <a:latin typeface="Arial" panose="020B0604020202020204" pitchFamily="34" charset="0"/>
              </a:defRPr>
            </a:lvl3pPr>
            <a:lvl4pPr eaLnBrk="0" fontAlgn="base" hangingPunct="0">
              <a:spcBef>
                <a:spcPct val="0"/>
              </a:spcBef>
              <a:spcAft>
                <a:spcPct val="0"/>
              </a:spcAft>
              <a:tabLst>
                <a:tab pos="227013" algn="l"/>
              </a:tabLst>
              <a:defRPr>
                <a:solidFill>
                  <a:schemeClr val="tx1"/>
                </a:solidFill>
                <a:latin typeface="Arial" panose="020B0604020202020204" pitchFamily="34" charset="0"/>
              </a:defRPr>
            </a:lvl4pPr>
            <a:lvl5pPr eaLnBrk="0" fontAlgn="base" hangingPunct="0">
              <a:spcBef>
                <a:spcPct val="0"/>
              </a:spcBef>
              <a:spcAft>
                <a:spcPct val="0"/>
              </a:spcAft>
              <a:tabLst>
                <a:tab pos="227013" algn="l"/>
              </a:tabLst>
              <a:defRPr>
                <a:solidFill>
                  <a:schemeClr val="tx1"/>
                </a:solidFill>
                <a:latin typeface="Arial" panose="020B0604020202020204" pitchFamily="34" charset="0"/>
              </a:defRPr>
            </a:lvl5pPr>
            <a:lvl6pPr eaLnBrk="0" fontAlgn="base" hangingPunct="0">
              <a:spcBef>
                <a:spcPct val="0"/>
              </a:spcBef>
              <a:spcAft>
                <a:spcPct val="0"/>
              </a:spcAft>
              <a:tabLst>
                <a:tab pos="227013" algn="l"/>
              </a:tabLst>
              <a:defRPr>
                <a:solidFill>
                  <a:schemeClr val="tx1"/>
                </a:solidFill>
                <a:latin typeface="Arial" panose="020B0604020202020204" pitchFamily="34" charset="0"/>
              </a:defRPr>
            </a:lvl6pPr>
            <a:lvl7pPr eaLnBrk="0" fontAlgn="base" hangingPunct="0">
              <a:spcBef>
                <a:spcPct val="0"/>
              </a:spcBef>
              <a:spcAft>
                <a:spcPct val="0"/>
              </a:spcAft>
              <a:tabLst>
                <a:tab pos="227013" algn="l"/>
              </a:tabLst>
              <a:defRPr>
                <a:solidFill>
                  <a:schemeClr val="tx1"/>
                </a:solidFill>
                <a:latin typeface="Arial" panose="020B0604020202020204" pitchFamily="34" charset="0"/>
              </a:defRPr>
            </a:lvl7pPr>
            <a:lvl8pPr eaLnBrk="0" fontAlgn="base" hangingPunct="0">
              <a:spcBef>
                <a:spcPct val="0"/>
              </a:spcBef>
              <a:spcAft>
                <a:spcPct val="0"/>
              </a:spcAft>
              <a:tabLst>
                <a:tab pos="227013" algn="l"/>
              </a:tabLst>
              <a:defRPr>
                <a:solidFill>
                  <a:schemeClr val="tx1"/>
                </a:solidFill>
                <a:latin typeface="Arial" panose="020B0604020202020204" pitchFamily="34" charset="0"/>
              </a:defRPr>
            </a:lvl8pPr>
            <a:lvl9pPr eaLnBrk="0" fontAlgn="base" hangingPunct="0">
              <a:spcBef>
                <a:spcPct val="0"/>
              </a:spcBef>
              <a:spcAft>
                <a:spcPct val="0"/>
              </a:spcAft>
              <a:tabLst>
                <a:tab pos="227013" algn="l"/>
              </a:tabLst>
              <a:defRPr>
                <a:solidFill>
                  <a:schemeClr val="tx1"/>
                </a:solidFill>
                <a:latin typeface="Arial" panose="020B0604020202020204" pitchFamily="34" charset="0"/>
              </a:defRPr>
            </a:lvl9pPr>
          </a:lstStyle>
          <a:p>
            <a:pPr marL="0" marR="0" lvl="0" indent="431800" algn="l" defTabSz="914400" rtl="0" eaLnBrk="0" fontAlgn="base" latinLnBrk="0" hangingPunct="0">
              <a:lnSpc>
                <a:spcPct val="100000"/>
              </a:lnSpc>
              <a:spcBef>
                <a:spcPct val="0"/>
              </a:spcBef>
              <a:spcAft>
                <a:spcPct val="0"/>
              </a:spcAft>
              <a:buClrTx/>
              <a:buSzTx/>
              <a:buFontTx/>
              <a:buNone/>
              <a:tabLst>
                <a:tab pos="227013" algn="l"/>
              </a:tabLst>
            </a:pPr>
            <a:r>
              <a:rPr kumimoji="0" lang="en-US" altLang="en-US" sz="2600" b="1" i="1" u="none" strike="noStrike" cap="none" normalizeH="0" baseline="0" dirty="0" smtClean="0">
                <a:ln>
                  <a:noFill/>
                </a:ln>
                <a:solidFill>
                  <a:schemeClr val="tx1"/>
                </a:solidFill>
                <a:effectLst/>
                <a:latin typeface="+mj-lt"/>
                <a:ea typeface="Times New Roman" panose="02020603050405020304" pitchFamily="18" charset="0"/>
              </a:rPr>
              <a:t>- </a:t>
            </a:r>
            <a:r>
              <a:rPr kumimoji="0" lang="vi-VN" altLang="en-US" sz="2600" b="0" i="0" u="none" strike="noStrike" cap="none" normalizeH="0" baseline="0" dirty="0" smtClean="0">
                <a:ln>
                  <a:noFill/>
                </a:ln>
                <a:solidFill>
                  <a:schemeClr val="tx1"/>
                </a:solidFill>
                <a:effectLst/>
                <a:latin typeface="+mj-lt"/>
                <a:ea typeface="Times New Roman" panose="02020603050405020304" pitchFamily="18" charset="0"/>
              </a:rPr>
              <a:t>Các dấu hiệu đặc trưng của nhà trường</a:t>
            </a:r>
            <a:endParaRPr kumimoji="0" lang="en-US" altLang="en-US" sz="2600" b="0" i="0" u="none" strike="noStrike" cap="none" normalizeH="0" baseline="0" dirty="0" smtClean="0">
              <a:ln>
                <a:noFill/>
              </a:ln>
              <a:solidFill>
                <a:schemeClr val="tx1"/>
              </a:solidFill>
              <a:effectLst/>
              <a:latin typeface="+mj-lt"/>
            </a:endParaRPr>
          </a:p>
        </p:txBody>
      </p:sp>
      <p:graphicFrame>
        <p:nvGraphicFramePr>
          <p:cNvPr id="5" name="Table 4"/>
          <p:cNvGraphicFramePr>
            <a:graphicFrameLocks noGrp="1"/>
          </p:cNvGraphicFramePr>
          <p:nvPr>
            <p:extLst>
              <p:ext uri="{D42A27DB-BD31-4B8C-83A1-F6EECF244321}">
                <p14:modId xmlns:p14="http://schemas.microsoft.com/office/powerpoint/2010/main" val="3835649175"/>
              </p:ext>
            </p:extLst>
          </p:nvPr>
        </p:nvGraphicFramePr>
        <p:xfrm>
          <a:off x="1" y="492441"/>
          <a:ext cx="9144000" cy="6365558"/>
        </p:xfrm>
        <a:graphic>
          <a:graphicData uri="http://schemas.openxmlformats.org/drawingml/2006/table">
            <a:tbl>
              <a:tblPr firstRow="1" firstCol="1" lastRow="1" lastCol="1" bandRow="1" bandCol="1">
                <a:tableStyleId>{5C22544A-7EE6-4342-B048-85BDC9FD1C3A}</a:tableStyleId>
              </a:tblPr>
              <a:tblGrid>
                <a:gridCol w="918547">
                  <a:extLst>
                    <a:ext uri="{9D8B030D-6E8A-4147-A177-3AD203B41FA5}">
                      <a16:colId xmlns:a16="http://schemas.microsoft.com/office/drawing/2014/main" val="173115291"/>
                    </a:ext>
                  </a:extLst>
                </a:gridCol>
                <a:gridCol w="1755259">
                  <a:extLst>
                    <a:ext uri="{9D8B030D-6E8A-4147-A177-3AD203B41FA5}">
                      <a16:colId xmlns:a16="http://schemas.microsoft.com/office/drawing/2014/main" val="2502686084"/>
                    </a:ext>
                  </a:extLst>
                </a:gridCol>
                <a:gridCol w="6470194">
                  <a:extLst>
                    <a:ext uri="{9D8B030D-6E8A-4147-A177-3AD203B41FA5}">
                      <a16:colId xmlns:a16="http://schemas.microsoft.com/office/drawing/2014/main" val="3265383399"/>
                    </a:ext>
                  </a:extLst>
                </a:gridCol>
              </a:tblGrid>
              <a:tr h="1872223">
                <a:tc>
                  <a:txBody>
                    <a:bodyPr/>
                    <a:lstStyle/>
                    <a:p>
                      <a:pPr indent="431800" algn="ctr">
                        <a:lnSpc>
                          <a:spcPct val="100000"/>
                        </a:lnSpc>
                        <a:spcBef>
                          <a:spcPts val="600"/>
                        </a:spcBef>
                        <a:spcAft>
                          <a:spcPts val="600"/>
                        </a:spcAft>
                        <a:tabLst>
                          <a:tab pos="226695" algn="l"/>
                        </a:tabLst>
                      </a:pPr>
                      <a:r>
                        <a:rPr lang="vi-VN" sz="2400" b="0" spc="10" dirty="0">
                          <a:effectLst/>
                          <a:latin typeface="Times New Roman" panose="02020603050405020304" pitchFamily="18" charset="0"/>
                          <a:cs typeface="Times New Roman" panose="02020603050405020304" pitchFamily="18" charset="0"/>
                        </a:rPr>
                        <a:t>3</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nchor="ctr"/>
                </a:tc>
                <a:tc>
                  <a:txBody>
                    <a:bodyPr/>
                    <a:lstStyle/>
                    <a:p>
                      <a:pPr indent="431800" algn="just">
                        <a:lnSpc>
                          <a:spcPct val="100000"/>
                        </a:lnSpc>
                        <a:spcBef>
                          <a:spcPts val="600"/>
                        </a:spcBef>
                        <a:spcAft>
                          <a:spcPts val="600"/>
                        </a:spcAft>
                        <a:tabLst>
                          <a:tab pos="226695" algn="l"/>
                        </a:tabLst>
                      </a:pPr>
                      <a:r>
                        <a:rPr lang="vi-VN" sz="2400" b="0" spc="10" dirty="0">
                          <a:effectLst/>
                          <a:latin typeface="Times New Roman" panose="02020603050405020304" pitchFamily="18" charset="0"/>
                          <a:cs typeface="Times New Roman" panose="02020603050405020304" pitchFamily="18" charset="0"/>
                        </a:rPr>
                        <a:t>Tổ chức và cấu trúc </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tc>
                <a:tc>
                  <a:txBody>
                    <a:bodyPr/>
                    <a:lstStyle/>
                    <a:p>
                      <a:pPr indent="431800" algn="just">
                        <a:lnSpc>
                          <a:spcPct val="100000"/>
                        </a:lnSpc>
                        <a:spcBef>
                          <a:spcPts val="600"/>
                        </a:spcBef>
                        <a:spcAft>
                          <a:spcPts val="600"/>
                        </a:spcAft>
                        <a:tabLst>
                          <a:tab pos="226695" algn="l"/>
                        </a:tabLst>
                      </a:pPr>
                      <a:r>
                        <a:rPr lang="vi-VN" sz="2400" b="0" spc="10" dirty="0">
                          <a:effectLst/>
                          <a:latin typeface="Times New Roman" panose="02020603050405020304" pitchFamily="18" charset="0"/>
                          <a:cs typeface="Times New Roman" panose="02020603050405020304" pitchFamily="18" charset="0"/>
                        </a:rPr>
                        <a:t>Thể hiện các hình thức tổ chức học tập (chính quy và không chính quy), vai trò khác nhau của nhà nước và tư nhân trong việc cung cấp giáo dục; sự tham gia của các tổ chức cộng đồng và sử dụng công nghệ thông tin – truyền thông (ICTs)</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tc>
                <a:extLst>
                  <a:ext uri="{0D108BD9-81ED-4DB2-BD59-A6C34878D82A}">
                    <a16:rowId xmlns:a16="http://schemas.microsoft.com/office/drawing/2014/main" val="784795271"/>
                  </a:ext>
                </a:extLst>
              </a:tr>
              <a:tr h="1872223">
                <a:tc>
                  <a:txBody>
                    <a:bodyPr/>
                    <a:lstStyle/>
                    <a:p>
                      <a:pPr indent="431800" algn="ctr">
                        <a:lnSpc>
                          <a:spcPct val="100000"/>
                        </a:lnSpc>
                        <a:spcBef>
                          <a:spcPts val="600"/>
                        </a:spcBef>
                        <a:spcAft>
                          <a:spcPts val="600"/>
                        </a:spcAft>
                        <a:tabLst>
                          <a:tab pos="226695" algn="l"/>
                        </a:tabLst>
                      </a:pPr>
                      <a:r>
                        <a:rPr lang="vi-VN" sz="2400" b="0" spc="10">
                          <a:effectLst/>
                          <a:latin typeface="Times New Roman" panose="02020603050405020304" pitchFamily="18" charset="0"/>
                          <a:cs typeface="Times New Roman" panose="02020603050405020304" pitchFamily="18" charset="0"/>
                        </a:rPr>
                        <a:t>4</a:t>
                      </a:r>
                      <a:endParaRPr lang="en-US" sz="24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nchor="ctr"/>
                </a:tc>
                <a:tc>
                  <a:txBody>
                    <a:bodyPr/>
                    <a:lstStyle/>
                    <a:p>
                      <a:pPr indent="431800" algn="just">
                        <a:lnSpc>
                          <a:spcPct val="100000"/>
                        </a:lnSpc>
                        <a:spcBef>
                          <a:spcPts val="600"/>
                        </a:spcBef>
                        <a:spcAft>
                          <a:spcPts val="600"/>
                        </a:spcAft>
                        <a:tabLst>
                          <a:tab pos="226695" algn="l"/>
                        </a:tabLst>
                      </a:pPr>
                      <a:r>
                        <a:rPr lang="vi-VN" sz="2400" b="0" spc="10">
                          <a:effectLst/>
                          <a:latin typeface="Times New Roman" panose="02020603050405020304" pitchFamily="18" charset="0"/>
                          <a:cs typeface="Times New Roman" panose="02020603050405020304" pitchFamily="18" charset="0"/>
                        </a:rPr>
                        <a:t>Các đặc trưng về địa – chính trị</a:t>
                      </a:r>
                      <a:endParaRPr lang="en-US" sz="24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tc>
                <a:tc>
                  <a:txBody>
                    <a:bodyPr/>
                    <a:lstStyle/>
                    <a:p>
                      <a:pPr indent="431800" algn="just">
                        <a:lnSpc>
                          <a:spcPct val="100000"/>
                        </a:lnSpc>
                        <a:spcBef>
                          <a:spcPts val="600"/>
                        </a:spcBef>
                        <a:spcAft>
                          <a:spcPts val="600"/>
                        </a:spcAft>
                        <a:tabLst>
                          <a:tab pos="226695" algn="l"/>
                        </a:tabLst>
                      </a:pPr>
                      <a:r>
                        <a:rPr lang="vi-VN" sz="2400" b="0" spc="10" dirty="0">
                          <a:effectLst/>
                          <a:latin typeface="Times New Roman" panose="02020603050405020304" pitchFamily="18" charset="0"/>
                          <a:cs typeface="Times New Roman" panose="02020603050405020304" pitchFamily="18" charset="0"/>
                        </a:rPr>
                        <a:t>Phản ánh môi trường và sự kết hợp giữa địa phương, quốc gia và quốc tế; quản lý nhà nước về giáo dục; việc cung cấp các dịch vụ giáo dục và phản ứng của nhà trường/hệ thống giáo dục đối với các sức ép từ bên ngoài. </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tc>
                <a:extLst>
                  <a:ext uri="{0D108BD9-81ED-4DB2-BD59-A6C34878D82A}">
                    <a16:rowId xmlns:a16="http://schemas.microsoft.com/office/drawing/2014/main" val="2336893698"/>
                  </a:ext>
                </a:extLst>
              </a:tr>
              <a:tr h="2621112">
                <a:tc>
                  <a:txBody>
                    <a:bodyPr/>
                    <a:lstStyle/>
                    <a:p>
                      <a:pPr indent="431800" algn="ctr">
                        <a:lnSpc>
                          <a:spcPct val="100000"/>
                        </a:lnSpc>
                        <a:spcBef>
                          <a:spcPts val="600"/>
                        </a:spcBef>
                        <a:spcAft>
                          <a:spcPts val="600"/>
                        </a:spcAft>
                        <a:tabLst>
                          <a:tab pos="226695" algn="l"/>
                        </a:tabLst>
                      </a:pPr>
                      <a:r>
                        <a:rPr lang="vi-VN" sz="2400" b="0" spc="10">
                          <a:effectLst/>
                          <a:latin typeface="Times New Roman" panose="02020603050405020304" pitchFamily="18" charset="0"/>
                          <a:cs typeface="Times New Roman" panose="02020603050405020304" pitchFamily="18" charset="0"/>
                        </a:rPr>
                        <a:t>5</a:t>
                      </a:r>
                      <a:endParaRPr lang="en-US" sz="24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nchor="ctr"/>
                </a:tc>
                <a:tc>
                  <a:txBody>
                    <a:bodyPr/>
                    <a:lstStyle/>
                    <a:p>
                      <a:pPr indent="431800" algn="just">
                        <a:lnSpc>
                          <a:spcPct val="100000"/>
                        </a:lnSpc>
                        <a:spcBef>
                          <a:spcPts val="600"/>
                        </a:spcBef>
                        <a:spcAft>
                          <a:spcPts val="600"/>
                        </a:spcAft>
                        <a:tabLst>
                          <a:tab pos="226695" algn="l"/>
                        </a:tabLst>
                      </a:pPr>
                      <a:r>
                        <a:rPr lang="vi-VN" sz="2400" b="0" spc="10">
                          <a:effectLst/>
                          <a:latin typeface="Times New Roman" panose="02020603050405020304" pitchFamily="18" charset="0"/>
                          <a:cs typeface="Times New Roman" panose="02020603050405020304" pitchFamily="18" charset="0"/>
                        </a:rPr>
                        <a:t>Về đội ngũ giáo viên </a:t>
                      </a:r>
                      <a:endParaRPr lang="en-US" sz="24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tc>
                <a:tc>
                  <a:txBody>
                    <a:bodyPr/>
                    <a:lstStyle/>
                    <a:p>
                      <a:pPr indent="431800" algn="just">
                        <a:lnSpc>
                          <a:spcPct val="100000"/>
                        </a:lnSpc>
                        <a:spcBef>
                          <a:spcPts val="600"/>
                        </a:spcBef>
                        <a:spcAft>
                          <a:spcPts val="600"/>
                        </a:spcAft>
                        <a:tabLst>
                          <a:tab pos="226695" algn="l"/>
                        </a:tabLst>
                      </a:pPr>
                      <a:r>
                        <a:rPr lang="vi-VN" sz="2400" b="0" spc="10" dirty="0">
                          <a:effectLst/>
                          <a:latin typeface="Times New Roman" panose="02020603050405020304" pitchFamily="18" charset="0"/>
                          <a:cs typeface="Times New Roman" panose="02020603050405020304" pitchFamily="18" charset="0"/>
                        </a:rPr>
                        <a:t>Về trách nhiệm, sứ mạng của đội ngũ giáo viên trong nhà trường, hệ thống học tập cũng như các điều kiện sống, tình trạng, sự nghiệp của giáo viên,... Nó bao gồm mạng lưới, khuyến khích, sự tôn trọng.. cũng như ranh giới giữa vai trò của giáo viên và sinh viên, cha mẹ học sinh.. trong và ngoài nhà trường (giáo dục) </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0540" marR="40540" marT="0" marB="0"/>
                </a:tc>
                <a:extLst>
                  <a:ext uri="{0D108BD9-81ED-4DB2-BD59-A6C34878D82A}">
                    <a16:rowId xmlns:a16="http://schemas.microsoft.com/office/drawing/2014/main" val="2454716757"/>
                  </a:ext>
                </a:extLst>
              </a:tr>
            </a:tbl>
          </a:graphicData>
        </a:graphic>
      </p:graphicFrame>
    </p:spTree>
    <p:extLst>
      <p:ext uri="{BB962C8B-B14F-4D97-AF65-F5344CB8AC3E}">
        <p14:creationId xmlns:p14="http://schemas.microsoft.com/office/powerpoint/2010/main" val="40797585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92332" y="52252"/>
            <a:ext cx="8151222" cy="892552"/>
          </a:xfrm>
          <a:prstGeom prst="rect">
            <a:avLst/>
          </a:prstGeom>
        </p:spPr>
        <p:txBody>
          <a:bodyPr wrap="square">
            <a:spAutoFit/>
          </a:bodyPr>
          <a:lstStyle/>
          <a:p>
            <a:pPr indent="252095" algn="just">
              <a:spcBef>
                <a:spcPts val="400"/>
              </a:spcBef>
              <a:spcAft>
                <a:spcPts val="100"/>
              </a:spcAft>
              <a:tabLst>
                <a:tab pos="226695" algn="l"/>
              </a:tabLst>
            </a:pPr>
            <a:r>
              <a:rPr lang="en-US" sz="2600" spc="-10" dirty="0" err="1" smtClean="0">
                <a:latin typeface="+mj-lt"/>
                <a:ea typeface="Times New Roman" panose="02020603050405020304" pitchFamily="18" charset="0"/>
              </a:rPr>
              <a:t>Có</a:t>
            </a:r>
            <a:r>
              <a:rPr lang="en-US" sz="2600" spc="-10" dirty="0" smtClean="0">
                <a:latin typeface="+mj-lt"/>
                <a:ea typeface="Times New Roman" panose="02020603050405020304" pitchFamily="18" charset="0"/>
              </a:rPr>
              <a:t> </a:t>
            </a:r>
            <a:r>
              <a:rPr lang="vi-VN" sz="2600" spc="-10" dirty="0" smtClean="0">
                <a:latin typeface="+mj-lt"/>
                <a:ea typeface="Times New Roman" panose="02020603050405020304" pitchFamily="18" charset="0"/>
              </a:rPr>
              <a:t>6 </a:t>
            </a:r>
            <a:r>
              <a:rPr lang="vi-VN" sz="2600" spc="-10" dirty="0">
                <a:latin typeface="+mj-lt"/>
                <a:ea typeface="Times New Roman" panose="02020603050405020304" pitchFamily="18" charset="0"/>
              </a:rPr>
              <a:t>kịch bản cụ thể cho loại hình cơ sở GDNN. Cụ thể như sau</a:t>
            </a:r>
            <a:r>
              <a:rPr lang="en-US" sz="2600" spc="-10" dirty="0">
                <a:latin typeface="+mj-lt"/>
                <a:ea typeface="Times New Roman" panose="02020603050405020304" pitchFamily="18" charset="0"/>
              </a:rPr>
              <a:t>:</a:t>
            </a:r>
            <a:endParaRPr lang="en-US" sz="2600" dirty="0">
              <a:latin typeface="+mj-lt"/>
              <a:ea typeface="Times New Roman" panose="02020603050405020304" pitchFamily="18" charset="0"/>
            </a:endParaRPr>
          </a:p>
        </p:txBody>
      </p:sp>
      <p:sp>
        <p:nvSpPr>
          <p:cNvPr id="16" name="Rectangle 27"/>
          <p:cNvSpPr>
            <a:spLocks noChangeArrowheads="1"/>
          </p:cNvSpPr>
          <p:nvPr/>
        </p:nvSpPr>
        <p:spPr bwMode="auto">
          <a:xfrm>
            <a:off x="4940311" y="1018646"/>
            <a:ext cx="257692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31800" eaLnBrk="0" fontAlgn="base" hangingPunct="0">
              <a:spcBef>
                <a:spcPct val="0"/>
              </a:spcBef>
              <a:spcAft>
                <a:spcPct val="0"/>
              </a:spcAft>
              <a:tabLst>
                <a:tab pos="227013" algn="l"/>
              </a:tabLst>
              <a:defRPr>
                <a:solidFill>
                  <a:schemeClr val="tx1"/>
                </a:solidFill>
                <a:latin typeface="Arial" panose="020B0604020202020204" pitchFamily="34" charset="0"/>
              </a:defRPr>
            </a:lvl1pPr>
            <a:lvl2pPr eaLnBrk="0" fontAlgn="base" hangingPunct="0">
              <a:spcBef>
                <a:spcPct val="0"/>
              </a:spcBef>
              <a:spcAft>
                <a:spcPct val="0"/>
              </a:spcAft>
              <a:tabLst>
                <a:tab pos="227013" algn="l"/>
              </a:tabLst>
              <a:defRPr>
                <a:solidFill>
                  <a:schemeClr val="tx1"/>
                </a:solidFill>
                <a:latin typeface="Arial" panose="020B0604020202020204" pitchFamily="34" charset="0"/>
              </a:defRPr>
            </a:lvl2pPr>
            <a:lvl3pPr eaLnBrk="0" fontAlgn="base" hangingPunct="0">
              <a:spcBef>
                <a:spcPct val="0"/>
              </a:spcBef>
              <a:spcAft>
                <a:spcPct val="0"/>
              </a:spcAft>
              <a:tabLst>
                <a:tab pos="227013" algn="l"/>
              </a:tabLst>
              <a:defRPr>
                <a:solidFill>
                  <a:schemeClr val="tx1"/>
                </a:solidFill>
                <a:latin typeface="Arial" panose="020B0604020202020204" pitchFamily="34" charset="0"/>
              </a:defRPr>
            </a:lvl3pPr>
            <a:lvl4pPr eaLnBrk="0" fontAlgn="base" hangingPunct="0">
              <a:spcBef>
                <a:spcPct val="0"/>
              </a:spcBef>
              <a:spcAft>
                <a:spcPct val="0"/>
              </a:spcAft>
              <a:tabLst>
                <a:tab pos="227013" algn="l"/>
              </a:tabLst>
              <a:defRPr>
                <a:solidFill>
                  <a:schemeClr val="tx1"/>
                </a:solidFill>
                <a:latin typeface="Arial" panose="020B0604020202020204" pitchFamily="34" charset="0"/>
              </a:defRPr>
            </a:lvl4pPr>
            <a:lvl5pPr eaLnBrk="0" fontAlgn="base" hangingPunct="0">
              <a:spcBef>
                <a:spcPct val="0"/>
              </a:spcBef>
              <a:spcAft>
                <a:spcPct val="0"/>
              </a:spcAft>
              <a:tabLst>
                <a:tab pos="227013" algn="l"/>
              </a:tabLst>
              <a:defRPr>
                <a:solidFill>
                  <a:schemeClr val="tx1"/>
                </a:solidFill>
                <a:latin typeface="Arial" panose="020B0604020202020204" pitchFamily="34" charset="0"/>
              </a:defRPr>
            </a:lvl5pPr>
            <a:lvl6pPr eaLnBrk="0" fontAlgn="base" hangingPunct="0">
              <a:spcBef>
                <a:spcPct val="0"/>
              </a:spcBef>
              <a:spcAft>
                <a:spcPct val="0"/>
              </a:spcAft>
              <a:tabLst>
                <a:tab pos="227013" algn="l"/>
              </a:tabLst>
              <a:defRPr>
                <a:solidFill>
                  <a:schemeClr val="tx1"/>
                </a:solidFill>
                <a:latin typeface="Arial" panose="020B0604020202020204" pitchFamily="34" charset="0"/>
              </a:defRPr>
            </a:lvl6pPr>
            <a:lvl7pPr eaLnBrk="0" fontAlgn="base" hangingPunct="0">
              <a:spcBef>
                <a:spcPct val="0"/>
              </a:spcBef>
              <a:spcAft>
                <a:spcPct val="0"/>
              </a:spcAft>
              <a:tabLst>
                <a:tab pos="227013" algn="l"/>
              </a:tabLst>
              <a:defRPr>
                <a:solidFill>
                  <a:schemeClr val="tx1"/>
                </a:solidFill>
                <a:latin typeface="Arial" panose="020B0604020202020204" pitchFamily="34" charset="0"/>
              </a:defRPr>
            </a:lvl7pPr>
            <a:lvl8pPr eaLnBrk="0" fontAlgn="base" hangingPunct="0">
              <a:spcBef>
                <a:spcPct val="0"/>
              </a:spcBef>
              <a:spcAft>
                <a:spcPct val="0"/>
              </a:spcAft>
              <a:tabLst>
                <a:tab pos="227013" algn="l"/>
              </a:tabLst>
              <a:defRPr>
                <a:solidFill>
                  <a:schemeClr val="tx1"/>
                </a:solidFill>
                <a:latin typeface="Arial" panose="020B0604020202020204" pitchFamily="34" charset="0"/>
              </a:defRPr>
            </a:lvl8pPr>
            <a:lvl9pPr eaLnBrk="0" fontAlgn="base" hangingPunct="0">
              <a:spcBef>
                <a:spcPct val="0"/>
              </a:spcBef>
              <a:spcAft>
                <a:spcPct val="0"/>
              </a:spcAft>
              <a:tabLst>
                <a:tab pos="227013" algn="l"/>
              </a:tabLst>
              <a:defRPr>
                <a:solidFill>
                  <a:schemeClr val="tx1"/>
                </a:solidFill>
                <a:latin typeface="Arial" panose="020B0604020202020204" pitchFamily="34" charset="0"/>
              </a:defRPr>
            </a:lvl9pPr>
          </a:lstStyle>
          <a:p>
            <a:pPr marL="0" marR="0" lvl="0" indent="431800" algn="l" defTabSz="914400" rtl="0" eaLnBrk="0" fontAlgn="base" latinLnBrk="0" hangingPunct="0">
              <a:lnSpc>
                <a:spcPct val="100000"/>
              </a:lnSpc>
              <a:spcBef>
                <a:spcPct val="0"/>
              </a:spcBef>
              <a:spcAft>
                <a:spcPct val="0"/>
              </a:spcAft>
              <a:buClrTx/>
              <a:buSzTx/>
              <a:buFontTx/>
              <a:buNone/>
              <a:tabLst>
                <a:tab pos="227013" algn="l"/>
              </a:tabLst>
            </a:pPr>
            <a:r>
              <a:rPr kumimoji="0" lang="nb-NO" altLang="en-US" sz="20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Học suốt đời</a:t>
            </a:r>
            <a:endParaRPr kumimoji="0" lang="en-US" altLang="en-US"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431800" algn="l" defTabSz="914400" rtl="0" eaLnBrk="0" fontAlgn="base" latinLnBrk="0" hangingPunct="0">
              <a:lnSpc>
                <a:spcPct val="100000"/>
              </a:lnSpc>
              <a:spcBef>
                <a:spcPct val="0"/>
              </a:spcBef>
              <a:spcAft>
                <a:spcPct val="0"/>
              </a:spcAft>
              <a:buClrTx/>
              <a:buSzTx/>
              <a:buFontTx/>
              <a:buNone/>
              <a:tabLst>
                <a:tab pos="227013" algn="l"/>
              </a:tabLst>
            </a:pPr>
            <a:endParaRPr kumimoji="0" lang="en-US" altLang="en-US"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nvGrpSpPr>
          <p:cNvPr id="17" name="Group 16"/>
          <p:cNvGrpSpPr>
            <a:grpSpLocks/>
          </p:cNvGrpSpPr>
          <p:nvPr/>
        </p:nvGrpSpPr>
        <p:grpSpPr bwMode="auto">
          <a:xfrm>
            <a:off x="862149" y="1476103"/>
            <a:ext cx="7524205" cy="4366678"/>
            <a:chOff x="1619" y="2304"/>
            <a:chExt cx="7987" cy="3243"/>
          </a:xfrm>
        </p:grpSpPr>
        <p:cxnSp>
          <p:nvCxnSpPr>
            <p:cNvPr id="18" name="Line 38"/>
            <p:cNvCxnSpPr>
              <a:cxnSpLocks noChangeShapeType="1"/>
            </p:cNvCxnSpPr>
            <p:nvPr/>
          </p:nvCxnSpPr>
          <p:spPr bwMode="auto">
            <a:xfrm>
              <a:off x="2376" y="4171"/>
              <a:ext cx="692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 name="Line 39"/>
            <p:cNvCxnSpPr>
              <a:cxnSpLocks noChangeShapeType="1"/>
            </p:cNvCxnSpPr>
            <p:nvPr/>
          </p:nvCxnSpPr>
          <p:spPr bwMode="auto">
            <a:xfrm>
              <a:off x="5693" y="2304"/>
              <a:ext cx="0" cy="32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0" name="Text Box 40"/>
            <p:cNvSpPr txBox="1">
              <a:spLocks noChangeArrowheads="1"/>
            </p:cNvSpPr>
            <p:nvPr/>
          </p:nvSpPr>
          <p:spPr bwMode="auto">
            <a:xfrm>
              <a:off x="2853" y="4542"/>
              <a:ext cx="1657" cy="851"/>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sz="200" dirty="0">
                  <a:effectLst/>
                  <a:latin typeface="Arial" panose="020B0604020202020204" pitchFamily="34"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ctr">
                <a:spcBef>
                  <a:spcPts val="600"/>
                </a:spcBef>
                <a:spcAft>
                  <a:spcPts val="0"/>
                </a:spcAf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1/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Mô</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truyền</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thống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1" name="Text Box 41"/>
            <p:cNvSpPr txBox="1">
              <a:spLocks noChangeArrowheads="1"/>
            </p:cNvSpPr>
            <p:nvPr/>
          </p:nvSpPr>
          <p:spPr bwMode="auto">
            <a:xfrm>
              <a:off x="5948" y="4617"/>
              <a:ext cx="2036" cy="801"/>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sz="200" dirty="0">
                  <a:effectLst/>
                  <a:latin typeface="Arial" panose="020B0604020202020204" pitchFamily="34"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ctr">
                <a:spcBef>
                  <a:spcPts val="600"/>
                </a:spcBef>
                <a:spcAft>
                  <a:spcPts val="0"/>
                </a:spcAf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2/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Mô</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dịch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vụ</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doanh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nghiệp</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 Box 42"/>
            <p:cNvSpPr txBox="1">
              <a:spLocks noChangeArrowheads="1"/>
            </p:cNvSpPr>
            <p:nvPr/>
          </p:nvSpPr>
          <p:spPr bwMode="auto">
            <a:xfrm>
              <a:off x="8100" y="4577"/>
              <a:ext cx="1506" cy="886"/>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sz="300" dirty="0">
                  <a:effectLst/>
                  <a:latin typeface="Arial" panose="020B0604020202020204" pitchFamily="34"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ctr">
                <a:spcBef>
                  <a:spcPts val="600"/>
                </a:spcBef>
                <a:spcAft>
                  <a:spcPts val="0"/>
                </a:spcAf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Mô</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tự</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do</a:t>
              </a:r>
            </a:p>
          </p:txBody>
        </p:sp>
        <p:sp>
          <p:nvSpPr>
            <p:cNvPr id="23" name="Text Box 43"/>
            <p:cNvSpPr txBox="1">
              <a:spLocks noChangeArrowheads="1"/>
            </p:cNvSpPr>
            <p:nvPr/>
          </p:nvSpPr>
          <p:spPr bwMode="auto">
            <a:xfrm>
              <a:off x="1619" y="3035"/>
              <a:ext cx="3016" cy="690"/>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sz="800" dirty="0">
                  <a:effectLst/>
                  <a:latin typeface="Arial" panose="020B0604020202020204" pitchFamily="34"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ctr">
                <a:spcBef>
                  <a:spcPts val="600"/>
                </a:spcBef>
                <a:spcAft>
                  <a:spcPts val="0"/>
                </a:spcAf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4/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mở</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suốt</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đời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4" name="Text Box 44"/>
            <p:cNvSpPr txBox="1">
              <a:spLocks noChangeArrowheads="1"/>
            </p:cNvSpPr>
            <p:nvPr/>
          </p:nvSpPr>
          <p:spPr bwMode="auto">
            <a:xfrm>
              <a:off x="5948" y="3035"/>
              <a:ext cx="1356" cy="710"/>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5/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mạng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lưới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5" name="Text Box 45"/>
            <p:cNvSpPr txBox="1">
              <a:spLocks noChangeArrowheads="1"/>
            </p:cNvSpPr>
            <p:nvPr/>
          </p:nvSpPr>
          <p:spPr bwMode="auto">
            <a:xfrm>
              <a:off x="7443" y="2387"/>
              <a:ext cx="1355" cy="886"/>
            </a:xfrm>
            <a:prstGeom prst="rect">
              <a:avLst/>
            </a:prstGeom>
            <a:solidFill>
              <a:srgbClr val="FFFF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6/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Đa</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dạng</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hoá</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tan </a:t>
              </a:r>
              <a:r>
                <a:rPr lang="en-US" sz="2000" dirty="0" err="1">
                  <a:effectLst/>
                  <a:latin typeface="Times New Roman" panose="02020603050405020304" pitchFamily="18" charset="0"/>
                  <a:ea typeface="Times New Roman" panose="02020603050405020304" pitchFamily="18" charset="0"/>
                  <a:cs typeface="Times New Roman" panose="02020603050405020304" pitchFamily="18" charset="0"/>
                </a:rPr>
                <a:t>rã</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6" name="Rectangle 34"/>
          <p:cNvSpPr>
            <a:spLocks noChangeArrowheads="1"/>
          </p:cNvSpPr>
          <p:nvPr/>
        </p:nvSpPr>
        <p:spPr bwMode="auto">
          <a:xfrm>
            <a:off x="-316686" y="3148272"/>
            <a:ext cx="9443611"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31800" eaLnBrk="0" fontAlgn="base" hangingPunct="0">
              <a:spcBef>
                <a:spcPct val="0"/>
              </a:spcBef>
              <a:spcAft>
                <a:spcPct val="0"/>
              </a:spcAft>
              <a:tabLst>
                <a:tab pos="227013" algn="l"/>
              </a:tabLst>
              <a:defRPr>
                <a:solidFill>
                  <a:schemeClr val="tx1"/>
                </a:solidFill>
                <a:latin typeface="Arial" panose="020B0604020202020204" pitchFamily="34" charset="0"/>
              </a:defRPr>
            </a:lvl1pPr>
            <a:lvl2pPr eaLnBrk="0" fontAlgn="base" hangingPunct="0">
              <a:spcBef>
                <a:spcPct val="0"/>
              </a:spcBef>
              <a:spcAft>
                <a:spcPct val="0"/>
              </a:spcAft>
              <a:tabLst>
                <a:tab pos="227013" algn="l"/>
              </a:tabLst>
              <a:defRPr>
                <a:solidFill>
                  <a:schemeClr val="tx1"/>
                </a:solidFill>
                <a:latin typeface="Arial" panose="020B0604020202020204" pitchFamily="34" charset="0"/>
              </a:defRPr>
            </a:lvl2pPr>
            <a:lvl3pPr eaLnBrk="0" fontAlgn="base" hangingPunct="0">
              <a:spcBef>
                <a:spcPct val="0"/>
              </a:spcBef>
              <a:spcAft>
                <a:spcPct val="0"/>
              </a:spcAft>
              <a:tabLst>
                <a:tab pos="227013" algn="l"/>
              </a:tabLst>
              <a:defRPr>
                <a:solidFill>
                  <a:schemeClr val="tx1"/>
                </a:solidFill>
                <a:latin typeface="Arial" panose="020B0604020202020204" pitchFamily="34" charset="0"/>
              </a:defRPr>
            </a:lvl3pPr>
            <a:lvl4pPr eaLnBrk="0" fontAlgn="base" hangingPunct="0">
              <a:spcBef>
                <a:spcPct val="0"/>
              </a:spcBef>
              <a:spcAft>
                <a:spcPct val="0"/>
              </a:spcAft>
              <a:tabLst>
                <a:tab pos="227013" algn="l"/>
              </a:tabLst>
              <a:defRPr>
                <a:solidFill>
                  <a:schemeClr val="tx1"/>
                </a:solidFill>
                <a:latin typeface="Arial" panose="020B0604020202020204" pitchFamily="34" charset="0"/>
              </a:defRPr>
            </a:lvl4pPr>
            <a:lvl5pPr eaLnBrk="0" fontAlgn="base" hangingPunct="0">
              <a:spcBef>
                <a:spcPct val="0"/>
              </a:spcBef>
              <a:spcAft>
                <a:spcPct val="0"/>
              </a:spcAft>
              <a:tabLst>
                <a:tab pos="227013" algn="l"/>
              </a:tabLst>
              <a:defRPr>
                <a:solidFill>
                  <a:schemeClr val="tx1"/>
                </a:solidFill>
                <a:latin typeface="Arial" panose="020B0604020202020204" pitchFamily="34" charset="0"/>
              </a:defRPr>
            </a:lvl5pPr>
            <a:lvl6pPr eaLnBrk="0" fontAlgn="base" hangingPunct="0">
              <a:spcBef>
                <a:spcPct val="0"/>
              </a:spcBef>
              <a:spcAft>
                <a:spcPct val="0"/>
              </a:spcAft>
              <a:tabLst>
                <a:tab pos="227013" algn="l"/>
              </a:tabLst>
              <a:defRPr>
                <a:solidFill>
                  <a:schemeClr val="tx1"/>
                </a:solidFill>
                <a:latin typeface="Arial" panose="020B0604020202020204" pitchFamily="34" charset="0"/>
              </a:defRPr>
            </a:lvl6pPr>
            <a:lvl7pPr eaLnBrk="0" fontAlgn="base" hangingPunct="0">
              <a:spcBef>
                <a:spcPct val="0"/>
              </a:spcBef>
              <a:spcAft>
                <a:spcPct val="0"/>
              </a:spcAft>
              <a:tabLst>
                <a:tab pos="227013" algn="l"/>
              </a:tabLst>
              <a:defRPr>
                <a:solidFill>
                  <a:schemeClr val="tx1"/>
                </a:solidFill>
                <a:latin typeface="Arial" panose="020B0604020202020204" pitchFamily="34" charset="0"/>
              </a:defRPr>
            </a:lvl7pPr>
            <a:lvl8pPr eaLnBrk="0" fontAlgn="base" hangingPunct="0">
              <a:spcBef>
                <a:spcPct val="0"/>
              </a:spcBef>
              <a:spcAft>
                <a:spcPct val="0"/>
              </a:spcAft>
              <a:tabLst>
                <a:tab pos="227013" algn="l"/>
              </a:tabLst>
              <a:defRPr>
                <a:solidFill>
                  <a:schemeClr val="tx1"/>
                </a:solidFill>
                <a:latin typeface="Arial" panose="020B0604020202020204" pitchFamily="34" charset="0"/>
              </a:defRPr>
            </a:lvl8pPr>
            <a:lvl9pPr eaLnBrk="0" fontAlgn="base" hangingPunct="0">
              <a:spcBef>
                <a:spcPct val="0"/>
              </a:spcBef>
              <a:spcAft>
                <a:spcPct val="0"/>
              </a:spcAft>
              <a:tabLst>
                <a:tab pos="227013" algn="l"/>
              </a:tabLst>
              <a:defRPr>
                <a:solidFill>
                  <a:schemeClr val="tx1"/>
                </a:solidFill>
                <a:latin typeface="Arial" panose="020B0604020202020204" pitchFamily="34" charset="0"/>
              </a:defRPr>
            </a:lvl9pPr>
          </a:lstStyle>
          <a:p>
            <a:pPr marL="0" marR="0" lvl="0" indent="431800" algn="l" defTabSz="914400" rtl="0" eaLnBrk="0" fontAlgn="base" latinLnBrk="0" hangingPunct="0">
              <a:lnSpc>
                <a:spcPct val="100000"/>
              </a:lnSpc>
              <a:spcBef>
                <a:spcPct val="0"/>
              </a:spcBef>
              <a:spcAft>
                <a:spcPct val="0"/>
              </a:spcAft>
              <a:buClrTx/>
              <a:buSzTx/>
              <a:buFontTx/>
              <a:buNone/>
              <a:tabLst>
                <a:tab pos="227013" algn="l"/>
              </a:tabLst>
            </a:pPr>
            <a:endParaRPr kumimoji="0" lang="en-US" altLang="en-US"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431800" algn="l" defTabSz="914400" rtl="0" eaLnBrk="0" fontAlgn="base" latinLnBrk="0" hangingPunct="0">
              <a:lnSpc>
                <a:spcPct val="100000"/>
              </a:lnSpc>
              <a:spcBef>
                <a:spcPct val="0"/>
              </a:spcBef>
              <a:spcAft>
                <a:spcPct val="0"/>
              </a:spcAft>
              <a:buClrTx/>
              <a:buSzTx/>
              <a:buFontTx/>
              <a:buNone/>
              <a:tabLst>
                <a:tab pos="227013" algn="l"/>
              </a:tabLst>
            </a:pPr>
            <a:r>
              <a:rPr kumimoji="0" lang="en-US" altLang="en-US"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r>
            <a:br>
              <a:rPr kumimoji="0" lang="en-US" altLang="en-US"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br>
            <a:endParaRPr kumimoji="0" lang="en-US" altLang="en-US"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431800" algn="l" defTabSz="914400" rtl="0" eaLnBrk="0" fontAlgn="base" latinLnBrk="0" hangingPunct="0">
              <a:lnSpc>
                <a:spcPct val="100000"/>
              </a:lnSpc>
              <a:spcBef>
                <a:spcPct val="0"/>
              </a:spcBef>
              <a:spcAft>
                <a:spcPct val="0"/>
              </a:spcAft>
              <a:buClrTx/>
              <a:buSzTx/>
              <a:buFontTx/>
              <a:buNone/>
              <a:tabLst>
                <a:tab pos="227013" algn="l"/>
              </a:tabLst>
            </a:pPr>
            <a:r>
              <a:rPr kumimoji="0" lang="nb-NO" altLang="en-US" sz="20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Số lượng hạn chế                                				Quy mô mở rộng</a:t>
            </a:r>
            <a:endParaRPr kumimoji="0" lang="en-US" altLang="en-US"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0" marR="0" lvl="0" indent="431800" algn="l" defTabSz="914400" rtl="0" eaLnBrk="0" fontAlgn="base" latinLnBrk="0" hangingPunct="0">
              <a:lnSpc>
                <a:spcPct val="100000"/>
              </a:lnSpc>
              <a:spcBef>
                <a:spcPct val="0"/>
              </a:spcBef>
              <a:spcAft>
                <a:spcPct val="0"/>
              </a:spcAft>
              <a:buClrTx/>
              <a:buSzTx/>
              <a:buFontTx/>
              <a:buNone/>
              <a:tabLst>
                <a:tab pos="227013" algn="l"/>
              </a:tabLst>
            </a:pPr>
            <a:endParaRPr kumimoji="0" lang="en-US" altLang="en-US" sz="2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27" name="Rectangle 26"/>
          <p:cNvSpPr/>
          <p:nvPr/>
        </p:nvSpPr>
        <p:spPr>
          <a:xfrm>
            <a:off x="1776547" y="5842781"/>
            <a:ext cx="5191069" cy="938719"/>
          </a:xfrm>
          <a:prstGeom prst="rect">
            <a:avLst/>
          </a:prstGeom>
        </p:spPr>
        <p:txBody>
          <a:bodyPr wrap="square">
            <a:spAutoFit/>
          </a:bodyPr>
          <a:lstStyle/>
          <a:p>
            <a:pPr indent="431800" algn="ctr">
              <a:lnSpc>
                <a:spcPct val="150000"/>
              </a:lnSpc>
              <a:spcBef>
                <a:spcPts val="600"/>
              </a:spcBef>
              <a:spcAft>
                <a:spcPts val="0"/>
              </a:spcAft>
              <a:tabLst>
                <a:tab pos="226695" algn="l"/>
              </a:tabLst>
            </a:pPr>
            <a:r>
              <a:rPr lang="nb-NO" sz="2000" b="1" dirty="0" smtClean="0">
                <a:effectLst/>
                <a:latin typeface="Times New Roman" panose="02020603050405020304" pitchFamily="18" charset="0"/>
                <a:ea typeface="Times New Roman" panose="02020603050405020304" pitchFamily="18" charset="0"/>
                <a:cs typeface="Times New Roman" panose="02020603050405020304" pitchFamily="18" charset="0"/>
              </a:rPr>
              <a:t>Giáo dục nghề nghiệp</a:t>
            </a:r>
            <a:endParaRPr lang="en-US" sz="2000" dirty="0">
              <a:latin typeface="Times New Roman" panose="02020603050405020304" pitchFamily="18" charset="0"/>
              <a:ea typeface="Times New Roman" panose="02020603050405020304" pitchFamily="18" charset="0"/>
              <a:cs typeface="Times New Roman" panose="02020603050405020304" pitchFamily="18" charset="0"/>
            </a:endParaRPr>
          </a:p>
          <a:p>
            <a:pPr algn="ctr">
              <a:spcBef>
                <a:spcPts val="600"/>
              </a:spcBef>
              <a:spcAft>
                <a:spcPts val="600"/>
              </a:spcAft>
              <a:tabLst>
                <a:tab pos="228600" algn="l"/>
              </a:tabLst>
            </a:pPr>
            <a:r>
              <a:rPr lang="vi-VN" sz="2000" b="1" dirty="0">
                <a:latin typeface="Times New Roman" panose="02020603050405020304" pitchFamily="18" charset="0"/>
                <a:ea typeface="Times New Roman" panose="02020603050405020304" pitchFamily="18" charset="0"/>
                <a:cs typeface="Times New Roman" panose="02020603050405020304" pitchFamily="18" charset="0"/>
              </a:rPr>
              <a:t>Hình </a:t>
            </a:r>
            <a:r>
              <a:rPr lang="en-US" sz="2000" b="1" dirty="0">
                <a:latin typeface="Times New Roman" panose="02020603050405020304" pitchFamily="18" charset="0"/>
                <a:ea typeface="Times New Roman" panose="02020603050405020304" pitchFamily="18" charset="0"/>
                <a:cs typeface="Times New Roman" panose="02020603050405020304" pitchFamily="18" charset="0"/>
              </a:rPr>
              <a:t>4</a:t>
            </a:r>
            <a:r>
              <a:rPr lang="vi-VN" sz="2000" b="1" dirty="0">
                <a:latin typeface="Times New Roman" panose="02020603050405020304" pitchFamily="18" charset="0"/>
                <a:ea typeface="Times New Roman" panose="02020603050405020304" pitchFamily="18" charset="0"/>
                <a:cs typeface="Times New Roman" panose="02020603050405020304" pitchFamily="18" charset="0"/>
              </a:rPr>
              <a:t>:</a:t>
            </a:r>
            <a:r>
              <a:rPr lang="vi-VN" sz="2000" dirty="0">
                <a:latin typeface="Times New Roman" panose="02020603050405020304" pitchFamily="18" charset="0"/>
                <a:ea typeface="Times New Roman" panose="02020603050405020304" pitchFamily="18" charset="0"/>
                <a:cs typeface="Times New Roman" panose="02020603050405020304" pitchFamily="18" charset="0"/>
              </a:rPr>
              <a:t> Các kịch bản cơ sở GDNN tương lai</a:t>
            </a:r>
            <a:endParaRPr lang="en-US" sz="2000"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58427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00114327"/>
              </p:ext>
            </p:extLst>
          </p:nvPr>
        </p:nvGraphicFramePr>
        <p:xfrm>
          <a:off x="0" y="953588"/>
          <a:ext cx="9143999" cy="5904411"/>
        </p:xfrm>
        <a:graphic>
          <a:graphicData uri="http://schemas.openxmlformats.org/drawingml/2006/table">
            <a:tbl>
              <a:tblPr firstRow="1" firstCol="1" lastRow="1" lastCol="1" bandRow="1" bandCol="1">
                <a:tableStyleId>{5C22544A-7EE6-4342-B048-85BDC9FD1C3A}</a:tableStyleId>
              </a:tblPr>
              <a:tblGrid>
                <a:gridCol w="696772">
                  <a:extLst>
                    <a:ext uri="{9D8B030D-6E8A-4147-A177-3AD203B41FA5}">
                      <a16:colId xmlns:a16="http://schemas.microsoft.com/office/drawing/2014/main" val="565025907"/>
                    </a:ext>
                  </a:extLst>
                </a:gridCol>
                <a:gridCol w="4142513">
                  <a:extLst>
                    <a:ext uri="{9D8B030D-6E8A-4147-A177-3AD203B41FA5}">
                      <a16:colId xmlns:a16="http://schemas.microsoft.com/office/drawing/2014/main" val="1469538756"/>
                    </a:ext>
                  </a:extLst>
                </a:gridCol>
                <a:gridCol w="689316">
                  <a:extLst>
                    <a:ext uri="{9D8B030D-6E8A-4147-A177-3AD203B41FA5}">
                      <a16:colId xmlns:a16="http://schemas.microsoft.com/office/drawing/2014/main" val="34570019"/>
                    </a:ext>
                  </a:extLst>
                </a:gridCol>
                <a:gridCol w="633047">
                  <a:extLst>
                    <a:ext uri="{9D8B030D-6E8A-4147-A177-3AD203B41FA5}">
                      <a16:colId xmlns:a16="http://schemas.microsoft.com/office/drawing/2014/main" val="119533187"/>
                    </a:ext>
                  </a:extLst>
                </a:gridCol>
                <a:gridCol w="759655">
                  <a:extLst>
                    <a:ext uri="{9D8B030D-6E8A-4147-A177-3AD203B41FA5}">
                      <a16:colId xmlns:a16="http://schemas.microsoft.com/office/drawing/2014/main" val="1673984444"/>
                    </a:ext>
                  </a:extLst>
                </a:gridCol>
                <a:gridCol w="675249">
                  <a:extLst>
                    <a:ext uri="{9D8B030D-6E8A-4147-A177-3AD203B41FA5}">
                      <a16:colId xmlns:a16="http://schemas.microsoft.com/office/drawing/2014/main" val="1342883362"/>
                    </a:ext>
                  </a:extLst>
                </a:gridCol>
                <a:gridCol w="661183">
                  <a:extLst>
                    <a:ext uri="{9D8B030D-6E8A-4147-A177-3AD203B41FA5}">
                      <a16:colId xmlns:a16="http://schemas.microsoft.com/office/drawing/2014/main" val="2577509808"/>
                    </a:ext>
                  </a:extLst>
                </a:gridCol>
                <a:gridCol w="886264">
                  <a:extLst>
                    <a:ext uri="{9D8B030D-6E8A-4147-A177-3AD203B41FA5}">
                      <a16:colId xmlns:a16="http://schemas.microsoft.com/office/drawing/2014/main" val="2008655369"/>
                    </a:ext>
                  </a:extLst>
                </a:gridCol>
              </a:tblGrid>
              <a:tr h="738219">
                <a:tc rowSpan="2">
                  <a:txBody>
                    <a:bodyPr/>
                    <a:lstStyle/>
                    <a:p>
                      <a:pPr indent="431800" algn="ctr">
                        <a:lnSpc>
                          <a:spcPct val="150000"/>
                        </a:lnSpc>
                        <a:spcBef>
                          <a:spcPts val="400"/>
                        </a:spcBef>
                        <a:spcAft>
                          <a:spcPts val="400"/>
                        </a:spcAft>
                        <a:tabLst>
                          <a:tab pos="226695" algn="l"/>
                        </a:tabLst>
                      </a:pPr>
                      <a:r>
                        <a:rPr lang="pl-PL" sz="2000" dirty="0">
                          <a:solidFill>
                            <a:schemeClr val="tx1"/>
                          </a:solidFill>
                          <a:effectLst/>
                          <a:latin typeface="Times New Roman" panose="02020603050405020304" pitchFamily="18" charset="0"/>
                          <a:cs typeface="Times New Roman" panose="02020603050405020304" pitchFamily="18" charset="0"/>
                        </a:rPr>
                        <a:t>STT</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rowSpan="2">
                  <a:txBody>
                    <a:bodyPr/>
                    <a:lstStyle/>
                    <a:p>
                      <a:pPr indent="431800" algn="ctr">
                        <a:lnSpc>
                          <a:spcPct val="150000"/>
                        </a:lnSpc>
                        <a:spcBef>
                          <a:spcPts val="400"/>
                        </a:spcBef>
                        <a:spcAft>
                          <a:spcPts val="400"/>
                        </a:spcAft>
                        <a:tabLst>
                          <a:tab pos="226695" algn="l"/>
                        </a:tabLst>
                      </a:pPr>
                      <a:r>
                        <a:rPr lang="pl-PL" sz="2000" dirty="0">
                          <a:solidFill>
                            <a:schemeClr val="tx1"/>
                          </a:solidFill>
                          <a:effectLst/>
                          <a:latin typeface="Times New Roman" panose="02020603050405020304" pitchFamily="18" charset="0"/>
                          <a:cs typeface="Times New Roman" panose="02020603050405020304" pitchFamily="18" charset="0"/>
                        </a:rPr>
                        <a:t>Các đặc trưng</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gridSpan="6">
                  <a:txBody>
                    <a:bodyPr/>
                    <a:lstStyle/>
                    <a:p>
                      <a:pPr indent="431800" algn="ctr">
                        <a:lnSpc>
                          <a:spcPct val="150000"/>
                        </a:lnSpc>
                        <a:spcBef>
                          <a:spcPts val="400"/>
                        </a:spcBef>
                        <a:spcAft>
                          <a:spcPts val="400"/>
                        </a:spcAft>
                        <a:tabLst>
                          <a:tab pos="226695" algn="l"/>
                        </a:tabLst>
                      </a:pPr>
                      <a:r>
                        <a:rPr lang="pl-PL" sz="2000">
                          <a:solidFill>
                            <a:schemeClr val="tx1"/>
                          </a:solidFill>
                          <a:effectLst/>
                          <a:latin typeface="Times New Roman" panose="02020603050405020304" pitchFamily="18" charset="0"/>
                          <a:cs typeface="Times New Roman" panose="02020603050405020304" pitchFamily="18" charset="0"/>
                        </a:rPr>
                        <a:t>Kịch bản</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1672975"/>
                  </a:ext>
                </a:extLst>
              </a:tr>
              <a:tr h="861032">
                <a:tc vMerge="1">
                  <a:txBody>
                    <a:bodyPr/>
                    <a:lstStyle/>
                    <a:p>
                      <a:endParaRPr lang="en-US"/>
                    </a:p>
                  </a:txBody>
                  <a:tcPr/>
                </a:tc>
                <a:tc vMerge="1">
                  <a:txBody>
                    <a:bodyPr/>
                    <a:lstStyle/>
                    <a:p>
                      <a:endParaRPr lang="en-US"/>
                    </a:p>
                  </a:txBody>
                  <a:tcPr/>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1</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2</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3</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4</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5</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6</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77696351"/>
                  </a:ext>
                </a:extLst>
              </a:tr>
              <a:tr h="861032">
                <a:tc>
                  <a:txBody>
                    <a:bodyPr/>
                    <a:lstStyle/>
                    <a:p>
                      <a:pPr indent="431800" algn="ctr">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1</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spc="-20" dirty="0">
                          <a:solidFill>
                            <a:schemeClr val="tx1"/>
                          </a:solidFill>
                          <a:effectLst/>
                          <a:latin typeface="Times New Roman" panose="02020603050405020304" pitchFamily="18" charset="0"/>
                          <a:cs typeface="Times New Roman" panose="02020603050405020304" pitchFamily="18" charset="0"/>
                        </a:rPr>
                        <a:t>Về sự lựa chọn/Giáo dục ban đầu/Sinh viên trẻ</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x</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x</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x</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 </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 </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 </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1380530"/>
                  </a:ext>
                </a:extLst>
              </a:tr>
              <a:tr h="861032">
                <a:tc>
                  <a:txBody>
                    <a:bodyPr/>
                    <a:lstStyle/>
                    <a:p>
                      <a:pPr indent="431800" algn="ctr">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2</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spc="-20" dirty="0">
                          <a:solidFill>
                            <a:schemeClr val="tx1"/>
                          </a:solidFill>
                          <a:effectLst/>
                          <a:latin typeface="Times New Roman" panose="02020603050405020304" pitchFamily="18" charset="0"/>
                          <a:cs typeface="Times New Roman" panose="02020603050405020304" pitchFamily="18" charset="0"/>
                        </a:rPr>
                        <a:t>Tính mở/Học suốt đời/Nhiều độ tuổi </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 </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 </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 </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x</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x</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x</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1327967"/>
                  </a:ext>
                </a:extLst>
              </a:tr>
              <a:tr h="861032">
                <a:tc>
                  <a:txBody>
                    <a:bodyPr/>
                    <a:lstStyle/>
                    <a:p>
                      <a:pPr indent="431800" algn="ctr">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3</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spc="-20" dirty="0">
                          <a:solidFill>
                            <a:schemeClr val="tx1"/>
                          </a:solidFill>
                          <a:effectLst/>
                          <a:latin typeface="Times New Roman" panose="02020603050405020304" pitchFamily="18" charset="0"/>
                          <a:cs typeface="Times New Roman" panose="02020603050405020304" pitchFamily="18" charset="0"/>
                        </a:rPr>
                        <a:t>Chủ yếu từ đầu tư của nhà nước/công</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x</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 </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 </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 </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 </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 </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13310972"/>
                  </a:ext>
                </a:extLst>
              </a:tr>
              <a:tr h="861032">
                <a:tc>
                  <a:txBody>
                    <a:bodyPr/>
                    <a:lstStyle/>
                    <a:p>
                      <a:pPr indent="431800" algn="ctr">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4</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spc="-20" dirty="0">
                          <a:solidFill>
                            <a:schemeClr val="tx1"/>
                          </a:solidFill>
                          <a:effectLst/>
                          <a:latin typeface="Times New Roman" panose="02020603050405020304" pitchFamily="18" charset="0"/>
                          <a:cs typeface="Times New Roman" panose="02020603050405020304" pitchFamily="18" charset="0"/>
                        </a:rPr>
                        <a:t>Kết hợp các nguồn đầu tư công và tư </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 </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x</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 </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x</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 </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 </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62196343"/>
                  </a:ext>
                </a:extLst>
              </a:tr>
              <a:tr h="861032">
                <a:tc>
                  <a:txBody>
                    <a:bodyPr/>
                    <a:lstStyle/>
                    <a:p>
                      <a:pPr indent="431800" algn="ctr">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5</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50000"/>
                        </a:lnSpc>
                        <a:spcBef>
                          <a:spcPts val="400"/>
                        </a:spcBef>
                        <a:spcAft>
                          <a:spcPts val="400"/>
                        </a:spcAft>
                        <a:tabLst>
                          <a:tab pos="226695" algn="l"/>
                        </a:tabLst>
                      </a:pPr>
                      <a:r>
                        <a:rPr lang="pl-PL" sz="2400" b="0" spc="-20" dirty="0">
                          <a:solidFill>
                            <a:schemeClr val="tx1"/>
                          </a:solidFill>
                          <a:effectLst/>
                          <a:latin typeface="Times New Roman" panose="02020603050405020304" pitchFamily="18" charset="0"/>
                          <a:cs typeface="Times New Roman" panose="02020603050405020304" pitchFamily="18" charset="0"/>
                        </a:rPr>
                        <a:t>Chủ yếu đầu tư từ tư nhân </a:t>
                      </a:r>
                      <a:endParaRPr lang="en-US" sz="24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 </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ctr">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 </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x</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a:solidFill>
                            <a:schemeClr val="tx1"/>
                          </a:solidFill>
                          <a:effectLst/>
                          <a:latin typeface="Times New Roman" panose="02020603050405020304" pitchFamily="18" charset="0"/>
                          <a:cs typeface="Times New Roman" panose="02020603050405020304" pitchFamily="18" charset="0"/>
                        </a:rPr>
                        <a:t> </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x</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just">
                        <a:lnSpc>
                          <a:spcPct val="150000"/>
                        </a:lnSpc>
                        <a:spcBef>
                          <a:spcPts val="400"/>
                        </a:spcBef>
                        <a:spcAft>
                          <a:spcPts val="400"/>
                        </a:spcAft>
                        <a:tabLst>
                          <a:tab pos="226695" algn="l"/>
                        </a:tabLst>
                      </a:pPr>
                      <a:r>
                        <a:rPr lang="pl-PL" sz="2000" spc="-20" dirty="0">
                          <a:solidFill>
                            <a:schemeClr val="tx1"/>
                          </a:solidFill>
                          <a:effectLst/>
                          <a:latin typeface="Times New Roman" panose="02020603050405020304" pitchFamily="18" charset="0"/>
                          <a:cs typeface="Times New Roman" panose="02020603050405020304" pitchFamily="18" charset="0"/>
                        </a:rPr>
                        <a:t> </a:t>
                      </a:r>
                      <a:endParaRPr lang="en-US"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78495488"/>
                  </a:ext>
                </a:extLst>
              </a:tr>
            </a:tbl>
          </a:graphicData>
        </a:graphic>
      </p:graphicFrame>
      <p:sp>
        <p:nvSpPr>
          <p:cNvPr id="5" name="Rectangle 1"/>
          <p:cNvSpPr>
            <a:spLocks noChangeArrowheads="1"/>
          </p:cNvSpPr>
          <p:nvPr/>
        </p:nvSpPr>
        <p:spPr bwMode="auto">
          <a:xfrm>
            <a:off x="326571" y="260283"/>
            <a:ext cx="850392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31800" eaLnBrk="0" fontAlgn="base" hangingPunct="0">
              <a:spcBef>
                <a:spcPct val="0"/>
              </a:spcBef>
              <a:spcAft>
                <a:spcPct val="0"/>
              </a:spcAft>
              <a:tabLst>
                <a:tab pos="227013" algn="l"/>
              </a:tabLst>
              <a:defRPr>
                <a:solidFill>
                  <a:schemeClr val="tx1"/>
                </a:solidFill>
                <a:latin typeface="Arial" panose="020B0604020202020204" pitchFamily="34" charset="0"/>
              </a:defRPr>
            </a:lvl1pPr>
            <a:lvl2pPr eaLnBrk="0" fontAlgn="base" hangingPunct="0">
              <a:spcBef>
                <a:spcPct val="0"/>
              </a:spcBef>
              <a:spcAft>
                <a:spcPct val="0"/>
              </a:spcAft>
              <a:tabLst>
                <a:tab pos="227013" algn="l"/>
              </a:tabLst>
              <a:defRPr>
                <a:solidFill>
                  <a:schemeClr val="tx1"/>
                </a:solidFill>
                <a:latin typeface="Arial" panose="020B0604020202020204" pitchFamily="34" charset="0"/>
              </a:defRPr>
            </a:lvl2pPr>
            <a:lvl3pPr eaLnBrk="0" fontAlgn="base" hangingPunct="0">
              <a:spcBef>
                <a:spcPct val="0"/>
              </a:spcBef>
              <a:spcAft>
                <a:spcPct val="0"/>
              </a:spcAft>
              <a:tabLst>
                <a:tab pos="227013" algn="l"/>
              </a:tabLst>
              <a:defRPr>
                <a:solidFill>
                  <a:schemeClr val="tx1"/>
                </a:solidFill>
                <a:latin typeface="Arial" panose="020B0604020202020204" pitchFamily="34" charset="0"/>
              </a:defRPr>
            </a:lvl3pPr>
            <a:lvl4pPr eaLnBrk="0" fontAlgn="base" hangingPunct="0">
              <a:spcBef>
                <a:spcPct val="0"/>
              </a:spcBef>
              <a:spcAft>
                <a:spcPct val="0"/>
              </a:spcAft>
              <a:tabLst>
                <a:tab pos="227013" algn="l"/>
              </a:tabLst>
              <a:defRPr>
                <a:solidFill>
                  <a:schemeClr val="tx1"/>
                </a:solidFill>
                <a:latin typeface="Arial" panose="020B0604020202020204" pitchFamily="34" charset="0"/>
              </a:defRPr>
            </a:lvl4pPr>
            <a:lvl5pPr eaLnBrk="0" fontAlgn="base" hangingPunct="0">
              <a:spcBef>
                <a:spcPct val="0"/>
              </a:spcBef>
              <a:spcAft>
                <a:spcPct val="0"/>
              </a:spcAft>
              <a:tabLst>
                <a:tab pos="227013" algn="l"/>
              </a:tabLst>
              <a:defRPr>
                <a:solidFill>
                  <a:schemeClr val="tx1"/>
                </a:solidFill>
                <a:latin typeface="Arial" panose="020B0604020202020204" pitchFamily="34" charset="0"/>
              </a:defRPr>
            </a:lvl5pPr>
            <a:lvl6pPr eaLnBrk="0" fontAlgn="base" hangingPunct="0">
              <a:spcBef>
                <a:spcPct val="0"/>
              </a:spcBef>
              <a:spcAft>
                <a:spcPct val="0"/>
              </a:spcAft>
              <a:tabLst>
                <a:tab pos="227013" algn="l"/>
              </a:tabLst>
              <a:defRPr>
                <a:solidFill>
                  <a:schemeClr val="tx1"/>
                </a:solidFill>
                <a:latin typeface="Arial" panose="020B0604020202020204" pitchFamily="34" charset="0"/>
              </a:defRPr>
            </a:lvl6pPr>
            <a:lvl7pPr eaLnBrk="0" fontAlgn="base" hangingPunct="0">
              <a:spcBef>
                <a:spcPct val="0"/>
              </a:spcBef>
              <a:spcAft>
                <a:spcPct val="0"/>
              </a:spcAft>
              <a:tabLst>
                <a:tab pos="227013" algn="l"/>
              </a:tabLst>
              <a:defRPr>
                <a:solidFill>
                  <a:schemeClr val="tx1"/>
                </a:solidFill>
                <a:latin typeface="Arial" panose="020B0604020202020204" pitchFamily="34" charset="0"/>
              </a:defRPr>
            </a:lvl7pPr>
            <a:lvl8pPr eaLnBrk="0" fontAlgn="base" hangingPunct="0">
              <a:spcBef>
                <a:spcPct val="0"/>
              </a:spcBef>
              <a:spcAft>
                <a:spcPct val="0"/>
              </a:spcAft>
              <a:tabLst>
                <a:tab pos="227013" algn="l"/>
              </a:tabLst>
              <a:defRPr>
                <a:solidFill>
                  <a:schemeClr val="tx1"/>
                </a:solidFill>
                <a:latin typeface="Arial" panose="020B0604020202020204" pitchFamily="34" charset="0"/>
              </a:defRPr>
            </a:lvl8pPr>
            <a:lvl9pPr eaLnBrk="0" fontAlgn="base" hangingPunct="0">
              <a:spcBef>
                <a:spcPct val="0"/>
              </a:spcBef>
              <a:spcAft>
                <a:spcPct val="0"/>
              </a:spcAft>
              <a:tabLst>
                <a:tab pos="227013" algn="l"/>
              </a:tabLst>
              <a:defRPr>
                <a:solidFill>
                  <a:schemeClr val="tx1"/>
                </a:solidFill>
                <a:latin typeface="Arial" panose="020B0604020202020204" pitchFamily="34" charset="0"/>
              </a:defRPr>
            </a:lvl9pPr>
          </a:lstStyle>
          <a:p>
            <a:pPr marL="0" marR="0" lvl="0" indent="431800" algn="l" defTabSz="914400" rtl="0" eaLnBrk="0" fontAlgn="base" latinLnBrk="0" hangingPunct="0">
              <a:lnSpc>
                <a:spcPct val="100000"/>
              </a:lnSpc>
              <a:spcBef>
                <a:spcPct val="0"/>
              </a:spcBef>
              <a:spcAft>
                <a:spcPct val="0"/>
              </a:spcAft>
              <a:buClrTx/>
              <a:buSzTx/>
              <a:buFontTx/>
              <a:buNone/>
              <a:tabLst>
                <a:tab pos="227013" algn="l"/>
              </a:tabLst>
            </a:pPr>
            <a:r>
              <a:rPr kumimoji="0" lang="en-US" altLang="en-US" sz="2600" b="1" i="1" u="none" strike="noStrike" cap="none" normalizeH="0" baseline="0" dirty="0" smtClean="0">
                <a:ln>
                  <a:noFill/>
                </a:ln>
                <a:solidFill>
                  <a:schemeClr val="tx1"/>
                </a:solidFill>
                <a:effectLst/>
                <a:latin typeface="+mj-lt"/>
                <a:ea typeface="Times New Roman" panose="02020603050405020304" pitchFamily="18" charset="0"/>
              </a:rPr>
              <a:t>- </a:t>
            </a:r>
            <a:r>
              <a:rPr kumimoji="0" lang="vi-VN" altLang="en-US" sz="2600" b="0" i="0" u="none" strike="noStrike" cap="none" normalizeH="0" baseline="0" dirty="0" smtClean="0">
                <a:ln>
                  <a:noFill/>
                </a:ln>
                <a:solidFill>
                  <a:schemeClr val="tx1"/>
                </a:solidFill>
                <a:effectLst/>
                <a:latin typeface="+mj-lt"/>
                <a:ea typeface="Times New Roman" panose="02020603050405020304" pitchFamily="18" charset="0"/>
              </a:rPr>
              <a:t>Các đặc trưng cơ bản ở các mô hình cơ sở GDNN</a:t>
            </a:r>
            <a:endParaRPr kumimoji="0" lang="en-US" altLang="en-US" sz="2600" b="0" i="0" u="none" strike="noStrike" cap="none" normalizeH="0" baseline="0" dirty="0" smtClean="0">
              <a:ln>
                <a:noFill/>
              </a:ln>
              <a:solidFill>
                <a:schemeClr val="tx1"/>
              </a:solidFill>
              <a:effectLst/>
              <a:latin typeface="+mj-lt"/>
            </a:endParaRPr>
          </a:p>
        </p:txBody>
      </p:sp>
    </p:spTree>
    <p:extLst>
      <p:ext uri="{BB962C8B-B14F-4D97-AF65-F5344CB8AC3E}">
        <p14:creationId xmlns:p14="http://schemas.microsoft.com/office/powerpoint/2010/main" val="397995916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640080" y="260285"/>
            <a:ext cx="850392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31800" eaLnBrk="0" fontAlgn="base" hangingPunct="0">
              <a:spcBef>
                <a:spcPct val="0"/>
              </a:spcBef>
              <a:spcAft>
                <a:spcPct val="0"/>
              </a:spcAft>
              <a:tabLst>
                <a:tab pos="227013" algn="l"/>
              </a:tabLst>
              <a:defRPr>
                <a:solidFill>
                  <a:schemeClr val="tx1"/>
                </a:solidFill>
                <a:latin typeface="Arial" panose="020B0604020202020204" pitchFamily="34" charset="0"/>
              </a:defRPr>
            </a:lvl1pPr>
            <a:lvl2pPr eaLnBrk="0" fontAlgn="base" hangingPunct="0">
              <a:spcBef>
                <a:spcPct val="0"/>
              </a:spcBef>
              <a:spcAft>
                <a:spcPct val="0"/>
              </a:spcAft>
              <a:tabLst>
                <a:tab pos="227013" algn="l"/>
              </a:tabLst>
              <a:defRPr>
                <a:solidFill>
                  <a:schemeClr val="tx1"/>
                </a:solidFill>
                <a:latin typeface="Arial" panose="020B0604020202020204" pitchFamily="34" charset="0"/>
              </a:defRPr>
            </a:lvl2pPr>
            <a:lvl3pPr eaLnBrk="0" fontAlgn="base" hangingPunct="0">
              <a:spcBef>
                <a:spcPct val="0"/>
              </a:spcBef>
              <a:spcAft>
                <a:spcPct val="0"/>
              </a:spcAft>
              <a:tabLst>
                <a:tab pos="227013" algn="l"/>
              </a:tabLst>
              <a:defRPr>
                <a:solidFill>
                  <a:schemeClr val="tx1"/>
                </a:solidFill>
                <a:latin typeface="Arial" panose="020B0604020202020204" pitchFamily="34" charset="0"/>
              </a:defRPr>
            </a:lvl3pPr>
            <a:lvl4pPr eaLnBrk="0" fontAlgn="base" hangingPunct="0">
              <a:spcBef>
                <a:spcPct val="0"/>
              </a:spcBef>
              <a:spcAft>
                <a:spcPct val="0"/>
              </a:spcAft>
              <a:tabLst>
                <a:tab pos="227013" algn="l"/>
              </a:tabLst>
              <a:defRPr>
                <a:solidFill>
                  <a:schemeClr val="tx1"/>
                </a:solidFill>
                <a:latin typeface="Arial" panose="020B0604020202020204" pitchFamily="34" charset="0"/>
              </a:defRPr>
            </a:lvl4pPr>
            <a:lvl5pPr eaLnBrk="0" fontAlgn="base" hangingPunct="0">
              <a:spcBef>
                <a:spcPct val="0"/>
              </a:spcBef>
              <a:spcAft>
                <a:spcPct val="0"/>
              </a:spcAft>
              <a:tabLst>
                <a:tab pos="227013" algn="l"/>
              </a:tabLst>
              <a:defRPr>
                <a:solidFill>
                  <a:schemeClr val="tx1"/>
                </a:solidFill>
                <a:latin typeface="Arial" panose="020B0604020202020204" pitchFamily="34" charset="0"/>
              </a:defRPr>
            </a:lvl5pPr>
            <a:lvl6pPr eaLnBrk="0" fontAlgn="base" hangingPunct="0">
              <a:spcBef>
                <a:spcPct val="0"/>
              </a:spcBef>
              <a:spcAft>
                <a:spcPct val="0"/>
              </a:spcAft>
              <a:tabLst>
                <a:tab pos="227013" algn="l"/>
              </a:tabLst>
              <a:defRPr>
                <a:solidFill>
                  <a:schemeClr val="tx1"/>
                </a:solidFill>
                <a:latin typeface="Arial" panose="020B0604020202020204" pitchFamily="34" charset="0"/>
              </a:defRPr>
            </a:lvl6pPr>
            <a:lvl7pPr eaLnBrk="0" fontAlgn="base" hangingPunct="0">
              <a:spcBef>
                <a:spcPct val="0"/>
              </a:spcBef>
              <a:spcAft>
                <a:spcPct val="0"/>
              </a:spcAft>
              <a:tabLst>
                <a:tab pos="227013" algn="l"/>
              </a:tabLst>
              <a:defRPr>
                <a:solidFill>
                  <a:schemeClr val="tx1"/>
                </a:solidFill>
                <a:latin typeface="Arial" panose="020B0604020202020204" pitchFamily="34" charset="0"/>
              </a:defRPr>
            </a:lvl7pPr>
            <a:lvl8pPr eaLnBrk="0" fontAlgn="base" hangingPunct="0">
              <a:spcBef>
                <a:spcPct val="0"/>
              </a:spcBef>
              <a:spcAft>
                <a:spcPct val="0"/>
              </a:spcAft>
              <a:tabLst>
                <a:tab pos="227013" algn="l"/>
              </a:tabLst>
              <a:defRPr>
                <a:solidFill>
                  <a:schemeClr val="tx1"/>
                </a:solidFill>
                <a:latin typeface="Arial" panose="020B0604020202020204" pitchFamily="34" charset="0"/>
              </a:defRPr>
            </a:lvl8pPr>
            <a:lvl9pPr eaLnBrk="0" fontAlgn="base" hangingPunct="0">
              <a:spcBef>
                <a:spcPct val="0"/>
              </a:spcBef>
              <a:spcAft>
                <a:spcPct val="0"/>
              </a:spcAft>
              <a:tabLst>
                <a:tab pos="227013" algn="l"/>
              </a:tabLst>
              <a:defRPr>
                <a:solidFill>
                  <a:schemeClr val="tx1"/>
                </a:solidFill>
                <a:latin typeface="Arial" panose="020B0604020202020204" pitchFamily="34" charset="0"/>
              </a:defRPr>
            </a:lvl9pPr>
          </a:lstStyle>
          <a:p>
            <a:pPr marL="0" marR="0" lvl="0" indent="431800" algn="l" defTabSz="914400" rtl="0" eaLnBrk="0" fontAlgn="base" latinLnBrk="0" hangingPunct="0">
              <a:lnSpc>
                <a:spcPct val="100000"/>
              </a:lnSpc>
              <a:spcBef>
                <a:spcPct val="0"/>
              </a:spcBef>
              <a:spcAft>
                <a:spcPct val="0"/>
              </a:spcAft>
              <a:buClrTx/>
              <a:buSzTx/>
              <a:buFontTx/>
              <a:buNone/>
              <a:tabLst>
                <a:tab pos="227013" algn="l"/>
              </a:tabLst>
            </a:pPr>
            <a:r>
              <a:rPr kumimoji="0" lang="en-US" altLang="en-US" sz="2600" b="1" i="1" u="none" strike="noStrike" cap="none" normalizeH="0" baseline="0" dirty="0" smtClean="0">
                <a:ln>
                  <a:noFill/>
                </a:ln>
                <a:solidFill>
                  <a:schemeClr val="tx1"/>
                </a:solidFill>
                <a:effectLst/>
                <a:latin typeface="+mj-lt"/>
                <a:ea typeface="Times New Roman" panose="02020603050405020304" pitchFamily="18" charset="0"/>
              </a:rPr>
              <a:t>-</a:t>
            </a:r>
            <a:r>
              <a:rPr kumimoji="0" lang="vi-VN" altLang="en-US" sz="2600" b="0" i="1" u="none" strike="noStrike" cap="none" normalizeH="0" baseline="0" dirty="0" smtClean="0">
                <a:ln>
                  <a:noFill/>
                </a:ln>
                <a:solidFill>
                  <a:schemeClr val="tx1"/>
                </a:solidFill>
                <a:effectLst/>
                <a:latin typeface="+mj-lt"/>
                <a:ea typeface="Times New Roman" panose="02020603050405020304" pitchFamily="18" charset="0"/>
              </a:rPr>
              <a:t> </a:t>
            </a:r>
            <a:r>
              <a:rPr kumimoji="0" lang="vi-VN" altLang="en-US" sz="2600" b="0" i="0" u="none" strike="noStrike" cap="none" normalizeH="0" baseline="0" dirty="0" smtClean="0">
                <a:ln>
                  <a:noFill/>
                </a:ln>
                <a:solidFill>
                  <a:schemeClr val="tx1"/>
                </a:solidFill>
                <a:effectLst/>
                <a:latin typeface="+mj-lt"/>
                <a:ea typeface="Times New Roman" panose="02020603050405020304" pitchFamily="18" charset="0"/>
              </a:rPr>
              <a:t>Các đặc trưng cơ bản ở các mô hình cơ sở GDNN</a:t>
            </a:r>
            <a:endParaRPr kumimoji="0" lang="en-US" altLang="en-US" sz="2600" b="0" i="0" u="none" strike="noStrike" cap="none" normalizeH="0" baseline="0" dirty="0" smtClean="0">
              <a:ln>
                <a:noFill/>
              </a:ln>
              <a:solidFill>
                <a:schemeClr val="tx1"/>
              </a:solidFill>
              <a:effectLst/>
              <a:latin typeface="+mj-lt"/>
            </a:endParaRPr>
          </a:p>
        </p:txBody>
      </p:sp>
      <p:graphicFrame>
        <p:nvGraphicFramePr>
          <p:cNvPr id="5" name="Table 4"/>
          <p:cNvGraphicFramePr>
            <a:graphicFrameLocks noGrp="1"/>
          </p:cNvGraphicFramePr>
          <p:nvPr>
            <p:extLst>
              <p:ext uri="{D42A27DB-BD31-4B8C-83A1-F6EECF244321}">
                <p14:modId xmlns:p14="http://schemas.microsoft.com/office/powerpoint/2010/main" val="256194731"/>
              </p:ext>
            </p:extLst>
          </p:nvPr>
        </p:nvGraphicFramePr>
        <p:xfrm>
          <a:off x="0" y="1149532"/>
          <a:ext cx="9144000" cy="5708468"/>
        </p:xfrm>
        <a:graphic>
          <a:graphicData uri="http://schemas.openxmlformats.org/drawingml/2006/table">
            <a:tbl>
              <a:tblPr firstRow="1" firstCol="1" lastRow="1" lastCol="1" bandRow="1" bandCol="1">
                <a:tableStyleId>{5C22544A-7EE6-4342-B048-85BDC9FD1C3A}</a:tableStyleId>
              </a:tblPr>
              <a:tblGrid>
                <a:gridCol w="881844">
                  <a:extLst>
                    <a:ext uri="{9D8B030D-6E8A-4147-A177-3AD203B41FA5}">
                      <a16:colId xmlns:a16="http://schemas.microsoft.com/office/drawing/2014/main" val="3496222329"/>
                    </a:ext>
                  </a:extLst>
                </a:gridCol>
                <a:gridCol w="3821936">
                  <a:extLst>
                    <a:ext uri="{9D8B030D-6E8A-4147-A177-3AD203B41FA5}">
                      <a16:colId xmlns:a16="http://schemas.microsoft.com/office/drawing/2014/main" val="593032617"/>
                    </a:ext>
                  </a:extLst>
                </a:gridCol>
                <a:gridCol w="891387">
                  <a:extLst>
                    <a:ext uri="{9D8B030D-6E8A-4147-A177-3AD203B41FA5}">
                      <a16:colId xmlns:a16="http://schemas.microsoft.com/office/drawing/2014/main" val="630790622"/>
                    </a:ext>
                  </a:extLst>
                </a:gridCol>
                <a:gridCol w="685682">
                  <a:extLst>
                    <a:ext uri="{9D8B030D-6E8A-4147-A177-3AD203B41FA5}">
                      <a16:colId xmlns:a16="http://schemas.microsoft.com/office/drawing/2014/main" val="3980983439"/>
                    </a:ext>
                  </a:extLst>
                </a:gridCol>
                <a:gridCol w="699396">
                  <a:extLst>
                    <a:ext uri="{9D8B030D-6E8A-4147-A177-3AD203B41FA5}">
                      <a16:colId xmlns:a16="http://schemas.microsoft.com/office/drawing/2014/main" val="3161530045"/>
                    </a:ext>
                  </a:extLst>
                </a:gridCol>
                <a:gridCol w="726823">
                  <a:extLst>
                    <a:ext uri="{9D8B030D-6E8A-4147-A177-3AD203B41FA5}">
                      <a16:colId xmlns:a16="http://schemas.microsoft.com/office/drawing/2014/main" val="3944758298"/>
                    </a:ext>
                  </a:extLst>
                </a:gridCol>
                <a:gridCol w="767964">
                  <a:extLst>
                    <a:ext uri="{9D8B030D-6E8A-4147-A177-3AD203B41FA5}">
                      <a16:colId xmlns:a16="http://schemas.microsoft.com/office/drawing/2014/main" val="2948416109"/>
                    </a:ext>
                  </a:extLst>
                </a:gridCol>
                <a:gridCol w="668968">
                  <a:extLst>
                    <a:ext uri="{9D8B030D-6E8A-4147-A177-3AD203B41FA5}">
                      <a16:colId xmlns:a16="http://schemas.microsoft.com/office/drawing/2014/main" val="1819080267"/>
                    </a:ext>
                  </a:extLst>
                </a:gridCol>
              </a:tblGrid>
              <a:tr h="1027778">
                <a:tc>
                  <a:txBody>
                    <a:bodyPr/>
                    <a:lstStyle/>
                    <a:p>
                      <a:pPr indent="431800" algn="ctr">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6</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spc="-20" dirty="0">
                          <a:effectLst/>
                          <a:latin typeface="Times New Roman" panose="02020603050405020304" pitchFamily="18" charset="0"/>
                          <a:cs typeface="Times New Roman" panose="02020603050405020304" pitchFamily="18" charset="0"/>
                        </a:rPr>
                        <a:t>Giảng dạy và nghiên cứu</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41951140"/>
                  </a:ext>
                </a:extLst>
              </a:tr>
              <a:tr h="1027778">
                <a:tc>
                  <a:txBody>
                    <a:bodyPr/>
                    <a:lstStyle/>
                    <a:p>
                      <a:pPr indent="431800" algn="ctr">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7</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spc="-20" dirty="0">
                          <a:effectLst/>
                          <a:latin typeface="Times New Roman" panose="02020603050405020304" pitchFamily="18" charset="0"/>
                          <a:cs typeface="Times New Roman" panose="02020603050405020304" pitchFamily="18" charset="0"/>
                        </a:rPr>
                        <a:t> Chủ yếu là giảng dạy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75574765"/>
                  </a:ext>
                </a:extLst>
              </a:tr>
              <a:tr h="1027778">
                <a:tc>
                  <a:txBody>
                    <a:bodyPr/>
                    <a:lstStyle/>
                    <a:p>
                      <a:pPr indent="431800" algn="ctr">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8</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spc="-20" dirty="0">
                          <a:effectLst/>
                          <a:latin typeface="Times New Roman" panose="02020603050405020304" pitchFamily="18" charset="0"/>
                          <a:cs typeface="Times New Roman" panose="02020603050405020304" pitchFamily="18" charset="0"/>
                        </a:rPr>
                        <a:t> Chuyên môn hoá sứ mạng</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74617700"/>
                  </a:ext>
                </a:extLst>
              </a:tr>
              <a:tr h="1027778">
                <a:tc>
                  <a:txBody>
                    <a:bodyPr/>
                    <a:lstStyle/>
                    <a:p>
                      <a:pPr indent="431800" algn="ctr">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9</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spc="-20" dirty="0">
                          <a:effectLst/>
                          <a:latin typeface="Times New Roman" panose="02020603050405020304" pitchFamily="18" charset="0"/>
                          <a:cs typeface="Times New Roman" panose="02020603050405020304" pitchFamily="18" charset="0"/>
                        </a:rPr>
                        <a:t>Tập trung vào quốc gia</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x</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x</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79296791"/>
                  </a:ext>
                </a:extLst>
              </a:tr>
              <a:tr h="1597356">
                <a:tc>
                  <a:txBody>
                    <a:bodyPr/>
                    <a:lstStyle/>
                    <a:p>
                      <a:pPr indent="431800" algn="ctr">
                        <a:lnSpc>
                          <a:spcPct val="150000"/>
                        </a:lnSpc>
                        <a:spcBef>
                          <a:spcPts val="400"/>
                        </a:spcBef>
                        <a:spcAft>
                          <a:spcPts val="400"/>
                        </a:spcAft>
                        <a:tabLst>
                          <a:tab pos="226695" algn="l"/>
                        </a:tabLst>
                      </a:pPr>
                      <a:r>
                        <a:rPr lang="en-US" sz="2000" spc="-20" dirty="0" smtClean="0">
                          <a:effectLst/>
                          <a:latin typeface="Times New Roman" panose="02020603050405020304" pitchFamily="18" charset="0"/>
                          <a:cs typeface="Times New Roman" panose="02020603050405020304" pitchFamily="18" charset="0"/>
                        </a:rPr>
                        <a:t>1</a:t>
                      </a:r>
                      <a:r>
                        <a:rPr lang="pl-PL" sz="2000" spc="-20" dirty="0" smtClean="0">
                          <a:effectLst/>
                          <a:latin typeface="Times New Roman" panose="02020603050405020304" pitchFamily="18" charset="0"/>
                          <a:cs typeface="Times New Roman" panose="02020603050405020304" pitchFamily="18" charset="0"/>
                        </a:rPr>
                        <a:t>0</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spc="-20" dirty="0">
                          <a:effectLst/>
                          <a:latin typeface="Times New Roman" panose="02020603050405020304" pitchFamily="18" charset="0"/>
                          <a:cs typeface="Times New Roman" panose="02020603050405020304" pitchFamily="18" charset="0"/>
                        </a:rPr>
                        <a:t>Tầm quan trọng hướng ra quốc tế</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x</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67488101"/>
                  </a:ext>
                </a:extLst>
              </a:tr>
            </a:tbl>
          </a:graphicData>
        </a:graphic>
      </p:graphicFrame>
    </p:spTree>
    <p:extLst>
      <p:ext uri="{BB962C8B-B14F-4D97-AF65-F5344CB8AC3E}">
        <p14:creationId xmlns:p14="http://schemas.microsoft.com/office/powerpoint/2010/main" val="201594590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470263" y="273349"/>
            <a:ext cx="8503920"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31800" eaLnBrk="0" fontAlgn="base" hangingPunct="0">
              <a:spcBef>
                <a:spcPct val="0"/>
              </a:spcBef>
              <a:spcAft>
                <a:spcPct val="0"/>
              </a:spcAft>
              <a:tabLst>
                <a:tab pos="227013" algn="l"/>
              </a:tabLst>
              <a:defRPr>
                <a:solidFill>
                  <a:schemeClr val="tx1"/>
                </a:solidFill>
                <a:latin typeface="Arial" panose="020B0604020202020204" pitchFamily="34" charset="0"/>
              </a:defRPr>
            </a:lvl1pPr>
            <a:lvl2pPr eaLnBrk="0" fontAlgn="base" hangingPunct="0">
              <a:spcBef>
                <a:spcPct val="0"/>
              </a:spcBef>
              <a:spcAft>
                <a:spcPct val="0"/>
              </a:spcAft>
              <a:tabLst>
                <a:tab pos="227013" algn="l"/>
              </a:tabLst>
              <a:defRPr>
                <a:solidFill>
                  <a:schemeClr val="tx1"/>
                </a:solidFill>
                <a:latin typeface="Arial" panose="020B0604020202020204" pitchFamily="34" charset="0"/>
              </a:defRPr>
            </a:lvl2pPr>
            <a:lvl3pPr eaLnBrk="0" fontAlgn="base" hangingPunct="0">
              <a:spcBef>
                <a:spcPct val="0"/>
              </a:spcBef>
              <a:spcAft>
                <a:spcPct val="0"/>
              </a:spcAft>
              <a:tabLst>
                <a:tab pos="227013" algn="l"/>
              </a:tabLst>
              <a:defRPr>
                <a:solidFill>
                  <a:schemeClr val="tx1"/>
                </a:solidFill>
                <a:latin typeface="Arial" panose="020B0604020202020204" pitchFamily="34" charset="0"/>
              </a:defRPr>
            </a:lvl3pPr>
            <a:lvl4pPr eaLnBrk="0" fontAlgn="base" hangingPunct="0">
              <a:spcBef>
                <a:spcPct val="0"/>
              </a:spcBef>
              <a:spcAft>
                <a:spcPct val="0"/>
              </a:spcAft>
              <a:tabLst>
                <a:tab pos="227013" algn="l"/>
              </a:tabLst>
              <a:defRPr>
                <a:solidFill>
                  <a:schemeClr val="tx1"/>
                </a:solidFill>
                <a:latin typeface="Arial" panose="020B0604020202020204" pitchFamily="34" charset="0"/>
              </a:defRPr>
            </a:lvl4pPr>
            <a:lvl5pPr eaLnBrk="0" fontAlgn="base" hangingPunct="0">
              <a:spcBef>
                <a:spcPct val="0"/>
              </a:spcBef>
              <a:spcAft>
                <a:spcPct val="0"/>
              </a:spcAft>
              <a:tabLst>
                <a:tab pos="227013" algn="l"/>
              </a:tabLst>
              <a:defRPr>
                <a:solidFill>
                  <a:schemeClr val="tx1"/>
                </a:solidFill>
                <a:latin typeface="Arial" panose="020B0604020202020204" pitchFamily="34" charset="0"/>
              </a:defRPr>
            </a:lvl5pPr>
            <a:lvl6pPr eaLnBrk="0" fontAlgn="base" hangingPunct="0">
              <a:spcBef>
                <a:spcPct val="0"/>
              </a:spcBef>
              <a:spcAft>
                <a:spcPct val="0"/>
              </a:spcAft>
              <a:tabLst>
                <a:tab pos="227013" algn="l"/>
              </a:tabLst>
              <a:defRPr>
                <a:solidFill>
                  <a:schemeClr val="tx1"/>
                </a:solidFill>
                <a:latin typeface="Arial" panose="020B0604020202020204" pitchFamily="34" charset="0"/>
              </a:defRPr>
            </a:lvl6pPr>
            <a:lvl7pPr eaLnBrk="0" fontAlgn="base" hangingPunct="0">
              <a:spcBef>
                <a:spcPct val="0"/>
              </a:spcBef>
              <a:spcAft>
                <a:spcPct val="0"/>
              </a:spcAft>
              <a:tabLst>
                <a:tab pos="227013" algn="l"/>
              </a:tabLst>
              <a:defRPr>
                <a:solidFill>
                  <a:schemeClr val="tx1"/>
                </a:solidFill>
                <a:latin typeface="Arial" panose="020B0604020202020204" pitchFamily="34" charset="0"/>
              </a:defRPr>
            </a:lvl7pPr>
            <a:lvl8pPr eaLnBrk="0" fontAlgn="base" hangingPunct="0">
              <a:spcBef>
                <a:spcPct val="0"/>
              </a:spcBef>
              <a:spcAft>
                <a:spcPct val="0"/>
              </a:spcAft>
              <a:tabLst>
                <a:tab pos="227013" algn="l"/>
              </a:tabLst>
              <a:defRPr>
                <a:solidFill>
                  <a:schemeClr val="tx1"/>
                </a:solidFill>
                <a:latin typeface="Arial" panose="020B0604020202020204" pitchFamily="34" charset="0"/>
              </a:defRPr>
            </a:lvl8pPr>
            <a:lvl9pPr eaLnBrk="0" fontAlgn="base" hangingPunct="0">
              <a:spcBef>
                <a:spcPct val="0"/>
              </a:spcBef>
              <a:spcAft>
                <a:spcPct val="0"/>
              </a:spcAft>
              <a:tabLst>
                <a:tab pos="227013" algn="l"/>
              </a:tabLst>
              <a:defRPr>
                <a:solidFill>
                  <a:schemeClr val="tx1"/>
                </a:solidFill>
                <a:latin typeface="Arial" panose="020B0604020202020204" pitchFamily="34" charset="0"/>
              </a:defRPr>
            </a:lvl9pPr>
          </a:lstStyle>
          <a:p>
            <a:pPr marL="0" marR="0" lvl="0" indent="431800" algn="l" defTabSz="914400" rtl="0" eaLnBrk="0" fontAlgn="base" latinLnBrk="0" hangingPunct="0">
              <a:lnSpc>
                <a:spcPct val="100000"/>
              </a:lnSpc>
              <a:spcBef>
                <a:spcPct val="0"/>
              </a:spcBef>
              <a:spcAft>
                <a:spcPct val="0"/>
              </a:spcAft>
              <a:buClrTx/>
              <a:buSzTx/>
              <a:buFontTx/>
              <a:buNone/>
              <a:tabLst>
                <a:tab pos="227013" algn="l"/>
              </a:tabLst>
            </a:pPr>
            <a:r>
              <a:rPr kumimoji="0" lang="en-US" altLang="en-US" sz="2600" b="1" i="1" u="none" strike="noStrike" cap="none" normalizeH="0" baseline="0" dirty="0" smtClean="0">
                <a:ln>
                  <a:noFill/>
                </a:ln>
                <a:solidFill>
                  <a:schemeClr val="tx1"/>
                </a:solidFill>
                <a:effectLst/>
                <a:latin typeface="+mj-lt"/>
                <a:ea typeface="Times New Roman" panose="02020603050405020304" pitchFamily="18" charset="0"/>
              </a:rPr>
              <a:t>- </a:t>
            </a:r>
            <a:r>
              <a:rPr kumimoji="0" lang="vi-VN" altLang="en-US" sz="2600" b="0" i="1" u="none" strike="noStrike" cap="none" normalizeH="0" baseline="0" dirty="0" smtClean="0">
                <a:ln>
                  <a:noFill/>
                </a:ln>
                <a:solidFill>
                  <a:schemeClr val="tx1"/>
                </a:solidFill>
                <a:effectLst/>
                <a:latin typeface="+mj-lt"/>
                <a:ea typeface="Times New Roman" panose="02020603050405020304" pitchFamily="18" charset="0"/>
              </a:rPr>
              <a:t> </a:t>
            </a:r>
            <a:r>
              <a:rPr kumimoji="0" lang="vi-VN" altLang="en-US" sz="2600" b="0" i="0" u="none" strike="noStrike" cap="none" normalizeH="0" baseline="0" dirty="0" smtClean="0">
                <a:ln>
                  <a:noFill/>
                </a:ln>
                <a:solidFill>
                  <a:schemeClr val="tx1"/>
                </a:solidFill>
                <a:effectLst/>
                <a:latin typeface="+mj-lt"/>
                <a:ea typeface="Times New Roman" panose="02020603050405020304" pitchFamily="18" charset="0"/>
              </a:rPr>
              <a:t>Các đặc trưng cơ bản ở các mô hình cơ sở GDNN</a:t>
            </a:r>
            <a:endParaRPr kumimoji="0" lang="en-US" altLang="en-US" sz="2600" b="0" i="0" u="none" strike="noStrike" cap="none" normalizeH="0" baseline="0" dirty="0" smtClean="0">
              <a:ln>
                <a:noFill/>
              </a:ln>
              <a:solidFill>
                <a:schemeClr val="tx1"/>
              </a:solidFill>
              <a:effectLst/>
              <a:latin typeface="+mj-lt"/>
            </a:endParaRPr>
          </a:p>
        </p:txBody>
      </p:sp>
      <p:graphicFrame>
        <p:nvGraphicFramePr>
          <p:cNvPr id="5" name="Table 4"/>
          <p:cNvGraphicFramePr>
            <a:graphicFrameLocks noGrp="1"/>
          </p:cNvGraphicFramePr>
          <p:nvPr>
            <p:extLst>
              <p:ext uri="{D42A27DB-BD31-4B8C-83A1-F6EECF244321}">
                <p14:modId xmlns:p14="http://schemas.microsoft.com/office/powerpoint/2010/main" val="44400913"/>
              </p:ext>
            </p:extLst>
          </p:nvPr>
        </p:nvGraphicFramePr>
        <p:xfrm>
          <a:off x="0" y="979712"/>
          <a:ext cx="9144001" cy="5878288"/>
        </p:xfrm>
        <a:graphic>
          <a:graphicData uri="http://schemas.openxmlformats.org/drawingml/2006/table">
            <a:tbl>
              <a:tblPr firstRow="1" firstCol="1" lastRow="1" lastCol="1" bandRow="1" bandCol="1">
                <a:tableStyleId>{5C22544A-7EE6-4342-B048-85BDC9FD1C3A}</a:tableStyleId>
              </a:tblPr>
              <a:tblGrid>
                <a:gridCol w="1091096">
                  <a:extLst>
                    <a:ext uri="{9D8B030D-6E8A-4147-A177-3AD203B41FA5}">
                      <a16:colId xmlns:a16="http://schemas.microsoft.com/office/drawing/2014/main" val="888140439"/>
                    </a:ext>
                  </a:extLst>
                </a:gridCol>
                <a:gridCol w="3501973">
                  <a:extLst>
                    <a:ext uri="{9D8B030D-6E8A-4147-A177-3AD203B41FA5}">
                      <a16:colId xmlns:a16="http://schemas.microsoft.com/office/drawing/2014/main" val="3399356122"/>
                    </a:ext>
                  </a:extLst>
                </a:gridCol>
                <a:gridCol w="758170">
                  <a:extLst>
                    <a:ext uri="{9D8B030D-6E8A-4147-A177-3AD203B41FA5}">
                      <a16:colId xmlns:a16="http://schemas.microsoft.com/office/drawing/2014/main" val="311167190"/>
                    </a:ext>
                  </a:extLst>
                </a:gridCol>
                <a:gridCol w="772344">
                  <a:extLst>
                    <a:ext uri="{9D8B030D-6E8A-4147-A177-3AD203B41FA5}">
                      <a16:colId xmlns:a16="http://schemas.microsoft.com/office/drawing/2014/main" val="461851615"/>
                    </a:ext>
                  </a:extLst>
                </a:gridCol>
                <a:gridCol w="703385">
                  <a:extLst>
                    <a:ext uri="{9D8B030D-6E8A-4147-A177-3AD203B41FA5}">
                      <a16:colId xmlns:a16="http://schemas.microsoft.com/office/drawing/2014/main" val="96640100"/>
                    </a:ext>
                  </a:extLst>
                </a:gridCol>
                <a:gridCol w="730968">
                  <a:extLst>
                    <a:ext uri="{9D8B030D-6E8A-4147-A177-3AD203B41FA5}">
                      <a16:colId xmlns:a16="http://schemas.microsoft.com/office/drawing/2014/main" val="2093664197"/>
                    </a:ext>
                  </a:extLst>
                </a:gridCol>
                <a:gridCol w="730969">
                  <a:extLst>
                    <a:ext uri="{9D8B030D-6E8A-4147-A177-3AD203B41FA5}">
                      <a16:colId xmlns:a16="http://schemas.microsoft.com/office/drawing/2014/main" val="2524314200"/>
                    </a:ext>
                  </a:extLst>
                </a:gridCol>
                <a:gridCol w="855096">
                  <a:extLst>
                    <a:ext uri="{9D8B030D-6E8A-4147-A177-3AD203B41FA5}">
                      <a16:colId xmlns:a16="http://schemas.microsoft.com/office/drawing/2014/main" val="284378300"/>
                    </a:ext>
                  </a:extLst>
                </a:gridCol>
              </a:tblGrid>
              <a:tr h="1469572">
                <a:tc>
                  <a:txBody>
                    <a:bodyPr/>
                    <a:lstStyle/>
                    <a:p>
                      <a:pPr indent="431800" algn="ctr">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11</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b="0" spc="-20" dirty="0">
                          <a:effectLst/>
                          <a:latin typeface="Times New Roman" panose="02020603050405020304" pitchFamily="18" charset="0"/>
                          <a:cs typeface="Times New Roman" panose="02020603050405020304" pitchFamily="18" charset="0"/>
                        </a:rPr>
                        <a:t>Sự đồng nhất của đội ngũ nhân viên/giảng viên và cơ sở đào tạo </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56210892"/>
                  </a:ext>
                </a:extLst>
              </a:tr>
              <a:tr h="1469572">
                <a:tc>
                  <a:txBody>
                    <a:bodyPr/>
                    <a:lstStyle/>
                    <a:p>
                      <a:pPr indent="431800" algn="ctr">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12</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b="0" spc="-20" dirty="0">
                          <a:effectLst/>
                          <a:latin typeface="Times New Roman" panose="02020603050405020304" pitchFamily="18" charset="0"/>
                          <a:cs typeface="Times New Roman" panose="02020603050405020304" pitchFamily="18" charset="0"/>
                        </a:rPr>
                        <a:t>Khác biệt giữa đội ngũ nhân viên/giảng viên và cơ sở đào tạo</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x</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x</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20002111"/>
                  </a:ext>
                </a:extLst>
              </a:tr>
              <a:tr h="1469572">
                <a:tc>
                  <a:txBody>
                    <a:bodyPr/>
                    <a:lstStyle/>
                    <a:p>
                      <a:pPr indent="431800" algn="ctr">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13</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b="0" spc="-20" dirty="0">
                          <a:effectLst/>
                          <a:latin typeface="Times New Roman" panose="02020603050405020304" pitchFamily="18" charset="0"/>
                          <a:cs typeface="Times New Roman" panose="02020603050405020304" pitchFamily="18" charset="0"/>
                        </a:rPr>
                        <a:t>Giáo dục điện tử và công nghệ thông tin hạn chế </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x</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16040877"/>
                  </a:ext>
                </a:extLst>
              </a:tr>
              <a:tr h="1469572">
                <a:tc>
                  <a:txBody>
                    <a:bodyPr/>
                    <a:lstStyle/>
                    <a:p>
                      <a:pPr indent="431800" algn="ctr">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14</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00000"/>
                        </a:lnSpc>
                        <a:spcBef>
                          <a:spcPts val="400"/>
                        </a:spcBef>
                        <a:spcAft>
                          <a:spcPts val="400"/>
                        </a:spcAft>
                        <a:tabLst>
                          <a:tab pos="226695" algn="l"/>
                        </a:tabLst>
                      </a:pPr>
                      <a:r>
                        <a:rPr lang="pl-PL" sz="2400" b="0" spc="-20" dirty="0">
                          <a:effectLst/>
                          <a:latin typeface="Times New Roman" panose="02020603050405020304" pitchFamily="18" charset="0"/>
                          <a:cs typeface="Times New Roman" panose="02020603050405020304" pitchFamily="18" charset="0"/>
                        </a:rPr>
                        <a:t>Giáo dục điện tử và công nghệ thông tin rất cao</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x</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x</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x</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a:effectLst/>
                          <a:latin typeface="Times New Roman" panose="02020603050405020304" pitchFamily="18" charset="0"/>
                          <a:cs typeface="Times New Roman" panose="02020603050405020304" pitchFamily="18" charset="0"/>
                        </a:rPr>
                        <a:t>x</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31800" algn="l">
                        <a:lnSpc>
                          <a:spcPct val="150000"/>
                        </a:lnSpc>
                        <a:spcBef>
                          <a:spcPts val="400"/>
                        </a:spcBef>
                        <a:spcAft>
                          <a:spcPts val="400"/>
                        </a:spcAft>
                        <a:tabLst>
                          <a:tab pos="226695" algn="l"/>
                        </a:tabLst>
                      </a:pPr>
                      <a:r>
                        <a:rPr lang="pl-PL" sz="2000" spc="-20" dirty="0">
                          <a:effectLst/>
                          <a:latin typeface="Times New Roman" panose="02020603050405020304" pitchFamily="18" charset="0"/>
                          <a:cs typeface="Times New Roman" panose="02020603050405020304" pitchFamily="18" charset="0"/>
                        </a:rPr>
                        <a:t>x</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48136138"/>
                  </a:ext>
                </a:extLst>
              </a:tr>
            </a:tbl>
          </a:graphicData>
        </a:graphic>
      </p:graphicFrame>
    </p:spTree>
    <p:extLst>
      <p:ext uri="{BB962C8B-B14F-4D97-AF65-F5344CB8AC3E}">
        <p14:creationId xmlns:p14="http://schemas.microsoft.com/office/powerpoint/2010/main" val="35829047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788988" y="314325"/>
            <a:ext cx="7543800" cy="1266281"/>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marL="0" lvl="1" algn="ctr">
              <a:defRPr/>
            </a:pPr>
            <a:r>
              <a:rPr lang="en-US" altLang="zh-CN" sz="2600" b="1" dirty="0">
                <a:solidFill>
                  <a:schemeClr val="tx1"/>
                </a:solidFill>
                <a:latin typeface="Times New Roman" pitchFamily="18" charset="0"/>
                <a:ea typeface="SimSun" pitchFamily="2" charset="-122"/>
                <a:cs typeface="Times New Roman" pitchFamily="18" charset="0"/>
              </a:rPr>
              <a:t> </a:t>
            </a:r>
            <a:r>
              <a:rPr lang="en-US" sz="2600" b="1" dirty="0">
                <a:solidFill>
                  <a:srgbClr val="FF0000"/>
                </a:solidFill>
                <a:latin typeface="Times New Roman" panose="02020603050405020304" pitchFamily="18" charset="0"/>
                <a:cs typeface="Times New Roman" panose="02020603050405020304" pitchFamily="18" charset="0"/>
              </a:rPr>
              <a:t>1. </a:t>
            </a:r>
            <a:r>
              <a:rPr lang="en-US" sz="2600" b="1" dirty="0" err="1">
                <a:solidFill>
                  <a:srgbClr val="FF0000"/>
                </a:solidFill>
                <a:latin typeface="Times New Roman" panose="02020603050405020304" pitchFamily="18" charset="0"/>
                <a:cs typeface="Times New Roman" panose="02020603050405020304" pitchFamily="18" charset="0"/>
              </a:rPr>
              <a:t>Những</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vấn</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đề</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chung</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về</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quản</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lí</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cơ</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sở</a:t>
            </a:r>
            <a:endParaRPr lang="en-US" sz="2600" b="1" dirty="0" smtClean="0">
              <a:solidFill>
                <a:srgbClr val="FF0000"/>
              </a:solidFill>
              <a:latin typeface="Times New Roman" panose="02020603050405020304" pitchFamily="18" charset="0"/>
              <a:cs typeface="Times New Roman" panose="02020603050405020304" pitchFamily="18" charset="0"/>
            </a:endParaRPr>
          </a:p>
          <a:p>
            <a:pPr marL="0" lvl="1" algn="ctr">
              <a:defRPr/>
            </a:pPr>
            <a:r>
              <a:rPr lang="en-US" sz="2600" b="1" dirty="0" smtClean="0">
                <a:solidFill>
                  <a:srgbClr val="FF0000"/>
                </a:solidFill>
                <a:latin typeface="Times New Roman" panose="02020603050405020304" pitchFamily="18" charset="0"/>
                <a:cs typeface="Times New Roman" panose="02020603050405020304" pitchFamily="18" charset="0"/>
              </a:rPr>
              <a:t> </a:t>
            </a:r>
            <a:r>
              <a:rPr lang="en-US" sz="2600" b="1" dirty="0">
                <a:solidFill>
                  <a:srgbClr val="FF0000"/>
                </a:solidFill>
                <a:latin typeface="Times New Roman" panose="02020603050405020304" pitchFamily="18" charset="0"/>
                <a:cs typeface="Times New Roman" panose="02020603050405020304" pitchFamily="18" charset="0"/>
              </a:rPr>
              <a:t>GDNN </a:t>
            </a:r>
            <a:r>
              <a:rPr lang="en-US" sz="2600" b="1" dirty="0" err="1">
                <a:solidFill>
                  <a:srgbClr val="FF0000"/>
                </a:solidFill>
                <a:latin typeface="Times New Roman" panose="02020603050405020304" pitchFamily="18" charset="0"/>
                <a:cs typeface="Times New Roman" panose="02020603050405020304" pitchFamily="18" charset="0"/>
              </a:rPr>
              <a:t>trong</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bối</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cảnh</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hội</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nhập</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a:solidFill>
                  <a:srgbClr val="FF0000"/>
                </a:solidFill>
                <a:latin typeface="Times New Roman" panose="02020603050405020304" pitchFamily="18" charset="0"/>
                <a:cs typeface="Times New Roman" panose="02020603050405020304" pitchFamily="18" charset="0"/>
              </a:rPr>
              <a:t>quốc</a:t>
            </a:r>
            <a:r>
              <a:rPr lang="en-US" sz="2600" b="1" dirty="0">
                <a:solidFill>
                  <a:srgbClr val="FF0000"/>
                </a:solidFill>
                <a:latin typeface="Times New Roman" panose="02020603050405020304" pitchFamily="18" charset="0"/>
                <a:cs typeface="Times New Roman" panose="02020603050405020304" pitchFamily="18" charset="0"/>
              </a:rPr>
              <a:t> </a:t>
            </a:r>
            <a:r>
              <a:rPr lang="en-US" sz="2600" b="1" dirty="0" err="1" smtClean="0">
                <a:solidFill>
                  <a:srgbClr val="FF0000"/>
                </a:solidFill>
                <a:latin typeface="Times New Roman" panose="02020603050405020304" pitchFamily="18" charset="0"/>
                <a:cs typeface="Times New Roman" panose="02020603050405020304" pitchFamily="18" charset="0"/>
              </a:rPr>
              <a:t>tế</a:t>
            </a:r>
            <a:endParaRPr lang="vi-VN" altLang="en-US" sz="2600" b="1" dirty="0">
              <a:solidFill>
                <a:srgbClr val="FF0000"/>
              </a:solidFill>
              <a:latin typeface="Times New Roman" panose="02020603050405020304" pitchFamily="18" charset="0"/>
              <a:cs typeface="Times New Roman" panose="02020603050405020304" pitchFamily="18" charset="0"/>
            </a:endParaRPr>
          </a:p>
        </p:txBody>
      </p:sp>
      <p:sp>
        <p:nvSpPr>
          <p:cNvPr id="5" name="Line 7"/>
          <p:cNvSpPr>
            <a:spLocks noChangeShapeType="1"/>
          </p:cNvSpPr>
          <p:nvPr/>
        </p:nvSpPr>
        <p:spPr bwMode="auto">
          <a:xfrm flipH="1">
            <a:off x="2024743" y="1593148"/>
            <a:ext cx="2725072" cy="11369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 name="Rounded Rectangle 5"/>
          <p:cNvSpPr/>
          <p:nvPr/>
        </p:nvSpPr>
        <p:spPr>
          <a:xfrm>
            <a:off x="1015811" y="2768806"/>
            <a:ext cx="2127273" cy="360097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a:solidFill>
                  <a:schemeClr val="tx1"/>
                </a:solidFill>
                <a:latin typeface="Times New Roman" panose="02020603050405020304" pitchFamily="18" charset="0"/>
                <a:cs typeface="Times New Roman" panose="02020603050405020304" pitchFamily="18" charset="0"/>
              </a:rPr>
              <a:t>1.1. </a:t>
            </a:r>
            <a:r>
              <a:rPr lang="en-US" sz="2600" dirty="0" err="1">
                <a:solidFill>
                  <a:schemeClr val="tx1"/>
                </a:solidFill>
                <a:latin typeface="Times New Roman" panose="02020603050405020304" pitchFamily="18" charset="0"/>
                <a:cs typeface="Times New Roman" panose="02020603050405020304" pitchFamily="18" charset="0"/>
              </a:rPr>
              <a:t>Quản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lý</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cơ</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sở</a:t>
            </a:r>
            <a:r>
              <a:rPr lang="en-US" sz="2600" dirty="0">
                <a:solidFill>
                  <a:schemeClr val="tx1"/>
                </a:solidFill>
                <a:latin typeface="Times New Roman" panose="02020603050405020304" pitchFamily="18" charset="0"/>
                <a:cs typeface="Times New Roman" panose="02020603050405020304" pitchFamily="18" charset="0"/>
              </a:rPr>
              <a:t> GDNN</a:t>
            </a:r>
          </a:p>
          <a:p>
            <a:pPr marL="0" lvl="1" algn="ctr">
              <a:defRPr/>
            </a:pP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7" name="Rounded Rectangle 6"/>
          <p:cNvSpPr/>
          <p:nvPr/>
        </p:nvSpPr>
        <p:spPr>
          <a:xfrm>
            <a:off x="3765039" y="2743201"/>
            <a:ext cx="2100184" cy="363963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a:solidFill>
                  <a:schemeClr val="tx1"/>
                </a:solidFill>
                <a:latin typeface="Times New Roman" panose="02020603050405020304" pitchFamily="18" charset="0"/>
                <a:cs typeface="Times New Roman" panose="02020603050405020304" pitchFamily="18" charset="0"/>
              </a:rPr>
              <a:t>1.2. </a:t>
            </a:r>
            <a:r>
              <a:rPr lang="en-US" sz="2600" dirty="0" err="1">
                <a:solidFill>
                  <a:schemeClr val="tx1"/>
                </a:solidFill>
                <a:latin typeface="Times New Roman" panose="02020603050405020304" pitchFamily="18" charset="0"/>
                <a:cs typeface="Times New Roman" panose="02020603050405020304" pitchFamily="18" charset="0"/>
              </a:rPr>
              <a:t>Định</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hướng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phát</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triển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mô</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hình</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cơ</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sở</a:t>
            </a:r>
            <a:r>
              <a:rPr lang="en-US" sz="2600" dirty="0">
                <a:solidFill>
                  <a:schemeClr val="tx1"/>
                </a:solidFill>
                <a:latin typeface="Times New Roman" panose="02020603050405020304" pitchFamily="18" charset="0"/>
                <a:cs typeface="Times New Roman" panose="02020603050405020304" pitchFamily="18" charset="0"/>
              </a:rPr>
              <a:t> GDNN </a:t>
            </a:r>
            <a:r>
              <a:rPr lang="en-US" sz="2600" dirty="0" err="1">
                <a:solidFill>
                  <a:schemeClr val="tx1"/>
                </a:solidFill>
                <a:latin typeface="Times New Roman" panose="02020603050405020304" pitchFamily="18" charset="0"/>
                <a:cs typeface="Times New Roman" panose="02020603050405020304" pitchFamily="18" charset="0"/>
              </a:rPr>
              <a:t>trong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bối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cảnh</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hội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nhập</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quốc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tế</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8" name="Line 7"/>
          <p:cNvSpPr>
            <a:spLocks noChangeShapeType="1"/>
          </p:cNvSpPr>
          <p:nvPr/>
        </p:nvSpPr>
        <p:spPr bwMode="auto">
          <a:xfrm>
            <a:off x="4749816" y="1566319"/>
            <a:ext cx="2473943" cy="126628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Line 7"/>
          <p:cNvSpPr>
            <a:spLocks noChangeShapeType="1"/>
          </p:cNvSpPr>
          <p:nvPr/>
        </p:nvSpPr>
        <p:spPr bwMode="auto">
          <a:xfrm>
            <a:off x="4789006" y="1566320"/>
            <a:ext cx="18126" cy="116381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 name="Rounded Rectangle 9"/>
          <p:cNvSpPr/>
          <p:nvPr/>
        </p:nvSpPr>
        <p:spPr>
          <a:xfrm>
            <a:off x="6370354" y="2843623"/>
            <a:ext cx="1962434" cy="353717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a:solidFill>
                  <a:schemeClr val="tx1"/>
                </a:solidFill>
                <a:latin typeface="Times New Roman" panose="02020603050405020304" pitchFamily="18" charset="0"/>
                <a:cs typeface="Times New Roman" panose="02020603050405020304" pitchFamily="18" charset="0"/>
              </a:rPr>
              <a:t>1.3. </a:t>
            </a:r>
            <a:r>
              <a:rPr lang="en-US" sz="2600" dirty="0" err="1">
                <a:solidFill>
                  <a:schemeClr val="tx1"/>
                </a:solidFill>
                <a:latin typeface="Times New Roman" panose="02020603050405020304" pitchFamily="18" charset="0"/>
                <a:cs typeface="Times New Roman" panose="02020603050405020304" pitchFamily="18" charset="0"/>
              </a:rPr>
              <a:t>Đổi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mới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quản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lý</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chất</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lượng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cơ</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sở</a:t>
            </a:r>
            <a:r>
              <a:rPr lang="en-US" sz="2600" dirty="0">
                <a:solidFill>
                  <a:schemeClr val="tx1"/>
                </a:solidFill>
                <a:latin typeface="Times New Roman" panose="02020603050405020304" pitchFamily="18" charset="0"/>
                <a:cs typeface="Times New Roman" panose="02020603050405020304" pitchFamily="18" charset="0"/>
              </a:rPr>
              <a:t> GDNN </a:t>
            </a:r>
            <a:r>
              <a:rPr lang="en-US" sz="2600" dirty="0" err="1">
                <a:solidFill>
                  <a:schemeClr val="tx1"/>
                </a:solidFill>
                <a:latin typeface="Times New Roman" panose="02020603050405020304" pitchFamily="18" charset="0"/>
                <a:cs typeface="Times New Roman" panose="02020603050405020304" pitchFamily="18" charset="0"/>
              </a:rPr>
              <a:t>trong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bối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cảnh</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hội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nhập</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quốc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tế</a:t>
            </a:r>
            <a:endParaRPr lang="en-US" sz="2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28959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67839" y="1397724"/>
            <a:ext cx="7886700" cy="2586447"/>
          </a:xfrm>
        </p:spPr>
        <p:txBody>
          <a:bodyPr>
            <a:noAutofit/>
          </a:bodyPr>
          <a:lstStyle/>
          <a:p>
            <a:pPr marL="0" indent="0" algn="just">
              <a:buNone/>
            </a:pPr>
            <a:r>
              <a:rPr lang="fr-FR" sz="2600" b="1" dirty="0" smtClean="0">
                <a:latin typeface="Times New Roman" panose="02020603050405020304" pitchFamily="18" charset="0"/>
                <a:cs typeface="Times New Roman" panose="02020603050405020304" pitchFamily="18" charset="0"/>
              </a:rPr>
              <a:t>	</a:t>
            </a:r>
            <a:r>
              <a:rPr lang="fr-FR" sz="2600" i="1" dirty="0" err="1">
                <a:latin typeface="Times New Roman" panose="02020603050405020304" pitchFamily="18" charset="0"/>
                <a:cs typeface="Times New Roman" panose="02020603050405020304" pitchFamily="18" charset="0"/>
              </a:rPr>
              <a:t>Tóm</a:t>
            </a:r>
            <a:r>
              <a:rPr lang="fr-FR" sz="2600" i="1" dirty="0">
                <a:latin typeface="Times New Roman" panose="02020603050405020304" pitchFamily="18" charset="0"/>
                <a:cs typeface="Times New Roman" panose="02020603050405020304" pitchFamily="18" charset="0"/>
              </a:rPr>
              <a:t> </a:t>
            </a:r>
            <a:r>
              <a:rPr lang="fr-FR" sz="2600" i="1" dirty="0" err="1">
                <a:latin typeface="Times New Roman" panose="02020603050405020304" pitchFamily="18" charset="0"/>
                <a:cs typeface="Times New Roman" panose="02020603050405020304" pitchFamily="18" charset="0"/>
              </a:rPr>
              <a:t>lại</a:t>
            </a:r>
            <a:r>
              <a:rPr lang="fr-FR" sz="2600" i="1" dirty="0">
                <a:latin typeface="Times New Roman" panose="02020603050405020304" pitchFamily="18" charset="0"/>
                <a:cs typeface="Times New Roman" panose="02020603050405020304" pitchFamily="18" charset="0"/>
              </a:rPr>
              <a:t>,</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các</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kịch</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bản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nhà</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trường</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cho</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tương</a:t>
            </a:r>
            <a:r>
              <a:rPr lang="fr-FR" sz="2600" dirty="0">
                <a:latin typeface="Times New Roman" panose="02020603050405020304" pitchFamily="18" charset="0"/>
                <a:cs typeface="Times New Roman" panose="02020603050405020304" pitchFamily="18" charset="0"/>
              </a:rPr>
              <a:t> lai </a:t>
            </a:r>
            <a:r>
              <a:rPr lang="fr-FR" sz="2600" dirty="0" err="1">
                <a:latin typeface="Times New Roman" panose="02020603050405020304" pitchFamily="18" charset="0"/>
                <a:cs typeface="Times New Roman" panose="02020603050405020304" pitchFamily="18" charset="0"/>
              </a:rPr>
              <a:t>nói</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chung</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và</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cơ</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sở</a:t>
            </a:r>
            <a:r>
              <a:rPr lang="fr-FR" sz="2600" dirty="0">
                <a:latin typeface="Times New Roman" panose="02020603050405020304" pitchFamily="18" charset="0"/>
                <a:cs typeface="Times New Roman" panose="02020603050405020304" pitchFamily="18" charset="0"/>
              </a:rPr>
              <a:t> GDNN </a:t>
            </a:r>
            <a:r>
              <a:rPr lang="fr-FR" sz="2600" dirty="0" err="1">
                <a:latin typeface="Times New Roman" panose="02020603050405020304" pitchFamily="18" charset="0"/>
                <a:cs typeface="Times New Roman" panose="02020603050405020304" pitchFamily="18" charset="0"/>
              </a:rPr>
              <a:t>nói</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riêng</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của</a:t>
            </a:r>
            <a:r>
              <a:rPr lang="fr-FR" sz="2600" dirty="0">
                <a:latin typeface="Times New Roman" panose="02020603050405020304" pitchFamily="18" charset="0"/>
                <a:cs typeface="Times New Roman" panose="02020603050405020304" pitchFamily="18" charset="0"/>
              </a:rPr>
              <a:t> OECD là </a:t>
            </a:r>
            <a:r>
              <a:rPr lang="fr-FR" sz="2600" dirty="0" err="1">
                <a:latin typeface="Times New Roman" panose="02020603050405020304" pitchFamily="18" charset="0"/>
                <a:cs typeface="Times New Roman" panose="02020603050405020304" pitchFamily="18" charset="0"/>
              </a:rPr>
              <a:t>sự</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hình</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dung</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về</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các</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khả</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năng</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hình</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thành</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và</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phát</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triển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của</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hệ</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thống</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học</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tập</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hệ</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thống</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giáo</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dục</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trong</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bối</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cảch</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tương</a:t>
            </a:r>
            <a:r>
              <a:rPr lang="fr-FR" sz="2600" dirty="0">
                <a:latin typeface="Times New Roman" panose="02020603050405020304" pitchFamily="18" charset="0"/>
                <a:cs typeface="Times New Roman" panose="02020603050405020304" pitchFamily="18" charset="0"/>
              </a:rPr>
              <a:t> lai </a:t>
            </a:r>
            <a:r>
              <a:rPr lang="fr-FR" sz="2600" dirty="0" err="1">
                <a:latin typeface="Times New Roman" panose="02020603050405020304" pitchFamily="18" charset="0"/>
                <a:cs typeface="Times New Roman" panose="02020603050405020304" pitchFamily="18" charset="0"/>
              </a:rPr>
              <a:t>với</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nhiều</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tác</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động</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và</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quan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hệ</a:t>
            </a:r>
            <a:r>
              <a:rPr lang="fr-FR" sz="2600" dirty="0">
                <a:latin typeface="Times New Roman" panose="02020603050405020304" pitchFamily="18" charset="0"/>
                <a:cs typeface="Times New Roman" panose="02020603050405020304" pitchFamily="18" charset="0"/>
              </a:rPr>
              <a:t> qua </a:t>
            </a:r>
            <a:r>
              <a:rPr lang="fr-FR" sz="2600" dirty="0" err="1">
                <a:latin typeface="Times New Roman" panose="02020603050405020304" pitchFamily="18" charset="0"/>
                <a:cs typeface="Times New Roman" panose="02020603050405020304" pitchFamily="18" charset="0"/>
              </a:rPr>
              <a:t>lại</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phức</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tạp</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đan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xen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giữa</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giáo</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dục</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và</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đời</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sống</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chính</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trị</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kinh</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tế</a:t>
            </a:r>
            <a:r>
              <a:rPr lang="fr-FR" sz="2600" dirty="0">
                <a:latin typeface="Times New Roman" panose="02020603050405020304" pitchFamily="18" charset="0"/>
                <a:cs typeface="Times New Roman" panose="02020603050405020304" pitchFamily="18" charset="0"/>
              </a:rPr>
              <a:t> – </a:t>
            </a:r>
            <a:r>
              <a:rPr lang="fr-FR" sz="2600" dirty="0" err="1">
                <a:latin typeface="Times New Roman" panose="02020603050405020304" pitchFamily="18" charset="0"/>
                <a:cs typeface="Times New Roman" panose="02020603050405020304" pitchFamily="18" charset="0"/>
              </a:rPr>
              <a:t>xã</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hội</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và</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văn</a:t>
            </a:r>
            <a:r>
              <a:rPr lang="fr-FR" sz="2600" dirty="0">
                <a:latin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cs typeface="Times New Roman" panose="02020603050405020304" pitchFamily="18" charset="0"/>
              </a:rPr>
              <a:t>hoá</a:t>
            </a:r>
            <a:r>
              <a:rPr lang="fr-FR" sz="2600" dirty="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015838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67839" y="1397724"/>
            <a:ext cx="7886700" cy="3540036"/>
          </a:xfrm>
        </p:spPr>
        <p:txBody>
          <a:bodyPr>
            <a:noAutofit/>
          </a:bodyPr>
          <a:lstStyle/>
          <a:p>
            <a:pPr marL="0" indent="0" algn="just">
              <a:buNone/>
            </a:pPr>
            <a:r>
              <a:rPr lang="fr-FR" sz="2600" b="1" dirty="0">
                <a:latin typeface="Times New Roman" panose="02020603050405020304" pitchFamily="18" charset="0"/>
                <a:cs typeface="Times New Roman" panose="02020603050405020304" pitchFamily="18" charset="0"/>
              </a:rPr>
              <a:t>	</a:t>
            </a:r>
            <a:r>
              <a:rPr lang="en-US" sz="2600" b="1" dirty="0" smtClean="0">
                <a:latin typeface="Times New Roman" panose="02020603050405020304" pitchFamily="18" charset="0"/>
                <a:cs typeface="Times New Roman" panose="02020603050405020304" pitchFamily="18" charset="0"/>
              </a:rPr>
              <a:t>1.3</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Đổi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mới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chất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lượng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cơ</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sở</a:t>
            </a:r>
            <a:r>
              <a:rPr lang="en-US" sz="2600" b="1" dirty="0">
                <a:latin typeface="Times New Roman" panose="02020603050405020304" pitchFamily="18" charset="0"/>
                <a:cs typeface="Times New Roman" panose="02020603050405020304" pitchFamily="18" charset="0"/>
              </a:rPr>
              <a:t> GDNN </a:t>
            </a:r>
            <a:r>
              <a:rPr lang="en-US" sz="2600" b="1" dirty="0" err="1">
                <a:latin typeface="Times New Roman" panose="02020603050405020304" pitchFamily="18" charset="0"/>
                <a:cs typeface="Times New Roman" panose="02020603050405020304" pitchFamily="18" charset="0"/>
              </a:rPr>
              <a:t>trong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bối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cảnh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hội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nhập</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quốc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tế</a:t>
            </a:r>
            <a:endParaRPr lang="en-US" sz="2600" b="1" dirty="0">
              <a:latin typeface="Times New Roman" panose="02020603050405020304" pitchFamily="18" charset="0"/>
              <a:cs typeface="Times New Roman" panose="02020603050405020304" pitchFamily="18" charset="0"/>
            </a:endParaRPr>
          </a:p>
          <a:p>
            <a:pPr marL="0" indent="0" algn="just">
              <a:buNone/>
            </a:pPr>
            <a:r>
              <a:rPr lang="en-US" sz="2600" i="1"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Đổi </a:t>
            </a:r>
            <a:r>
              <a:rPr lang="vi-VN" sz="2600" dirty="0">
                <a:latin typeface="Times New Roman" panose="02020603050405020304" pitchFamily="18" charset="0"/>
                <a:cs typeface="Times New Roman" panose="02020603050405020304" pitchFamily="18" charset="0"/>
              </a:rPr>
              <a:t>mới quản lý chất lượng cơ sở GDNN là</a:t>
            </a:r>
            <a:r>
              <a:rPr lang="vi-VN" sz="2600" b="1" dirty="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thay đổi nội dung và phương pháp quản lý nhà trường kiểu truyền thống hiện nay sang mô hình quản lý chất lượng tổng thể, bao gồm việc xây dựng các chính sách và mục tiêu chất lượng, kiểm soát các yếu tố tạo nên chất lượng để từng bước, liên tục hướng tới việc nâng cao chất lượng của trường, đáp ứng yêu cầu của xã hội.</a:t>
            </a:r>
            <a:endParaRPr lang="en-US" sz="2600" dirty="0">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655434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67839" y="1397724"/>
            <a:ext cx="7886700" cy="4519750"/>
          </a:xfrm>
        </p:spPr>
        <p:txBody>
          <a:bodyPr>
            <a:noAutofit/>
          </a:bodyPr>
          <a:lstStyle/>
          <a:p>
            <a:pPr marL="0" indent="0" algn="just">
              <a:buNone/>
            </a:pPr>
            <a:r>
              <a:rPr lang="fr-FR" sz="2600" b="1" dirty="0">
                <a:latin typeface="Times New Roman" panose="02020603050405020304" pitchFamily="18" charset="0"/>
                <a:cs typeface="Times New Roman" panose="02020603050405020304" pitchFamily="18" charset="0"/>
              </a:rPr>
              <a:t>	</a:t>
            </a:r>
            <a:r>
              <a:rPr lang="en-US" sz="2600" b="1" dirty="0" smtClean="0">
                <a:latin typeface="Times New Roman" panose="02020603050405020304" pitchFamily="18" charset="0"/>
                <a:cs typeface="Times New Roman" panose="02020603050405020304" pitchFamily="18" charset="0"/>
              </a:rPr>
              <a:t>1.3</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Đổi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mới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chất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lượng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cơ</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sở</a:t>
            </a:r>
            <a:r>
              <a:rPr lang="en-US" sz="2600" b="1" dirty="0">
                <a:latin typeface="Times New Roman" panose="02020603050405020304" pitchFamily="18" charset="0"/>
                <a:cs typeface="Times New Roman" panose="02020603050405020304" pitchFamily="18" charset="0"/>
              </a:rPr>
              <a:t> GDNN </a:t>
            </a:r>
            <a:r>
              <a:rPr lang="en-US" sz="2600" b="1" dirty="0" err="1">
                <a:latin typeface="Times New Roman" panose="02020603050405020304" pitchFamily="18" charset="0"/>
                <a:cs typeface="Times New Roman" panose="02020603050405020304" pitchFamily="18" charset="0"/>
              </a:rPr>
              <a:t>trong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bối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cảnh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hội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nhập</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quốc</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tế</a:t>
            </a:r>
            <a:endParaRPr lang="en-US" sz="2600" b="1" dirty="0">
              <a:latin typeface="Times New Roman" panose="02020603050405020304" pitchFamily="18" charset="0"/>
              <a:cs typeface="Times New Roman" panose="02020603050405020304" pitchFamily="18" charset="0"/>
            </a:endParaRPr>
          </a:p>
          <a:p>
            <a:pPr marL="0" indent="0" algn="just">
              <a:buNone/>
            </a:pPr>
            <a:r>
              <a:rPr lang="en-US" sz="2600" i="1"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Đổi </a:t>
            </a:r>
            <a:r>
              <a:rPr lang="vi-VN" sz="2600" dirty="0">
                <a:latin typeface="Times New Roman" panose="02020603050405020304" pitchFamily="18" charset="0"/>
                <a:cs typeface="Times New Roman" panose="02020603050405020304" pitchFamily="18" charset="0"/>
              </a:rPr>
              <a:t>mới quản lý chất lượng cơ sở GDNN là</a:t>
            </a:r>
            <a:r>
              <a:rPr lang="vi-VN" sz="2600" b="1" dirty="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thay đổi nội dung và phương pháp quản lý nhà trường kiểu truyền thống hiện nay sang mô hình quản lý chất lượng tổng thể, bao gồm việc xây dựng các chính sách và mục tiêu chất lượng, kiểm soát các yếu tố tạo nên chất lượng để từng bước, liên tục hướng tới việc nâng cao chất lượng của trường, đáp ứng yêu cầu của xã hội</a:t>
            </a:r>
            <a:r>
              <a:rPr lang="vi-VN" sz="2600" dirty="0" smtClean="0">
                <a:latin typeface="Times New Roman" panose="02020603050405020304" pitchFamily="18" charset="0"/>
                <a:cs typeface="Times New Roman" panose="02020603050405020304" pitchFamily="18" charset="0"/>
              </a:rPr>
              <a:t>.</a:t>
            </a:r>
            <a:endParaRPr lang="en-US" sz="2600" dirty="0" smtClean="0">
              <a:latin typeface="Times New Roman" panose="02020603050405020304" pitchFamily="18" charset="0"/>
              <a:cs typeface="Times New Roman" panose="02020603050405020304" pitchFamily="18" charset="0"/>
            </a:endParaRPr>
          </a:p>
          <a:p>
            <a:pPr marL="0" indent="0" algn="just">
              <a:buNone/>
            </a:pPr>
            <a:r>
              <a:rPr lang="en-US" b="1" i="1" dirty="0" smtClean="0"/>
              <a:t>	</a:t>
            </a:r>
            <a:r>
              <a:rPr lang="en-US" sz="2600" b="1" i="1" dirty="0" smtClean="0">
                <a:solidFill>
                  <a:srgbClr val="FF0000"/>
                </a:solidFill>
                <a:latin typeface="Times New Roman" panose="02020603050405020304" pitchFamily="18" charset="0"/>
                <a:cs typeface="Times New Roman" panose="02020603050405020304" pitchFamily="18" charset="0"/>
              </a:rPr>
              <a:t>(</a:t>
            </a:r>
            <a:r>
              <a:rPr lang="en-US" sz="2600" b="1" i="1" dirty="0" err="1" smtClean="0">
                <a:solidFill>
                  <a:srgbClr val="FF0000"/>
                </a:solidFill>
                <a:latin typeface="Times New Roman" panose="02020603050405020304" pitchFamily="18" charset="0"/>
                <a:cs typeface="Times New Roman" panose="02020603050405020304" pitchFamily="18" charset="0"/>
              </a:rPr>
              <a:t>đã</a:t>
            </a:r>
            <a:r>
              <a:rPr lang="en-US" sz="2600" b="1" i="1" dirty="0" smtClean="0">
                <a:solidFill>
                  <a:srgbClr val="FF0000"/>
                </a:solidFill>
                <a:latin typeface="Times New Roman" panose="02020603050405020304" pitchFamily="18" charset="0"/>
                <a:cs typeface="Times New Roman" panose="02020603050405020304" pitchFamily="18" charset="0"/>
              </a:rPr>
              <a:t> </a:t>
            </a:r>
            <a:r>
              <a:rPr lang="en-US" sz="2600" b="1" i="1" dirty="0" err="1" smtClean="0">
                <a:solidFill>
                  <a:srgbClr val="FF0000"/>
                </a:solidFill>
                <a:latin typeface="Times New Roman" panose="02020603050405020304" pitchFamily="18" charset="0"/>
                <a:cs typeface="Times New Roman" panose="02020603050405020304" pitchFamily="18" charset="0"/>
              </a:rPr>
              <a:t>nghiên</a:t>
            </a:r>
            <a:r>
              <a:rPr lang="en-US" sz="2600" b="1" i="1" dirty="0" smtClean="0">
                <a:solidFill>
                  <a:srgbClr val="FF0000"/>
                </a:solidFill>
                <a:latin typeface="Times New Roman" panose="02020603050405020304" pitchFamily="18" charset="0"/>
                <a:cs typeface="Times New Roman" panose="02020603050405020304" pitchFamily="18" charset="0"/>
              </a:rPr>
              <a:t> </a:t>
            </a:r>
            <a:r>
              <a:rPr lang="en-US" sz="2600" b="1" i="1" dirty="0" err="1" smtClean="0">
                <a:solidFill>
                  <a:srgbClr val="FF0000"/>
                </a:solidFill>
                <a:latin typeface="Times New Roman" panose="02020603050405020304" pitchFamily="18" charset="0"/>
                <a:cs typeface="Times New Roman" panose="02020603050405020304" pitchFamily="18" charset="0"/>
              </a:rPr>
              <a:t>cứu</a:t>
            </a:r>
            <a:r>
              <a:rPr lang="en-US" sz="2600" b="1" i="1" dirty="0" smtClean="0">
                <a:solidFill>
                  <a:srgbClr val="FF0000"/>
                </a:solidFill>
                <a:latin typeface="Times New Roman" panose="02020603050405020304" pitchFamily="18" charset="0"/>
                <a:cs typeface="Times New Roman" panose="02020603050405020304" pitchFamily="18" charset="0"/>
              </a:rPr>
              <a:t> 1.1.2</a:t>
            </a:r>
            <a:r>
              <a:rPr lang="en-US" sz="2600" b="1" i="1" dirty="0">
                <a:solidFill>
                  <a:srgbClr val="FF0000"/>
                </a:solidFill>
                <a:latin typeface="Times New Roman" panose="02020603050405020304" pitchFamily="18" charset="0"/>
                <a:cs typeface="Times New Roman" panose="02020603050405020304" pitchFamily="18" charset="0"/>
              </a:rPr>
              <a:t>. </a:t>
            </a:r>
            <a:r>
              <a:rPr lang="en-US" sz="2600" b="1" i="1" dirty="0" err="1">
                <a:solidFill>
                  <a:srgbClr val="FF0000"/>
                </a:solidFill>
                <a:latin typeface="Times New Roman" panose="02020603050405020304" pitchFamily="18" charset="0"/>
                <a:cs typeface="Times New Roman" panose="02020603050405020304" pitchFamily="18" charset="0"/>
              </a:rPr>
              <a:t>Đổi</a:t>
            </a:r>
            <a:r>
              <a:rPr lang="en-US" sz="2600" b="1" i="1" dirty="0">
                <a:solidFill>
                  <a:srgbClr val="FF0000"/>
                </a:solidFill>
                <a:latin typeface="Times New Roman" panose="02020603050405020304" pitchFamily="18" charset="0"/>
                <a:cs typeface="Times New Roman" panose="02020603050405020304" pitchFamily="18" charset="0"/>
              </a:rPr>
              <a:t> </a:t>
            </a:r>
            <a:r>
              <a:rPr lang="en-US" sz="2600" b="1" i="1" dirty="0" err="1">
                <a:solidFill>
                  <a:srgbClr val="FF0000"/>
                </a:solidFill>
                <a:latin typeface="Times New Roman" panose="02020603050405020304" pitchFamily="18" charset="0"/>
                <a:cs typeface="Times New Roman" panose="02020603050405020304" pitchFamily="18" charset="0"/>
              </a:rPr>
              <a:t>mới</a:t>
            </a:r>
            <a:r>
              <a:rPr lang="en-US" sz="2600" b="1" i="1" dirty="0">
                <a:solidFill>
                  <a:srgbClr val="FF0000"/>
                </a:solidFill>
                <a:latin typeface="Times New Roman" panose="02020603050405020304" pitchFamily="18" charset="0"/>
                <a:cs typeface="Times New Roman" panose="02020603050405020304" pitchFamily="18" charset="0"/>
              </a:rPr>
              <a:t> </a:t>
            </a:r>
            <a:r>
              <a:rPr lang="en-US" sz="2600" b="1" i="1" dirty="0" err="1">
                <a:solidFill>
                  <a:srgbClr val="FF0000"/>
                </a:solidFill>
                <a:latin typeface="Times New Roman" panose="02020603050405020304" pitchFamily="18" charset="0"/>
                <a:cs typeface="Times New Roman" panose="02020603050405020304" pitchFamily="18" charset="0"/>
              </a:rPr>
              <a:t>quản</a:t>
            </a:r>
            <a:r>
              <a:rPr lang="en-US" sz="2600" b="1" i="1" dirty="0">
                <a:solidFill>
                  <a:srgbClr val="FF0000"/>
                </a:solidFill>
                <a:latin typeface="Times New Roman" panose="02020603050405020304" pitchFamily="18" charset="0"/>
                <a:cs typeface="Times New Roman" panose="02020603050405020304" pitchFamily="18" charset="0"/>
              </a:rPr>
              <a:t> </a:t>
            </a:r>
            <a:r>
              <a:rPr lang="en-US" sz="2600" b="1" i="1" dirty="0" err="1">
                <a:solidFill>
                  <a:srgbClr val="FF0000"/>
                </a:solidFill>
                <a:latin typeface="Times New Roman" panose="02020603050405020304" pitchFamily="18" charset="0"/>
                <a:cs typeface="Times New Roman" panose="02020603050405020304" pitchFamily="18" charset="0"/>
              </a:rPr>
              <a:t>lý</a:t>
            </a:r>
            <a:r>
              <a:rPr lang="en-US" sz="2600" b="1" i="1" dirty="0">
                <a:solidFill>
                  <a:srgbClr val="FF0000"/>
                </a:solidFill>
                <a:latin typeface="Times New Roman" panose="02020603050405020304" pitchFamily="18" charset="0"/>
                <a:cs typeface="Times New Roman" panose="02020603050405020304" pitchFamily="18" charset="0"/>
              </a:rPr>
              <a:t> </a:t>
            </a:r>
            <a:r>
              <a:rPr lang="en-US" sz="2600" b="1" i="1" dirty="0" err="1">
                <a:solidFill>
                  <a:srgbClr val="FF0000"/>
                </a:solidFill>
                <a:latin typeface="Times New Roman" panose="02020603050405020304" pitchFamily="18" charset="0"/>
                <a:cs typeface="Times New Roman" panose="02020603050405020304" pitchFamily="18" charset="0"/>
              </a:rPr>
              <a:t>cơ</a:t>
            </a:r>
            <a:r>
              <a:rPr lang="en-US" sz="2600" b="1" i="1" dirty="0">
                <a:solidFill>
                  <a:srgbClr val="FF0000"/>
                </a:solidFill>
                <a:latin typeface="Times New Roman" panose="02020603050405020304" pitchFamily="18" charset="0"/>
                <a:cs typeface="Times New Roman" panose="02020603050405020304" pitchFamily="18" charset="0"/>
              </a:rPr>
              <a:t> </a:t>
            </a:r>
            <a:r>
              <a:rPr lang="en-US" sz="2600" b="1" i="1" dirty="0" err="1">
                <a:solidFill>
                  <a:srgbClr val="FF0000"/>
                </a:solidFill>
                <a:latin typeface="Times New Roman" panose="02020603050405020304" pitchFamily="18" charset="0"/>
                <a:cs typeface="Times New Roman" panose="02020603050405020304" pitchFamily="18" charset="0"/>
              </a:rPr>
              <a:t>sở</a:t>
            </a:r>
            <a:r>
              <a:rPr lang="en-US" sz="2600" b="1" i="1" dirty="0">
                <a:solidFill>
                  <a:srgbClr val="FF0000"/>
                </a:solidFill>
                <a:latin typeface="Times New Roman" panose="02020603050405020304" pitchFamily="18" charset="0"/>
                <a:cs typeface="Times New Roman" panose="02020603050405020304" pitchFamily="18" charset="0"/>
              </a:rPr>
              <a:t> </a:t>
            </a:r>
            <a:r>
              <a:rPr lang="en-US" sz="2600" b="1" i="1" dirty="0" err="1">
                <a:solidFill>
                  <a:srgbClr val="FF0000"/>
                </a:solidFill>
                <a:latin typeface="Times New Roman" panose="02020603050405020304" pitchFamily="18" charset="0"/>
                <a:cs typeface="Times New Roman" panose="02020603050405020304" pitchFamily="18" charset="0"/>
              </a:rPr>
              <a:t>giáo</a:t>
            </a:r>
            <a:r>
              <a:rPr lang="en-US" sz="2600" b="1" i="1" dirty="0">
                <a:solidFill>
                  <a:srgbClr val="FF0000"/>
                </a:solidFill>
                <a:latin typeface="Times New Roman" panose="02020603050405020304" pitchFamily="18" charset="0"/>
                <a:cs typeface="Times New Roman" panose="02020603050405020304" pitchFamily="18" charset="0"/>
              </a:rPr>
              <a:t> </a:t>
            </a:r>
            <a:r>
              <a:rPr lang="en-US" sz="2600" b="1" i="1" dirty="0" err="1">
                <a:solidFill>
                  <a:srgbClr val="FF0000"/>
                </a:solidFill>
                <a:latin typeface="Times New Roman" panose="02020603050405020304" pitchFamily="18" charset="0"/>
                <a:cs typeface="Times New Roman" panose="02020603050405020304" pitchFamily="18" charset="0"/>
              </a:rPr>
              <a:t>dục</a:t>
            </a:r>
            <a:r>
              <a:rPr lang="en-US" sz="2600" b="1" i="1" dirty="0">
                <a:solidFill>
                  <a:srgbClr val="FF0000"/>
                </a:solidFill>
                <a:latin typeface="Times New Roman" panose="02020603050405020304" pitchFamily="18" charset="0"/>
                <a:cs typeface="Times New Roman" panose="02020603050405020304" pitchFamily="18" charset="0"/>
              </a:rPr>
              <a:t> </a:t>
            </a:r>
            <a:r>
              <a:rPr lang="en-US" sz="2600" b="1" i="1" dirty="0" smtClean="0">
                <a:solidFill>
                  <a:srgbClr val="FF0000"/>
                </a:solidFill>
                <a:latin typeface="Times New Roman" panose="02020603050405020304" pitchFamily="18" charset="0"/>
                <a:cs typeface="Times New Roman" panose="02020603050405020304" pitchFamily="18" charset="0"/>
              </a:rPr>
              <a:t>GDNN)</a:t>
            </a:r>
            <a:endParaRPr lang="en-US" sz="2600" b="1" i="1" dirty="0">
              <a:solidFill>
                <a:srgbClr val="FF0000"/>
              </a:solidFill>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530171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67839" y="1397724"/>
            <a:ext cx="7886700" cy="4519750"/>
          </a:xfrm>
        </p:spPr>
        <p:txBody>
          <a:bodyPr>
            <a:noAutofit/>
          </a:bodyPr>
          <a:lstStyle/>
          <a:p>
            <a:pPr marL="0" indent="0" algn="just">
              <a:buNone/>
            </a:pPr>
            <a:r>
              <a:rPr lang="en-US" sz="2600" b="1" dirty="0" smtClean="0">
                <a:latin typeface="Times New Roman" panose="02020603050405020304" pitchFamily="18" charset="0"/>
                <a:cs typeface="Times New Roman" panose="02020603050405020304" pitchFamily="18" charset="0"/>
              </a:rPr>
              <a:t>	2</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Quản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ly</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cơ</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sở</a:t>
            </a:r>
            <a:r>
              <a:rPr lang="en-US" sz="2600" b="1" dirty="0">
                <a:latin typeface="Times New Roman" panose="02020603050405020304" pitchFamily="18" charset="0"/>
                <a:cs typeface="Times New Roman" panose="02020603050405020304" pitchFamily="18" charset="0"/>
              </a:rPr>
              <a:t> GDNN </a:t>
            </a:r>
            <a:r>
              <a:rPr lang="en-US" sz="2600" b="1" dirty="0" err="1">
                <a:latin typeface="Times New Roman" panose="02020603050405020304" pitchFamily="18" charset="0"/>
                <a:cs typeface="Times New Roman" panose="02020603050405020304" pitchFamily="18" charset="0"/>
              </a:rPr>
              <a:t>theo</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mô</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hình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chất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lượng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tổng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thể</a:t>
            </a:r>
            <a:r>
              <a:rPr lang="en-US" sz="2600" b="1" dirty="0">
                <a:latin typeface="Times New Roman" panose="02020603050405020304" pitchFamily="18" charset="0"/>
                <a:cs typeface="Times New Roman" panose="02020603050405020304" pitchFamily="18" charset="0"/>
              </a:rPr>
              <a:t>	</a:t>
            </a:r>
          </a:p>
          <a:p>
            <a:pPr marL="0" indent="0" algn="just">
              <a:buNone/>
            </a:pPr>
            <a:r>
              <a:rPr lang="en-US" sz="2600" b="1" dirty="0" smtClean="0">
                <a:latin typeface="Times New Roman" panose="02020603050405020304" pitchFamily="18" charset="0"/>
                <a:cs typeface="Times New Roman" panose="02020603050405020304" pitchFamily="18" charset="0"/>
              </a:rPr>
              <a:t>	2.1</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chất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lượng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tổng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thể</a:t>
            </a:r>
            <a:r>
              <a:rPr lang="en-US" sz="2600" b="1" dirty="0">
                <a:latin typeface="Times New Roman" panose="02020603050405020304" pitchFamily="18" charset="0"/>
                <a:cs typeface="Times New Roman" panose="02020603050405020304" pitchFamily="18" charset="0"/>
              </a:rPr>
              <a:t> - </a:t>
            </a:r>
            <a:r>
              <a:rPr lang="en-US" sz="2600" b="1" dirty="0" err="1">
                <a:latin typeface="Times New Roman" panose="02020603050405020304" pitchFamily="18" charset="0"/>
                <a:cs typeface="Times New Roman" panose="02020603050405020304" pitchFamily="18" charset="0"/>
              </a:rPr>
              <a:t>mô</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hình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chất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lượng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một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tổ</a:t>
            </a:r>
            <a:r>
              <a:rPr lang="en-US" sz="2600" b="1" dirty="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chức</a:t>
            </a:r>
            <a:endParaRPr lang="en-US" sz="2600" b="1" dirty="0">
              <a:latin typeface="Times New Roman" panose="02020603050405020304" pitchFamily="18" charset="0"/>
              <a:cs typeface="Times New Roman" panose="02020603050405020304" pitchFamily="18" charset="0"/>
            </a:endParaRPr>
          </a:p>
          <a:p>
            <a:pPr marL="0" indent="0" algn="just">
              <a:buNone/>
            </a:pPr>
            <a:r>
              <a:rPr lang="en-US" sz="2600" b="1" dirty="0">
                <a:latin typeface="Times New Roman" panose="02020603050405020304" pitchFamily="18" charset="0"/>
                <a:cs typeface="Times New Roman" panose="02020603050405020304" pitchFamily="18" charset="0"/>
              </a:rPr>
              <a:t>	</a:t>
            </a:r>
            <a:r>
              <a:rPr lang="en-US" sz="2600" b="1" dirty="0" smtClean="0">
                <a:latin typeface="Times New Roman" panose="02020603050405020304" pitchFamily="18" charset="0"/>
                <a:cs typeface="Times New Roman" panose="02020603050405020304" pitchFamily="18" charset="0"/>
              </a:rPr>
              <a:t>2.1.1. </a:t>
            </a:r>
            <a:r>
              <a:rPr lang="en-US" sz="2600" b="1" dirty="0" err="1" smtClean="0">
                <a:latin typeface="Times New Roman" panose="02020603050405020304" pitchFamily="18" charset="0"/>
                <a:cs typeface="Times New Roman" panose="02020603050405020304" pitchFamily="18" charset="0"/>
              </a:rPr>
              <a:t>Khái</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niệm</a:t>
            </a:r>
            <a:endParaRPr lang="en-US" sz="2600" b="1" dirty="0" smtClean="0">
              <a:latin typeface="Times New Roman" panose="02020603050405020304" pitchFamily="18" charset="0"/>
              <a:cs typeface="Times New Roman" panose="02020603050405020304" pitchFamily="18" charset="0"/>
            </a:endParaRPr>
          </a:p>
          <a:p>
            <a:pPr marL="0" indent="0" algn="just">
              <a:buNone/>
            </a:pPr>
            <a:r>
              <a:rPr lang="en-US" sz="2600" b="1" dirty="0">
                <a:latin typeface="Times New Roman" panose="02020603050405020304" pitchFamily="18" charset="0"/>
                <a:cs typeface="Times New Roman" panose="02020603050405020304" pitchFamily="18" charset="0"/>
              </a:rPr>
              <a:t>	</a:t>
            </a:r>
            <a:r>
              <a:rPr lang="nb-NO" sz="2600" dirty="0" smtClean="0">
                <a:latin typeface="Times New Roman" panose="02020603050405020304" pitchFamily="18" charset="0"/>
                <a:cs typeface="Times New Roman" panose="02020603050405020304" pitchFamily="18" charset="0"/>
              </a:rPr>
              <a:t>Quản </a:t>
            </a:r>
            <a:r>
              <a:rPr lang="nb-NO" sz="2600" dirty="0">
                <a:latin typeface="Times New Roman" panose="02020603050405020304" pitchFamily="18" charset="0"/>
                <a:cs typeface="Times New Roman" panose="02020603050405020304" pitchFamily="18" charset="0"/>
              </a:rPr>
              <a:t>lý chất lượng tổng thể (toàn diện) (Total Quality Management - TQM) đang được hiểu theo nhiều quan niệm khác nhau, bởi lẽ đây là một mô hình quản lý rất linh hoạt. </a:t>
            </a:r>
            <a:endParaRPr lang="en-US" sz="2600" dirty="0">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4157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41714" y="509449"/>
            <a:ext cx="7886700" cy="5826037"/>
          </a:xfrm>
        </p:spPr>
        <p:txBody>
          <a:bodyPr>
            <a:noAutofit/>
          </a:bodyPr>
          <a:lstStyle/>
          <a:p>
            <a:pPr marL="0" indent="0" algn="just">
              <a:buNone/>
            </a:pPr>
            <a:r>
              <a:rPr lang="en-US" sz="2600" b="1" dirty="0" smtClean="0">
                <a:latin typeface="Times New Roman" panose="02020603050405020304" pitchFamily="18" charset="0"/>
                <a:cs typeface="Times New Roman" panose="02020603050405020304" pitchFamily="18" charset="0"/>
              </a:rPr>
              <a:t>	2</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Quản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ly</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cơ</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sở</a:t>
            </a:r>
            <a:r>
              <a:rPr lang="en-US" sz="2600" b="1" dirty="0">
                <a:latin typeface="Times New Roman" panose="02020603050405020304" pitchFamily="18" charset="0"/>
                <a:cs typeface="Times New Roman" panose="02020603050405020304" pitchFamily="18" charset="0"/>
              </a:rPr>
              <a:t> GDNN </a:t>
            </a:r>
            <a:r>
              <a:rPr lang="en-US" sz="2600" b="1" dirty="0" err="1">
                <a:latin typeface="Times New Roman" panose="02020603050405020304" pitchFamily="18" charset="0"/>
                <a:cs typeface="Times New Roman" panose="02020603050405020304" pitchFamily="18" charset="0"/>
              </a:rPr>
              <a:t>theo</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mô</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hình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chất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lượng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tổng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thể</a:t>
            </a:r>
            <a:r>
              <a:rPr lang="en-US" sz="2600" b="1" dirty="0">
                <a:latin typeface="Times New Roman" panose="02020603050405020304" pitchFamily="18" charset="0"/>
                <a:cs typeface="Times New Roman" panose="02020603050405020304" pitchFamily="18" charset="0"/>
              </a:rPr>
              <a:t>	</a:t>
            </a:r>
          </a:p>
          <a:p>
            <a:pPr marL="0" indent="0" algn="just">
              <a:buNone/>
            </a:pPr>
            <a:r>
              <a:rPr lang="en-US" sz="2600" b="1" dirty="0" smtClean="0">
                <a:latin typeface="Times New Roman" panose="02020603050405020304" pitchFamily="18" charset="0"/>
                <a:cs typeface="Times New Roman" panose="02020603050405020304" pitchFamily="18" charset="0"/>
              </a:rPr>
              <a:t>	2.1</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chất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lượng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tổng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thể</a:t>
            </a:r>
            <a:r>
              <a:rPr lang="en-US" sz="2600" b="1" dirty="0">
                <a:latin typeface="Times New Roman" panose="02020603050405020304" pitchFamily="18" charset="0"/>
                <a:cs typeface="Times New Roman" panose="02020603050405020304" pitchFamily="18" charset="0"/>
              </a:rPr>
              <a:t> - </a:t>
            </a:r>
            <a:r>
              <a:rPr lang="en-US" sz="2600" b="1" dirty="0" err="1">
                <a:latin typeface="Times New Roman" panose="02020603050405020304" pitchFamily="18" charset="0"/>
                <a:cs typeface="Times New Roman" panose="02020603050405020304" pitchFamily="18" charset="0"/>
              </a:rPr>
              <a:t>mô</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hình</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chất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lượng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một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tổ</a:t>
            </a:r>
            <a:r>
              <a:rPr lang="en-US" sz="2600" b="1" dirty="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chức</a:t>
            </a:r>
            <a:endParaRPr lang="en-US" sz="2600" b="1" dirty="0">
              <a:latin typeface="Times New Roman" panose="02020603050405020304" pitchFamily="18" charset="0"/>
              <a:cs typeface="Times New Roman" panose="02020603050405020304" pitchFamily="18" charset="0"/>
            </a:endParaRPr>
          </a:p>
          <a:p>
            <a:pPr marL="0" indent="0" algn="just">
              <a:buNone/>
            </a:pPr>
            <a:r>
              <a:rPr lang="en-US" sz="2600" b="1" dirty="0">
                <a:latin typeface="Times New Roman" panose="02020603050405020304" pitchFamily="18" charset="0"/>
                <a:cs typeface="Times New Roman" panose="02020603050405020304" pitchFamily="18" charset="0"/>
              </a:rPr>
              <a:t>	</a:t>
            </a:r>
            <a:r>
              <a:rPr lang="en-US" sz="2600" b="1" dirty="0" smtClean="0">
                <a:latin typeface="Times New Roman" panose="02020603050405020304" pitchFamily="18" charset="0"/>
                <a:cs typeface="Times New Roman" panose="02020603050405020304" pitchFamily="18" charset="0"/>
              </a:rPr>
              <a:t>2.1.1. </a:t>
            </a:r>
            <a:r>
              <a:rPr lang="en-US" sz="2600" b="1" dirty="0" err="1" smtClean="0">
                <a:latin typeface="Times New Roman" panose="02020603050405020304" pitchFamily="18" charset="0"/>
                <a:cs typeface="Times New Roman" panose="02020603050405020304" pitchFamily="18" charset="0"/>
              </a:rPr>
              <a:t>Khái</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niệm</a:t>
            </a:r>
            <a:endParaRPr lang="en-US" sz="2600" b="1" dirty="0" smtClean="0">
              <a:latin typeface="Times New Roman" panose="02020603050405020304" pitchFamily="18" charset="0"/>
              <a:cs typeface="Times New Roman" panose="02020603050405020304" pitchFamily="18" charset="0"/>
            </a:endParaRPr>
          </a:p>
          <a:p>
            <a:pPr marL="0" indent="0" algn="just">
              <a:buNone/>
            </a:pPr>
            <a:r>
              <a:rPr lang="en-US" sz="2600" b="1" dirty="0">
                <a:latin typeface="Times New Roman" panose="02020603050405020304" pitchFamily="18" charset="0"/>
                <a:cs typeface="Times New Roman" panose="02020603050405020304" pitchFamily="18" charset="0"/>
              </a:rPr>
              <a:t>	</a:t>
            </a:r>
            <a:r>
              <a:rPr lang="nb-NO" sz="2600" dirty="0">
                <a:latin typeface="Times New Roman" panose="02020603050405020304" pitchFamily="18" charset="0"/>
                <a:cs typeface="Times New Roman" panose="02020603050405020304" pitchFamily="18" charset="0"/>
              </a:rPr>
              <a:t>Theo Tổng cục Tiêu chuẩn đo lường chất lượng Việt Nam,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lượng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thể</a:t>
            </a:r>
            <a:r>
              <a:rPr lang="nb-NO" sz="2600" dirty="0" smtClean="0">
                <a:latin typeface="Times New Roman" panose="02020603050405020304" pitchFamily="18" charset="0"/>
                <a:cs typeface="Times New Roman" panose="02020603050405020304" pitchFamily="18" charset="0"/>
              </a:rPr>
              <a:t> </a:t>
            </a:r>
            <a:r>
              <a:rPr lang="nb-NO" sz="2600" dirty="0">
                <a:latin typeface="Times New Roman" panose="02020603050405020304" pitchFamily="18" charset="0"/>
                <a:cs typeface="Times New Roman" panose="02020603050405020304" pitchFamily="18" charset="0"/>
              </a:rPr>
              <a:t>là những biện pháp nhằm thoả mãn những nhu cầu chất lượng của cơ quan và của khách </a:t>
            </a:r>
            <a:r>
              <a:rPr lang="nb-NO" sz="2600" dirty="0" smtClean="0">
                <a:latin typeface="Times New Roman" panose="02020603050405020304" pitchFamily="18" charset="0"/>
                <a:cs typeface="Times New Roman" panose="02020603050405020304" pitchFamily="18" charset="0"/>
              </a:rPr>
              <a:t>hàng. </a:t>
            </a:r>
          </a:p>
          <a:p>
            <a:pPr marL="0" indent="0" algn="just">
              <a:buNone/>
            </a:pPr>
            <a:r>
              <a:rPr lang="nb-NO" sz="2600" dirty="0" smtClean="0">
                <a:latin typeface="Times New Roman" panose="02020603050405020304" pitchFamily="18" charset="0"/>
                <a:cs typeface="Times New Roman" panose="02020603050405020304" pitchFamily="18" charset="0"/>
              </a:rPr>
              <a:t>	Theo </a:t>
            </a:r>
            <a:r>
              <a:rPr lang="nb-NO" sz="2600" dirty="0">
                <a:latin typeface="Times New Roman" panose="02020603050405020304" pitchFamily="18" charset="0"/>
                <a:cs typeface="Times New Roman" panose="02020603050405020304" pitchFamily="18" charset="0"/>
              </a:rPr>
              <a:t>Trần Thị Dung,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lượng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tổng</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thể</a:t>
            </a:r>
            <a:r>
              <a:rPr lang="en-US" sz="2600" b="1" dirty="0">
                <a:latin typeface="Times New Roman" panose="02020603050405020304" pitchFamily="18" charset="0"/>
                <a:cs typeface="Times New Roman" panose="02020603050405020304" pitchFamily="18" charset="0"/>
              </a:rPr>
              <a:t> </a:t>
            </a:r>
            <a:r>
              <a:rPr lang="nb-NO" sz="2600" dirty="0" smtClean="0">
                <a:latin typeface="Times New Roman" panose="02020603050405020304" pitchFamily="18" charset="0"/>
                <a:cs typeface="Times New Roman" panose="02020603050405020304" pitchFamily="18" charset="0"/>
              </a:rPr>
              <a:t>là </a:t>
            </a:r>
            <a:r>
              <a:rPr lang="nb-NO" sz="2600" dirty="0">
                <a:latin typeface="Times New Roman" panose="02020603050405020304" pitchFamily="18" charset="0"/>
                <a:cs typeface="Times New Roman" panose="02020603050405020304" pitchFamily="18" charset="0"/>
              </a:rPr>
              <a:t>một giải pháp quản lý đưa đến thành công, tạo thuận lợi cho tăng trưởng bền vững của một tổ chức thông qua việc huy động tất cả tâm trí của mọi thành viên nhằm tạo ra chất lượng một cách kinh tế theo yêu cầu của khách hàng.</a:t>
            </a:r>
            <a:endParaRPr lang="en-US" sz="2600" dirty="0">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556805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67839" y="1397724"/>
            <a:ext cx="7886700" cy="3618413"/>
          </a:xfrm>
        </p:spPr>
        <p:txBody>
          <a:bodyPr>
            <a:noAutofit/>
          </a:bodyPr>
          <a:lstStyle/>
          <a:p>
            <a:pPr marL="0" indent="0" algn="just">
              <a:buNone/>
            </a:pPr>
            <a:r>
              <a:rPr lang="en-US" sz="2600" b="1" dirty="0" smtClean="0">
                <a:latin typeface="Times New Roman" panose="02020603050405020304" pitchFamily="18" charset="0"/>
                <a:cs typeface="Times New Roman" panose="02020603050405020304" pitchFamily="18" charset="0"/>
              </a:rPr>
              <a:t>	2.1.1. </a:t>
            </a:r>
            <a:r>
              <a:rPr lang="en-US" sz="2600" b="1" dirty="0" err="1" smtClean="0">
                <a:latin typeface="Times New Roman" panose="02020603050405020304" pitchFamily="18" charset="0"/>
                <a:cs typeface="Times New Roman" panose="02020603050405020304" pitchFamily="18" charset="0"/>
              </a:rPr>
              <a:t>Khái</a:t>
            </a:r>
            <a:r>
              <a:rPr lang="en-US" sz="2600" b="1"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niệm</a:t>
            </a:r>
            <a:r>
              <a:rPr lang="en-US" sz="2600"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chất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lượng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tổng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thể</a:t>
            </a:r>
            <a:endParaRPr lang="en-US" sz="2600" b="1" dirty="0" smtClean="0">
              <a:latin typeface="Times New Roman" panose="02020603050405020304" pitchFamily="18" charset="0"/>
              <a:cs typeface="Times New Roman" panose="02020603050405020304" pitchFamily="18" charset="0"/>
            </a:endParaRPr>
          </a:p>
          <a:p>
            <a:pPr marL="0" indent="0" algn="just">
              <a:buNone/>
            </a:pPr>
            <a:r>
              <a:rPr lang="en-US" sz="2600" b="1" dirty="0">
                <a:latin typeface="Times New Roman" panose="02020603050405020304" pitchFamily="18" charset="0"/>
                <a:cs typeface="Times New Roman" panose="02020603050405020304" pitchFamily="18" charset="0"/>
              </a:rPr>
              <a:t>	</a:t>
            </a:r>
            <a:r>
              <a:rPr lang="nb-NO" sz="2600" dirty="0">
                <a:latin typeface="Times New Roman" panose="02020603050405020304" pitchFamily="18" charset="0"/>
                <a:cs typeface="Times New Roman" panose="02020603050405020304" pitchFamily="18" charset="0"/>
              </a:rPr>
              <a:t>V</a:t>
            </a:r>
            <a:r>
              <a:rPr lang="nb-NO" sz="2600" dirty="0" smtClean="0">
                <a:latin typeface="Times New Roman" panose="02020603050405020304" pitchFamily="18" charset="0"/>
                <a:cs typeface="Times New Roman" panose="02020603050405020304" pitchFamily="18" charset="0"/>
              </a:rPr>
              <a:t>ới </a:t>
            </a:r>
            <a:r>
              <a:rPr lang="nb-NO" sz="2600" dirty="0">
                <a:latin typeface="Times New Roman" panose="02020603050405020304" pitchFamily="18" charset="0"/>
                <a:cs typeface="Times New Roman" panose="02020603050405020304" pitchFamily="18" charset="0"/>
              </a:rPr>
              <a:t>nội hàm của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lượng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thể</a:t>
            </a:r>
            <a:r>
              <a:rPr lang="nb-NO" sz="2600" dirty="0" smtClean="0">
                <a:latin typeface="Times New Roman" panose="02020603050405020304" pitchFamily="18" charset="0"/>
                <a:cs typeface="Times New Roman" panose="02020603050405020304" pitchFamily="18" charset="0"/>
              </a:rPr>
              <a:t>, </a:t>
            </a:r>
            <a:r>
              <a:rPr lang="nb-NO" sz="2600" dirty="0">
                <a:latin typeface="Times New Roman" panose="02020603050405020304" pitchFamily="18" charset="0"/>
                <a:cs typeface="Times New Roman" panose="02020603050405020304" pitchFamily="18" charset="0"/>
              </a:rPr>
              <a:t>có thể đưa ra khái niệm như sau: </a:t>
            </a:r>
            <a:r>
              <a:rPr lang="en-US" sz="2600" dirty="0" err="1" smtClean="0">
                <a:latin typeface="Times New Roman" panose="02020603050405020304" pitchFamily="18" charset="0"/>
                <a:cs typeface="Times New Roman" panose="02020603050405020304" pitchFamily="18" charset="0"/>
              </a:rPr>
              <a:t>Quản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lượng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thể</a:t>
            </a:r>
            <a:r>
              <a:rPr lang="en-US" sz="2600" dirty="0">
                <a:latin typeface="Times New Roman" panose="02020603050405020304" pitchFamily="18" charset="0"/>
                <a:cs typeface="Times New Roman" panose="02020603050405020304" pitchFamily="18" charset="0"/>
              </a:rPr>
              <a:t> </a:t>
            </a:r>
            <a:r>
              <a:rPr lang="nb-NO" sz="2600" dirty="0" smtClean="0">
                <a:latin typeface="Times New Roman" panose="02020603050405020304" pitchFamily="18" charset="0"/>
                <a:cs typeface="Times New Roman" panose="02020603050405020304" pitchFamily="18" charset="0"/>
              </a:rPr>
              <a:t>là</a:t>
            </a:r>
            <a:r>
              <a:rPr lang="nb-NO" sz="2600" b="1" dirty="0" smtClean="0">
                <a:latin typeface="Times New Roman" panose="02020603050405020304" pitchFamily="18" charset="0"/>
                <a:cs typeface="Times New Roman" panose="02020603050405020304" pitchFamily="18" charset="0"/>
              </a:rPr>
              <a:t> </a:t>
            </a:r>
            <a:r>
              <a:rPr lang="nb-NO" sz="2600" dirty="0">
                <a:latin typeface="Times New Roman" panose="02020603050405020304" pitchFamily="18" charset="0"/>
                <a:cs typeface="Times New Roman" panose="02020603050405020304" pitchFamily="18" charset="0"/>
              </a:rPr>
              <a:t>quản lý mọi nhiệm vụ, mọi công việc, mọi hoạt động và huy động tiềm năng sáng tạo của mọi người trong tổ chức để không ngừng nâng cao chất lượng nhằm đáp ứng nhu cầu của khách hàng. </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704577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67839" y="1397724"/>
            <a:ext cx="7886700" cy="3879670"/>
          </a:xfrm>
        </p:spPr>
        <p:txBody>
          <a:bodyPr>
            <a:noAutofit/>
          </a:bodyPr>
          <a:lstStyle/>
          <a:p>
            <a:pPr marL="0" indent="0" algn="just">
              <a:buNone/>
            </a:pPr>
            <a:r>
              <a:rPr lang="nb-NO" sz="2600" dirty="0" smtClean="0">
                <a:latin typeface="Times New Roman" panose="02020603050405020304" pitchFamily="18" charset="0"/>
                <a:cs typeface="Times New Roman" panose="02020603050405020304" pitchFamily="18" charset="0"/>
              </a:rPr>
              <a:t>	</a:t>
            </a:r>
            <a:r>
              <a:rPr lang="nb-NO" sz="2600" b="1" i="1" dirty="0" smtClean="0">
                <a:latin typeface="Times New Roman" panose="02020603050405020304" pitchFamily="18" charset="0"/>
                <a:cs typeface="Times New Roman" panose="02020603050405020304" pitchFamily="18" charset="0"/>
              </a:rPr>
              <a:t>2.1.2. Triết lý của quản lý chất lượng tổng thể</a:t>
            </a:r>
          </a:p>
          <a:p>
            <a:pPr marL="0" indent="0" algn="just">
              <a:buNone/>
            </a:pPr>
            <a:r>
              <a:rPr lang="nb-NO" sz="2600" dirty="0" smtClean="0">
                <a:latin typeface="Times New Roman" panose="02020603050405020304" pitchFamily="18" charset="0"/>
                <a:cs typeface="Times New Roman" panose="02020603050405020304" pitchFamily="18" charset="0"/>
              </a:rPr>
              <a:t>	Quản </a:t>
            </a:r>
            <a:r>
              <a:rPr lang="nb-NO" sz="2600" dirty="0">
                <a:latin typeface="Times New Roman" panose="02020603050405020304" pitchFamily="18" charset="0"/>
                <a:cs typeface="Times New Roman" panose="02020603050405020304" pitchFamily="18" charset="0"/>
              </a:rPr>
              <a:t>lý chất lượng tổng thể đã được W.E. Deming hình thành triết lý như </a:t>
            </a:r>
            <a:r>
              <a:rPr lang="nb-NO" sz="2600" dirty="0" smtClean="0">
                <a:latin typeface="Times New Roman" panose="02020603050405020304" pitchFamily="18" charset="0"/>
                <a:cs typeface="Times New Roman" panose="02020603050405020304" pitchFamily="18" charset="0"/>
              </a:rPr>
              <a:t>sau:</a:t>
            </a:r>
          </a:p>
          <a:p>
            <a:pPr marL="0" indent="0" algn="just">
              <a:buNone/>
            </a:pPr>
            <a:r>
              <a:rPr lang="nb-NO" sz="2600" dirty="0" smtClean="0">
                <a:latin typeface="Times New Roman" panose="02020603050405020304" pitchFamily="18" charset="0"/>
                <a:cs typeface="Times New Roman" panose="02020603050405020304" pitchFamily="18" charset="0"/>
              </a:rPr>
              <a:t>	– </a:t>
            </a:r>
            <a:r>
              <a:rPr lang="nb-NO" sz="2600" dirty="0">
                <a:latin typeface="Times New Roman" panose="02020603050405020304" pitchFamily="18" charset="0"/>
                <a:cs typeface="Times New Roman" panose="02020603050405020304" pitchFamily="18" charset="0"/>
              </a:rPr>
              <a:t>Chất l­ượng là kết quả tổng thể của mọi yếu tố, mọi hoạt động của cả quá trình làm ra sản phẩm; </a:t>
            </a:r>
            <a:endParaRPr lang="en-US" sz="2600" dirty="0">
              <a:latin typeface="Times New Roman" panose="02020603050405020304" pitchFamily="18" charset="0"/>
              <a:cs typeface="Times New Roman" panose="02020603050405020304" pitchFamily="18" charset="0"/>
            </a:endParaRPr>
          </a:p>
          <a:p>
            <a:pPr marL="0" indent="0" algn="just">
              <a:buNone/>
            </a:pPr>
            <a:r>
              <a:rPr lang="nb-NO" sz="2600" dirty="0" smtClean="0">
                <a:latin typeface="Times New Roman" panose="02020603050405020304" pitchFamily="18" charset="0"/>
                <a:cs typeface="Times New Roman" panose="02020603050405020304" pitchFamily="18" charset="0"/>
              </a:rPr>
              <a:t>	– </a:t>
            </a:r>
            <a:r>
              <a:rPr lang="nb-NO" sz="2600" dirty="0">
                <a:latin typeface="Times New Roman" panose="02020603050405020304" pitchFamily="18" charset="0"/>
                <a:cs typeface="Times New Roman" panose="02020603050405020304" pitchFamily="18" charset="0"/>
              </a:rPr>
              <a:t>Tiềm năng và sức sáng tạo sẵn có của mỗi con ng­ười tạo ra chất l­ượng;</a:t>
            </a:r>
            <a:endParaRPr lang="en-US" sz="2600" dirty="0">
              <a:latin typeface="Times New Roman" panose="02020603050405020304" pitchFamily="18" charset="0"/>
              <a:cs typeface="Times New Roman" panose="02020603050405020304" pitchFamily="18" charset="0"/>
            </a:endParaRPr>
          </a:p>
          <a:p>
            <a:pPr marL="0" indent="0" algn="just">
              <a:buNone/>
            </a:pPr>
            <a:r>
              <a:rPr lang="nb-NO" sz="2600" dirty="0" smtClean="0">
                <a:latin typeface="Times New Roman" panose="02020603050405020304" pitchFamily="18" charset="0"/>
                <a:cs typeface="Times New Roman" panose="02020603050405020304" pitchFamily="18" charset="0"/>
              </a:rPr>
              <a:t>	– </a:t>
            </a:r>
            <a:r>
              <a:rPr lang="nb-NO" sz="2600" dirty="0">
                <a:latin typeface="Times New Roman" panose="02020603050405020304" pitchFamily="18" charset="0"/>
                <a:cs typeface="Times New Roman" panose="02020603050405020304" pitchFamily="18" charset="0"/>
              </a:rPr>
              <a:t>Chất l­ượng là một hành trình, không phải là điểm kết thúc.</a:t>
            </a:r>
            <a:endParaRPr lang="en-US" sz="2600" dirty="0">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005260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587829" y="1345471"/>
            <a:ext cx="8151222" cy="3997237"/>
          </a:xfrm>
        </p:spPr>
        <p:txBody>
          <a:bodyPr>
            <a:noAutofit/>
          </a:bodyPr>
          <a:lstStyle/>
          <a:p>
            <a:pPr marL="0" indent="0" algn="just">
              <a:buNone/>
            </a:pPr>
            <a:r>
              <a:rPr lang="nb-NO" sz="2600" dirty="0" smtClean="0">
                <a:latin typeface="Times New Roman" panose="02020603050405020304" pitchFamily="18" charset="0"/>
                <a:cs typeface="Times New Roman" panose="02020603050405020304" pitchFamily="18" charset="0"/>
              </a:rPr>
              <a:t>	</a:t>
            </a:r>
            <a:r>
              <a:rPr lang="nb-NO" sz="2600" b="1" i="1" dirty="0" smtClean="0">
                <a:latin typeface="Times New Roman" panose="02020603050405020304" pitchFamily="18" charset="0"/>
                <a:cs typeface="Times New Roman" panose="02020603050405020304" pitchFamily="18" charset="0"/>
              </a:rPr>
              <a:t>2.1.2. Triết lý của quản lý chất lượng tổng thể</a:t>
            </a:r>
          </a:p>
          <a:p>
            <a:pPr marL="0" indent="0">
              <a:buNone/>
            </a:pPr>
            <a:r>
              <a:rPr lang="nb-NO" sz="2600" dirty="0" smtClean="0">
                <a:latin typeface="Times New Roman" panose="02020603050405020304" pitchFamily="18" charset="0"/>
                <a:cs typeface="Times New Roman" panose="02020603050405020304" pitchFamily="18" charset="0"/>
              </a:rPr>
              <a:t>	Triết </a:t>
            </a:r>
            <a:r>
              <a:rPr lang="nb-NO" sz="2600" dirty="0">
                <a:latin typeface="Times New Roman" panose="02020603050405020304" pitchFamily="18" charset="0"/>
                <a:cs typeface="Times New Roman" panose="02020603050405020304" pitchFamily="18" charset="0"/>
              </a:rPr>
              <a:t>lý này đã dẫn tới 5 yếu tố cơ bản của quản lý là:</a:t>
            </a:r>
            <a:endParaRPr lang="en-US" sz="2600" dirty="0">
              <a:latin typeface="Times New Roman" panose="02020603050405020304" pitchFamily="18" charset="0"/>
              <a:cs typeface="Times New Roman" panose="02020603050405020304" pitchFamily="18" charset="0"/>
            </a:endParaRPr>
          </a:p>
          <a:p>
            <a:pPr marL="0" indent="0">
              <a:buNone/>
            </a:pPr>
            <a:r>
              <a:rPr lang="nb-NO" sz="2600" dirty="0" smtClean="0">
                <a:latin typeface="Times New Roman" panose="02020603050405020304" pitchFamily="18" charset="0"/>
                <a:cs typeface="Times New Roman" panose="02020603050405020304" pitchFamily="18" charset="0"/>
              </a:rPr>
              <a:t>	– </a:t>
            </a:r>
            <a:r>
              <a:rPr lang="nb-NO" sz="2600" dirty="0">
                <a:latin typeface="Times New Roman" panose="02020603050405020304" pitchFamily="18" charset="0"/>
                <a:cs typeface="Times New Roman" panose="02020603050405020304" pitchFamily="18" charset="0"/>
              </a:rPr>
              <a:t>Thông tin/thông tin phản hồi, giao tiếp;</a:t>
            </a:r>
            <a:endParaRPr lang="en-US" sz="2600" dirty="0">
              <a:latin typeface="Times New Roman" panose="02020603050405020304" pitchFamily="18" charset="0"/>
              <a:cs typeface="Times New Roman" panose="02020603050405020304" pitchFamily="18" charset="0"/>
            </a:endParaRPr>
          </a:p>
          <a:p>
            <a:pPr marL="0" indent="0">
              <a:buNone/>
            </a:pPr>
            <a:r>
              <a:rPr lang="nb-NO" sz="2600" dirty="0" smtClean="0">
                <a:latin typeface="Times New Roman" panose="02020603050405020304" pitchFamily="18" charset="0"/>
                <a:cs typeface="Times New Roman" panose="02020603050405020304" pitchFamily="18" charset="0"/>
              </a:rPr>
              <a:t>	– </a:t>
            </a:r>
            <a:r>
              <a:rPr lang="nb-NO" sz="2600" dirty="0">
                <a:latin typeface="Times New Roman" panose="02020603050405020304" pitchFamily="18" charset="0"/>
                <a:cs typeface="Times New Roman" panose="02020603050405020304" pitchFamily="18" charset="0"/>
              </a:rPr>
              <a:t>Văn hoá của tổ chức;</a:t>
            </a:r>
            <a:endParaRPr lang="en-US" sz="2600" dirty="0">
              <a:latin typeface="Times New Roman" panose="02020603050405020304" pitchFamily="18" charset="0"/>
              <a:cs typeface="Times New Roman" panose="02020603050405020304" pitchFamily="18" charset="0"/>
            </a:endParaRPr>
          </a:p>
          <a:p>
            <a:pPr marL="0" indent="0">
              <a:buNone/>
            </a:pPr>
            <a:r>
              <a:rPr lang="nb-NO" sz="2600" dirty="0" smtClean="0">
                <a:latin typeface="Times New Roman" panose="02020603050405020304" pitchFamily="18" charset="0"/>
                <a:cs typeface="Times New Roman" panose="02020603050405020304" pitchFamily="18" charset="0"/>
              </a:rPr>
              <a:t>	– </a:t>
            </a:r>
            <a:r>
              <a:rPr lang="nb-NO" sz="2600" dirty="0">
                <a:latin typeface="Times New Roman" panose="02020603050405020304" pitchFamily="18" charset="0"/>
                <a:cs typeface="Times New Roman" panose="02020603050405020304" pitchFamily="18" charset="0"/>
              </a:rPr>
              <a:t>Mọi ng­ười đều tham gia vào quản lý và tự quản lý; </a:t>
            </a:r>
            <a:endParaRPr lang="en-US" sz="2600" dirty="0">
              <a:latin typeface="Times New Roman" panose="02020603050405020304" pitchFamily="18" charset="0"/>
              <a:cs typeface="Times New Roman" panose="02020603050405020304" pitchFamily="18" charset="0"/>
            </a:endParaRPr>
          </a:p>
          <a:p>
            <a:pPr marL="0" indent="0">
              <a:buNone/>
            </a:pPr>
            <a:r>
              <a:rPr lang="nb-NO" sz="2600" dirty="0" smtClean="0">
                <a:latin typeface="Times New Roman" panose="02020603050405020304" pitchFamily="18" charset="0"/>
                <a:cs typeface="Times New Roman" panose="02020603050405020304" pitchFamily="18" charset="0"/>
              </a:rPr>
              <a:t>	– </a:t>
            </a:r>
            <a:r>
              <a:rPr lang="nb-NO" sz="2600" dirty="0">
                <a:latin typeface="Times New Roman" panose="02020603050405020304" pitchFamily="18" charset="0"/>
                <a:cs typeface="Times New Roman" panose="02020603050405020304" pitchFamily="18" charset="0"/>
              </a:rPr>
              <a:t>Hư­ớng tới khách hàng (chất l­ượng thoả mãn yêu cầu của khách hàng);</a:t>
            </a:r>
            <a:endParaRPr lang="en-US" sz="2600" dirty="0">
              <a:latin typeface="Times New Roman" panose="02020603050405020304" pitchFamily="18" charset="0"/>
              <a:cs typeface="Times New Roman" panose="02020603050405020304" pitchFamily="18" charset="0"/>
            </a:endParaRPr>
          </a:p>
          <a:p>
            <a:pPr marL="0" indent="0">
              <a:buNone/>
            </a:pPr>
            <a:r>
              <a:rPr lang="nb-NO" sz="2600" dirty="0" smtClean="0">
                <a:latin typeface="Times New Roman" panose="02020603050405020304" pitchFamily="18" charset="0"/>
                <a:cs typeface="Times New Roman" panose="02020603050405020304" pitchFamily="18" charset="0"/>
              </a:rPr>
              <a:t>	– </a:t>
            </a:r>
            <a:r>
              <a:rPr lang="nb-NO" sz="2600" dirty="0">
                <a:latin typeface="Times New Roman" panose="02020603050405020304" pitchFamily="18" charset="0"/>
                <a:cs typeface="Times New Roman" panose="02020603050405020304" pitchFamily="18" charset="0"/>
              </a:rPr>
              <a:t>Cải tiến liên tục.</a:t>
            </a:r>
            <a:endParaRPr lang="en-US" sz="2600" dirty="0">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187376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574766" y="1397723"/>
            <a:ext cx="8151222" cy="3997237"/>
          </a:xfrm>
        </p:spPr>
        <p:txBody>
          <a:bodyPr>
            <a:noAutofit/>
          </a:bodyPr>
          <a:lstStyle/>
          <a:p>
            <a:pPr marL="0" indent="0" algn="just">
              <a:buNone/>
            </a:pPr>
            <a:r>
              <a:rPr lang="nb-NO" sz="2600" b="1" i="1" dirty="0" smtClean="0">
                <a:latin typeface="Times New Roman" panose="02020603050405020304" pitchFamily="18" charset="0"/>
                <a:cs typeface="Times New Roman" panose="02020603050405020304" pitchFamily="18" charset="0"/>
              </a:rPr>
              <a:t>	2.1.3. Nguyên tắc của quản lý chất lượng tổng thể</a:t>
            </a:r>
          </a:p>
          <a:p>
            <a:pPr marL="0" indent="0" algn="just">
              <a:buNone/>
            </a:pPr>
            <a:r>
              <a:rPr lang="en-US" sz="2600" i="1" dirty="0" smtClean="0">
                <a:latin typeface="Times New Roman" panose="02020603050405020304" pitchFamily="18" charset="0"/>
                <a:cs typeface="Times New Roman" panose="02020603050405020304" pitchFamily="18" charset="0"/>
              </a:rPr>
              <a:t>	- </a:t>
            </a:r>
            <a:r>
              <a:rPr lang="en-US" sz="2600" i="1" dirty="0" err="1" smtClean="0">
                <a:latin typeface="Times New Roman" panose="02020603050405020304" pitchFamily="18" charset="0"/>
                <a:cs typeface="Times New Roman" panose="02020603050405020304" pitchFamily="18" charset="0"/>
              </a:rPr>
              <a:t>Hướng</a:t>
            </a:r>
            <a:r>
              <a:rPr lang="en-US" sz="2600" i="1" dirty="0" smtClean="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tới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khách</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hàng</a:t>
            </a:r>
            <a:r>
              <a:rPr lang="en-US" sz="2600" i="1" dirty="0" smtClean="0">
                <a:latin typeface="Times New Roman" panose="02020603050405020304" pitchFamily="18" charset="0"/>
                <a:cs typeface="Times New Roman" panose="02020603050405020304" pitchFamily="18" charset="0"/>
              </a:rPr>
              <a:t>.</a:t>
            </a:r>
          </a:p>
          <a:p>
            <a:pPr marL="0" indent="0" algn="just">
              <a:buNone/>
            </a:pPr>
            <a:r>
              <a:rPr lang="en-US" sz="2600" i="1" dirty="0" smtClean="0">
                <a:latin typeface="Times New Roman" panose="02020603050405020304" pitchFamily="18" charset="0"/>
                <a:cs typeface="Times New Roman" panose="02020603050405020304" pitchFamily="18" charset="0"/>
              </a:rPr>
              <a:t>	- </a:t>
            </a:r>
            <a:r>
              <a:rPr lang="en-US" sz="2600" i="1" dirty="0" err="1">
                <a:latin typeface="Times New Roman" panose="02020603050405020304" pitchFamily="18" charset="0"/>
                <a:cs typeface="Times New Roman" panose="02020603050405020304" pitchFamily="18" charset="0"/>
              </a:rPr>
              <a:t>Cải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tiến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liên</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tục</a:t>
            </a:r>
            <a:r>
              <a:rPr lang="en-US" sz="2600" i="1" dirty="0" smtClean="0">
                <a:latin typeface="Times New Roman" panose="02020603050405020304" pitchFamily="18" charset="0"/>
                <a:cs typeface="Times New Roman" panose="02020603050405020304" pitchFamily="18" charset="0"/>
              </a:rPr>
              <a:t>.</a:t>
            </a:r>
          </a:p>
          <a:p>
            <a:pPr marL="0" indent="0" algn="just">
              <a:buNone/>
            </a:pPr>
            <a:r>
              <a:rPr lang="en-US" sz="2600" i="1" dirty="0" smtClean="0">
                <a:latin typeface="Times New Roman" panose="02020603050405020304" pitchFamily="18" charset="0"/>
                <a:cs typeface="Times New Roman" panose="02020603050405020304" pitchFamily="18" charset="0"/>
              </a:rPr>
              <a:t>	- </a:t>
            </a:r>
            <a:r>
              <a:rPr lang="en-US" sz="2600" i="1" dirty="0" err="1">
                <a:latin typeface="Times New Roman" panose="02020603050405020304" pitchFamily="18" charset="0"/>
                <a:cs typeface="Times New Roman" panose="02020603050405020304" pitchFamily="18" charset="0"/>
              </a:rPr>
              <a:t>Phòng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ngừa</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thay</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cho</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kiểm</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tra</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để</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loại</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bỏ</a:t>
            </a:r>
            <a:r>
              <a:rPr lang="en-US" sz="2600" i="1" dirty="0" smtClean="0">
                <a:latin typeface="Times New Roman" panose="02020603050405020304" pitchFamily="18" charset="0"/>
                <a:cs typeface="Times New Roman" panose="02020603050405020304" pitchFamily="18" charset="0"/>
              </a:rPr>
              <a:t>.</a:t>
            </a:r>
          </a:p>
          <a:p>
            <a:pPr marL="0" indent="0" algn="just">
              <a:buNone/>
            </a:pPr>
            <a:r>
              <a:rPr lang="en-US" sz="2600" i="1" dirty="0" smtClean="0">
                <a:latin typeface="Times New Roman" panose="02020603050405020304" pitchFamily="18" charset="0"/>
                <a:cs typeface="Times New Roman" panose="02020603050405020304" pitchFamily="18" charset="0"/>
              </a:rPr>
              <a:t> 	- </a:t>
            </a:r>
            <a:r>
              <a:rPr lang="en-US" sz="2600" i="1" dirty="0" err="1">
                <a:latin typeface="Times New Roman" panose="02020603050405020304" pitchFamily="18" charset="0"/>
                <a:cs typeface="Times New Roman" panose="02020603050405020304" pitchFamily="18" charset="0"/>
              </a:rPr>
              <a:t>Lôi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cuốn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mọi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người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tham</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gia</a:t>
            </a:r>
            <a:endParaRPr lang="en-US" sz="2600" i="1" dirty="0" smtClean="0">
              <a:latin typeface="Times New Roman" panose="02020603050405020304" pitchFamily="18" charset="0"/>
              <a:cs typeface="Times New Roman" panose="02020603050405020304" pitchFamily="18" charset="0"/>
            </a:endParaRPr>
          </a:p>
          <a:p>
            <a:pPr marL="0" indent="0" algn="just">
              <a:buNone/>
            </a:pPr>
            <a:r>
              <a:rPr lang="en-US" sz="2600" i="1" dirty="0" smtClean="0">
                <a:latin typeface="Times New Roman" panose="02020603050405020304" pitchFamily="18" charset="0"/>
                <a:cs typeface="Times New Roman" panose="02020603050405020304" pitchFamily="18" charset="0"/>
              </a:rPr>
              <a:t>	- </a:t>
            </a:r>
            <a:r>
              <a:rPr lang="en-US" sz="2600" i="1" dirty="0" err="1" smtClean="0">
                <a:latin typeface="Times New Roman" panose="02020603050405020304" pitchFamily="18" charset="0"/>
                <a:cs typeface="Times New Roman" panose="02020603050405020304" pitchFamily="18" charset="0"/>
              </a:rPr>
              <a:t>Tiếp</a:t>
            </a:r>
            <a:r>
              <a:rPr lang="en-US" sz="2600" i="1" dirty="0" smtClean="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cận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theo</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quá</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trình</a:t>
            </a:r>
            <a:r>
              <a:rPr lang="en-US" sz="2600" i="1" dirty="0" smtClean="0">
                <a:latin typeface="Times New Roman" panose="02020603050405020304" pitchFamily="18" charset="0"/>
                <a:cs typeface="Times New Roman" panose="02020603050405020304" pitchFamily="18" charset="0"/>
              </a:rPr>
              <a:t>.</a:t>
            </a:r>
          </a:p>
          <a:p>
            <a:pPr marL="0" indent="0" algn="just">
              <a:buNone/>
            </a:pPr>
            <a:r>
              <a:rPr lang="en-US" sz="2600" i="1" dirty="0" smtClean="0">
                <a:latin typeface="Times New Roman" panose="02020603050405020304" pitchFamily="18" charset="0"/>
                <a:cs typeface="Times New Roman" panose="02020603050405020304" pitchFamily="18" charset="0"/>
              </a:rPr>
              <a:t>	- </a:t>
            </a:r>
            <a:r>
              <a:rPr lang="en-US" sz="2600" i="1" dirty="0" err="1">
                <a:latin typeface="Times New Roman" panose="02020603050405020304" pitchFamily="18" charset="0"/>
                <a:cs typeface="Times New Roman" panose="02020603050405020304" pitchFamily="18" charset="0"/>
              </a:rPr>
              <a:t>Sự</a:t>
            </a:r>
            <a:r>
              <a:rPr lang="en-US" sz="2600" i="1" dirty="0">
                <a:latin typeface="Times New Roman" panose="02020603050405020304" pitchFamily="18" charset="0"/>
                <a:cs typeface="Times New Roman" panose="02020603050405020304" pitchFamily="18" charset="0"/>
              </a:rPr>
              <a:t> cam </a:t>
            </a:r>
            <a:r>
              <a:rPr lang="en-US" sz="2600" i="1" dirty="0" err="1" smtClean="0">
                <a:latin typeface="Times New Roman" panose="02020603050405020304" pitchFamily="18" charset="0"/>
                <a:cs typeface="Times New Roman" panose="02020603050405020304" pitchFamily="18" charset="0"/>
              </a:rPr>
              <a:t>kết</a:t>
            </a:r>
            <a:r>
              <a:rPr lang="en-US" sz="2600" i="1" dirty="0" smtClean="0">
                <a:latin typeface="Times New Roman" panose="02020603050405020304" pitchFamily="18" charset="0"/>
                <a:cs typeface="Times New Roman" panose="02020603050405020304" pitchFamily="18" charset="0"/>
              </a:rPr>
              <a:t>.</a:t>
            </a:r>
            <a:endParaRPr lang="en-US" sz="2600" i="1" dirty="0">
              <a:latin typeface="Times New Roman" panose="02020603050405020304" pitchFamily="18" charset="0"/>
              <a:cs typeface="Times New Roman" panose="02020603050405020304" pitchFamily="18" charset="0"/>
            </a:endParaRPr>
          </a:p>
          <a:p>
            <a:pPr marL="0" indent="0" algn="just">
              <a:buNone/>
            </a:pPr>
            <a:endParaRPr lang="en-US" sz="2600" i="1" dirty="0">
              <a:latin typeface="Times New Roman" panose="02020603050405020304" pitchFamily="18" charset="0"/>
              <a:cs typeface="Times New Roman" panose="02020603050405020304" pitchFamily="18" charset="0"/>
            </a:endParaRPr>
          </a:p>
          <a:p>
            <a:pPr marL="0" indent="0" algn="just">
              <a:buNone/>
            </a:pPr>
            <a:endParaRPr lang="en-US" sz="2600" i="1" dirty="0">
              <a:latin typeface="Times New Roman" panose="02020603050405020304" pitchFamily="18" charset="0"/>
              <a:cs typeface="Times New Roman" panose="02020603050405020304" pitchFamily="18" charset="0"/>
            </a:endParaRPr>
          </a:p>
          <a:p>
            <a:pPr marL="0" indent="0" algn="just">
              <a:buNone/>
            </a:pPr>
            <a:endParaRPr lang="en-US" sz="2600" i="1" dirty="0">
              <a:latin typeface="Times New Roman" panose="02020603050405020304" pitchFamily="18" charset="0"/>
              <a:cs typeface="Times New Roman" panose="02020603050405020304" pitchFamily="18" charset="0"/>
            </a:endParaRPr>
          </a:p>
          <a:p>
            <a:pPr marL="0" indent="0" algn="just">
              <a:buNone/>
            </a:pPr>
            <a:endParaRPr lang="en-US" sz="2600" i="1" dirty="0">
              <a:latin typeface="Times New Roman" panose="02020603050405020304" pitchFamily="18" charset="0"/>
              <a:cs typeface="Times New Roman" panose="02020603050405020304" pitchFamily="18" charset="0"/>
            </a:endParaRPr>
          </a:p>
          <a:p>
            <a:pPr marL="0" indent="0" algn="just">
              <a:buNone/>
            </a:pPr>
            <a:endParaRPr lang="nb-NO" sz="2600" b="1" i="1" dirty="0" smtClean="0">
              <a:latin typeface="Times New Roman" panose="02020603050405020304" pitchFamily="18" charset="0"/>
              <a:cs typeface="Times New Roman" panose="02020603050405020304" pitchFamily="18" charset="0"/>
            </a:endParaRPr>
          </a:p>
          <a:p>
            <a:pPr marL="0" indent="0" algn="just">
              <a:buNone/>
            </a:pPr>
            <a:r>
              <a:rPr lang="nb-NO" sz="2600" dirty="0" smtClean="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2281287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066800"/>
            <a:ext cx="89916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a:off x="1911350" y="3684588"/>
            <a:ext cx="1614488" cy="762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200" dirty="0" err="1">
                <a:solidFill>
                  <a:srgbClr val="FF0000"/>
                </a:solidFill>
                <a:latin typeface="Times New Roman" pitchFamily="18" charset="0"/>
                <a:cs typeface="Times New Roman" pitchFamily="18" charset="0"/>
              </a:rPr>
              <a:t>Kiểm</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soát</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quá</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trình</a:t>
            </a:r>
            <a:endParaRPr lang="en-US" sz="2200" dirty="0">
              <a:solidFill>
                <a:srgbClr val="FF0000"/>
              </a:solidFill>
              <a:latin typeface="Times New Roman" pitchFamily="18" charset="0"/>
              <a:cs typeface="Times New Roman" pitchFamily="18" charset="0"/>
            </a:endParaRPr>
          </a:p>
        </p:txBody>
      </p:sp>
      <p:sp>
        <p:nvSpPr>
          <p:cNvPr id="6" name="Rounded Rectangle 5"/>
          <p:cNvSpPr/>
          <p:nvPr/>
        </p:nvSpPr>
        <p:spPr>
          <a:xfrm>
            <a:off x="234950" y="4672013"/>
            <a:ext cx="1614488" cy="762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200" dirty="0" err="1">
                <a:solidFill>
                  <a:srgbClr val="FF0000"/>
                </a:solidFill>
                <a:latin typeface="Times New Roman" pitchFamily="18" charset="0"/>
                <a:cs typeface="Times New Roman" pitchFamily="18" charset="0"/>
              </a:rPr>
              <a:t>Kiểm</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soát</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chất</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lượng</a:t>
            </a:r>
            <a:endParaRPr lang="en-US" sz="2200" dirty="0">
              <a:solidFill>
                <a:srgbClr val="FF0000"/>
              </a:solidFill>
              <a:latin typeface="Times New Roman" pitchFamily="18" charset="0"/>
              <a:cs typeface="Times New Roman" pitchFamily="18" charset="0"/>
            </a:endParaRPr>
          </a:p>
        </p:txBody>
      </p:sp>
      <p:sp>
        <p:nvSpPr>
          <p:cNvPr id="7" name="Rounded Rectangle 6"/>
          <p:cNvSpPr/>
          <p:nvPr/>
        </p:nvSpPr>
        <p:spPr>
          <a:xfrm>
            <a:off x="3505200" y="2743200"/>
            <a:ext cx="1616075" cy="762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200" dirty="0" err="1">
                <a:solidFill>
                  <a:srgbClr val="FF0000"/>
                </a:solidFill>
                <a:latin typeface="Times New Roman" pitchFamily="18" charset="0"/>
                <a:cs typeface="Times New Roman" pitchFamily="18" charset="0"/>
              </a:rPr>
              <a:t>Đảm</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bảo</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chất</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lượng</a:t>
            </a:r>
            <a:endParaRPr lang="en-US" sz="2200" dirty="0">
              <a:solidFill>
                <a:srgbClr val="FF0000"/>
              </a:solidFill>
              <a:latin typeface="Times New Roman" pitchFamily="18" charset="0"/>
              <a:cs typeface="Times New Roman" pitchFamily="18" charset="0"/>
            </a:endParaRPr>
          </a:p>
        </p:txBody>
      </p:sp>
      <p:sp>
        <p:nvSpPr>
          <p:cNvPr id="8" name="Rounded Rectangle 7"/>
          <p:cNvSpPr/>
          <p:nvPr/>
        </p:nvSpPr>
        <p:spPr>
          <a:xfrm>
            <a:off x="5254625" y="1371600"/>
            <a:ext cx="1616075" cy="1143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200" dirty="0" err="1">
                <a:solidFill>
                  <a:srgbClr val="FF0000"/>
                </a:solidFill>
                <a:latin typeface="Times New Roman" pitchFamily="18" charset="0"/>
                <a:cs typeface="Times New Roman" pitchFamily="18" charset="0"/>
              </a:rPr>
              <a:t>Quản</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lý</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chất</a:t>
            </a:r>
            <a:r>
              <a:rPr lang="en-US" sz="2200" dirty="0">
                <a:solidFill>
                  <a:srgbClr val="FF0000"/>
                </a:solidFill>
                <a:latin typeface="Times New Roman" pitchFamily="18" charset="0"/>
                <a:cs typeface="Times New Roman" pitchFamily="18" charset="0"/>
              </a:rPr>
              <a:t> </a:t>
            </a:r>
            <a:r>
              <a:rPr lang="en-US" sz="2200" dirty="0" err="1" smtClean="0">
                <a:solidFill>
                  <a:srgbClr val="FF0000"/>
                </a:solidFill>
                <a:latin typeface="Times New Roman" pitchFamily="18" charset="0"/>
                <a:cs typeface="Times New Roman" pitchFamily="18" charset="0"/>
              </a:rPr>
              <a:t>lượng</a:t>
            </a:r>
            <a:r>
              <a:rPr lang="en-US" sz="2200" dirty="0" smtClean="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tổng</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thể</a:t>
            </a:r>
            <a:endParaRPr lang="en-US" sz="2200" dirty="0">
              <a:solidFill>
                <a:srgbClr val="FF0000"/>
              </a:solidFill>
              <a:latin typeface="Times New Roman" pitchFamily="18" charset="0"/>
              <a:cs typeface="Times New Roman" pitchFamily="18" charset="0"/>
            </a:endParaRPr>
          </a:p>
        </p:txBody>
      </p:sp>
      <p:sp>
        <p:nvSpPr>
          <p:cNvPr id="9" name="Rounded Rectangle 8"/>
          <p:cNvSpPr/>
          <p:nvPr/>
        </p:nvSpPr>
        <p:spPr>
          <a:xfrm>
            <a:off x="7299325" y="1752600"/>
            <a:ext cx="1616075" cy="94773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200" dirty="0" err="1">
                <a:solidFill>
                  <a:srgbClr val="FF0000"/>
                </a:solidFill>
                <a:latin typeface="Times New Roman" pitchFamily="18" charset="0"/>
                <a:cs typeface="Times New Roman" pitchFamily="18" charset="0"/>
              </a:rPr>
              <a:t>Phòng</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ngừa</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và</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cải</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tiến</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liên</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tục</a:t>
            </a:r>
            <a:endParaRPr lang="en-US" sz="2200" dirty="0">
              <a:solidFill>
                <a:srgbClr val="FF0000"/>
              </a:solidFill>
              <a:latin typeface="Times New Roman" pitchFamily="18" charset="0"/>
              <a:cs typeface="Times New Roman" pitchFamily="18" charset="0"/>
            </a:endParaRPr>
          </a:p>
        </p:txBody>
      </p:sp>
      <p:sp>
        <p:nvSpPr>
          <p:cNvPr id="10" name="Rounded Rectangle 9"/>
          <p:cNvSpPr/>
          <p:nvPr/>
        </p:nvSpPr>
        <p:spPr>
          <a:xfrm>
            <a:off x="4075113" y="3694113"/>
            <a:ext cx="1616075" cy="762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200" dirty="0" err="1">
                <a:solidFill>
                  <a:srgbClr val="FF0000"/>
                </a:solidFill>
                <a:latin typeface="Times New Roman" pitchFamily="18" charset="0"/>
                <a:cs typeface="Times New Roman" pitchFamily="18" charset="0"/>
              </a:rPr>
              <a:t>Phát</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hiện</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và</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loại</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bỏ</a:t>
            </a:r>
            <a:endParaRPr lang="en-US" sz="2200" dirty="0">
              <a:solidFill>
                <a:srgbClr val="FF0000"/>
              </a:solidFill>
              <a:latin typeface="Times New Roman" pitchFamily="18" charset="0"/>
              <a:cs typeface="Times New Roman" pitchFamily="18" charset="0"/>
            </a:endParaRPr>
          </a:p>
        </p:txBody>
      </p:sp>
      <p:sp>
        <p:nvSpPr>
          <p:cNvPr id="11" name="Rounded Rectangle 10"/>
          <p:cNvSpPr/>
          <p:nvPr/>
        </p:nvSpPr>
        <p:spPr>
          <a:xfrm>
            <a:off x="5699125" y="2743200"/>
            <a:ext cx="1616075" cy="94773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200" dirty="0" err="1">
                <a:solidFill>
                  <a:srgbClr val="FF0000"/>
                </a:solidFill>
                <a:latin typeface="Times New Roman" pitchFamily="18" charset="0"/>
                <a:cs typeface="Times New Roman" pitchFamily="18" charset="0"/>
              </a:rPr>
              <a:t>Phòng</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ngừa</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và</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cải</a:t>
            </a:r>
            <a:r>
              <a:rPr lang="en-US" sz="2200" dirty="0">
                <a:solidFill>
                  <a:srgbClr val="FF0000"/>
                </a:solidFill>
                <a:latin typeface="Times New Roman" pitchFamily="18" charset="0"/>
                <a:cs typeface="Times New Roman" pitchFamily="18" charset="0"/>
              </a:rPr>
              <a:t> </a:t>
            </a:r>
            <a:r>
              <a:rPr lang="en-US" sz="2200" dirty="0" err="1">
                <a:solidFill>
                  <a:srgbClr val="FF0000"/>
                </a:solidFill>
                <a:latin typeface="Times New Roman" pitchFamily="18" charset="0"/>
                <a:cs typeface="Times New Roman" pitchFamily="18" charset="0"/>
              </a:rPr>
              <a:t>tiến</a:t>
            </a:r>
            <a:endParaRPr lang="en-US" sz="2200" dirty="0">
              <a:solidFill>
                <a:srgbClr val="FF0000"/>
              </a:solidFill>
              <a:latin typeface="Times New Roman" pitchFamily="18" charset="0"/>
              <a:cs typeface="Times New Roman" pitchFamily="18" charset="0"/>
            </a:endParaRPr>
          </a:p>
        </p:txBody>
      </p:sp>
      <p:sp>
        <p:nvSpPr>
          <p:cNvPr id="12" name="Rectangle 15"/>
          <p:cNvSpPr>
            <a:spLocks noChangeArrowheads="1"/>
          </p:cNvSpPr>
          <p:nvPr/>
        </p:nvSpPr>
        <p:spPr bwMode="auto">
          <a:xfrm>
            <a:off x="1600200" y="6096000"/>
            <a:ext cx="5899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a:solidFill>
                  <a:srgbClr val="FF0000"/>
                </a:solidFill>
                <a:latin typeface="Times New Roman" pitchFamily="18" charset="0"/>
                <a:cs typeface="Times New Roman" pitchFamily="18" charset="0"/>
              </a:rPr>
              <a:t>Sơ đồ: Các cấp độ quản lý chất lượng</a:t>
            </a:r>
            <a:endParaRPr lang="en-US" sz="2800">
              <a:solidFill>
                <a:srgbClr val="FF0000"/>
              </a:solidFill>
              <a:latin typeface="Times New Roman" pitchFamily="18" charset="0"/>
              <a:cs typeface="Times New Roman" pitchFamily="18" charset="0"/>
            </a:endParaRPr>
          </a:p>
        </p:txBody>
      </p:sp>
      <p:sp>
        <p:nvSpPr>
          <p:cNvPr id="13" name="Down Ribbon 3"/>
          <p:cNvSpPr>
            <a:spLocks noChangeArrowheads="1"/>
          </p:cNvSpPr>
          <p:nvPr/>
        </p:nvSpPr>
        <p:spPr bwMode="auto">
          <a:xfrm>
            <a:off x="152400" y="76200"/>
            <a:ext cx="8991600" cy="762000"/>
          </a:xfrm>
          <a:prstGeom prst="ribbon">
            <a:avLst>
              <a:gd name="adj1" fmla="val 12500"/>
              <a:gd name="adj2" fmla="val 50000"/>
            </a:avLst>
          </a:prstGeom>
          <a:solidFill>
            <a:schemeClr val="accent2"/>
          </a:solidFill>
          <a:ln w="38100">
            <a:solidFill>
              <a:srgbClr val="BDA5F9"/>
            </a:solidFill>
            <a:round/>
            <a:headEnd/>
            <a:tailEnd/>
          </a:ln>
          <a:effectLst>
            <a:outerShdw sy="-50000" kx="2453608" rotWithShape="0">
              <a:schemeClr val="bg2">
                <a:alpha val="50000"/>
              </a:schemeClr>
            </a:outerShdw>
          </a:effectLst>
        </p:spPr>
        <p:txBody>
          <a:bodyPr wrap="none" anchor="ctr"/>
          <a:lstStyle/>
          <a:p>
            <a:r>
              <a:rPr lang="nb-NO" sz="2800" b="1" i="1" dirty="0" smtClean="0">
                <a:latin typeface="Times New Roman" panose="02020603050405020304" pitchFamily="18" charset="0"/>
                <a:cs typeface="Times New Roman" panose="02020603050405020304" pitchFamily="18" charset="0"/>
              </a:rPr>
              <a:t>2.1.4.</a:t>
            </a:r>
            <a:r>
              <a:rPr lang="en-US" sz="2800" b="1" i="1" dirty="0" smtClean="0">
                <a:latin typeface="Times New Roman" pitchFamily="18" charset="0"/>
                <a:cs typeface="Times New Roman" pitchFamily="18" charset="0"/>
              </a:rPr>
              <a:t> </a:t>
            </a:r>
            <a:r>
              <a:rPr lang="en-US" sz="2800" b="1" i="1" dirty="0" err="1">
                <a:latin typeface="Times New Roman" pitchFamily="18" charset="0"/>
                <a:cs typeface="Times New Roman" pitchFamily="18" charset="0"/>
              </a:rPr>
              <a:t>Các</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cấp</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độ</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quản</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lý</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chất</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lượng</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613258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3"/>
          <p:cNvPicPr>
            <a:picLocks noChangeAspect="1"/>
          </p:cNvPicPr>
          <p:nvPr/>
        </p:nvPicPr>
        <p:blipFill>
          <a:blip r:embed="rId2">
            <a:extLst>
              <a:ext uri="{28A0092B-C50C-407E-A947-70E740481C1C}">
                <a14:useLocalDpi xmlns:a14="http://schemas.microsoft.com/office/drawing/2010/main" val="0"/>
              </a:ext>
            </a:extLst>
          </a:blip>
          <a:srcRect t="7770" b="7770"/>
          <a:stretch>
            <a:fillRect/>
          </a:stretch>
        </p:blipFill>
        <p:spPr>
          <a:xfrm>
            <a:off x="0" y="1219200"/>
            <a:ext cx="9144000" cy="5638800"/>
          </a:xfrm>
          <a:prstGeom prst="rect">
            <a:avLst/>
          </a:prstGeom>
        </p:spPr>
      </p:pic>
      <p:sp>
        <p:nvSpPr>
          <p:cNvPr id="6" name="Rectangle 5"/>
          <p:cNvSpPr/>
          <p:nvPr/>
        </p:nvSpPr>
        <p:spPr>
          <a:xfrm>
            <a:off x="0" y="5033797"/>
            <a:ext cx="9144000" cy="1824203"/>
          </a:xfrm>
          <a:prstGeom prst="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latinLnBrk="1"/>
            <a:endParaRPr lang="ko-KR" altLang="en-US" sz="2200" dirty="0">
              <a:solidFill>
                <a:prstClr val="white"/>
              </a:solidFill>
              <a:latin typeface="Times New Roman" pitchFamily="18" charset="0"/>
              <a:cs typeface="Times New Roman" pitchFamily="18" charset="0"/>
            </a:endParaRPr>
          </a:p>
        </p:txBody>
      </p:sp>
      <p:sp>
        <p:nvSpPr>
          <p:cNvPr id="7" name="Block Arc 14"/>
          <p:cNvSpPr/>
          <p:nvPr/>
        </p:nvSpPr>
        <p:spPr>
          <a:xfrm rot="16200000">
            <a:off x="437579" y="5657678"/>
            <a:ext cx="768085" cy="576443"/>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latinLnBrk="1"/>
            <a:endParaRPr lang="ko-KR" altLang="en-US" sz="2400">
              <a:solidFill>
                <a:prstClr val="black"/>
              </a:solidFill>
              <a:latin typeface="Arial" panose="020B0604020202020204"/>
            </a:endParaRPr>
          </a:p>
        </p:txBody>
      </p:sp>
      <p:sp>
        <p:nvSpPr>
          <p:cNvPr id="8" name="Rectangle 7"/>
          <p:cNvSpPr/>
          <p:nvPr/>
        </p:nvSpPr>
        <p:spPr>
          <a:xfrm>
            <a:off x="1109844" y="5391898"/>
            <a:ext cx="3690756" cy="954107"/>
          </a:xfrm>
          <a:prstGeom prst="rect">
            <a:avLst/>
          </a:prstGeom>
        </p:spPr>
        <p:txBody>
          <a:bodyPr wrap="square">
            <a:spAutoFit/>
          </a:bodyPr>
          <a:lstStyle/>
          <a:p>
            <a:pPr algn="r" defTabSz="1218565" latinLnBrk="1">
              <a:spcBef>
                <a:spcPct val="50000"/>
              </a:spcBef>
            </a:pPr>
            <a:r>
              <a:rPr lang="en-US" altLang="en-US" sz="2800" b="1" dirty="0" smtClean="0">
                <a:solidFill>
                  <a:srgbClr val="C00000"/>
                </a:solidFill>
                <a:latin typeface="Times New Roman" pitchFamily="18" charset="0"/>
                <a:ea typeface="Cambria" panose="02040503050406030204" pitchFamily="18" charset="0"/>
                <a:cs typeface="Times New Roman" pitchFamily="18" charset="0"/>
              </a:rPr>
              <a:t>1.1.1. MỘT </a:t>
            </a:r>
            <a:r>
              <a:rPr lang="en-US" altLang="en-US" sz="2800" b="1" dirty="0">
                <a:solidFill>
                  <a:srgbClr val="C00000"/>
                </a:solidFill>
                <a:latin typeface="Times New Roman" pitchFamily="18" charset="0"/>
                <a:ea typeface="Cambria" panose="02040503050406030204" pitchFamily="18" charset="0"/>
                <a:cs typeface="Times New Roman" pitchFamily="18" charset="0"/>
              </a:rPr>
              <a:t>SỐ QUAN </a:t>
            </a:r>
            <a:r>
              <a:rPr lang="en-US" altLang="en-US" sz="2800" b="1" dirty="0" smtClean="0">
                <a:solidFill>
                  <a:srgbClr val="C00000"/>
                </a:solidFill>
                <a:latin typeface="Times New Roman" pitchFamily="18" charset="0"/>
                <a:ea typeface="Cambria" panose="02040503050406030204" pitchFamily="18" charset="0"/>
                <a:cs typeface="Times New Roman" pitchFamily="18" charset="0"/>
              </a:rPr>
              <a:t> ĐIỂM </a:t>
            </a:r>
            <a:r>
              <a:rPr lang="en-US" altLang="en-US" sz="2800" b="1" dirty="0">
                <a:solidFill>
                  <a:srgbClr val="C00000"/>
                </a:solidFill>
                <a:latin typeface="Times New Roman" pitchFamily="18" charset="0"/>
                <a:ea typeface="Cambria" panose="02040503050406030204" pitchFamily="18" charset="0"/>
                <a:cs typeface="Times New Roman" pitchFamily="18" charset="0"/>
              </a:rPr>
              <a:t>VỀ GD</a:t>
            </a:r>
          </a:p>
        </p:txBody>
      </p:sp>
      <p:sp>
        <p:nvSpPr>
          <p:cNvPr id="9" name="Rectangle 8"/>
          <p:cNvSpPr/>
          <p:nvPr/>
        </p:nvSpPr>
        <p:spPr>
          <a:xfrm>
            <a:off x="5364089" y="5020866"/>
            <a:ext cx="2117887" cy="502445"/>
          </a:xfrm>
          <a:prstGeom prst="rect">
            <a:avLst/>
          </a:prstGeom>
        </p:spPr>
        <p:txBody>
          <a:bodyPr wrap="none">
            <a:spAutoFit/>
          </a:bodyPr>
          <a:lstStyle/>
          <a:p>
            <a:pPr defTabSz="1218565" latinLnBrk="1"/>
            <a:r>
              <a:rPr lang="en-US" altLang="en-US" sz="2665" dirty="0" err="1">
                <a:solidFill>
                  <a:prstClr val="black"/>
                </a:solidFill>
                <a:latin typeface="Cambria" panose="02040503050406030204" pitchFamily="18" charset="0"/>
                <a:ea typeface="Cambria" panose="02040503050406030204" pitchFamily="18" charset="0"/>
                <a:cs typeface="Arial" panose="020B0604020202020204" pitchFamily="34" charset="0"/>
              </a:rPr>
              <a:t>Quan</a:t>
            </a:r>
            <a:r>
              <a:rPr lang="en-US" altLang="en-US" sz="2665"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altLang="en-US" sz="2665" dirty="0" err="1">
                <a:solidFill>
                  <a:prstClr val="black"/>
                </a:solidFill>
                <a:latin typeface="Cambria" panose="02040503050406030204" pitchFamily="18" charset="0"/>
                <a:ea typeface="Cambria" panose="02040503050406030204" pitchFamily="18" charset="0"/>
                <a:cs typeface="Arial" panose="020B0604020202020204" pitchFamily="34" charset="0"/>
              </a:rPr>
              <a:t>điểm</a:t>
            </a:r>
            <a:r>
              <a:rPr lang="en-US" altLang="en-US" sz="2665" dirty="0">
                <a:solidFill>
                  <a:prstClr val="black"/>
                </a:solidFill>
                <a:latin typeface="Cambria" panose="02040503050406030204" pitchFamily="18" charset="0"/>
                <a:ea typeface="Cambria" panose="02040503050406030204" pitchFamily="18" charset="0"/>
                <a:cs typeface="Arial" panose="020B0604020202020204" pitchFamily="34" charset="0"/>
              </a:rPr>
              <a:t> 1:</a:t>
            </a:r>
          </a:p>
        </p:txBody>
      </p:sp>
      <p:sp>
        <p:nvSpPr>
          <p:cNvPr id="10" name="Rectangle 9"/>
          <p:cNvSpPr/>
          <p:nvPr/>
        </p:nvSpPr>
        <p:spPr>
          <a:xfrm>
            <a:off x="5364089" y="5567277"/>
            <a:ext cx="3475111" cy="912558"/>
          </a:xfrm>
          <a:prstGeom prst="rect">
            <a:avLst/>
          </a:prstGeom>
        </p:spPr>
        <p:txBody>
          <a:bodyPr wrap="square">
            <a:spAutoFit/>
          </a:bodyPr>
          <a:lstStyle/>
          <a:p>
            <a:pPr defTabSz="1218565" latinLnBrk="1"/>
            <a:r>
              <a:rPr lang="en-US" altLang="en-US" sz="2665" dirty="0">
                <a:solidFill>
                  <a:srgbClr val="002060"/>
                </a:solidFill>
                <a:latin typeface="Cambria" panose="02040503050406030204" pitchFamily="18" charset="0"/>
                <a:ea typeface="Cambria" panose="02040503050406030204" pitchFamily="18" charset="0"/>
                <a:cs typeface="Arial" panose="020B0604020202020204" pitchFamily="34" charset="0"/>
              </a:rPr>
              <a:t>GD:</a:t>
            </a:r>
            <a:r>
              <a:rPr lang="en-US" altLang="en-US" sz="2665" dirty="0">
                <a:solidFill>
                  <a:prstClr val="black"/>
                </a:solidFill>
                <a:latin typeface="Cambria" panose="02040503050406030204" pitchFamily="18" charset="0"/>
                <a:ea typeface="Cambria" panose="02040503050406030204" pitchFamily="18" charset="0"/>
                <a:cs typeface="Arial" panose="020B0604020202020204" pitchFamily="34" charset="0"/>
              </a:rPr>
              <a:t>  </a:t>
            </a:r>
            <a:r>
              <a:rPr lang="en-US" altLang="en-US" sz="2665" dirty="0" err="1">
                <a:solidFill>
                  <a:srgbClr val="002060"/>
                </a:solidFill>
                <a:latin typeface="Cambria" panose="02040503050406030204" pitchFamily="18" charset="0"/>
                <a:ea typeface="Cambria" panose="02040503050406030204" pitchFamily="18" charset="0"/>
                <a:cs typeface="Arial" panose="020B0604020202020204" pitchFamily="34" charset="0"/>
              </a:rPr>
              <a:t>Giáo</a:t>
            </a:r>
            <a:r>
              <a:rPr lang="en-US" altLang="en-US" sz="2665"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altLang="en-US" sz="2665" dirty="0" err="1">
                <a:solidFill>
                  <a:srgbClr val="002060"/>
                </a:solidFill>
                <a:latin typeface="Cambria" panose="02040503050406030204" pitchFamily="18" charset="0"/>
                <a:ea typeface="Cambria" panose="02040503050406030204" pitchFamily="18" charset="0"/>
                <a:cs typeface="Arial" panose="020B0604020202020204" pitchFamily="34" charset="0"/>
              </a:rPr>
              <a:t>dạy</a:t>
            </a:r>
            <a:r>
              <a:rPr lang="en-US" altLang="en-US" sz="2665"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altLang="en-US" sz="2665" dirty="0" err="1">
                <a:solidFill>
                  <a:srgbClr val="002060"/>
                </a:solidFill>
                <a:latin typeface="Cambria" panose="02040503050406030204" pitchFamily="18" charset="0"/>
                <a:ea typeface="Cambria" panose="02040503050406030204" pitchFamily="18" charset="0"/>
                <a:cs typeface="Arial" panose="020B0604020202020204" pitchFamily="34" charset="0"/>
              </a:rPr>
              <a:t>dỗ</a:t>
            </a:r>
            <a:r>
              <a:rPr lang="en-US" altLang="en-US" sz="2665" dirty="0">
                <a:solidFill>
                  <a:srgbClr val="002060"/>
                </a:solidFill>
                <a:latin typeface="Cambria" panose="02040503050406030204" pitchFamily="18" charset="0"/>
                <a:ea typeface="Cambria" panose="02040503050406030204" pitchFamily="18" charset="0"/>
                <a:cs typeface="Arial" panose="020B0604020202020204" pitchFamily="34" charset="0"/>
              </a:rPr>
              <a:t>     </a:t>
            </a:r>
          </a:p>
          <a:p>
            <a:pPr defTabSz="1218565" latinLnBrk="1"/>
            <a:r>
              <a:rPr lang="en-US" altLang="en-US" sz="2665"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altLang="en-US" sz="2665" dirty="0" err="1">
                <a:solidFill>
                  <a:srgbClr val="002060"/>
                </a:solidFill>
                <a:latin typeface="Cambria" panose="02040503050406030204" pitchFamily="18" charset="0"/>
                <a:ea typeface="Cambria" panose="02040503050406030204" pitchFamily="18" charset="0"/>
                <a:cs typeface="Arial" panose="020B0604020202020204" pitchFamily="34" charset="0"/>
              </a:rPr>
              <a:t>Dục</a:t>
            </a:r>
            <a:r>
              <a:rPr lang="en-US" altLang="en-US" sz="2665"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altLang="en-US" sz="2665" dirty="0" err="1">
                <a:solidFill>
                  <a:srgbClr val="002060"/>
                </a:solidFill>
                <a:latin typeface="Cambria" panose="02040503050406030204" pitchFamily="18" charset="0"/>
                <a:ea typeface="Cambria" panose="02040503050406030204" pitchFamily="18" charset="0"/>
                <a:cs typeface="Arial" panose="020B0604020202020204" pitchFamily="34" charset="0"/>
              </a:rPr>
              <a:t>nuôi</a:t>
            </a:r>
            <a:r>
              <a:rPr lang="en-US" altLang="en-US" sz="2665" dirty="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altLang="en-US" sz="2665" dirty="0" err="1">
                <a:solidFill>
                  <a:srgbClr val="002060"/>
                </a:solidFill>
                <a:latin typeface="Cambria" panose="02040503050406030204" pitchFamily="18" charset="0"/>
                <a:ea typeface="Cambria" panose="02040503050406030204" pitchFamily="18" charset="0"/>
                <a:cs typeface="Arial" panose="020B0604020202020204" pitchFamily="34" charset="0"/>
              </a:rPr>
              <a:t>dưỡng</a:t>
            </a:r>
            <a:r>
              <a:rPr lang="en-US" altLang="en-US" sz="2665" dirty="0">
                <a:solidFill>
                  <a:srgbClr val="002060"/>
                </a:solidFill>
                <a:latin typeface="Cambria" panose="02040503050406030204" pitchFamily="18" charset="0"/>
                <a:ea typeface="Cambria" panose="02040503050406030204" pitchFamily="18" charset="0"/>
                <a:cs typeface="Arial" panose="020B0604020202020204" pitchFamily="34" charset="0"/>
              </a:rPr>
              <a:t> </a:t>
            </a:r>
          </a:p>
        </p:txBody>
      </p:sp>
      <p:sp>
        <p:nvSpPr>
          <p:cNvPr id="11" name="Rounded Rectangle 10"/>
          <p:cNvSpPr/>
          <p:nvPr/>
        </p:nvSpPr>
        <p:spPr>
          <a:xfrm>
            <a:off x="414919" y="0"/>
            <a:ext cx="6913344" cy="1219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a:solidFill>
                  <a:schemeClr val="tx1"/>
                </a:solidFill>
                <a:latin typeface="Times New Roman" panose="02020603050405020304" pitchFamily="18" charset="0"/>
                <a:cs typeface="Times New Roman" panose="02020603050405020304" pitchFamily="18" charset="0"/>
              </a:rPr>
              <a:t>1.1. </a:t>
            </a:r>
            <a:r>
              <a:rPr lang="en-US" sz="2600" dirty="0" err="1">
                <a:solidFill>
                  <a:schemeClr val="tx1"/>
                </a:solidFill>
                <a:latin typeface="Times New Roman" panose="02020603050405020304" pitchFamily="18" charset="0"/>
                <a:cs typeface="Times New Roman" panose="02020603050405020304" pitchFamily="18" charset="0"/>
              </a:rPr>
              <a:t>Quản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lý</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cơ</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sở</a:t>
            </a:r>
            <a:r>
              <a:rPr lang="en-US" sz="2600" dirty="0">
                <a:solidFill>
                  <a:schemeClr val="tx1"/>
                </a:solidFill>
                <a:latin typeface="Times New Roman" panose="02020603050405020304" pitchFamily="18" charset="0"/>
                <a:cs typeface="Times New Roman" panose="02020603050405020304" pitchFamily="18" charset="0"/>
              </a:rPr>
              <a:t> GDNN</a:t>
            </a:r>
          </a:p>
          <a:p>
            <a:pPr marL="0" lvl="1" algn="ctr">
              <a:defRPr/>
            </a:pPr>
            <a:endParaRPr lang="vi-VN" altLang="en-US" sz="2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0149451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3400" y="112713"/>
            <a:ext cx="8077200" cy="163988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just">
              <a:defRPr/>
            </a:pPr>
            <a:r>
              <a:rPr lang="en-US" sz="2800" b="1" i="1" dirty="0">
                <a:solidFill>
                  <a:srgbClr val="FF0000"/>
                </a:solidFill>
                <a:latin typeface="Times New Roman" pitchFamily="18" charset="0"/>
                <a:cs typeface="Times New Roman" pitchFamily="18" charset="0"/>
              </a:rPr>
              <a:t>	</a:t>
            </a:r>
            <a:r>
              <a:rPr lang="nb-NO" sz="2800" b="1" i="1" dirty="0">
                <a:solidFill>
                  <a:srgbClr val="FF0000"/>
                </a:solidFill>
                <a:latin typeface="Times New Roman" panose="02020603050405020304" pitchFamily="18" charset="0"/>
                <a:cs typeface="Times New Roman" panose="02020603050405020304" pitchFamily="18" charset="0"/>
              </a:rPr>
              <a:t> </a:t>
            </a:r>
            <a:r>
              <a:rPr lang="nb-NO" sz="2800" b="1" i="1" dirty="0" smtClean="0">
                <a:solidFill>
                  <a:srgbClr val="FF0000"/>
                </a:solidFill>
                <a:latin typeface="Times New Roman" panose="02020603050405020304" pitchFamily="18" charset="0"/>
                <a:cs typeface="Times New Roman" panose="02020603050405020304" pitchFamily="18" charset="0"/>
              </a:rPr>
              <a:t>2.1.5.</a:t>
            </a:r>
            <a:r>
              <a:rPr lang="en-US" sz="2800" b="1" i="1" dirty="0" smtClean="0">
                <a:solidFill>
                  <a:srgbClr val="FF0000"/>
                </a:solidFill>
                <a:latin typeface="Times New Roman" pitchFamily="18" charset="0"/>
                <a:cs typeface="Times New Roman" pitchFamily="18" charset="0"/>
              </a:rPr>
              <a:t> </a:t>
            </a:r>
            <a:r>
              <a:rPr lang="en-US" sz="2800" b="1" i="1" dirty="0" err="1">
                <a:solidFill>
                  <a:srgbClr val="FF0000"/>
                </a:solidFill>
                <a:latin typeface="Times New Roman" pitchFamily="18" charset="0"/>
                <a:cs typeface="Times New Roman" pitchFamily="18" charset="0"/>
              </a:rPr>
              <a:t>Mô</a:t>
            </a:r>
            <a:r>
              <a:rPr lang="en-US" sz="2800" b="1" i="1" dirty="0">
                <a:solidFill>
                  <a:srgbClr val="FF0000"/>
                </a:solidFill>
                <a:latin typeface="Times New Roman" pitchFamily="18" charset="0"/>
                <a:cs typeface="Times New Roman" pitchFamily="18" charset="0"/>
              </a:rPr>
              <a:t> </a:t>
            </a:r>
            <a:r>
              <a:rPr lang="en-US" sz="2800" b="1" i="1" dirty="0" err="1">
                <a:solidFill>
                  <a:srgbClr val="FF0000"/>
                </a:solidFill>
                <a:latin typeface="Times New Roman" pitchFamily="18" charset="0"/>
                <a:cs typeface="Times New Roman" pitchFamily="18" charset="0"/>
              </a:rPr>
              <a:t>hình</a:t>
            </a:r>
            <a:r>
              <a:rPr lang="en-US" sz="2800" b="1" i="1" dirty="0">
                <a:solidFill>
                  <a:srgbClr val="FF0000"/>
                </a:solidFill>
                <a:latin typeface="Times New Roman" pitchFamily="18" charset="0"/>
                <a:cs typeface="Times New Roman" pitchFamily="18" charset="0"/>
              </a:rPr>
              <a:t> </a:t>
            </a:r>
            <a:r>
              <a:rPr lang="en-US" sz="2800" b="1" i="1" dirty="0" err="1">
                <a:solidFill>
                  <a:srgbClr val="FF0000"/>
                </a:solidFill>
                <a:latin typeface="Times New Roman" pitchFamily="18" charset="0"/>
                <a:cs typeface="Times New Roman" pitchFamily="18" charset="0"/>
              </a:rPr>
              <a:t>quản</a:t>
            </a:r>
            <a:r>
              <a:rPr lang="en-US" sz="2800" b="1" i="1" dirty="0">
                <a:solidFill>
                  <a:srgbClr val="FF0000"/>
                </a:solidFill>
                <a:latin typeface="Times New Roman" pitchFamily="18" charset="0"/>
                <a:cs typeface="Times New Roman" pitchFamily="18" charset="0"/>
              </a:rPr>
              <a:t> </a:t>
            </a:r>
            <a:r>
              <a:rPr lang="en-US" sz="2800" b="1" i="1" dirty="0" err="1">
                <a:solidFill>
                  <a:srgbClr val="FF0000"/>
                </a:solidFill>
                <a:latin typeface="Times New Roman" pitchFamily="18" charset="0"/>
                <a:cs typeface="Times New Roman" pitchFamily="18" charset="0"/>
              </a:rPr>
              <a:t>lý</a:t>
            </a:r>
            <a:r>
              <a:rPr lang="en-US" sz="2800" b="1" i="1" dirty="0">
                <a:solidFill>
                  <a:srgbClr val="FF0000"/>
                </a:solidFill>
                <a:latin typeface="Times New Roman" pitchFamily="18" charset="0"/>
                <a:cs typeface="Times New Roman" pitchFamily="18" charset="0"/>
              </a:rPr>
              <a:t> </a:t>
            </a:r>
            <a:r>
              <a:rPr lang="en-US" sz="2800" b="1" i="1" dirty="0" err="1">
                <a:solidFill>
                  <a:srgbClr val="FF0000"/>
                </a:solidFill>
                <a:latin typeface="Times New Roman" pitchFamily="18" charset="0"/>
                <a:cs typeface="Times New Roman" pitchFamily="18" charset="0"/>
              </a:rPr>
              <a:t>chất</a:t>
            </a:r>
            <a:r>
              <a:rPr lang="en-US" sz="2800" b="1" i="1" dirty="0">
                <a:solidFill>
                  <a:srgbClr val="FF0000"/>
                </a:solidFill>
                <a:latin typeface="Times New Roman" pitchFamily="18" charset="0"/>
                <a:cs typeface="Times New Roman" pitchFamily="18" charset="0"/>
              </a:rPr>
              <a:t> </a:t>
            </a:r>
            <a:r>
              <a:rPr lang="en-US" sz="2800" b="1" i="1" dirty="0" err="1">
                <a:solidFill>
                  <a:srgbClr val="FF0000"/>
                </a:solidFill>
                <a:latin typeface="Times New Roman" pitchFamily="18" charset="0"/>
                <a:cs typeface="Times New Roman" pitchFamily="18" charset="0"/>
              </a:rPr>
              <a:t>lượng</a:t>
            </a:r>
            <a:r>
              <a:rPr lang="en-US" sz="2800" b="1" i="1" dirty="0">
                <a:solidFill>
                  <a:srgbClr val="FF0000"/>
                </a:solidFill>
                <a:latin typeface="Times New Roman" pitchFamily="18" charset="0"/>
                <a:cs typeface="Times New Roman" pitchFamily="18" charset="0"/>
              </a:rPr>
              <a:t> </a:t>
            </a:r>
            <a:r>
              <a:rPr lang="en-US" sz="2800" b="1" i="1" dirty="0" err="1">
                <a:solidFill>
                  <a:srgbClr val="FF0000"/>
                </a:solidFill>
                <a:latin typeface="Times New Roman" pitchFamily="18" charset="0"/>
                <a:cs typeface="Times New Roman" pitchFamily="18" charset="0"/>
              </a:rPr>
              <a:t>tổng</a:t>
            </a:r>
            <a:r>
              <a:rPr lang="en-US" sz="2800" b="1" i="1" dirty="0">
                <a:solidFill>
                  <a:srgbClr val="FF0000"/>
                </a:solidFill>
                <a:latin typeface="Times New Roman" pitchFamily="18" charset="0"/>
                <a:cs typeface="Times New Roman" pitchFamily="18" charset="0"/>
              </a:rPr>
              <a:t> </a:t>
            </a:r>
            <a:r>
              <a:rPr lang="en-US" sz="2800" b="1" i="1" dirty="0" err="1">
                <a:solidFill>
                  <a:srgbClr val="FF0000"/>
                </a:solidFill>
                <a:latin typeface="Times New Roman" pitchFamily="18" charset="0"/>
                <a:cs typeface="Times New Roman" pitchFamily="18" charset="0"/>
              </a:rPr>
              <a:t>thể</a:t>
            </a:r>
            <a:endParaRPr lang="en-US" sz="2800" dirty="0">
              <a:solidFill>
                <a:srgbClr val="FF0000"/>
              </a:solidFill>
              <a:latin typeface="Times New Roman" pitchFamily="18" charset="0"/>
              <a:cs typeface="Times New Roman" pitchFamily="18" charset="0"/>
            </a:endParaRPr>
          </a:p>
          <a:p>
            <a:pPr marL="0" lvl="1" algn="just">
              <a:defRPr/>
            </a:pP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Mô</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hình</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quản</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lý</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tổng</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thể</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theo</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quá</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trình</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bao</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gồm</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các</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khâu</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chính</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quản</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lý</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theo</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đầu</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vào</a:t>
            </a:r>
            <a:r>
              <a:rPr lang="en-US" sz="2800" dirty="0">
                <a:solidFill>
                  <a:srgbClr val="FF0000"/>
                </a:solidFill>
                <a:latin typeface="Times New Roman" pitchFamily="18" charset="0"/>
                <a:cs typeface="Times New Roman" pitchFamily="18" charset="0"/>
              </a:rPr>
              <a:t> - </a:t>
            </a:r>
            <a:r>
              <a:rPr lang="en-US" sz="2800" dirty="0" err="1">
                <a:solidFill>
                  <a:srgbClr val="FF0000"/>
                </a:solidFill>
                <a:latin typeface="Times New Roman" pitchFamily="18" charset="0"/>
                <a:cs typeface="Times New Roman" pitchFamily="18" charset="0"/>
              </a:rPr>
              <a:t>quá</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trình</a:t>
            </a:r>
            <a:r>
              <a:rPr lang="en-US" sz="2800" dirty="0">
                <a:solidFill>
                  <a:srgbClr val="FF0000"/>
                </a:solidFill>
                <a:latin typeface="Times New Roman" pitchFamily="18" charset="0"/>
                <a:cs typeface="Times New Roman" pitchFamily="18" charset="0"/>
              </a:rPr>
              <a:t> - </a:t>
            </a:r>
            <a:r>
              <a:rPr lang="en-US" sz="2800" dirty="0" err="1">
                <a:solidFill>
                  <a:srgbClr val="FF0000"/>
                </a:solidFill>
                <a:latin typeface="Times New Roman" pitchFamily="18" charset="0"/>
                <a:cs typeface="Times New Roman" pitchFamily="18" charset="0"/>
              </a:rPr>
              <a:t>đầu</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ra.</a:t>
            </a:r>
            <a:endParaRPr lang="en-US" sz="2800" dirty="0">
              <a:solidFill>
                <a:srgbClr val="FF0000"/>
              </a:solidFill>
              <a:latin typeface="Times New Roman" pitchFamily="18" charset="0"/>
              <a:cs typeface="Times New Roman" pitchFamily="18" charset="0"/>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57400"/>
            <a:ext cx="9144000" cy="341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a:xfrm>
            <a:off x="0" y="2073275"/>
            <a:ext cx="2438400" cy="295592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000" b="1" dirty="0" err="1">
                <a:solidFill>
                  <a:srgbClr val="FF0000"/>
                </a:solidFill>
                <a:latin typeface="Times New Roman" pitchFamily="18" charset="0"/>
                <a:cs typeface="Times New Roman" pitchFamily="18" charset="0"/>
              </a:rPr>
              <a:t>Đầu</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vào</a:t>
            </a:r>
            <a:endParaRPr lang="en-US" sz="2000" b="1" dirty="0">
              <a:solidFill>
                <a:srgbClr val="FF0000"/>
              </a:solidFill>
              <a:latin typeface="Times New Roman" pitchFamily="18" charset="0"/>
              <a:cs typeface="Times New Roman" pitchFamily="18" charset="0"/>
            </a:endParaRPr>
          </a:p>
          <a:p>
            <a:pPr marL="0" lvl="1" algn="ctr">
              <a:defRPr/>
            </a:pPr>
            <a:r>
              <a:rPr lang="en-US" sz="2000" dirty="0" err="1">
                <a:solidFill>
                  <a:srgbClr val="FF0000"/>
                </a:solidFill>
                <a:latin typeface="Times New Roman" pitchFamily="18" charset="0"/>
                <a:cs typeface="Times New Roman" pitchFamily="18" charset="0"/>
              </a:rPr>
              <a:t>Tài</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lực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Thiết</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bị</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sự</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sẵn</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sàng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của</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người</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học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Năng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lực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của</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giáo</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viên</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Công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nghệ</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Chính</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sách</a:t>
            </a:r>
            <a:endParaRPr lang="en-US" sz="2000" dirty="0">
              <a:solidFill>
                <a:srgbClr val="FF0000"/>
              </a:solidFill>
              <a:latin typeface="Times New Roman" pitchFamily="18" charset="0"/>
              <a:cs typeface="Times New Roman" pitchFamily="18" charset="0"/>
            </a:endParaRPr>
          </a:p>
        </p:txBody>
      </p:sp>
      <p:sp>
        <p:nvSpPr>
          <p:cNvPr id="7" name="Rounded Rectangle 6"/>
          <p:cNvSpPr/>
          <p:nvPr/>
        </p:nvSpPr>
        <p:spPr>
          <a:xfrm>
            <a:off x="2590800" y="1981200"/>
            <a:ext cx="3505200" cy="295592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000" b="1" dirty="0" err="1">
                <a:solidFill>
                  <a:srgbClr val="FF0000"/>
                </a:solidFill>
                <a:latin typeface="Times New Roman" pitchFamily="18" charset="0"/>
                <a:cs typeface="Times New Roman" pitchFamily="18" charset="0"/>
              </a:rPr>
              <a:t>Quá</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trình</a:t>
            </a:r>
            <a:endParaRPr lang="en-US" sz="2000" b="1" dirty="0">
              <a:solidFill>
                <a:srgbClr val="FF0000"/>
              </a:solidFill>
              <a:latin typeface="Times New Roman" pitchFamily="18" charset="0"/>
              <a:cs typeface="Times New Roman" pitchFamily="18" charset="0"/>
            </a:endParaRPr>
          </a:p>
          <a:p>
            <a:pPr marL="0" lvl="1" algn="ctr">
              <a:defRPr/>
            </a:pPr>
            <a:r>
              <a:rPr lang="en-US" sz="2000" b="1"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Tầm</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nhìn</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Môi</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trường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làm</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việc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Mức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độ</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khuyến</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khích</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Tổ</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chức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lớp</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học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Chất</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lượng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chương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trình</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Chất</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lượng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giảng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dạy</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Chất</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lượng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quản</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lý</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Thời</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gian</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học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tập</a:t>
            </a:r>
            <a:r>
              <a:rPr lang="en-US" sz="2000" dirty="0">
                <a:solidFill>
                  <a:srgbClr val="FF0000"/>
                </a:solidFill>
                <a:latin typeface="Times New Roman" pitchFamily="18" charset="0"/>
                <a:cs typeface="Times New Roman" pitchFamily="18" charset="0"/>
              </a:rPr>
              <a:t/>
            </a:r>
            <a:br>
              <a:rPr lang="en-US" sz="2000" dirty="0">
                <a:solidFill>
                  <a:srgbClr val="FF0000"/>
                </a:solidFill>
                <a:latin typeface="Times New Roman" pitchFamily="18" charset="0"/>
                <a:cs typeface="Times New Roman" pitchFamily="18" charset="0"/>
              </a:rPr>
            </a:br>
            <a:endParaRPr lang="en-US" sz="2000" dirty="0">
              <a:solidFill>
                <a:srgbClr val="FF0000"/>
              </a:solidFill>
              <a:latin typeface="Times New Roman" pitchFamily="18" charset="0"/>
              <a:cs typeface="Times New Roman" pitchFamily="18" charset="0"/>
            </a:endParaRPr>
          </a:p>
        </p:txBody>
      </p:sp>
      <p:sp>
        <p:nvSpPr>
          <p:cNvPr id="8" name="Rounded Rectangle 7"/>
          <p:cNvSpPr/>
          <p:nvPr/>
        </p:nvSpPr>
        <p:spPr>
          <a:xfrm>
            <a:off x="6477000" y="2073275"/>
            <a:ext cx="2819400" cy="295592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000" b="1" dirty="0" err="1">
                <a:solidFill>
                  <a:srgbClr val="FF0000"/>
                </a:solidFill>
                <a:latin typeface="Times New Roman" pitchFamily="18" charset="0"/>
                <a:cs typeface="Times New Roman" pitchFamily="18" charset="0"/>
              </a:rPr>
              <a:t>Đầu</a:t>
            </a:r>
            <a:r>
              <a:rPr lang="en-US" sz="2000" b="1" dirty="0">
                <a:solidFill>
                  <a:srgbClr val="FF0000"/>
                </a:solidFill>
                <a:latin typeface="Times New Roman" pitchFamily="18" charset="0"/>
                <a:cs typeface="Times New Roman" pitchFamily="18" charset="0"/>
              </a:rPr>
              <a:t> </a:t>
            </a:r>
            <a:r>
              <a:rPr lang="en-US" sz="2000" b="1" dirty="0" err="1">
                <a:solidFill>
                  <a:srgbClr val="FF0000"/>
                </a:solidFill>
                <a:latin typeface="Times New Roman" pitchFamily="18" charset="0"/>
                <a:cs typeface="Times New Roman" pitchFamily="18" charset="0"/>
              </a:rPr>
              <a:t>ra</a:t>
            </a:r>
            <a:r>
              <a:rPr lang="en-US" sz="2000" b="1" dirty="0">
                <a:solidFill>
                  <a:srgbClr val="FF0000"/>
                </a:solidFill>
                <a:latin typeface="Times New Roman" pitchFamily="18" charset="0"/>
                <a:cs typeface="Times New Roman" pitchFamily="18" charset="0"/>
              </a:rPr>
              <a:t/>
            </a:r>
            <a:br>
              <a:rPr lang="en-US" sz="2000" b="1" dirty="0">
                <a:solidFill>
                  <a:srgbClr val="FF0000"/>
                </a:solidFill>
                <a:latin typeface="Times New Roman" pitchFamily="18" charset="0"/>
                <a:cs typeface="Times New Roman" pitchFamily="18" charset="0"/>
              </a:rPr>
            </a:br>
            <a:r>
              <a:rPr lang="en-US" sz="2000" dirty="0" err="1">
                <a:solidFill>
                  <a:srgbClr val="FF0000"/>
                </a:solidFill>
                <a:latin typeface="Times New Roman" pitchFamily="18" charset="0"/>
                <a:cs typeface="Times New Roman" pitchFamily="18" charset="0"/>
              </a:rPr>
              <a:t>Thành</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tích</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học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tập</a:t>
            </a:r>
            <a:r>
              <a:rPr lang="en-US" sz="2000" dirty="0">
                <a:solidFill>
                  <a:srgbClr val="FF0000"/>
                </a:solidFill>
                <a:latin typeface="Times New Roman" pitchFamily="18" charset="0"/>
                <a:cs typeface="Times New Roman" pitchFamily="18" charset="0"/>
              </a:rPr>
              <a:t>;</a:t>
            </a:r>
            <a:br>
              <a:rPr lang="en-US" sz="2000" dirty="0">
                <a:solidFill>
                  <a:srgbClr val="FF0000"/>
                </a:solidFill>
                <a:latin typeface="Times New Roman" pitchFamily="18" charset="0"/>
                <a:cs typeface="Times New Roman" pitchFamily="18" charset="0"/>
              </a:rPr>
            </a:br>
            <a:r>
              <a:rPr lang="en-US" sz="2000" dirty="0" err="1">
                <a:solidFill>
                  <a:srgbClr val="FF0000"/>
                </a:solidFill>
                <a:latin typeface="Times New Roman" pitchFamily="18" charset="0"/>
                <a:cs typeface="Times New Roman" pitchFamily="18" charset="0"/>
              </a:rPr>
              <a:t>Học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tập</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của</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học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viên</a:t>
            </a:r>
            <a:r>
              <a:rPr lang="en-US" sz="2000" dirty="0">
                <a:solidFill>
                  <a:srgbClr val="FF0000"/>
                </a:solidFill>
                <a:latin typeface="Times New Roman" pitchFamily="18" charset="0"/>
                <a:cs typeface="Times New Roman" pitchFamily="18" charset="0"/>
              </a:rPr>
              <a:t>;</a:t>
            </a:r>
            <a:br>
              <a:rPr lang="en-US" sz="2000" dirty="0">
                <a:solidFill>
                  <a:srgbClr val="FF0000"/>
                </a:solidFill>
                <a:latin typeface="Times New Roman" pitchFamily="18" charset="0"/>
                <a:cs typeface="Times New Roman" pitchFamily="18" charset="0"/>
              </a:rPr>
            </a:br>
            <a:r>
              <a:rPr lang="en-US" sz="2000" dirty="0" err="1">
                <a:solidFill>
                  <a:srgbClr val="FF0000"/>
                </a:solidFill>
                <a:latin typeface="Times New Roman" pitchFamily="18" charset="0"/>
                <a:cs typeface="Times New Roman" pitchFamily="18" charset="0"/>
              </a:rPr>
              <a:t>Hài</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lòng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của</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giảng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viên</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Mức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độ</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vắng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mặt</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Tỷ</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số</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bỏ</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học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Chất</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lượng</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thực</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hiện</a:t>
            </a:r>
            <a:r>
              <a:rPr lang="en-US" sz="2000" dirty="0">
                <a:solidFill>
                  <a:srgbClr val="FF0000"/>
                </a:solidFill>
                <a:latin typeface="Times New Roman" pitchFamily="18" charset="0"/>
                <a:cs typeface="Times New Roman" pitchFamily="18" charset="0"/>
              </a:rPr>
              <a:t>.</a:t>
            </a:r>
          </a:p>
          <a:p>
            <a:pPr marL="0" lvl="1" algn="ctr">
              <a:defRPr/>
            </a:pPr>
            <a:endParaRPr lang="en-US" sz="2000" dirty="0">
              <a:solidFill>
                <a:srgbClr val="FF0000"/>
              </a:solidFill>
              <a:latin typeface="Times New Roman" pitchFamily="18" charset="0"/>
              <a:cs typeface="Times New Roman" pitchFamily="18" charset="0"/>
            </a:endParaRPr>
          </a:p>
        </p:txBody>
      </p:sp>
      <p:sp>
        <p:nvSpPr>
          <p:cNvPr id="9" name="Rounded Rectangle 8"/>
          <p:cNvSpPr/>
          <p:nvPr/>
        </p:nvSpPr>
        <p:spPr>
          <a:xfrm>
            <a:off x="1066800" y="5715000"/>
            <a:ext cx="6858000" cy="762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400" b="1" i="1" dirty="0" err="1">
                <a:solidFill>
                  <a:srgbClr val="FF0000"/>
                </a:solidFill>
                <a:latin typeface="Times New Roman" pitchFamily="18" charset="0"/>
                <a:cs typeface="Times New Roman" pitchFamily="18" charset="0"/>
              </a:rPr>
              <a:t>Sơ</a:t>
            </a:r>
            <a:r>
              <a:rPr lang="en-US"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đồ</a:t>
            </a:r>
            <a:r>
              <a:rPr lang="en-US"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Mô</a:t>
            </a:r>
            <a:r>
              <a:rPr lang="en-US"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hình</a:t>
            </a:r>
            <a:r>
              <a:rPr lang="en-US"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quản</a:t>
            </a:r>
            <a:r>
              <a:rPr lang="en-US"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lý</a:t>
            </a:r>
            <a:r>
              <a:rPr lang="en-US"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tổng</a:t>
            </a:r>
            <a:r>
              <a:rPr lang="en-US"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thể</a:t>
            </a:r>
            <a:r>
              <a:rPr lang="en-US"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theo</a:t>
            </a:r>
            <a:r>
              <a:rPr lang="en-US"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quá</a:t>
            </a:r>
            <a:r>
              <a:rPr lang="en-US"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trình</a:t>
            </a:r>
            <a:endParaRPr lang="en-US" sz="24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4365867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4677" y="2453640"/>
            <a:ext cx="8229600" cy="1292662"/>
          </a:xfrm>
          <a:prstGeom prst="rect">
            <a:avLst/>
          </a:prstGeom>
        </p:spPr>
        <p:txBody>
          <a:bodyPr wrap="square">
            <a:spAutoFit/>
          </a:bodyPr>
          <a:lstStyle/>
          <a:p>
            <a:pPr algn="just"/>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Mỗi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cơ</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sở</a:t>
            </a:r>
            <a:r>
              <a:rPr lang="en-US" sz="2600" dirty="0" smtClean="0">
                <a:latin typeface="Times New Roman" pitchFamily="18" charset="0"/>
                <a:cs typeface="Times New Roman" pitchFamily="18" charset="0"/>
              </a:rPr>
              <a:t> GDNN </a:t>
            </a:r>
            <a:r>
              <a:rPr lang="en-US" sz="2600" dirty="0" err="1" smtClean="0">
                <a:latin typeface="Times New Roman" pitchFamily="18" charset="0"/>
                <a:cs typeface="Times New Roman" pitchFamily="18" charset="0"/>
              </a:rPr>
              <a:t>muốn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quản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lý</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chất</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lượng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muốn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phát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triển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bền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vững</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người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quản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lý</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làm</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không</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làm</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những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gì</a:t>
            </a:r>
            <a:r>
              <a:rPr lang="en-US" sz="2600" dirty="0">
                <a:latin typeface="Times New Roman" pitchFamily="18" charset="0"/>
                <a:cs typeface="Times New Roman" pitchFamily="18" charset="0"/>
              </a:rPr>
              <a:t>?</a:t>
            </a:r>
            <a:endParaRPr lang="en-US" sz="26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4077408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256032" y="1633147"/>
          <a:ext cx="8610600" cy="4401893"/>
        </p:xfrm>
        <a:graphic>
          <a:graphicData uri="http://schemas.openxmlformats.org/drawingml/2006/table">
            <a:tbl>
              <a:tblPr firstRow="1" firstCol="1" bandRow="1">
                <a:tableStyleId>{93296810-A885-4BE3-A3E7-6D5BEEA58F35}</a:tableStyleId>
              </a:tblPr>
              <a:tblGrid>
                <a:gridCol w="4114800">
                  <a:extLst>
                    <a:ext uri="{9D8B030D-6E8A-4147-A177-3AD203B41FA5}">
                      <a16:colId xmlns:a16="http://schemas.microsoft.com/office/drawing/2014/main" val="20000"/>
                    </a:ext>
                  </a:extLst>
                </a:gridCol>
                <a:gridCol w="4495800">
                  <a:extLst>
                    <a:ext uri="{9D8B030D-6E8A-4147-A177-3AD203B41FA5}">
                      <a16:colId xmlns:a16="http://schemas.microsoft.com/office/drawing/2014/main" val="20001"/>
                    </a:ext>
                  </a:extLst>
                </a:gridCol>
              </a:tblGrid>
              <a:tr h="744293">
                <a:tc>
                  <a:txBody>
                    <a:bodyPr/>
                    <a:lstStyle/>
                    <a:p>
                      <a:pPr marL="254000" algn="ctr">
                        <a:lnSpc>
                          <a:spcPct val="100000"/>
                        </a:lnSpc>
                        <a:spcBef>
                          <a:spcPts val="0"/>
                        </a:spcBef>
                        <a:spcAft>
                          <a:spcPts val="0"/>
                        </a:spcAft>
                      </a:pPr>
                      <a:r>
                        <a:rPr lang="en-US" sz="2400" spc="0" dirty="0" smtClean="0">
                          <a:effectLst/>
                          <a:latin typeface="Times New Roman" pitchFamily="18" charset="0"/>
                          <a:cs typeface="Times New Roman" pitchFamily="18" charset="0"/>
                        </a:rPr>
                        <a:t>NÊN</a:t>
                      </a: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r>
                        <a:rPr lang="en-US" sz="2400" spc="0" dirty="0" smtClean="0">
                          <a:effectLst/>
                          <a:latin typeface="Times New Roman" pitchFamily="18" charset="0"/>
                          <a:cs typeface="Times New Roman" pitchFamily="18" charset="0"/>
                        </a:rPr>
                        <a:t>KHÔNG</a:t>
                      </a:r>
                      <a:r>
                        <a:rPr lang="en-US" sz="2400" spc="0" baseline="0" dirty="0" smtClean="0">
                          <a:effectLst/>
                          <a:latin typeface="Times New Roman" pitchFamily="18" charset="0"/>
                          <a:cs typeface="Times New Roman" pitchFamily="18" charset="0"/>
                        </a:rPr>
                        <a:t> NÊN</a:t>
                      </a:r>
                      <a:endParaRPr lang="en-US" sz="2400" b="1" spc="-50" dirty="0">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0"/>
                  </a:ext>
                </a:extLst>
              </a:tr>
              <a:tr h="2977173">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400" b="0" i="0" dirty="0" smtClean="0">
                          <a:effectLst/>
                          <a:latin typeface="Times New Roman" panose="02020603050405020304" pitchFamily="18" charset="0"/>
                          <a:cs typeface="Times New Roman" panose="02020603050405020304" pitchFamily="18" charset="0"/>
                          <a:sym typeface="Wingdings" pitchFamily="2" charset="2"/>
                        </a:rPr>
                        <a:t>    -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Coi</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trọng</a:t>
                      </a:r>
                      <a:r>
                        <a:rPr lang="en-US" sz="2400" b="0" i="0" dirty="0" smtClean="0">
                          <a:effectLst/>
                          <a:latin typeface="Times New Roman" panose="02020603050405020304" pitchFamily="18" charset="0"/>
                          <a:cs typeface="Times New Roman" panose="02020603050405020304" pitchFamily="18" charset="0"/>
                          <a:sym typeface="Wingdings" pitchFamily="2" charset="2"/>
                        </a:rPr>
                        <a:t> con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người</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cổ</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vũ</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sự</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nổ</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lực</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hoàn</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thành</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công</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việc</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và</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công</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nhận</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sự</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thành</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công</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của</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mỗi</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người</a:t>
                      </a:r>
                      <a:r>
                        <a:rPr lang="en-US" sz="2400" b="0" i="0" dirty="0" smtClean="0">
                          <a:effectLst/>
                          <a:latin typeface="Times New Roman" panose="02020603050405020304" pitchFamily="18" charset="0"/>
                          <a:cs typeface="Times New Roman" panose="02020603050405020304" pitchFamily="18" charset="0"/>
                          <a:sym typeface="Wingdings" pitchFamily="2" charset="2"/>
                        </a:rPr>
                        <a:t>.</a:t>
                      </a:r>
                    </a:p>
                    <a:p>
                      <a:pPr marL="0" marR="0" indent="0" algn="just" defTabSz="914400" rtl="0" eaLnBrk="1" fontAlgn="auto" latinLnBrk="0" hangingPunct="1">
                        <a:lnSpc>
                          <a:spcPct val="100000"/>
                        </a:lnSpc>
                        <a:spcBef>
                          <a:spcPts val="0"/>
                        </a:spcBef>
                        <a:spcAft>
                          <a:spcPts val="0"/>
                        </a:spcAft>
                        <a:buClrTx/>
                        <a:buSzTx/>
                        <a:buFontTx/>
                        <a:buNone/>
                        <a:tabLst/>
                        <a:defRPr/>
                      </a:pPr>
                      <a:r>
                        <a:rPr lang="en-US" sz="2400" b="0" i="0" dirty="0" smtClean="0">
                          <a:effectLst/>
                          <a:latin typeface="Times New Roman" panose="02020603050405020304" pitchFamily="18" charset="0"/>
                          <a:cs typeface="Times New Roman" panose="02020603050405020304" pitchFamily="18" charset="0"/>
                          <a:sym typeface="Wingdings" pitchFamily="2" charset="2"/>
                        </a:rPr>
                        <a:t>    - Chia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sẻ</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quyền</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lực</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trao</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quyền</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khuyến</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khích</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tính</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tự</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chịu</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trách</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nhiệm</a:t>
                      </a:r>
                      <a:r>
                        <a:rPr lang="en-US" sz="2400" b="0" i="0" dirty="0" smtClean="0">
                          <a:effectLst/>
                          <a:latin typeface="Times New Roman" panose="02020603050405020304" pitchFamily="18" charset="0"/>
                          <a:cs typeface="Times New Roman" panose="02020603050405020304" pitchFamily="18" charset="0"/>
                          <a:sym typeface="Wingdings" pitchFamily="2" charset="2"/>
                        </a:rPr>
                        <a:t>.</a:t>
                      </a:r>
                      <a:endParaRPr lang="en-US" sz="2400" b="0" i="0" kern="1200" dirty="0" smtClean="0">
                        <a:solidFill>
                          <a:schemeClr val="lt1"/>
                        </a:solidFill>
                        <a:effectLst/>
                        <a:latin typeface="Times New Roman" pitchFamily="18" charset="0"/>
                        <a:ea typeface="+mn-ea"/>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solidFill>
                      <a:schemeClr val="accent2"/>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Làm</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theo</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kế</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hoạch</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và</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thực</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hiện</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các</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mệnh</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lệnh</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hành</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chính</a:t>
                      </a:r>
                      <a:r>
                        <a:rPr lang="en-US" sz="2400" b="0" strike="noStrike" kern="1200" dirty="0" smtClean="0">
                          <a:solidFill>
                            <a:schemeClr val="dk1"/>
                          </a:solidFill>
                          <a:effectLst/>
                          <a:latin typeface="Times New Roman" pitchFamily="18" charset="0"/>
                          <a:ea typeface="+mn-ea"/>
                          <a:cs typeface="Times New Roman" pitchFamily="18" charset="0"/>
                        </a:rPr>
                        <a:t>;</a:t>
                      </a:r>
                      <a:r>
                        <a:rPr lang="en-US" sz="2400" b="0" strike="noStrike" kern="1200" baseline="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thỏa</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mãn</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những</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mong</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muốn</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cá</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nhân</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của</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Hiệu</a:t>
                      </a:r>
                      <a:r>
                        <a:rPr lang="en-US" sz="2400" b="0" strike="noStrike" kern="1200" dirty="0" smtClean="0">
                          <a:solidFill>
                            <a:schemeClr val="dk1"/>
                          </a:solidFill>
                          <a:effectLst/>
                          <a:latin typeface="Times New Roman" pitchFamily="18" charset="0"/>
                          <a:ea typeface="+mn-ea"/>
                          <a:cs typeface="Times New Roman" pitchFamily="18" charset="0"/>
                        </a:rPr>
                        <a:t> </a:t>
                      </a:r>
                      <a:r>
                        <a:rPr lang="en-US" sz="2400" b="0" strike="noStrike" kern="1200" dirty="0" err="1" smtClean="0">
                          <a:solidFill>
                            <a:schemeClr val="dk1"/>
                          </a:solidFill>
                          <a:effectLst/>
                          <a:latin typeface="Times New Roman" pitchFamily="18" charset="0"/>
                          <a:ea typeface="+mn-ea"/>
                          <a:cs typeface="Times New Roman" pitchFamily="18" charset="0"/>
                        </a:rPr>
                        <a:t>trưởng</a:t>
                      </a:r>
                      <a:r>
                        <a:rPr lang="en-US" sz="2400" b="0" strike="noStrike" kern="1200" dirty="0" smtClean="0">
                          <a:solidFill>
                            <a:schemeClr val="dk1"/>
                          </a:solidFill>
                          <a:effectLst/>
                          <a:latin typeface="Times New Roman" pitchFamily="18" charset="0"/>
                          <a:ea typeface="+mn-ea"/>
                          <a:cs typeface="Times New Roman" pitchFamily="18" charset="0"/>
                        </a:rPr>
                        <a:t>.</a:t>
                      </a:r>
                    </a:p>
                    <a:p>
                      <a:pPr marL="0" marR="0" indent="0" algn="r" defTabSz="914400" rtl="0" eaLnBrk="1" fontAlgn="auto" latinLnBrk="0" hangingPunct="1">
                        <a:lnSpc>
                          <a:spcPct val="100000"/>
                        </a:lnSpc>
                        <a:spcBef>
                          <a:spcPts val="0"/>
                        </a:spcBef>
                        <a:spcAft>
                          <a:spcPts val="0"/>
                        </a:spcAft>
                        <a:buClrTx/>
                        <a:buSzTx/>
                        <a:buFontTx/>
                        <a:buNone/>
                        <a:tabLst/>
                        <a:defRPr/>
                      </a:pPr>
                      <a:r>
                        <a:rPr lang="en-US" sz="2400" b="0" strike="noStrike" baseline="0" dirty="0" smtClean="0">
                          <a:effectLst/>
                          <a:latin typeface="Times New Roman" panose="02020603050405020304" pitchFamily="18" charset="0"/>
                          <a:cs typeface="Times New Roman" panose="02020603050405020304" pitchFamily="18" charset="0"/>
                          <a:sym typeface="Wingdings" pitchFamily="2" charset="2"/>
                        </a:rPr>
                        <a:t>   -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Mâu</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thuẫn</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xung</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đột</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nội</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bộ</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không</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được</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giải</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quyết</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kịp</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thời</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a:t>
                      </a:r>
                    </a:p>
                    <a:p>
                      <a:pPr algn="r">
                        <a:lnSpc>
                          <a:spcPct val="100000"/>
                        </a:lnSpc>
                        <a:spcBef>
                          <a:spcPts val="0"/>
                        </a:spcBef>
                        <a:spcAft>
                          <a:spcPts val="0"/>
                        </a:spcAft>
                      </a:pP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Thiếu</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sự</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cởi</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mở</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thiếu</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sự</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tin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cậy</a:t>
                      </a:r>
                      <a:endParaRPr lang="en-US" sz="2400" b="0" strike="noStrike" dirty="0" smtClean="0">
                        <a:effectLst/>
                        <a:latin typeface="Times New Roman" panose="02020603050405020304" pitchFamily="18" charset="0"/>
                        <a:cs typeface="Times New Roman" panose="02020603050405020304" pitchFamily="18" charset="0"/>
                        <a:sym typeface="Wingdings" pitchFamily="2" charset="2"/>
                      </a:endParaRPr>
                    </a:p>
                    <a:p>
                      <a:pPr algn="r">
                        <a:lnSpc>
                          <a:spcPct val="100000"/>
                        </a:lnSpc>
                        <a:spcBef>
                          <a:spcPts val="0"/>
                        </a:spcBef>
                        <a:spcAft>
                          <a:spcPts val="0"/>
                        </a:spcAft>
                      </a:pP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Thiếu</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sự</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động</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viên</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khuyến</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khích</a:t>
                      </a:r>
                      <a:endParaRPr lang="en-US" sz="2400" b="0" strike="noStrike" dirty="0" smtClean="0">
                        <a:effectLst/>
                        <a:latin typeface="Times New Roman" panose="02020603050405020304" pitchFamily="18" charset="0"/>
                        <a:cs typeface="Times New Roman" panose="02020603050405020304" pitchFamily="18" charset="0"/>
                        <a:sym typeface="Wingdings" pitchFamily="2" charset="2"/>
                      </a:endParaRPr>
                    </a:p>
                    <a:p>
                      <a:pPr algn="r">
                        <a:lnSpc>
                          <a:spcPct val="100000"/>
                        </a:lnSpc>
                        <a:spcBef>
                          <a:spcPts val="0"/>
                        </a:spcBef>
                        <a:spcAft>
                          <a:spcPts val="0"/>
                        </a:spcAft>
                      </a:pP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Thiếu</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sự</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hợp</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tác</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thiếu</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sự</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chia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sẻ</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học</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hỏi</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lẫn</a:t>
                      </a:r>
                      <a:r>
                        <a:rPr lang="en-US" sz="2400" b="0" strike="noStrike" dirty="0" smtClean="0">
                          <a:effectLst/>
                          <a:latin typeface="Times New Roman" panose="02020603050405020304" pitchFamily="18" charset="0"/>
                          <a:cs typeface="Times New Roman" panose="02020603050405020304" pitchFamily="18" charset="0"/>
                          <a:sym typeface="Wingdings" pitchFamily="2" charset="2"/>
                        </a:rPr>
                        <a:t> </a:t>
                      </a:r>
                      <a:r>
                        <a:rPr lang="en-US" sz="2400" b="0" strike="noStrike" dirty="0" err="1" smtClean="0">
                          <a:effectLst/>
                          <a:latin typeface="Times New Roman" panose="02020603050405020304" pitchFamily="18" charset="0"/>
                          <a:cs typeface="Times New Roman" panose="02020603050405020304" pitchFamily="18" charset="0"/>
                          <a:sym typeface="Wingdings" pitchFamily="2" charset="2"/>
                        </a:rPr>
                        <a:t>nhau</a:t>
                      </a:r>
                      <a:endParaRPr lang="en-US" sz="2400" b="0" strike="noStrike" spc="-50" dirty="0">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Rectangle 4"/>
          <p:cNvSpPr/>
          <p:nvPr/>
        </p:nvSpPr>
        <p:spPr>
          <a:xfrm>
            <a:off x="475488" y="167640"/>
            <a:ext cx="8229600" cy="1292662"/>
          </a:xfrm>
          <a:prstGeom prst="rect">
            <a:avLst/>
          </a:prstGeom>
        </p:spPr>
        <p:txBody>
          <a:bodyPr wrap="square">
            <a:spAutoFit/>
          </a:bodyPr>
          <a:lstStyle/>
          <a:p>
            <a:pPr algn="just"/>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Mỗi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cơ</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sở</a:t>
            </a:r>
            <a:r>
              <a:rPr lang="en-US" sz="2600" dirty="0" smtClean="0">
                <a:latin typeface="Times New Roman" pitchFamily="18" charset="0"/>
                <a:cs typeface="Times New Roman" pitchFamily="18" charset="0"/>
              </a:rPr>
              <a:t> GDNN </a:t>
            </a:r>
            <a:r>
              <a:rPr lang="en-US" sz="2600" dirty="0" err="1" smtClean="0">
                <a:latin typeface="Times New Roman" pitchFamily="18" charset="0"/>
                <a:cs typeface="Times New Roman" pitchFamily="18" charset="0"/>
              </a:rPr>
              <a:t>muốn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quản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lý</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chất</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lượng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muốn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phát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triển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bền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vững</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người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quản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lý</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làm</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không</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làm</a:t>
            </a:r>
            <a:r>
              <a:rPr lang="en-US" sz="26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val="44777218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381000" y="1143000"/>
          <a:ext cx="8382000" cy="5133413"/>
        </p:xfrm>
        <a:graphic>
          <a:graphicData uri="http://schemas.openxmlformats.org/drawingml/2006/table">
            <a:tbl>
              <a:tblPr firstRow="1" firstCol="1" bandRow="1">
                <a:tableStyleId>{93296810-A885-4BE3-A3E7-6D5BEEA58F35}</a:tableStyleId>
              </a:tblPr>
              <a:tblGrid>
                <a:gridCol w="3962400">
                  <a:extLst>
                    <a:ext uri="{9D8B030D-6E8A-4147-A177-3AD203B41FA5}">
                      <a16:colId xmlns:a16="http://schemas.microsoft.com/office/drawing/2014/main" val="20000"/>
                    </a:ext>
                  </a:extLst>
                </a:gridCol>
                <a:gridCol w="4419600">
                  <a:extLst>
                    <a:ext uri="{9D8B030D-6E8A-4147-A177-3AD203B41FA5}">
                      <a16:colId xmlns:a16="http://schemas.microsoft.com/office/drawing/2014/main" val="20001"/>
                    </a:ext>
                  </a:extLst>
                </a:gridCol>
              </a:tblGrid>
              <a:tr h="744293">
                <a:tc>
                  <a:txBody>
                    <a:bodyPr/>
                    <a:lstStyle/>
                    <a:p>
                      <a:pPr marL="254000" algn="ctr">
                        <a:lnSpc>
                          <a:spcPct val="100000"/>
                        </a:lnSpc>
                        <a:spcBef>
                          <a:spcPts val="0"/>
                        </a:spcBef>
                        <a:spcAft>
                          <a:spcPts val="0"/>
                        </a:spcAft>
                      </a:pPr>
                      <a:r>
                        <a:rPr lang="en-US" sz="2400" spc="0" dirty="0" smtClean="0">
                          <a:solidFill>
                            <a:schemeClr val="tx1"/>
                          </a:solidFill>
                          <a:effectLst/>
                          <a:latin typeface="Times New Roman" pitchFamily="18" charset="0"/>
                          <a:cs typeface="Times New Roman" pitchFamily="18" charset="0"/>
                        </a:rPr>
                        <a:t>NÊN</a:t>
                      </a: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tc>
                  <a:txBody>
                    <a:bodyPr/>
                    <a:lstStyle/>
                    <a:p>
                      <a:pPr algn="ctr">
                        <a:lnSpc>
                          <a:spcPct val="100000"/>
                        </a:lnSpc>
                        <a:spcBef>
                          <a:spcPts val="0"/>
                        </a:spcBef>
                        <a:spcAft>
                          <a:spcPts val="0"/>
                        </a:spcAft>
                      </a:pPr>
                      <a:r>
                        <a:rPr lang="en-US" sz="2400" spc="0" dirty="0" smtClean="0">
                          <a:solidFill>
                            <a:schemeClr val="tx1"/>
                          </a:solidFill>
                          <a:effectLst/>
                          <a:latin typeface="Times New Roman" pitchFamily="18" charset="0"/>
                          <a:cs typeface="Times New Roman" pitchFamily="18" charset="0"/>
                        </a:rPr>
                        <a:t>KHÔNG</a:t>
                      </a:r>
                      <a:r>
                        <a:rPr lang="en-US" sz="2400" spc="0" baseline="0" dirty="0" smtClean="0">
                          <a:solidFill>
                            <a:schemeClr val="tx1"/>
                          </a:solidFill>
                          <a:effectLst/>
                          <a:latin typeface="Times New Roman" pitchFamily="18" charset="0"/>
                          <a:cs typeface="Times New Roman" pitchFamily="18" charset="0"/>
                        </a:rPr>
                        <a:t> NÊN</a:t>
                      </a:r>
                      <a:endParaRPr lang="en-US" sz="2400" b="1" spc="-50" dirty="0">
                        <a:solidFill>
                          <a:schemeClr val="tx1"/>
                        </a:solidFill>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0"/>
                  </a:ext>
                </a:extLst>
              </a:tr>
              <a:tr h="29771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i="0" dirty="0" smtClean="0">
                          <a:solidFill>
                            <a:schemeClr val="bg2"/>
                          </a:solidFill>
                          <a:latin typeface="Times New Roman" pitchFamily="18" charset="0"/>
                          <a:cs typeface="Times New Roman" pitchFamily="18" charset="0"/>
                        </a:rPr>
                        <a:t>   </a:t>
                      </a:r>
                      <a:r>
                        <a:rPr lang="en-US" sz="2400" b="0" i="0" dirty="0" smtClean="0">
                          <a:solidFill>
                            <a:schemeClr val="bg2"/>
                          </a:solidFill>
                          <a:effectLst/>
                          <a:latin typeface="Times New Roman" pitchFamily="18" charset="0"/>
                          <a:cs typeface="Times New Roman" pitchFamily="18" charset="0"/>
                        </a:rPr>
                        <a:t>- </a:t>
                      </a:r>
                      <a:r>
                        <a:rPr lang="en-US" sz="2400" b="0" i="0" dirty="0" err="1" smtClean="0">
                          <a:solidFill>
                            <a:schemeClr val="bg2"/>
                          </a:solidFill>
                          <a:effectLst/>
                          <a:latin typeface="Times New Roman" pitchFamily="18" charset="0"/>
                          <a:cs typeface="Times New Roman" pitchFamily="18" charset="0"/>
                        </a:rPr>
                        <a:t>Quản</a:t>
                      </a:r>
                      <a:r>
                        <a:rPr lang="en-US" sz="2400" b="0" i="0" dirty="0" smtClean="0">
                          <a:solidFill>
                            <a:schemeClr val="bg2"/>
                          </a:solidFill>
                          <a:effectLst/>
                          <a:latin typeface="Times New Roman" pitchFamily="18" charset="0"/>
                          <a:cs typeface="Times New Roman" pitchFamily="18" charset="0"/>
                        </a:rPr>
                        <a:t> </a:t>
                      </a:r>
                      <a:r>
                        <a:rPr lang="en-US" sz="2400" b="0" i="0" dirty="0" err="1" smtClean="0">
                          <a:solidFill>
                            <a:schemeClr val="bg2"/>
                          </a:solidFill>
                          <a:effectLst/>
                          <a:latin typeface="Times New Roman" pitchFamily="18" charset="0"/>
                          <a:cs typeface="Times New Roman" pitchFamily="18" charset="0"/>
                        </a:rPr>
                        <a:t>lý</a:t>
                      </a:r>
                      <a:r>
                        <a:rPr lang="en-US" sz="2400" b="0" i="0" dirty="0" smtClean="0">
                          <a:solidFill>
                            <a:schemeClr val="bg2"/>
                          </a:solidFill>
                          <a:effectLst/>
                          <a:latin typeface="Times New Roman" pitchFamily="18" charset="0"/>
                          <a:cs typeface="Times New Roman" pitchFamily="18" charset="0"/>
                        </a:rPr>
                        <a:t> </a:t>
                      </a:r>
                      <a:r>
                        <a:rPr lang="en-US" sz="2400" b="0" i="0" dirty="0" err="1" smtClean="0">
                          <a:solidFill>
                            <a:schemeClr val="bg2"/>
                          </a:solidFill>
                          <a:effectLst/>
                          <a:latin typeface="Times New Roman" pitchFamily="18" charset="0"/>
                          <a:cs typeface="Times New Roman" pitchFamily="18" charset="0"/>
                        </a:rPr>
                        <a:t>là</a:t>
                      </a:r>
                      <a:r>
                        <a:rPr lang="en-US" sz="2400" b="0" i="0" dirty="0" smtClean="0">
                          <a:solidFill>
                            <a:schemeClr val="bg2"/>
                          </a:solidFill>
                          <a:effectLst/>
                          <a:latin typeface="Times New Roman" pitchFamily="18" charset="0"/>
                          <a:cs typeface="Times New Roman" pitchFamily="18" charset="0"/>
                        </a:rPr>
                        <a:t> </a:t>
                      </a:r>
                      <a:r>
                        <a:rPr lang="en-US" sz="2400" b="0" i="0" dirty="0" err="1" smtClean="0">
                          <a:solidFill>
                            <a:schemeClr val="bg2"/>
                          </a:solidFill>
                          <a:effectLst/>
                          <a:latin typeface="Times New Roman" pitchFamily="18" charset="0"/>
                          <a:cs typeface="Times New Roman" pitchFamily="18" charset="0"/>
                        </a:rPr>
                        <a:t>tạo</a:t>
                      </a:r>
                      <a:r>
                        <a:rPr lang="en-US" sz="2400" b="0" i="0" dirty="0" smtClean="0">
                          <a:solidFill>
                            <a:schemeClr val="bg2"/>
                          </a:solidFill>
                          <a:effectLst/>
                          <a:latin typeface="Times New Roman" pitchFamily="18" charset="0"/>
                          <a:cs typeface="Times New Roman" pitchFamily="18" charset="0"/>
                        </a:rPr>
                        <a:t> </a:t>
                      </a:r>
                      <a:r>
                        <a:rPr lang="en-US" sz="2400" b="0" i="0" dirty="0" err="1" smtClean="0">
                          <a:solidFill>
                            <a:schemeClr val="bg2"/>
                          </a:solidFill>
                          <a:effectLst/>
                          <a:latin typeface="Times New Roman" pitchFamily="18" charset="0"/>
                          <a:cs typeface="Times New Roman" pitchFamily="18" charset="0"/>
                        </a:rPr>
                        <a:t>điều</a:t>
                      </a:r>
                      <a:r>
                        <a:rPr lang="en-US" sz="2400" b="0" i="0" dirty="0" smtClean="0">
                          <a:solidFill>
                            <a:schemeClr val="bg2"/>
                          </a:solidFill>
                          <a:effectLst/>
                          <a:latin typeface="Times New Roman" pitchFamily="18" charset="0"/>
                          <a:cs typeface="Times New Roman" pitchFamily="18" charset="0"/>
                        </a:rPr>
                        <a:t> </a:t>
                      </a:r>
                      <a:r>
                        <a:rPr lang="en-US" sz="2400" b="0" i="0" dirty="0" err="1" smtClean="0">
                          <a:solidFill>
                            <a:schemeClr val="bg2"/>
                          </a:solidFill>
                          <a:effectLst/>
                          <a:latin typeface="Times New Roman" pitchFamily="18" charset="0"/>
                          <a:cs typeface="Times New Roman" pitchFamily="18" charset="0"/>
                        </a:rPr>
                        <a:t>kiện</a:t>
                      </a:r>
                      <a:r>
                        <a:rPr lang="en-US" sz="2400" b="0" i="0" dirty="0" smtClean="0">
                          <a:solidFill>
                            <a:schemeClr val="bg2"/>
                          </a:solidFill>
                          <a:effectLst/>
                          <a:latin typeface="Times New Roman" pitchFamily="18" charset="0"/>
                          <a:cs typeface="Times New Roman" pitchFamily="18" charset="0"/>
                        </a:rPr>
                        <a:t> </a:t>
                      </a:r>
                      <a:r>
                        <a:rPr lang="en-US" sz="2400" b="0" i="0" dirty="0" err="1" smtClean="0">
                          <a:solidFill>
                            <a:schemeClr val="bg2"/>
                          </a:solidFill>
                          <a:effectLst/>
                          <a:latin typeface="Times New Roman" pitchFamily="18" charset="0"/>
                          <a:cs typeface="Times New Roman" pitchFamily="18" charset="0"/>
                        </a:rPr>
                        <a:t>tốt</a:t>
                      </a:r>
                      <a:r>
                        <a:rPr lang="en-US" sz="2400" b="0" i="0" dirty="0" smtClean="0">
                          <a:solidFill>
                            <a:schemeClr val="bg2"/>
                          </a:solidFill>
                          <a:effectLst/>
                          <a:latin typeface="Times New Roman" pitchFamily="18" charset="0"/>
                          <a:cs typeface="Times New Roman" pitchFamily="18" charset="0"/>
                        </a:rPr>
                        <a:t> </a:t>
                      </a:r>
                      <a:r>
                        <a:rPr lang="en-US" sz="2400" b="0" i="0" dirty="0" err="1" smtClean="0">
                          <a:solidFill>
                            <a:schemeClr val="bg2"/>
                          </a:solidFill>
                          <a:effectLst/>
                          <a:latin typeface="Times New Roman" pitchFamily="18" charset="0"/>
                          <a:cs typeface="Times New Roman" pitchFamily="18" charset="0"/>
                        </a:rPr>
                        <a:t>nhất</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a:t>
                      </a:r>
                      <a:r>
                        <a:rPr lang="en-US" sz="2400" b="0" i="0" baseline="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c</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hia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sẻ</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kinh</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nghiệm</a:t>
                      </a:r>
                      <a:r>
                        <a:rPr lang="en-US" sz="2400" b="0" i="0" baseline="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baseline="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và</a:t>
                      </a:r>
                      <a:r>
                        <a:rPr lang="en-US" sz="2400" b="0" i="0" baseline="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tầm</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nhìn</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endParaRPr lang="en-US" sz="2400" b="0" i="0" kern="1200" dirty="0" smtClean="0">
                        <a:solidFill>
                          <a:schemeClr val="bg2"/>
                        </a:solidFill>
                        <a:effectLst/>
                        <a:latin typeface="Times New Roman" pitchFamily="18" charset="0"/>
                        <a:ea typeface="+mn-ea"/>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400" b="0" i="0" kern="1200" dirty="0" smtClean="0">
                          <a:solidFill>
                            <a:schemeClr val="bg2"/>
                          </a:solidFill>
                          <a:effectLst/>
                          <a:latin typeface="Times New Roman" pitchFamily="18" charset="0"/>
                          <a:ea typeface="+mn-ea"/>
                          <a:cs typeface="Times New Roman" pitchFamily="18" charset="0"/>
                        </a:rPr>
                        <a:t>   - </a:t>
                      </a:r>
                      <a:r>
                        <a:rPr lang="en-US" sz="2400" b="0" i="0" kern="1200" dirty="0" err="1" smtClean="0">
                          <a:solidFill>
                            <a:schemeClr val="bg2"/>
                          </a:solidFill>
                          <a:effectLst/>
                          <a:latin typeface="Times New Roman" pitchFamily="18" charset="0"/>
                          <a:ea typeface="+mn-ea"/>
                          <a:cs typeface="Times New Roman" pitchFamily="18" charset="0"/>
                        </a:rPr>
                        <a:t>Động</a:t>
                      </a:r>
                      <a:r>
                        <a:rPr lang="en-US" sz="2400" b="0" i="0" kern="1200" dirty="0" smtClean="0">
                          <a:solidFill>
                            <a:schemeClr val="bg2"/>
                          </a:solidFill>
                          <a:effectLst/>
                          <a:latin typeface="Times New Roman" pitchFamily="18" charset="0"/>
                          <a:ea typeface="+mn-ea"/>
                          <a:cs typeface="Times New Roman" pitchFamily="18" charset="0"/>
                        </a:rPr>
                        <a:t> </a:t>
                      </a:r>
                      <a:r>
                        <a:rPr lang="en-US" sz="2400" b="0" i="0" kern="1200" dirty="0" err="1" smtClean="0">
                          <a:solidFill>
                            <a:schemeClr val="bg2"/>
                          </a:solidFill>
                          <a:effectLst/>
                          <a:latin typeface="Times New Roman" pitchFamily="18" charset="0"/>
                          <a:ea typeface="+mn-ea"/>
                          <a:cs typeface="Times New Roman" pitchFamily="18" charset="0"/>
                        </a:rPr>
                        <a:t>lực</a:t>
                      </a:r>
                      <a:r>
                        <a:rPr lang="en-US" sz="2400" b="0" i="0" kern="1200" dirty="0" smtClean="0">
                          <a:solidFill>
                            <a:schemeClr val="bg2"/>
                          </a:solidFill>
                          <a:effectLst/>
                          <a:latin typeface="Times New Roman" pitchFamily="18" charset="0"/>
                          <a:ea typeface="+mn-ea"/>
                          <a:cs typeface="Times New Roman" pitchFamily="18" charset="0"/>
                        </a:rPr>
                        <a:t> ở </a:t>
                      </a:r>
                      <a:r>
                        <a:rPr lang="en-US" sz="2400" b="0" i="0" kern="1200" dirty="0" err="1" smtClean="0">
                          <a:solidFill>
                            <a:schemeClr val="bg2"/>
                          </a:solidFill>
                          <a:effectLst/>
                          <a:latin typeface="Times New Roman" pitchFamily="18" charset="0"/>
                          <a:ea typeface="+mn-ea"/>
                          <a:cs typeface="Times New Roman" pitchFamily="18" charset="0"/>
                        </a:rPr>
                        <a:t>mỗi</a:t>
                      </a:r>
                      <a:r>
                        <a:rPr lang="en-US" sz="2400" b="0" i="0" kern="1200" dirty="0" smtClean="0">
                          <a:solidFill>
                            <a:schemeClr val="bg2"/>
                          </a:solidFill>
                          <a:effectLst/>
                          <a:latin typeface="Times New Roman" pitchFamily="18" charset="0"/>
                          <a:ea typeface="+mn-ea"/>
                          <a:cs typeface="Times New Roman" pitchFamily="18" charset="0"/>
                        </a:rPr>
                        <a:t> </a:t>
                      </a:r>
                      <a:r>
                        <a:rPr lang="en-US" sz="2400" b="0" i="0" kern="1200" dirty="0" err="1" smtClean="0">
                          <a:solidFill>
                            <a:schemeClr val="bg2"/>
                          </a:solidFill>
                          <a:effectLst/>
                          <a:latin typeface="Times New Roman" pitchFamily="18" charset="0"/>
                          <a:ea typeface="+mn-ea"/>
                          <a:cs typeface="Times New Roman" pitchFamily="18" charset="0"/>
                        </a:rPr>
                        <a:t>nhà</a:t>
                      </a:r>
                      <a:r>
                        <a:rPr lang="en-US" sz="2400" b="0" i="0" kern="1200" dirty="0" smtClean="0">
                          <a:solidFill>
                            <a:schemeClr val="bg2"/>
                          </a:solidFill>
                          <a:effectLst/>
                          <a:latin typeface="Times New Roman" pitchFamily="18" charset="0"/>
                          <a:ea typeface="+mn-ea"/>
                          <a:cs typeface="Times New Roman" pitchFamily="18" charset="0"/>
                        </a:rPr>
                        <a:t> </a:t>
                      </a:r>
                      <a:r>
                        <a:rPr lang="en-US" sz="2400" b="0" i="0" kern="1200" dirty="0" err="1" smtClean="0">
                          <a:solidFill>
                            <a:schemeClr val="bg2"/>
                          </a:solidFill>
                          <a:effectLst/>
                          <a:latin typeface="Times New Roman" pitchFamily="18" charset="0"/>
                          <a:ea typeface="+mn-ea"/>
                          <a:cs typeface="Times New Roman" pitchFamily="18" charset="0"/>
                        </a:rPr>
                        <a:t>trường</a:t>
                      </a:r>
                      <a:r>
                        <a:rPr lang="en-US" sz="2400" b="0" i="0" kern="1200" dirty="0" smtClean="0">
                          <a:solidFill>
                            <a:schemeClr val="bg2"/>
                          </a:solidFill>
                          <a:effectLst/>
                          <a:latin typeface="Times New Roman" pitchFamily="18" charset="0"/>
                          <a:ea typeface="+mn-ea"/>
                          <a:cs typeface="Times New Roman" pitchFamily="18" charset="0"/>
                        </a:rPr>
                        <a:t> </a:t>
                      </a:r>
                      <a:r>
                        <a:rPr lang="en-US" sz="2400" b="0" i="0" kern="1200" dirty="0" err="1" smtClean="0">
                          <a:solidFill>
                            <a:schemeClr val="bg2"/>
                          </a:solidFill>
                          <a:effectLst/>
                          <a:latin typeface="Times New Roman" pitchFamily="18" charset="0"/>
                          <a:ea typeface="+mn-ea"/>
                          <a:cs typeface="Times New Roman" pitchFamily="18" charset="0"/>
                        </a:rPr>
                        <a:t>xuất</a:t>
                      </a:r>
                      <a:r>
                        <a:rPr lang="en-US" sz="2400" b="0" i="0" kern="1200" dirty="0" smtClean="0">
                          <a:solidFill>
                            <a:schemeClr val="bg2"/>
                          </a:solidFill>
                          <a:effectLst/>
                          <a:latin typeface="Times New Roman" pitchFamily="18" charset="0"/>
                          <a:ea typeface="+mn-ea"/>
                          <a:cs typeface="Times New Roman" pitchFamily="18" charset="0"/>
                        </a:rPr>
                        <a:t> </a:t>
                      </a:r>
                      <a:r>
                        <a:rPr lang="en-US" sz="2400" b="0" i="0" kern="1200" dirty="0" err="1" smtClean="0">
                          <a:solidFill>
                            <a:schemeClr val="bg2"/>
                          </a:solidFill>
                          <a:effectLst/>
                          <a:latin typeface="Times New Roman" pitchFamily="18" charset="0"/>
                          <a:ea typeface="+mn-ea"/>
                          <a:cs typeface="Times New Roman" pitchFamily="18" charset="0"/>
                        </a:rPr>
                        <a:t>phát</a:t>
                      </a:r>
                      <a:r>
                        <a:rPr lang="en-US" sz="2400" b="0" i="0" kern="1200" dirty="0" smtClean="0">
                          <a:solidFill>
                            <a:schemeClr val="bg2"/>
                          </a:solidFill>
                          <a:effectLst/>
                          <a:latin typeface="Times New Roman" pitchFamily="18" charset="0"/>
                          <a:ea typeface="+mn-ea"/>
                          <a:cs typeface="Times New Roman" pitchFamily="18" charset="0"/>
                        </a:rPr>
                        <a:t> </a:t>
                      </a:r>
                      <a:r>
                        <a:rPr lang="en-US" sz="2400" b="0" i="0" kern="1200" dirty="0" err="1" smtClean="0">
                          <a:solidFill>
                            <a:schemeClr val="bg2"/>
                          </a:solidFill>
                          <a:effectLst/>
                          <a:latin typeface="Times New Roman" pitchFamily="18" charset="0"/>
                          <a:ea typeface="+mn-ea"/>
                          <a:cs typeface="Times New Roman" pitchFamily="18" charset="0"/>
                        </a:rPr>
                        <a:t>từ</a:t>
                      </a:r>
                      <a:r>
                        <a:rPr lang="en-US" sz="2400" b="0" i="0" kern="1200" dirty="0" smtClean="0">
                          <a:solidFill>
                            <a:schemeClr val="bg2"/>
                          </a:solidFill>
                          <a:effectLst/>
                          <a:latin typeface="Times New Roman" pitchFamily="18" charset="0"/>
                          <a:ea typeface="+mn-ea"/>
                          <a:cs typeface="Times New Roman" pitchFamily="18" charset="0"/>
                        </a:rPr>
                        <a:t> </a:t>
                      </a:r>
                      <a:r>
                        <a:rPr lang="en-US" sz="2400" b="0" i="0" kern="1200" dirty="0" err="1" smtClean="0">
                          <a:solidFill>
                            <a:schemeClr val="bg2"/>
                          </a:solidFill>
                          <a:effectLst/>
                          <a:latin typeface="Times New Roman" pitchFamily="18" charset="0"/>
                          <a:ea typeface="+mn-ea"/>
                          <a:cs typeface="Times New Roman" pitchFamily="18" charset="0"/>
                        </a:rPr>
                        <a:t>tầm</a:t>
                      </a:r>
                      <a:r>
                        <a:rPr lang="en-US" sz="2400" b="0" i="0" kern="1200" dirty="0" smtClean="0">
                          <a:solidFill>
                            <a:schemeClr val="bg2"/>
                          </a:solidFill>
                          <a:effectLst/>
                          <a:latin typeface="Times New Roman" pitchFamily="18" charset="0"/>
                          <a:ea typeface="+mn-ea"/>
                          <a:cs typeface="Times New Roman" pitchFamily="18" charset="0"/>
                        </a:rPr>
                        <a:t> </a:t>
                      </a:r>
                      <a:r>
                        <a:rPr lang="en-US" sz="2400" b="0" i="0" kern="1200" dirty="0" err="1" smtClean="0">
                          <a:solidFill>
                            <a:schemeClr val="bg2"/>
                          </a:solidFill>
                          <a:effectLst/>
                          <a:latin typeface="Times New Roman" pitchFamily="18" charset="0"/>
                          <a:ea typeface="+mn-ea"/>
                          <a:cs typeface="Times New Roman" pitchFamily="18" charset="0"/>
                        </a:rPr>
                        <a:t>nhìn</a:t>
                      </a:r>
                      <a:r>
                        <a:rPr lang="en-US" sz="2400" b="0" i="0" kern="1200" dirty="0" smtClean="0">
                          <a:solidFill>
                            <a:schemeClr val="bg2"/>
                          </a:solidFill>
                          <a:effectLst/>
                          <a:latin typeface="Times New Roman" pitchFamily="18" charset="0"/>
                          <a:ea typeface="+mn-ea"/>
                          <a:cs typeface="Times New Roman" pitchFamily="18" charset="0"/>
                        </a:rPr>
                        <a:t>, </a:t>
                      </a:r>
                      <a:r>
                        <a:rPr lang="en-US" sz="2400" b="0" i="0" kern="1200" dirty="0" err="1" smtClean="0">
                          <a:solidFill>
                            <a:schemeClr val="bg2"/>
                          </a:solidFill>
                          <a:effectLst/>
                          <a:latin typeface="Times New Roman" pitchFamily="18" charset="0"/>
                          <a:ea typeface="+mn-ea"/>
                          <a:cs typeface="Times New Roman" pitchFamily="18" charset="0"/>
                        </a:rPr>
                        <a:t>s</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áng</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tạo</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và</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đổi</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mới</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a:t>
                      </a:r>
                      <a:endParaRPr lang="en-US" sz="2400" b="0" i="0" kern="1200" dirty="0" smtClean="0">
                        <a:solidFill>
                          <a:schemeClr val="bg2"/>
                        </a:solidFill>
                        <a:effectLst/>
                        <a:latin typeface="Times New Roman" pitchFamily="18" charset="0"/>
                        <a:ea typeface="+mn-ea"/>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Nuôi</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dưỡng</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bầu</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không</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khí</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cởi</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mở</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dân</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solidFill>
                            <a:schemeClr val="bg2"/>
                          </a:solidFill>
                          <a:effectLst/>
                          <a:latin typeface="Times New Roman" panose="02020603050405020304" pitchFamily="18" charset="0"/>
                          <a:cs typeface="Times New Roman" panose="02020603050405020304" pitchFamily="18" charset="0"/>
                          <a:sym typeface="Wingdings" pitchFamily="2" charset="2"/>
                        </a:rPr>
                        <a:t>chủ</a:t>
                      </a:r>
                      <a:r>
                        <a:rPr lang="en-US" sz="2400" b="0" i="0" dirty="0" smtClean="0">
                          <a:solidFill>
                            <a:schemeClr val="bg2"/>
                          </a:solidFill>
                          <a:effectLst/>
                          <a:latin typeface="Times New Roman" panose="02020603050405020304" pitchFamily="18" charset="0"/>
                          <a:cs typeface="Times New Roman" panose="02020603050405020304" pitchFamily="18" charset="0"/>
                          <a:sym typeface="Wingdings" pitchFamily="2" charset="2"/>
                        </a:rPr>
                        <a:t>. </a:t>
                      </a:r>
                    </a:p>
                    <a:p>
                      <a:pPr marL="0" marR="0" indent="0" algn="just" defTabSz="914400" rtl="0" eaLnBrk="1" fontAlgn="auto" latinLnBrk="0" hangingPunct="1">
                        <a:lnSpc>
                          <a:spcPct val="100000"/>
                        </a:lnSpc>
                        <a:spcBef>
                          <a:spcPts val="0"/>
                        </a:spcBef>
                        <a:spcAft>
                          <a:spcPts val="0"/>
                        </a:spcAft>
                        <a:buClrTx/>
                        <a:buSzTx/>
                        <a:buFontTx/>
                        <a:buNone/>
                        <a:tabLst/>
                        <a:defRPr/>
                      </a:pPr>
                      <a:endParaRPr lang="en-US" sz="2400" b="0" kern="1200" dirty="0" smtClean="0">
                        <a:solidFill>
                          <a:schemeClr val="tx1"/>
                        </a:solidFill>
                        <a:effectLst/>
                        <a:latin typeface="Times New Roman" pitchFamily="18" charset="0"/>
                        <a:ea typeface="+mn-ea"/>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R w="38100" cap="flat" cmpd="sng" algn="ctr">
                      <a:solidFill>
                        <a:srgbClr val="92D050"/>
                      </a:solidFill>
                      <a:prstDash val="solid"/>
                      <a:round/>
                      <a:headEnd type="none" w="med" len="med"/>
                      <a:tailEnd type="none" w="med" len="med"/>
                    </a:lnR>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solidFill>
                      <a:schemeClr val="accent2"/>
                    </a:solidFill>
                  </a:tcPr>
                </a:tc>
                <a:tc>
                  <a:txBody>
                    <a:bodyPr/>
                    <a:lstStyle/>
                    <a:p>
                      <a:pPr algn="just"/>
                      <a:r>
                        <a:rPr lang="en-US" sz="2400" b="0" i="0" dirty="0" smtClean="0">
                          <a:solidFill>
                            <a:schemeClr val="tx1"/>
                          </a:solidFill>
                          <a:latin typeface="Times New Roman" pitchFamily="18" charset="0"/>
                          <a:cs typeface="Times New Roman" pitchFamily="18" charset="0"/>
                        </a:rPr>
                        <a:t>    </a:t>
                      </a:r>
                      <a:r>
                        <a:rPr lang="en-US" sz="2400" b="0" i="0" dirty="0" smtClean="0">
                          <a:solidFill>
                            <a:schemeClr val="tx1"/>
                          </a:solidFill>
                          <a:effectLst/>
                          <a:latin typeface="Times New Roman" pitchFamily="18" charset="0"/>
                          <a:cs typeface="Times New Roman" pitchFamily="18" charset="0"/>
                        </a:rPr>
                        <a:t>- </a:t>
                      </a:r>
                      <a:r>
                        <a:rPr lang="en-US" sz="2400" b="0" i="0" dirty="0" err="1" smtClean="0">
                          <a:solidFill>
                            <a:schemeClr val="tx1"/>
                          </a:solidFill>
                          <a:effectLst/>
                          <a:latin typeface="Times New Roman" pitchFamily="18" charset="0"/>
                          <a:cs typeface="Times New Roman" pitchFamily="18" charset="0"/>
                        </a:rPr>
                        <a:t>Không</a:t>
                      </a:r>
                      <a:r>
                        <a:rPr lang="en-US" sz="2400" b="0" i="0" dirty="0" smtClean="0">
                          <a:solidFill>
                            <a:schemeClr val="tx1"/>
                          </a:solidFill>
                          <a:effectLst/>
                          <a:latin typeface="Times New Roman" pitchFamily="18" charset="0"/>
                          <a:cs typeface="Times New Roman" pitchFamily="18" charset="0"/>
                        </a:rPr>
                        <a:t> </a:t>
                      </a:r>
                      <a:r>
                        <a:rPr lang="en-US" sz="2400" b="0" i="0" dirty="0" err="1" smtClean="0">
                          <a:solidFill>
                            <a:schemeClr val="tx1"/>
                          </a:solidFill>
                          <a:effectLst/>
                          <a:latin typeface="Times New Roman" pitchFamily="18" charset="0"/>
                          <a:cs typeface="Times New Roman" pitchFamily="18" charset="0"/>
                        </a:rPr>
                        <a:t>phải</a:t>
                      </a:r>
                      <a:r>
                        <a:rPr lang="en-US" sz="2400" b="0" i="0" dirty="0" smtClean="0">
                          <a:solidFill>
                            <a:schemeClr val="tx1"/>
                          </a:solidFill>
                          <a:effectLst/>
                          <a:latin typeface="Times New Roman" pitchFamily="18" charset="0"/>
                          <a:cs typeface="Times New Roman" pitchFamily="18" charset="0"/>
                        </a:rPr>
                        <a:t> </a:t>
                      </a:r>
                      <a:r>
                        <a:rPr lang="en-US" sz="2400" b="0" i="0" dirty="0" err="1" smtClean="0">
                          <a:solidFill>
                            <a:schemeClr val="tx1"/>
                          </a:solidFill>
                          <a:effectLst/>
                          <a:latin typeface="Times New Roman" pitchFamily="18" charset="0"/>
                          <a:cs typeface="Times New Roman" pitchFamily="18" charset="0"/>
                        </a:rPr>
                        <a:t>để</a:t>
                      </a:r>
                      <a:r>
                        <a:rPr lang="en-US" sz="2400" b="0" i="0" dirty="0" smtClean="0">
                          <a:solidFill>
                            <a:schemeClr val="tx1"/>
                          </a:solidFill>
                          <a:effectLst/>
                          <a:latin typeface="Times New Roman" pitchFamily="18" charset="0"/>
                          <a:cs typeface="Times New Roman" pitchFamily="18" charset="0"/>
                        </a:rPr>
                        <a:t> </a:t>
                      </a:r>
                      <a:r>
                        <a:rPr lang="en-US" sz="2400" b="0" i="0" dirty="0" err="1" smtClean="0">
                          <a:solidFill>
                            <a:schemeClr val="tx1"/>
                          </a:solidFill>
                          <a:effectLst/>
                          <a:latin typeface="Times New Roman" pitchFamily="18" charset="0"/>
                          <a:cs typeface="Times New Roman" pitchFamily="18" charset="0"/>
                        </a:rPr>
                        <a:t>kiểm</a:t>
                      </a:r>
                      <a:r>
                        <a:rPr lang="en-US" sz="2400" b="0" i="0" dirty="0" smtClean="0">
                          <a:solidFill>
                            <a:schemeClr val="tx1"/>
                          </a:solidFill>
                          <a:effectLst/>
                          <a:latin typeface="Times New Roman" pitchFamily="18" charset="0"/>
                          <a:cs typeface="Times New Roman" pitchFamily="18" charset="0"/>
                        </a:rPr>
                        <a:t> </a:t>
                      </a:r>
                      <a:r>
                        <a:rPr lang="en-US" sz="2400" b="0" i="0" dirty="0" err="1" smtClean="0">
                          <a:solidFill>
                            <a:schemeClr val="tx1"/>
                          </a:solidFill>
                          <a:effectLst/>
                          <a:latin typeface="Times New Roman" pitchFamily="18" charset="0"/>
                          <a:cs typeface="Times New Roman" pitchFamily="18" charset="0"/>
                        </a:rPr>
                        <a:t>soát</a:t>
                      </a:r>
                      <a:r>
                        <a:rPr lang="en-US" sz="2400" b="0" i="0" dirty="0" smtClean="0">
                          <a:solidFill>
                            <a:schemeClr val="tx1"/>
                          </a:solidFill>
                          <a:effectLst/>
                          <a:latin typeface="Times New Roman" pitchFamily="18" charset="0"/>
                          <a:cs typeface="Times New Roman" pitchFamily="18" charset="0"/>
                        </a:rPr>
                        <a:t> </a:t>
                      </a:r>
                      <a:r>
                        <a:rPr lang="en-US" sz="2400" b="0" i="0" dirty="0" err="1" smtClean="0">
                          <a:solidFill>
                            <a:schemeClr val="tx1"/>
                          </a:solidFill>
                          <a:effectLst/>
                          <a:latin typeface="Times New Roman" pitchFamily="18" charset="0"/>
                          <a:cs typeface="Times New Roman" pitchFamily="18" charset="0"/>
                        </a:rPr>
                        <a:t>và</a:t>
                      </a:r>
                      <a:r>
                        <a:rPr lang="en-US" sz="2400" b="0" i="0" dirty="0" smtClean="0">
                          <a:solidFill>
                            <a:schemeClr val="tx1"/>
                          </a:solidFill>
                          <a:effectLst/>
                          <a:latin typeface="Times New Roman" pitchFamily="18" charset="0"/>
                          <a:cs typeface="Times New Roman" pitchFamily="18" charset="0"/>
                        </a:rPr>
                        <a:t> </a:t>
                      </a:r>
                      <a:r>
                        <a:rPr lang="en-US" sz="2400" b="0" i="0" dirty="0" err="1" smtClean="0">
                          <a:solidFill>
                            <a:schemeClr val="tx1"/>
                          </a:solidFill>
                          <a:effectLst/>
                          <a:latin typeface="Times New Roman" pitchFamily="18" charset="0"/>
                          <a:cs typeface="Times New Roman" pitchFamily="18" charset="0"/>
                        </a:rPr>
                        <a:t>bắt</a:t>
                      </a:r>
                      <a:r>
                        <a:rPr lang="en-US" sz="2400" b="0" i="0" dirty="0" smtClean="0">
                          <a:solidFill>
                            <a:schemeClr val="tx1"/>
                          </a:solidFill>
                          <a:effectLst/>
                          <a:latin typeface="Times New Roman" pitchFamily="18" charset="0"/>
                          <a:cs typeface="Times New Roman" pitchFamily="18" charset="0"/>
                        </a:rPr>
                        <a:t> </a:t>
                      </a:r>
                      <a:r>
                        <a:rPr lang="en-US" sz="2400" b="0" i="0" dirty="0" err="1" smtClean="0">
                          <a:solidFill>
                            <a:schemeClr val="tx1"/>
                          </a:solidFill>
                          <a:effectLst/>
                          <a:latin typeface="Times New Roman" pitchFamily="18" charset="0"/>
                          <a:cs typeface="Times New Roman" pitchFamily="18" charset="0"/>
                        </a:rPr>
                        <a:t>lỗi</a:t>
                      </a:r>
                      <a:r>
                        <a:rPr lang="en-US" sz="2400" b="0" i="0" dirty="0" smtClean="0">
                          <a:solidFill>
                            <a:schemeClr val="tx1"/>
                          </a:solidFill>
                          <a:effectLst/>
                          <a:latin typeface="Times New Roman" pitchFamily="18" charset="0"/>
                          <a:cs typeface="Times New Roman" pitchFamily="18" charset="0"/>
                        </a:rPr>
                        <a:t>,</a:t>
                      </a:r>
                      <a:r>
                        <a:rPr lang="en-US" sz="2400" b="0" i="0" baseline="0" dirty="0" smtClean="0">
                          <a:solidFill>
                            <a:schemeClr val="tx1"/>
                          </a:solidFill>
                          <a:effectLst/>
                          <a:latin typeface="Times New Roman" pitchFamily="18" charset="0"/>
                          <a:cs typeface="Times New Roman" pitchFamily="18" charset="0"/>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Sự</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buộc</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tội</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đổ</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lỗi</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cho</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nhau</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tức</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giận</a:t>
                      </a:r>
                      <a:endParaRPr lang="en-US" sz="2400" b="0" i="0" dirty="0" smtClean="0">
                        <a:effectLst/>
                        <a:latin typeface="Times New Roman" panose="02020603050405020304" pitchFamily="18" charset="0"/>
                        <a:cs typeface="Times New Roman" panose="02020603050405020304" pitchFamily="18" charset="0"/>
                        <a:sym typeface="Wingdings" pitchFamily="2" charset="2"/>
                      </a:endParaRPr>
                    </a:p>
                    <a:p>
                      <a:pPr algn="just"/>
                      <a:r>
                        <a:rPr lang="en-US" sz="2400" b="0" i="0" baseline="0" dirty="0" smtClean="0">
                          <a:solidFill>
                            <a:schemeClr val="tx1"/>
                          </a:solidFill>
                          <a:effectLst/>
                          <a:latin typeface="Times New Roman" pitchFamily="18" charset="0"/>
                          <a:cs typeface="Times New Roman" pitchFamily="18" charset="0"/>
                          <a:sym typeface="Wingdings" pitchFamily="2" charset="2"/>
                        </a:rPr>
                        <a:t>    - </a:t>
                      </a:r>
                      <a:r>
                        <a:rPr lang="en-US" sz="2400" b="0" i="0" baseline="0" dirty="0" err="1" smtClean="0">
                          <a:solidFill>
                            <a:schemeClr val="tx1"/>
                          </a:solidFill>
                          <a:effectLst/>
                          <a:latin typeface="Times New Roman" pitchFamily="18" charset="0"/>
                          <a:cs typeface="Times New Roman" pitchFamily="18" charset="0"/>
                          <a:sym typeface="Wingdings" pitchFamily="2" charset="2"/>
                        </a:rPr>
                        <a:t>K</a:t>
                      </a:r>
                      <a:r>
                        <a:rPr lang="en-US" sz="2400" b="0" i="0" kern="1200" dirty="0" err="1" smtClean="0">
                          <a:solidFill>
                            <a:schemeClr val="tx1"/>
                          </a:solidFill>
                          <a:effectLst/>
                          <a:latin typeface="Times New Roman" pitchFamily="18" charset="0"/>
                          <a:ea typeface="+mn-ea"/>
                          <a:cs typeface="Times New Roman" pitchFamily="18" charset="0"/>
                        </a:rPr>
                        <a:t>hông</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phải</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từ</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sự</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sợ</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hãi</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không</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dám</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mạo</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hiểm</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không</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dám</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chịu</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trách</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nhiệm</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trước</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mỗi</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việc</a:t>
                      </a:r>
                      <a:r>
                        <a:rPr lang="en-US" sz="2400" b="0" i="0" kern="1200" dirty="0" smtClean="0">
                          <a:solidFill>
                            <a:schemeClr val="tx1"/>
                          </a:solidFill>
                          <a:effectLst/>
                          <a:latin typeface="Times New Roman" pitchFamily="18" charset="0"/>
                          <a:ea typeface="+mn-ea"/>
                          <a:cs typeface="Times New Roman" pitchFamily="18" charset="0"/>
                        </a:rPr>
                        <a:t> </a:t>
                      </a:r>
                      <a:r>
                        <a:rPr lang="en-US" sz="2400" b="0" i="0" kern="1200" dirty="0" err="1" smtClean="0">
                          <a:solidFill>
                            <a:schemeClr val="tx1"/>
                          </a:solidFill>
                          <a:effectLst/>
                          <a:latin typeface="Times New Roman" pitchFamily="18" charset="0"/>
                          <a:ea typeface="+mn-ea"/>
                          <a:cs typeface="Times New Roman" pitchFamily="18" charset="0"/>
                        </a:rPr>
                        <a:t>làm</a:t>
                      </a:r>
                      <a:r>
                        <a:rPr lang="en-US" sz="2400" b="0" i="0" kern="1200" dirty="0" smtClean="0">
                          <a:solidFill>
                            <a:schemeClr val="tx1"/>
                          </a:solidFill>
                          <a:effectLst/>
                          <a:latin typeface="Times New Roman" pitchFamily="18" charset="0"/>
                          <a:ea typeface="+mn-ea"/>
                          <a:cs typeface="Times New Roman" pitchFamily="18" charset="0"/>
                        </a:rPr>
                        <a:t>.</a:t>
                      </a:r>
                      <a:endParaRPr lang="en-US" sz="2400" b="0" i="0" dirty="0" smtClean="0">
                        <a:effectLst/>
                        <a:latin typeface="Times New Roman" panose="02020603050405020304" pitchFamily="18" charset="0"/>
                        <a:cs typeface="Times New Roman" panose="02020603050405020304" pitchFamily="18" charset="0"/>
                        <a:sym typeface="Wingdings" pitchFamily="2" charset="2"/>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US" sz="2400" b="0" i="0" kern="1200" baseline="0" dirty="0" smtClean="0">
                          <a:solidFill>
                            <a:schemeClr val="tx1"/>
                          </a:solidFill>
                          <a:effectLst/>
                          <a:latin typeface="Times New Roman" panose="02020603050405020304" pitchFamily="18" charset="0"/>
                          <a:ea typeface="+mn-ea"/>
                          <a:cs typeface="Times New Roman" panose="02020603050405020304" pitchFamily="18" charset="0"/>
                          <a:sym typeface="Wingdings" pitchFamily="2" charset="2"/>
                        </a:rPr>
                        <a:t>    -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Sự</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kiểm</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soát</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quá</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chặt</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chẽ</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đánh</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mất</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quyền</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tự</a:t>
                      </a:r>
                      <a:r>
                        <a:rPr lang="en-US" sz="2400" b="0" i="0" dirty="0" smtClean="0">
                          <a:effectLst/>
                          <a:latin typeface="Times New Roman" panose="02020603050405020304" pitchFamily="18" charset="0"/>
                          <a:cs typeface="Times New Roman" panose="02020603050405020304" pitchFamily="18" charset="0"/>
                          <a:sym typeface="Wingdings" pitchFamily="2" charset="2"/>
                        </a:rPr>
                        <a:t> do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và</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tự</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chủ</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của</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cá</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nhân</a:t>
                      </a:r>
                      <a:r>
                        <a:rPr lang="en-US" sz="2400" b="0" i="0" dirty="0" smtClean="0">
                          <a:effectLst/>
                          <a:latin typeface="Times New Roman" panose="02020603050405020304" pitchFamily="18" charset="0"/>
                          <a:cs typeface="Times New Roman" panose="02020603050405020304" pitchFamily="18" charset="0"/>
                          <a:sym typeface="Wingdings" pitchFamily="2" charset="2"/>
                        </a:rPr>
                        <a:t>.</a:t>
                      </a:r>
                      <a:endParaRPr lang="en-US" sz="2400" b="0" i="0" kern="1200" dirty="0" smtClean="0">
                        <a:solidFill>
                          <a:schemeClr val="tx1"/>
                        </a:solidFill>
                        <a:effectLst/>
                        <a:latin typeface="Times New Roman" pitchFamily="18" charset="0"/>
                        <a:ea typeface="+mn-ea"/>
                        <a:cs typeface="Times New Roman" pitchFamily="18" charset="0"/>
                      </a:endParaRPr>
                    </a:p>
                    <a:p>
                      <a:pPr algn="just"/>
                      <a:r>
                        <a:rPr lang="en-US" sz="2400" b="0" i="0" kern="1200" baseline="0" dirty="0" smtClean="0">
                          <a:solidFill>
                            <a:schemeClr val="tx1"/>
                          </a:solidFill>
                          <a:effectLst/>
                          <a:latin typeface="Times New Roman" pitchFamily="18" charset="0"/>
                          <a:ea typeface="+mn-ea"/>
                          <a:cs typeface="Times New Roman" pitchFamily="18" charset="0"/>
                        </a:rPr>
                        <a:t>    -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Quan</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liêu</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nguyên</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tắc</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một</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cách</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máy</a:t>
                      </a:r>
                      <a:r>
                        <a:rPr lang="en-US" sz="2400" b="0" i="0" dirty="0" smtClean="0">
                          <a:effectLst/>
                          <a:latin typeface="Times New Roman" panose="02020603050405020304" pitchFamily="18" charset="0"/>
                          <a:cs typeface="Times New Roman" panose="02020603050405020304" pitchFamily="18" charset="0"/>
                          <a:sym typeface="Wingdings" pitchFamily="2" charset="2"/>
                        </a:rPr>
                        <a:t> </a:t>
                      </a:r>
                      <a:r>
                        <a:rPr lang="en-US" sz="2400" b="0" i="0" dirty="0" err="1" smtClean="0">
                          <a:effectLst/>
                          <a:latin typeface="Times New Roman" panose="02020603050405020304" pitchFamily="18" charset="0"/>
                          <a:cs typeface="Times New Roman" panose="02020603050405020304" pitchFamily="18" charset="0"/>
                          <a:sym typeface="Wingdings" pitchFamily="2" charset="2"/>
                        </a:rPr>
                        <a:t>móc</a:t>
                      </a:r>
                      <a:r>
                        <a:rPr lang="en-US" sz="2400" b="0" i="0" dirty="0" smtClean="0">
                          <a:effectLst/>
                          <a:latin typeface="Times New Roman" panose="02020603050405020304" pitchFamily="18" charset="0"/>
                          <a:cs typeface="Times New Roman" panose="02020603050405020304" pitchFamily="18" charset="0"/>
                          <a:sym typeface="Wingdings" pitchFamily="2" charset="2"/>
                        </a:rPr>
                        <a:t>.</a:t>
                      </a:r>
                      <a:endParaRPr lang="en-US" sz="2400" b="0" i="0" kern="1200" dirty="0" smtClean="0">
                        <a:solidFill>
                          <a:schemeClr val="tx1"/>
                        </a:solidFill>
                        <a:effectLst/>
                        <a:latin typeface="Times New Roman" pitchFamily="18" charset="0"/>
                        <a:ea typeface="+mn-ea"/>
                        <a:cs typeface="Times New Roman" pitchFamily="18" charset="0"/>
                      </a:endParaRPr>
                    </a:p>
                    <a:p>
                      <a:pPr algn="ctr">
                        <a:lnSpc>
                          <a:spcPct val="100000"/>
                        </a:lnSpc>
                        <a:spcBef>
                          <a:spcPts val="0"/>
                        </a:spcBef>
                        <a:spcAft>
                          <a:spcPts val="0"/>
                        </a:spcAft>
                      </a:pPr>
                      <a:endParaRPr lang="en-US" sz="2400" b="1" spc="-50" dirty="0">
                        <a:solidFill>
                          <a:schemeClr val="tx1"/>
                        </a:solidFill>
                        <a:effectLst/>
                        <a:latin typeface="Times New Roman" pitchFamily="18" charset="0"/>
                        <a:ea typeface="Times New Roman"/>
                        <a:cs typeface="Times New Roman" pitchFamily="18" charset="0"/>
                      </a:endParaRPr>
                    </a:p>
                  </a:txBody>
                  <a:tcPr marL="6272" marR="6272" marT="0" marB="0">
                    <a:lnL w="38100" cap="flat" cmpd="sng" algn="ctr">
                      <a:solidFill>
                        <a:srgbClr val="92D050"/>
                      </a:solidFill>
                      <a:prstDash val="solid"/>
                      <a:round/>
                      <a:headEnd type="none" w="med" len="med"/>
                      <a:tailEnd type="none" w="med" len="med"/>
                    </a:lnL>
                    <a:lnT w="38100" cap="flat" cmpd="sng" algn="ctr">
                      <a:solidFill>
                        <a:srgbClr val="92D050"/>
                      </a:solidFill>
                      <a:prstDash val="solid"/>
                      <a:round/>
                      <a:headEnd type="none" w="med" len="med"/>
                      <a:tailEnd type="none" w="med" len="med"/>
                    </a:lnT>
                    <a:lnB w="38100" cap="flat" cmpd="sng" algn="ctr">
                      <a:solidFill>
                        <a:srgbClr val="92D05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Rectangle 4"/>
          <p:cNvSpPr/>
          <p:nvPr/>
        </p:nvSpPr>
        <p:spPr>
          <a:xfrm>
            <a:off x="304800" y="152400"/>
            <a:ext cx="8229600" cy="892552"/>
          </a:xfrm>
          <a:prstGeom prst="rect">
            <a:avLst/>
          </a:prstGeom>
        </p:spPr>
        <p:txBody>
          <a:bodyPr wrap="square">
            <a:spAutoFit/>
          </a:bodyPr>
          <a:lstStyle/>
          <a:p>
            <a:pPr algn="just"/>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Mỗi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cơ</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sở</a:t>
            </a:r>
            <a:r>
              <a:rPr lang="en-US" sz="2600" dirty="0" smtClean="0">
                <a:latin typeface="Times New Roman" pitchFamily="18" charset="0"/>
                <a:cs typeface="Times New Roman" pitchFamily="18" charset="0"/>
              </a:rPr>
              <a:t> GDNN </a:t>
            </a:r>
            <a:r>
              <a:rPr lang="en-US" sz="2600" dirty="0" err="1" smtClean="0">
                <a:latin typeface="Times New Roman" pitchFamily="18" charset="0"/>
                <a:cs typeface="Times New Roman" pitchFamily="18" charset="0"/>
              </a:rPr>
              <a:t>muốn</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chất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lượng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muốn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phát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triển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bền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vững</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người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quản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lý</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nên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không</a:t>
            </a:r>
            <a:r>
              <a:rPr lang="en-US" sz="2600" dirty="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làm</a:t>
            </a:r>
            <a:r>
              <a:rPr lang="en-US" sz="2600" dirty="0" smtClean="0">
                <a:latin typeface="Times New Roman" pitchFamily="18" charset="0"/>
                <a:cs typeface="Times New Roman" pitchFamily="18" charset="0"/>
              </a:rPr>
              <a:t>:</a:t>
            </a:r>
          </a:p>
        </p:txBody>
      </p:sp>
    </p:spTree>
    <p:extLst>
      <p:ext uri="{BB962C8B-B14F-4D97-AF65-F5344CB8AC3E}">
        <p14:creationId xmlns:p14="http://schemas.microsoft.com/office/powerpoint/2010/main" val="102234490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619504"/>
            <a:ext cx="8321039" cy="6093976"/>
          </a:xfrm>
          <a:prstGeom prst="rect">
            <a:avLst/>
          </a:prstGeom>
        </p:spPr>
        <p:txBody>
          <a:bodyPr wrap="square">
            <a:spAutoFit/>
          </a:bodyPr>
          <a:lstStyle/>
          <a:p>
            <a:pPr algn="just"/>
            <a:r>
              <a:rPr lang="en-US" sz="2600" dirty="0" smtClean="0">
                <a:latin typeface="Times New Roman" panose="02020603050405020304" pitchFamily="18" charset="0"/>
                <a:cs typeface="Times New Roman" panose="02020603050405020304" pitchFamily="18" charset="0"/>
              </a:rPr>
              <a:t>	</a:t>
            </a:r>
            <a:r>
              <a:rPr lang="en-US" sz="2600" b="1" i="1" dirty="0" smtClean="0">
                <a:latin typeface="Times New Roman" panose="02020603050405020304" pitchFamily="18" charset="0"/>
                <a:cs typeface="Times New Roman" panose="02020603050405020304" pitchFamily="18" charset="0"/>
              </a:rPr>
              <a:t>2.1.6. </a:t>
            </a:r>
            <a:r>
              <a:rPr lang="en-US" sz="2600" b="1" i="1" dirty="0" err="1" smtClean="0">
                <a:latin typeface="Times New Roman" panose="02020603050405020304" pitchFamily="18" charset="0"/>
                <a:cs typeface="Times New Roman" panose="02020603050405020304" pitchFamily="18" charset="0"/>
              </a:rPr>
              <a:t>Đặc</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trưng</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của</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quản</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lý</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chất</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lượng</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tổng</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thể</a:t>
            </a:r>
            <a:endParaRPr lang="en-US" sz="2600" b="1" i="1" dirty="0" smtClean="0">
              <a:latin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Times New Roman" panose="02020603050405020304" pitchFamily="18" charset="0"/>
              </a:rPr>
              <a:t>	QLCLTT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mô</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lượng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linh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chuẩn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chung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mọi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chức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Có</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nhiều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niệm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đặc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QLCLTT: </a:t>
            </a:r>
          </a:p>
          <a:p>
            <a:pPr algn="just"/>
            <a:r>
              <a:rPr lang="en-US" sz="2600" dirty="0" smtClean="0">
                <a:latin typeface="Times New Roman" panose="02020603050405020304" pitchFamily="18" charset="0"/>
                <a:cs typeface="Times New Roman" panose="02020603050405020304" pitchFamily="18" charset="0"/>
              </a:rPr>
              <a:t>	– </a:t>
            </a:r>
            <a:r>
              <a:rPr lang="en-US" sz="2600" i="1" dirty="0" err="1">
                <a:latin typeface="Times New Roman" panose="02020603050405020304" pitchFamily="18" charset="0"/>
                <a:cs typeface="Times New Roman" panose="02020603050405020304" pitchFamily="18" charset="0"/>
              </a:rPr>
              <a:t>Chất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lượng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là</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số</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một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là</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hàng</a:t>
            </a:r>
            <a:r>
              <a:rPr lang="en-US" sz="2600" i="1" dirty="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đầu</a:t>
            </a:r>
            <a:r>
              <a:rPr lang="en-US" sz="2600" dirty="0" smtClean="0">
                <a:latin typeface="Times New Roman" panose="02020603050405020304" pitchFamily="18" charset="0"/>
                <a:cs typeface="Times New Roman" panose="02020603050405020304" pitchFamily="18" charset="0"/>
              </a:rPr>
              <a:t>:</a:t>
            </a:r>
          </a:p>
          <a:p>
            <a:pPr algn="just"/>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Định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hướng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xuất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tiêu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dùng</a:t>
            </a:r>
            <a:r>
              <a:rPr lang="en-US" sz="2600" dirty="0" smtClean="0">
                <a:latin typeface="Times New Roman" panose="02020603050405020304" pitchFamily="18" charset="0"/>
                <a:cs typeface="Times New Roman" panose="02020603050405020304" pitchFamily="18" charset="0"/>
              </a:rPr>
              <a:t>;</a:t>
            </a:r>
          </a:p>
          <a:p>
            <a:pPr algn="just"/>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đảm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thông</a:t>
            </a:r>
            <a:r>
              <a:rPr lang="en-US" sz="2600" dirty="0">
                <a:latin typeface="Times New Roman" panose="02020603050405020304" pitchFamily="18" charset="0"/>
                <a:cs typeface="Times New Roman" panose="02020603050405020304" pitchFamily="18" charset="0"/>
              </a:rPr>
              <a:t> tin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xem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kê</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cụ</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trọng</a:t>
            </a:r>
            <a:r>
              <a:rPr lang="en-US" sz="2600" dirty="0">
                <a:latin typeface="Times New Roman" panose="02020603050405020304" pitchFamily="18" charset="0"/>
                <a:cs typeface="Times New Roman" panose="02020603050405020304" pitchFamily="18" charset="0"/>
              </a:rPr>
              <a:t>; </a:t>
            </a:r>
            <a:endParaRPr lang="en-US" sz="2600" dirty="0" smtClean="0">
              <a:latin typeface="Times New Roman" panose="02020603050405020304" pitchFamily="18" charset="0"/>
              <a:cs typeface="Times New Roman" panose="02020603050405020304" pitchFamily="18" charset="0"/>
            </a:endParaRPr>
          </a:p>
          <a:p>
            <a:pPr algn="just"/>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Sự</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dựa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thần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văn</a:t>
            </a:r>
            <a:r>
              <a:rPr lang="en-US" sz="2600" dirty="0">
                <a:latin typeface="Times New Roman" panose="02020603050405020304" pitchFamily="18" charset="0"/>
                <a:cs typeface="Times New Roman" panose="02020603050405020304" pitchFamily="18" charset="0"/>
              </a:rPr>
              <a:t>; </a:t>
            </a:r>
            <a:endParaRPr lang="en-US" sz="2600" dirty="0" smtClean="0">
              <a:latin typeface="Times New Roman" panose="02020603050405020304" pitchFamily="18" charset="0"/>
              <a:cs typeface="Times New Roman" panose="02020603050405020304" pitchFamily="18" charset="0"/>
            </a:endParaRPr>
          </a:p>
          <a:p>
            <a:pPr algn="just"/>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Quá</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sau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hàng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trước</a:t>
            </a:r>
            <a:r>
              <a:rPr lang="en-US" sz="2600" dirty="0" smtClean="0">
                <a:latin typeface="Times New Roman" panose="02020603050405020304" pitchFamily="18" charset="0"/>
                <a:cs typeface="Times New Roman" panose="02020603050405020304" pitchFamily="18" charset="0"/>
              </a:rPr>
              <a:t>;</a:t>
            </a:r>
          </a:p>
          <a:p>
            <a:pPr algn="just"/>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đồng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bộ</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lượng</a:t>
            </a:r>
            <a:r>
              <a:rPr lang="en-US" sz="2600" dirty="0">
                <a:latin typeface="Times New Roman" panose="02020603050405020304" pitchFamily="18" charset="0"/>
                <a:cs typeface="Times New Roman" panose="02020603050405020304" pitchFamily="18" charset="0"/>
              </a:rPr>
              <a:t>; </a:t>
            </a:r>
            <a:endParaRPr lang="en-US" sz="2600" dirty="0" smtClean="0">
              <a:latin typeface="Times New Roman" panose="02020603050405020304" pitchFamily="18" charset="0"/>
              <a:cs typeface="Times New Roman" panose="02020603050405020304" pitchFamily="18" charset="0"/>
            </a:endParaRPr>
          </a:p>
          <a:p>
            <a:pPr algn="just"/>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Quản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hội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đồng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p>
          <a:p>
            <a:pPr algn="just"/>
            <a:r>
              <a:rPr lang="en-US" sz="2600" dirty="0" smtClean="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a:p>
            <a:pPr algn="just"/>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415312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619504"/>
            <a:ext cx="8321039" cy="3293209"/>
          </a:xfrm>
          <a:prstGeom prst="rect">
            <a:avLst/>
          </a:prstGeom>
        </p:spPr>
        <p:txBody>
          <a:bodyPr wrap="square">
            <a:spAutoFit/>
          </a:bodyPr>
          <a:lstStyle/>
          <a:p>
            <a:pPr algn="just"/>
            <a:r>
              <a:rPr lang="en-US" sz="2600" dirty="0" smtClean="0">
                <a:latin typeface="Times New Roman" panose="02020603050405020304" pitchFamily="18" charset="0"/>
                <a:cs typeface="Times New Roman" panose="02020603050405020304" pitchFamily="18" charset="0"/>
              </a:rPr>
              <a:t>	</a:t>
            </a:r>
            <a:r>
              <a:rPr lang="en-US" sz="2600" b="1" i="1" dirty="0" smtClean="0">
                <a:latin typeface="Times New Roman" panose="02020603050405020304" pitchFamily="18" charset="0"/>
                <a:cs typeface="Times New Roman" panose="02020603050405020304" pitchFamily="18" charset="0"/>
              </a:rPr>
              <a:t>2.1.6. </a:t>
            </a:r>
            <a:r>
              <a:rPr lang="en-US" sz="2600" b="1" i="1" dirty="0" err="1" smtClean="0">
                <a:latin typeface="Times New Roman" panose="02020603050405020304" pitchFamily="18" charset="0"/>
                <a:cs typeface="Times New Roman" panose="02020603050405020304" pitchFamily="18" charset="0"/>
              </a:rPr>
              <a:t>Đặc</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trưng</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của</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quản</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lý</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chất</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lượng</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tổng</a:t>
            </a:r>
            <a:r>
              <a:rPr lang="en-US" sz="2600" b="1" i="1" dirty="0" smtClean="0">
                <a:latin typeface="Times New Roman" panose="02020603050405020304" pitchFamily="18" charset="0"/>
                <a:cs typeface="Times New Roman" panose="02020603050405020304" pitchFamily="18" charset="0"/>
              </a:rPr>
              <a:t> </a:t>
            </a:r>
            <a:r>
              <a:rPr lang="en-US" sz="2600" b="1" i="1" dirty="0" err="1" smtClean="0">
                <a:latin typeface="Times New Roman" panose="02020603050405020304" pitchFamily="18" charset="0"/>
                <a:cs typeface="Times New Roman" panose="02020603050405020304" pitchFamily="18" charset="0"/>
              </a:rPr>
              <a:t>thể</a:t>
            </a:r>
            <a:endParaRPr lang="en-US" sz="2600" b="1" i="1" dirty="0" smtClean="0">
              <a:latin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Tuy</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nhiên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niệm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phổ</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hơn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5 </a:t>
            </a:r>
            <a:r>
              <a:rPr lang="en-US" sz="2600" dirty="0" err="1">
                <a:latin typeface="Times New Roman" panose="02020603050405020304" pitchFamily="18" charset="0"/>
                <a:cs typeface="Times New Roman" panose="02020603050405020304" pitchFamily="18" charset="0"/>
              </a:rPr>
              <a:t>đặc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trưng</a:t>
            </a:r>
            <a:r>
              <a:rPr lang="en-US" sz="2600" dirty="0">
                <a:latin typeface="Times New Roman" panose="02020603050405020304" pitchFamily="18" charset="0"/>
                <a:cs typeface="Times New Roman" panose="02020603050405020304" pitchFamily="18" charset="0"/>
              </a:rPr>
              <a:t>: </a:t>
            </a:r>
            <a:endParaRPr lang="en-US" sz="2600" dirty="0" smtClean="0">
              <a:latin typeface="Times New Roman" panose="02020603050405020304" pitchFamily="18" charset="0"/>
              <a:cs typeface="Times New Roman" panose="02020603050405020304" pitchFamily="18" charset="0"/>
            </a:endParaRPr>
          </a:p>
          <a:p>
            <a:pPr algn="just"/>
            <a:r>
              <a:rPr lang="en-US" sz="2600" i="1" dirty="0">
                <a:latin typeface="Times New Roman" panose="02020603050405020304" pitchFamily="18" charset="0"/>
                <a:cs typeface="Times New Roman" panose="02020603050405020304" pitchFamily="18" charset="0"/>
              </a:rPr>
              <a:t>	</a:t>
            </a:r>
            <a:r>
              <a:rPr lang="en-US" sz="2600" i="1" dirty="0" smtClean="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Thông</a:t>
            </a:r>
            <a:r>
              <a:rPr lang="en-US" sz="2600" i="1" dirty="0" smtClean="0">
                <a:latin typeface="Times New Roman" panose="02020603050405020304" pitchFamily="18" charset="0"/>
                <a:cs typeface="Times New Roman" panose="02020603050405020304" pitchFamily="18" charset="0"/>
              </a:rPr>
              <a:t> </a:t>
            </a:r>
            <a:r>
              <a:rPr lang="en-US" sz="2600" i="1" dirty="0">
                <a:latin typeface="Times New Roman" panose="02020603050405020304" pitchFamily="18" charset="0"/>
                <a:cs typeface="Times New Roman" panose="02020603050405020304" pitchFamily="18" charset="0"/>
              </a:rPr>
              <a:t>tin; </a:t>
            </a:r>
            <a:endParaRPr lang="en-US" sz="2600" i="1" dirty="0" smtClean="0">
              <a:latin typeface="Times New Roman" panose="02020603050405020304" pitchFamily="18" charset="0"/>
              <a:cs typeface="Times New Roman" panose="02020603050405020304" pitchFamily="18" charset="0"/>
            </a:endParaRPr>
          </a:p>
          <a:p>
            <a:pPr algn="just"/>
            <a:r>
              <a:rPr lang="en-US" sz="2600" i="1" dirty="0">
                <a:latin typeface="Times New Roman" panose="02020603050405020304" pitchFamily="18" charset="0"/>
                <a:cs typeface="Times New Roman" panose="02020603050405020304" pitchFamily="18" charset="0"/>
              </a:rPr>
              <a:t>	</a:t>
            </a:r>
            <a:r>
              <a:rPr lang="en-US" sz="2600" i="1" dirty="0" smtClean="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Văn</a:t>
            </a:r>
            <a:r>
              <a:rPr lang="en-US" sz="2600" i="1" dirty="0" smtClean="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hoá</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của</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tổ</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chức</a:t>
            </a:r>
            <a:r>
              <a:rPr lang="en-US" sz="2600" i="1" dirty="0">
                <a:latin typeface="Times New Roman" panose="02020603050405020304" pitchFamily="18" charset="0"/>
                <a:cs typeface="Times New Roman" panose="02020603050405020304" pitchFamily="18" charset="0"/>
              </a:rPr>
              <a:t>; </a:t>
            </a:r>
            <a:endParaRPr lang="en-US" sz="2600" i="1" dirty="0" smtClean="0">
              <a:latin typeface="Times New Roman" panose="02020603050405020304" pitchFamily="18" charset="0"/>
              <a:cs typeface="Times New Roman" panose="02020603050405020304" pitchFamily="18" charset="0"/>
            </a:endParaRPr>
          </a:p>
          <a:p>
            <a:pPr algn="just"/>
            <a:r>
              <a:rPr lang="en-US" sz="2600" i="1" dirty="0">
                <a:latin typeface="Times New Roman" panose="02020603050405020304" pitchFamily="18" charset="0"/>
                <a:cs typeface="Times New Roman" panose="02020603050405020304" pitchFamily="18" charset="0"/>
              </a:rPr>
              <a:t>	</a:t>
            </a:r>
            <a:r>
              <a:rPr lang="en-US" sz="2600" i="1" dirty="0" smtClean="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Mọi</a:t>
            </a:r>
            <a:r>
              <a:rPr lang="en-US" sz="2600" i="1" dirty="0" smtClean="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người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cùng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tham</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gia</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quản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lý</a:t>
            </a:r>
            <a:r>
              <a:rPr lang="en-US" sz="2600" i="1" dirty="0">
                <a:latin typeface="Times New Roman" panose="02020603050405020304" pitchFamily="18" charset="0"/>
                <a:cs typeface="Times New Roman" panose="02020603050405020304" pitchFamily="18" charset="0"/>
              </a:rPr>
              <a:t>; </a:t>
            </a:r>
            <a:endParaRPr lang="en-US" sz="2600" i="1" dirty="0" smtClean="0">
              <a:latin typeface="Times New Roman" panose="02020603050405020304" pitchFamily="18" charset="0"/>
              <a:cs typeface="Times New Roman" panose="02020603050405020304" pitchFamily="18" charset="0"/>
            </a:endParaRPr>
          </a:p>
          <a:p>
            <a:pPr algn="just"/>
            <a:r>
              <a:rPr lang="en-US" sz="2600" i="1" dirty="0">
                <a:latin typeface="Times New Roman" panose="02020603050405020304" pitchFamily="18" charset="0"/>
                <a:cs typeface="Times New Roman" panose="02020603050405020304" pitchFamily="18" charset="0"/>
              </a:rPr>
              <a:t>	</a:t>
            </a:r>
            <a:r>
              <a:rPr lang="en-US" sz="2600" i="1" dirty="0" smtClean="0">
                <a:latin typeface="Times New Roman" panose="02020603050405020304" pitchFamily="18" charset="0"/>
                <a:cs typeface="Times New Roman" panose="02020603050405020304" pitchFamily="18" charset="0"/>
              </a:rPr>
              <a:t>- </a:t>
            </a:r>
            <a:r>
              <a:rPr lang="en-US" sz="2600" i="1" dirty="0" err="1" smtClean="0">
                <a:latin typeface="Times New Roman" panose="02020603050405020304" pitchFamily="18" charset="0"/>
                <a:cs typeface="Times New Roman" panose="02020603050405020304" pitchFamily="18" charset="0"/>
              </a:rPr>
              <a:t>Hướng</a:t>
            </a:r>
            <a:r>
              <a:rPr lang="en-US" sz="2600" i="1" dirty="0" smtClean="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tới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khách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hàng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và</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Cải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tiến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liên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tục</a:t>
            </a:r>
            <a:r>
              <a:rPr lang="en-US" sz="2600" i="1" dirty="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a:p>
            <a:pPr algn="just"/>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82379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074" y="188430"/>
            <a:ext cx="8321039" cy="3046988"/>
          </a:xfrm>
          <a:prstGeom prst="rect">
            <a:avLst/>
          </a:prstGeom>
        </p:spPr>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a:t>
            </a:r>
            <a:r>
              <a:rPr lang="en-US" sz="2400" i="1" dirty="0" smtClean="0">
                <a:latin typeface="Times New Roman" panose="02020603050405020304" pitchFamily="18" charset="0"/>
                <a:cs typeface="Times New Roman" panose="02020603050405020304" pitchFamily="18" charset="0"/>
              </a:rPr>
              <a:t>2.1.7. </a:t>
            </a:r>
            <a:r>
              <a:rPr lang="en-US" sz="2400" i="1" dirty="0" err="1" smtClean="0">
                <a:latin typeface="Times New Roman" panose="02020603050405020304" pitchFamily="18" charset="0"/>
                <a:cs typeface="Times New Roman" panose="02020603050405020304" pitchFamily="18" charset="0"/>
              </a:rPr>
              <a:t>Phương</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pháp</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thực</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hiện</a:t>
            </a:r>
            <a:r>
              <a:rPr lang="en-US" sz="2400" i="1" dirty="0" smtClean="0">
                <a:latin typeface="Times New Roman" panose="02020603050405020304" pitchFamily="18" charset="0"/>
                <a:cs typeface="Times New Roman" panose="02020603050405020304" pitchFamily="18" charset="0"/>
              </a:rPr>
              <a:t> – Chu </a:t>
            </a:r>
            <a:r>
              <a:rPr lang="en-US" sz="2400" i="1" dirty="0" err="1" smtClean="0">
                <a:latin typeface="Times New Roman" panose="02020603050405020304" pitchFamily="18" charset="0"/>
                <a:cs typeface="Times New Roman" panose="02020603050405020304" pitchFamily="18" charset="0"/>
              </a:rPr>
              <a:t>trình</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cải</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tiến</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liên</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tục</a:t>
            </a:r>
            <a:r>
              <a:rPr lang="en-US" sz="2400" i="1" dirty="0" smtClean="0">
                <a:latin typeface="Times New Roman" panose="02020603050405020304" pitchFamily="18" charset="0"/>
                <a:cs typeface="Times New Roman" panose="02020603050405020304" pitchFamily="18" charset="0"/>
              </a:rPr>
              <a:t> PDCA (</a:t>
            </a:r>
            <a:r>
              <a:rPr lang="en-US" sz="2400" i="1" dirty="0" err="1" smtClean="0">
                <a:latin typeface="Times New Roman" panose="02020603050405020304" pitchFamily="18" charset="0"/>
                <a:cs typeface="Times New Roman" panose="02020603050405020304" pitchFamily="18" charset="0"/>
              </a:rPr>
              <a:t>vòng</a:t>
            </a:r>
            <a:r>
              <a:rPr lang="en-US" sz="2400" i="1" dirty="0" smtClean="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tròn</a:t>
            </a:r>
            <a:r>
              <a:rPr lang="en-US" sz="2400" i="1" dirty="0" smtClean="0">
                <a:latin typeface="Times New Roman" panose="02020603050405020304" pitchFamily="18" charset="0"/>
                <a:cs typeface="Times New Roman" panose="02020603050405020304" pitchFamily="18" charset="0"/>
              </a:rPr>
              <a:t> Deming)</a:t>
            </a:r>
          </a:p>
          <a:p>
            <a:pPr algn="just"/>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Cải</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tắc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QLCLTT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tắc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này</a:t>
            </a:r>
            <a:r>
              <a:rPr lang="en-US" sz="2400" dirty="0">
                <a:latin typeface="Times New Roman" panose="02020603050405020304" pitchFamily="18" charset="0"/>
                <a:cs typeface="Times New Roman" panose="02020603050405020304" pitchFamily="18" charset="0"/>
              </a:rPr>
              <a:t>, Deming </a:t>
            </a:r>
            <a:r>
              <a:rPr lang="en-US" sz="2400" dirty="0" err="1">
                <a:latin typeface="Times New Roman" panose="02020603050405020304" pitchFamily="18" charset="0"/>
                <a:cs typeface="Times New Roman" panose="02020603050405020304" pitchFamily="18" charset="0"/>
              </a:rPr>
              <a:t>đã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PDCA (Plan –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hoạch</a:t>
            </a:r>
            <a:r>
              <a:rPr lang="en-US" sz="2400" dirty="0">
                <a:latin typeface="Times New Roman" panose="02020603050405020304" pitchFamily="18" charset="0"/>
                <a:cs typeface="Times New Roman" panose="02020603050405020304" pitchFamily="18" charset="0"/>
              </a:rPr>
              <a:t>; Do –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Check –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Action –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tiến</a:t>
            </a:r>
            <a:r>
              <a:rPr lang="en-US" sz="2400" dirty="0">
                <a:latin typeface="Times New Roman" panose="02020603050405020304" pitchFamily="18" charset="0"/>
                <a:cs typeface="Times New Roman" panose="02020603050405020304" pitchFamily="18" charset="0"/>
              </a:rPr>
              <a:t>), hay </a:t>
            </a:r>
            <a:r>
              <a:rPr lang="en-US" sz="2400" dirty="0" err="1">
                <a:latin typeface="Times New Roman" panose="02020603050405020304" pitchFamily="18" charset="0"/>
                <a:cs typeface="Times New Roman" panose="02020603050405020304" pitchFamily="18" charset="0"/>
              </a:rPr>
              <a:t>còn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gọi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vòng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tròn</a:t>
            </a:r>
            <a:r>
              <a:rPr lang="en-US" sz="2400" dirty="0">
                <a:latin typeface="Times New Roman" panose="02020603050405020304" pitchFamily="18" charset="0"/>
                <a:cs typeface="Times New Roman" panose="02020603050405020304" pitchFamily="18" charset="0"/>
              </a:rPr>
              <a:t> Deming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diễn</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hình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sau</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algn="just"/>
            <a:endParaRPr lang="en-US" sz="2400" dirty="0">
              <a:latin typeface="Times New Roman" panose="02020603050405020304" pitchFamily="18" charset="0"/>
              <a:cs typeface="Times New Roman" panose="02020603050405020304" pitchFamily="18" charset="0"/>
            </a:endParaRPr>
          </a:p>
        </p:txBody>
      </p:sp>
      <p:grpSp>
        <p:nvGrpSpPr>
          <p:cNvPr id="5" name="Group 4"/>
          <p:cNvGrpSpPr>
            <a:grpSpLocks/>
          </p:cNvGrpSpPr>
          <p:nvPr/>
        </p:nvGrpSpPr>
        <p:grpSpPr bwMode="auto">
          <a:xfrm>
            <a:off x="1360170" y="3053629"/>
            <a:ext cx="6423660" cy="3807460"/>
            <a:chOff x="1477" y="5752"/>
            <a:chExt cx="10116" cy="5996"/>
          </a:xfrm>
        </p:grpSpPr>
        <p:sp>
          <p:nvSpPr>
            <p:cNvPr id="6" name="AutoShape 47"/>
            <p:cNvSpPr>
              <a:spLocks noChangeArrowheads="1"/>
            </p:cNvSpPr>
            <p:nvPr/>
          </p:nvSpPr>
          <p:spPr bwMode="auto">
            <a:xfrm flipH="1">
              <a:off x="2114" y="7870"/>
              <a:ext cx="8615" cy="2484"/>
            </a:xfrm>
            <a:prstGeom prst="rtTriangle">
              <a:avLst/>
            </a:prstGeom>
            <a:gradFill rotWithShape="1">
              <a:gsLst>
                <a:gs pos="0">
                  <a:srgbClr val="333333"/>
                </a:gs>
                <a:gs pos="100000">
                  <a:srgbClr val="C0C0C0"/>
                </a:gs>
              </a:gsLst>
              <a:lin ang="0" scaled="1"/>
            </a:gra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7" name="Oval 6"/>
            <p:cNvSpPr>
              <a:spLocks noChangeArrowheads="1"/>
            </p:cNvSpPr>
            <p:nvPr/>
          </p:nvSpPr>
          <p:spPr bwMode="auto">
            <a:xfrm>
              <a:off x="2118" y="8231"/>
              <a:ext cx="1724" cy="1827"/>
            </a:xfrm>
            <a:prstGeom prst="ellipse">
              <a:avLst/>
            </a:prstGeom>
            <a:gradFill rotWithShape="1">
              <a:gsLst>
                <a:gs pos="0">
                  <a:srgbClr val="FFCCCC"/>
                </a:gs>
                <a:gs pos="100000">
                  <a:srgbClr val="BC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 name="Text Box 49"/>
            <p:cNvSpPr txBox="1">
              <a:spLocks noChangeArrowheads="1"/>
            </p:cNvSpPr>
            <p:nvPr/>
          </p:nvSpPr>
          <p:spPr bwMode="auto">
            <a:xfrm>
              <a:off x="2063" y="8386"/>
              <a:ext cx="1079"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 A</a:t>
              </a:r>
              <a:endParaRPr lang="en-US" sz="1400">
                <a:effectLst/>
                <a:latin typeface="Times New Roman" panose="02020603050405020304" pitchFamily="18" charset="0"/>
                <a:ea typeface="Times New Roman" panose="02020603050405020304" pitchFamily="18" charset="0"/>
              </a:endParaRPr>
            </a:p>
          </p:txBody>
        </p:sp>
        <p:sp>
          <p:nvSpPr>
            <p:cNvPr id="9" name="Text Box 50"/>
            <p:cNvSpPr txBox="1">
              <a:spLocks noChangeArrowheads="1"/>
            </p:cNvSpPr>
            <p:nvPr/>
          </p:nvSpPr>
          <p:spPr bwMode="auto">
            <a:xfrm>
              <a:off x="3202" y="8863"/>
              <a:ext cx="1078" cy="1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 D</a:t>
              </a:r>
              <a:endParaRPr lang="en-US" sz="1400">
                <a:effectLst/>
                <a:latin typeface="Times New Roman" panose="02020603050405020304" pitchFamily="18" charset="0"/>
                <a:ea typeface="Times New Roman" panose="02020603050405020304" pitchFamily="18" charset="0"/>
              </a:endParaRPr>
            </a:p>
          </p:txBody>
        </p:sp>
        <p:sp>
          <p:nvSpPr>
            <p:cNvPr id="10" name="Text Box 51"/>
            <p:cNvSpPr txBox="1">
              <a:spLocks noChangeArrowheads="1"/>
            </p:cNvSpPr>
            <p:nvPr/>
          </p:nvSpPr>
          <p:spPr bwMode="auto">
            <a:xfrm>
              <a:off x="2654" y="8272"/>
              <a:ext cx="1076"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  P</a:t>
              </a:r>
              <a:endParaRPr lang="en-US" sz="1400">
                <a:effectLst/>
                <a:latin typeface="Times New Roman" panose="02020603050405020304" pitchFamily="18" charset="0"/>
                <a:ea typeface="Times New Roman" panose="02020603050405020304" pitchFamily="18" charset="0"/>
              </a:endParaRPr>
            </a:p>
          </p:txBody>
        </p:sp>
        <p:sp>
          <p:nvSpPr>
            <p:cNvPr id="11" name="Text Box 52"/>
            <p:cNvSpPr txBox="1">
              <a:spLocks noChangeArrowheads="1"/>
            </p:cNvSpPr>
            <p:nvPr/>
          </p:nvSpPr>
          <p:spPr bwMode="auto">
            <a:xfrm>
              <a:off x="2761" y="9421"/>
              <a:ext cx="1075"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C</a:t>
              </a:r>
              <a:endParaRPr lang="en-US" sz="1400">
                <a:effectLst/>
                <a:latin typeface="Times New Roman" panose="02020603050405020304" pitchFamily="18" charset="0"/>
                <a:ea typeface="Times New Roman" panose="02020603050405020304" pitchFamily="18" charset="0"/>
              </a:endParaRPr>
            </a:p>
          </p:txBody>
        </p:sp>
        <p:sp>
          <p:nvSpPr>
            <p:cNvPr id="12" name="Text Box 53"/>
            <p:cNvSpPr txBox="1">
              <a:spLocks noChangeArrowheads="1"/>
            </p:cNvSpPr>
            <p:nvPr/>
          </p:nvSpPr>
          <p:spPr bwMode="auto">
            <a:xfrm>
              <a:off x="2600" y="8784"/>
              <a:ext cx="1078" cy="1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effectLst/>
                  <a:latin typeface="Times New Roman" panose="02020603050405020304" pitchFamily="18" charset="0"/>
                  <a:ea typeface="Times New Roman" panose="02020603050405020304" pitchFamily="18" charset="0"/>
                </a:rPr>
                <a:t> 1</a:t>
              </a:r>
              <a:endParaRPr lang="en-US" sz="1400">
                <a:effectLst/>
                <a:latin typeface="Times New Roman" panose="02020603050405020304" pitchFamily="18" charset="0"/>
                <a:ea typeface="Times New Roman" panose="02020603050405020304" pitchFamily="18" charset="0"/>
              </a:endParaRPr>
            </a:p>
          </p:txBody>
        </p:sp>
        <p:cxnSp>
          <p:nvCxnSpPr>
            <p:cNvPr id="13" name="Line 54"/>
            <p:cNvCxnSpPr>
              <a:cxnSpLocks noChangeShapeType="1"/>
            </p:cNvCxnSpPr>
            <p:nvPr/>
          </p:nvCxnSpPr>
          <p:spPr bwMode="auto">
            <a:xfrm flipV="1">
              <a:off x="2095" y="5752"/>
              <a:ext cx="0" cy="464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4" name="Oval 13"/>
            <p:cNvSpPr>
              <a:spLocks noChangeArrowheads="1"/>
            </p:cNvSpPr>
            <p:nvPr/>
          </p:nvSpPr>
          <p:spPr bwMode="auto">
            <a:xfrm>
              <a:off x="4239" y="7585"/>
              <a:ext cx="1723" cy="1827"/>
            </a:xfrm>
            <a:prstGeom prst="ellipse">
              <a:avLst/>
            </a:prstGeom>
            <a:gradFill rotWithShape="1">
              <a:gsLst>
                <a:gs pos="0">
                  <a:srgbClr val="FFFF00"/>
                </a:gs>
                <a:gs pos="100000">
                  <a:srgbClr val="65751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 name="Text Box 56"/>
            <p:cNvSpPr txBox="1">
              <a:spLocks noChangeArrowheads="1"/>
            </p:cNvSpPr>
            <p:nvPr/>
          </p:nvSpPr>
          <p:spPr bwMode="auto">
            <a:xfrm>
              <a:off x="4194" y="8259"/>
              <a:ext cx="1077"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A</a:t>
              </a:r>
              <a:endParaRPr lang="en-US" sz="1400">
                <a:effectLst/>
                <a:latin typeface="Times New Roman" panose="02020603050405020304" pitchFamily="18" charset="0"/>
                <a:ea typeface="Times New Roman" panose="02020603050405020304" pitchFamily="18" charset="0"/>
              </a:endParaRPr>
            </a:p>
          </p:txBody>
        </p:sp>
        <p:sp>
          <p:nvSpPr>
            <p:cNvPr id="16" name="Text Box 57"/>
            <p:cNvSpPr txBox="1">
              <a:spLocks noChangeArrowheads="1"/>
            </p:cNvSpPr>
            <p:nvPr/>
          </p:nvSpPr>
          <p:spPr bwMode="auto">
            <a:xfrm>
              <a:off x="5397" y="8236"/>
              <a:ext cx="1126" cy="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D</a:t>
              </a:r>
              <a:endParaRPr lang="en-US" sz="1400">
                <a:effectLst/>
                <a:latin typeface="Times New Roman" panose="02020603050405020304" pitchFamily="18" charset="0"/>
                <a:ea typeface="Times New Roman" panose="02020603050405020304" pitchFamily="18" charset="0"/>
              </a:endParaRPr>
            </a:p>
          </p:txBody>
        </p:sp>
        <p:sp>
          <p:nvSpPr>
            <p:cNvPr id="17" name="Text Box 58"/>
            <p:cNvSpPr txBox="1">
              <a:spLocks noChangeArrowheads="1"/>
            </p:cNvSpPr>
            <p:nvPr/>
          </p:nvSpPr>
          <p:spPr bwMode="auto">
            <a:xfrm>
              <a:off x="4796" y="7603"/>
              <a:ext cx="1018"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P</a:t>
              </a:r>
              <a:endParaRPr lang="en-US" sz="1400">
                <a:effectLst/>
                <a:latin typeface="Times New Roman" panose="02020603050405020304" pitchFamily="18" charset="0"/>
                <a:ea typeface="Times New Roman" panose="02020603050405020304" pitchFamily="18" charset="0"/>
              </a:endParaRPr>
            </a:p>
          </p:txBody>
        </p:sp>
        <p:sp>
          <p:nvSpPr>
            <p:cNvPr id="18" name="Text Box 59"/>
            <p:cNvSpPr txBox="1">
              <a:spLocks noChangeArrowheads="1"/>
            </p:cNvSpPr>
            <p:nvPr/>
          </p:nvSpPr>
          <p:spPr bwMode="auto">
            <a:xfrm>
              <a:off x="4795" y="8858"/>
              <a:ext cx="1078" cy="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C</a:t>
              </a:r>
              <a:endParaRPr lang="en-US" sz="1400">
                <a:effectLst/>
                <a:latin typeface="Times New Roman" panose="02020603050405020304" pitchFamily="18" charset="0"/>
                <a:ea typeface="Times New Roman" panose="02020603050405020304" pitchFamily="18" charset="0"/>
              </a:endParaRPr>
            </a:p>
          </p:txBody>
        </p:sp>
        <p:sp>
          <p:nvSpPr>
            <p:cNvPr id="19" name="Text Box 60"/>
            <p:cNvSpPr txBox="1">
              <a:spLocks noChangeArrowheads="1"/>
            </p:cNvSpPr>
            <p:nvPr/>
          </p:nvSpPr>
          <p:spPr bwMode="auto">
            <a:xfrm>
              <a:off x="4895" y="8301"/>
              <a:ext cx="1077" cy="1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effectLst/>
                  <a:latin typeface="Times New Roman" panose="02020603050405020304" pitchFamily="18" charset="0"/>
                  <a:ea typeface="Times New Roman" panose="02020603050405020304" pitchFamily="18" charset="0"/>
                </a:rPr>
                <a:t>2</a:t>
              </a:r>
              <a:endParaRPr lang="en-US" sz="1400">
                <a:effectLst/>
                <a:latin typeface="Times New Roman" panose="02020603050405020304" pitchFamily="18" charset="0"/>
                <a:ea typeface="Times New Roman" panose="02020603050405020304" pitchFamily="18" charset="0"/>
              </a:endParaRPr>
            </a:p>
          </p:txBody>
        </p:sp>
        <p:sp>
          <p:nvSpPr>
            <p:cNvPr id="20" name="Oval 19"/>
            <p:cNvSpPr>
              <a:spLocks noChangeArrowheads="1"/>
            </p:cNvSpPr>
            <p:nvPr/>
          </p:nvSpPr>
          <p:spPr bwMode="auto">
            <a:xfrm>
              <a:off x="6442" y="6954"/>
              <a:ext cx="1723" cy="1827"/>
            </a:xfrm>
            <a:prstGeom prst="ellipse">
              <a:avLst/>
            </a:prstGeom>
            <a:gradFill rotWithShape="1">
              <a:gsLst>
                <a:gs pos="0">
                  <a:srgbClr val="89FF89"/>
                </a:gs>
                <a:gs pos="100000">
                  <a:srgbClr val="006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 name="Text Box 62"/>
            <p:cNvSpPr txBox="1">
              <a:spLocks noChangeArrowheads="1"/>
            </p:cNvSpPr>
            <p:nvPr/>
          </p:nvSpPr>
          <p:spPr bwMode="auto">
            <a:xfrm>
              <a:off x="5841" y="7632"/>
              <a:ext cx="1077"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A</a:t>
              </a:r>
              <a:endParaRPr lang="en-US" sz="1400">
                <a:effectLst/>
                <a:latin typeface="Times New Roman" panose="02020603050405020304" pitchFamily="18" charset="0"/>
                <a:ea typeface="Times New Roman" panose="02020603050405020304" pitchFamily="18" charset="0"/>
              </a:endParaRPr>
            </a:p>
          </p:txBody>
        </p:sp>
        <p:sp>
          <p:nvSpPr>
            <p:cNvPr id="22" name="Text Box 63"/>
            <p:cNvSpPr txBox="1">
              <a:spLocks noChangeArrowheads="1"/>
            </p:cNvSpPr>
            <p:nvPr/>
          </p:nvSpPr>
          <p:spPr bwMode="auto">
            <a:xfrm>
              <a:off x="7627" y="7559"/>
              <a:ext cx="1077"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D</a:t>
              </a:r>
              <a:endParaRPr lang="en-US" sz="1400">
                <a:effectLst/>
                <a:latin typeface="Times New Roman" panose="02020603050405020304" pitchFamily="18" charset="0"/>
                <a:ea typeface="Times New Roman" panose="02020603050405020304" pitchFamily="18" charset="0"/>
              </a:endParaRPr>
            </a:p>
          </p:txBody>
        </p:sp>
        <p:sp>
          <p:nvSpPr>
            <p:cNvPr id="23" name="Text Box 64"/>
            <p:cNvSpPr txBox="1">
              <a:spLocks noChangeArrowheads="1"/>
            </p:cNvSpPr>
            <p:nvPr/>
          </p:nvSpPr>
          <p:spPr bwMode="auto">
            <a:xfrm>
              <a:off x="6991" y="6972"/>
              <a:ext cx="1076"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P</a:t>
              </a:r>
              <a:endParaRPr lang="en-US" sz="1400">
                <a:effectLst/>
                <a:latin typeface="Times New Roman" panose="02020603050405020304" pitchFamily="18" charset="0"/>
                <a:ea typeface="Times New Roman" panose="02020603050405020304" pitchFamily="18" charset="0"/>
              </a:endParaRPr>
            </a:p>
          </p:txBody>
        </p:sp>
        <p:sp>
          <p:nvSpPr>
            <p:cNvPr id="24" name="Text Box 65"/>
            <p:cNvSpPr txBox="1">
              <a:spLocks noChangeArrowheads="1"/>
            </p:cNvSpPr>
            <p:nvPr/>
          </p:nvSpPr>
          <p:spPr bwMode="auto">
            <a:xfrm>
              <a:off x="7137" y="8274"/>
              <a:ext cx="1076"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C</a:t>
              </a:r>
              <a:endParaRPr lang="en-US" sz="1400">
                <a:effectLst/>
                <a:latin typeface="Times New Roman" panose="02020603050405020304" pitchFamily="18" charset="0"/>
                <a:ea typeface="Times New Roman" panose="02020603050405020304" pitchFamily="18" charset="0"/>
              </a:endParaRPr>
            </a:p>
          </p:txBody>
        </p:sp>
        <p:sp>
          <p:nvSpPr>
            <p:cNvPr id="25" name="Text Box 66"/>
            <p:cNvSpPr txBox="1">
              <a:spLocks noChangeArrowheads="1"/>
            </p:cNvSpPr>
            <p:nvPr/>
          </p:nvSpPr>
          <p:spPr bwMode="auto">
            <a:xfrm>
              <a:off x="7025" y="7598"/>
              <a:ext cx="1078" cy="1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effectLst/>
                  <a:latin typeface="Times New Roman" panose="02020603050405020304" pitchFamily="18" charset="0"/>
                  <a:ea typeface="Times New Roman" panose="02020603050405020304" pitchFamily="18" charset="0"/>
                </a:rPr>
                <a:t>3</a:t>
              </a:r>
              <a:endParaRPr lang="en-US" sz="1400">
                <a:effectLst/>
                <a:latin typeface="Times New Roman" panose="02020603050405020304" pitchFamily="18" charset="0"/>
                <a:ea typeface="Times New Roman" panose="02020603050405020304" pitchFamily="18" charset="0"/>
              </a:endParaRPr>
            </a:p>
          </p:txBody>
        </p:sp>
        <p:sp>
          <p:nvSpPr>
            <p:cNvPr id="26" name="Oval 25"/>
            <p:cNvSpPr>
              <a:spLocks noChangeArrowheads="1"/>
            </p:cNvSpPr>
            <p:nvPr/>
          </p:nvSpPr>
          <p:spPr bwMode="auto">
            <a:xfrm>
              <a:off x="8645" y="6315"/>
              <a:ext cx="1723" cy="1826"/>
            </a:xfrm>
            <a:prstGeom prst="ellipse">
              <a:avLst/>
            </a:prstGeom>
            <a:gradFill rotWithShape="1">
              <a:gsLst>
                <a:gs pos="0">
                  <a:srgbClr val="5B82FF"/>
                </a:gs>
                <a:gs pos="100000">
                  <a:srgbClr val="042AA4"/>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 name="Text Box 68"/>
            <p:cNvSpPr txBox="1">
              <a:spLocks noChangeArrowheads="1"/>
            </p:cNvSpPr>
            <p:nvPr/>
          </p:nvSpPr>
          <p:spPr bwMode="auto">
            <a:xfrm>
              <a:off x="8629" y="6905"/>
              <a:ext cx="1078"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A</a:t>
              </a:r>
              <a:endParaRPr lang="en-US" sz="1400">
                <a:effectLst/>
                <a:latin typeface="Times New Roman" panose="02020603050405020304" pitchFamily="18" charset="0"/>
                <a:ea typeface="Times New Roman" panose="02020603050405020304" pitchFamily="18" charset="0"/>
              </a:endParaRPr>
            </a:p>
          </p:txBody>
        </p:sp>
        <p:sp>
          <p:nvSpPr>
            <p:cNvPr id="28" name="Text Box 69"/>
            <p:cNvSpPr txBox="1">
              <a:spLocks noChangeArrowheads="1"/>
            </p:cNvSpPr>
            <p:nvPr/>
          </p:nvSpPr>
          <p:spPr bwMode="auto">
            <a:xfrm>
              <a:off x="9917" y="6918"/>
              <a:ext cx="1077"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D</a:t>
              </a:r>
              <a:endParaRPr lang="en-US" sz="1400">
                <a:effectLst/>
                <a:latin typeface="Times New Roman" panose="02020603050405020304" pitchFamily="18" charset="0"/>
                <a:ea typeface="Times New Roman" panose="02020603050405020304" pitchFamily="18" charset="0"/>
              </a:endParaRPr>
            </a:p>
          </p:txBody>
        </p:sp>
        <p:sp>
          <p:nvSpPr>
            <p:cNvPr id="29" name="Text Box 70"/>
            <p:cNvSpPr txBox="1">
              <a:spLocks noChangeArrowheads="1"/>
            </p:cNvSpPr>
            <p:nvPr/>
          </p:nvSpPr>
          <p:spPr bwMode="auto">
            <a:xfrm>
              <a:off x="9125" y="6303"/>
              <a:ext cx="1077"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P</a:t>
              </a:r>
              <a:endParaRPr lang="en-US" sz="1400">
                <a:effectLst/>
                <a:latin typeface="Times New Roman" panose="02020603050405020304" pitchFamily="18" charset="0"/>
                <a:ea typeface="Times New Roman" panose="02020603050405020304" pitchFamily="18" charset="0"/>
              </a:endParaRPr>
            </a:p>
          </p:txBody>
        </p:sp>
        <p:sp>
          <p:nvSpPr>
            <p:cNvPr id="30" name="Text Box 71"/>
            <p:cNvSpPr txBox="1">
              <a:spLocks noChangeArrowheads="1"/>
            </p:cNvSpPr>
            <p:nvPr/>
          </p:nvSpPr>
          <p:spPr bwMode="auto">
            <a:xfrm>
              <a:off x="9220" y="7609"/>
              <a:ext cx="1077" cy="1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C</a:t>
              </a:r>
              <a:endParaRPr lang="en-US" sz="1400">
                <a:effectLst/>
                <a:latin typeface="Times New Roman" panose="02020603050405020304" pitchFamily="18" charset="0"/>
                <a:ea typeface="Times New Roman" panose="02020603050405020304" pitchFamily="18" charset="0"/>
              </a:endParaRPr>
            </a:p>
          </p:txBody>
        </p:sp>
        <p:sp>
          <p:nvSpPr>
            <p:cNvPr id="31" name="Text Box 72"/>
            <p:cNvSpPr txBox="1">
              <a:spLocks noChangeArrowheads="1"/>
            </p:cNvSpPr>
            <p:nvPr/>
          </p:nvSpPr>
          <p:spPr bwMode="auto">
            <a:xfrm>
              <a:off x="9238" y="6930"/>
              <a:ext cx="1076"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effectLst/>
                  <a:latin typeface="Times New Roman" panose="02020603050405020304" pitchFamily="18" charset="0"/>
                  <a:ea typeface="Times New Roman" panose="02020603050405020304" pitchFamily="18" charset="0"/>
                </a:rPr>
                <a:t>4</a:t>
              </a:r>
              <a:endParaRPr lang="en-US" sz="1400">
                <a:effectLst/>
                <a:latin typeface="Times New Roman" panose="02020603050405020304" pitchFamily="18" charset="0"/>
                <a:ea typeface="Times New Roman" panose="02020603050405020304" pitchFamily="18" charset="0"/>
              </a:endParaRPr>
            </a:p>
          </p:txBody>
        </p:sp>
        <p:sp>
          <p:nvSpPr>
            <p:cNvPr id="32" name="Text Box 73"/>
            <p:cNvSpPr txBox="1">
              <a:spLocks noChangeArrowheads="1"/>
            </p:cNvSpPr>
            <p:nvPr/>
          </p:nvSpPr>
          <p:spPr bwMode="auto">
            <a:xfrm>
              <a:off x="1477" y="5973"/>
              <a:ext cx="862" cy="2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vert270" wrap="square" lIns="91440" tIns="45720" rIns="91440" bIns="45720" anchor="t" anchorCtr="0" upright="1">
              <a:noAutofit/>
            </a:bodyPr>
            <a:lstStyle/>
            <a:p>
              <a:pPr indent="431800" algn="ctr">
                <a:spcBef>
                  <a:spcPts val="600"/>
                </a:spcBef>
                <a:spcAft>
                  <a:spcPts val="0"/>
                </a:spcAft>
              </a:pPr>
              <a:r>
                <a:rPr lang="en-US" sz="900" i="1">
                  <a:effectLst/>
                  <a:latin typeface="Arial" panose="020B0604020202020204" pitchFamily="34" charset="0"/>
                  <a:ea typeface="Times New Roman" panose="02020603050405020304" pitchFamily="18" charset="0"/>
                </a:rPr>
                <a:t>Chất lượng</a:t>
              </a:r>
              <a:endParaRPr lang="en-US" sz="1400">
                <a:effectLst/>
                <a:latin typeface="Times New Roman" panose="02020603050405020304" pitchFamily="18" charset="0"/>
                <a:ea typeface="Times New Roman" panose="02020603050405020304" pitchFamily="18" charset="0"/>
              </a:endParaRPr>
            </a:p>
          </p:txBody>
        </p:sp>
        <p:cxnSp>
          <p:nvCxnSpPr>
            <p:cNvPr id="33" name="Line 74"/>
            <p:cNvCxnSpPr>
              <a:cxnSpLocks noChangeShapeType="1"/>
            </p:cNvCxnSpPr>
            <p:nvPr/>
          </p:nvCxnSpPr>
          <p:spPr bwMode="auto">
            <a:xfrm>
              <a:off x="2114" y="10390"/>
              <a:ext cx="904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4" name="Text Box 75"/>
            <p:cNvSpPr txBox="1">
              <a:spLocks noChangeArrowheads="1"/>
            </p:cNvSpPr>
            <p:nvPr/>
          </p:nvSpPr>
          <p:spPr bwMode="auto">
            <a:xfrm>
              <a:off x="9298" y="10507"/>
              <a:ext cx="2295"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900" i="1">
                  <a:effectLst/>
                  <a:latin typeface="Arial" panose="020B0604020202020204" pitchFamily="34" charset="0"/>
                  <a:ea typeface="Times New Roman" panose="02020603050405020304" pitchFamily="18" charset="0"/>
                </a:rPr>
                <a:t>Thời gian</a:t>
              </a:r>
              <a:endParaRPr lang="en-US" sz="1400">
                <a:effectLst/>
                <a:latin typeface="Times New Roman" panose="02020603050405020304" pitchFamily="18" charset="0"/>
                <a:ea typeface="Times New Roman" panose="02020603050405020304" pitchFamily="18" charset="0"/>
              </a:endParaRPr>
            </a:p>
          </p:txBody>
        </p:sp>
      </p:grpSp>
      <p:sp>
        <p:nvSpPr>
          <p:cNvPr id="35" name="Rectangle 34"/>
          <p:cNvSpPr/>
          <p:nvPr/>
        </p:nvSpPr>
        <p:spPr>
          <a:xfrm>
            <a:off x="2365949" y="6377219"/>
            <a:ext cx="4214615" cy="369332"/>
          </a:xfrm>
          <a:prstGeom prst="rect">
            <a:avLst/>
          </a:prstGeom>
        </p:spPr>
        <p:txBody>
          <a:bodyPr wrap="none">
            <a:spAutoFit/>
          </a:bodyPr>
          <a:lstStyle/>
          <a:p>
            <a:pPr algn="ctr">
              <a:spcBef>
                <a:spcPts val="600"/>
              </a:spcBef>
              <a:spcAft>
                <a:spcPts val="600"/>
              </a:spcAft>
              <a:tabLst>
                <a:tab pos="228600" algn="l"/>
              </a:tabLst>
            </a:pPr>
            <a:r>
              <a:rPr lang="es-BO" b="1" dirty="0" err="1" smtClean="0">
                <a:latin typeface="Times New Roman" panose="02020603050405020304" pitchFamily="18" charset="0"/>
                <a:ea typeface="Times New Roman" panose="02020603050405020304" pitchFamily="18" charset="0"/>
              </a:rPr>
              <a:t>Hình</a:t>
            </a:r>
            <a:r>
              <a:rPr lang="es-BO" b="1" dirty="0" smtClean="0">
                <a:latin typeface="Times New Roman" panose="02020603050405020304" pitchFamily="18" charset="0"/>
                <a:ea typeface="Times New Roman" panose="02020603050405020304" pitchFamily="18" charset="0"/>
              </a:rPr>
              <a:t>:</a:t>
            </a:r>
            <a:r>
              <a:rPr lang="es-BO" dirty="0" smtClean="0">
                <a:latin typeface="Times New Roman" panose="02020603050405020304" pitchFamily="18" charset="0"/>
                <a:ea typeface="Times New Roman" panose="02020603050405020304" pitchFamily="18" charset="0"/>
              </a:rPr>
              <a:t> </a:t>
            </a:r>
            <a:r>
              <a:rPr lang="es-BO" dirty="0" err="1">
                <a:latin typeface="Times New Roman" panose="02020603050405020304" pitchFamily="18" charset="0"/>
                <a:ea typeface="Times New Roman" panose="02020603050405020304" pitchFamily="18" charset="0"/>
              </a:rPr>
              <a:t>Chu</a:t>
            </a:r>
            <a:r>
              <a:rPr lang="es-BO" dirty="0">
                <a:latin typeface="Times New Roman" panose="02020603050405020304" pitchFamily="18" charset="0"/>
                <a:ea typeface="Times New Roman" panose="02020603050405020304" pitchFamily="18" charset="0"/>
              </a:rPr>
              <a:t> </a:t>
            </a:r>
            <a:r>
              <a:rPr lang="es-BO" dirty="0" err="1">
                <a:latin typeface="Times New Roman" panose="02020603050405020304" pitchFamily="18" charset="0"/>
                <a:ea typeface="Times New Roman" panose="02020603050405020304" pitchFamily="18" charset="0"/>
              </a:rPr>
              <a:t>trình</a:t>
            </a:r>
            <a:r>
              <a:rPr lang="es-BO" dirty="0">
                <a:latin typeface="Times New Roman" panose="02020603050405020304" pitchFamily="18" charset="0"/>
                <a:ea typeface="Times New Roman" panose="02020603050405020304" pitchFamily="18" charset="0"/>
              </a:rPr>
              <a:t> </a:t>
            </a:r>
            <a:r>
              <a:rPr lang="es-BO" dirty="0" err="1">
                <a:latin typeface="Times New Roman" panose="02020603050405020304" pitchFamily="18" charset="0"/>
                <a:ea typeface="Times New Roman" panose="02020603050405020304" pitchFamily="18" charset="0"/>
              </a:rPr>
              <a:t>cải</a:t>
            </a:r>
            <a:r>
              <a:rPr lang="es-BO" dirty="0">
                <a:latin typeface="Times New Roman" panose="02020603050405020304" pitchFamily="18" charset="0"/>
                <a:ea typeface="Times New Roman" panose="02020603050405020304" pitchFamily="18" charset="0"/>
              </a:rPr>
              <a:t> </a:t>
            </a:r>
            <a:r>
              <a:rPr lang="es-BO" dirty="0" err="1">
                <a:latin typeface="Times New Roman" panose="02020603050405020304" pitchFamily="18" charset="0"/>
                <a:ea typeface="Times New Roman" panose="02020603050405020304" pitchFamily="18" charset="0"/>
              </a:rPr>
              <a:t>tiến</a:t>
            </a:r>
            <a:r>
              <a:rPr lang="es-BO" dirty="0">
                <a:latin typeface="Times New Roman" panose="02020603050405020304" pitchFamily="18" charset="0"/>
                <a:ea typeface="Times New Roman" panose="02020603050405020304" pitchFamily="18" charset="0"/>
              </a:rPr>
              <a:t> </a:t>
            </a:r>
            <a:r>
              <a:rPr lang="es-BO" dirty="0" err="1">
                <a:latin typeface="Times New Roman" panose="02020603050405020304" pitchFamily="18" charset="0"/>
                <a:ea typeface="Times New Roman" panose="02020603050405020304" pitchFamily="18" charset="0"/>
              </a:rPr>
              <a:t>chất</a:t>
            </a:r>
            <a:r>
              <a:rPr lang="es-BO" dirty="0">
                <a:latin typeface="Times New Roman" panose="02020603050405020304" pitchFamily="18" charset="0"/>
                <a:ea typeface="Times New Roman" panose="02020603050405020304" pitchFamily="18" charset="0"/>
              </a:rPr>
              <a:t> </a:t>
            </a:r>
            <a:r>
              <a:rPr lang="es-BO" dirty="0" err="1">
                <a:latin typeface="Times New Roman" panose="02020603050405020304" pitchFamily="18" charset="0"/>
                <a:ea typeface="Times New Roman" panose="02020603050405020304" pitchFamily="18" charset="0"/>
              </a:rPr>
              <a:t>lượng</a:t>
            </a:r>
            <a:r>
              <a:rPr lang="es-BO" dirty="0">
                <a:latin typeface="Times New Roman" panose="02020603050405020304" pitchFamily="18" charset="0"/>
                <a:ea typeface="Times New Roman" panose="02020603050405020304" pitchFamily="18" charset="0"/>
              </a:rPr>
              <a:t> </a:t>
            </a:r>
            <a:r>
              <a:rPr lang="es-BO" dirty="0" err="1">
                <a:latin typeface="Times New Roman" panose="02020603050405020304" pitchFamily="18" charset="0"/>
                <a:ea typeface="Times New Roman" panose="02020603050405020304" pitchFamily="18" charset="0"/>
              </a:rPr>
              <a:t>liên</a:t>
            </a:r>
            <a:r>
              <a:rPr lang="es-BO" dirty="0">
                <a:latin typeface="Times New Roman" panose="02020603050405020304" pitchFamily="18" charset="0"/>
                <a:ea typeface="Times New Roman" panose="02020603050405020304" pitchFamily="18" charset="0"/>
              </a:rPr>
              <a:t> </a:t>
            </a:r>
            <a:r>
              <a:rPr lang="es-BO" dirty="0" err="1">
                <a:latin typeface="Times New Roman" panose="02020603050405020304" pitchFamily="18" charset="0"/>
                <a:ea typeface="Times New Roman" panose="02020603050405020304" pitchFamily="18" charset="0"/>
              </a:rPr>
              <a:t>tục</a:t>
            </a:r>
            <a:endParaRPr lang="en-US"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2034296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3487782" y="2092543"/>
            <a:ext cx="938310" cy="96534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847492" y="3057888"/>
            <a:ext cx="1550480" cy="340637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en-US" sz="2400" dirty="0">
                <a:solidFill>
                  <a:schemeClr val="tx1"/>
                </a:solidFill>
                <a:latin typeface="Times New Roman" panose="02020603050405020304" pitchFamily="18" charset="0"/>
                <a:cs typeface="Times New Roman" panose="02020603050405020304" pitchFamily="18" charset="0"/>
              </a:rPr>
              <a:t>Do – </a:t>
            </a:r>
            <a:r>
              <a:rPr lang="en-US" sz="2400" dirty="0" err="1">
                <a:solidFill>
                  <a:schemeClr val="tx1"/>
                </a:solidFill>
                <a:latin typeface="Times New Roman" panose="02020603050405020304" pitchFamily="18" charset="0"/>
                <a:cs typeface="Times New Roman" panose="02020603050405020304" pitchFamily="18" charset="0"/>
              </a:rPr>
              <a:t>Thực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hiện</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440518" y="2080608"/>
            <a:ext cx="3358008" cy="97728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440517" y="2092544"/>
            <a:ext cx="1189573" cy="96534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780946" y="342117"/>
            <a:ext cx="7775863" cy="1750425"/>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600" b="1" i="1" dirty="0" smtClean="0">
                <a:solidFill>
                  <a:schemeClr val="tx1"/>
                </a:solidFill>
                <a:latin typeface="Times New Roman" panose="02020603050405020304" pitchFamily="18" charset="0"/>
                <a:cs typeface="Times New Roman" panose="02020603050405020304" pitchFamily="18" charset="0"/>
              </a:rPr>
              <a:t>2.1.7. </a:t>
            </a:r>
            <a:r>
              <a:rPr lang="en-US" sz="2600" b="1" i="1" dirty="0" err="1">
                <a:solidFill>
                  <a:schemeClr val="tx1"/>
                </a:solidFill>
                <a:latin typeface="Times New Roman" panose="02020603050405020304" pitchFamily="18" charset="0"/>
                <a:cs typeface="Times New Roman" panose="02020603050405020304" pitchFamily="18" charset="0"/>
              </a:rPr>
              <a:t>Phương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pháp</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thực</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hiện</a:t>
            </a:r>
            <a:r>
              <a:rPr lang="en-US" sz="2600" b="1" i="1" dirty="0">
                <a:solidFill>
                  <a:schemeClr val="tx1"/>
                </a:solidFill>
                <a:latin typeface="Times New Roman" panose="02020603050405020304" pitchFamily="18" charset="0"/>
                <a:cs typeface="Times New Roman" panose="02020603050405020304" pitchFamily="18" charset="0"/>
              </a:rPr>
              <a:t> – </a:t>
            </a:r>
            <a:endParaRPr lang="en-US" sz="2600" b="1" i="1" dirty="0" smtClean="0">
              <a:solidFill>
                <a:schemeClr val="tx1"/>
              </a:solidFill>
              <a:latin typeface="Times New Roman" panose="02020603050405020304" pitchFamily="18" charset="0"/>
              <a:cs typeface="Times New Roman" panose="02020603050405020304" pitchFamily="18" charset="0"/>
            </a:endParaRPr>
          </a:p>
          <a:p>
            <a:pPr algn="ctr">
              <a:defRPr/>
            </a:pPr>
            <a:r>
              <a:rPr lang="en-US" sz="2600" b="1" i="1" dirty="0" smtClean="0">
                <a:solidFill>
                  <a:schemeClr val="tx1"/>
                </a:solidFill>
                <a:latin typeface="Times New Roman" panose="02020603050405020304" pitchFamily="18" charset="0"/>
                <a:cs typeface="Times New Roman" panose="02020603050405020304" pitchFamily="18" charset="0"/>
              </a:rPr>
              <a:t>Chu </a:t>
            </a:r>
            <a:r>
              <a:rPr lang="en-US" sz="2600" b="1" i="1" dirty="0" err="1">
                <a:solidFill>
                  <a:schemeClr val="tx1"/>
                </a:solidFill>
                <a:latin typeface="Times New Roman" panose="02020603050405020304" pitchFamily="18" charset="0"/>
                <a:cs typeface="Times New Roman" panose="02020603050405020304" pitchFamily="18" charset="0"/>
              </a:rPr>
              <a:t>trình</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cải</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tiến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liên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tục</a:t>
            </a:r>
            <a:r>
              <a:rPr lang="en-US" sz="2600" b="1" i="1" dirty="0">
                <a:solidFill>
                  <a:schemeClr val="tx1"/>
                </a:solidFill>
                <a:latin typeface="Times New Roman" panose="02020603050405020304" pitchFamily="18" charset="0"/>
                <a:cs typeface="Times New Roman" panose="02020603050405020304" pitchFamily="18" charset="0"/>
              </a:rPr>
              <a:t> PDCA (</a:t>
            </a:r>
            <a:r>
              <a:rPr lang="en-US" sz="2600" b="1" i="1" dirty="0" err="1">
                <a:solidFill>
                  <a:schemeClr val="tx1"/>
                </a:solidFill>
                <a:latin typeface="Times New Roman" panose="02020603050405020304" pitchFamily="18" charset="0"/>
                <a:cs typeface="Times New Roman" panose="02020603050405020304" pitchFamily="18" charset="0"/>
              </a:rPr>
              <a:t>vòng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tròn</a:t>
            </a:r>
            <a:r>
              <a:rPr lang="en-US" sz="2600" b="1" i="1" dirty="0">
                <a:solidFill>
                  <a:schemeClr val="tx1"/>
                </a:solidFill>
                <a:latin typeface="Times New Roman" panose="02020603050405020304" pitchFamily="18" charset="0"/>
                <a:cs typeface="Times New Roman" panose="02020603050405020304" pitchFamily="18" charset="0"/>
              </a:rPr>
              <a:t> Deming)</a:t>
            </a:r>
          </a:p>
          <a:p>
            <a:pPr algn="ctr">
              <a:defRPr/>
            </a:pPr>
            <a:endParaRPr lang="en-US" sz="2600" b="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734798" y="3085863"/>
            <a:ext cx="1500741" cy="340637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400" dirty="0" smtClean="0">
                <a:solidFill>
                  <a:schemeClr val="tx1"/>
                </a:solidFill>
                <a:latin typeface="Times New Roman" panose="02020603050405020304" pitchFamily="18" charset="0"/>
                <a:cs typeface="Times New Roman" panose="02020603050405020304" pitchFamily="18" charset="0"/>
              </a:rPr>
              <a:t>P </a:t>
            </a:r>
            <a:r>
              <a:rPr lang="en-US" sz="2400" dirty="0">
                <a:solidFill>
                  <a:schemeClr val="tx1"/>
                </a:solidFill>
                <a:latin typeface="Times New Roman" panose="02020603050405020304" pitchFamily="18" charset="0"/>
                <a:cs typeface="Times New Roman" panose="02020603050405020304" pitchFamily="18" charset="0"/>
              </a:rPr>
              <a:t>(Plan – </a:t>
            </a:r>
            <a:r>
              <a:rPr lang="en-US" sz="2400" dirty="0" err="1">
                <a:solidFill>
                  <a:schemeClr val="tx1"/>
                </a:solidFill>
                <a:latin typeface="Times New Roman" panose="02020603050405020304" pitchFamily="18" charset="0"/>
                <a:cs typeface="Times New Roman" panose="02020603050405020304" pitchFamily="18" charset="0"/>
              </a:rPr>
              <a:t>Lập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kê</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hoạch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thiết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kê</a:t>
            </a:r>
            <a:r>
              <a:rPr lang="en-US" sz="2400" dirty="0">
                <a:solidFill>
                  <a:schemeClr val="tx1"/>
                </a:solidFill>
                <a:latin typeface="Times New Roman" panose="02020603050405020304" pitchFamily="18" charset="0"/>
                <a:cs typeface="Times New Roman" panose="02020603050405020304" pitchFamily="18" charset="0"/>
              </a:rPr>
              <a:t>́) </a:t>
            </a:r>
          </a:p>
          <a:p>
            <a:pPr marL="0" lvl="1" algn="ctr">
              <a:defRPr/>
            </a:pPr>
            <a:endParaRPr lang="vi-VN" altLang="en-US" sz="24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908571" y="3085864"/>
            <a:ext cx="1550481" cy="340637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400" dirty="0">
                <a:solidFill>
                  <a:schemeClr val="tx1"/>
                </a:solidFill>
                <a:latin typeface="Times New Roman" panose="02020603050405020304" pitchFamily="18" charset="0"/>
                <a:cs typeface="Times New Roman" panose="02020603050405020304" pitchFamily="18" charset="0"/>
              </a:rPr>
              <a:t>Check – </a:t>
            </a:r>
            <a:r>
              <a:rPr lang="en-US" sz="2400" dirty="0" err="1">
                <a:solidFill>
                  <a:schemeClr val="tx1"/>
                </a:solidFill>
                <a:latin typeface="Times New Roman" panose="02020603050405020304" pitchFamily="18" charset="0"/>
                <a:cs typeface="Times New Roman" panose="02020603050405020304" pitchFamily="18" charset="0"/>
              </a:rPr>
              <a:t>Kiểm</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tra</a:t>
            </a:r>
            <a:endParaRPr lang="vi-VN" altLang="en-US" sz="24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7057942" y="3057888"/>
            <a:ext cx="1550481" cy="340637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400" dirty="0">
                <a:solidFill>
                  <a:schemeClr val="tx1"/>
                </a:solidFill>
                <a:latin typeface="Times New Roman" panose="02020603050405020304" pitchFamily="18" charset="0"/>
                <a:cs typeface="Times New Roman" panose="02020603050405020304" pitchFamily="18" charset="0"/>
              </a:rPr>
              <a:t>Action – </a:t>
            </a:r>
            <a:r>
              <a:rPr lang="en-US" sz="2400" dirty="0" err="1">
                <a:solidFill>
                  <a:schemeClr val="tx1"/>
                </a:solidFill>
                <a:latin typeface="Times New Roman" panose="02020603050405020304" pitchFamily="18" charset="0"/>
                <a:cs typeface="Times New Roman" panose="02020603050405020304" pitchFamily="18" charset="0"/>
              </a:rPr>
              <a:t>Hành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động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cải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tiến</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flipH="1">
            <a:off x="1463677" y="2092543"/>
            <a:ext cx="3145083" cy="96534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250579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4766" y="391890"/>
            <a:ext cx="8321039" cy="1692771"/>
          </a:xfrm>
          <a:prstGeom prst="rect">
            <a:avLst/>
          </a:prstGeom>
        </p:spPr>
        <p:txBody>
          <a:bodyPr wrap="square">
            <a:spAutoFit/>
          </a:bodyPr>
          <a:lstStyle/>
          <a:p>
            <a:pPr algn="just"/>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lượng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điểm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dừng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liên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PDCA </a:t>
            </a:r>
            <a:r>
              <a:rPr lang="en-US" sz="2600" dirty="0" err="1">
                <a:latin typeface="Times New Roman" panose="02020603050405020304" pitchFamily="18" charset="0"/>
                <a:cs typeface="Times New Roman" panose="02020603050405020304" pitchFamily="18" charset="0"/>
              </a:rPr>
              <a:t>như</a:t>
            </a:r>
            <a:r>
              <a:rPr lang="en-US" sz="2600" dirty="0">
                <a:latin typeface="Times New Roman" panose="02020603050405020304" pitchFamily="18" charset="0"/>
                <a:cs typeface="Times New Roman" panose="02020603050405020304" pitchFamily="18" charset="0"/>
              </a:rPr>
              <a:t> ở </a:t>
            </a:r>
            <a:r>
              <a:rPr lang="en-US" sz="2600" dirty="0" err="1" smtClean="0">
                <a:latin typeface="Times New Roman" panose="02020603050405020304" pitchFamily="18" charset="0"/>
                <a:cs typeface="Times New Roman" panose="02020603050405020304" pitchFamily="18" charset="0"/>
              </a:rPr>
              <a:t>hình</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bên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dưới</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luôn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hành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như</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vậy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niềm</a:t>
            </a:r>
            <a:r>
              <a:rPr lang="en-US" sz="2600" dirty="0">
                <a:latin typeface="Times New Roman" panose="02020603050405020304" pitchFamily="18" charset="0"/>
                <a:cs typeface="Times New Roman" panose="02020603050405020304" pitchFamily="18" charset="0"/>
              </a:rPr>
              <a:t> tin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hàng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thông</a:t>
            </a:r>
            <a:r>
              <a:rPr lang="en-US" sz="2600" dirty="0">
                <a:latin typeface="Times New Roman" panose="02020603050405020304" pitchFamily="18" charset="0"/>
                <a:cs typeface="Times New Roman" panose="02020603050405020304" pitchFamily="18" charset="0"/>
              </a:rPr>
              <a:t> qua </a:t>
            </a:r>
            <a:r>
              <a:rPr lang="en-US" sz="2600" dirty="0" err="1">
                <a:latin typeface="Times New Roman" panose="02020603050405020304" pitchFamily="18" charset="0"/>
                <a:cs typeface="Times New Roman" panose="02020603050405020304" pitchFamily="18" charset="0"/>
              </a:rPr>
              <a:t>đó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uy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mình</a:t>
            </a:r>
            <a:r>
              <a:rPr lang="en-US" sz="2600" dirty="0">
                <a:latin typeface="Times New Roman" panose="02020603050405020304" pitchFamily="18" charset="0"/>
                <a:cs typeface="Times New Roman" panose="02020603050405020304" pitchFamily="18" charset="0"/>
              </a:rPr>
              <a:t>.</a:t>
            </a:r>
          </a:p>
        </p:txBody>
      </p:sp>
      <p:grpSp>
        <p:nvGrpSpPr>
          <p:cNvPr id="5" name="Group 4"/>
          <p:cNvGrpSpPr>
            <a:grpSpLocks/>
          </p:cNvGrpSpPr>
          <p:nvPr/>
        </p:nvGrpSpPr>
        <p:grpSpPr bwMode="auto">
          <a:xfrm>
            <a:off x="796836" y="2429696"/>
            <a:ext cx="7563394" cy="4313828"/>
            <a:chOff x="1477" y="5752"/>
            <a:chExt cx="10116" cy="5996"/>
          </a:xfrm>
        </p:grpSpPr>
        <p:sp>
          <p:nvSpPr>
            <p:cNvPr id="6" name="AutoShape 47"/>
            <p:cNvSpPr>
              <a:spLocks noChangeArrowheads="1"/>
            </p:cNvSpPr>
            <p:nvPr/>
          </p:nvSpPr>
          <p:spPr bwMode="auto">
            <a:xfrm flipH="1">
              <a:off x="2114" y="7870"/>
              <a:ext cx="8615" cy="2484"/>
            </a:xfrm>
            <a:prstGeom prst="rtTriangle">
              <a:avLst/>
            </a:prstGeom>
            <a:gradFill rotWithShape="1">
              <a:gsLst>
                <a:gs pos="0">
                  <a:srgbClr val="333333"/>
                </a:gs>
                <a:gs pos="100000">
                  <a:srgbClr val="C0C0C0"/>
                </a:gs>
              </a:gsLst>
              <a:lin ang="0" scaled="1"/>
            </a:gra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7" name="Oval 6"/>
            <p:cNvSpPr>
              <a:spLocks noChangeArrowheads="1"/>
            </p:cNvSpPr>
            <p:nvPr/>
          </p:nvSpPr>
          <p:spPr bwMode="auto">
            <a:xfrm>
              <a:off x="2118" y="8231"/>
              <a:ext cx="1724" cy="1827"/>
            </a:xfrm>
            <a:prstGeom prst="ellipse">
              <a:avLst/>
            </a:prstGeom>
            <a:gradFill rotWithShape="1">
              <a:gsLst>
                <a:gs pos="0">
                  <a:srgbClr val="FFCCCC"/>
                </a:gs>
                <a:gs pos="100000">
                  <a:srgbClr val="BC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8" name="Text Box 49"/>
            <p:cNvSpPr txBox="1">
              <a:spLocks noChangeArrowheads="1"/>
            </p:cNvSpPr>
            <p:nvPr/>
          </p:nvSpPr>
          <p:spPr bwMode="auto">
            <a:xfrm>
              <a:off x="2063" y="8386"/>
              <a:ext cx="1079"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 A</a:t>
              </a:r>
              <a:endParaRPr lang="en-US" sz="1400">
                <a:effectLst/>
                <a:latin typeface="Times New Roman" panose="02020603050405020304" pitchFamily="18" charset="0"/>
                <a:ea typeface="Times New Roman" panose="02020603050405020304" pitchFamily="18" charset="0"/>
              </a:endParaRPr>
            </a:p>
          </p:txBody>
        </p:sp>
        <p:sp>
          <p:nvSpPr>
            <p:cNvPr id="9" name="Text Box 50"/>
            <p:cNvSpPr txBox="1">
              <a:spLocks noChangeArrowheads="1"/>
            </p:cNvSpPr>
            <p:nvPr/>
          </p:nvSpPr>
          <p:spPr bwMode="auto">
            <a:xfrm>
              <a:off x="3202" y="8863"/>
              <a:ext cx="1078" cy="1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 D</a:t>
              </a:r>
              <a:endParaRPr lang="en-US" sz="1400">
                <a:effectLst/>
                <a:latin typeface="Times New Roman" panose="02020603050405020304" pitchFamily="18" charset="0"/>
                <a:ea typeface="Times New Roman" panose="02020603050405020304" pitchFamily="18" charset="0"/>
              </a:endParaRPr>
            </a:p>
          </p:txBody>
        </p:sp>
        <p:sp>
          <p:nvSpPr>
            <p:cNvPr id="10" name="Text Box 51"/>
            <p:cNvSpPr txBox="1">
              <a:spLocks noChangeArrowheads="1"/>
            </p:cNvSpPr>
            <p:nvPr/>
          </p:nvSpPr>
          <p:spPr bwMode="auto">
            <a:xfrm>
              <a:off x="2654" y="8272"/>
              <a:ext cx="1076"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  P</a:t>
              </a:r>
              <a:endParaRPr lang="en-US" sz="1400">
                <a:effectLst/>
                <a:latin typeface="Times New Roman" panose="02020603050405020304" pitchFamily="18" charset="0"/>
                <a:ea typeface="Times New Roman" panose="02020603050405020304" pitchFamily="18" charset="0"/>
              </a:endParaRPr>
            </a:p>
          </p:txBody>
        </p:sp>
        <p:sp>
          <p:nvSpPr>
            <p:cNvPr id="11" name="Text Box 52"/>
            <p:cNvSpPr txBox="1">
              <a:spLocks noChangeArrowheads="1"/>
            </p:cNvSpPr>
            <p:nvPr/>
          </p:nvSpPr>
          <p:spPr bwMode="auto">
            <a:xfrm>
              <a:off x="2761" y="9421"/>
              <a:ext cx="1075"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C</a:t>
              </a:r>
              <a:endParaRPr lang="en-US" sz="1400">
                <a:effectLst/>
                <a:latin typeface="Times New Roman" panose="02020603050405020304" pitchFamily="18" charset="0"/>
                <a:ea typeface="Times New Roman" panose="02020603050405020304" pitchFamily="18" charset="0"/>
              </a:endParaRPr>
            </a:p>
          </p:txBody>
        </p:sp>
        <p:sp>
          <p:nvSpPr>
            <p:cNvPr id="12" name="Text Box 53"/>
            <p:cNvSpPr txBox="1">
              <a:spLocks noChangeArrowheads="1"/>
            </p:cNvSpPr>
            <p:nvPr/>
          </p:nvSpPr>
          <p:spPr bwMode="auto">
            <a:xfrm>
              <a:off x="2600" y="8784"/>
              <a:ext cx="1078" cy="1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effectLst/>
                  <a:latin typeface="Times New Roman" panose="02020603050405020304" pitchFamily="18" charset="0"/>
                  <a:ea typeface="Times New Roman" panose="02020603050405020304" pitchFamily="18" charset="0"/>
                </a:rPr>
                <a:t> 1</a:t>
              </a:r>
              <a:endParaRPr lang="en-US" sz="1400">
                <a:effectLst/>
                <a:latin typeface="Times New Roman" panose="02020603050405020304" pitchFamily="18" charset="0"/>
                <a:ea typeface="Times New Roman" panose="02020603050405020304" pitchFamily="18" charset="0"/>
              </a:endParaRPr>
            </a:p>
          </p:txBody>
        </p:sp>
        <p:cxnSp>
          <p:nvCxnSpPr>
            <p:cNvPr id="13" name="Line 54"/>
            <p:cNvCxnSpPr>
              <a:cxnSpLocks noChangeShapeType="1"/>
            </p:cNvCxnSpPr>
            <p:nvPr/>
          </p:nvCxnSpPr>
          <p:spPr bwMode="auto">
            <a:xfrm flipV="1">
              <a:off x="2095" y="5752"/>
              <a:ext cx="0" cy="464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4" name="Oval 13"/>
            <p:cNvSpPr>
              <a:spLocks noChangeArrowheads="1"/>
            </p:cNvSpPr>
            <p:nvPr/>
          </p:nvSpPr>
          <p:spPr bwMode="auto">
            <a:xfrm>
              <a:off x="4239" y="7585"/>
              <a:ext cx="1723" cy="1827"/>
            </a:xfrm>
            <a:prstGeom prst="ellipse">
              <a:avLst/>
            </a:prstGeom>
            <a:gradFill rotWithShape="1">
              <a:gsLst>
                <a:gs pos="0">
                  <a:srgbClr val="FFFF00"/>
                </a:gs>
                <a:gs pos="100000">
                  <a:srgbClr val="657515"/>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5" name="Text Box 56"/>
            <p:cNvSpPr txBox="1">
              <a:spLocks noChangeArrowheads="1"/>
            </p:cNvSpPr>
            <p:nvPr/>
          </p:nvSpPr>
          <p:spPr bwMode="auto">
            <a:xfrm>
              <a:off x="4194" y="8259"/>
              <a:ext cx="1077"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A</a:t>
              </a:r>
              <a:endParaRPr lang="en-US" sz="1400">
                <a:effectLst/>
                <a:latin typeface="Times New Roman" panose="02020603050405020304" pitchFamily="18" charset="0"/>
                <a:ea typeface="Times New Roman" panose="02020603050405020304" pitchFamily="18" charset="0"/>
              </a:endParaRPr>
            </a:p>
          </p:txBody>
        </p:sp>
        <p:sp>
          <p:nvSpPr>
            <p:cNvPr id="16" name="Text Box 57"/>
            <p:cNvSpPr txBox="1">
              <a:spLocks noChangeArrowheads="1"/>
            </p:cNvSpPr>
            <p:nvPr/>
          </p:nvSpPr>
          <p:spPr bwMode="auto">
            <a:xfrm>
              <a:off x="5397" y="8236"/>
              <a:ext cx="1126" cy="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D</a:t>
              </a:r>
              <a:endParaRPr lang="en-US" sz="1400">
                <a:effectLst/>
                <a:latin typeface="Times New Roman" panose="02020603050405020304" pitchFamily="18" charset="0"/>
                <a:ea typeface="Times New Roman" panose="02020603050405020304" pitchFamily="18" charset="0"/>
              </a:endParaRPr>
            </a:p>
          </p:txBody>
        </p:sp>
        <p:sp>
          <p:nvSpPr>
            <p:cNvPr id="17" name="Text Box 58"/>
            <p:cNvSpPr txBox="1">
              <a:spLocks noChangeArrowheads="1"/>
            </p:cNvSpPr>
            <p:nvPr/>
          </p:nvSpPr>
          <p:spPr bwMode="auto">
            <a:xfrm>
              <a:off x="4796" y="7603"/>
              <a:ext cx="1018"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P</a:t>
              </a:r>
              <a:endParaRPr lang="en-US" sz="1400">
                <a:effectLst/>
                <a:latin typeface="Times New Roman" panose="02020603050405020304" pitchFamily="18" charset="0"/>
                <a:ea typeface="Times New Roman" panose="02020603050405020304" pitchFamily="18" charset="0"/>
              </a:endParaRPr>
            </a:p>
          </p:txBody>
        </p:sp>
        <p:sp>
          <p:nvSpPr>
            <p:cNvPr id="18" name="Text Box 59"/>
            <p:cNvSpPr txBox="1">
              <a:spLocks noChangeArrowheads="1"/>
            </p:cNvSpPr>
            <p:nvPr/>
          </p:nvSpPr>
          <p:spPr bwMode="auto">
            <a:xfrm>
              <a:off x="4795" y="8858"/>
              <a:ext cx="1078" cy="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C</a:t>
              </a:r>
              <a:endParaRPr lang="en-US" sz="1400">
                <a:effectLst/>
                <a:latin typeface="Times New Roman" panose="02020603050405020304" pitchFamily="18" charset="0"/>
                <a:ea typeface="Times New Roman" panose="02020603050405020304" pitchFamily="18" charset="0"/>
              </a:endParaRPr>
            </a:p>
          </p:txBody>
        </p:sp>
        <p:sp>
          <p:nvSpPr>
            <p:cNvPr id="19" name="Text Box 60"/>
            <p:cNvSpPr txBox="1">
              <a:spLocks noChangeArrowheads="1"/>
            </p:cNvSpPr>
            <p:nvPr/>
          </p:nvSpPr>
          <p:spPr bwMode="auto">
            <a:xfrm>
              <a:off x="4895" y="8301"/>
              <a:ext cx="1077" cy="1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effectLst/>
                  <a:latin typeface="Times New Roman" panose="02020603050405020304" pitchFamily="18" charset="0"/>
                  <a:ea typeface="Times New Roman" panose="02020603050405020304" pitchFamily="18" charset="0"/>
                </a:rPr>
                <a:t>2</a:t>
              </a:r>
              <a:endParaRPr lang="en-US" sz="1400">
                <a:effectLst/>
                <a:latin typeface="Times New Roman" panose="02020603050405020304" pitchFamily="18" charset="0"/>
                <a:ea typeface="Times New Roman" panose="02020603050405020304" pitchFamily="18" charset="0"/>
              </a:endParaRPr>
            </a:p>
          </p:txBody>
        </p:sp>
        <p:sp>
          <p:nvSpPr>
            <p:cNvPr id="20" name="Oval 19"/>
            <p:cNvSpPr>
              <a:spLocks noChangeArrowheads="1"/>
            </p:cNvSpPr>
            <p:nvPr/>
          </p:nvSpPr>
          <p:spPr bwMode="auto">
            <a:xfrm>
              <a:off x="6442" y="6954"/>
              <a:ext cx="1723" cy="1827"/>
            </a:xfrm>
            <a:prstGeom prst="ellipse">
              <a:avLst/>
            </a:prstGeom>
            <a:gradFill rotWithShape="1">
              <a:gsLst>
                <a:gs pos="0">
                  <a:srgbClr val="89FF89"/>
                </a:gs>
                <a:gs pos="100000">
                  <a:srgbClr val="006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 name="Text Box 62"/>
            <p:cNvSpPr txBox="1">
              <a:spLocks noChangeArrowheads="1"/>
            </p:cNvSpPr>
            <p:nvPr/>
          </p:nvSpPr>
          <p:spPr bwMode="auto">
            <a:xfrm>
              <a:off x="5841" y="7632"/>
              <a:ext cx="1077"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A</a:t>
              </a:r>
              <a:endParaRPr lang="en-US" sz="1400">
                <a:effectLst/>
                <a:latin typeface="Times New Roman" panose="02020603050405020304" pitchFamily="18" charset="0"/>
                <a:ea typeface="Times New Roman" panose="02020603050405020304" pitchFamily="18" charset="0"/>
              </a:endParaRPr>
            </a:p>
          </p:txBody>
        </p:sp>
        <p:sp>
          <p:nvSpPr>
            <p:cNvPr id="22" name="Text Box 63"/>
            <p:cNvSpPr txBox="1">
              <a:spLocks noChangeArrowheads="1"/>
            </p:cNvSpPr>
            <p:nvPr/>
          </p:nvSpPr>
          <p:spPr bwMode="auto">
            <a:xfrm>
              <a:off x="7627" y="7559"/>
              <a:ext cx="1077"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D</a:t>
              </a:r>
              <a:endParaRPr lang="en-US" sz="1400">
                <a:effectLst/>
                <a:latin typeface="Times New Roman" panose="02020603050405020304" pitchFamily="18" charset="0"/>
                <a:ea typeface="Times New Roman" panose="02020603050405020304" pitchFamily="18" charset="0"/>
              </a:endParaRPr>
            </a:p>
          </p:txBody>
        </p:sp>
        <p:sp>
          <p:nvSpPr>
            <p:cNvPr id="23" name="Text Box 64"/>
            <p:cNvSpPr txBox="1">
              <a:spLocks noChangeArrowheads="1"/>
            </p:cNvSpPr>
            <p:nvPr/>
          </p:nvSpPr>
          <p:spPr bwMode="auto">
            <a:xfrm>
              <a:off x="6991" y="6972"/>
              <a:ext cx="1076"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P</a:t>
              </a:r>
              <a:endParaRPr lang="en-US" sz="1400">
                <a:effectLst/>
                <a:latin typeface="Times New Roman" panose="02020603050405020304" pitchFamily="18" charset="0"/>
                <a:ea typeface="Times New Roman" panose="02020603050405020304" pitchFamily="18" charset="0"/>
              </a:endParaRPr>
            </a:p>
          </p:txBody>
        </p:sp>
        <p:sp>
          <p:nvSpPr>
            <p:cNvPr id="24" name="Text Box 65"/>
            <p:cNvSpPr txBox="1">
              <a:spLocks noChangeArrowheads="1"/>
            </p:cNvSpPr>
            <p:nvPr/>
          </p:nvSpPr>
          <p:spPr bwMode="auto">
            <a:xfrm>
              <a:off x="7137" y="8274"/>
              <a:ext cx="1076"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C</a:t>
              </a:r>
              <a:endParaRPr lang="en-US" sz="1400">
                <a:effectLst/>
                <a:latin typeface="Times New Roman" panose="02020603050405020304" pitchFamily="18" charset="0"/>
                <a:ea typeface="Times New Roman" panose="02020603050405020304" pitchFamily="18" charset="0"/>
              </a:endParaRPr>
            </a:p>
          </p:txBody>
        </p:sp>
        <p:sp>
          <p:nvSpPr>
            <p:cNvPr id="25" name="Text Box 66"/>
            <p:cNvSpPr txBox="1">
              <a:spLocks noChangeArrowheads="1"/>
            </p:cNvSpPr>
            <p:nvPr/>
          </p:nvSpPr>
          <p:spPr bwMode="auto">
            <a:xfrm>
              <a:off x="7025" y="7598"/>
              <a:ext cx="1078" cy="1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effectLst/>
                  <a:latin typeface="Times New Roman" panose="02020603050405020304" pitchFamily="18" charset="0"/>
                  <a:ea typeface="Times New Roman" panose="02020603050405020304" pitchFamily="18" charset="0"/>
                </a:rPr>
                <a:t>3</a:t>
              </a:r>
              <a:endParaRPr lang="en-US" sz="1400">
                <a:effectLst/>
                <a:latin typeface="Times New Roman" panose="02020603050405020304" pitchFamily="18" charset="0"/>
                <a:ea typeface="Times New Roman" panose="02020603050405020304" pitchFamily="18" charset="0"/>
              </a:endParaRPr>
            </a:p>
          </p:txBody>
        </p:sp>
        <p:sp>
          <p:nvSpPr>
            <p:cNvPr id="26" name="Oval 25"/>
            <p:cNvSpPr>
              <a:spLocks noChangeArrowheads="1"/>
            </p:cNvSpPr>
            <p:nvPr/>
          </p:nvSpPr>
          <p:spPr bwMode="auto">
            <a:xfrm>
              <a:off x="8645" y="6315"/>
              <a:ext cx="1723" cy="1826"/>
            </a:xfrm>
            <a:prstGeom prst="ellipse">
              <a:avLst/>
            </a:prstGeom>
            <a:gradFill rotWithShape="1">
              <a:gsLst>
                <a:gs pos="0">
                  <a:srgbClr val="5B82FF"/>
                </a:gs>
                <a:gs pos="100000">
                  <a:srgbClr val="042AA4"/>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7" name="Text Box 68"/>
            <p:cNvSpPr txBox="1">
              <a:spLocks noChangeArrowheads="1"/>
            </p:cNvSpPr>
            <p:nvPr/>
          </p:nvSpPr>
          <p:spPr bwMode="auto">
            <a:xfrm>
              <a:off x="8629" y="6905"/>
              <a:ext cx="1078"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A</a:t>
              </a:r>
              <a:endParaRPr lang="en-US" sz="1400">
                <a:effectLst/>
                <a:latin typeface="Times New Roman" panose="02020603050405020304" pitchFamily="18" charset="0"/>
                <a:ea typeface="Times New Roman" panose="02020603050405020304" pitchFamily="18" charset="0"/>
              </a:endParaRPr>
            </a:p>
          </p:txBody>
        </p:sp>
        <p:sp>
          <p:nvSpPr>
            <p:cNvPr id="28" name="Text Box 69"/>
            <p:cNvSpPr txBox="1">
              <a:spLocks noChangeArrowheads="1"/>
            </p:cNvSpPr>
            <p:nvPr/>
          </p:nvSpPr>
          <p:spPr bwMode="auto">
            <a:xfrm>
              <a:off x="9917" y="6918"/>
              <a:ext cx="1077"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D</a:t>
              </a:r>
              <a:endParaRPr lang="en-US" sz="1400">
                <a:effectLst/>
                <a:latin typeface="Times New Roman" panose="02020603050405020304" pitchFamily="18" charset="0"/>
                <a:ea typeface="Times New Roman" panose="02020603050405020304" pitchFamily="18" charset="0"/>
              </a:endParaRPr>
            </a:p>
          </p:txBody>
        </p:sp>
        <p:sp>
          <p:nvSpPr>
            <p:cNvPr id="29" name="Text Box 70"/>
            <p:cNvSpPr txBox="1">
              <a:spLocks noChangeArrowheads="1"/>
            </p:cNvSpPr>
            <p:nvPr/>
          </p:nvSpPr>
          <p:spPr bwMode="auto">
            <a:xfrm>
              <a:off x="9125" y="6303"/>
              <a:ext cx="1077"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P</a:t>
              </a:r>
              <a:endParaRPr lang="en-US" sz="1400">
                <a:effectLst/>
                <a:latin typeface="Times New Roman" panose="02020603050405020304" pitchFamily="18" charset="0"/>
                <a:ea typeface="Times New Roman" panose="02020603050405020304" pitchFamily="18" charset="0"/>
              </a:endParaRPr>
            </a:p>
          </p:txBody>
        </p:sp>
        <p:sp>
          <p:nvSpPr>
            <p:cNvPr id="30" name="Text Box 71"/>
            <p:cNvSpPr txBox="1">
              <a:spLocks noChangeArrowheads="1"/>
            </p:cNvSpPr>
            <p:nvPr/>
          </p:nvSpPr>
          <p:spPr bwMode="auto">
            <a:xfrm>
              <a:off x="9220" y="7609"/>
              <a:ext cx="1077" cy="1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solidFill>
                    <a:srgbClr val="FFFFFF"/>
                  </a:solidFill>
                  <a:effectLst/>
                  <a:latin typeface="Times New Roman" panose="02020603050405020304" pitchFamily="18" charset="0"/>
                  <a:ea typeface="Times New Roman" panose="02020603050405020304" pitchFamily="18" charset="0"/>
                </a:rPr>
                <a:t>C</a:t>
              </a:r>
              <a:endParaRPr lang="en-US" sz="1400">
                <a:effectLst/>
                <a:latin typeface="Times New Roman" panose="02020603050405020304" pitchFamily="18" charset="0"/>
                <a:ea typeface="Times New Roman" panose="02020603050405020304" pitchFamily="18" charset="0"/>
              </a:endParaRPr>
            </a:p>
          </p:txBody>
        </p:sp>
        <p:sp>
          <p:nvSpPr>
            <p:cNvPr id="31" name="Text Box 72"/>
            <p:cNvSpPr txBox="1">
              <a:spLocks noChangeArrowheads="1"/>
            </p:cNvSpPr>
            <p:nvPr/>
          </p:nvSpPr>
          <p:spPr bwMode="auto">
            <a:xfrm>
              <a:off x="9238" y="6930"/>
              <a:ext cx="1076"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1300" b="1">
                  <a:effectLst/>
                  <a:latin typeface="Times New Roman" panose="02020603050405020304" pitchFamily="18" charset="0"/>
                  <a:ea typeface="Times New Roman" panose="02020603050405020304" pitchFamily="18" charset="0"/>
                </a:rPr>
                <a:t>4</a:t>
              </a:r>
              <a:endParaRPr lang="en-US" sz="1400">
                <a:effectLst/>
                <a:latin typeface="Times New Roman" panose="02020603050405020304" pitchFamily="18" charset="0"/>
                <a:ea typeface="Times New Roman" panose="02020603050405020304" pitchFamily="18" charset="0"/>
              </a:endParaRPr>
            </a:p>
          </p:txBody>
        </p:sp>
        <p:sp>
          <p:nvSpPr>
            <p:cNvPr id="32" name="Text Box 73"/>
            <p:cNvSpPr txBox="1">
              <a:spLocks noChangeArrowheads="1"/>
            </p:cNvSpPr>
            <p:nvPr/>
          </p:nvSpPr>
          <p:spPr bwMode="auto">
            <a:xfrm>
              <a:off x="1477" y="5973"/>
              <a:ext cx="862" cy="2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vert270" wrap="square" lIns="91440" tIns="45720" rIns="91440" bIns="45720" anchor="t" anchorCtr="0" upright="1">
              <a:noAutofit/>
            </a:bodyPr>
            <a:lstStyle/>
            <a:p>
              <a:pPr indent="431800" algn="ctr">
                <a:spcBef>
                  <a:spcPts val="600"/>
                </a:spcBef>
                <a:spcAft>
                  <a:spcPts val="0"/>
                </a:spcAft>
              </a:pPr>
              <a:r>
                <a:rPr lang="en-US" sz="900" i="1">
                  <a:effectLst/>
                  <a:latin typeface="Arial" panose="020B0604020202020204" pitchFamily="34" charset="0"/>
                  <a:ea typeface="Times New Roman" panose="02020603050405020304" pitchFamily="18" charset="0"/>
                </a:rPr>
                <a:t>Chất lượng</a:t>
              </a:r>
              <a:endParaRPr lang="en-US" sz="1400">
                <a:effectLst/>
                <a:latin typeface="Times New Roman" panose="02020603050405020304" pitchFamily="18" charset="0"/>
                <a:ea typeface="Times New Roman" panose="02020603050405020304" pitchFamily="18" charset="0"/>
              </a:endParaRPr>
            </a:p>
          </p:txBody>
        </p:sp>
        <p:cxnSp>
          <p:nvCxnSpPr>
            <p:cNvPr id="33" name="Line 74"/>
            <p:cNvCxnSpPr>
              <a:cxnSpLocks noChangeShapeType="1"/>
            </p:cNvCxnSpPr>
            <p:nvPr/>
          </p:nvCxnSpPr>
          <p:spPr bwMode="auto">
            <a:xfrm>
              <a:off x="2114" y="10390"/>
              <a:ext cx="904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4" name="Text Box 75"/>
            <p:cNvSpPr txBox="1">
              <a:spLocks noChangeArrowheads="1"/>
            </p:cNvSpPr>
            <p:nvPr/>
          </p:nvSpPr>
          <p:spPr bwMode="auto">
            <a:xfrm>
              <a:off x="9298" y="10507"/>
              <a:ext cx="2295"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indent="431800" algn="just">
                <a:spcBef>
                  <a:spcPts val="600"/>
                </a:spcBef>
                <a:spcAft>
                  <a:spcPts val="0"/>
                </a:spcAft>
              </a:pPr>
              <a:r>
                <a:rPr lang="en-US" sz="900" i="1">
                  <a:effectLst/>
                  <a:latin typeface="Arial" panose="020B0604020202020204" pitchFamily="34" charset="0"/>
                  <a:ea typeface="Times New Roman" panose="02020603050405020304" pitchFamily="18" charset="0"/>
                </a:rPr>
                <a:t>Thời gian</a:t>
              </a:r>
              <a:endParaRPr lang="en-US" sz="1400">
                <a:effectLst/>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307830049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8012" y="796839"/>
            <a:ext cx="8321039" cy="5293757"/>
          </a:xfrm>
          <a:prstGeom prst="rect">
            <a:avLst/>
          </a:prstGeom>
        </p:spPr>
        <p:txBody>
          <a:bodyPr wrap="square">
            <a:spAutoFit/>
          </a:bodyPr>
          <a:lstStyle/>
          <a:p>
            <a:pPr algn="just"/>
            <a:r>
              <a:rPr lang="en-US" sz="2600" dirty="0" smtClean="0">
                <a:latin typeface="Times New Roman" panose="02020603050405020304" pitchFamily="18" charset="0"/>
                <a:cs typeface="Times New Roman" panose="02020603050405020304" pitchFamily="18" charset="0"/>
              </a:rPr>
              <a:t>	</a:t>
            </a:r>
            <a:r>
              <a:rPr lang="es-BO" sz="2600" b="1" i="1" dirty="0" smtClean="0">
                <a:latin typeface="Times New Roman" panose="02020603050405020304" pitchFamily="18" charset="0"/>
                <a:cs typeface="Times New Roman" panose="02020603050405020304" pitchFamily="18" charset="0"/>
              </a:rPr>
              <a:t>2.1.6. </a:t>
            </a:r>
            <a:r>
              <a:rPr lang="es-BO" sz="2600" b="1" i="1" dirty="0" err="1" smtClean="0">
                <a:latin typeface="Times New Roman" panose="02020603050405020304" pitchFamily="18" charset="0"/>
                <a:cs typeface="Times New Roman" panose="02020603050405020304" pitchFamily="18" charset="0"/>
              </a:rPr>
              <a:t>Công</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cụ</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kiểm</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tra</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và</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đánh</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giá</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của</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quản</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lý</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chất</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lượng</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tổng</a:t>
            </a:r>
            <a:r>
              <a:rPr lang="es-BO" sz="2600" b="1" i="1" dirty="0" smtClean="0">
                <a:latin typeface="Times New Roman" panose="02020603050405020304" pitchFamily="18" charset="0"/>
                <a:cs typeface="Times New Roman" panose="02020603050405020304" pitchFamily="18" charset="0"/>
              </a:rPr>
              <a:t> </a:t>
            </a:r>
            <a:r>
              <a:rPr lang="es-BO" sz="2600" b="1" i="1" dirty="0" err="1" smtClean="0">
                <a:latin typeface="Times New Roman" panose="02020603050405020304" pitchFamily="18" charset="0"/>
                <a:cs typeface="Times New Roman" panose="02020603050405020304" pitchFamily="18" charset="0"/>
              </a:rPr>
              <a:t>thể</a:t>
            </a:r>
            <a:endParaRPr lang="es-BO" sz="2600" b="1" i="1" dirty="0" smtClean="0">
              <a:latin typeface="Times New Roman" panose="02020603050405020304" pitchFamily="18" charset="0"/>
              <a:cs typeface="Times New Roman" panose="02020603050405020304" pitchFamily="18" charset="0"/>
            </a:endParaRPr>
          </a:p>
          <a:p>
            <a:pPr algn="just"/>
            <a:r>
              <a:rPr lang="es-BO" sz="2600" dirty="0" smtClean="0">
                <a:latin typeface="Times New Roman" panose="02020603050405020304" pitchFamily="18" charset="0"/>
                <a:cs typeface="Times New Roman" panose="02020603050405020304" pitchFamily="18" charset="0"/>
              </a:rPr>
              <a:t>	QLCLTT </a:t>
            </a:r>
            <a:r>
              <a:rPr lang="es-BO" sz="2600" dirty="0" err="1">
                <a:latin typeface="Times New Roman" panose="02020603050405020304" pitchFamily="18" charset="0"/>
                <a:cs typeface="Times New Roman" panose="02020603050405020304" pitchFamily="18" charset="0"/>
              </a:rPr>
              <a:t>thường</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sử</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dụng</a:t>
            </a:r>
            <a:r>
              <a:rPr lang="es-BO" sz="2600" dirty="0">
                <a:latin typeface="Times New Roman" panose="02020603050405020304" pitchFamily="18" charset="0"/>
                <a:cs typeface="Times New Roman" panose="02020603050405020304" pitchFamily="18" charset="0"/>
              </a:rPr>
              <a:t> 7 </a:t>
            </a:r>
            <a:r>
              <a:rPr lang="es-BO" sz="2600" dirty="0" err="1">
                <a:latin typeface="Times New Roman" panose="02020603050405020304" pitchFamily="18" charset="0"/>
                <a:cs typeface="Times New Roman" panose="02020603050405020304" pitchFamily="18" charset="0"/>
              </a:rPr>
              <a:t>công</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cụ</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sau</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đây</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để</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kiểm</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soát</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và</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đánh</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giá</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hiệu</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quả</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quản</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lý</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chất</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lượng</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của</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một</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tổ</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chức</a:t>
            </a:r>
            <a:r>
              <a:rPr lang="es-BO" sz="2600" dirty="0">
                <a:latin typeface="Times New Roman" panose="02020603050405020304" pitchFamily="18" charset="0"/>
                <a:cs typeface="Times New Roman" panose="02020603050405020304" pitchFamily="18" charset="0"/>
              </a:rPr>
              <a:t>: </a:t>
            </a:r>
            <a:endParaRPr lang="es-BO" sz="2600" dirty="0" smtClean="0">
              <a:latin typeface="Times New Roman" panose="02020603050405020304" pitchFamily="18" charset="0"/>
              <a:cs typeface="Times New Roman" panose="02020603050405020304" pitchFamily="18" charset="0"/>
            </a:endParaRPr>
          </a:p>
          <a:p>
            <a:pPr algn="just"/>
            <a:r>
              <a:rPr lang="es-BO" sz="2600" dirty="0">
                <a:latin typeface="Times New Roman" panose="02020603050405020304" pitchFamily="18" charset="0"/>
                <a:cs typeface="Times New Roman" panose="02020603050405020304" pitchFamily="18" charset="0"/>
              </a:rPr>
              <a:t>	</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P</a:t>
            </a:r>
            <a:r>
              <a:rPr lang="es-BO" sz="2600" dirty="0" err="1" smtClean="0">
                <a:latin typeface="Times New Roman" panose="02020603050405020304" pitchFamily="18" charset="0"/>
                <a:cs typeface="Times New Roman" panose="02020603050405020304" pitchFamily="18" charset="0"/>
              </a:rPr>
              <a:t>hiếu</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kiểm</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tra</a:t>
            </a:r>
            <a:r>
              <a:rPr lang="es-BO" sz="2600" dirty="0">
                <a:latin typeface="Times New Roman" panose="02020603050405020304" pitchFamily="18" charset="0"/>
                <a:cs typeface="Times New Roman" panose="02020603050405020304" pitchFamily="18" charset="0"/>
              </a:rPr>
              <a:t>, </a:t>
            </a:r>
            <a:endParaRPr lang="es-BO" sz="2600" dirty="0" smtClean="0">
              <a:latin typeface="Times New Roman" panose="02020603050405020304" pitchFamily="18" charset="0"/>
              <a:cs typeface="Times New Roman" panose="02020603050405020304" pitchFamily="18" charset="0"/>
            </a:endParaRPr>
          </a:p>
          <a:p>
            <a:pPr algn="just"/>
            <a:r>
              <a:rPr lang="es-BO" sz="2600" dirty="0">
                <a:latin typeface="Times New Roman" panose="02020603050405020304" pitchFamily="18" charset="0"/>
                <a:cs typeface="Times New Roman" panose="02020603050405020304" pitchFamily="18" charset="0"/>
              </a:rPr>
              <a:t>	</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S</a:t>
            </a:r>
            <a:r>
              <a:rPr lang="es-BO" sz="2600" dirty="0" err="1" smtClean="0">
                <a:latin typeface="Times New Roman" panose="02020603050405020304" pitchFamily="18" charset="0"/>
                <a:cs typeface="Times New Roman" panose="02020603050405020304" pitchFamily="18" charset="0"/>
              </a:rPr>
              <a:t>ơ</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đồ</a:t>
            </a:r>
            <a:r>
              <a:rPr lang="es-BO" sz="2600" dirty="0">
                <a:latin typeface="Times New Roman" panose="02020603050405020304" pitchFamily="18" charset="0"/>
                <a:cs typeface="Times New Roman" panose="02020603050405020304" pitchFamily="18" charset="0"/>
              </a:rPr>
              <a:t> Pareto, </a:t>
            </a:r>
            <a:endParaRPr lang="es-BO" sz="2600" dirty="0" smtClean="0">
              <a:latin typeface="Times New Roman" panose="02020603050405020304" pitchFamily="18" charset="0"/>
              <a:cs typeface="Times New Roman" panose="02020603050405020304" pitchFamily="18" charset="0"/>
            </a:endParaRPr>
          </a:p>
          <a:p>
            <a:pPr algn="just"/>
            <a:r>
              <a:rPr lang="es-BO" sz="2600" dirty="0">
                <a:latin typeface="Times New Roman" panose="02020603050405020304" pitchFamily="18" charset="0"/>
                <a:cs typeface="Times New Roman" panose="02020603050405020304" pitchFamily="18" charset="0"/>
              </a:rPr>
              <a:t>	</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B</a:t>
            </a:r>
            <a:r>
              <a:rPr lang="es-BO" sz="2600" dirty="0" err="1" smtClean="0">
                <a:latin typeface="Times New Roman" panose="02020603050405020304" pitchFamily="18" charset="0"/>
                <a:cs typeface="Times New Roman" panose="02020603050405020304" pitchFamily="18" charset="0"/>
              </a:rPr>
              <a:t>iểu</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đồ</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tần</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suất</a:t>
            </a:r>
            <a:r>
              <a:rPr lang="es-BO" sz="2600" dirty="0">
                <a:latin typeface="Times New Roman" panose="02020603050405020304" pitchFamily="18" charset="0"/>
                <a:cs typeface="Times New Roman" panose="02020603050405020304" pitchFamily="18" charset="0"/>
              </a:rPr>
              <a:t>, </a:t>
            </a:r>
            <a:endParaRPr lang="es-BO" sz="2600" dirty="0" smtClean="0">
              <a:latin typeface="Times New Roman" panose="02020603050405020304" pitchFamily="18" charset="0"/>
              <a:cs typeface="Times New Roman" panose="02020603050405020304" pitchFamily="18" charset="0"/>
            </a:endParaRPr>
          </a:p>
          <a:p>
            <a:pPr algn="just"/>
            <a:r>
              <a:rPr lang="es-BO" sz="2600" dirty="0">
                <a:latin typeface="Times New Roman" panose="02020603050405020304" pitchFamily="18" charset="0"/>
                <a:cs typeface="Times New Roman" panose="02020603050405020304" pitchFamily="18" charset="0"/>
              </a:rPr>
              <a:t>	</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B</a:t>
            </a:r>
            <a:r>
              <a:rPr lang="es-BO" sz="2600" dirty="0" err="1" smtClean="0">
                <a:latin typeface="Times New Roman" panose="02020603050405020304" pitchFamily="18" charset="0"/>
                <a:cs typeface="Times New Roman" panose="02020603050405020304" pitchFamily="18" charset="0"/>
              </a:rPr>
              <a:t>iểu</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đồ</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phân</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tán</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lưu</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đồ</a:t>
            </a:r>
            <a:r>
              <a:rPr lang="es-BO" sz="2600" dirty="0">
                <a:latin typeface="Times New Roman" panose="02020603050405020304" pitchFamily="18" charset="0"/>
                <a:cs typeface="Times New Roman" panose="02020603050405020304" pitchFamily="18" charset="0"/>
              </a:rPr>
              <a:t>, </a:t>
            </a:r>
            <a:endParaRPr lang="es-BO" sz="2600" dirty="0" smtClean="0">
              <a:latin typeface="Times New Roman" panose="02020603050405020304" pitchFamily="18" charset="0"/>
              <a:cs typeface="Times New Roman" panose="02020603050405020304" pitchFamily="18" charset="0"/>
            </a:endParaRPr>
          </a:p>
          <a:p>
            <a:pPr algn="just"/>
            <a:r>
              <a:rPr lang="es-BO" sz="2600" dirty="0">
                <a:latin typeface="Times New Roman" panose="02020603050405020304" pitchFamily="18" charset="0"/>
                <a:cs typeface="Times New Roman" panose="02020603050405020304" pitchFamily="18" charset="0"/>
              </a:rPr>
              <a:t>	</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B</a:t>
            </a:r>
            <a:r>
              <a:rPr lang="es-BO" sz="2600" dirty="0" err="1" smtClean="0">
                <a:latin typeface="Times New Roman" panose="02020603050405020304" pitchFamily="18" charset="0"/>
                <a:cs typeface="Times New Roman" panose="02020603050405020304" pitchFamily="18" charset="0"/>
              </a:rPr>
              <a:t>iểu</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đồ</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kiểm</a:t>
            </a:r>
            <a:r>
              <a:rPr lang="es-BO" sz="2600" dirty="0">
                <a:latin typeface="Times New Roman" panose="02020603050405020304" pitchFamily="18" charset="0"/>
                <a:cs typeface="Times New Roman" panose="02020603050405020304" pitchFamily="18" charset="0"/>
              </a:rPr>
              <a:t> </a:t>
            </a:r>
            <a:r>
              <a:rPr lang="es-BO" sz="2600" dirty="0" err="1" smtClean="0">
                <a:latin typeface="Times New Roman" panose="02020603050405020304" pitchFamily="18" charset="0"/>
                <a:cs typeface="Times New Roman" panose="02020603050405020304" pitchFamily="18" charset="0"/>
              </a:rPr>
              <a:t>soát</a:t>
            </a:r>
            <a:endParaRPr lang="es-BO" sz="2600" dirty="0">
              <a:latin typeface="Times New Roman" panose="02020603050405020304" pitchFamily="18" charset="0"/>
              <a:cs typeface="Times New Roman" panose="02020603050405020304" pitchFamily="18" charset="0"/>
            </a:endParaRPr>
          </a:p>
          <a:p>
            <a:pPr algn="just"/>
            <a:r>
              <a:rPr lang="es-BO" sz="2600" dirty="0">
                <a:latin typeface="Times New Roman" panose="02020603050405020304" pitchFamily="18" charset="0"/>
                <a:cs typeface="Times New Roman" panose="02020603050405020304" pitchFamily="18" charset="0"/>
              </a:rPr>
              <a:t>	</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S</a:t>
            </a:r>
            <a:r>
              <a:rPr lang="es-BO" sz="2600" dirty="0" err="1" smtClean="0">
                <a:latin typeface="Times New Roman" panose="02020603050405020304" pitchFamily="18" charset="0"/>
                <a:cs typeface="Times New Roman" panose="02020603050405020304" pitchFamily="18" charset="0"/>
              </a:rPr>
              <a:t>ơ</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đồ</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nhân</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quả</a:t>
            </a:r>
            <a:r>
              <a:rPr lang="es-BO" sz="2600" dirty="0">
                <a:latin typeface="Times New Roman" panose="02020603050405020304" pitchFamily="18" charset="0"/>
                <a:cs typeface="Times New Roman" panose="02020603050405020304" pitchFamily="18" charset="0"/>
              </a:rPr>
              <a:t>. </a:t>
            </a:r>
            <a:endParaRPr lang="es-BO" sz="2600" dirty="0" smtClean="0">
              <a:latin typeface="Times New Roman" panose="02020603050405020304" pitchFamily="18" charset="0"/>
              <a:cs typeface="Times New Roman" panose="02020603050405020304" pitchFamily="18" charset="0"/>
            </a:endParaRPr>
          </a:p>
          <a:p>
            <a:pPr algn="just"/>
            <a:r>
              <a:rPr lang="es-BO" sz="2600" dirty="0">
                <a:latin typeface="Times New Roman" panose="02020603050405020304" pitchFamily="18" charset="0"/>
                <a:cs typeface="Times New Roman" panose="02020603050405020304" pitchFamily="18" charset="0"/>
              </a:rPr>
              <a:t>	</a:t>
            </a:r>
            <a:r>
              <a:rPr lang="es-BO" sz="2600" dirty="0" err="1" smtClean="0">
                <a:latin typeface="Times New Roman" panose="02020603050405020304" pitchFamily="18" charset="0"/>
                <a:cs typeface="Times New Roman" panose="02020603050405020304" pitchFamily="18" charset="0"/>
              </a:rPr>
              <a:t>Ngoài</a:t>
            </a:r>
            <a:r>
              <a:rPr lang="es-BO" sz="2600" dirty="0" smtClean="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ra</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đôi</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khi</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còn</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sử</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dụng</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một</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số</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công</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cụ</a:t>
            </a:r>
            <a:r>
              <a:rPr lang="es-BO" sz="2600" dirty="0">
                <a:latin typeface="Times New Roman" panose="02020603050405020304" pitchFamily="18" charset="0"/>
                <a:cs typeface="Times New Roman" panose="02020603050405020304" pitchFamily="18" charset="0"/>
              </a:rPr>
              <a:t> </a:t>
            </a:r>
            <a:r>
              <a:rPr lang="es-BO" sz="2600" dirty="0" err="1">
                <a:latin typeface="Times New Roman" panose="02020603050405020304" pitchFamily="18" charset="0"/>
                <a:cs typeface="Times New Roman" panose="02020603050405020304" pitchFamily="18" charset="0"/>
              </a:rPr>
              <a:t>khác</a:t>
            </a:r>
            <a:r>
              <a:rPr lang="es-BO" sz="2600" dirty="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a:p>
            <a:pPr algn="just"/>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04695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3"/>
          <p:cNvPicPr>
            <a:picLocks noChangeAspect="1"/>
          </p:cNvPicPr>
          <p:nvPr/>
        </p:nvPicPr>
        <p:blipFill>
          <a:blip r:embed="rId2">
            <a:extLst>
              <a:ext uri="{28A0092B-C50C-407E-A947-70E740481C1C}">
                <a14:useLocalDpi xmlns:a14="http://schemas.microsoft.com/office/drawing/2010/main" val="0"/>
              </a:ext>
            </a:extLst>
          </a:blip>
          <a:srcRect t="12736" b="12736"/>
          <a:stretch>
            <a:fillRect/>
          </a:stretch>
        </p:blipFill>
        <p:spPr>
          <a:xfrm>
            <a:off x="0" y="-870732"/>
            <a:ext cx="9144000" cy="4254500"/>
          </a:xfrm>
          <a:prstGeom prst="rect">
            <a:avLst/>
          </a:prstGeom>
        </p:spPr>
      </p:pic>
      <p:sp>
        <p:nvSpPr>
          <p:cNvPr id="5" name="Content Placeholder 2">
            <a:extLst>
              <a:ext uri="{FF2B5EF4-FFF2-40B4-BE49-F238E27FC236}">
                <a16:creationId xmlns:a16="http://schemas.microsoft.com/office/drawing/2014/main" id="{2B2EE3E6-2E9C-074A-82DB-939916A22B95}"/>
              </a:ext>
            </a:extLst>
          </p:cNvPr>
          <p:cNvSpPr txBox="1">
            <a:spLocks/>
          </p:cNvSpPr>
          <p:nvPr/>
        </p:nvSpPr>
        <p:spPr>
          <a:xfrm>
            <a:off x="6096" y="3352800"/>
            <a:ext cx="9137904" cy="359886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Tx/>
              <a:buNone/>
            </a:pPr>
            <a:r>
              <a:rPr lang="en-US" altLang="en-US" sz="2600" dirty="0" smtClean="0">
                <a:solidFill>
                  <a:srgbClr val="FF0000"/>
                </a:solidFill>
                <a:latin typeface="Times New Roman" pitchFamily="18" charset="0"/>
                <a:cs typeface="Times New Roman" pitchFamily="18" charset="0"/>
              </a:rPr>
              <a:t>		</a:t>
            </a:r>
            <a:r>
              <a:rPr lang="en-US" altLang="en-US" sz="2600" b="1" dirty="0" err="1" smtClean="0">
                <a:latin typeface="Times New Roman" pitchFamily="18" charset="0"/>
                <a:cs typeface="Times New Roman" pitchFamily="18" charset="0"/>
              </a:rPr>
              <a:t>Quan</a:t>
            </a:r>
            <a:r>
              <a:rPr lang="en-US" altLang="en-US" sz="2600" b="1" dirty="0" smtClean="0">
                <a:latin typeface="Times New Roman" pitchFamily="18" charset="0"/>
                <a:cs typeface="Times New Roman" pitchFamily="18" charset="0"/>
              </a:rPr>
              <a:t> </a:t>
            </a:r>
            <a:r>
              <a:rPr lang="en-US" altLang="en-US" sz="2600" b="1" dirty="0" err="1" smtClean="0">
                <a:latin typeface="Times New Roman" pitchFamily="18" charset="0"/>
                <a:cs typeface="Times New Roman" pitchFamily="18" charset="0"/>
              </a:rPr>
              <a:t>điểm</a:t>
            </a:r>
            <a:r>
              <a:rPr lang="en-US" altLang="en-US" sz="2600" b="1" dirty="0" smtClean="0">
                <a:latin typeface="Times New Roman" pitchFamily="18" charset="0"/>
                <a:cs typeface="Times New Roman" pitchFamily="18" charset="0"/>
              </a:rPr>
              <a:t> 2:</a:t>
            </a:r>
          </a:p>
          <a:p>
            <a:pPr>
              <a:buFontTx/>
              <a:buNone/>
            </a:pPr>
            <a:r>
              <a:rPr lang="en-US" altLang="en-US" sz="2600" dirty="0" smtClean="0">
                <a:solidFill>
                  <a:srgbClr val="FF0000"/>
                </a:solidFill>
                <a:latin typeface="Times New Roman" pitchFamily="18" charset="0"/>
                <a:cs typeface="Times New Roman" pitchFamily="18" charset="0"/>
              </a:rPr>
              <a:t>			GD = </a:t>
            </a:r>
            <a:r>
              <a:rPr lang="en-US" altLang="en-US" sz="2600" dirty="0" err="1" smtClean="0">
                <a:solidFill>
                  <a:srgbClr val="FF0000"/>
                </a:solidFill>
                <a:latin typeface="Times New Roman" pitchFamily="18" charset="0"/>
                <a:cs typeface="Times New Roman" pitchFamily="18" charset="0"/>
              </a:rPr>
              <a:t>nhân</a:t>
            </a:r>
            <a:r>
              <a:rPr lang="en-US" altLang="en-US" sz="2600" dirty="0" smtClean="0">
                <a:solidFill>
                  <a:srgbClr val="FF0000"/>
                </a:solidFill>
                <a:latin typeface="Times New Roman" pitchFamily="18" charset="0"/>
                <a:cs typeface="Times New Roman" pitchFamily="18" charset="0"/>
              </a:rPr>
              <a:t> </a:t>
            </a:r>
            <a:r>
              <a:rPr lang="en-US" altLang="en-US" sz="2600" dirty="0" err="1" smtClean="0">
                <a:solidFill>
                  <a:srgbClr val="FF0000"/>
                </a:solidFill>
                <a:latin typeface="Times New Roman" pitchFamily="18" charset="0"/>
                <a:cs typeface="Times New Roman" pitchFamily="18" charset="0"/>
              </a:rPr>
              <a:t>cách</a:t>
            </a:r>
            <a:r>
              <a:rPr lang="en-US" altLang="en-US" sz="2600" dirty="0" smtClean="0">
                <a:solidFill>
                  <a:srgbClr val="FF0000"/>
                </a:solidFill>
                <a:latin typeface="Times New Roman" pitchFamily="18" charset="0"/>
                <a:cs typeface="Times New Roman" pitchFamily="18" charset="0"/>
              </a:rPr>
              <a:t> + </a:t>
            </a:r>
            <a:r>
              <a:rPr lang="en-US" altLang="en-US" sz="2600" dirty="0" err="1" smtClean="0">
                <a:solidFill>
                  <a:srgbClr val="FF0000"/>
                </a:solidFill>
                <a:latin typeface="Times New Roman" pitchFamily="18" charset="0"/>
                <a:cs typeface="Times New Roman" pitchFamily="18" charset="0"/>
              </a:rPr>
              <a:t>nhân</a:t>
            </a:r>
            <a:r>
              <a:rPr lang="en-US" altLang="en-US" sz="2600" dirty="0" smtClean="0">
                <a:solidFill>
                  <a:srgbClr val="FF0000"/>
                </a:solidFill>
                <a:latin typeface="Times New Roman" pitchFamily="18" charset="0"/>
                <a:cs typeface="Times New Roman" pitchFamily="18" charset="0"/>
              </a:rPr>
              <a:t> </a:t>
            </a:r>
            <a:r>
              <a:rPr lang="en-US" altLang="en-US" sz="2600" dirty="0" err="1" smtClean="0">
                <a:solidFill>
                  <a:srgbClr val="FF0000"/>
                </a:solidFill>
                <a:latin typeface="Times New Roman" pitchFamily="18" charset="0"/>
                <a:cs typeface="Times New Roman" pitchFamily="18" charset="0"/>
              </a:rPr>
              <a:t>lực</a:t>
            </a:r>
            <a:r>
              <a:rPr lang="en-US" altLang="en-US" sz="2600" dirty="0" smtClean="0">
                <a:solidFill>
                  <a:srgbClr val="FF0000"/>
                </a:solidFill>
                <a:latin typeface="Times New Roman" pitchFamily="18" charset="0"/>
                <a:cs typeface="Times New Roman" pitchFamily="18" charset="0"/>
              </a:rPr>
              <a:t> + </a:t>
            </a:r>
            <a:r>
              <a:rPr lang="en-US" altLang="en-US" sz="2600" dirty="0" err="1" smtClean="0">
                <a:solidFill>
                  <a:srgbClr val="FF0000"/>
                </a:solidFill>
                <a:latin typeface="Times New Roman" pitchFamily="18" charset="0"/>
                <a:cs typeface="Times New Roman" pitchFamily="18" charset="0"/>
              </a:rPr>
              <a:t>nhân</a:t>
            </a:r>
            <a:r>
              <a:rPr lang="en-US" altLang="en-US" sz="2600" dirty="0" smtClean="0">
                <a:solidFill>
                  <a:srgbClr val="FF0000"/>
                </a:solidFill>
                <a:latin typeface="Times New Roman" pitchFamily="18" charset="0"/>
                <a:cs typeface="Times New Roman" pitchFamily="18" charset="0"/>
              </a:rPr>
              <a:t> </a:t>
            </a:r>
            <a:r>
              <a:rPr lang="en-US" altLang="en-US" sz="2600" dirty="0" err="1" smtClean="0">
                <a:solidFill>
                  <a:srgbClr val="FF0000"/>
                </a:solidFill>
                <a:latin typeface="Times New Roman" pitchFamily="18" charset="0"/>
                <a:cs typeface="Times New Roman" pitchFamily="18" charset="0"/>
              </a:rPr>
              <a:t>tài</a:t>
            </a:r>
            <a:endParaRPr lang="en-US" altLang="en-US" sz="2600" dirty="0" smtClean="0">
              <a:solidFill>
                <a:srgbClr val="FF0000"/>
              </a:solidFill>
              <a:latin typeface="Times New Roman" pitchFamily="18" charset="0"/>
              <a:cs typeface="Times New Roman" pitchFamily="18" charset="0"/>
            </a:endParaRPr>
          </a:p>
          <a:p>
            <a:pPr>
              <a:buFontTx/>
              <a:buNone/>
            </a:pP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Quy</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mầm</a:t>
            </a:r>
            <a:r>
              <a:rPr lang="en-US" altLang="en-US" sz="2600" dirty="0" smtClean="0">
                <a:latin typeface="Times New Roman" pitchFamily="18" charset="0"/>
                <a:cs typeface="Times New Roman" pitchFamily="18" charset="0"/>
              </a:rPr>
              <a:t> non </a:t>
            </a:r>
            <a:r>
              <a:rPr lang="en-US" altLang="en-US" sz="2600" dirty="0" err="1" smtClean="0">
                <a:latin typeface="Times New Roman" pitchFamily="18" charset="0"/>
                <a:cs typeface="Times New Roman" pitchFamily="18" charset="0"/>
              </a:rPr>
              <a:t>tất</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thành</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nhân</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cách</a:t>
            </a:r>
            <a:endParaRPr lang="en-US" altLang="en-US" sz="2600" dirty="0" smtClean="0">
              <a:latin typeface="Times New Roman" pitchFamily="18" charset="0"/>
              <a:cs typeface="Times New Roman" pitchFamily="18" charset="0"/>
            </a:endParaRPr>
          </a:p>
          <a:p>
            <a:pPr>
              <a:buFontTx/>
              <a:buNone/>
            </a:pP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Quy</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phổ</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thông</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tất</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thành</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dân</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trí</a:t>
            </a:r>
            <a:endParaRPr lang="en-US" altLang="en-US" sz="2600" dirty="0" smtClean="0">
              <a:latin typeface="Times New Roman" pitchFamily="18" charset="0"/>
              <a:cs typeface="Times New Roman" pitchFamily="18" charset="0"/>
            </a:endParaRPr>
          </a:p>
          <a:p>
            <a:pPr>
              <a:buFontTx/>
              <a:buNone/>
            </a:pP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Quy</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chuyên</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nghiệp</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tất</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thành</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nhân</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lực</a:t>
            </a:r>
            <a:endParaRPr lang="en-US" altLang="en-US" sz="2600" dirty="0" smtClean="0">
              <a:latin typeface="Times New Roman" pitchFamily="18" charset="0"/>
              <a:cs typeface="Times New Roman" pitchFamily="18" charset="0"/>
            </a:endParaRPr>
          </a:p>
          <a:p>
            <a:pPr>
              <a:buFontTx/>
              <a:buNone/>
            </a:pP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Quy</a:t>
            </a:r>
            <a:r>
              <a:rPr lang="en-US" altLang="en-US" sz="2600" dirty="0" smtClean="0">
                <a:latin typeface="Times New Roman" pitchFamily="18" charset="0"/>
                <a:cs typeface="Times New Roman" pitchFamily="18" charset="0"/>
              </a:rPr>
              <a:t> CĐ – ĐH </a:t>
            </a:r>
            <a:r>
              <a:rPr lang="en-US" altLang="en-US" sz="2600" dirty="0" err="1" smtClean="0">
                <a:latin typeface="Times New Roman" pitchFamily="18" charset="0"/>
                <a:cs typeface="Times New Roman" pitchFamily="18" charset="0"/>
              </a:rPr>
              <a:t>tất</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thành</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nhân</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tài</a:t>
            </a:r>
            <a:endParaRPr lang="en-US" altLang="en-US" sz="2600" dirty="0" smtClean="0">
              <a:latin typeface="Times New Roman" pitchFamily="18" charset="0"/>
              <a:cs typeface="Times New Roman" pitchFamily="18" charset="0"/>
            </a:endParaRPr>
          </a:p>
          <a:p>
            <a:pPr>
              <a:buFontTx/>
              <a:buNone/>
            </a:pP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Quy</a:t>
            </a:r>
            <a:r>
              <a:rPr lang="en-US" altLang="en-US" sz="2600" dirty="0" smtClean="0">
                <a:latin typeface="Times New Roman" pitchFamily="18" charset="0"/>
                <a:cs typeface="Times New Roman" pitchFamily="18" charset="0"/>
              </a:rPr>
              <a:t> GDTX </a:t>
            </a:r>
            <a:r>
              <a:rPr lang="en-US" altLang="en-US" sz="2600" dirty="0" err="1" smtClean="0">
                <a:latin typeface="Times New Roman" pitchFamily="18" charset="0"/>
                <a:cs typeface="Times New Roman" pitchFamily="18" charset="0"/>
              </a:rPr>
              <a:t>tất</a:t>
            </a:r>
            <a:r>
              <a:rPr lang="en-US" altLang="en-US" sz="2600" dirty="0" smtClean="0">
                <a:latin typeface="Times New Roman" pitchFamily="18" charset="0"/>
                <a:cs typeface="Times New Roman" pitchFamily="18" charset="0"/>
              </a:rPr>
              <a:t> </a:t>
            </a:r>
            <a:r>
              <a:rPr lang="en-US" altLang="en-US" sz="2600" dirty="0" err="1" smtClean="0">
                <a:latin typeface="Times New Roman" pitchFamily="18" charset="0"/>
                <a:cs typeface="Times New Roman" pitchFamily="18" charset="0"/>
              </a:rPr>
              <a:t>thành</a:t>
            </a:r>
            <a:r>
              <a:rPr lang="en-US" altLang="en-US" sz="2600" dirty="0" smtClean="0">
                <a:latin typeface="Times New Roman" pitchFamily="18" charset="0"/>
                <a:cs typeface="Times New Roman" pitchFamily="18" charset="0"/>
              </a:rPr>
              <a:t> XHHT) </a:t>
            </a:r>
          </a:p>
          <a:p>
            <a:pPr>
              <a:buFontTx/>
              <a:buNone/>
            </a:pPr>
            <a:endParaRPr lang="en-US" altLang="en-US" sz="2600" dirty="0" smtClean="0">
              <a:latin typeface="Times New Roman" pitchFamily="18" charset="0"/>
              <a:cs typeface="Times New Roman" pitchFamily="18" charset="0"/>
            </a:endParaRPr>
          </a:p>
          <a:p>
            <a:pPr>
              <a:buFontTx/>
              <a:buNone/>
            </a:pPr>
            <a:endParaRPr lang="en-US" altLang="en-US" sz="2600" dirty="0" smtClean="0">
              <a:latin typeface="Times New Roman" pitchFamily="18" charset="0"/>
              <a:cs typeface="Times New Roman" pitchFamily="18" charset="0"/>
            </a:endParaRPr>
          </a:p>
          <a:p>
            <a:pPr>
              <a:buFontTx/>
              <a:buNone/>
            </a:pPr>
            <a:endParaRPr lang="en-US" alt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34593543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074" y="117569"/>
            <a:ext cx="8321039" cy="892552"/>
          </a:xfrm>
          <a:prstGeom prst="rect">
            <a:avLst/>
          </a:prstGeom>
        </p:spPr>
        <p:txBody>
          <a:bodyPr wrap="square">
            <a:spAutoFit/>
          </a:bodyPr>
          <a:lstStyle/>
          <a:p>
            <a:pPr algn="just"/>
            <a:r>
              <a:rPr lang="en-US" sz="2600" dirty="0" smtClean="0">
                <a:latin typeface="Times New Roman" panose="02020603050405020304" pitchFamily="18" charset="0"/>
                <a:cs typeface="Times New Roman" panose="02020603050405020304" pitchFamily="18" charset="0"/>
              </a:rPr>
              <a:t>	</a:t>
            </a:r>
            <a:r>
              <a:rPr lang="en-US" sz="2600" b="1" dirty="0" err="1" smtClean="0">
                <a:latin typeface="Times New Roman" panose="02020603050405020304" pitchFamily="18" charset="0"/>
                <a:cs typeface="Times New Roman" panose="02020603050405020304" pitchFamily="18" charset="0"/>
              </a:rPr>
              <a:t>Bảng</a:t>
            </a:r>
            <a:r>
              <a:rPr lang="en-US" sz="2600" b="1" dirty="0" smtClean="0">
                <a:latin typeface="Times New Roman" panose="02020603050405020304" pitchFamily="18" charset="0"/>
                <a:cs typeface="Times New Roman" panose="02020603050405020304" pitchFamily="18" charset="0"/>
              </a:rPr>
              <a:t> </a:t>
            </a:r>
            <a:r>
              <a:rPr lang="en-US" sz="2600" b="1" dirty="0">
                <a:latin typeface="Times New Roman" panose="02020603050405020304" pitchFamily="18" charset="0"/>
                <a:cs typeface="Times New Roman" panose="02020603050405020304" pitchFamily="18" charset="0"/>
              </a:rPr>
              <a:t>3</a:t>
            </a:r>
            <a:r>
              <a:rPr lang="en-GB" sz="2600" b="1" dirty="0">
                <a:latin typeface="Times New Roman" panose="02020603050405020304" pitchFamily="18" charset="0"/>
                <a:cs typeface="Times New Roman" panose="02020603050405020304" pitchFamily="18" charset="0"/>
              </a:rPr>
              <a: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Phạm</a:t>
            </a:r>
            <a:r>
              <a:rPr lang="en-US" sz="2600" dirty="0">
                <a:latin typeface="Times New Roman" panose="02020603050405020304" pitchFamily="18" charset="0"/>
                <a:cs typeface="Times New Roman" panose="02020603050405020304" pitchFamily="18" charset="0"/>
              </a:rPr>
              <a:t> vi </a:t>
            </a:r>
            <a:r>
              <a:rPr lang="en-US" sz="2600" dirty="0" err="1">
                <a:latin typeface="Times New Roman" panose="02020603050405020304" pitchFamily="18" charset="0"/>
                <a:cs typeface="Times New Roman" panose="02020603050405020304" pitchFamily="18" charset="0"/>
              </a:rPr>
              <a:t>ứng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cụ</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kiểm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soát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đánh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chất</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lượng</a:t>
            </a:r>
            <a:endParaRPr lang="en-US" sz="2600" dirty="0">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96775197"/>
              </p:ext>
            </p:extLst>
          </p:nvPr>
        </p:nvGraphicFramePr>
        <p:xfrm>
          <a:off x="613955" y="1120932"/>
          <a:ext cx="8007531" cy="5989320"/>
        </p:xfrm>
        <a:graphic>
          <a:graphicData uri="http://schemas.openxmlformats.org/drawingml/2006/table">
            <a:tbl>
              <a:tblPr firstRow="1" firstCol="1" lastRow="1" lastCol="1" bandRow="1" bandCol="1">
                <a:tableStyleId>{5C22544A-7EE6-4342-B048-85BDC9FD1C3A}</a:tableStyleId>
              </a:tblPr>
              <a:tblGrid>
                <a:gridCol w="4376057">
                  <a:extLst>
                    <a:ext uri="{9D8B030D-6E8A-4147-A177-3AD203B41FA5}">
                      <a16:colId xmlns:a16="http://schemas.microsoft.com/office/drawing/2014/main" val="2471781232"/>
                    </a:ext>
                  </a:extLst>
                </a:gridCol>
                <a:gridCol w="3631474">
                  <a:extLst>
                    <a:ext uri="{9D8B030D-6E8A-4147-A177-3AD203B41FA5}">
                      <a16:colId xmlns:a16="http://schemas.microsoft.com/office/drawing/2014/main" val="3617258260"/>
                    </a:ext>
                  </a:extLst>
                </a:gridCol>
              </a:tblGrid>
              <a:tr h="0">
                <a:tc>
                  <a:txBody>
                    <a:bodyPr/>
                    <a:lstStyle/>
                    <a:p>
                      <a:pPr indent="431800" algn="just">
                        <a:lnSpc>
                          <a:spcPct val="150000"/>
                        </a:lnSpc>
                        <a:spcBef>
                          <a:spcPts val="600"/>
                        </a:spcBef>
                        <a:spcAft>
                          <a:spcPts val="0"/>
                        </a:spcAft>
                      </a:pPr>
                      <a:r>
                        <a:rPr lang="en-US" sz="2200" b="1" dirty="0" err="1">
                          <a:effectLst/>
                          <a:latin typeface="Times New Roman" panose="02020603050405020304" pitchFamily="18" charset="0"/>
                          <a:cs typeface="Times New Roman" panose="02020603050405020304" pitchFamily="18" charset="0"/>
                        </a:rPr>
                        <a:t>Trường</a:t>
                      </a:r>
                      <a:r>
                        <a:rPr lang="en-US" sz="2200" b="1" dirty="0">
                          <a:effectLst/>
                          <a:latin typeface="Times New Roman" panose="02020603050405020304" pitchFamily="18" charset="0"/>
                          <a:cs typeface="Times New Roman" panose="02020603050405020304" pitchFamily="18" charset="0"/>
                        </a:rPr>
                        <a:t> </a:t>
                      </a:r>
                      <a:r>
                        <a:rPr lang="en-US" sz="2200" b="1" dirty="0" err="1">
                          <a:effectLst/>
                          <a:latin typeface="Times New Roman" panose="02020603050405020304" pitchFamily="18" charset="0"/>
                          <a:cs typeface="Times New Roman" panose="02020603050405020304" pitchFamily="18" charset="0"/>
                        </a:rPr>
                        <a:t>hợp</a:t>
                      </a:r>
                      <a:r>
                        <a:rPr lang="en-US" sz="2200" b="1" dirty="0">
                          <a:effectLst/>
                          <a:latin typeface="Times New Roman" panose="02020603050405020304" pitchFamily="18" charset="0"/>
                          <a:cs typeface="Times New Roman" panose="02020603050405020304" pitchFamily="18" charset="0"/>
                        </a:rPr>
                        <a:t> </a:t>
                      </a:r>
                      <a:r>
                        <a:rPr lang="en-US" sz="2200" b="1" dirty="0" err="1">
                          <a:effectLst/>
                          <a:latin typeface="Times New Roman" panose="02020603050405020304" pitchFamily="18" charset="0"/>
                          <a:cs typeface="Times New Roman" panose="02020603050405020304" pitchFamily="18" charset="0"/>
                        </a:rPr>
                        <a:t>ứng</a:t>
                      </a:r>
                      <a:r>
                        <a:rPr lang="en-US" sz="2200" b="1" dirty="0">
                          <a:effectLst/>
                          <a:latin typeface="Times New Roman" panose="02020603050405020304" pitchFamily="18" charset="0"/>
                          <a:cs typeface="Times New Roman" panose="02020603050405020304" pitchFamily="18" charset="0"/>
                        </a:rPr>
                        <a:t> </a:t>
                      </a:r>
                      <a:r>
                        <a:rPr lang="en-US" sz="2200" b="1" dirty="0" err="1">
                          <a:effectLst/>
                          <a:latin typeface="Times New Roman" panose="02020603050405020304" pitchFamily="18" charset="0"/>
                          <a:cs typeface="Times New Roman" panose="02020603050405020304" pitchFamily="18" charset="0"/>
                        </a:rPr>
                        <a:t>dụng</a:t>
                      </a:r>
                      <a:endParaRPr lang="en-US" sz="2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indent="450215" algn="ctr">
                        <a:lnSpc>
                          <a:spcPct val="150000"/>
                        </a:lnSpc>
                        <a:spcBef>
                          <a:spcPts val="600"/>
                        </a:spcBef>
                        <a:spcAft>
                          <a:spcPts val="0"/>
                        </a:spcAft>
                      </a:pPr>
                      <a:r>
                        <a:rPr lang="en-US" sz="2200" b="1" dirty="0" err="1">
                          <a:effectLst/>
                          <a:latin typeface="Times New Roman" panose="02020603050405020304" pitchFamily="18" charset="0"/>
                          <a:cs typeface="Times New Roman" panose="02020603050405020304" pitchFamily="18" charset="0"/>
                        </a:rPr>
                        <a:t>Công</a:t>
                      </a:r>
                      <a:r>
                        <a:rPr lang="en-US" sz="2200" b="1" dirty="0">
                          <a:effectLst/>
                          <a:latin typeface="Times New Roman" panose="02020603050405020304" pitchFamily="18" charset="0"/>
                          <a:cs typeface="Times New Roman" panose="02020603050405020304" pitchFamily="18" charset="0"/>
                        </a:rPr>
                        <a:t> </a:t>
                      </a:r>
                      <a:r>
                        <a:rPr lang="en-US" sz="2200" b="1" dirty="0" err="1">
                          <a:effectLst/>
                          <a:latin typeface="Times New Roman" panose="02020603050405020304" pitchFamily="18" charset="0"/>
                          <a:cs typeface="Times New Roman" panose="02020603050405020304" pitchFamily="18" charset="0"/>
                        </a:rPr>
                        <a:t>cụ</a:t>
                      </a:r>
                      <a:endParaRPr lang="en-US" sz="22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62812773"/>
                  </a:ext>
                </a:extLst>
              </a:tr>
              <a:tr h="0">
                <a:tc>
                  <a:txBody>
                    <a:bodyPr/>
                    <a:lstStyle/>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Xác</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định</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vấn</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đề</a:t>
                      </a:r>
                      <a:endParaRPr lang="en-US" sz="22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Sơ</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đồ</a:t>
                      </a:r>
                      <a:r>
                        <a:rPr lang="en-US" sz="2200" b="0" dirty="0">
                          <a:effectLst/>
                          <a:latin typeface="Times New Roman" panose="02020603050405020304" pitchFamily="18" charset="0"/>
                          <a:cs typeface="Times New Roman" panose="02020603050405020304" pitchFamily="18" charset="0"/>
                        </a:rPr>
                        <a:t> Pareto </a:t>
                      </a:r>
                    </a:p>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Sơ</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đồ</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nhân</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quả</a:t>
                      </a:r>
                      <a:endParaRPr lang="en-US" sz="22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091608812"/>
                  </a:ext>
                </a:extLst>
              </a:tr>
              <a:tr h="0">
                <a:tc>
                  <a:txBody>
                    <a:bodyPr/>
                    <a:lstStyle/>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Đánh</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giá</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thực</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trạng</a:t>
                      </a:r>
                      <a:endParaRPr lang="en-US" sz="22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Sơ</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đồ</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tần</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suất</a:t>
                      </a:r>
                      <a:endParaRPr lang="en-US" sz="2200" b="0" dirty="0">
                        <a:effectLst/>
                        <a:latin typeface="Times New Roman" panose="02020603050405020304" pitchFamily="18" charset="0"/>
                        <a:cs typeface="Times New Roman" panose="02020603050405020304" pitchFamily="18" charset="0"/>
                      </a:endParaRPr>
                    </a:p>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Biểu</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đồ</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phân</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tán</a:t>
                      </a:r>
                      <a:endParaRPr lang="en-US" sz="2200" b="0" dirty="0">
                        <a:effectLst/>
                        <a:latin typeface="Times New Roman" panose="02020603050405020304" pitchFamily="18" charset="0"/>
                        <a:cs typeface="Times New Roman" panose="02020603050405020304" pitchFamily="18" charset="0"/>
                      </a:endParaRPr>
                    </a:p>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Phiếu</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kiểm</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tra</a:t>
                      </a:r>
                      <a:endParaRPr lang="en-US" sz="22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78185457"/>
                  </a:ext>
                </a:extLst>
              </a:tr>
              <a:tr h="0">
                <a:tc>
                  <a:txBody>
                    <a:bodyPr/>
                    <a:lstStyle/>
                    <a:p>
                      <a:pPr indent="431800" algn="just">
                        <a:lnSpc>
                          <a:spcPct val="150000"/>
                        </a:lnSpc>
                        <a:spcBef>
                          <a:spcPts val="600"/>
                        </a:spcBef>
                        <a:spcAft>
                          <a:spcPts val="0"/>
                        </a:spcAft>
                      </a:pPr>
                      <a:r>
                        <a:rPr lang="en-US" sz="2200" b="0">
                          <a:effectLst/>
                          <a:latin typeface="Times New Roman" panose="02020603050405020304" pitchFamily="18" charset="0"/>
                          <a:cs typeface="Times New Roman" panose="02020603050405020304" pitchFamily="18" charset="0"/>
                        </a:rPr>
                        <a:t>Xác định giải pháp</a:t>
                      </a:r>
                      <a:endParaRPr lang="en-US" sz="22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Sơ</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đồ</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nhân</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quả</a:t>
                      </a:r>
                      <a:endParaRPr lang="en-US" sz="22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505533922"/>
                  </a:ext>
                </a:extLst>
              </a:tr>
              <a:tr h="0">
                <a:tc>
                  <a:txBody>
                    <a:bodyPr/>
                    <a:lstStyle/>
                    <a:p>
                      <a:pPr indent="431800" algn="just">
                        <a:lnSpc>
                          <a:spcPct val="150000"/>
                        </a:lnSpc>
                        <a:spcBef>
                          <a:spcPts val="600"/>
                        </a:spcBef>
                        <a:spcAft>
                          <a:spcPts val="0"/>
                        </a:spcAft>
                      </a:pPr>
                      <a:r>
                        <a:rPr lang="en-US" sz="2200" b="0">
                          <a:effectLst/>
                          <a:latin typeface="Times New Roman" panose="02020603050405020304" pitchFamily="18" charset="0"/>
                          <a:cs typeface="Times New Roman" panose="02020603050405020304" pitchFamily="18" charset="0"/>
                        </a:rPr>
                        <a:t>Kiểm tra kết quả cải tiến </a:t>
                      </a:r>
                      <a:endParaRPr lang="en-US" sz="22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Biểu</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đồ</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kiểm</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soát</a:t>
                      </a:r>
                      <a:endParaRPr lang="en-US" sz="2200" b="0" dirty="0">
                        <a:effectLst/>
                        <a:latin typeface="Times New Roman" panose="02020603050405020304" pitchFamily="18" charset="0"/>
                        <a:cs typeface="Times New Roman" panose="02020603050405020304" pitchFamily="18" charset="0"/>
                      </a:endParaRPr>
                    </a:p>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Biểu</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đồ</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tần</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suất</a:t>
                      </a:r>
                      <a:endParaRPr lang="en-US" sz="2200" b="0" dirty="0">
                        <a:effectLst/>
                        <a:latin typeface="Times New Roman" panose="02020603050405020304" pitchFamily="18" charset="0"/>
                        <a:cs typeface="Times New Roman" panose="02020603050405020304" pitchFamily="18" charset="0"/>
                      </a:endParaRPr>
                    </a:p>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Phiếu</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kiểm</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tra</a:t>
                      </a:r>
                      <a:endParaRPr lang="en-US" sz="2200" b="0" dirty="0">
                        <a:effectLst/>
                        <a:latin typeface="Times New Roman" panose="02020603050405020304" pitchFamily="18" charset="0"/>
                        <a:cs typeface="Times New Roman" panose="02020603050405020304" pitchFamily="18" charset="0"/>
                      </a:endParaRPr>
                    </a:p>
                    <a:p>
                      <a:pPr indent="431800" algn="just">
                        <a:lnSpc>
                          <a:spcPct val="150000"/>
                        </a:lnSpc>
                        <a:spcBef>
                          <a:spcPts val="600"/>
                        </a:spcBef>
                        <a:spcAft>
                          <a:spcPts val="0"/>
                        </a:spcAft>
                      </a:pPr>
                      <a:r>
                        <a:rPr lang="en-US" sz="2200" b="0" dirty="0" err="1">
                          <a:effectLst/>
                          <a:latin typeface="Times New Roman" panose="02020603050405020304" pitchFamily="18" charset="0"/>
                          <a:cs typeface="Times New Roman" panose="02020603050405020304" pitchFamily="18" charset="0"/>
                        </a:rPr>
                        <a:t>Sơ</a:t>
                      </a:r>
                      <a:r>
                        <a:rPr lang="en-US" sz="2200" b="0" dirty="0">
                          <a:effectLst/>
                          <a:latin typeface="Times New Roman" panose="02020603050405020304" pitchFamily="18" charset="0"/>
                          <a:cs typeface="Times New Roman" panose="02020603050405020304" pitchFamily="18" charset="0"/>
                        </a:rPr>
                        <a:t> </a:t>
                      </a:r>
                      <a:r>
                        <a:rPr lang="en-US" sz="2200" b="0" dirty="0" err="1">
                          <a:effectLst/>
                          <a:latin typeface="Times New Roman" panose="02020603050405020304" pitchFamily="18" charset="0"/>
                          <a:cs typeface="Times New Roman" panose="02020603050405020304" pitchFamily="18" charset="0"/>
                        </a:rPr>
                        <a:t>đồ</a:t>
                      </a:r>
                      <a:r>
                        <a:rPr lang="en-US" sz="2200" b="0" dirty="0">
                          <a:effectLst/>
                          <a:latin typeface="Times New Roman" panose="02020603050405020304" pitchFamily="18" charset="0"/>
                          <a:cs typeface="Times New Roman" panose="02020603050405020304" pitchFamily="18" charset="0"/>
                        </a:rPr>
                        <a:t> Pareto </a:t>
                      </a:r>
                      <a:endParaRPr lang="en-US" sz="22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41179707"/>
                  </a:ext>
                </a:extLst>
              </a:tr>
            </a:tbl>
          </a:graphicData>
        </a:graphic>
      </p:graphicFrame>
    </p:spTree>
    <p:extLst>
      <p:ext uri="{BB962C8B-B14F-4D97-AF65-F5344CB8AC3E}">
        <p14:creationId xmlns:p14="http://schemas.microsoft.com/office/powerpoint/2010/main" val="29637512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4948" y="91442"/>
            <a:ext cx="8321039" cy="1692771"/>
          </a:xfrm>
          <a:prstGeom prst="rect">
            <a:avLst/>
          </a:prstGeom>
        </p:spPr>
        <p:txBody>
          <a:bodyPr wrap="square">
            <a:spAutoFit/>
          </a:bodyPr>
          <a:lstStyle/>
          <a:p>
            <a:pPr algn="just"/>
            <a:r>
              <a:rPr lang="en-US" sz="2600" dirty="0" smtClean="0">
                <a:latin typeface="Times New Roman" panose="02020603050405020304" pitchFamily="18" charset="0"/>
                <a:cs typeface="Times New Roman" panose="02020603050405020304" pitchFamily="18" charset="0"/>
              </a:rPr>
              <a:t>	</a:t>
            </a:r>
            <a:r>
              <a:rPr lang="en-US" sz="2600" b="1" dirty="0">
                <a:latin typeface="Times New Roman" panose="02020603050405020304" pitchFamily="18" charset="0"/>
                <a:cs typeface="Times New Roman" panose="02020603050405020304" pitchFamily="18" charset="0"/>
              </a:rPr>
              <a:t>2.2. </a:t>
            </a:r>
            <a:r>
              <a:rPr lang="en-US" sz="2600" b="1" dirty="0" err="1">
                <a:latin typeface="Times New Roman" panose="02020603050405020304" pitchFamily="18" charset="0"/>
                <a:cs typeface="Times New Roman" panose="02020603050405020304" pitchFamily="18" charset="0"/>
              </a:rPr>
              <a:t>Khả</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năng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vận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dụng</a:t>
            </a:r>
            <a:r>
              <a:rPr lang="en-US" sz="2600" b="1" dirty="0">
                <a:latin typeface="Times New Roman" panose="02020603050405020304" pitchFamily="18" charset="0"/>
                <a:cs typeface="Times New Roman" panose="02020603050405020304" pitchFamily="18" charset="0"/>
              </a:rPr>
              <a:t> TQM </a:t>
            </a:r>
            <a:r>
              <a:rPr lang="en-US" sz="2600" b="1" dirty="0" err="1">
                <a:latin typeface="Times New Roman" panose="02020603050405020304" pitchFamily="18" charset="0"/>
                <a:cs typeface="Times New Roman" panose="02020603050405020304" pitchFamily="18" charset="0"/>
              </a:rPr>
              <a:t>vào</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chất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lượng</a:t>
            </a:r>
            <a:r>
              <a:rPr lang="en-US" sz="2600" b="1" dirty="0">
                <a:latin typeface="Times New Roman" panose="02020603050405020304" pitchFamily="18" charset="0"/>
                <a:cs typeface="Times New Roman" panose="02020603050405020304" pitchFamily="18" charset="0"/>
              </a:rPr>
              <a:t> ở </a:t>
            </a:r>
            <a:r>
              <a:rPr lang="en-US" sz="2600" b="1" dirty="0" err="1">
                <a:latin typeface="Times New Roman" panose="02020603050405020304" pitchFamily="18" charset="0"/>
                <a:cs typeface="Times New Roman" panose="02020603050405020304" pitchFamily="18" charset="0"/>
              </a:rPr>
              <a:t>cơ</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sở</a:t>
            </a:r>
            <a:r>
              <a:rPr lang="en-US" sz="2600" b="1" dirty="0">
                <a:latin typeface="Times New Roman" panose="02020603050405020304" pitchFamily="18" charset="0"/>
                <a:cs typeface="Times New Roman" panose="02020603050405020304" pitchFamily="18" charset="0"/>
              </a:rPr>
              <a:t> GDNN </a:t>
            </a:r>
            <a:r>
              <a:rPr lang="en-US" sz="2600" b="1" dirty="0" err="1">
                <a:latin typeface="Times New Roman" panose="02020603050405020304" pitchFamily="18" charset="0"/>
                <a:cs typeface="Times New Roman" panose="02020603050405020304" pitchFamily="18" charset="0"/>
              </a:rPr>
              <a:t>Việt</a:t>
            </a:r>
            <a:r>
              <a:rPr lang="en-US" sz="2600" b="1" dirty="0">
                <a:latin typeface="Times New Roman" panose="02020603050405020304" pitchFamily="18" charset="0"/>
                <a:cs typeface="Times New Roman" panose="02020603050405020304" pitchFamily="18" charset="0"/>
              </a:rPr>
              <a:t> Nam </a:t>
            </a:r>
            <a:r>
              <a:rPr lang="en-US" sz="2600" b="1" dirty="0" err="1">
                <a:latin typeface="Times New Roman" panose="02020603050405020304" pitchFamily="18" charset="0"/>
                <a:cs typeface="Times New Roman" panose="02020603050405020304" pitchFamily="18" charset="0"/>
              </a:rPr>
              <a:t>hiện</a:t>
            </a:r>
            <a:r>
              <a:rPr lang="en-US" sz="2600" b="1" dirty="0">
                <a:latin typeface="Times New Roman" panose="02020603050405020304" pitchFamily="18" charset="0"/>
                <a:cs typeface="Times New Roman" panose="02020603050405020304" pitchFamily="18" charset="0"/>
              </a:rPr>
              <a:t> nay</a:t>
            </a:r>
          </a:p>
          <a:p>
            <a:pPr algn="just"/>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Khả </a:t>
            </a:r>
            <a:r>
              <a:rPr lang="vi-VN" sz="2600" dirty="0">
                <a:latin typeface="Times New Roman" panose="02020603050405020304" pitchFamily="18" charset="0"/>
                <a:cs typeface="Times New Roman" panose="02020603050405020304" pitchFamily="18" charset="0"/>
              </a:rPr>
              <a:t>năng vận dụng TQM vào quản lý chất lượng ở nhà trường GDNN Việt Nam hiện </a:t>
            </a:r>
            <a:r>
              <a:rPr lang="vi-VN" sz="2600" dirty="0" smtClean="0">
                <a:latin typeface="Times New Roman" panose="02020603050405020304" pitchFamily="18" charset="0"/>
                <a:cs typeface="Times New Roman" panose="02020603050405020304" pitchFamily="18" charset="0"/>
              </a:rPr>
              <a:t>nay</a:t>
            </a:r>
            <a:endParaRPr lang="en-US" sz="2600" dirty="0">
              <a:latin typeface="Times New Roman" panose="02020603050405020304" pitchFamily="18" charset="0"/>
              <a:cs typeface="Times New Roman" panose="02020603050405020304" pitchFamily="18" charset="0"/>
            </a:endParaRPr>
          </a:p>
        </p:txBody>
      </p:sp>
      <p:sp>
        <p:nvSpPr>
          <p:cNvPr id="5" name="Line 7"/>
          <p:cNvSpPr>
            <a:spLocks noChangeShapeType="1"/>
          </p:cNvSpPr>
          <p:nvPr/>
        </p:nvSpPr>
        <p:spPr bwMode="auto">
          <a:xfrm flipH="1">
            <a:off x="2939143" y="3281269"/>
            <a:ext cx="1852712" cy="64062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 name="Rounded Rectangle 5"/>
          <p:cNvSpPr/>
          <p:nvPr/>
        </p:nvSpPr>
        <p:spPr>
          <a:xfrm>
            <a:off x="4117273" y="3921889"/>
            <a:ext cx="1371600" cy="258998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vi-VN" sz="2600" dirty="0">
                <a:solidFill>
                  <a:schemeClr val="tx1"/>
                </a:solidFill>
                <a:latin typeface="Times New Roman" panose="02020603050405020304" pitchFamily="18" charset="0"/>
                <a:cs typeface="Times New Roman" panose="02020603050405020304" pitchFamily="18" charset="0"/>
              </a:rPr>
              <a:t>Quản lý chất lượng tổng thể </a:t>
            </a:r>
            <a:endParaRPr lang="en-US" sz="2600" dirty="0">
              <a:solidFill>
                <a:schemeClr val="tx1"/>
              </a:solidFill>
              <a:latin typeface="Times New Roman" pitchFamily="18" charset="0"/>
              <a:cs typeface="Times New Roman" pitchFamily="18" charset="0"/>
            </a:endParaRPr>
          </a:p>
        </p:txBody>
      </p:sp>
      <p:sp>
        <p:nvSpPr>
          <p:cNvPr id="7" name="Line 7"/>
          <p:cNvSpPr>
            <a:spLocks noChangeShapeType="1"/>
          </p:cNvSpPr>
          <p:nvPr/>
        </p:nvSpPr>
        <p:spPr bwMode="auto">
          <a:xfrm>
            <a:off x="4806280" y="3269334"/>
            <a:ext cx="1685960" cy="61264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Line 7"/>
          <p:cNvSpPr>
            <a:spLocks noChangeShapeType="1"/>
          </p:cNvSpPr>
          <p:nvPr/>
        </p:nvSpPr>
        <p:spPr bwMode="auto">
          <a:xfrm>
            <a:off x="4806280" y="3281269"/>
            <a:ext cx="0" cy="60071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Oval 8"/>
          <p:cNvSpPr/>
          <p:nvPr/>
        </p:nvSpPr>
        <p:spPr>
          <a:xfrm>
            <a:off x="913606" y="1819046"/>
            <a:ext cx="7543800" cy="1462224"/>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altLang="zh-CN" sz="2600" b="1" dirty="0">
                <a:solidFill>
                  <a:schemeClr val="tx1"/>
                </a:solidFill>
                <a:latin typeface="Times New Roman" pitchFamily="18" charset="0"/>
                <a:ea typeface="SimSun" pitchFamily="2" charset="-122"/>
                <a:cs typeface="Times New Roman" pitchFamily="18" charset="0"/>
              </a:rPr>
              <a:t> </a:t>
            </a:r>
            <a:r>
              <a:rPr lang="en-US" altLang="zh-CN" sz="2600" b="1" dirty="0">
                <a:solidFill>
                  <a:schemeClr val="tx1"/>
                </a:solidFill>
                <a:latin typeface="Times New Roman" panose="02020603050405020304" pitchFamily="18" charset="0"/>
                <a:cs typeface="Times New Roman" panose="02020603050405020304" pitchFamily="18" charset="0"/>
              </a:rPr>
              <a:t>C</a:t>
            </a:r>
            <a:r>
              <a:rPr lang="vi-VN" sz="2600" b="1" dirty="0" smtClean="0">
                <a:solidFill>
                  <a:schemeClr val="tx1"/>
                </a:solidFill>
                <a:latin typeface="Times New Roman" panose="02020603050405020304" pitchFamily="18" charset="0"/>
                <a:cs typeface="Times New Roman" panose="02020603050405020304" pitchFamily="18" charset="0"/>
              </a:rPr>
              <a:t>ó </a:t>
            </a:r>
            <a:r>
              <a:rPr lang="vi-VN" sz="2600" b="1" dirty="0">
                <a:solidFill>
                  <a:schemeClr val="tx1"/>
                </a:solidFill>
                <a:latin typeface="Times New Roman" panose="02020603050405020304" pitchFamily="18" charset="0"/>
                <a:cs typeface="Times New Roman" panose="02020603050405020304" pitchFamily="18" charset="0"/>
              </a:rPr>
              <a:t>3 mô hình quản lý chất lượng </a:t>
            </a:r>
            <a:endParaRPr lang="en-US" altLang="zh-CN" sz="2600" b="1" dirty="0">
              <a:solidFill>
                <a:schemeClr val="tx1"/>
              </a:solidFill>
              <a:latin typeface="Times New Roman" pitchFamily="18" charset="0"/>
              <a:ea typeface="SimSun" pitchFamily="2" charset="-122"/>
              <a:cs typeface="Times New Roman" pitchFamily="18" charset="0"/>
            </a:endParaRPr>
          </a:p>
        </p:txBody>
      </p:sp>
      <p:sp>
        <p:nvSpPr>
          <p:cNvPr id="10" name="Rounded Rectangle 9"/>
          <p:cNvSpPr/>
          <p:nvPr/>
        </p:nvSpPr>
        <p:spPr>
          <a:xfrm>
            <a:off x="2201224" y="3921889"/>
            <a:ext cx="1396831" cy="258998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600" dirty="0">
                <a:solidFill>
                  <a:schemeClr val="tx1"/>
                </a:solidFill>
                <a:latin typeface="Times New Roman" panose="02020603050405020304" pitchFamily="18" charset="0"/>
                <a:cs typeface="Times New Roman" panose="02020603050405020304" pitchFamily="18" charset="0"/>
              </a:rPr>
              <a:t>Bảo đảm chất lượng </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5897654" y="3921889"/>
            <a:ext cx="1371600" cy="258998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600" dirty="0">
                <a:solidFill>
                  <a:schemeClr val="tx1"/>
                </a:solidFill>
                <a:latin typeface="Times New Roman" panose="02020603050405020304" pitchFamily="18" charset="0"/>
                <a:cs typeface="Times New Roman" panose="02020603050405020304" pitchFamily="18" charset="0"/>
              </a:rPr>
              <a:t>ISO</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522180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7838" y="101328"/>
            <a:ext cx="7886700" cy="2132421"/>
          </a:xfrm>
        </p:spPr>
        <p:txBody>
          <a:bodyPr>
            <a:normAutofit/>
          </a:bodyPr>
          <a:lstStyle/>
          <a:p>
            <a:pPr marL="0" indent="0" algn="just">
              <a:buNone/>
            </a:pPr>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Vận </a:t>
            </a:r>
            <a:r>
              <a:rPr lang="vi-VN" sz="2600" dirty="0">
                <a:latin typeface="Times New Roman" panose="02020603050405020304" pitchFamily="18" charset="0"/>
                <a:cs typeface="Times New Roman" panose="02020603050405020304" pitchFamily="18" charset="0"/>
              </a:rPr>
              <a:t>dụng quản lý chất lượng tổng thể cần thực hiện 4 nội dung: ra quyết định, kỹ năng giao tiếp, tinh thần hợp tác làm việc theo nhóm và không ngừng cải tiến chất lượng. Đây là 4 cột trụ trong “ngôi nhà” Quản lý chất lượng tổng thể được thể hiện ở sơ đồ Hình </a:t>
            </a:r>
            <a:r>
              <a:rPr lang="en-US" sz="2600" dirty="0" smtClean="0">
                <a:latin typeface="Times New Roman" panose="02020603050405020304" pitchFamily="18" charset="0"/>
                <a:cs typeface="Times New Roman" panose="02020603050405020304" pitchFamily="18" charset="0"/>
              </a:rPr>
              <a:t>1.</a:t>
            </a:r>
            <a:endParaRPr lang="en-US" sz="2600" dirty="0">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p:txBody>
      </p:sp>
      <p:grpSp>
        <p:nvGrpSpPr>
          <p:cNvPr id="4" name="Group 3"/>
          <p:cNvGrpSpPr>
            <a:grpSpLocks/>
          </p:cNvGrpSpPr>
          <p:nvPr/>
        </p:nvGrpSpPr>
        <p:grpSpPr bwMode="auto">
          <a:xfrm>
            <a:off x="627017" y="2011680"/>
            <a:ext cx="7927521" cy="4715701"/>
            <a:chOff x="2230" y="5836"/>
            <a:chExt cx="8456" cy="5750"/>
          </a:xfrm>
        </p:grpSpPr>
        <p:cxnSp>
          <p:nvCxnSpPr>
            <p:cNvPr id="5" name="Line 6"/>
            <p:cNvCxnSpPr>
              <a:cxnSpLocks noChangeShapeType="1"/>
            </p:cNvCxnSpPr>
            <p:nvPr/>
          </p:nvCxnSpPr>
          <p:spPr bwMode="auto">
            <a:xfrm>
              <a:off x="2230" y="7061"/>
              <a:ext cx="7720" cy="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 name="Line 7"/>
            <p:cNvCxnSpPr>
              <a:cxnSpLocks noChangeShapeType="1"/>
            </p:cNvCxnSpPr>
            <p:nvPr/>
          </p:nvCxnSpPr>
          <p:spPr bwMode="auto">
            <a:xfrm flipV="1">
              <a:off x="2230" y="5836"/>
              <a:ext cx="3939" cy="12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 name="Oval 6"/>
            <p:cNvSpPr>
              <a:spLocks noChangeArrowheads="1"/>
            </p:cNvSpPr>
            <p:nvPr/>
          </p:nvSpPr>
          <p:spPr bwMode="auto">
            <a:xfrm>
              <a:off x="5538" y="5836"/>
              <a:ext cx="1261" cy="1225"/>
            </a:xfrm>
            <a:prstGeom prst="ellipse">
              <a:avLst/>
            </a:prstGeom>
            <a:solidFill>
              <a:srgbClr val="FFCCCC"/>
            </a:solidFill>
            <a:ln w="9525">
              <a:solidFill>
                <a:srgbClr val="000000"/>
              </a:solidFill>
              <a:round/>
              <a:headEnd/>
              <a:tailEnd/>
            </a:ln>
          </p:spPr>
          <p:txBody>
            <a:bodyPr rot="0" vert="horz" wrap="square" lIns="91440" tIns="45720" rIns="91440" bIns="45720" anchor="t" anchorCtr="0" upright="1">
              <a:noAutofit/>
            </a:bodyPr>
            <a:lstStyle/>
            <a:p>
              <a:endParaRPr lang="en-US"/>
            </a:p>
          </p:txBody>
        </p:sp>
        <p:cxnSp>
          <p:nvCxnSpPr>
            <p:cNvPr id="8" name="Line 9"/>
            <p:cNvCxnSpPr>
              <a:cxnSpLocks noChangeShapeType="1"/>
            </p:cNvCxnSpPr>
            <p:nvPr/>
          </p:nvCxnSpPr>
          <p:spPr bwMode="auto">
            <a:xfrm>
              <a:off x="5538" y="6461"/>
              <a:ext cx="126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 name="Line 10"/>
            <p:cNvCxnSpPr>
              <a:cxnSpLocks noChangeShapeType="1"/>
            </p:cNvCxnSpPr>
            <p:nvPr/>
          </p:nvCxnSpPr>
          <p:spPr bwMode="auto">
            <a:xfrm>
              <a:off x="6169" y="5836"/>
              <a:ext cx="0" cy="12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 name="Text Box 11"/>
            <p:cNvSpPr txBox="1">
              <a:spLocks noChangeArrowheads="1"/>
            </p:cNvSpPr>
            <p:nvPr/>
          </p:nvSpPr>
          <p:spPr bwMode="auto">
            <a:xfrm>
              <a:off x="5853" y="6011"/>
              <a:ext cx="158" cy="350"/>
            </a:xfrm>
            <a:prstGeom prst="rect">
              <a:avLst/>
            </a:prstGeom>
            <a:solidFill>
              <a:srgbClr val="FFCCCC"/>
            </a:solidFill>
            <a:ln>
              <a:noFill/>
            </a:ln>
            <a:extLst>
              <a:ext uri="{91240B29-F687-4F45-9708-019B960494DF}">
                <a14:hiddenLine xmlns:a14="http://schemas.microsoft.com/office/drawing/2010/main" w="9525">
                  <a:solidFill>
                    <a:srgbClr val="FFFFFF"/>
                  </a:solidFill>
                  <a:miter lim="800000"/>
                  <a:headEnd/>
                  <a:tailEnd/>
                </a14:hiddenLine>
              </a:ext>
            </a:extLst>
          </p:spPr>
          <p:txBody>
            <a:bodyPr rot="0" vert="horz" wrap="square" lIns="0" tIns="0" rIns="0" bIns="45720" anchor="t" anchorCtr="0" upright="1">
              <a:noAutofit/>
            </a:bodyPr>
            <a:lstStyle/>
            <a:p>
              <a:pPr indent="431800" algn="just">
                <a:spcBef>
                  <a:spcPts val="600"/>
                </a:spcBef>
                <a:spcAft>
                  <a:spcPts val="0"/>
                </a:spcAft>
              </a:pPr>
              <a:r>
                <a:rPr lang="en-US" sz="1000">
                  <a:effectLst/>
                  <a:latin typeface="Arial" panose="020B0604020202020204" pitchFamily="34" charset="0"/>
                  <a:ea typeface="Times New Roman" panose="02020603050405020304" pitchFamily="18" charset="0"/>
                </a:rPr>
                <a:t>P</a:t>
              </a:r>
              <a:endParaRPr lang="en-US" sz="1400">
                <a:effectLst/>
                <a:latin typeface="Times New Roman" panose="02020603050405020304" pitchFamily="18" charset="0"/>
                <a:ea typeface="Times New Roman" panose="02020603050405020304" pitchFamily="18" charset="0"/>
              </a:endParaRPr>
            </a:p>
          </p:txBody>
        </p:sp>
        <p:sp>
          <p:nvSpPr>
            <p:cNvPr id="11" name="Text Box 12"/>
            <p:cNvSpPr txBox="1">
              <a:spLocks noChangeArrowheads="1"/>
            </p:cNvSpPr>
            <p:nvPr/>
          </p:nvSpPr>
          <p:spPr bwMode="auto">
            <a:xfrm>
              <a:off x="5853" y="6536"/>
              <a:ext cx="158" cy="350"/>
            </a:xfrm>
            <a:prstGeom prst="rect">
              <a:avLst/>
            </a:prstGeom>
            <a:solidFill>
              <a:srgbClr val="FFCCCC"/>
            </a:solidFill>
            <a:ln>
              <a:noFill/>
            </a:ln>
            <a:extLst>
              <a:ext uri="{91240B29-F687-4F45-9708-019B960494DF}">
                <a14:hiddenLine xmlns:a14="http://schemas.microsoft.com/office/drawing/2010/main" w="9525">
                  <a:solidFill>
                    <a:srgbClr val="FFFFFF"/>
                  </a:solidFill>
                  <a:miter lim="800000"/>
                  <a:headEnd/>
                  <a:tailEnd/>
                </a14:hiddenLine>
              </a:ext>
            </a:extLst>
          </p:spPr>
          <p:txBody>
            <a:bodyPr rot="0" vert="horz" wrap="square" lIns="0" tIns="0" rIns="0" bIns="45720" anchor="t" anchorCtr="0" upright="1">
              <a:noAutofit/>
            </a:bodyPr>
            <a:lstStyle/>
            <a:p>
              <a:pPr indent="431800" algn="just">
                <a:spcBef>
                  <a:spcPts val="600"/>
                </a:spcBef>
                <a:spcAft>
                  <a:spcPts val="0"/>
                </a:spcAft>
              </a:pPr>
              <a:r>
                <a:rPr lang="en-US" sz="1000">
                  <a:effectLst/>
                  <a:latin typeface="Arial" panose="020B0604020202020204" pitchFamily="34" charset="0"/>
                  <a:ea typeface="Times New Roman" panose="02020603050405020304" pitchFamily="18" charset="0"/>
                </a:rPr>
                <a:t>A</a:t>
              </a:r>
              <a:endParaRPr lang="en-US" sz="1400">
                <a:effectLst/>
                <a:latin typeface="Times New Roman" panose="02020603050405020304" pitchFamily="18" charset="0"/>
                <a:ea typeface="Times New Roman" panose="02020603050405020304" pitchFamily="18" charset="0"/>
              </a:endParaRPr>
            </a:p>
          </p:txBody>
        </p:sp>
        <p:sp>
          <p:nvSpPr>
            <p:cNvPr id="12" name="Text Box 13"/>
            <p:cNvSpPr txBox="1">
              <a:spLocks noChangeArrowheads="1"/>
            </p:cNvSpPr>
            <p:nvPr/>
          </p:nvSpPr>
          <p:spPr bwMode="auto">
            <a:xfrm>
              <a:off x="6235" y="6011"/>
              <a:ext cx="315" cy="350"/>
            </a:xfrm>
            <a:prstGeom prst="rect">
              <a:avLst/>
            </a:prstGeom>
            <a:solidFill>
              <a:srgbClr val="FFCCCC"/>
            </a:solidFill>
            <a:ln>
              <a:noFill/>
            </a:ln>
            <a:extLst>
              <a:ext uri="{91240B29-F687-4F45-9708-019B960494DF}">
                <a14:hiddenLine xmlns:a14="http://schemas.microsoft.com/office/drawing/2010/main" w="9525">
                  <a:solidFill>
                    <a:srgbClr val="FFFFFF"/>
                  </a:solidFill>
                  <a:miter lim="800000"/>
                  <a:headEnd/>
                  <a:tailEnd/>
                </a14:hiddenLine>
              </a:ext>
            </a:extLst>
          </p:spPr>
          <p:txBody>
            <a:bodyPr rot="0" vert="horz" wrap="square" lIns="0" tIns="0" rIns="0" bIns="45720" anchor="t" anchorCtr="0" upright="1">
              <a:noAutofit/>
            </a:bodyPr>
            <a:lstStyle/>
            <a:p>
              <a:pPr indent="431800" algn="just">
                <a:spcBef>
                  <a:spcPts val="600"/>
                </a:spcBef>
                <a:spcAft>
                  <a:spcPts val="0"/>
                </a:spcAft>
              </a:pPr>
              <a:endParaRPr lang="en-US" sz="1400" dirty="0">
                <a:effectLst/>
                <a:latin typeface="Times New Roman" panose="02020603050405020304" pitchFamily="18" charset="0"/>
                <a:ea typeface="Times New Roman" panose="02020603050405020304" pitchFamily="18" charset="0"/>
              </a:endParaRPr>
            </a:p>
          </p:txBody>
        </p:sp>
        <p:sp>
          <p:nvSpPr>
            <p:cNvPr id="13" name="Text Box 14"/>
            <p:cNvSpPr txBox="1">
              <a:spLocks noChangeArrowheads="1"/>
            </p:cNvSpPr>
            <p:nvPr/>
          </p:nvSpPr>
          <p:spPr bwMode="auto">
            <a:xfrm>
              <a:off x="6248" y="6536"/>
              <a:ext cx="315" cy="350"/>
            </a:xfrm>
            <a:prstGeom prst="rect">
              <a:avLst/>
            </a:prstGeom>
            <a:solidFill>
              <a:srgbClr val="FFCCCC"/>
            </a:solidFill>
            <a:ln>
              <a:noFill/>
            </a:ln>
            <a:extLst>
              <a:ext uri="{91240B29-F687-4F45-9708-019B960494DF}">
                <a14:hiddenLine xmlns:a14="http://schemas.microsoft.com/office/drawing/2010/main" w="9525">
                  <a:solidFill>
                    <a:srgbClr val="FFFFFF"/>
                  </a:solidFill>
                  <a:miter lim="800000"/>
                  <a:headEnd/>
                  <a:tailEnd/>
                </a14:hiddenLine>
              </a:ext>
            </a:extLst>
          </p:spPr>
          <p:txBody>
            <a:bodyPr rot="0" vert="horz" wrap="square" lIns="0" tIns="0" rIns="0" bIns="45720" anchor="t" anchorCtr="0" upright="1">
              <a:noAutofit/>
            </a:bodyPr>
            <a:lstStyle/>
            <a:p>
              <a:pPr indent="431800" algn="just">
                <a:spcBef>
                  <a:spcPts val="600"/>
                </a:spcBef>
                <a:spcAft>
                  <a:spcPts val="0"/>
                </a:spcAft>
              </a:pPr>
              <a:endParaRPr lang="en-US" sz="1400" dirty="0">
                <a:effectLst/>
                <a:latin typeface="Times New Roman" panose="02020603050405020304" pitchFamily="18" charset="0"/>
                <a:ea typeface="Times New Roman" panose="02020603050405020304" pitchFamily="18" charset="0"/>
              </a:endParaRPr>
            </a:p>
          </p:txBody>
        </p:sp>
        <p:sp>
          <p:nvSpPr>
            <p:cNvPr id="14" name="Text Box 15"/>
            <p:cNvSpPr txBox="1">
              <a:spLocks noChangeArrowheads="1"/>
            </p:cNvSpPr>
            <p:nvPr/>
          </p:nvSpPr>
          <p:spPr bwMode="auto">
            <a:xfrm>
              <a:off x="2556" y="7061"/>
              <a:ext cx="1554" cy="3694"/>
            </a:xfrm>
            <a:prstGeom prst="rect">
              <a:avLst/>
            </a:prstGeom>
            <a:solidFill>
              <a:srgbClr val="FFCCCC"/>
            </a:solidFill>
            <a:ln w="9525">
              <a:solidFill>
                <a:srgbClr val="000000"/>
              </a:solidFill>
              <a:miter lim="800000"/>
              <a:headEnd/>
              <a:tailEnd/>
            </a:ln>
          </p:spPr>
          <p:txBody>
            <a:bodyPr rot="0" vert="horz" wrap="square" lIns="0" tIns="0" rIns="0" bIns="45720" anchor="t" anchorCtr="0" upright="1">
              <a:noAutofit/>
            </a:bodyPr>
            <a:lstStyle/>
            <a:p>
              <a:pPr indent="431800" algn="ctr">
                <a:lnSpc>
                  <a:spcPct val="130000"/>
                </a:lnSpc>
                <a:spcBef>
                  <a:spcPts val="600"/>
                </a:spcBef>
                <a:spcAft>
                  <a:spcPts val="0"/>
                </a:spcAft>
              </a:pPr>
              <a:r>
                <a:rPr lang="fr-FR"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tắc</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lnSpc>
                  <a:spcPct val="130000"/>
                </a:lnSpc>
                <a:spcBef>
                  <a:spcPts val="600"/>
                </a:spcBef>
                <a:spcAft>
                  <a:spcPts val="0"/>
                </a:spcAft>
              </a:pPr>
              <a:r>
                <a:rPr lang="fr-FR" sz="2600"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fr-FR"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việc</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lnSpc>
                  <a:spcPct val="130000"/>
                </a:lnSpc>
                <a:spcBef>
                  <a:spcPts val="600"/>
                </a:spcBef>
                <a:spcAft>
                  <a:spcPts val="0"/>
                </a:spcAft>
              </a:pPr>
              <a:r>
                <a:rPr lang="fr-FR" sz="2600" dirty="0">
                  <a:effectLst/>
                  <a:latin typeface="Times New Roman" panose="02020603050405020304" pitchFamily="18" charset="0"/>
                  <a:ea typeface="Times New Roman" panose="02020603050405020304" pitchFamily="18" charset="0"/>
                  <a:cs typeface="Times New Roman" panose="02020603050405020304" pitchFamily="18" charset="0"/>
                </a:rPr>
                <a:t>ra </a:t>
              </a: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quyết</a:t>
              </a:r>
              <a:r>
                <a:rPr lang="en-US" sz="26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lnSpc>
                  <a:spcPct val="130000"/>
                </a:lnSpc>
                <a:spcBef>
                  <a:spcPts val="600"/>
                </a:spcBef>
                <a:spcAft>
                  <a:spcPts val="0"/>
                </a:spcAft>
              </a:pP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lnSpc>
                  <a:spcPct val="130000"/>
                </a:lnSpc>
                <a:spcBef>
                  <a:spcPts val="600"/>
                </a:spcBef>
                <a:spcAft>
                  <a:spcPts val="0"/>
                </a:spcAft>
              </a:pPr>
              <a:r>
                <a:rPr lang="en-US" sz="1400" dirty="0">
                  <a:effectLst/>
                  <a:latin typeface=".VnArialH"/>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p:txBody>
        </p:sp>
        <p:sp>
          <p:nvSpPr>
            <p:cNvPr id="15" name="Text Box 16"/>
            <p:cNvSpPr txBox="1">
              <a:spLocks noChangeArrowheads="1"/>
            </p:cNvSpPr>
            <p:nvPr/>
          </p:nvSpPr>
          <p:spPr bwMode="auto">
            <a:xfrm>
              <a:off x="8690" y="7111"/>
              <a:ext cx="1832" cy="3644"/>
            </a:xfrm>
            <a:prstGeom prst="rect">
              <a:avLst/>
            </a:prstGeom>
            <a:solidFill>
              <a:srgbClr val="FFCCCC"/>
            </a:solidFill>
            <a:ln w="9525">
              <a:solidFill>
                <a:srgbClr val="000000"/>
              </a:solidFill>
              <a:miter lim="800000"/>
              <a:headEnd/>
              <a:tailEnd/>
            </a:ln>
          </p:spPr>
          <p:txBody>
            <a:bodyPr rot="0" vert="horz" wrap="square" lIns="0" tIns="0" rIns="0" bIns="45720" anchor="t" anchorCtr="0" upright="1">
              <a:noAutofit/>
            </a:bodyPr>
            <a:lstStyle/>
            <a:p>
              <a:pPr indent="431800">
                <a:lnSpc>
                  <a:spcPct val="140000"/>
                </a:lnSpc>
                <a:spcBef>
                  <a:spcPts val="600"/>
                </a:spcBef>
                <a:spcAft>
                  <a:spcPts val="0"/>
                </a:spcAft>
              </a:pP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Quy</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t</a:t>
              </a: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rình</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nSpc>
                  <a:spcPct val="140000"/>
                </a:lnSpc>
                <a:spcBef>
                  <a:spcPts val="600"/>
                </a:spcBef>
                <a:spcAft>
                  <a:spcPts val="0"/>
                </a:spcAft>
              </a:pP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a:t>
              </a: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ải</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t</a:t>
              </a: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iến</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nSpc>
                  <a:spcPct val="140000"/>
                </a:lnSpc>
                <a:spcBef>
                  <a:spcPts val="600"/>
                </a:spcBef>
                <a:spcAft>
                  <a:spcPts val="0"/>
                </a:spcAft>
              </a:pP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C</a:t>
              </a: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hất</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l</a:t>
              </a: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ượng</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lnSpc>
                  <a:spcPct val="140000"/>
                </a:lnSpc>
                <a:spcBef>
                  <a:spcPts val="600"/>
                </a:spcBef>
                <a:spcAft>
                  <a:spcPts val="0"/>
                </a:spcAft>
              </a:pPr>
              <a:r>
                <a:rPr lang="en-US" sz="1400" dirty="0">
                  <a:effectLst/>
                  <a:latin typeface="Times New Roman" panose="02020603050405020304" pitchFamily="18" charset="0"/>
                  <a:ea typeface="Times New Roman" panose="02020603050405020304" pitchFamily="18" charset="0"/>
                </a:rPr>
                <a:t> </a:t>
              </a:r>
            </a:p>
          </p:txBody>
        </p:sp>
        <p:sp>
          <p:nvSpPr>
            <p:cNvPr id="16" name="Text Box 17"/>
            <p:cNvSpPr txBox="1">
              <a:spLocks noChangeArrowheads="1"/>
            </p:cNvSpPr>
            <p:nvPr/>
          </p:nvSpPr>
          <p:spPr bwMode="auto">
            <a:xfrm>
              <a:off x="4463" y="7087"/>
              <a:ext cx="1732" cy="3668"/>
            </a:xfrm>
            <a:prstGeom prst="rect">
              <a:avLst/>
            </a:prstGeom>
            <a:solidFill>
              <a:srgbClr val="FFCCCC"/>
            </a:solidFill>
            <a:ln w="9525">
              <a:solidFill>
                <a:srgbClr val="000000"/>
              </a:solidFill>
              <a:miter lim="800000"/>
              <a:headEnd/>
              <a:tailEnd/>
            </a:ln>
          </p:spPr>
          <p:txBody>
            <a:bodyPr rot="0" vert="horz" wrap="square" lIns="0" tIns="0" rIns="0" bIns="45720" anchor="t" anchorCtr="0" upright="1">
              <a:noAutofit/>
            </a:bodyPr>
            <a:lstStyle/>
            <a:p>
              <a:pPr indent="431800" algn="ctr">
                <a:lnSpc>
                  <a:spcPct val="130000"/>
                </a:lnSpc>
                <a:spcBef>
                  <a:spcPts val="600"/>
                </a:spcBef>
                <a:spcAft>
                  <a:spcPts val="0"/>
                </a:spcAft>
              </a:pPr>
              <a:r>
                <a:rPr lang="fr-FR"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ea typeface="Times New Roman" panose="02020603050405020304" pitchFamily="18" charset="0"/>
                  <a:cs typeface="Times New Roman" panose="02020603050405020304" pitchFamily="18" charset="0"/>
                </a:rPr>
                <a:t>n</a:t>
              </a:r>
              <a:r>
                <a:rPr lang="fr-FR"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ăng</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lnSpc>
                  <a:spcPct val="130000"/>
                </a:lnSpc>
                <a:spcBef>
                  <a:spcPts val="600"/>
                </a:spcBef>
                <a:spcAft>
                  <a:spcPts val="0"/>
                </a:spcAft>
              </a:pPr>
              <a:r>
                <a:rPr lang="fr-FR" sz="2600" dirty="0" err="1" smtClean="0">
                  <a:latin typeface="Times New Roman" panose="02020603050405020304" pitchFamily="18" charset="0"/>
                  <a:ea typeface="Times New Roman" panose="02020603050405020304" pitchFamily="18" charset="0"/>
                  <a:cs typeface="Times New Roman" panose="02020603050405020304" pitchFamily="18" charset="0"/>
                </a:rPr>
                <a:t>G</a:t>
              </a:r>
              <a:r>
                <a:rPr lang="fr-FR"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iao</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600" dirty="0" err="1">
                  <a:latin typeface="Times New Roman" panose="02020603050405020304" pitchFamily="18" charset="0"/>
                  <a:ea typeface="Times New Roman" panose="02020603050405020304" pitchFamily="18" charset="0"/>
                  <a:cs typeface="Times New Roman" panose="02020603050405020304" pitchFamily="18" charset="0"/>
                </a:rPr>
                <a:t>t</a:t>
              </a:r>
              <a:r>
                <a:rPr lang="fr-FR"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iếp</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lnSpc>
                  <a:spcPct val="130000"/>
                </a:lnSpc>
                <a:spcBef>
                  <a:spcPts val="600"/>
                </a:spcBef>
                <a:spcAft>
                  <a:spcPts val="0"/>
                </a:spcAft>
              </a:pPr>
              <a:r>
                <a:rPr lang="fr-FR" sz="2600" dirty="0" smtClean="0">
                  <a:latin typeface="Times New Roman" panose="02020603050405020304" pitchFamily="18" charset="0"/>
                  <a:ea typeface="Times New Roman" panose="02020603050405020304" pitchFamily="18" charset="0"/>
                  <a:cs typeface="Times New Roman" panose="02020603050405020304" pitchFamily="18" charset="0"/>
                </a:rPr>
                <a:t>G</a:t>
              </a:r>
              <a:r>
                <a:rPr lang="fr-FR" sz="2600" dirty="0" smtClean="0">
                  <a:effectLst/>
                  <a:latin typeface="Times New Roman" panose="02020603050405020304" pitchFamily="18" charset="0"/>
                  <a:ea typeface="Times New Roman" panose="02020603050405020304" pitchFamily="18" charset="0"/>
                  <a:cs typeface="Times New Roman" panose="02020603050405020304" pitchFamily="18" charset="0"/>
                </a:rPr>
                <a:t>i</a:t>
              </a:r>
              <a:r>
                <a:rPr lang="pt-BR" sz="2600" dirty="0" smtClean="0">
                  <a:effectLst/>
                  <a:latin typeface="Times New Roman" panose="02020603050405020304" pitchFamily="18" charset="0"/>
                  <a:ea typeface="Times New Roman" panose="02020603050405020304" pitchFamily="18" charset="0"/>
                  <a:cs typeface="Times New Roman" panose="02020603050405020304" pitchFamily="18" charset="0"/>
                </a:rPr>
                <a:t>ữa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c</a:t>
              </a: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ác</a:t>
              </a:r>
              <a:r>
                <a:rPr lang="en-US" sz="26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r>
              <a:b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b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cá</a:t>
              </a:r>
              <a:r>
                <a:rPr lang="en-US" sz="2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ea typeface="Times New Roman" panose="02020603050405020304" pitchFamily="18" charset="0"/>
                  <a:cs typeface="Times New Roman" panose="02020603050405020304" pitchFamily="18" charset="0"/>
                </a:rPr>
                <a:t>nhân</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lnSpc>
                  <a:spcPct val="130000"/>
                </a:lnSpc>
                <a:spcBef>
                  <a:spcPts val="600"/>
                </a:spcBef>
                <a:spcAft>
                  <a:spcPts val="0"/>
                </a:spcAft>
              </a:pPr>
              <a:r>
                <a:rPr lang="en-US" sz="1000" dirty="0">
                  <a:effectLst/>
                  <a:latin typeface=".VnArialH"/>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p:txBody>
        </p:sp>
        <p:sp>
          <p:nvSpPr>
            <p:cNvPr id="17" name="Text Box 18"/>
            <p:cNvSpPr txBox="1">
              <a:spLocks noChangeArrowheads="1"/>
            </p:cNvSpPr>
            <p:nvPr/>
          </p:nvSpPr>
          <p:spPr bwMode="auto">
            <a:xfrm>
              <a:off x="6474" y="7111"/>
              <a:ext cx="1955" cy="3644"/>
            </a:xfrm>
            <a:prstGeom prst="rect">
              <a:avLst/>
            </a:prstGeom>
            <a:solidFill>
              <a:srgbClr val="FFCCCC"/>
            </a:solidFill>
            <a:ln w="9525">
              <a:solidFill>
                <a:srgbClr val="000000"/>
              </a:solidFill>
              <a:miter lim="800000"/>
              <a:headEnd/>
              <a:tailEnd/>
            </a:ln>
          </p:spPr>
          <p:txBody>
            <a:bodyPr rot="0" vert="horz" wrap="square" lIns="0" tIns="0" rIns="0" bIns="45720" anchor="t" anchorCtr="0" upright="1">
              <a:noAutofit/>
            </a:bodyPr>
            <a:lstStyle/>
            <a:p>
              <a:pPr indent="431800">
                <a:lnSpc>
                  <a:spcPct val="200000"/>
                </a:lnSpc>
                <a:spcBef>
                  <a:spcPts val="600"/>
                </a:spcBef>
                <a:spcAft>
                  <a:spcPts val="0"/>
                </a:spcAft>
              </a:pP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Làm</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việc</a:t>
              </a:r>
              <a:endParaRPr lang="en-US" sz="26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lnSpc>
                  <a:spcPct val="200000"/>
                </a:lnSpc>
                <a:spcBef>
                  <a:spcPts val="600"/>
                </a:spcBef>
                <a:spcAft>
                  <a:spcPts val="0"/>
                </a:spcAft>
              </a:pP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t</a:t>
              </a: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heo</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nhóm</a:t>
              </a:r>
              <a:endParaRPr lang="en-US" sz="26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lnSpc>
                  <a:spcPct val="200000"/>
                </a:lnSpc>
                <a:spcBef>
                  <a:spcPts val="600"/>
                </a:spcBef>
                <a:spcAft>
                  <a:spcPts val="0"/>
                </a:spcAft>
              </a:pPr>
              <a:r>
                <a:rPr lang="en-US" sz="1000" dirty="0">
                  <a:effectLst/>
                  <a:latin typeface=".VnArialH"/>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p:txBody>
        </p:sp>
        <p:cxnSp>
          <p:nvCxnSpPr>
            <p:cNvPr id="18" name="Line 19"/>
            <p:cNvCxnSpPr>
              <a:cxnSpLocks noChangeShapeType="1"/>
            </p:cNvCxnSpPr>
            <p:nvPr/>
          </p:nvCxnSpPr>
          <p:spPr bwMode="auto">
            <a:xfrm>
              <a:off x="5500" y="6060"/>
              <a:ext cx="0" cy="10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 name="Line 20"/>
            <p:cNvCxnSpPr>
              <a:cxnSpLocks noChangeShapeType="1"/>
            </p:cNvCxnSpPr>
            <p:nvPr/>
          </p:nvCxnSpPr>
          <p:spPr bwMode="auto">
            <a:xfrm>
              <a:off x="5145" y="6155"/>
              <a:ext cx="0" cy="9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0" name="Line 21"/>
            <p:cNvCxnSpPr>
              <a:cxnSpLocks noChangeShapeType="1"/>
            </p:cNvCxnSpPr>
            <p:nvPr/>
          </p:nvCxnSpPr>
          <p:spPr bwMode="auto">
            <a:xfrm>
              <a:off x="4772" y="6263"/>
              <a:ext cx="0" cy="8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1" name="Line 22"/>
            <p:cNvCxnSpPr>
              <a:cxnSpLocks noChangeShapeType="1"/>
            </p:cNvCxnSpPr>
            <p:nvPr/>
          </p:nvCxnSpPr>
          <p:spPr bwMode="auto">
            <a:xfrm>
              <a:off x="4442" y="6382"/>
              <a:ext cx="0" cy="6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 name="Line 23"/>
            <p:cNvCxnSpPr>
              <a:cxnSpLocks noChangeShapeType="1"/>
            </p:cNvCxnSpPr>
            <p:nvPr/>
          </p:nvCxnSpPr>
          <p:spPr bwMode="auto">
            <a:xfrm>
              <a:off x="4120" y="6473"/>
              <a:ext cx="0" cy="58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 name="Line 24"/>
            <p:cNvCxnSpPr>
              <a:cxnSpLocks noChangeShapeType="1"/>
            </p:cNvCxnSpPr>
            <p:nvPr/>
          </p:nvCxnSpPr>
          <p:spPr bwMode="auto">
            <a:xfrm>
              <a:off x="3845" y="6557"/>
              <a:ext cx="0" cy="4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4" name="Line 25"/>
            <p:cNvCxnSpPr>
              <a:cxnSpLocks noChangeShapeType="1"/>
            </p:cNvCxnSpPr>
            <p:nvPr/>
          </p:nvCxnSpPr>
          <p:spPr bwMode="auto">
            <a:xfrm>
              <a:off x="3553" y="6656"/>
              <a:ext cx="0" cy="4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 name="Line 26"/>
            <p:cNvCxnSpPr>
              <a:cxnSpLocks noChangeShapeType="1"/>
            </p:cNvCxnSpPr>
            <p:nvPr/>
          </p:nvCxnSpPr>
          <p:spPr bwMode="auto">
            <a:xfrm>
              <a:off x="3264" y="6747"/>
              <a:ext cx="0" cy="29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 name="Line 27"/>
            <p:cNvCxnSpPr>
              <a:cxnSpLocks noChangeShapeType="1"/>
            </p:cNvCxnSpPr>
            <p:nvPr/>
          </p:nvCxnSpPr>
          <p:spPr bwMode="auto">
            <a:xfrm>
              <a:off x="2832" y="6879"/>
              <a:ext cx="0" cy="1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7" name="Line 28"/>
            <p:cNvCxnSpPr>
              <a:cxnSpLocks noChangeShapeType="1"/>
            </p:cNvCxnSpPr>
            <p:nvPr/>
          </p:nvCxnSpPr>
          <p:spPr bwMode="auto">
            <a:xfrm>
              <a:off x="6877" y="6030"/>
              <a:ext cx="0" cy="10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8" name="Line 29"/>
            <p:cNvCxnSpPr>
              <a:cxnSpLocks noChangeShapeType="1"/>
            </p:cNvCxnSpPr>
            <p:nvPr/>
          </p:nvCxnSpPr>
          <p:spPr bwMode="auto">
            <a:xfrm>
              <a:off x="7169" y="6144"/>
              <a:ext cx="0" cy="95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 name="Line 30"/>
            <p:cNvCxnSpPr>
              <a:cxnSpLocks noChangeShapeType="1"/>
            </p:cNvCxnSpPr>
            <p:nvPr/>
          </p:nvCxnSpPr>
          <p:spPr bwMode="auto">
            <a:xfrm>
              <a:off x="7484" y="6246"/>
              <a:ext cx="0" cy="8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 name="Line 31"/>
            <p:cNvCxnSpPr>
              <a:cxnSpLocks noChangeShapeType="1"/>
            </p:cNvCxnSpPr>
            <p:nvPr/>
          </p:nvCxnSpPr>
          <p:spPr bwMode="auto">
            <a:xfrm>
              <a:off x="7928" y="6410"/>
              <a:ext cx="0" cy="6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 name="Line 32"/>
            <p:cNvCxnSpPr>
              <a:cxnSpLocks noChangeShapeType="1"/>
            </p:cNvCxnSpPr>
            <p:nvPr/>
          </p:nvCxnSpPr>
          <p:spPr bwMode="auto">
            <a:xfrm flipH="1">
              <a:off x="8087" y="6452"/>
              <a:ext cx="0" cy="64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 name="Line 33"/>
            <p:cNvCxnSpPr>
              <a:cxnSpLocks noChangeShapeType="1"/>
            </p:cNvCxnSpPr>
            <p:nvPr/>
          </p:nvCxnSpPr>
          <p:spPr bwMode="auto">
            <a:xfrm>
              <a:off x="8429" y="6585"/>
              <a:ext cx="0" cy="4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 name="Line 34"/>
            <p:cNvCxnSpPr>
              <a:cxnSpLocks noChangeShapeType="1"/>
            </p:cNvCxnSpPr>
            <p:nvPr/>
          </p:nvCxnSpPr>
          <p:spPr bwMode="auto">
            <a:xfrm>
              <a:off x="8721" y="6684"/>
              <a:ext cx="0" cy="4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4" name="Line 35"/>
            <p:cNvCxnSpPr>
              <a:cxnSpLocks noChangeShapeType="1"/>
            </p:cNvCxnSpPr>
            <p:nvPr/>
          </p:nvCxnSpPr>
          <p:spPr bwMode="auto">
            <a:xfrm>
              <a:off x="9040" y="6796"/>
              <a:ext cx="0" cy="29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5" name="Line 36"/>
            <p:cNvCxnSpPr>
              <a:cxnSpLocks noChangeShapeType="1"/>
            </p:cNvCxnSpPr>
            <p:nvPr/>
          </p:nvCxnSpPr>
          <p:spPr bwMode="auto">
            <a:xfrm>
              <a:off x="9306" y="6882"/>
              <a:ext cx="0" cy="21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6" name="Text Box 37"/>
            <p:cNvSpPr txBox="1">
              <a:spLocks noChangeArrowheads="1"/>
            </p:cNvSpPr>
            <p:nvPr/>
          </p:nvSpPr>
          <p:spPr bwMode="auto">
            <a:xfrm>
              <a:off x="2387" y="10755"/>
              <a:ext cx="8299" cy="701"/>
            </a:xfrm>
            <a:prstGeom prst="rect">
              <a:avLst/>
            </a:prstGeom>
            <a:solidFill>
              <a:srgbClr val="FEDAE2"/>
            </a:solidFill>
            <a:ln w="9525">
              <a:solidFill>
                <a:srgbClr val="000000"/>
              </a:solidFill>
              <a:miter lim="800000"/>
              <a:headEnd/>
              <a:tailEnd/>
            </a:ln>
          </p:spPr>
          <p:txBody>
            <a:bodyPr rot="0" vert="horz" wrap="square" lIns="0" tIns="0" rIns="0" bIns="45720" anchor="t" anchorCtr="0" upright="1">
              <a:noAutofit/>
            </a:bodyPr>
            <a:lstStyle/>
            <a:p>
              <a:pPr indent="431800" algn="ctr">
                <a:spcBef>
                  <a:spcPts val="600"/>
                </a:spcBef>
                <a:spcAft>
                  <a:spcPts val="0"/>
                </a:spcAft>
              </a:pP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Đồng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thời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Cấu</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trúc</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Từng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Kỷ</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luật</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Kiên</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37" name="Line 38"/>
            <p:cNvCxnSpPr>
              <a:cxnSpLocks noChangeShapeType="1"/>
            </p:cNvCxnSpPr>
            <p:nvPr/>
          </p:nvCxnSpPr>
          <p:spPr bwMode="auto">
            <a:xfrm>
              <a:off x="6326" y="5843"/>
              <a:ext cx="3624" cy="12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Line 39"/>
            <p:cNvCxnSpPr>
              <a:cxnSpLocks noChangeShapeType="1"/>
            </p:cNvCxnSpPr>
            <p:nvPr/>
          </p:nvCxnSpPr>
          <p:spPr bwMode="auto">
            <a:xfrm>
              <a:off x="2860" y="7061"/>
              <a:ext cx="31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Line 40"/>
            <p:cNvCxnSpPr>
              <a:cxnSpLocks noChangeShapeType="1"/>
            </p:cNvCxnSpPr>
            <p:nvPr/>
          </p:nvCxnSpPr>
          <p:spPr bwMode="auto">
            <a:xfrm>
              <a:off x="4954" y="6224"/>
              <a:ext cx="0" cy="8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 name="Line 41"/>
            <p:cNvCxnSpPr>
              <a:cxnSpLocks noChangeShapeType="1"/>
            </p:cNvCxnSpPr>
            <p:nvPr/>
          </p:nvCxnSpPr>
          <p:spPr bwMode="auto">
            <a:xfrm>
              <a:off x="5314" y="6111"/>
              <a:ext cx="0" cy="96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1" name="Line 42"/>
            <p:cNvCxnSpPr>
              <a:cxnSpLocks noChangeShapeType="1"/>
            </p:cNvCxnSpPr>
            <p:nvPr/>
          </p:nvCxnSpPr>
          <p:spPr bwMode="auto">
            <a:xfrm>
              <a:off x="4589" y="6324"/>
              <a:ext cx="0" cy="75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2" name="Line 43"/>
            <p:cNvCxnSpPr>
              <a:cxnSpLocks noChangeShapeType="1"/>
            </p:cNvCxnSpPr>
            <p:nvPr/>
          </p:nvCxnSpPr>
          <p:spPr bwMode="auto">
            <a:xfrm>
              <a:off x="4289" y="6420"/>
              <a:ext cx="0" cy="64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3" name="Line 44"/>
            <p:cNvCxnSpPr>
              <a:cxnSpLocks noChangeShapeType="1"/>
            </p:cNvCxnSpPr>
            <p:nvPr/>
          </p:nvCxnSpPr>
          <p:spPr bwMode="auto">
            <a:xfrm>
              <a:off x="3717" y="6600"/>
              <a:ext cx="0" cy="47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4" name="Line 45"/>
            <p:cNvCxnSpPr>
              <a:cxnSpLocks noChangeShapeType="1"/>
            </p:cNvCxnSpPr>
            <p:nvPr/>
          </p:nvCxnSpPr>
          <p:spPr bwMode="auto">
            <a:xfrm>
              <a:off x="2644" y="6934"/>
              <a:ext cx="0" cy="11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5" name="Line 46"/>
            <p:cNvCxnSpPr>
              <a:cxnSpLocks noChangeShapeType="1"/>
            </p:cNvCxnSpPr>
            <p:nvPr/>
          </p:nvCxnSpPr>
          <p:spPr bwMode="auto">
            <a:xfrm>
              <a:off x="3014" y="6820"/>
              <a:ext cx="0" cy="2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6" name="Line 47"/>
            <p:cNvCxnSpPr>
              <a:cxnSpLocks noChangeShapeType="1"/>
            </p:cNvCxnSpPr>
            <p:nvPr/>
          </p:nvCxnSpPr>
          <p:spPr bwMode="auto">
            <a:xfrm>
              <a:off x="3138" y="6777"/>
              <a:ext cx="0" cy="27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7" name="Line 48"/>
            <p:cNvCxnSpPr>
              <a:cxnSpLocks noChangeShapeType="1"/>
            </p:cNvCxnSpPr>
            <p:nvPr/>
          </p:nvCxnSpPr>
          <p:spPr bwMode="auto">
            <a:xfrm>
              <a:off x="3963" y="6535"/>
              <a:ext cx="0" cy="5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8" name="Line 49"/>
            <p:cNvCxnSpPr>
              <a:cxnSpLocks noChangeShapeType="1"/>
            </p:cNvCxnSpPr>
            <p:nvPr/>
          </p:nvCxnSpPr>
          <p:spPr bwMode="auto">
            <a:xfrm>
              <a:off x="3401" y="6711"/>
              <a:ext cx="0" cy="3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 name="Line 50"/>
            <p:cNvCxnSpPr>
              <a:cxnSpLocks noChangeShapeType="1"/>
            </p:cNvCxnSpPr>
            <p:nvPr/>
          </p:nvCxnSpPr>
          <p:spPr bwMode="auto">
            <a:xfrm>
              <a:off x="7006" y="6070"/>
              <a:ext cx="0" cy="10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0" name="Line 51"/>
            <p:cNvCxnSpPr>
              <a:cxnSpLocks noChangeShapeType="1"/>
            </p:cNvCxnSpPr>
            <p:nvPr/>
          </p:nvCxnSpPr>
          <p:spPr bwMode="auto">
            <a:xfrm>
              <a:off x="7335" y="6185"/>
              <a:ext cx="0" cy="9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1" name="Line 52"/>
            <p:cNvCxnSpPr>
              <a:cxnSpLocks noChangeShapeType="1"/>
            </p:cNvCxnSpPr>
            <p:nvPr/>
          </p:nvCxnSpPr>
          <p:spPr bwMode="auto">
            <a:xfrm flipH="1">
              <a:off x="7615" y="6294"/>
              <a:ext cx="0" cy="7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 name="Line 53"/>
            <p:cNvCxnSpPr>
              <a:cxnSpLocks noChangeShapeType="1"/>
            </p:cNvCxnSpPr>
            <p:nvPr/>
          </p:nvCxnSpPr>
          <p:spPr bwMode="auto">
            <a:xfrm>
              <a:off x="8250" y="6512"/>
              <a:ext cx="0" cy="58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 name="Line 54"/>
            <p:cNvCxnSpPr>
              <a:cxnSpLocks noChangeShapeType="1"/>
            </p:cNvCxnSpPr>
            <p:nvPr/>
          </p:nvCxnSpPr>
          <p:spPr bwMode="auto">
            <a:xfrm>
              <a:off x="7784" y="6359"/>
              <a:ext cx="0" cy="7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4" name="Line 55"/>
            <p:cNvCxnSpPr>
              <a:cxnSpLocks noChangeShapeType="1"/>
            </p:cNvCxnSpPr>
            <p:nvPr/>
          </p:nvCxnSpPr>
          <p:spPr bwMode="auto">
            <a:xfrm>
              <a:off x="8573" y="6626"/>
              <a:ext cx="0" cy="47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5" name="Line 56"/>
            <p:cNvCxnSpPr>
              <a:cxnSpLocks noChangeShapeType="1"/>
            </p:cNvCxnSpPr>
            <p:nvPr/>
          </p:nvCxnSpPr>
          <p:spPr bwMode="auto">
            <a:xfrm>
              <a:off x="9435" y="6928"/>
              <a:ext cx="0" cy="1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6" name="Line 57"/>
            <p:cNvCxnSpPr>
              <a:cxnSpLocks noChangeShapeType="1"/>
            </p:cNvCxnSpPr>
            <p:nvPr/>
          </p:nvCxnSpPr>
          <p:spPr bwMode="auto">
            <a:xfrm>
              <a:off x="9183" y="6848"/>
              <a:ext cx="0" cy="2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 name="Line 58"/>
            <p:cNvCxnSpPr>
              <a:cxnSpLocks noChangeShapeType="1"/>
            </p:cNvCxnSpPr>
            <p:nvPr/>
          </p:nvCxnSpPr>
          <p:spPr bwMode="auto">
            <a:xfrm>
              <a:off x="8875" y="6732"/>
              <a:ext cx="0" cy="3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8" name="Text Box 59"/>
            <p:cNvSpPr txBox="1">
              <a:spLocks noChangeArrowheads="1"/>
            </p:cNvSpPr>
            <p:nvPr/>
          </p:nvSpPr>
          <p:spPr bwMode="auto">
            <a:xfrm>
              <a:off x="2387" y="11530"/>
              <a:ext cx="7721" cy="56"/>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pPr indent="431800" algn="just">
                <a:spcBef>
                  <a:spcPts val="600"/>
                </a:spcBef>
                <a:spcAft>
                  <a:spcPts val="0"/>
                </a:spcAft>
              </a:pPr>
              <a:r>
                <a:rPr lang="en-US" sz="1400">
                  <a:effectLst/>
                  <a:latin typeface="Times New Roman" panose="02020603050405020304" pitchFamily="18" charset="0"/>
                  <a:ea typeface="Times New Roman" panose="02020603050405020304" pitchFamily="18" charset="0"/>
                </a:rPr>
                <a:t> </a:t>
              </a:r>
            </a:p>
          </p:txBody>
        </p:sp>
      </p:grpSp>
    </p:spTree>
    <p:extLst>
      <p:ext uri="{BB962C8B-B14F-4D97-AF65-F5344CB8AC3E}">
        <p14:creationId xmlns:p14="http://schemas.microsoft.com/office/powerpoint/2010/main" val="28148176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707027" y="349522"/>
            <a:ext cx="7886700" cy="1492341"/>
          </a:xfrm>
        </p:spPr>
        <p:txBody>
          <a:bodyPr>
            <a:normAutofit/>
          </a:bodyPr>
          <a:lstStyle/>
          <a:p>
            <a:pPr marL="0" indent="0" algn="just">
              <a:buNone/>
            </a:pPr>
            <a:r>
              <a:rPr lang="en-US" sz="2600" b="1" dirty="0" smtClean="0">
                <a:latin typeface="Times New Roman" panose="02020603050405020304" pitchFamily="18" charset="0"/>
                <a:cs typeface="Times New Roman" panose="02020603050405020304" pitchFamily="18" charset="0"/>
              </a:rPr>
              <a:t>	2.3</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Nội</a:t>
            </a:r>
            <a:r>
              <a:rPr lang="en-US" sz="2600" b="1" dirty="0">
                <a:latin typeface="Times New Roman" panose="02020603050405020304" pitchFamily="18" charset="0"/>
                <a:cs typeface="Times New Roman" panose="02020603050405020304" pitchFamily="18" charset="0"/>
              </a:rPr>
              <a:t> dung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chất</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lượng</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cơ</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sở</a:t>
            </a:r>
            <a:r>
              <a:rPr lang="en-US" sz="2600" b="1" dirty="0">
                <a:latin typeface="Times New Roman" panose="02020603050405020304" pitchFamily="18" charset="0"/>
                <a:cs typeface="Times New Roman" panose="02020603050405020304" pitchFamily="18" charset="0"/>
              </a:rPr>
              <a:t> GDNN </a:t>
            </a:r>
            <a:r>
              <a:rPr lang="en-US" sz="2600" b="1" dirty="0" err="1">
                <a:latin typeface="Times New Roman" panose="02020603050405020304" pitchFamily="18" charset="0"/>
                <a:cs typeface="Times New Roman" panose="02020603050405020304" pitchFamily="18" charset="0"/>
              </a:rPr>
              <a:t>theo</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tiếp</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cận</a:t>
            </a:r>
            <a:r>
              <a:rPr lang="en-US" sz="2600" b="1" dirty="0">
                <a:latin typeface="Times New Roman" panose="02020603050405020304" pitchFamily="18" charset="0"/>
                <a:cs typeface="Times New Roman" panose="02020603050405020304" pitchFamily="18" charset="0"/>
              </a:rPr>
              <a:t> TQM </a:t>
            </a:r>
          </a:p>
          <a:p>
            <a:pPr marL="0" indent="0" algn="just">
              <a:buNone/>
            </a:pPr>
            <a:r>
              <a:rPr lang="en-US" sz="2600" b="1" i="1" dirty="0" smtClean="0">
                <a:latin typeface="Times New Roman" panose="02020603050405020304" pitchFamily="18" charset="0"/>
                <a:cs typeface="Times New Roman" panose="02020603050405020304" pitchFamily="18" charset="0"/>
              </a:rPr>
              <a:t>	2.3.1</a:t>
            </a:r>
            <a:r>
              <a:rPr lang="en-US" sz="2600" b="1" i="1" dirty="0">
                <a:latin typeface="Times New Roman" panose="02020603050405020304" pitchFamily="18" charset="0"/>
                <a:cs typeface="Times New Roman" panose="02020603050405020304" pitchFamily="18" charset="0"/>
              </a:rPr>
              <a:t>.</a:t>
            </a:r>
            <a:r>
              <a:rPr lang="vi-VN" sz="2600" b="1" i="1" dirty="0">
                <a:latin typeface="Times New Roman" panose="02020603050405020304" pitchFamily="18" charset="0"/>
                <a:cs typeface="Times New Roman" panose="02020603050405020304" pitchFamily="18" charset="0"/>
              </a:rPr>
              <a:t> Quản lý nhân sự</a:t>
            </a:r>
            <a:endParaRPr lang="en-US" sz="2600" b="1" i="1" dirty="0">
              <a:latin typeface="Times New Roman" panose="02020603050405020304" pitchFamily="18" charset="0"/>
              <a:cs typeface="Times New Roman" panose="02020603050405020304" pitchFamily="18" charset="0"/>
            </a:endParaRPr>
          </a:p>
          <a:p>
            <a:pPr marL="0" indent="0" algn="just">
              <a:buNone/>
            </a:pPr>
            <a:endParaRPr lang="en-US" sz="2600" dirty="0">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flipH="1">
            <a:off x="2939143" y="3281269"/>
            <a:ext cx="1852712" cy="64062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Rounded Rectangle 6"/>
          <p:cNvSpPr/>
          <p:nvPr/>
        </p:nvSpPr>
        <p:spPr>
          <a:xfrm>
            <a:off x="4117273" y="3921889"/>
            <a:ext cx="1371600" cy="258998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smtClean="0">
                <a:solidFill>
                  <a:schemeClr val="tx1"/>
                </a:solidFill>
                <a:latin typeface="Times New Roman" panose="02020603050405020304" pitchFamily="18" charset="0"/>
                <a:cs typeface="Times New Roman" panose="02020603050405020304" pitchFamily="18" charset="0"/>
              </a:rPr>
              <a:t>Giảng</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viên</a:t>
            </a:r>
            <a:endParaRPr lang="en-US" sz="2600" dirty="0">
              <a:solidFill>
                <a:schemeClr val="tx1"/>
              </a:solidFill>
              <a:latin typeface="Times New Roman" pitchFamily="18" charset="0"/>
              <a:cs typeface="Times New Roman" pitchFamily="18" charset="0"/>
            </a:endParaRPr>
          </a:p>
        </p:txBody>
      </p:sp>
      <p:sp>
        <p:nvSpPr>
          <p:cNvPr id="8" name="Line 7"/>
          <p:cNvSpPr>
            <a:spLocks noChangeShapeType="1"/>
          </p:cNvSpPr>
          <p:nvPr/>
        </p:nvSpPr>
        <p:spPr bwMode="auto">
          <a:xfrm>
            <a:off x="4806280" y="3269334"/>
            <a:ext cx="1685960" cy="61264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Line 7"/>
          <p:cNvSpPr>
            <a:spLocks noChangeShapeType="1"/>
          </p:cNvSpPr>
          <p:nvPr/>
        </p:nvSpPr>
        <p:spPr bwMode="auto">
          <a:xfrm>
            <a:off x="4806280" y="3281269"/>
            <a:ext cx="0" cy="60071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 name="Oval 9"/>
          <p:cNvSpPr/>
          <p:nvPr/>
        </p:nvSpPr>
        <p:spPr>
          <a:xfrm>
            <a:off x="913606" y="1819046"/>
            <a:ext cx="7543800" cy="1462224"/>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altLang="zh-CN" sz="2600" b="1" dirty="0">
                <a:solidFill>
                  <a:schemeClr val="tx1"/>
                </a:solidFill>
                <a:latin typeface="Times New Roman" pitchFamily="18" charset="0"/>
                <a:ea typeface="SimSun" pitchFamily="2" charset="-122"/>
                <a:cs typeface="Times New Roman" pitchFamily="18" charset="0"/>
              </a:rPr>
              <a:t> </a:t>
            </a:r>
            <a:r>
              <a:rPr lang="vi-VN" sz="2600" b="1" dirty="0">
                <a:solidFill>
                  <a:schemeClr val="tx1"/>
                </a:solidFill>
                <a:latin typeface="Times New Roman" panose="02020603050405020304" pitchFamily="18" charset="0"/>
                <a:cs typeface="Times New Roman" panose="02020603050405020304" pitchFamily="18" charset="0"/>
              </a:rPr>
              <a:t>Chủ thể quản lý quá trình đào tạo </a:t>
            </a:r>
            <a:endParaRPr lang="en-US" sz="2600" b="1" dirty="0" smtClean="0">
              <a:solidFill>
                <a:schemeClr val="tx1"/>
              </a:solidFill>
              <a:latin typeface="Times New Roman" panose="02020603050405020304" pitchFamily="18" charset="0"/>
              <a:cs typeface="Times New Roman" panose="02020603050405020304" pitchFamily="18" charset="0"/>
            </a:endParaRPr>
          </a:p>
          <a:p>
            <a:pPr algn="ctr">
              <a:defRPr/>
            </a:pPr>
            <a:r>
              <a:rPr lang="vi-VN" sz="2600" b="1" dirty="0" smtClean="0">
                <a:solidFill>
                  <a:schemeClr val="tx1"/>
                </a:solidFill>
                <a:latin typeface="Times New Roman" panose="02020603050405020304" pitchFamily="18" charset="0"/>
                <a:cs typeface="Times New Roman" panose="02020603050405020304" pitchFamily="18" charset="0"/>
              </a:rPr>
              <a:t>ở </a:t>
            </a:r>
            <a:r>
              <a:rPr lang="vi-VN" sz="2600" b="1" dirty="0">
                <a:solidFill>
                  <a:schemeClr val="tx1"/>
                </a:solidFill>
                <a:latin typeface="Times New Roman" panose="02020603050405020304" pitchFamily="18" charset="0"/>
                <a:cs typeface="Times New Roman" panose="02020603050405020304" pitchFamily="18" charset="0"/>
              </a:rPr>
              <a:t>trường GDNN bao gồm</a:t>
            </a:r>
            <a:r>
              <a:rPr lang="vi-VN" sz="2600" b="1" dirty="0" smtClean="0">
                <a:solidFill>
                  <a:schemeClr val="tx1"/>
                </a:solidFill>
                <a:latin typeface="Times New Roman" panose="02020603050405020304" pitchFamily="18" charset="0"/>
                <a:cs typeface="Times New Roman" panose="02020603050405020304" pitchFamily="18" charset="0"/>
              </a:rPr>
              <a:t>:</a:t>
            </a:r>
            <a:endParaRPr lang="en-US" sz="2600" b="1"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2201224" y="3921889"/>
            <a:ext cx="1396831" cy="258998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600" dirty="0">
                <a:solidFill>
                  <a:schemeClr val="tx1"/>
                </a:solidFill>
                <a:latin typeface="Times New Roman" panose="02020603050405020304" pitchFamily="18" charset="0"/>
                <a:cs typeface="Times New Roman" panose="02020603050405020304" pitchFamily="18" charset="0"/>
              </a:rPr>
              <a:t>Hiệu trưởng</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2" name="Rounded Rectangle 11"/>
          <p:cNvSpPr/>
          <p:nvPr/>
        </p:nvSpPr>
        <p:spPr>
          <a:xfrm>
            <a:off x="5897654" y="3921889"/>
            <a:ext cx="1371600" cy="258998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err="1" smtClean="0">
                <a:solidFill>
                  <a:schemeClr val="tx1"/>
                </a:solidFill>
                <a:latin typeface="Times New Roman" panose="02020603050405020304" pitchFamily="18" charset="0"/>
                <a:cs typeface="Times New Roman" panose="02020603050405020304" pitchFamily="18" charset="0"/>
              </a:rPr>
              <a:t>Sinh</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viên</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561621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2572532" y="2314614"/>
            <a:ext cx="2219323" cy="73133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1896584" y="3085864"/>
            <a:ext cx="1371600" cy="340637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vi-VN" sz="2200" dirty="0">
                <a:solidFill>
                  <a:schemeClr val="tx1"/>
                </a:solidFill>
                <a:latin typeface="+mj-lt"/>
              </a:rPr>
              <a:t>Thiết lập hệ thống quy chế tổ chức quản lý nhân sự</a:t>
            </a:r>
            <a:endParaRPr lang="en-US" sz="2200" dirty="0">
              <a:solidFill>
                <a:schemeClr val="tx1"/>
              </a:solidFill>
              <a:latin typeface="+mj-lt"/>
              <a:cs typeface="Times New Roman" pitchFamily="18" charset="0"/>
            </a:endParaRPr>
          </a:p>
        </p:txBody>
      </p:sp>
      <p:sp>
        <p:nvSpPr>
          <p:cNvPr id="6" name="Line 7"/>
          <p:cNvSpPr>
            <a:spLocks noChangeShapeType="1"/>
          </p:cNvSpPr>
          <p:nvPr/>
        </p:nvSpPr>
        <p:spPr bwMode="auto">
          <a:xfrm>
            <a:off x="4806280" y="2302679"/>
            <a:ext cx="1529206" cy="74327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flipH="1">
            <a:off x="4376567" y="2314615"/>
            <a:ext cx="429713" cy="73133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913606" y="352695"/>
            <a:ext cx="7655628" cy="1961921"/>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vi-VN" sz="2400" dirty="0">
                <a:solidFill>
                  <a:schemeClr val="tx1"/>
                </a:solidFill>
                <a:latin typeface="+mj-lt"/>
              </a:rPr>
              <a:t>Để quản lý chất lượng ở </a:t>
            </a:r>
            <a:r>
              <a:rPr lang="vi-VN" sz="2400" dirty="0" smtClean="0">
                <a:solidFill>
                  <a:schemeClr val="tx1"/>
                </a:solidFill>
                <a:latin typeface="+mj-lt"/>
              </a:rPr>
              <a:t>trường</a:t>
            </a:r>
            <a:endParaRPr lang="en-US" sz="2400" dirty="0" smtClean="0">
              <a:solidFill>
                <a:schemeClr val="tx1"/>
              </a:solidFill>
              <a:latin typeface="+mj-lt"/>
            </a:endParaRPr>
          </a:p>
          <a:p>
            <a:pPr algn="ctr">
              <a:defRPr/>
            </a:pPr>
            <a:r>
              <a:rPr lang="vi-VN" sz="2400" dirty="0" smtClean="0">
                <a:solidFill>
                  <a:schemeClr val="tx1"/>
                </a:solidFill>
                <a:latin typeface="+mj-lt"/>
              </a:rPr>
              <a:t> </a:t>
            </a:r>
            <a:r>
              <a:rPr lang="vi-VN" sz="2400" dirty="0">
                <a:solidFill>
                  <a:schemeClr val="tx1"/>
                </a:solidFill>
                <a:latin typeface="+mj-lt"/>
              </a:rPr>
              <a:t>GDNN theo tiếp cận TQM có hiệu quả, trước </a:t>
            </a:r>
            <a:endParaRPr lang="en-US" sz="2400" dirty="0" smtClean="0">
              <a:solidFill>
                <a:schemeClr val="tx1"/>
              </a:solidFill>
              <a:latin typeface="+mj-lt"/>
            </a:endParaRPr>
          </a:p>
          <a:p>
            <a:pPr algn="ctr">
              <a:defRPr/>
            </a:pPr>
            <a:r>
              <a:rPr lang="vi-VN" sz="2400" dirty="0" smtClean="0">
                <a:solidFill>
                  <a:schemeClr val="tx1"/>
                </a:solidFill>
                <a:latin typeface="+mj-lt"/>
              </a:rPr>
              <a:t>hết </a:t>
            </a:r>
            <a:r>
              <a:rPr lang="vi-VN" sz="2400" dirty="0">
                <a:solidFill>
                  <a:schemeClr val="tx1"/>
                </a:solidFill>
                <a:latin typeface="+mj-lt"/>
              </a:rPr>
              <a:t>cần thực hiện tốt quản lý nhân sự trong nhà </a:t>
            </a:r>
            <a:endParaRPr lang="en-US" sz="2400" dirty="0" smtClean="0">
              <a:solidFill>
                <a:schemeClr val="tx1"/>
              </a:solidFill>
              <a:latin typeface="+mj-lt"/>
            </a:endParaRPr>
          </a:p>
          <a:p>
            <a:pPr algn="ctr">
              <a:defRPr/>
            </a:pPr>
            <a:r>
              <a:rPr lang="vi-VN" sz="2400" dirty="0" smtClean="0">
                <a:solidFill>
                  <a:schemeClr val="tx1"/>
                </a:solidFill>
                <a:latin typeface="+mj-lt"/>
              </a:rPr>
              <a:t>trường</a:t>
            </a:r>
            <a:r>
              <a:rPr lang="vi-VN" sz="2400" dirty="0">
                <a:solidFill>
                  <a:schemeClr val="tx1"/>
                </a:solidFill>
                <a:latin typeface="+mj-lt"/>
              </a:rPr>
              <a:t>. Cụ thể cần làm tốt các khâu</a:t>
            </a:r>
            <a:r>
              <a:rPr lang="vi-VN" sz="2400" dirty="0" smtClean="0">
                <a:solidFill>
                  <a:schemeClr val="tx1"/>
                </a:solidFill>
                <a:latin typeface="+mj-lt"/>
              </a:rPr>
              <a:t>:</a:t>
            </a:r>
            <a:endParaRPr lang="en-US" sz="2400" dirty="0">
              <a:solidFill>
                <a:schemeClr val="tx1"/>
              </a:solidFill>
              <a:latin typeface="+mj-lt"/>
            </a:endParaRPr>
          </a:p>
        </p:txBody>
      </p:sp>
      <p:sp>
        <p:nvSpPr>
          <p:cNvPr id="9" name="Rounded Rectangle 8"/>
          <p:cNvSpPr/>
          <p:nvPr/>
        </p:nvSpPr>
        <p:spPr>
          <a:xfrm>
            <a:off x="215190" y="3085863"/>
            <a:ext cx="1396831" cy="340637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200" dirty="0">
                <a:solidFill>
                  <a:schemeClr val="tx1"/>
                </a:solidFill>
                <a:latin typeface="+mj-lt"/>
              </a:rPr>
              <a:t>Tuyển dụng và có cơ chế để thu hút người có năng lực làm nhiệm vụ dạy nghề</a:t>
            </a:r>
            <a:endParaRPr lang="vi-VN" altLang="en-US" sz="2200" dirty="0">
              <a:solidFill>
                <a:schemeClr val="tx1"/>
              </a:solidFill>
              <a:latin typeface="+mj-lt"/>
              <a:cs typeface="Times New Roman" panose="02020603050405020304" pitchFamily="18" charset="0"/>
            </a:endParaRPr>
          </a:p>
        </p:txBody>
      </p:sp>
      <p:sp>
        <p:nvSpPr>
          <p:cNvPr id="10" name="Rounded Rectangle 9"/>
          <p:cNvSpPr/>
          <p:nvPr/>
        </p:nvSpPr>
        <p:spPr>
          <a:xfrm>
            <a:off x="3605346" y="3085864"/>
            <a:ext cx="1516474" cy="340637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200" dirty="0">
                <a:solidFill>
                  <a:schemeClr val="tx1"/>
                </a:solidFill>
                <a:latin typeface="+mj-lt"/>
              </a:rPr>
              <a:t>Có kế hoạch đào tạo và bồi dưỡng</a:t>
            </a:r>
            <a:r>
              <a:rPr lang="en-US" sz="2200" dirty="0">
                <a:solidFill>
                  <a:schemeClr val="tx1"/>
                </a:solidFill>
                <a:latin typeface="+mj-lt"/>
              </a:rPr>
              <a:t>,</a:t>
            </a:r>
            <a:r>
              <a:rPr lang="vi-VN" sz="2200" dirty="0">
                <a:solidFill>
                  <a:schemeClr val="tx1"/>
                </a:solidFill>
                <a:latin typeface="+mj-lt"/>
              </a:rPr>
              <a:t> nâng cao năng lực cho đội ngũ cán bộ, GV, nhân viên</a:t>
            </a:r>
            <a:endParaRPr lang="vi-VN" altLang="en-US" sz="2200" dirty="0">
              <a:solidFill>
                <a:schemeClr val="tx1"/>
              </a:solidFill>
              <a:latin typeface="+mj-lt"/>
              <a:cs typeface="Times New Roman" panose="02020603050405020304" pitchFamily="18" charset="0"/>
            </a:endParaRPr>
          </a:p>
        </p:txBody>
      </p:sp>
      <p:sp>
        <p:nvSpPr>
          <p:cNvPr id="11" name="Rounded Rectangle 10"/>
          <p:cNvSpPr/>
          <p:nvPr/>
        </p:nvSpPr>
        <p:spPr>
          <a:xfrm>
            <a:off x="5447211" y="3085864"/>
            <a:ext cx="1828800" cy="340637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vi-VN" sz="2200" dirty="0">
                <a:solidFill>
                  <a:schemeClr val="tx1"/>
                </a:solidFill>
                <a:latin typeface="+mj-lt"/>
              </a:rPr>
              <a:t>Có biện pháp và cơ chế để phát huy hết năng lực và khả năng sáng tạo của từng thành viên trong nhà trường</a:t>
            </a:r>
            <a:endParaRPr lang="en-US" sz="2200" dirty="0">
              <a:solidFill>
                <a:schemeClr val="tx1"/>
              </a:solidFill>
              <a:latin typeface="+mj-lt"/>
              <a:cs typeface="Times New Roman" pitchFamily="18" charset="0"/>
            </a:endParaRPr>
          </a:p>
        </p:txBody>
      </p:sp>
      <p:sp>
        <p:nvSpPr>
          <p:cNvPr id="12" name="Rounded Rectangle 11"/>
          <p:cNvSpPr/>
          <p:nvPr/>
        </p:nvSpPr>
        <p:spPr>
          <a:xfrm>
            <a:off x="7560223" y="3085864"/>
            <a:ext cx="1371600" cy="340637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200" dirty="0">
                <a:solidFill>
                  <a:schemeClr val="tx1"/>
                </a:solidFill>
                <a:latin typeface="+mj-lt"/>
              </a:rPr>
              <a:t>Thực hiện tốt công tác tuyển sinh và quản lý, giáo dục HS.</a:t>
            </a:r>
            <a:endParaRPr lang="en-US" sz="2200" dirty="0">
              <a:solidFill>
                <a:schemeClr val="tx1"/>
              </a:solidFill>
              <a:latin typeface="+mj-lt"/>
            </a:endParaRPr>
          </a:p>
          <a:p>
            <a:pPr marL="0" lvl="1" algn="ctr">
              <a:defRPr/>
            </a:pPr>
            <a:endParaRPr lang="vi-VN" altLang="en-US" sz="2200" dirty="0">
              <a:solidFill>
                <a:schemeClr val="tx1"/>
              </a:solidFill>
              <a:latin typeface="+mj-lt"/>
              <a:cs typeface="Times New Roman" panose="02020603050405020304" pitchFamily="18" charset="0"/>
            </a:endParaRPr>
          </a:p>
        </p:txBody>
      </p:sp>
      <p:sp>
        <p:nvSpPr>
          <p:cNvPr id="13" name="Line 7"/>
          <p:cNvSpPr>
            <a:spLocks noChangeShapeType="1"/>
          </p:cNvSpPr>
          <p:nvPr/>
        </p:nvSpPr>
        <p:spPr bwMode="auto">
          <a:xfrm>
            <a:off x="4820705" y="2314615"/>
            <a:ext cx="3304391" cy="73134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Line 7"/>
          <p:cNvSpPr>
            <a:spLocks noChangeShapeType="1"/>
          </p:cNvSpPr>
          <p:nvPr/>
        </p:nvSpPr>
        <p:spPr bwMode="auto">
          <a:xfrm flipH="1">
            <a:off x="770709" y="2314614"/>
            <a:ext cx="4098673" cy="73134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2710938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6389" y="340332"/>
            <a:ext cx="8138159" cy="5663089"/>
          </a:xfrm>
          <a:prstGeom prst="rect">
            <a:avLst/>
          </a:prstGeom>
        </p:spPr>
        <p:txBody>
          <a:bodyPr wrap="square">
            <a:spAutoFit/>
          </a:bodyPr>
          <a:lstStyle/>
          <a:p>
            <a:pPr indent="431800" algn="just">
              <a:spcBef>
                <a:spcPts val="600"/>
              </a:spcBef>
              <a:spcAft>
                <a:spcPts val="0"/>
              </a:spcAft>
            </a:pPr>
            <a:r>
              <a:rPr lang="en-US" sz="2600" b="1" i="1" dirty="0" smtClean="0">
                <a:latin typeface="Times New Roman" panose="02020603050405020304" pitchFamily="18" charset="0"/>
                <a:ea typeface="Times New Roman" panose="02020603050405020304" pitchFamily="18" charset="0"/>
                <a:cs typeface="Times New Roman" panose="02020603050405020304" pitchFamily="18" charset="0"/>
              </a:rPr>
              <a:t>	2.</a:t>
            </a:r>
            <a:r>
              <a:rPr lang="vi-VN" sz="2600" b="1" i="1" dirty="0">
                <a:latin typeface="Times New Roman" panose="02020603050405020304" pitchFamily="18" charset="0"/>
                <a:ea typeface="Times New Roman" panose="02020603050405020304" pitchFamily="18" charset="0"/>
                <a:cs typeface="Times New Roman" panose="02020603050405020304" pitchFamily="18" charset="0"/>
              </a:rPr>
              <a:t>3.2. Quản lý quá trình đào tạo</a:t>
            </a:r>
            <a:endParaRPr lang="en-US" sz="2600" b="1" i="1" dirty="0">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spcBef>
                <a:spcPts val="600"/>
              </a:spcBef>
              <a:spcAft>
                <a:spcPts val="0"/>
              </a:spcAft>
              <a:tabLst>
                <a:tab pos="226695" algn="l"/>
              </a:tabLst>
            </a:pPr>
            <a:r>
              <a:rPr lang="vi-VN" sz="2600" b="1" i="1" spc="-10" dirty="0">
                <a:latin typeface="Times New Roman" panose="02020603050405020304" pitchFamily="18" charset="0"/>
                <a:ea typeface="Times New Roman" panose="02020603050405020304" pitchFamily="18" charset="0"/>
                <a:cs typeface="Times New Roman" panose="02020603050405020304" pitchFamily="18" charset="0"/>
              </a:rPr>
              <a:t>	a) Xác định các yếu tố cơ bản của quá trình đào </a:t>
            </a:r>
            <a:r>
              <a:rPr lang="vi-VN" sz="2600" b="1" i="1" spc="-10" dirty="0" smtClean="0">
                <a:latin typeface="Times New Roman" panose="02020603050405020304" pitchFamily="18" charset="0"/>
                <a:ea typeface="Times New Roman" panose="02020603050405020304" pitchFamily="18" charset="0"/>
                <a:cs typeface="Times New Roman" panose="02020603050405020304" pitchFamily="18" charset="0"/>
              </a:rPr>
              <a:t>tạo</a:t>
            </a:r>
            <a:endParaRPr lang="en-US" sz="2600" b="1" i="1" spc="-10" dirty="0" smtClean="0">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spcBef>
                <a:spcPts val="600"/>
              </a:spcBef>
              <a:spcAft>
                <a:spcPts val="0"/>
              </a:spcAft>
              <a:tabLst>
                <a:tab pos="226695" algn="l"/>
              </a:tabLst>
            </a:pPr>
            <a:r>
              <a:rPr lang="en-US" sz="2600" b="1" i="1" spc="-1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600" spc="-10" dirty="0" smtClean="0">
                <a:latin typeface="Times New Roman" panose="02020603050405020304" pitchFamily="18" charset="0"/>
                <a:ea typeface="Times New Roman" panose="02020603050405020304" pitchFamily="18" charset="0"/>
                <a:cs typeface="Times New Roman" panose="02020603050405020304" pitchFamily="18" charset="0"/>
              </a:rPr>
              <a:t>Quá </a:t>
            </a:r>
            <a:r>
              <a:rPr lang="vi-VN" sz="2600" spc="-10" dirty="0">
                <a:latin typeface="Times New Roman" panose="02020603050405020304" pitchFamily="18" charset="0"/>
                <a:ea typeface="Times New Roman" panose="02020603050405020304" pitchFamily="18" charset="0"/>
                <a:cs typeface="Times New Roman" panose="02020603050405020304" pitchFamily="18" charset="0"/>
              </a:rPr>
              <a:t>trình đào tạo theo tiếp cận TQM được cấu thành bởi 8 yếu tố cơ bản trong mối quan hệ tương tác</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a:t>
            </a:r>
          </a:p>
          <a:p>
            <a:pPr indent="450215" algn="just">
              <a:spcBef>
                <a:spcPts val="600"/>
              </a:spcBef>
              <a:spcAft>
                <a:spcPts val="0"/>
              </a:spcAft>
              <a:tabLst>
                <a:tab pos="226695" algn="l"/>
              </a:tabLst>
            </a:pPr>
            <a:r>
              <a:rPr lang="en-US" sz="2600" spc="-1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spc="-10" dirty="0" smtClean="0">
                <a:latin typeface="Times New Roman" panose="02020603050405020304" pitchFamily="18" charset="0"/>
                <a:ea typeface="Times New Roman" panose="02020603050405020304" pitchFamily="18" charset="0"/>
                <a:cs typeface="Times New Roman" panose="02020603050405020304" pitchFamily="18" charset="0"/>
              </a:rPr>
              <a:t>1</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a:t>
            </a:r>
            <a:r>
              <a:rPr lang="vi-VN" sz="2600" spc="-10" dirty="0">
                <a:latin typeface="Times New Roman" panose="02020603050405020304" pitchFamily="18" charset="0"/>
                <a:ea typeface="Times New Roman" panose="02020603050405020304" pitchFamily="18" charset="0"/>
                <a:cs typeface="Times New Roman" panose="02020603050405020304" pitchFamily="18" charset="0"/>
              </a:rPr>
              <a:t> Mục tiêu, nhiệm vụ đào tạo;</a:t>
            </a:r>
            <a:endParaRPr lang="en-US" sz="2600" spc="-10" dirty="0">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spcBef>
                <a:spcPts val="600"/>
              </a:spcBef>
              <a:spcAft>
                <a:spcPts val="0"/>
              </a:spcAft>
              <a:tabLst>
                <a:tab pos="226695" algn="l"/>
              </a:tabLst>
            </a:pPr>
            <a:r>
              <a:rPr lang="en-US" sz="2600" spc="-1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spc="-10" dirty="0" smtClean="0">
                <a:latin typeface="Times New Roman" panose="02020603050405020304" pitchFamily="18" charset="0"/>
                <a:ea typeface="Times New Roman" panose="02020603050405020304" pitchFamily="18" charset="0"/>
                <a:cs typeface="Times New Roman" panose="02020603050405020304" pitchFamily="18" charset="0"/>
              </a:rPr>
              <a:t>2</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a:t>
            </a:r>
            <a:r>
              <a:rPr lang="vi-VN" sz="2600" spc="-10" dirty="0">
                <a:latin typeface="Times New Roman" panose="02020603050405020304" pitchFamily="18" charset="0"/>
                <a:ea typeface="Times New Roman" panose="02020603050405020304" pitchFamily="18" charset="0"/>
                <a:cs typeface="Times New Roman" panose="02020603050405020304" pitchFamily="18" charset="0"/>
              </a:rPr>
              <a:t> Nội dung đào tạo;</a:t>
            </a:r>
            <a:endParaRPr lang="en-US" sz="2600" spc="-10" dirty="0">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spcBef>
                <a:spcPts val="600"/>
              </a:spcBef>
              <a:spcAft>
                <a:spcPts val="0"/>
              </a:spcAft>
              <a:tabLst>
                <a:tab pos="226695" algn="l"/>
              </a:tabLst>
            </a:pPr>
            <a:r>
              <a:rPr lang="en-US" sz="2600" spc="-1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spc="-10" dirty="0" smtClean="0">
                <a:latin typeface="Times New Roman" panose="02020603050405020304" pitchFamily="18" charset="0"/>
                <a:ea typeface="Times New Roman" panose="02020603050405020304" pitchFamily="18" charset="0"/>
                <a:cs typeface="Times New Roman" panose="02020603050405020304" pitchFamily="18" charset="0"/>
              </a:rPr>
              <a:t>3</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a:t>
            </a:r>
            <a:r>
              <a:rPr lang="vi-VN" sz="2600" spc="-10" dirty="0">
                <a:latin typeface="Times New Roman" panose="02020603050405020304" pitchFamily="18" charset="0"/>
                <a:ea typeface="Times New Roman" panose="02020603050405020304" pitchFamily="18" charset="0"/>
                <a:cs typeface="Times New Roman" panose="02020603050405020304" pitchFamily="18" charset="0"/>
              </a:rPr>
              <a:t> Người dạy với hoạt động đào tạo;</a:t>
            </a:r>
            <a:endParaRPr lang="en-US" sz="2600" spc="-10" dirty="0">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spcBef>
                <a:spcPts val="600"/>
              </a:spcBef>
              <a:spcAft>
                <a:spcPts val="0"/>
              </a:spcAft>
              <a:tabLst>
                <a:tab pos="226695" algn="l"/>
              </a:tabLst>
            </a:pPr>
            <a:r>
              <a:rPr lang="en-US" sz="2600" spc="-1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spc="-10" dirty="0" smtClean="0">
                <a:latin typeface="Times New Roman" panose="02020603050405020304" pitchFamily="18" charset="0"/>
                <a:ea typeface="Times New Roman" panose="02020603050405020304" pitchFamily="18" charset="0"/>
                <a:cs typeface="Times New Roman" panose="02020603050405020304" pitchFamily="18" charset="0"/>
              </a:rPr>
              <a:t>4</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a:t>
            </a:r>
            <a:r>
              <a:rPr lang="vi-VN" sz="2600" spc="-10" dirty="0">
                <a:latin typeface="Times New Roman" panose="02020603050405020304" pitchFamily="18" charset="0"/>
                <a:ea typeface="Times New Roman" panose="02020603050405020304" pitchFamily="18" charset="0"/>
                <a:cs typeface="Times New Roman" panose="02020603050405020304" pitchFamily="18" charset="0"/>
              </a:rPr>
              <a:t> Người học với hoạt động rèn luyện kỹ năng;</a:t>
            </a:r>
            <a:endParaRPr lang="en-US" sz="2600" spc="-10" dirty="0">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spcBef>
                <a:spcPts val="600"/>
              </a:spcBef>
              <a:spcAft>
                <a:spcPts val="0"/>
              </a:spcAft>
              <a:tabLst>
                <a:tab pos="226695" algn="l"/>
              </a:tabLst>
            </a:pPr>
            <a:r>
              <a:rPr lang="en-US" sz="2600" spc="-1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spc="-10" dirty="0" smtClean="0">
                <a:latin typeface="Times New Roman" panose="02020603050405020304" pitchFamily="18" charset="0"/>
                <a:ea typeface="Times New Roman" panose="02020603050405020304" pitchFamily="18" charset="0"/>
                <a:cs typeface="Times New Roman" panose="02020603050405020304" pitchFamily="18" charset="0"/>
              </a:rPr>
              <a:t>5</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a:t>
            </a:r>
            <a:r>
              <a:rPr lang="vi-VN" sz="2600" spc="-10" dirty="0">
                <a:latin typeface="Times New Roman" panose="02020603050405020304" pitchFamily="18" charset="0"/>
                <a:ea typeface="Times New Roman" panose="02020603050405020304" pitchFamily="18" charset="0"/>
                <a:cs typeface="Times New Roman" panose="02020603050405020304" pitchFamily="18" charset="0"/>
              </a:rPr>
              <a:t> Phương pháp, phương tiện và hình thức đào tạo;</a:t>
            </a:r>
            <a:endParaRPr lang="en-US" sz="2600" spc="-10" dirty="0">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spcBef>
                <a:spcPts val="600"/>
              </a:spcBef>
              <a:spcAft>
                <a:spcPts val="0"/>
              </a:spcAft>
              <a:tabLst>
                <a:tab pos="226695" algn="l"/>
              </a:tabLst>
            </a:pPr>
            <a:r>
              <a:rPr lang="en-US" sz="2600" spc="-1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spc="-10" dirty="0" smtClean="0">
                <a:latin typeface="Times New Roman" panose="02020603050405020304" pitchFamily="18" charset="0"/>
                <a:ea typeface="Times New Roman" panose="02020603050405020304" pitchFamily="18" charset="0"/>
                <a:cs typeface="Times New Roman" panose="02020603050405020304" pitchFamily="18" charset="0"/>
              </a:rPr>
              <a:t>6</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a:t>
            </a:r>
            <a:r>
              <a:rPr lang="vi-VN" sz="2600" spc="-10" dirty="0">
                <a:latin typeface="Times New Roman" panose="02020603050405020304" pitchFamily="18" charset="0"/>
                <a:ea typeface="Times New Roman" panose="02020603050405020304" pitchFamily="18" charset="0"/>
                <a:cs typeface="Times New Roman" panose="02020603050405020304" pitchFamily="18" charset="0"/>
              </a:rPr>
              <a:t> Kiểm tra</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a:t>
            </a:r>
            <a:r>
              <a:rPr lang="vi-VN" sz="2600" spc="-10" dirty="0">
                <a:latin typeface="Times New Roman" panose="02020603050405020304" pitchFamily="18" charset="0"/>
                <a:ea typeface="Times New Roman" panose="02020603050405020304" pitchFamily="18" charset="0"/>
                <a:cs typeface="Times New Roman" panose="02020603050405020304" pitchFamily="18" charset="0"/>
              </a:rPr>
              <a:t> đánh giá kết quả đào tạo</a:t>
            </a:r>
            <a:endParaRPr lang="en-US" sz="2600" spc="-10" dirty="0">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spcBef>
                <a:spcPts val="600"/>
              </a:spcBef>
              <a:spcAft>
                <a:spcPts val="0"/>
              </a:spcAft>
              <a:tabLst>
                <a:tab pos="226695" algn="l"/>
              </a:tabLst>
            </a:pPr>
            <a:r>
              <a:rPr lang="en-US" sz="2600" spc="-1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spc="-10" dirty="0" smtClean="0">
                <a:latin typeface="Times New Roman" panose="02020603050405020304" pitchFamily="18" charset="0"/>
                <a:ea typeface="Times New Roman" panose="02020603050405020304" pitchFamily="18" charset="0"/>
                <a:cs typeface="Times New Roman" panose="02020603050405020304" pitchFamily="18" charset="0"/>
              </a:rPr>
              <a:t>7</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a:t>
            </a:r>
            <a:r>
              <a:rPr lang="vi-VN" sz="2600" spc="-10" dirty="0">
                <a:latin typeface="Times New Roman" panose="02020603050405020304" pitchFamily="18" charset="0"/>
                <a:ea typeface="Times New Roman" panose="02020603050405020304" pitchFamily="18" charset="0"/>
                <a:cs typeface="Times New Roman" panose="02020603050405020304" pitchFamily="18" charset="0"/>
              </a:rPr>
              <a:t> Môi trường dạy và học;</a:t>
            </a:r>
            <a:endParaRPr lang="en-US" sz="2600" spc="-10" dirty="0">
              <a:latin typeface="Times New Roman" panose="02020603050405020304" pitchFamily="18" charset="0"/>
              <a:ea typeface="Times New Roman" panose="02020603050405020304" pitchFamily="18" charset="0"/>
              <a:cs typeface="Times New Roman" panose="02020603050405020304" pitchFamily="18" charset="0"/>
            </a:endParaRPr>
          </a:p>
          <a:p>
            <a:pPr indent="450215" algn="just">
              <a:spcBef>
                <a:spcPts val="600"/>
              </a:spcBef>
              <a:spcAft>
                <a:spcPts val="0"/>
              </a:spcAft>
              <a:tabLst>
                <a:tab pos="226695" algn="l"/>
              </a:tabLst>
            </a:pPr>
            <a:r>
              <a:rPr lang="en-US" sz="2600" spc="-1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spc="-10" dirty="0" smtClean="0">
                <a:latin typeface="Times New Roman" panose="02020603050405020304" pitchFamily="18" charset="0"/>
                <a:ea typeface="Times New Roman" panose="02020603050405020304" pitchFamily="18" charset="0"/>
                <a:cs typeface="Times New Roman" panose="02020603050405020304" pitchFamily="18" charset="0"/>
              </a:rPr>
              <a:t>8</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a:t>
            </a:r>
            <a:r>
              <a:rPr lang="vi-VN" sz="2600" spc="-10" dirty="0">
                <a:latin typeface="Times New Roman" panose="02020603050405020304" pitchFamily="18" charset="0"/>
                <a:ea typeface="Times New Roman" panose="02020603050405020304" pitchFamily="18" charset="0"/>
                <a:cs typeface="Times New Roman" panose="02020603050405020304" pitchFamily="18" charset="0"/>
              </a:rPr>
              <a:t> Quản lý.</a:t>
            </a:r>
            <a:endParaRPr lang="en-US" sz="2600" spc="-1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1623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2063931" y="2379932"/>
            <a:ext cx="2727924" cy="60071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3814355" y="3020551"/>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vi-VN" sz="2400" dirty="0">
                <a:solidFill>
                  <a:schemeClr val="tx1"/>
                </a:solidFill>
                <a:latin typeface="Times New Roman" panose="02020603050405020304" pitchFamily="18" charset="0"/>
                <a:cs typeface="Times New Roman" panose="02020603050405020304" pitchFamily="18" charset="0"/>
              </a:rPr>
              <a:t>Trạng thái diễn biến (diễn biến quá trình rèn luyện kỹ năng nghề nghiệp</a:t>
            </a:r>
            <a:r>
              <a:rPr lang="vi-VN" sz="2400" dirty="0" smtClean="0">
                <a:solidFill>
                  <a:schemeClr val="tx1"/>
                </a:solidFill>
                <a:latin typeface="Times New Roman" panose="02020603050405020304" pitchFamily="18" charset="0"/>
                <a:cs typeface="Times New Roman" panose="02020603050405020304" pitchFamily="18" charset="0"/>
              </a:rPr>
              <a:t>)</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750397" y="2407904"/>
            <a:ext cx="2277420" cy="57273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727902" y="2379932"/>
            <a:ext cx="0" cy="60071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913606" y="653143"/>
            <a:ext cx="7543800" cy="172679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altLang="zh-CN" sz="2400" b="1" dirty="0">
                <a:solidFill>
                  <a:schemeClr val="tx1"/>
                </a:solidFill>
                <a:latin typeface="Times New Roman" pitchFamily="18" charset="0"/>
                <a:ea typeface="SimSun" pitchFamily="2" charset="-122"/>
                <a:cs typeface="Times New Roman" pitchFamily="18" charset="0"/>
              </a:rPr>
              <a:t> </a:t>
            </a:r>
            <a:r>
              <a:rPr lang="vi-VN" sz="2400" dirty="0">
                <a:solidFill>
                  <a:schemeClr val="tx1"/>
                </a:solidFill>
                <a:latin typeface="Times New Roman" panose="02020603050405020304" pitchFamily="18" charset="0"/>
                <a:cs typeface="Times New Roman" panose="02020603050405020304" pitchFamily="18" charset="0"/>
              </a:rPr>
              <a:t>Trong sự phát triển của quá trình đào </a:t>
            </a:r>
            <a:endParaRPr lang="en-US" sz="2400" dirty="0" smtClean="0">
              <a:solidFill>
                <a:schemeClr val="tx1"/>
              </a:solidFill>
              <a:latin typeface="Times New Roman" panose="02020603050405020304" pitchFamily="18" charset="0"/>
              <a:cs typeface="Times New Roman" panose="02020603050405020304" pitchFamily="18" charset="0"/>
            </a:endParaRPr>
          </a:p>
          <a:p>
            <a:pPr algn="ctr">
              <a:defRPr/>
            </a:pPr>
            <a:r>
              <a:rPr lang="vi-VN" sz="2400" dirty="0" smtClean="0">
                <a:solidFill>
                  <a:schemeClr val="tx1"/>
                </a:solidFill>
                <a:latin typeface="Times New Roman" panose="02020603050405020304" pitchFamily="18" charset="0"/>
                <a:cs typeface="Times New Roman" panose="02020603050405020304" pitchFamily="18" charset="0"/>
              </a:rPr>
              <a:t>tạo</a:t>
            </a:r>
            <a:r>
              <a:rPr lang="vi-VN" sz="2400" dirty="0">
                <a:solidFill>
                  <a:schemeClr val="tx1"/>
                </a:solidFill>
                <a:latin typeface="Times New Roman" panose="02020603050405020304" pitchFamily="18" charset="0"/>
                <a:cs typeface="Times New Roman" panose="02020603050405020304" pitchFamily="18" charset="0"/>
              </a:rPr>
              <a:t>, các yếu tố trên luôn vận động, chuyển </a:t>
            </a:r>
            <a:r>
              <a:rPr lang="vi-VN" sz="2400" dirty="0" smtClean="0">
                <a:solidFill>
                  <a:schemeClr val="tx1"/>
                </a:solidFill>
                <a:latin typeface="Times New Roman" panose="02020603050405020304" pitchFamily="18" charset="0"/>
                <a:cs typeface="Times New Roman" panose="02020603050405020304" pitchFamily="18" charset="0"/>
              </a:rPr>
              <a:t>hoá</a:t>
            </a:r>
            <a:endParaRPr lang="en-US" sz="2400" dirty="0" smtClean="0">
              <a:solidFill>
                <a:schemeClr val="tx1"/>
              </a:solidFill>
              <a:latin typeface="Times New Roman" panose="02020603050405020304" pitchFamily="18" charset="0"/>
              <a:cs typeface="Times New Roman" panose="02020603050405020304" pitchFamily="18" charset="0"/>
            </a:endParaRPr>
          </a:p>
          <a:p>
            <a:pPr algn="ctr">
              <a:defRPr/>
            </a:pPr>
            <a:r>
              <a:rPr lang="vi-VN" sz="2400" dirty="0" smtClean="0">
                <a:solidFill>
                  <a:schemeClr val="tx1"/>
                </a:solidFill>
                <a:latin typeface="Times New Roman" panose="02020603050405020304" pitchFamily="18" charset="0"/>
                <a:cs typeface="Times New Roman" panose="02020603050405020304" pitchFamily="18" charset="0"/>
              </a:rPr>
              <a:t> </a:t>
            </a:r>
            <a:r>
              <a:rPr lang="vi-VN" sz="2400" dirty="0">
                <a:solidFill>
                  <a:schemeClr val="tx1"/>
                </a:solidFill>
                <a:latin typeface="Times New Roman" panose="02020603050405020304" pitchFamily="18" charset="0"/>
                <a:cs typeface="Times New Roman" panose="02020603050405020304" pitchFamily="18" charset="0"/>
              </a:rPr>
              <a:t>lẫn nhau và tương tác với môi trường theo 3 giai đoạn, </a:t>
            </a:r>
            <a:endParaRPr lang="en-US" sz="2400" dirty="0" smtClean="0">
              <a:solidFill>
                <a:schemeClr val="tx1"/>
              </a:solidFill>
              <a:latin typeface="Times New Roman" panose="02020603050405020304" pitchFamily="18" charset="0"/>
              <a:cs typeface="Times New Roman" panose="02020603050405020304" pitchFamily="18" charset="0"/>
            </a:endParaRPr>
          </a:p>
          <a:p>
            <a:pPr algn="ctr">
              <a:defRPr/>
            </a:pPr>
            <a:r>
              <a:rPr lang="vi-VN" sz="2400" dirty="0" smtClean="0">
                <a:solidFill>
                  <a:schemeClr val="tx1"/>
                </a:solidFill>
                <a:latin typeface="Times New Roman" panose="02020603050405020304" pitchFamily="18" charset="0"/>
                <a:cs typeface="Times New Roman" panose="02020603050405020304" pitchFamily="18" charset="0"/>
              </a:rPr>
              <a:t>tương </a:t>
            </a:r>
            <a:r>
              <a:rPr lang="vi-VN" sz="2400" dirty="0">
                <a:solidFill>
                  <a:schemeClr val="tx1"/>
                </a:solidFill>
                <a:latin typeface="Times New Roman" panose="02020603050405020304" pitchFamily="18" charset="0"/>
                <a:cs typeface="Times New Roman" panose="02020603050405020304" pitchFamily="18" charset="0"/>
              </a:rPr>
              <a:t>ứng với 3 trạng thái</a:t>
            </a:r>
            <a:r>
              <a:rPr lang="vi-VN" sz="2400" dirty="0" smtClean="0">
                <a:solidFill>
                  <a:schemeClr val="tx1"/>
                </a:solidFill>
                <a:latin typeface="Times New Roman" panose="02020603050405020304" pitchFamily="18" charset="0"/>
                <a:cs typeface="Times New Roman" panose="02020603050405020304" pitchFamily="18" charset="0"/>
              </a:rPr>
              <a:t>:</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1245514" y="3020552"/>
            <a:ext cx="1764711"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400" dirty="0">
                <a:solidFill>
                  <a:schemeClr val="tx1"/>
                </a:solidFill>
                <a:latin typeface="Times New Roman" panose="02020603050405020304" pitchFamily="18" charset="0"/>
                <a:cs typeface="Times New Roman" panose="02020603050405020304" pitchFamily="18" charset="0"/>
              </a:rPr>
              <a:t> Trạng thái ban đầu (đầu vào của quá trình đào tạo)</a:t>
            </a:r>
            <a:endParaRPr lang="vi-VN" altLang="en-US" sz="24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6224227" y="3020552"/>
            <a:ext cx="1744117"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400" dirty="0">
                <a:solidFill>
                  <a:schemeClr val="tx1"/>
                </a:solidFill>
                <a:latin typeface="Times New Roman" panose="02020603050405020304" pitchFamily="18" charset="0"/>
                <a:cs typeface="Times New Roman" panose="02020603050405020304" pitchFamily="18" charset="0"/>
              </a:rPr>
              <a:t>Trạng thái kết thúc (đầu ra)</a:t>
            </a:r>
            <a:endParaRPr lang="en-US" sz="24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vi-VN" alt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70116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6389" y="118261"/>
            <a:ext cx="8138159" cy="2893100"/>
          </a:xfrm>
          <a:prstGeom prst="rect">
            <a:avLst/>
          </a:prstGeom>
        </p:spPr>
        <p:txBody>
          <a:bodyPr wrap="square">
            <a:spAutoFit/>
          </a:bodyPr>
          <a:lstStyle/>
          <a:p>
            <a:pPr indent="431800" algn="just">
              <a:spcBef>
                <a:spcPts val="600"/>
              </a:spcBef>
              <a:spcAft>
                <a:spcPts val="0"/>
              </a:spcAft>
            </a:pPr>
            <a:r>
              <a:rPr lang="en-US" sz="2600" b="1" i="1" dirty="0" smtClean="0">
                <a:latin typeface="Times New Roman" panose="02020603050405020304" pitchFamily="18" charset="0"/>
                <a:ea typeface="Times New Roman" panose="02020603050405020304" pitchFamily="18" charset="0"/>
                <a:cs typeface="Times New Roman" panose="02020603050405020304" pitchFamily="18" charset="0"/>
              </a:rPr>
              <a:t>	2.</a:t>
            </a:r>
            <a:r>
              <a:rPr lang="vi-VN" sz="2600" b="1" i="1" dirty="0">
                <a:latin typeface="Times New Roman" panose="02020603050405020304" pitchFamily="18" charset="0"/>
                <a:ea typeface="Times New Roman" panose="02020603050405020304" pitchFamily="18" charset="0"/>
                <a:cs typeface="Times New Roman" panose="02020603050405020304" pitchFamily="18" charset="0"/>
              </a:rPr>
              <a:t>3.2. Quản lý quá trình đào tạo</a:t>
            </a:r>
            <a:endParaRPr lang="en-US" sz="2600" b="1" i="1" dirty="0">
              <a:latin typeface="Times New Roman" panose="02020603050405020304" pitchFamily="18" charset="0"/>
              <a:ea typeface="Times New Roman" panose="02020603050405020304" pitchFamily="18" charset="0"/>
              <a:cs typeface="Times New Roman" panose="02020603050405020304" pitchFamily="18" charset="0"/>
            </a:endParaRPr>
          </a:p>
          <a:p>
            <a:r>
              <a:rPr lang="vi-VN" sz="2600" b="1" i="1" spc="-1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600" b="1" i="1" dirty="0">
                <a:latin typeface="Times New Roman" panose="02020603050405020304" pitchFamily="18" charset="0"/>
                <a:cs typeface="Times New Roman" panose="02020603050405020304" pitchFamily="18" charset="0"/>
              </a:rPr>
              <a:t>b) Thực hiện các chức năng quản lý chất lượng tổng thể quá trình đào tạo</a:t>
            </a:r>
            <a:endParaRPr lang="en-US" sz="2600" b="1" i="1" dirty="0">
              <a:latin typeface="Times New Roman" panose="02020603050405020304" pitchFamily="18" charset="0"/>
              <a:cs typeface="Times New Roman" panose="02020603050405020304" pitchFamily="18" charset="0"/>
            </a:endParaRPr>
          </a:p>
          <a:p>
            <a:r>
              <a:rPr lang="en-US" sz="2600" i="1" dirty="0" smtClean="0">
                <a:latin typeface="Times New Roman" panose="02020603050405020304" pitchFamily="18" charset="0"/>
                <a:cs typeface="Times New Roman" panose="02020603050405020304" pitchFamily="18" charset="0"/>
              </a:rPr>
              <a:t>	–</a:t>
            </a:r>
            <a:r>
              <a:rPr lang="vi-VN" sz="2600" i="1" dirty="0" smtClean="0">
                <a:latin typeface="Times New Roman" panose="02020603050405020304" pitchFamily="18" charset="0"/>
                <a:cs typeface="Times New Roman" panose="02020603050405020304" pitchFamily="18" charset="0"/>
              </a:rPr>
              <a:t> </a:t>
            </a:r>
            <a:r>
              <a:rPr lang="vi-VN" sz="2600" i="1" dirty="0">
                <a:latin typeface="Times New Roman" panose="02020603050405020304" pitchFamily="18" charset="0"/>
                <a:cs typeface="Times New Roman" panose="02020603050405020304" pitchFamily="18" charset="0"/>
              </a:rPr>
              <a:t>Thực hiện chức năng quản lý chất lượng ở các giai đoạn của quá trình đào tạo</a:t>
            </a:r>
            <a:r>
              <a:rPr lang="en-US" sz="2600" i="1" dirty="0">
                <a:latin typeface="Times New Roman" panose="02020603050405020304" pitchFamily="18" charset="0"/>
                <a:cs typeface="Times New Roman" panose="02020603050405020304" pitchFamily="18" charset="0"/>
              </a:rPr>
              <a:t>:</a:t>
            </a:r>
          </a:p>
          <a:p>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Nhìn </a:t>
            </a:r>
            <a:r>
              <a:rPr lang="vi-VN" sz="2600" dirty="0">
                <a:latin typeface="Times New Roman" panose="02020603050405020304" pitchFamily="18" charset="0"/>
                <a:cs typeface="Times New Roman" panose="02020603050405020304" pitchFamily="18" charset="0"/>
              </a:rPr>
              <a:t>tổng quát, quản lý quá trình đào tạo được phân thành 4 giai đoạn theo 4 chức năng quản lý chất lượng</a:t>
            </a:r>
            <a:r>
              <a:rPr lang="vi-VN"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grpSp>
        <p:nvGrpSpPr>
          <p:cNvPr id="24" name="Group 23"/>
          <p:cNvGrpSpPr>
            <a:grpSpLocks/>
          </p:cNvGrpSpPr>
          <p:nvPr/>
        </p:nvGrpSpPr>
        <p:grpSpPr bwMode="auto">
          <a:xfrm>
            <a:off x="496389" y="3156901"/>
            <a:ext cx="8294914" cy="2891201"/>
            <a:chOff x="1928" y="4737"/>
            <a:chExt cx="9006" cy="3161"/>
          </a:xfrm>
        </p:grpSpPr>
        <p:sp>
          <p:nvSpPr>
            <p:cNvPr id="25" name="Text Box 3"/>
            <p:cNvSpPr txBox="1">
              <a:spLocks noChangeArrowheads="1"/>
            </p:cNvSpPr>
            <p:nvPr/>
          </p:nvSpPr>
          <p:spPr bwMode="auto">
            <a:xfrm>
              <a:off x="1928" y="4737"/>
              <a:ext cx="2451" cy="1634"/>
            </a:xfrm>
            <a:prstGeom prst="rect">
              <a:avLst/>
            </a:prstGeom>
            <a:solidFill>
              <a:srgbClr val="E7FC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indent="431800">
                <a:spcAft>
                  <a:spcPts val="0"/>
                </a:spcAft>
              </a:pPr>
              <a:r>
                <a:rPr lang="it-IT" sz="1600" b="1" dirty="0">
                  <a:effectLst/>
                  <a:latin typeface="Times New Roman" panose="02020603050405020304" pitchFamily="18" charset="0"/>
                  <a:ea typeface="Times New Roman" panose="02020603050405020304" pitchFamily="18" charset="0"/>
                  <a:cs typeface="Times New Roman" panose="02020603050405020304" pitchFamily="18" charset="0"/>
                </a:rPr>
                <a:t>P </a:t>
              </a:r>
              <a:r>
                <a:rPr lang="it-IT" sz="1600" dirty="0">
                  <a:effectLst/>
                  <a:latin typeface="Times New Roman" panose="02020603050405020304" pitchFamily="18" charset="0"/>
                  <a:ea typeface="Times New Roman" panose="02020603050405020304" pitchFamily="18" charset="0"/>
                  <a:cs typeface="Times New Roman" panose="02020603050405020304" pitchFamily="18" charset="0"/>
                </a:rPr>
                <a:t>(Plan)</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spcAft>
                  <a:spcPts val="0"/>
                </a:spcAft>
              </a:pPr>
              <a:r>
                <a:rPr lang="it-IT" sz="1600" dirty="0">
                  <a:effectLst/>
                  <a:latin typeface="Times New Roman" panose="02020603050405020304" pitchFamily="18" charset="0"/>
                  <a:ea typeface="Times New Roman" panose="02020603050405020304" pitchFamily="18" charset="0"/>
                  <a:cs typeface="Times New Roman" panose="02020603050405020304" pitchFamily="18" charset="0"/>
                </a:rPr>
                <a:t>Lập kế </a:t>
              </a:r>
              <a:r>
                <a:rPr lang="it-IT" sz="1600" dirty="0" smtClean="0">
                  <a:effectLst/>
                  <a:latin typeface="Times New Roman" panose="02020603050405020304" pitchFamily="18" charset="0"/>
                  <a:ea typeface="Times New Roman" panose="02020603050405020304" pitchFamily="18" charset="0"/>
                  <a:cs typeface="Times New Roman" panose="02020603050405020304" pitchFamily="18" charset="0"/>
                </a:rPr>
                <a:t>hoạch</a:t>
              </a:r>
              <a:r>
                <a:rPr lang="it-IT" sz="1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it-IT" sz="1400" b="1" dirty="0">
                  <a:solidFill>
                    <a:srgbClr val="000080"/>
                  </a:solidFill>
                  <a:effectLst/>
                  <a:latin typeface="Times New Roman" panose="02020603050405020304" pitchFamily="18" charset="0"/>
                  <a:ea typeface="Times New Roman" panose="02020603050405020304" pitchFamily="18" charset="0"/>
                  <a:cs typeface="Times New Roman" panose="02020603050405020304" pitchFamily="18" charset="0"/>
                </a:rPr>
                <a:t>CÁC YẾU TỐ ĐẦU VÀO CỦA QUÁ TRÌNH ĐÀO TẠO</a:t>
              </a:r>
              <a:endParaRPr lang="en-US" sz="14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26" name="Group 25"/>
            <p:cNvGrpSpPr>
              <a:grpSpLocks/>
            </p:cNvGrpSpPr>
            <p:nvPr/>
          </p:nvGrpSpPr>
          <p:grpSpPr bwMode="auto">
            <a:xfrm>
              <a:off x="2270" y="4737"/>
              <a:ext cx="8664" cy="3161"/>
              <a:chOff x="2157" y="2754"/>
              <a:chExt cx="8664" cy="3161"/>
            </a:xfrm>
          </p:grpSpPr>
          <p:sp>
            <p:nvSpPr>
              <p:cNvPr id="27" name="Text Box 5"/>
              <p:cNvSpPr txBox="1">
                <a:spLocks noChangeArrowheads="1"/>
              </p:cNvSpPr>
              <p:nvPr/>
            </p:nvSpPr>
            <p:spPr bwMode="auto">
              <a:xfrm>
                <a:off x="5064" y="2754"/>
                <a:ext cx="2565" cy="1620"/>
              </a:xfrm>
              <a:prstGeom prst="rect">
                <a:avLst/>
              </a:prstGeom>
              <a:solidFill>
                <a:srgbClr val="E7FCFF"/>
              </a:solidFill>
              <a:ln w="9525">
                <a:solidFill>
                  <a:srgbClr val="000000"/>
                </a:solidFill>
                <a:miter lim="800000"/>
                <a:headEnd/>
                <a:tailEnd/>
              </a:ln>
            </p:spPr>
            <p:txBody>
              <a:bodyPr rot="0" vert="horz" wrap="square" lIns="91440" tIns="45720" rIns="91440" bIns="45720" anchor="t" anchorCtr="0" upright="1">
                <a:noAutofit/>
              </a:bodyPr>
              <a:lstStyle/>
              <a:p>
                <a:pPr indent="431800">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D</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(Do)</a:t>
                </a:r>
              </a:p>
              <a:p>
                <a:pPr indent="431800">
                  <a:spcBef>
                    <a:spcPts val="600"/>
                  </a:spcBef>
                  <a:spcAft>
                    <a:spcPts val="0"/>
                  </a:spcAft>
                </a:pPr>
                <a:r>
                  <a:rPr lang="en-US" sz="1600" dirty="0" err="1">
                    <a:effectLst/>
                    <a:latin typeface="Times New Roman" panose="02020603050405020304" pitchFamily="18" charset="0"/>
                    <a:ea typeface="Times New Roman" panose="02020603050405020304" pitchFamily="18" charset="0"/>
                    <a:cs typeface="Times New Roman" panose="02020603050405020304" pitchFamily="18" charset="0"/>
                  </a:rPr>
                  <a:t>Thực</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smtClean="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sz="1600" b="1" dirty="0" smtClean="0">
                    <a:solidFill>
                      <a:srgbClr val="000080"/>
                    </a:solidFill>
                    <a:effectLst/>
                    <a:latin typeface="Times New Roman" panose="02020603050405020304" pitchFamily="18" charset="0"/>
                    <a:ea typeface="Times New Roman" panose="02020603050405020304" pitchFamily="18" charset="0"/>
                    <a:cs typeface="Times New Roman" panose="02020603050405020304" pitchFamily="18" charset="0"/>
                  </a:rPr>
                  <a:t>CÁC </a:t>
                </a:r>
                <a:r>
                  <a:rPr lang="en-US" sz="1600" b="1" dirty="0">
                    <a:solidFill>
                      <a:srgbClr val="000080"/>
                    </a:solidFill>
                    <a:effectLst/>
                    <a:latin typeface="Times New Roman" panose="02020603050405020304" pitchFamily="18" charset="0"/>
                    <a:ea typeface="Times New Roman" panose="02020603050405020304" pitchFamily="18" charset="0"/>
                    <a:cs typeface="Times New Roman" panose="02020603050405020304" pitchFamily="18" charset="0"/>
                  </a:rPr>
                  <a:t>YẾU TỐ DIỄN BIẾN TRONG QUÁ </a:t>
                </a:r>
                <a:r>
                  <a:rPr lang="it-IT" sz="1600" b="1" dirty="0">
                    <a:solidFill>
                      <a:srgbClr val="000080"/>
                    </a:solidFill>
                    <a:effectLst/>
                    <a:latin typeface="Times New Roman" panose="02020603050405020304" pitchFamily="18" charset="0"/>
                    <a:ea typeface="Times New Roman" panose="02020603050405020304" pitchFamily="18" charset="0"/>
                    <a:cs typeface="Times New Roman" panose="02020603050405020304" pitchFamily="18" charset="0"/>
                  </a:rPr>
                  <a:t>TRÌNH ĐÀO TẠO</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8" name="Text Box 6"/>
              <p:cNvSpPr txBox="1">
                <a:spLocks noChangeArrowheads="1"/>
              </p:cNvSpPr>
              <p:nvPr/>
            </p:nvSpPr>
            <p:spPr bwMode="auto">
              <a:xfrm>
                <a:off x="8256" y="2754"/>
                <a:ext cx="2565" cy="1635"/>
              </a:xfrm>
              <a:prstGeom prst="rect">
                <a:avLst/>
              </a:prstGeom>
              <a:solidFill>
                <a:srgbClr val="E7FCFF"/>
              </a:solidFill>
              <a:ln w="9525">
                <a:solidFill>
                  <a:srgbClr val="000000"/>
                </a:solidFill>
                <a:miter lim="800000"/>
                <a:headEnd/>
                <a:tailEnd/>
              </a:ln>
            </p:spPr>
            <p:txBody>
              <a:bodyPr rot="0" vert="horz" wrap="square" lIns="91440" tIns="45720" rIns="91440" bIns="45720" anchor="t" anchorCtr="0" upright="1">
                <a:noAutofit/>
              </a:bodyPr>
              <a:lstStyle/>
              <a:p>
                <a:pPr indent="431800">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C (</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Check)</a:t>
                </a:r>
              </a:p>
              <a:p>
                <a:pPr indent="431800">
                  <a:spcBef>
                    <a:spcPts val="600"/>
                  </a:spcBef>
                  <a:spcAft>
                    <a:spcPts val="0"/>
                  </a:spcAft>
                </a:pPr>
                <a:r>
                  <a:rPr lang="en-US" sz="1600" dirty="0" err="1">
                    <a:effectLst/>
                    <a:latin typeface="Times New Roman" panose="02020603050405020304" pitchFamily="18" charset="0"/>
                    <a:ea typeface="Times New Roman" panose="02020603050405020304" pitchFamily="18" charset="0"/>
                    <a:cs typeface="Times New Roman" panose="02020603050405020304" pitchFamily="18" charset="0"/>
                  </a:rPr>
                  <a:t>Kiểm</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cs typeface="Times New Roman" panose="02020603050405020304" pitchFamily="18" charset="0"/>
                  </a:rPr>
                  <a:t>tra</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cs typeface="Times New Roman" panose="02020603050405020304" pitchFamily="18" charset="0"/>
                  </a:rPr>
                  <a:t>đánh</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giá</a:t>
                </a:r>
                <a:r>
                  <a:rPr lang="en-US" sz="9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spcBef>
                    <a:spcPts val="600"/>
                  </a:spcBef>
                  <a:spcAft>
                    <a:spcPts val="0"/>
                  </a:spcAft>
                </a:pPr>
                <a:r>
                  <a:rPr lang="en-US" sz="1600" b="1" dirty="0">
                    <a:solidFill>
                      <a:srgbClr val="000080"/>
                    </a:solidFill>
                    <a:effectLst/>
                    <a:latin typeface="Times New Roman" panose="02020603050405020304" pitchFamily="18" charset="0"/>
                    <a:ea typeface="Times New Roman" panose="02020603050405020304" pitchFamily="18" charset="0"/>
                    <a:cs typeface="Times New Roman" panose="02020603050405020304" pitchFamily="18" charset="0"/>
                  </a:rPr>
                  <a:t>CÁC YẾU TỐ ĐẦU RA CỦA QUÁ </a:t>
                </a:r>
                <a:r>
                  <a:rPr lang="it-IT" sz="1600" b="1" dirty="0">
                    <a:solidFill>
                      <a:srgbClr val="000080"/>
                    </a:solidFill>
                    <a:effectLst/>
                    <a:latin typeface="Times New Roman" panose="02020603050405020304" pitchFamily="18" charset="0"/>
                    <a:ea typeface="Times New Roman" panose="02020603050405020304" pitchFamily="18" charset="0"/>
                    <a:cs typeface="Times New Roman" panose="02020603050405020304" pitchFamily="18" charset="0"/>
                  </a:rPr>
                  <a:t>TRÌNH ĐÀO TẠO</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9" name="Text Box 7"/>
              <p:cNvSpPr txBox="1">
                <a:spLocks noChangeArrowheads="1"/>
              </p:cNvSpPr>
              <p:nvPr/>
            </p:nvSpPr>
            <p:spPr bwMode="auto">
              <a:xfrm>
                <a:off x="2955" y="4734"/>
                <a:ext cx="6441" cy="900"/>
              </a:xfrm>
              <a:prstGeom prst="rect">
                <a:avLst/>
              </a:prstGeom>
              <a:solidFill>
                <a:srgbClr val="E7FC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Action</a:t>
                </a:r>
                <a:r>
                  <a:rPr lang="en-US" sz="16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indent="431800" algn="ctr">
                  <a:spcBef>
                    <a:spcPts val="600"/>
                  </a:spcBef>
                  <a:spcAft>
                    <a:spcPts val="0"/>
                  </a:spcAft>
                </a:pPr>
                <a:r>
                  <a:rPr lang="en-US" sz="1600" b="1" dirty="0">
                    <a:solidFill>
                      <a:srgbClr val="333399"/>
                    </a:solidFill>
                    <a:effectLst/>
                    <a:latin typeface="Times New Roman" panose="02020603050405020304" pitchFamily="18" charset="0"/>
                    <a:ea typeface="Times New Roman" panose="02020603050405020304" pitchFamily="18" charset="0"/>
                    <a:cs typeface="Times New Roman" panose="02020603050405020304" pitchFamily="18" charset="0"/>
                  </a:rPr>
                  <a:t>TÁC ĐỘNG – CẢI TIẾN</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30" name="Line 8"/>
              <p:cNvCxnSpPr>
                <a:cxnSpLocks noChangeShapeType="1"/>
              </p:cNvCxnSpPr>
              <p:nvPr/>
            </p:nvCxnSpPr>
            <p:spPr bwMode="auto">
              <a:xfrm flipV="1">
                <a:off x="3183" y="4374"/>
                <a:ext cx="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1" name="Line 9"/>
              <p:cNvCxnSpPr>
                <a:cxnSpLocks noChangeShapeType="1"/>
              </p:cNvCxnSpPr>
              <p:nvPr/>
            </p:nvCxnSpPr>
            <p:spPr bwMode="auto">
              <a:xfrm flipV="1">
                <a:off x="6318" y="4374"/>
                <a:ext cx="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2" name="Line 10"/>
              <p:cNvCxnSpPr>
                <a:cxnSpLocks noChangeShapeType="1"/>
              </p:cNvCxnSpPr>
              <p:nvPr/>
            </p:nvCxnSpPr>
            <p:spPr bwMode="auto">
              <a:xfrm flipV="1">
                <a:off x="9168" y="4374"/>
                <a:ext cx="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3" name="Line 11"/>
              <p:cNvCxnSpPr>
                <a:cxnSpLocks noChangeShapeType="1"/>
              </p:cNvCxnSpPr>
              <p:nvPr/>
            </p:nvCxnSpPr>
            <p:spPr bwMode="auto">
              <a:xfrm>
                <a:off x="4266" y="3835"/>
                <a:ext cx="798"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4" name="Line 12"/>
              <p:cNvCxnSpPr>
                <a:cxnSpLocks noChangeShapeType="1"/>
              </p:cNvCxnSpPr>
              <p:nvPr/>
            </p:nvCxnSpPr>
            <p:spPr bwMode="auto">
              <a:xfrm>
                <a:off x="7629" y="3835"/>
                <a:ext cx="627"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5" name="Text Box 13"/>
              <p:cNvSpPr txBox="1">
                <a:spLocks noChangeArrowheads="1"/>
              </p:cNvSpPr>
              <p:nvPr/>
            </p:nvSpPr>
            <p:spPr bwMode="auto">
              <a:xfrm>
                <a:off x="2556" y="5802"/>
                <a:ext cx="7353" cy="113"/>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pPr indent="431800" algn="just">
                  <a:spcBef>
                    <a:spcPts val="600"/>
                  </a:spcBef>
                  <a:spcAft>
                    <a:spcPts val="0"/>
                  </a:spcAft>
                </a:pPr>
                <a:r>
                  <a:rPr lang="pt-BR" sz="800">
                    <a:effectLst/>
                    <a:latin typeface="Verdana" panose="020B0604030504040204" pitchFamily="34" charset="0"/>
                    <a:ea typeface="Times New Roman" panose="02020603050405020304" pitchFamily="18" charset="0"/>
                  </a:rPr>
                  <a:t> </a:t>
                </a:r>
                <a:endParaRPr lang="en-US" sz="1400">
                  <a:effectLst/>
                  <a:latin typeface="Times New Roman" panose="02020603050405020304" pitchFamily="18" charset="0"/>
                  <a:ea typeface="Times New Roman" panose="02020603050405020304" pitchFamily="18" charset="0"/>
                </a:endParaRPr>
              </a:p>
            </p:txBody>
          </p:sp>
          <p:cxnSp>
            <p:nvCxnSpPr>
              <p:cNvPr id="36" name="Line 14"/>
              <p:cNvCxnSpPr>
                <a:cxnSpLocks noChangeShapeType="1"/>
              </p:cNvCxnSpPr>
              <p:nvPr/>
            </p:nvCxnSpPr>
            <p:spPr bwMode="auto">
              <a:xfrm>
                <a:off x="5007" y="5118"/>
                <a:ext cx="233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 name="Line 15"/>
              <p:cNvCxnSpPr>
                <a:cxnSpLocks noChangeShapeType="1"/>
              </p:cNvCxnSpPr>
              <p:nvPr/>
            </p:nvCxnSpPr>
            <p:spPr bwMode="auto">
              <a:xfrm>
                <a:off x="2157" y="3414"/>
                <a:ext cx="176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Line 16"/>
              <p:cNvCxnSpPr>
                <a:cxnSpLocks noChangeShapeType="1"/>
              </p:cNvCxnSpPr>
              <p:nvPr/>
            </p:nvCxnSpPr>
            <p:spPr bwMode="auto">
              <a:xfrm>
                <a:off x="5463" y="3446"/>
                <a:ext cx="176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Line 17"/>
              <p:cNvCxnSpPr>
                <a:cxnSpLocks noChangeShapeType="1"/>
              </p:cNvCxnSpPr>
              <p:nvPr/>
            </p:nvCxnSpPr>
            <p:spPr bwMode="auto">
              <a:xfrm>
                <a:off x="8841" y="3472"/>
                <a:ext cx="188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sp>
        <p:nvSpPr>
          <p:cNvPr id="40" name="Rectangle 39"/>
          <p:cNvSpPr/>
          <p:nvPr/>
        </p:nvSpPr>
        <p:spPr>
          <a:xfrm>
            <a:off x="1358538" y="5934670"/>
            <a:ext cx="6871062" cy="646331"/>
          </a:xfrm>
          <a:prstGeom prst="rect">
            <a:avLst/>
          </a:prstGeom>
        </p:spPr>
        <p:txBody>
          <a:bodyPr wrap="square">
            <a:spAutoFit/>
          </a:bodyPr>
          <a:lstStyle/>
          <a:p>
            <a:pPr indent="431800" algn="just">
              <a:lnSpc>
                <a:spcPct val="150000"/>
              </a:lnSpc>
              <a:spcBef>
                <a:spcPts val="600"/>
              </a:spcBef>
              <a:spcAft>
                <a:spcPts val="0"/>
              </a:spcAft>
            </a:pPr>
            <a:r>
              <a:rPr lang="es-BO" sz="2400" b="1" dirty="0" err="1">
                <a:latin typeface="Times New Roman" panose="02020603050405020304" pitchFamily="18" charset="0"/>
                <a:ea typeface="Times New Roman" panose="02020603050405020304" pitchFamily="18" charset="0"/>
                <a:cs typeface="Times New Roman" panose="02020603050405020304" pitchFamily="18" charset="0"/>
              </a:rPr>
              <a:t>Hình</a:t>
            </a:r>
            <a:r>
              <a:rPr lang="es-BO" sz="2400" b="1" dirty="0">
                <a:latin typeface="Times New Roman" panose="02020603050405020304" pitchFamily="18" charset="0"/>
                <a:ea typeface="Times New Roman" panose="02020603050405020304" pitchFamily="18" charset="0"/>
                <a:cs typeface="Times New Roman" panose="02020603050405020304" pitchFamily="18" charset="0"/>
              </a:rPr>
              <a:t> 2:</a:t>
            </a:r>
            <a:r>
              <a:rPr lang="es-BO" sz="2400" dirty="0">
                <a:latin typeface="Times New Roman" panose="02020603050405020304" pitchFamily="18" charset="0"/>
                <a:ea typeface="Times New Roman" panose="02020603050405020304" pitchFamily="18" charset="0"/>
                <a:cs typeface="Times New Roman" panose="02020603050405020304" pitchFamily="18" charset="0"/>
              </a:rPr>
              <a:t> </a:t>
            </a:r>
            <a:r>
              <a:rPr lang="es-BO" sz="24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s-BO" sz="2400" dirty="0">
                <a:latin typeface="Times New Roman" panose="02020603050405020304" pitchFamily="18" charset="0"/>
                <a:ea typeface="Times New Roman" panose="02020603050405020304" pitchFamily="18" charset="0"/>
                <a:cs typeface="Times New Roman" panose="02020603050405020304" pitchFamily="18" charset="0"/>
              </a:rPr>
              <a:t> </a:t>
            </a:r>
            <a:r>
              <a:rPr lang="es-BO" sz="2400"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s-BO" sz="2400" dirty="0">
                <a:latin typeface="Times New Roman" panose="02020603050405020304" pitchFamily="18" charset="0"/>
                <a:ea typeface="Times New Roman" panose="02020603050405020304" pitchFamily="18" charset="0"/>
                <a:cs typeface="Times New Roman" panose="02020603050405020304" pitchFamily="18" charset="0"/>
              </a:rPr>
              <a:t> </a:t>
            </a:r>
            <a:r>
              <a:rPr lang="es-BO" sz="2400" dirty="0" err="1">
                <a:latin typeface="Times New Roman" panose="02020603050405020304" pitchFamily="18" charset="0"/>
                <a:ea typeface="Times New Roman" panose="02020603050405020304" pitchFamily="18" charset="0"/>
                <a:cs typeface="Times New Roman" panose="02020603050405020304" pitchFamily="18" charset="0"/>
              </a:rPr>
              <a:t>năng</a:t>
            </a:r>
            <a:r>
              <a:rPr lang="es-BO" sz="2400" dirty="0">
                <a:latin typeface="Times New Roman" panose="02020603050405020304" pitchFamily="18" charset="0"/>
                <a:ea typeface="Times New Roman" panose="02020603050405020304" pitchFamily="18" charset="0"/>
                <a:cs typeface="Times New Roman" panose="02020603050405020304" pitchFamily="18" charset="0"/>
              </a:rPr>
              <a:t> </a:t>
            </a:r>
            <a:r>
              <a:rPr lang="es-BO" sz="2400" dirty="0" err="1">
                <a:latin typeface="Times New Roman" panose="02020603050405020304" pitchFamily="18" charset="0"/>
                <a:ea typeface="Times New Roman" panose="02020603050405020304" pitchFamily="18" charset="0"/>
                <a:cs typeface="Times New Roman" panose="02020603050405020304" pitchFamily="18" charset="0"/>
              </a:rPr>
              <a:t>quản</a:t>
            </a:r>
            <a:r>
              <a:rPr lang="es-BO" sz="2400" dirty="0">
                <a:latin typeface="Times New Roman" panose="02020603050405020304" pitchFamily="18" charset="0"/>
                <a:ea typeface="Times New Roman" panose="02020603050405020304" pitchFamily="18" charset="0"/>
                <a:cs typeface="Times New Roman" panose="02020603050405020304" pitchFamily="18" charset="0"/>
              </a:rPr>
              <a:t> </a:t>
            </a:r>
            <a:r>
              <a:rPr lang="es-BO" sz="2400" dirty="0" err="1">
                <a:latin typeface="Times New Roman" panose="02020603050405020304" pitchFamily="18" charset="0"/>
                <a:ea typeface="Times New Roman" panose="02020603050405020304" pitchFamily="18" charset="0"/>
                <a:cs typeface="Times New Roman" panose="02020603050405020304" pitchFamily="18" charset="0"/>
              </a:rPr>
              <a:t>lý</a:t>
            </a:r>
            <a:r>
              <a:rPr lang="es-BO" sz="2400" dirty="0">
                <a:latin typeface="Times New Roman" panose="02020603050405020304" pitchFamily="18" charset="0"/>
                <a:ea typeface="Times New Roman" panose="02020603050405020304" pitchFamily="18" charset="0"/>
                <a:cs typeface="Times New Roman" panose="02020603050405020304" pitchFamily="18" charset="0"/>
              </a:rPr>
              <a:t> </a:t>
            </a:r>
            <a:r>
              <a:rPr lang="es-BO" sz="2400" dirty="0" err="1">
                <a:latin typeface="Times New Roman" panose="02020603050405020304" pitchFamily="18" charset="0"/>
                <a:ea typeface="Times New Roman" panose="02020603050405020304" pitchFamily="18" charset="0"/>
                <a:cs typeface="Times New Roman" panose="02020603050405020304" pitchFamily="18" charset="0"/>
              </a:rPr>
              <a:t>quá</a:t>
            </a:r>
            <a:r>
              <a:rPr lang="es-BO" sz="2400" dirty="0">
                <a:latin typeface="Times New Roman" panose="02020603050405020304" pitchFamily="18" charset="0"/>
                <a:ea typeface="Times New Roman" panose="02020603050405020304" pitchFamily="18" charset="0"/>
                <a:cs typeface="Times New Roman" panose="02020603050405020304" pitchFamily="18" charset="0"/>
              </a:rPr>
              <a:t> </a:t>
            </a:r>
            <a:r>
              <a:rPr lang="es-BO" sz="24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s-BO" sz="2400" dirty="0">
                <a:latin typeface="Times New Roman" panose="02020603050405020304" pitchFamily="18" charset="0"/>
                <a:ea typeface="Times New Roman" panose="02020603050405020304" pitchFamily="18" charset="0"/>
                <a:cs typeface="Times New Roman" panose="02020603050405020304" pitchFamily="18" charset="0"/>
              </a:rPr>
              <a:t> </a:t>
            </a:r>
            <a:r>
              <a:rPr lang="es-BO" sz="2400" dirty="0" err="1">
                <a:latin typeface="Times New Roman" panose="02020603050405020304" pitchFamily="18" charset="0"/>
                <a:ea typeface="Times New Roman" panose="02020603050405020304" pitchFamily="18" charset="0"/>
                <a:cs typeface="Times New Roman" panose="02020603050405020304" pitchFamily="18" charset="0"/>
              </a:rPr>
              <a:t>đào</a:t>
            </a:r>
            <a:r>
              <a:rPr lang="es-BO" sz="2400" dirty="0">
                <a:latin typeface="Times New Roman" panose="02020603050405020304" pitchFamily="18" charset="0"/>
                <a:ea typeface="Times New Roman" panose="02020603050405020304" pitchFamily="18" charset="0"/>
                <a:cs typeface="Times New Roman" panose="02020603050405020304" pitchFamily="18" charset="0"/>
              </a:rPr>
              <a:t> </a:t>
            </a:r>
            <a:r>
              <a:rPr lang="es-BO" sz="2400" dirty="0" err="1">
                <a:latin typeface="Times New Roman" panose="02020603050405020304" pitchFamily="18" charset="0"/>
                <a:ea typeface="Times New Roman" panose="02020603050405020304" pitchFamily="18" charset="0"/>
                <a:cs typeface="Times New Roman" panose="02020603050405020304" pitchFamily="18" charset="0"/>
              </a:rPr>
              <a:t>tạo</a:t>
            </a:r>
            <a:endParaRPr lang="en-US"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807189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6389" y="549339"/>
            <a:ext cx="8138159" cy="5693866"/>
          </a:xfrm>
          <a:prstGeom prst="rect">
            <a:avLst/>
          </a:prstGeom>
        </p:spPr>
        <p:txBody>
          <a:bodyPr wrap="square">
            <a:spAutoFit/>
          </a:bodyPr>
          <a:lstStyle/>
          <a:p>
            <a:pPr indent="431800" algn="just">
              <a:spcBef>
                <a:spcPts val="600"/>
              </a:spcBef>
              <a:spcAft>
                <a:spcPts val="0"/>
              </a:spcAft>
            </a:pPr>
            <a:r>
              <a:rPr lang="en-US" sz="2600" b="1" i="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600" b="1" i="1" dirty="0" smtClean="0">
                <a:latin typeface="Times New Roman" panose="02020603050405020304" pitchFamily="18" charset="0"/>
                <a:cs typeface="Times New Roman" panose="02020603050405020304" pitchFamily="18" charset="0"/>
              </a:rPr>
              <a:t>b</a:t>
            </a:r>
            <a:r>
              <a:rPr lang="vi-VN" sz="2600" b="1" i="1" dirty="0">
                <a:latin typeface="Times New Roman" panose="02020603050405020304" pitchFamily="18" charset="0"/>
                <a:cs typeface="Times New Roman" panose="02020603050405020304" pitchFamily="18" charset="0"/>
              </a:rPr>
              <a:t>) Thực hiện các chức năng quản lý chất lượng tổng thể quá trình đào tạo</a:t>
            </a:r>
            <a:endParaRPr lang="en-US" sz="2600" b="1" i="1" dirty="0">
              <a:latin typeface="Times New Roman" panose="02020603050405020304" pitchFamily="18" charset="0"/>
              <a:cs typeface="Times New Roman" panose="02020603050405020304" pitchFamily="18" charset="0"/>
            </a:endParaRPr>
          </a:p>
          <a:p>
            <a:pPr algn="just"/>
            <a:r>
              <a:rPr lang="en-US" sz="2600" i="1" dirty="0" smtClean="0">
                <a:latin typeface="Times New Roman" panose="02020603050405020304" pitchFamily="18" charset="0"/>
                <a:cs typeface="Times New Roman" panose="02020603050405020304" pitchFamily="18" charset="0"/>
              </a:rPr>
              <a:t>	</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Thực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hiện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các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chức</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năng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quản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lý</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chất</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lượng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trong</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mỗi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giai</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đoạn</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của</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quá</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trình</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đào</a:t>
            </a:r>
            <a:r>
              <a:rPr lang="en-US" sz="2600" i="1" dirty="0">
                <a:latin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cs typeface="Times New Roman" panose="02020603050405020304" pitchFamily="18" charset="0"/>
              </a:rPr>
              <a:t>tạo</a:t>
            </a:r>
            <a:r>
              <a:rPr lang="en-US" sz="2600" i="1" dirty="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Từng </a:t>
            </a:r>
            <a:r>
              <a:rPr lang="vi-VN" sz="2600" dirty="0">
                <a:latin typeface="Times New Roman" panose="02020603050405020304" pitchFamily="18" charset="0"/>
                <a:cs typeface="Times New Roman" panose="02020603050405020304" pitchFamily="18" charset="0"/>
              </a:rPr>
              <a:t>quá trình như vậy đều cần được quản lý bằng các chức năng quản lý chất lượng: P–D–C–A, mỗi giai đoạn là một chu trình khép kín của những chức năng quản lý</a:t>
            </a:r>
            <a:r>
              <a:rPr lang="en-US" sz="2600" dirty="0">
                <a:latin typeface="Times New Roman" panose="02020603050405020304" pitchFamily="18" charset="0"/>
                <a:cs typeface="Times New Roman" panose="02020603050405020304" pitchFamily="18" charset="0"/>
              </a:rPr>
              <a:t>.</a:t>
            </a:r>
          </a:p>
          <a:p>
            <a:pPr algn="just"/>
            <a:r>
              <a:rPr lang="en-US" sz="2600" dirty="0" smtClean="0">
                <a:latin typeface="Times New Roman" panose="02020603050405020304" pitchFamily="18" charset="0"/>
                <a:cs typeface="Times New Roman" panose="02020603050405020304" pitchFamily="18" charset="0"/>
              </a:rPr>
              <a:t>	</a:t>
            </a:r>
            <a:r>
              <a:rPr lang="vi-VN" sz="2600" dirty="0" smtClean="0">
                <a:latin typeface="Times New Roman" panose="02020603050405020304" pitchFamily="18" charset="0"/>
                <a:cs typeface="Times New Roman" panose="02020603050405020304" pitchFamily="18" charset="0"/>
              </a:rPr>
              <a:t>Thực </a:t>
            </a:r>
            <a:r>
              <a:rPr lang="vi-VN" sz="2600" dirty="0">
                <a:latin typeface="Times New Roman" panose="02020603050405020304" pitchFamily="18" charset="0"/>
                <a:cs typeface="Times New Roman" panose="02020603050405020304" pitchFamily="18" charset="0"/>
              </a:rPr>
              <a:t>hiện quản lý chất lượng theo nguyên lý TQM là vận hành có hiệu quả chức năng quản lý P–D–C–A trong từng giai đoạn, từng bước đi của quá trình. </a:t>
            </a:r>
            <a:endParaRPr lang="en-US" sz="2600" dirty="0">
              <a:latin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Trong</a:t>
            </a:r>
            <a:r>
              <a:rPr lang="en-US" sz="2600" dirty="0" smtClean="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m</a:t>
            </a:r>
            <a:r>
              <a:rPr lang="vi-VN" sz="2600" dirty="0">
                <a:latin typeface="Times New Roman" panose="02020603050405020304" pitchFamily="18" charset="0"/>
                <a:cs typeface="Times New Roman" panose="02020603050405020304" pitchFamily="18" charset="0"/>
              </a:rPr>
              <a:t>ỗi giai đoạn của quá trình, chủ thể quản lý đều phải thực hiện đầy đủ chu trình: Hoạch định – thực hiện – kiểm tra – cải tiến. </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360490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3487782" y="2092543"/>
            <a:ext cx="938310" cy="96534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742351" y="3057888"/>
            <a:ext cx="1550480" cy="340637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vi-VN" sz="2400" dirty="0">
                <a:solidFill>
                  <a:schemeClr val="tx1"/>
                </a:solidFill>
                <a:latin typeface="Times New Roman" panose="02020603050405020304" pitchFamily="18" charset="0"/>
                <a:cs typeface="Times New Roman" panose="02020603050405020304" pitchFamily="18" charset="0"/>
              </a:rPr>
              <a:t>Quản lý chất lượng trong quá trình xác định mục tiêu đào tạo</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440518" y="2080608"/>
            <a:ext cx="3358008" cy="97728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440517" y="2092544"/>
            <a:ext cx="1189573" cy="96534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675805" y="342117"/>
            <a:ext cx="7775863" cy="1750425"/>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600" b="1" dirty="0">
                <a:solidFill>
                  <a:schemeClr val="tx1"/>
                </a:solidFill>
                <a:latin typeface="Times New Roman" panose="02020603050405020304" pitchFamily="18" charset="0"/>
                <a:cs typeface="Times New Roman" panose="02020603050405020304" pitchFamily="18" charset="0"/>
              </a:rPr>
              <a:t>2.</a:t>
            </a:r>
            <a:r>
              <a:rPr lang="vi-VN" sz="2600" b="1" dirty="0">
                <a:solidFill>
                  <a:schemeClr val="tx1"/>
                </a:solidFill>
                <a:latin typeface="Times New Roman" panose="02020603050405020304" pitchFamily="18" charset="0"/>
                <a:cs typeface="Times New Roman" panose="02020603050405020304" pitchFamily="18" charset="0"/>
              </a:rPr>
              <a:t>3.3. Xây dựng hệ thống quản lý chất lượng </a:t>
            </a:r>
            <a:endParaRPr lang="en-US" sz="2600" b="1" dirty="0" smtClean="0">
              <a:solidFill>
                <a:schemeClr val="tx1"/>
              </a:solidFill>
              <a:latin typeface="Times New Roman" panose="02020603050405020304" pitchFamily="18" charset="0"/>
              <a:cs typeface="Times New Roman" panose="02020603050405020304" pitchFamily="18" charset="0"/>
            </a:endParaRPr>
          </a:p>
          <a:p>
            <a:pPr algn="ctr">
              <a:defRPr/>
            </a:pPr>
            <a:r>
              <a:rPr lang="vi-VN" sz="2600" b="1" dirty="0" smtClean="0">
                <a:solidFill>
                  <a:schemeClr val="tx1"/>
                </a:solidFill>
                <a:latin typeface="Times New Roman" panose="02020603050405020304" pitchFamily="18" charset="0"/>
                <a:cs typeface="Times New Roman" panose="02020603050405020304" pitchFamily="18" charset="0"/>
              </a:rPr>
              <a:t>ở </a:t>
            </a:r>
            <a:r>
              <a:rPr lang="vi-VN" sz="2600" b="1" dirty="0">
                <a:solidFill>
                  <a:schemeClr val="tx1"/>
                </a:solidFill>
                <a:latin typeface="Times New Roman" panose="02020603050405020304" pitchFamily="18" charset="0"/>
                <a:cs typeface="Times New Roman" panose="02020603050405020304" pitchFamily="18" charset="0"/>
              </a:rPr>
              <a:t>nhà trường </a:t>
            </a:r>
            <a:r>
              <a:rPr lang="vi-VN" sz="2600" b="1" dirty="0" smtClean="0">
                <a:solidFill>
                  <a:schemeClr val="tx1"/>
                </a:solidFill>
                <a:latin typeface="Times New Roman" panose="02020603050405020304" pitchFamily="18" charset="0"/>
                <a:cs typeface="Times New Roman" panose="02020603050405020304" pitchFamily="18" charset="0"/>
              </a:rPr>
              <a:t>GDNN</a:t>
            </a:r>
            <a:endParaRPr lang="en-US" sz="2600" b="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629657" y="3085863"/>
            <a:ext cx="1500741" cy="340637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400" dirty="0">
                <a:solidFill>
                  <a:schemeClr val="tx1"/>
                </a:solidFill>
                <a:latin typeface="Times New Roman" panose="02020603050405020304" pitchFamily="18" charset="0"/>
                <a:cs typeface="Times New Roman" panose="02020603050405020304" pitchFamily="18" charset="0"/>
              </a:rPr>
              <a:t>Xây dựng chiến lược chất lượng của trường GDNN</a:t>
            </a:r>
            <a:endParaRPr lang="en-US" sz="24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vi-VN" altLang="en-US" sz="24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908571" y="3085864"/>
            <a:ext cx="1550481" cy="340637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400" dirty="0">
                <a:solidFill>
                  <a:schemeClr val="tx1"/>
                </a:solidFill>
                <a:latin typeface="Times New Roman" panose="02020603050405020304" pitchFamily="18" charset="0"/>
                <a:cs typeface="Times New Roman" panose="02020603050405020304" pitchFamily="18" charset="0"/>
              </a:rPr>
              <a:t>Quản lý chất lượng trong quá trình xây dựng chương trình đào tạo</a:t>
            </a:r>
            <a:endParaRPr lang="vi-VN" altLang="en-US" sz="24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7057942" y="3057888"/>
            <a:ext cx="1550481" cy="340637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vi-VN" sz="2400" dirty="0">
                <a:solidFill>
                  <a:schemeClr val="tx1"/>
                </a:solidFill>
                <a:latin typeface="Times New Roman" panose="02020603050405020304" pitchFamily="18" charset="0"/>
                <a:cs typeface="Times New Roman" panose="02020603050405020304" pitchFamily="18" charset="0"/>
              </a:rPr>
              <a:t>Quản lý chất lượng trong quá trình đào tạo</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flipH="1">
            <a:off x="1358536" y="2092543"/>
            <a:ext cx="3145083" cy="96534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437791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9"/>
          <p:cNvPicPr>
            <a:picLocks noChangeAspect="1"/>
          </p:cNvPicPr>
          <p:nvPr/>
        </p:nvPicPr>
        <p:blipFill>
          <a:blip r:embed="rId2">
            <a:extLst>
              <a:ext uri="{28A0092B-C50C-407E-A947-70E740481C1C}">
                <a14:useLocalDpi xmlns:a14="http://schemas.microsoft.com/office/drawing/2010/main" val="0"/>
              </a:ext>
            </a:extLst>
          </a:blip>
          <a:srcRect l="15116" r="15116"/>
          <a:stretch>
            <a:fillRect/>
          </a:stretch>
        </p:blipFill>
        <p:spPr>
          <a:xfrm>
            <a:off x="2728912" y="431008"/>
            <a:ext cx="2376487" cy="2881372"/>
          </a:xfrm>
          <a:prstGeom prst="rect">
            <a:avLst/>
          </a:prstGeom>
        </p:spPr>
      </p:pic>
      <p:pic>
        <p:nvPicPr>
          <p:cNvPr id="5" name="Picture Placeholder 23"/>
          <p:cNvPicPr>
            <a:picLocks noChangeAspect="1"/>
          </p:cNvPicPr>
          <p:nvPr/>
        </p:nvPicPr>
        <p:blipFill>
          <a:blip r:embed="rId3" cstate="print">
            <a:extLst>
              <a:ext uri="{28A0092B-C50C-407E-A947-70E740481C1C}">
                <a14:useLocalDpi xmlns:a14="http://schemas.microsoft.com/office/drawing/2010/main" val="0"/>
              </a:ext>
            </a:extLst>
          </a:blip>
          <a:srcRect l="16633" r="16633"/>
          <a:stretch>
            <a:fillRect/>
          </a:stretch>
        </p:blipFill>
        <p:spPr>
          <a:xfrm>
            <a:off x="2728912" y="3543300"/>
            <a:ext cx="2376487" cy="2743200"/>
          </a:xfrm>
          <a:prstGeom prst="rect">
            <a:avLst/>
          </a:prstGeom>
        </p:spPr>
      </p:pic>
      <p:sp>
        <p:nvSpPr>
          <p:cNvPr id="6" name="Rectangle 5"/>
          <p:cNvSpPr/>
          <p:nvPr/>
        </p:nvSpPr>
        <p:spPr>
          <a:xfrm>
            <a:off x="218342" y="200176"/>
            <a:ext cx="2238113" cy="461665"/>
          </a:xfrm>
          <a:prstGeom prst="rect">
            <a:avLst/>
          </a:prstGeom>
          <a:ln w="19050">
            <a:solidFill>
              <a:schemeClr val="tx1"/>
            </a:solidFill>
          </a:ln>
        </p:spPr>
        <p:txBody>
          <a:bodyPr wrap="none">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en-US" altLang="en-US" sz="2400" b="1" i="0" u="none" strike="noStrike" kern="1200" cap="none" spc="0" normalizeH="0" baseline="0" noProof="0" dirty="0" smtClean="0">
                <a:ln>
                  <a:noFill/>
                </a:ln>
                <a:solidFill>
                  <a:srgbClr val="C00000"/>
                </a:solidFill>
                <a:effectLst/>
                <a:uLnTx/>
                <a:uFillTx/>
                <a:latin typeface="Times New Roman" pitchFamily="18" charset="0"/>
                <a:ea typeface="Cambria" panose="02040503050406030204" pitchFamily="18" charset="0"/>
                <a:cs typeface="Times New Roman" pitchFamily="18" charset="0"/>
              </a:rPr>
              <a:t>QUAN ĐIỂM 3</a:t>
            </a:r>
            <a:endParaRPr kumimoji="0" lang="vi-VN" sz="2400" b="1" i="0" u="none" strike="noStrike" kern="1200" cap="none" spc="0" normalizeH="0" baseline="0" noProof="0" dirty="0">
              <a:ln>
                <a:noFill/>
              </a:ln>
              <a:solidFill>
                <a:srgbClr val="C00000"/>
              </a:solidFill>
              <a:effectLst/>
              <a:uLnTx/>
              <a:uFillTx/>
              <a:latin typeface="Times New Roman" pitchFamily="18" charset="0"/>
              <a:ea typeface="Cambria" panose="02040503050406030204" pitchFamily="18" charset="0"/>
              <a:cs typeface="Times New Roman" pitchFamily="18" charset="0"/>
            </a:endParaRPr>
          </a:p>
        </p:txBody>
      </p:sp>
      <p:sp>
        <p:nvSpPr>
          <p:cNvPr id="7" name="Rectangle 6"/>
          <p:cNvSpPr/>
          <p:nvPr/>
        </p:nvSpPr>
        <p:spPr>
          <a:xfrm>
            <a:off x="142142" y="762000"/>
            <a:ext cx="2438400" cy="2893100"/>
          </a:xfrm>
          <a:prstGeom prst="rect">
            <a:avLst/>
          </a:prstGeom>
        </p:spPr>
        <p:txBody>
          <a:bodyPr wrap="square">
            <a:spAutoFit/>
          </a:bodyPr>
          <a:lstStyle/>
          <a:p>
            <a:pPr marL="342900" marR="0" lvl="0" indent="-342900" algn="just"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GDNN </a:t>
            </a:r>
            <a:r>
              <a:rPr kumimoji="0" lang="en-US" altLang="en-US" sz="26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Phân</a:t>
            </a:r>
            <a:r>
              <a:rPr kumimoji="0" lang="en-US" altLang="en-US" sz="26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hóa</a:t>
            </a:r>
            <a:r>
              <a:rPr kumimoji="0" lang="en-US" altLang="en-US" sz="26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 XHH</a:t>
            </a:r>
          </a:p>
          <a:p>
            <a:pPr marL="342900" marR="0" lvl="0" indent="-342900" algn="just"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altLang="en-US" sz="26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XHH: </a:t>
            </a:r>
            <a:r>
              <a:rPr kumimoji="0" lang="en-US" altLang="en-US" sz="26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chức</a:t>
            </a:r>
            <a:r>
              <a:rPr kumimoji="0" lang="en-US" altLang="en-US" sz="26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năng</a:t>
            </a:r>
            <a:r>
              <a:rPr kumimoji="0" lang="en-US" altLang="en-US" sz="26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nguyên</a:t>
            </a:r>
            <a:r>
              <a:rPr kumimoji="0" lang="en-US" altLang="en-US" sz="26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thủy</a:t>
            </a:r>
            <a:r>
              <a:rPr kumimoji="0" lang="en-US" altLang="en-US" sz="26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của</a:t>
            </a:r>
            <a:r>
              <a:rPr kumimoji="0" lang="en-US" altLang="en-US" sz="26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GD </a:t>
            </a:r>
            <a:r>
              <a:rPr kumimoji="0" lang="en-US" altLang="en-US" sz="26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là</a:t>
            </a:r>
            <a:r>
              <a:rPr kumimoji="0" lang="en-US" altLang="en-US" sz="26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XHH </a:t>
            </a:r>
            <a:endParaRPr kumimoji="0" lang="vi-VN" sz="26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endParaRPr>
          </a:p>
        </p:txBody>
      </p:sp>
      <p:sp>
        <p:nvSpPr>
          <p:cNvPr id="8" name="Rectangle 7"/>
          <p:cNvSpPr/>
          <p:nvPr/>
        </p:nvSpPr>
        <p:spPr>
          <a:xfrm>
            <a:off x="5482796" y="228600"/>
            <a:ext cx="3545232" cy="4493538"/>
          </a:xfrm>
          <a:prstGeom prst="rect">
            <a:avLst/>
          </a:prstGeom>
        </p:spPr>
        <p:txBody>
          <a:bodyPr wrap="square">
            <a:spAutoFit/>
          </a:bodyPr>
          <a:lstStyle/>
          <a:p>
            <a:pPr marL="0" marR="0" lvl="0" indent="0" algn="just" defTabSz="913765" rtl="0" eaLnBrk="1" fontAlgn="auto" latinLnBrk="0" hangingPunct="1">
              <a:lnSpc>
                <a:spcPct val="100000"/>
              </a:lnSpc>
              <a:spcBef>
                <a:spcPts val="0"/>
              </a:spcBef>
              <a:spcAft>
                <a:spcPts val="0"/>
              </a:spcAft>
              <a:buClrTx/>
              <a:buSzTx/>
              <a:buFontTx/>
              <a:buNone/>
              <a:defRPr/>
            </a:pPr>
            <a:r>
              <a:rPr kumimoji="0" lang="en-US" altLang="en-US" sz="2600" b="0" i="0" u="none" strike="noStrike" kern="1200" cap="none" spc="0" normalizeH="0" baseline="0" noProof="0" dirty="0" smtClean="0">
                <a:ln>
                  <a:noFill/>
                </a:ln>
                <a:solidFill>
                  <a:srgbClr val="002060"/>
                </a:solidFill>
                <a:effectLst/>
                <a:uLnTx/>
                <a:uFillTx/>
                <a:latin typeface="Times New Roman" pitchFamily="18" charset="0"/>
                <a:ea typeface="Cambria" panose="02040503050406030204" pitchFamily="18" charset="0"/>
                <a:cs typeface="Times New Roman" pitchFamily="18" charset="0"/>
              </a:rPr>
              <a:t>	Con </a:t>
            </a:r>
            <a:r>
              <a:rPr kumimoji="0" lang="en-US" altLang="en-US" sz="2600" b="0" i="0" u="none" strike="noStrike" kern="1200" cap="none" spc="0" normalizeH="0" baseline="0" noProof="0" dirty="0" err="1" smtClean="0">
                <a:ln>
                  <a:noFill/>
                </a:ln>
                <a:solidFill>
                  <a:srgbClr val="002060"/>
                </a:solidFill>
                <a:effectLst/>
                <a:uLnTx/>
                <a:uFillTx/>
                <a:latin typeface="Times New Roman" pitchFamily="18" charset="0"/>
                <a:ea typeface="Cambria" panose="02040503050406030204" pitchFamily="18" charset="0"/>
                <a:cs typeface="Times New Roman" pitchFamily="18" charset="0"/>
              </a:rPr>
              <a:t>người</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giúp</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cả</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cộng</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đồng</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XH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phát</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triển</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a:t>
            </a:r>
          </a:p>
          <a:p>
            <a:pPr marL="0" marR="0" lvl="0" indent="0" algn="just" defTabSz="913765" rtl="0" eaLnBrk="1" fontAlgn="auto" latinLnBrk="0" hangingPunct="1">
              <a:lnSpc>
                <a:spcPct val="100000"/>
              </a:lnSpc>
              <a:spcBef>
                <a:spcPts val="0"/>
              </a:spcBef>
              <a:spcAft>
                <a:spcPts val="0"/>
              </a:spcAft>
              <a:buClrTx/>
              <a:buSzTx/>
              <a:buFontTx/>
              <a:buNone/>
              <a:defRPr/>
            </a:pPr>
            <a:r>
              <a:rPr kumimoji="0" lang="en-US" altLang="en-US" sz="2600" b="0" i="0" u="none" strike="noStrike" kern="1200" cap="none" spc="0" normalizeH="0" baseline="0" noProof="0" dirty="0" smtClean="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srgbClr val="002060"/>
                </a:solidFill>
                <a:effectLst/>
                <a:uLnTx/>
                <a:uFillTx/>
                <a:latin typeface="Times New Roman" pitchFamily="18" charset="0"/>
                <a:ea typeface="Cambria" panose="02040503050406030204" pitchFamily="18" charset="0"/>
                <a:cs typeface="Times New Roman" pitchFamily="18" charset="0"/>
              </a:rPr>
              <a:t>Phân</a:t>
            </a:r>
            <a:r>
              <a:rPr kumimoji="0" lang="en-US" altLang="en-US" sz="2600" b="0" i="0" u="none" strike="noStrike" kern="1200" cap="none" spc="0" normalizeH="0" baseline="0" noProof="0" dirty="0" smtClean="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srgbClr val="002060"/>
                </a:solidFill>
                <a:effectLst/>
                <a:uLnTx/>
                <a:uFillTx/>
                <a:latin typeface="Times New Roman" pitchFamily="18" charset="0"/>
                <a:ea typeface="Cambria" panose="02040503050406030204" pitchFamily="18" charset="0"/>
                <a:cs typeface="Times New Roman" pitchFamily="18" charset="0"/>
              </a:rPr>
              <a:t>hóa</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chuẩn</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bị</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cho</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mỗi</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cá</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nhân</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có</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chỗ</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đứng</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trong</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cộng</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đồng</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có</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khả</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năng</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tham</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gia</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vào</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sự</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phát</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triển</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của</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cộng</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đồng</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mà</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vẫn</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giữ</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vững</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bản</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sắc</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riêng</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của</a:t>
            </a:r>
            <a:r>
              <a:rPr kumimoji="0" lang="en-US" altLang="en-US" sz="26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en-US" sz="26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mình</a:t>
            </a:r>
            <a:endParaRPr kumimoji="0" lang="en-US" altLang="en-US" sz="26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endParaRPr>
          </a:p>
        </p:txBody>
      </p:sp>
      <p:sp>
        <p:nvSpPr>
          <p:cNvPr id="9" name="Rectangle 8"/>
          <p:cNvSpPr/>
          <p:nvPr/>
        </p:nvSpPr>
        <p:spPr>
          <a:xfrm>
            <a:off x="5842660" y="5181600"/>
            <a:ext cx="3119426" cy="1107996"/>
          </a:xfrm>
          <a:prstGeom prst="rect">
            <a:avLst/>
          </a:prstGeom>
        </p:spPr>
        <p:txBody>
          <a:bodyPr wrap="square">
            <a:spAutoFit/>
          </a:bodyPr>
          <a:lstStyle/>
          <a:p>
            <a:pPr marL="0" marR="0" lvl="0" indent="0" algn="r" defTabSz="913765" rtl="0" eaLnBrk="1" fontAlgn="auto" latinLnBrk="0" hangingPunct="1">
              <a:lnSpc>
                <a:spcPct val="100000"/>
              </a:lnSpc>
              <a:spcBef>
                <a:spcPts val="0"/>
              </a:spcBef>
              <a:spcAft>
                <a:spcPts val="0"/>
              </a:spcAft>
              <a:buClrTx/>
              <a:buSzTx/>
              <a:buFontTx/>
              <a:buNone/>
              <a:defRPr/>
            </a:pPr>
            <a:r>
              <a:rPr kumimoji="0" lang="en-US" altLang="en-US" sz="2200" b="1" i="0" u="none" strike="noStrike" kern="1200" cap="none" spc="0" normalizeH="0" baseline="0" noProof="0" dirty="0" smtClean="0">
                <a:ln>
                  <a:noFill/>
                </a:ln>
                <a:solidFill>
                  <a:srgbClr val="00B050"/>
                </a:solidFill>
                <a:effectLst/>
                <a:uLnTx/>
                <a:uFillTx/>
                <a:latin typeface="Times New Roman" pitchFamily="18" charset="0"/>
                <a:ea typeface="Cambria" panose="02040503050406030204" pitchFamily="18" charset="0"/>
                <a:cs typeface="Times New Roman" pitchFamily="18" charset="0"/>
              </a:rPr>
              <a:t>GDNN VỪA PHẢI THỐNG NHẤT, VỪA PHẢI ĐA DẠNG</a:t>
            </a:r>
            <a:endParaRPr kumimoji="0" lang="en-US" altLang="en-US" sz="2200" b="1" i="0" u="none" strike="noStrike" kern="1200" cap="none" spc="0" normalizeH="0" baseline="0" noProof="0" dirty="0">
              <a:ln>
                <a:noFill/>
              </a:ln>
              <a:solidFill>
                <a:srgbClr val="00B050"/>
              </a:solidFill>
              <a:effectLst/>
              <a:uLnTx/>
              <a:uFillTx/>
              <a:latin typeface="Times New Roman" pitchFamily="18" charset="0"/>
              <a:ea typeface="Cambria" panose="02040503050406030204" pitchFamily="18" charset="0"/>
              <a:cs typeface="Times New Roman" pitchFamily="18" charset="0"/>
            </a:endParaRPr>
          </a:p>
        </p:txBody>
      </p:sp>
      <p:pic>
        <p:nvPicPr>
          <p:cNvPr id="10" name="Picture Placeholder 22"/>
          <p:cNvPicPr>
            <a:picLocks noChangeAspect="1"/>
          </p:cNvPicPr>
          <p:nvPr/>
        </p:nvPicPr>
        <p:blipFill>
          <a:blip r:embed="rId4">
            <a:extLst>
              <a:ext uri="{28A0092B-C50C-407E-A947-70E740481C1C}">
                <a14:useLocalDpi xmlns:a14="http://schemas.microsoft.com/office/drawing/2010/main" val="0"/>
              </a:ext>
            </a:extLst>
          </a:blip>
          <a:srcRect l="16641" r="16641"/>
          <a:stretch>
            <a:fillRect/>
          </a:stretch>
        </p:blipFill>
        <p:spPr>
          <a:xfrm>
            <a:off x="162924" y="3543300"/>
            <a:ext cx="2387395" cy="2743200"/>
          </a:xfrm>
          <a:prstGeom prst="rect">
            <a:avLst/>
          </a:prstGeom>
        </p:spPr>
      </p:pic>
    </p:spTree>
    <p:extLst>
      <p:ext uri="{BB962C8B-B14F-4D97-AF65-F5344CB8AC3E}">
        <p14:creationId xmlns:p14="http://schemas.microsoft.com/office/powerpoint/2010/main" val="321466827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3487782" y="2092543"/>
            <a:ext cx="938310" cy="96534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523690" y="3057888"/>
            <a:ext cx="1769141" cy="340637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vi-VN" sz="2000" dirty="0">
                <a:solidFill>
                  <a:schemeClr val="tx1"/>
                </a:solidFill>
                <a:latin typeface="Times New Roman" panose="02020603050405020304" pitchFamily="18" charset="0"/>
                <a:cs typeface="Times New Roman" panose="02020603050405020304" pitchFamily="18" charset="0"/>
              </a:rPr>
              <a:t>TQM là biện pháp sử dụng trên thực tế nhưng có tính chiến lược để vận hành một tổ chức hướng tới nhu cầu </a:t>
            </a:r>
            <a:r>
              <a:rPr lang="en-US" sz="2000" dirty="0" err="1">
                <a:solidFill>
                  <a:schemeClr val="tx1"/>
                </a:solidFill>
                <a:latin typeface="Times New Roman" panose="02020603050405020304" pitchFamily="18" charset="0"/>
                <a:cs typeface="Times New Roman" panose="02020603050405020304" pitchFamily="18" charset="0"/>
              </a:rPr>
              <a:t>của</a:t>
            </a:r>
            <a:r>
              <a:rPr lang="en-US" sz="2000" dirty="0">
                <a:solidFill>
                  <a:schemeClr val="tx1"/>
                </a:solidFill>
                <a:latin typeface="Times New Roman" panose="02020603050405020304" pitchFamily="18" charset="0"/>
                <a:cs typeface="Times New Roman" panose="02020603050405020304" pitchFamily="18" charset="0"/>
              </a:rPr>
              <a:t> </a:t>
            </a:r>
            <a:r>
              <a:rPr lang="vi-VN" sz="2000" dirty="0">
                <a:solidFill>
                  <a:schemeClr val="tx1"/>
                </a:solidFill>
                <a:latin typeface="Times New Roman" panose="02020603050405020304" pitchFamily="18" charset="0"/>
                <a:cs typeface="Times New Roman" panose="02020603050405020304" pitchFamily="18" charset="0"/>
              </a:rPr>
              <a:t>khách hàng. </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440518" y="2080608"/>
            <a:ext cx="3358008" cy="97728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440517" y="2092544"/>
            <a:ext cx="1189573" cy="96534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675805" y="342117"/>
            <a:ext cx="7775863" cy="1750425"/>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600" b="1" dirty="0">
                <a:solidFill>
                  <a:schemeClr val="tx1"/>
                </a:solidFill>
                <a:latin typeface="Times New Roman" panose="02020603050405020304" pitchFamily="18" charset="0"/>
                <a:cs typeface="Times New Roman" panose="02020603050405020304" pitchFamily="18" charset="0"/>
              </a:rPr>
              <a:t>2</a:t>
            </a:r>
            <a:r>
              <a:rPr lang="vi-VN" sz="2600" b="1" dirty="0">
                <a:solidFill>
                  <a:schemeClr val="tx1"/>
                </a:solidFill>
                <a:latin typeface="Times New Roman" panose="02020603050405020304" pitchFamily="18" charset="0"/>
                <a:cs typeface="Times New Roman" panose="02020603050405020304" pitchFamily="18" charset="0"/>
              </a:rPr>
              <a:t>.3.4. Quản lý các hoạt động cải tiến để </a:t>
            </a:r>
            <a:endParaRPr lang="en-US" sz="2600" b="1" dirty="0" smtClean="0">
              <a:solidFill>
                <a:schemeClr val="tx1"/>
              </a:solidFill>
              <a:latin typeface="Times New Roman" panose="02020603050405020304" pitchFamily="18" charset="0"/>
              <a:cs typeface="Times New Roman" panose="02020603050405020304" pitchFamily="18" charset="0"/>
            </a:endParaRPr>
          </a:p>
          <a:p>
            <a:pPr algn="ctr">
              <a:defRPr/>
            </a:pPr>
            <a:r>
              <a:rPr lang="vi-VN" sz="2600" b="1" dirty="0" smtClean="0">
                <a:solidFill>
                  <a:schemeClr val="tx1"/>
                </a:solidFill>
                <a:latin typeface="Times New Roman" panose="02020603050405020304" pitchFamily="18" charset="0"/>
                <a:cs typeface="Times New Roman" panose="02020603050405020304" pitchFamily="18" charset="0"/>
              </a:rPr>
              <a:t>không </a:t>
            </a:r>
            <a:r>
              <a:rPr lang="vi-VN" sz="2600" b="1" dirty="0">
                <a:solidFill>
                  <a:schemeClr val="tx1"/>
                </a:solidFill>
                <a:latin typeface="Times New Roman" panose="02020603050405020304" pitchFamily="18" charset="0"/>
                <a:cs typeface="Times New Roman" panose="02020603050405020304" pitchFamily="18" charset="0"/>
              </a:rPr>
              <a:t>ngừng nâng cao chất </a:t>
            </a:r>
            <a:r>
              <a:rPr lang="vi-VN" sz="2600" b="1" dirty="0" smtClean="0">
                <a:solidFill>
                  <a:schemeClr val="tx1"/>
                </a:solidFill>
                <a:latin typeface="Times New Roman" panose="02020603050405020304" pitchFamily="18" charset="0"/>
                <a:cs typeface="Times New Roman" panose="02020603050405020304" pitchFamily="18" charset="0"/>
              </a:rPr>
              <a:t>lượng</a:t>
            </a:r>
            <a:endParaRPr lang="en-US" sz="2600" b="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418011" y="3085863"/>
            <a:ext cx="1712387" cy="340637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000" dirty="0">
                <a:solidFill>
                  <a:schemeClr val="tx1"/>
                </a:solidFill>
                <a:latin typeface="Times New Roman" panose="02020603050405020304" pitchFamily="18" charset="0"/>
                <a:cs typeface="Times New Roman" panose="02020603050405020304" pitchFamily="18" charset="0"/>
              </a:rPr>
              <a:t>T</a:t>
            </a:r>
            <a:r>
              <a:rPr lang="vi-VN" sz="2000" dirty="0" smtClean="0">
                <a:solidFill>
                  <a:schemeClr val="tx1"/>
                </a:solidFill>
                <a:latin typeface="Times New Roman" panose="02020603050405020304" pitchFamily="18" charset="0"/>
                <a:cs typeface="Times New Roman" panose="02020603050405020304" pitchFamily="18" charset="0"/>
              </a:rPr>
              <a:t>rước </a:t>
            </a:r>
            <a:r>
              <a:rPr lang="vi-VN" sz="2000" dirty="0">
                <a:solidFill>
                  <a:schemeClr val="tx1"/>
                </a:solidFill>
                <a:latin typeface="Times New Roman" panose="02020603050405020304" pitchFamily="18" charset="0"/>
                <a:cs typeface="Times New Roman" panose="02020603050405020304" pitchFamily="18" charset="0"/>
              </a:rPr>
              <a:t>hết cần có sự cam kết thực hiện của lãnh đạo nhà trường và sự đồng thuận của các thành viên trong nhà trường.</a:t>
            </a:r>
            <a:endParaRPr lang="vi-VN" altLang="en-US" sz="2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689911" y="3085864"/>
            <a:ext cx="1769142" cy="340637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000" dirty="0">
                <a:solidFill>
                  <a:schemeClr val="tx1"/>
                </a:solidFill>
                <a:latin typeface="Times New Roman" panose="02020603050405020304" pitchFamily="18" charset="0"/>
                <a:cs typeface="Times New Roman" panose="02020603050405020304" pitchFamily="18" charset="0"/>
              </a:rPr>
              <a:t>TQM luôn lấy </a:t>
            </a:r>
            <a:r>
              <a:rPr lang="en-US" sz="2000" dirty="0">
                <a:solidFill>
                  <a:schemeClr val="tx1"/>
                </a:solidFill>
                <a:latin typeface="Times New Roman" panose="02020603050405020304" pitchFamily="18" charset="0"/>
                <a:cs typeface="Times New Roman" panose="02020603050405020304" pitchFamily="18" charset="0"/>
              </a:rPr>
              <a:t>“</a:t>
            </a:r>
            <a:r>
              <a:rPr lang="vi-VN" sz="2000" dirty="0">
                <a:solidFill>
                  <a:schemeClr val="tx1"/>
                </a:solidFill>
                <a:latin typeface="Times New Roman" panose="02020603050405020304" pitchFamily="18" charset="0"/>
                <a:cs typeface="Times New Roman" panose="02020603050405020304" pitchFamily="18" charset="0"/>
              </a:rPr>
              <a:t>cải tiến</a:t>
            </a:r>
            <a:r>
              <a:rPr lang="en-US" sz="2000" dirty="0">
                <a:solidFill>
                  <a:schemeClr val="tx1"/>
                </a:solidFill>
                <a:latin typeface="Times New Roman" panose="02020603050405020304" pitchFamily="18" charset="0"/>
                <a:cs typeface="Times New Roman" panose="02020603050405020304" pitchFamily="18" charset="0"/>
              </a:rPr>
              <a:t>”</a:t>
            </a:r>
            <a:r>
              <a:rPr lang="vi-VN" sz="2000" dirty="0">
                <a:solidFill>
                  <a:schemeClr val="tx1"/>
                </a:solidFill>
                <a:latin typeface="Times New Roman" panose="02020603050405020304" pitchFamily="18" charset="0"/>
                <a:cs typeface="Times New Roman" panose="02020603050405020304" pitchFamily="18" charset="0"/>
              </a:rPr>
              <a:t> làm mục tiêu chính, nó không đặt ra tiêu chuẩn tối thiểu cho một người phải đạt được.</a:t>
            </a:r>
            <a:endParaRPr lang="vi-VN" altLang="en-US" sz="20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6771878" y="3085863"/>
            <a:ext cx="2082148" cy="3406374"/>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vi-VN" sz="2000" dirty="0">
                <a:solidFill>
                  <a:schemeClr val="tx1"/>
                </a:solidFill>
                <a:latin typeface="Times New Roman" panose="02020603050405020304" pitchFamily="18" charset="0"/>
                <a:cs typeface="Times New Roman" panose="02020603050405020304" pitchFamily="18" charset="0"/>
              </a:rPr>
              <a:t>Trong trường GDNN</a:t>
            </a:r>
            <a:r>
              <a:rPr lang="en-US" sz="2000" dirty="0">
                <a:solidFill>
                  <a:schemeClr val="tx1"/>
                </a:solidFill>
                <a:latin typeface="Times New Roman" panose="02020603050405020304" pitchFamily="18" charset="0"/>
                <a:cs typeface="Times New Roman" panose="02020603050405020304" pitchFamily="18" charset="0"/>
              </a:rPr>
              <a:t>,</a:t>
            </a:r>
            <a:r>
              <a:rPr lang="vi-VN" sz="2000" dirty="0">
                <a:solidFill>
                  <a:schemeClr val="tx1"/>
                </a:solidFill>
                <a:latin typeface="Times New Roman" panose="02020603050405020304" pitchFamily="18" charset="0"/>
                <a:cs typeface="Times New Roman" panose="02020603050405020304" pitchFamily="18" charset="0"/>
              </a:rPr>
              <a:t> theo cách tiếp cận hệ thống, quản lý các hoạt động cải tiến để không ngừng nâng cao chất lượng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được</a:t>
            </a:r>
            <a:r>
              <a:rPr lang="vi-VN" sz="2000" dirty="0">
                <a:solidFill>
                  <a:schemeClr val="tx1"/>
                </a:solidFill>
                <a:latin typeface="Times New Roman" panose="02020603050405020304" pitchFamily="18" charset="0"/>
                <a:cs typeface="Times New Roman" panose="02020603050405020304" pitchFamily="18" charset="0"/>
              </a:rPr>
              <a:t> thể hiện trên sơ đồ sau</a:t>
            </a:r>
            <a:r>
              <a:rPr lang="vi-VN" sz="2000" dirty="0" smtClean="0">
                <a:solidFill>
                  <a:schemeClr val="tx1"/>
                </a:solidFill>
                <a:latin typeface="Times New Roman" panose="02020603050405020304" pitchFamily="18" charset="0"/>
                <a:cs typeface="Times New Roman" panose="02020603050405020304" pitchFamily="18" charset="0"/>
              </a:rPr>
              <a:t>:</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flipH="1">
            <a:off x="1358536" y="2092543"/>
            <a:ext cx="3145083" cy="96534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93507805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508239" y="1658982"/>
            <a:ext cx="8391057" cy="4532811"/>
            <a:chOff x="2155" y="9286"/>
            <a:chExt cx="7363" cy="3775"/>
          </a:xfrm>
        </p:grpSpPr>
        <p:sp>
          <p:nvSpPr>
            <p:cNvPr id="5" name="Text Box 63"/>
            <p:cNvSpPr txBox="1">
              <a:spLocks noChangeArrowheads="1"/>
            </p:cNvSpPr>
            <p:nvPr/>
          </p:nvSpPr>
          <p:spPr bwMode="auto">
            <a:xfrm>
              <a:off x="2155" y="9562"/>
              <a:ext cx="997" cy="3357"/>
            </a:xfrm>
            <a:prstGeom prst="rect">
              <a:avLst/>
            </a:prstGeom>
            <a:solidFill>
              <a:srgbClr val="FFCC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học</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khách</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hàng</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Nhu</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cầu</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đào</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tạo</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Text Box 66"/>
            <p:cNvSpPr txBox="1">
              <a:spLocks noChangeArrowheads="1"/>
            </p:cNvSpPr>
            <p:nvPr/>
          </p:nvSpPr>
          <p:spPr bwMode="auto">
            <a:xfrm>
              <a:off x="8518" y="9660"/>
              <a:ext cx="1000" cy="3401"/>
            </a:xfrm>
            <a:prstGeom prst="rect">
              <a:avLst/>
            </a:prstGeom>
            <a:solidFill>
              <a:srgbClr val="FFCCFF"/>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sz="900" b="1" dirty="0">
                  <a:effectLst/>
                  <a:latin typeface="Arial" panose="020B0604020202020204" pitchFamily="34" charset="0"/>
                  <a:ea typeface="Times New Roman" panose="02020603050405020304" pitchFamily="18" charset="0"/>
                </a:rPr>
                <a:t> </a:t>
              </a:r>
              <a:endParaRPr lang="en-US" sz="1400" dirty="0">
                <a:effectLst/>
                <a:latin typeface="Times New Roman" panose="02020603050405020304" pitchFamily="18" charset="0"/>
                <a:ea typeface="Times New Roman" panose="02020603050405020304" pitchFamily="18" charset="0"/>
              </a:endParaRPr>
            </a:p>
            <a:p>
              <a:pPr indent="431800" algn="ctr">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Doanh</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nghiệp</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lao</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động</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Thoả</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mãn</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nhu</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cầu</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xã</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hội</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nvGrpSpPr>
            <p:cNvPr id="7" name="Group 6"/>
            <p:cNvGrpSpPr>
              <a:grpSpLocks/>
            </p:cNvGrpSpPr>
            <p:nvPr/>
          </p:nvGrpSpPr>
          <p:grpSpPr bwMode="auto">
            <a:xfrm>
              <a:off x="3980" y="9286"/>
              <a:ext cx="4263" cy="3775"/>
              <a:chOff x="3980" y="9286"/>
              <a:chExt cx="4263" cy="3775"/>
            </a:xfrm>
          </p:grpSpPr>
          <p:sp>
            <p:nvSpPr>
              <p:cNvPr id="17" name="Oval 16"/>
              <p:cNvSpPr>
                <a:spLocks noChangeArrowheads="1"/>
              </p:cNvSpPr>
              <p:nvPr/>
            </p:nvSpPr>
            <p:spPr bwMode="auto">
              <a:xfrm>
                <a:off x="3980" y="9286"/>
                <a:ext cx="4164" cy="3775"/>
              </a:xfrm>
              <a:prstGeom prst="ellipse">
                <a:avLst/>
              </a:prstGeom>
              <a:solidFill>
                <a:srgbClr val="CCFFCC"/>
              </a:solidFill>
              <a:ln w="9525">
                <a:solidFill>
                  <a:srgbClr val="000000"/>
                </a:solidFill>
                <a:prstDash val="sysDot"/>
                <a:round/>
                <a:headEnd/>
                <a:tailEnd/>
              </a:ln>
            </p:spPr>
            <p:txBody>
              <a:bodyPr rot="0" vert="horz" wrap="square" lIns="91440" tIns="45720" rIns="91440" bIns="45720" anchor="t" anchorCtr="0" upright="1">
                <a:noAutofit/>
              </a:bodyPr>
              <a:lstStyle/>
              <a:p>
                <a:endParaRPr lang="en-US" b="1" dirty="0"/>
              </a:p>
            </p:txBody>
          </p:sp>
          <p:sp>
            <p:nvSpPr>
              <p:cNvPr id="18" name="Text Box 68"/>
              <p:cNvSpPr txBox="1">
                <a:spLocks noChangeArrowheads="1"/>
              </p:cNvSpPr>
              <p:nvPr/>
            </p:nvSpPr>
            <p:spPr bwMode="auto">
              <a:xfrm>
                <a:off x="5503" y="9412"/>
                <a:ext cx="1203" cy="851"/>
              </a:xfrm>
              <a:prstGeom prst="rect">
                <a:avLst/>
              </a:prstGeom>
              <a:solidFill>
                <a:srgbClr val="FFFFA3"/>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Trách</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nhiệm</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lãnh</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đạo</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9" name="Text Box 69"/>
              <p:cNvSpPr txBox="1">
                <a:spLocks noChangeArrowheads="1"/>
              </p:cNvSpPr>
              <p:nvPr/>
            </p:nvSpPr>
            <p:spPr bwMode="auto">
              <a:xfrm>
                <a:off x="5503" y="12023"/>
                <a:ext cx="1206" cy="911"/>
              </a:xfrm>
              <a:prstGeom prst="rect">
                <a:avLst/>
              </a:prstGeom>
              <a:solidFill>
                <a:srgbClr val="FFFFA3"/>
              </a:solidFill>
              <a:ln w="9525">
                <a:solidFill>
                  <a:srgbClr val="000000"/>
                </a:solidFill>
                <a:miter lim="800000"/>
                <a:headEnd/>
                <a:tailEnd/>
              </a:ln>
            </p:spPr>
            <p:txBody>
              <a:bodyPr rot="0" vert="horz" wrap="square" lIns="0" tIns="0" rIns="0" bIns="0" anchor="t" anchorCtr="0" upright="1">
                <a:noAutofit/>
              </a:bodyPr>
              <a:lstStyle/>
              <a:p>
                <a:pPr indent="431800">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Thực</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chương</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đào</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tạo</a:t>
                </a:r>
                <a:endParaRPr lang="en-US" b="1"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 Box 70"/>
              <p:cNvSpPr txBox="1">
                <a:spLocks noChangeArrowheads="1"/>
              </p:cNvSpPr>
              <p:nvPr/>
            </p:nvSpPr>
            <p:spPr bwMode="auto">
              <a:xfrm>
                <a:off x="4249" y="10604"/>
                <a:ext cx="1073" cy="754"/>
              </a:xfrm>
              <a:prstGeom prst="rect">
                <a:avLst/>
              </a:prstGeom>
              <a:solidFill>
                <a:srgbClr val="FFFFA3"/>
              </a:solidFill>
              <a:ln w="9525">
                <a:solidFill>
                  <a:srgbClr val="000000"/>
                </a:solidFill>
                <a:miter lim="800000"/>
                <a:headEnd/>
                <a:tailEnd/>
              </a:ln>
            </p:spPr>
            <p:txBody>
              <a:bodyPr rot="0" vert="horz" wrap="square" lIns="0" tIns="0" rIns="0" bIns="0" anchor="t" anchorCtr="0" upright="1">
                <a:noAutofit/>
              </a:bodyPr>
              <a:lstStyle/>
              <a:p>
                <a:pPr indent="431800">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Quản</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lý</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nguồn</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lực</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1" name="Text Box 71"/>
              <p:cNvSpPr txBox="1">
                <a:spLocks noChangeArrowheads="1"/>
              </p:cNvSpPr>
              <p:nvPr/>
            </p:nvSpPr>
            <p:spPr bwMode="auto">
              <a:xfrm>
                <a:off x="6696" y="10664"/>
                <a:ext cx="1343" cy="754"/>
              </a:xfrm>
              <a:prstGeom prst="rect">
                <a:avLst/>
              </a:prstGeom>
              <a:solidFill>
                <a:srgbClr val="FFFFA3"/>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Thu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thập</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tin,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phân</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tích</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cải</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tiến</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 Box 72"/>
              <p:cNvSpPr txBox="1">
                <a:spLocks noChangeArrowheads="1"/>
              </p:cNvSpPr>
              <p:nvPr/>
            </p:nvSpPr>
            <p:spPr bwMode="auto">
              <a:xfrm>
                <a:off x="7367" y="12023"/>
                <a:ext cx="876" cy="1038"/>
              </a:xfrm>
              <a:prstGeom prst="rect">
                <a:avLst/>
              </a:prstGeom>
              <a:solidFill>
                <a:srgbClr val="FFFFA3"/>
              </a:solidFill>
              <a:ln w="9525">
                <a:solidFill>
                  <a:srgbClr val="000000"/>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b="1" dirty="0" err="1" smtClean="0">
                    <a:effectLst/>
                    <a:latin typeface="Times New Roman" panose="02020603050405020304" pitchFamily="18" charset="0"/>
                    <a:ea typeface="Times New Roman" panose="02020603050405020304" pitchFamily="18" charset="0"/>
                    <a:cs typeface="Times New Roman" panose="02020603050405020304" pitchFamily="18" charset="0"/>
                  </a:rPr>
                  <a:t>Tốt</a:t>
                </a:r>
                <a:r>
                  <a:rPr lang="en-US" b="1" dirty="0">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effectLst/>
                    <a:latin typeface="Times New Roman" panose="02020603050405020304" pitchFamily="18" charset="0"/>
                    <a:ea typeface="Times New Roman" panose="02020603050405020304" pitchFamily="18" charset="0"/>
                    <a:cs typeface="Times New Roman" panose="02020603050405020304" pitchFamily="18" charset="0"/>
                  </a:rPr>
                  <a:t>nghiệp</a:t>
                </a:r>
                <a:endParaRPr lang="en-US"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just">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endParaRPr lang="en-US" b="1"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8" name="Arc 73"/>
            <p:cNvSpPr>
              <a:spLocks/>
            </p:cNvSpPr>
            <p:nvPr/>
          </p:nvSpPr>
          <p:spPr bwMode="auto">
            <a:xfrm flipH="1">
              <a:off x="4667" y="9679"/>
              <a:ext cx="827" cy="915"/>
            </a:xfrm>
            <a:custGeom>
              <a:avLst/>
              <a:gdLst>
                <a:gd name="T0" fmla="*/ 0 w 21600"/>
                <a:gd name="T1" fmla="*/ 0 h 21600"/>
                <a:gd name="T2" fmla="*/ 41 w 21600"/>
                <a:gd name="T3" fmla="*/ 53 h 21600"/>
                <a:gd name="T4" fmla="*/ 0 w 21600"/>
                <a:gd name="T5" fmla="*/ 53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9" name="Arc 74"/>
            <p:cNvSpPr>
              <a:spLocks/>
            </p:cNvSpPr>
            <p:nvPr/>
          </p:nvSpPr>
          <p:spPr bwMode="auto">
            <a:xfrm>
              <a:off x="6730" y="9679"/>
              <a:ext cx="687" cy="915"/>
            </a:xfrm>
            <a:custGeom>
              <a:avLst/>
              <a:gdLst>
                <a:gd name="T0" fmla="*/ 0 w 21600"/>
                <a:gd name="T1" fmla="*/ 0 h 21600"/>
                <a:gd name="T2" fmla="*/ 29 w 21600"/>
                <a:gd name="T3" fmla="*/ 53 h 21600"/>
                <a:gd name="T4" fmla="*/ 0 w 21600"/>
                <a:gd name="T5" fmla="*/ 53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cxnSp>
          <p:nvCxnSpPr>
            <p:cNvPr id="10" name="Line 75"/>
            <p:cNvCxnSpPr>
              <a:cxnSpLocks noChangeShapeType="1"/>
            </p:cNvCxnSpPr>
            <p:nvPr/>
          </p:nvCxnSpPr>
          <p:spPr bwMode="auto">
            <a:xfrm>
              <a:off x="3155" y="12686"/>
              <a:ext cx="2339"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1" name="Line 76"/>
            <p:cNvCxnSpPr>
              <a:cxnSpLocks noChangeShapeType="1"/>
            </p:cNvCxnSpPr>
            <p:nvPr/>
          </p:nvCxnSpPr>
          <p:spPr bwMode="auto">
            <a:xfrm>
              <a:off x="6730" y="12686"/>
              <a:ext cx="688"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2" name="Line 77"/>
            <p:cNvCxnSpPr>
              <a:cxnSpLocks noChangeShapeType="1"/>
            </p:cNvCxnSpPr>
            <p:nvPr/>
          </p:nvCxnSpPr>
          <p:spPr bwMode="auto">
            <a:xfrm flipV="1">
              <a:off x="8243" y="12669"/>
              <a:ext cx="275" cy="1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13" name="Arc 79"/>
            <p:cNvSpPr>
              <a:spLocks/>
            </p:cNvSpPr>
            <p:nvPr/>
          </p:nvSpPr>
          <p:spPr bwMode="auto">
            <a:xfrm rot="10552075">
              <a:off x="4646" y="11354"/>
              <a:ext cx="939" cy="1168"/>
            </a:xfrm>
            <a:custGeom>
              <a:avLst/>
              <a:gdLst>
                <a:gd name="T0" fmla="*/ 9 w 21600"/>
                <a:gd name="T1" fmla="*/ 0 h 24239"/>
                <a:gd name="T2" fmla="*/ 53 w 21600"/>
                <a:gd name="T3" fmla="*/ 77 h 24239"/>
                <a:gd name="T4" fmla="*/ 0 w 21600"/>
                <a:gd name="T5" fmla="*/ 68 h 24239"/>
                <a:gd name="T6" fmla="*/ 0 60000 65536"/>
                <a:gd name="T7" fmla="*/ 0 60000 65536"/>
                <a:gd name="T8" fmla="*/ 0 60000 65536"/>
              </a:gdLst>
              <a:ahLst/>
              <a:cxnLst>
                <a:cxn ang="T6">
                  <a:pos x="T0" y="T1"/>
                </a:cxn>
                <a:cxn ang="T7">
                  <a:pos x="T2" y="T3"/>
                </a:cxn>
                <a:cxn ang="T8">
                  <a:pos x="T4" y="T5"/>
                </a:cxn>
              </a:cxnLst>
              <a:rect l="0" t="0" r="r" b="b"/>
              <a:pathLst>
                <a:path w="21600" h="24239" fill="none" extrusionOk="0">
                  <a:moveTo>
                    <a:pt x="3497" y="-1"/>
                  </a:moveTo>
                  <a:cubicBezTo>
                    <a:pt x="13937" y="1712"/>
                    <a:pt x="21600" y="10735"/>
                    <a:pt x="21600" y="21315"/>
                  </a:cubicBezTo>
                  <a:cubicBezTo>
                    <a:pt x="21600" y="22293"/>
                    <a:pt x="21533" y="23269"/>
                    <a:pt x="21401" y="24239"/>
                  </a:cubicBezTo>
                </a:path>
                <a:path w="21600" h="24239" stroke="0" extrusionOk="0">
                  <a:moveTo>
                    <a:pt x="3497" y="-1"/>
                  </a:moveTo>
                  <a:cubicBezTo>
                    <a:pt x="13937" y="1712"/>
                    <a:pt x="21600" y="10735"/>
                    <a:pt x="21600" y="21315"/>
                  </a:cubicBezTo>
                  <a:cubicBezTo>
                    <a:pt x="21600" y="22293"/>
                    <a:pt x="21533" y="23269"/>
                    <a:pt x="21401" y="24239"/>
                  </a:cubicBezTo>
                  <a:lnTo>
                    <a:pt x="0" y="21315"/>
                  </a:lnTo>
                  <a:lnTo>
                    <a:pt x="3497" y="-1"/>
                  </a:lnTo>
                  <a:close/>
                </a:path>
              </a:pathLst>
            </a:custGeom>
            <a:noFill/>
            <a:ln w="9525">
              <a:solidFill>
                <a:srgbClr val="000000"/>
              </a:solidFill>
              <a:round/>
              <a:headEnd type="triangle" w="med" len="me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4" name="Arc 80"/>
            <p:cNvSpPr>
              <a:spLocks/>
            </p:cNvSpPr>
            <p:nvPr/>
          </p:nvSpPr>
          <p:spPr bwMode="auto">
            <a:xfrm rot="10473676" flipH="1">
              <a:off x="6686" y="11488"/>
              <a:ext cx="915" cy="915"/>
            </a:xfrm>
            <a:custGeom>
              <a:avLst/>
              <a:gdLst>
                <a:gd name="T0" fmla="*/ 0 w 21600"/>
                <a:gd name="T1" fmla="*/ 0 h 21600"/>
                <a:gd name="T2" fmla="*/ 51 w 21600"/>
                <a:gd name="T3" fmla="*/ 53 h 21600"/>
                <a:gd name="T4" fmla="*/ 0 w 21600"/>
                <a:gd name="T5" fmla="*/ 53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000000"/>
              </a:solidFill>
              <a:round/>
              <a:headEnd/>
              <a:tailEnd type="triangl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cxnSp>
          <p:nvCxnSpPr>
            <p:cNvPr id="15" name="Line 81"/>
            <p:cNvCxnSpPr>
              <a:cxnSpLocks noChangeShapeType="1"/>
            </p:cNvCxnSpPr>
            <p:nvPr/>
          </p:nvCxnSpPr>
          <p:spPr bwMode="auto">
            <a:xfrm flipH="1">
              <a:off x="3155" y="9720"/>
              <a:ext cx="2338"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6" name="Line 82"/>
            <p:cNvCxnSpPr>
              <a:cxnSpLocks noChangeShapeType="1"/>
            </p:cNvCxnSpPr>
            <p:nvPr/>
          </p:nvCxnSpPr>
          <p:spPr bwMode="auto">
            <a:xfrm>
              <a:off x="8105" y="11099"/>
              <a:ext cx="413"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grpSp>
      <p:sp>
        <p:nvSpPr>
          <p:cNvPr id="23" name="Rectangle 22"/>
          <p:cNvSpPr/>
          <p:nvPr/>
        </p:nvSpPr>
        <p:spPr>
          <a:xfrm>
            <a:off x="953589" y="120866"/>
            <a:ext cx="7328262" cy="1133965"/>
          </a:xfrm>
          <a:prstGeom prst="rect">
            <a:avLst/>
          </a:prstGeom>
        </p:spPr>
        <p:txBody>
          <a:bodyPr wrap="square">
            <a:spAutoFit/>
          </a:bodyPr>
          <a:lstStyle/>
          <a:p>
            <a:pPr indent="431800" algn="ctr">
              <a:lnSpc>
                <a:spcPct val="150000"/>
              </a:lnSpc>
              <a:spcBef>
                <a:spcPts val="600"/>
              </a:spcBef>
              <a:spcAft>
                <a:spcPts val="0"/>
              </a:spcAft>
            </a:pPr>
            <a:r>
              <a:rPr lang="es-BO" sz="2400" dirty="0" err="1">
                <a:latin typeface="Times New Roman" panose="02020603050405020304" pitchFamily="18" charset="0"/>
                <a:ea typeface="Times New Roman" panose="02020603050405020304" pitchFamily="18" charset="0"/>
                <a:cs typeface="Times New Roman" panose="02020603050405020304" pitchFamily="18" charset="0"/>
              </a:rPr>
              <a:t>Hình</a:t>
            </a:r>
            <a:r>
              <a:rPr lang="es-BO" sz="2400" dirty="0">
                <a:latin typeface="Times New Roman" panose="02020603050405020304" pitchFamily="18" charset="0"/>
                <a:ea typeface="Times New Roman" panose="02020603050405020304" pitchFamily="18" charset="0"/>
                <a:cs typeface="Times New Roman" panose="02020603050405020304" pitchFamily="18" charset="0"/>
              </a:rPr>
              <a:t> 3</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 Nguyên tắc cải tiến của hệ thống </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Q</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uản lý chất lượng tổng thể </a:t>
            </a:r>
            <a:r>
              <a:rPr lang="vi-VN" sz="2400" dirty="0" smtClean="0">
                <a:latin typeface="Times New Roman" panose="02020603050405020304" pitchFamily="18" charset="0"/>
                <a:ea typeface="Times New Roman" panose="02020603050405020304" pitchFamily="18" charset="0"/>
                <a:cs typeface="Times New Roman" panose="02020603050405020304" pitchFamily="18" charset="0"/>
              </a:rPr>
              <a:t>trong </a:t>
            </a:r>
            <a:r>
              <a:rPr lang="vi-VN" sz="2400" dirty="0">
                <a:latin typeface="Times New Roman" panose="02020603050405020304" pitchFamily="18" charset="0"/>
                <a:ea typeface="Times New Roman" panose="02020603050405020304" pitchFamily="18" charset="0"/>
                <a:cs typeface="Times New Roman" panose="02020603050405020304" pitchFamily="18" charset="0"/>
              </a:rPr>
              <a:t>nhà trường GDNN</a:t>
            </a:r>
            <a:endParaRPr lang="en-US"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202084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1713" y="231956"/>
            <a:ext cx="7886700" cy="4823369"/>
          </a:xfrm>
        </p:spPr>
        <p:txBody>
          <a:bodyPr>
            <a:noAutofit/>
          </a:bodyPr>
          <a:lstStyle/>
          <a:p>
            <a:pPr marL="0" indent="0" algn="just">
              <a:buNone/>
            </a:pPr>
            <a:r>
              <a:rPr lang="en-US" sz="2600" b="1" i="1" dirty="0" smtClean="0">
                <a:latin typeface="Times New Roman" panose="02020603050405020304" pitchFamily="18" charset="0"/>
                <a:cs typeface="Times New Roman" panose="02020603050405020304" pitchFamily="18" charset="0"/>
              </a:rPr>
              <a:t>	2</a:t>
            </a:r>
            <a:r>
              <a:rPr lang="vi-VN" sz="2600" b="1" i="1" dirty="0">
                <a:latin typeface="Times New Roman" panose="02020603050405020304" pitchFamily="18" charset="0"/>
                <a:cs typeface="Times New Roman" panose="02020603050405020304" pitchFamily="18" charset="0"/>
              </a:rPr>
              <a:t>.3.5. Xây dựng văn hoá của tổ chức hướng tới chất lượng đào tạo</a:t>
            </a:r>
            <a:endParaRPr lang="en-US" sz="2600" b="1" i="1" dirty="0">
              <a:latin typeface="Times New Roman" panose="02020603050405020304" pitchFamily="18" charset="0"/>
              <a:cs typeface="Times New Roman" panose="02020603050405020304" pitchFamily="18" charset="0"/>
            </a:endParaRPr>
          </a:p>
          <a:p>
            <a:pPr marL="0" indent="0" algn="just">
              <a:buNone/>
            </a:pPr>
            <a:r>
              <a:rPr lang="en-US" sz="2600" i="1" dirty="0" smtClean="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Tạo ra sự nhận thức chất </a:t>
            </a:r>
            <a:r>
              <a:rPr lang="vi-VN" sz="2600" dirty="0" smtClean="0">
                <a:latin typeface="Times New Roman" panose="02020603050405020304" pitchFamily="18" charset="0"/>
                <a:cs typeface="Times New Roman" panose="02020603050405020304" pitchFamily="18" charset="0"/>
              </a:rPr>
              <a:t>lượng</a:t>
            </a:r>
            <a:r>
              <a:rPr lang="en-US" sz="2600" dirty="0" smtClean="0">
                <a:latin typeface="Times New Roman" panose="02020603050405020304" pitchFamily="18" charset="0"/>
                <a:cs typeface="Times New Roman" panose="02020603050405020304" pitchFamily="18" charset="0"/>
              </a:rPr>
              <a:t>.</a:t>
            </a:r>
          </a:p>
          <a:p>
            <a:pPr marL="0" indent="0" algn="just">
              <a:buNone/>
            </a:pPr>
            <a:r>
              <a:rPr lang="en-US" sz="2600" dirty="0" smtClean="0">
                <a:latin typeface="Times New Roman" panose="02020603050405020304" pitchFamily="18" charset="0"/>
                <a:cs typeface="Times New Roman" panose="02020603050405020304" pitchFamily="18" charset="0"/>
              </a:rPr>
              <a:t>	- </a:t>
            </a:r>
            <a:r>
              <a:rPr lang="vi-VN" sz="2600" dirty="0">
                <a:latin typeface="Times New Roman" panose="02020603050405020304" pitchFamily="18" charset="0"/>
                <a:cs typeface="Times New Roman" panose="02020603050405020304" pitchFamily="18" charset="0"/>
              </a:rPr>
              <a:t>Tổ chức đào tạo theo mô hình tam giác </a:t>
            </a:r>
            <a:r>
              <a:rPr lang="vi-VN" sz="2600" dirty="0" smtClean="0">
                <a:latin typeface="Times New Roman" panose="02020603050405020304" pitchFamily="18" charset="0"/>
                <a:cs typeface="Times New Roman" panose="02020603050405020304" pitchFamily="18" charset="0"/>
              </a:rPr>
              <a:t>ngược</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marL="0" indent="0" algn="just">
              <a:buNone/>
            </a:pPr>
            <a:endParaRPr lang="en-US" sz="2600" i="1" dirty="0">
              <a:latin typeface="Times New Roman" panose="02020603050405020304" pitchFamily="18" charset="0"/>
              <a:cs typeface="Times New Roman" panose="02020603050405020304" pitchFamily="18" charset="0"/>
            </a:endParaRPr>
          </a:p>
          <a:p>
            <a:pPr marL="0" indent="0" algn="just">
              <a:buNone/>
            </a:pPr>
            <a:r>
              <a:rPr lang="en-US" sz="2600" dirty="0" smtClean="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grpSp>
        <p:nvGrpSpPr>
          <p:cNvPr id="6" name="Group 5"/>
          <p:cNvGrpSpPr>
            <a:grpSpLocks/>
          </p:cNvGrpSpPr>
          <p:nvPr/>
        </p:nvGrpSpPr>
        <p:grpSpPr bwMode="auto">
          <a:xfrm>
            <a:off x="785405" y="2142308"/>
            <a:ext cx="8059148" cy="4689566"/>
            <a:chOff x="2295" y="10049"/>
            <a:chExt cx="7725" cy="3040"/>
          </a:xfrm>
        </p:grpSpPr>
        <p:sp>
          <p:nvSpPr>
            <p:cNvPr id="7" name="Text Box 45"/>
            <p:cNvSpPr txBox="1">
              <a:spLocks noChangeArrowheads="1"/>
            </p:cNvSpPr>
            <p:nvPr/>
          </p:nvSpPr>
          <p:spPr bwMode="auto">
            <a:xfrm>
              <a:off x="2295" y="12614"/>
              <a:ext cx="3808" cy="392"/>
            </a:xfrm>
            <a:prstGeom prst="rect">
              <a:avLst/>
            </a:prstGeom>
            <a:solidFill>
              <a:srgbClr val="FFFFFF"/>
            </a:solidFill>
            <a:ln w="9525">
              <a:solidFill>
                <a:srgbClr val="FFFFFF"/>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MÔ HÌNH TỔ CHỨC ĐÀO TẠO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TRUYỀN THỐNG</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AutoShape 46"/>
            <p:cNvSpPr>
              <a:spLocks noChangeArrowheads="1"/>
            </p:cNvSpPr>
            <p:nvPr/>
          </p:nvSpPr>
          <p:spPr bwMode="auto">
            <a:xfrm>
              <a:off x="2393" y="10049"/>
              <a:ext cx="3491" cy="2508"/>
            </a:xfrm>
            <a:prstGeom prst="flowChartExtract">
              <a:avLst/>
            </a:prstGeom>
            <a:solidFill>
              <a:srgbClr val="E1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9" name="Line 47"/>
            <p:cNvCxnSpPr>
              <a:cxnSpLocks noChangeShapeType="1"/>
            </p:cNvCxnSpPr>
            <p:nvPr/>
          </p:nvCxnSpPr>
          <p:spPr bwMode="auto">
            <a:xfrm>
              <a:off x="2771" y="12034"/>
              <a:ext cx="2729"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 name="Text Box 48"/>
            <p:cNvSpPr txBox="1">
              <a:spLocks noChangeArrowheads="1"/>
            </p:cNvSpPr>
            <p:nvPr/>
          </p:nvSpPr>
          <p:spPr bwMode="auto">
            <a:xfrm>
              <a:off x="2529" y="12133"/>
              <a:ext cx="2998" cy="457"/>
            </a:xfrm>
            <a:prstGeom prst="rect">
              <a:avLst/>
            </a:prstGeom>
            <a:noFill/>
            <a:ln>
              <a:noFill/>
            </a:ln>
            <a:extLst>
              <a:ext uri="{909E8E84-426E-40DD-AFC4-6F175D3DCCD1}">
                <a14:hiddenFill xmlns:a14="http://schemas.microsoft.com/office/drawing/2010/main">
                  <a:solidFill>
                    <a:srgbClr val="E1FFFF"/>
                  </a:solidFill>
                </a14:hiddenFill>
              </a:ext>
              <a:ext uri="{91240B29-F687-4F45-9708-019B960494DF}">
                <a14:hiddenLine xmlns:a14="http://schemas.microsoft.com/office/drawing/2010/main" w="9525">
                  <a:solidFill>
                    <a:srgbClr val="FFFFFF"/>
                  </a:solidFill>
                  <a:miter lim="800000"/>
                  <a:headEnd/>
                  <a:tailEnd/>
                </a14:hiddenLine>
              </a:ext>
            </a:extLst>
          </p:spPr>
          <p:txBody>
            <a:bodyPr rot="0" vert="horz" wrap="square" lIns="0" tIns="0" rIns="0" bIns="0" anchor="t" anchorCtr="0" upright="1">
              <a:noAutofit/>
            </a:bodyPr>
            <a:lstStyle/>
            <a:p>
              <a:pPr indent="431800" algn="ctr">
                <a:spcBef>
                  <a:spcPts val="600"/>
                </a:spcBef>
                <a:spcAft>
                  <a:spcPts val="0"/>
                </a:spcAft>
              </a:pP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viên</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hỗ</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trợ</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11" name="Line 49"/>
            <p:cNvCxnSpPr>
              <a:cxnSpLocks noChangeShapeType="1"/>
            </p:cNvCxnSpPr>
            <p:nvPr/>
          </p:nvCxnSpPr>
          <p:spPr bwMode="auto">
            <a:xfrm>
              <a:off x="3028" y="11651"/>
              <a:ext cx="2213"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2" name="Text Box 50"/>
            <p:cNvSpPr txBox="1">
              <a:spLocks noChangeArrowheads="1"/>
            </p:cNvSpPr>
            <p:nvPr/>
          </p:nvSpPr>
          <p:spPr bwMode="auto">
            <a:xfrm>
              <a:off x="2799" y="11106"/>
              <a:ext cx="2238" cy="701"/>
            </a:xfrm>
            <a:prstGeom prst="rect">
              <a:avLst/>
            </a:prstGeom>
            <a:noFill/>
            <a:ln>
              <a:noFill/>
            </a:ln>
            <a:extLst>
              <a:ext uri="{909E8E84-426E-40DD-AFC4-6F175D3DCCD1}">
                <a14:hiddenFill xmlns:a14="http://schemas.microsoft.com/office/drawing/2010/main">
                  <a:solidFill>
                    <a:srgbClr val="E1FFFF"/>
                  </a:solidFill>
                </a14:hiddenFill>
              </a:ext>
              <a:ext uri="{91240B29-F687-4F45-9708-019B960494DF}">
                <a14:hiddenLine xmlns:a14="http://schemas.microsoft.com/office/drawing/2010/main" w="9525">
                  <a:solidFill>
                    <a:srgbClr val="FFFFFF"/>
                  </a:solidFill>
                  <a:miter lim="800000"/>
                  <a:headEnd/>
                  <a:tailEnd/>
                </a14:hiddenLine>
              </a:ext>
            </a:extLst>
          </p:spPr>
          <p:txBody>
            <a:bodyPr rot="0" vert="horz" wrap="square" lIns="0" tIns="0" rIns="0" bIns="0" anchor="t" anchorCtr="0" upright="1">
              <a:noAutofit/>
            </a:bodyPr>
            <a:lstStyle/>
            <a:p>
              <a:pPr indent="431800" algn="ctr">
                <a:spcBef>
                  <a:spcPts val="600"/>
                </a:spcBef>
                <a:spcAft>
                  <a:spcPts val="0"/>
                </a:spcAft>
              </a:pP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Cán</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bộ</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smtClean="0">
                  <a:effectLst/>
                  <a:latin typeface="Times New Roman" panose="02020603050405020304" pitchFamily="18" charset="0"/>
                  <a:ea typeface="Times New Roman" panose="02020603050405020304" pitchFamily="18" charset="0"/>
                  <a:cs typeface="Times New Roman" panose="02020603050405020304" pitchFamily="18" charset="0"/>
                </a:rPr>
                <a:t>quản</a:t>
              </a:r>
              <a:r>
                <a:rPr lang="en-US"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lý</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cấp</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phòng</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13" name="Line 51"/>
            <p:cNvCxnSpPr>
              <a:cxnSpLocks noChangeShapeType="1"/>
            </p:cNvCxnSpPr>
            <p:nvPr/>
          </p:nvCxnSpPr>
          <p:spPr bwMode="auto">
            <a:xfrm flipV="1">
              <a:off x="3462" y="10982"/>
              <a:ext cx="134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4" name="Text Box 52"/>
            <p:cNvSpPr txBox="1">
              <a:spLocks noChangeArrowheads="1"/>
            </p:cNvSpPr>
            <p:nvPr/>
          </p:nvSpPr>
          <p:spPr bwMode="auto">
            <a:xfrm>
              <a:off x="3400" y="10366"/>
              <a:ext cx="1075" cy="700"/>
            </a:xfrm>
            <a:prstGeom prst="rect">
              <a:avLst/>
            </a:prstGeom>
            <a:noFill/>
            <a:ln>
              <a:noFill/>
            </a:ln>
            <a:extLst>
              <a:ext uri="{909E8E84-426E-40DD-AFC4-6F175D3DCCD1}">
                <a14:hiddenFill xmlns:a14="http://schemas.microsoft.com/office/drawing/2010/main">
                  <a:solidFill>
                    <a:srgbClr val="E1FFFF"/>
                  </a:solidFill>
                </a14:hiddenFill>
              </a:ext>
              <a:ext uri="{91240B29-F687-4F45-9708-019B960494DF}">
                <a14:hiddenLine xmlns:a14="http://schemas.microsoft.com/office/drawing/2010/main" w="9525">
                  <a:solidFill>
                    <a:srgbClr val="FFFFFF"/>
                  </a:solidFill>
                  <a:miter lim="800000"/>
                  <a:headEnd/>
                  <a:tailEnd/>
                </a14:hiddenLine>
              </a:ext>
            </a:extLst>
          </p:spPr>
          <p:txBody>
            <a:bodyPr rot="0" vert="horz" wrap="square" lIns="0" tIns="0" rIns="0" bIns="0" anchor="t" anchorCtr="0" upright="1">
              <a:noAutofit/>
            </a:bodyPr>
            <a:lstStyle/>
            <a:p>
              <a:pPr indent="431800" algn="ctr">
                <a:spcBef>
                  <a:spcPts val="600"/>
                </a:spcBef>
                <a:spcAft>
                  <a:spcPts val="0"/>
                </a:spcAft>
              </a:pP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Lãnh</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đạo</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5" name="Text Box 53"/>
            <p:cNvSpPr txBox="1">
              <a:spLocks noChangeArrowheads="1"/>
            </p:cNvSpPr>
            <p:nvPr/>
          </p:nvSpPr>
          <p:spPr bwMode="auto">
            <a:xfrm>
              <a:off x="3454" y="11713"/>
              <a:ext cx="906" cy="315"/>
            </a:xfrm>
            <a:prstGeom prst="rect">
              <a:avLst/>
            </a:prstGeom>
            <a:noFill/>
            <a:ln>
              <a:noFill/>
            </a:ln>
            <a:extLst>
              <a:ext uri="{909E8E84-426E-40DD-AFC4-6F175D3DCCD1}">
                <a14:hiddenFill xmlns:a14="http://schemas.microsoft.com/office/drawing/2010/main">
                  <a:solidFill>
                    <a:srgbClr val="E1FFFF"/>
                  </a:solidFill>
                </a14:hiddenFill>
              </a:ext>
              <a:ext uri="{91240B29-F687-4F45-9708-019B960494DF}">
                <a14:hiddenLine xmlns:a14="http://schemas.microsoft.com/office/drawing/2010/main" w="9525">
                  <a:solidFill>
                    <a:srgbClr val="FFFFFF"/>
                  </a:solidFill>
                  <a:miter lim="800000"/>
                  <a:headEnd/>
                  <a:tailEnd/>
                </a14:hiddenLine>
              </a:ext>
            </a:extLst>
          </p:spPr>
          <p:txBody>
            <a:bodyPr rot="0" vert="horz" wrap="square" lIns="0" tIns="0" rIns="0" bIns="0" anchor="t" anchorCtr="0" upright="1">
              <a:noAutofit/>
            </a:bodyPr>
            <a:lstStyle/>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GV</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AutoShape 54"/>
            <p:cNvSpPr>
              <a:spLocks noChangeArrowheads="1"/>
            </p:cNvSpPr>
            <p:nvPr/>
          </p:nvSpPr>
          <p:spPr bwMode="auto">
            <a:xfrm>
              <a:off x="6023" y="10053"/>
              <a:ext cx="3370" cy="2440"/>
            </a:xfrm>
            <a:prstGeom prst="flowChartMerge">
              <a:avLst/>
            </a:prstGeom>
            <a:solidFill>
              <a:srgbClr val="E1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cxnSp>
          <p:nvCxnSpPr>
            <p:cNvPr id="17" name="Line 55"/>
            <p:cNvCxnSpPr>
              <a:cxnSpLocks noChangeShapeType="1"/>
            </p:cNvCxnSpPr>
            <p:nvPr/>
          </p:nvCxnSpPr>
          <p:spPr bwMode="auto">
            <a:xfrm>
              <a:off x="6668" y="11013"/>
              <a:ext cx="208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8" name="Text Box 56"/>
            <p:cNvSpPr txBox="1">
              <a:spLocks noChangeArrowheads="1"/>
            </p:cNvSpPr>
            <p:nvPr/>
          </p:nvSpPr>
          <p:spPr bwMode="auto">
            <a:xfrm>
              <a:off x="6483" y="10194"/>
              <a:ext cx="2365" cy="521"/>
            </a:xfrm>
            <a:prstGeom prst="rect">
              <a:avLst/>
            </a:prstGeom>
            <a:noFill/>
            <a:ln>
              <a:noFill/>
            </a:ln>
            <a:extLst>
              <a:ext uri="{909E8E84-426E-40DD-AFC4-6F175D3DCCD1}">
                <a14:hiddenFill xmlns:a14="http://schemas.microsoft.com/office/drawing/2010/main">
                  <a:solidFill>
                    <a:srgbClr val="E1FFFF"/>
                  </a:solidFill>
                </a14:hiddenFill>
              </a:ext>
              <a:ext uri="{91240B29-F687-4F45-9708-019B960494DF}">
                <a14:hiddenLine xmlns:a14="http://schemas.microsoft.com/office/drawing/2010/main" w="9525">
                  <a:solidFill>
                    <a:srgbClr val="FFFFFF"/>
                  </a:solidFill>
                  <a:miter lim="800000"/>
                  <a:headEnd/>
                  <a:tailEnd/>
                </a14:hiddenLine>
              </a:ext>
            </a:extLst>
          </p:spPr>
          <p:txBody>
            <a:bodyPr rot="0" vert="horz" wrap="square" lIns="0" tIns="0" rIns="0" bIns="0" anchor="t" anchorCtr="0" upright="1">
              <a:noAutofit/>
            </a:bodyPr>
            <a:lstStyle/>
            <a:p>
              <a:pPr indent="431800" algn="ctr">
                <a:spcBef>
                  <a:spcPts val="600"/>
                </a:spcBef>
                <a:spcAft>
                  <a:spcPts val="0"/>
                </a:spcAft>
              </a:pPr>
              <a:r>
                <a:rPr lang="en-US" b="1">
                  <a:effectLst/>
                  <a:latin typeface="Times New Roman" panose="02020603050405020304" pitchFamily="18" charset="0"/>
                  <a:ea typeface="Times New Roman" panose="02020603050405020304" pitchFamily="18" charset="0"/>
                  <a:cs typeface="Times New Roman" panose="02020603050405020304" pitchFamily="18" charset="0"/>
                </a:rPr>
                <a:t>Người học </a:t>
              </a:r>
              <a:endParaRPr lang="en-US">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19" name="Line 57"/>
            <p:cNvCxnSpPr>
              <a:cxnSpLocks noChangeShapeType="1"/>
            </p:cNvCxnSpPr>
            <p:nvPr/>
          </p:nvCxnSpPr>
          <p:spPr bwMode="auto">
            <a:xfrm>
              <a:off x="6358" y="10520"/>
              <a:ext cx="269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0" name="Text Box 58"/>
            <p:cNvSpPr txBox="1">
              <a:spLocks noChangeArrowheads="1"/>
            </p:cNvSpPr>
            <p:nvPr/>
          </p:nvSpPr>
          <p:spPr bwMode="auto">
            <a:xfrm>
              <a:off x="6688" y="10724"/>
              <a:ext cx="2086" cy="572"/>
            </a:xfrm>
            <a:prstGeom prst="rect">
              <a:avLst/>
            </a:prstGeom>
            <a:noFill/>
            <a:ln>
              <a:noFill/>
            </a:ln>
            <a:extLst>
              <a:ext uri="{909E8E84-426E-40DD-AFC4-6F175D3DCCD1}">
                <a14:hiddenFill xmlns:a14="http://schemas.microsoft.com/office/drawing/2010/main">
                  <a:solidFill>
                    <a:srgbClr val="E1FFFF"/>
                  </a:solidFill>
                </a14:hiddenFill>
              </a:ext>
              <a:ext uri="{91240B29-F687-4F45-9708-019B960494DF}">
                <a14:hiddenLine xmlns:a14="http://schemas.microsoft.com/office/drawing/2010/main" w="9525">
                  <a:solidFill>
                    <a:srgbClr val="FFFFFF"/>
                  </a:solidFill>
                  <a:miter lim="800000"/>
                  <a:headEnd/>
                  <a:tailEnd/>
                </a14:hiddenLine>
              </a:ext>
            </a:extLst>
          </p:spPr>
          <p:txBody>
            <a:bodyPr rot="0" vert="horz" wrap="square" lIns="0" tIns="0" rIns="0" bIns="0" anchor="t" anchorCtr="0" upright="1">
              <a:noAutofit/>
            </a:bodyPr>
            <a:lstStyle/>
            <a:p>
              <a:pPr indent="431800" algn="ctr">
                <a:spcBef>
                  <a:spcPts val="600"/>
                </a:spcBef>
                <a:spcAft>
                  <a:spcPts val="0"/>
                </a:spcAft>
              </a:pPr>
              <a:r>
                <a:rPr lang="en-US" b="1">
                  <a:effectLst/>
                  <a:latin typeface="Times New Roman" panose="02020603050405020304" pitchFamily="18" charset="0"/>
                  <a:ea typeface="Times New Roman" panose="02020603050405020304" pitchFamily="18" charset="0"/>
                  <a:cs typeface="Times New Roman" panose="02020603050405020304" pitchFamily="18" charset="0"/>
                </a:rPr>
                <a:t>GV, nhân viên</a:t>
              </a:r>
              <a:endParaRPr lang="en-US">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1" name="Text Box 59"/>
            <p:cNvSpPr txBox="1">
              <a:spLocks noChangeArrowheads="1"/>
            </p:cNvSpPr>
            <p:nvPr/>
          </p:nvSpPr>
          <p:spPr bwMode="auto">
            <a:xfrm>
              <a:off x="7045" y="11068"/>
              <a:ext cx="1319" cy="869"/>
            </a:xfrm>
            <a:prstGeom prst="rect">
              <a:avLst/>
            </a:prstGeom>
            <a:noFill/>
            <a:ln>
              <a:noFill/>
            </a:ln>
            <a:extLst>
              <a:ext uri="{909E8E84-426E-40DD-AFC4-6F175D3DCCD1}">
                <a14:hiddenFill xmlns:a14="http://schemas.microsoft.com/office/drawing/2010/main">
                  <a:solidFill>
                    <a:srgbClr val="E1FFFF"/>
                  </a:solidFill>
                </a14:hiddenFill>
              </a:ext>
              <a:ext uri="{91240B29-F687-4F45-9708-019B960494DF}">
                <a14:hiddenLine xmlns:a14="http://schemas.microsoft.com/office/drawing/2010/main" w="9525">
                  <a:solidFill>
                    <a:srgbClr val="FFFFFF"/>
                  </a:solidFill>
                  <a:miter lim="800000"/>
                  <a:headEnd/>
                  <a:tailEnd/>
                </a14:hiddenLine>
              </a:ext>
            </a:extLst>
          </p:spPr>
          <p:txBody>
            <a:bodyPr rot="0" vert="horz" wrap="square" lIns="0" tIns="0" rIns="0" bIns="0" anchor="t" anchorCtr="0" upright="1">
              <a:noAutofit/>
            </a:bodyPr>
            <a:lstStyle/>
            <a:p>
              <a:pPr indent="431800" algn="ctr">
                <a:spcBef>
                  <a:spcPts val="600"/>
                </a:spcBef>
                <a:spcAft>
                  <a:spcPts val="0"/>
                </a:spcAft>
              </a:pP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Lãnh</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đạo</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QL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phòng</a:t>
              </a:r>
              <a:r>
                <a:rPr lang="en-US"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 Box 60"/>
            <p:cNvSpPr txBox="1">
              <a:spLocks noChangeArrowheads="1"/>
            </p:cNvSpPr>
            <p:nvPr/>
          </p:nvSpPr>
          <p:spPr bwMode="auto">
            <a:xfrm>
              <a:off x="6023" y="12585"/>
              <a:ext cx="3997" cy="504"/>
            </a:xfrm>
            <a:prstGeom prst="rect">
              <a:avLst/>
            </a:prstGeom>
            <a:solidFill>
              <a:srgbClr val="FFFFFF"/>
            </a:solidFill>
            <a:ln w="9525">
              <a:solidFill>
                <a:srgbClr val="FFFFFF"/>
              </a:solidFill>
              <a:miter lim="800000"/>
              <a:headEnd/>
              <a:tailEnd/>
            </a:ln>
          </p:spPr>
          <p:txBody>
            <a:bodyPr rot="0" vert="horz" wrap="square" lIns="0" tIns="0" rIns="0" bIns="0" anchor="t" anchorCtr="0" upright="1">
              <a:noAutofit/>
            </a:bodyPr>
            <a:lstStyle/>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MÔ HÌNH TỔ CHỨC ĐÀO TẠO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TAM GIÁC NGƯỢC</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82948000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07027" y="1616621"/>
            <a:ext cx="7886700" cy="2380616"/>
          </a:xfrm>
        </p:spPr>
        <p:txBody>
          <a:bodyPr>
            <a:noAutofit/>
          </a:bodyPr>
          <a:lstStyle/>
          <a:p>
            <a:pPr marL="0" indent="0" algn="just">
              <a:buNone/>
            </a:pPr>
            <a:r>
              <a:rPr lang="en-US" sz="2600" b="1" i="1" dirty="0" smtClean="0">
                <a:latin typeface="Times New Roman" panose="02020603050405020304" pitchFamily="18" charset="0"/>
                <a:cs typeface="Times New Roman" panose="02020603050405020304" pitchFamily="18" charset="0"/>
              </a:rPr>
              <a:t>	2</a:t>
            </a:r>
            <a:r>
              <a:rPr lang="vi-VN" sz="2600" b="1" i="1" dirty="0">
                <a:latin typeface="Times New Roman" panose="02020603050405020304" pitchFamily="18" charset="0"/>
                <a:cs typeface="Times New Roman" panose="02020603050405020304" pitchFamily="18" charset="0"/>
              </a:rPr>
              <a:t>.3.5. Xây dựng văn hoá của tổ chức hướng tới chất lượng đào </a:t>
            </a:r>
            <a:r>
              <a:rPr lang="vi-VN" sz="2600" b="1" i="1" dirty="0" smtClean="0">
                <a:latin typeface="Times New Roman" panose="02020603050405020304" pitchFamily="18" charset="0"/>
                <a:cs typeface="Times New Roman" panose="02020603050405020304" pitchFamily="18" charset="0"/>
              </a:rPr>
              <a:t>tạo</a:t>
            </a:r>
            <a:endParaRPr lang="en-US" sz="2600" b="1" i="1" dirty="0">
              <a:latin typeface="Times New Roman" panose="02020603050405020304" pitchFamily="18" charset="0"/>
              <a:cs typeface="Times New Roman" panose="02020603050405020304" pitchFamily="18" charset="0"/>
            </a:endParaRPr>
          </a:p>
          <a:p>
            <a:pPr marL="0" indent="0" algn="just">
              <a:buNone/>
            </a:pPr>
            <a:r>
              <a:rPr lang="en-US" sz="2600" i="1" dirty="0" smtClean="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vi-VN" sz="2600" dirty="0">
                <a:latin typeface="Times New Roman" panose="02020603050405020304" pitchFamily="18" charset="0"/>
                <a:cs typeface="Times New Roman" panose="02020603050405020304" pitchFamily="18" charset="0"/>
              </a:rPr>
              <a:t>Duy trì quan hệ chặt chẽ với khách hàng, hướng tới khách </a:t>
            </a:r>
            <a:r>
              <a:rPr lang="vi-VN" sz="2600" dirty="0" smtClean="0">
                <a:latin typeface="Times New Roman" panose="02020603050405020304" pitchFamily="18" charset="0"/>
                <a:cs typeface="Times New Roman" panose="02020603050405020304" pitchFamily="18" charset="0"/>
              </a:rPr>
              <a:t>hàng</a:t>
            </a:r>
            <a:endParaRPr lang="en-US" sz="2600" dirty="0">
              <a:latin typeface="Times New Roman" panose="02020603050405020304" pitchFamily="18" charset="0"/>
              <a:cs typeface="Times New Roman" panose="02020603050405020304" pitchFamily="18" charset="0"/>
            </a:endParaRPr>
          </a:p>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cs typeface="Times New Roman" panose="02020603050405020304" pitchFamily="18" charset="0"/>
              </a:rPr>
              <a:t> – Marketing </a:t>
            </a:r>
            <a:r>
              <a:rPr lang="en-US" sz="2600" dirty="0" err="1">
                <a:latin typeface="Times New Roman" panose="02020603050405020304" pitchFamily="18" charset="0"/>
                <a:cs typeface="Times New Roman" panose="02020603050405020304" pitchFamily="18" charset="0"/>
              </a:rPr>
              <a:t>ngay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nội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bộ</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01985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33152" y="166642"/>
            <a:ext cx="7886700" cy="982889"/>
          </a:xfrm>
        </p:spPr>
        <p:txBody>
          <a:bodyPr>
            <a:noAutofit/>
          </a:bodyPr>
          <a:lstStyle/>
          <a:p>
            <a:pPr marL="0" indent="0" algn="just">
              <a:buNone/>
            </a:pPr>
            <a:r>
              <a:rPr lang="en-US" sz="2600" b="1" dirty="0" smtClean="0">
                <a:latin typeface="Times New Roman" panose="02020603050405020304" pitchFamily="18" charset="0"/>
                <a:cs typeface="Times New Roman" panose="02020603050405020304" pitchFamily="18" charset="0"/>
              </a:rPr>
              <a:t>	2.4</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Giải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pháp</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đổi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mới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quản</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lý</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cơ</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sở</a:t>
            </a:r>
            <a:r>
              <a:rPr lang="en-US" sz="2600" b="1" dirty="0">
                <a:latin typeface="Times New Roman" panose="02020603050405020304" pitchFamily="18" charset="0"/>
                <a:cs typeface="Times New Roman" panose="02020603050405020304" pitchFamily="18" charset="0"/>
              </a:rPr>
              <a:t> GDNN </a:t>
            </a:r>
            <a:r>
              <a:rPr lang="en-US" sz="2600" b="1" dirty="0" err="1">
                <a:latin typeface="Times New Roman" panose="02020603050405020304" pitchFamily="18" charset="0"/>
                <a:cs typeface="Times New Roman" panose="02020603050405020304" pitchFamily="18" charset="0"/>
              </a:rPr>
              <a:t>theo</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tiếp</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cận</a:t>
            </a:r>
            <a:r>
              <a:rPr lang="en-US" sz="2600" b="1" dirty="0">
                <a:latin typeface="Times New Roman" panose="02020603050405020304" pitchFamily="18" charset="0"/>
                <a:cs typeface="Times New Roman" panose="02020603050405020304" pitchFamily="18" charset="0"/>
              </a:rPr>
              <a:t> </a:t>
            </a:r>
            <a:r>
              <a:rPr lang="en-US" sz="2600" b="1" dirty="0" smtClean="0">
                <a:latin typeface="Times New Roman" panose="02020603050405020304" pitchFamily="18" charset="0"/>
                <a:cs typeface="Times New Roman" panose="02020603050405020304" pitchFamily="18" charset="0"/>
              </a:rPr>
              <a:t>TQM</a:t>
            </a:r>
            <a:endParaRPr lang="en-US" sz="2600" b="1" dirty="0">
              <a:latin typeface="Times New Roman" panose="02020603050405020304" pitchFamily="18" charset="0"/>
              <a:cs typeface="Times New Roman" panose="02020603050405020304" pitchFamily="18" charset="0"/>
            </a:endParaRPr>
          </a:p>
        </p:txBody>
      </p:sp>
      <p:sp>
        <p:nvSpPr>
          <p:cNvPr id="5" name="Line 7"/>
          <p:cNvSpPr>
            <a:spLocks noChangeShapeType="1"/>
          </p:cNvSpPr>
          <p:nvPr/>
        </p:nvSpPr>
        <p:spPr bwMode="auto">
          <a:xfrm flipH="1">
            <a:off x="3409406" y="2771819"/>
            <a:ext cx="1317134" cy="6529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 name="Rounded Rectangle 5"/>
          <p:cNvSpPr/>
          <p:nvPr/>
        </p:nvSpPr>
        <p:spPr>
          <a:xfrm>
            <a:off x="2496439" y="3438792"/>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Nội</a:t>
            </a:r>
            <a:r>
              <a:rPr lang="en-US" sz="2600" dirty="0">
                <a:solidFill>
                  <a:schemeClr val="tx1"/>
                </a:solidFill>
                <a:latin typeface="Times New Roman" panose="02020603050405020304" pitchFamily="18" charset="0"/>
                <a:cs typeface="Times New Roman" panose="02020603050405020304" pitchFamily="18" charset="0"/>
              </a:rPr>
              <a:t> dung </a:t>
            </a:r>
            <a:r>
              <a:rPr lang="en-US" sz="2600" dirty="0" err="1">
                <a:solidFill>
                  <a:schemeClr val="tx1"/>
                </a:solidFill>
                <a:latin typeface="Times New Roman" panose="02020603050405020304" pitchFamily="18" charset="0"/>
                <a:cs typeface="Times New Roman" panose="02020603050405020304" pitchFamily="18" charset="0"/>
              </a:rPr>
              <a:t>giải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7" name="Line 7"/>
          <p:cNvSpPr>
            <a:spLocks noChangeShapeType="1"/>
          </p:cNvSpPr>
          <p:nvPr/>
        </p:nvSpPr>
        <p:spPr bwMode="auto">
          <a:xfrm>
            <a:off x="4750397" y="2799791"/>
            <a:ext cx="3061192" cy="63900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Line 7"/>
          <p:cNvSpPr>
            <a:spLocks noChangeShapeType="1"/>
          </p:cNvSpPr>
          <p:nvPr/>
        </p:nvSpPr>
        <p:spPr bwMode="auto">
          <a:xfrm>
            <a:off x="4727902" y="2771819"/>
            <a:ext cx="959152" cy="66697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Oval 8"/>
          <p:cNvSpPr/>
          <p:nvPr/>
        </p:nvSpPr>
        <p:spPr>
          <a:xfrm>
            <a:off x="913606" y="1045030"/>
            <a:ext cx="7543800" cy="172679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altLang="zh-CN" sz="2600" b="1" dirty="0">
                <a:solidFill>
                  <a:schemeClr val="tx1"/>
                </a:solidFill>
                <a:latin typeface="Times New Roman" pitchFamily="18" charset="0"/>
                <a:ea typeface="SimSun" pitchFamily="2" charset="-122"/>
                <a:cs typeface="Times New Roman" pitchFamily="18" charset="0"/>
              </a:rPr>
              <a:t> </a:t>
            </a:r>
            <a:r>
              <a:rPr lang="en-US" sz="2600" b="1" i="1" dirty="0">
                <a:solidFill>
                  <a:schemeClr val="tx1"/>
                </a:solidFill>
                <a:latin typeface="Times New Roman" panose="02020603050405020304" pitchFamily="18" charset="0"/>
                <a:cs typeface="Times New Roman" panose="02020603050405020304" pitchFamily="18" charset="0"/>
              </a:rPr>
              <a:t>2.4.1. </a:t>
            </a:r>
            <a:r>
              <a:rPr lang="en-US" sz="2600" b="1" i="1" dirty="0" err="1">
                <a:solidFill>
                  <a:schemeClr val="tx1"/>
                </a:solidFill>
                <a:latin typeface="Times New Roman" panose="02020603050405020304" pitchFamily="18" charset="0"/>
                <a:cs typeface="Times New Roman" panose="02020603050405020304" pitchFamily="18" charset="0"/>
              </a:rPr>
              <a:t>Thực</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hiện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phân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cấp</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quản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lý</a:t>
            </a:r>
            <a:r>
              <a:rPr lang="en-US" sz="2600" b="1" i="1" dirty="0">
                <a:solidFill>
                  <a:schemeClr val="tx1"/>
                </a:solidFill>
                <a:latin typeface="Times New Roman" panose="02020603050405020304" pitchFamily="18" charset="0"/>
                <a:cs typeface="Times New Roman" panose="02020603050405020304" pitchFamily="18" charset="0"/>
              </a:rPr>
              <a:t> </a:t>
            </a:r>
            <a:endParaRPr lang="en-US" sz="2600" b="1" i="1" dirty="0" smtClean="0">
              <a:solidFill>
                <a:schemeClr val="tx1"/>
              </a:solidFill>
              <a:latin typeface="Times New Roman" panose="02020603050405020304" pitchFamily="18" charset="0"/>
              <a:cs typeface="Times New Roman" panose="02020603050405020304" pitchFamily="18" charset="0"/>
            </a:endParaRPr>
          </a:p>
          <a:p>
            <a:pPr algn="ctr">
              <a:defRPr/>
            </a:pPr>
            <a:r>
              <a:rPr lang="en-US" sz="2600" b="1" i="1" dirty="0" err="1" smtClean="0">
                <a:solidFill>
                  <a:schemeClr val="tx1"/>
                </a:solidFill>
                <a:latin typeface="Times New Roman" panose="02020603050405020304" pitchFamily="18" charset="0"/>
                <a:cs typeface="Times New Roman" panose="02020603050405020304" pitchFamily="18" charset="0"/>
              </a:rPr>
              <a:t>quá</a:t>
            </a:r>
            <a:r>
              <a:rPr lang="en-US" sz="2600" b="1" i="1" dirty="0" smtClean="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trình</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đào</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tạo</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trong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cơ</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sở</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smtClean="0">
                <a:solidFill>
                  <a:schemeClr val="tx1"/>
                </a:solidFill>
                <a:latin typeface="Times New Roman" panose="02020603050405020304" pitchFamily="18" charset="0"/>
                <a:cs typeface="Times New Roman" panose="02020603050405020304" pitchFamily="18" charset="0"/>
              </a:rPr>
              <a:t>GDNN</a:t>
            </a:r>
          </a:p>
          <a:p>
            <a:pPr algn="ctr">
              <a:defRPr/>
            </a:pPr>
            <a:r>
              <a:rPr lang="en-US" sz="2600" b="1" i="1" dirty="0" smtClean="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theo</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hướng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tiếp</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cận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smtClean="0">
                <a:solidFill>
                  <a:schemeClr val="tx1"/>
                </a:solidFill>
                <a:latin typeface="Times New Roman" panose="02020603050405020304" pitchFamily="18" charset="0"/>
                <a:cs typeface="Times New Roman" panose="02020603050405020304" pitchFamily="18" charset="0"/>
              </a:rPr>
              <a:t>TQM</a:t>
            </a:r>
            <a:endParaRPr lang="en-US" sz="2600" b="1" i="1"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69942" y="3444236"/>
            <a:ext cx="1764711"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Mục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tiêu</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của</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giải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4791855" y="3438793"/>
            <a:ext cx="1744117"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Biện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tổ</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chức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thực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hiện</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2" name="Rounded Rectangle 11"/>
          <p:cNvSpPr/>
          <p:nvPr/>
        </p:nvSpPr>
        <p:spPr>
          <a:xfrm>
            <a:off x="7027817" y="3438792"/>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latin typeface="Times New Roman" panose="02020603050405020304" pitchFamily="18" charset="0"/>
                <a:cs typeface="Times New Roman" panose="02020603050405020304" pitchFamily="18" charset="0"/>
              </a:rPr>
              <a:t>Điều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thực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pháp</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3" name="Line 7"/>
          <p:cNvSpPr>
            <a:spLocks noChangeShapeType="1"/>
          </p:cNvSpPr>
          <p:nvPr/>
        </p:nvSpPr>
        <p:spPr bwMode="auto">
          <a:xfrm flipH="1">
            <a:off x="1084846" y="2785804"/>
            <a:ext cx="3643056" cy="6529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77926626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3409406" y="2340745"/>
            <a:ext cx="1317134" cy="6529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496439" y="3007718"/>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Nội</a:t>
            </a:r>
            <a:r>
              <a:rPr lang="en-US" sz="2600" dirty="0">
                <a:solidFill>
                  <a:schemeClr val="tx1"/>
                </a:solidFill>
                <a:latin typeface="Times New Roman" panose="02020603050405020304" pitchFamily="18" charset="0"/>
                <a:cs typeface="Times New Roman" panose="02020603050405020304" pitchFamily="18" charset="0"/>
              </a:rPr>
              <a:t> dung </a:t>
            </a:r>
            <a:r>
              <a:rPr lang="en-US" sz="2600" dirty="0" err="1" smtClean="0">
                <a:solidFill>
                  <a:schemeClr val="tx1"/>
                </a:solidFill>
                <a:latin typeface="Times New Roman" panose="02020603050405020304" pitchFamily="18" charset="0"/>
                <a:cs typeface="Times New Roman" panose="02020603050405020304" pitchFamily="18" charset="0"/>
              </a:rPr>
              <a:t>của</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giải</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750396" y="2368717"/>
            <a:ext cx="3087317" cy="6250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727902" y="2340745"/>
            <a:ext cx="959152" cy="66697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913606" y="613956"/>
            <a:ext cx="7543800" cy="172679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altLang="zh-CN" sz="2600" b="1" dirty="0">
                <a:solidFill>
                  <a:schemeClr val="tx1"/>
                </a:solidFill>
                <a:latin typeface="Times New Roman" pitchFamily="18" charset="0"/>
                <a:ea typeface="SimSun" pitchFamily="2" charset="-122"/>
                <a:cs typeface="Times New Roman" pitchFamily="18" charset="0"/>
              </a:rPr>
              <a:t> </a:t>
            </a:r>
            <a:r>
              <a:rPr lang="en-US" sz="2600" b="1" i="1" dirty="0">
                <a:solidFill>
                  <a:schemeClr val="tx1"/>
                </a:solidFill>
                <a:latin typeface="Times New Roman" panose="02020603050405020304" pitchFamily="18" charset="0"/>
                <a:cs typeface="Times New Roman" panose="02020603050405020304" pitchFamily="18" charset="0"/>
              </a:rPr>
              <a:t>2.4.2. </a:t>
            </a:r>
            <a:r>
              <a:rPr lang="en-US" sz="2600" b="1" i="1" dirty="0" err="1">
                <a:solidFill>
                  <a:schemeClr val="tx1"/>
                </a:solidFill>
                <a:latin typeface="Times New Roman" panose="02020603050405020304" pitchFamily="18" charset="0"/>
                <a:cs typeface="Times New Roman" panose="02020603050405020304" pitchFamily="18" charset="0"/>
              </a:rPr>
              <a:t>Thực</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hiện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quyền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tự</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chủ</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smtClean="0">
                <a:solidFill>
                  <a:schemeClr val="tx1"/>
                </a:solidFill>
                <a:latin typeface="Times New Roman" panose="02020603050405020304" pitchFamily="18" charset="0"/>
                <a:cs typeface="Times New Roman" panose="02020603050405020304" pitchFamily="18" charset="0"/>
              </a:rPr>
              <a:t>và</a:t>
            </a:r>
            <a:endParaRPr lang="en-US" sz="2600" b="1" i="1" dirty="0" smtClean="0">
              <a:solidFill>
                <a:schemeClr val="tx1"/>
              </a:solidFill>
              <a:latin typeface="Times New Roman" panose="02020603050405020304" pitchFamily="18" charset="0"/>
              <a:cs typeface="Times New Roman" panose="02020603050405020304" pitchFamily="18" charset="0"/>
            </a:endParaRPr>
          </a:p>
          <a:p>
            <a:pPr algn="ctr">
              <a:defRPr/>
            </a:pPr>
            <a:r>
              <a:rPr lang="en-US" sz="2600" b="1" i="1" dirty="0" smtClean="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tự</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chịu</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trách</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nhiệm</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xã</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hội</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cho</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các</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cơ</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sở</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smtClean="0">
                <a:solidFill>
                  <a:schemeClr val="tx1"/>
                </a:solidFill>
                <a:latin typeface="Times New Roman" panose="02020603050405020304" pitchFamily="18" charset="0"/>
                <a:cs typeface="Times New Roman" panose="02020603050405020304" pitchFamily="18" charset="0"/>
              </a:rPr>
              <a:t>GDNN</a:t>
            </a:r>
            <a:endParaRPr lang="en-US" sz="2600" b="1" i="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269942" y="3013162"/>
            <a:ext cx="1764711"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Mục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đích</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của</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giải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791855" y="3007719"/>
            <a:ext cx="1744117"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Biện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tổ</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chức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thực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hiện</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7027817" y="3007718"/>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latin typeface="Times New Roman" panose="02020603050405020304" pitchFamily="18" charset="0"/>
                <a:cs typeface="Times New Roman" panose="02020603050405020304" pitchFamily="18" charset="0"/>
              </a:rPr>
              <a:t>Điều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thực</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hiện</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flipH="1">
            <a:off x="1084846" y="2354730"/>
            <a:ext cx="3643056" cy="6529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15253234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3409406" y="2340745"/>
            <a:ext cx="1317134" cy="6529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496439" y="3007718"/>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Nội</a:t>
            </a:r>
            <a:r>
              <a:rPr lang="en-US" sz="2600" dirty="0">
                <a:solidFill>
                  <a:schemeClr val="tx1"/>
                </a:solidFill>
                <a:latin typeface="Times New Roman" panose="02020603050405020304" pitchFamily="18" charset="0"/>
                <a:cs typeface="Times New Roman" panose="02020603050405020304" pitchFamily="18" charset="0"/>
              </a:rPr>
              <a:t> dung </a:t>
            </a:r>
            <a:r>
              <a:rPr lang="en-US" sz="2600" dirty="0" err="1" smtClean="0">
                <a:solidFill>
                  <a:schemeClr val="tx1"/>
                </a:solidFill>
                <a:latin typeface="Times New Roman" panose="02020603050405020304" pitchFamily="18" charset="0"/>
                <a:cs typeface="Times New Roman" panose="02020603050405020304" pitchFamily="18" charset="0"/>
              </a:rPr>
              <a:t>của</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giải</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750396" y="2368717"/>
            <a:ext cx="3087317" cy="6250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727902" y="2340745"/>
            <a:ext cx="959152" cy="66697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913606" y="613956"/>
            <a:ext cx="7543800" cy="172679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600" b="1" i="1" dirty="0">
                <a:solidFill>
                  <a:schemeClr val="tx1"/>
                </a:solidFill>
                <a:latin typeface="Times New Roman" panose="02020603050405020304" pitchFamily="18" charset="0"/>
                <a:cs typeface="Times New Roman" panose="02020603050405020304" pitchFamily="18" charset="0"/>
              </a:rPr>
              <a:t>2.4.3. </a:t>
            </a:r>
            <a:r>
              <a:rPr lang="en-US" sz="2600" b="1" i="1" dirty="0" err="1">
                <a:solidFill>
                  <a:schemeClr val="tx1"/>
                </a:solidFill>
                <a:latin typeface="Times New Roman" panose="02020603050405020304" pitchFamily="18" charset="0"/>
                <a:cs typeface="Times New Roman" panose="02020603050405020304" pitchFamily="18" charset="0"/>
              </a:rPr>
              <a:t>Tăng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cường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sự</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gắn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kết</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giữa</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đào</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tạo</a:t>
            </a:r>
            <a:r>
              <a:rPr lang="en-US" sz="2600" b="1" i="1" dirty="0">
                <a:solidFill>
                  <a:schemeClr val="tx1"/>
                </a:solidFill>
                <a:latin typeface="Times New Roman" panose="02020603050405020304" pitchFamily="18" charset="0"/>
                <a:cs typeface="Times New Roman" panose="02020603050405020304" pitchFamily="18" charset="0"/>
              </a:rPr>
              <a:t> </a:t>
            </a:r>
            <a:endParaRPr lang="en-US" sz="2600" b="1" i="1" dirty="0" smtClean="0">
              <a:solidFill>
                <a:schemeClr val="tx1"/>
              </a:solidFill>
              <a:latin typeface="Times New Roman" panose="02020603050405020304" pitchFamily="18" charset="0"/>
              <a:cs typeface="Times New Roman" panose="02020603050405020304" pitchFamily="18" charset="0"/>
            </a:endParaRPr>
          </a:p>
          <a:p>
            <a:pPr algn="ctr">
              <a:defRPr/>
            </a:pPr>
            <a:r>
              <a:rPr lang="en-US" sz="2600" b="1" i="1" dirty="0" err="1" smtClean="0">
                <a:solidFill>
                  <a:schemeClr val="tx1"/>
                </a:solidFill>
                <a:latin typeface="Times New Roman" panose="02020603050405020304" pitchFamily="18" charset="0"/>
                <a:cs typeface="Times New Roman" panose="02020603050405020304" pitchFamily="18" charset="0"/>
              </a:rPr>
              <a:t>và</a:t>
            </a:r>
            <a:r>
              <a:rPr lang="en-US" sz="2600" b="1" i="1" dirty="0" smtClean="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sử</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dụng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lao</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động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đã</a:t>
            </a:r>
            <a:r>
              <a:rPr lang="en-US" sz="2600" b="1" i="1" dirty="0">
                <a:solidFill>
                  <a:schemeClr val="tx1"/>
                </a:solidFill>
                <a:latin typeface="Times New Roman" panose="02020603050405020304" pitchFamily="18" charset="0"/>
                <a:cs typeface="Times New Roman" panose="02020603050405020304" pitchFamily="18" charset="0"/>
              </a:rPr>
              <a:t> qua </a:t>
            </a:r>
            <a:r>
              <a:rPr lang="en-US" sz="2600" b="1" i="1" dirty="0" smtClean="0">
                <a:solidFill>
                  <a:schemeClr val="tx1"/>
                </a:solidFill>
                <a:latin typeface="Times New Roman" panose="02020603050405020304" pitchFamily="18" charset="0"/>
                <a:cs typeface="Times New Roman" panose="02020603050405020304" pitchFamily="18" charset="0"/>
              </a:rPr>
              <a:t>GDNN</a:t>
            </a:r>
            <a:endParaRPr lang="en-US" sz="2600" b="1" i="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269942" y="3013162"/>
            <a:ext cx="1764711"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Mục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tiêu</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của</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giải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791855" y="3007719"/>
            <a:ext cx="1744117"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Biện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tổ</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chức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thực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hiện</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7027817" y="3007718"/>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latin typeface="Times New Roman" panose="02020603050405020304" pitchFamily="18" charset="0"/>
                <a:cs typeface="Times New Roman" panose="02020603050405020304" pitchFamily="18" charset="0"/>
              </a:rPr>
              <a:t>Điều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kiện</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để</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thực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hiện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giải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pháp</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flipH="1">
            <a:off x="1084846" y="2354730"/>
            <a:ext cx="3643056" cy="6529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401944460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3409406" y="2340745"/>
            <a:ext cx="1317134" cy="6529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496439" y="3007718"/>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Nội</a:t>
            </a:r>
            <a:r>
              <a:rPr lang="en-US" sz="2600" dirty="0">
                <a:solidFill>
                  <a:schemeClr val="tx1"/>
                </a:solidFill>
                <a:latin typeface="Times New Roman" panose="02020603050405020304" pitchFamily="18" charset="0"/>
                <a:cs typeface="Times New Roman" panose="02020603050405020304" pitchFamily="18" charset="0"/>
              </a:rPr>
              <a:t> dung </a:t>
            </a:r>
            <a:r>
              <a:rPr lang="en-US" sz="2600" dirty="0" err="1" smtClean="0">
                <a:solidFill>
                  <a:schemeClr val="tx1"/>
                </a:solidFill>
                <a:latin typeface="Times New Roman" panose="02020603050405020304" pitchFamily="18" charset="0"/>
                <a:cs typeface="Times New Roman" panose="02020603050405020304" pitchFamily="18" charset="0"/>
              </a:rPr>
              <a:t>của</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giải</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750396" y="2368717"/>
            <a:ext cx="3087317" cy="6250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727902" y="2340745"/>
            <a:ext cx="959152" cy="66697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913606" y="613956"/>
            <a:ext cx="7543800" cy="172679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600" b="1" i="1" dirty="0" smtClean="0">
                <a:solidFill>
                  <a:schemeClr val="tx1"/>
                </a:solidFill>
                <a:latin typeface="Times New Roman" panose="02020603050405020304" pitchFamily="18" charset="0"/>
                <a:cs typeface="Times New Roman" panose="02020603050405020304" pitchFamily="18" charset="0"/>
              </a:rPr>
              <a:t>2.4.4</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Quản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lý</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các</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hoạt</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động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cải</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tiến</a:t>
            </a:r>
            <a:r>
              <a:rPr lang="en-US" sz="2600" b="1" i="1" dirty="0">
                <a:solidFill>
                  <a:schemeClr val="tx1"/>
                </a:solidFill>
                <a:latin typeface="Times New Roman" panose="02020603050405020304" pitchFamily="18" charset="0"/>
                <a:cs typeface="Times New Roman" panose="02020603050405020304" pitchFamily="18" charset="0"/>
              </a:rPr>
              <a:t> ở </a:t>
            </a:r>
            <a:r>
              <a:rPr lang="en-US" sz="2600" b="1" i="1" dirty="0" err="1">
                <a:solidFill>
                  <a:schemeClr val="tx1"/>
                </a:solidFill>
                <a:latin typeface="Times New Roman" panose="02020603050405020304" pitchFamily="18" charset="0"/>
                <a:cs typeface="Times New Roman" panose="02020603050405020304" pitchFamily="18" charset="0"/>
              </a:rPr>
              <a:t>cơ</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sở</a:t>
            </a:r>
            <a:r>
              <a:rPr lang="en-US" sz="2600" b="1" i="1" dirty="0">
                <a:solidFill>
                  <a:schemeClr val="tx1"/>
                </a:solidFill>
                <a:latin typeface="Times New Roman" panose="02020603050405020304" pitchFamily="18" charset="0"/>
                <a:cs typeface="Times New Roman" panose="02020603050405020304" pitchFamily="18" charset="0"/>
              </a:rPr>
              <a:t> GDNN </a:t>
            </a:r>
          </a:p>
        </p:txBody>
      </p:sp>
      <p:sp>
        <p:nvSpPr>
          <p:cNvPr id="9" name="Rounded Rectangle 8"/>
          <p:cNvSpPr/>
          <p:nvPr/>
        </p:nvSpPr>
        <p:spPr>
          <a:xfrm>
            <a:off x="269942" y="3013162"/>
            <a:ext cx="1764711"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Mục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tiêu</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của</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giải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791855" y="3007719"/>
            <a:ext cx="1744117"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Biện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tổ</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chức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thực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hiện</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7027817" y="3007718"/>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latin typeface="Times New Roman" panose="02020603050405020304" pitchFamily="18" charset="0"/>
                <a:cs typeface="Times New Roman" panose="02020603050405020304" pitchFamily="18" charset="0"/>
              </a:rPr>
              <a:t>Điều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kiện</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để</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thực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hiện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giải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pháp</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flipH="1">
            <a:off x="1084846" y="2354730"/>
            <a:ext cx="3643056" cy="6529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99352067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3409406" y="2340745"/>
            <a:ext cx="1317134" cy="6529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496439" y="3007718"/>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Nội</a:t>
            </a:r>
            <a:r>
              <a:rPr lang="en-US" sz="2600" dirty="0">
                <a:solidFill>
                  <a:schemeClr val="tx1"/>
                </a:solidFill>
                <a:latin typeface="Times New Roman" panose="02020603050405020304" pitchFamily="18" charset="0"/>
                <a:cs typeface="Times New Roman" panose="02020603050405020304" pitchFamily="18" charset="0"/>
              </a:rPr>
              <a:t> dung </a:t>
            </a:r>
            <a:r>
              <a:rPr lang="en-US" sz="2600" dirty="0" err="1" smtClean="0">
                <a:solidFill>
                  <a:schemeClr val="tx1"/>
                </a:solidFill>
                <a:latin typeface="Times New Roman" panose="02020603050405020304" pitchFamily="18" charset="0"/>
                <a:cs typeface="Times New Roman" panose="02020603050405020304" pitchFamily="18" charset="0"/>
              </a:rPr>
              <a:t>của</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giải</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750396" y="2368717"/>
            <a:ext cx="3087317" cy="6250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727902" y="2340745"/>
            <a:ext cx="959152" cy="66697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913606" y="613956"/>
            <a:ext cx="7543800" cy="172679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600" b="1" i="1" dirty="0">
                <a:solidFill>
                  <a:schemeClr val="tx1"/>
                </a:solidFill>
                <a:latin typeface="Times New Roman" panose="02020603050405020304" pitchFamily="18" charset="0"/>
                <a:cs typeface="Times New Roman" panose="02020603050405020304" pitchFamily="18" charset="0"/>
              </a:rPr>
              <a:t>2.4.5. </a:t>
            </a:r>
            <a:r>
              <a:rPr lang="en-US" sz="2600" b="1" i="1" dirty="0" err="1">
                <a:solidFill>
                  <a:schemeClr val="tx1"/>
                </a:solidFill>
                <a:latin typeface="Times New Roman" panose="02020603050405020304" pitchFamily="18" charset="0"/>
                <a:cs typeface="Times New Roman" panose="02020603050405020304" pitchFamily="18" charset="0"/>
              </a:rPr>
              <a:t>Tiến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hành</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kiểm</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định</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chất</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lượng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nhà</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trường</a:t>
            </a:r>
            <a:r>
              <a:rPr lang="en-US" sz="2600" b="1" i="1" dirty="0">
                <a:solidFill>
                  <a:schemeClr val="tx1"/>
                </a:solidFill>
                <a:latin typeface="Times New Roman" panose="02020603050405020304" pitchFamily="18" charset="0"/>
                <a:cs typeface="Times New Roman" panose="02020603050405020304" pitchFamily="18" charset="0"/>
              </a:rPr>
              <a:t> </a:t>
            </a:r>
            <a:endParaRPr lang="en-US" sz="2600" b="1" i="1" dirty="0" smtClean="0">
              <a:solidFill>
                <a:schemeClr val="tx1"/>
              </a:solidFill>
              <a:latin typeface="Times New Roman" panose="02020603050405020304" pitchFamily="18" charset="0"/>
              <a:cs typeface="Times New Roman" panose="02020603050405020304" pitchFamily="18" charset="0"/>
            </a:endParaRPr>
          </a:p>
          <a:p>
            <a:pPr algn="ctr">
              <a:defRPr/>
            </a:pPr>
            <a:r>
              <a:rPr lang="en-US" sz="2600" b="1" i="1" dirty="0" err="1" smtClean="0">
                <a:solidFill>
                  <a:schemeClr val="tx1"/>
                </a:solidFill>
                <a:latin typeface="Times New Roman" panose="02020603050405020304" pitchFamily="18" charset="0"/>
                <a:cs typeface="Times New Roman" panose="02020603050405020304" pitchFamily="18" charset="0"/>
              </a:rPr>
              <a:t>và</a:t>
            </a:r>
            <a:r>
              <a:rPr lang="en-US" sz="2600" b="1" i="1" dirty="0" smtClean="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chương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trình</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đào</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smtClean="0">
                <a:solidFill>
                  <a:schemeClr val="tx1"/>
                </a:solidFill>
                <a:latin typeface="Times New Roman" panose="02020603050405020304" pitchFamily="18" charset="0"/>
                <a:cs typeface="Times New Roman" panose="02020603050405020304" pitchFamily="18" charset="0"/>
              </a:rPr>
              <a:t>tạo</a:t>
            </a:r>
            <a:endParaRPr lang="en-US" sz="2600" b="1" i="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269942" y="3013162"/>
            <a:ext cx="1764711"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Mục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tiêu</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của</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giải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791855" y="3007719"/>
            <a:ext cx="1744117"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Biện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tổ</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chức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thực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hiện</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7027817" y="3007718"/>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latin typeface="Times New Roman" panose="02020603050405020304" pitchFamily="18" charset="0"/>
                <a:cs typeface="Times New Roman" panose="02020603050405020304" pitchFamily="18" charset="0"/>
              </a:rPr>
              <a:t>Điều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kiện</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để</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thực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hiện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giải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pháp</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flipH="1">
            <a:off x="1084846" y="2354730"/>
            <a:ext cx="3643056" cy="6529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50700661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3433262" y="2340745"/>
            <a:ext cx="1317134" cy="6529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520295" y="3007718"/>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Nội</a:t>
            </a:r>
            <a:r>
              <a:rPr lang="en-US" sz="2600" dirty="0">
                <a:solidFill>
                  <a:schemeClr val="tx1"/>
                </a:solidFill>
                <a:latin typeface="Times New Roman" panose="02020603050405020304" pitchFamily="18" charset="0"/>
                <a:cs typeface="Times New Roman" panose="02020603050405020304" pitchFamily="18" charset="0"/>
              </a:rPr>
              <a:t> dung </a:t>
            </a:r>
            <a:r>
              <a:rPr lang="en-US" sz="2600" dirty="0" err="1" smtClean="0">
                <a:solidFill>
                  <a:schemeClr val="tx1"/>
                </a:solidFill>
                <a:latin typeface="Times New Roman" panose="02020603050405020304" pitchFamily="18" charset="0"/>
                <a:cs typeface="Times New Roman" panose="02020603050405020304" pitchFamily="18" charset="0"/>
              </a:rPr>
              <a:t>của</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giải</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750396" y="2368717"/>
            <a:ext cx="3087317" cy="6250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727902" y="2340745"/>
            <a:ext cx="959152" cy="66697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833755" y="613956"/>
            <a:ext cx="7791200" cy="172679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600" b="1" i="1" dirty="0">
                <a:solidFill>
                  <a:schemeClr val="tx1"/>
                </a:solidFill>
                <a:latin typeface="Times New Roman" panose="02020603050405020304" pitchFamily="18" charset="0"/>
                <a:cs typeface="Times New Roman" panose="02020603050405020304" pitchFamily="18" charset="0"/>
              </a:rPr>
              <a:t>2.4.6. </a:t>
            </a:r>
            <a:r>
              <a:rPr lang="en-US" sz="2600" b="1" i="1" dirty="0" err="1">
                <a:solidFill>
                  <a:schemeClr val="tx1"/>
                </a:solidFill>
                <a:latin typeface="Times New Roman" panose="02020603050405020304" pitchFamily="18" charset="0"/>
                <a:cs typeface="Times New Roman" panose="02020603050405020304" pitchFamily="18" charset="0"/>
              </a:rPr>
              <a:t>Xây</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dựng</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văn</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hoá</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của</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tổ</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chức</a:t>
            </a:r>
            <a:r>
              <a:rPr lang="en-US" sz="2600" b="1" i="1" dirty="0">
                <a:solidFill>
                  <a:schemeClr val="tx1"/>
                </a:solidFill>
                <a:latin typeface="Times New Roman" panose="02020603050405020304" pitchFamily="18" charset="0"/>
                <a:cs typeface="Times New Roman" panose="02020603050405020304" pitchFamily="18" charset="0"/>
              </a:rPr>
              <a:t>” ở </a:t>
            </a:r>
            <a:r>
              <a:rPr lang="en-US" sz="2600" b="1" i="1" dirty="0" err="1">
                <a:solidFill>
                  <a:schemeClr val="tx1"/>
                </a:solidFill>
                <a:latin typeface="Times New Roman" panose="02020603050405020304" pitchFamily="18" charset="0"/>
                <a:cs typeface="Times New Roman" panose="02020603050405020304" pitchFamily="18" charset="0"/>
              </a:rPr>
              <a:t>cơ</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err="1">
                <a:solidFill>
                  <a:schemeClr val="tx1"/>
                </a:solidFill>
                <a:latin typeface="Times New Roman" panose="02020603050405020304" pitchFamily="18" charset="0"/>
                <a:cs typeface="Times New Roman" panose="02020603050405020304" pitchFamily="18" charset="0"/>
              </a:rPr>
              <a:t>sở</a:t>
            </a:r>
            <a:r>
              <a:rPr lang="en-US" sz="2600" b="1" i="1" dirty="0">
                <a:solidFill>
                  <a:schemeClr val="tx1"/>
                </a:solidFill>
                <a:latin typeface="Times New Roman" panose="02020603050405020304" pitchFamily="18" charset="0"/>
                <a:cs typeface="Times New Roman" panose="02020603050405020304" pitchFamily="18" charset="0"/>
              </a:rPr>
              <a:t> </a:t>
            </a:r>
            <a:r>
              <a:rPr lang="en-US" sz="2600" b="1" i="1" dirty="0" smtClean="0">
                <a:solidFill>
                  <a:schemeClr val="tx1"/>
                </a:solidFill>
                <a:latin typeface="Times New Roman" panose="02020603050405020304" pitchFamily="18" charset="0"/>
                <a:cs typeface="Times New Roman" panose="02020603050405020304" pitchFamily="18" charset="0"/>
              </a:rPr>
              <a:t>GDNN</a:t>
            </a:r>
            <a:endParaRPr lang="en-US" sz="2600" b="1" i="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293798" y="3013162"/>
            <a:ext cx="1764711"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Mục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tiêu</a:t>
            </a:r>
            <a:r>
              <a:rPr lang="en-US" sz="2600" dirty="0" smtClean="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của</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giải</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791855" y="3007719"/>
            <a:ext cx="1744117" cy="3197368"/>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err="1">
                <a:solidFill>
                  <a:schemeClr val="tx1"/>
                </a:solidFill>
                <a:latin typeface="Times New Roman" panose="02020603050405020304" pitchFamily="18" charset="0"/>
                <a:cs typeface="Times New Roman" panose="02020603050405020304" pitchFamily="18" charset="0"/>
              </a:rPr>
              <a:t>Biện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pháp</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tổ</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chức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thực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hiện</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7027817" y="3007718"/>
            <a:ext cx="1779022" cy="3197369"/>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600" dirty="0" err="1">
                <a:latin typeface="Times New Roman" panose="02020603050405020304" pitchFamily="18" charset="0"/>
                <a:cs typeface="Times New Roman" panose="02020603050405020304" pitchFamily="18" charset="0"/>
              </a:rPr>
              <a:t>Điều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kiện</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để</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thực</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hiện</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giải</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pháp</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flipH="1">
            <a:off x="1108702" y="2354730"/>
            <a:ext cx="3643056" cy="6529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797269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0"/>
          <p:cNvSpPr txBox="1"/>
          <p:nvPr/>
        </p:nvSpPr>
        <p:spPr>
          <a:xfrm>
            <a:off x="3733799" y="835560"/>
            <a:ext cx="4699434" cy="925266"/>
          </a:xfrm>
          <a:prstGeom prst="rect">
            <a:avLst/>
          </a:prstGeom>
          <a:noFill/>
        </p:spPr>
        <p:txBody>
          <a:bodyPr anchor="ctr"/>
          <a:lst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1" hangingPunct="1">
              <a:lnSpc>
                <a:spcPct val="110000"/>
              </a:lnSpc>
              <a:spcBef>
                <a:spcPct val="20000"/>
              </a:spcBef>
              <a:spcAft>
                <a:spcPts val="0"/>
              </a:spcAft>
              <a:buClrTx/>
              <a:buSzTx/>
              <a:buFont typeface="Arial" panose="020B0604020202020204" pitchFamily="34" charset="0"/>
              <a:buNone/>
              <a:defRPr/>
            </a:pPr>
            <a:r>
              <a:rPr kumimoji="0" lang="en-US" altLang="ko-KR" sz="4400" b="1" i="0" u="none" strike="noStrike" kern="1200" cap="none" spc="0" normalizeH="0" baseline="0" noProof="0" dirty="0" err="1" smtClean="0">
                <a:ln>
                  <a:noFill/>
                </a:ln>
                <a:solidFill>
                  <a:srgbClr val="C00000"/>
                </a:solidFill>
                <a:effectLst/>
                <a:uLnTx/>
                <a:uFillTx/>
                <a:latin typeface="Times New Roman" pitchFamily="18" charset="0"/>
                <a:cs typeface="Times New Roman" pitchFamily="18" charset="0"/>
              </a:rPr>
              <a:t>Kết</a:t>
            </a:r>
            <a:r>
              <a:rPr kumimoji="0" lang="en-US" altLang="ko-KR" sz="4400" b="1" i="0" u="none" strike="noStrike" kern="1200" cap="none" spc="0" normalizeH="0" baseline="0" noProof="0" dirty="0" smtClean="0">
                <a:ln>
                  <a:noFill/>
                </a:ln>
                <a:solidFill>
                  <a:srgbClr val="C00000"/>
                </a:solidFill>
                <a:effectLst/>
                <a:uLnTx/>
                <a:uFillTx/>
                <a:latin typeface="Times New Roman" pitchFamily="18" charset="0"/>
                <a:cs typeface="Times New Roman" pitchFamily="18" charset="0"/>
              </a:rPr>
              <a:t> </a:t>
            </a:r>
            <a:r>
              <a:rPr kumimoji="0" lang="en-US" altLang="ko-KR" sz="4400" b="1" i="0" u="none" strike="noStrike" kern="1200" cap="none" spc="0" normalizeH="0" baseline="0" noProof="0" dirty="0" err="1" smtClean="0">
                <a:ln>
                  <a:noFill/>
                </a:ln>
                <a:solidFill>
                  <a:srgbClr val="C00000"/>
                </a:solidFill>
                <a:effectLst/>
                <a:uLnTx/>
                <a:uFillTx/>
                <a:latin typeface="Times New Roman" pitchFamily="18" charset="0"/>
                <a:cs typeface="Times New Roman" pitchFamily="18" charset="0"/>
              </a:rPr>
              <a:t>luận</a:t>
            </a:r>
            <a:endParaRPr kumimoji="0" lang="en-US" altLang="ko-KR" sz="4400" b="1" i="0" u="none" strike="noStrike" kern="1200" cap="none" spc="0" normalizeH="0" baseline="0" noProof="0" dirty="0">
              <a:ln>
                <a:noFill/>
              </a:ln>
              <a:solidFill>
                <a:srgbClr val="C00000"/>
              </a:solidFill>
              <a:effectLst/>
              <a:uLnTx/>
              <a:uFillTx/>
              <a:latin typeface="Times New Roman" pitchFamily="18" charset="0"/>
              <a:cs typeface="Times New Roman" pitchFamily="18" charset="0"/>
            </a:endParaRPr>
          </a:p>
        </p:txBody>
      </p:sp>
      <p:pic>
        <p:nvPicPr>
          <p:cNvPr id="5" name="Picture Placeholder 8"/>
          <p:cNvPicPr>
            <a:picLocks noChangeAspect="1"/>
          </p:cNvPicPr>
          <p:nvPr/>
        </p:nvPicPr>
        <p:blipFill>
          <a:blip r:embed="rId2">
            <a:extLst>
              <a:ext uri="{28A0092B-C50C-407E-A947-70E740481C1C}">
                <a14:useLocalDpi xmlns:a14="http://schemas.microsoft.com/office/drawing/2010/main" val="0"/>
              </a:ext>
            </a:extLst>
          </a:blip>
          <a:srcRect l="31711" r="31711"/>
          <a:stretch>
            <a:fillRect/>
          </a:stretch>
        </p:blipFill>
        <p:spPr>
          <a:xfrm>
            <a:off x="762839" y="533400"/>
            <a:ext cx="2746235" cy="5791200"/>
          </a:xfrm>
          <a:prstGeom prst="rect">
            <a:avLst/>
          </a:prstGeom>
        </p:spPr>
      </p:pic>
      <p:sp>
        <p:nvSpPr>
          <p:cNvPr id="6" name="Rectangle 5"/>
          <p:cNvSpPr/>
          <p:nvPr/>
        </p:nvSpPr>
        <p:spPr>
          <a:xfrm>
            <a:off x="3733800" y="1844040"/>
            <a:ext cx="4880674" cy="3046988"/>
          </a:xfrm>
          <a:prstGeom prst="rect">
            <a:avLst/>
          </a:prstGeom>
        </p:spPr>
        <p:txBody>
          <a:bodyPr wrap="square">
            <a:spAutoFit/>
          </a:bodyPr>
          <a:lstStyle/>
          <a:p>
            <a:pPr marL="0" marR="0" lvl="0" indent="0" algn="just" defTabSz="913765"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smtClean="0">
                <a:ln>
                  <a:noFill/>
                </a:ln>
                <a:solidFill>
                  <a:srgbClr val="C0000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smtClean="0">
                <a:ln>
                  <a:noFill/>
                </a:ln>
                <a:solidFill>
                  <a:srgbClr val="C00000"/>
                </a:solidFill>
                <a:effectLst/>
                <a:uLnTx/>
                <a:uFillTx/>
                <a:latin typeface="Times New Roman" pitchFamily="18" charset="0"/>
                <a:ea typeface="Cambria" panose="02040503050406030204" pitchFamily="18" charset="0"/>
                <a:cs typeface="Times New Roman" pitchFamily="18" charset="0"/>
              </a:rPr>
              <a:t>Giáo</a:t>
            </a:r>
            <a:r>
              <a:rPr kumimoji="0" lang="en-US" altLang="zh-CN" sz="2400" b="0" i="0" u="none" strike="noStrike" kern="1200" cap="none" spc="0" normalizeH="0" baseline="0" noProof="0" dirty="0" smtClean="0">
                <a:ln>
                  <a:noFill/>
                </a:ln>
                <a:solidFill>
                  <a:srgbClr val="C0000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smtClean="0">
                <a:ln>
                  <a:noFill/>
                </a:ln>
                <a:solidFill>
                  <a:srgbClr val="C00000"/>
                </a:solidFill>
                <a:effectLst/>
                <a:uLnTx/>
                <a:uFillTx/>
                <a:latin typeface="Times New Roman" pitchFamily="18" charset="0"/>
                <a:ea typeface="Cambria" panose="02040503050406030204" pitchFamily="18" charset="0"/>
                <a:cs typeface="Times New Roman" pitchFamily="18" charset="0"/>
              </a:rPr>
              <a:t>dục</a:t>
            </a:r>
            <a:r>
              <a:rPr kumimoji="0" lang="en-US" altLang="zh-CN" sz="2400" b="0" i="0" u="none" strike="noStrike" kern="1200" cap="none" spc="0" normalizeH="0" baseline="0" noProof="0" dirty="0" smtClean="0">
                <a:ln>
                  <a:noFill/>
                </a:ln>
                <a:solidFill>
                  <a:srgbClr val="C0000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smtClean="0">
                <a:ln>
                  <a:noFill/>
                </a:ln>
                <a:solidFill>
                  <a:srgbClr val="C00000"/>
                </a:solidFill>
                <a:effectLst/>
                <a:uLnTx/>
                <a:uFillTx/>
                <a:latin typeface="Times New Roman" pitchFamily="18" charset="0"/>
                <a:ea typeface="Cambria" panose="02040503050406030204" pitchFamily="18" charset="0"/>
                <a:cs typeface="Times New Roman" pitchFamily="18" charset="0"/>
              </a:rPr>
              <a:t>nghề</a:t>
            </a:r>
            <a:r>
              <a:rPr kumimoji="0" lang="en-US" altLang="zh-CN" sz="2400" b="0" i="0" u="none" strike="noStrike" kern="1200" cap="none" spc="0" normalizeH="0" noProof="0" dirty="0" smtClean="0">
                <a:ln>
                  <a:noFill/>
                </a:ln>
                <a:solidFill>
                  <a:srgbClr val="C0000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noProof="0" dirty="0" err="1" smtClean="0">
                <a:ln>
                  <a:noFill/>
                </a:ln>
                <a:solidFill>
                  <a:srgbClr val="C00000"/>
                </a:solidFill>
                <a:effectLst/>
                <a:uLnTx/>
                <a:uFillTx/>
                <a:latin typeface="Times New Roman" pitchFamily="18" charset="0"/>
                <a:ea typeface="Cambria" panose="02040503050406030204" pitchFamily="18" charset="0"/>
                <a:cs typeface="Times New Roman" pitchFamily="18" charset="0"/>
              </a:rPr>
              <a:t>nghiệp</a:t>
            </a:r>
            <a:r>
              <a:rPr kumimoji="0" lang="en-US" altLang="zh-CN" sz="2400" b="0" i="0" u="none" strike="noStrike" kern="1200" cap="none" spc="0" normalizeH="0" baseline="0" noProof="0" dirty="0" smtClean="0">
                <a:ln>
                  <a:noFill/>
                </a:ln>
                <a:solidFill>
                  <a:srgbClr val="C0000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là</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khoa</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học</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nghiên</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cứu</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hoạt</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động</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đào</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tạo</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và</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huấn</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luyện</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một</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cách</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có</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hệ</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thống</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có</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mục</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đích</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và</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có</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kế</a:t>
            </a:r>
            <a:r>
              <a:rPr kumimoji="0" lang="en-US" altLang="zh-CN" sz="2400" b="0" i="0" u="none" strike="noStrike" kern="1200" cap="none" spc="0" normalizeH="0" baseline="0" noProof="0" dirty="0">
                <a:ln>
                  <a:noFill/>
                </a:ln>
                <a:solidFill>
                  <a:srgbClr val="00206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srgbClr val="002060"/>
                </a:solidFill>
                <a:effectLst/>
                <a:uLnTx/>
                <a:uFillTx/>
                <a:latin typeface="Times New Roman" pitchFamily="18" charset="0"/>
                <a:ea typeface="Cambria" panose="02040503050406030204" pitchFamily="18" charset="0"/>
                <a:cs typeface="Times New Roman" pitchFamily="18" charset="0"/>
              </a:rPr>
              <a:t>hoạch</a:t>
            </a:r>
            <a:r>
              <a:rPr kumimoji="0" lang="en-US" altLang="zh-CN" sz="2400" b="0" i="0" u="none" strike="noStrike" kern="1200" cap="none" spc="0" normalizeH="0" baseline="0" noProof="0" dirty="0">
                <a:ln>
                  <a:noFill/>
                </a:ln>
                <a:solidFill>
                  <a:srgbClr val="C00000"/>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tìm</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ra</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cơ</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sở</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lang="en-US" altLang="zh-CN" sz="2400" dirty="0" err="1" smtClean="0">
                <a:solidFill>
                  <a:prstClr val="black"/>
                </a:solidFill>
                <a:latin typeface="Times New Roman" pitchFamily="18" charset="0"/>
                <a:ea typeface="Cambria" panose="02040503050406030204" pitchFamily="18" charset="0"/>
                <a:cs typeface="Times New Roman" pitchFamily="18" charset="0"/>
              </a:rPr>
              <a:t>khoa</a:t>
            </a:r>
            <a:r>
              <a:rPr lang="en-US" altLang="zh-CN" sz="2400" dirty="0" smtClean="0">
                <a:solidFill>
                  <a:prstClr val="black"/>
                </a:solidFill>
                <a:latin typeface="Times New Roman" pitchFamily="18" charset="0"/>
                <a:ea typeface="Cambria" panose="02040503050406030204" pitchFamily="18" charset="0"/>
                <a:cs typeface="Times New Roman" pitchFamily="18" charset="0"/>
              </a:rPr>
              <a:t> </a:t>
            </a:r>
            <a:r>
              <a:rPr lang="en-US" altLang="zh-CN" sz="2400" dirty="0" err="1" smtClean="0">
                <a:solidFill>
                  <a:prstClr val="black"/>
                </a:solidFill>
                <a:latin typeface="Times New Roman" pitchFamily="18" charset="0"/>
                <a:ea typeface="Cambria" panose="02040503050406030204" pitchFamily="18" charset="0"/>
                <a:cs typeface="Times New Roman" pitchFamily="18" charset="0"/>
              </a:rPr>
              <a:t>học</a:t>
            </a:r>
            <a:r>
              <a:rPr kumimoji="0" lang="en-US" altLang="zh-CN" sz="24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để</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trả</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lời</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các</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câu</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hỏi</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cơ</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bản</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dạy</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học</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nhằm</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mục</a:t>
            </a:r>
            <a:r>
              <a:rPr kumimoji="0" lang="en-US" altLang="zh-CN" sz="2400" b="0" i="0" u="none" strike="noStrike" kern="1200" cap="none" spc="0" normalizeH="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noProof="0" dirty="0" err="1" smtClean="0">
                <a:ln>
                  <a:noFill/>
                </a:ln>
                <a:solidFill>
                  <a:prstClr val="black"/>
                </a:solidFill>
                <a:effectLst/>
                <a:uLnTx/>
                <a:uFillTx/>
                <a:latin typeface="Times New Roman" pitchFamily="18" charset="0"/>
                <a:ea typeface="Cambria" panose="02040503050406030204" pitchFamily="18" charset="0"/>
                <a:cs typeface="Times New Roman" pitchFamily="18" charset="0"/>
              </a:rPr>
              <a:t>đích</a:t>
            </a:r>
            <a:r>
              <a:rPr kumimoji="0" lang="en-US" altLang="zh-CN" sz="24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gì</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dạy</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học</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những</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gì</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dạy</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học</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lang="en-US" altLang="zh-CN" sz="2400" dirty="0" err="1" smtClean="0">
                <a:solidFill>
                  <a:prstClr val="black"/>
                </a:solidFill>
                <a:latin typeface="Times New Roman" pitchFamily="18" charset="0"/>
                <a:ea typeface="Cambria" panose="02040503050406030204" pitchFamily="18" charset="0"/>
                <a:cs typeface="Times New Roman" pitchFamily="18" charset="0"/>
              </a:rPr>
              <a:t>như</a:t>
            </a:r>
            <a:r>
              <a:rPr lang="en-US" altLang="zh-CN" sz="2400" dirty="0" smtClean="0">
                <a:solidFill>
                  <a:prstClr val="black"/>
                </a:solidFill>
                <a:latin typeface="Times New Roman" pitchFamily="18" charset="0"/>
                <a:ea typeface="Cambria" panose="02040503050406030204" pitchFamily="18" charset="0"/>
                <a:cs typeface="Times New Roman" pitchFamily="18" charset="0"/>
              </a:rPr>
              <a:t> </a:t>
            </a:r>
            <a:r>
              <a:rPr lang="en-US" altLang="zh-CN" sz="2400" dirty="0" err="1" smtClean="0">
                <a:solidFill>
                  <a:prstClr val="black"/>
                </a:solidFill>
                <a:latin typeface="Times New Roman" pitchFamily="18" charset="0"/>
                <a:ea typeface="Cambria" panose="02040503050406030204" pitchFamily="18" charset="0"/>
                <a:cs typeface="Times New Roman" pitchFamily="18" charset="0"/>
              </a:rPr>
              <a:t>thế</a:t>
            </a:r>
            <a:r>
              <a:rPr lang="en-US" altLang="zh-CN" sz="2400" dirty="0" smtClean="0">
                <a:solidFill>
                  <a:prstClr val="black"/>
                </a:solidFill>
                <a:latin typeface="Times New Roman" pitchFamily="18" charset="0"/>
                <a:ea typeface="Cambria" panose="02040503050406030204" pitchFamily="18" charset="0"/>
                <a:cs typeface="Times New Roman" pitchFamily="18" charset="0"/>
              </a:rPr>
              <a:t> </a:t>
            </a:r>
            <a:r>
              <a:rPr lang="en-US" altLang="zh-CN" sz="2400" dirty="0" err="1" smtClean="0">
                <a:solidFill>
                  <a:prstClr val="black"/>
                </a:solidFill>
                <a:latin typeface="Times New Roman" pitchFamily="18" charset="0"/>
                <a:ea typeface="Cambria" panose="02040503050406030204" pitchFamily="18" charset="0"/>
                <a:cs typeface="Times New Roman" pitchFamily="18" charset="0"/>
              </a:rPr>
              <a:t>nào</a:t>
            </a:r>
            <a:r>
              <a:rPr kumimoji="0" lang="en-US" altLang="zh-CN" sz="2400" b="0" i="0" u="none" strike="noStrike" kern="1200" cap="none" spc="0" normalizeH="0" baseline="0" noProof="0" dirty="0" smtClean="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dạy</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học</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bằng</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phương</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tiện</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r>
              <a:rPr kumimoji="0" lang="en-US" altLang="zh-CN" sz="2400" b="0" i="0" u="none" strike="noStrike" kern="1200" cap="none" spc="0" normalizeH="0" baseline="0" noProof="0" dirty="0" err="1">
                <a:ln>
                  <a:noFill/>
                </a:ln>
                <a:solidFill>
                  <a:prstClr val="black"/>
                </a:solidFill>
                <a:effectLst/>
                <a:uLnTx/>
                <a:uFillTx/>
                <a:latin typeface="Times New Roman" pitchFamily="18" charset="0"/>
                <a:ea typeface="Cambria" panose="02040503050406030204" pitchFamily="18" charset="0"/>
                <a:cs typeface="Times New Roman" pitchFamily="18" charset="0"/>
              </a:rPr>
              <a:t>gì</a:t>
            </a:r>
            <a:r>
              <a:rPr kumimoji="0" lang="en-US" altLang="zh-CN" sz="2400" b="0" i="0" u="none" strike="noStrike" kern="1200" cap="none" spc="0" normalizeH="0" baseline="0" noProof="0" dirty="0">
                <a:ln>
                  <a:noFill/>
                </a:ln>
                <a:solidFill>
                  <a:prstClr val="black"/>
                </a:solidFill>
                <a:effectLst/>
                <a:uLnTx/>
                <a:uFillTx/>
                <a:latin typeface="Times New Roman" pitchFamily="18" charset="0"/>
                <a:ea typeface="Cambria" panose="02040503050406030204" pitchFamily="18" charset="0"/>
                <a:cs typeface="Times New Roman" pitchFamily="18" charset="0"/>
              </a:rPr>
              <a:t>?). </a:t>
            </a:r>
          </a:p>
        </p:txBody>
      </p:sp>
    </p:spTree>
    <p:extLst>
      <p:ext uri="{BB962C8B-B14F-4D97-AF65-F5344CB8AC3E}">
        <p14:creationId xmlns:p14="http://schemas.microsoft.com/office/powerpoint/2010/main" val="182708321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3433262" y="2340745"/>
            <a:ext cx="1317134" cy="6529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520295" y="3007718"/>
            <a:ext cx="1779022" cy="345295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200" b="1" i="1" dirty="0">
                <a:solidFill>
                  <a:schemeClr val="tx1"/>
                </a:solidFill>
                <a:latin typeface="Times New Roman" panose="02020603050405020304" pitchFamily="18" charset="0"/>
                <a:cs typeface="Times New Roman" panose="02020603050405020304" pitchFamily="18" charset="0"/>
              </a:rPr>
              <a:t>2</a:t>
            </a:r>
            <a:r>
              <a:rPr lang="vi-VN" sz="2200" b="1" i="1" dirty="0">
                <a:solidFill>
                  <a:schemeClr val="tx1"/>
                </a:solidFill>
                <a:latin typeface="Times New Roman" panose="02020603050405020304" pitchFamily="18" charset="0"/>
                <a:cs typeface="Times New Roman" panose="02020603050405020304" pitchFamily="18" charset="0"/>
              </a:rPr>
              <a:t>.5.2. Cần xây dựng một đề án đổi mới quản lý nhà trường theo</a:t>
            </a:r>
            <a:r>
              <a:rPr lang="en-US" sz="2200" b="1" i="1" dirty="0">
                <a:solidFill>
                  <a:schemeClr val="tx1"/>
                </a:solidFill>
                <a:latin typeface="Times New Roman" panose="02020603050405020304" pitchFamily="18" charset="0"/>
                <a:cs typeface="Times New Roman" panose="02020603050405020304" pitchFamily="18" charset="0"/>
              </a:rPr>
              <a:t> </a:t>
            </a:r>
            <a:r>
              <a:rPr lang="en-US" sz="2200" b="1" i="1" dirty="0" err="1">
                <a:solidFill>
                  <a:schemeClr val="tx1"/>
                </a:solidFill>
                <a:latin typeface="Times New Roman" panose="02020603050405020304" pitchFamily="18" charset="0"/>
                <a:cs typeface="Times New Roman" panose="02020603050405020304" pitchFamily="18" charset="0"/>
              </a:rPr>
              <a:t>mô</a:t>
            </a:r>
            <a:r>
              <a:rPr lang="en-US" sz="2200" b="1" i="1" dirty="0">
                <a:solidFill>
                  <a:schemeClr val="tx1"/>
                </a:solidFill>
                <a:latin typeface="Times New Roman" panose="02020603050405020304" pitchFamily="18" charset="0"/>
                <a:cs typeface="Times New Roman" panose="02020603050405020304" pitchFamily="18" charset="0"/>
              </a:rPr>
              <a:t> </a:t>
            </a:r>
            <a:r>
              <a:rPr lang="en-US" sz="2200" b="1" i="1" dirty="0" err="1">
                <a:solidFill>
                  <a:schemeClr val="tx1"/>
                </a:solidFill>
                <a:latin typeface="Times New Roman" panose="02020603050405020304" pitchFamily="18" charset="0"/>
                <a:cs typeface="Times New Roman" panose="02020603050405020304" pitchFamily="18" charset="0"/>
              </a:rPr>
              <a:t>hình</a:t>
            </a:r>
            <a:r>
              <a:rPr lang="vi-VN" sz="2200" b="1" i="1" dirty="0">
                <a:solidFill>
                  <a:schemeClr val="tx1"/>
                </a:solidFill>
                <a:latin typeface="Times New Roman" panose="02020603050405020304" pitchFamily="18" charset="0"/>
                <a:cs typeface="Times New Roman" panose="02020603050405020304" pitchFamily="18" charset="0"/>
              </a:rPr>
              <a:t> QLCLTT</a:t>
            </a:r>
            <a:endParaRPr lang="en-US" sz="2200" b="1" i="1" dirty="0">
              <a:solidFill>
                <a:schemeClr val="tx1"/>
              </a:solidFill>
              <a:latin typeface="Times New Roman" panose="02020603050405020304" pitchFamily="18" charset="0"/>
              <a:cs typeface="Times New Roman" panose="02020603050405020304" pitchFamily="18" charset="0"/>
            </a:endParaRPr>
          </a:p>
          <a:p>
            <a:pPr marL="0" lvl="1" algn="ctr">
              <a:defRPr/>
            </a:pPr>
            <a:endParaRPr lang="en-US" sz="2200" b="1" i="1"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750396" y="2368717"/>
            <a:ext cx="3087317" cy="6250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727902" y="2340745"/>
            <a:ext cx="959152" cy="66697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833755" y="613956"/>
            <a:ext cx="7791200" cy="172679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600" b="1" dirty="0">
                <a:solidFill>
                  <a:schemeClr val="tx1"/>
                </a:solidFill>
                <a:latin typeface="Times New Roman" panose="02020603050405020304" pitchFamily="18" charset="0"/>
                <a:cs typeface="Times New Roman" panose="02020603050405020304" pitchFamily="18" charset="0"/>
              </a:rPr>
              <a:t>2.5. </a:t>
            </a:r>
            <a:r>
              <a:rPr lang="en-US" sz="2600" b="1" dirty="0" err="1">
                <a:solidFill>
                  <a:schemeClr val="tx1"/>
                </a:solidFill>
                <a:latin typeface="Times New Roman" panose="02020603050405020304" pitchFamily="18" charset="0"/>
                <a:cs typeface="Times New Roman" panose="02020603050405020304" pitchFamily="18" charset="0"/>
              </a:rPr>
              <a:t>Một</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số</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vấn</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đề</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cần</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lưu</a:t>
            </a:r>
            <a:r>
              <a:rPr lang="en-US" sz="2600" b="1" dirty="0">
                <a:solidFill>
                  <a:schemeClr val="tx1"/>
                </a:solidFill>
                <a:latin typeface="Times New Roman" panose="02020603050405020304" pitchFamily="18" charset="0"/>
                <a:cs typeface="Times New Roman" panose="02020603050405020304" pitchFamily="18" charset="0"/>
              </a:rPr>
              <a:t> ý </a:t>
            </a:r>
            <a:r>
              <a:rPr lang="en-US" sz="2600" b="1" dirty="0" err="1">
                <a:solidFill>
                  <a:schemeClr val="tx1"/>
                </a:solidFill>
                <a:latin typeface="Times New Roman" panose="02020603050405020304" pitchFamily="18" charset="0"/>
                <a:cs typeface="Times New Roman" panose="02020603050405020304" pitchFamily="18" charset="0"/>
              </a:rPr>
              <a:t>khi</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vận</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dụng</a:t>
            </a:r>
            <a:r>
              <a:rPr lang="en-US" sz="2600" b="1" dirty="0">
                <a:solidFill>
                  <a:schemeClr val="tx1"/>
                </a:solidFill>
                <a:latin typeface="Times New Roman" panose="02020603050405020304" pitchFamily="18" charset="0"/>
                <a:cs typeface="Times New Roman" panose="02020603050405020304" pitchFamily="18" charset="0"/>
              </a:rPr>
              <a:t> </a:t>
            </a:r>
            <a:endParaRPr lang="en-US" sz="2600" b="1" dirty="0" smtClean="0">
              <a:solidFill>
                <a:schemeClr val="tx1"/>
              </a:solidFill>
              <a:latin typeface="Times New Roman" panose="02020603050405020304" pitchFamily="18" charset="0"/>
              <a:cs typeface="Times New Roman" panose="02020603050405020304" pitchFamily="18" charset="0"/>
            </a:endParaRPr>
          </a:p>
          <a:p>
            <a:pPr algn="ctr">
              <a:defRPr/>
            </a:pPr>
            <a:r>
              <a:rPr lang="en-US" sz="2600" b="1" dirty="0" err="1" smtClean="0">
                <a:solidFill>
                  <a:schemeClr val="tx1"/>
                </a:solidFill>
                <a:latin typeface="Times New Roman" panose="02020603050405020304" pitchFamily="18" charset="0"/>
                <a:cs typeface="Times New Roman" panose="02020603050405020304" pitchFamily="18" charset="0"/>
              </a:rPr>
              <a:t>mô</a:t>
            </a:r>
            <a:r>
              <a:rPr lang="en-US" sz="2600" b="1" dirty="0" smtClean="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hình</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smtClean="0">
                <a:solidFill>
                  <a:schemeClr val="tx1"/>
                </a:solidFill>
                <a:latin typeface="Times New Roman" panose="02020603050405020304" pitchFamily="18" charset="0"/>
                <a:cs typeface="Times New Roman" panose="02020603050405020304" pitchFamily="18" charset="0"/>
              </a:rPr>
              <a:t>TQM </a:t>
            </a:r>
            <a:r>
              <a:rPr lang="en-US" sz="2600" b="1" dirty="0" err="1">
                <a:solidFill>
                  <a:schemeClr val="tx1"/>
                </a:solidFill>
                <a:latin typeface="Times New Roman" panose="02020603050405020304" pitchFamily="18" charset="0"/>
                <a:cs typeface="Times New Roman" panose="02020603050405020304" pitchFamily="18" charset="0"/>
              </a:rPr>
              <a:t>vào</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quản</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lý</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cơ</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sở</a:t>
            </a:r>
            <a:r>
              <a:rPr lang="en-US" sz="2600" b="1" dirty="0">
                <a:solidFill>
                  <a:schemeClr val="tx1"/>
                </a:solidFill>
                <a:latin typeface="Times New Roman" panose="02020603050405020304" pitchFamily="18" charset="0"/>
                <a:cs typeface="Times New Roman" panose="02020603050405020304" pitchFamily="18" charset="0"/>
              </a:rPr>
              <a:t> GDNN</a:t>
            </a:r>
            <a:endParaRPr lang="en-US" sz="2600" b="1" i="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293798" y="3013162"/>
            <a:ext cx="1764711" cy="345295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sz="2200" b="1" i="1" dirty="0">
                <a:solidFill>
                  <a:schemeClr val="tx1"/>
                </a:solidFill>
                <a:latin typeface="Times New Roman" panose="02020603050405020304" pitchFamily="18" charset="0"/>
                <a:cs typeface="Times New Roman" panose="02020603050405020304" pitchFamily="18" charset="0"/>
              </a:rPr>
              <a:t> </a:t>
            </a:r>
            <a:r>
              <a:rPr lang="en-US" sz="2200" b="1" i="1" dirty="0">
                <a:solidFill>
                  <a:schemeClr val="tx1"/>
                </a:solidFill>
                <a:latin typeface="Times New Roman" panose="02020603050405020304" pitchFamily="18" charset="0"/>
                <a:cs typeface="Times New Roman" panose="02020603050405020304" pitchFamily="18" charset="0"/>
              </a:rPr>
              <a:t>2</a:t>
            </a:r>
            <a:r>
              <a:rPr lang="vi-VN" sz="2200" b="1" i="1" dirty="0">
                <a:solidFill>
                  <a:schemeClr val="tx1"/>
                </a:solidFill>
                <a:latin typeface="Times New Roman" panose="02020603050405020304" pitchFamily="18" charset="0"/>
                <a:cs typeface="Times New Roman" panose="02020603050405020304" pitchFamily="18" charset="0"/>
              </a:rPr>
              <a:t>.5.1. Cần có sự cam kết của </a:t>
            </a:r>
            <a:r>
              <a:rPr lang="en-US" sz="2200" b="1" i="1" dirty="0">
                <a:solidFill>
                  <a:schemeClr val="tx1"/>
                </a:solidFill>
                <a:latin typeface="Times New Roman" panose="02020603050405020304" pitchFamily="18" charset="0"/>
                <a:cs typeface="Times New Roman" panose="02020603050405020304" pitchFamily="18" charset="0"/>
              </a:rPr>
              <a:t>h</a:t>
            </a:r>
            <a:r>
              <a:rPr lang="vi-VN" sz="2200" b="1" i="1" dirty="0">
                <a:solidFill>
                  <a:schemeClr val="tx1"/>
                </a:solidFill>
                <a:latin typeface="Times New Roman" panose="02020603050405020304" pitchFamily="18" charset="0"/>
                <a:cs typeface="Times New Roman" panose="02020603050405020304" pitchFamily="18" charset="0"/>
              </a:rPr>
              <a:t>iệu trưởng về việc đổi mới quản lý nhà trường theo mô hì</a:t>
            </a:r>
            <a:r>
              <a:rPr lang="en-US" sz="2200" b="1" i="1" dirty="0">
                <a:solidFill>
                  <a:schemeClr val="tx1"/>
                </a:solidFill>
                <a:latin typeface="Times New Roman" panose="02020603050405020304" pitchFamily="18" charset="0"/>
                <a:cs typeface="Times New Roman" panose="02020603050405020304" pitchFamily="18" charset="0"/>
              </a:rPr>
              <a:t>n</a:t>
            </a:r>
            <a:r>
              <a:rPr lang="vi-VN" sz="2200" b="1" i="1" dirty="0">
                <a:solidFill>
                  <a:schemeClr val="tx1"/>
                </a:solidFill>
                <a:latin typeface="Times New Roman" panose="02020603050405020304" pitchFamily="18" charset="0"/>
                <a:cs typeface="Times New Roman" panose="02020603050405020304" pitchFamily="18" charset="0"/>
              </a:rPr>
              <a:t>h </a:t>
            </a:r>
            <a:r>
              <a:rPr lang="vi-VN" sz="2200" b="1" i="1" dirty="0" smtClean="0">
                <a:solidFill>
                  <a:schemeClr val="tx1"/>
                </a:solidFill>
                <a:latin typeface="Times New Roman" panose="02020603050405020304" pitchFamily="18" charset="0"/>
                <a:cs typeface="Times New Roman" panose="02020603050405020304" pitchFamily="18" charset="0"/>
              </a:rPr>
              <a:t>QLCLTT</a:t>
            </a:r>
            <a:endParaRPr lang="en-US" sz="2200" b="1" i="1"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791855" y="3007719"/>
            <a:ext cx="1744117" cy="345295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200" b="1" i="1" dirty="0" smtClean="0">
                <a:solidFill>
                  <a:schemeClr val="tx1"/>
                </a:solidFill>
                <a:latin typeface="Times New Roman" panose="02020603050405020304" pitchFamily="18" charset="0"/>
                <a:cs typeface="Times New Roman" panose="02020603050405020304" pitchFamily="18" charset="0"/>
              </a:rPr>
              <a:t>2</a:t>
            </a:r>
            <a:r>
              <a:rPr lang="vi-VN" sz="2200" b="1" i="1" dirty="0" smtClean="0">
                <a:solidFill>
                  <a:schemeClr val="tx1"/>
                </a:solidFill>
                <a:latin typeface="Times New Roman" panose="02020603050405020304" pitchFamily="18" charset="0"/>
                <a:cs typeface="Times New Roman" panose="02020603050405020304" pitchFamily="18" charset="0"/>
              </a:rPr>
              <a:t>.5.3</a:t>
            </a:r>
            <a:r>
              <a:rPr lang="vi-VN" sz="2200" b="1" i="1" dirty="0">
                <a:solidFill>
                  <a:schemeClr val="tx1"/>
                </a:solidFill>
                <a:latin typeface="Times New Roman" panose="02020603050405020304" pitchFamily="18" charset="0"/>
                <a:cs typeface="Times New Roman" panose="02020603050405020304" pitchFamily="18" charset="0"/>
              </a:rPr>
              <a:t>. Cần xây dựng một hệ thống tiêu chí và chỉ tiêu về chất lượng</a:t>
            </a:r>
            <a:endParaRPr lang="vi-VN" altLang="en-US" sz="2200" b="1" i="1"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7027817" y="3007718"/>
            <a:ext cx="1779022" cy="345295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200" b="1" i="1" dirty="0">
                <a:solidFill>
                  <a:schemeClr val="tx1"/>
                </a:solidFill>
                <a:latin typeface="Times New Roman" panose="02020603050405020304" pitchFamily="18" charset="0"/>
                <a:cs typeface="Times New Roman" panose="02020603050405020304" pitchFamily="18" charset="0"/>
              </a:rPr>
              <a:t>2</a:t>
            </a:r>
            <a:r>
              <a:rPr lang="vi-VN" sz="2200" b="1" i="1" dirty="0">
                <a:solidFill>
                  <a:schemeClr val="tx1"/>
                </a:solidFill>
                <a:latin typeface="Times New Roman" panose="02020603050405020304" pitchFamily="18" charset="0"/>
                <a:cs typeface="Times New Roman" panose="02020603050405020304" pitchFamily="18" charset="0"/>
              </a:rPr>
              <a:t>.5.4. Cần xây dựng một văn hoá chất lượng của </a:t>
            </a:r>
            <a:r>
              <a:rPr lang="en-US" sz="2200" b="1" i="1" dirty="0" err="1">
                <a:solidFill>
                  <a:schemeClr val="tx1"/>
                </a:solidFill>
                <a:latin typeface="Times New Roman" panose="02020603050405020304" pitchFamily="18" charset="0"/>
                <a:cs typeface="Times New Roman" panose="02020603050405020304" pitchFamily="18" charset="0"/>
              </a:rPr>
              <a:t>nhà</a:t>
            </a:r>
            <a:r>
              <a:rPr lang="en-US" sz="2200" b="1" i="1" dirty="0">
                <a:solidFill>
                  <a:schemeClr val="tx1"/>
                </a:solidFill>
                <a:latin typeface="Times New Roman" panose="02020603050405020304" pitchFamily="18" charset="0"/>
                <a:cs typeface="Times New Roman" panose="02020603050405020304" pitchFamily="18" charset="0"/>
              </a:rPr>
              <a:t> </a:t>
            </a:r>
            <a:r>
              <a:rPr lang="vi-VN" sz="2200" b="1" i="1" dirty="0">
                <a:solidFill>
                  <a:schemeClr val="tx1"/>
                </a:solidFill>
                <a:latin typeface="Times New Roman" panose="02020603050405020304" pitchFamily="18" charset="0"/>
                <a:cs typeface="Times New Roman" panose="02020603050405020304" pitchFamily="18" charset="0"/>
              </a:rPr>
              <a:t>trường</a:t>
            </a:r>
            <a:endParaRPr lang="en-US" sz="2200" b="1" i="1"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flipH="1">
            <a:off x="1108702" y="2354730"/>
            <a:ext cx="3643056" cy="6529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2961408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3433262" y="2340745"/>
            <a:ext cx="1317134" cy="6529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520295" y="3007718"/>
            <a:ext cx="1779022" cy="345295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400" dirty="0">
                <a:solidFill>
                  <a:schemeClr val="tx1"/>
                </a:solidFill>
                <a:latin typeface="Times New Roman" panose="02020603050405020304" pitchFamily="18" charset="0"/>
                <a:cs typeface="Times New Roman" panose="02020603050405020304" pitchFamily="18" charset="0"/>
              </a:rPr>
              <a:t>3.2. </a:t>
            </a:r>
            <a:r>
              <a:rPr lang="en-US" sz="2400" dirty="0" err="1">
                <a:solidFill>
                  <a:schemeClr val="tx1"/>
                </a:solidFill>
                <a:latin typeface="Times New Roman" panose="02020603050405020304" pitchFamily="18" charset="0"/>
                <a:cs typeface="Times New Roman" panose="02020603050405020304" pitchFamily="18" charset="0"/>
              </a:rPr>
              <a:t>Những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yếu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tố</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của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quản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lý</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chất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lượng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cơ</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sở</a:t>
            </a:r>
            <a:r>
              <a:rPr lang="en-US" sz="2400" dirty="0">
                <a:solidFill>
                  <a:schemeClr val="tx1"/>
                </a:solidFill>
                <a:latin typeface="Times New Roman" panose="02020603050405020304" pitchFamily="18" charset="0"/>
                <a:cs typeface="Times New Roman" panose="02020603050405020304" pitchFamily="18" charset="0"/>
              </a:rPr>
              <a:t> GDNN </a:t>
            </a:r>
            <a:r>
              <a:rPr lang="en-US" sz="2400" dirty="0" err="1">
                <a:solidFill>
                  <a:schemeClr val="tx1"/>
                </a:solidFill>
                <a:latin typeface="Times New Roman" panose="02020603050405020304" pitchFamily="18" charset="0"/>
                <a:cs typeface="Times New Roman" panose="02020603050405020304" pitchFamily="18" charset="0"/>
              </a:rPr>
              <a:t>trong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bối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cảnh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hội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nhập</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750396" y="2368717"/>
            <a:ext cx="3087317" cy="6250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727902" y="2340745"/>
            <a:ext cx="959152" cy="66697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833755" y="627943"/>
            <a:ext cx="7791200" cy="172679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600" b="1" dirty="0">
                <a:solidFill>
                  <a:schemeClr val="tx1"/>
                </a:solidFill>
                <a:latin typeface="Times New Roman" panose="02020603050405020304" pitchFamily="18" charset="0"/>
                <a:cs typeface="Times New Roman" panose="02020603050405020304" pitchFamily="18" charset="0"/>
              </a:rPr>
              <a:t>3. </a:t>
            </a:r>
            <a:r>
              <a:rPr lang="en-US" sz="2600" b="1" dirty="0" err="1">
                <a:solidFill>
                  <a:schemeClr val="tx1"/>
                </a:solidFill>
                <a:latin typeface="Times New Roman" panose="02020603050405020304" pitchFamily="18" charset="0"/>
                <a:cs typeface="Times New Roman" panose="02020603050405020304" pitchFamily="18" charset="0"/>
              </a:rPr>
              <a:t>Thực</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hành</a:t>
            </a:r>
            <a:r>
              <a:rPr lang="en-US" sz="2600" b="1" dirty="0">
                <a:solidFill>
                  <a:schemeClr val="tx1"/>
                </a:solidFill>
                <a:latin typeface="Times New Roman" panose="02020603050405020304" pitchFamily="18" charset="0"/>
                <a:cs typeface="Times New Roman" panose="02020603050405020304" pitchFamily="18" charset="0"/>
              </a:rPr>
              <a:t>/</a:t>
            </a:r>
            <a:r>
              <a:rPr lang="en-US" sz="2600" b="1" dirty="0" err="1">
                <a:solidFill>
                  <a:schemeClr val="tx1"/>
                </a:solidFill>
                <a:latin typeface="Times New Roman" panose="02020603050405020304" pitchFamily="18" charset="0"/>
                <a:cs typeface="Times New Roman" panose="02020603050405020304" pitchFamily="18" charset="0"/>
              </a:rPr>
              <a:t>Thảo</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smtClean="0">
                <a:solidFill>
                  <a:schemeClr val="tx1"/>
                </a:solidFill>
                <a:latin typeface="Times New Roman" panose="02020603050405020304" pitchFamily="18" charset="0"/>
                <a:cs typeface="Times New Roman" panose="02020603050405020304" pitchFamily="18" charset="0"/>
              </a:rPr>
              <a:t>luận</a:t>
            </a:r>
            <a:endParaRPr lang="en-US" sz="2600" b="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293798" y="3027149"/>
            <a:ext cx="1764711" cy="345295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400" dirty="0">
                <a:solidFill>
                  <a:schemeClr val="tx1"/>
                </a:solidFill>
                <a:latin typeface="Times New Roman" panose="02020603050405020304" pitchFamily="18" charset="0"/>
                <a:cs typeface="Times New Roman" panose="02020603050405020304" pitchFamily="18" charset="0"/>
              </a:rPr>
              <a:t>3.1. </a:t>
            </a:r>
            <a:r>
              <a:rPr lang="en-US" sz="2400" dirty="0" err="1">
                <a:solidFill>
                  <a:schemeClr val="tx1"/>
                </a:solidFill>
                <a:latin typeface="Times New Roman" panose="02020603050405020304" pitchFamily="18" charset="0"/>
                <a:cs typeface="Times New Roman" panose="02020603050405020304" pitchFamily="18" charset="0"/>
              </a:rPr>
              <a:t>Mô</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hình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cơ</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sở</a:t>
            </a:r>
            <a:r>
              <a:rPr lang="en-US" sz="2400" dirty="0">
                <a:solidFill>
                  <a:schemeClr val="tx1"/>
                </a:solidFill>
                <a:latin typeface="Times New Roman" panose="02020603050405020304" pitchFamily="18" charset="0"/>
                <a:cs typeface="Times New Roman" panose="02020603050405020304" pitchFamily="18" charset="0"/>
              </a:rPr>
              <a:t> GDNN </a:t>
            </a:r>
            <a:r>
              <a:rPr lang="en-US" sz="2400" dirty="0" err="1">
                <a:solidFill>
                  <a:schemeClr val="tx1"/>
                </a:solidFill>
                <a:latin typeface="Times New Roman" panose="02020603050405020304" pitchFamily="18" charset="0"/>
                <a:cs typeface="Times New Roman" panose="02020603050405020304" pitchFamily="18" charset="0"/>
              </a:rPr>
              <a:t>phù</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hợp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với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yêu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cầu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của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bối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cảnh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hội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nhập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quốc</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smtClean="0">
                <a:solidFill>
                  <a:schemeClr val="tx1"/>
                </a:solidFill>
                <a:latin typeface="Times New Roman" panose="02020603050405020304" pitchFamily="18" charset="0"/>
                <a:cs typeface="Times New Roman" panose="02020603050405020304" pitchFamily="18" charset="0"/>
              </a:rPr>
              <a:t>tế</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791855" y="3007719"/>
            <a:ext cx="1744117" cy="345295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400" dirty="0">
                <a:solidFill>
                  <a:schemeClr val="tx1"/>
                </a:solidFill>
                <a:latin typeface="Times New Roman" panose="02020603050405020304" pitchFamily="18" charset="0"/>
                <a:cs typeface="Times New Roman" panose="02020603050405020304" pitchFamily="18" charset="0"/>
              </a:rPr>
              <a:t>3.3. </a:t>
            </a:r>
            <a:r>
              <a:rPr lang="en-US" sz="2400" dirty="0" err="1">
                <a:solidFill>
                  <a:schemeClr val="tx1"/>
                </a:solidFill>
                <a:latin typeface="Times New Roman" panose="02020603050405020304" pitchFamily="18" charset="0"/>
                <a:cs typeface="Times New Roman" panose="02020603050405020304" pitchFamily="18" charset="0"/>
              </a:rPr>
              <a:t>Điều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kiện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để</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áp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dụng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mô</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hình</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quản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lý</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chất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lượng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tổng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thể</a:t>
            </a:r>
            <a:r>
              <a:rPr lang="en-US" sz="2400" dirty="0">
                <a:solidFill>
                  <a:schemeClr val="tx1"/>
                </a:solidFill>
                <a:latin typeface="Times New Roman" panose="02020603050405020304" pitchFamily="18" charset="0"/>
                <a:cs typeface="Times New Roman" panose="02020603050405020304" pitchFamily="18" charset="0"/>
              </a:rPr>
              <a:t> TQM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smtClean="0">
                <a:solidFill>
                  <a:schemeClr val="tx1"/>
                </a:solidFill>
                <a:latin typeface="Times New Roman" panose="02020603050405020304" pitchFamily="18" charset="0"/>
                <a:cs typeface="Times New Roman" panose="02020603050405020304" pitchFamily="18" charset="0"/>
              </a:rPr>
              <a:t>GDNN</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7027817" y="3007718"/>
            <a:ext cx="1779022" cy="345295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en-US" sz="2400" dirty="0">
                <a:solidFill>
                  <a:schemeClr val="tx1"/>
                </a:solidFill>
                <a:latin typeface="Times New Roman" panose="02020603050405020304" pitchFamily="18" charset="0"/>
                <a:cs typeface="Times New Roman" panose="02020603050405020304" pitchFamily="18" charset="0"/>
              </a:rPr>
              <a:t>3.4. </a:t>
            </a:r>
            <a:r>
              <a:rPr lang="en-US" sz="2400" dirty="0" err="1">
                <a:solidFill>
                  <a:schemeClr val="tx1"/>
                </a:solidFill>
                <a:latin typeface="Times New Roman" panose="02020603050405020304" pitchFamily="18" charset="0"/>
                <a:cs typeface="Times New Roman" panose="02020603050405020304" pitchFamily="18" charset="0"/>
              </a:rPr>
              <a:t>Đề</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xuất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giải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pháp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đổi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mới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quản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lý</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cơ</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sở</a:t>
            </a:r>
            <a:r>
              <a:rPr lang="en-US" sz="2400" dirty="0">
                <a:solidFill>
                  <a:schemeClr val="tx1"/>
                </a:solidFill>
                <a:latin typeface="Times New Roman" panose="02020603050405020304" pitchFamily="18" charset="0"/>
                <a:cs typeface="Times New Roman" panose="02020603050405020304" pitchFamily="18" charset="0"/>
              </a:rPr>
              <a:t> GDNN </a:t>
            </a:r>
            <a:r>
              <a:rPr lang="en-US" sz="2400" dirty="0" err="1">
                <a:solidFill>
                  <a:schemeClr val="tx1"/>
                </a:solidFill>
                <a:latin typeface="Times New Roman" panose="02020603050405020304" pitchFamily="18" charset="0"/>
                <a:cs typeface="Times New Roman" panose="02020603050405020304" pitchFamily="18" charset="0"/>
              </a:rPr>
              <a:t>theo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tiếp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cận</a:t>
            </a:r>
            <a:r>
              <a:rPr lang="en-US" sz="2400" dirty="0">
                <a:solidFill>
                  <a:schemeClr val="tx1"/>
                </a:solidFill>
                <a:latin typeface="Times New Roman" panose="02020603050405020304" pitchFamily="18" charset="0"/>
                <a:cs typeface="Times New Roman" panose="02020603050405020304" pitchFamily="18" charset="0"/>
              </a:rPr>
              <a:t> TQM.</a:t>
            </a:r>
          </a:p>
          <a:p>
            <a:pPr marL="0" lvl="1" algn="ctr">
              <a:defRPr/>
            </a:pPr>
            <a:endParaRPr lang="en-US" sz="2400" b="1" i="1"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flipH="1">
            <a:off x="1108702" y="2368717"/>
            <a:ext cx="3643056" cy="6529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417395106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561</TotalTime>
  <Words>5276</Words>
  <Application>Microsoft Office PowerPoint</Application>
  <PresentationFormat>On-screen Show (4:3)</PresentationFormat>
  <Paragraphs>814</Paragraphs>
  <Slides>91</Slides>
  <Notes>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91</vt:i4>
      </vt:variant>
    </vt:vector>
  </HeadingPairs>
  <TitlesOfParts>
    <vt:vector size="106" baseType="lpstr">
      <vt:lpstr>맑은 고딕</vt:lpstr>
      <vt:lpstr>SimSun</vt:lpstr>
      <vt:lpstr>.VnArialH</vt:lpstr>
      <vt:lpstr>Arial</vt:lpstr>
      <vt:lpstr>Arial Unicode MS</vt:lpstr>
      <vt:lpstr>Calibri</vt:lpstr>
      <vt:lpstr>Calibri Light</vt:lpstr>
      <vt:lpstr>Cambria</vt:lpstr>
      <vt:lpstr>Courier New</vt:lpstr>
      <vt:lpstr>等线</vt:lpstr>
      <vt:lpstr>Times New Roman</vt:lpstr>
      <vt:lpstr>Verdana</vt:lpstr>
      <vt:lpstr>Wingdings</vt:lpstr>
      <vt:lpstr>Wingdings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Một số rào cản trong quản lý GDNN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6: QUẢN LÝ CƠ SỞ GDNN TRONG BỐI CẢNH HỘI NHẬP QUỐC TẾ  Thời gian: 24 giờ</dc:title>
  <dc:creator>dell</dc:creator>
  <cp:lastModifiedBy>dell</cp:lastModifiedBy>
  <cp:revision>81</cp:revision>
  <dcterms:created xsi:type="dcterms:W3CDTF">2020-07-03T03:09:50Z</dcterms:created>
  <dcterms:modified xsi:type="dcterms:W3CDTF">2020-12-03T08:25:00Z</dcterms:modified>
</cp:coreProperties>
</file>