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2" r:id="rId2"/>
    <p:sldId id="313" r:id="rId3"/>
    <p:sldId id="314" r:id="rId4"/>
    <p:sldId id="256" r:id="rId5"/>
    <p:sldId id="257" r:id="rId6"/>
    <p:sldId id="258" r:id="rId7"/>
    <p:sldId id="259" r:id="rId8"/>
    <p:sldId id="260" r:id="rId9"/>
    <p:sldId id="261" r:id="rId10"/>
    <p:sldId id="262" r:id="rId11"/>
    <p:sldId id="263" r:id="rId12"/>
    <p:sldId id="271" r:id="rId13"/>
    <p:sldId id="272" r:id="rId14"/>
    <p:sldId id="273" r:id="rId15"/>
    <p:sldId id="274" r:id="rId16"/>
    <p:sldId id="275" r:id="rId17"/>
    <p:sldId id="276" r:id="rId18"/>
    <p:sldId id="277" r:id="rId19"/>
    <p:sldId id="278" r:id="rId20"/>
    <p:sldId id="270" r:id="rId21"/>
    <p:sldId id="279" r:id="rId22"/>
    <p:sldId id="280" r:id="rId23"/>
    <p:sldId id="281" r:id="rId24"/>
    <p:sldId id="282" r:id="rId25"/>
    <p:sldId id="285" r:id="rId26"/>
    <p:sldId id="286" r:id="rId27"/>
    <p:sldId id="287" r:id="rId28"/>
    <p:sldId id="288" r:id="rId29"/>
    <p:sldId id="289" r:id="rId30"/>
    <p:sldId id="292" r:id="rId31"/>
    <p:sldId id="290" r:id="rId32"/>
    <p:sldId id="291" r:id="rId33"/>
    <p:sldId id="293" r:id="rId34"/>
    <p:sldId id="294" r:id="rId35"/>
    <p:sldId id="295" r:id="rId36"/>
    <p:sldId id="296" r:id="rId37"/>
    <p:sldId id="297" r:id="rId38"/>
    <p:sldId id="298" r:id="rId39"/>
    <p:sldId id="300" r:id="rId40"/>
    <p:sldId id="301" r:id="rId41"/>
    <p:sldId id="302" r:id="rId42"/>
    <p:sldId id="303" r:id="rId43"/>
    <p:sldId id="304" r:id="rId44"/>
    <p:sldId id="305" r:id="rId45"/>
    <p:sldId id="306" r:id="rId46"/>
    <p:sldId id="307" r:id="rId47"/>
    <p:sldId id="308" r:id="rId48"/>
    <p:sldId id="309" r:id="rId49"/>
    <p:sldId id="310" r:id="rId50"/>
    <p:sldId id="283" r:id="rId51"/>
    <p:sldId id="284" r:id="rId52"/>
    <p:sldId id="318" r:id="rId53"/>
    <p:sldId id="319" r:id="rId54"/>
    <p:sldId id="320" r:id="rId55"/>
  </p:sldIdLst>
  <p:sldSz cx="12192000" cy="6858000"/>
  <p:notesSz cx="6858000" cy="9144000"/>
  <p:custShowLst>
    <p:custShow name="Custom Show 1" id="0">
      <p:sldLst>
        <p:sld r:id="rId18"/>
      </p:sldLst>
    </p:custShow>
    <p:custShow name="Custom Show 2" id="1">
      <p:sldLst>
        <p:sld r:id="rId22"/>
        <p:sld r:id="rId23"/>
        <p:sld r:id="rId24"/>
      </p:sldLst>
    </p:custShow>
    <p:custShow name="Custom Show 3" id="2">
      <p:sldLst>
        <p:sld r:id="rId25"/>
      </p:sldLst>
    </p:custShow>
    <p:custShow name="Custom Show 4" id="3">
      <p:sldLst>
        <p:sld r:id="rId26"/>
        <p:sld r:id="rId27"/>
      </p:sldLst>
    </p:custShow>
    <p:custShow name="Custom Show 5" id="4">
      <p:sldLst>
        <p:sld r:id="rId28"/>
        <p:sld r:id="rId29"/>
        <p:sld r:id="rId30"/>
      </p:sldLst>
    </p:custShow>
    <p:custShow name="Custom Show 6" id="5">
      <p:sldLst>
        <p:sld r:id="rId31"/>
      </p:sldLst>
    </p:custShow>
    <p:custShow name="Custom Show 7" id="6">
      <p:sldLst>
        <p:sld r:id="rId35"/>
      </p:sldLst>
    </p:custShow>
    <p:custShow name="Custom Show 8" id="7">
      <p:sldLst>
        <p:sld r:id="rId36"/>
      </p:sldLst>
    </p:custShow>
    <p:custShow name="Custom Show 9" id="8">
      <p:sldLst>
        <p:sld r:id="rId37"/>
      </p:sldLst>
    </p:custShow>
    <p:custShow name="Custom Show 10" id="9">
      <p:sldLst>
        <p:sld r:id="rId38"/>
        <p:sld r:id="rId39"/>
        <p:sld r:id="rId40"/>
        <p:sld r:id="rId41"/>
        <p:sld r:id="rId42"/>
      </p:sldLst>
    </p:custShow>
    <p:custShow name="Custom Show 11" id="10">
      <p:sldLst>
        <p:sld r:id="rId43"/>
      </p:sldLst>
    </p:custShow>
    <p:custShow name="Custom Show 12" id="11">
      <p:sldLst>
        <p:sld r:id="rId44"/>
        <p:sld r:id="rId45"/>
        <p:sld r:id="rId46"/>
        <p:sld r:id="rId47"/>
        <p:sld r:id="rId48"/>
        <p:sld r:id="rId49"/>
        <p:sld r:id="rId50"/>
      </p:sldLst>
    </p:custShow>
    <p:custShow name="Custom Show 13" id="12">
      <p:sldLst>
        <p:sld r:id="rId51"/>
      </p:sldLst>
    </p:custShow>
    <p:custShow name="Custom Show 14" id="13">
      <p:sldLst>
        <p:sld r:id="rId19"/>
      </p:sldLst>
    </p:custShow>
    <p:custShow name="Custom Show 15" id="14">
      <p:sldLst>
        <p:sld r:id="rId20"/>
        <p:sld r:id="rId21"/>
      </p:sldLst>
    </p:custShow>
    <p:custShow name="Custom Show 16" id="15">
      <p:sldLst>
        <p:sld r:id="rId32"/>
      </p:sldLst>
    </p:custShow>
    <p:custShow name="Custom Show 17" id="16">
      <p:sldLst>
        <p:sld r:id="rId34"/>
      </p:sldLst>
    </p:custShow>
    <p:custShow name="Custom Show 18" id="17">
      <p:sldLst>
        <p:sld r:id="rId33"/>
      </p:sldLst>
    </p:custShow>
    <p:custShow name="Custom Show 19" id="18">
      <p:sldLst>
        <p:sld r:id="rId52"/>
      </p:sldLst>
    </p:custShow>
    <p:custShow name="Custom Show 20" id="19">
      <p:sldLst>
        <p:sld r:id="rId53"/>
        <p:sld r:id="rId54"/>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62" autoAdjust="0"/>
    <p:restoredTop sz="94660"/>
  </p:normalViewPr>
  <p:slideViewPr>
    <p:cSldViewPr snapToGrid="0">
      <p:cViewPr varScale="1">
        <p:scale>
          <a:sx n="70" d="100"/>
          <a:sy n="70" d="100"/>
        </p:scale>
        <p:origin x="77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559826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3862828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3627590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3250208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147388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4DACEDC-B645-46AF-9952-BC784488822C}" type="datetimeFigureOut">
              <a:rPr lang="en-US" smtClean="0"/>
              <a:t>1/26/2021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2683909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4DACEDC-B645-46AF-9952-BC784488822C}" type="datetimeFigureOut">
              <a:rPr lang="en-US" smtClean="0"/>
              <a:t>1/26/2021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2996432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4DACEDC-B645-46AF-9952-BC784488822C}" type="datetimeFigureOut">
              <a:rPr lang="en-US" smtClean="0"/>
              <a:t>1/26/2021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1561933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DACEDC-B645-46AF-9952-BC784488822C}" type="datetimeFigureOut">
              <a:rPr lang="en-US" smtClean="0"/>
              <a:t>1/26/2021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1080488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4DACEDC-B645-46AF-9952-BC784488822C}" type="datetimeFigureOut">
              <a:rPr lang="en-US" smtClean="0"/>
              <a:t>1/26/2021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142951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4DACEDC-B645-46AF-9952-BC784488822C}" type="datetimeFigureOut">
              <a:rPr lang="en-US" smtClean="0"/>
              <a:t>1/26/2021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2562411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DACEDC-B645-46AF-9952-BC784488822C}" type="datetimeFigureOut">
              <a:rPr lang="en-US" smtClean="0"/>
              <a:t>1/26/2021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30928B-F040-4291-9DA7-F09DAE2DD9C9}" type="slidenum">
              <a:rPr lang="en-US" smtClean="0"/>
              <a:t>‹#›</a:t>
            </a:fld>
            <a:endParaRPr lang="en-US"/>
          </a:p>
        </p:txBody>
      </p:sp>
    </p:spTree>
    <p:extLst>
      <p:ext uri="{BB962C8B-B14F-4D97-AF65-F5344CB8AC3E}">
        <p14:creationId xmlns:p14="http://schemas.microsoft.com/office/powerpoint/2010/main" val="25306230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7.gif"/><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7.gif"/></Relationships>
</file>

<file path=ppt/slides/_rels/slide1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9.gif"/><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7.gif"/></Relationships>
</file>

<file path=ppt/slides/_rels/slide1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21.gif"/><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7.gif"/></Relationships>
</file>

<file path=ppt/slides/_rels/slide1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21.gif"/><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7.gif"/></Relationships>
</file>

<file path=ppt/slides/_rels/slide1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TT15_2017_TT-BLDTBXH_Tieu%20chi,%20tieu%20chuan.doc" TargetMode="External"/><Relationship Id="rId2" Type="http://schemas.openxmlformats.org/officeDocument/2006/relationships/hyperlink" Target="../TT28_2017_TT-BLDTBXH_KIEM%20DINH%20CLDT%20CS%20GDNN.doc" TargetMode="Externa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hyperlink" Target="../V&#259;n%20b&#7843;n-Kiem%20&#273;&#7883;nh%20CLGD/CV%20453%20HD%20danh%20gia%20TCTC%20truong%20TC,%20CD/CV%20453%20(25.3.2019)%20HD%20TRUONG.pd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file:///D:\1%20-%20D&#7841;y%20s&#432;%20pham\15-%20BD%20nha%20giao%20GDNN\1-Bai%20giang%205,8,9\THAM%20KHAO\Vlute\CHNH%20SACH%20CHAT%20LUONG-Vlute.pdf" TargetMode="External"/><Relationship Id="rId2" Type="http://schemas.openxmlformats.org/officeDocument/2006/relationships/image" Target="../media/image43.gif"/><Relationship Id="rId1" Type="http://schemas.openxmlformats.org/officeDocument/2006/relationships/slideLayout" Target="../slideLayouts/slideLayout2.xml"/><Relationship Id="rId5" Type="http://schemas.openxmlformats.org/officeDocument/2006/relationships/hyperlink" Target="file:///D:\1%20-%20D&#7841;y%20s&#432;%20pham\15-%20BD%20nha%20giao%20GDNN\1-Bai%20giang%205,8,9\THAM%20KHAO\Vlute\STCL%20SPKTVL%20-Vlute(2020).pdf" TargetMode="External"/><Relationship Id="rId4" Type="http://schemas.openxmlformats.org/officeDocument/2006/relationships/hyperlink" Target="file:///D:\1%20-%20D&#7841;y%20s&#432;%20pham\15-%20BD%20nha%20giao%20GDNN\1-Bai%20giang%205,8,9\THAM%20KHAO\Vlute\MTCL%20SPKTVL%20Vlute(2020).pdf"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gi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Tham%20kh&#7843;o/2-3378-ldtbxh-tcdn-12-09-2014_Muc%20chi%20cho%20hoat%20dong%20kiem%20dinh%20day%20nghe.doc" TargetMode="External"/><Relationship Id="rId7" Type="http://schemas.openxmlformats.org/officeDocument/2006/relationships/image" Target="../media/image53.png"/><Relationship Id="rId2" Type="http://schemas.openxmlformats.org/officeDocument/2006/relationships/hyperlink" Target="Tham%20kh&#7843;o/1-CV%201075%20HUONG%20DAN%20TDG%20(28.6.2016).doc" TargetMode="External"/><Relationship Id="rId1" Type="http://schemas.openxmlformats.org/officeDocument/2006/relationships/slideLayout" Target="../slideLayouts/slideLayout2.xml"/><Relationship Id="rId6" Type="http://schemas.openxmlformats.org/officeDocument/2006/relationships/hyperlink" Target="Tham%20kh&#7843;o/5-TT_42_BLDTBXH%20ve%20kiem%20dinh%20chat%20luong%20DN.PDF" TargetMode="External"/><Relationship Id="rId5" Type="http://schemas.openxmlformats.org/officeDocument/2006/relationships/hyperlink" Target="Tham%20kh&#7843;o/4-Dinh%20chinh%20thong%20tu%2015_%20Huong%20dan%20tu%20danh%20gia%20Q&#208;1229BL&#208;TBXH.pdf" TargetMode="External"/><Relationship Id="rId4" Type="http://schemas.openxmlformats.org/officeDocument/2006/relationships/hyperlink" Target="Tham%20kh&#7843;o/3-CV%201845%20%2024.7.2017,%20HD%20tu%20K&#272;.pdf" TargetMode="External"/></Relationships>
</file>

<file path=ppt/slides/_rels/slide5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V&#259;n%20b&#7843;n-Kiem%20&#273;&#7883;nh%20CLGD/CV%20453%20HD%20danh%20gia%20TCTC%20truong%20TC,%20CD/CV%20453%20(25.3.2019)%20HD%20TRUONG.pdf" TargetMode="External"/><Relationship Id="rId7" Type="http://schemas.openxmlformats.org/officeDocument/2006/relationships/hyperlink" Target="../V&#259;n%20b&#7843;n-Kiem%20&#273;&#7883;nh%20CLGD/Q&#272;%20496.KH%20kiem%20dinh%20CLGD,2020-2025.pdf" TargetMode="External"/><Relationship Id="rId2" Type="http://schemas.openxmlformats.org/officeDocument/2006/relationships/hyperlink" Target="../V&#259;n%20b&#7843;n-Kiem%20&#273;&#7883;nh%20CLGD/CV%20453%20HD%20danh%20gia%20TCTC%20truong%20TC,%20CD/Phu%20luc%20CV%20453%20%20(25.3.2019)%20HD%20TRUONG.pdf" TargetMode="External"/><Relationship Id="rId1" Type="http://schemas.openxmlformats.org/officeDocument/2006/relationships/slideLayout" Target="../slideLayouts/slideLayout2.xml"/><Relationship Id="rId6" Type="http://schemas.openxmlformats.org/officeDocument/2006/relationships/hyperlink" Target="../V&#259;n%20b&#7843;n-Kiem%20&#273;&#7883;nh%20CLGD/CV%20454%20HD%20danh%20gia%20TCTC%20CTDT/Phu%20luc%201%20CV%20454%20(25.3.2019)%20HD%20CTDT%20SO%20CAP.docx" TargetMode="External"/><Relationship Id="rId5" Type="http://schemas.openxmlformats.org/officeDocument/2006/relationships/hyperlink" Target="../V&#259;n%20b&#7843;n-Kiem%20&#273;&#7883;nh%20CLGD/CV%20454%20HD%20danh%20gia%20TCTC%20CTDT/Phu%20luc%202%20CV%20454%20(25.3.2019)%20HD%20CTDT%20TC,%20CD.docx" TargetMode="External"/><Relationship Id="rId4" Type="http://schemas.openxmlformats.org/officeDocument/2006/relationships/hyperlink" Target="../V&#259;n%20b&#7843;n-Kiem%20&#273;&#7883;nh%20CLGD/CV%20454%20HD%20danh%20gia%20TCTC%20CTDT/CV%20454%20(25.3.2019)%20HD%20CTDT.pdf"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11.png"/><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419366" y="1875169"/>
            <a:ext cx="9444251" cy="1676400"/>
          </a:xfrm>
        </p:spPr>
        <p:txBody>
          <a:bodyPr>
            <a:noAutofit/>
          </a:bodyPr>
          <a:lstStyle/>
          <a:p>
            <a:pPr>
              <a:lnSpc>
                <a:spcPct val="150000"/>
              </a:lnSpc>
              <a:spcBef>
                <a:spcPts val="600"/>
              </a:spcBef>
              <a:spcAft>
                <a:spcPts val="600"/>
              </a:spcAft>
            </a:pPr>
            <a:r>
              <a:rPr lang="en-US" altLang="en-US" sz="4000" b="1" dirty="0" err="1" smtClean="0">
                <a:solidFill>
                  <a:srgbClr val="0033CC"/>
                </a:solidFill>
                <a:latin typeface="Centery"/>
              </a:rPr>
              <a:t>Chuyên</a:t>
            </a:r>
            <a:r>
              <a:rPr lang="en-US" altLang="en-US" sz="4000" b="1" dirty="0" smtClean="0">
                <a:solidFill>
                  <a:srgbClr val="0033CC"/>
                </a:solidFill>
                <a:latin typeface="Centery"/>
              </a:rPr>
              <a:t> </a:t>
            </a:r>
            <a:r>
              <a:rPr lang="en-US" altLang="en-US" sz="4000" b="1" dirty="0" err="1" smtClean="0">
                <a:solidFill>
                  <a:srgbClr val="0033CC"/>
                </a:solidFill>
                <a:latin typeface="Centery"/>
              </a:rPr>
              <a:t>đề</a:t>
            </a:r>
            <a:r>
              <a:rPr lang="en-US" altLang="en-US" sz="4000" b="1" dirty="0" smtClean="0">
                <a:solidFill>
                  <a:srgbClr val="0033CC"/>
                </a:solidFill>
                <a:latin typeface="Centery"/>
              </a:rPr>
              <a:t> </a:t>
            </a:r>
            <a:r>
              <a:rPr lang="en-US" altLang="en-US" sz="4000" b="1" dirty="0">
                <a:solidFill>
                  <a:srgbClr val="0033CC"/>
                </a:solidFill>
                <a:latin typeface="Centery"/>
              </a:rPr>
              <a:t>9 </a:t>
            </a:r>
            <a:r>
              <a:rPr lang="en-US" altLang="en-US" sz="4000" b="1" dirty="0">
                <a:latin typeface="Centery"/>
              </a:rPr>
              <a:t/>
            </a:r>
            <a:br>
              <a:rPr lang="en-US" altLang="en-US" sz="4000" b="1" dirty="0">
                <a:latin typeface="Centery"/>
              </a:rPr>
            </a:br>
            <a:r>
              <a:rPr lang="en-US" altLang="en-US" sz="4800" b="1" dirty="0">
                <a:latin typeface="Centery"/>
              </a:rPr>
              <a:t>BẢO ĐẢM CHẤT LƯỢNG </a:t>
            </a:r>
            <a:br>
              <a:rPr lang="en-US" altLang="en-US" sz="4800" b="1" dirty="0">
                <a:latin typeface="Centery"/>
              </a:rPr>
            </a:br>
            <a:r>
              <a:rPr lang="en-US" altLang="en-US" sz="4800" b="1" dirty="0">
                <a:latin typeface="Centery"/>
              </a:rPr>
              <a:t>GIÁO DỤC NGHỀ NGHIỆP</a:t>
            </a:r>
          </a:p>
        </p:txBody>
      </p:sp>
      <p:sp>
        <p:nvSpPr>
          <p:cNvPr id="3" name="Rounded Rectangle 2"/>
          <p:cNvSpPr/>
          <p:nvPr/>
        </p:nvSpPr>
        <p:spPr>
          <a:xfrm>
            <a:off x="2265528" y="4715540"/>
            <a:ext cx="7997588" cy="180809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76" name="Subtitle 1"/>
          <p:cNvSpPr>
            <a:spLocks noGrp="1"/>
          </p:cNvSpPr>
          <p:nvPr>
            <p:ph type="subTitle" idx="1"/>
          </p:nvPr>
        </p:nvSpPr>
        <p:spPr>
          <a:xfrm>
            <a:off x="2279650" y="4797425"/>
            <a:ext cx="7920038" cy="452438"/>
          </a:xfrm>
        </p:spPr>
        <p:txBody>
          <a:bodyPr>
            <a:noAutofit/>
          </a:bodyPr>
          <a:lstStyle/>
          <a:p>
            <a:r>
              <a:rPr lang="en-US" altLang="en-US" sz="3200" b="1" dirty="0">
                <a:solidFill>
                  <a:srgbClr val="0033CC"/>
                </a:solidFill>
              </a:rPr>
              <a:t>TÀI LIỆU BỒI DƯỠNG THEO TCCDNN</a:t>
            </a:r>
          </a:p>
          <a:p>
            <a:r>
              <a:rPr lang="en-US" altLang="en-US" sz="3200" b="1" dirty="0">
                <a:solidFill>
                  <a:srgbClr val="0033CC"/>
                </a:solidFill>
              </a:rPr>
              <a:t>GIẢNG VIÊN GDNN CHÍNH (HẠNG II)</a:t>
            </a:r>
          </a:p>
          <a:p>
            <a:r>
              <a:rPr lang="en-US" altLang="en-US" sz="3200" b="1" dirty="0">
                <a:solidFill>
                  <a:srgbClr val="0033CC"/>
                </a:solidFill>
              </a:rPr>
              <a:t> (</a:t>
            </a:r>
            <a:r>
              <a:rPr lang="nl-NL" altLang="en-US" sz="3200" b="1" dirty="0">
                <a:solidFill>
                  <a:srgbClr val="0033CC"/>
                </a:solidFill>
              </a:rPr>
              <a:t>Mã số: V.09.02.02)</a:t>
            </a:r>
            <a:endParaRPr lang="en-US" altLang="en-US" sz="3200" b="1" dirty="0">
              <a:solidFill>
                <a:srgbClr val="0033CC"/>
              </a:solidFill>
            </a:endParaRPr>
          </a:p>
        </p:txBody>
      </p:sp>
      <p:pic>
        <p:nvPicPr>
          <p:cNvPr id="307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4027" y="579037"/>
            <a:ext cx="596284" cy="59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225988" y="6168790"/>
            <a:ext cx="856777" cy="582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5150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53922" y="2986907"/>
            <a:ext cx="4751343" cy="2862322"/>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Các</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bên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liên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quan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bên</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trong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bên</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ngoài</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62866" y="479341"/>
            <a:ext cx="516176" cy="516176"/>
          </a:xfrm>
          <a:prstGeom prst="rect">
            <a:avLst/>
          </a:prstGeom>
        </p:spPr>
      </p:pic>
      <p:sp>
        <p:nvSpPr>
          <p:cNvPr id="9" name="Action Button: Forward or Next 8">
            <a:hlinkClick r:id="" action="ppaction://customshow?id=6&amp;return=true" highlightClick="1"/>
          </p:cNvPr>
          <p:cNvSpPr/>
          <p:nvPr/>
        </p:nvSpPr>
        <p:spPr>
          <a:xfrm>
            <a:off x="4985234" y="5210670"/>
            <a:ext cx="432928" cy="371264"/>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a:xfrm>
            <a:off x="2192741" y="211283"/>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rgbClr val="0033CC"/>
                </a:solidFill>
              </a:rPr>
              <a:t>NỘI DUNG TRAO ĐỔI</a:t>
            </a:r>
            <a:endParaRPr lang="en-US" sz="5400" b="1" dirty="0">
              <a:solidFill>
                <a:srgbClr val="0033CC"/>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039732" y="1132367"/>
            <a:ext cx="5488982" cy="45719"/>
          </a:xfrm>
          <a:prstGeom prst="rect">
            <a:avLst/>
          </a:prstGeom>
        </p:spPr>
      </p:pic>
      <p:pic>
        <p:nvPicPr>
          <p:cNvPr id="12" name="Picture 11"/>
          <p:cNvPicPr>
            <a:picLocks noChangeAspect="1"/>
          </p:cNvPicPr>
          <p:nvPr/>
        </p:nvPicPr>
        <p:blipFill>
          <a:blip r:embed="rId4"/>
          <a:stretch>
            <a:fillRect/>
          </a:stretch>
        </p:blipFill>
        <p:spPr>
          <a:xfrm>
            <a:off x="6037808" y="1719619"/>
            <a:ext cx="6004066" cy="2797790"/>
          </a:xfrm>
          <a:prstGeom prst="rect">
            <a:avLst/>
          </a:prstGeom>
        </p:spPr>
      </p:pic>
    </p:spTree>
    <p:extLst>
      <p:ext uri="{BB962C8B-B14F-4D97-AF65-F5344CB8AC3E}">
        <p14:creationId xmlns:p14="http://schemas.microsoft.com/office/powerpoint/2010/main" val="20582175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1537647" y="1270851"/>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rgbClr val="002060"/>
                </a:solidFill>
              </a:rPr>
              <a:t>CHUYÊN ĐỀ 9</a:t>
            </a:r>
            <a:endParaRPr lang="en-US" sz="4000" dirty="0">
              <a:solidFill>
                <a:srgbClr val="002060"/>
              </a:solidFill>
            </a:endParaRPr>
          </a:p>
        </p:txBody>
      </p:sp>
      <p:sp>
        <p:nvSpPr>
          <p:cNvPr id="7" name="Rectangle 6"/>
          <p:cNvSpPr/>
          <p:nvPr/>
        </p:nvSpPr>
        <p:spPr>
          <a:xfrm>
            <a:off x="1621129" y="2383913"/>
            <a:ext cx="6352103" cy="3990836"/>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Tiêu</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chí,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tiêu</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chuẩn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&amp;</a:t>
            </a:r>
          </a:p>
          <a:p>
            <a:pPr defTabSz="463550">
              <a:lnSpc>
                <a:spcPct val="150000"/>
              </a:lnSpc>
              <a:spcAft>
                <a:spcPts val="800"/>
              </a:spcAft>
              <a:buClr>
                <a:srgbClr val="0033CC"/>
              </a:buClr>
            </a:pP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Mục</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đích</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sử</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dụng</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a:p>
            <a:pPr marL="463550" indent="-463550" defTabSz="463550">
              <a:lnSpc>
                <a:spcPct val="150000"/>
              </a:lnSpc>
              <a:spcAft>
                <a:spcPts val="800"/>
              </a:spcAft>
              <a:buClr>
                <a:srgbClr val="0033CC"/>
              </a:buClr>
              <a:buFont typeface="Wingdings" panose="05000000000000000000" pitchFamily="2" charset="2"/>
              <a:buChar char="§"/>
            </a:pP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Chủ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thê</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&amp;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đối</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tượng</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ĐBCL GDNN</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66060" y="274623"/>
            <a:ext cx="503299" cy="503299"/>
          </a:xfrm>
          <a:prstGeom prst="rect">
            <a:avLst/>
          </a:prstGeom>
        </p:spPr>
      </p:pic>
      <p:sp>
        <p:nvSpPr>
          <p:cNvPr id="2" name="Action Button: Forward or Next 1">
            <a:hlinkClick r:id="" action="ppaction://customshow?id=7&amp;return=true" highlightClick="1"/>
          </p:cNvPr>
          <p:cNvSpPr/>
          <p:nvPr/>
        </p:nvSpPr>
        <p:spPr>
          <a:xfrm>
            <a:off x="7560977" y="2845973"/>
            <a:ext cx="416879" cy="344664"/>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Forward or Next 9">
            <a:hlinkClick r:id="" action="ppaction://customshow?id=12&amp;return=true" highlightClick="1"/>
          </p:cNvPr>
          <p:cNvSpPr/>
          <p:nvPr/>
        </p:nvSpPr>
        <p:spPr>
          <a:xfrm>
            <a:off x="6828783" y="3843859"/>
            <a:ext cx="433086" cy="354612"/>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a:off x="1551295" y="0"/>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rgbClr val="0033CC"/>
                </a:solidFill>
              </a:rPr>
              <a:t>NỘI DUNG TRAO ĐỔI</a:t>
            </a:r>
            <a:endParaRPr lang="en-US" sz="5400" b="1" dirty="0">
              <a:solidFill>
                <a:srgbClr val="0033CC"/>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425583" y="982242"/>
            <a:ext cx="5488982" cy="45719"/>
          </a:xfrm>
          <a:prstGeom prst="rect">
            <a:avLst/>
          </a:prstGeom>
        </p:spPr>
      </p:pic>
      <p:pic>
        <p:nvPicPr>
          <p:cNvPr id="6" name="Picture 5"/>
          <p:cNvPicPr>
            <a:picLocks noChangeAspect="1"/>
          </p:cNvPicPr>
          <p:nvPr/>
        </p:nvPicPr>
        <p:blipFill>
          <a:blip r:embed="rId4"/>
          <a:stretch>
            <a:fillRect/>
          </a:stretch>
        </p:blipFill>
        <p:spPr>
          <a:xfrm>
            <a:off x="7997588" y="1798016"/>
            <a:ext cx="4194412" cy="2872667"/>
          </a:xfrm>
          <a:prstGeom prst="rect">
            <a:avLst/>
          </a:prstGeom>
        </p:spPr>
      </p:pic>
    </p:spTree>
    <p:extLst>
      <p:ext uri="{BB962C8B-B14F-4D97-AF65-F5344CB8AC3E}">
        <p14:creationId xmlns:p14="http://schemas.microsoft.com/office/powerpoint/2010/main" val="768386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26825" y="6275388"/>
            <a:ext cx="765175"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168397" y="2478437"/>
            <a:ext cx="10300730" cy="2953437"/>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ĐBCL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bên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trong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a:t>
            </a:r>
          </a:p>
          <a:p>
            <a:pPr marL="571500" indent="-571500" defTabSz="463550">
              <a:lnSpc>
                <a:spcPct val="150000"/>
              </a:lnSpc>
              <a:spcAft>
                <a:spcPts val="800"/>
              </a:spcAft>
              <a:buClr>
                <a:srgbClr val="0033CC"/>
              </a:buClr>
              <a:buFont typeface="Courier New" panose="02070309020205020404" pitchFamily="49" charset="0"/>
              <a:buChar char="o"/>
            </a:pP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Tài</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liệu</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p>
          <a:p>
            <a:pPr marL="571500" indent="-571500" defTabSz="463550">
              <a:lnSpc>
                <a:spcPct val="150000"/>
              </a:lnSpc>
              <a:spcAft>
                <a:spcPts val="800"/>
              </a:spcAft>
              <a:buClr>
                <a:srgbClr val="0033CC"/>
              </a:buClr>
              <a:buFont typeface="Courier New" panose="02070309020205020404" pitchFamily="49" charset="0"/>
              <a:buChar char="o"/>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Cách</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xây</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dựng</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30603" y="533931"/>
            <a:ext cx="461585" cy="461585"/>
          </a:xfrm>
          <a:prstGeom prst="rect">
            <a:avLst/>
          </a:prstGeom>
        </p:spPr>
      </p:pic>
      <p:sp>
        <p:nvSpPr>
          <p:cNvPr id="3" name="Action Button: Forward or Next 2">
            <a:hlinkClick r:id="" action="ppaction://customshow?id=9&amp;return=true" highlightClick="1"/>
          </p:cNvPr>
          <p:cNvSpPr/>
          <p:nvPr/>
        </p:nvSpPr>
        <p:spPr>
          <a:xfrm>
            <a:off x="6708293" y="4954138"/>
            <a:ext cx="429489" cy="390612"/>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Forward or Next 8">
            <a:hlinkClick r:id="" action="ppaction://customshow?id=8&amp;return=true" highlightClick="1"/>
          </p:cNvPr>
          <p:cNvSpPr/>
          <p:nvPr/>
        </p:nvSpPr>
        <p:spPr>
          <a:xfrm>
            <a:off x="4829252" y="3964791"/>
            <a:ext cx="425137" cy="347902"/>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a:xfrm>
            <a:off x="1810603" y="238579"/>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rgbClr val="0033CC"/>
                </a:solidFill>
              </a:rPr>
              <a:t>NỘI DUNG TRAO ĐỔI</a:t>
            </a:r>
            <a:endParaRPr lang="en-US" sz="5400" b="1" dirty="0">
              <a:solidFill>
                <a:srgbClr val="0033CC"/>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616651" y="1159662"/>
            <a:ext cx="5488982" cy="45719"/>
          </a:xfrm>
          <a:prstGeom prst="rect">
            <a:avLst/>
          </a:prstGeom>
        </p:spPr>
      </p:pic>
      <p:pic>
        <p:nvPicPr>
          <p:cNvPr id="4" name="Picture 3"/>
          <p:cNvPicPr>
            <a:picLocks noChangeAspect="1"/>
          </p:cNvPicPr>
          <p:nvPr/>
        </p:nvPicPr>
        <p:blipFill>
          <a:blip r:embed="rId5"/>
          <a:stretch>
            <a:fillRect/>
          </a:stretch>
        </p:blipFill>
        <p:spPr>
          <a:xfrm>
            <a:off x="7582539" y="1787856"/>
            <a:ext cx="4191034" cy="3099117"/>
          </a:xfrm>
          <a:prstGeom prst="rect">
            <a:avLst/>
          </a:prstGeom>
        </p:spPr>
      </p:pic>
    </p:spTree>
    <p:extLst>
      <p:ext uri="{BB962C8B-B14F-4D97-AF65-F5344CB8AC3E}">
        <p14:creationId xmlns:p14="http://schemas.microsoft.com/office/powerpoint/2010/main" val="17427537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607800" y="6273800"/>
            <a:ext cx="584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ubtitle 2"/>
          <p:cNvSpPr txBox="1">
            <a:spLocks/>
          </p:cNvSpPr>
          <p:nvPr/>
        </p:nvSpPr>
        <p:spPr>
          <a:xfrm>
            <a:off x="1537647" y="1461920"/>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rgbClr val="002060"/>
                </a:solidFill>
              </a:rPr>
              <a:t>CHUYÊN ĐỀ 9</a:t>
            </a:r>
            <a:endParaRPr lang="en-US" sz="4000" dirty="0">
              <a:solidFill>
                <a:srgbClr val="002060"/>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83357" y="586084"/>
            <a:ext cx="538566" cy="538566"/>
          </a:xfrm>
          <a:prstGeom prst="rect">
            <a:avLst/>
          </a:prstGeom>
        </p:spPr>
      </p:pic>
      <p:sp>
        <p:nvSpPr>
          <p:cNvPr id="3" name="Rectangle 2"/>
          <p:cNvSpPr/>
          <p:nvPr/>
        </p:nvSpPr>
        <p:spPr>
          <a:xfrm>
            <a:off x="1353818" y="3095985"/>
            <a:ext cx="8834583" cy="3067506"/>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Quy</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trình</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ĐBCL: </a:t>
            </a:r>
          </a:p>
          <a:p>
            <a:pPr marL="914400" indent="-450850" defTabSz="463550">
              <a:lnSpc>
                <a:spcPct val="150000"/>
              </a:lnSpc>
              <a:spcAft>
                <a:spcPts val="800"/>
              </a:spcAft>
              <a:buClr>
                <a:srgbClr val="0033CC"/>
              </a:buClr>
              <a:buFont typeface="Courier New" panose="02070309020205020404" pitchFamily="49" charset="0"/>
              <a:buChar char="o"/>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Các</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bước</a:t>
            </a:r>
            <a:endPar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endParaRPr>
          </a:p>
          <a:p>
            <a:pPr marL="914400" indent="-450850" defTabSz="463550">
              <a:lnSpc>
                <a:spcPct val="150000"/>
              </a:lnSpc>
              <a:spcAft>
                <a:spcPts val="800"/>
              </a:spcAft>
              <a:buClr>
                <a:srgbClr val="0033CC"/>
              </a:buClr>
              <a:buFont typeface="Courier New" panose="02070309020205020404" pitchFamily="49" charset="0"/>
              <a:buChar char="o"/>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Nội</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dung</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sp>
        <p:nvSpPr>
          <p:cNvPr id="2" name="Action Button: Forward or Next 1">
            <a:hlinkClick r:id="" action="ppaction://customshow?id=10&amp;return=true" highlightClick="1"/>
          </p:cNvPr>
          <p:cNvSpPr/>
          <p:nvPr/>
        </p:nvSpPr>
        <p:spPr>
          <a:xfrm>
            <a:off x="5081728" y="4503761"/>
            <a:ext cx="445615" cy="380491"/>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Forward or Next 8">
            <a:hlinkClick r:id="" action="ppaction://customshow?id=11&amp;return=true" highlightClick="1"/>
          </p:cNvPr>
          <p:cNvSpPr/>
          <p:nvPr/>
        </p:nvSpPr>
        <p:spPr>
          <a:xfrm>
            <a:off x="5064476" y="5513697"/>
            <a:ext cx="421924" cy="349058"/>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a:xfrm>
            <a:off x="1524000" y="306817"/>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316401" y="1255197"/>
            <a:ext cx="5488982" cy="45719"/>
          </a:xfrm>
          <a:prstGeom prst="rect">
            <a:avLst/>
          </a:prstGeom>
        </p:spPr>
      </p:pic>
      <p:pic>
        <p:nvPicPr>
          <p:cNvPr id="4" name="Picture 3"/>
          <p:cNvPicPr>
            <a:picLocks noChangeAspect="1"/>
          </p:cNvPicPr>
          <p:nvPr/>
        </p:nvPicPr>
        <p:blipFill>
          <a:blip r:embed="rId5"/>
          <a:stretch>
            <a:fillRect/>
          </a:stretch>
        </p:blipFill>
        <p:spPr>
          <a:xfrm>
            <a:off x="6493627" y="2475498"/>
            <a:ext cx="4172532" cy="4172532"/>
          </a:xfrm>
          <a:prstGeom prst="rect">
            <a:avLst/>
          </a:prstGeom>
        </p:spPr>
      </p:pic>
    </p:spTree>
    <p:extLst>
      <p:ext uri="{BB962C8B-B14F-4D97-AF65-F5344CB8AC3E}">
        <p14:creationId xmlns:p14="http://schemas.microsoft.com/office/powerpoint/2010/main" val="26124984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30285" y="1480301"/>
            <a:ext cx="5810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ubtitle 2"/>
          <p:cNvSpPr txBox="1">
            <a:spLocks/>
          </p:cNvSpPr>
          <p:nvPr/>
        </p:nvSpPr>
        <p:spPr>
          <a:xfrm>
            <a:off x="1455760" y="1434624"/>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rgbClr val="002060"/>
                </a:solidFill>
              </a:rPr>
              <a:t>CHUYÊN ĐỀ 9</a:t>
            </a:r>
            <a:endParaRPr lang="en-US" sz="4000" dirty="0">
              <a:solidFill>
                <a:srgbClr val="002060"/>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56062" y="452045"/>
            <a:ext cx="443032" cy="443032"/>
          </a:xfrm>
          <a:prstGeom prst="rect">
            <a:avLst/>
          </a:prstGeom>
        </p:spPr>
      </p:pic>
      <p:sp>
        <p:nvSpPr>
          <p:cNvPr id="2" name="Rectangle 1"/>
          <p:cNvSpPr/>
          <p:nvPr/>
        </p:nvSpPr>
        <p:spPr>
          <a:xfrm>
            <a:off x="1773267" y="3361347"/>
            <a:ext cx="3931498" cy="1938992"/>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Trình</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bày</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Báo</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cáo</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TĐG</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sp>
        <p:nvSpPr>
          <p:cNvPr id="3" name="Action Button: Forward or Next 2">
            <a:hlinkClick r:id="" action="ppaction://customshow?id=2&amp;return=true" highlightClick="1"/>
          </p:cNvPr>
          <p:cNvSpPr/>
          <p:nvPr/>
        </p:nvSpPr>
        <p:spPr>
          <a:xfrm>
            <a:off x="4847500" y="3776497"/>
            <a:ext cx="365944" cy="345127"/>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txBox="1">
            <a:spLocks/>
          </p:cNvSpPr>
          <p:nvPr/>
        </p:nvSpPr>
        <p:spPr>
          <a:xfrm>
            <a:off x="1537648" y="156692"/>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rgbClr val="0033CC"/>
                </a:solidFill>
              </a:rPr>
              <a:t>NỘI DUNG TRAO ĐỔI</a:t>
            </a:r>
            <a:endParaRPr lang="en-US" sz="5400" b="1" dirty="0">
              <a:solidFill>
                <a:srgbClr val="0033CC"/>
              </a:solidFill>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370992" y="1146015"/>
            <a:ext cx="5488982" cy="45719"/>
          </a:xfrm>
          <a:prstGeom prst="rect">
            <a:avLst/>
          </a:prstGeom>
        </p:spPr>
      </p:pic>
      <p:pic>
        <p:nvPicPr>
          <p:cNvPr id="5" name="Picture 4"/>
          <p:cNvPicPr>
            <a:picLocks noChangeAspect="1"/>
          </p:cNvPicPr>
          <p:nvPr/>
        </p:nvPicPr>
        <p:blipFill>
          <a:blip r:embed="rId5"/>
          <a:stretch>
            <a:fillRect/>
          </a:stretch>
        </p:blipFill>
        <p:spPr>
          <a:xfrm>
            <a:off x="6519578" y="3144315"/>
            <a:ext cx="4125676" cy="2745450"/>
          </a:xfrm>
          <a:prstGeom prst="rect">
            <a:avLst/>
          </a:prstGeom>
        </p:spPr>
      </p:pic>
    </p:spTree>
    <p:extLst>
      <p:ext uri="{BB962C8B-B14F-4D97-AF65-F5344CB8AC3E}">
        <p14:creationId xmlns:p14="http://schemas.microsoft.com/office/powerpoint/2010/main" val="1569821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04438" y="1792827"/>
            <a:ext cx="5810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427336" y="3395875"/>
            <a:ext cx="6092580" cy="2862322"/>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Theo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anh</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chị</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làm</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sao</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đê</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có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được</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bản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báo</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cáo</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TĐG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tốt</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sp>
        <p:nvSpPr>
          <p:cNvPr id="8" name="Subtitle 2"/>
          <p:cNvSpPr txBox="1">
            <a:spLocks/>
          </p:cNvSpPr>
          <p:nvPr/>
        </p:nvSpPr>
        <p:spPr>
          <a:xfrm>
            <a:off x="1523999" y="1748523"/>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rgbClr val="002060"/>
                </a:solidFill>
              </a:rPr>
              <a:t>CHUYÊN ĐỀ 9</a:t>
            </a:r>
            <a:endParaRPr lang="en-US" sz="4000" dirty="0">
              <a:solidFill>
                <a:srgbClr val="002060"/>
              </a:soli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87823" y="656762"/>
            <a:ext cx="435060" cy="435060"/>
          </a:xfrm>
          <a:prstGeom prst="rect">
            <a:avLst/>
          </a:prstGeom>
        </p:spPr>
      </p:pic>
      <p:sp>
        <p:nvSpPr>
          <p:cNvPr id="11" name="Title 1"/>
          <p:cNvSpPr txBox="1">
            <a:spLocks/>
          </p:cNvSpPr>
          <p:nvPr/>
        </p:nvSpPr>
        <p:spPr>
          <a:xfrm>
            <a:off x="1524000" y="306817"/>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357344" y="1418970"/>
            <a:ext cx="5488982" cy="45719"/>
          </a:xfrm>
          <a:prstGeom prst="rect">
            <a:avLst/>
          </a:prstGeom>
        </p:spPr>
      </p:pic>
      <p:pic>
        <p:nvPicPr>
          <p:cNvPr id="3" name="Picture 2"/>
          <p:cNvPicPr>
            <a:picLocks noChangeAspect="1"/>
          </p:cNvPicPr>
          <p:nvPr/>
        </p:nvPicPr>
        <p:blipFill>
          <a:blip r:embed="rId5"/>
          <a:stretch>
            <a:fillRect/>
          </a:stretch>
        </p:blipFill>
        <p:spPr>
          <a:xfrm>
            <a:off x="7219382" y="3133866"/>
            <a:ext cx="4932084" cy="2761967"/>
          </a:xfrm>
          <a:prstGeom prst="rect">
            <a:avLst/>
          </a:prstGeom>
        </p:spPr>
      </p:pic>
    </p:spTree>
    <p:extLst>
      <p:ext uri="{BB962C8B-B14F-4D97-AF65-F5344CB8AC3E}">
        <p14:creationId xmlns:p14="http://schemas.microsoft.com/office/powerpoint/2010/main" val="17702332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1564942" y="1612046"/>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rgbClr val="002060"/>
                </a:solidFill>
              </a:rPr>
              <a:t>CHUYÊN ĐỀ 9</a:t>
            </a:r>
            <a:endParaRPr lang="en-US" sz="4000" dirty="0">
              <a:solidFill>
                <a:srgbClr val="002060"/>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42413" y="615817"/>
            <a:ext cx="503299" cy="503299"/>
          </a:xfrm>
          <a:prstGeom prst="rect">
            <a:avLst/>
          </a:prstGeom>
        </p:spPr>
      </p:pic>
      <p:sp>
        <p:nvSpPr>
          <p:cNvPr id="2" name="Rectangle 1"/>
          <p:cNvSpPr/>
          <p:nvPr/>
        </p:nvSpPr>
        <p:spPr>
          <a:xfrm>
            <a:off x="597551" y="2758014"/>
            <a:ext cx="11417643" cy="3785652"/>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Những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bô</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phận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nào</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trong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CS GDNN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tham</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gia</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vào</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ĐBCL?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Trong</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các</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BP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đó</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BP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nào</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đóng</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vai</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trò</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tham</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mưu</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BGH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các</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thủ</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tục</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quy</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trình</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a:t>
            </a:r>
          </a:p>
        </p:txBody>
      </p:sp>
      <p:sp>
        <p:nvSpPr>
          <p:cNvPr id="8" name="Title 1"/>
          <p:cNvSpPr txBox="1">
            <a:spLocks/>
          </p:cNvSpPr>
          <p:nvPr/>
        </p:nvSpPr>
        <p:spPr>
          <a:xfrm>
            <a:off x="1524000" y="306817"/>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357344" y="1418970"/>
            <a:ext cx="5488982" cy="45719"/>
          </a:xfrm>
          <a:prstGeom prst="rect">
            <a:avLst/>
          </a:prstGeom>
        </p:spPr>
      </p:pic>
      <p:sp>
        <p:nvSpPr>
          <p:cNvPr id="3" name="Action Button: Home 2">
            <a:hlinkClick r:id="" action="ppaction://hlinkshowjump?jump=firstslide" highlightClick="1"/>
          </p:cNvPr>
          <p:cNvSpPr/>
          <p:nvPr/>
        </p:nvSpPr>
        <p:spPr>
          <a:xfrm>
            <a:off x="11300346" y="6182436"/>
            <a:ext cx="750627" cy="54591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8620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ChangeArrowheads="1"/>
          </p:cNvSpPr>
          <p:nvPr/>
        </p:nvSpPr>
        <p:spPr bwMode="auto">
          <a:xfrm>
            <a:off x="2183641" y="222535"/>
            <a:ext cx="71342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04863" indent="-804863">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spcAft>
                <a:spcPts val="600"/>
              </a:spcAft>
              <a:buClrTx/>
              <a:buNone/>
            </a:pPr>
            <a:r>
              <a:rPr lang="en-US" altLang="en-US" sz="2800" b="1" dirty="0" smtClean="0">
                <a:solidFill>
                  <a:srgbClr val="0070C0"/>
                </a:solidFill>
                <a:cs typeface="Times New Roman" panose="02020603050405020304" pitchFamily="18" charset="0"/>
              </a:rPr>
              <a:t>MỘT SỐ QUAN NIỆM VỀ C</a:t>
            </a:r>
            <a:r>
              <a:rPr lang="vi-VN" altLang="en-US" sz="2800" b="1" dirty="0" smtClean="0">
                <a:solidFill>
                  <a:srgbClr val="0070C0"/>
                </a:solidFill>
                <a:cs typeface="Times New Roman" panose="02020603050405020304" pitchFamily="18" charset="0"/>
              </a:rPr>
              <a:t>HẤT LƯỢNG</a:t>
            </a:r>
            <a:endParaRPr lang="en-US" altLang="en-US" sz="2800" b="1" dirty="0">
              <a:solidFill>
                <a:srgbClr val="0070C0"/>
              </a:solidFill>
              <a:cs typeface="Times New Roman" panose="02020603050405020304" pitchFamily="18" charset="0"/>
            </a:endParaRPr>
          </a:p>
        </p:txBody>
      </p:sp>
      <p:sp>
        <p:nvSpPr>
          <p:cNvPr id="28676" name="Rectangle 5"/>
          <p:cNvSpPr>
            <a:spLocks noChangeArrowheads="1"/>
          </p:cNvSpPr>
          <p:nvPr/>
        </p:nvSpPr>
        <p:spPr bwMode="auto">
          <a:xfrm>
            <a:off x="515275" y="1063956"/>
            <a:ext cx="86560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400" b="1" dirty="0">
                <a:cs typeface="Times New Roman" panose="02020603050405020304" pitchFamily="18" charset="0"/>
              </a:rPr>
              <a:t>Green </a:t>
            </a:r>
            <a:r>
              <a:rPr lang="en-US" altLang="en-US" sz="2400" b="1" dirty="0" err="1">
                <a:cs typeface="Times New Roman" panose="02020603050405020304" pitchFamily="18" charset="0"/>
              </a:rPr>
              <a:t>và</a:t>
            </a:r>
            <a:r>
              <a:rPr lang="en-US" altLang="en-US" sz="2400" b="1" dirty="0">
                <a:cs typeface="Times New Roman" panose="02020603050405020304" pitchFamily="18" charset="0"/>
              </a:rPr>
              <a:t> Harvey (1993) </a:t>
            </a:r>
            <a:r>
              <a:rPr lang="en-US" altLang="en-US" sz="2400" b="1" dirty="0" err="1">
                <a:cs typeface="Times New Roman" panose="02020603050405020304" pitchFamily="18" charset="0"/>
              </a:rPr>
              <a:t>đã</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xác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định</a:t>
            </a:r>
            <a:r>
              <a:rPr lang="en-US" altLang="en-US" sz="2400" b="1" dirty="0">
                <a:cs typeface="Times New Roman" panose="02020603050405020304" pitchFamily="18" charset="0"/>
              </a:rPr>
              <a:t> 5 PP </a:t>
            </a:r>
            <a:r>
              <a:rPr lang="en-US" altLang="en-US" sz="2400" b="1" dirty="0" err="1">
                <a:cs typeface="Times New Roman" panose="02020603050405020304" pitchFamily="18" charset="0"/>
              </a:rPr>
              <a:t>khác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nhau</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để</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xác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định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chất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lượng</a:t>
            </a:r>
            <a:r>
              <a:rPr lang="en-US" altLang="en-US" sz="2400" b="1" dirty="0">
                <a:solidFill>
                  <a:schemeClr val="tx2"/>
                </a:solidFill>
                <a:cs typeface="Times New Roman" panose="02020603050405020304" pitchFamily="18" charset="0"/>
              </a:rPr>
              <a:t>. </a:t>
            </a:r>
            <a:r>
              <a:rPr lang="en-US" altLang="en-US" sz="2400" b="1" dirty="0">
                <a:cs typeface="Times New Roman" panose="02020603050405020304" pitchFamily="18" charset="0"/>
              </a:rPr>
              <a:t>Theo </a:t>
            </a:r>
            <a:r>
              <a:rPr lang="en-US" altLang="en-US" sz="2400" b="1" dirty="0" err="1">
                <a:cs typeface="Times New Roman" panose="02020603050405020304" pitchFamily="18" charset="0"/>
              </a:rPr>
              <a:t>đó</a:t>
            </a:r>
            <a:r>
              <a:rPr lang="en-US" altLang="en-US" sz="2400" b="1" dirty="0">
                <a:cs typeface="Times New Roman" panose="02020603050405020304" pitchFamily="18" charset="0"/>
              </a:rPr>
              <a:t>, </a:t>
            </a:r>
            <a:r>
              <a:rPr lang="vi-VN" altLang="en-US" sz="2400" b="1" dirty="0" smtClean="0">
                <a:solidFill>
                  <a:srgbClr val="0000FF"/>
                </a:solidFill>
                <a:cs typeface="Times New Roman" panose="02020603050405020304" pitchFamily="18" charset="0"/>
              </a:rPr>
              <a:t>chất lượng</a:t>
            </a:r>
            <a:r>
              <a:rPr lang="en-US" altLang="en-US" sz="2400" b="1" dirty="0" smtClean="0">
                <a:solidFill>
                  <a:srgbClr val="0000FF"/>
                </a:solidFill>
                <a:cs typeface="Times New Roman" panose="02020603050405020304" pitchFamily="18" charset="0"/>
              </a:rPr>
              <a:t> </a:t>
            </a:r>
            <a:r>
              <a:rPr lang="en-US" altLang="en-US" sz="2400" b="1" dirty="0" err="1">
                <a:cs typeface="Times New Roman" panose="02020603050405020304" pitchFamily="18" charset="0"/>
              </a:rPr>
              <a:t>được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hiểu</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là</a:t>
            </a:r>
            <a:r>
              <a:rPr lang="en-US" altLang="en-US" sz="2400" b="1" dirty="0">
                <a:cs typeface="Times New Roman" panose="02020603050405020304" pitchFamily="18" charset="0"/>
              </a:rPr>
              <a:t>:</a:t>
            </a:r>
          </a:p>
        </p:txBody>
      </p:sp>
      <p:sp>
        <p:nvSpPr>
          <p:cNvPr id="28677" name="Rectangle 6"/>
          <p:cNvSpPr>
            <a:spLocks noChangeArrowheads="1"/>
          </p:cNvSpPr>
          <p:nvPr/>
        </p:nvSpPr>
        <p:spPr bwMode="auto">
          <a:xfrm>
            <a:off x="813179" y="2498087"/>
            <a:ext cx="10609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Tx/>
              <a:buFont typeface="Wingdings" panose="05000000000000000000" pitchFamily="2" charset="2"/>
              <a:buChar char="§"/>
            </a:pPr>
            <a:r>
              <a:rPr lang="en-US" altLang="en-US" sz="2400" b="1" dirty="0" err="1">
                <a:cs typeface="Times New Roman" panose="02020603050405020304" pitchFamily="18" charset="0"/>
              </a:rPr>
              <a:t>Sự</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xuất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sắc</a:t>
            </a:r>
            <a:r>
              <a:rPr lang="en-US" altLang="en-US" sz="2400" b="1" dirty="0">
                <a:cs typeface="Times New Roman" panose="02020603050405020304" pitchFamily="18" charset="0"/>
              </a:rPr>
              <a:t> </a:t>
            </a:r>
            <a:r>
              <a:rPr lang="en-US" altLang="en-US" sz="2400" i="1" dirty="0">
                <a:cs typeface="Times New Roman" panose="02020603050405020304" pitchFamily="18" charset="0"/>
              </a:rPr>
              <a:t>(</a:t>
            </a:r>
            <a:r>
              <a:rPr lang="en-US" altLang="en-US" sz="2400" i="1" dirty="0" err="1">
                <a:cs typeface="Times New Roman" panose="02020603050405020304" pitchFamily="18" charset="0"/>
              </a:rPr>
              <a:t>vượt</a:t>
            </a:r>
            <a:r>
              <a:rPr lang="en-US" altLang="en-US" sz="2400" i="1" dirty="0">
                <a:cs typeface="Times New Roman" panose="02020603050405020304" pitchFamily="18" charset="0"/>
              </a:rPr>
              <a:t> 1 TC </a:t>
            </a:r>
            <a:r>
              <a:rPr lang="en-US" altLang="en-US" sz="2400" i="1" dirty="0" err="1">
                <a:cs typeface="Times New Roman" panose="02020603050405020304" pitchFamily="18" charset="0"/>
              </a:rPr>
              <a:t>bắt</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buộc</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và</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đạt</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tiêu</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chuẩn</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cao</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hơn</a:t>
            </a:r>
            <a:r>
              <a:rPr lang="en-US" altLang="en-US" sz="2400" i="1" dirty="0" smtClean="0">
                <a:cs typeface="Times New Roman" panose="02020603050405020304" pitchFamily="18" charset="0"/>
              </a:rPr>
              <a:t>);</a:t>
            </a:r>
            <a:endParaRPr lang="en-US" altLang="en-US" sz="2400" i="1" dirty="0">
              <a:cs typeface="Times New Roman" panose="02020603050405020304" pitchFamily="18" charset="0"/>
            </a:endParaRPr>
          </a:p>
        </p:txBody>
      </p:sp>
      <p:pic>
        <p:nvPicPr>
          <p:cNvPr id="2867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72838" y="6181726"/>
            <a:ext cx="868362"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838579" y="6038503"/>
            <a:ext cx="6096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Sự</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thay</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đổi</a:t>
            </a:r>
            <a:r>
              <a:rPr lang="en-US" altLang="en-US" sz="2400" b="1" dirty="0">
                <a:latin typeface="Arial" panose="020B0604020202020204" pitchFamily="34" charset="0"/>
                <a:cs typeface="Times New Roman" panose="02020603050405020304" pitchFamily="18" charset="0"/>
              </a:rPr>
              <a:t> </a:t>
            </a:r>
            <a:r>
              <a:rPr lang="en-US" altLang="en-US" sz="2400" i="1" dirty="0">
                <a:latin typeface="Arial" panose="020B0604020202020204" pitchFamily="34" charset="0"/>
                <a:cs typeface="Times New Roman" panose="02020603050405020304" pitchFamily="18" charset="0"/>
              </a:rPr>
              <a:t>(</a:t>
            </a:r>
            <a:r>
              <a:rPr lang="en-US" altLang="en-US" sz="2400" i="1" dirty="0" err="1">
                <a:latin typeface="Arial" panose="020B0604020202020204" pitchFamily="34" charset="0"/>
                <a:cs typeface="Times New Roman" panose="02020603050405020304" pitchFamily="18" charset="0"/>
              </a:rPr>
              <a:t>sự</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thay</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đổi</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định</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lượng</a:t>
            </a:r>
            <a:r>
              <a:rPr lang="en-US" altLang="en-US" sz="2400" i="1" dirty="0">
                <a:latin typeface="Arial" panose="020B0604020202020204" pitchFamily="34" charset="0"/>
                <a:cs typeface="Times New Roman" panose="02020603050405020304" pitchFamily="18" charset="0"/>
              </a:rPr>
              <a:t>).</a:t>
            </a:r>
          </a:p>
        </p:txBody>
      </p:sp>
      <p:sp>
        <p:nvSpPr>
          <p:cNvPr id="3" name="Rectangle 2"/>
          <p:cNvSpPr/>
          <p:nvPr/>
        </p:nvSpPr>
        <p:spPr>
          <a:xfrm>
            <a:off x="813179" y="3209583"/>
            <a:ext cx="867201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Sự</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hoàn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hảo</a:t>
            </a:r>
            <a:r>
              <a:rPr lang="en-US" altLang="en-US" sz="2400" b="1" dirty="0">
                <a:latin typeface="Arial" panose="020B0604020202020204" pitchFamily="34" charset="0"/>
                <a:cs typeface="Times New Roman" panose="02020603050405020304" pitchFamily="18" charset="0"/>
              </a:rPr>
              <a:t> </a:t>
            </a:r>
            <a:r>
              <a:rPr lang="en-US" altLang="en-US" sz="2400" i="1" dirty="0">
                <a:latin typeface="Arial" panose="020B0604020202020204" pitchFamily="34" charset="0"/>
                <a:cs typeface="Times New Roman" panose="02020603050405020304" pitchFamily="18" charset="0"/>
              </a:rPr>
              <a:t>(</a:t>
            </a:r>
            <a:r>
              <a:rPr lang="en-US" altLang="en-US" sz="2400" i="1" dirty="0" err="1">
                <a:latin typeface="Arial" panose="020B0604020202020204" pitchFamily="34" charset="0"/>
                <a:cs typeface="Times New Roman" panose="02020603050405020304" pitchFamily="18" charset="0"/>
              </a:rPr>
              <a:t>thể</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hiện</a:t>
            </a:r>
            <a:r>
              <a:rPr lang="en-US" altLang="en-US" sz="2400" i="1" dirty="0">
                <a:latin typeface="Arial" panose="020B0604020202020204" pitchFamily="34" charset="0"/>
                <a:cs typeface="Times New Roman" panose="02020603050405020304" pitchFamily="18" charset="0"/>
              </a:rPr>
              <a:t> qua </a:t>
            </a:r>
            <a:r>
              <a:rPr lang="en-US" altLang="en-US" sz="2400" i="1" dirty="0" err="1">
                <a:latin typeface="Arial" panose="020B0604020202020204" pitchFamily="34" charset="0"/>
                <a:cs typeface="Times New Roman" panose="02020603050405020304" pitchFamily="18" charset="0"/>
              </a:rPr>
              <a:t>việc</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không</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mắc</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lỗi</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và</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đúng</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ngay</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lần</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đầu</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tiên</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tạo</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thành</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văn</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hóa</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chất</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lượng</a:t>
            </a:r>
            <a:r>
              <a:rPr lang="en-US" altLang="en-US" sz="2400" i="1" dirty="0">
                <a:latin typeface="Arial" panose="020B0604020202020204" pitchFamily="34" charset="0"/>
                <a:cs typeface="Times New Roman" panose="02020603050405020304" pitchFamily="18" charset="0"/>
              </a:rPr>
              <a:t>);</a:t>
            </a:r>
          </a:p>
        </p:txBody>
      </p:sp>
      <p:sp>
        <p:nvSpPr>
          <p:cNvPr id="4" name="Rectangle 3"/>
          <p:cNvSpPr/>
          <p:nvPr/>
        </p:nvSpPr>
        <p:spPr>
          <a:xfrm>
            <a:off x="831459" y="4458733"/>
            <a:ext cx="81097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Chất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là</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sự</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phù</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hợp</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với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mục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tiêu</a:t>
            </a:r>
            <a:r>
              <a:rPr lang="en-US" altLang="en-US" sz="2400" b="1" dirty="0">
                <a:latin typeface="Arial" panose="020B0604020202020204" pitchFamily="34" charset="0"/>
                <a:cs typeface="Times New Roman" panose="02020603050405020304" pitchFamily="18" charset="0"/>
              </a:rPr>
              <a:t>;</a:t>
            </a:r>
          </a:p>
        </p:txBody>
      </p:sp>
      <p:sp>
        <p:nvSpPr>
          <p:cNvPr id="5" name="Rectangle 4"/>
          <p:cNvSpPr/>
          <p:nvPr/>
        </p:nvSpPr>
        <p:spPr>
          <a:xfrm>
            <a:off x="813657" y="5271533"/>
            <a:ext cx="80762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Giá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trị</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đồng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tiền</a:t>
            </a:r>
            <a:r>
              <a:rPr lang="en-US" altLang="en-US" sz="2400" b="1" dirty="0">
                <a:latin typeface="Arial" panose="020B0604020202020204" pitchFamily="34" charset="0"/>
                <a:cs typeface="Times New Roman" panose="02020603050405020304" pitchFamily="18" charset="0"/>
              </a:rPr>
              <a:t> </a:t>
            </a:r>
            <a:r>
              <a:rPr lang="en-US" altLang="en-US" sz="2400" i="1" dirty="0">
                <a:latin typeface="Arial" panose="020B0604020202020204" pitchFamily="34" charset="0"/>
                <a:cs typeface="Times New Roman" panose="02020603050405020304" pitchFamily="18" charset="0"/>
              </a:rPr>
              <a:t>(</a:t>
            </a:r>
            <a:r>
              <a:rPr lang="en-US" altLang="en-US" sz="2400" i="1" dirty="0" err="1">
                <a:latin typeface="Arial" panose="020B0604020202020204" pitchFamily="34" charset="0"/>
                <a:cs typeface="Times New Roman" panose="02020603050405020304" pitchFamily="18" charset="0"/>
              </a:rPr>
              <a:t>thông</a:t>
            </a:r>
            <a:r>
              <a:rPr lang="en-US" altLang="en-US" sz="2400" i="1" dirty="0">
                <a:latin typeface="Arial" panose="020B0604020202020204" pitchFamily="34" charset="0"/>
                <a:cs typeface="Times New Roman" panose="02020603050405020304" pitchFamily="18" charset="0"/>
              </a:rPr>
              <a:t> qua </a:t>
            </a:r>
            <a:r>
              <a:rPr lang="en-US" altLang="en-US" sz="2400" i="1" dirty="0" err="1">
                <a:latin typeface="Arial" panose="020B0604020202020204" pitchFamily="34" charset="0"/>
                <a:cs typeface="Times New Roman" panose="02020603050405020304" pitchFamily="18" charset="0"/>
              </a:rPr>
              <a:t>năng</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suất</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và</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hiệu</a:t>
            </a:r>
            <a:r>
              <a:rPr lang="en-US" altLang="en-US" sz="2400" i="1" dirty="0">
                <a:latin typeface="Arial" panose="020B0604020202020204" pitchFamily="34" charset="0"/>
                <a:cs typeface="Times New Roman" panose="02020603050405020304" pitchFamily="18" charset="0"/>
              </a:rPr>
              <a:t> </a:t>
            </a:r>
            <a:r>
              <a:rPr lang="en-US" altLang="en-US" sz="2400" i="1" dirty="0" err="1">
                <a:latin typeface="Arial" panose="020B0604020202020204" pitchFamily="34" charset="0"/>
                <a:cs typeface="Times New Roman" panose="02020603050405020304" pitchFamily="18" charset="0"/>
              </a:rPr>
              <a:t>quả</a:t>
            </a:r>
            <a:r>
              <a:rPr lang="en-US" altLang="en-US" sz="2400" i="1" dirty="0">
                <a:latin typeface="Arial" panose="020B0604020202020204" pitchFamily="34" charset="0"/>
                <a:cs typeface="Times New Roman" panose="02020603050405020304" pitchFamily="18" charset="0"/>
              </a:rPr>
              <a:t>);</a:t>
            </a:r>
          </a:p>
        </p:txBody>
      </p:sp>
      <p:pic>
        <p:nvPicPr>
          <p:cNvPr id="6" name="Picture 5"/>
          <p:cNvPicPr>
            <a:picLocks noChangeAspect="1"/>
          </p:cNvPicPr>
          <p:nvPr/>
        </p:nvPicPr>
        <p:blipFill>
          <a:blip r:embed="rId3"/>
          <a:stretch>
            <a:fillRect/>
          </a:stretch>
        </p:blipFill>
        <p:spPr>
          <a:xfrm>
            <a:off x="9607466" y="368936"/>
            <a:ext cx="2225141" cy="2110443"/>
          </a:xfrm>
          <a:prstGeom prst="rect">
            <a:avLst/>
          </a:prstGeom>
        </p:spPr>
      </p:pic>
    </p:spTree>
    <p:extLst>
      <p:ext uri="{BB962C8B-B14F-4D97-AF65-F5344CB8AC3E}">
        <p14:creationId xmlns:p14="http://schemas.microsoft.com/office/powerpoint/2010/main" val="4975252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fade">
                                      <p:cBhvr>
                                        <p:cTn id="7" dur="5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fade">
                                      <p:cBhvr>
                                        <p:cTn id="12" dur="500"/>
                                        <p:tgtEl>
                                          <p:spTgt spid="2867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P spid="2" grpId="0"/>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6"/>
          <p:cNvSpPr>
            <a:spLocks noChangeArrowheads="1"/>
          </p:cNvSpPr>
          <p:nvPr/>
        </p:nvSpPr>
        <p:spPr bwMode="auto">
          <a:xfrm>
            <a:off x="3321051" y="130792"/>
            <a:ext cx="6264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804863" indent="-804863">
              <a:spcBef>
                <a:spcPts val="600"/>
              </a:spcBef>
              <a:spcAft>
                <a:spcPts val="600"/>
              </a:spcAft>
              <a:buFont typeface="Wingdings" panose="05000000000000000000" pitchFamily="2" charset="2"/>
              <a:buNone/>
            </a:pPr>
            <a:r>
              <a:rPr lang="en-US" altLang="en-US" sz="2800" b="1" dirty="0" smtClean="0">
                <a:solidFill>
                  <a:srgbClr val="0070C0"/>
                </a:solidFill>
                <a:latin typeface="Arial" panose="020B0604020202020204" pitchFamily="34" charset="0"/>
                <a:cs typeface="Times New Roman" panose="02020603050405020304" pitchFamily="18" charset="0"/>
              </a:rPr>
              <a:t>MỘT SỐ QUAN NIỆM VỀ CLGD</a:t>
            </a:r>
            <a:endParaRPr lang="en-US" altLang="en-US" sz="2800" b="1" dirty="0">
              <a:solidFill>
                <a:srgbClr val="0070C0"/>
              </a:solidFill>
              <a:latin typeface="Arial" panose="020B0604020202020204" pitchFamily="34" charset="0"/>
              <a:cs typeface="Times New Roman" panose="02020603050405020304" pitchFamily="18" charset="0"/>
            </a:endParaRPr>
          </a:p>
        </p:txBody>
      </p:sp>
      <p:sp>
        <p:nvSpPr>
          <p:cNvPr id="29700" name="Rectangle 1"/>
          <p:cNvSpPr>
            <a:spLocks noChangeArrowheads="1"/>
          </p:cNvSpPr>
          <p:nvPr/>
        </p:nvSpPr>
        <p:spPr bwMode="auto">
          <a:xfrm>
            <a:off x="387351" y="841375"/>
            <a:ext cx="102806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Clr>
                <a:srgbClr val="FF0000"/>
              </a:buClr>
              <a:buFont typeface="Wingdings" panose="05000000000000000000" pitchFamily="2" charset="2"/>
              <a:buChar char="ü"/>
            </a:pPr>
            <a:r>
              <a:rPr lang="en-US" altLang="en-US" sz="2400" b="1" dirty="0">
                <a:latin typeface="Arial" panose="020B0604020202020204" pitchFamily="34" charset="0"/>
                <a:cs typeface="Times New Roman" panose="02020603050405020304" pitchFamily="18" charset="0"/>
              </a:rPr>
              <a:t>6 </a:t>
            </a:r>
            <a:r>
              <a:rPr lang="en-US" altLang="en-US" sz="2400" b="1" dirty="0" err="1">
                <a:latin typeface="Arial" panose="020B0604020202020204" pitchFamily="34" charset="0"/>
                <a:cs typeface="Times New Roman" panose="02020603050405020304" pitchFamily="18" charset="0"/>
              </a:rPr>
              <a:t>quan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điểm</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về</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đánh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giá</a:t>
            </a:r>
            <a:r>
              <a:rPr lang="en-US" altLang="en-US" sz="2400" b="1" dirty="0">
                <a:latin typeface="Arial" panose="020B0604020202020204" pitchFamily="34" charset="0"/>
                <a:cs typeface="Times New Roman" panose="02020603050405020304" pitchFamily="18" charset="0"/>
              </a:rPr>
              <a:t> </a:t>
            </a:r>
            <a:r>
              <a:rPr lang="vi-VN" altLang="en-US" sz="2400" b="1" dirty="0" smtClean="0">
                <a:solidFill>
                  <a:srgbClr val="0033CC"/>
                </a:solidFill>
                <a:latin typeface="Arial" panose="020B0604020202020204" pitchFamily="34" charset="0"/>
                <a:cs typeface="Times New Roman" panose="02020603050405020304" pitchFamily="18" charset="0"/>
              </a:rPr>
              <a:t>Chất lượng giáo dục</a:t>
            </a:r>
            <a:r>
              <a:rPr lang="en-US" altLang="en-US" sz="2400" b="1" dirty="0" smtClean="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đại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học</a:t>
            </a:r>
            <a:r>
              <a:rPr lang="en-US" altLang="en-US" sz="2400" b="1" dirty="0">
                <a:latin typeface="Arial" panose="020B0604020202020204" pitchFamily="34" charset="0"/>
                <a:cs typeface="Times New Roman" panose="02020603050405020304" pitchFamily="18" charset="0"/>
              </a:rPr>
              <a:t>:</a:t>
            </a:r>
          </a:p>
        </p:txBody>
      </p:sp>
      <p:sp>
        <p:nvSpPr>
          <p:cNvPr id="29701" name="Rectangle 2"/>
          <p:cNvSpPr>
            <a:spLocks noChangeArrowheads="1"/>
          </p:cNvSpPr>
          <p:nvPr/>
        </p:nvSpPr>
        <p:spPr bwMode="auto">
          <a:xfrm>
            <a:off x="1116014" y="1654175"/>
            <a:ext cx="10440986"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Chất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được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đánh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bằng</a:t>
            </a:r>
            <a:r>
              <a:rPr lang="en-US" altLang="en-US" sz="2400" b="1" dirty="0">
                <a:latin typeface="Arial" panose="020B0604020202020204" pitchFamily="34" charset="0"/>
                <a:cs typeface="Times New Roman" panose="02020603050405020304" pitchFamily="18" charset="0"/>
              </a:rPr>
              <a:t> </a:t>
            </a:r>
            <a:r>
              <a:rPr lang="en-US" altLang="en-US" sz="2400" b="1" dirty="0">
                <a:solidFill>
                  <a:srgbClr val="0070C0"/>
                </a:solidFill>
                <a:latin typeface="Arial" panose="020B0604020202020204" pitchFamily="34" charset="0"/>
                <a:cs typeface="Times New Roman" panose="02020603050405020304" pitchFamily="18" charset="0"/>
              </a:rPr>
              <a:t>“</a:t>
            </a:r>
            <a:r>
              <a:rPr lang="en-US" altLang="en-US" sz="2400" b="1" dirty="0" err="1">
                <a:solidFill>
                  <a:srgbClr val="0070C0"/>
                </a:solidFill>
                <a:latin typeface="Arial" panose="020B0604020202020204" pitchFamily="34" charset="0"/>
                <a:cs typeface="Times New Roman" panose="02020603050405020304" pitchFamily="18" charset="0"/>
              </a:rPr>
              <a:t>Đầu</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vào</a:t>
            </a:r>
            <a:r>
              <a:rPr lang="en-US" altLang="en-US" sz="2400" b="1" dirty="0">
                <a:solidFill>
                  <a:srgbClr val="0070C0"/>
                </a:solidFill>
                <a:latin typeface="Arial" panose="020B0604020202020204" pitchFamily="34" charset="0"/>
                <a:cs typeface="Times New Roman" panose="02020603050405020304" pitchFamily="18" charset="0"/>
              </a:rPr>
              <a:t>”</a:t>
            </a:r>
          </a:p>
        </p:txBody>
      </p:sp>
      <p:sp>
        <p:nvSpPr>
          <p:cNvPr id="29702" name="Rectangle 11"/>
          <p:cNvSpPr>
            <a:spLocks noChangeArrowheads="1"/>
          </p:cNvSpPr>
          <p:nvPr/>
        </p:nvSpPr>
        <p:spPr bwMode="auto">
          <a:xfrm>
            <a:off x="1116014" y="2459039"/>
            <a:ext cx="90693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Chất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được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đánh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bằng</a:t>
            </a:r>
            <a:r>
              <a:rPr lang="en-US" altLang="en-US" sz="2400" b="1" dirty="0">
                <a:latin typeface="Arial" panose="020B0604020202020204" pitchFamily="34" charset="0"/>
                <a:cs typeface="Times New Roman" panose="02020603050405020304" pitchFamily="18" charset="0"/>
              </a:rPr>
              <a:t> </a:t>
            </a:r>
            <a:r>
              <a:rPr lang="en-US" altLang="en-US" sz="2400" b="1" dirty="0">
                <a:solidFill>
                  <a:srgbClr val="0070C0"/>
                </a:solidFill>
                <a:latin typeface="Arial" panose="020B0604020202020204" pitchFamily="34" charset="0"/>
                <a:cs typeface="Times New Roman" panose="02020603050405020304" pitchFamily="18" charset="0"/>
              </a:rPr>
              <a:t>“</a:t>
            </a:r>
            <a:r>
              <a:rPr lang="en-US" altLang="en-US" sz="2400" b="1" dirty="0" err="1">
                <a:solidFill>
                  <a:srgbClr val="0070C0"/>
                </a:solidFill>
                <a:latin typeface="Arial" panose="020B0604020202020204" pitchFamily="34" charset="0"/>
                <a:cs typeface="Times New Roman" panose="02020603050405020304" pitchFamily="18" charset="0"/>
              </a:rPr>
              <a:t>Đầu</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ra</a:t>
            </a:r>
            <a:r>
              <a:rPr lang="en-US" altLang="en-US" sz="2400" b="1" dirty="0">
                <a:latin typeface="Arial" panose="020B0604020202020204" pitchFamily="34" charset="0"/>
                <a:cs typeface="Times New Roman" panose="02020603050405020304" pitchFamily="18" charset="0"/>
              </a:rPr>
              <a:t>”</a:t>
            </a:r>
          </a:p>
        </p:txBody>
      </p:sp>
      <p:sp>
        <p:nvSpPr>
          <p:cNvPr id="29703" name="Rectangle 12"/>
          <p:cNvSpPr>
            <a:spLocks noChangeArrowheads="1"/>
          </p:cNvSpPr>
          <p:nvPr/>
        </p:nvSpPr>
        <p:spPr bwMode="auto">
          <a:xfrm>
            <a:off x="1116014" y="3286125"/>
            <a:ext cx="107711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Chất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được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đánh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bằng</a:t>
            </a:r>
            <a:r>
              <a:rPr lang="en-US" altLang="en-US" sz="2400" b="1" dirty="0">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Giá</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trị</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gia</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tăng</a:t>
            </a:r>
            <a:r>
              <a:rPr lang="en-US" altLang="en-US" sz="2400" b="1" dirty="0">
                <a:latin typeface="Arial" panose="020B0604020202020204" pitchFamily="34" charset="0"/>
                <a:cs typeface="Times New Roman" panose="02020603050405020304" pitchFamily="18" charset="0"/>
              </a:rPr>
              <a:t>”=</a:t>
            </a:r>
            <a:r>
              <a:rPr lang="en-US" altLang="en-US" sz="2400" b="1" dirty="0" err="1">
                <a:latin typeface="Arial" panose="020B0604020202020204" pitchFamily="34" charset="0"/>
                <a:cs typeface="Times New Roman" panose="02020603050405020304" pitchFamily="18" charset="0"/>
              </a:rPr>
              <a:t>đầu</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vào-đầu</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ra</a:t>
            </a:r>
            <a:endParaRPr lang="en-US" altLang="en-US" sz="2400" b="1" dirty="0">
              <a:latin typeface="Arial" panose="020B0604020202020204" pitchFamily="34" charset="0"/>
              <a:cs typeface="Times New Roman" panose="02020603050405020304" pitchFamily="18" charset="0"/>
            </a:endParaRPr>
          </a:p>
        </p:txBody>
      </p:sp>
      <p:sp>
        <p:nvSpPr>
          <p:cNvPr id="29704" name="Rectangle 13"/>
          <p:cNvSpPr>
            <a:spLocks noChangeArrowheads="1"/>
          </p:cNvSpPr>
          <p:nvPr/>
        </p:nvSpPr>
        <p:spPr bwMode="auto">
          <a:xfrm>
            <a:off x="1116012" y="4064000"/>
            <a:ext cx="107965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Chất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được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đánh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bằng</a:t>
            </a:r>
            <a:r>
              <a:rPr lang="en-US" altLang="en-US" sz="2400" b="1" dirty="0">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Giá</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trị</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học</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thuật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đội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ngũ</a:t>
            </a:r>
            <a:r>
              <a:rPr lang="en-US" altLang="en-US" sz="2400" b="1" dirty="0">
                <a:latin typeface="Arial" panose="020B0604020202020204" pitchFamily="34" charset="0"/>
                <a:cs typeface="Times New Roman" panose="02020603050405020304" pitchFamily="18" charset="0"/>
              </a:rPr>
              <a:t>)</a:t>
            </a:r>
          </a:p>
        </p:txBody>
      </p:sp>
      <p:sp>
        <p:nvSpPr>
          <p:cNvPr id="29705" name="Rectangle 14"/>
          <p:cNvSpPr>
            <a:spLocks noChangeArrowheads="1"/>
          </p:cNvSpPr>
          <p:nvPr/>
        </p:nvSpPr>
        <p:spPr bwMode="auto">
          <a:xfrm>
            <a:off x="1141412" y="4916488"/>
            <a:ext cx="110505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Chất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được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đánh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bằng</a:t>
            </a:r>
            <a:r>
              <a:rPr lang="en-US" altLang="en-US" sz="2400" b="1" dirty="0">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Văn</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hóa</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tổ</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chức</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riêng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nét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riêng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đặc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trưng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về</a:t>
            </a:r>
            <a:r>
              <a:rPr lang="en-US" altLang="en-US" sz="2400" b="1" dirty="0">
                <a:latin typeface="Arial" panose="020B0604020202020204" pitchFamily="34" charset="0"/>
                <a:cs typeface="Times New Roman" panose="02020603050405020304" pitchFamily="18" charset="0"/>
              </a:rPr>
              <a:t> NC CLĐT</a:t>
            </a:r>
          </a:p>
        </p:txBody>
      </p:sp>
      <p:sp>
        <p:nvSpPr>
          <p:cNvPr id="29706" name="Rectangle 15"/>
          <p:cNvSpPr>
            <a:spLocks noChangeArrowheads="1"/>
          </p:cNvSpPr>
          <p:nvPr/>
        </p:nvSpPr>
        <p:spPr bwMode="auto">
          <a:xfrm>
            <a:off x="1117600" y="6156235"/>
            <a:ext cx="108966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400" b="1" dirty="0" err="1">
                <a:latin typeface="Arial" panose="020B0604020202020204" pitchFamily="34" charset="0"/>
                <a:cs typeface="Times New Roman" panose="02020603050405020304" pitchFamily="18" charset="0"/>
              </a:rPr>
              <a:t>Chất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được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đánh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bằng</a:t>
            </a:r>
            <a:r>
              <a:rPr lang="en-US" altLang="en-US" sz="2400" b="1" dirty="0">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Kiểm</a:t>
            </a:r>
            <a:r>
              <a:rPr lang="en-US" altLang="en-US" sz="2400" b="1" dirty="0">
                <a:solidFill>
                  <a:srgbClr val="0070C0"/>
                </a:solidFill>
                <a:latin typeface="Arial" panose="020B0604020202020204" pitchFamily="34" charset="0"/>
                <a:cs typeface="Times New Roman" panose="02020603050405020304" pitchFamily="18" charset="0"/>
              </a:rPr>
              <a:t> </a:t>
            </a:r>
            <a:r>
              <a:rPr lang="en-US" altLang="en-US" sz="2400" b="1" dirty="0" err="1">
                <a:solidFill>
                  <a:srgbClr val="0070C0"/>
                </a:solidFill>
                <a:latin typeface="Arial" panose="020B0604020202020204" pitchFamily="34" charset="0"/>
                <a:cs typeface="Times New Roman" panose="02020603050405020304" pitchFamily="18" charset="0"/>
              </a:rPr>
              <a:t>toán</a:t>
            </a:r>
            <a:r>
              <a:rPr lang="en-US" altLang="en-US" sz="2400" b="1" dirty="0">
                <a:latin typeface="Arial" panose="020B0604020202020204" pitchFamily="34" charset="0"/>
                <a:cs typeface="Times New Roman" panose="02020603050405020304" pitchFamily="18" charset="0"/>
              </a:rPr>
              <a:t>”: minh </a:t>
            </a:r>
            <a:r>
              <a:rPr lang="en-US" altLang="en-US" sz="2400" b="1" dirty="0" err="1">
                <a:latin typeface="Arial" panose="020B0604020202020204" pitchFamily="34" charset="0"/>
                <a:cs typeface="Times New Roman" panose="02020603050405020304" pitchFamily="18" charset="0"/>
              </a:rPr>
              <a:t>bạch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các</a:t>
            </a:r>
            <a:r>
              <a:rPr lang="en-US" altLang="en-US" sz="2400" b="1" dirty="0">
                <a:latin typeface="Arial" panose="020B0604020202020204" pitchFamily="34" charset="0"/>
                <a:cs typeface="Times New Roman" panose="02020603050405020304" pitchFamily="18" charset="0"/>
              </a:rPr>
              <a:t> TT</a:t>
            </a:r>
          </a:p>
        </p:txBody>
      </p:sp>
      <p:pic>
        <p:nvPicPr>
          <p:cNvPr id="2970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0474" y="6081215"/>
            <a:ext cx="7762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stretch>
            <a:fillRect/>
          </a:stretch>
        </p:blipFill>
        <p:spPr>
          <a:xfrm>
            <a:off x="9489087" y="278578"/>
            <a:ext cx="2551745" cy="2287201"/>
          </a:xfrm>
          <a:prstGeom prst="rect">
            <a:avLst/>
          </a:prstGeom>
        </p:spPr>
      </p:pic>
    </p:spTree>
    <p:extLst>
      <p:ext uri="{BB962C8B-B14F-4D97-AF65-F5344CB8AC3E}">
        <p14:creationId xmlns:p14="http://schemas.microsoft.com/office/powerpoint/2010/main" val="1099816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fade">
                                      <p:cBhvr>
                                        <p:cTn id="7" dur="500"/>
                                        <p:tgtEl>
                                          <p:spTgt spid="297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701"/>
                                        </p:tgtEl>
                                        <p:attrNameLst>
                                          <p:attrName>style.visibility</p:attrName>
                                        </p:attrNameLst>
                                      </p:cBhvr>
                                      <p:to>
                                        <p:strVal val="visible"/>
                                      </p:to>
                                    </p:set>
                                    <p:animEffect transition="in" filter="fade">
                                      <p:cBhvr>
                                        <p:cTn id="12" dur="500"/>
                                        <p:tgtEl>
                                          <p:spTgt spid="2970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702"/>
                                        </p:tgtEl>
                                        <p:attrNameLst>
                                          <p:attrName>style.visibility</p:attrName>
                                        </p:attrNameLst>
                                      </p:cBhvr>
                                      <p:to>
                                        <p:strVal val="visible"/>
                                      </p:to>
                                    </p:set>
                                    <p:animEffect transition="in" filter="fade">
                                      <p:cBhvr>
                                        <p:cTn id="17" dur="500"/>
                                        <p:tgtEl>
                                          <p:spTgt spid="297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703"/>
                                        </p:tgtEl>
                                        <p:attrNameLst>
                                          <p:attrName>style.visibility</p:attrName>
                                        </p:attrNameLst>
                                      </p:cBhvr>
                                      <p:to>
                                        <p:strVal val="visible"/>
                                      </p:to>
                                    </p:set>
                                    <p:animEffect transition="in" filter="fade">
                                      <p:cBhvr>
                                        <p:cTn id="22" dur="500"/>
                                        <p:tgtEl>
                                          <p:spTgt spid="2970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704"/>
                                        </p:tgtEl>
                                        <p:attrNameLst>
                                          <p:attrName>style.visibility</p:attrName>
                                        </p:attrNameLst>
                                      </p:cBhvr>
                                      <p:to>
                                        <p:strVal val="visible"/>
                                      </p:to>
                                    </p:set>
                                    <p:animEffect transition="in" filter="fade">
                                      <p:cBhvr>
                                        <p:cTn id="27" dur="500"/>
                                        <p:tgtEl>
                                          <p:spTgt spid="2970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705"/>
                                        </p:tgtEl>
                                        <p:attrNameLst>
                                          <p:attrName>style.visibility</p:attrName>
                                        </p:attrNameLst>
                                      </p:cBhvr>
                                      <p:to>
                                        <p:strVal val="visible"/>
                                      </p:to>
                                    </p:set>
                                    <p:animEffect transition="in" filter="fade">
                                      <p:cBhvr>
                                        <p:cTn id="32" dur="500"/>
                                        <p:tgtEl>
                                          <p:spTgt spid="2970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9706"/>
                                        </p:tgtEl>
                                        <p:attrNameLst>
                                          <p:attrName>style.visibility</p:attrName>
                                        </p:attrNameLst>
                                      </p:cBhvr>
                                      <p:to>
                                        <p:strVal val="visible"/>
                                      </p:to>
                                    </p:set>
                                    <p:animEffect transition="in" filter="fade">
                                      <p:cBhvr>
                                        <p:cTn id="37" dur="500"/>
                                        <p:tgtEl>
                                          <p:spTgt spid="29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0"/>
      <p:bldP spid="29702" grpId="0"/>
      <p:bldP spid="29703" grpId="0"/>
      <p:bldP spid="29704" grpId="0"/>
      <p:bldP spid="29705" grpId="0"/>
      <p:bldP spid="2970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ChangeArrowheads="1"/>
          </p:cNvSpPr>
          <p:nvPr/>
        </p:nvSpPr>
        <p:spPr bwMode="auto">
          <a:xfrm>
            <a:off x="2795399" y="427015"/>
            <a:ext cx="85455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804863" indent="-804863">
              <a:spcBef>
                <a:spcPts val="600"/>
              </a:spcBef>
              <a:spcAft>
                <a:spcPts val="600"/>
              </a:spcAft>
              <a:buFont typeface="Wingdings" panose="05000000000000000000" pitchFamily="2" charset="2"/>
              <a:buNone/>
            </a:pPr>
            <a:r>
              <a:rPr lang="vi-VN" altLang="en-US" sz="2800" b="1" dirty="0" smtClean="0">
                <a:solidFill>
                  <a:srgbClr val="0070C0"/>
                </a:solidFill>
                <a:latin typeface="Arial" panose="020B0604020202020204" pitchFamily="34" charset="0"/>
                <a:cs typeface="Times New Roman" panose="02020603050405020304" pitchFamily="18" charset="0"/>
              </a:rPr>
              <a:t>QUAN </a:t>
            </a:r>
            <a:r>
              <a:rPr lang="en-US" altLang="en-US" sz="2800" b="1" dirty="0" smtClean="0">
                <a:solidFill>
                  <a:srgbClr val="0070C0"/>
                </a:solidFill>
                <a:latin typeface="Arial" panose="020B0604020202020204" pitchFamily="34" charset="0"/>
                <a:cs typeface="Times New Roman" panose="02020603050405020304" pitchFamily="18" charset="0"/>
              </a:rPr>
              <a:t>NIỆM VỀ C</a:t>
            </a:r>
            <a:r>
              <a:rPr lang="vi-VN" altLang="en-US" sz="2800" b="1" dirty="0" smtClean="0">
                <a:solidFill>
                  <a:srgbClr val="0070C0"/>
                </a:solidFill>
                <a:latin typeface="Arial" panose="020B0604020202020204" pitchFamily="34" charset="0"/>
                <a:cs typeface="Times New Roman" panose="02020603050405020304" pitchFamily="18" charset="0"/>
              </a:rPr>
              <a:t>HẤT LƯỢNG </a:t>
            </a:r>
            <a:r>
              <a:rPr lang="en-US" altLang="en-US" sz="2800" b="1" dirty="0" smtClean="0">
                <a:solidFill>
                  <a:srgbClr val="0070C0"/>
                </a:solidFill>
                <a:latin typeface="Arial" panose="020B0604020202020204" pitchFamily="34" charset="0"/>
                <a:cs typeface="Times New Roman" panose="02020603050405020304" pitchFamily="18" charset="0"/>
              </a:rPr>
              <a:t>GD</a:t>
            </a:r>
            <a:r>
              <a:rPr lang="vi-VN" altLang="en-US" sz="2800" b="1" dirty="0" smtClean="0">
                <a:solidFill>
                  <a:srgbClr val="0070C0"/>
                </a:solidFill>
                <a:latin typeface="Arial" panose="020B0604020202020204" pitchFamily="34" charset="0"/>
                <a:cs typeface="Times New Roman" panose="02020603050405020304" pitchFamily="18" charset="0"/>
              </a:rPr>
              <a:t>NN</a:t>
            </a:r>
            <a:endParaRPr lang="en-US" altLang="en-US" sz="2800" b="1" dirty="0">
              <a:solidFill>
                <a:srgbClr val="0070C0"/>
              </a:solidFill>
              <a:latin typeface="Arial" panose="020B0604020202020204" pitchFamily="34" charset="0"/>
              <a:cs typeface="Times New Roman" panose="02020603050405020304" pitchFamily="18" charset="0"/>
            </a:endParaRPr>
          </a:p>
        </p:txBody>
      </p:sp>
      <p:sp>
        <p:nvSpPr>
          <p:cNvPr id="30723" name="Rectangle 2"/>
          <p:cNvSpPr>
            <a:spLocks noChangeArrowheads="1"/>
          </p:cNvSpPr>
          <p:nvPr/>
        </p:nvSpPr>
        <p:spPr bwMode="auto">
          <a:xfrm>
            <a:off x="1187342" y="1646024"/>
            <a:ext cx="988099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Ngoài</a:t>
            </a:r>
            <a:r>
              <a:rPr lang="en-US" altLang="en-US" sz="2400" b="1" dirty="0">
                <a:latin typeface="Arial" panose="020B0604020202020204" pitchFamily="34" charset="0"/>
                <a:cs typeface="Times New Roman" panose="02020603050405020304" pitchFamily="18" charset="0"/>
              </a:rPr>
              <a:t> 6 </a:t>
            </a:r>
            <a:r>
              <a:rPr lang="en-US" altLang="en-US" sz="2400" b="1" dirty="0" err="1">
                <a:latin typeface="Arial" panose="020B0604020202020204" pitchFamily="34" charset="0"/>
                <a:cs typeface="Times New Roman" panose="02020603050405020304" pitchFamily="18" charset="0"/>
              </a:rPr>
              <a:t>định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nghĩa</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trên</a:t>
            </a:r>
            <a:r>
              <a:rPr lang="en-US" altLang="en-US" sz="2400" b="1" dirty="0">
                <a:latin typeface="Arial" panose="020B0604020202020204" pitchFamily="34" charset="0"/>
                <a:cs typeface="Times New Roman" panose="02020603050405020304" pitchFamily="18" charset="0"/>
              </a:rPr>
              <a:t>, </a:t>
            </a:r>
            <a:r>
              <a:rPr lang="en-US" altLang="en-US" sz="2400" b="1" dirty="0" err="1" smtClean="0">
                <a:latin typeface="Arial" panose="020B0604020202020204" pitchFamily="34" charset="0"/>
                <a:cs typeface="Times New Roman" panose="02020603050405020304" pitchFamily="18" charset="0"/>
              </a:rPr>
              <a:t>mạng</a:t>
            </a:r>
            <a:r>
              <a:rPr lang="en-US" altLang="en-US" sz="2400" b="1" dirty="0" smtClean="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lưới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quốc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tế</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các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tổ</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chức</a:t>
            </a:r>
            <a:r>
              <a:rPr lang="en-US" altLang="en-US" sz="2400" b="1" dirty="0">
                <a:latin typeface="Arial" panose="020B0604020202020204" pitchFamily="34" charset="0"/>
                <a:cs typeface="Times New Roman" panose="02020603050405020304" pitchFamily="18" charset="0"/>
              </a:rPr>
              <a:t> ĐBCL </a:t>
            </a:r>
            <a:r>
              <a:rPr lang="en-US" altLang="en-US" sz="2400" b="1" dirty="0" err="1">
                <a:latin typeface="Arial" panose="020B0604020202020204" pitchFamily="34" charset="0"/>
                <a:cs typeface="Times New Roman" panose="02020603050405020304" pitchFamily="18" charset="0"/>
              </a:rPr>
              <a:t>giáo</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dục</a:t>
            </a:r>
            <a:r>
              <a:rPr lang="en-US" altLang="en-US" sz="2400" b="1" dirty="0">
                <a:latin typeface="Arial" panose="020B0604020202020204" pitchFamily="34" charset="0"/>
                <a:cs typeface="Times New Roman" panose="02020603050405020304" pitchFamily="18" charset="0"/>
              </a:rPr>
              <a:t> </a:t>
            </a:r>
            <a:r>
              <a:rPr lang="en-US" altLang="en-US" sz="2400" b="1" dirty="0" err="1" smtClean="0">
                <a:latin typeface="Arial" panose="020B0604020202020204" pitchFamily="34" charset="0"/>
                <a:cs typeface="Times New Roman" panose="02020603050405020304" pitchFamily="18" charset="0"/>
              </a:rPr>
              <a:t>Quốc</a:t>
            </a:r>
            <a:r>
              <a:rPr lang="en-US" altLang="en-US" sz="2400" b="1" dirty="0" smtClean="0">
                <a:latin typeface="Arial" panose="020B0604020202020204" pitchFamily="34" charset="0"/>
                <a:cs typeface="Times New Roman" panose="02020603050405020304" pitchFamily="18" charset="0"/>
              </a:rPr>
              <a:t> </a:t>
            </a:r>
            <a:r>
              <a:rPr lang="en-US" altLang="en-US" sz="2400" b="1" dirty="0" err="1" smtClean="0">
                <a:latin typeface="Arial" panose="020B0604020202020204" pitchFamily="34" charset="0"/>
                <a:cs typeface="Times New Roman" panose="02020603050405020304" pitchFamily="18" charset="0"/>
              </a:rPr>
              <a:t>tế</a:t>
            </a:r>
            <a:r>
              <a:rPr lang="en-US" altLang="en-US" sz="2400" b="1" dirty="0" smtClean="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đã</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đưa</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ra</a:t>
            </a:r>
            <a:r>
              <a:rPr lang="en-US" altLang="en-US" sz="2400" b="1" dirty="0">
                <a:latin typeface="Arial" panose="020B0604020202020204" pitchFamily="34" charset="0"/>
                <a:cs typeface="Times New Roman" panose="02020603050405020304" pitchFamily="18" charset="0"/>
              </a:rPr>
              <a:t> 2 </a:t>
            </a:r>
            <a:r>
              <a:rPr lang="en-US" altLang="en-US" sz="2400" b="1" dirty="0" err="1">
                <a:latin typeface="Arial" panose="020B0604020202020204" pitchFamily="34" charset="0"/>
                <a:cs typeface="Times New Roman" panose="02020603050405020304" pitchFamily="18" charset="0"/>
              </a:rPr>
              <a:t>định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nghĩa</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về</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chất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lượng</a:t>
            </a:r>
            <a:r>
              <a:rPr lang="en-US" altLang="en-US" sz="2400" b="1" dirty="0">
                <a:latin typeface="Arial" panose="020B0604020202020204" pitchFamily="34" charset="0"/>
                <a:cs typeface="Times New Roman" panose="02020603050405020304" pitchFamily="18" charset="0"/>
              </a:rPr>
              <a:t> GDNN </a:t>
            </a:r>
            <a:r>
              <a:rPr lang="en-US" altLang="en-US" sz="2400" b="1" dirty="0" err="1">
                <a:latin typeface="Arial" panose="020B0604020202020204" pitchFamily="34" charset="0"/>
                <a:cs typeface="Times New Roman" panose="02020603050405020304" pitchFamily="18" charset="0"/>
              </a:rPr>
              <a:t>là</a:t>
            </a:r>
            <a:r>
              <a:rPr lang="en-US" altLang="en-US" sz="2400" b="1" dirty="0">
                <a:latin typeface="Arial" panose="020B0604020202020204" pitchFamily="34" charset="0"/>
                <a:cs typeface="Times New Roman" panose="02020603050405020304" pitchFamily="18" charset="0"/>
              </a:rPr>
              <a:t>: </a:t>
            </a:r>
          </a:p>
        </p:txBody>
      </p:sp>
      <p:pic>
        <p:nvPicPr>
          <p:cNvPr id="3072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47438" y="5983288"/>
            <a:ext cx="9445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2645160" y="3284538"/>
            <a:ext cx="849446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800" b="1" dirty="0" err="1">
                <a:solidFill>
                  <a:srgbClr val="0033CC"/>
                </a:solidFill>
                <a:latin typeface="Arial" panose="020B0604020202020204" pitchFamily="34" charset="0"/>
                <a:cs typeface="Times New Roman" panose="02020603050405020304" pitchFamily="18" charset="0"/>
              </a:rPr>
              <a:t>Tuân</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theo</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các</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chuẩn</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quy</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định</a:t>
            </a:r>
            <a:r>
              <a:rPr lang="en-US" altLang="en-US" sz="2800" b="1" dirty="0">
                <a:solidFill>
                  <a:srgbClr val="0033CC"/>
                </a:solidFill>
                <a:latin typeface="Arial" panose="020B0604020202020204" pitchFamily="34" charset="0"/>
                <a:cs typeface="Times New Roman" panose="02020603050405020304" pitchFamily="18" charset="0"/>
              </a:rPr>
              <a:t> </a:t>
            </a:r>
          </a:p>
        </p:txBody>
      </p:sp>
      <p:sp>
        <p:nvSpPr>
          <p:cNvPr id="4" name="Rectangle 3"/>
          <p:cNvSpPr>
            <a:spLocks noChangeArrowheads="1"/>
          </p:cNvSpPr>
          <p:nvPr/>
        </p:nvSpPr>
        <p:spPr bwMode="auto">
          <a:xfrm>
            <a:off x="2665622" y="4388389"/>
            <a:ext cx="598243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Font typeface="Wingdings" panose="05000000000000000000" pitchFamily="2" charset="2"/>
              <a:buChar char="§"/>
            </a:pPr>
            <a:r>
              <a:rPr lang="en-US" altLang="en-US" sz="2800" b="1" dirty="0" err="1">
                <a:solidFill>
                  <a:srgbClr val="0033CC"/>
                </a:solidFill>
                <a:latin typeface="Arial" panose="020B0604020202020204" pitchFamily="34" charset="0"/>
                <a:cs typeface="Times New Roman" panose="02020603050405020304" pitchFamily="18" charset="0"/>
              </a:rPr>
              <a:t>Đạt</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được</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các</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mục</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tiêu</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đề</a:t>
            </a:r>
            <a:r>
              <a:rPr lang="en-US" altLang="en-US" sz="2800" b="1" dirty="0">
                <a:solidFill>
                  <a:srgbClr val="0033CC"/>
                </a:solidFill>
                <a:latin typeface="Arial" panose="020B0604020202020204" pitchFamily="34" charset="0"/>
                <a:cs typeface="Times New Roman" panose="02020603050405020304" pitchFamily="18" charset="0"/>
              </a:rPr>
              <a:t> </a:t>
            </a:r>
            <a:r>
              <a:rPr lang="en-US" altLang="en-US" sz="2800" b="1" dirty="0" err="1">
                <a:solidFill>
                  <a:srgbClr val="0033CC"/>
                </a:solidFill>
                <a:latin typeface="Arial" panose="020B0604020202020204" pitchFamily="34" charset="0"/>
                <a:cs typeface="Times New Roman" panose="02020603050405020304" pitchFamily="18" charset="0"/>
              </a:rPr>
              <a:t>ra</a:t>
            </a:r>
            <a:endParaRPr lang="en-US" altLang="en-US" sz="2800" b="1" dirty="0">
              <a:solidFill>
                <a:srgbClr val="0033CC"/>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1002506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15427" y="237841"/>
            <a:ext cx="6780212" cy="563563"/>
          </a:xfrm>
        </p:spPr>
        <p:txBody>
          <a:bodyPr>
            <a:noAutofit/>
          </a:bodyPr>
          <a:lstStyle/>
          <a:p>
            <a:pPr eaLnBrk="1" hangingPunct="1"/>
            <a:r>
              <a:rPr lang="en-US" altLang="en-US" sz="3600" b="1">
                <a:solidFill>
                  <a:srgbClr val="990033"/>
                </a:solidFill>
              </a:rPr>
              <a:t>MỤC TIÊU </a:t>
            </a:r>
          </a:p>
        </p:txBody>
      </p:sp>
      <p:sp>
        <p:nvSpPr>
          <p:cNvPr id="87111" name="AutoShape 71"/>
          <p:cNvSpPr>
            <a:spLocks noChangeArrowheads="1"/>
          </p:cNvSpPr>
          <p:nvPr/>
        </p:nvSpPr>
        <p:spPr bwMode="gray">
          <a:xfrm>
            <a:off x="2251882" y="1160061"/>
            <a:ext cx="9146976" cy="1378354"/>
          </a:xfrm>
          <a:prstGeom prst="roundRect">
            <a:avLst>
              <a:gd name="adj" fmla="val 16667"/>
            </a:avLst>
          </a:prstGeom>
          <a:gradFill rotWithShape="1">
            <a:gsLst>
              <a:gs pos="0">
                <a:schemeClr val="accent2">
                  <a:gamma/>
                  <a:tint val="21176"/>
                  <a:invGamma/>
                </a:schemeClr>
              </a:gs>
              <a:gs pos="100000">
                <a:schemeClr val="accent2"/>
              </a:gs>
            </a:gsLst>
            <a:lin ang="0" scaled="1"/>
          </a:gradFill>
          <a:ln w="12700" algn="ctr">
            <a:solidFill>
              <a:schemeClr val="accent2"/>
            </a:solidFill>
            <a:round/>
            <a:headEnd/>
            <a:tailEnd/>
          </a:ln>
          <a:effectLst>
            <a:outerShdw dist="99190" dir="2388334" algn="ctr" rotWithShape="0">
              <a:srgbClr val="333333">
                <a:alpha val="50000"/>
              </a:srgbClr>
            </a:outerShdw>
          </a:effectLst>
        </p:spPr>
        <p:txBody>
          <a:bodyPr wrap="none" anchor="ctr"/>
          <a:lstStyle/>
          <a:p>
            <a:pPr eaLnBrk="1" hangingPunct="1">
              <a:defRPr/>
            </a:pPr>
            <a:endParaRPr lang="en-US" sz="3200" dirty="0"/>
          </a:p>
        </p:txBody>
      </p:sp>
      <p:sp>
        <p:nvSpPr>
          <p:cNvPr id="4100" name="Text Box 73"/>
          <p:cNvSpPr txBox="1">
            <a:spLocks noChangeArrowheads="1"/>
          </p:cNvSpPr>
          <p:nvPr/>
        </p:nvSpPr>
        <p:spPr bwMode="gray">
          <a:xfrm>
            <a:off x="2497540" y="1312934"/>
            <a:ext cx="901453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b="1" dirty="0" err="1">
                <a:solidFill>
                  <a:srgbClr val="990033"/>
                </a:solidFill>
              </a:rPr>
              <a:t>Trình</a:t>
            </a:r>
            <a:r>
              <a:rPr lang="en-US" altLang="en-US" b="1" dirty="0">
                <a:solidFill>
                  <a:srgbClr val="990033"/>
                </a:solidFill>
              </a:rPr>
              <a:t> </a:t>
            </a:r>
            <a:r>
              <a:rPr lang="en-US" altLang="en-US" b="1" dirty="0" err="1">
                <a:solidFill>
                  <a:srgbClr val="990033"/>
                </a:solidFill>
              </a:rPr>
              <a:t>bày</a:t>
            </a:r>
            <a:r>
              <a:rPr lang="en-US" altLang="en-US" b="1" dirty="0">
                <a:solidFill>
                  <a:srgbClr val="990033"/>
                </a:solidFill>
              </a:rPr>
              <a:t> </a:t>
            </a:r>
            <a:r>
              <a:rPr lang="en-US" altLang="en-US" b="1" dirty="0" err="1">
                <a:solidFill>
                  <a:srgbClr val="990033"/>
                </a:solidFill>
              </a:rPr>
              <a:t>được</a:t>
            </a:r>
            <a:r>
              <a:rPr lang="en-US" altLang="en-US" b="1" dirty="0">
                <a:solidFill>
                  <a:srgbClr val="990033"/>
                </a:solidFill>
              </a:rPr>
              <a:t> </a:t>
            </a:r>
            <a:r>
              <a:rPr lang="en-US" altLang="en-US" b="1" dirty="0" err="1">
                <a:solidFill>
                  <a:srgbClr val="990033"/>
                </a:solidFill>
              </a:rPr>
              <a:t>những</a:t>
            </a:r>
            <a:r>
              <a:rPr lang="en-US" altLang="en-US" b="1" dirty="0">
                <a:solidFill>
                  <a:srgbClr val="990033"/>
                </a:solidFill>
              </a:rPr>
              <a:t> </a:t>
            </a:r>
            <a:r>
              <a:rPr lang="en-US" altLang="en-US" b="1" dirty="0" err="1">
                <a:solidFill>
                  <a:srgbClr val="990033"/>
                </a:solidFill>
              </a:rPr>
              <a:t>vấn</a:t>
            </a:r>
            <a:r>
              <a:rPr lang="en-US" altLang="en-US" b="1" dirty="0">
                <a:solidFill>
                  <a:srgbClr val="990033"/>
                </a:solidFill>
              </a:rPr>
              <a:t> </a:t>
            </a:r>
            <a:r>
              <a:rPr lang="en-US" altLang="en-US" b="1" dirty="0" err="1">
                <a:solidFill>
                  <a:srgbClr val="990033"/>
                </a:solidFill>
              </a:rPr>
              <a:t>đề</a:t>
            </a:r>
            <a:r>
              <a:rPr lang="en-US" altLang="en-US" b="1" dirty="0">
                <a:solidFill>
                  <a:srgbClr val="990033"/>
                </a:solidFill>
              </a:rPr>
              <a:t> </a:t>
            </a:r>
            <a:r>
              <a:rPr lang="en-US" altLang="en-US" b="1" dirty="0" err="1">
                <a:solidFill>
                  <a:srgbClr val="990033"/>
                </a:solidFill>
              </a:rPr>
              <a:t>cơ</a:t>
            </a:r>
            <a:r>
              <a:rPr lang="en-US" altLang="en-US" b="1" dirty="0">
                <a:solidFill>
                  <a:srgbClr val="990033"/>
                </a:solidFill>
              </a:rPr>
              <a:t> </a:t>
            </a:r>
            <a:r>
              <a:rPr lang="en-US" altLang="en-US" b="1" dirty="0" err="1">
                <a:solidFill>
                  <a:srgbClr val="990033"/>
                </a:solidFill>
              </a:rPr>
              <a:t>bản</a:t>
            </a:r>
            <a:r>
              <a:rPr lang="en-US" altLang="en-US" b="1" dirty="0">
                <a:solidFill>
                  <a:srgbClr val="990033"/>
                </a:solidFill>
              </a:rPr>
              <a:t> </a:t>
            </a:r>
            <a:r>
              <a:rPr lang="en-US" altLang="en-US" b="1" dirty="0" err="1">
                <a:solidFill>
                  <a:srgbClr val="990033"/>
                </a:solidFill>
              </a:rPr>
              <a:t>về</a:t>
            </a:r>
            <a:r>
              <a:rPr lang="en-US" altLang="en-US" b="1" dirty="0">
                <a:solidFill>
                  <a:srgbClr val="990033"/>
                </a:solidFill>
              </a:rPr>
              <a:t> </a:t>
            </a:r>
            <a:r>
              <a:rPr lang="en-US" altLang="en-US" b="1" dirty="0" err="1">
                <a:solidFill>
                  <a:srgbClr val="990033"/>
                </a:solidFill>
              </a:rPr>
              <a:t>bảo</a:t>
            </a:r>
            <a:r>
              <a:rPr lang="en-US" altLang="en-US" b="1" dirty="0">
                <a:solidFill>
                  <a:srgbClr val="990033"/>
                </a:solidFill>
              </a:rPr>
              <a:t> </a:t>
            </a:r>
            <a:r>
              <a:rPr lang="en-US" altLang="en-US" b="1" dirty="0" err="1">
                <a:solidFill>
                  <a:srgbClr val="990033"/>
                </a:solidFill>
              </a:rPr>
              <a:t>đảm</a:t>
            </a:r>
            <a:r>
              <a:rPr lang="en-US" altLang="en-US" b="1" dirty="0">
                <a:solidFill>
                  <a:srgbClr val="990033"/>
                </a:solidFill>
              </a:rPr>
              <a:t> </a:t>
            </a:r>
            <a:r>
              <a:rPr lang="en-US" altLang="en-US" b="1" dirty="0" err="1">
                <a:solidFill>
                  <a:srgbClr val="990033"/>
                </a:solidFill>
              </a:rPr>
              <a:t>chất</a:t>
            </a:r>
            <a:r>
              <a:rPr lang="en-US" altLang="en-US" b="1" dirty="0">
                <a:solidFill>
                  <a:srgbClr val="990033"/>
                </a:solidFill>
              </a:rPr>
              <a:t> </a:t>
            </a:r>
            <a:r>
              <a:rPr lang="en-US" altLang="en-US" b="1" dirty="0" err="1">
                <a:solidFill>
                  <a:srgbClr val="990033"/>
                </a:solidFill>
              </a:rPr>
              <a:t>lượng</a:t>
            </a:r>
            <a:r>
              <a:rPr lang="en-US" altLang="en-US" b="1" dirty="0">
                <a:solidFill>
                  <a:srgbClr val="990033"/>
                </a:solidFill>
              </a:rPr>
              <a:t> GDNN </a:t>
            </a:r>
          </a:p>
        </p:txBody>
      </p:sp>
      <p:sp>
        <p:nvSpPr>
          <p:cNvPr id="87116" name="AutoShape 76"/>
          <p:cNvSpPr>
            <a:spLocks noChangeArrowheads="1"/>
          </p:cNvSpPr>
          <p:nvPr/>
        </p:nvSpPr>
        <p:spPr bwMode="gray">
          <a:xfrm>
            <a:off x="2238233" y="2811733"/>
            <a:ext cx="9144000" cy="1409432"/>
          </a:xfrm>
          <a:prstGeom prst="roundRect">
            <a:avLst>
              <a:gd name="adj" fmla="val 16667"/>
            </a:avLst>
          </a:prstGeom>
          <a:gradFill rotWithShape="1">
            <a:gsLst>
              <a:gs pos="0">
                <a:schemeClr val="folHlink">
                  <a:gamma/>
                  <a:tint val="21176"/>
                  <a:invGamma/>
                </a:schemeClr>
              </a:gs>
              <a:gs pos="100000">
                <a:schemeClr val="folHlink"/>
              </a:gs>
            </a:gsLst>
            <a:lin ang="0" scaled="1"/>
          </a:gradFill>
          <a:ln w="12700" algn="ctr">
            <a:solidFill>
              <a:schemeClr val="folHlink"/>
            </a:solidFill>
            <a:round/>
            <a:headEnd/>
            <a:tailEnd/>
          </a:ln>
          <a:effectLst>
            <a:outerShdw dist="99190" dir="2388334" algn="ctr" rotWithShape="0">
              <a:srgbClr val="333333">
                <a:alpha val="50000"/>
              </a:srgbClr>
            </a:outerShdw>
          </a:effectLst>
        </p:spPr>
        <p:txBody>
          <a:bodyPr wrap="none" anchor="ctr"/>
          <a:lstStyle/>
          <a:p>
            <a:pPr eaLnBrk="1" hangingPunct="1">
              <a:defRPr/>
            </a:pPr>
            <a:endParaRPr lang="en-US" sz="3200"/>
          </a:p>
        </p:txBody>
      </p:sp>
      <p:sp>
        <p:nvSpPr>
          <p:cNvPr id="87121" name="AutoShape 81"/>
          <p:cNvSpPr>
            <a:spLocks noChangeArrowheads="1"/>
          </p:cNvSpPr>
          <p:nvPr/>
        </p:nvSpPr>
        <p:spPr bwMode="gray">
          <a:xfrm>
            <a:off x="2197291" y="4622783"/>
            <a:ext cx="9181514" cy="1505061"/>
          </a:xfrm>
          <a:prstGeom prst="roundRect">
            <a:avLst>
              <a:gd name="adj" fmla="val 16667"/>
            </a:avLst>
          </a:prstGeom>
          <a:gradFill rotWithShape="1">
            <a:gsLst>
              <a:gs pos="0">
                <a:schemeClr val="bg2">
                  <a:gamma/>
                  <a:tint val="21176"/>
                  <a:invGamma/>
                </a:schemeClr>
              </a:gs>
              <a:gs pos="100000">
                <a:schemeClr val="bg2"/>
              </a:gs>
            </a:gsLst>
            <a:lin ang="0" scaled="1"/>
          </a:gradFill>
          <a:ln w="12700" algn="ctr">
            <a:solidFill>
              <a:schemeClr val="bg2"/>
            </a:solidFill>
            <a:round/>
            <a:headEnd/>
            <a:tailEnd/>
          </a:ln>
          <a:effectLst>
            <a:outerShdw dist="99190" dir="2388334" algn="ctr" rotWithShape="0">
              <a:srgbClr val="333333">
                <a:alpha val="50000"/>
              </a:srgbClr>
            </a:outerShdw>
          </a:effectLst>
        </p:spPr>
        <p:txBody>
          <a:bodyPr wrap="none" anchor="ctr"/>
          <a:lstStyle/>
          <a:p>
            <a:pPr eaLnBrk="1" hangingPunct="1">
              <a:defRPr/>
            </a:pPr>
            <a:endParaRPr lang="en-US" sz="3200"/>
          </a:p>
        </p:txBody>
      </p:sp>
      <p:sp>
        <p:nvSpPr>
          <p:cNvPr id="4103" name="Text Box 73"/>
          <p:cNvSpPr txBox="1">
            <a:spLocks noChangeArrowheads="1"/>
          </p:cNvSpPr>
          <p:nvPr/>
        </p:nvSpPr>
        <p:spPr bwMode="gray">
          <a:xfrm>
            <a:off x="2429303" y="4806667"/>
            <a:ext cx="9137368"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buFont typeface="Wingdings" panose="05000000000000000000" pitchFamily="2" charset="2"/>
              <a:buNone/>
            </a:pPr>
            <a:r>
              <a:rPr lang="en-US" altLang="en-US" b="1" dirty="0" err="1">
                <a:solidFill>
                  <a:schemeClr val="tx2"/>
                </a:solidFill>
              </a:rPr>
              <a:t>Xây</a:t>
            </a:r>
            <a:r>
              <a:rPr lang="en-US" altLang="en-US" b="1" dirty="0">
                <a:solidFill>
                  <a:schemeClr val="tx2"/>
                </a:solidFill>
              </a:rPr>
              <a:t> </a:t>
            </a:r>
            <a:r>
              <a:rPr lang="en-US" altLang="en-US" b="1" dirty="0" err="1">
                <a:solidFill>
                  <a:schemeClr val="tx2"/>
                </a:solidFill>
              </a:rPr>
              <a:t>dựng</a:t>
            </a:r>
            <a:r>
              <a:rPr lang="en-US" altLang="en-US" b="1" dirty="0">
                <a:solidFill>
                  <a:schemeClr val="tx2"/>
                </a:solidFill>
              </a:rPr>
              <a:t> </a:t>
            </a:r>
            <a:r>
              <a:rPr lang="en-US" altLang="en-US" b="1" dirty="0" err="1">
                <a:solidFill>
                  <a:schemeClr val="tx2"/>
                </a:solidFill>
              </a:rPr>
              <a:t>được</a:t>
            </a:r>
            <a:r>
              <a:rPr lang="en-US" altLang="en-US" b="1" dirty="0">
                <a:solidFill>
                  <a:schemeClr val="tx2"/>
                </a:solidFill>
              </a:rPr>
              <a:t> </a:t>
            </a:r>
            <a:r>
              <a:rPr lang="en-US" altLang="en-US" b="1" dirty="0" err="1">
                <a:solidFill>
                  <a:schemeClr val="tx2"/>
                </a:solidFill>
              </a:rPr>
              <a:t>hệ</a:t>
            </a:r>
            <a:r>
              <a:rPr lang="en-US" altLang="en-US" b="1" dirty="0">
                <a:solidFill>
                  <a:schemeClr val="tx2"/>
                </a:solidFill>
              </a:rPr>
              <a:t> </a:t>
            </a:r>
            <a:r>
              <a:rPr lang="en-US" altLang="en-US" b="1" dirty="0" err="1">
                <a:solidFill>
                  <a:schemeClr val="tx2"/>
                </a:solidFill>
              </a:rPr>
              <a:t>thống</a:t>
            </a:r>
            <a:r>
              <a:rPr lang="en-US" altLang="en-US" b="1" dirty="0">
                <a:solidFill>
                  <a:schemeClr val="tx2"/>
                </a:solidFill>
              </a:rPr>
              <a:t> ĐBCL </a:t>
            </a:r>
            <a:r>
              <a:rPr lang="en-US" altLang="en-US" b="1" dirty="0" err="1">
                <a:solidFill>
                  <a:schemeClr val="tx2"/>
                </a:solidFill>
              </a:rPr>
              <a:t>bên</a:t>
            </a:r>
            <a:r>
              <a:rPr lang="en-US" altLang="en-US" b="1" dirty="0">
                <a:solidFill>
                  <a:schemeClr val="tx2"/>
                </a:solidFill>
              </a:rPr>
              <a:t> </a:t>
            </a:r>
            <a:r>
              <a:rPr lang="en-US" altLang="en-US" b="1" dirty="0" err="1">
                <a:solidFill>
                  <a:schemeClr val="tx2"/>
                </a:solidFill>
              </a:rPr>
              <a:t>trong</a:t>
            </a:r>
            <a:r>
              <a:rPr lang="en-US" altLang="en-US" b="1" dirty="0">
                <a:solidFill>
                  <a:schemeClr val="tx2"/>
                </a:solidFill>
              </a:rPr>
              <a:t> </a:t>
            </a:r>
            <a:r>
              <a:rPr lang="en-US" altLang="en-US" b="1" dirty="0" err="1">
                <a:solidFill>
                  <a:schemeClr val="tx2"/>
                </a:solidFill>
              </a:rPr>
              <a:t>trường</a:t>
            </a:r>
            <a:r>
              <a:rPr lang="en-US" altLang="en-US" b="1" dirty="0">
                <a:solidFill>
                  <a:schemeClr val="tx2"/>
                </a:solidFill>
              </a:rPr>
              <a:t> </a:t>
            </a:r>
            <a:r>
              <a:rPr lang="en-US" altLang="en-US" b="1" dirty="0" err="1">
                <a:solidFill>
                  <a:schemeClr val="tx2"/>
                </a:solidFill>
              </a:rPr>
              <a:t>cao</a:t>
            </a:r>
            <a:r>
              <a:rPr lang="en-US" altLang="en-US" b="1" dirty="0">
                <a:solidFill>
                  <a:schemeClr val="tx2"/>
                </a:solidFill>
              </a:rPr>
              <a:t> </a:t>
            </a:r>
            <a:r>
              <a:rPr lang="en-US" altLang="en-US" b="1" dirty="0" err="1">
                <a:solidFill>
                  <a:schemeClr val="tx2"/>
                </a:solidFill>
              </a:rPr>
              <a:t>đẳng</a:t>
            </a:r>
            <a:r>
              <a:rPr lang="en-US" altLang="en-US" b="1" dirty="0">
                <a:solidFill>
                  <a:schemeClr val="tx2"/>
                </a:solidFill>
              </a:rPr>
              <a:t> </a:t>
            </a:r>
            <a:r>
              <a:rPr lang="en-US" altLang="en-US" b="1" dirty="0" err="1">
                <a:solidFill>
                  <a:schemeClr val="tx2"/>
                </a:solidFill>
              </a:rPr>
              <a:t>đáp</a:t>
            </a:r>
            <a:r>
              <a:rPr lang="en-US" altLang="en-US" b="1" dirty="0">
                <a:solidFill>
                  <a:schemeClr val="tx2"/>
                </a:solidFill>
              </a:rPr>
              <a:t> </a:t>
            </a:r>
            <a:r>
              <a:rPr lang="en-US" altLang="en-US" b="1" dirty="0" err="1">
                <a:solidFill>
                  <a:schemeClr val="tx2"/>
                </a:solidFill>
              </a:rPr>
              <a:t>ứng</a:t>
            </a:r>
            <a:r>
              <a:rPr lang="en-US" altLang="en-US" b="1" dirty="0">
                <a:solidFill>
                  <a:schemeClr val="tx2"/>
                </a:solidFill>
              </a:rPr>
              <a:t> </a:t>
            </a:r>
            <a:r>
              <a:rPr lang="en-US" altLang="en-US" b="1" dirty="0" err="1">
                <a:solidFill>
                  <a:schemeClr val="tx2"/>
                </a:solidFill>
              </a:rPr>
              <a:t>yêu</a:t>
            </a:r>
            <a:r>
              <a:rPr lang="en-US" altLang="en-US" b="1" dirty="0">
                <a:solidFill>
                  <a:schemeClr val="tx2"/>
                </a:solidFill>
              </a:rPr>
              <a:t> </a:t>
            </a:r>
            <a:r>
              <a:rPr lang="en-US" altLang="en-US" b="1" dirty="0" err="1">
                <a:solidFill>
                  <a:schemeClr val="tx2"/>
                </a:solidFill>
              </a:rPr>
              <a:t>cầu</a:t>
            </a:r>
            <a:r>
              <a:rPr lang="en-US" altLang="en-US" b="1" dirty="0">
                <a:solidFill>
                  <a:schemeClr val="tx2"/>
                </a:solidFill>
              </a:rPr>
              <a:t> </a:t>
            </a:r>
            <a:r>
              <a:rPr lang="en-US" altLang="en-US" b="1" dirty="0" err="1">
                <a:solidFill>
                  <a:schemeClr val="tx2"/>
                </a:solidFill>
              </a:rPr>
              <a:t>thực</a:t>
            </a:r>
            <a:r>
              <a:rPr lang="en-US" altLang="en-US" b="1" dirty="0">
                <a:solidFill>
                  <a:schemeClr val="tx2"/>
                </a:solidFill>
              </a:rPr>
              <a:t> </a:t>
            </a:r>
            <a:r>
              <a:rPr lang="en-US" altLang="en-US" b="1" dirty="0" err="1" smtClean="0">
                <a:solidFill>
                  <a:schemeClr val="tx2"/>
                </a:solidFill>
              </a:rPr>
              <a:t>tiễn</a:t>
            </a:r>
            <a:endParaRPr lang="en-US" altLang="en-US" b="1" dirty="0">
              <a:solidFill>
                <a:schemeClr val="tx2"/>
              </a:solidFill>
            </a:endParaRPr>
          </a:p>
        </p:txBody>
      </p:sp>
      <p:sp>
        <p:nvSpPr>
          <p:cNvPr id="4104" name="Text Box 73"/>
          <p:cNvSpPr txBox="1">
            <a:spLocks noChangeArrowheads="1"/>
          </p:cNvSpPr>
          <p:nvPr/>
        </p:nvSpPr>
        <p:spPr bwMode="gray">
          <a:xfrm>
            <a:off x="2470245" y="2995992"/>
            <a:ext cx="892635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b="1" dirty="0" err="1">
                <a:solidFill>
                  <a:srgbClr val="003399"/>
                </a:solidFill>
              </a:rPr>
              <a:t>Xây</a:t>
            </a:r>
            <a:r>
              <a:rPr lang="en-US" altLang="en-US" b="1" dirty="0">
                <a:solidFill>
                  <a:srgbClr val="003399"/>
                </a:solidFill>
              </a:rPr>
              <a:t> </a:t>
            </a:r>
            <a:r>
              <a:rPr lang="en-US" altLang="en-US" b="1" dirty="0" err="1">
                <a:solidFill>
                  <a:srgbClr val="003399"/>
                </a:solidFill>
              </a:rPr>
              <a:t>dựng</a:t>
            </a:r>
            <a:r>
              <a:rPr lang="en-US" altLang="en-US" b="1" dirty="0">
                <a:solidFill>
                  <a:srgbClr val="003399"/>
                </a:solidFill>
              </a:rPr>
              <a:t> </a:t>
            </a:r>
            <a:r>
              <a:rPr lang="en-US" altLang="en-US" b="1" dirty="0" err="1">
                <a:solidFill>
                  <a:srgbClr val="003399"/>
                </a:solidFill>
              </a:rPr>
              <a:t>được</a:t>
            </a:r>
            <a:r>
              <a:rPr lang="en-US" altLang="en-US" b="1" dirty="0">
                <a:solidFill>
                  <a:srgbClr val="003399"/>
                </a:solidFill>
              </a:rPr>
              <a:t> </a:t>
            </a:r>
            <a:r>
              <a:rPr lang="en-US" altLang="en-US" b="1" dirty="0" err="1">
                <a:solidFill>
                  <a:srgbClr val="003399"/>
                </a:solidFill>
              </a:rPr>
              <a:t>mô</a:t>
            </a:r>
            <a:r>
              <a:rPr lang="en-US" altLang="en-US" b="1" dirty="0">
                <a:solidFill>
                  <a:srgbClr val="003399"/>
                </a:solidFill>
              </a:rPr>
              <a:t> </a:t>
            </a:r>
            <a:r>
              <a:rPr lang="en-US" altLang="en-US" b="1" dirty="0" err="1">
                <a:solidFill>
                  <a:srgbClr val="003399"/>
                </a:solidFill>
              </a:rPr>
              <a:t>hình</a:t>
            </a:r>
            <a:r>
              <a:rPr lang="en-US" altLang="en-US" b="1" dirty="0">
                <a:solidFill>
                  <a:srgbClr val="003399"/>
                </a:solidFill>
              </a:rPr>
              <a:t> ĐBCL </a:t>
            </a:r>
            <a:r>
              <a:rPr lang="en-US" altLang="en-US" b="1" dirty="0" err="1">
                <a:solidFill>
                  <a:srgbClr val="003399"/>
                </a:solidFill>
              </a:rPr>
              <a:t>và</a:t>
            </a:r>
            <a:r>
              <a:rPr lang="en-US" altLang="en-US" b="1" dirty="0">
                <a:solidFill>
                  <a:srgbClr val="003399"/>
                </a:solidFill>
              </a:rPr>
              <a:t> </a:t>
            </a:r>
            <a:r>
              <a:rPr lang="en-US" altLang="en-US" b="1" dirty="0" err="1">
                <a:solidFill>
                  <a:srgbClr val="003399"/>
                </a:solidFill>
              </a:rPr>
              <a:t>các</a:t>
            </a:r>
            <a:r>
              <a:rPr lang="en-US" altLang="en-US" b="1" dirty="0">
                <a:solidFill>
                  <a:srgbClr val="003399"/>
                </a:solidFill>
              </a:rPr>
              <a:t> </a:t>
            </a:r>
            <a:r>
              <a:rPr lang="en-US" altLang="en-US" b="1" dirty="0" err="1">
                <a:solidFill>
                  <a:srgbClr val="003399"/>
                </a:solidFill>
              </a:rPr>
              <a:t>thành</a:t>
            </a:r>
            <a:r>
              <a:rPr lang="en-US" altLang="en-US" b="1" dirty="0">
                <a:solidFill>
                  <a:srgbClr val="003399"/>
                </a:solidFill>
              </a:rPr>
              <a:t> </a:t>
            </a:r>
            <a:r>
              <a:rPr lang="en-US" altLang="en-US" b="1" dirty="0" err="1">
                <a:solidFill>
                  <a:srgbClr val="003399"/>
                </a:solidFill>
              </a:rPr>
              <a:t>tố</a:t>
            </a:r>
            <a:r>
              <a:rPr lang="en-US" altLang="en-US" b="1" dirty="0">
                <a:solidFill>
                  <a:srgbClr val="003399"/>
                </a:solidFill>
              </a:rPr>
              <a:t> </a:t>
            </a:r>
            <a:r>
              <a:rPr lang="en-US" altLang="en-US" b="1" dirty="0" err="1">
                <a:solidFill>
                  <a:srgbClr val="003399"/>
                </a:solidFill>
              </a:rPr>
              <a:t>của</a:t>
            </a:r>
            <a:r>
              <a:rPr lang="en-US" altLang="en-US" b="1" dirty="0">
                <a:solidFill>
                  <a:srgbClr val="003399"/>
                </a:solidFill>
              </a:rPr>
              <a:t> </a:t>
            </a:r>
            <a:r>
              <a:rPr lang="en-US" altLang="en-US" b="1" dirty="0" err="1">
                <a:solidFill>
                  <a:srgbClr val="003399"/>
                </a:solidFill>
              </a:rPr>
              <a:t>hệ</a:t>
            </a:r>
            <a:r>
              <a:rPr lang="en-US" altLang="en-US" b="1" dirty="0">
                <a:solidFill>
                  <a:srgbClr val="003399"/>
                </a:solidFill>
              </a:rPr>
              <a:t> </a:t>
            </a:r>
            <a:r>
              <a:rPr lang="en-US" altLang="en-US" b="1" dirty="0" err="1">
                <a:solidFill>
                  <a:srgbClr val="003399"/>
                </a:solidFill>
              </a:rPr>
              <a:t>thống</a:t>
            </a:r>
            <a:r>
              <a:rPr lang="en-US" altLang="en-US" b="1" dirty="0">
                <a:solidFill>
                  <a:srgbClr val="003399"/>
                </a:solidFill>
              </a:rPr>
              <a:t> </a:t>
            </a:r>
            <a:r>
              <a:rPr lang="en-US" altLang="en-US" b="1" dirty="0" err="1">
                <a:solidFill>
                  <a:srgbClr val="003399"/>
                </a:solidFill>
              </a:rPr>
              <a:t>bảo</a:t>
            </a:r>
            <a:r>
              <a:rPr lang="en-US" altLang="en-US" b="1" dirty="0">
                <a:solidFill>
                  <a:srgbClr val="003399"/>
                </a:solidFill>
              </a:rPr>
              <a:t> </a:t>
            </a:r>
            <a:r>
              <a:rPr lang="en-US" altLang="en-US" b="1" dirty="0" err="1">
                <a:solidFill>
                  <a:srgbClr val="003399"/>
                </a:solidFill>
              </a:rPr>
              <a:t>đảm</a:t>
            </a:r>
            <a:r>
              <a:rPr lang="en-US" altLang="en-US" b="1" dirty="0">
                <a:solidFill>
                  <a:srgbClr val="003399"/>
                </a:solidFill>
              </a:rPr>
              <a:t> </a:t>
            </a:r>
            <a:r>
              <a:rPr lang="en-US" altLang="en-US" b="1" dirty="0" err="1">
                <a:solidFill>
                  <a:srgbClr val="003399"/>
                </a:solidFill>
              </a:rPr>
              <a:t>chất</a:t>
            </a:r>
            <a:r>
              <a:rPr lang="en-US" altLang="en-US" b="1" dirty="0">
                <a:solidFill>
                  <a:srgbClr val="003399"/>
                </a:solidFill>
              </a:rPr>
              <a:t> </a:t>
            </a:r>
            <a:r>
              <a:rPr lang="en-US" altLang="en-US" b="1" dirty="0" err="1">
                <a:solidFill>
                  <a:srgbClr val="003399"/>
                </a:solidFill>
              </a:rPr>
              <a:t>lượng</a:t>
            </a:r>
            <a:r>
              <a:rPr lang="en-US" altLang="en-US" b="1" dirty="0">
                <a:solidFill>
                  <a:srgbClr val="003399"/>
                </a:solidFill>
              </a:rPr>
              <a:t> GDNN </a:t>
            </a:r>
          </a:p>
        </p:txBody>
      </p:sp>
      <p:sp>
        <p:nvSpPr>
          <p:cNvPr id="2" name="Oval 1"/>
          <p:cNvSpPr/>
          <p:nvPr/>
        </p:nvSpPr>
        <p:spPr>
          <a:xfrm>
            <a:off x="1255594" y="3148574"/>
            <a:ext cx="839679" cy="829195"/>
          </a:xfrm>
          <a:prstGeom prst="ellipse">
            <a:avLst/>
          </a:prstGeom>
          <a:solidFill>
            <a:srgbClr val="00B050"/>
          </a:solidFill>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3200" b="1" dirty="0">
                <a:solidFill>
                  <a:schemeClr val="accent6">
                    <a:lumMod val="20000"/>
                    <a:lumOff val="80000"/>
                  </a:schemeClr>
                </a:solidFill>
              </a:rPr>
              <a:t>2</a:t>
            </a:r>
          </a:p>
        </p:txBody>
      </p:sp>
      <p:sp>
        <p:nvSpPr>
          <p:cNvPr id="18" name="Oval 17"/>
          <p:cNvSpPr/>
          <p:nvPr/>
        </p:nvSpPr>
        <p:spPr>
          <a:xfrm>
            <a:off x="1259363" y="4958652"/>
            <a:ext cx="839679" cy="829195"/>
          </a:xfrm>
          <a:prstGeom prst="ellipse">
            <a:avLst/>
          </a:prstGeom>
          <a:solidFill>
            <a:srgbClr val="FFC000"/>
          </a:solidFill>
          <a:scene3d>
            <a:camera prst="orthographicFront"/>
            <a:lightRig rig="threePt" dir="t"/>
          </a:scene3d>
          <a:sp3d>
            <a:bevelT w="165100" prst="coolSlant"/>
          </a:sp3d>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3200" b="1" dirty="0">
                <a:solidFill>
                  <a:srgbClr val="C00000"/>
                </a:solidFill>
              </a:rPr>
              <a:t>3</a:t>
            </a:r>
          </a:p>
        </p:txBody>
      </p:sp>
      <p:sp>
        <p:nvSpPr>
          <p:cNvPr id="19" name="Oval 18"/>
          <p:cNvSpPr/>
          <p:nvPr/>
        </p:nvSpPr>
        <p:spPr>
          <a:xfrm>
            <a:off x="1269241" y="1420382"/>
            <a:ext cx="839679" cy="829195"/>
          </a:xfrm>
          <a:prstGeom prst="ellipse">
            <a:avLst/>
          </a:prstGeom>
          <a:solidFill>
            <a:srgbClr val="0070C0"/>
          </a:solidFill>
          <a:scene3d>
            <a:camera prst="orthographicFront"/>
            <a:lightRig rig="threePt" dir="t"/>
          </a:scene3d>
          <a:sp3d>
            <a:bevelT/>
          </a:sp3d>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3200" b="1" dirty="0"/>
              <a:t>1</a:t>
            </a:r>
          </a:p>
        </p:txBody>
      </p:sp>
      <p:pic>
        <p:nvPicPr>
          <p:cNvPr id="411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507777" y="803169"/>
            <a:ext cx="10901120" cy="4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249097" y="123874"/>
            <a:ext cx="75565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33970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465446" y="1176361"/>
            <a:ext cx="112458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92100" indent="-2921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Tx/>
              <a:buFontTx/>
              <a:buNone/>
            </a:pPr>
            <a:r>
              <a:rPr lang="en-US" altLang="en-US" sz="2400" b="1" dirty="0">
                <a:solidFill>
                  <a:srgbClr val="0070C0"/>
                </a:solidFill>
                <a:cs typeface="Times New Roman" panose="02020603050405020304" pitchFamily="18" charset="0"/>
              </a:rPr>
              <a:t>a) CL </a:t>
            </a:r>
            <a:r>
              <a:rPr lang="en-US" altLang="en-US" sz="2400" b="1" dirty="0" err="1">
                <a:solidFill>
                  <a:srgbClr val="0070C0"/>
                </a:solidFill>
                <a:cs typeface="Times New Roman" panose="02020603050405020304" pitchFamily="18" charset="0"/>
              </a:rPr>
              <a:t>trong</a:t>
            </a:r>
            <a:r>
              <a:rPr lang="en-US" altLang="en-US" sz="2400" b="1" dirty="0">
                <a:solidFill>
                  <a:srgbClr val="0070C0"/>
                </a:solidFill>
                <a:cs typeface="Times New Roman" panose="02020603050405020304" pitchFamily="18" charset="0"/>
              </a:rPr>
              <a:t> GDNN </a:t>
            </a:r>
            <a:r>
              <a:rPr lang="en-US" altLang="en-US" sz="2400" b="1" dirty="0" err="1">
                <a:solidFill>
                  <a:srgbClr val="0070C0"/>
                </a:solidFill>
                <a:cs typeface="Times New Roman" panose="02020603050405020304" pitchFamily="18" charset="0"/>
              </a:rPr>
              <a:t>thường</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được</a:t>
            </a:r>
            <a:r>
              <a:rPr lang="en-US" altLang="en-US" sz="2400" b="1" dirty="0">
                <a:solidFill>
                  <a:srgbClr val="0070C0"/>
                </a:solidFill>
                <a:cs typeface="Times New Roman" panose="02020603050405020304" pitchFamily="18" charset="0"/>
              </a:rPr>
              <a:t> ĐG ở </a:t>
            </a:r>
            <a:r>
              <a:rPr lang="en-US" altLang="en-US" sz="2400" b="1" dirty="0" err="1">
                <a:solidFill>
                  <a:srgbClr val="0070C0"/>
                </a:solidFill>
                <a:cs typeface="Times New Roman" panose="02020603050405020304" pitchFamily="18" charset="0"/>
              </a:rPr>
              <a:t>các</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cấp</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độ</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khác</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nhau</a:t>
            </a:r>
            <a:r>
              <a:rPr lang="en-US" altLang="en-US" sz="2400" b="1" dirty="0">
                <a:solidFill>
                  <a:srgbClr val="0070C0"/>
                </a:solidFill>
                <a:cs typeface="Times New Roman" panose="02020603050405020304" pitchFamily="18" charset="0"/>
              </a:rPr>
              <a:t>:</a:t>
            </a:r>
          </a:p>
        </p:txBody>
      </p:sp>
      <p:sp>
        <p:nvSpPr>
          <p:cNvPr id="3" name="Rectangle 6"/>
          <p:cNvSpPr>
            <a:spLocks noChangeArrowheads="1"/>
          </p:cNvSpPr>
          <p:nvPr/>
        </p:nvSpPr>
        <p:spPr bwMode="auto">
          <a:xfrm>
            <a:off x="900113" y="1989138"/>
            <a:ext cx="1042828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Tx/>
              <a:buFont typeface="Wingdings" panose="05000000000000000000" pitchFamily="2" charset="2"/>
              <a:buChar char="§"/>
            </a:pPr>
            <a:r>
              <a:rPr lang="en-US" altLang="en-US" sz="2400" i="1" dirty="0" err="1">
                <a:cs typeface="Times New Roman" panose="02020603050405020304" pitchFamily="18" charset="0"/>
              </a:rPr>
              <a:t>Chất</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lượng</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của</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sản</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phẩm</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đào</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tạo</a:t>
            </a:r>
            <a:r>
              <a:rPr lang="en-US" altLang="en-US" sz="2400" i="1" dirty="0">
                <a:cs typeface="Times New Roman" panose="02020603050405020304" pitchFamily="18" charset="0"/>
              </a:rPr>
              <a:t> (SV </a:t>
            </a:r>
            <a:r>
              <a:rPr lang="en-US" altLang="en-US" sz="2400" i="1" dirty="0" err="1">
                <a:cs typeface="Times New Roman" panose="02020603050405020304" pitchFamily="18" charset="0"/>
              </a:rPr>
              <a:t>tốt</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nghiệp</a:t>
            </a:r>
            <a:r>
              <a:rPr lang="en-US" altLang="en-US" sz="2400" i="1" dirty="0">
                <a:cs typeface="Times New Roman" panose="02020603050405020304" pitchFamily="18" charset="0"/>
              </a:rPr>
              <a:t>);</a:t>
            </a:r>
          </a:p>
          <a:p>
            <a:pPr algn="just">
              <a:lnSpc>
                <a:spcPct val="150000"/>
              </a:lnSpc>
              <a:spcBef>
                <a:spcPts val="600"/>
              </a:spcBef>
              <a:spcAft>
                <a:spcPts val="600"/>
              </a:spcAft>
              <a:buClrTx/>
              <a:buFont typeface="Wingdings" panose="05000000000000000000" pitchFamily="2" charset="2"/>
              <a:buChar char="§"/>
            </a:pPr>
            <a:r>
              <a:rPr lang="en-US" altLang="en-US" sz="2400" i="1" dirty="0" err="1">
                <a:cs typeface="Times New Roman" panose="02020603050405020304" pitchFamily="18" charset="0"/>
              </a:rPr>
              <a:t>Chất</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lượng</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của</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các</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cơ</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sở</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đào</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tạo</a:t>
            </a:r>
            <a:r>
              <a:rPr lang="en-US" altLang="en-US" sz="2400" i="1" dirty="0">
                <a:cs typeface="Times New Roman" panose="02020603050405020304" pitchFamily="18" charset="0"/>
              </a:rPr>
              <a:t>;</a:t>
            </a:r>
          </a:p>
          <a:p>
            <a:pPr algn="just">
              <a:lnSpc>
                <a:spcPct val="150000"/>
              </a:lnSpc>
              <a:spcBef>
                <a:spcPts val="600"/>
              </a:spcBef>
              <a:spcAft>
                <a:spcPts val="600"/>
              </a:spcAft>
              <a:buClrTx/>
              <a:buFont typeface="Wingdings" panose="05000000000000000000" pitchFamily="2" charset="2"/>
              <a:buChar char="§"/>
            </a:pPr>
            <a:r>
              <a:rPr lang="en-US" altLang="en-US" sz="2400" i="1" dirty="0" err="1">
                <a:cs typeface="Times New Roman" panose="02020603050405020304" pitchFamily="18" charset="0"/>
              </a:rPr>
              <a:t>Chất</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lượng</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của</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cả</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hệ</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thống</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đào</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tạo</a:t>
            </a:r>
            <a:r>
              <a:rPr lang="en-US" altLang="en-US" sz="2400" i="1" dirty="0">
                <a:cs typeface="Times New Roman" panose="02020603050405020304" pitchFamily="18" charset="0"/>
              </a:rPr>
              <a:t>. </a:t>
            </a:r>
          </a:p>
        </p:txBody>
      </p:sp>
      <p:sp>
        <p:nvSpPr>
          <p:cNvPr id="4" name="Rectangle 9"/>
          <p:cNvSpPr>
            <a:spLocks noChangeArrowheads="1"/>
          </p:cNvSpPr>
          <p:nvPr/>
        </p:nvSpPr>
        <p:spPr bwMode="auto">
          <a:xfrm>
            <a:off x="463549" y="4238625"/>
            <a:ext cx="109530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92100" indent="-2921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Tx/>
              <a:buFontTx/>
              <a:buNone/>
            </a:pPr>
            <a:r>
              <a:rPr lang="en-US" altLang="en-US" sz="2400" b="1" dirty="0">
                <a:solidFill>
                  <a:srgbClr val="0070C0"/>
                </a:solidFill>
                <a:cs typeface="Times New Roman" panose="02020603050405020304" pitchFamily="18" charset="0"/>
              </a:rPr>
              <a:t>b) CL </a:t>
            </a:r>
            <a:r>
              <a:rPr lang="en-US" altLang="en-US" sz="2400" b="1" dirty="0" err="1">
                <a:solidFill>
                  <a:srgbClr val="0070C0"/>
                </a:solidFill>
                <a:cs typeface="Times New Roman" panose="02020603050405020304" pitchFamily="18" charset="0"/>
              </a:rPr>
              <a:t>trong</a:t>
            </a:r>
            <a:r>
              <a:rPr lang="en-US" altLang="en-US" sz="2400" b="1" dirty="0">
                <a:solidFill>
                  <a:srgbClr val="0070C0"/>
                </a:solidFill>
                <a:cs typeface="Times New Roman" panose="02020603050405020304" pitchFamily="18" charset="0"/>
              </a:rPr>
              <a:t> GDNN </a:t>
            </a:r>
            <a:r>
              <a:rPr lang="en-US" altLang="en-US" sz="2400" b="1" dirty="0" err="1">
                <a:solidFill>
                  <a:srgbClr val="0070C0"/>
                </a:solidFill>
                <a:cs typeface="Times New Roman" panose="02020603050405020304" pitchFamily="18" charset="0"/>
              </a:rPr>
              <a:t>cần</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được</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hiểu</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theo</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quan</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niệm</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tương</a:t>
            </a:r>
            <a:r>
              <a:rPr lang="en-US" altLang="en-US" sz="2400" b="1" dirty="0">
                <a:solidFill>
                  <a:srgbClr val="0070C0"/>
                </a:solidFill>
                <a:cs typeface="Times New Roman" panose="02020603050405020304" pitchFamily="18" charset="0"/>
              </a:rPr>
              <a:t> </a:t>
            </a:r>
            <a:r>
              <a:rPr lang="en-US" altLang="en-US" sz="2400" b="1" dirty="0" err="1">
                <a:solidFill>
                  <a:srgbClr val="0070C0"/>
                </a:solidFill>
                <a:cs typeface="Times New Roman" panose="02020603050405020304" pitchFamily="18" charset="0"/>
              </a:rPr>
              <a:t>đối</a:t>
            </a:r>
            <a:r>
              <a:rPr lang="en-US" altLang="en-US" sz="2400" b="1" dirty="0">
                <a:solidFill>
                  <a:srgbClr val="0070C0"/>
                </a:solidFill>
                <a:cs typeface="Times New Roman" panose="02020603050405020304" pitchFamily="18" charset="0"/>
              </a:rPr>
              <a:t>: </a:t>
            </a:r>
          </a:p>
        </p:txBody>
      </p:sp>
      <p:sp>
        <p:nvSpPr>
          <p:cNvPr id="5" name="Rectangle 10"/>
          <p:cNvSpPr>
            <a:spLocks noChangeArrowheads="1"/>
          </p:cNvSpPr>
          <p:nvPr/>
        </p:nvSpPr>
        <p:spPr bwMode="auto">
          <a:xfrm>
            <a:off x="827087" y="5052874"/>
            <a:ext cx="11125719" cy="1685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Tx/>
              <a:buFont typeface="Wingdings" panose="05000000000000000000" pitchFamily="2" charset="2"/>
              <a:buChar char="§"/>
            </a:pPr>
            <a:r>
              <a:rPr lang="en-US" altLang="en-US" sz="2400" i="1" dirty="0" err="1">
                <a:cs typeface="Times New Roman" panose="02020603050405020304" pitchFamily="18" charset="0"/>
              </a:rPr>
              <a:t>Là</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mức</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độ</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đạt</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được</a:t>
            </a:r>
            <a:r>
              <a:rPr lang="en-US" altLang="en-US" sz="2400" i="1" dirty="0">
                <a:cs typeface="Times New Roman" panose="02020603050405020304" pitchFamily="18" charset="0"/>
              </a:rPr>
              <a:t> VS </a:t>
            </a:r>
            <a:r>
              <a:rPr lang="en-US" altLang="en-US" sz="2400" i="1" dirty="0" err="1">
                <a:cs typeface="Times New Roman" panose="02020603050405020304" pitchFamily="18" charset="0"/>
              </a:rPr>
              <a:t>mục</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tiêu</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đào</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tạo</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đã</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đề</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ra</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nhằm</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thoả</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mãn</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yêu</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cầu</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của</a:t>
            </a:r>
            <a:r>
              <a:rPr lang="en-US" altLang="en-US" sz="2400" i="1" dirty="0">
                <a:cs typeface="Times New Roman" panose="02020603050405020304" pitchFamily="18" charset="0"/>
              </a:rPr>
              <a:t> </a:t>
            </a:r>
            <a:r>
              <a:rPr lang="en-US" altLang="en-US" sz="2400" i="1" dirty="0" err="1">
                <a:cs typeface="Times New Roman" panose="02020603050405020304" pitchFamily="18" charset="0"/>
              </a:rPr>
              <a:t>khách</a:t>
            </a:r>
            <a:r>
              <a:rPr lang="en-US" altLang="en-US" sz="2400" i="1" dirty="0">
                <a:cs typeface="Times New Roman" panose="02020603050405020304" pitchFamily="18" charset="0"/>
              </a:rPr>
              <a:t> </a:t>
            </a:r>
            <a:r>
              <a:rPr lang="en-US" altLang="en-US" sz="2400" i="1" dirty="0" err="1" smtClean="0">
                <a:cs typeface="Times New Roman" panose="02020603050405020304" pitchFamily="18" charset="0"/>
              </a:rPr>
              <a:t>hàng</a:t>
            </a:r>
            <a:r>
              <a:rPr lang="en-US" altLang="en-US" sz="2400" i="1" dirty="0" smtClean="0">
                <a:cs typeface="Times New Roman" panose="02020603050405020304" pitchFamily="18" charset="0"/>
              </a:rPr>
              <a:t> </a:t>
            </a:r>
            <a:r>
              <a:rPr lang="en-US" altLang="en-US" sz="2400" i="1" dirty="0">
                <a:cs typeface="Times New Roman" panose="02020603050405020304" pitchFamily="18" charset="0"/>
              </a:rPr>
              <a:t>(</a:t>
            </a:r>
            <a:r>
              <a:rPr lang="en-US" altLang="en-US" sz="2400" dirty="0" err="1"/>
              <a:t>Nhà</a:t>
            </a:r>
            <a:r>
              <a:rPr lang="en-US" altLang="en-US" sz="2400" dirty="0"/>
              <a:t> </a:t>
            </a:r>
            <a:r>
              <a:rPr lang="en-US" altLang="en-US" sz="2400" dirty="0" err="1"/>
              <a:t>nước</a:t>
            </a:r>
            <a:r>
              <a:rPr lang="en-US" altLang="en-US" sz="2400" dirty="0"/>
              <a:t>, </a:t>
            </a:r>
            <a:r>
              <a:rPr lang="en-US" altLang="en-US" sz="2400" dirty="0" err="1"/>
              <a:t>cộng</a:t>
            </a:r>
            <a:r>
              <a:rPr lang="en-US" altLang="en-US" sz="2400" dirty="0"/>
              <a:t> </a:t>
            </a:r>
            <a:r>
              <a:rPr lang="en-US" altLang="en-US" sz="2400" dirty="0" err="1"/>
              <a:t>đồng</a:t>
            </a:r>
            <a:r>
              <a:rPr lang="en-US" altLang="en-US" sz="2400" dirty="0"/>
              <a:t>, </a:t>
            </a:r>
            <a:r>
              <a:rPr lang="en-US" altLang="en-US" sz="2400" dirty="0" err="1"/>
              <a:t>các</a:t>
            </a:r>
            <a:r>
              <a:rPr lang="en-US" altLang="en-US" sz="2400" dirty="0"/>
              <a:t> </a:t>
            </a:r>
            <a:r>
              <a:rPr lang="en-US" altLang="en-US" sz="2400" dirty="0" err="1"/>
              <a:t>doanh</a:t>
            </a:r>
            <a:r>
              <a:rPr lang="en-US" altLang="en-US" sz="2400" dirty="0"/>
              <a:t> </a:t>
            </a:r>
            <a:r>
              <a:rPr lang="en-US" altLang="en-US" sz="2400" dirty="0" err="1"/>
              <a:t>nghiệp</a:t>
            </a:r>
            <a:r>
              <a:rPr lang="en-US" altLang="en-US" sz="2400" dirty="0"/>
              <a:t>, </a:t>
            </a:r>
            <a:r>
              <a:rPr lang="en-US" altLang="en-US" sz="2400" dirty="0" err="1"/>
              <a:t>các</a:t>
            </a:r>
            <a:r>
              <a:rPr lang="en-US" altLang="en-US" sz="2400" dirty="0"/>
              <a:t> </a:t>
            </a:r>
            <a:r>
              <a:rPr lang="en-US" altLang="en-US" sz="2400" dirty="0" err="1"/>
              <a:t>công</a:t>
            </a:r>
            <a:r>
              <a:rPr lang="en-US" altLang="en-US" sz="2400" dirty="0"/>
              <a:t> ty </a:t>
            </a:r>
            <a:r>
              <a:rPr lang="en-US" altLang="en-US" sz="2400" dirty="0" err="1"/>
              <a:t>nước</a:t>
            </a:r>
            <a:r>
              <a:rPr lang="en-US" altLang="en-US" sz="2400" dirty="0"/>
              <a:t> </a:t>
            </a:r>
            <a:r>
              <a:rPr lang="en-US" altLang="en-US" sz="2400" dirty="0" err="1"/>
              <a:t>ngoài</a:t>
            </a:r>
            <a:r>
              <a:rPr lang="en-US" altLang="en-US" sz="2400" dirty="0"/>
              <a:t>, </a:t>
            </a:r>
            <a:r>
              <a:rPr lang="en-US" altLang="en-US" sz="2400" dirty="0" err="1"/>
              <a:t>người</a:t>
            </a:r>
            <a:r>
              <a:rPr lang="en-US" altLang="en-US" sz="2400" dirty="0"/>
              <a:t> </a:t>
            </a:r>
            <a:r>
              <a:rPr lang="en-US" altLang="en-US" sz="2400" dirty="0" err="1"/>
              <a:t>học</a:t>
            </a:r>
            <a:r>
              <a:rPr lang="en-US" altLang="en-US" sz="2400" dirty="0"/>
              <a:t> v.v..., )</a:t>
            </a:r>
            <a:endParaRPr lang="en-US" altLang="en-US" sz="2400" i="1" dirty="0">
              <a:cs typeface="Times New Roman" panose="02020603050405020304" pitchFamily="18" charset="0"/>
            </a:endParaRPr>
          </a:p>
        </p:txBody>
      </p:sp>
      <p:sp>
        <p:nvSpPr>
          <p:cNvPr id="6" name="Rectangle 6"/>
          <p:cNvSpPr>
            <a:spLocks noChangeArrowheads="1"/>
          </p:cNvSpPr>
          <p:nvPr/>
        </p:nvSpPr>
        <p:spPr bwMode="auto">
          <a:xfrm>
            <a:off x="1921942" y="200690"/>
            <a:ext cx="85455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804863" indent="-804863" algn="ctr">
              <a:spcBef>
                <a:spcPts val="600"/>
              </a:spcBef>
              <a:spcAft>
                <a:spcPts val="600"/>
              </a:spcAft>
              <a:buFont typeface="Wingdings" panose="05000000000000000000" pitchFamily="2" charset="2"/>
              <a:buNone/>
            </a:pPr>
            <a:r>
              <a:rPr lang="vi-VN" altLang="en-US" sz="2800" b="1" dirty="0" smtClean="0">
                <a:solidFill>
                  <a:srgbClr val="0070C0"/>
                </a:solidFill>
                <a:latin typeface="Arial" panose="020B0604020202020204" pitchFamily="34" charset="0"/>
                <a:cs typeface="Times New Roman" panose="02020603050405020304" pitchFamily="18" charset="0"/>
              </a:rPr>
              <a:t>QUAN </a:t>
            </a:r>
            <a:r>
              <a:rPr lang="en-US" altLang="en-US" sz="2800" b="1" dirty="0" smtClean="0">
                <a:solidFill>
                  <a:srgbClr val="0070C0"/>
                </a:solidFill>
                <a:latin typeface="Arial" panose="020B0604020202020204" pitchFamily="34" charset="0"/>
                <a:cs typeface="Times New Roman" panose="02020603050405020304" pitchFamily="18" charset="0"/>
              </a:rPr>
              <a:t>NIỆM VỀ C</a:t>
            </a:r>
            <a:r>
              <a:rPr lang="vi-VN" altLang="en-US" sz="2800" b="1" dirty="0" smtClean="0">
                <a:solidFill>
                  <a:srgbClr val="0070C0"/>
                </a:solidFill>
                <a:latin typeface="Arial" panose="020B0604020202020204" pitchFamily="34" charset="0"/>
                <a:cs typeface="Times New Roman" panose="02020603050405020304" pitchFamily="18" charset="0"/>
              </a:rPr>
              <a:t>HẤT LƯỢNG </a:t>
            </a:r>
            <a:r>
              <a:rPr lang="en-US" altLang="en-US" sz="2800" b="1" dirty="0" smtClean="0">
                <a:solidFill>
                  <a:srgbClr val="0070C0"/>
                </a:solidFill>
                <a:latin typeface="Arial" panose="020B0604020202020204" pitchFamily="34" charset="0"/>
                <a:cs typeface="Times New Roman" panose="02020603050405020304" pitchFamily="18" charset="0"/>
              </a:rPr>
              <a:t>GD</a:t>
            </a:r>
            <a:r>
              <a:rPr lang="vi-VN" altLang="en-US" sz="2800" b="1" dirty="0" smtClean="0">
                <a:solidFill>
                  <a:srgbClr val="0070C0"/>
                </a:solidFill>
                <a:latin typeface="Arial" panose="020B0604020202020204" pitchFamily="34" charset="0"/>
                <a:cs typeface="Times New Roman" panose="02020603050405020304" pitchFamily="18" charset="0"/>
              </a:rPr>
              <a:t>NN</a:t>
            </a:r>
            <a:endParaRPr lang="en-US" altLang="en-US" sz="2800" b="1" dirty="0">
              <a:solidFill>
                <a:srgbClr val="0070C0"/>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31570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6"/>
          <p:cNvSpPr>
            <a:spLocks noChangeArrowheads="1"/>
          </p:cNvSpPr>
          <p:nvPr/>
        </p:nvSpPr>
        <p:spPr bwMode="auto">
          <a:xfrm>
            <a:off x="2384426" y="188913"/>
            <a:ext cx="86899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04863" indent="-804863">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600"/>
              </a:spcBef>
              <a:spcAft>
                <a:spcPts val="600"/>
              </a:spcAft>
              <a:buClrTx/>
              <a:buNone/>
            </a:pPr>
            <a:r>
              <a:rPr lang="en-US" altLang="en-US" sz="2800" b="1" dirty="0" smtClean="0">
                <a:solidFill>
                  <a:srgbClr val="0070C0"/>
                </a:solidFill>
                <a:cs typeface="Times New Roman" panose="02020603050405020304" pitchFamily="18" charset="0"/>
              </a:rPr>
              <a:t>ĐẢM BẢO CHẤT LƯỢNG </a:t>
            </a:r>
            <a:r>
              <a:rPr lang="en-US" altLang="en-US" sz="2800" dirty="0" smtClean="0">
                <a:solidFill>
                  <a:srgbClr val="0070C0"/>
                </a:solidFill>
                <a:cs typeface="Times New Roman" panose="02020603050405020304" pitchFamily="18" charset="0"/>
              </a:rPr>
              <a:t>(</a:t>
            </a:r>
            <a:r>
              <a:rPr lang="en-US" altLang="en-US" sz="2800" dirty="0">
                <a:solidFill>
                  <a:srgbClr val="0070C0"/>
                </a:solidFill>
                <a:cs typeface="Times New Roman" panose="02020603050405020304" pitchFamily="18" charset="0"/>
              </a:rPr>
              <a:t>Quality Assurance)</a:t>
            </a:r>
          </a:p>
        </p:txBody>
      </p:sp>
      <p:sp>
        <p:nvSpPr>
          <p:cNvPr id="38916" name="Rectangle 1"/>
          <p:cNvSpPr>
            <a:spLocks noChangeArrowheads="1"/>
          </p:cNvSpPr>
          <p:nvPr/>
        </p:nvSpPr>
        <p:spPr bwMode="auto">
          <a:xfrm>
            <a:off x="1081867" y="3345185"/>
            <a:ext cx="1072547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200" b="1" dirty="0">
                <a:solidFill>
                  <a:schemeClr val="tx2"/>
                </a:solidFill>
                <a:cs typeface="Times New Roman" panose="02020603050405020304" pitchFamily="18" charset="0"/>
              </a:rPr>
              <a:t>Đây là quá trình xảy ra trước và trong khi thực hiện. Mối quan tâm của nó là phòng chống những sai phạm có thể xảy ra ngay từ bước đầu tiên</a:t>
            </a:r>
            <a:endParaRPr lang="en-US" altLang="en-US" sz="2200" b="1" dirty="0">
              <a:solidFill>
                <a:schemeClr val="tx2"/>
              </a:solidFill>
              <a:cs typeface="Times New Roman" panose="02020603050405020304" pitchFamily="18" charset="0"/>
            </a:endParaRPr>
          </a:p>
        </p:txBody>
      </p:sp>
      <p:sp>
        <p:nvSpPr>
          <p:cNvPr id="38917" name="Rectangle 2"/>
          <p:cNvSpPr>
            <a:spLocks noChangeArrowheads="1"/>
          </p:cNvSpPr>
          <p:nvPr/>
        </p:nvSpPr>
        <p:spPr bwMode="auto">
          <a:xfrm>
            <a:off x="1081867" y="4888235"/>
            <a:ext cx="1070104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200" b="1" dirty="0">
                <a:solidFill>
                  <a:srgbClr val="00B0F0"/>
                </a:solidFill>
                <a:cs typeface="Times New Roman" panose="02020603050405020304" pitchFamily="18" charset="0"/>
              </a:rPr>
              <a:t>ĐBCL</a:t>
            </a:r>
            <a:r>
              <a:rPr lang="vi-VN" altLang="en-US" sz="2200" b="1" dirty="0">
                <a:solidFill>
                  <a:schemeClr val="tx2"/>
                </a:solidFill>
                <a:cs typeface="Times New Roman" panose="02020603050405020304" pitchFamily="18" charset="0"/>
              </a:rPr>
              <a:t> phần lớn là trách nhiệm của người lao động làm việc trong các đơn vị độc lập hơn là trách nhiệm của thanh tra viên</a:t>
            </a:r>
            <a:endParaRPr lang="en-US" altLang="en-US" sz="2200" b="1" dirty="0">
              <a:solidFill>
                <a:schemeClr val="tx2"/>
              </a:solidFill>
              <a:cs typeface="Times New Roman" panose="02020603050405020304" pitchFamily="18" charset="0"/>
            </a:endParaRPr>
          </a:p>
        </p:txBody>
      </p:sp>
      <p:pic>
        <p:nvPicPr>
          <p:cNvPr id="38919"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26837" y="125413"/>
            <a:ext cx="6143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081865" y="1449313"/>
            <a:ext cx="10774336"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Clr>
                <a:srgbClr val="FF0000"/>
              </a:buClr>
              <a:buFont typeface="Wingdings" panose="05000000000000000000" pitchFamily="2" charset="2"/>
              <a:buChar char="ü"/>
            </a:pPr>
            <a:r>
              <a:rPr lang="vi-VN" sz="2200" b="1" dirty="0" smtClean="0">
                <a:solidFill>
                  <a:srgbClr val="0070C0"/>
                </a:solidFill>
                <a:latin typeface="Arial" panose="020B0604020202020204" pitchFamily="34" charset="0"/>
                <a:cs typeface="Times New Roman" panose="02020603050405020304" pitchFamily="18" charset="0"/>
              </a:rPr>
              <a:t>ĐBCL</a:t>
            </a:r>
            <a:r>
              <a:rPr lang="vi-VN" sz="2200" b="1" dirty="0">
                <a:solidFill>
                  <a:schemeClr val="tx2"/>
                </a:solidFill>
                <a:latin typeface="Arial" panose="020B0604020202020204" pitchFamily="34" charset="0"/>
                <a:cs typeface="Times New Roman" panose="02020603050405020304" pitchFamily="18" charset="0"/>
              </a:rPr>
              <a:t> là toàn bộ hoạt động có </a:t>
            </a:r>
            <a:r>
              <a:rPr lang="vi-VN" sz="2200" b="1" dirty="0" smtClean="0">
                <a:solidFill>
                  <a:schemeClr val="tx2"/>
                </a:solidFill>
                <a:latin typeface="Arial" panose="020B0604020202020204" pitchFamily="34" charset="0"/>
                <a:cs typeface="Times New Roman" panose="02020603050405020304" pitchFamily="18" charset="0"/>
              </a:rPr>
              <a:t>KH</a:t>
            </a:r>
            <a:r>
              <a:rPr lang="vi-VN" sz="2200" b="1" dirty="0">
                <a:solidFill>
                  <a:schemeClr val="tx2"/>
                </a:solidFill>
                <a:latin typeface="Arial" panose="020B0604020202020204" pitchFamily="34" charset="0"/>
                <a:cs typeface="Times New Roman" panose="02020603050405020304" pitchFamily="18" charset="0"/>
              </a:rPr>
              <a:t> và hệ thống, được tiến hành trong </a:t>
            </a:r>
            <a:r>
              <a:rPr lang="vi-VN" sz="2200" b="1" dirty="0" smtClean="0">
                <a:solidFill>
                  <a:schemeClr val="tx2"/>
                </a:solidFill>
                <a:latin typeface="Arial" panose="020B0604020202020204" pitchFamily="34" charset="0"/>
                <a:cs typeface="Times New Roman" panose="02020603050405020304" pitchFamily="18" charset="0"/>
              </a:rPr>
              <a:t>QLCL và </a:t>
            </a:r>
            <a:r>
              <a:rPr lang="vi-VN" sz="2200" b="1" dirty="0">
                <a:solidFill>
                  <a:schemeClr val="tx2"/>
                </a:solidFill>
                <a:latin typeface="Arial" panose="020B0604020202020204" pitchFamily="34" charset="0"/>
                <a:cs typeface="Times New Roman" panose="02020603050405020304" pitchFamily="18" charset="0"/>
              </a:rPr>
              <a:t>được </a:t>
            </a:r>
            <a:r>
              <a:rPr lang="vi-VN" sz="2200" b="1" dirty="0" smtClean="0">
                <a:solidFill>
                  <a:schemeClr val="tx2"/>
                </a:solidFill>
                <a:latin typeface="Arial" panose="020B0604020202020204" pitchFamily="34" charset="0"/>
                <a:cs typeface="Times New Roman" panose="02020603050405020304" pitchFamily="18" charset="0"/>
              </a:rPr>
              <a:t>CM là </a:t>
            </a:r>
            <a:r>
              <a:rPr lang="vi-VN" sz="2200" b="1" dirty="0">
                <a:solidFill>
                  <a:schemeClr val="tx2"/>
                </a:solidFill>
                <a:latin typeface="Arial" panose="020B0604020202020204" pitchFamily="34" charset="0"/>
                <a:cs typeface="Times New Roman" panose="02020603050405020304" pitchFamily="18" charset="0"/>
              </a:rPr>
              <a:t>đủ mức cần thiết để tạo sự tin tưởng thỏa đáng rằng </a:t>
            </a:r>
            <a:r>
              <a:rPr lang="vi-VN" sz="2200" b="1" dirty="0" smtClean="0">
                <a:solidFill>
                  <a:schemeClr val="tx2"/>
                </a:solidFill>
                <a:latin typeface="Arial" panose="020B0604020202020204" pitchFamily="34" charset="0"/>
                <a:cs typeface="Times New Roman" panose="02020603050405020304" pitchFamily="18" charset="0"/>
              </a:rPr>
              <a:t>SP/DV </a:t>
            </a:r>
            <a:r>
              <a:rPr lang="vi-VN" sz="2200" b="1" dirty="0">
                <a:solidFill>
                  <a:schemeClr val="tx2"/>
                </a:solidFill>
                <a:latin typeface="Arial" panose="020B0604020202020204" pitchFamily="34" charset="0"/>
                <a:cs typeface="Times New Roman" panose="02020603050405020304" pitchFamily="18" charset="0"/>
              </a:rPr>
              <a:t>của tổ chức sẽ đáp ứng các yêu cầu về </a:t>
            </a:r>
            <a:r>
              <a:rPr lang="vi-VN" sz="2200" b="1" dirty="0" smtClean="0">
                <a:solidFill>
                  <a:schemeClr val="tx2"/>
                </a:solidFill>
                <a:latin typeface="Arial" panose="020B0604020202020204" pitchFamily="34" charset="0"/>
                <a:cs typeface="Times New Roman" panose="02020603050405020304" pitchFamily="18" charset="0"/>
              </a:rPr>
              <a:t>CL </a:t>
            </a:r>
            <a:r>
              <a:rPr lang="vi-VN" sz="2200" i="1" dirty="0" smtClean="0">
                <a:solidFill>
                  <a:schemeClr val="tx2"/>
                </a:solidFill>
                <a:latin typeface="Arial" panose="020B0604020202020204" pitchFamily="34" charset="0"/>
                <a:cs typeface="Times New Roman" panose="02020603050405020304" pitchFamily="18" charset="0"/>
              </a:rPr>
              <a:t>(Từ điển BK toàn thư)</a:t>
            </a:r>
          </a:p>
        </p:txBody>
      </p:sp>
    </p:spTree>
    <p:extLst>
      <p:ext uri="{BB962C8B-B14F-4D97-AF65-F5344CB8AC3E}">
        <p14:creationId xmlns:p14="http://schemas.microsoft.com/office/powerpoint/2010/main" val="55697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fade">
                                      <p:cBhvr>
                                        <p:cTn id="12" dur="500"/>
                                        <p:tgtEl>
                                          <p:spTgt spid="389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917"/>
                                        </p:tgtEl>
                                        <p:attrNameLst>
                                          <p:attrName>style.visibility</p:attrName>
                                        </p:attrNameLst>
                                      </p:cBhvr>
                                      <p:to>
                                        <p:strVal val="visible"/>
                                      </p:to>
                                    </p:set>
                                    <p:animEffect transition="in" filter="fade">
                                      <p:cBhvr>
                                        <p:cTn id="17" dur="500"/>
                                        <p:tgtEl>
                                          <p:spTgt spid="38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7"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ChangeArrowheads="1"/>
          </p:cNvSpPr>
          <p:nvPr/>
        </p:nvSpPr>
        <p:spPr bwMode="auto">
          <a:xfrm>
            <a:off x="755935" y="4246896"/>
            <a:ext cx="10912902"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1200"/>
              </a:spcAft>
              <a:buClr>
                <a:srgbClr val="FF0000"/>
              </a:buClr>
              <a:buFont typeface="Wingdings" panose="05000000000000000000" pitchFamily="2" charset="2"/>
              <a:buChar char="ü"/>
            </a:pPr>
            <a:r>
              <a:rPr lang="vi-VN" altLang="en-US" sz="2200" b="1" dirty="0">
                <a:solidFill>
                  <a:schemeClr val="tx2"/>
                </a:solidFill>
                <a:latin typeface="Arial" panose="020B0604020202020204" pitchFamily="34" charset="0"/>
                <a:cs typeface="Times New Roman" panose="02020603050405020304" pitchFamily="18" charset="0"/>
              </a:rPr>
              <a:t>Trong GDĐH, </a:t>
            </a:r>
            <a:r>
              <a:rPr lang="vi-VN" altLang="en-US" sz="2200" b="1" dirty="0">
                <a:solidFill>
                  <a:srgbClr val="00B0F0"/>
                </a:solidFill>
                <a:latin typeface="Arial" panose="020B0604020202020204" pitchFamily="34" charset="0"/>
                <a:cs typeface="Times New Roman" panose="02020603050405020304" pitchFamily="18" charset="0"/>
              </a:rPr>
              <a:t>ĐBCL</a:t>
            </a:r>
            <a:r>
              <a:rPr lang="vi-VN" altLang="en-US" sz="2200" b="1" dirty="0">
                <a:solidFill>
                  <a:schemeClr val="tx2"/>
                </a:solidFill>
                <a:latin typeface="Arial" panose="020B0604020202020204" pitchFamily="34" charset="0"/>
                <a:cs typeface="Times New Roman" panose="02020603050405020304" pitchFamily="18" charset="0"/>
              </a:rPr>
              <a:t> được xác định như các hệ thống, chính sách, thủ tục, qui trình, hành động và thái độ được xác định từ trước nhằm đạt được, duy trì, giám sát và củng cố chất lượng</a:t>
            </a:r>
            <a:endParaRPr lang="en-US" altLang="en-US" sz="2200" b="1" dirty="0">
              <a:solidFill>
                <a:schemeClr val="tx2"/>
              </a:solidFill>
              <a:latin typeface="Arial" panose="020B0604020202020204" pitchFamily="34" charset="0"/>
              <a:cs typeface="Times New Roman" panose="02020603050405020304" pitchFamily="18" charset="0"/>
            </a:endParaRPr>
          </a:p>
        </p:txBody>
      </p:sp>
      <p:pic>
        <p:nvPicPr>
          <p:cNvPr id="39941"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44263" y="5958987"/>
            <a:ext cx="795337" cy="74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
          <p:cNvSpPr>
            <a:spLocks noChangeArrowheads="1"/>
          </p:cNvSpPr>
          <p:nvPr/>
        </p:nvSpPr>
        <p:spPr bwMode="auto">
          <a:xfrm>
            <a:off x="2308226" y="366713"/>
            <a:ext cx="86899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04863" indent="-804863">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600"/>
              </a:spcBef>
              <a:spcAft>
                <a:spcPts val="600"/>
              </a:spcAft>
              <a:buClrTx/>
              <a:buNone/>
            </a:pPr>
            <a:r>
              <a:rPr lang="en-US" altLang="en-US" sz="2800" b="1" dirty="0" smtClean="0">
                <a:solidFill>
                  <a:srgbClr val="0070C0"/>
                </a:solidFill>
                <a:cs typeface="Times New Roman" panose="02020603050405020304" pitchFamily="18" charset="0"/>
              </a:rPr>
              <a:t>ĐẢM BẢO CHẤT LƯỢNG </a:t>
            </a:r>
            <a:r>
              <a:rPr lang="en-US" altLang="en-US" sz="2800" dirty="0" smtClean="0">
                <a:solidFill>
                  <a:srgbClr val="0070C0"/>
                </a:solidFill>
                <a:cs typeface="Times New Roman" panose="02020603050405020304" pitchFamily="18" charset="0"/>
              </a:rPr>
              <a:t>(</a:t>
            </a:r>
            <a:r>
              <a:rPr lang="en-US" altLang="en-US" sz="2800" dirty="0">
                <a:solidFill>
                  <a:srgbClr val="0070C0"/>
                </a:solidFill>
                <a:cs typeface="Times New Roman" panose="02020603050405020304" pitchFamily="18" charset="0"/>
              </a:rPr>
              <a:t>Quality Assurance)</a:t>
            </a:r>
          </a:p>
        </p:txBody>
      </p:sp>
      <p:sp>
        <p:nvSpPr>
          <p:cNvPr id="7" name="Rectangle 7"/>
          <p:cNvSpPr>
            <a:spLocks noChangeArrowheads="1"/>
          </p:cNvSpPr>
          <p:nvPr/>
        </p:nvSpPr>
        <p:spPr bwMode="auto">
          <a:xfrm>
            <a:off x="731961" y="1995654"/>
            <a:ext cx="10950522"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1200"/>
              </a:spcAft>
              <a:buClr>
                <a:srgbClr val="FF0000"/>
              </a:buClr>
              <a:buFont typeface="Wingdings" panose="05000000000000000000" pitchFamily="2" charset="2"/>
              <a:buChar char="ü"/>
            </a:pPr>
            <a:r>
              <a:rPr lang="vi-VN" altLang="en-US" sz="2200" b="1" dirty="0">
                <a:solidFill>
                  <a:schemeClr val="tx2"/>
                </a:solidFill>
                <a:cs typeface="Times New Roman" panose="02020603050405020304" pitchFamily="18" charset="0"/>
              </a:rPr>
              <a:t>Trong kinh doanh, </a:t>
            </a:r>
            <a:r>
              <a:rPr lang="vi-VN" altLang="en-US" sz="2200" b="1" dirty="0">
                <a:solidFill>
                  <a:srgbClr val="00B0F0"/>
                </a:solidFill>
                <a:cs typeface="Times New Roman" panose="02020603050405020304" pitchFamily="18" charset="0"/>
              </a:rPr>
              <a:t>ĐBCL</a:t>
            </a:r>
            <a:r>
              <a:rPr lang="vi-VN" altLang="en-US" sz="2200" b="1" dirty="0">
                <a:solidFill>
                  <a:schemeClr val="tx2"/>
                </a:solidFill>
                <a:cs typeface="Times New Roman" panose="02020603050405020304" pitchFamily="18" charset="0"/>
              </a:rPr>
              <a:t> là một quá trình “nơi mà một  nhà SX bảo đảm với khách hàng là SP/DV của mình luôn đáp ứng được các chuẩn mực” (Ellis, 1993:4</a:t>
            </a:r>
            <a:r>
              <a:rPr lang="vi-VN" altLang="en-US" sz="2200" b="1" dirty="0" smtClean="0">
                <a:solidFill>
                  <a:schemeClr val="tx2"/>
                </a:solidFill>
                <a:cs typeface="Times New Roman" panose="02020603050405020304" pitchFamily="18" charset="0"/>
              </a:rPr>
              <a:t>)</a:t>
            </a:r>
            <a:r>
              <a:rPr lang="en-US" altLang="en-US" sz="2200" b="1" dirty="0" smtClean="0">
                <a:solidFill>
                  <a:schemeClr val="tx2"/>
                </a:solidFill>
                <a:cs typeface="Times New Roman" panose="02020603050405020304" pitchFamily="18" charset="0"/>
              </a:rPr>
              <a:t>; </a:t>
            </a:r>
            <a:r>
              <a:rPr lang="vi-VN" altLang="en-US" sz="2200" b="1" dirty="0" smtClean="0">
                <a:solidFill>
                  <a:schemeClr val="tx2"/>
                </a:solidFill>
                <a:cs typeface="Times New Roman" panose="02020603050405020304" pitchFamily="18" charset="0"/>
              </a:rPr>
              <a:t>Lý </a:t>
            </a:r>
            <a:r>
              <a:rPr lang="vi-VN" altLang="en-US" sz="2200" b="1" dirty="0">
                <a:solidFill>
                  <a:schemeClr val="tx2"/>
                </a:solidFill>
                <a:cs typeface="Times New Roman" panose="02020603050405020304" pitchFamily="18" charset="0"/>
              </a:rPr>
              <a:t>thuyết </a:t>
            </a:r>
            <a:r>
              <a:rPr lang="vi-VN" altLang="en-US" sz="2200" b="1" dirty="0" smtClean="0">
                <a:solidFill>
                  <a:schemeClr val="tx2"/>
                </a:solidFill>
                <a:cs typeface="Times New Roman" panose="02020603050405020304" pitchFamily="18" charset="0"/>
              </a:rPr>
              <a:t>của </a:t>
            </a:r>
            <a:r>
              <a:rPr lang="en-US" altLang="en-US" sz="2200" b="1" dirty="0" smtClean="0">
                <a:solidFill>
                  <a:schemeClr val="tx2"/>
                </a:solidFill>
                <a:cs typeface="Times New Roman" panose="02020603050405020304" pitchFamily="18" charset="0"/>
              </a:rPr>
              <a:t>HT </a:t>
            </a:r>
            <a:r>
              <a:rPr lang="vi-VN" altLang="en-US" sz="2200" b="1" dirty="0" smtClean="0">
                <a:solidFill>
                  <a:srgbClr val="00B0F0"/>
                </a:solidFill>
                <a:cs typeface="Times New Roman" panose="02020603050405020304" pitchFamily="18" charset="0"/>
              </a:rPr>
              <a:t>ĐBCL</a:t>
            </a:r>
            <a:r>
              <a:rPr lang="vi-VN" altLang="en-US" sz="2200" b="1" dirty="0" smtClean="0">
                <a:solidFill>
                  <a:schemeClr val="tx2"/>
                </a:solidFill>
                <a:cs typeface="Times New Roman" panose="02020603050405020304" pitchFamily="18" charset="0"/>
              </a:rPr>
              <a:t> </a:t>
            </a:r>
            <a:r>
              <a:rPr lang="vi-VN" altLang="en-US" sz="2200" b="1" dirty="0">
                <a:solidFill>
                  <a:schemeClr val="tx2"/>
                </a:solidFill>
                <a:cs typeface="Times New Roman" panose="02020603050405020304" pitchFamily="18" charset="0"/>
              </a:rPr>
              <a:t>xuất phát từ </a:t>
            </a:r>
            <a:r>
              <a:rPr lang="vi-VN" altLang="en-US" sz="2200" b="1" dirty="0" smtClean="0">
                <a:solidFill>
                  <a:schemeClr val="tx2"/>
                </a:solidFill>
                <a:cs typeface="Times New Roman" panose="02020603050405020304" pitchFamily="18" charset="0"/>
              </a:rPr>
              <a:t>KD sau </a:t>
            </a:r>
            <a:r>
              <a:rPr lang="vi-VN" altLang="en-US" sz="2200" b="1" dirty="0">
                <a:solidFill>
                  <a:schemeClr val="tx2"/>
                </a:solidFill>
                <a:cs typeface="Times New Roman" panose="02020603050405020304" pitchFamily="18" charset="0"/>
              </a:rPr>
              <a:t>đó được đưa vào </a:t>
            </a:r>
            <a:r>
              <a:rPr lang="vi-VN" altLang="en-US" sz="2200" b="1" dirty="0" smtClean="0">
                <a:solidFill>
                  <a:schemeClr val="tx2"/>
                </a:solidFill>
                <a:cs typeface="Times New Roman" panose="02020603050405020304" pitchFamily="18" charset="0"/>
              </a:rPr>
              <a:t>GD</a:t>
            </a:r>
            <a:endParaRPr lang="en-US" altLang="en-US" sz="2200" b="1" dirty="0">
              <a:solidFill>
                <a:schemeClr val="tx2"/>
              </a:solidFill>
              <a:cs typeface="Times New Roman" panose="02020603050405020304" pitchFamily="18" charset="0"/>
            </a:endParaRPr>
          </a:p>
        </p:txBody>
      </p:sp>
    </p:spTree>
    <p:extLst>
      <p:ext uri="{BB962C8B-B14F-4D97-AF65-F5344CB8AC3E}">
        <p14:creationId xmlns:p14="http://schemas.microsoft.com/office/powerpoint/2010/main" val="1037326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938"/>
                                        </p:tgtEl>
                                        <p:attrNameLst>
                                          <p:attrName>style.visibility</p:attrName>
                                        </p:attrNameLst>
                                      </p:cBhvr>
                                      <p:to>
                                        <p:strVal val="visible"/>
                                      </p:to>
                                    </p:set>
                                    <p:animEffect transition="in" filter="fade">
                                      <p:cBhvr>
                                        <p:cTn id="12" dur="5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ChangeArrowheads="1"/>
          </p:cNvSpPr>
          <p:nvPr/>
        </p:nvSpPr>
        <p:spPr bwMode="auto">
          <a:xfrm>
            <a:off x="743488" y="698636"/>
            <a:ext cx="10744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04863" indent="-804863">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spcAft>
                <a:spcPts val="600"/>
              </a:spcAft>
              <a:buClrTx/>
              <a:buNone/>
            </a:pPr>
            <a:r>
              <a:rPr lang="en-US" altLang="en-US" sz="2000" b="1" dirty="0" err="1">
                <a:cs typeface="Times New Roman" panose="02020603050405020304" pitchFamily="18" charset="0"/>
              </a:rPr>
              <a:t>Sơ</a:t>
            </a:r>
            <a:r>
              <a:rPr lang="en-US" altLang="en-US" sz="2000" b="1" dirty="0">
                <a:cs typeface="Times New Roman" panose="02020603050405020304" pitchFamily="18" charset="0"/>
              </a:rPr>
              <a:t> </a:t>
            </a:r>
            <a:r>
              <a:rPr lang="en-US" altLang="en-US" sz="2000" b="1" dirty="0" err="1">
                <a:cs typeface="Times New Roman" panose="02020603050405020304" pitchFamily="18" charset="0"/>
              </a:rPr>
              <a:t>đồ</a:t>
            </a:r>
            <a:r>
              <a:rPr lang="en-US" altLang="en-US" sz="2000" b="1" dirty="0">
                <a:cs typeface="Times New Roman" panose="02020603050405020304" pitchFamily="18" charset="0"/>
              </a:rPr>
              <a:t> </a:t>
            </a:r>
            <a:r>
              <a:rPr lang="vi-VN" altLang="en-US" sz="2000" b="1" dirty="0">
                <a:cs typeface="Times New Roman" panose="02020603050405020304" pitchFamily="18" charset="0"/>
              </a:rPr>
              <a:t>ĐBCL như một hệ thống tránh lỗi trước và trong lúc có sự cố</a:t>
            </a:r>
            <a:endParaRPr lang="en-US" altLang="en-US" sz="2000" b="1" dirty="0">
              <a:cs typeface="Times New Roman" panose="02020603050405020304" pitchFamily="18" charset="0"/>
            </a:endParaRPr>
          </a:p>
        </p:txBody>
      </p:sp>
      <p:grpSp>
        <p:nvGrpSpPr>
          <p:cNvPr id="40964" name="Group 7"/>
          <p:cNvGrpSpPr>
            <a:grpSpLocks/>
          </p:cNvGrpSpPr>
          <p:nvPr/>
        </p:nvGrpSpPr>
        <p:grpSpPr bwMode="auto">
          <a:xfrm>
            <a:off x="1727200" y="1491714"/>
            <a:ext cx="8966199" cy="5257800"/>
            <a:chOff x="2670" y="1396"/>
            <a:chExt cx="5700" cy="6324"/>
          </a:xfrm>
        </p:grpSpPr>
        <p:sp>
          <p:nvSpPr>
            <p:cNvPr id="40965" name="Text Box 83"/>
            <p:cNvSpPr txBox="1">
              <a:spLocks noChangeArrowheads="1"/>
            </p:cNvSpPr>
            <p:nvPr/>
          </p:nvSpPr>
          <p:spPr bwMode="auto">
            <a:xfrm>
              <a:off x="2670" y="2476"/>
              <a:ext cx="1800" cy="462"/>
            </a:xfrm>
            <a:prstGeom prst="rect">
              <a:avLst/>
            </a:prstGeom>
            <a:solidFill>
              <a:srgbClr val="FFFFFF"/>
            </a:solidFill>
            <a:ln w="9525">
              <a:solidFill>
                <a:srgbClr val="000000"/>
              </a:solidFill>
              <a:miter lim="800000"/>
              <a:headEnd/>
              <a:tailEnd/>
            </a:ln>
          </p:spPr>
          <p:txBody>
            <a:bodyPr lIns="18000" tIns="10800" rIns="18000" bIns="108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a:solidFill>
                    <a:srgbClr val="0033CC"/>
                  </a:solidFill>
                  <a:latin typeface="Times New Roman" panose="02020603050405020304" pitchFamily="18" charset="0"/>
                  <a:cs typeface="Times New Roman" panose="02020603050405020304" pitchFamily="18" charset="0"/>
                </a:rPr>
                <a:t>Hệ thống ĐBCL</a:t>
              </a:r>
            </a:p>
          </p:txBody>
        </p:sp>
        <p:grpSp>
          <p:nvGrpSpPr>
            <p:cNvPr id="40966" name="Group 9"/>
            <p:cNvGrpSpPr>
              <a:grpSpLocks/>
            </p:cNvGrpSpPr>
            <p:nvPr/>
          </p:nvGrpSpPr>
          <p:grpSpPr bwMode="auto">
            <a:xfrm>
              <a:off x="3720" y="1396"/>
              <a:ext cx="4650" cy="6324"/>
              <a:chOff x="3720" y="1396"/>
              <a:chExt cx="4650" cy="6324"/>
            </a:xfrm>
          </p:grpSpPr>
          <p:grpSp>
            <p:nvGrpSpPr>
              <p:cNvPr id="40967" name="Group 10"/>
              <p:cNvGrpSpPr>
                <a:grpSpLocks/>
              </p:cNvGrpSpPr>
              <p:nvPr/>
            </p:nvGrpSpPr>
            <p:grpSpPr bwMode="auto">
              <a:xfrm>
                <a:off x="3720" y="1396"/>
                <a:ext cx="4650" cy="6324"/>
                <a:chOff x="3720" y="1396"/>
                <a:chExt cx="4650" cy="6324"/>
              </a:xfrm>
            </p:grpSpPr>
            <p:sp>
              <p:nvSpPr>
                <p:cNvPr id="40970" name="Text Box 86"/>
                <p:cNvSpPr txBox="1">
                  <a:spLocks noChangeArrowheads="1"/>
                </p:cNvSpPr>
                <p:nvPr/>
              </p:nvSpPr>
              <p:spPr bwMode="auto">
                <a:xfrm>
                  <a:off x="3720" y="6024"/>
                  <a:ext cx="2100" cy="462"/>
                </a:xfrm>
                <a:prstGeom prst="rect">
                  <a:avLst/>
                </a:prstGeom>
                <a:solidFill>
                  <a:srgbClr val="FFFFFF"/>
                </a:solidFill>
                <a:ln w="9525">
                  <a:solidFill>
                    <a:srgbClr val="000000"/>
                  </a:solidFill>
                  <a:miter lim="800000"/>
                  <a:headEnd/>
                  <a:tailEnd/>
                </a:ln>
              </p:spPr>
              <p:txBody>
                <a:bodyPr lIns="18000" tIns="10800" rIns="18000" bIns="108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a:solidFill>
                        <a:srgbClr val="0033CC"/>
                      </a:solidFill>
                      <a:latin typeface="Times New Roman" panose="02020603050405020304" pitchFamily="18" charset="0"/>
                      <a:cs typeface="Times New Roman" panose="02020603050405020304" pitchFamily="18" charset="0"/>
                    </a:rPr>
                    <a:t>Hệ thống sửa lỗi</a:t>
                  </a:r>
                </a:p>
              </p:txBody>
            </p:sp>
            <p:sp>
              <p:nvSpPr>
                <p:cNvPr id="40971" name="Text Box 87"/>
                <p:cNvSpPr txBox="1">
                  <a:spLocks noChangeArrowheads="1"/>
                </p:cNvSpPr>
                <p:nvPr/>
              </p:nvSpPr>
              <p:spPr bwMode="auto">
                <a:xfrm>
                  <a:off x="5220" y="1396"/>
                  <a:ext cx="1800" cy="462"/>
                </a:xfrm>
                <a:prstGeom prst="rect">
                  <a:avLst/>
                </a:prstGeom>
                <a:solidFill>
                  <a:srgbClr val="FFFFFF"/>
                </a:solidFill>
                <a:ln w="9525">
                  <a:solidFill>
                    <a:srgbClr val="000000"/>
                  </a:solidFill>
                  <a:miter lim="800000"/>
                  <a:headEnd/>
                  <a:tailEnd/>
                </a:ln>
              </p:spPr>
              <p:txBody>
                <a:bodyPr lIns="18000" tIns="10800" rIns="18000" bIns="108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a:solidFill>
                        <a:srgbClr val="0033CC"/>
                      </a:solidFill>
                      <a:latin typeface="Times New Roman" panose="02020603050405020304" pitchFamily="18" charset="0"/>
                      <a:cs typeface="Times New Roman" panose="02020603050405020304" pitchFamily="18" charset="0"/>
                    </a:rPr>
                    <a:t>Chất lượng đề xuất </a:t>
                  </a:r>
                </a:p>
              </p:txBody>
            </p:sp>
            <p:sp>
              <p:nvSpPr>
                <p:cNvPr id="40972" name="Text Box 88"/>
                <p:cNvSpPr txBox="1">
                  <a:spLocks noChangeArrowheads="1"/>
                </p:cNvSpPr>
                <p:nvPr/>
              </p:nvSpPr>
              <p:spPr bwMode="auto">
                <a:xfrm>
                  <a:off x="5220" y="2476"/>
                  <a:ext cx="1800" cy="462"/>
                </a:xfrm>
                <a:prstGeom prst="rect">
                  <a:avLst/>
                </a:prstGeom>
                <a:solidFill>
                  <a:srgbClr val="FFFFFF"/>
                </a:solidFill>
                <a:ln w="9525">
                  <a:solidFill>
                    <a:srgbClr val="000000"/>
                  </a:solidFill>
                  <a:miter lim="800000"/>
                  <a:headEnd/>
                  <a:tailEnd/>
                </a:ln>
              </p:spPr>
              <p:txBody>
                <a:bodyPr lIns="18000" tIns="10800" rIns="18000" bIns="108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a:solidFill>
                        <a:srgbClr val="0033CC"/>
                      </a:solidFill>
                      <a:latin typeface="Times New Roman" panose="02020603050405020304" pitchFamily="18" charset="0"/>
                      <a:cs typeface="Times New Roman" panose="02020603050405020304" pitchFamily="18" charset="0"/>
                    </a:rPr>
                    <a:t>Cơ chế quản lý</a:t>
                  </a:r>
                </a:p>
              </p:txBody>
            </p:sp>
            <p:sp>
              <p:nvSpPr>
                <p:cNvPr id="40973" name="Text Box 89"/>
                <p:cNvSpPr txBox="1">
                  <a:spLocks noChangeArrowheads="1"/>
                </p:cNvSpPr>
                <p:nvPr/>
              </p:nvSpPr>
              <p:spPr bwMode="auto">
                <a:xfrm>
                  <a:off x="5520" y="3556"/>
                  <a:ext cx="1200" cy="462"/>
                </a:xfrm>
                <a:prstGeom prst="rect">
                  <a:avLst/>
                </a:prstGeom>
                <a:solidFill>
                  <a:srgbClr val="FFFFFF"/>
                </a:solidFill>
                <a:ln w="9525">
                  <a:solidFill>
                    <a:srgbClr val="000000"/>
                  </a:solidFill>
                  <a:miter lim="800000"/>
                  <a:headEnd/>
                  <a:tailEnd/>
                </a:ln>
              </p:spPr>
              <p:txBody>
                <a:bodyPr lIns="18000" tIns="10800" rIns="18000" bIns="108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a:solidFill>
                        <a:srgbClr val="0033CC"/>
                      </a:solidFill>
                      <a:latin typeface="Times New Roman" panose="02020603050405020304" pitchFamily="18" charset="0"/>
                      <a:cs typeface="Times New Roman" panose="02020603050405020304" pitchFamily="18" charset="0"/>
                    </a:rPr>
                    <a:t>Qui trình</a:t>
                  </a:r>
                </a:p>
              </p:txBody>
            </p:sp>
            <p:sp>
              <p:nvSpPr>
                <p:cNvPr id="40974" name="Text Box 90"/>
                <p:cNvSpPr txBox="1">
                  <a:spLocks noChangeArrowheads="1"/>
                </p:cNvSpPr>
                <p:nvPr/>
              </p:nvSpPr>
              <p:spPr bwMode="auto">
                <a:xfrm>
                  <a:off x="3720" y="4790"/>
                  <a:ext cx="2100" cy="462"/>
                </a:xfrm>
                <a:prstGeom prst="rect">
                  <a:avLst/>
                </a:prstGeom>
                <a:solidFill>
                  <a:srgbClr val="FFFFFF"/>
                </a:solidFill>
                <a:ln w="9525">
                  <a:solidFill>
                    <a:srgbClr val="000000"/>
                  </a:solidFill>
                  <a:miter lim="800000"/>
                  <a:headEnd/>
                  <a:tailEnd/>
                </a:ln>
              </p:spPr>
              <p:txBody>
                <a:bodyPr lIns="18000" tIns="10800" rIns="18000" bIns="108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a:solidFill>
                        <a:srgbClr val="0033CC"/>
                      </a:solidFill>
                      <a:latin typeface="Times New Roman" panose="02020603050405020304" pitchFamily="18" charset="0"/>
                      <a:cs typeface="Times New Roman" panose="02020603050405020304" pitchFamily="18" charset="0"/>
                    </a:rPr>
                    <a:t>Phương pháp thực hiện </a:t>
                  </a:r>
                </a:p>
              </p:txBody>
            </p:sp>
            <p:sp>
              <p:nvSpPr>
                <p:cNvPr id="40975" name="Text Box 91"/>
                <p:cNvSpPr txBox="1">
                  <a:spLocks noChangeArrowheads="1"/>
                </p:cNvSpPr>
                <p:nvPr/>
              </p:nvSpPr>
              <p:spPr bwMode="auto">
                <a:xfrm>
                  <a:off x="6570" y="4790"/>
                  <a:ext cx="1800" cy="462"/>
                </a:xfrm>
                <a:prstGeom prst="rect">
                  <a:avLst/>
                </a:prstGeom>
                <a:solidFill>
                  <a:srgbClr val="FFFFFF"/>
                </a:solidFill>
                <a:ln w="9525">
                  <a:solidFill>
                    <a:srgbClr val="000000"/>
                  </a:solidFill>
                  <a:miter lim="800000"/>
                  <a:headEnd/>
                  <a:tailEnd/>
                </a:ln>
              </p:spPr>
              <p:txBody>
                <a:bodyPr lIns="18000" tIns="10800" rIns="18000" bIns="108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a:solidFill>
                        <a:srgbClr val="0033CC"/>
                      </a:solidFill>
                      <a:latin typeface="Times New Roman" panose="02020603050405020304" pitchFamily="18" charset="0"/>
                      <a:cs typeface="Times New Roman" panose="02020603050405020304" pitchFamily="18" charset="0"/>
                    </a:rPr>
                    <a:t>Các nguồn lực</a:t>
                  </a:r>
                </a:p>
              </p:txBody>
            </p:sp>
            <p:sp>
              <p:nvSpPr>
                <p:cNvPr id="40976" name="Text Box 92"/>
                <p:cNvSpPr txBox="1">
                  <a:spLocks noChangeArrowheads="1"/>
                </p:cNvSpPr>
                <p:nvPr/>
              </p:nvSpPr>
              <p:spPr bwMode="auto">
                <a:xfrm>
                  <a:off x="6570" y="6024"/>
                  <a:ext cx="1800" cy="462"/>
                </a:xfrm>
                <a:prstGeom prst="rect">
                  <a:avLst/>
                </a:prstGeom>
                <a:solidFill>
                  <a:srgbClr val="FFFFFF"/>
                </a:solidFill>
                <a:ln w="9525">
                  <a:solidFill>
                    <a:srgbClr val="000000"/>
                  </a:solidFill>
                  <a:miter lim="800000"/>
                  <a:headEnd/>
                  <a:tailEnd/>
                </a:ln>
              </p:spPr>
              <p:txBody>
                <a:bodyPr lIns="18000" tIns="10800" rIns="18000" bIns="108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a:solidFill>
                        <a:srgbClr val="0033CC"/>
                      </a:solidFill>
                      <a:latin typeface="Times New Roman" panose="02020603050405020304" pitchFamily="18" charset="0"/>
                      <a:cs typeface="Times New Roman" panose="02020603050405020304" pitchFamily="18" charset="0"/>
                    </a:rPr>
                    <a:t>Sản phẩm chất lượng</a:t>
                  </a:r>
                </a:p>
              </p:txBody>
            </p:sp>
            <p:sp>
              <p:nvSpPr>
                <p:cNvPr id="40977" name="Text Box 93"/>
                <p:cNvSpPr txBox="1">
                  <a:spLocks noChangeArrowheads="1"/>
                </p:cNvSpPr>
                <p:nvPr/>
              </p:nvSpPr>
              <p:spPr bwMode="auto">
                <a:xfrm>
                  <a:off x="4920" y="7258"/>
                  <a:ext cx="2700" cy="462"/>
                </a:xfrm>
                <a:prstGeom prst="rect">
                  <a:avLst/>
                </a:prstGeom>
                <a:solidFill>
                  <a:srgbClr val="FFFFFF"/>
                </a:solidFill>
                <a:ln w="9525">
                  <a:solidFill>
                    <a:srgbClr val="000000"/>
                  </a:solidFill>
                  <a:miter lim="800000"/>
                  <a:headEnd/>
                  <a:tailEnd/>
                </a:ln>
              </p:spPr>
              <p:txBody>
                <a:bodyPr lIns="18000" tIns="10800" rIns="18000" bIns="108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a:solidFill>
                        <a:srgbClr val="0033CC"/>
                      </a:solidFill>
                      <a:latin typeface="Times New Roman" panose="02020603050405020304" pitchFamily="18" charset="0"/>
                      <a:cs typeface="Times New Roman" panose="02020603050405020304" pitchFamily="18" charset="0"/>
                    </a:rPr>
                    <a:t>Nhận thức của khách hàng</a:t>
                  </a:r>
                </a:p>
              </p:txBody>
            </p:sp>
            <p:cxnSp>
              <p:nvCxnSpPr>
                <p:cNvPr id="40978" name="Line 94"/>
                <p:cNvCxnSpPr>
                  <a:cxnSpLocks noChangeShapeType="1"/>
                </p:cNvCxnSpPr>
                <p:nvPr/>
              </p:nvCxnSpPr>
              <p:spPr bwMode="auto">
                <a:xfrm>
                  <a:off x="6120" y="2013"/>
                  <a:ext cx="0" cy="30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979" name="Line 95"/>
                <p:cNvCxnSpPr>
                  <a:cxnSpLocks noChangeShapeType="1"/>
                </p:cNvCxnSpPr>
                <p:nvPr/>
              </p:nvCxnSpPr>
              <p:spPr bwMode="auto">
                <a:xfrm>
                  <a:off x="6120" y="3093"/>
                  <a:ext cx="1" cy="30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980" name="Line 96"/>
                <p:cNvCxnSpPr>
                  <a:cxnSpLocks noChangeShapeType="1"/>
                </p:cNvCxnSpPr>
                <p:nvPr/>
              </p:nvCxnSpPr>
              <p:spPr bwMode="auto">
                <a:xfrm>
                  <a:off x="6120" y="4018"/>
                  <a:ext cx="1" cy="30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981" name="Line 97"/>
                <p:cNvCxnSpPr>
                  <a:cxnSpLocks noChangeShapeType="1"/>
                </p:cNvCxnSpPr>
                <p:nvPr/>
              </p:nvCxnSpPr>
              <p:spPr bwMode="auto">
                <a:xfrm>
                  <a:off x="4770" y="4327"/>
                  <a:ext cx="27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982" name="Line 98"/>
                <p:cNvCxnSpPr>
                  <a:cxnSpLocks noChangeShapeType="1"/>
                </p:cNvCxnSpPr>
                <p:nvPr/>
              </p:nvCxnSpPr>
              <p:spPr bwMode="auto">
                <a:xfrm>
                  <a:off x="4770" y="4327"/>
                  <a:ext cx="0"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983" name="Line 99"/>
                <p:cNvCxnSpPr>
                  <a:cxnSpLocks noChangeShapeType="1"/>
                </p:cNvCxnSpPr>
                <p:nvPr/>
              </p:nvCxnSpPr>
              <p:spPr bwMode="auto">
                <a:xfrm>
                  <a:off x="7470" y="4327"/>
                  <a:ext cx="0" cy="4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984" name="Line 100"/>
                <p:cNvCxnSpPr>
                  <a:cxnSpLocks noChangeShapeType="1"/>
                </p:cNvCxnSpPr>
                <p:nvPr/>
              </p:nvCxnSpPr>
              <p:spPr bwMode="auto">
                <a:xfrm>
                  <a:off x="5820" y="6333"/>
                  <a:ext cx="750" cy="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985" name="Line 101"/>
                <p:cNvCxnSpPr>
                  <a:cxnSpLocks noChangeShapeType="1"/>
                </p:cNvCxnSpPr>
                <p:nvPr/>
              </p:nvCxnSpPr>
              <p:spPr bwMode="auto">
                <a:xfrm flipV="1">
                  <a:off x="6270" y="6487"/>
                  <a:ext cx="0" cy="77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986" name="Line 102"/>
                <p:cNvCxnSpPr>
                  <a:cxnSpLocks noChangeShapeType="1"/>
                </p:cNvCxnSpPr>
                <p:nvPr/>
              </p:nvCxnSpPr>
              <p:spPr bwMode="auto">
                <a:xfrm>
                  <a:off x="4470" y="2784"/>
                  <a:ext cx="75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cxnSp>
            <p:nvCxnSpPr>
              <p:cNvPr id="40968" name="Line 103"/>
              <p:cNvCxnSpPr>
                <a:cxnSpLocks noChangeShapeType="1"/>
              </p:cNvCxnSpPr>
              <p:nvPr/>
            </p:nvCxnSpPr>
            <p:spPr bwMode="auto">
              <a:xfrm>
                <a:off x="4770" y="5253"/>
                <a:ext cx="0" cy="77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0969" name="Line 104"/>
              <p:cNvCxnSpPr>
                <a:cxnSpLocks noChangeShapeType="1"/>
              </p:cNvCxnSpPr>
              <p:nvPr/>
            </p:nvCxnSpPr>
            <p:spPr bwMode="auto">
              <a:xfrm>
                <a:off x="7470" y="5253"/>
                <a:ext cx="1" cy="77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sp>
        <p:nvSpPr>
          <p:cNvPr id="27" name="Rectangle 6"/>
          <p:cNvSpPr>
            <a:spLocks noChangeArrowheads="1"/>
          </p:cNvSpPr>
          <p:nvPr/>
        </p:nvSpPr>
        <p:spPr bwMode="auto">
          <a:xfrm>
            <a:off x="2308226" y="214313"/>
            <a:ext cx="86899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04863" indent="-804863">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ts val="600"/>
              </a:spcBef>
              <a:spcAft>
                <a:spcPts val="600"/>
              </a:spcAft>
              <a:buClrTx/>
              <a:buNone/>
            </a:pPr>
            <a:r>
              <a:rPr lang="en-US" altLang="en-US" sz="2800" b="1" dirty="0" smtClean="0">
                <a:solidFill>
                  <a:srgbClr val="0070C0"/>
                </a:solidFill>
                <a:cs typeface="Times New Roman" panose="02020603050405020304" pitchFamily="18" charset="0"/>
              </a:rPr>
              <a:t>ĐẢM BẢO CHẤT LƯỢNG </a:t>
            </a:r>
            <a:r>
              <a:rPr lang="en-US" altLang="en-US" sz="2800" dirty="0" smtClean="0">
                <a:solidFill>
                  <a:srgbClr val="0070C0"/>
                </a:solidFill>
                <a:cs typeface="Times New Roman" panose="02020603050405020304" pitchFamily="18" charset="0"/>
              </a:rPr>
              <a:t>(</a:t>
            </a:r>
            <a:r>
              <a:rPr lang="en-US" altLang="en-US" sz="2800" dirty="0">
                <a:solidFill>
                  <a:srgbClr val="0070C0"/>
                </a:solidFill>
                <a:cs typeface="Times New Roman" panose="02020603050405020304" pitchFamily="18" charset="0"/>
              </a:rPr>
              <a:t>Quality Assurance)</a:t>
            </a:r>
          </a:p>
        </p:txBody>
      </p:sp>
    </p:spTree>
    <p:extLst>
      <p:ext uri="{BB962C8B-B14F-4D97-AF65-F5344CB8AC3E}">
        <p14:creationId xmlns:p14="http://schemas.microsoft.com/office/powerpoint/2010/main" val="21816556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hlinkClick r:id="rId2" action="ppaction://hlinkfile"/>
          </p:cNvPr>
          <p:cNvSpPr/>
          <p:nvPr/>
        </p:nvSpPr>
        <p:spPr>
          <a:xfrm>
            <a:off x="791570" y="3104447"/>
            <a:ext cx="7588155" cy="1754326"/>
          </a:xfrm>
          <a:prstGeom prst="rect">
            <a:avLst/>
          </a:prstGeom>
        </p:spPr>
        <p:txBody>
          <a:bodyPr wrap="square">
            <a:spAutoFit/>
          </a:bodyPr>
          <a:lstStyle/>
          <a:p>
            <a:pPr marL="342900" indent="-342900" algn="just">
              <a:lnSpc>
                <a:spcPct val="150000"/>
              </a:lnSpc>
              <a:buClr>
                <a:srgbClr val="FF0000"/>
              </a:buClr>
              <a:buFont typeface="Wingdings" panose="05000000000000000000" pitchFamily="2" charset="2"/>
              <a:buChar char="ü"/>
            </a:pPr>
            <a:r>
              <a:rPr lang="en-US" sz="2400" b="1" dirty="0" err="1">
                <a:latin typeface="Arial" panose="020B0604020202020204" pitchFamily="34" charset="0"/>
                <a:ea typeface="Times New Roman" panose="02020603050405020304" pitchFamily="18" charset="0"/>
                <a:cs typeface="Arial" panose="020B0604020202020204" pitchFamily="34" charset="0"/>
              </a:rPr>
              <a:t>Thông</a:t>
            </a:r>
            <a:r>
              <a:rPr lang="en-US" sz="2400" b="1" dirty="0">
                <a:latin typeface="Arial" panose="020B0604020202020204" pitchFamily="34" charset="0"/>
                <a:ea typeface="Times New Roman" panose="02020603050405020304" pitchFamily="18" charset="0"/>
                <a:cs typeface="Arial" panose="020B0604020202020204" pitchFamily="34" charset="0"/>
              </a:rPr>
              <a:t> </a:t>
            </a:r>
            <a:r>
              <a:rPr lang="en-US" sz="2400" b="1" dirty="0" err="1">
                <a:latin typeface="Arial" panose="020B0604020202020204" pitchFamily="34" charset="0"/>
                <a:ea typeface="Times New Roman" panose="02020603050405020304" pitchFamily="18" charset="0"/>
                <a:cs typeface="Arial" panose="020B0604020202020204" pitchFamily="34" charset="0"/>
              </a:rPr>
              <a:t>tư</a:t>
            </a:r>
            <a:r>
              <a:rPr lang="en-US" sz="2400" b="1" dirty="0">
                <a:latin typeface="Arial" panose="020B0604020202020204" pitchFamily="34" charset="0"/>
                <a:ea typeface="Times New Roman" panose="02020603050405020304" pitchFamily="18" charset="0"/>
                <a:cs typeface="Arial" panose="020B0604020202020204" pitchFamily="34" charset="0"/>
              </a:rPr>
              <a:t> s</a:t>
            </a:r>
            <a:r>
              <a:rPr lang="vi-VN" sz="2400" b="1" dirty="0">
                <a:latin typeface="Arial" panose="020B0604020202020204" pitchFamily="34" charset="0"/>
                <a:ea typeface="Times New Roman" panose="02020603050405020304" pitchFamily="18" charset="0"/>
                <a:cs typeface="Arial" panose="020B0604020202020204" pitchFamily="34" charset="0"/>
              </a:rPr>
              <a:t>ố: </a:t>
            </a:r>
            <a:r>
              <a:rPr lang="en-US" sz="2400" b="1" dirty="0">
                <a:latin typeface="Arial" panose="020B0604020202020204" pitchFamily="34" charset="0"/>
                <a:ea typeface="Times New Roman" panose="02020603050405020304" pitchFamily="18" charset="0"/>
                <a:cs typeface="Arial" panose="020B0604020202020204" pitchFamily="34" charset="0"/>
              </a:rPr>
              <a:t>28/2017/TT-BLĐTBXH, </a:t>
            </a:r>
            <a:r>
              <a:rPr lang="vi-VN" sz="2400" b="1" dirty="0">
                <a:latin typeface="Arial" panose="020B0604020202020204" pitchFamily="34" charset="0"/>
                <a:ea typeface="Times New Roman" panose="02020603050405020304" pitchFamily="18" charset="0"/>
                <a:cs typeface="Arial" panose="020B0604020202020204" pitchFamily="34" charset="0"/>
              </a:rPr>
              <a:t>ngày </a:t>
            </a:r>
            <a:r>
              <a:rPr lang="en-US" sz="2400" b="1" dirty="0">
                <a:latin typeface="Arial" panose="020B0604020202020204" pitchFamily="34" charset="0"/>
                <a:ea typeface="Times New Roman" panose="02020603050405020304" pitchFamily="18" charset="0"/>
                <a:cs typeface="Arial" panose="020B0604020202020204" pitchFamily="34" charset="0"/>
              </a:rPr>
              <a:t>15</a:t>
            </a:r>
            <a:r>
              <a:rPr lang="vi-VN" sz="2400" b="1" dirty="0">
                <a:latin typeface="Arial" panose="020B0604020202020204" pitchFamily="34" charset="0"/>
                <a:ea typeface="Times New Roman" panose="02020603050405020304" pitchFamily="18" charset="0"/>
                <a:cs typeface="Arial" panose="020B0604020202020204" pitchFamily="34" charset="0"/>
              </a:rPr>
              <a:t> tháng </a:t>
            </a:r>
            <a:r>
              <a:rPr lang="en-US" sz="2400" b="1" dirty="0">
                <a:latin typeface="Arial" panose="020B0604020202020204" pitchFamily="34" charset="0"/>
                <a:ea typeface="Times New Roman" panose="02020603050405020304" pitchFamily="18" charset="0"/>
                <a:cs typeface="Arial" panose="020B0604020202020204" pitchFamily="34" charset="0"/>
              </a:rPr>
              <a:t>12</a:t>
            </a:r>
            <a:r>
              <a:rPr lang="vi-VN" sz="2400" b="1" dirty="0">
                <a:latin typeface="Arial" panose="020B0604020202020204" pitchFamily="34" charset="0"/>
                <a:ea typeface="Times New Roman" panose="02020603050405020304" pitchFamily="18" charset="0"/>
                <a:cs typeface="Arial" panose="020B0604020202020204" pitchFamily="34" charset="0"/>
              </a:rPr>
              <a:t> năm 201</a:t>
            </a:r>
            <a:r>
              <a:rPr lang="en-US" sz="2400" b="1" dirty="0">
                <a:latin typeface="Arial" panose="020B0604020202020204" pitchFamily="34" charset="0"/>
                <a:ea typeface="Times New Roman" panose="02020603050405020304" pitchFamily="18" charset="0"/>
                <a:cs typeface="Arial" panose="020B0604020202020204" pitchFamily="34" charset="0"/>
              </a:rPr>
              <a:t>7 </a:t>
            </a:r>
            <a:r>
              <a:rPr lang="en-US" sz="2400" b="1" dirty="0" err="1">
                <a:latin typeface="Arial" panose="020B0604020202020204" pitchFamily="34" charset="0"/>
                <a:ea typeface="Times New Roman" panose="02020603050405020304" pitchFamily="18" charset="0"/>
                <a:cs typeface="Arial" panose="020B0604020202020204" pitchFamily="34" charset="0"/>
              </a:rPr>
              <a:t>của</a:t>
            </a:r>
            <a:r>
              <a:rPr lang="en-US" sz="2400" b="1" dirty="0">
                <a:latin typeface="Arial" panose="020B0604020202020204" pitchFamily="34" charset="0"/>
                <a:ea typeface="Times New Roman" panose="02020603050405020304" pitchFamily="18" charset="0"/>
                <a:cs typeface="Arial" panose="020B0604020202020204" pitchFamily="34" charset="0"/>
              </a:rPr>
              <a:t> </a:t>
            </a:r>
            <a:r>
              <a:rPr lang="en-US" sz="2400" b="1" dirty="0" err="1">
                <a:latin typeface="Arial" panose="020B0604020202020204" pitchFamily="34" charset="0"/>
                <a:ea typeface="Times New Roman" panose="02020603050405020304" pitchFamily="18" charset="0"/>
                <a:cs typeface="Arial" panose="020B0604020202020204" pitchFamily="34" charset="0"/>
              </a:rPr>
              <a:t>Bộ</a:t>
            </a:r>
            <a:r>
              <a:rPr lang="en-US" sz="2400" b="1" dirty="0">
                <a:latin typeface="Arial" panose="020B0604020202020204" pitchFamily="34" charset="0"/>
                <a:ea typeface="Times New Roman" panose="02020603050405020304" pitchFamily="18" charset="0"/>
                <a:cs typeface="Arial" panose="020B0604020202020204" pitchFamily="34" charset="0"/>
              </a:rPr>
              <a:t> LĐTBXH </a:t>
            </a:r>
            <a:r>
              <a:rPr lang="en-US" sz="2400" b="1" dirty="0" err="1">
                <a:latin typeface="Arial" panose="020B0604020202020204" pitchFamily="34" charset="0"/>
                <a:ea typeface="Times New Roman" panose="02020603050405020304" pitchFamily="18" charset="0"/>
                <a:cs typeface="Arial" panose="020B0604020202020204" pitchFamily="34" charset="0"/>
              </a:rPr>
              <a:t>Quy</a:t>
            </a:r>
            <a:r>
              <a:rPr lang="en-US" sz="2400" b="1" dirty="0">
                <a:latin typeface="Arial" panose="020B0604020202020204" pitchFamily="34" charset="0"/>
                <a:ea typeface="Times New Roman" panose="02020603050405020304" pitchFamily="18" charset="0"/>
                <a:cs typeface="Arial" panose="020B0604020202020204" pitchFamily="34" charset="0"/>
              </a:rPr>
              <a:t> </a:t>
            </a:r>
            <a:r>
              <a:rPr lang="vi-VN" sz="2400" b="1" dirty="0">
                <a:latin typeface="Arial" panose="020B0604020202020204" pitchFamily="34" charset="0"/>
                <a:ea typeface="Times New Roman" panose="02020603050405020304" pitchFamily="18" charset="0"/>
                <a:cs typeface="Arial" panose="020B0604020202020204" pitchFamily="34" charset="0"/>
              </a:rPr>
              <a:t>định </a:t>
            </a:r>
            <a:r>
              <a:rPr lang="vi-VN"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hệ thống </a:t>
            </a:r>
            <a:r>
              <a:rPr lang="vi-VN" sz="2400" b="1" dirty="0">
                <a:latin typeface="Arial" panose="020B0604020202020204" pitchFamily="34" charset="0"/>
                <a:ea typeface="Times New Roman" panose="02020603050405020304" pitchFamily="18" charset="0"/>
                <a:cs typeface="Arial" panose="020B0604020202020204" pitchFamily="34" charset="0"/>
              </a:rPr>
              <a:t>bảo đảm chất lượng của </a:t>
            </a:r>
            <a:r>
              <a:rPr lang="en-US" sz="2400" b="1" dirty="0">
                <a:latin typeface="Arial" panose="020B0604020202020204" pitchFamily="34" charset="0"/>
                <a:ea typeface="Times New Roman" panose="02020603050405020304" pitchFamily="18" charset="0"/>
                <a:cs typeface="Arial" panose="020B0604020202020204" pitchFamily="34" charset="0"/>
              </a:rPr>
              <a:t>CS GDNN</a:t>
            </a:r>
          </a:p>
        </p:txBody>
      </p:sp>
      <p:sp>
        <p:nvSpPr>
          <p:cNvPr id="5" name="Rectangle 4">
            <a:hlinkClick r:id="rId3" action="ppaction://hlinkfile"/>
          </p:cNvPr>
          <p:cNvSpPr/>
          <p:nvPr/>
        </p:nvSpPr>
        <p:spPr>
          <a:xfrm>
            <a:off x="805218" y="1759640"/>
            <a:ext cx="7629098" cy="1200329"/>
          </a:xfrm>
          <a:prstGeom prst="rect">
            <a:avLst/>
          </a:prstGeom>
        </p:spPr>
        <p:txBody>
          <a:bodyPr wrap="square">
            <a:spAutoFit/>
          </a:bodyPr>
          <a:lstStyle/>
          <a:p>
            <a:pPr marL="342900" indent="-342900" algn="just">
              <a:lnSpc>
                <a:spcPct val="150000"/>
              </a:lnSpc>
              <a:buClr>
                <a:srgbClr val="FF0000"/>
              </a:buClr>
              <a:buFont typeface="Wingdings" panose="05000000000000000000" pitchFamily="2" charset="2"/>
              <a:buChar char="ü"/>
            </a:pPr>
            <a:r>
              <a:rPr lang="en-US" sz="2400" b="1" dirty="0" smtClean="0">
                <a:latin typeface="Arial" panose="020B0604020202020204" pitchFamily="34" charset="0"/>
                <a:ea typeface="Times New Roman" panose="02020603050405020304" pitchFamily="18" charset="0"/>
                <a:cs typeface="Arial" panose="020B0604020202020204" pitchFamily="34" charset="0"/>
              </a:rPr>
              <a:t>15/2017/TT-BLĐTBXH </a:t>
            </a:r>
            <a:r>
              <a:rPr lang="en-US" sz="2400" b="1" dirty="0" err="1">
                <a:latin typeface="Arial" panose="020B0604020202020204" pitchFamily="34" charset="0"/>
                <a:ea typeface="Times New Roman" panose="02020603050405020304" pitchFamily="18" charset="0"/>
                <a:cs typeface="Arial" panose="020B0604020202020204" pitchFamily="34" charset="0"/>
              </a:rPr>
              <a:t>ngày</a:t>
            </a:r>
            <a:r>
              <a:rPr lang="en-US" sz="2400" b="1" dirty="0">
                <a:latin typeface="Arial" panose="020B0604020202020204" pitchFamily="34" charset="0"/>
                <a:ea typeface="Times New Roman" panose="02020603050405020304" pitchFamily="18" charset="0"/>
                <a:cs typeface="Arial" panose="020B0604020202020204" pitchFamily="34" charset="0"/>
              </a:rPr>
              <a:t> 08/6/2017 </a:t>
            </a:r>
            <a:r>
              <a:rPr lang="en-US" sz="2400" b="1" dirty="0" err="1">
                <a:latin typeface="Arial" panose="020B0604020202020204" pitchFamily="34" charset="0"/>
                <a:ea typeface="Times New Roman" panose="02020603050405020304" pitchFamily="18" charset="0"/>
                <a:cs typeface="Arial" panose="020B0604020202020204" pitchFamily="34" charset="0"/>
              </a:rPr>
              <a:t>quy</a:t>
            </a:r>
            <a:r>
              <a:rPr lang="en-US" sz="2400" b="1" dirty="0">
                <a:latin typeface="Arial" panose="020B0604020202020204" pitchFamily="34" charset="0"/>
                <a:ea typeface="Times New Roman" panose="02020603050405020304" pitchFamily="18" charset="0"/>
                <a:cs typeface="Arial" panose="020B0604020202020204" pitchFamily="34" charset="0"/>
              </a:rPr>
              <a:t> </a:t>
            </a:r>
            <a:r>
              <a:rPr lang="en-US" sz="2400" b="1" dirty="0" err="1">
                <a:latin typeface="Arial" panose="020B0604020202020204" pitchFamily="34" charset="0"/>
                <a:ea typeface="Times New Roman" panose="02020603050405020304" pitchFamily="18" charset="0"/>
                <a:cs typeface="Arial" panose="020B0604020202020204" pitchFamily="34" charset="0"/>
              </a:rPr>
              <a:t>định</a:t>
            </a:r>
            <a:r>
              <a:rPr lang="en-US" sz="2400" b="1" dirty="0">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tiêu</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chí</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tiêu</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chuẩn</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latin typeface="Arial" panose="020B0604020202020204" pitchFamily="34" charset="0"/>
                <a:ea typeface="Times New Roman" panose="02020603050405020304" pitchFamily="18" charset="0"/>
                <a:cs typeface="Arial" panose="020B0604020202020204" pitchFamily="34" charset="0"/>
              </a:rPr>
              <a:t>kiểm</a:t>
            </a:r>
            <a:r>
              <a:rPr lang="en-US" sz="2400" b="1" dirty="0">
                <a:latin typeface="Arial" panose="020B0604020202020204" pitchFamily="34" charset="0"/>
                <a:ea typeface="Times New Roman" panose="02020603050405020304" pitchFamily="18" charset="0"/>
                <a:cs typeface="Arial" panose="020B0604020202020204" pitchFamily="34" charset="0"/>
              </a:rPr>
              <a:t> </a:t>
            </a:r>
            <a:r>
              <a:rPr lang="en-US" sz="2400" b="1" dirty="0" err="1">
                <a:latin typeface="Arial" panose="020B0604020202020204" pitchFamily="34" charset="0"/>
                <a:ea typeface="Times New Roman" panose="02020603050405020304" pitchFamily="18" charset="0"/>
                <a:cs typeface="Arial" panose="020B0604020202020204" pitchFamily="34" charset="0"/>
              </a:rPr>
              <a:t>định</a:t>
            </a:r>
            <a:r>
              <a:rPr lang="en-US" sz="2400" b="1" dirty="0">
                <a:latin typeface="Arial" panose="020B0604020202020204" pitchFamily="34" charset="0"/>
                <a:ea typeface="Times New Roman" panose="02020603050405020304" pitchFamily="18" charset="0"/>
                <a:cs typeface="Arial" panose="020B0604020202020204" pitchFamily="34" charset="0"/>
              </a:rPr>
              <a:t> </a:t>
            </a:r>
            <a:r>
              <a:rPr lang="en-US" sz="2400" b="1" dirty="0" err="1">
                <a:latin typeface="Arial" panose="020B0604020202020204" pitchFamily="34" charset="0"/>
                <a:ea typeface="Times New Roman" panose="02020603050405020304" pitchFamily="18" charset="0"/>
                <a:cs typeface="Arial" panose="020B0604020202020204" pitchFamily="34" charset="0"/>
              </a:rPr>
              <a:t>chất</a:t>
            </a:r>
            <a:r>
              <a:rPr lang="en-US" sz="2400" b="1" dirty="0">
                <a:latin typeface="Arial" panose="020B0604020202020204" pitchFamily="34" charset="0"/>
                <a:ea typeface="Times New Roman" panose="02020603050405020304" pitchFamily="18" charset="0"/>
                <a:cs typeface="Arial" panose="020B0604020202020204" pitchFamily="34" charset="0"/>
              </a:rPr>
              <a:t> </a:t>
            </a:r>
            <a:r>
              <a:rPr lang="en-US" sz="2400" b="1" dirty="0" err="1">
                <a:latin typeface="Arial" panose="020B0604020202020204" pitchFamily="34" charset="0"/>
                <a:ea typeface="Times New Roman" panose="02020603050405020304" pitchFamily="18" charset="0"/>
                <a:cs typeface="Arial" panose="020B0604020202020204" pitchFamily="34" charset="0"/>
              </a:rPr>
              <a:t>lượng</a:t>
            </a:r>
            <a:r>
              <a:rPr lang="en-US" sz="2400" b="1" dirty="0">
                <a:latin typeface="Arial" panose="020B0604020202020204" pitchFamily="34" charset="0"/>
                <a:ea typeface="Times New Roman" panose="02020603050405020304" pitchFamily="18" charset="0"/>
                <a:cs typeface="Arial" panose="020B0604020202020204" pitchFamily="34" charset="0"/>
              </a:rPr>
              <a:t> GDNN</a:t>
            </a:r>
          </a:p>
        </p:txBody>
      </p:sp>
      <p:sp>
        <p:nvSpPr>
          <p:cNvPr id="8" name="Rectangle 7"/>
          <p:cNvSpPr/>
          <p:nvPr/>
        </p:nvSpPr>
        <p:spPr>
          <a:xfrm>
            <a:off x="3755297" y="559516"/>
            <a:ext cx="3698448" cy="646331"/>
          </a:xfrm>
          <a:prstGeom prst="rect">
            <a:avLst/>
          </a:prstGeom>
        </p:spPr>
        <p:txBody>
          <a:bodyPr wrap="none">
            <a:spAutoFit/>
          </a:bodyPr>
          <a:lstStyle/>
          <a:p>
            <a:r>
              <a:rPr lang="en-US" sz="36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VĂN BẢN ĐBCL</a:t>
            </a:r>
            <a:endParaRPr lang="en-US" sz="3600" dirty="0">
              <a:solidFill>
                <a:srgbClr val="0033CC"/>
              </a:solidFill>
            </a:endParaRPr>
          </a:p>
        </p:txBody>
      </p:sp>
      <p:sp>
        <p:nvSpPr>
          <p:cNvPr id="6" name="Rectangle 5">
            <a:hlinkClick r:id="rId4" action="ppaction://hlinkfile"/>
          </p:cNvPr>
          <p:cNvSpPr/>
          <p:nvPr/>
        </p:nvSpPr>
        <p:spPr>
          <a:xfrm>
            <a:off x="832513" y="4953211"/>
            <a:ext cx="10495129" cy="1754326"/>
          </a:xfrm>
          <a:prstGeom prst="rect">
            <a:avLst/>
          </a:prstGeom>
        </p:spPr>
        <p:txBody>
          <a:bodyPr wrap="square">
            <a:spAutoFit/>
          </a:bodyPr>
          <a:lstStyle/>
          <a:p>
            <a:pPr marL="342900" indent="-342900" algn="just">
              <a:lnSpc>
                <a:spcPct val="150000"/>
              </a:lnSpc>
              <a:buClr>
                <a:srgbClr val="FF0000"/>
              </a:buClr>
              <a:buFont typeface="Wingdings" panose="05000000000000000000" pitchFamily="2" charset="2"/>
              <a:buChar char="ü"/>
            </a:pPr>
            <a:r>
              <a:rPr lang="vi-VN" sz="2400" b="1" dirty="0" smtClean="0">
                <a:latin typeface="Arial" panose="020B0604020202020204" pitchFamily="34" charset="0"/>
                <a:ea typeface="Times New Roman" panose="02020603050405020304" pitchFamily="18" charset="0"/>
                <a:cs typeface="Arial" panose="020B0604020202020204" pitchFamily="34" charset="0"/>
              </a:rPr>
              <a:t>Công văn </a:t>
            </a:r>
            <a:r>
              <a:rPr lang="nl-NL" sz="2400" b="1" dirty="0" smtClean="0">
                <a:latin typeface="Arial" panose="020B0604020202020204" pitchFamily="34" charset="0"/>
                <a:ea typeface="Times New Roman" panose="02020603050405020304" pitchFamily="18" charset="0"/>
                <a:cs typeface="Arial" panose="020B0604020202020204" pitchFamily="34" charset="0"/>
              </a:rPr>
              <a:t>số </a:t>
            </a:r>
            <a:r>
              <a:rPr lang="pt-BR" sz="2400" b="1" dirty="0">
                <a:latin typeface="Arial" panose="020B0604020202020204" pitchFamily="34" charset="0"/>
                <a:ea typeface="Times New Roman" panose="02020603050405020304" pitchFamily="18" charset="0"/>
                <a:cs typeface="Arial" panose="020B0604020202020204" pitchFamily="34" charset="0"/>
              </a:rPr>
              <a:t>453</a:t>
            </a:r>
            <a:r>
              <a:rPr lang="nl-NL" sz="2400" b="1" dirty="0">
                <a:latin typeface="Arial" panose="020B0604020202020204" pitchFamily="34" charset="0"/>
                <a:ea typeface="Times New Roman" panose="02020603050405020304" pitchFamily="18" charset="0"/>
                <a:cs typeface="Arial" panose="020B0604020202020204" pitchFamily="34" charset="0"/>
              </a:rPr>
              <a:t>/TCGDNN-KĐCL ngày</a:t>
            </a:r>
            <a:r>
              <a:rPr lang="pt-BR" sz="2400" b="1" dirty="0">
                <a:latin typeface="Arial" panose="020B0604020202020204" pitchFamily="34" charset="0"/>
                <a:ea typeface="Times New Roman" panose="02020603050405020304" pitchFamily="18" charset="0"/>
                <a:cs typeface="Arial" panose="020B0604020202020204" pitchFamily="34" charset="0"/>
              </a:rPr>
              <a:t> 25 </a:t>
            </a:r>
            <a:r>
              <a:rPr lang="nl-NL" sz="2400" b="1" dirty="0">
                <a:latin typeface="Arial" panose="020B0604020202020204" pitchFamily="34" charset="0"/>
                <a:ea typeface="Times New Roman" panose="02020603050405020304" pitchFamily="18" charset="0"/>
                <a:cs typeface="Arial" panose="020B0604020202020204" pitchFamily="34" charset="0"/>
              </a:rPr>
              <a:t>tháng </a:t>
            </a:r>
            <a:r>
              <a:rPr lang="pt-BR" sz="2400" b="1" dirty="0">
                <a:latin typeface="Arial" panose="020B0604020202020204" pitchFamily="34" charset="0"/>
                <a:ea typeface="Times New Roman" panose="02020603050405020304" pitchFamily="18" charset="0"/>
                <a:cs typeface="Arial" panose="020B0604020202020204" pitchFamily="34" charset="0"/>
              </a:rPr>
              <a:t>3 </a:t>
            </a:r>
            <a:r>
              <a:rPr lang="nl-NL" sz="2400" b="1" dirty="0">
                <a:latin typeface="Arial" panose="020B0604020202020204" pitchFamily="34" charset="0"/>
                <a:ea typeface="Times New Roman" panose="02020603050405020304" pitchFamily="18" charset="0"/>
                <a:cs typeface="Arial" panose="020B0604020202020204" pitchFamily="34" charset="0"/>
              </a:rPr>
              <a:t>năm </a:t>
            </a:r>
            <a:r>
              <a:rPr lang="nl-NL" sz="2400" b="1" dirty="0" smtClean="0">
                <a:latin typeface="Arial" panose="020B0604020202020204" pitchFamily="34" charset="0"/>
                <a:ea typeface="Times New Roman" panose="02020603050405020304" pitchFamily="18" charset="0"/>
                <a:cs typeface="Arial" panose="020B0604020202020204" pitchFamily="34" charset="0"/>
              </a:rPr>
              <a:t>2019 về việc </a:t>
            </a:r>
            <a:r>
              <a:rPr lang="nl-NL"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hướng dẫn đánh giá</a:t>
            </a:r>
            <a:r>
              <a:rPr lang="nl-NL" sz="2400" b="1" dirty="0">
                <a:latin typeface="Arial" panose="020B0604020202020204" pitchFamily="34" charset="0"/>
                <a:ea typeface="Times New Roman" panose="02020603050405020304" pitchFamily="18" charset="0"/>
                <a:cs typeface="Arial" panose="020B0604020202020204" pitchFamily="34" charset="0"/>
              </a:rPr>
              <a:t> các tiêu chuẩn kiểm định chất lượng cơ sở giáo dục nghề nghiệp đối với trường trung cấp, cao đẳng</a:t>
            </a:r>
            <a:endParaRPr lang="en-US" sz="2400" b="1" dirty="0">
              <a:latin typeface="Arial" panose="020B0604020202020204" pitchFamily="34" charset="0"/>
              <a:ea typeface="Times New Roman" panose="02020603050405020304" pitchFamily="18" charset="0"/>
              <a:cs typeface="Arial" panose="020B0604020202020204" pitchFamily="34" charset="0"/>
            </a:endParaRPr>
          </a:p>
        </p:txBody>
      </p:sp>
      <p:pic>
        <p:nvPicPr>
          <p:cNvPr id="2" name="Picture 1"/>
          <p:cNvPicPr>
            <a:picLocks noChangeAspect="1"/>
          </p:cNvPicPr>
          <p:nvPr/>
        </p:nvPicPr>
        <p:blipFill>
          <a:blip r:embed="rId5"/>
          <a:stretch>
            <a:fillRect/>
          </a:stretch>
        </p:blipFill>
        <p:spPr>
          <a:xfrm>
            <a:off x="8696294" y="381616"/>
            <a:ext cx="3349572" cy="3507998"/>
          </a:xfrm>
          <a:prstGeom prst="rect">
            <a:avLst/>
          </a:prstGeom>
        </p:spPr>
      </p:pic>
      <p:sp>
        <p:nvSpPr>
          <p:cNvPr id="3" name="Action Button: Forward or Next 2">
            <a:hlinkClick r:id="" action="ppaction://customshow?id=19&amp;return=true" highlightClick="1"/>
          </p:cNvPr>
          <p:cNvSpPr/>
          <p:nvPr/>
        </p:nvSpPr>
        <p:spPr>
          <a:xfrm>
            <a:off x="11546006" y="6469039"/>
            <a:ext cx="504967" cy="286603"/>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5028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6"/>
          <p:cNvSpPr>
            <a:spLocks noChangeArrowheads="1"/>
          </p:cNvSpPr>
          <p:nvPr/>
        </p:nvSpPr>
        <p:spPr bwMode="auto">
          <a:xfrm>
            <a:off x="2292824" y="0"/>
            <a:ext cx="782699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None/>
            </a:pPr>
            <a:r>
              <a:rPr lang="pt-BR" altLang="en-US" b="1" dirty="0" smtClean="0">
                <a:solidFill>
                  <a:srgbClr val="0033CC"/>
                </a:solidFill>
                <a:cs typeface="Times New Roman" panose="02020603050405020304" pitchFamily="18" charset="0"/>
              </a:rPr>
              <a:t>HỆ THỐNG ĐBCL GIÁO DỤC</a:t>
            </a:r>
            <a:endParaRPr lang="en-US" altLang="en-US" b="1" dirty="0">
              <a:solidFill>
                <a:srgbClr val="0033CC"/>
              </a:solidFill>
              <a:cs typeface="Times New Roman" panose="02020603050405020304" pitchFamily="18" charset="0"/>
            </a:endParaRPr>
          </a:p>
        </p:txBody>
      </p:sp>
      <p:sp>
        <p:nvSpPr>
          <p:cNvPr id="60421" name="Rectangle 7"/>
          <p:cNvSpPr>
            <a:spLocks noChangeArrowheads="1"/>
          </p:cNvSpPr>
          <p:nvPr/>
        </p:nvSpPr>
        <p:spPr bwMode="auto">
          <a:xfrm>
            <a:off x="573206" y="1060532"/>
            <a:ext cx="87482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ts val="600"/>
              </a:spcBef>
              <a:spcAft>
                <a:spcPts val="600"/>
              </a:spcAft>
              <a:buClr>
                <a:srgbClr val="FF0000"/>
              </a:buClr>
              <a:buFont typeface="Wingdings" panose="05000000000000000000" pitchFamily="2" charset="2"/>
              <a:buChar char="ü"/>
            </a:pPr>
            <a:r>
              <a:rPr lang="pt-BR" altLang="en-US" sz="2400" b="1" dirty="0">
                <a:solidFill>
                  <a:srgbClr val="00B0F0"/>
                </a:solidFill>
                <a:cs typeface="Times New Roman" panose="02020603050405020304" pitchFamily="18" charset="0"/>
              </a:rPr>
              <a:t>Hiệu trưởng </a:t>
            </a:r>
            <a:r>
              <a:rPr lang="pt-BR" altLang="en-US" sz="2400" b="1" dirty="0">
                <a:solidFill>
                  <a:schemeClr val="tx2"/>
                </a:solidFill>
                <a:cs typeface="Times New Roman" panose="02020603050405020304" pitchFamily="18" charset="0"/>
              </a:rPr>
              <a:t>chịu trách nhiệm cao nhất về </a:t>
            </a:r>
            <a:r>
              <a:rPr lang="pt-BR" altLang="en-US" sz="2400" b="1" dirty="0" smtClean="0">
                <a:solidFill>
                  <a:schemeClr val="tx2"/>
                </a:solidFill>
                <a:cs typeface="Times New Roman" panose="02020603050405020304" pitchFamily="18" charset="0"/>
              </a:rPr>
              <a:t>HTBĐCL </a:t>
            </a:r>
            <a:r>
              <a:rPr lang="pt-BR" altLang="en-US" sz="2400" b="1" dirty="0">
                <a:solidFill>
                  <a:schemeClr val="tx2"/>
                </a:solidFill>
                <a:cs typeface="Times New Roman" panose="02020603050405020304" pitchFamily="18" charset="0"/>
              </a:rPr>
              <a:t>Trường</a:t>
            </a:r>
            <a:endParaRPr lang="en-US" altLang="en-US" sz="2400" b="1" dirty="0">
              <a:solidFill>
                <a:schemeClr val="tx2"/>
              </a:solidFill>
              <a:cs typeface="Times New Roman" panose="02020603050405020304" pitchFamily="18" charset="0"/>
            </a:endParaRPr>
          </a:p>
        </p:txBody>
      </p:sp>
      <p:sp>
        <p:nvSpPr>
          <p:cNvPr id="9" name="Rectangle 8"/>
          <p:cNvSpPr/>
          <p:nvPr/>
        </p:nvSpPr>
        <p:spPr>
          <a:xfrm>
            <a:off x="538984" y="1807911"/>
            <a:ext cx="1043243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buClr>
                <a:srgbClr val="FF0000"/>
              </a:buClr>
              <a:buFont typeface="Wingdings" panose="05000000000000000000" pitchFamily="2" charset="2"/>
              <a:buChar char="ü"/>
              <a:defRPr/>
            </a:pPr>
            <a:r>
              <a:rPr lang="pt-BR" sz="2400" b="1" dirty="0">
                <a:solidFill>
                  <a:srgbClr val="00B0F0"/>
                </a:solidFill>
                <a:cs typeface="Times New Roman" panose="02020603050405020304" pitchFamily="18" charset="0"/>
              </a:rPr>
              <a:t>Ban Quản lý CL</a:t>
            </a:r>
            <a:r>
              <a:rPr lang="pt-BR" sz="2400" b="1" dirty="0">
                <a:solidFill>
                  <a:schemeClr val="tx2"/>
                </a:solidFill>
                <a:cs typeface="Times New Roman" panose="02020603050405020304" pitchFamily="18" charset="0"/>
              </a:rPr>
              <a:t> giúp Hiệu trưởng ban hành các QĐ: </a:t>
            </a:r>
          </a:p>
          <a:p>
            <a:pPr marL="852488" indent="-455613" algn="just">
              <a:lnSpc>
                <a:spcPct val="150000"/>
              </a:lnSpc>
              <a:buClr>
                <a:srgbClr val="0033CC"/>
              </a:buClr>
              <a:buFont typeface="Wingdings" panose="05000000000000000000" pitchFamily="2" charset="2"/>
              <a:buChar char="§"/>
              <a:defRPr/>
            </a:pPr>
            <a:r>
              <a:rPr lang="pt-BR" sz="2400" b="1" dirty="0">
                <a:solidFill>
                  <a:schemeClr val="tx2"/>
                </a:solidFill>
                <a:cs typeface="Times New Roman" panose="02020603050405020304" pitchFamily="18" charset="0"/>
              </a:rPr>
              <a:t>MT, KH chiến lược, chính sách về CL và BĐCL trong Trường; </a:t>
            </a:r>
          </a:p>
          <a:p>
            <a:pPr marL="852488" indent="-455613" algn="just">
              <a:lnSpc>
                <a:spcPct val="150000"/>
              </a:lnSpc>
              <a:buClr>
                <a:srgbClr val="0033CC"/>
              </a:buClr>
              <a:buFont typeface="Wingdings" panose="05000000000000000000" pitchFamily="2" charset="2"/>
              <a:buChar char="§"/>
              <a:defRPr/>
            </a:pPr>
            <a:r>
              <a:rPr lang="pt-BR" sz="2400" b="1" dirty="0">
                <a:solidFill>
                  <a:schemeClr val="tx2"/>
                </a:solidFill>
                <a:cs typeface="Times New Roman" panose="02020603050405020304" pitchFamily="18" charset="0"/>
              </a:rPr>
              <a:t>Tư vấn cho HT các vấn đề về XD, vận hành, ĐG và cải tiến hệ thống </a:t>
            </a:r>
            <a:r>
              <a:rPr lang="pt-BR" sz="2400" b="1" dirty="0" smtClean="0">
                <a:solidFill>
                  <a:schemeClr val="tx2"/>
                </a:solidFill>
                <a:cs typeface="Times New Roman" panose="02020603050405020304" pitchFamily="18" charset="0"/>
              </a:rPr>
              <a:t>BĐCL</a:t>
            </a:r>
            <a:endParaRPr lang="en-US" sz="2400" b="1" dirty="0">
              <a:solidFill>
                <a:schemeClr val="tx2"/>
              </a:solidFill>
              <a:cs typeface="Times New Roman" panose="02020603050405020304" pitchFamily="18" charset="0"/>
            </a:endParaRPr>
          </a:p>
        </p:txBody>
      </p:sp>
      <p:sp>
        <p:nvSpPr>
          <p:cNvPr id="60423" name="Rectangle 9"/>
          <p:cNvSpPr>
            <a:spLocks noChangeArrowheads="1"/>
          </p:cNvSpPr>
          <p:nvPr/>
        </p:nvSpPr>
        <p:spPr bwMode="auto">
          <a:xfrm>
            <a:off x="599618" y="3673761"/>
            <a:ext cx="1094638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93688" indent="-293688">
              <a:spcBef>
                <a:spcPct val="20000"/>
              </a:spcBef>
              <a:buClr>
                <a:schemeClr val="hlink"/>
              </a:buClr>
              <a:buFont typeface="Wingdings" panose="05000000000000000000" pitchFamily="2" charset="2"/>
              <a:buChar char="v"/>
              <a:tabLst>
                <a:tab pos="293688"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293688"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293688" algn="l"/>
              </a:tabLst>
              <a:defRPr sz="2400">
                <a:solidFill>
                  <a:schemeClr val="tx1"/>
                </a:solidFill>
                <a:latin typeface="Arial" panose="020B0604020202020204" pitchFamily="34" charset="0"/>
              </a:defRPr>
            </a:lvl3pPr>
            <a:lvl4pPr marL="1600200" indent="-228600">
              <a:spcBef>
                <a:spcPct val="20000"/>
              </a:spcBef>
              <a:buChar char="–"/>
              <a:tabLst>
                <a:tab pos="293688" algn="l"/>
              </a:tabLst>
              <a:defRPr sz="2000">
                <a:solidFill>
                  <a:schemeClr val="tx1"/>
                </a:solidFill>
                <a:latin typeface="Arial" panose="020B0604020202020204" pitchFamily="34" charset="0"/>
              </a:defRPr>
            </a:lvl4pPr>
            <a:lvl5pPr marL="2057400" indent="-228600">
              <a:spcBef>
                <a:spcPct val="20000"/>
              </a:spcBef>
              <a:buChar char="»"/>
              <a:tabLst>
                <a:tab pos="293688"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293688"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293688"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293688"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293688" algn="l"/>
              </a:tabLst>
              <a:defRPr sz="2000">
                <a:solidFill>
                  <a:schemeClr val="tx1"/>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pt-BR" altLang="en-US" sz="2400" b="1" dirty="0" smtClean="0">
                <a:solidFill>
                  <a:srgbClr val="00B0F0"/>
                </a:solidFill>
                <a:cs typeface="Times New Roman" panose="02020603050405020304" pitchFamily="18" charset="0"/>
              </a:rPr>
              <a:t>TTKT&amp;ĐBCL</a:t>
            </a:r>
            <a:r>
              <a:rPr lang="pt-BR" altLang="en-US" sz="2400" b="1" dirty="0" smtClean="0">
                <a:solidFill>
                  <a:schemeClr val="tx2"/>
                </a:solidFill>
                <a:cs typeface="Times New Roman" panose="02020603050405020304" pitchFamily="18" charset="0"/>
              </a:rPr>
              <a:t> </a:t>
            </a:r>
            <a:r>
              <a:rPr lang="pt-BR" altLang="en-US" sz="2400" b="1" dirty="0">
                <a:solidFill>
                  <a:schemeClr val="tx2"/>
                </a:solidFill>
                <a:cs typeface="Times New Roman" panose="02020603050405020304" pitchFamily="18" charset="0"/>
              </a:rPr>
              <a:t>tham mưu, giúp HT, BQLCL phối hợp với các đơn vị    XD, vận hành, ĐG và cải tiến hệ thống; điều phối các HĐ về ĐBCL theo sự chỉ đạo của Hiệu trưởng.</a:t>
            </a:r>
            <a:endParaRPr lang="en-US" altLang="en-US" sz="2400" b="1" dirty="0">
              <a:solidFill>
                <a:schemeClr val="tx2"/>
              </a:solidFill>
              <a:cs typeface="Times New Roman" panose="02020603050405020304" pitchFamily="18" charset="0"/>
            </a:endParaRPr>
          </a:p>
        </p:txBody>
      </p:sp>
      <p:sp>
        <p:nvSpPr>
          <p:cNvPr id="60424" name="Rectangle 10"/>
          <p:cNvSpPr>
            <a:spLocks noChangeArrowheads="1"/>
          </p:cNvSpPr>
          <p:nvPr/>
        </p:nvSpPr>
        <p:spPr bwMode="auto">
          <a:xfrm>
            <a:off x="576114" y="5531774"/>
            <a:ext cx="10942597"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93688" indent="-293688">
              <a:spcBef>
                <a:spcPct val="20000"/>
              </a:spcBef>
              <a:buClr>
                <a:schemeClr val="hlink"/>
              </a:buClr>
              <a:buFont typeface="Wingdings" panose="05000000000000000000" pitchFamily="2" charset="2"/>
              <a:buChar char="v"/>
              <a:tabLst>
                <a:tab pos="293688"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293688"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293688" algn="l"/>
              </a:tabLst>
              <a:defRPr sz="2400">
                <a:solidFill>
                  <a:schemeClr val="tx1"/>
                </a:solidFill>
                <a:latin typeface="Arial" panose="020B0604020202020204" pitchFamily="34" charset="0"/>
              </a:defRPr>
            </a:lvl3pPr>
            <a:lvl4pPr marL="1600200" indent="-228600">
              <a:spcBef>
                <a:spcPct val="20000"/>
              </a:spcBef>
              <a:buChar char="–"/>
              <a:tabLst>
                <a:tab pos="293688" algn="l"/>
              </a:tabLst>
              <a:defRPr sz="2000">
                <a:solidFill>
                  <a:schemeClr val="tx1"/>
                </a:solidFill>
                <a:latin typeface="Arial" panose="020B0604020202020204" pitchFamily="34" charset="0"/>
              </a:defRPr>
            </a:lvl4pPr>
            <a:lvl5pPr marL="2057400" indent="-228600">
              <a:spcBef>
                <a:spcPct val="20000"/>
              </a:spcBef>
              <a:buChar char="»"/>
              <a:tabLst>
                <a:tab pos="293688"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293688"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293688"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293688"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293688" algn="l"/>
              </a:tabLst>
              <a:defRPr sz="2000">
                <a:solidFill>
                  <a:schemeClr val="tx1"/>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pt-BR" altLang="en-US" sz="2400" b="1" dirty="0">
                <a:solidFill>
                  <a:srgbClr val="00B0F0"/>
                </a:solidFill>
                <a:cs typeface="Times New Roman" panose="02020603050405020304" pitchFamily="18" charset="0"/>
              </a:rPr>
              <a:t>Các đơn vị trực thuộc </a:t>
            </a:r>
            <a:r>
              <a:rPr lang="pt-BR" altLang="en-US" sz="2400" b="1" dirty="0">
                <a:solidFill>
                  <a:schemeClr val="tx2"/>
                </a:solidFill>
                <a:cs typeface="Times New Roman" panose="02020603050405020304" pitchFamily="18" charset="0"/>
              </a:rPr>
              <a:t>CTN chất lượng của đơn vị mình, tổ chức thực hiện XD , vận hành, ĐG và thực hiện cải tiến hệ thống.</a:t>
            </a:r>
            <a:endParaRPr lang="en-US" altLang="en-US" sz="2400" b="1" dirty="0">
              <a:solidFill>
                <a:schemeClr val="tx2"/>
              </a:solidFill>
              <a:cs typeface="Times New Roman" panose="02020603050405020304" pitchFamily="18" charset="0"/>
            </a:endParaRPr>
          </a:p>
        </p:txBody>
      </p:sp>
      <p:pic>
        <p:nvPicPr>
          <p:cNvPr id="60425"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25262" y="0"/>
            <a:ext cx="5667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stretch>
            <a:fillRect/>
          </a:stretch>
        </p:blipFill>
        <p:spPr>
          <a:xfrm>
            <a:off x="9512491" y="0"/>
            <a:ext cx="2679510" cy="2506309"/>
          </a:xfrm>
          <a:prstGeom prst="rect">
            <a:avLst/>
          </a:prstGeom>
        </p:spPr>
      </p:pic>
    </p:spTree>
    <p:extLst>
      <p:ext uri="{BB962C8B-B14F-4D97-AF65-F5344CB8AC3E}">
        <p14:creationId xmlns:p14="http://schemas.microsoft.com/office/powerpoint/2010/main" val="40891227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fade">
                                      <p:cBhvr>
                                        <p:cTn id="7" dur="500"/>
                                        <p:tgtEl>
                                          <p:spTgt spid="604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0423"/>
                                        </p:tgtEl>
                                        <p:attrNameLst>
                                          <p:attrName>style.visibility</p:attrName>
                                        </p:attrNameLst>
                                      </p:cBhvr>
                                      <p:to>
                                        <p:strVal val="visible"/>
                                      </p:to>
                                    </p:set>
                                    <p:animEffect transition="in" filter="fade">
                                      <p:cBhvr>
                                        <p:cTn id="17" dur="500"/>
                                        <p:tgtEl>
                                          <p:spTgt spid="604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0424"/>
                                        </p:tgtEl>
                                        <p:attrNameLst>
                                          <p:attrName>style.visibility</p:attrName>
                                        </p:attrNameLst>
                                      </p:cBhvr>
                                      <p:to>
                                        <p:strVal val="visible"/>
                                      </p:to>
                                    </p:set>
                                    <p:animEffect transition="in" filter="fade">
                                      <p:cBhvr>
                                        <p:cTn id="22" dur="500"/>
                                        <p:tgtEl>
                                          <p:spTgt spid="60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P spid="9" grpId="0"/>
      <p:bldP spid="60423" grpId="0"/>
      <p:bldP spid="604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Group 5"/>
          <p:cNvGrpSpPr>
            <a:grpSpLocks/>
          </p:cNvGrpSpPr>
          <p:nvPr/>
        </p:nvGrpSpPr>
        <p:grpSpPr bwMode="auto">
          <a:xfrm>
            <a:off x="1524001" y="981076"/>
            <a:ext cx="8748714" cy="5648324"/>
            <a:chOff x="0" y="0"/>
            <a:chExt cx="6165850" cy="3632200"/>
          </a:xfrm>
        </p:grpSpPr>
        <p:sp>
          <p:nvSpPr>
            <p:cNvPr id="7" name="Rounded Rectangle 6"/>
            <p:cNvSpPr/>
            <p:nvPr/>
          </p:nvSpPr>
          <p:spPr>
            <a:xfrm>
              <a:off x="1504338" y="0"/>
              <a:ext cx="2856948" cy="450555"/>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lvl1pPr indent="4318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ts val="600"/>
                </a:spcBef>
                <a:defRPr/>
              </a:pPr>
              <a:r>
                <a:rPr lang="en-US" altLang="en-US" sz="2400" b="1" dirty="0" smtClean="0">
                  <a:solidFill>
                    <a:schemeClr val="bg1"/>
                  </a:solidFill>
                  <a:cs typeface="Times New Roman" panose="02020603050405020304" pitchFamily="18" charset="0"/>
                </a:rPr>
                <a:t>HIỆU TRƯỞNG</a:t>
              </a:r>
              <a:endParaRPr lang="en-US" altLang="en-US" sz="2400" b="1" dirty="0">
                <a:solidFill>
                  <a:schemeClr val="bg1"/>
                </a:solidFill>
                <a:cs typeface="Times New Roman" panose="02020603050405020304" pitchFamily="18" charset="0"/>
              </a:endParaRPr>
            </a:p>
          </p:txBody>
        </p:sp>
        <p:sp>
          <p:nvSpPr>
            <p:cNvPr id="8" name="Rounded Rectangle 7"/>
            <p:cNvSpPr/>
            <p:nvPr/>
          </p:nvSpPr>
          <p:spPr>
            <a:xfrm>
              <a:off x="1549886" y="622450"/>
              <a:ext cx="2856949" cy="450555"/>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defRPr/>
              </a:pPr>
              <a:endParaRPr lang="en-US" altLang="en-US" sz="2000" b="1" dirty="0">
                <a:solidFill>
                  <a:schemeClr val="bg1"/>
                </a:solidFill>
                <a:ea typeface="Times New Roman" panose="02020603050405020304" pitchFamily="18" charset="0"/>
                <a:cs typeface="Arial" panose="020B0604020202020204" pitchFamily="34" charset="0"/>
              </a:endParaRPr>
            </a:p>
            <a:p>
              <a:pPr algn="ctr">
                <a:spcBef>
                  <a:spcPts val="600"/>
                </a:spcBef>
                <a:buClrTx/>
                <a:buNone/>
                <a:defRPr/>
              </a:pPr>
              <a:endParaRPr lang="en-US" altLang="en-US" sz="2000" b="1" dirty="0">
                <a:solidFill>
                  <a:schemeClr val="bg1"/>
                </a:solidFill>
                <a:ea typeface="Times New Roman" panose="02020603050405020304" pitchFamily="18" charset="0"/>
                <a:cs typeface="Arial" panose="020B0604020202020204" pitchFamily="34" charset="0"/>
              </a:endParaRPr>
            </a:p>
            <a:p>
              <a:pPr algn="ctr">
                <a:spcBef>
                  <a:spcPts val="600"/>
                </a:spcBef>
                <a:buClrTx/>
                <a:buNone/>
                <a:defRPr/>
              </a:pPr>
              <a:r>
                <a:rPr lang="en-US" altLang="en-US" sz="2000" b="1" dirty="0">
                  <a:solidFill>
                    <a:schemeClr val="bg1"/>
                  </a:solidFill>
                  <a:ea typeface="Times New Roman" panose="02020603050405020304" pitchFamily="18" charset="0"/>
                  <a:cs typeface="Arial" panose="020B0604020202020204" pitchFamily="34" charset="0"/>
                </a:rPr>
                <a:t>Ban </a:t>
              </a:r>
              <a:r>
                <a:rPr lang="en-US" altLang="en-US" sz="2000" b="1" dirty="0" err="1">
                  <a:solidFill>
                    <a:schemeClr val="bg1"/>
                  </a:solidFill>
                  <a:ea typeface="Times New Roman" panose="02020603050405020304" pitchFamily="18" charset="0"/>
                  <a:cs typeface="Arial" panose="020B0604020202020204" pitchFamily="34" charset="0"/>
                </a:rPr>
                <a:t>Quản</a:t>
              </a:r>
              <a:r>
                <a:rPr lang="en-US" altLang="en-US" sz="2000" b="1" dirty="0">
                  <a:solidFill>
                    <a:schemeClr val="bg1"/>
                  </a:solidFill>
                  <a:ea typeface="Times New Roman" panose="02020603050405020304" pitchFamily="18" charset="0"/>
                  <a:cs typeface="Arial" panose="020B0604020202020204" pitchFamily="34" charset="0"/>
                </a:rPr>
                <a:t> </a:t>
              </a:r>
              <a:r>
                <a:rPr lang="en-US" altLang="en-US" sz="2000" b="1" dirty="0" err="1">
                  <a:solidFill>
                    <a:schemeClr val="bg1"/>
                  </a:solidFill>
                  <a:ea typeface="Times New Roman" panose="02020603050405020304" pitchFamily="18" charset="0"/>
                  <a:cs typeface="Arial" panose="020B0604020202020204" pitchFamily="34" charset="0"/>
                </a:rPr>
                <a:t>lý</a:t>
              </a:r>
              <a:r>
                <a:rPr lang="en-US" altLang="en-US" sz="2000" b="1" dirty="0">
                  <a:solidFill>
                    <a:schemeClr val="bg1"/>
                  </a:solidFill>
                  <a:ea typeface="Times New Roman" panose="02020603050405020304" pitchFamily="18" charset="0"/>
                  <a:cs typeface="Arial" panose="020B0604020202020204" pitchFamily="34" charset="0"/>
                </a:rPr>
                <a:t> </a:t>
              </a:r>
              <a:r>
                <a:rPr lang="en-US" altLang="en-US" sz="2000" b="1" dirty="0" err="1">
                  <a:solidFill>
                    <a:schemeClr val="bg1"/>
                  </a:solidFill>
                  <a:ea typeface="Times New Roman" panose="02020603050405020304" pitchFamily="18" charset="0"/>
                  <a:cs typeface="Arial" panose="020B0604020202020204" pitchFamily="34" charset="0"/>
                </a:rPr>
                <a:t>chất</a:t>
              </a:r>
              <a:r>
                <a:rPr lang="en-US" altLang="en-US" sz="2000" b="1" dirty="0">
                  <a:solidFill>
                    <a:schemeClr val="bg1"/>
                  </a:solidFill>
                  <a:ea typeface="Times New Roman" panose="02020603050405020304" pitchFamily="18" charset="0"/>
                  <a:cs typeface="Arial" panose="020B0604020202020204" pitchFamily="34" charset="0"/>
                </a:rPr>
                <a:t> </a:t>
              </a:r>
              <a:r>
                <a:rPr lang="en-US" altLang="en-US" sz="2000" b="1" dirty="0" err="1">
                  <a:solidFill>
                    <a:schemeClr val="bg1"/>
                  </a:solidFill>
                  <a:ea typeface="Times New Roman" panose="02020603050405020304" pitchFamily="18" charset="0"/>
                  <a:cs typeface="Arial" panose="020B0604020202020204" pitchFamily="34" charset="0"/>
                </a:rPr>
                <a:t>lượng</a:t>
              </a:r>
              <a:endParaRPr lang="en-US" altLang="en-US" sz="2000" b="1" dirty="0">
                <a:solidFill>
                  <a:schemeClr val="bg1"/>
                </a:solidFill>
                <a:ea typeface="Times New Roman" panose="02020603050405020304" pitchFamily="18" charset="0"/>
                <a:cs typeface="Arial" panose="020B0604020202020204" pitchFamily="34" charset="0"/>
              </a:endParaRPr>
            </a:p>
            <a:p>
              <a:pPr algn="ctr">
                <a:spcBef>
                  <a:spcPts val="600"/>
                </a:spcBef>
                <a:buClrTx/>
                <a:buNone/>
                <a:defRPr/>
              </a:pPr>
              <a:r>
                <a:rPr lang="en-US" altLang="en-US" sz="2000" b="1" dirty="0">
                  <a:solidFill>
                    <a:schemeClr val="bg1"/>
                  </a:solidFill>
                  <a:ea typeface="Times New Roman" panose="02020603050405020304" pitchFamily="18" charset="0"/>
                  <a:cs typeface="Arial" panose="020B0604020202020204" pitchFamily="34" charset="0"/>
                </a:rPr>
                <a:t>(</a:t>
              </a:r>
              <a:r>
                <a:rPr lang="en-US" altLang="en-US" sz="2000" b="1" dirty="0" err="1">
                  <a:solidFill>
                    <a:schemeClr val="bg1"/>
                  </a:solidFill>
                  <a:ea typeface="Times New Roman" panose="02020603050405020304" pitchFamily="18" charset="0"/>
                  <a:cs typeface="Arial" panose="020B0604020202020204" pitchFamily="34" charset="0"/>
                </a:rPr>
                <a:t>Tư</a:t>
              </a:r>
              <a:r>
                <a:rPr lang="en-US" altLang="en-US" sz="2000" b="1" dirty="0">
                  <a:solidFill>
                    <a:schemeClr val="bg1"/>
                  </a:solidFill>
                  <a:ea typeface="Times New Roman" panose="02020603050405020304" pitchFamily="18" charset="0"/>
                  <a:cs typeface="Arial" panose="020B0604020202020204" pitchFamily="34" charset="0"/>
                </a:rPr>
                <a:t> </a:t>
              </a:r>
              <a:r>
                <a:rPr lang="en-US" altLang="en-US" sz="2000" b="1" dirty="0" err="1">
                  <a:solidFill>
                    <a:schemeClr val="bg1"/>
                  </a:solidFill>
                  <a:ea typeface="Times New Roman" panose="02020603050405020304" pitchFamily="18" charset="0"/>
                  <a:cs typeface="Arial" panose="020B0604020202020204" pitchFamily="34" charset="0"/>
                </a:rPr>
                <a:t>vấn</a:t>
              </a:r>
              <a:r>
                <a:rPr lang="en-US" altLang="en-US" sz="2000" b="1" dirty="0">
                  <a:solidFill>
                    <a:schemeClr val="bg1"/>
                  </a:solidFill>
                  <a:ea typeface="Times New Roman" panose="02020603050405020304" pitchFamily="18" charset="0"/>
                  <a:cs typeface="Arial" panose="020B0604020202020204" pitchFamily="34" charset="0"/>
                </a:rPr>
                <a:t>/</a:t>
              </a:r>
              <a:r>
                <a:rPr lang="en-US" altLang="en-US" sz="2000" b="1" dirty="0" err="1">
                  <a:solidFill>
                    <a:schemeClr val="bg1"/>
                  </a:solidFill>
                  <a:ea typeface="Times New Roman" panose="02020603050405020304" pitchFamily="18" charset="0"/>
                  <a:cs typeface="Arial" panose="020B0604020202020204" pitchFamily="34" charset="0"/>
                </a:rPr>
                <a:t>đánh</a:t>
              </a:r>
              <a:r>
                <a:rPr lang="en-US" altLang="en-US" sz="2000" b="1" dirty="0">
                  <a:solidFill>
                    <a:schemeClr val="bg1"/>
                  </a:solidFill>
                  <a:ea typeface="Times New Roman" panose="02020603050405020304" pitchFamily="18" charset="0"/>
                  <a:cs typeface="Arial" panose="020B0604020202020204" pitchFamily="34" charset="0"/>
                </a:rPr>
                <a:t> </a:t>
              </a:r>
              <a:r>
                <a:rPr lang="en-US" altLang="en-US" sz="2000" b="1" dirty="0" err="1">
                  <a:solidFill>
                    <a:schemeClr val="bg1"/>
                  </a:solidFill>
                  <a:ea typeface="Times New Roman" panose="02020603050405020304" pitchFamily="18" charset="0"/>
                  <a:cs typeface="Arial" panose="020B0604020202020204" pitchFamily="34" charset="0"/>
                </a:rPr>
                <a:t>giá</a:t>
              </a:r>
              <a:r>
                <a:rPr lang="en-US" altLang="en-US" sz="2000" b="1" dirty="0">
                  <a:solidFill>
                    <a:schemeClr val="bg1"/>
                  </a:solidFill>
                  <a:ea typeface="Times New Roman" panose="02020603050405020304" pitchFamily="18" charset="0"/>
                  <a:cs typeface="Arial" panose="020B0604020202020204" pitchFamily="34" charset="0"/>
                </a:rPr>
                <a:t>/</a:t>
              </a:r>
              <a:r>
                <a:rPr lang="en-US" altLang="en-US" sz="2000" b="1" dirty="0" err="1">
                  <a:solidFill>
                    <a:schemeClr val="bg1"/>
                  </a:solidFill>
                  <a:ea typeface="Times New Roman" panose="02020603050405020304" pitchFamily="18" charset="0"/>
                  <a:cs typeface="Arial" panose="020B0604020202020204" pitchFamily="34" charset="0"/>
                </a:rPr>
                <a:t>cải</a:t>
              </a:r>
              <a:r>
                <a:rPr lang="en-US" altLang="en-US" sz="2000" b="1" dirty="0">
                  <a:solidFill>
                    <a:schemeClr val="bg1"/>
                  </a:solidFill>
                  <a:ea typeface="Times New Roman" panose="02020603050405020304" pitchFamily="18" charset="0"/>
                  <a:cs typeface="Arial" panose="020B0604020202020204" pitchFamily="34" charset="0"/>
                </a:rPr>
                <a:t> </a:t>
              </a:r>
              <a:r>
                <a:rPr lang="en-US" altLang="en-US" sz="2000" b="1" dirty="0" err="1">
                  <a:solidFill>
                    <a:schemeClr val="bg1"/>
                  </a:solidFill>
                  <a:ea typeface="Times New Roman" panose="02020603050405020304" pitchFamily="18" charset="0"/>
                  <a:cs typeface="Arial" panose="020B0604020202020204" pitchFamily="34" charset="0"/>
                </a:rPr>
                <a:t>tiến</a:t>
              </a:r>
              <a:r>
                <a:rPr lang="en-US" altLang="en-US" sz="2000" b="1" dirty="0">
                  <a:solidFill>
                    <a:schemeClr val="bg1"/>
                  </a:solidFill>
                  <a:ea typeface="Times New Roman" panose="02020603050405020304" pitchFamily="18" charset="0"/>
                  <a:cs typeface="Arial" panose="020B0604020202020204" pitchFamily="34" charset="0"/>
                </a:rPr>
                <a:t>)</a:t>
              </a:r>
            </a:p>
            <a:p>
              <a:pPr algn="ctr">
                <a:spcBef>
                  <a:spcPts val="600"/>
                </a:spcBef>
                <a:buClrTx/>
                <a:buNone/>
                <a:defRPr/>
              </a:pPr>
              <a:r>
                <a:rPr lang="en-US" altLang="en-US" sz="2000" b="1" dirty="0">
                  <a:solidFill>
                    <a:schemeClr val="bg1"/>
                  </a:solidFill>
                  <a:ea typeface="Times New Roman" panose="02020603050405020304" pitchFamily="18" charset="0"/>
                  <a:cs typeface="Arial" panose="020B0604020202020204" pitchFamily="34" charset="0"/>
                </a:rPr>
                <a:t> </a:t>
              </a:r>
            </a:p>
            <a:p>
              <a:pPr algn="ctr">
                <a:spcBef>
                  <a:spcPts val="600"/>
                </a:spcBef>
                <a:buClrTx/>
                <a:buNone/>
                <a:defRPr/>
              </a:pPr>
              <a:r>
                <a:rPr lang="en-US" altLang="en-US" sz="2000" b="1" dirty="0">
                  <a:solidFill>
                    <a:schemeClr val="bg1"/>
                  </a:solidFill>
                  <a:ea typeface="Times New Roman" panose="02020603050405020304" pitchFamily="18" charset="0"/>
                  <a:cs typeface="Arial" panose="020B0604020202020204" pitchFamily="34" charset="0"/>
                </a:rPr>
                <a:t> </a:t>
              </a:r>
            </a:p>
          </p:txBody>
        </p:sp>
        <p:sp>
          <p:nvSpPr>
            <p:cNvPr id="9" name="Rounded Rectangle 8"/>
            <p:cNvSpPr/>
            <p:nvPr/>
          </p:nvSpPr>
          <p:spPr>
            <a:xfrm>
              <a:off x="1568475" y="1264117"/>
              <a:ext cx="2856949" cy="86267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defRPr/>
              </a:pPr>
              <a:endParaRPr lang="en-US" altLang="en-US" sz="2000" b="1" dirty="0">
                <a:ea typeface="Times New Roman" panose="02020603050405020304" pitchFamily="18" charset="0"/>
                <a:cs typeface="Arial" panose="020B0604020202020204" pitchFamily="34" charset="0"/>
              </a:endParaRPr>
            </a:p>
            <a:p>
              <a:pPr algn="ctr">
                <a:spcBef>
                  <a:spcPts val="600"/>
                </a:spcBef>
                <a:buClrTx/>
                <a:buNone/>
                <a:defRPr/>
              </a:pPr>
              <a:r>
                <a:rPr lang="en-US" altLang="en-US" sz="2000" b="1" dirty="0" err="1">
                  <a:ea typeface="Times New Roman" panose="02020603050405020304" pitchFamily="18" charset="0"/>
                  <a:cs typeface="Arial" panose="020B0604020202020204" pitchFamily="34" charset="0"/>
                </a:rPr>
                <a:t>Trung</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tâm</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Khảo</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thí</a:t>
              </a:r>
              <a:r>
                <a:rPr lang="en-US" altLang="en-US" sz="2000" b="1" dirty="0">
                  <a:ea typeface="Times New Roman" panose="02020603050405020304" pitchFamily="18" charset="0"/>
                  <a:cs typeface="Arial" panose="020B0604020202020204" pitchFamily="34" charset="0"/>
                </a:rPr>
                <a:t> &amp;</a:t>
              </a:r>
            </a:p>
            <a:p>
              <a:pPr algn="ctr">
                <a:spcBef>
                  <a:spcPts val="600"/>
                </a:spcBef>
                <a:buClrTx/>
                <a:buNone/>
                <a:defRPr/>
              </a:pPr>
              <a:r>
                <a:rPr lang="en-US" altLang="en-US" sz="2000" b="1" dirty="0" err="1">
                  <a:ea typeface="Times New Roman" panose="02020603050405020304" pitchFamily="18" charset="0"/>
                  <a:cs typeface="Arial" panose="020B0604020202020204" pitchFamily="34" charset="0"/>
                </a:rPr>
                <a:t>Bảo</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đảm</a:t>
              </a:r>
              <a:r>
                <a:rPr lang="en-US" altLang="en-US" sz="2000" b="1" dirty="0">
                  <a:ea typeface="Times New Roman" panose="02020603050405020304" pitchFamily="18" charset="0"/>
                  <a:cs typeface="Arial" panose="020B0604020202020204" pitchFamily="34" charset="0"/>
                </a:rPr>
                <a:t> CLGD</a:t>
              </a:r>
            </a:p>
            <a:p>
              <a:pPr algn="ctr">
                <a:spcBef>
                  <a:spcPts val="600"/>
                </a:spcBef>
                <a:buClrTx/>
                <a:buNone/>
                <a:defRPr/>
              </a:pPr>
              <a:r>
                <a:rPr lang="en-US" altLang="en-US" sz="2000" b="1" dirty="0">
                  <a:ea typeface="Times New Roman" panose="02020603050405020304" pitchFamily="18" charset="0"/>
                  <a:cs typeface="Arial" panose="020B0604020202020204" pitchFamily="34" charset="0"/>
                </a:rPr>
                <a:t>(</a:t>
              </a:r>
              <a:r>
                <a:rPr lang="en-US" altLang="en-US" sz="2000" b="1" dirty="0" err="1">
                  <a:ea typeface="Times New Roman" panose="02020603050405020304" pitchFamily="18" charset="0"/>
                  <a:cs typeface="Arial" panose="020B0604020202020204" pitchFamily="34" charset="0"/>
                </a:rPr>
                <a:t>Điều</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phối</a:t>
              </a:r>
              <a:r>
                <a:rPr lang="en-US" altLang="en-US" sz="2000" b="1" dirty="0">
                  <a:ea typeface="Times New Roman" panose="02020603050405020304" pitchFamily="18" charset="0"/>
                  <a:cs typeface="Arial" panose="020B0604020202020204" pitchFamily="34" charset="0"/>
                </a:rPr>
                <a:t>/</a:t>
              </a:r>
              <a:r>
                <a:rPr lang="en-US" altLang="en-US" sz="2000" b="1" dirty="0" err="1">
                  <a:ea typeface="Times New Roman" panose="02020603050405020304" pitchFamily="18" charset="0"/>
                  <a:cs typeface="Arial" panose="020B0604020202020204" pitchFamily="34" charset="0"/>
                </a:rPr>
                <a:t>giám</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sát</a:t>
              </a:r>
              <a:r>
                <a:rPr lang="en-US" altLang="en-US" sz="2000" b="1" dirty="0">
                  <a:ea typeface="Times New Roman" panose="02020603050405020304" pitchFamily="18" charset="0"/>
                  <a:cs typeface="Arial" panose="020B0604020202020204" pitchFamily="34" charset="0"/>
                </a:rPr>
                <a:t>)</a:t>
              </a:r>
            </a:p>
            <a:p>
              <a:pPr algn="ctr">
                <a:spcBef>
                  <a:spcPts val="600"/>
                </a:spcBef>
                <a:buClrTx/>
                <a:buNone/>
                <a:defRPr/>
              </a:pPr>
              <a:r>
                <a:rPr lang="en-US" altLang="en-US" sz="2000" b="1" dirty="0">
                  <a:ea typeface="Times New Roman" panose="02020603050405020304" pitchFamily="18" charset="0"/>
                  <a:cs typeface="Arial" panose="020B0604020202020204" pitchFamily="34" charset="0"/>
                </a:rPr>
                <a:t> </a:t>
              </a:r>
            </a:p>
          </p:txBody>
        </p:sp>
        <p:sp>
          <p:nvSpPr>
            <p:cNvPr id="10" name="Rounded Rectangle 9"/>
            <p:cNvSpPr/>
            <p:nvPr/>
          </p:nvSpPr>
          <p:spPr>
            <a:xfrm>
              <a:off x="0" y="2495136"/>
              <a:ext cx="1822917" cy="113706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defRPr/>
              </a:pPr>
              <a:r>
                <a:rPr lang="en-US" altLang="en-US" sz="2000" b="1" dirty="0" err="1">
                  <a:ea typeface="Times New Roman" panose="02020603050405020304" pitchFamily="18" charset="0"/>
                  <a:cs typeface="Arial" panose="020B0604020202020204" pitchFamily="34" charset="0"/>
                </a:rPr>
                <a:t>Phòng</a:t>
              </a:r>
              <a:endParaRPr lang="en-US" altLang="en-US" sz="2000" b="1" dirty="0">
                <a:ea typeface="Times New Roman" panose="02020603050405020304" pitchFamily="18" charset="0"/>
                <a:cs typeface="Arial" panose="020B0604020202020204" pitchFamily="34" charset="0"/>
              </a:endParaRPr>
            </a:p>
            <a:p>
              <a:pPr algn="ctr">
                <a:spcBef>
                  <a:spcPts val="600"/>
                </a:spcBef>
                <a:buClrTx/>
                <a:buNone/>
                <a:defRPr/>
              </a:pPr>
              <a:r>
                <a:rPr lang="en-US" altLang="en-US" sz="2000" b="1" dirty="0">
                  <a:ea typeface="Times New Roman" panose="02020603050405020304" pitchFamily="18" charset="0"/>
                  <a:cs typeface="Arial" panose="020B0604020202020204" pitchFamily="34" charset="0"/>
                </a:rPr>
                <a:t>(</a:t>
              </a:r>
              <a:r>
                <a:rPr lang="en-US" altLang="en-US" sz="2000" b="1" dirty="0" err="1">
                  <a:ea typeface="Times New Roman" panose="02020603050405020304" pitchFamily="18" charset="0"/>
                  <a:cs typeface="Arial" panose="020B0604020202020204" pitchFamily="34" charset="0"/>
                </a:rPr>
                <a:t>Hỗ</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trợ</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thúc</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đẩy</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hệ</a:t>
              </a:r>
              <a:r>
                <a:rPr lang="en-US" altLang="en-US" sz="2000" b="1" dirty="0">
                  <a:ea typeface="Times New Roman" panose="02020603050405020304" pitchFamily="18" charset="0"/>
                  <a:cs typeface="Arial" panose="020B0604020202020204" pitchFamily="34" charset="0"/>
                </a:rPr>
                <a:t> </a:t>
              </a:r>
              <a:r>
                <a:rPr lang="en-US" altLang="en-US" sz="2000" b="1" dirty="0" err="1">
                  <a:ea typeface="Times New Roman" panose="02020603050405020304" pitchFamily="18" charset="0"/>
                  <a:cs typeface="Arial" panose="020B0604020202020204" pitchFamily="34" charset="0"/>
                </a:rPr>
                <a:t>thống</a:t>
              </a:r>
              <a:r>
                <a:rPr lang="en-US" altLang="en-US" sz="2000" b="1" dirty="0">
                  <a:ea typeface="Times New Roman" panose="02020603050405020304" pitchFamily="18" charset="0"/>
                  <a:cs typeface="Arial" panose="020B0604020202020204" pitchFamily="34" charset="0"/>
                </a:rPr>
                <a:t>)</a:t>
              </a:r>
            </a:p>
          </p:txBody>
        </p:sp>
        <p:sp>
          <p:nvSpPr>
            <p:cNvPr id="11" name="Rounded Rectangle 10"/>
            <p:cNvSpPr/>
            <p:nvPr/>
          </p:nvSpPr>
          <p:spPr>
            <a:xfrm>
              <a:off x="2197027" y="2495136"/>
              <a:ext cx="1822916" cy="113706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defRPr/>
              </a:pPr>
              <a:r>
                <a:rPr lang="en-US" altLang="en-US" sz="2000" b="1">
                  <a:ea typeface="Times New Roman" panose="02020603050405020304" pitchFamily="18" charset="0"/>
                  <a:cs typeface="Arial" panose="020B0604020202020204" pitchFamily="34" charset="0"/>
                </a:rPr>
                <a:t>Khoa</a:t>
              </a:r>
            </a:p>
            <a:p>
              <a:pPr algn="ctr">
                <a:spcBef>
                  <a:spcPts val="600"/>
                </a:spcBef>
                <a:buClrTx/>
                <a:buNone/>
                <a:defRPr/>
              </a:pPr>
              <a:r>
                <a:rPr lang="en-US" altLang="en-US" sz="2000" b="1">
                  <a:ea typeface="Times New Roman" panose="02020603050405020304" pitchFamily="18" charset="0"/>
                  <a:cs typeface="Arial" panose="020B0604020202020204" pitchFamily="34" charset="0"/>
                </a:rPr>
                <a:t>(Hỗ trợ, thúc đẩy hệ thống)</a:t>
              </a:r>
            </a:p>
            <a:p>
              <a:pPr algn="ctr">
                <a:spcBef>
                  <a:spcPts val="600"/>
                </a:spcBef>
                <a:buClrTx/>
                <a:buNone/>
                <a:defRPr/>
              </a:pPr>
              <a:r>
                <a:rPr lang="en-US" altLang="en-US" sz="2000" b="1">
                  <a:ea typeface="Times New Roman" panose="02020603050405020304" pitchFamily="18" charset="0"/>
                  <a:cs typeface="Arial" panose="020B0604020202020204" pitchFamily="34" charset="0"/>
                </a:rPr>
                <a:t> </a:t>
              </a:r>
            </a:p>
          </p:txBody>
        </p:sp>
        <p:sp>
          <p:nvSpPr>
            <p:cNvPr id="12" name="Rounded Rectangle 11"/>
            <p:cNvSpPr/>
            <p:nvPr/>
          </p:nvSpPr>
          <p:spPr>
            <a:xfrm>
              <a:off x="4342933" y="2495136"/>
              <a:ext cx="1822917" cy="1137064"/>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defRPr/>
              </a:pPr>
              <a:r>
                <a:rPr lang="en-US" altLang="en-US" sz="2000" b="1">
                  <a:ea typeface="Times New Roman" panose="02020603050405020304" pitchFamily="18" charset="0"/>
                  <a:cs typeface="Arial" panose="020B0604020202020204" pitchFamily="34" charset="0"/>
                </a:rPr>
                <a:t>Trung tâm, Ban</a:t>
              </a:r>
            </a:p>
            <a:p>
              <a:pPr algn="ctr">
                <a:spcBef>
                  <a:spcPts val="600"/>
                </a:spcBef>
                <a:buClrTx/>
                <a:buNone/>
                <a:defRPr/>
              </a:pPr>
              <a:r>
                <a:rPr lang="en-US" altLang="en-US" sz="2000" b="1">
                  <a:ea typeface="Times New Roman" panose="02020603050405020304" pitchFamily="18" charset="0"/>
                  <a:cs typeface="Arial" panose="020B0604020202020204" pitchFamily="34" charset="0"/>
                </a:rPr>
                <a:t>(Hỗ trợ, thúc đẩy hệ thống)</a:t>
              </a:r>
            </a:p>
            <a:p>
              <a:pPr algn="ctr">
                <a:spcBef>
                  <a:spcPts val="600"/>
                </a:spcBef>
                <a:buClrTx/>
                <a:buNone/>
                <a:defRPr/>
              </a:pPr>
              <a:r>
                <a:rPr lang="en-US" altLang="en-US" sz="2000" b="1">
                  <a:ea typeface="Times New Roman" panose="02020603050405020304" pitchFamily="18" charset="0"/>
                  <a:cs typeface="Arial" panose="020B0604020202020204" pitchFamily="34" charset="0"/>
                </a:rPr>
                <a:t> </a:t>
              </a:r>
            </a:p>
          </p:txBody>
        </p:sp>
        <p:cxnSp>
          <p:nvCxnSpPr>
            <p:cNvPr id="13" name="Straight Arrow Connector 12"/>
            <p:cNvCxnSpPr/>
            <p:nvPr/>
          </p:nvCxnSpPr>
          <p:spPr>
            <a:xfrm flipH="1">
              <a:off x="1409304" y="2126791"/>
              <a:ext cx="1606815" cy="368345"/>
            </a:xfrm>
            <a:prstGeom prst="straightConnector1">
              <a:avLst/>
            </a:prstGeom>
            <a:ln cmpd="sng">
              <a:tailEnd type="arrow"/>
            </a:ln>
          </p:spPr>
          <p:style>
            <a:lnRef idx="1">
              <a:schemeClr val="dk1"/>
            </a:lnRef>
            <a:fillRef idx="0">
              <a:schemeClr val="dk1"/>
            </a:fillRef>
            <a:effectRef idx="0">
              <a:schemeClr val="dk1"/>
            </a:effectRef>
            <a:fontRef idx="minor">
              <a:schemeClr val="tx1"/>
            </a:fontRef>
          </p:style>
        </p:cxnSp>
        <p:cxnSp>
          <p:nvCxnSpPr>
            <p:cNvPr id="14" name="Straight Arrow Connector 13"/>
            <p:cNvCxnSpPr/>
            <p:nvPr/>
          </p:nvCxnSpPr>
          <p:spPr>
            <a:xfrm>
              <a:off x="3016119" y="2126791"/>
              <a:ext cx="1777605" cy="33738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a:off x="3016119" y="2126791"/>
              <a:ext cx="0" cy="36834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a:off x="2964999" y="450555"/>
              <a:ext cx="0" cy="16548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7" name="Straight Arrow Connector 16"/>
            <p:cNvCxnSpPr/>
            <p:nvPr/>
          </p:nvCxnSpPr>
          <p:spPr>
            <a:xfrm>
              <a:off x="2964999" y="1079411"/>
              <a:ext cx="0" cy="1654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sp>
        <p:nvSpPr>
          <p:cNvPr id="2" name="Rectangle 1"/>
          <p:cNvSpPr/>
          <p:nvPr/>
        </p:nvSpPr>
        <p:spPr>
          <a:xfrm>
            <a:off x="2783632" y="188641"/>
            <a:ext cx="6480720" cy="461665"/>
          </a:xfrm>
          <a:prstGeom prst="rect">
            <a:avLst/>
          </a:prstGeom>
        </p:spPr>
        <p:txBody>
          <a:bodyPr>
            <a:spAutoFit/>
          </a:bodyPr>
          <a:lstStyle/>
          <a:p>
            <a:pPr algn="ctr">
              <a:spcBef>
                <a:spcPts val="600"/>
              </a:spcBef>
              <a:spcAft>
                <a:spcPts val="600"/>
              </a:spcAft>
              <a:defRPr/>
            </a:pPr>
            <a:r>
              <a:rPr lang="pt-BR" sz="2400" b="1" dirty="0">
                <a:highlight>
                  <a:srgbClr val="FFFF00"/>
                </a:highlight>
                <a:latin typeface="Times New Roman" panose="02020603050405020304" pitchFamily="18" charset="0"/>
                <a:ea typeface="Times New Roman" panose="02020603050405020304" pitchFamily="18" charset="0"/>
              </a:rPr>
              <a:t>SƠ ĐỒ HỆ THỐNG ĐBCL GIÁO DỤC</a:t>
            </a:r>
            <a:endParaRPr lang="en-US" sz="2400" b="1"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914484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5"/>
          <p:cNvSpPr>
            <a:spLocks noChangeArrowheads="1"/>
          </p:cNvSpPr>
          <p:nvPr/>
        </p:nvSpPr>
        <p:spPr bwMode="auto">
          <a:xfrm>
            <a:off x="1897040" y="105391"/>
            <a:ext cx="977286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None/>
            </a:pPr>
            <a:r>
              <a:rPr lang="pt-BR" altLang="en-US" sz="2800" b="1" dirty="0" smtClean="0">
                <a:solidFill>
                  <a:srgbClr val="0000FF"/>
                </a:solidFill>
                <a:cs typeface="Times New Roman" panose="02020603050405020304" pitchFamily="18" charset="0"/>
              </a:rPr>
              <a:t>1- </a:t>
            </a:r>
            <a:r>
              <a:rPr lang="pt-BR" altLang="en-US" sz="2800" b="1" dirty="0">
                <a:solidFill>
                  <a:srgbClr val="0000FF"/>
                </a:solidFill>
                <a:cs typeface="Times New Roman" panose="02020603050405020304" pitchFamily="18" charset="0"/>
              </a:rPr>
              <a:t>Mô hình bảo đảm cấp trường (cấp chiến lược)</a:t>
            </a:r>
            <a:endParaRPr lang="en-US" altLang="en-US" sz="2800" b="1" dirty="0">
              <a:solidFill>
                <a:srgbClr val="0000FF"/>
              </a:solidFill>
              <a:cs typeface="Times New Roman" panose="02020603050405020304" pitchFamily="18" charset="0"/>
            </a:endParaRPr>
          </a:p>
        </p:txBody>
      </p:sp>
      <p:pic>
        <p:nvPicPr>
          <p:cNvPr id="63491"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1400" y="1016000"/>
            <a:ext cx="10374298" cy="568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84264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ChangeArrowheads="1"/>
          </p:cNvSpPr>
          <p:nvPr/>
        </p:nvSpPr>
        <p:spPr bwMode="auto">
          <a:xfrm>
            <a:off x="1869744" y="27958"/>
            <a:ext cx="875759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None/>
            </a:pPr>
            <a:r>
              <a:rPr lang="pt-BR" altLang="en-US" sz="2800" b="1" dirty="0" smtClean="0">
                <a:solidFill>
                  <a:srgbClr val="0000FF"/>
                </a:solidFill>
                <a:cs typeface="Times New Roman" panose="02020603050405020304" pitchFamily="18" charset="0"/>
              </a:rPr>
              <a:t>2- </a:t>
            </a:r>
            <a:r>
              <a:rPr lang="pt-BR" altLang="en-US" sz="2800" b="1" dirty="0">
                <a:solidFill>
                  <a:srgbClr val="0000FF"/>
                </a:solidFill>
                <a:cs typeface="Times New Roman" panose="02020603050405020304" pitchFamily="18" charset="0"/>
              </a:rPr>
              <a:t>Mô hình ĐBCL bên trong (cấp hệ thống)</a:t>
            </a:r>
            <a:endParaRPr lang="en-US" altLang="en-US" sz="2800" b="1" dirty="0">
              <a:solidFill>
                <a:srgbClr val="0000FF"/>
              </a:solidFill>
              <a:cs typeface="Times New Roman" panose="02020603050405020304" pitchFamily="18" charset="0"/>
            </a:endParaRPr>
          </a:p>
        </p:txBody>
      </p:sp>
      <p:pic>
        <p:nvPicPr>
          <p:cNvPr id="6451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987" y="787400"/>
            <a:ext cx="9989527"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03189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ChangeArrowheads="1"/>
          </p:cNvSpPr>
          <p:nvPr/>
        </p:nvSpPr>
        <p:spPr bwMode="auto">
          <a:xfrm>
            <a:off x="2238233" y="0"/>
            <a:ext cx="919757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None/>
            </a:pPr>
            <a:r>
              <a:rPr lang="pt-BR" altLang="en-US" sz="2800" b="1" dirty="0" smtClean="0">
                <a:solidFill>
                  <a:srgbClr val="0000FF"/>
                </a:solidFill>
                <a:cs typeface="Times New Roman" panose="02020603050405020304" pitchFamily="18" charset="0"/>
              </a:rPr>
              <a:t>3- </a:t>
            </a:r>
            <a:r>
              <a:rPr lang="pt-BR" altLang="en-US" sz="2800" b="1" dirty="0">
                <a:solidFill>
                  <a:srgbClr val="0000FF"/>
                </a:solidFill>
                <a:cs typeface="Times New Roman" panose="02020603050405020304" pitchFamily="18" charset="0"/>
              </a:rPr>
              <a:t>Mô hình ĐBCL cấp chương trình đào tạo</a:t>
            </a:r>
            <a:endParaRPr lang="en-US" altLang="en-US" sz="2800" b="1" dirty="0">
              <a:solidFill>
                <a:srgbClr val="0000FF"/>
              </a:solidFill>
              <a:cs typeface="Times New Roman" panose="02020603050405020304" pitchFamily="18" charset="0"/>
            </a:endParaRPr>
          </a:p>
        </p:txBody>
      </p:sp>
      <p:pic>
        <p:nvPicPr>
          <p:cNvPr id="6553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400" y="780832"/>
            <a:ext cx="9516841" cy="6077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85936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75957" y="274638"/>
            <a:ext cx="7067550" cy="563562"/>
          </a:xfrm>
        </p:spPr>
        <p:txBody>
          <a:bodyPr>
            <a:noAutofit/>
          </a:bodyPr>
          <a:lstStyle/>
          <a:p>
            <a:pPr eaLnBrk="1" hangingPunct="1"/>
            <a:r>
              <a:rPr lang="en-US" altLang="en-US" sz="4000" b="1" dirty="0">
                <a:solidFill>
                  <a:srgbClr val="990033"/>
                </a:solidFill>
              </a:rPr>
              <a:t>NỘI DUNG</a:t>
            </a:r>
          </a:p>
        </p:txBody>
      </p:sp>
      <p:grpSp>
        <p:nvGrpSpPr>
          <p:cNvPr id="5123" name="Group 3"/>
          <p:cNvGrpSpPr>
            <a:grpSpLocks/>
          </p:cNvGrpSpPr>
          <p:nvPr/>
        </p:nvGrpSpPr>
        <p:grpSpPr bwMode="auto">
          <a:xfrm>
            <a:off x="1992314" y="1162050"/>
            <a:ext cx="9782344" cy="1042988"/>
            <a:chOff x="912" y="1008"/>
            <a:chExt cx="3984" cy="912"/>
          </a:xfrm>
        </p:grpSpPr>
        <p:sp>
          <p:nvSpPr>
            <p:cNvPr id="5146" name="AutoShape 4"/>
            <p:cNvSpPr>
              <a:spLocks noChangeArrowheads="1"/>
            </p:cNvSpPr>
            <p:nvPr/>
          </p:nvSpPr>
          <p:spPr bwMode="gray">
            <a:xfrm>
              <a:off x="912" y="1008"/>
              <a:ext cx="3984" cy="912"/>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800"/>
            </a:p>
          </p:txBody>
        </p:sp>
        <p:grpSp>
          <p:nvGrpSpPr>
            <p:cNvPr id="5147" name="Group 5"/>
            <p:cNvGrpSpPr>
              <a:grpSpLocks/>
            </p:cNvGrpSpPr>
            <p:nvPr/>
          </p:nvGrpSpPr>
          <p:grpSpPr bwMode="auto">
            <a:xfrm>
              <a:off x="999" y="1139"/>
              <a:ext cx="433" cy="655"/>
              <a:chOff x="999" y="1139"/>
              <a:chExt cx="433" cy="655"/>
            </a:xfrm>
          </p:grpSpPr>
          <p:sp>
            <p:nvSpPr>
              <p:cNvPr id="88070" name="AutoShape 6"/>
              <p:cNvSpPr>
                <a:spLocks noChangeArrowheads="1"/>
              </p:cNvSpPr>
              <p:nvPr/>
            </p:nvSpPr>
            <p:spPr bwMode="gray">
              <a:xfrm>
                <a:off x="999" y="1137"/>
                <a:ext cx="398" cy="655"/>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88071" name="Freeform 7"/>
              <p:cNvSpPr>
                <a:spLocks/>
              </p:cNvSpPr>
              <p:nvPr/>
            </p:nvSpPr>
            <p:spPr bwMode="gray">
              <a:xfrm>
                <a:off x="1048" y="1140"/>
                <a:ext cx="384"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1" hangingPunct="1">
                  <a:defRPr/>
                </a:pPr>
                <a:endParaRPr lang="en-US"/>
              </a:p>
            </p:txBody>
          </p:sp>
          <p:sp>
            <p:nvSpPr>
              <p:cNvPr id="88072" name="Text Box 8"/>
              <p:cNvSpPr txBox="1">
                <a:spLocks noChangeArrowheads="1"/>
              </p:cNvSpPr>
              <p:nvPr/>
            </p:nvSpPr>
            <p:spPr bwMode="gray">
              <a:xfrm>
                <a:off x="1016" y="1226"/>
                <a:ext cx="381" cy="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800" dirty="0">
                    <a:solidFill>
                      <a:srgbClr val="FFFF00"/>
                    </a:solidFill>
                    <a:effectLst>
                      <a:outerShdw blurRad="38100" dist="38100" dir="2700000" algn="tl">
                        <a:srgbClr val="C0C0C0"/>
                      </a:outerShdw>
                    </a:effectLst>
                  </a:rPr>
                  <a:t>01</a:t>
                </a:r>
              </a:p>
            </p:txBody>
          </p:sp>
        </p:grpSp>
        <p:sp>
          <p:nvSpPr>
            <p:cNvPr id="5148" name="Text Box 9"/>
            <p:cNvSpPr txBox="1">
              <a:spLocks noChangeArrowheads="1"/>
            </p:cNvSpPr>
            <p:nvPr/>
          </p:nvSpPr>
          <p:spPr bwMode="gray">
            <a:xfrm>
              <a:off x="1462" y="1249"/>
              <a:ext cx="3326" cy="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800" b="1" dirty="0" err="1">
                  <a:solidFill>
                    <a:schemeClr val="tx2"/>
                  </a:solidFill>
                </a:rPr>
                <a:t>Khái</a:t>
              </a:r>
              <a:r>
                <a:rPr lang="en-US" altLang="en-US" sz="2800" b="1" dirty="0">
                  <a:solidFill>
                    <a:schemeClr val="tx2"/>
                  </a:solidFill>
                </a:rPr>
                <a:t> </a:t>
              </a:r>
              <a:r>
                <a:rPr lang="en-US" altLang="en-US" sz="2800" b="1" dirty="0" err="1">
                  <a:solidFill>
                    <a:schemeClr val="tx2"/>
                  </a:solidFill>
                </a:rPr>
                <a:t>quát</a:t>
              </a:r>
              <a:r>
                <a:rPr lang="en-US" altLang="en-US" sz="2800" b="1" dirty="0">
                  <a:solidFill>
                    <a:schemeClr val="tx2"/>
                  </a:solidFill>
                </a:rPr>
                <a:t> </a:t>
              </a:r>
              <a:r>
                <a:rPr lang="en-US" altLang="en-US" sz="2800" b="1" dirty="0" err="1">
                  <a:solidFill>
                    <a:schemeClr val="tx2"/>
                  </a:solidFill>
                </a:rPr>
                <a:t>chung</a:t>
              </a:r>
              <a:r>
                <a:rPr lang="en-US" altLang="en-US" sz="2800" b="1" dirty="0">
                  <a:solidFill>
                    <a:schemeClr val="tx2"/>
                  </a:solidFill>
                </a:rPr>
                <a:t> </a:t>
              </a:r>
              <a:r>
                <a:rPr lang="en-US" altLang="en-US" sz="2800" b="1" dirty="0" err="1">
                  <a:solidFill>
                    <a:schemeClr val="tx2"/>
                  </a:solidFill>
                </a:rPr>
                <a:t>về</a:t>
              </a:r>
              <a:r>
                <a:rPr lang="en-US" altLang="en-US" sz="2800" b="1" dirty="0">
                  <a:solidFill>
                    <a:schemeClr val="tx2"/>
                  </a:solidFill>
                </a:rPr>
                <a:t> </a:t>
              </a:r>
              <a:r>
                <a:rPr lang="en-US" altLang="en-US" sz="2800" b="1" dirty="0" err="1">
                  <a:solidFill>
                    <a:schemeClr val="tx2"/>
                  </a:solidFill>
                </a:rPr>
                <a:t>bảo</a:t>
              </a:r>
              <a:r>
                <a:rPr lang="en-US" altLang="en-US" sz="2800" b="1" dirty="0">
                  <a:solidFill>
                    <a:schemeClr val="tx2"/>
                  </a:solidFill>
                </a:rPr>
                <a:t> </a:t>
              </a:r>
              <a:r>
                <a:rPr lang="en-US" altLang="en-US" sz="2800" b="1" dirty="0" err="1">
                  <a:solidFill>
                    <a:schemeClr val="tx2"/>
                  </a:solidFill>
                </a:rPr>
                <a:t>đảm</a:t>
              </a:r>
              <a:r>
                <a:rPr lang="en-US" altLang="en-US" sz="2800" b="1" dirty="0">
                  <a:solidFill>
                    <a:schemeClr val="tx2"/>
                  </a:solidFill>
                </a:rPr>
                <a:t> </a:t>
              </a:r>
              <a:r>
                <a:rPr lang="en-US" altLang="en-US" sz="2800" b="1" dirty="0" err="1">
                  <a:solidFill>
                    <a:schemeClr val="tx2"/>
                  </a:solidFill>
                </a:rPr>
                <a:t>chất</a:t>
              </a:r>
              <a:r>
                <a:rPr lang="en-US" altLang="en-US" sz="2800" b="1" dirty="0">
                  <a:solidFill>
                    <a:schemeClr val="tx2"/>
                  </a:solidFill>
                </a:rPr>
                <a:t> </a:t>
              </a:r>
              <a:r>
                <a:rPr lang="en-US" altLang="en-US" sz="2800" b="1" dirty="0" err="1">
                  <a:solidFill>
                    <a:schemeClr val="tx2"/>
                  </a:solidFill>
                </a:rPr>
                <a:t>lượng</a:t>
              </a:r>
              <a:r>
                <a:rPr lang="en-US" altLang="en-US" sz="2800" b="1" dirty="0">
                  <a:solidFill>
                    <a:schemeClr val="tx2"/>
                  </a:solidFill>
                </a:rPr>
                <a:t> GDNN</a:t>
              </a:r>
            </a:p>
          </p:txBody>
        </p:sp>
      </p:grpSp>
      <p:grpSp>
        <p:nvGrpSpPr>
          <p:cNvPr id="5124" name="Group 10"/>
          <p:cNvGrpSpPr>
            <a:grpSpLocks/>
          </p:cNvGrpSpPr>
          <p:nvPr/>
        </p:nvGrpSpPr>
        <p:grpSpPr bwMode="auto">
          <a:xfrm>
            <a:off x="1992314" y="2492374"/>
            <a:ext cx="9782344" cy="1040117"/>
            <a:chOff x="912" y="2016"/>
            <a:chExt cx="3984" cy="941"/>
          </a:xfrm>
        </p:grpSpPr>
        <p:sp>
          <p:nvSpPr>
            <p:cNvPr id="5140" name="AutoShape 11"/>
            <p:cNvSpPr>
              <a:spLocks noChangeArrowheads="1"/>
            </p:cNvSpPr>
            <p:nvPr/>
          </p:nvSpPr>
          <p:spPr bwMode="gray">
            <a:xfrm>
              <a:off x="912" y="2016"/>
              <a:ext cx="3984" cy="912"/>
            </a:xfrm>
            <a:prstGeom prst="roundRect">
              <a:avLst>
                <a:gd name="adj" fmla="val 10889"/>
              </a:avLst>
            </a:prstGeom>
            <a:gradFill rotWithShape="1">
              <a:gsLst>
                <a:gs pos="0">
                  <a:srgbClr val="DDDDDD"/>
                </a:gs>
                <a:gs pos="50000">
                  <a:srgbClr val="F2F2F2"/>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800"/>
            </a:p>
          </p:txBody>
        </p:sp>
        <p:grpSp>
          <p:nvGrpSpPr>
            <p:cNvPr id="5141" name="Group 12"/>
            <p:cNvGrpSpPr>
              <a:grpSpLocks/>
            </p:cNvGrpSpPr>
            <p:nvPr/>
          </p:nvGrpSpPr>
          <p:grpSpPr bwMode="auto">
            <a:xfrm>
              <a:off x="981" y="2102"/>
              <a:ext cx="451" cy="656"/>
              <a:chOff x="981" y="2102"/>
              <a:chExt cx="451" cy="656"/>
            </a:xfrm>
          </p:grpSpPr>
          <p:sp>
            <p:nvSpPr>
              <p:cNvPr id="88077" name="AutoShape 13"/>
              <p:cNvSpPr>
                <a:spLocks noChangeArrowheads="1"/>
              </p:cNvSpPr>
              <p:nvPr/>
            </p:nvSpPr>
            <p:spPr bwMode="gray">
              <a:xfrm>
                <a:off x="999" y="2102"/>
                <a:ext cx="398" cy="656"/>
              </a:xfrm>
              <a:prstGeom prst="roundRect">
                <a:avLst>
                  <a:gd name="adj" fmla="val 11921"/>
                </a:avLst>
              </a:prstGeom>
              <a:gradFill rotWithShape="1">
                <a:gsLst>
                  <a:gs pos="0">
                    <a:schemeClr val="hlink">
                      <a:gamma/>
                      <a:tint val="72549"/>
                      <a:invGamma/>
                    </a:schemeClr>
                  </a:gs>
                  <a:gs pos="100000">
                    <a:schemeClr val="hlink"/>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88078" name="Freeform 14"/>
              <p:cNvSpPr>
                <a:spLocks/>
              </p:cNvSpPr>
              <p:nvPr/>
            </p:nvSpPr>
            <p:spPr bwMode="gray">
              <a:xfrm>
                <a:off x="1048" y="2148"/>
                <a:ext cx="384" cy="373"/>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1" hangingPunct="1">
                  <a:defRPr/>
                </a:pPr>
                <a:endParaRPr lang="en-US"/>
              </a:p>
            </p:txBody>
          </p:sp>
          <p:sp>
            <p:nvSpPr>
              <p:cNvPr id="88079" name="Text Box 15"/>
              <p:cNvSpPr txBox="1">
                <a:spLocks noChangeArrowheads="1"/>
              </p:cNvSpPr>
              <p:nvPr/>
            </p:nvSpPr>
            <p:spPr bwMode="gray">
              <a:xfrm>
                <a:off x="981" y="2211"/>
                <a:ext cx="451" cy="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800" dirty="0">
                    <a:solidFill>
                      <a:schemeClr val="bg1"/>
                    </a:solidFill>
                    <a:effectLst>
                      <a:outerShdw blurRad="38100" dist="38100" dir="2700000" algn="tl">
                        <a:srgbClr val="C0C0C0"/>
                      </a:outerShdw>
                    </a:effectLst>
                  </a:rPr>
                  <a:t>02</a:t>
                </a:r>
              </a:p>
            </p:txBody>
          </p:sp>
        </p:grpSp>
        <p:sp>
          <p:nvSpPr>
            <p:cNvPr id="12303" name="Text Box 16"/>
            <p:cNvSpPr txBox="1">
              <a:spLocks noChangeArrowheads="1"/>
            </p:cNvSpPr>
            <p:nvPr/>
          </p:nvSpPr>
          <p:spPr bwMode="gray">
            <a:xfrm>
              <a:off x="1473" y="2094"/>
              <a:ext cx="3383" cy="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buClrTx/>
                <a:buFontTx/>
                <a:buNone/>
                <a:defRPr sz="2800" b="1"/>
              </a:lvl1pPr>
              <a:lvl2pPr marL="742950" indent="-285750">
                <a:spcBef>
                  <a:spcPct val="20000"/>
                </a:spcBef>
                <a:buClr>
                  <a:schemeClr val="accent1"/>
                </a:buClr>
                <a:buFont typeface="Wingdings" panose="05000000000000000000" pitchFamily="2" charset="2"/>
                <a:buChar char="§"/>
                <a:defRPr sz="2800"/>
              </a:lvl2pPr>
              <a:lvl3pPr marL="1143000" indent="-228600">
                <a:spcBef>
                  <a:spcPct val="20000"/>
                </a:spcBef>
                <a:buClr>
                  <a:schemeClr val="tx1"/>
                </a:buClr>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pPr>
                <a:defRPr/>
              </a:pPr>
              <a:r>
                <a:rPr lang="en-US" dirty="0" err="1">
                  <a:solidFill>
                    <a:schemeClr val="accent2">
                      <a:lumMod val="50000"/>
                    </a:schemeClr>
                  </a:solidFill>
                </a:rPr>
                <a:t>Mô</a:t>
              </a:r>
              <a:r>
                <a:rPr lang="en-US" dirty="0">
                  <a:solidFill>
                    <a:schemeClr val="accent2">
                      <a:lumMod val="50000"/>
                    </a:schemeClr>
                  </a:solidFill>
                </a:rPr>
                <a:t> </a:t>
              </a:r>
              <a:r>
                <a:rPr lang="en-US" dirty="0" err="1">
                  <a:solidFill>
                    <a:schemeClr val="accent2">
                      <a:lumMod val="50000"/>
                    </a:schemeClr>
                  </a:solidFill>
                </a:rPr>
                <a:t>hình</a:t>
              </a:r>
              <a:r>
                <a:rPr lang="en-US" dirty="0">
                  <a:solidFill>
                    <a:schemeClr val="accent2">
                      <a:lumMod val="50000"/>
                    </a:schemeClr>
                  </a:solidFill>
                </a:rPr>
                <a:t> </a:t>
              </a:r>
              <a:r>
                <a:rPr lang="en-US" dirty="0" err="1">
                  <a:solidFill>
                    <a:schemeClr val="accent2">
                      <a:lumMod val="50000"/>
                    </a:schemeClr>
                  </a:solidFill>
                </a:rPr>
                <a:t>bảo</a:t>
              </a:r>
              <a:r>
                <a:rPr lang="en-US" dirty="0">
                  <a:solidFill>
                    <a:schemeClr val="accent2">
                      <a:lumMod val="50000"/>
                    </a:schemeClr>
                  </a:solidFill>
                </a:rPr>
                <a:t> </a:t>
              </a:r>
              <a:r>
                <a:rPr lang="en-US" dirty="0" err="1">
                  <a:solidFill>
                    <a:schemeClr val="accent2">
                      <a:lumMod val="50000"/>
                    </a:schemeClr>
                  </a:solidFill>
                </a:rPr>
                <a:t>đảm</a:t>
              </a:r>
              <a:r>
                <a:rPr lang="en-US" dirty="0">
                  <a:solidFill>
                    <a:schemeClr val="accent2">
                      <a:lumMod val="50000"/>
                    </a:schemeClr>
                  </a:solidFill>
                </a:rPr>
                <a:t> </a:t>
              </a:r>
              <a:r>
                <a:rPr lang="en-US" dirty="0" err="1">
                  <a:solidFill>
                    <a:schemeClr val="accent2">
                      <a:lumMod val="50000"/>
                    </a:schemeClr>
                  </a:solidFill>
                </a:rPr>
                <a:t>chất</a:t>
              </a:r>
              <a:r>
                <a:rPr lang="en-US" dirty="0">
                  <a:solidFill>
                    <a:schemeClr val="accent2">
                      <a:lumMod val="50000"/>
                    </a:schemeClr>
                  </a:solidFill>
                </a:rPr>
                <a:t> </a:t>
              </a:r>
              <a:r>
                <a:rPr lang="en-US" dirty="0" err="1">
                  <a:solidFill>
                    <a:schemeClr val="accent2">
                      <a:lumMod val="50000"/>
                    </a:schemeClr>
                  </a:solidFill>
                </a:rPr>
                <a:t>lượng</a:t>
              </a:r>
              <a:r>
                <a:rPr lang="en-US" dirty="0">
                  <a:solidFill>
                    <a:schemeClr val="accent2">
                      <a:lumMod val="50000"/>
                    </a:schemeClr>
                  </a:solidFill>
                </a:rPr>
                <a:t> </a:t>
              </a:r>
              <a:r>
                <a:rPr lang="en-US" dirty="0" err="1">
                  <a:solidFill>
                    <a:schemeClr val="accent2">
                      <a:lumMod val="50000"/>
                    </a:schemeClr>
                  </a:solidFill>
                </a:rPr>
                <a:t>và</a:t>
              </a:r>
              <a:r>
                <a:rPr lang="en-US" dirty="0">
                  <a:solidFill>
                    <a:schemeClr val="accent2">
                      <a:lumMod val="50000"/>
                    </a:schemeClr>
                  </a:solidFill>
                </a:rPr>
                <a:t> </a:t>
              </a:r>
              <a:r>
                <a:rPr lang="en-US" dirty="0" err="1">
                  <a:solidFill>
                    <a:schemeClr val="accent2">
                      <a:lumMod val="50000"/>
                    </a:schemeClr>
                  </a:solidFill>
                </a:rPr>
                <a:t>các</a:t>
              </a:r>
              <a:r>
                <a:rPr lang="en-US" dirty="0">
                  <a:solidFill>
                    <a:schemeClr val="accent2">
                      <a:lumMod val="50000"/>
                    </a:schemeClr>
                  </a:solidFill>
                </a:rPr>
                <a:t> </a:t>
              </a:r>
              <a:r>
                <a:rPr lang="en-US" dirty="0" err="1">
                  <a:solidFill>
                    <a:schemeClr val="accent2">
                      <a:lumMod val="50000"/>
                    </a:schemeClr>
                  </a:solidFill>
                </a:rPr>
                <a:t>thành</a:t>
              </a:r>
              <a:r>
                <a:rPr lang="en-US" dirty="0">
                  <a:solidFill>
                    <a:schemeClr val="accent2">
                      <a:lumMod val="50000"/>
                    </a:schemeClr>
                  </a:solidFill>
                </a:rPr>
                <a:t> </a:t>
              </a:r>
              <a:r>
                <a:rPr lang="en-US" dirty="0" err="1">
                  <a:solidFill>
                    <a:schemeClr val="accent2">
                      <a:lumMod val="50000"/>
                    </a:schemeClr>
                  </a:solidFill>
                </a:rPr>
                <a:t>tố</a:t>
              </a:r>
              <a:r>
                <a:rPr lang="en-US" dirty="0">
                  <a:solidFill>
                    <a:schemeClr val="accent2">
                      <a:lumMod val="50000"/>
                    </a:schemeClr>
                  </a:solidFill>
                </a:rPr>
                <a:t> </a:t>
              </a:r>
              <a:r>
                <a:rPr lang="en-US" dirty="0" err="1">
                  <a:solidFill>
                    <a:schemeClr val="accent2">
                      <a:lumMod val="50000"/>
                    </a:schemeClr>
                  </a:solidFill>
                </a:rPr>
                <a:t>của</a:t>
              </a:r>
              <a:r>
                <a:rPr lang="en-US" dirty="0">
                  <a:solidFill>
                    <a:schemeClr val="accent2">
                      <a:lumMod val="50000"/>
                    </a:schemeClr>
                  </a:solidFill>
                </a:rPr>
                <a:t> </a:t>
              </a:r>
              <a:r>
                <a:rPr lang="en-US" dirty="0" err="1">
                  <a:solidFill>
                    <a:schemeClr val="accent2">
                      <a:lumMod val="50000"/>
                    </a:schemeClr>
                  </a:solidFill>
                </a:rPr>
                <a:t>hệ</a:t>
              </a:r>
              <a:r>
                <a:rPr lang="en-US" dirty="0">
                  <a:solidFill>
                    <a:schemeClr val="accent2">
                      <a:lumMod val="50000"/>
                    </a:schemeClr>
                  </a:solidFill>
                </a:rPr>
                <a:t> </a:t>
              </a:r>
              <a:r>
                <a:rPr lang="en-US" dirty="0" err="1">
                  <a:solidFill>
                    <a:schemeClr val="accent2">
                      <a:lumMod val="50000"/>
                    </a:schemeClr>
                  </a:solidFill>
                </a:rPr>
                <a:t>thống</a:t>
              </a:r>
              <a:r>
                <a:rPr lang="en-US" dirty="0">
                  <a:solidFill>
                    <a:schemeClr val="accent2">
                      <a:lumMod val="50000"/>
                    </a:schemeClr>
                  </a:solidFill>
                </a:rPr>
                <a:t> ĐBCL GD</a:t>
              </a:r>
            </a:p>
          </p:txBody>
        </p:sp>
      </p:grpSp>
      <p:grpSp>
        <p:nvGrpSpPr>
          <p:cNvPr id="5125" name="Group 17"/>
          <p:cNvGrpSpPr>
            <a:grpSpLocks/>
          </p:cNvGrpSpPr>
          <p:nvPr/>
        </p:nvGrpSpPr>
        <p:grpSpPr bwMode="auto">
          <a:xfrm>
            <a:off x="1992314" y="3860800"/>
            <a:ext cx="9782344" cy="1081088"/>
            <a:chOff x="912" y="2889"/>
            <a:chExt cx="3984" cy="912"/>
          </a:xfrm>
        </p:grpSpPr>
        <p:sp>
          <p:nvSpPr>
            <p:cNvPr id="5134" name="AutoShape 18"/>
            <p:cNvSpPr>
              <a:spLocks noChangeArrowheads="1"/>
            </p:cNvSpPr>
            <p:nvPr/>
          </p:nvSpPr>
          <p:spPr bwMode="gray">
            <a:xfrm>
              <a:off x="912" y="2889"/>
              <a:ext cx="3984" cy="912"/>
            </a:xfrm>
            <a:prstGeom prst="roundRect">
              <a:avLst>
                <a:gd name="adj" fmla="val 10889"/>
              </a:avLst>
            </a:prstGeom>
            <a:gradFill rotWithShape="1">
              <a:gsLst>
                <a:gs pos="0">
                  <a:srgbClr val="DDDDDD"/>
                </a:gs>
                <a:gs pos="50000">
                  <a:srgbClr val="EEEEEE"/>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800"/>
            </a:p>
          </p:txBody>
        </p:sp>
        <p:grpSp>
          <p:nvGrpSpPr>
            <p:cNvPr id="5135" name="Group 19"/>
            <p:cNvGrpSpPr>
              <a:grpSpLocks/>
            </p:cNvGrpSpPr>
            <p:nvPr/>
          </p:nvGrpSpPr>
          <p:grpSpPr bwMode="auto">
            <a:xfrm>
              <a:off x="947" y="2981"/>
              <a:ext cx="485" cy="698"/>
              <a:chOff x="947" y="2981"/>
              <a:chExt cx="485" cy="698"/>
            </a:xfrm>
          </p:grpSpPr>
          <p:sp>
            <p:nvSpPr>
              <p:cNvPr id="88084" name="AutoShape 20"/>
              <p:cNvSpPr>
                <a:spLocks noChangeArrowheads="1"/>
              </p:cNvSpPr>
              <p:nvPr/>
            </p:nvSpPr>
            <p:spPr bwMode="gray">
              <a:xfrm>
                <a:off x="999" y="2981"/>
                <a:ext cx="398" cy="698"/>
              </a:xfrm>
              <a:prstGeom prst="roundRect">
                <a:avLst>
                  <a:gd name="adj" fmla="val 11921"/>
                </a:avLst>
              </a:prstGeom>
              <a:gradFill rotWithShape="1">
                <a:gsLst>
                  <a:gs pos="0">
                    <a:schemeClr val="accent2">
                      <a:gamma/>
                      <a:tint val="63529"/>
                      <a:invGamma/>
                    </a:schemeClr>
                  </a:gs>
                  <a:gs pos="100000">
                    <a:schemeClr val="accent2"/>
                  </a:gs>
                </a:gsLst>
                <a:lin ang="5400000" scaled="1"/>
              </a:gra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88085" name="Freeform 21"/>
              <p:cNvSpPr>
                <a:spLocks/>
              </p:cNvSpPr>
              <p:nvPr/>
            </p:nvSpPr>
            <p:spPr bwMode="gray">
              <a:xfrm>
                <a:off x="1048" y="3169"/>
                <a:ext cx="384" cy="372"/>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100000">
                    <a:schemeClr val="accent2">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1" hangingPunct="1">
                  <a:defRPr/>
                </a:pPr>
                <a:endParaRPr lang="en-US"/>
              </a:p>
            </p:txBody>
          </p:sp>
          <p:sp>
            <p:nvSpPr>
              <p:cNvPr id="88086" name="Text Box 22"/>
              <p:cNvSpPr txBox="1">
                <a:spLocks noChangeArrowheads="1"/>
              </p:cNvSpPr>
              <p:nvPr/>
            </p:nvSpPr>
            <p:spPr bwMode="gray">
              <a:xfrm>
                <a:off x="947" y="3133"/>
                <a:ext cx="485"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800" dirty="0">
                    <a:solidFill>
                      <a:srgbClr val="002060"/>
                    </a:solidFill>
                    <a:effectLst>
                      <a:outerShdw blurRad="38100" dist="38100" dir="2700000" algn="tl">
                        <a:srgbClr val="C0C0C0"/>
                      </a:outerShdw>
                    </a:effectLst>
                  </a:rPr>
                  <a:t>03</a:t>
                </a:r>
              </a:p>
            </p:txBody>
          </p:sp>
        </p:grpSp>
        <p:sp>
          <p:nvSpPr>
            <p:cNvPr id="5136" name="Text Box 23"/>
            <p:cNvSpPr txBox="1">
              <a:spLocks noChangeArrowheads="1"/>
            </p:cNvSpPr>
            <p:nvPr/>
          </p:nvSpPr>
          <p:spPr bwMode="gray">
            <a:xfrm>
              <a:off x="1476" y="2977"/>
              <a:ext cx="3386" cy="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800" b="1" dirty="0" smtClean="0">
                  <a:solidFill>
                    <a:srgbClr val="003399"/>
                  </a:solidFill>
                </a:rPr>
                <a:t>ĐBCL </a:t>
              </a:r>
              <a:r>
                <a:rPr lang="en-US" altLang="en-US" sz="2800" b="1" dirty="0" err="1" smtClean="0">
                  <a:solidFill>
                    <a:srgbClr val="003399"/>
                  </a:solidFill>
                </a:rPr>
                <a:t>bên</a:t>
              </a:r>
              <a:r>
                <a:rPr lang="en-US" altLang="en-US" sz="2800" b="1" dirty="0" smtClean="0">
                  <a:solidFill>
                    <a:srgbClr val="003399"/>
                  </a:solidFill>
                </a:rPr>
                <a:t> </a:t>
              </a:r>
              <a:r>
                <a:rPr lang="en-US" altLang="en-US" sz="2800" b="1" dirty="0" err="1">
                  <a:solidFill>
                    <a:srgbClr val="003399"/>
                  </a:solidFill>
                </a:rPr>
                <a:t>trong</a:t>
              </a:r>
              <a:r>
                <a:rPr lang="en-US" altLang="en-US" sz="2800" b="1" dirty="0">
                  <a:solidFill>
                    <a:srgbClr val="003399"/>
                  </a:solidFill>
                </a:rPr>
                <a:t> </a:t>
              </a:r>
              <a:r>
                <a:rPr lang="en-US" altLang="en-US" sz="2800" b="1" dirty="0" err="1">
                  <a:solidFill>
                    <a:srgbClr val="003399"/>
                  </a:solidFill>
                </a:rPr>
                <a:t>và</a:t>
              </a:r>
              <a:r>
                <a:rPr lang="en-US" altLang="en-US" sz="2800" b="1" dirty="0">
                  <a:solidFill>
                    <a:srgbClr val="003399"/>
                  </a:solidFill>
                </a:rPr>
                <a:t> </a:t>
              </a:r>
              <a:r>
                <a:rPr lang="en-US" altLang="en-US" sz="2800" b="1" dirty="0" err="1">
                  <a:solidFill>
                    <a:srgbClr val="003399"/>
                  </a:solidFill>
                </a:rPr>
                <a:t>tự</a:t>
              </a:r>
              <a:r>
                <a:rPr lang="en-US" altLang="en-US" sz="2800" b="1" dirty="0">
                  <a:solidFill>
                    <a:srgbClr val="003399"/>
                  </a:solidFill>
                </a:rPr>
                <a:t> </a:t>
              </a:r>
              <a:r>
                <a:rPr lang="en-US" altLang="en-US" sz="2800" b="1" dirty="0" err="1">
                  <a:solidFill>
                    <a:srgbClr val="003399"/>
                  </a:solidFill>
                </a:rPr>
                <a:t>đánh</a:t>
              </a:r>
              <a:r>
                <a:rPr lang="en-US" altLang="en-US" sz="2800" b="1" dirty="0">
                  <a:solidFill>
                    <a:srgbClr val="003399"/>
                  </a:solidFill>
                </a:rPr>
                <a:t> </a:t>
              </a:r>
              <a:r>
                <a:rPr lang="en-US" altLang="en-US" sz="2800" b="1" dirty="0" err="1">
                  <a:solidFill>
                    <a:srgbClr val="003399"/>
                  </a:solidFill>
                </a:rPr>
                <a:t>giá</a:t>
              </a:r>
              <a:r>
                <a:rPr lang="en-US" altLang="en-US" sz="2800" b="1" dirty="0">
                  <a:solidFill>
                    <a:srgbClr val="003399"/>
                  </a:solidFill>
                </a:rPr>
                <a:t> </a:t>
              </a:r>
              <a:r>
                <a:rPr lang="en-US" altLang="en-US" sz="2800" b="1" dirty="0" err="1">
                  <a:solidFill>
                    <a:srgbClr val="003399"/>
                  </a:solidFill>
                </a:rPr>
                <a:t>chất</a:t>
              </a:r>
              <a:r>
                <a:rPr lang="en-US" altLang="en-US" sz="2800" b="1" dirty="0">
                  <a:solidFill>
                    <a:srgbClr val="003399"/>
                  </a:solidFill>
                </a:rPr>
                <a:t> </a:t>
              </a:r>
              <a:r>
                <a:rPr lang="en-US" altLang="en-US" sz="2800" b="1" dirty="0" err="1">
                  <a:solidFill>
                    <a:srgbClr val="003399"/>
                  </a:solidFill>
                </a:rPr>
                <a:t>lượng</a:t>
              </a:r>
              <a:r>
                <a:rPr lang="en-US" altLang="en-US" sz="2800" b="1" dirty="0">
                  <a:solidFill>
                    <a:srgbClr val="003399"/>
                  </a:solidFill>
                </a:rPr>
                <a:t> ở </a:t>
              </a:r>
              <a:r>
                <a:rPr lang="en-US" altLang="en-US" sz="2800" b="1" dirty="0" err="1">
                  <a:solidFill>
                    <a:srgbClr val="003399"/>
                  </a:solidFill>
                </a:rPr>
                <a:t>cơ</a:t>
              </a:r>
              <a:r>
                <a:rPr lang="en-US" altLang="en-US" sz="2800" b="1" dirty="0">
                  <a:solidFill>
                    <a:srgbClr val="003399"/>
                  </a:solidFill>
                </a:rPr>
                <a:t> </a:t>
              </a:r>
              <a:r>
                <a:rPr lang="en-US" altLang="en-US" sz="2800" b="1" dirty="0" err="1">
                  <a:solidFill>
                    <a:srgbClr val="003399"/>
                  </a:solidFill>
                </a:rPr>
                <a:t>sở</a:t>
              </a:r>
              <a:r>
                <a:rPr lang="en-US" altLang="en-US" sz="2800" b="1" dirty="0">
                  <a:solidFill>
                    <a:srgbClr val="003399"/>
                  </a:solidFill>
                </a:rPr>
                <a:t> GDNN</a:t>
              </a:r>
            </a:p>
          </p:txBody>
        </p:sp>
      </p:grpSp>
      <p:grpSp>
        <p:nvGrpSpPr>
          <p:cNvPr id="5126" name="Group 10"/>
          <p:cNvGrpSpPr>
            <a:grpSpLocks/>
          </p:cNvGrpSpPr>
          <p:nvPr/>
        </p:nvGrpSpPr>
        <p:grpSpPr bwMode="auto">
          <a:xfrm>
            <a:off x="1992314" y="5229226"/>
            <a:ext cx="9782344" cy="936625"/>
            <a:chOff x="912" y="2016"/>
            <a:chExt cx="3984" cy="912"/>
          </a:xfrm>
        </p:grpSpPr>
        <p:sp>
          <p:nvSpPr>
            <p:cNvPr id="5128" name="AutoShape 11"/>
            <p:cNvSpPr>
              <a:spLocks noChangeArrowheads="1"/>
            </p:cNvSpPr>
            <p:nvPr/>
          </p:nvSpPr>
          <p:spPr bwMode="gray">
            <a:xfrm>
              <a:off x="912" y="2016"/>
              <a:ext cx="3984" cy="912"/>
            </a:xfrm>
            <a:prstGeom prst="roundRect">
              <a:avLst>
                <a:gd name="adj" fmla="val 10889"/>
              </a:avLst>
            </a:prstGeom>
            <a:gradFill rotWithShape="1">
              <a:gsLst>
                <a:gs pos="0">
                  <a:srgbClr val="DDDDDD"/>
                </a:gs>
                <a:gs pos="50000">
                  <a:srgbClr val="F2F2F2"/>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800"/>
            </a:p>
          </p:txBody>
        </p:sp>
        <p:grpSp>
          <p:nvGrpSpPr>
            <p:cNvPr id="5129" name="Group 12"/>
            <p:cNvGrpSpPr>
              <a:grpSpLocks/>
            </p:cNvGrpSpPr>
            <p:nvPr/>
          </p:nvGrpSpPr>
          <p:grpSpPr bwMode="auto">
            <a:xfrm>
              <a:off x="999" y="2102"/>
              <a:ext cx="435" cy="744"/>
              <a:chOff x="999" y="2102"/>
              <a:chExt cx="435" cy="744"/>
            </a:xfrm>
          </p:grpSpPr>
          <p:sp>
            <p:nvSpPr>
              <p:cNvPr id="5131" name="AutoShape 13"/>
              <p:cNvSpPr>
                <a:spLocks noChangeArrowheads="1"/>
              </p:cNvSpPr>
              <p:nvPr/>
            </p:nvSpPr>
            <p:spPr bwMode="gray">
              <a:xfrm>
                <a:off x="999" y="2102"/>
                <a:ext cx="398" cy="744"/>
              </a:xfrm>
              <a:prstGeom prst="roundRect">
                <a:avLst>
                  <a:gd name="adj" fmla="val 11921"/>
                </a:avLst>
              </a:prstGeom>
              <a:solidFill>
                <a:srgbClr val="FFC000"/>
              </a:solidFill>
              <a:ln w="381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800"/>
              </a:p>
            </p:txBody>
          </p:sp>
          <p:sp>
            <p:nvSpPr>
              <p:cNvPr id="30" name="Freeform 14"/>
              <p:cNvSpPr>
                <a:spLocks/>
              </p:cNvSpPr>
              <p:nvPr/>
            </p:nvSpPr>
            <p:spPr bwMode="gray">
              <a:xfrm>
                <a:off x="1048" y="2149"/>
                <a:ext cx="384" cy="374"/>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2353"/>
                      <a:invGamma/>
                    </a:schemeClr>
                  </a:gs>
                  <a:gs pos="100000">
                    <a:schemeClr val="hlink">
                      <a:alpha val="0"/>
                    </a:schemeClr>
                  </a:gs>
                </a:gsLst>
                <a:lin ang="2700000" scaled="1"/>
              </a:gra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eaLnBrk="1" hangingPunct="1">
                  <a:defRPr/>
                </a:pPr>
                <a:endParaRPr lang="en-US"/>
              </a:p>
            </p:txBody>
          </p:sp>
          <p:sp>
            <p:nvSpPr>
              <p:cNvPr id="31" name="Text Box 15"/>
              <p:cNvSpPr txBox="1">
                <a:spLocks noChangeArrowheads="1"/>
              </p:cNvSpPr>
              <p:nvPr/>
            </p:nvSpPr>
            <p:spPr bwMode="gray">
              <a:xfrm>
                <a:off x="1016" y="2226"/>
                <a:ext cx="417" cy="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800" dirty="0">
                    <a:solidFill>
                      <a:srgbClr val="990033"/>
                    </a:solidFill>
                    <a:effectLst>
                      <a:outerShdw blurRad="38100" dist="38100" dir="2700000" algn="tl">
                        <a:srgbClr val="C0C0C0"/>
                      </a:outerShdw>
                    </a:effectLst>
                  </a:rPr>
                  <a:t>04</a:t>
                </a:r>
              </a:p>
            </p:txBody>
          </p:sp>
        </p:grpSp>
        <p:sp>
          <p:nvSpPr>
            <p:cNvPr id="5130" name="Text Box 16"/>
            <p:cNvSpPr txBox="1">
              <a:spLocks noChangeArrowheads="1"/>
            </p:cNvSpPr>
            <p:nvPr/>
          </p:nvSpPr>
          <p:spPr bwMode="gray">
            <a:xfrm>
              <a:off x="1478" y="2186"/>
              <a:ext cx="2460" cy="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2800" b="1" dirty="0" err="1">
                  <a:solidFill>
                    <a:srgbClr val="990033"/>
                  </a:solidFill>
                </a:rPr>
                <a:t>Thực</a:t>
              </a:r>
              <a:r>
                <a:rPr lang="en-US" altLang="en-US" sz="2800" b="1" dirty="0">
                  <a:solidFill>
                    <a:srgbClr val="990033"/>
                  </a:solidFill>
                </a:rPr>
                <a:t> </a:t>
              </a:r>
              <a:r>
                <a:rPr lang="en-US" altLang="en-US" sz="2800" b="1" dirty="0" err="1">
                  <a:solidFill>
                    <a:srgbClr val="990033"/>
                  </a:solidFill>
                </a:rPr>
                <a:t>hành</a:t>
              </a:r>
              <a:r>
                <a:rPr lang="en-US" altLang="en-US" sz="2800" b="1" dirty="0">
                  <a:solidFill>
                    <a:srgbClr val="990033"/>
                  </a:solidFill>
                </a:rPr>
                <a:t>/</a:t>
              </a:r>
              <a:r>
                <a:rPr lang="en-US" altLang="en-US" sz="2800" b="1" dirty="0" err="1">
                  <a:solidFill>
                    <a:srgbClr val="990033"/>
                  </a:solidFill>
                </a:rPr>
                <a:t>thảo</a:t>
              </a:r>
              <a:r>
                <a:rPr lang="en-US" altLang="en-US" sz="2800" b="1" dirty="0">
                  <a:solidFill>
                    <a:srgbClr val="990033"/>
                  </a:solidFill>
                </a:rPr>
                <a:t> </a:t>
              </a:r>
              <a:r>
                <a:rPr lang="en-US" altLang="en-US" sz="2800" b="1" dirty="0" err="1">
                  <a:solidFill>
                    <a:srgbClr val="990033"/>
                  </a:solidFill>
                </a:rPr>
                <a:t>luận</a:t>
              </a:r>
              <a:endParaRPr lang="en-US" altLang="en-US" sz="2800" b="1" dirty="0">
                <a:solidFill>
                  <a:srgbClr val="990033"/>
                </a:solidFill>
              </a:endParaRPr>
            </a:p>
          </p:txBody>
        </p:sp>
      </p:grpSp>
      <p:pic>
        <p:nvPicPr>
          <p:cNvPr id="5127"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07372" y="104508"/>
            <a:ext cx="684628" cy="57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634389" y="803169"/>
            <a:ext cx="10901120" cy="4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7941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ChangeArrowheads="1"/>
          </p:cNvSpPr>
          <p:nvPr/>
        </p:nvSpPr>
        <p:spPr bwMode="auto">
          <a:xfrm>
            <a:off x="2463041" y="173963"/>
            <a:ext cx="7267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spcBef>
                <a:spcPts val="600"/>
              </a:spcBef>
              <a:spcAft>
                <a:spcPts val="600"/>
              </a:spcAft>
              <a:buFont typeface="Wingdings" panose="05000000000000000000" pitchFamily="2" charset="2"/>
              <a:buNone/>
            </a:pPr>
            <a:r>
              <a:rPr lang="en-US" altLang="en-US" sz="2800" b="1" dirty="0" smtClean="0">
                <a:solidFill>
                  <a:srgbClr val="0033CC"/>
                </a:solidFill>
                <a:latin typeface="Arial" panose="020B0604020202020204" pitchFamily="34" charset="0"/>
                <a:cs typeface="Times New Roman" panose="02020603050405020304" pitchFamily="18" charset="0"/>
              </a:rPr>
              <a:t>BẢO ĐẢM CHẤT TLƯỢNG BÊN TRONG</a:t>
            </a:r>
            <a:endParaRPr lang="en-US" altLang="en-US" sz="2800" b="1" dirty="0">
              <a:solidFill>
                <a:srgbClr val="0033CC"/>
              </a:solidFill>
              <a:latin typeface="Arial" panose="020B0604020202020204" pitchFamily="34" charset="0"/>
              <a:cs typeface="Times New Roman" panose="02020603050405020304" pitchFamily="18" charset="0"/>
            </a:endParaRPr>
          </a:p>
        </p:txBody>
      </p:sp>
      <p:sp>
        <p:nvSpPr>
          <p:cNvPr id="58372" name="Rectangle 5"/>
          <p:cNvSpPr>
            <a:spLocks noChangeArrowheads="1"/>
          </p:cNvSpPr>
          <p:nvPr/>
        </p:nvSpPr>
        <p:spPr bwMode="auto">
          <a:xfrm>
            <a:off x="584200" y="957264"/>
            <a:ext cx="11379200"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200" b="1" dirty="0">
                <a:cs typeface="Times New Roman" panose="02020603050405020304" pitchFamily="18" charset="0"/>
              </a:rPr>
              <a:t>“</a:t>
            </a:r>
            <a:r>
              <a:rPr lang="en-US" altLang="en-US" sz="2200" b="1" dirty="0">
                <a:solidFill>
                  <a:srgbClr val="0070C0"/>
                </a:solidFill>
                <a:cs typeface="Times New Roman" panose="02020603050405020304" pitchFamily="18" charset="0"/>
              </a:rPr>
              <a:t>ĐBCL </a:t>
            </a:r>
            <a:r>
              <a:rPr lang="en-US" altLang="en-US" sz="2200" b="1" dirty="0" err="1">
                <a:solidFill>
                  <a:srgbClr val="0070C0"/>
                </a:solidFill>
                <a:cs typeface="Times New Roman" panose="02020603050405020304" pitchFamily="18" charset="0"/>
              </a:rPr>
              <a:t>bên</a:t>
            </a:r>
            <a:r>
              <a:rPr lang="en-US" altLang="en-US" sz="2200" b="1" dirty="0">
                <a:solidFill>
                  <a:srgbClr val="0070C0"/>
                </a:solidFill>
                <a:cs typeface="Times New Roman" panose="02020603050405020304" pitchFamily="18" charset="0"/>
              </a:rPr>
              <a:t> </a:t>
            </a:r>
            <a:r>
              <a:rPr lang="en-US" altLang="en-US" sz="2200" b="1" dirty="0" err="1">
                <a:solidFill>
                  <a:srgbClr val="0070C0"/>
                </a:solidFill>
                <a:cs typeface="Times New Roman" panose="02020603050405020304" pitchFamily="18" charset="0"/>
              </a:rPr>
              <a:t>trong</a:t>
            </a:r>
            <a:r>
              <a:rPr lang="en-US" altLang="en-US" sz="2200" b="1" dirty="0">
                <a:solidFill>
                  <a:srgbClr val="0070C0"/>
                </a:solidFill>
                <a:cs typeface="Times New Roman" panose="02020603050405020304" pitchFamily="18" charset="0"/>
              </a:rPr>
              <a:t>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toàn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bộ</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hệ</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thống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nguồn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lực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thông</a:t>
            </a:r>
            <a:r>
              <a:rPr lang="en-US" altLang="en-US" sz="2200" b="1" dirty="0">
                <a:cs typeface="Times New Roman" panose="02020603050405020304" pitchFamily="18" charset="0"/>
              </a:rPr>
              <a:t> tin </a:t>
            </a:r>
            <a:r>
              <a:rPr lang="en-US" altLang="en-US" sz="2200" b="1" dirty="0" err="1">
                <a:cs typeface="Times New Roman" panose="02020603050405020304" pitchFamily="18" charset="0"/>
              </a:rPr>
              <a:t>dành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việc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thiết</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lập</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duy</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trì</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nâng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cao</a:t>
            </a:r>
            <a:r>
              <a:rPr lang="en-US" altLang="en-US" sz="2200" b="1" dirty="0">
                <a:cs typeface="Times New Roman" panose="02020603050405020304" pitchFamily="18" charset="0"/>
              </a:rPr>
              <a:t> CL, </a:t>
            </a:r>
            <a:r>
              <a:rPr lang="en-US" altLang="en-US" sz="2200" b="1" dirty="0" err="1">
                <a:cs typeface="Times New Roman" panose="02020603050405020304" pitchFamily="18" charset="0"/>
              </a:rPr>
              <a:t>tiêu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chuẩn</a:t>
            </a:r>
            <a:r>
              <a:rPr lang="en-US" altLang="en-US" sz="2200" b="1" dirty="0">
                <a:cs typeface="Times New Roman" panose="02020603050405020304" pitchFamily="18" charset="0"/>
              </a:rPr>
              <a:t> GD, </a:t>
            </a:r>
            <a:r>
              <a:rPr lang="en-US" altLang="en-US" sz="2200" b="1" dirty="0" err="1">
                <a:cs typeface="Times New Roman" panose="02020603050405020304" pitchFamily="18" charset="0"/>
              </a:rPr>
              <a:t>học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bổng</a:t>
            </a:r>
            <a:r>
              <a:rPr lang="en-US" altLang="en-US" sz="2200" b="1" dirty="0">
                <a:cs typeface="Times New Roman" panose="02020603050405020304" pitchFamily="18" charset="0"/>
              </a:rPr>
              <a:t> </a:t>
            </a:r>
            <a:r>
              <a:rPr lang="en-US" altLang="en-US" sz="2200" i="1" dirty="0">
                <a:cs typeface="Times New Roman" panose="02020603050405020304" pitchFamily="18" charset="0"/>
              </a:rPr>
              <a:t>(HS </a:t>
            </a:r>
            <a:r>
              <a:rPr lang="en-US" altLang="en-US" sz="2200" i="1" dirty="0" err="1">
                <a:cs typeface="Times New Roman" panose="02020603050405020304" pitchFamily="18" charset="0"/>
              </a:rPr>
              <a:t>học</a:t>
            </a:r>
            <a:r>
              <a:rPr lang="en-US" altLang="en-US" sz="2200" i="1" dirty="0">
                <a:cs typeface="Times New Roman" panose="02020603050405020304" pitchFamily="18" charset="0"/>
              </a:rPr>
              <a:t> </a:t>
            </a:r>
            <a:r>
              <a:rPr lang="en-US" altLang="en-US" sz="2200" i="1" dirty="0" err="1">
                <a:cs typeface="Times New Roman" panose="02020603050405020304" pitchFamily="18" charset="0"/>
              </a:rPr>
              <a:t>tập</a:t>
            </a:r>
            <a:r>
              <a:rPr lang="en-US" altLang="en-US" sz="2200" i="1" dirty="0">
                <a:cs typeface="Times New Roman" panose="02020603050405020304" pitchFamily="18" charset="0"/>
              </a:rPr>
              <a:t> </a:t>
            </a:r>
            <a:r>
              <a:rPr lang="en-US" altLang="en-US" sz="2200" i="1" dirty="0" err="1">
                <a:cs typeface="Times New Roman" panose="02020603050405020304" pitchFamily="18" charset="0"/>
              </a:rPr>
              <a:t>kinh</a:t>
            </a:r>
            <a:r>
              <a:rPr lang="en-US" altLang="en-US" sz="2200" i="1" dirty="0">
                <a:cs typeface="Times New Roman" panose="02020603050405020304" pitchFamily="18" charset="0"/>
              </a:rPr>
              <a:t> </a:t>
            </a:r>
            <a:r>
              <a:rPr lang="en-US" altLang="en-US" sz="2200" i="1" dirty="0" err="1">
                <a:cs typeface="Times New Roman" panose="02020603050405020304" pitchFamily="18" charset="0"/>
              </a:rPr>
              <a:t>nghiệm</a:t>
            </a:r>
            <a:r>
              <a:rPr lang="en-US" altLang="en-US" sz="2200" i="1" dirty="0">
                <a:cs typeface="Times New Roman" panose="02020603050405020304" pitchFamily="18" charset="0"/>
              </a:rPr>
              <a:t>), </a:t>
            </a:r>
            <a:r>
              <a:rPr lang="en-US" altLang="en-US" sz="2200" b="1" dirty="0" smtClean="0">
                <a:cs typeface="Times New Roman" panose="02020603050405020304" pitchFamily="18" charset="0"/>
              </a:rPr>
              <a:t>NC </a:t>
            </a:r>
            <a:r>
              <a:rPr lang="en-US" altLang="en-US" sz="2200" b="1" dirty="0" err="1" smtClean="0">
                <a:cs typeface="Times New Roman" panose="02020603050405020304" pitchFamily="18" charset="0"/>
              </a:rPr>
              <a:t>và</a:t>
            </a:r>
            <a:r>
              <a:rPr lang="en-US" altLang="en-US" sz="2200" b="1" dirty="0" smtClean="0">
                <a:cs typeface="Times New Roman" panose="02020603050405020304" pitchFamily="18" charset="0"/>
              </a:rPr>
              <a:t> DV </a:t>
            </a:r>
            <a:r>
              <a:rPr lang="en-US" altLang="en-US" sz="2200" b="1" dirty="0" err="1">
                <a:cs typeface="Times New Roman" panose="02020603050405020304" pitchFamily="18" charset="0"/>
              </a:rPr>
              <a:t>cho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cộng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đồng</a:t>
            </a:r>
            <a:r>
              <a:rPr lang="en-US" altLang="en-US" sz="2200" b="1" dirty="0" smtClean="0">
                <a:cs typeface="Times New Roman" panose="02020603050405020304" pitchFamily="18" charset="0"/>
              </a:rPr>
              <a:t>” (</a:t>
            </a:r>
            <a:r>
              <a:rPr lang="en-US" altLang="en-US" sz="2200" i="1" dirty="0">
                <a:cs typeface="Times New Roman" panose="02020603050405020304" pitchFamily="18" charset="0"/>
              </a:rPr>
              <a:t>AUN, 2007</a:t>
            </a:r>
            <a:r>
              <a:rPr lang="en-US" altLang="en-US" sz="2200" b="1" dirty="0" smtClean="0">
                <a:cs typeface="Times New Roman" panose="02020603050405020304" pitchFamily="18" charset="0"/>
              </a:rPr>
              <a:t>)</a:t>
            </a:r>
            <a:endParaRPr lang="en-US" altLang="en-US" sz="2200" b="1" dirty="0">
              <a:cs typeface="Times New Roman" panose="02020603050405020304" pitchFamily="18" charset="0"/>
            </a:endParaRPr>
          </a:p>
        </p:txBody>
      </p:sp>
      <p:sp>
        <p:nvSpPr>
          <p:cNvPr id="58373" name="Rectangle 6"/>
          <p:cNvSpPr>
            <a:spLocks noChangeArrowheads="1"/>
          </p:cNvSpPr>
          <p:nvPr/>
        </p:nvSpPr>
        <p:spPr bwMode="auto">
          <a:xfrm>
            <a:off x="573962" y="3932238"/>
            <a:ext cx="1148821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200" b="1" dirty="0">
                <a:cs typeface="Times New Roman" panose="02020603050405020304" pitchFamily="18" charset="0"/>
              </a:rPr>
              <a:t>BĐCL </a:t>
            </a:r>
            <a:r>
              <a:rPr lang="en-US" altLang="en-US" sz="2200" b="1" dirty="0" err="1">
                <a:cs typeface="Times New Roman" panose="02020603050405020304" pitchFamily="18" charset="0"/>
              </a:rPr>
              <a:t>bên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trong</a:t>
            </a:r>
            <a:r>
              <a:rPr lang="en-US" altLang="en-US" sz="2200" b="1" dirty="0">
                <a:cs typeface="Times New Roman" panose="02020603050405020304" pitchFamily="18" charset="0"/>
              </a:rPr>
              <a:t> </a:t>
            </a:r>
            <a:r>
              <a:rPr lang="en-US" altLang="en-US" sz="2200" b="1" dirty="0" err="1">
                <a:solidFill>
                  <a:srgbClr val="0070C0"/>
                </a:solidFill>
                <a:cs typeface="Times New Roman" panose="02020603050405020304" pitchFamily="18" charset="0"/>
              </a:rPr>
              <a:t>là</a:t>
            </a:r>
            <a:r>
              <a:rPr lang="en-US" altLang="en-US" sz="2200" b="1" dirty="0">
                <a:solidFill>
                  <a:srgbClr val="0070C0"/>
                </a:solidFill>
                <a:cs typeface="Times New Roman" panose="02020603050405020304" pitchFamily="18" charset="0"/>
              </a:rPr>
              <a:t> </a:t>
            </a:r>
            <a:r>
              <a:rPr lang="en-US" altLang="en-US" sz="2200" b="1" dirty="0" smtClean="0">
                <a:solidFill>
                  <a:srgbClr val="0070C0"/>
                </a:solidFill>
                <a:cs typeface="Times New Roman" panose="02020603050405020304" pitchFamily="18" charset="0"/>
              </a:rPr>
              <a:t> </a:t>
            </a:r>
            <a:r>
              <a:rPr lang="en-US" altLang="en-US" sz="2200" b="1" dirty="0" err="1" smtClean="0">
                <a:solidFill>
                  <a:srgbClr val="0070C0"/>
                </a:solidFill>
                <a:cs typeface="Times New Roman" panose="02020603050405020304" pitchFamily="18" charset="0"/>
              </a:rPr>
              <a:t>chăm</a:t>
            </a:r>
            <a:r>
              <a:rPr lang="en-US" altLang="en-US" sz="2200" b="1" dirty="0" smtClean="0">
                <a:solidFill>
                  <a:srgbClr val="0070C0"/>
                </a:solidFill>
                <a:cs typeface="Times New Roman" panose="02020603050405020304" pitchFamily="18" charset="0"/>
              </a:rPr>
              <a:t> </a:t>
            </a:r>
            <a:r>
              <a:rPr lang="en-US" altLang="en-US" sz="2200" b="1" dirty="0">
                <a:solidFill>
                  <a:srgbClr val="0070C0"/>
                </a:solidFill>
                <a:cs typeface="Times New Roman" panose="02020603050405020304" pitchFamily="18" charset="0"/>
              </a:rPr>
              <a:t>lo </a:t>
            </a:r>
            <a:r>
              <a:rPr lang="en-US" altLang="en-US" sz="2200" b="1" dirty="0">
                <a:cs typeface="Times New Roman" panose="02020603050405020304" pitchFamily="18" charset="0"/>
              </a:rPr>
              <a:t>CL </a:t>
            </a:r>
            <a:r>
              <a:rPr lang="en-US" altLang="en-US" sz="2200" b="1" dirty="0" err="1">
                <a:cs typeface="Times New Roman" panose="02020603050405020304" pitchFamily="18" charset="0"/>
              </a:rPr>
              <a:t>cho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nhà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trường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bước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chuẩn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bị</a:t>
            </a:r>
            <a:r>
              <a:rPr lang="en-US" altLang="en-US" sz="2200" b="1" dirty="0">
                <a:cs typeface="Times New Roman" panose="02020603050405020304" pitchFamily="18" charset="0"/>
              </a:rPr>
              <a:t> KĐCLGD,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toàn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bộ</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mọi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hoạt</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động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BP </a:t>
            </a:r>
            <a:r>
              <a:rPr lang="en-US" altLang="en-US" sz="2200" b="1" dirty="0" err="1" smtClean="0">
                <a:cs typeface="Times New Roman" panose="02020603050405020304" pitchFamily="18" charset="0"/>
              </a:rPr>
              <a:t>trong</a:t>
            </a:r>
            <a:r>
              <a:rPr lang="en-US" altLang="en-US" sz="2200" b="1" dirty="0" smtClean="0">
                <a:cs typeface="Times New Roman" panose="02020603050405020304" pitchFamily="18" charset="0"/>
              </a:rPr>
              <a:t> NT </a:t>
            </a:r>
            <a:r>
              <a:rPr lang="en-US" altLang="en-US" sz="2200" b="1" dirty="0" err="1" smtClean="0">
                <a:cs typeface="Times New Roman" panose="02020603050405020304" pitchFamily="18" charset="0"/>
              </a:rPr>
              <a:t>để</a:t>
            </a:r>
            <a:r>
              <a:rPr lang="en-US" altLang="en-US" sz="2200" b="1" dirty="0" smtClean="0">
                <a:cs typeface="Times New Roman" panose="02020603050405020304" pitchFamily="18" charset="0"/>
              </a:rPr>
              <a:t> </a:t>
            </a:r>
            <a:r>
              <a:rPr lang="en-US" altLang="en-US" sz="2200" b="1" dirty="0" err="1">
                <a:cs typeface="Times New Roman" panose="02020603050405020304" pitchFamily="18" charset="0"/>
              </a:rPr>
              <a:t>đem</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lại</a:t>
            </a:r>
            <a:r>
              <a:rPr lang="en-US" altLang="en-US" sz="2200" b="1" dirty="0">
                <a:cs typeface="Times New Roman" panose="02020603050405020304" pitchFamily="18" charset="0"/>
              </a:rPr>
              <a:t> CL </a:t>
            </a:r>
            <a:r>
              <a:rPr lang="en-US" altLang="en-US" sz="2200" b="1" dirty="0" err="1" smtClean="0">
                <a:cs typeface="Times New Roman" panose="02020603050405020304" pitchFamily="18" charset="0"/>
              </a:rPr>
              <a:t>mong</a:t>
            </a:r>
            <a:r>
              <a:rPr lang="en-US" altLang="en-US" sz="2200" b="1" dirty="0" smtClean="0">
                <a:cs typeface="Times New Roman" panose="02020603050405020304" pitchFamily="18" charset="0"/>
              </a:rPr>
              <a:t> </a:t>
            </a:r>
            <a:r>
              <a:rPr lang="en-US" altLang="en-US" sz="2200" b="1" dirty="0" err="1" smtClean="0">
                <a:cs typeface="Times New Roman" panose="02020603050405020304" pitchFamily="18" charset="0"/>
              </a:rPr>
              <a:t>muốn</a:t>
            </a:r>
            <a:endParaRPr lang="en-US" altLang="en-US" sz="2200" b="1" dirty="0">
              <a:cs typeface="Times New Roman" panose="02020603050405020304" pitchFamily="18" charset="0"/>
            </a:endParaRPr>
          </a:p>
        </p:txBody>
      </p:sp>
      <p:sp>
        <p:nvSpPr>
          <p:cNvPr id="58374" name="Rectangle 7"/>
          <p:cNvSpPr>
            <a:spLocks noChangeArrowheads="1"/>
          </p:cNvSpPr>
          <p:nvPr/>
        </p:nvSpPr>
        <p:spPr bwMode="auto">
          <a:xfrm>
            <a:off x="525606" y="5242173"/>
            <a:ext cx="11488218"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200" b="1" dirty="0" err="1">
                <a:cs typeface="Times New Roman" panose="02020603050405020304" pitchFamily="18" charset="0"/>
              </a:rPr>
              <a:t>Mỗi</a:t>
            </a:r>
            <a:r>
              <a:rPr lang="en-US" altLang="en-US" sz="2200" b="1" dirty="0">
                <a:cs typeface="Times New Roman" panose="02020603050405020304" pitchFamily="18" charset="0"/>
              </a:rPr>
              <a:t> CSGDNN </a:t>
            </a:r>
            <a:r>
              <a:rPr lang="en-US" altLang="en-US" sz="2200" b="1" dirty="0" err="1">
                <a:cs typeface="Times New Roman" panose="02020603050405020304" pitchFamily="18" charset="0"/>
              </a:rPr>
              <a:t>phải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thành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lập</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ĐV </a:t>
            </a:r>
            <a:r>
              <a:rPr lang="en-US" altLang="en-US" sz="2200" b="1" dirty="0" err="1" smtClean="0">
                <a:cs typeface="Times New Roman" panose="02020603050405020304" pitchFamily="18" charset="0"/>
              </a:rPr>
              <a:t>chuyên</a:t>
            </a:r>
            <a:r>
              <a:rPr lang="en-US" altLang="en-US" sz="2200" b="1" dirty="0" smtClean="0">
                <a:cs typeface="Times New Roman" panose="02020603050405020304" pitchFamily="18" charset="0"/>
              </a:rPr>
              <a:t> </a:t>
            </a:r>
            <a:r>
              <a:rPr lang="en-US" altLang="en-US" sz="2200" b="1" dirty="0" err="1">
                <a:cs typeface="Times New Roman" panose="02020603050405020304" pitchFamily="18" charset="0"/>
              </a:rPr>
              <a:t>trách</a:t>
            </a:r>
            <a:r>
              <a:rPr lang="en-US" altLang="en-US" sz="2200" b="1" dirty="0">
                <a:cs typeface="Times New Roman" panose="02020603050405020304" pitchFamily="18" charset="0"/>
              </a:rPr>
              <a:t> BĐCL </a:t>
            </a:r>
            <a:r>
              <a:rPr lang="en-US" altLang="en-US" sz="2200" b="1" dirty="0" err="1">
                <a:cs typeface="Times New Roman" panose="02020603050405020304" pitchFamily="18" charset="0"/>
              </a:rPr>
              <a:t>để</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TV, </a:t>
            </a:r>
            <a:r>
              <a:rPr lang="en-US" altLang="en-US" sz="2200" b="1" dirty="0" err="1">
                <a:cs typeface="Times New Roman" panose="02020603050405020304" pitchFamily="18" charset="0"/>
              </a:rPr>
              <a:t>đề</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xuất</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XD </a:t>
            </a:r>
            <a:r>
              <a:rPr lang="en-US" altLang="en-US" sz="2200" b="1" dirty="0" err="1" smtClean="0">
                <a:cs typeface="Times New Roman" panose="02020603050405020304" pitchFamily="18" charset="0"/>
              </a:rPr>
              <a:t>kế</a:t>
            </a:r>
            <a:r>
              <a:rPr lang="en-US" altLang="en-US" sz="2200" b="1" dirty="0" smtClean="0">
                <a:cs typeface="Times New Roman" panose="02020603050405020304" pitchFamily="18" charset="0"/>
              </a:rPr>
              <a:t> </a:t>
            </a:r>
            <a:r>
              <a:rPr lang="en-US" altLang="en-US" sz="2200" b="1" dirty="0" err="1">
                <a:cs typeface="Times New Roman" panose="02020603050405020304" pitchFamily="18" charset="0"/>
              </a:rPr>
              <a:t>hoạch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chiến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lược</a:t>
            </a:r>
            <a:r>
              <a:rPr lang="en-US" altLang="en-US" sz="2200" b="1" dirty="0">
                <a:cs typeface="Times New Roman" panose="02020603050405020304" pitchFamily="18" charset="0"/>
              </a:rPr>
              <a:t> ĐB, </a:t>
            </a:r>
            <a:r>
              <a:rPr lang="en-US" altLang="en-US" sz="2200" b="1" dirty="0" err="1">
                <a:cs typeface="Times New Roman" panose="02020603050405020304" pitchFamily="18" charset="0"/>
              </a:rPr>
              <a:t>cải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tiến</a:t>
            </a:r>
            <a:r>
              <a:rPr lang="en-US" altLang="en-US" sz="2200" b="1" dirty="0">
                <a:cs typeface="Times New Roman" panose="02020603050405020304" pitchFamily="18" charset="0"/>
              </a:rPr>
              <a:t> CL </a:t>
            </a:r>
            <a:r>
              <a:rPr lang="en-US" altLang="en-US" sz="2200" b="1" dirty="0" err="1">
                <a:cs typeface="Times New Roman" panose="02020603050405020304" pitchFamily="18" charset="0"/>
              </a:rPr>
              <a:t>cho</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NT, </a:t>
            </a:r>
            <a:r>
              <a:rPr lang="en-US" altLang="en-US" sz="2200" b="1" dirty="0" err="1">
                <a:cs typeface="Times New Roman" panose="02020603050405020304" pitchFamily="18" charset="0"/>
              </a:rPr>
              <a:t>làm</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đầu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mối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ĐV </a:t>
            </a:r>
            <a:r>
              <a:rPr lang="en-US" altLang="en-US" sz="2200" b="1" dirty="0" err="1" smtClean="0">
                <a:cs typeface="Times New Roman" panose="02020603050405020304" pitchFamily="18" charset="0"/>
              </a:rPr>
              <a:t>trong</a:t>
            </a:r>
            <a:r>
              <a:rPr lang="en-US" altLang="en-US" sz="2200" b="1" dirty="0" smtClean="0">
                <a:cs typeface="Times New Roman" panose="02020603050405020304" pitchFamily="18" charset="0"/>
              </a:rPr>
              <a:t> </a:t>
            </a:r>
            <a:r>
              <a:rPr lang="en-US" altLang="en-US" sz="2200" b="1" dirty="0" err="1">
                <a:cs typeface="Times New Roman" panose="02020603050405020304" pitchFamily="18" charset="0"/>
              </a:rPr>
              <a:t>trường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thực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hiện</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BĐCL</a:t>
            </a:r>
            <a:endParaRPr lang="en-US" altLang="en-US" sz="2200" b="1" dirty="0">
              <a:cs typeface="Times New Roman" panose="02020603050405020304" pitchFamily="18" charset="0"/>
            </a:endParaRPr>
          </a:p>
        </p:txBody>
      </p:sp>
      <p:pic>
        <p:nvPicPr>
          <p:cNvPr id="58375"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23625" y="50800"/>
            <a:ext cx="917575"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8"/>
          <p:cNvSpPr>
            <a:spLocks noChangeArrowheads="1"/>
          </p:cNvSpPr>
          <p:nvPr/>
        </p:nvSpPr>
        <p:spPr bwMode="auto">
          <a:xfrm>
            <a:off x="571809" y="2657475"/>
            <a:ext cx="1141888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200" b="1" dirty="0">
                <a:cs typeface="Times New Roman" panose="02020603050405020304" pitchFamily="18" charset="0"/>
              </a:rPr>
              <a:t>ĐBCL </a:t>
            </a:r>
            <a:r>
              <a:rPr lang="en-US" altLang="en-US" sz="2200" b="1" dirty="0" err="1">
                <a:cs typeface="Times New Roman" panose="02020603050405020304" pitchFamily="18" charset="0"/>
              </a:rPr>
              <a:t>bên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trong</a:t>
            </a:r>
            <a:r>
              <a:rPr lang="en-US" altLang="en-US" sz="2200" b="1" dirty="0">
                <a:cs typeface="Times New Roman" panose="02020603050405020304" pitchFamily="18" charset="0"/>
              </a:rPr>
              <a:t> </a:t>
            </a:r>
            <a:r>
              <a:rPr lang="en-US" altLang="en-US" sz="2200" b="1" dirty="0">
                <a:solidFill>
                  <a:srgbClr val="0070C0"/>
                </a:solidFill>
                <a:cs typeface="Times New Roman" panose="02020603050405020304" pitchFamily="18" charset="0"/>
              </a:rPr>
              <a:t>ĐB </a:t>
            </a:r>
            <a:r>
              <a:rPr lang="en-US" altLang="en-US" sz="2200" b="1" dirty="0" err="1">
                <a:solidFill>
                  <a:srgbClr val="0070C0"/>
                </a:solidFill>
                <a:cs typeface="Times New Roman" panose="02020603050405020304" pitchFamily="18" charset="0"/>
              </a:rPr>
              <a:t>rằng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đào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hệ</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thống</a:t>
            </a:r>
            <a:r>
              <a:rPr lang="en-US" altLang="en-US" sz="2200" b="1" dirty="0">
                <a:cs typeface="Times New Roman" panose="02020603050405020304" pitchFamily="18" charset="0"/>
              </a:rPr>
              <a:t> ĐBCL </a:t>
            </a:r>
            <a:r>
              <a:rPr lang="en-US" altLang="en-US" sz="2200" b="1" dirty="0" err="1">
                <a:cs typeface="Times New Roman" panose="02020603050405020304" pitchFamily="18" charset="0"/>
              </a:rPr>
              <a:t>hoặc</a:t>
            </a:r>
            <a:r>
              <a:rPr lang="en-US" altLang="en-US" sz="2200" b="1" dirty="0">
                <a:cs typeface="Times New Roman" panose="02020603050405020304" pitchFamily="18" charset="0"/>
              </a:rPr>
              <a:t> CTĐT </a:t>
            </a:r>
            <a:r>
              <a:rPr lang="en-US" altLang="en-US" sz="2200" b="1" dirty="0" err="1">
                <a:cs typeface="Times New Roman" panose="02020603050405020304" pitchFamily="18" charset="0"/>
              </a:rPr>
              <a:t>có</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chính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sách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cơ</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chế</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để</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chắc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chắn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rằng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nó</a:t>
            </a:r>
            <a:r>
              <a:rPr lang="en-US" altLang="en-US" sz="2200" b="1" dirty="0">
                <a:cs typeface="Times New Roman" panose="02020603050405020304" pitchFamily="18" charset="0"/>
              </a:rPr>
              <a:t> ĐB </a:t>
            </a:r>
            <a:r>
              <a:rPr lang="en-US" altLang="en-US" sz="2200" b="1" dirty="0" err="1">
                <a:cs typeface="Times New Roman" panose="02020603050405020304" pitchFamily="18" charset="0"/>
              </a:rPr>
              <a:t>được</a:t>
            </a:r>
            <a:r>
              <a:rPr lang="en-US" altLang="en-US" sz="2200" b="1" dirty="0">
                <a:cs typeface="Times New Roman" panose="02020603050405020304" pitchFamily="18" charset="0"/>
              </a:rPr>
              <a:t> MT </a:t>
            </a:r>
            <a:r>
              <a:rPr lang="en-US" altLang="en-US" sz="2200" b="1" dirty="0" err="1">
                <a:cs typeface="Times New Roman" panose="02020603050405020304" pitchFamily="18" charset="0"/>
              </a:rPr>
              <a:t>và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TC </a:t>
            </a:r>
            <a:r>
              <a:rPr lang="en-US" altLang="en-US" sz="2200" b="1" dirty="0" err="1">
                <a:cs typeface="Times New Roman" panose="02020603050405020304" pitchFamily="18" charset="0"/>
              </a:rPr>
              <a:t>đặt</a:t>
            </a:r>
            <a:r>
              <a:rPr lang="en-US" altLang="en-US" sz="2200" b="1" dirty="0">
                <a:cs typeface="Times New Roman" panose="02020603050405020304" pitchFamily="18" charset="0"/>
              </a:rPr>
              <a:t> </a:t>
            </a:r>
            <a:r>
              <a:rPr lang="en-US" altLang="en-US" sz="2200" b="1" dirty="0" err="1" smtClean="0">
                <a:cs typeface="Times New Roman" panose="02020603050405020304" pitchFamily="18" charset="0"/>
              </a:rPr>
              <a:t>ra</a:t>
            </a:r>
            <a:r>
              <a:rPr lang="en-US" altLang="en-US" sz="2200" b="1" dirty="0" smtClean="0">
                <a:cs typeface="Times New Roman" panose="02020603050405020304" pitchFamily="18" charset="0"/>
              </a:rPr>
              <a:t> </a:t>
            </a:r>
            <a:endParaRPr lang="en-US" altLang="en-US" sz="2200" b="1" dirty="0">
              <a:cs typeface="Times New Roman" panose="02020603050405020304" pitchFamily="18" charset="0"/>
            </a:endParaRPr>
          </a:p>
        </p:txBody>
      </p:sp>
    </p:spTree>
    <p:extLst>
      <p:ext uri="{BB962C8B-B14F-4D97-AF65-F5344CB8AC3E}">
        <p14:creationId xmlns:p14="http://schemas.microsoft.com/office/powerpoint/2010/main" val="36039373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fade">
                                      <p:cBhvr>
                                        <p:cTn id="7" dur="500"/>
                                        <p:tgtEl>
                                          <p:spTgt spid="583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8373"/>
                                        </p:tgtEl>
                                        <p:attrNameLst>
                                          <p:attrName>style.visibility</p:attrName>
                                        </p:attrNameLst>
                                      </p:cBhvr>
                                      <p:to>
                                        <p:strVal val="visible"/>
                                      </p:to>
                                    </p:set>
                                    <p:animEffect transition="in" filter="fade">
                                      <p:cBhvr>
                                        <p:cTn id="17" dur="500"/>
                                        <p:tgtEl>
                                          <p:spTgt spid="5837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8374"/>
                                        </p:tgtEl>
                                        <p:attrNameLst>
                                          <p:attrName>style.visibility</p:attrName>
                                        </p:attrNameLst>
                                      </p:cBhvr>
                                      <p:to>
                                        <p:strVal val="visible"/>
                                      </p:to>
                                    </p:set>
                                    <p:animEffect transition="in" filter="fade">
                                      <p:cBhvr>
                                        <p:cTn id="22" dur="500"/>
                                        <p:tgtEl>
                                          <p:spTgt spid="58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P spid="58373" grpId="0"/>
      <p:bldP spid="58374"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5"/>
          <p:cNvSpPr>
            <a:spLocks noChangeArrowheads="1"/>
          </p:cNvSpPr>
          <p:nvPr/>
        </p:nvSpPr>
        <p:spPr bwMode="auto">
          <a:xfrm>
            <a:off x="1522486" y="924257"/>
            <a:ext cx="10769600" cy="586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ts val="1200"/>
              </a:spcBef>
              <a:spcAft>
                <a:spcPts val="600"/>
              </a:spcAft>
              <a:buClrTx/>
              <a:buNone/>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Để</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bảo</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vệ</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các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tiêu</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chuẩn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và</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chất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lượng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được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công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bố</a:t>
            </a:r>
            <a:r>
              <a:rPr lang="en-US" altLang="en-US" sz="2400" b="1" dirty="0">
                <a:cs typeface="Times New Roman" panose="02020603050405020304" pitchFamily="18" charset="0"/>
              </a:rPr>
              <a:t> </a:t>
            </a:r>
          </a:p>
          <a:p>
            <a:pPr algn="just">
              <a:spcBef>
                <a:spcPts val="1200"/>
              </a:spcBef>
              <a:spcAft>
                <a:spcPts val="600"/>
              </a:spcAft>
              <a:buClrTx/>
              <a:buNone/>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Xác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định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và</a:t>
            </a:r>
            <a:r>
              <a:rPr lang="en-US" altLang="en-US" sz="2400" b="1" dirty="0">
                <a:cs typeface="Times New Roman" panose="02020603050405020304" pitchFamily="18" charset="0"/>
              </a:rPr>
              <a:t> chia </a:t>
            </a:r>
            <a:r>
              <a:rPr lang="en-US" altLang="en-US" sz="2400" b="1" dirty="0" err="1">
                <a:cs typeface="Times New Roman" panose="02020603050405020304" pitchFamily="18" charset="0"/>
              </a:rPr>
              <a:t>sẻ</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các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thực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hành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tốt</a:t>
            </a:r>
            <a:r>
              <a:rPr lang="en-US" altLang="en-US" sz="2400" b="1" dirty="0">
                <a:cs typeface="Times New Roman" panose="02020603050405020304" pitchFamily="18" charset="0"/>
              </a:rPr>
              <a:t> </a:t>
            </a:r>
          </a:p>
          <a:p>
            <a:pPr algn="just">
              <a:spcBef>
                <a:spcPts val="1200"/>
              </a:spcBef>
              <a:spcAft>
                <a:spcPts val="600"/>
              </a:spcAft>
              <a:buClrTx/>
              <a:buNone/>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Tạo</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ảnh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hưởng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đến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phân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bổ</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tài</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trợ</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dựa</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trên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kết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quả</a:t>
            </a:r>
            <a:r>
              <a:rPr lang="en-US" altLang="en-US" sz="2400" b="1" dirty="0">
                <a:cs typeface="Times New Roman" panose="02020603050405020304" pitchFamily="18" charset="0"/>
              </a:rPr>
              <a:t> ĐG</a:t>
            </a:r>
          </a:p>
          <a:p>
            <a:pPr algn="just">
              <a:spcBef>
                <a:spcPts val="1200"/>
              </a:spcBef>
              <a:spcAft>
                <a:spcPts val="600"/>
              </a:spcAft>
              <a:buClrTx/>
              <a:buNone/>
            </a:pPr>
            <a:r>
              <a:rPr lang="en-US" altLang="en-US" sz="2400" b="1" dirty="0">
                <a:cs typeface="Times New Roman" panose="02020603050405020304" pitchFamily="18" charset="0"/>
              </a:rPr>
              <a:t>•	SD </a:t>
            </a:r>
            <a:r>
              <a:rPr lang="en-US" altLang="en-US" sz="2400" b="1" dirty="0" err="1">
                <a:cs typeface="Times New Roman" panose="02020603050405020304" pitchFamily="18" charset="0"/>
              </a:rPr>
              <a:t>các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cấu</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trúc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hiện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có</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mà</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không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cần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thêm</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bộ</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máy</a:t>
            </a:r>
            <a:r>
              <a:rPr lang="en-US" altLang="en-US" sz="2400" b="1" dirty="0">
                <a:cs typeface="Times New Roman" panose="02020603050405020304" pitchFamily="18" charset="0"/>
              </a:rPr>
              <a:t> </a:t>
            </a:r>
            <a:r>
              <a:rPr lang="en-US" altLang="en-US" sz="2400" b="1" dirty="0" err="1" smtClean="0">
                <a:cs typeface="Times New Roman" panose="02020603050405020304" pitchFamily="18" charset="0"/>
              </a:rPr>
              <a:t>quan</a:t>
            </a:r>
            <a:r>
              <a:rPr lang="en-US" altLang="en-US" sz="2400" b="1" dirty="0" smtClean="0">
                <a:cs typeface="Times New Roman" panose="02020603050405020304" pitchFamily="18" charset="0"/>
              </a:rPr>
              <a:t> </a:t>
            </a:r>
            <a:r>
              <a:rPr lang="en-US" altLang="en-US" sz="2400" b="1" dirty="0" err="1">
                <a:cs typeface="Times New Roman" panose="02020603050405020304" pitchFamily="18" charset="0"/>
              </a:rPr>
              <a:t>liêu</a:t>
            </a:r>
            <a:r>
              <a:rPr lang="en-US" altLang="en-US" sz="2400" b="1" dirty="0">
                <a:cs typeface="Times New Roman" panose="02020603050405020304" pitchFamily="18" charset="0"/>
              </a:rPr>
              <a:t> </a:t>
            </a:r>
          </a:p>
          <a:p>
            <a:pPr algn="just">
              <a:spcBef>
                <a:spcPts val="1200"/>
              </a:spcBef>
              <a:spcAft>
                <a:spcPts val="600"/>
              </a:spcAft>
              <a:buClrTx/>
              <a:buNone/>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Để</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khắc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sâu</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về</a:t>
            </a:r>
            <a:r>
              <a:rPr lang="en-US" altLang="en-US" sz="2400" b="1" dirty="0">
                <a:cs typeface="Times New Roman" panose="02020603050405020304" pitchFamily="18" charset="0"/>
              </a:rPr>
              <a:t> VĂN HÓA CHẤT LƯỢNG</a:t>
            </a:r>
          </a:p>
          <a:p>
            <a:pPr algn="just">
              <a:spcBef>
                <a:spcPts val="1200"/>
              </a:spcBef>
              <a:spcAft>
                <a:spcPts val="600"/>
              </a:spcAft>
              <a:buClrTx/>
              <a:buNone/>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Đạt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được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mục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tiêu</a:t>
            </a:r>
            <a:r>
              <a:rPr lang="en-US" altLang="en-US" sz="2400" b="1" dirty="0">
                <a:cs typeface="Times New Roman" panose="02020603050405020304" pitchFamily="18" charset="0"/>
              </a:rPr>
              <a:t> </a:t>
            </a:r>
          </a:p>
          <a:p>
            <a:pPr algn="just">
              <a:spcBef>
                <a:spcPts val="1200"/>
              </a:spcBef>
              <a:spcAft>
                <a:spcPts val="600"/>
              </a:spcAft>
              <a:buClrTx/>
              <a:buNone/>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Xác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định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các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điểm</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mạnh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và</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điểm</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yếu</a:t>
            </a:r>
            <a:r>
              <a:rPr lang="en-US" altLang="en-US" sz="2400" b="1" dirty="0">
                <a:cs typeface="Times New Roman" panose="02020603050405020304" pitchFamily="18" charset="0"/>
              </a:rPr>
              <a:t> </a:t>
            </a:r>
          </a:p>
          <a:p>
            <a:pPr algn="just">
              <a:spcBef>
                <a:spcPts val="1200"/>
              </a:spcBef>
              <a:spcAft>
                <a:spcPts val="600"/>
              </a:spcAft>
              <a:buClrTx/>
              <a:buNone/>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Cải</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tiến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chất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lượng</a:t>
            </a:r>
            <a:r>
              <a:rPr lang="en-US" altLang="en-US" sz="2400" b="1" dirty="0">
                <a:cs typeface="Times New Roman" panose="02020603050405020304" pitchFamily="18" charset="0"/>
              </a:rPr>
              <a:t> </a:t>
            </a:r>
          </a:p>
          <a:p>
            <a:pPr algn="just">
              <a:spcBef>
                <a:spcPts val="1200"/>
              </a:spcBef>
              <a:spcAft>
                <a:spcPts val="600"/>
              </a:spcAft>
              <a:buClrTx/>
              <a:buNone/>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Tạo</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động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lực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cho</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việc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quản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lý</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chất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lượng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nội</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bộ</a:t>
            </a:r>
            <a:r>
              <a:rPr lang="en-US" altLang="en-US" sz="2400" b="1" dirty="0">
                <a:cs typeface="Times New Roman" panose="02020603050405020304" pitchFamily="18" charset="0"/>
              </a:rPr>
              <a:t> </a:t>
            </a:r>
          </a:p>
          <a:p>
            <a:pPr algn="just">
              <a:spcBef>
                <a:spcPts val="1200"/>
              </a:spcBef>
              <a:spcAft>
                <a:spcPts val="600"/>
              </a:spcAft>
              <a:buClrTx/>
              <a:buNone/>
            </a:pPr>
            <a:r>
              <a:rPr lang="en-US" altLang="en-US" sz="2400" b="1" dirty="0">
                <a:cs typeface="Times New Roman" panose="02020603050405020304" pitchFamily="18" charset="0"/>
              </a:rPr>
              <a:t>•	</a:t>
            </a:r>
            <a:r>
              <a:rPr lang="en-US" altLang="en-US" sz="2400" b="1" dirty="0" err="1">
                <a:cs typeface="Times New Roman" panose="02020603050405020304" pitchFamily="18" charset="0"/>
              </a:rPr>
              <a:t>Tự</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điều</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chỉnh</a:t>
            </a:r>
            <a:endParaRPr lang="en-US" altLang="en-US" sz="2400" b="1" dirty="0">
              <a:cs typeface="Times New Roman" panose="02020603050405020304" pitchFamily="18" charset="0"/>
            </a:endParaRPr>
          </a:p>
        </p:txBody>
      </p:sp>
      <p:pic>
        <p:nvPicPr>
          <p:cNvPr id="56325"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50612" y="5916613"/>
            <a:ext cx="941388"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ChangeArrowheads="1"/>
          </p:cNvSpPr>
          <p:nvPr/>
        </p:nvSpPr>
        <p:spPr bwMode="auto">
          <a:xfrm>
            <a:off x="2463041" y="92075"/>
            <a:ext cx="7267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spcBef>
                <a:spcPts val="600"/>
              </a:spcBef>
              <a:spcAft>
                <a:spcPts val="600"/>
              </a:spcAft>
              <a:buFont typeface="Wingdings" panose="05000000000000000000" pitchFamily="2" charset="2"/>
              <a:buNone/>
            </a:pPr>
            <a:r>
              <a:rPr lang="en-US" altLang="en-US" sz="2800" b="1" dirty="0" smtClean="0">
                <a:solidFill>
                  <a:srgbClr val="0033CC"/>
                </a:solidFill>
                <a:latin typeface="Arial" panose="020B0604020202020204" pitchFamily="34" charset="0"/>
                <a:cs typeface="Times New Roman" panose="02020603050405020304" pitchFamily="18" charset="0"/>
              </a:rPr>
              <a:t>BẢO ĐẢM CHẤT TLƯỢNG BÊN TRONG</a:t>
            </a:r>
            <a:endParaRPr lang="en-US" altLang="en-US" sz="2800" b="1" dirty="0">
              <a:solidFill>
                <a:srgbClr val="0033CC"/>
              </a:solidFill>
              <a:latin typeface="Arial" panose="020B0604020202020204" pitchFamily="34" charset="0"/>
              <a:cs typeface="Times New Roman" panose="02020603050405020304" pitchFamily="18" charset="0"/>
            </a:endParaRPr>
          </a:p>
        </p:txBody>
      </p:sp>
      <p:sp>
        <p:nvSpPr>
          <p:cNvPr id="2" name="TextBox 1"/>
          <p:cNvSpPr txBox="1"/>
          <p:nvPr/>
        </p:nvSpPr>
        <p:spPr>
          <a:xfrm>
            <a:off x="382138" y="2292824"/>
            <a:ext cx="1173707" cy="3709349"/>
          </a:xfrm>
          <a:prstGeom prst="rect">
            <a:avLst/>
          </a:prstGeom>
          <a:noFill/>
          <a:ln w="12700">
            <a:solidFill>
              <a:schemeClr val="tx1"/>
            </a:solidFill>
          </a:ln>
        </p:spPr>
        <p:txBody>
          <a:bodyPr wrap="square" rtlCol="0">
            <a:spAutoFit/>
          </a:bodyPr>
          <a:lstStyle/>
          <a:p>
            <a:pPr>
              <a:lnSpc>
                <a:spcPct val="150000"/>
              </a:lnSpc>
            </a:pPr>
            <a:r>
              <a:rPr lang="en-US" sz="3200" b="1" dirty="0" err="1" smtClean="0">
                <a:solidFill>
                  <a:srgbClr val="002060"/>
                </a:solidFill>
              </a:rPr>
              <a:t>Mục</a:t>
            </a:r>
            <a:r>
              <a:rPr lang="en-US" sz="3200" b="1" dirty="0" smtClean="0">
                <a:solidFill>
                  <a:srgbClr val="002060"/>
                </a:solidFill>
              </a:rPr>
              <a:t> </a:t>
            </a:r>
            <a:r>
              <a:rPr lang="en-US" sz="3200" b="1" dirty="0" err="1" smtClean="0">
                <a:solidFill>
                  <a:srgbClr val="002060"/>
                </a:solidFill>
              </a:rPr>
              <a:t>đích</a:t>
            </a:r>
            <a:r>
              <a:rPr lang="en-US" sz="3200" b="1" dirty="0" smtClean="0">
                <a:solidFill>
                  <a:srgbClr val="002060"/>
                </a:solidFill>
              </a:rPr>
              <a:t> ĐBCL </a:t>
            </a:r>
            <a:r>
              <a:rPr lang="en-US" sz="3200" b="1" dirty="0" err="1" smtClean="0">
                <a:solidFill>
                  <a:srgbClr val="002060"/>
                </a:solidFill>
              </a:rPr>
              <a:t>bên</a:t>
            </a:r>
            <a:r>
              <a:rPr lang="en-US" sz="3200" b="1" dirty="0" smtClean="0">
                <a:solidFill>
                  <a:srgbClr val="002060"/>
                </a:solidFill>
              </a:rPr>
              <a:t> </a:t>
            </a:r>
            <a:r>
              <a:rPr lang="en-US" sz="3200" b="1" dirty="0" err="1" smtClean="0">
                <a:solidFill>
                  <a:srgbClr val="002060"/>
                </a:solidFill>
              </a:rPr>
              <a:t>trong</a:t>
            </a:r>
            <a:endParaRPr lang="en-US" sz="3200" b="1" dirty="0">
              <a:solidFill>
                <a:srgbClr val="00206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6329" y="3971500"/>
            <a:ext cx="522596" cy="342402"/>
          </a:xfrm>
          <a:prstGeom prst="rect">
            <a:avLst/>
          </a:prstGeom>
        </p:spPr>
      </p:pic>
    </p:spTree>
    <p:extLst>
      <p:ext uri="{BB962C8B-B14F-4D97-AF65-F5344CB8AC3E}">
        <p14:creationId xmlns:p14="http://schemas.microsoft.com/office/powerpoint/2010/main" val="9925467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fade">
                                      <p:cBhvr>
                                        <p:cTn id="7" dur="500"/>
                                        <p:tgtEl>
                                          <p:spTgt spid="56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
          <p:cNvSpPr>
            <a:spLocks noChangeArrowheads="1"/>
          </p:cNvSpPr>
          <p:nvPr/>
        </p:nvSpPr>
        <p:spPr bwMode="auto">
          <a:xfrm>
            <a:off x="1990417" y="144439"/>
            <a:ext cx="8424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81025" indent="-581025">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spcAft>
                <a:spcPts val="600"/>
              </a:spcAft>
              <a:buClrTx/>
              <a:buNone/>
            </a:pPr>
            <a:r>
              <a:rPr lang="en-US" altLang="en-US" sz="2800" b="1" dirty="0" smtClean="0">
                <a:solidFill>
                  <a:srgbClr val="0033CC"/>
                </a:solidFill>
                <a:cs typeface="Times New Roman" panose="02020603050405020304" pitchFamily="18" charset="0"/>
              </a:rPr>
              <a:t>MÔ HÌNH ĐBCL BÊN TRONG CƠ SỞ GDNN</a:t>
            </a:r>
            <a:endParaRPr lang="en-US" altLang="en-US" sz="2800" b="1" dirty="0">
              <a:solidFill>
                <a:srgbClr val="0033CC"/>
              </a:solidFill>
              <a:cs typeface="Times New Roman" panose="02020603050405020304" pitchFamily="18" charset="0"/>
            </a:endParaRPr>
          </a:p>
        </p:txBody>
      </p:sp>
      <p:grpSp>
        <p:nvGrpSpPr>
          <p:cNvPr id="57347" name="Group 8"/>
          <p:cNvGrpSpPr>
            <a:grpSpLocks/>
          </p:cNvGrpSpPr>
          <p:nvPr/>
        </p:nvGrpSpPr>
        <p:grpSpPr bwMode="auto">
          <a:xfrm>
            <a:off x="1209408" y="916035"/>
            <a:ext cx="9991857" cy="5805487"/>
            <a:chOff x="2232" y="8492"/>
            <a:chExt cx="8077" cy="4186"/>
          </a:xfrm>
        </p:grpSpPr>
        <p:grpSp>
          <p:nvGrpSpPr>
            <p:cNvPr id="57348" name="Group 9"/>
            <p:cNvGrpSpPr>
              <a:grpSpLocks/>
            </p:cNvGrpSpPr>
            <p:nvPr/>
          </p:nvGrpSpPr>
          <p:grpSpPr bwMode="auto">
            <a:xfrm>
              <a:off x="9054" y="8492"/>
              <a:ext cx="1255" cy="4186"/>
              <a:chOff x="0" y="0"/>
              <a:chExt cx="9734" cy="34112"/>
            </a:xfrm>
          </p:grpSpPr>
          <p:sp>
            <p:nvSpPr>
              <p:cNvPr id="57397" name="Text Box 2"/>
              <p:cNvSpPr txBox="1">
                <a:spLocks noChangeArrowheads="1"/>
              </p:cNvSpPr>
              <p:nvPr/>
            </p:nvSpPr>
            <p:spPr bwMode="auto">
              <a:xfrm>
                <a:off x="0" y="0"/>
                <a:ext cx="9734" cy="770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66FFFF"/>
                    </a:solidFill>
                  </a14:hiddenFill>
                </a:ext>
              </a:extLst>
            </p:spPr>
            <p:txBody>
              <a:bodyPr lIns="3600" tIns="3600" rIns="3600" bIns="36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200" b="1">
                    <a:latin typeface="Times New Roman" panose="02020603050405020304" pitchFamily="18" charset="0"/>
                    <a:cs typeface="Times New Roman" panose="02020603050405020304" pitchFamily="18" charset="0"/>
                  </a:rPr>
                  <a:t> </a:t>
                </a:r>
                <a:endParaRPr lang="en-US" altLang="en-US" sz="1400">
                  <a:latin typeface="Times New Roman" panose="02020603050405020304" pitchFamily="18" charset="0"/>
                  <a:cs typeface="Times New Roman" panose="02020603050405020304" pitchFamily="18" charset="0"/>
                </a:endParaRPr>
              </a:p>
            </p:txBody>
          </p:sp>
          <p:sp>
            <p:nvSpPr>
              <p:cNvPr id="57398" name="Text Box 2"/>
              <p:cNvSpPr txBox="1">
                <a:spLocks noChangeArrowheads="1"/>
              </p:cNvSpPr>
              <p:nvPr/>
            </p:nvSpPr>
            <p:spPr bwMode="auto">
              <a:xfrm>
                <a:off x="5" y="7706"/>
                <a:ext cx="9729" cy="846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66FFFF"/>
                    </a:solidFill>
                  </a14:hiddenFill>
                </a:ext>
              </a:extLst>
            </p:spPr>
            <p:txBody>
              <a:bodyPr lIns="3600" tIns="3600" rIns="3600" bIns="3600" anchor="ctr"/>
              <a:lstStyle>
                <a:lvl1pPr indent="53975">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800" b="1" dirty="0" err="1">
                    <a:solidFill>
                      <a:srgbClr val="0033CC"/>
                    </a:solidFill>
                    <a:cs typeface="Times New Roman" panose="02020603050405020304" pitchFamily="18" charset="0"/>
                  </a:rPr>
                  <a:t>Đạt</a:t>
                </a:r>
                <a:r>
                  <a:rPr lang="en-US" altLang="en-US" sz="1800" b="1" dirty="0">
                    <a:solidFill>
                      <a:srgbClr val="0033CC"/>
                    </a:solidFill>
                    <a:cs typeface="Times New Roman" panose="02020603050405020304" pitchFamily="18" charset="0"/>
                  </a:rPr>
                  <a:t> </a:t>
                </a:r>
                <a:r>
                  <a:rPr lang="en-US" altLang="en-US" sz="1800" b="1" dirty="0" err="1">
                    <a:solidFill>
                      <a:srgbClr val="0033CC"/>
                    </a:solidFill>
                    <a:cs typeface="Times New Roman" panose="02020603050405020304" pitchFamily="18" charset="0"/>
                  </a:rPr>
                  <a:t>được</a:t>
                </a:r>
                <a:r>
                  <a:rPr lang="en-US" altLang="en-US" sz="1800" b="1" dirty="0">
                    <a:solidFill>
                      <a:srgbClr val="0033CC"/>
                    </a:solidFill>
                    <a:cs typeface="Times New Roman" panose="02020603050405020304" pitchFamily="18" charset="0"/>
                  </a:rPr>
                  <a:t> </a:t>
                </a:r>
              </a:p>
              <a:p>
                <a:pPr algn="ctr">
                  <a:spcBef>
                    <a:spcPts val="600"/>
                  </a:spcBef>
                  <a:buClrTx/>
                  <a:buNone/>
                </a:pPr>
                <a:r>
                  <a:rPr lang="en-US" altLang="en-US" sz="1800" b="1" dirty="0" err="1">
                    <a:solidFill>
                      <a:srgbClr val="0033CC"/>
                    </a:solidFill>
                    <a:cs typeface="Times New Roman" panose="02020603050405020304" pitchFamily="18" charset="0"/>
                  </a:rPr>
                  <a:t>mục</a:t>
                </a:r>
                <a:r>
                  <a:rPr lang="en-US" altLang="en-US" sz="1800" b="1" dirty="0">
                    <a:solidFill>
                      <a:srgbClr val="0033CC"/>
                    </a:solidFill>
                    <a:cs typeface="Times New Roman" panose="02020603050405020304" pitchFamily="18" charset="0"/>
                  </a:rPr>
                  <a:t> </a:t>
                </a:r>
                <a:r>
                  <a:rPr lang="en-US" altLang="en-US" sz="1800" b="1" dirty="0" err="1">
                    <a:solidFill>
                      <a:srgbClr val="0033CC"/>
                    </a:solidFill>
                    <a:cs typeface="Times New Roman" panose="02020603050405020304" pitchFamily="18" charset="0"/>
                  </a:rPr>
                  <a:t>đích</a:t>
                </a:r>
                <a:endParaRPr lang="en-US" altLang="en-US" sz="1800" b="1" dirty="0">
                  <a:solidFill>
                    <a:srgbClr val="0033CC"/>
                  </a:solidFill>
                  <a:cs typeface="Times New Roman" panose="02020603050405020304" pitchFamily="18" charset="0"/>
                </a:endParaRPr>
              </a:p>
            </p:txBody>
          </p:sp>
          <p:sp>
            <p:nvSpPr>
              <p:cNvPr id="61" name="Text Box 2"/>
              <p:cNvSpPr txBox="1">
                <a:spLocks noChangeArrowheads="1"/>
              </p:cNvSpPr>
              <p:nvPr/>
            </p:nvSpPr>
            <p:spPr bwMode="auto">
              <a:xfrm>
                <a:off x="5" y="16175"/>
                <a:ext cx="9729" cy="931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66FFFF"/>
                    </a:solidFill>
                  </a14:hiddenFill>
                </a:ext>
              </a:extLst>
            </p:spPr>
            <p:txBody>
              <a:bodyPr lIns="3600" tIns="3600" rIns="3600" bIns="3600" anchor="ctr"/>
              <a:lstStyle>
                <a:lvl1pPr indent="4318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ts val="600"/>
                  </a:spcBef>
                  <a:defRPr/>
                </a:pPr>
                <a:r>
                  <a:rPr lang="en-US" altLang="en-US" b="1" dirty="0">
                    <a:solidFill>
                      <a:srgbClr val="0033CC"/>
                    </a:solidFill>
                    <a:cs typeface="Times New Roman" panose="02020603050405020304" pitchFamily="18" charset="0"/>
                  </a:rPr>
                  <a:t> </a:t>
                </a:r>
              </a:p>
              <a:p>
                <a:pPr indent="176213" algn="ctr">
                  <a:spcBef>
                    <a:spcPts val="600"/>
                  </a:spcBef>
                  <a:defRPr/>
                </a:pPr>
                <a:r>
                  <a:rPr lang="en-US" altLang="en-US" b="1" dirty="0" err="1">
                    <a:solidFill>
                      <a:srgbClr val="0033CC"/>
                    </a:solidFill>
                    <a:cs typeface="Times New Roman" panose="02020603050405020304" pitchFamily="18" charset="0"/>
                  </a:rPr>
                  <a:t>Kết</a:t>
                </a:r>
                <a:r>
                  <a:rPr lang="en-US" altLang="en-US" b="1" dirty="0">
                    <a:solidFill>
                      <a:srgbClr val="0033CC"/>
                    </a:solidFill>
                    <a:cs typeface="Times New Roman" panose="02020603050405020304" pitchFamily="18" charset="0"/>
                  </a:rPr>
                  <a:t> </a:t>
                </a:r>
                <a:r>
                  <a:rPr lang="en-US" altLang="en-US" b="1" dirty="0" err="1">
                    <a:solidFill>
                      <a:srgbClr val="0033CC"/>
                    </a:solidFill>
                    <a:cs typeface="Times New Roman" panose="02020603050405020304" pitchFamily="18" charset="0"/>
                  </a:rPr>
                  <a:t>quả</a:t>
                </a:r>
                <a:r>
                  <a:rPr lang="en-US" altLang="en-US" b="1" dirty="0">
                    <a:solidFill>
                      <a:srgbClr val="0033CC"/>
                    </a:solidFill>
                    <a:cs typeface="Times New Roman" panose="02020603050405020304" pitchFamily="18" charset="0"/>
                  </a:rPr>
                  <a:t> </a:t>
                </a:r>
              </a:p>
              <a:p>
                <a:pPr indent="0" algn="ctr">
                  <a:spcBef>
                    <a:spcPts val="600"/>
                  </a:spcBef>
                  <a:defRPr/>
                </a:pPr>
                <a:r>
                  <a:rPr lang="en-US" altLang="en-US" b="1" dirty="0">
                    <a:solidFill>
                      <a:srgbClr val="0033CC"/>
                    </a:solidFill>
                    <a:cs typeface="Times New Roman" panose="02020603050405020304" pitchFamily="18" charset="0"/>
                  </a:rPr>
                  <a:t>   </a:t>
                </a:r>
                <a:r>
                  <a:rPr lang="en-US" altLang="en-US" b="1" dirty="0" err="1">
                    <a:solidFill>
                      <a:srgbClr val="0033CC"/>
                    </a:solidFill>
                    <a:cs typeface="Times New Roman" panose="02020603050405020304" pitchFamily="18" charset="0"/>
                  </a:rPr>
                  <a:t>đầu</a:t>
                </a:r>
                <a:r>
                  <a:rPr lang="en-US" altLang="en-US" b="1" dirty="0">
                    <a:solidFill>
                      <a:srgbClr val="0033CC"/>
                    </a:solidFill>
                    <a:cs typeface="Times New Roman" panose="02020603050405020304" pitchFamily="18" charset="0"/>
                  </a:rPr>
                  <a:t> </a:t>
                </a:r>
                <a:r>
                  <a:rPr lang="en-US" altLang="en-US" b="1" dirty="0" err="1">
                    <a:solidFill>
                      <a:srgbClr val="0033CC"/>
                    </a:solidFill>
                    <a:cs typeface="Times New Roman" panose="02020603050405020304" pitchFamily="18" charset="0"/>
                  </a:rPr>
                  <a:t>ra</a:t>
                </a:r>
                <a:endParaRPr lang="en-US" altLang="en-US" b="1" dirty="0">
                  <a:solidFill>
                    <a:srgbClr val="0033CC"/>
                  </a:solidFill>
                  <a:cs typeface="Times New Roman" panose="02020603050405020304" pitchFamily="18" charset="0"/>
                </a:endParaRPr>
              </a:p>
            </p:txBody>
          </p:sp>
          <p:sp>
            <p:nvSpPr>
              <p:cNvPr id="57400" name="Text Box 2"/>
              <p:cNvSpPr txBox="1">
                <a:spLocks noChangeArrowheads="1"/>
              </p:cNvSpPr>
              <p:nvPr/>
            </p:nvSpPr>
            <p:spPr bwMode="auto">
              <a:xfrm>
                <a:off x="5" y="25489"/>
                <a:ext cx="9729" cy="86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66FFFF"/>
                    </a:solidFill>
                  </a14:hiddenFill>
                </a:ext>
              </a:extLst>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800" b="1">
                    <a:solidFill>
                      <a:srgbClr val="0033CC"/>
                    </a:solidFill>
                    <a:cs typeface="Times New Roman" panose="02020603050405020304" pitchFamily="18" charset="0"/>
                  </a:rPr>
                  <a:t>Sự hài lòng </a:t>
                </a:r>
              </a:p>
              <a:p>
                <a:pPr algn="ctr">
                  <a:spcBef>
                    <a:spcPts val="600"/>
                  </a:spcBef>
                  <a:buClrTx/>
                  <a:buNone/>
                </a:pPr>
                <a:r>
                  <a:rPr lang="en-US" altLang="en-US" sz="1800" b="1">
                    <a:solidFill>
                      <a:srgbClr val="0033CC"/>
                    </a:solidFill>
                    <a:cs typeface="Times New Roman" panose="02020603050405020304" pitchFamily="18" charset="0"/>
                  </a:rPr>
                  <a:t>của các bên liênquan</a:t>
                </a:r>
              </a:p>
            </p:txBody>
          </p:sp>
        </p:grpSp>
        <p:grpSp>
          <p:nvGrpSpPr>
            <p:cNvPr id="57349" name="Group 10"/>
            <p:cNvGrpSpPr>
              <a:grpSpLocks/>
            </p:cNvGrpSpPr>
            <p:nvPr/>
          </p:nvGrpSpPr>
          <p:grpSpPr bwMode="auto">
            <a:xfrm>
              <a:off x="3544" y="8679"/>
              <a:ext cx="5511" cy="3738"/>
              <a:chOff x="3544" y="8679"/>
              <a:chExt cx="5511" cy="3738"/>
            </a:xfrm>
          </p:grpSpPr>
          <p:cxnSp>
            <p:nvCxnSpPr>
              <p:cNvPr id="57372" name="Straight Connector 33"/>
              <p:cNvCxnSpPr>
                <a:cxnSpLocks noChangeShapeType="1"/>
              </p:cNvCxnSpPr>
              <p:nvPr/>
            </p:nvCxnSpPr>
            <p:spPr bwMode="auto">
              <a:xfrm>
                <a:off x="6294" y="8907"/>
                <a:ext cx="0" cy="24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73" name="Straight Connector 34"/>
              <p:cNvCxnSpPr>
                <a:cxnSpLocks noChangeShapeType="1"/>
              </p:cNvCxnSpPr>
              <p:nvPr/>
            </p:nvCxnSpPr>
            <p:spPr bwMode="auto">
              <a:xfrm>
                <a:off x="6294" y="10216"/>
                <a:ext cx="0" cy="25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74" name="Straight Connector 35"/>
              <p:cNvCxnSpPr>
                <a:cxnSpLocks noChangeShapeType="1"/>
              </p:cNvCxnSpPr>
              <p:nvPr/>
            </p:nvCxnSpPr>
            <p:spPr bwMode="auto">
              <a:xfrm>
                <a:off x="6294" y="11440"/>
                <a:ext cx="0" cy="2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75" name="Straight Connector 36"/>
              <p:cNvCxnSpPr>
                <a:cxnSpLocks noChangeShapeType="1"/>
              </p:cNvCxnSpPr>
              <p:nvPr/>
            </p:nvCxnSpPr>
            <p:spPr bwMode="auto">
              <a:xfrm>
                <a:off x="7963" y="8907"/>
                <a:ext cx="11" cy="24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76" name="Line 558"/>
              <p:cNvCxnSpPr>
                <a:cxnSpLocks noChangeShapeType="1"/>
              </p:cNvCxnSpPr>
              <p:nvPr/>
            </p:nvCxnSpPr>
            <p:spPr bwMode="auto">
              <a:xfrm>
                <a:off x="7995" y="10216"/>
                <a:ext cx="0" cy="2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77" name="Straight Connector 38"/>
              <p:cNvCxnSpPr>
                <a:cxnSpLocks noChangeShapeType="1"/>
              </p:cNvCxnSpPr>
              <p:nvPr/>
            </p:nvCxnSpPr>
            <p:spPr bwMode="auto">
              <a:xfrm>
                <a:off x="7963" y="11420"/>
                <a:ext cx="0" cy="26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78" name="Straight Arrow Connector 39"/>
              <p:cNvCxnSpPr>
                <a:cxnSpLocks noChangeShapeType="1"/>
              </p:cNvCxnSpPr>
              <p:nvPr/>
            </p:nvCxnSpPr>
            <p:spPr bwMode="auto">
              <a:xfrm>
                <a:off x="3544" y="8679"/>
                <a:ext cx="447" cy="1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7379" name="Straight Arrow Connector 40"/>
              <p:cNvCxnSpPr>
                <a:cxnSpLocks noChangeShapeType="1"/>
              </p:cNvCxnSpPr>
              <p:nvPr/>
            </p:nvCxnSpPr>
            <p:spPr bwMode="auto">
              <a:xfrm>
                <a:off x="5246" y="8689"/>
                <a:ext cx="448" cy="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7380" name="Straight Arrow Connector 41"/>
              <p:cNvCxnSpPr>
                <a:cxnSpLocks noChangeShapeType="1"/>
              </p:cNvCxnSpPr>
              <p:nvPr/>
            </p:nvCxnSpPr>
            <p:spPr bwMode="auto">
              <a:xfrm>
                <a:off x="6948" y="8689"/>
                <a:ext cx="426" cy="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7381" name="Straight Arrow Connector 42"/>
              <p:cNvCxnSpPr>
                <a:cxnSpLocks noChangeShapeType="1"/>
              </p:cNvCxnSpPr>
              <p:nvPr/>
            </p:nvCxnSpPr>
            <p:spPr bwMode="auto">
              <a:xfrm>
                <a:off x="8629" y="8689"/>
                <a:ext cx="426" cy="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7382" name="Straight Connector 43"/>
              <p:cNvCxnSpPr>
                <a:cxnSpLocks noChangeShapeType="1"/>
              </p:cNvCxnSpPr>
              <p:nvPr/>
            </p:nvCxnSpPr>
            <p:spPr bwMode="auto">
              <a:xfrm>
                <a:off x="3544" y="9427"/>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83" name="Straight Connector 44"/>
              <p:cNvCxnSpPr>
                <a:cxnSpLocks noChangeShapeType="1"/>
              </p:cNvCxnSpPr>
              <p:nvPr/>
            </p:nvCxnSpPr>
            <p:spPr bwMode="auto">
              <a:xfrm>
                <a:off x="3544" y="10008"/>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84" name="Straight Connector 45"/>
              <p:cNvCxnSpPr>
                <a:cxnSpLocks noChangeShapeType="1"/>
              </p:cNvCxnSpPr>
              <p:nvPr/>
            </p:nvCxnSpPr>
            <p:spPr bwMode="auto">
              <a:xfrm>
                <a:off x="3544" y="10631"/>
                <a:ext cx="447" cy="1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85" name="Straight Connector 46"/>
              <p:cNvCxnSpPr>
                <a:cxnSpLocks noChangeShapeType="1"/>
              </p:cNvCxnSpPr>
              <p:nvPr/>
            </p:nvCxnSpPr>
            <p:spPr bwMode="auto">
              <a:xfrm>
                <a:off x="3544" y="11202"/>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86" name="Straight Connector 47"/>
              <p:cNvCxnSpPr>
                <a:cxnSpLocks noChangeShapeType="1"/>
              </p:cNvCxnSpPr>
              <p:nvPr/>
            </p:nvCxnSpPr>
            <p:spPr bwMode="auto">
              <a:xfrm>
                <a:off x="3544" y="11794"/>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87" name="Straight Connector 48"/>
              <p:cNvCxnSpPr>
                <a:cxnSpLocks noChangeShapeType="1"/>
              </p:cNvCxnSpPr>
              <p:nvPr/>
            </p:nvCxnSpPr>
            <p:spPr bwMode="auto">
              <a:xfrm>
                <a:off x="3544" y="12417"/>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88" name="Straight Connector 49"/>
              <p:cNvCxnSpPr>
                <a:cxnSpLocks noChangeShapeType="1"/>
              </p:cNvCxnSpPr>
              <p:nvPr/>
            </p:nvCxnSpPr>
            <p:spPr bwMode="auto">
              <a:xfrm flipV="1">
                <a:off x="5246" y="9375"/>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89" name="Straight Connector 50"/>
              <p:cNvCxnSpPr>
                <a:cxnSpLocks noChangeShapeType="1"/>
              </p:cNvCxnSpPr>
              <p:nvPr/>
            </p:nvCxnSpPr>
            <p:spPr bwMode="auto">
              <a:xfrm flipV="1">
                <a:off x="5246" y="10008"/>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90" name="Straight Connector 51"/>
              <p:cNvCxnSpPr>
                <a:cxnSpLocks noChangeShapeType="1"/>
              </p:cNvCxnSpPr>
              <p:nvPr/>
            </p:nvCxnSpPr>
            <p:spPr bwMode="auto">
              <a:xfrm flipV="1">
                <a:off x="5246" y="10642"/>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91" name="Straight Connector 52"/>
              <p:cNvCxnSpPr>
                <a:cxnSpLocks noChangeShapeType="1"/>
              </p:cNvCxnSpPr>
              <p:nvPr/>
            </p:nvCxnSpPr>
            <p:spPr bwMode="auto">
              <a:xfrm flipV="1">
                <a:off x="5246" y="11202"/>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92" name="Straight Connector 53"/>
              <p:cNvCxnSpPr>
                <a:cxnSpLocks noChangeShapeType="1"/>
              </p:cNvCxnSpPr>
              <p:nvPr/>
            </p:nvCxnSpPr>
            <p:spPr bwMode="auto">
              <a:xfrm flipV="1">
                <a:off x="5246" y="11877"/>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93" name="Straight Connector 54"/>
              <p:cNvCxnSpPr>
                <a:cxnSpLocks noChangeShapeType="1"/>
              </p:cNvCxnSpPr>
              <p:nvPr/>
            </p:nvCxnSpPr>
            <p:spPr bwMode="auto">
              <a:xfrm flipV="1">
                <a:off x="5246" y="12407"/>
                <a:ext cx="4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94" name="Straight Connector 55"/>
              <p:cNvCxnSpPr>
                <a:cxnSpLocks noChangeShapeType="1"/>
              </p:cNvCxnSpPr>
              <p:nvPr/>
            </p:nvCxnSpPr>
            <p:spPr bwMode="auto">
              <a:xfrm>
                <a:off x="6948" y="9676"/>
                <a:ext cx="42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95" name="Straight Connector 56"/>
              <p:cNvCxnSpPr>
                <a:cxnSpLocks noChangeShapeType="1"/>
              </p:cNvCxnSpPr>
              <p:nvPr/>
            </p:nvCxnSpPr>
            <p:spPr bwMode="auto">
              <a:xfrm>
                <a:off x="6948" y="10943"/>
                <a:ext cx="42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96" name="Straight Connector 57"/>
              <p:cNvCxnSpPr>
                <a:cxnSpLocks noChangeShapeType="1"/>
              </p:cNvCxnSpPr>
              <p:nvPr/>
            </p:nvCxnSpPr>
            <p:spPr bwMode="auto">
              <a:xfrm>
                <a:off x="6948" y="12199"/>
                <a:ext cx="42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57350" name="Group 11"/>
            <p:cNvGrpSpPr>
              <a:grpSpLocks/>
            </p:cNvGrpSpPr>
            <p:nvPr/>
          </p:nvGrpSpPr>
          <p:grpSpPr bwMode="auto">
            <a:xfrm>
              <a:off x="2232" y="8502"/>
              <a:ext cx="1333" cy="4165"/>
              <a:chOff x="2232" y="8502"/>
              <a:chExt cx="1333" cy="4165"/>
            </a:xfrm>
          </p:grpSpPr>
          <p:sp>
            <p:nvSpPr>
              <p:cNvPr id="57369" name="Text Box 2"/>
              <p:cNvSpPr txBox="1">
                <a:spLocks noChangeArrowheads="1"/>
              </p:cNvSpPr>
              <p:nvPr/>
            </p:nvSpPr>
            <p:spPr bwMode="auto">
              <a:xfrm>
                <a:off x="2244" y="8502"/>
                <a:ext cx="1321" cy="1319"/>
              </a:xfrm>
              <a:prstGeom prst="rect">
                <a:avLst/>
              </a:prstGeom>
              <a:solidFill>
                <a:schemeClr val="accent4">
                  <a:lumMod val="40000"/>
                  <a:lumOff val="60000"/>
                </a:schemeClr>
              </a:solidFill>
              <a:ln w="9525">
                <a:solidFill>
                  <a:schemeClr val="accent4">
                    <a:lumMod val="40000"/>
                    <a:lumOff val="60000"/>
                  </a:schemeClr>
                </a:solidFill>
                <a:miter lim="800000"/>
                <a:headEnd/>
                <a:tailEnd/>
              </a:ln>
              <a:scene3d>
                <a:camera prst="orthographicFront"/>
                <a:lightRig rig="threePt" dir="t"/>
              </a:scene3d>
              <a:sp3d>
                <a:bevelT w="165100" prst="coolSlant"/>
              </a:sp3d>
              <a:extLst/>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50000"/>
                  </a:lnSpc>
                  <a:spcBef>
                    <a:spcPts val="600"/>
                  </a:spcBef>
                  <a:buClrTx/>
                  <a:buNone/>
                </a:pPr>
                <a:r>
                  <a:rPr lang="en-US" altLang="en-US" sz="2000" b="1" dirty="0" err="1">
                    <a:solidFill>
                      <a:srgbClr val="0033CC"/>
                    </a:solidFill>
                    <a:cs typeface="Times New Roman" panose="02020603050405020304" pitchFamily="18" charset="0"/>
                  </a:rPr>
                  <a:t>Tuyên</a:t>
                </a:r>
                <a:r>
                  <a:rPr lang="en-US" altLang="en-US" sz="2000" b="1" dirty="0">
                    <a:solidFill>
                      <a:srgbClr val="0033CC"/>
                    </a:solidFill>
                    <a:cs typeface="Times New Roman" panose="02020603050405020304" pitchFamily="18" charset="0"/>
                  </a:rPr>
                  <a:t> </a:t>
                </a:r>
                <a:r>
                  <a:rPr lang="en-US" altLang="en-US" sz="2000" b="1" dirty="0" err="1">
                    <a:solidFill>
                      <a:srgbClr val="0033CC"/>
                    </a:solidFill>
                    <a:cs typeface="Times New Roman" panose="02020603050405020304" pitchFamily="18" charset="0"/>
                  </a:rPr>
                  <a:t>bố</a:t>
                </a:r>
                <a:r>
                  <a:rPr lang="en-US" altLang="en-US" sz="2000" b="1" dirty="0">
                    <a:solidFill>
                      <a:srgbClr val="0033CC"/>
                    </a:solidFill>
                    <a:cs typeface="Times New Roman" panose="02020603050405020304" pitchFamily="18" charset="0"/>
                  </a:rPr>
                  <a:t> </a:t>
                </a:r>
                <a:r>
                  <a:rPr lang="en-US" altLang="en-US" sz="2000" b="1" dirty="0" err="1">
                    <a:solidFill>
                      <a:srgbClr val="0033CC"/>
                    </a:solidFill>
                    <a:cs typeface="Times New Roman" panose="02020603050405020304" pitchFamily="18" charset="0"/>
                  </a:rPr>
                  <a:t>về</a:t>
                </a:r>
                <a:r>
                  <a:rPr lang="en-US" altLang="en-US" sz="2000" b="1" dirty="0">
                    <a:solidFill>
                      <a:srgbClr val="0033CC"/>
                    </a:solidFill>
                    <a:cs typeface="Times New Roman" panose="02020603050405020304" pitchFamily="18" charset="0"/>
                  </a:rPr>
                  <a:t> </a:t>
                </a:r>
                <a:r>
                  <a:rPr lang="en-US" altLang="en-US" sz="2000" b="1" dirty="0" err="1">
                    <a:solidFill>
                      <a:srgbClr val="0033CC"/>
                    </a:solidFill>
                    <a:cs typeface="Times New Roman" panose="02020603050405020304" pitchFamily="18" charset="0"/>
                  </a:rPr>
                  <a:t>sứ</a:t>
                </a:r>
                <a:r>
                  <a:rPr lang="en-US" altLang="en-US" sz="2000" b="1" dirty="0">
                    <a:solidFill>
                      <a:srgbClr val="0033CC"/>
                    </a:solidFill>
                    <a:cs typeface="Times New Roman" panose="02020603050405020304" pitchFamily="18" charset="0"/>
                  </a:rPr>
                  <a:t> </a:t>
                </a:r>
                <a:r>
                  <a:rPr lang="en-US" altLang="en-US" sz="2000" b="1" dirty="0" err="1" smtClean="0">
                    <a:solidFill>
                      <a:srgbClr val="0033CC"/>
                    </a:solidFill>
                    <a:cs typeface="Times New Roman" panose="02020603050405020304" pitchFamily="18" charset="0"/>
                  </a:rPr>
                  <a:t>mệnh</a:t>
                </a:r>
                <a:r>
                  <a:rPr lang="en-US" altLang="en-US" sz="2000" b="1" dirty="0" smtClean="0">
                    <a:solidFill>
                      <a:srgbClr val="0033CC"/>
                    </a:solidFill>
                    <a:cs typeface="Times New Roman" panose="02020603050405020304" pitchFamily="18" charset="0"/>
                  </a:rPr>
                  <a:t> </a:t>
                </a:r>
                <a:r>
                  <a:rPr lang="en-US" altLang="en-US" sz="2000" b="1" dirty="0" err="1">
                    <a:solidFill>
                      <a:srgbClr val="0033CC"/>
                    </a:solidFill>
                    <a:cs typeface="Times New Roman" panose="02020603050405020304" pitchFamily="18" charset="0"/>
                  </a:rPr>
                  <a:t>được</a:t>
                </a:r>
                <a:r>
                  <a:rPr lang="en-US" altLang="en-US" sz="2000" b="1" dirty="0">
                    <a:solidFill>
                      <a:srgbClr val="0033CC"/>
                    </a:solidFill>
                    <a:cs typeface="Times New Roman" panose="02020603050405020304" pitchFamily="18" charset="0"/>
                  </a:rPr>
                  <a:t> </a:t>
                </a:r>
                <a:r>
                  <a:rPr lang="en-US" altLang="en-US" sz="2000" b="1" dirty="0" err="1" smtClean="0">
                    <a:solidFill>
                      <a:srgbClr val="0033CC"/>
                    </a:solidFill>
                    <a:cs typeface="Times New Roman" panose="02020603050405020304" pitchFamily="18" charset="0"/>
                  </a:rPr>
                  <a:t>thực</a:t>
                </a:r>
                <a:r>
                  <a:rPr lang="en-US" altLang="en-US" sz="2000" b="1" dirty="0" smtClean="0">
                    <a:solidFill>
                      <a:srgbClr val="0033CC"/>
                    </a:solidFill>
                    <a:cs typeface="Times New Roman" panose="02020603050405020304" pitchFamily="18" charset="0"/>
                  </a:rPr>
                  <a:t> </a:t>
                </a:r>
                <a:r>
                  <a:rPr lang="en-US" altLang="en-US" sz="2000" b="1" dirty="0" err="1" smtClean="0">
                    <a:solidFill>
                      <a:srgbClr val="0033CC"/>
                    </a:solidFill>
                    <a:cs typeface="Times New Roman" panose="02020603050405020304" pitchFamily="18" charset="0"/>
                  </a:rPr>
                  <a:t>hiện</a:t>
                </a:r>
                <a:endParaRPr lang="en-US" altLang="en-US" sz="2000" b="1" dirty="0">
                  <a:solidFill>
                    <a:srgbClr val="0033CC"/>
                  </a:solidFill>
                  <a:cs typeface="Times New Roman" panose="02020603050405020304" pitchFamily="18" charset="0"/>
                </a:endParaRPr>
              </a:p>
            </p:txBody>
          </p:sp>
          <p:sp>
            <p:nvSpPr>
              <p:cNvPr id="57370" name="Text Box 2"/>
              <p:cNvSpPr txBox="1">
                <a:spLocks noChangeArrowheads="1"/>
              </p:cNvSpPr>
              <p:nvPr/>
            </p:nvSpPr>
            <p:spPr bwMode="auto">
              <a:xfrm>
                <a:off x="2232" y="9868"/>
                <a:ext cx="1312" cy="1277"/>
              </a:xfrm>
              <a:prstGeom prst="rect">
                <a:avLst/>
              </a:prstGeom>
              <a:solidFill>
                <a:schemeClr val="accent4">
                  <a:lumMod val="40000"/>
                  <a:lumOff val="60000"/>
                </a:schemeClr>
              </a:solidFill>
              <a:ln w="9525">
                <a:solidFill>
                  <a:schemeClr val="accent4">
                    <a:lumMod val="40000"/>
                    <a:lumOff val="60000"/>
                  </a:schemeClr>
                </a:solidFill>
                <a:miter lim="800000"/>
                <a:headEnd/>
                <a:tailEnd/>
              </a:ln>
              <a:scene3d>
                <a:camera prst="orthographicFront"/>
                <a:lightRig rig="threePt" dir="t"/>
              </a:scene3d>
              <a:sp3d>
                <a:bevelT w="165100" prst="coolSlant"/>
              </a:sp3d>
              <a:extLst/>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2000" b="1" dirty="0" err="1">
                    <a:solidFill>
                      <a:srgbClr val="0033CC"/>
                    </a:solidFill>
                    <a:cs typeface="Times New Roman" panose="02020603050405020304" pitchFamily="18" charset="0"/>
                  </a:rPr>
                  <a:t>Mục</a:t>
                </a:r>
                <a:r>
                  <a:rPr lang="en-US" altLang="en-US" sz="2000" b="1" dirty="0">
                    <a:solidFill>
                      <a:srgbClr val="0033CC"/>
                    </a:solidFill>
                    <a:cs typeface="Times New Roman" panose="02020603050405020304" pitchFamily="18" charset="0"/>
                  </a:rPr>
                  <a:t> </a:t>
                </a:r>
                <a:r>
                  <a:rPr lang="en-US" altLang="en-US" sz="2000" b="1" dirty="0" err="1">
                    <a:solidFill>
                      <a:srgbClr val="0033CC"/>
                    </a:solidFill>
                    <a:cs typeface="Times New Roman" panose="02020603050405020304" pitchFamily="18" charset="0"/>
                  </a:rPr>
                  <a:t>đích</a:t>
                </a:r>
                <a:r>
                  <a:rPr lang="en-US" altLang="en-US" sz="2000" b="1" dirty="0">
                    <a:solidFill>
                      <a:srgbClr val="0033CC"/>
                    </a:solidFill>
                    <a:cs typeface="Times New Roman" panose="02020603050405020304" pitchFamily="18" charset="0"/>
                  </a:rPr>
                  <a:t> </a:t>
                </a:r>
                <a:endParaRPr lang="en-US" altLang="en-US" sz="2000" b="1" dirty="0" smtClean="0">
                  <a:solidFill>
                    <a:srgbClr val="0033CC"/>
                  </a:solidFill>
                  <a:cs typeface="Times New Roman" panose="02020603050405020304" pitchFamily="18" charset="0"/>
                </a:endParaRPr>
              </a:p>
              <a:p>
                <a:pPr algn="ctr">
                  <a:spcBef>
                    <a:spcPts val="600"/>
                  </a:spcBef>
                  <a:buClrTx/>
                  <a:buNone/>
                </a:pPr>
                <a:r>
                  <a:rPr lang="en-US" altLang="en-US" sz="2000" b="1" dirty="0" err="1" smtClean="0">
                    <a:solidFill>
                      <a:srgbClr val="0033CC"/>
                    </a:solidFill>
                    <a:cs typeface="Times New Roman" panose="02020603050405020304" pitchFamily="18" charset="0"/>
                  </a:rPr>
                  <a:t>và</a:t>
                </a:r>
                <a:endParaRPr lang="en-US" altLang="en-US" sz="2000" b="1" dirty="0">
                  <a:solidFill>
                    <a:srgbClr val="0033CC"/>
                  </a:solidFill>
                  <a:cs typeface="Times New Roman" panose="02020603050405020304" pitchFamily="18" charset="0"/>
                </a:endParaRPr>
              </a:p>
              <a:p>
                <a:pPr algn="ctr">
                  <a:spcBef>
                    <a:spcPts val="600"/>
                  </a:spcBef>
                  <a:buClrTx/>
                  <a:buNone/>
                </a:pPr>
                <a:r>
                  <a:rPr lang="en-US" altLang="en-US" sz="2000" b="1" dirty="0" err="1">
                    <a:solidFill>
                      <a:srgbClr val="0033CC"/>
                    </a:solidFill>
                    <a:cs typeface="Times New Roman" panose="02020603050405020304" pitchFamily="18" charset="0"/>
                  </a:rPr>
                  <a:t>mục</a:t>
                </a:r>
                <a:r>
                  <a:rPr lang="en-US" altLang="en-US" sz="2000" b="1" dirty="0">
                    <a:solidFill>
                      <a:srgbClr val="0033CC"/>
                    </a:solidFill>
                    <a:cs typeface="Times New Roman" panose="02020603050405020304" pitchFamily="18" charset="0"/>
                  </a:rPr>
                  <a:t> </a:t>
                </a:r>
                <a:r>
                  <a:rPr lang="en-US" altLang="en-US" sz="2000" b="1" dirty="0" err="1">
                    <a:solidFill>
                      <a:srgbClr val="0033CC"/>
                    </a:solidFill>
                    <a:cs typeface="Times New Roman" panose="02020603050405020304" pitchFamily="18" charset="0"/>
                  </a:rPr>
                  <a:t>tiêu</a:t>
                </a:r>
                <a:endParaRPr lang="en-US" altLang="en-US" sz="2000" b="1" dirty="0">
                  <a:solidFill>
                    <a:srgbClr val="0033CC"/>
                  </a:solidFill>
                  <a:cs typeface="Times New Roman" panose="02020603050405020304" pitchFamily="18" charset="0"/>
                </a:endParaRPr>
              </a:p>
            </p:txBody>
          </p:sp>
          <p:sp>
            <p:nvSpPr>
              <p:cNvPr id="56348" name="Text Box 2"/>
              <p:cNvSpPr txBox="1">
                <a:spLocks noChangeArrowheads="1"/>
              </p:cNvSpPr>
              <p:nvPr/>
            </p:nvSpPr>
            <p:spPr bwMode="auto">
              <a:xfrm>
                <a:off x="2232" y="11169"/>
                <a:ext cx="1312" cy="1498"/>
              </a:xfrm>
              <a:prstGeom prst="rect">
                <a:avLst/>
              </a:prstGeom>
              <a:solidFill>
                <a:schemeClr val="accent4">
                  <a:lumMod val="40000"/>
                  <a:lumOff val="60000"/>
                </a:schemeClr>
              </a:solidFill>
              <a:ln w="9525">
                <a:solidFill>
                  <a:schemeClr val="accent4">
                    <a:lumMod val="40000"/>
                    <a:lumOff val="60000"/>
                  </a:schemeClr>
                </a:solidFill>
                <a:miter lim="800000"/>
                <a:headEnd/>
                <a:tailEnd/>
              </a:ln>
              <a:scene3d>
                <a:camera prst="orthographicFront"/>
                <a:lightRig rig="threePt" dir="t"/>
              </a:scene3d>
              <a:sp3d>
                <a:bevelT w="165100" prst="coolSlant"/>
              </a:sp3d>
              <a:extLst/>
            </p:spPr>
            <p:txBody>
              <a:bodyPr lIns="3600" tIns="3600" rIns="3600" bIns="3600" anchor="ctr"/>
              <a:lstStyle>
                <a:lvl1pPr indent="4318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indent="52388" algn="ctr">
                  <a:spcBef>
                    <a:spcPts val="600"/>
                  </a:spcBef>
                  <a:buClrTx/>
                  <a:buNone/>
                  <a:defRPr/>
                </a:pPr>
                <a:r>
                  <a:rPr lang="en-US" altLang="en-US" sz="2000" b="1" dirty="0" err="1" smtClean="0">
                    <a:solidFill>
                      <a:srgbClr val="0033CC"/>
                    </a:solidFill>
                    <a:cs typeface="Times New Roman" panose="02020603050405020304" pitchFamily="18" charset="0"/>
                  </a:rPr>
                  <a:t>Sản</a:t>
                </a:r>
                <a:r>
                  <a:rPr lang="en-US" altLang="en-US" sz="2000" b="1" dirty="0" smtClean="0">
                    <a:solidFill>
                      <a:srgbClr val="0033CC"/>
                    </a:solidFill>
                    <a:cs typeface="Times New Roman" panose="02020603050405020304" pitchFamily="18" charset="0"/>
                  </a:rPr>
                  <a:t> </a:t>
                </a:r>
                <a:r>
                  <a:rPr lang="en-US" altLang="en-US" sz="2000" b="1" dirty="0" err="1">
                    <a:solidFill>
                      <a:srgbClr val="0033CC"/>
                    </a:solidFill>
                    <a:cs typeface="Times New Roman" panose="02020603050405020304" pitchFamily="18" charset="0"/>
                  </a:rPr>
                  <a:t>phẩm</a:t>
                </a:r>
                <a:endParaRPr lang="en-US" altLang="en-US" sz="2000" b="1" dirty="0">
                  <a:solidFill>
                    <a:srgbClr val="0033CC"/>
                  </a:solidFill>
                  <a:cs typeface="Times New Roman" panose="02020603050405020304" pitchFamily="18" charset="0"/>
                </a:endParaRPr>
              </a:p>
              <a:p>
                <a:pPr indent="52388" algn="ctr">
                  <a:spcBef>
                    <a:spcPts val="600"/>
                  </a:spcBef>
                  <a:buClrTx/>
                  <a:buNone/>
                  <a:defRPr/>
                </a:pPr>
                <a:r>
                  <a:rPr lang="en-US" altLang="en-US" sz="2000" b="1" dirty="0">
                    <a:solidFill>
                      <a:srgbClr val="0033CC"/>
                    </a:solidFill>
                    <a:cs typeface="Times New Roman" panose="02020603050405020304" pitchFamily="18" charset="0"/>
                  </a:rPr>
                  <a:t> </a:t>
                </a:r>
                <a:r>
                  <a:rPr lang="en-US" altLang="en-US" sz="2000" b="1" dirty="0" err="1">
                    <a:solidFill>
                      <a:srgbClr val="0033CC"/>
                    </a:solidFill>
                    <a:cs typeface="Times New Roman" panose="02020603050405020304" pitchFamily="18" charset="0"/>
                  </a:rPr>
                  <a:t>đầu</a:t>
                </a:r>
                <a:r>
                  <a:rPr lang="en-US" altLang="en-US" sz="2000" b="1" dirty="0">
                    <a:solidFill>
                      <a:srgbClr val="0033CC"/>
                    </a:solidFill>
                    <a:cs typeface="Times New Roman" panose="02020603050405020304" pitchFamily="18" charset="0"/>
                  </a:rPr>
                  <a:t> </a:t>
                </a:r>
                <a:r>
                  <a:rPr lang="en-US" altLang="en-US" sz="2000" b="1" dirty="0" err="1">
                    <a:solidFill>
                      <a:srgbClr val="0033CC"/>
                    </a:solidFill>
                    <a:cs typeface="Times New Roman" panose="02020603050405020304" pitchFamily="18" charset="0"/>
                  </a:rPr>
                  <a:t>ra</a:t>
                </a:r>
                <a:endParaRPr lang="en-US" altLang="en-US" sz="2000" b="1" dirty="0">
                  <a:solidFill>
                    <a:srgbClr val="0033CC"/>
                  </a:solidFill>
                  <a:cs typeface="Times New Roman" panose="02020603050405020304" pitchFamily="18" charset="0"/>
                </a:endParaRPr>
              </a:p>
            </p:txBody>
          </p:sp>
        </p:grpSp>
        <p:grpSp>
          <p:nvGrpSpPr>
            <p:cNvPr id="57351" name="Group 12"/>
            <p:cNvGrpSpPr>
              <a:grpSpLocks/>
            </p:cNvGrpSpPr>
            <p:nvPr/>
          </p:nvGrpSpPr>
          <p:grpSpPr bwMode="auto">
            <a:xfrm>
              <a:off x="3989" y="8513"/>
              <a:ext cx="1257" cy="4102"/>
              <a:chOff x="3989" y="8513"/>
              <a:chExt cx="1257" cy="4102"/>
            </a:xfrm>
          </p:grpSpPr>
          <p:sp>
            <p:nvSpPr>
              <p:cNvPr id="24" name="Text Box 2"/>
              <p:cNvSpPr txBox="1">
                <a:spLocks noChangeArrowheads="1"/>
              </p:cNvSpPr>
              <p:nvPr/>
            </p:nvSpPr>
            <p:spPr bwMode="auto">
              <a:xfrm>
                <a:off x="3987" y="8513"/>
                <a:ext cx="1257" cy="405"/>
              </a:xfrm>
              <a:prstGeom prst="rect">
                <a:avLst/>
              </a:prstGeom>
              <a:solidFill>
                <a:schemeClr val="accent3">
                  <a:lumMod val="20000"/>
                  <a:lumOff val="80000"/>
                </a:schemeClr>
              </a:solidFill>
              <a:ln w="9525">
                <a:solidFill>
                  <a:srgbClr val="000000"/>
                </a:solidFill>
                <a:miter lim="800000"/>
                <a:headEnd/>
                <a:tailEnd/>
              </a:ln>
            </p:spPr>
            <p:txBody>
              <a:bodyPr lIns="3600" tIns="3600" rIns="3600" bIns="3600" anchor="ctr"/>
              <a:lstStyle>
                <a:lvl1pPr indent="52388">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ts val="600"/>
                  </a:spcBef>
                  <a:defRPr/>
                </a:pPr>
                <a:r>
                  <a:rPr lang="en-US" altLang="en-US" sz="1600" b="1" dirty="0" err="1">
                    <a:solidFill>
                      <a:srgbClr val="0033CC"/>
                    </a:solidFill>
                    <a:cs typeface="Times New Roman" panose="02020603050405020304" pitchFamily="18" charset="0"/>
                  </a:rPr>
                  <a:t>Đầu</a:t>
                </a:r>
                <a:r>
                  <a:rPr lang="en-US" altLang="en-US" sz="1600" b="1" dirty="0">
                    <a:solidFill>
                      <a:srgbClr val="0033CC"/>
                    </a:solidFill>
                    <a:cs typeface="Times New Roman" panose="02020603050405020304" pitchFamily="18" charset="0"/>
                  </a:rPr>
                  <a:t> </a:t>
                </a:r>
                <a:r>
                  <a:rPr lang="en-US" altLang="en-US" sz="1600" b="1" dirty="0" err="1">
                    <a:solidFill>
                      <a:srgbClr val="0033CC"/>
                    </a:solidFill>
                    <a:cs typeface="Times New Roman" panose="02020603050405020304" pitchFamily="18" charset="0"/>
                  </a:rPr>
                  <a:t>vào</a:t>
                </a:r>
                <a:endParaRPr lang="en-US" altLang="en-US" sz="1600" b="1" dirty="0">
                  <a:solidFill>
                    <a:srgbClr val="0033CC"/>
                  </a:solidFill>
                  <a:cs typeface="Times New Roman" panose="02020603050405020304" pitchFamily="18" charset="0"/>
                </a:endParaRPr>
              </a:p>
            </p:txBody>
          </p:sp>
          <p:sp>
            <p:nvSpPr>
              <p:cNvPr id="57363" name="Text Box 2"/>
              <p:cNvSpPr txBox="1">
                <a:spLocks noChangeArrowheads="1"/>
              </p:cNvSpPr>
              <p:nvPr/>
            </p:nvSpPr>
            <p:spPr bwMode="auto">
              <a:xfrm>
                <a:off x="3990" y="9167"/>
                <a:ext cx="1256" cy="405"/>
              </a:xfrm>
              <a:prstGeom prst="rect">
                <a:avLst/>
              </a:prstGeom>
              <a:solidFill>
                <a:srgbClr val="FFFFFF"/>
              </a:solidFill>
              <a:ln w="9525">
                <a:solidFill>
                  <a:srgbClr val="000000"/>
                </a:solidFill>
                <a:miter lim="800000"/>
                <a:headEnd/>
                <a:tailEnd/>
              </a:ln>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dirty="0" err="1">
                    <a:cs typeface="Times New Roman" panose="02020603050405020304" pitchFamily="18" charset="0"/>
                  </a:rPr>
                  <a:t>Quản</a:t>
                </a:r>
                <a:r>
                  <a:rPr lang="en-US" altLang="en-US" sz="1600" b="1" dirty="0">
                    <a:cs typeface="Times New Roman" panose="02020603050405020304" pitchFamily="18" charset="0"/>
                  </a:rPr>
                  <a:t> </a:t>
                </a:r>
                <a:r>
                  <a:rPr lang="en-US" altLang="en-US" sz="1600" b="1" dirty="0" err="1">
                    <a:cs typeface="Times New Roman" panose="02020603050405020304" pitchFamily="18" charset="0"/>
                  </a:rPr>
                  <a:t>lý</a:t>
                </a:r>
                <a:endParaRPr lang="en-US" altLang="en-US" sz="1600" b="1" dirty="0">
                  <a:cs typeface="Times New Roman" panose="02020603050405020304" pitchFamily="18" charset="0"/>
                </a:endParaRPr>
              </a:p>
            </p:txBody>
          </p:sp>
          <p:sp>
            <p:nvSpPr>
              <p:cNvPr id="26" name="Text Box 2"/>
              <p:cNvSpPr txBox="1">
                <a:spLocks noChangeArrowheads="1"/>
              </p:cNvSpPr>
              <p:nvPr/>
            </p:nvSpPr>
            <p:spPr bwMode="auto">
              <a:xfrm>
                <a:off x="3987" y="9821"/>
                <a:ext cx="1257" cy="406"/>
              </a:xfrm>
              <a:prstGeom prst="rect">
                <a:avLst/>
              </a:prstGeom>
              <a:solidFill>
                <a:srgbClr val="FFFFFF"/>
              </a:solidFill>
              <a:ln w="9525">
                <a:solidFill>
                  <a:srgbClr val="000000"/>
                </a:solidFill>
                <a:miter lim="800000"/>
                <a:headEnd/>
                <a:tailEnd/>
              </a:ln>
            </p:spPr>
            <p:txBody>
              <a:bodyPr lIns="3600" tIns="3600" rIns="3600" bIns="3600" anchor="ctr" upright="1"/>
              <a:lstStyle/>
              <a:p>
                <a:pPr algn="ctr">
                  <a:spcBef>
                    <a:spcPts val="600"/>
                  </a:spcBef>
                  <a:defRPr/>
                </a:pPr>
                <a:r>
                  <a:rPr lang="en-US" sz="1600" b="1" dirty="0" err="1">
                    <a:ea typeface="Times New Roman" panose="02020603050405020304" pitchFamily="18" charset="0"/>
                  </a:rPr>
                  <a:t>Chính</a:t>
                </a:r>
                <a:r>
                  <a:rPr lang="en-US" sz="1600" b="1" dirty="0">
                    <a:ea typeface="Times New Roman" panose="02020603050405020304" pitchFamily="18" charset="0"/>
                  </a:rPr>
                  <a:t> </a:t>
                </a:r>
                <a:r>
                  <a:rPr lang="en-US" sz="1600" b="1" dirty="0" err="1">
                    <a:ea typeface="Times New Roman" panose="02020603050405020304" pitchFamily="18" charset="0"/>
                  </a:rPr>
                  <a:t>sách</a:t>
                </a:r>
                <a:endParaRPr lang="en-US" sz="1600" b="1" dirty="0">
                  <a:ea typeface="Times New Roman" panose="02020603050405020304" pitchFamily="18" charset="0"/>
                </a:endParaRPr>
              </a:p>
            </p:txBody>
          </p:sp>
          <p:sp>
            <p:nvSpPr>
              <p:cNvPr id="57365" name="Text Box 2"/>
              <p:cNvSpPr txBox="1">
                <a:spLocks noChangeArrowheads="1"/>
              </p:cNvSpPr>
              <p:nvPr/>
            </p:nvSpPr>
            <p:spPr bwMode="auto">
              <a:xfrm>
                <a:off x="3991" y="10424"/>
                <a:ext cx="1255" cy="405"/>
              </a:xfrm>
              <a:prstGeom prst="rect">
                <a:avLst/>
              </a:prstGeom>
              <a:solidFill>
                <a:srgbClr val="FFFFFF"/>
              </a:solidFill>
              <a:ln w="9525">
                <a:solidFill>
                  <a:srgbClr val="000000"/>
                </a:solidFill>
                <a:miter lim="800000"/>
                <a:headEnd/>
                <a:tailEnd/>
              </a:ln>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a:latin typeface="Times New Roman" panose="02020603050405020304" pitchFamily="18" charset="0"/>
                    <a:cs typeface="Times New Roman" panose="02020603050405020304" pitchFamily="18" charset="0"/>
                  </a:rPr>
                  <a:t>Đội ngũ</a:t>
                </a:r>
              </a:p>
            </p:txBody>
          </p:sp>
          <p:sp>
            <p:nvSpPr>
              <p:cNvPr id="57366" name="Text Box 2"/>
              <p:cNvSpPr txBox="1">
                <a:spLocks noChangeArrowheads="1"/>
              </p:cNvSpPr>
              <p:nvPr/>
            </p:nvSpPr>
            <p:spPr bwMode="auto">
              <a:xfrm>
                <a:off x="3990" y="11015"/>
                <a:ext cx="1256" cy="406"/>
              </a:xfrm>
              <a:prstGeom prst="rect">
                <a:avLst/>
              </a:prstGeom>
              <a:solidFill>
                <a:srgbClr val="FFFFFF"/>
              </a:solidFill>
              <a:ln w="9525">
                <a:solidFill>
                  <a:srgbClr val="000000"/>
                </a:solidFill>
                <a:miter lim="800000"/>
                <a:headEnd/>
                <a:tailEnd/>
              </a:ln>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a:cs typeface="Times New Roman" panose="02020603050405020304" pitchFamily="18" charset="0"/>
                  </a:rPr>
                  <a:t>Người học</a:t>
                </a:r>
              </a:p>
            </p:txBody>
          </p:sp>
          <p:sp>
            <p:nvSpPr>
              <p:cNvPr id="57367" name="Text Box 2"/>
              <p:cNvSpPr txBox="1">
                <a:spLocks noChangeArrowheads="1"/>
              </p:cNvSpPr>
              <p:nvPr/>
            </p:nvSpPr>
            <p:spPr bwMode="auto">
              <a:xfrm>
                <a:off x="3990" y="11619"/>
                <a:ext cx="1256" cy="405"/>
              </a:xfrm>
              <a:prstGeom prst="rect">
                <a:avLst/>
              </a:prstGeom>
              <a:solidFill>
                <a:srgbClr val="FFFFFF"/>
              </a:solidFill>
              <a:ln w="9525">
                <a:solidFill>
                  <a:srgbClr val="000000"/>
                </a:solidFill>
                <a:miter lim="800000"/>
                <a:headEnd/>
                <a:tailEnd/>
              </a:ln>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a:cs typeface="Times New Roman" panose="02020603050405020304" pitchFamily="18" charset="0"/>
                  </a:rPr>
                  <a:t>Ngân quỹ</a:t>
                </a:r>
              </a:p>
            </p:txBody>
          </p:sp>
          <p:sp>
            <p:nvSpPr>
              <p:cNvPr id="30" name="Text Box 2"/>
              <p:cNvSpPr txBox="1">
                <a:spLocks noChangeArrowheads="1"/>
              </p:cNvSpPr>
              <p:nvPr/>
            </p:nvSpPr>
            <p:spPr bwMode="auto">
              <a:xfrm>
                <a:off x="3987" y="12210"/>
                <a:ext cx="1257" cy="405"/>
              </a:xfrm>
              <a:prstGeom prst="rect">
                <a:avLst/>
              </a:prstGeom>
              <a:solidFill>
                <a:srgbClr val="FFFFFF"/>
              </a:solidFill>
              <a:ln w="9525">
                <a:solidFill>
                  <a:srgbClr val="000000"/>
                </a:solidFill>
                <a:miter lim="800000"/>
                <a:headEnd/>
                <a:tailEnd/>
              </a:ln>
            </p:spPr>
            <p:txBody>
              <a:bodyPr lIns="3600" tIns="3600" rIns="3600" bIns="3600" anchor="ctr" upright="1"/>
              <a:lstStyle/>
              <a:p>
                <a:pPr algn="ctr">
                  <a:spcBef>
                    <a:spcPts val="600"/>
                  </a:spcBef>
                  <a:defRPr/>
                </a:pPr>
                <a:r>
                  <a:rPr lang="en-US" sz="1600" b="1" dirty="0">
                    <a:ea typeface="Times New Roman" panose="02020603050405020304" pitchFamily="18" charset="0"/>
                  </a:rPr>
                  <a:t>CSVC</a:t>
                </a:r>
              </a:p>
            </p:txBody>
          </p:sp>
        </p:grpSp>
        <p:grpSp>
          <p:nvGrpSpPr>
            <p:cNvPr id="57352" name="Group 13"/>
            <p:cNvGrpSpPr>
              <a:grpSpLocks/>
            </p:cNvGrpSpPr>
            <p:nvPr/>
          </p:nvGrpSpPr>
          <p:grpSpPr bwMode="auto">
            <a:xfrm>
              <a:off x="5694" y="8502"/>
              <a:ext cx="1254" cy="4164"/>
              <a:chOff x="5694" y="8502"/>
              <a:chExt cx="1254" cy="4164"/>
            </a:xfrm>
          </p:grpSpPr>
          <p:sp>
            <p:nvSpPr>
              <p:cNvPr id="20" name="Text Box 2"/>
              <p:cNvSpPr txBox="1">
                <a:spLocks noChangeArrowheads="1"/>
              </p:cNvSpPr>
              <p:nvPr/>
            </p:nvSpPr>
            <p:spPr bwMode="auto">
              <a:xfrm>
                <a:off x="5695" y="8502"/>
                <a:ext cx="1253" cy="405"/>
              </a:xfrm>
              <a:prstGeom prst="rect">
                <a:avLst/>
              </a:prstGeom>
              <a:solidFill>
                <a:schemeClr val="accent3">
                  <a:lumMod val="20000"/>
                  <a:lumOff val="80000"/>
                </a:schemeClr>
              </a:solidFill>
              <a:ln w="9525">
                <a:solidFill>
                  <a:srgbClr val="000000"/>
                </a:solidFill>
                <a:miter lim="800000"/>
                <a:headEnd/>
                <a:tailEnd/>
              </a:ln>
            </p:spPr>
            <p:txBody>
              <a:bodyPr lIns="3600" tIns="3600" rIns="3600" bIns="3600" upright="1"/>
              <a:lstStyle/>
              <a:p>
                <a:pPr algn="ctr">
                  <a:lnSpc>
                    <a:spcPct val="200000"/>
                  </a:lnSpc>
                  <a:spcBef>
                    <a:spcPts val="1200"/>
                  </a:spcBef>
                  <a:defRPr/>
                </a:pPr>
                <a:r>
                  <a:rPr lang="en-US" sz="1600" b="1" dirty="0" err="1" smtClean="0">
                    <a:solidFill>
                      <a:srgbClr val="0033CC"/>
                    </a:solidFill>
                    <a:ea typeface="Times New Roman" panose="02020603050405020304" pitchFamily="18" charset="0"/>
                  </a:rPr>
                  <a:t>Quá</a:t>
                </a:r>
                <a:r>
                  <a:rPr lang="en-US" sz="1600" b="1" dirty="0" smtClean="0">
                    <a:solidFill>
                      <a:srgbClr val="0033CC"/>
                    </a:solidFill>
                    <a:ea typeface="Times New Roman" panose="02020603050405020304" pitchFamily="18" charset="0"/>
                  </a:rPr>
                  <a:t> </a:t>
                </a:r>
                <a:r>
                  <a:rPr lang="en-US" sz="1600" b="1" dirty="0" err="1">
                    <a:solidFill>
                      <a:srgbClr val="0033CC"/>
                    </a:solidFill>
                    <a:ea typeface="Times New Roman" panose="02020603050405020304" pitchFamily="18" charset="0"/>
                  </a:rPr>
                  <a:t>trình</a:t>
                </a:r>
                <a:endParaRPr lang="en-US" sz="1600" b="1" dirty="0">
                  <a:solidFill>
                    <a:srgbClr val="0033CC"/>
                  </a:solidFill>
                  <a:ea typeface="Times New Roman" panose="02020603050405020304" pitchFamily="18" charset="0"/>
                </a:endParaRPr>
              </a:p>
            </p:txBody>
          </p:sp>
          <p:sp>
            <p:nvSpPr>
              <p:cNvPr id="57359" name="Text Box 2"/>
              <p:cNvSpPr txBox="1">
                <a:spLocks noChangeArrowheads="1"/>
              </p:cNvSpPr>
              <p:nvPr/>
            </p:nvSpPr>
            <p:spPr bwMode="auto">
              <a:xfrm>
                <a:off x="5694" y="9167"/>
                <a:ext cx="1254" cy="1059"/>
              </a:xfrm>
              <a:prstGeom prst="rect">
                <a:avLst/>
              </a:prstGeom>
              <a:solidFill>
                <a:srgbClr val="FFFFFF"/>
              </a:solidFill>
              <a:ln w="9525">
                <a:solidFill>
                  <a:srgbClr val="000000"/>
                </a:solidFill>
                <a:miter lim="800000"/>
                <a:headEnd/>
                <a:tailEnd/>
              </a:ln>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dirty="0" err="1">
                    <a:cs typeface="Times New Roman" panose="02020603050405020304" pitchFamily="18" charset="0"/>
                  </a:rPr>
                  <a:t>Các</a:t>
                </a:r>
                <a:r>
                  <a:rPr lang="en-US" altLang="en-US" sz="1600" b="1" dirty="0">
                    <a:cs typeface="Times New Roman" panose="02020603050405020304" pitchFamily="18" charset="0"/>
                  </a:rPr>
                  <a:t> </a:t>
                </a:r>
                <a:r>
                  <a:rPr lang="en-US" altLang="en-US" sz="1600" b="1" dirty="0" err="1">
                    <a:cs typeface="Times New Roman" panose="02020603050405020304" pitchFamily="18" charset="0"/>
                  </a:rPr>
                  <a:t>chương</a:t>
                </a:r>
                <a:r>
                  <a:rPr lang="en-US" altLang="en-US" sz="1600" b="1" dirty="0">
                    <a:cs typeface="Times New Roman" panose="02020603050405020304" pitchFamily="18" charset="0"/>
                  </a:rPr>
                  <a:t> </a:t>
                </a:r>
                <a:r>
                  <a:rPr lang="en-US" altLang="en-US" sz="1600" b="1" dirty="0" err="1">
                    <a:cs typeface="Times New Roman" panose="02020603050405020304" pitchFamily="18" charset="0"/>
                  </a:rPr>
                  <a:t>trình</a:t>
                </a:r>
                <a:r>
                  <a:rPr lang="en-US" altLang="en-US" sz="1600" b="1" dirty="0">
                    <a:cs typeface="Times New Roman" panose="02020603050405020304" pitchFamily="18" charset="0"/>
                  </a:rPr>
                  <a:t> </a:t>
                </a:r>
              </a:p>
              <a:p>
                <a:pPr algn="ctr">
                  <a:spcBef>
                    <a:spcPts val="600"/>
                  </a:spcBef>
                  <a:buClrTx/>
                  <a:buNone/>
                </a:pPr>
                <a:r>
                  <a:rPr lang="en-US" altLang="en-US" sz="1600" b="1" dirty="0" err="1">
                    <a:cs typeface="Times New Roman" panose="02020603050405020304" pitchFamily="18" charset="0"/>
                  </a:rPr>
                  <a:t>đào</a:t>
                </a:r>
                <a:r>
                  <a:rPr lang="en-US" altLang="en-US" sz="1600" b="1" dirty="0">
                    <a:cs typeface="Times New Roman" panose="02020603050405020304" pitchFamily="18" charset="0"/>
                  </a:rPr>
                  <a:t> </a:t>
                </a:r>
                <a:r>
                  <a:rPr lang="en-US" altLang="en-US" sz="1600" b="1" dirty="0" err="1">
                    <a:cs typeface="Times New Roman" panose="02020603050405020304" pitchFamily="18" charset="0"/>
                  </a:rPr>
                  <a:t>tạo</a:t>
                </a:r>
                <a:endParaRPr lang="en-US" altLang="en-US" sz="1600" b="1" dirty="0">
                  <a:cs typeface="Times New Roman" panose="02020603050405020304" pitchFamily="18" charset="0"/>
                </a:endParaRPr>
              </a:p>
            </p:txBody>
          </p:sp>
          <p:sp>
            <p:nvSpPr>
              <p:cNvPr id="57360" name="Text Box 2"/>
              <p:cNvSpPr txBox="1">
                <a:spLocks noChangeArrowheads="1"/>
              </p:cNvSpPr>
              <p:nvPr/>
            </p:nvSpPr>
            <p:spPr bwMode="auto">
              <a:xfrm>
                <a:off x="5694" y="10476"/>
                <a:ext cx="1254" cy="944"/>
              </a:xfrm>
              <a:prstGeom prst="rect">
                <a:avLst/>
              </a:prstGeom>
              <a:solidFill>
                <a:srgbClr val="FFFFFF"/>
              </a:solidFill>
              <a:ln w="9525">
                <a:solidFill>
                  <a:srgbClr val="000000"/>
                </a:solidFill>
                <a:miter lim="800000"/>
                <a:headEnd/>
                <a:tailEnd/>
              </a:ln>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a:cs typeface="Times New Roman" panose="02020603050405020304" pitchFamily="18" charset="0"/>
                  </a:rPr>
                  <a:t>Các dự án</a:t>
                </a:r>
              </a:p>
              <a:p>
                <a:pPr algn="ctr">
                  <a:spcBef>
                    <a:spcPts val="600"/>
                  </a:spcBef>
                  <a:buClrTx/>
                  <a:buNone/>
                </a:pPr>
                <a:r>
                  <a:rPr lang="en-US" altLang="en-US" sz="1600" b="1">
                    <a:cs typeface="Times New Roman" panose="02020603050405020304" pitchFamily="18" charset="0"/>
                  </a:rPr>
                  <a:t> nghiên cứu</a:t>
                </a:r>
              </a:p>
            </p:txBody>
          </p:sp>
          <p:sp>
            <p:nvSpPr>
              <p:cNvPr id="57361" name="Text Box 2"/>
              <p:cNvSpPr txBox="1">
                <a:spLocks noChangeArrowheads="1"/>
              </p:cNvSpPr>
              <p:nvPr/>
            </p:nvSpPr>
            <p:spPr bwMode="auto">
              <a:xfrm>
                <a:off x="5694" y="11691"/>
                <a:ext cx="1254" cy="975"/>
              </a:xfrm>
              <a:prstGeom prst="rect">
                <a:avLst/>
              </a:prstGeom>
              <a:solidFill>
                <a:srgbClr val="FFFFFF"/>
              </a:solidFill>
              <a:ln w="9525">
                <a:solidFill>
                  <a:srgbClr val="000000"/>
                </a:solidFill>
                <a:miter lim="800000"/>
                <a:headEnd/>
                <a:tailEnd/>
              </a:ln>
            </p:spPr>
            <p:txBody>
              <a:bodyPr lIns="3600" tIns="3600" rIns="3600" bIns="3600" anchor="ctr"/>
              <a:lstStyle>
                <a:lvl1pPr indent="52388">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a:cs typeface="Times New Roman" panose="02020603050405020304" pitchFamily="18" charset="0"/>
                  </a:rPr>
                  <a:t>Dịch vụ </a:t>
                </a:r>
              </a:p>
              <a:p>
                <a:pPr algn="ctr">
                  <a:spcBef>
                    <a:spcPts val="600"/>
                  </a:spcBef>
                  <a:buClrTx/>
                  <a:buNone/>
                </a:pPr>
                <a:r>
                  <a:rPr lang="en-US" altLang="en-US" sz="1600" b="1">
                    <a:cs typeface="Times New Roman" panose="02020603050405020304" pitchFamily="18" charset="0"/>
                  </a:rPr>
                  <a:t>cộng đồng</a:t>
                </a:r>
              </a:p>
            </p:txBody>
          </p:sp>
        </p:grpSp>
        <p:grpSp>
          <p:nvGrpSpPr>
            <p:cNvPr id="57353" name="Group 14"/>
            <p:cNvGrpSpPr>
              <a:grpSpLocks/>
            </p:cNvGrpSpPr>
            <p:nvPr/>
          </p:nvGrpSpPr>
          <p:grpSpPr bwMode="auto">
            <a:xfrm>
              <a:off x="7375" y="8502"/>
              <a:ext cx="1255" cy="4174"/>
              <a:chOff x="7375" y="8502"/>
              <a:chExt cx="1255" cy="4174"/>
            </a:xfrm>
          </p:grpSpPr>
          <p:sp>
            <p:nvSpPr>
              <p:cNvPr id="16" name="Text Box 2"/>
              <p:cNvSpPr txBox="1">
                <a:spLocks noChangeArrowheads="1"/>
              </p:cNvSpPr>
              <p:nvPr/>
            </p:nvSpPr>
            <p:spPr bwMode="auto">
              <a:xfrm>
                <a:off x="7375" y="8502"/>
                <a:ext cx="1254" cy="405"/>
              </a:xfrm>
              <a:prstGeom prst="rect">
                <a:avLst/>
              </a:prstGeom>
              <a:solidFill>
                <a:schemeClr val="accent3">
                  <a:lumMod val="20000"/>
                  <a:lumOff val="80000"/>
                </a:schemeClr>
              </a:solidFill>
              <a:ln w="9525">
                <a:solidFill>
                  <a:srgbClr val="000000"/>
                </a:solidFill>
                <a:miter lim="800000"/>
                <a:headEnd/>
                <a:tailEnd/>
              </a:ln>
            </p:spPr>
            <p:txBody>
              <a:bodyPr lIns="3600" tIns="3600" rIns="3600" bIns="3600" anchor="ctr"/>
              <a:lstStyle>
                <a:lvl1pPr indent="1778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ts val="600"/>
                  </a:spcBef>
                  <a:defRPr/>
                </a:pPr>
                <a:r>
                  <a:rPr lang="en-US" altLang="en-US" sz="1600" b="1">
                    <a:solidFill>
                      <a:srgbClr val="0033CC"/>
                    </a:solidFill>
                    <a:cs typeface="Times New Roman" panose="02020603050405020304" pitchFamily="18" charset="0"/>
                  </a:rPr>
                  <a:t>Đầu ra</a:t>
                </a:r>
              </a:p>
            </p:txBody>
          </p:sp>
          <p:sp>
            <p:nvSpPr>
              <p:cNvPr id="57355" name="Text Box 2"/>
              <p:cNvSpPr txBox="1">
                <a:spLocks noChangeArrowheads="1"/>
              </p:cNvSpPr>
              <p:nvPr/>
            </p:nvSpPr>
            <p:spPr bwMode="auto">
              <a:xfrm>
                <a:off x="7376" y="9166"/>
                <a:ext cx="1254" cy="1061"/>
              </a:xfrm>
              <a:prstGeom prst="rect">
                <a:avLst/>
              </a:prstGeom>
              <a:solidFill>
                <a:srgbClr val="FFFFFF"/>
              </a:solidFill>
              <a:ln w="9525">
                <a:solidFill>
                  <a:srgbClr val="000000"/>
                </a:solidFill>
                <a:miter lim="800000"/>
                <a:headEnd/>
                <a:tailEnd/>
              </a:ln>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dirty="0" err="1">
                    <a:cs typeface="Times New Roman" panose="02020603050405020304" pitchFamily="18" charset="0"/>
                  </a:rPr>
                  <a:t>Sinh</a:t>
                </a:r>
                <a:r>
                  <a:rPr lang="en-US" altLang="en-US" sz="1600" b="1" dirty="0">
                    <a:cs typeface="Times New Roman" panose="02020603050405020304" pitchFamily="18" charset="0"/>
                  </a:rPr>
                  <a:t> </a:t>
                </a:r>
                <a:r>
                  <a:rPr lang="en-US" altLang="en-US" sz="1600" b="1" dirty="0" err="1">
                    <a:cs typeface="Times New Roman" panose="02020603050405020304" pitchFamily="18" charset="0"/>
                  </a:rPr>
                  <a:t>viên</a:t>
                </a:r>
                <a:r>
                  <a:rPr lang="en-US" altLang="en-US" sz="1600" b="1" dirty="0">
                    <a:cs typeface="Times New Roman" panose="02020603050405020304" pitchFamily="18" charset="0"/>
                  </a:rPr>
                  <a:t> </a:t>
                </a:r>
              </a:p>
              <a:p>
                <a:pPr algn="ctr">
                  <a:spcBef>
                    <a:spcPts val="600"/>
                  </a:spcBef>
                  <a:buClrTx/>
                  <a:buNone/>
                </a:pPr>
                <a:r>
                  <a:rPr lang="en-US" altLang="en-US" sz="1600" b="1" dirty="0" err="1">
                    <a:cs typeface="Times New Roman" panose="02020603050405020304" pitchFamily="18" charset="0"/>
                  </a:rPr>
                  <a:t>tốt</a:t>
                </a:r>
                <a:r>
                  <a:rPr lang="en-US" altLang="en-US" sz="1600" b="1" dirty="0">
                    <a:cs typeface="Times New Roman" panose="02020603050405020304" pitchFamily="18" charset="0"/>
                  </a:rPr>
                  <a:t> </a:t>
                </a:r>
                <a:r>
                  <a:rPr lang="en-US" altLang="en-US" sz="1600" b="1" dirty="0" err="1">
                    <a:cs typeface="Times New Roman" panose="02020603050405020304" pitchFamily="18" charset="0"/>
                  </a:rPr>
                  <a:t>nghiệp</a:t>
                </a:r>
                <a:endParaRPr lang="en-US" altLang="en-US" sz="1600" b="1" dirty="0">
                  <a:cs typeface="Times New Roman" panose="02020603050405020304" pitchFamily="18" charset="0"/>
                </a:endParaRPr>
              </a:p>
            </p:txBody>
          </p:sp>
          <p:sp>
            <p:nvSpPr>
              <p:cNvPr id="57356" name="Text Box 2"/>
              <p:cNvSpPr txBox="1">
                <a:spLocks noChangeArrowheads="1"/>
              </p:cNvSpPr>
              <p:nvPr/>
            </p:nvSpPr>
            <p:spPr bwMode="auto">
              <a:xfrm>
                <a:off x="7376" y="10486"/>
                <a:ext cx="1254" cy="944"/>
              </a:xfrm>
              <a:prstGeom prst="rect">
                <a:avLst/>
              </a:prstGeom>
              <a:solidFill>
                <a:srgbClr val="FFFFFF"/>
              </a:solidFill>
              <a:ln w="9525">
                <a:solidFill>
                  <a:srgbClr val="000000"/>
                </a:solidFill>
                <a:miter lim="800000"/>
                <a:headEnd/>
                <a:tailEnd/>
              </a:ln>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a:cs typeface="Times New Roman" panose="02020603050405020304" pitchFamily="18" charset="0"/>
                  </a:rPr>
                  <a:t>Sản phẩm KH</a:t>
                </a:r>
              </a:p>
            </p:txBody>
          </p:sp>
          <p:sp>
            <p:nvSpPr>
              <p:cNvPr id="57357" name="Text Box 2"/>
              <p:cNvSpPr txBox="1">
                <a:spLocks noChangeArrowheads="1"/>
              </p:cNvSpPr>
              <p:nvPr/>
            </p:nvSpPr>
            <p:spPr bwMode="auto">
              <a:xfrm>
                <a:off x="7376" y="11701"/>
                <a:ext cx="1254" cy="975"/>
              </a:xfrm>
              <a:prstGeom prst="rect">
                <a:avLst/>
              </a:prstGeom>
              <a:solidFill>
                <a:srgbClr val="FFFFFF"/>
              </a:solidFill>
              <a:ln w="9525">
                <a:solidFill>
                  <a:srgbClr val="000000"/>
                </a:solidFill>
                <a:miter lim="800000"/>
                <a:headEnd/>
                <a:tailEnd/>
              </a:ln>
            </p:spPr>
            <p:txBody>
              <a:bodyPr lIns="3600" tIns="3600" rIns="3600" bIns="360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buClrTx/>
                  <a:buNone/>
                </a:pPr>
                <a:r>
                  <a:rPr lang="en-US" altLang="en-US" sz="1600" b="1">
                    <a:cs typeface="Times New Roman" panose="02020603050405020304" pitchFamily="18" charset="0"/>
                  </a:rPr>
                  <a:t>Dịch vụ</a:t>
                </a:r>
              </a:p>
            </p:txBody>
          </p:sp>
        </p:grpSp>
      </p:grpSp>
    </p:spTree>
    <p:extLst>
      <p:ext uri="{BB962C8B-B14F-4D97-AF65-F5344CB8AC3E}">
        <p14:creationId xmlns:p14="http://schemas.microsoft.com/office/powerpoint/2010/main" val="11769993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
          <p:cNvSpPr>
            <a:spLocks noChangeArrowheads="1"/>
          </p:cNvSpPr>
          <p:nvPr/>
        </p:nvSpPr>
        <p:spPr bwMode="auto">
          <a:xfrm>
            <a:off x="1502912" y="-63187"/>
            <a:ext cx="9344025" cy="618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50000"/>
              </a:lnSpc>
              <a:spcBef>
                <a:spcPts val="600"/>
              </a:spcBef>
              <a:spcAft>
                <a:spcPts val="600"/>
              </a:spcAft>
              <a:buClr>
                <a:srgbClr val="FF0000"/>
              </a:buClr>
              <a:buNone/>
            </a:pPr>
            <a:r>
              <a:rPr lang="en-US" altLang="en-US" sz="2600" b="1" dirty="0" smtClean="0">
                <a:solidFill>
                  <a:srgbClr val="0033CC"/>
                </a:solidFill>
                <a:cs typeface="Times New Roman" panose="02020603050405020304" pitchFamily="18" charset="0"/>
              </a:rPr>
              <a:t>CÁC HOẠT ĐỘNG BĐCL GIÁO DỤC BÊN TRONG:</a:t>
            </a:r>
            <a:endParaRPr lang="en-US" altLang="en-US" sz="2600" b="1" dirty="0">
              <a:solidFill>
                <a:srgbClr val="0033CC"/>
              </a:solidFill>
              <a:cs typeface="Times New Roman" panose="02020603050405020304" pitchFamily="18" charset="0"/>
            </a:endParaRPr>
          </a:p>
        </p:txBody>
      </p:sp>
      <p:sp>
        <p:nvSpPr>
          <p:cNvPr id="59395" name="Rectangle 2"/>
          <p:cNvSpPr>
            <a:spLocks noChangeArrowheads="1"/>
          </p:cNvSpPr>
          <p:nvPr/>
        </p:nvSpPr>
        <p:spPr bwMode="auto">
          <a:xfrm>
            <a:off x="523077" y="6217345"/>
            <a:ext cx="11462597"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Thu </a:t>
            </a:r>
            <a:r>
              <a:rPr lang="en-US" altLang="en-US" sz="2200" dirty="0" err="1">
                <a:latin typeface="Arial" panose="020B0604020202020204" pitchFamily="34" charset="0"/>
                <a:cs typeface="Times New Roman" panose="02020603050405020304" pitchFamily="18" charset="0"/>
              </a:rPr>
              <a:t>thập</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thông</a:t>
            </a:r>
            <a:r>
              <a:rPr lang="en-US" altLang="en-US" sz="2200" dirty="0">
                <a:latin typeface="Arial" panose="020B0604020202020204" pitchFamily="34" charset="0"/>
                <a:cs typeface="Times New Roman" panose="02020603050405020304" pitchFamily="18" charset="0"/>
              </a:rPr>
              <a:t> tin </a:t>
            </a:r>
            <a:r>
              <a:rPr lang="en-US" altLang="en-US" sz="2200" dirty="0" err="1">
                <a:latin typeface="Arial" panose="020B0604020202020204" pitchFamily="34" charset="0"/>
                <a:cs typeface="Times New Roman" panose="02020603050405020304" pitchFamily="18" charset="0"/>
              </a:rPr>
              <a:t>phản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hồi</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từ</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cựu</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sinh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viên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nhà</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tuyển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dụng</a:t>
            </a:r>
            <a:r>
              <a:rPr lang="en-US" altLang="en-US" sz="2200" dirty="0">
                <a:latin typeface="Arial" panose="020B0604020202020204" pitchFamily="34" charset="0"/>
                <a:cs typeface="Times New Roman" panose="02020603050405020304" pitchFamily="18" charset="0"/>
              </a:rPr>
              <a:t> v.v...</a:t>
            </a:r>
          </a:p>
        </p:txBody>
      </p:sp>
      <p:pic>
        <p:nvPicPr>
          <p:cNvPr id="59396"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91340" y="6421902"/>
            <a:ext cx="500660" cy="436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30444" y="732883"/>
            <a:ext cx="4623702"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Lấy</a:t>
            </a:r>
            <a:r>
              <a:rPr lang="en-US" altLang="en-US" sz="2200" dirty="0">
                <a:latin typeface="Arial" panose="020B0604020202020204" pitchFamily="34" charset="0"/>
                <a:cs typeface="Times New Roman" panose="02020603050405020304" pitchFamily="18" charset="0"/>
              </a:rPr>
              <a:t> ý </a:t>
            </a:r>
            <a:r>
              <a:rPr lang="en-US" altLang="en-US" sz="2200" dirty="0" err="1">
                <a:latin typeface="Arial" panose="020B0604020202020204" pitchFamily="34" charset="0"/>
                <a:cs typeface="Times New Roman" panose="02020603050405020304" pitchFamily="18" charset="0"/>
              </a:rPr>
              <a:t>kiến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phản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hồi</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từ</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người</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học</a:t>
            </a:r>
            <a:endParaRPr lang="en-US" altLang="en-US" sz="2200" dirty="0">
              <a:latin typeface="Arial" panose="020B0604020202020204" pitchFamily="34" charset="0"/>
              <a:cs typeface="Times New Roman" panose="02020603050405020304" pitchFamily="18" charset="0"/>
            </a:endParaRPr>
          </a:p>
        </p:txBody>
      </p:sp>
      <p:sp>
        <p:nvSpPr>
          <p:cNvPr id="3" name="Rectangle 2"/>
          <p:cNvSpPr/>
          <p:nvPr/>
        </p:nvSpPr>
        <p:spPr>
          <a:xfrm>
            <a:off x="435952" y="1194634"/>
            <a:ext cx="2977418"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Đánh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giá</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giảng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viên</a:t>
            </a:r>
            <a:endParaRPr lang="en-US" altLang="en-US" sz="2200" dirty="0">
              <a:latin typeface="Arial" panose="020B0604020202020204" pitchFamily="34" charset="0"/>
              <a:cs typeface="Times New Roman" panose="02020603050405020304" pitchFamily="18" charset="0"/>
            </a:endParaRPr>
          </a:p>
        </p:txBody>
      </p:sp>
      <p:sp>
        <p:nvSpPr>
          <p:cNvPr id="4" name="Rectangle 3"/>
          <p:cNvSpPr/>
          <p:nvPr/>
        </p:nvSpPr>
        <p:spPr>
          <a:xfrm>
            <a:off x="430646" y="1644039"/>
            <a:ext cx="729751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Xây</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dựng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và</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công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bố</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chuẩn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đầu</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ra</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các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ngành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đào</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tạo</a:t>
            </a:r>
            <a:endParaRPr lang="en-US" altLang="en-US" sz="2200" dirty="0">
              <a:latin typeface="Arial" panose="020B0604020202020204" pitchFamily="34" charset="0"/>
              <a:cs typeface="Times New Roman" panose="02020603050405020304" pitchFamily="18" charset="0"/>
            </a:endParaRPr>
          </a:p>
        </p:txBody>
      </p:sp>
      <p:sp>
        <p:nvSpPr>
          <p:cNvPr id="5" name="Rectangle 4"/>
          <p:cNvSpPr/>
          <p:nvPr/>
        </p:nvSpPr>
        <p:spPr>
          <a:xfrm>
            <a:off x="443502" y="2135453"/>
            <a:ext cx="3889526"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Xây</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dựng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ngân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hàng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đề</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thi</a:t>
            </a:r>
            <a:endParaRPr lang="en-US" altLang="en-US" sz="2200" dirty="0">
              <a:latin typeface="Arial" panose="020B0604020202020204" pitchFamily="34" charset="0"/>
              <a:cs typeface="Times New Roman" panose="02020603050405020304" pitchFamily="18" charset="0"/>
            </a:endParaRPr>
          </a:p>
        </p:txBody>
      </p:sp>
      <p:sp>
        <p:nvSpPr>
          <p:cNvPr id="6" name="Rectangle 5"/>
          <p:cNvSpPr/>
          <p:nvPr/>
        </p:nvSpPr>
        <p:spPr>
          <a:xfrm>
            <a:off x="445376" y="2609896"/>
            <a:ext cx="1145547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Xây</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dựng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kế</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hoạch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chiến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lược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ngắn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hạn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và</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dài</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hạn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cho</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định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hướng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phát</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triển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của</a:t>
            </a:r>
            <a:r>
              <a:rPr lang="en-US" altLang="en-US" sz="2200" dirty="0">
                <a:latin typeface="Arial" panose="020B0604020202020204" pitchFamily="34" charset="0"/>
                <a:cs typeface="Times New Roman" panose="02020603050405020304" pitchFamily="18" charset="0"/>
              </a:rPr>
              <a:t> </a:t>
            </a:r>
            <a:r>
              <a:rPr lang="en-US" altLang="en-US" sz="2200" dirty="0" smtClean="0">
                <a:latin typeface="Arial" panose="020B0604020202020204" pitchFamily="34" charset="0"/>
                <a:cs typeface="Times New Roman" panose="02020603050405020304" pitchFamily="18" charset="0"/>
              </a:rPr>
              <a:t>NT</a:t>
            </a:r>
            <a:endParaRPr lang="en-US" altLang="en-US" sz="2200" dirty="0">
              <a:latin typeface="Arial" panose="020B0604020202020204" pitchFamily="34" charset="0"/>
              <a:cs typeface="Times New Roman" panose="02020603050405020304" pitchFamily="18" charset="0"/>
            </a:endParaRPr>
          </a:p>
        </p:txBody>
      </p:sp>
      <p:sp>
        <p:nvSpPr>
          <p:cNvPr id="7" name="Rectangle 6"/>
          <p:cNvSpPr/>
          <p:nvPr/>
        </p:nvSpPr>
        <p:spPr>
          <a:xfrm>
            <a:off x="461455" y="3131100"/>
            <a:ext cx="6253635"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err="1">
                <a:latin typeface="Arial" panose="020B0604020202020204" pitchFamily="34" charset="0"/>
                <a:cs typeface="Times New Roman" panose="02020603050405020304" pitchFamily="18" charset="0"/>
              </a:rPr>
              <a:t>Tự</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đánh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giá</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các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hoạt</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động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theo</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bộ</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tiêu</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chuẩn</a:t>
            </a:r>
            <a:endParaRPr lang="en-US" altLang="en-US" sz="2200" dirty="0">
              <a:latin typeface="Arial" panose="020B0604020202020204" pitchFamily="34" charset="0"/>
              <a:cs typeface="Times New Roman" panose="02020603050405020304" pitchFamily="18" charset="0"/>
            </a:endParaRPr>
          </a:p>
        </p:txBody>
      </p:sp>
      <p:sp>
        <p:nvSpPr>
          <p:cNvPr id="8" name="Rectangle 7"/>
          <p:cNvSpPr/>
          <p:nvPr/>
        </p:nvSpPr>
        <p:spPr>
          <a:xfrm>
            <a:off x="472625" y="3620517"/>
            <a:ext cx="11114324"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Xây</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dựng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hệ</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thống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văn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bản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hướng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dẫn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triển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khai</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quy</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trình</a:t>
            </a:r>
            <a:r>
              <a:rPr lang="en-US" altLang="en-US" sz="2200" dirty="0">
                <a:latin typeface="Arial" panose="020B0604020202020204" pitchFamily="34" charset="0"/>
                <a:cs typeface="Times New Roman" panose="02020603050405020304" pitchFamily="18" charset="0"/>
              </a:rPr>
              <a:t> BĐCL</a:t>
            </a:r>
          </a:p>
        </p:txBody>
      </p:sp>
      <p:sp>
        <p:nvSpPr>
          <p:cNvPr id="9" name="Rectangle 8"/>
          <p:cNvSpPr/>
          <p:nvPr/>
        </p:nvSpPr>
        <p:spPr>
          <a:xfrm>
            <a:off x="475487" y="4189800"/>
            <a:ext cx="2536592"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Xây</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dựng</a:t>
            </a:r>
            <a:r>
              <a:rPr lang="en-US" altLang="en-US" sz="2200" dirty="0">
                <a:latin typeface="Arial" panose="020B0604020202020204" pitchFamily="34" charset="0"/>
                <a:cs typeface="Times New Roman" panose="02020603050405020304" pitchFamily="18" charset="0"/>
              </a:rPr>
              <a:t> VHCL</a:t>
            </a:r>
          </a:p>
        </p:txBody>
      </p:sp>
      <p:sp>
        <p:nvSpPr>
          <p:cNvPr id="10" name="Rectangle 9"/>
          <p:cNvSpPr/>
          <p:nvPr/>
        </p:nvSpPr>
        <p:spPr>
          <a:xfrm>
            <a:off x="480807" y="4724397"/>
            <a:ext cx="4860946"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Tự</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đánh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giá</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chương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trình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giáo</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dục</a:t>
            </a:r>
            <a:endParaRPr lang="en-US" altLang="en-US" sz="2200" dirty="0">
              <a:latin typeface="Arial" panose="020B0604020202020204" pitchFamily="34" charset="0"/>
              <a:cs typeface="Times New Roman" panose="02020603050405020304" pitchFamily="18" charset="0"/>
            </a:endParaRPr>
          </a:p>
        </p:txBody>
      </p:sp>
      <p:sp>
        <p:nvSpPr>
          <p:cNvPr id="11" name="Rectangle 10"/>
          <p:cNvSpPr/>
          <p:nvPr/>
        </p:nvSpPr>
        <p:spPr>
          <a:xfrm>
            <a:off x="498703" y="5245316"/>
            <a:ext cx="4796826"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Đánh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giá</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hoạt</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động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hỗ</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trợ</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đào</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tạo</a:t>
            </a:r>
            <a:endParaRPr lang="en-US" altLang="en-US" sz="2200" dirty="0">
              <a:latin typeface="Arial" panose="020B0604020202020204" pitchFamily="34" charset="0"/>
              <a:cs typeface="Times New Roman" panose="02020603050405020304" pitchFamily="18" charset="0"/>
            </a:endParaRPr>
          </a:p>
        </p:txBody>
      </p:sp>
      <p:sp>
        <p:nvSpPr>
          <p:cNvPr id="12" name="Rectangle 11"/>
          <p:cNvSpPr/>
          <p:nvPr/>
        </p:nvSpPr>
        <p:spPr>
          <a:xfrm>
            <a:off x="514939" y="5709355"/>
            <a:ext cx="5664051" cy="430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defTabSz="293688">
              <a:spcBef>
                <a:spcPts val="600"/>
              </a:spcBef>
              <a:spcAft>
                <a:spcPts val="600"/>
              </a:spcAft>
              <a:buClr>
                <a:srgbClr val="0033CC"/>
              </a:buClr>
              <a:buFont typeface="Wingdings" panose="05000000000000000000" pitchFamily="2" charset="2"/>
              <a:buChar char="§"/>
            </a:pP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Đánh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giá</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hoạt</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động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nghiên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cứu</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khoa</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học</a:t>
            </a:r>
            <a:endParaRPr lang="en-US" altLang="en-US" sz="2200"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31894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59395"/>
                                        </p:tgtEl>
                                        <p:attrNameLst>
                                          <p:attrName>style.visibility</p:attrName>
                                        </p:attrNameLst>
                                      </p:cBhvr>
                                      <p:to>
                                        <p:strVal val="visible"/>
                                      </p:to>
                                    </p:set>
                                    <p:animEffect transition="in" filter="wipe(down)">
                                      <p:cBhvr>
                                        <p:cTn id="62" dur="500"/>
                                        <p:tgtEl>
                                          <p:spTgt spid="59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animBg="1"/>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ChangeArrowheads="1"/>
          </p:cNvSpPr>
          <p:nvPr/>
        </p:nvSpPr>
        <p:spPr bwMode="auto">
          <a:xfrm>
            <a:off x="737358" y="151761"/>
            <a:ext cx="105902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04863" indent="-804863">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spcAft>
                <a:spcPts val="600"/>
              </a:spcAft>
              <a:buClrTx/>
              <a:buNone/>
            </a:pPr>
            <a:r>
              <a:rPr lang="en-US" altLang="en-US" sz="2800" b="1" dirty="0" smtClean="0">
                <a:solidFill>
                  <a:srgbClr val="0033CC"/>
                </a:solidFill>
                <a:cs typeface="Times New Roman" panose="02020603050405020304" pitchFamily="18" charset="0"/>
              </a:rPr>
              <a:t>CÁC BÊN LIÊN QUAN CHÍNH TRONG HOẠT ĐỘNG ĐBCL</a:t>
            </a:r>
            <a:endParaRPr lang="en-US" altLang="en-US" sz="2800" b="1" dirty="0">
              <a:solidFill>
                <a:srgbClr val="0033CC"/>
              </a:solidFill>
              <a:cs typeface="Times New Roman" panose="02020603050405020304" pitchFamily="18" charset="0"/>
            </a:endParaRPr>
          </a:p>
        </p:txBody>
      </p:sp>
      <p:sp>
        <p:nvSpPr>
          <p:cNvPr id="50180" name="Rectangle 2"/>
          <p:cNvSpPr>
            <a:spLocks noChangeArrowheads="1"/>
          </p:cNvSpPr>
          <p:nvPr/>
        </p:nvSpPr>
        <p:spPr bwMode="auto">
          <a:xfrm>
            <a:off x="1699431" y="730273"/>
            <a:ext cx="81359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400" b="1" dirty="0">
                <a:solidFill>
                  <a:schemeClr val="tx2"/>
                </a:solidFill>
                <a:cs typeface="Times New Roman" panose="02020603050405020304" pitchFamily="18" charset="0"/>
              </a:rPr>
              <a:t>Các bên liên quan trong nội bộ </a:t>
            </a:r>
            <a:r>
              <a:rPr lang="en-US" altLang="en-US" sz="2400" b="1" dirty="0">
                <a:solidFill>
                  <a:schemeClr val="tx2"/>
                </a:solidFill>
                <a:cs typeface="Times New Roman" panose="02020603050405020304" pitchFamily="18" charset="0"/>
              </a:rPr>
              <a:t>CS GDNN</a:t>
            </a:r>
            <a:r>
              <a:rPr lang="vi-VN" altLang="en-US" sz="2400" b="1" dirty="0">
                <a:solidFill>
                  <a:schemeClr val="tx2"/>
                </a:solidFill>
                <a:cs typeface="Times New Roman" panose="02020603050405020304" pitchFamily="18" charset="0"/>
              </a:rPr>
              <a:t>:</a:t>
            </a:r>
            <a:endParaRPr lang="en-US" altLang="en-US" sz="2400" b="1" dirty="0">
              <a:solidFill>
                <a:schemeClr val="tx2"/>
              </a:solidFill>
              <a:cs typeface="Times New Roman" panose="02020603050405020304" pitchFamily="18" charset="0"/>
            </a:endParaRPr>
          </a:p>
        </p:txBody>
      </p:sp>
      <p:sp>
        <p:nvSpPr>
          <p:cNvPr id="50181" name="Rectangle 5"/>
          <p:cNvSpPr>
            <a:spLocks noChangeArrowheads="1"/>
          </p:cNvSpPr>
          <p:nvPr/>
        </p:nvSpPr>
        <p:spPr bwMode="auto">
          <a:xfrm>
            <a:off x="2488419" y="1433535"/>
            <a:ext cx="8702745" cy="250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tabLst>
                <a:tab pos="68580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68580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685800" algn="l"/>
              </a:tabLst>
              <a:defRPr sz="2400">
                <a:solidFill>
                  <a:schemeClr val="tx1"/>
                </a:solidFill>
                <a:latin typeface="Arial" panose="020B0604020202020204" pitchFamily="34" charset="0"/>
              </a:defRPr>
            </a:lvl3pPr>
            <a:lvl4pPr marL="1600200" indent="-228600">
              <a:spcBef>
                <a:spcPct val="20000"/>
              </a:spcBef>
              <a:buChar char="–"/>
              <a:tabLst>
                <a:tab pos="685800" algn="l"/>
              </a:tabLst>
              <a:defRPr sz="2000">
                <a:solidFill>
                  <a:schemeClr val="tx1"/>
                </a:solidFill>
                <a:latin typeface="Arial" panose="020B0604020202020204" pitchFamily="34" charset="0"/>
              </a:defRPr>
            </a:lvl4pPr>
            <a:lvl5pPr marL="2057400" indent="-228600">
              <a:spcBef>
                <a:spcPct val="20000"/>
              </a:spcBef>
              <a:buChar char="»"/>
              <a:tabLst>
                <a:tab pos="6858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6858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6858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6858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685800" algn="l"/>
              </a:tabLst>
              <a:defRPr sz="2000">
                <a:solidFill>
                  <a:schemeClr val="tx1"/>
                </a:solidFill>
                <a:latin typeface="Arial" panose="020B0604020202020204" pitchFamily="34" charset="0"/>
              </a:defRPr>
            </a:lvl9pPr>
          </a:lstStyle>
          <a:p>
            <a:pPr algn="just">
              <a:spcBef>
                <a:spcPts val="600"/>
              </a:spcBef>
              <a:buClrTx/>
              <a:buSzPts val="1200"/>
              <a:buFont typeface="Symbol" panose="05050102010706020507" pitchFamily="18" charset="2"/>
              <a:buChar char=""/>
            </a:pPr>
            <a:r>
              <a:rPr lang="vi-VN" altLang="en-US" sz="2200" dirty="0">
                <a:cs typeface="Times New Roman" panose="02020603050405020304" pitchFamily="18" charset="0"/>
              </a:rPr>
              <a:t>Những người lãnh đạo/nhà quản lý</a:t>
            </a:r>
            <a:endParaRPr lang="en-US" altLang="en-US" sz="2200" dirty="0">
              <a:cs typeface="Times New Roman" panose="02020603050405020304" pitchFamily="18" charset="0"/>
            </a:endParaRPr>
          </a:p>
          <a:p>
            <a:pPr algn="just">
              <a:spcBef>
                <a:spcPts val="600"/>
              </a:spcBef>
              <a:buClrTx/>
              <a:buSzPts val="1200"/>
              <a:buFont typeface="Symbol" panose="05050102010706020507" pitchFamily="18" charset="2"/>
              <a:buChar char=""/>
            </a:pPr>
            <a:r>
              <a:rPr lang="en-US" altLang="en-US" sz="2200" dirty="0" err="1">
                <a:cs typeface="Times New Roman" panose="02020603050405020304" pitchFamily="18" charset="0"/>
              </a:rPr>
              <a:t>Đội</a:t>
            </a:r>
            <a:r>
              <a:rPr lang="en-US" altLang="en-US" sz="2200" dirty="0">
                <a:cs typeface="Times New Roman" panose="02020603050405020304" pitchFamily="18" charset="0"/>
              </a:rPr>
              <a:t> </a:t>
            </a:r>
            <a:r>
              <a:rPr lang="en-US" altLang="en-US" sz="2200" dirty="0" err="1">
                <a:cs typeface="Times New Roman" panose="02020603050405020304" pitchFamily="18" charset="0"/>
              </a:rPr>
              <a:t>ngũ</a:t>
            </a:r>
            <a:r>
              <a:rPr lang="en-US" altLang="en-US" sz="2200" dirty="0">
                <a:cs typeface="Times New Roman" panose="02020603050405020304" pitchFamily="18" charset="0"/>
              </a:rPr>
              <a:t> </a:t>
            </a:r>
            <a:r>
              <a:rPr lang="en-US" altLang="en-US" sz="2200" dirty="0" err="1">
                <a:cs typeface="Times New Roman" panose="02020603050405020304" pitchFamily="18" charset="0"/>
              </a:rPr>
              <a:t>giảng</a:t>
            </a:r>
            <a:r>
              <a:rPr lang="en-US" altLang="en-US" sz="2200" dirty="0">
                <a:cs typeface="Times New Roman" panose="02020603050405020304" pitchFamily="18" charset="0"/>
              </a:rPr>
              <a:t> </a:t>
            </a:r>
            <a:r>
              <a:rPr lang="en-US" altLang="en-US" sz="2200" dirty="0" err="1">
                <a:cs typeface="Times New Roman" panose="02020603050405020304" pitchFamily="18" charset="0"/>
              </a:rPr>
              <a:t>viên</a:t>
            </a:r>
            <a:endParaRPr lang="en-US" altLang="en-US" sz="2200" dirty="0">
              <a:cs typeface="Times New Roman" panose="02020603050405020304" pitchFamily="18" charset="0"/>
            </a:endParaRPr>
          </a:p>
          <a:p>
            <a:pPr algn="just">
              <a:spcBef>
                <a:spcPts val="600"/>
              </a:spcBef>
              <a:buClrTx/>
              <a:buSzPts val="1200"/>
              <a:buFont typeface="Symbol" panose="05050102010706020507" pitchFamily="18" charset="2"/>
              <a:buChar char=""/>
            </a:pPr>
            <a:r>
              <a:rPr lang="en-US" altLang="en-US" sz="2200" dirty="0" err="1">
                <a:cs typeface="Times New Roman" panose="02020603050405020304" pitchFamily="18" charset="0"/>
              </a:rPr>
              <a:t>Đội</a:t>
            </a:r>
            <a:r>
              <a:rPr lang="en-US" altLang="en-US" sz="2200" dirty="0">
                <a:cs typeface="Times New Roman" panose="02020603050405020304" pitchFamily="18" charset="0"/>
              </a:rPr>
              <a:t> </a:t>
            </a:r>
            <a:r>
              <a:rPr lang="en-US" altLang="en-US" sz="2200" dirty="0" err="1">
                <a:cs typeface="Times New Roman" panose="02020603050405020304" pitchFamily="18" charset="0"/>
              </a:rPr>
              <a:t>ngũ</a:t>
            </a:r>
            <a:r>
              <a:rPr lang="en-US" altLang="en-US" sz="2200" dirty="0">
                <a:cs typeface="Times New Roman" panose="02020603050405020304" pitchFamily="18" charset="0"/>
              </a:rPr>
              <a:t> </a:t>
            </a:r>
            <a:r>
              <a:rPr lang="en-US" altLang="en-US" sz="2200" dirty="0" err="1">
                <a:cs typeface="Times New Roman" panose="02020603050405020304" pitchFamily="18" charset="0"/>
              </a:rPr>
              <a:t>không</a:t>
            </a:r>
            <a:r>
              <a:rPr lang="en-US" altLang="en-US" sz="2200" dirty="0">
                <a:cs typeface="Times New Roman" panose="02020603050405020304" pitchFamily="18" charset="0"/>
              </a:rPr>
              <a:t> </a:t>
            </a:r>
            <a:r>
              <a:rPr lang="en-US" altLang="en-US" sz="2200" dirty="0" err="1">
                <a:cs typeface="Times New Roman" panose="02020603050405020304" pitchFamily="18" charset="0"/>
              </a:rPr>
              <a:t>phải</a:t>
            </a:r>
            <a:r>
              <a:rPr lang="en-US" altLang="en-US" sz="2200" dirty="0">
                <a:cs typeface="Times New Roman" panose="02020603050405020304" pitchFamily="18" charset="0"/>
              </a:rPr>
              <a:t> </a:t>
            </a:r>
            <a:r>
              <a:rPr lang="en-US" altLang="en-US" sz="2200" dirty="0" err="1">
                <a:cs typeface="Times New Roman" panose="02020603050405020304" pitchFamily="18" charset="0"/>
              </a:rPr>
              <a:t>giảng</a:t>
            </a:r>
            <a:r>
              <a:rPr lang="en-US" altLang="en-US" sz="2200" dirty="0">
                <a:cs typeface="Times New Roman" panose="02020603050405020304" pitchFamily="18" charset="0"/>
              </a:rPr>
              <a:t> </a:t>
            </a:r>
            <a:r>
              <a:rPr lang="en-US" altLang="en-US" sz="2200" dirty="0" err="1">
                <a:cs typeface="Times New Roman" panose="02020603050405020304" pitchFamily="18" charset="0"/>
              </a:rPr>
              <a:t>viên</a:t>
            </a:r>
            <a:r>
              <a:rPr lang="en-US" altLang="en-US" sz="2200" dirty="0">
                <a:cs typeface="Times New Roman" panose="02020603050405020304" pitchFamily="18" charset="0"/>
              </a:rPr>
              <a:t> (</a:t>
            </a:r>
            <a:r>
              <a:rPr lang="en-US" altLang="en-US" sz="2200" dirty="0" err="1">
                <a:cs typeface="Times New Roman" panose="02020603050405020304" pitchFamily="18" charset="0"/>
              </a:rPr>
              <a:t>cán</a:t>
            </a:r>
            <a:r>
              <a:rPr lang="en-US" altLang="en-US" sz="2200" dirty="0">
                <a:cs typeface="Times New Roman" panose="02020603050405020304" pitchFamily="18" charset="0"/>
              </a:rPr>
              <a:t> </a:t>
            </a:r>
            <a:r>
              <a:rPr lang="en-US" altLang="en-US" sz="2200" dirty="0" err="1">
                <a:cs typeface="Times New Roman" panose="02020603050405020304" pitchFamily="18" charset="0"/>
              </a:rPr>
              <a:t>bộ</a:t>
            </a:r>
            <a:r>
              <a:rPr lang="en-US" altLang="en-US" sz="2200" dirty="0">
                <a:cs typeface="Times New Roman" panose="02020603050405020304" pitchFamily="18" charset="0"/>
              </a:rPr>
              <a:t>, </a:t>
            </a:r>
            <a:r>
              <a:rPr lang="en-US" altLang="en-US" sz="2200" dirty="0" err="1">
                <a:cs typeface="Times New Roman" panose="02020603050405020304" pitchFamily="18" charset="0"/>
              </a:rPr>
              <a:t>nhân</a:t>
            </a:r>
            <a:r>
              <a:rPr lang="en-US" altLang="en-US" sz="2200" dirty="0">
                <a:cs typeface="Times New Roman" panose="02020603050405020304" pitchFamily="18" charset="0"/>
              </a:rPr>
              <a:t> </a:t>
            </a:r>
            <a:r>
              <a:rPr lang="en-US" altLang="en-US" sz="2200" dirty="0" err="1">
                <a:cs typeface="Times New Roman" panose="02020603050405020304" pitchFamily="18" charset="0"/>
              </a:rPr>
              <a:t>viên</a:t>
            </a:r>
            <a:r>
              <a:rPr lang="en-US" altLang="en-US" sz="2200" dirty="0">
                <a:cs typeface="Times New Roman" panose="02020603050405020304" pitchFamily="18" charset="0"/>
              </a:rPr>
              <a:t>)</a:t>
            </a:r>
          </a:p>
          <a:p>
            <a:pPr algn="just">
              <a:spcBef>
                <a:spcPts val="600"/>
              </a:spcBef>
              <a:buClrTx/>
              <a:buSzPts val="1200"/>
              <a:buFont typeface="Symbol" panose="05050102010706020507" pitchFamily="18" charset="2"/>
              <a:buChar char=""/>
            </a:pPr>
            <a:r>
              <a:rPr lang="en-US" altLang="en-US" sz="2200" dirty="0" err="1">
                <a:cs typeface="Times New Roman" panose="02020603050405020304" pitchFamily="18" charset="0"/>
              </a:rPr>
              <a:t>Người</a:t>
            </a:r>
            <a:r>
              <a:rPr lang="en-US" altLang="en-US" sz="2200" dirty="0">
                <a:cs typeface="Times New Roman" panose="02020603050405020304" pitchFamily="18" charset="0"/>
              </a:rPr>
              <a:t> </a:t>
            </a:r>
            <a:r>
              <a:rPr lang="en-US" altLang="en-US" sz="2200" dirty="0" err="1">
                <a:cs typeface="Times New Roman" panose="02020603050405020304" pitchFamily="18" charset="0"/>
              </a:rPr>
              <a:t>học</a:t>
            </a:r>
            <a:endParaRPr lang="en-US" altLang="en-US" sz="2200" dirty="0">
              <a:cs typeface="Times New Roman" panose="02020603050405020304" pitchFamily="18" charset="0"/>
            </a:endParaRPr>
          </a:p>
          <a:p>
            <a:pPr algn="just">
              <a:spcBef>
                <a:spcPts val="600"/>
              </a:spcBef>
              <a:buClrTx/>
              <a:buSzPts val="1200"/>
              <a:buFont typeface="Symbol" panose="05050102010706020507" pitchFamily="18" charset="2"/>
              <a:buChar char=""/>
            </a:pPr>
            <a:r>
              <a:rPr lang="en-US" altLang="en-US" sz="2200" dirty="0" err="1">
                <a:cs typeface="Times New Roman" panose="02020603050405020304" pitchFamily="18" charset="0"/>
              </a:rPr>
              <a:t>Phụ</a:t>
            </a:r>
            <a:r>
              <a:rPr lang="en-US" altLang="en-US" sz="2200" dirty="0">
                <a:cs typeface="Times New Roman" panose="02020603050405020304" pitchFamily="18" charset="0"/>
              </a:rPr>
              <a:t> </a:t>
            </a:r>
            <a:r>
              <a:rPr lang="en-US" altLang="en-US" sz="2200" dirty="0" err="1">
                <a:cs typeface="Times New Roman" panose="02020603050405020304" pitchFamily="18" charset="0"/>
              </a:rPr>
              <a:t>huynh</a:t>
            </a:r>
            <a:r>
              <a:rPr lang="en-US" altLang="en-US" sz="2200" dirty="0">
                <a:cs typeface="Times New Roman" panose="02020603050405020304" pitchFamily="18" charset="0"/>
              </a:rPr>
              <a:t> </a:t>
            </a:r>
            <a:r>
              <a:rPr lang="en-US" altLang="en-US" sz="2200" dirty="0" err="1">
                <a:cs typeface="Times New Roman" panose="02020603050405020304" pitchFamily="18" charset="0"/>
              </a:rPr>
              <a:t>và</a:t>
            </a:r>
            <a:endParaRPr lang="en-US" altLang="en-US" sz="2200" dirty="0">
              <a:cs typeface="Times New Roman" panose="02020603050405020304" pitchFamily="18" charset="0"/>
            </a:endParaRPr>
          </a:p>
          <a:p>
            <a:pPr algn="just">
              <a:spcBef>
                <a:spcPts val="600"/>
              </a:spcBef>
              <a:buClrTx/>
              <a:buSzPts val="1200"/>
              <a:buFont typeface="Symbol" panose="05050102010706020507" pitchFamily="18" charset="2"/>
              <a:buChar char=""/>
            </a:pPr>
            <a:r>
              <a:rPr lang="en-US" altLang="en-US" sz="2200" dirty="0" err="1">
                <a:cs typeface="Times New Roman" panose="02020603050405020304" pitchFamily="18" charset="0"/>
              </a:rPr>
              <a:t>Cựu</a:t>
            </a:r>
            <a:r>
              <a:rPr lang="en-US" altLang="en-US" sz="2200" dirty="0">
                <a:cs typeface="Times New Roman" panose="02020603050405020304" pitchFamily="18" charset="0"/>
              </a:rPr>
              <a:t> </a:t>
            </a:r>
            <a:r>
              <a:rPr lang="en-US" altLang="en-US" sz="2200" dirty="0" err="1">
                <a:cs typeface="Times New Roman" panose="02020603050405020304" pitchFamily="18" charset="0"/>
              </a:rPr>
              <a:t>người</a:t>
            </a:r>
            <a:r>
              <a:rPr lang="en-US" altLang="en-US" sz="2200" dirty="0">
                <a:cs typeface="Times New Roman" panose="02020603050405020304" pitchFamily="18" charset="0"/>
              </a:rPr>
              <a:t> </a:t>
            </a:r>
            <a:r>
              <a:rPr lang="en-US" altLang="en-US" sz="2200" dirty="0" err="1">
                <a:cs typeface="Times New Roman" panose="02020603050405020304" pitchFamily="18" charset="0"/>
              </a:rPr>
              <a:t>học</a:t>
            </a:r>
            <a:endParaRPr lang="en-US" altLang="en-US" sz="2200" dirty="0">
              <a:cs typeface="Times New Roman" panose="02020603050405020304" pitchFamily="18" charset="0"/>
            </a:endParaRPr>
          </a:p>
        </p:txBody>
      </p:sp>
      <p:sp>
        <p:nvSpPr>
          <p:cNvPr id="50182" name="Rectangle 8"/>
          <p:cNvSpPr>
            <a:spLocks noChangeArrowheads="1"/>
          </p:cNvSpPr>
          <p:nvPr/>
        </p:nvSpPr>
        <p:spPr bwMode="auto">
          <a:xfrm>
            <a:off x="1640695" y="4000524"/>
            <a:ext cx="77993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Clr>
                <a:srgbClr val="FF0000"/>
              </a:buClr>
              <a:buFont typeface="Wingdings" panose="05000000000000000000" pitchFamily="2" charset="2"/>
              <a:buChar char="ü"/>
            </a:pPr>
            <a:r>
              <a:rPr lang="en-US" altLang="en-US" sz="2400" b="1" dirty="0" err="1">
                <a:solidFill>
                  <a:schemeClr val="tx2"/>
                </a:solidFill>
                <a:latin typeface="Arial" panose="020B0604020202020204" pitchFamily="34" charset="0"/>
                <a:cs typeface="Times New Roman" panose="02020603050405020304" pitchFamily="18" charset="0"/>
              </a:rPr>
              <a:t>Các</a:t>
            </a:r>
            <a:r>
              <a:rPr lang="en-US" altLang="en-US" sz="2400" b="1" dirty="0">
                <a:solidFill>
                  <a:schemeClr val="tx2"/>
                </a:solidFill>
                <a:latin typeface="Arial" panose="020B0604020202020204" pitchFamily="34" charset="0"/>
                <a:cs typeface="Times New Roman" panose="02020603050405020304" pitchFamily="18" charset="0"/>
              </a:rPr>
              <a:t> </a:t>
            </a:r>
            <a:r>
              <a:rPr lang="en-US" altLang="en-US" sz="2400" b="1" dirty="0" err="1">
                <a:solidFill>
                  <a:schemeClr val="tx2"/>
                </a:solidFill>
                <a:latin typeface="Arial" panose="020B0604020202020204" pitchFamily="34" charset="0"/>
                <a:cs typeface="Times New Roman" panose="02020603050405020304" pitchFamily="18" charset="0"/>
              </a:rPr>
              <a:t>bên</a:t>
            </a:r>
            <a:r>
              <a:rPr lang="en-US" altLang="en-US" sz="2400" b="1" dirty="0">
                <a:solidFill>
                  <a:schemeClr val="tx2"/>
                </a:solidFill>
                <a:latin typeface="Arial" panose="020B0604020202020204" pitchFamily="34" charset="0"/>
                <a:cs typeface="Times New Roman" panose="02020603050405020304" pitchFamily="18" charset="0"/>
              </a:rPr>
              <a:t> </a:t>
            </a:r>
            <a:r>
              <a:rPr lang="en-US" altLang="en-US" sz="2400" b="1" dirty="0" err="1">
                <a:solidFill>
                  <a:schemeClr val="tx2"/>
                </a:solidFill>
                <a:latin typeface="Arial" panose="020B0604020202020204" pitchFamily="34" charset="0"/>
                <a:cs typeface="Times New Roman" panose="02020603050405020304" pitchFamily="18" charset="0"/>
              </a:rPr>
              <a:t>liên</a:t>
            </a:r>
            <a:r>
              <a:rPr lang="en-US" altLang="en-US" sz="2400" b="1" dirty="0">
                <a:solidFill>
                  <a:schemeClr val="tx2"/>
                </a:solidFill>
                <a:latin typeface="Arial" panose="020B0604020202020204" pitchFamily="34" charset="0"/>
                <a:cs typeface="Times New Roman" panose="02020603050405020304" pitchFamily="18" charset="0"/>
              </a:rPr>
              <a:t> </a:t>
            </a:r>
            <a:r>
              <a:rPr lang="en-US" altLang="en-US" sz="2400" b="1" dirty="0" err="1">
                <a:solidFill>
                  <a:schemeClr val="tx2"/>
                </a:solidFill>
                <a:latin typeface="Arial" panose="020B0604020202020204" pitchFamily="34" charset="0"/>
                <a:cs typeface="Times New Roman" panose="02020603050405020304" pitchFamily="18" charset="0"/>
              </a:rPr>
              <a:t>quan</a:t>
            </a:r>
            <a:r>
              <a:rPr lang="en-US" altLang="en-US" sz="2400" b="1" dirty="0">
                <a:solidFill>
                  <a:schemeClr val="tx2"/>
                </a:solidFill>
                <a:latin typeface="Arial" panose="020B0604020202020204" pitchFamily="34" charset="0"/>
                <a:cs typeface="Times New Roman" panose="02020603050405020304" pitchFamily="18" charset="0"/>
              </a:rPr>
              <a:t> </a:t>
            </a:r>
            <a:r>
              <a:rPr lang="en-US" altLang="en-US" sz="2400" b="1" dirty="0" err="1">
                <a:solidFill>
                  <a:schemeClr val="tx2"/>
                </a:solidFill>
                <a:latin typeface="Arial" panose="020B0604020202020204" pitchFamily="34" charset="0"/>
                <a:cs typeface="Times New Roman" panose="02020603050405020304" pitchFamily="18" charset="0"/>
              </a:rPr>
              <a:t>bên</a:t>
            </a:r>
            <a:r>
              <a:rPr lang="en-US" altLang="en-US" sz="2400" b="1" dirty="0">
                <a:solidFill>
                  <a:schemeClr val="tx2"/>
                </a:solidFill>
                <a:latin typeface="Arial" panose="020B0604020202020204" pitchFamily="34" charset="0"/>
                <a:cs typeface="Times New Roman" panose="02020603050405020304" pitchFamily="18" charset="0"/>
              </a:rPr>
              <a:t> </a:t>
            </a:r>
            <a:r>
              <a:rPr lang="en-US" altLang="en-US" sz="2400" b="1" dirty="0" err="1">
                <a:solidFill>
                  <a:schemeClr val="tx2"/>
                </a:solidFill>
                <a:latin typeface="Arial" panose="020B0604020202020204" pitchFamily="34" charset="0"/>
                <a:cs typeface="Times New Roman" panose="02020603050405020304" pitchFamily="18" charset="0"/>
              </a:rPr>
              <a:t>ngoài</a:t>
            </a:r>
            <a:r>
              <a:rPr lang="en-US" altLang="en-US" sz="2400" b="1" dirty="0">
                <a:solidFill>
                  <a:schemeClr val="tx2"/>
                </a:solidFill>
                <a:latin typeface="Arial" panose="020B0604020202020204" pitchFamily="34" charset="0"/>
                <a:cs typeface="Times New Roman" panose="02020603050405020304" pitchFamily="18" charset="0"/>
              </a:rPr>
              <a:t> </a:t>
            </a:r>
            <a:r>
              <a:rPr lang="en-US" altLang="en-US" sz="2400" b="1" dirty="0" err="1">
                <a:solidFill>
                  <a:schemeClr val="tx2"/>
                </a:solidFill>
                <a:latin typeface="Arial" panose="020B0604020202020204" pitchFamily="34" charset="0"/>
                <a:cs typeface="Times New Roman" panose="02020603050405020304" pitchFamily="18" charset="0"/>
              </a:rPr>
              <a:t>như</a:t>
            </a:r>
            <a:r>
              <a:rPr lang="en-US" altLang="en-US" sz="2400" b="1" dirty="0">
                <a:solidFill>
                  <a:schemeClr val="tx2"/>
                </a:solidFill>
                <a:latin typeface="Arial" panose="020B0604020202020204" pitchFamily="34" charset="0"/>
                <a:cs typeface="Times New Roman" panose="02020603050405020304" pitchFamily="18" charset="0"/>
              </a:rPr>
              <a:t>:</a:t>
            </a:r>
          </a:p>
        </p:txBody>
      </p:sp>
      <p:sp>
        <p:nvSpPr>
          <p:cNvPr id="50183" name="Rectangle 9"/>
          <p:cNvSpPr>
            <a:spLocks noChangeArrowheads="1"/>
          </p:cNvSpPr>
          <p:nvPr/>
        </p:nvSpPr>
        <p:spPr bwMode="auto">
          <a:xfrm>
            <a:off x="2505881" y="4692674"/>
            <a:ext cx="915035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spcBef>
                <a:spcPts val="600"/>
              </a:spcBef>
              <a:buSzPts val="1200"/>
              <a:buFont typeface="Symbol" panose="05050102010706020507" pitchFamily="18" charset="2"/>
              <a:buChar char=""/>
              <a:tabLst>
                <a:tab pos="685800" algn="l"/>
              </a:tabLst>
            </a:pPr>
            <a:r>
              <a:rPr lang="en-US" altLang="en-US" sz="2200" dirty="0" err="1">
                <a:latin typeface="Arial" panose="020B0604020202020204" pitchFamily="34" charset="0"/>
                <a:cs typeface="Times New Roman" panose="02020603050405020304" pitchFamily="18" charset="0"/>
              </a:rPr>
              <a:t>Chính</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phủ</a:t>
            </a:r>
            <a:endParaRPr lang="en-US" altLang="en-US" sz="2200" dirty="0">
              <a:latin typeface="Arial" panose="020B0604020202020204" pitchFamily="34" charset="0"/>
              <a:cs typeface="Times New Roman" panose="02020603050405020304" pitchFamily="18" charset="0"/>
            </a:endParaRPr>
          </a:p>
          <a:p>
            <a:pPr marL="342900" indent="-342900" algn="just">
              <a:spcBef>
                <a:spcPts val="600"/>
              </a:spcBef>
              <a:buSzPts val="1200"/>
              <a:buFont typeface="Symbol" panose="05050102010706020507" pitchFamily="18" charset="2"/>
              <a:buChar char=""/>
              <a:tabLst>
                <a:tab pos="685800" algn="l"/>
              </a:tabLst>
            </a:pPr>
            <a:r>
              <a:rPr lang="en-US" altLang="en-US" sz="2200" dirty="0" err="1">
                <a:latin typeface="Arial" panose="020B0604020202020204" pitchFamily="34" charset="0"/>
                <a:cs typeface="Times New Roman" panose="02020603050405020304" pitchFamily="18" charset="0"/>
              </a:rPr>
              <a:t>Các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đối</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tác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công</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nghiệp</a:t>
            </a:r>
            <a:endParaRPr lang="en-US" altLang="en-US" sz="2200" dirty="0">
              <a:latin typeface="Arial" panose="020B0604020202020204" pitchFamily="34" charset="0"/>
              <a:cs typeface="Times New Roman" panose="02020603050405020304" pitchFamily="18" charset="0"/>
            </a:endParaRPr>
          </a:p>
          <a:p>
            <a:pPr marL="342900" indent="-342900" algn="just">
              <a:spcBef>
                <a:spcPts val="600"/>
              </a:spcBef>
              <a:buSzPts val="1200"/>
              <a:buFont typeface="Symbol" panose="05050102010706020507" pitchFamily="18" charset="2"/>
              <a:buChar char=""/>
              <a:tabLst>
                <a:tab pos="685800" algn="l"/>
              </a:tabLst>
            </a:pPr>
            <a:r>
              <a:rPr lang="en-US" altLang="en-US" sz="2200" dirty="0" err="1">
                <a:latin typeface="Arial" panose="020B0604020202020204" pitchFamily="34" charset="0"/>
                <a:cs typeface="Times New Roman" panose="02020603050405020304" pitchFamily="18" charset="0"/>
              </a:rPr>
              <a:t>Các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nhà</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tuyển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dụng</a:t>
            </a:r>
            <a:endParaRPr lang="en-US" altLang="en-US" sz="2200" dirty="0">
              <a:latin typeface="Arial" panose="020B0604020202020204" pitchFamily="34" charset="0"/>
              <a:cs typeface="Times New Roman" panose="02020603050405020304" pitchFamily="18" charset="0"/>
            </a:endParaRPr>
          </a:p>
          <a:p>
            <a:pPr marL="342900" indent="-342900" algn="just">
              <a:spcBef>
                <a:spcPts val="600"/>
              </a:spcBef>
              <a:buSzPts val="1200"/>
              <a:buFont typeface="Symbol" panose="05050102010706020507" pitchFamily="18" charset="2"/>
              <a:buChar char=""/>
              <a:tabLst>
                <a:tab pos="685800" algn="l"/>
              </a:tabLst>
            </a:pPr>
            <a:r>
              <a:rPr lang="en-US" altLang="en-US" sz="2200" dirty="0" err="1">
                <a:latin typeface="Arial" panose="020B0604020202020204" pitchFamily="34" charset="0"/>
                <a:cs typeface="Times New Roman" panose="02020603050405020304" pitchFamily="18" charset="0"/>
              </a:rPr>
              <a:t>Các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cơ</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quan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chuyên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môn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về</a:t>
            </a:r>
            <a:r>
              <a:rPr lang="en-US" altLang="en-US" sz="2200" dirty="0">
                <a:latin typeface="Arial" panose="020B0604020202020204" pitchFamily="34" charset="0"/>
                <a:cs typeface="Times New Roman" panose="02020603050405020304" pitchFamily="18" charset="0"/>
              </a:rPr>
              <a:t> ĐBCL </a:t>
            </a:r>
            <a:r>
              <a:rPr lang="en-US" altLang="en-US" sz="2200" dirty="0" err="1">
                <a:latin typeface="Arial" panose="020B0604020202020204" pitchFamily="34" charset="0"/>
                <a:cs typeface="Times New Roman" panose="02020603050405020304" pitchFamily="18" charset="0"/>
              </a:rPr>
              <a:t>và</a:t>
            </a:r>
            <a:endParaRPr lang="en-US" altLang="en-US" sz="2200" dirty="0">
              <a:latin typeface="Arial" panose="020B0604020202020204" pitchFamily="34" charset="0"/>
              <a:cs typeface="Times New Roman" panose="02020603050405020304" pitchFamily="18" charset="0"/>
            </a:endParaRPr>
          </a:p>
          <a:p>
            <a:pPr marL="342900" indent="-342900" algn="just">
              <a:spcBef>
                <a:spcPts val="600"/>
              </a:spcBef>
              <a:buSzPts val="1200"/>
              <a:buFont typeface="Symbol" panose="05050102010706020507" pitchFamily="18" charset="2"/>
              <a:buChar char=""/>
              <a:tabLst>
                <a:tab pos="685800" algn="l"/>
              </a:tabLst>
            </a:pPr>
            <a:r>
              <a:rPr lang="en-US" altLang="en-US" sz="2200" dirty="0" err="1">
                <a:latin typeface="Arial" panose="020B0604020202020204" pitchFamily="34" charset="0"/>
                <a:cs typeface="Times New Roman" panose="02020603050405020304" pitchFamily="18" charset="0"/>
              </a:rPr>
              <a:t>Các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nhà</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tài</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trợ</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hoặc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các</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nhà</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từ</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thiện</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hảo</a:t>
            </a:r>
            <a:r>
              <a:rPr lang="en-US" altLang="en-US" sz="2200" dirty="0">
                <a:latin typeface="Arial" panose="020B0604020202020204" pitchFamily="34" charset="0"/>
                <a:cs typeface="Times New Roman" panose="02020603050405020304" pitchFamily="18" charset="0"/>
              </a:rPr>
              <a:t> </a:t>
            </a:r>
            <a:r>
              <a:rPr lang="en-US" altLang="en-US" sz="2200" dirty="0" err="1">
                <a:latin typeface="Arial" panose="020B0604020202020204" pitchFamily="34" charset="0"/>
                <a:cs typeface="Times New Roman" panose="02020603050405020304" pitchFamily="18" charset="0"/>
              </a:rPr>
              <a:t>tâm</a:t>
            </a:r>
            <a:endParaRPr lang="en-US" altLang="en-US" sz="2200" dirty="0">
              <a:latin typeface="Arial" panose="020B0604020202020204" pitchFamily="34" charset="0"/>
              <a:cs typeface="Times New Roman" panose="02020603050405020304" pitchFamily="18" charset="0"/>
            </a:endParaRPr>
          </a:p>
        </p:txBody>
      </p:sp>
      <p:pic>
        <p:nvPicPr>
          <p:cNvPr id="50184"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79213" y="5980113"/>
            <a:ext cx="585787"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7568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fade">
                                      <p:cBhvr>
                                        <p:cTn id="7" dur="500"/>
                                        <p:tgtEl>
                                          <p:spTgt spid="5018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0181"/>
                                        </p:tgtEl>
                                        <p:attrNameLst>
                                          <p:attrName>style.visibility</p:attrName>
                                        </p:attrNameLst>
                                      </p:cBhvr>
                                      <p:to>
                                        <p:strVal val="visible"/>
                                      </p:to>
                                    </p:set>
                                    <p:animEffect transition="in" filter="fade">
                                      <p:cBhvr>
                                        <p:cTn id="12" dur="500"/>
                                        <p:tgtEl>
                                          <p:spTgt spid="5018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0182"/>
                                        </p:tgtEl>
                                        <p:attrNameLst>
                                          <p:attrName>style.visibility</p:attrName>
                                        </p:attrNameLst>
                                      </p:cBhvr>
                                      <p:to>
                                        <p:strVal val="visible"/>
                                      </p:to>
                                    </p:set>
                                    <p:animEffect transition="in" filter="fade">
                                      <p:cBhvr>
                                        <p:cTn id="17" dur="500"/>
                                        <p:tgtEl>
                                          <p:spTgt spid="5018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0183"/>
                                        </p:tgtEl>
                                        <p:attrNameLst>
                                          <p:attrName>style.visibility</p:attrName>
                                        </p:attrNameLst>
                                      </p:cBhvr>
                                      <p:to>
                                        <p:strVal val="visible"/>
                                      </p:to>
                                    </p:set>
                                    <p:animEffect transition="in" filter="fade">
                                      <p:cBhvr>
                                        <p:cTn id="22" dur="500"/>
                                        <p:tgtEl>
                                          <p:spTgt spid="50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p:bldP spid="50181" grpId="0"/>
      <p:bldP spid="50182" grpId="0"/>
      <p:bldP spid="5018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1"/>
          <p:cNvSpPr>
            <a:spLocks noChangeArrowheads="1"/>
          </p:cNvSpPr>
          <p:nvPr/>
        </p:nvSpPr>
        <p:spPr bwMode="auto">
          <a:xfrm>
            <a:off x="2045647" y="181592"/>
            <a:ext cx="79991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81025" indent="-581025">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ts val="600"/>
              </a:spcBef>
              <a:spcAft>
                <a:spcPts val="600"/>
              </a:spcAft>
              <a:buClrTx/>
              <a:buNone/>
            </a:pPr>
            <a:r>
              <a:rPr lang="en-US" altLang="en-US" sz="2800" b="1" dirty="0" smtClean="0">
                <a:solidFill>
                  <a:srgbClr val="0033CC"/>
                </a:solidFill>
                <a:cs typeface="Times New Roman" panose="02020603050405020304" pitchFamily="18" charset="0"/>
              </a:rPr>
              <a:t> KHÁI NIỆM VỀ TIÊU CHÍ, TIÊU CHUẨN</a:t>
            </a:r>
            <a:endParaRPr lang="en-US" altLang="en-US" sz="2800" b="1" dirty="0">
              <a:solidFill>
                <a:srgbClr val="0033CC"/>
              </a:solidFill>
              <a:cs typeface="Times New Roman" panose="02020603050405020304" pitchFamily="18" charset="0"/>
            </a:endParaRPr>
          </a:p>
        </p:txBody>
      </p:sp>
      <p:sp>
        <p:nvSpPr>
          <p:cNvPr id="51204" name="Rectangle 2"/>
          <p:cNvSpPr>
            <a:spLocks noChangeArrowheads="1"/>
          </p:cNvSpPr>
          <p:nvPr/>
        </p:nvSpPr>
        <p:spPr bwMode="auto">
          <a:xfrm>
            <a:off x="533400" y="1108076"/>
            <a:ext cx="1146529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200" b="1" dirty="0" err="1">
                <a:solidFill>
                  <a:srgbClr val="0070C0"/>
                </a:solidFill>
                <a:cs typeface="Times New Roman" panose="02020603050405020304" pitchFamily="18" charset="0"/>
              </a:rPr>
              <a:t>Tiêu</a:t>
            </a:r>
            <a:r>
              <a:rPr lang="en-US" altLang="en-US" sz="2200" b="1" dirty="0">
                <a:solidFill>
                  <a:srgbClr val="0070C0"/>
                </a:solidFill>
                <a:cs typeface="Times New Roman" panose="02020603050405020304" pitchFamily="18" charset="0"/>
              </a:rPr>
              <a:t> </a:t>
            </a:r>
            <a:r>
              <a:rPr lang="en-US" altLang="en-US" sz="2200" b="1" dirty="0" err="1">
                <a:solidFill>
                  <a:srgbClr val="0070C0"/>
                </a:solidFill>
                <a:cs typeface="Times New Roman" panose="02020603050405020304" pitchFamily="18" charset="0"/>
              </a:rPr>
              <a:t>chí</a:t>
            </a:r>
            <a:r>
              <a:rPr lang="en-US" altLang="en-US" sz="2200" b="1" dirty="0">
                <a:solidFill>
                  <a:srgbClr val="0070C0"/>
                </a:solidFill>
                <a:cs typeface="Times New Roman" panose="02020603050405020304" pitchFamily="18" charset="0"/>
              </a:rPr>
              <a:t> </a:t>
            </a:r>
            <a:r>
              <a:rPr lang="en-US" altLang="en-US" sz="2200" b="1" dirty="0">
                <a:solidFill>
                  <a:schemeClr val="tx2"/>
                </a:solidFill>
                <a:cs typeface="Times New Roman" panose="02020603050405020304" pitchFamily="18" charset="0"/>
              </a:rPr>
              <a:t>KĐCL CSGDNN </a:t>
            </a:r>
            <a:r>
              <a:rPr lang="en-US" altLang="en-US" sz="2200" b="1" dirty="0" err="1">
                <a:solidFill>
                  <a:schemeClr val="tx2"/>
                </a:solidFill>
                <a:cs typeface="Times New Roman" panose="02020603050405020304" pitchFamily="18" charset="0"/>
              </a:rPr>
              <a:t>là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nội</a:t>
            </a:r>
            <a:r>
              <a:rPr lang="en-US" altLang="en-US" sz="2200" b="1" dirty="0">
                <a:solidFill>
                  <a:schemeClr val="tx2"/>
                </a:solidFill>
                <a:cs typeface="Times New Roman" panose="02020603050405020304" pitchFamily="18" charset="0"/>
              </a:rPr>
              <a:t> dung, </a:t>
            </a:r>
            <a:r>
              <a:rPr lang="en-US" altLang="en-US" sz="2200" b="1" dirty="0" err="1">
                <a:solidFill>
                  <a:schemeClr val="tx2"/>
                </a:solidFill>
                <a:cs typeface="Times New Roman" panose="02020603050405020304" pitchFamily="18" charset="0"/>
              </a:rPr>
              <a:t>yêu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cầu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mà</a:t>
            </a:r>
            <a:r>
              <a:rPr lang="en-US" altLang="en-US" sz="2200" b="1" dirty="0">
                <a:solidFill>
                  <a:schemeClr val="tx2"/>
                </a:solidFill>
                <a:cs typeface="Times New Roman" panose="02020603050405020304" pitchFamily="18" charset="0"/>
              </a:rPr>
              <a:t> CSGDNN </a:t>
            </a:r>
            <a:r>
              <a:rPr lang="en-US" altLang="en-US" sz="2200" b="1" dirty="0" err="1">
                <a:solidFill>
                  <a:schemeClr val="tx2"/>
                </a:solidFill>
                <a:cs typeface="Times New Roman" panose="02020603050405020304" pitchFamily="18" charset="0"/>
              </a:rPr>
              <a:t>phải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đáp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ứng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để</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đạt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tiêu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chuẩn</a:t>
            </a:r>
            <a:r>
              <a:rPr lang="en-US" altLang="en-US" sz="2200" b="1" dirty="0">
                <a:solidFill>
                  <a:schemeClr val="tx2"/>
                </a:solidFill>
                <a:cs typeface="Times New Roman" panose="02020603050405020304" pitchFamily="18" charset="0"/>
              </a:rPr>
              <a:t> KĐCL CSGDNN </a:t>
            </a:r>
            <a:r>
              <a:rPr lang="en-US" altLang="en-US" sz="2200" b="1" i="1" dirty="0">
                <a:solidFill>
                  <a:schemeClr val="tx2"/>
                </a:solidFill>
                <a:cs typeface="Times New Roman" panose="02020603050405020304" pitchFamily="18" charset="0"/>
              </a:rPr>
              <a:t>(</a:t>
            </a:r>
            <a:r>
              <a:rPr lang="en-US" altLang="en-US" sz="2200" b="1" i="1" dirty="0" err="1">
                <a:solidFill>
                  <a:schemeClr val="tx2"/>
                </a:solidFill>
                <a:cs typeface="Times New Roman" panose="02020603050405020304" pitchFamily="18" charset="0"/>
              </a:rPr>
              <a:t>Mỗi</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tiêu</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chí</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bao</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gồm</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các</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tiêu</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chuẩn</a:t>
            </a:r>
            <a:r>
              <a:rPr lang="en-US" altLang="en-US" sz="2200" b="1" i="1" dirty="0">
                <a:solidFill>
                  <a:schemeClr val="tx2"/>
                </a:solidFill>
                <a:cs typeface="Times New Roman" panose="02020603050405020304" pitchFamily="18" charset="0"/>
              </a:rPr>
              <a:t>).</a:t>
            </a:r>
            <a:endParaRPr lang="en-US" altLang="en-US" sz="2200" b="1" dirty="0">
              <a:solidFill>
                <a:schemeClr val="tx2"/>
              </a:solidFill>
              <a:cs typeface="Times New Roman" panose="02020603050405020304" pitchFamily="18" charset="0"/>
            </a:endParaRPr>
          </a:p>
        </p:txBody>
      </p:sp>
      <p:sp>
        <p:nvSpPr>
          <p:cNvPr id="51205" name="Rectangle 8"/>
          <p:cNvSpPr>
            <a:spLocks noChangeArrowheads="1"/>
          </p:cNvSpPr>
          <p:nvPr/>
        </p:nvSpPr>
        <p:spPr bwMode="auto">
          <a:xfrm>
            <a:off x="482600" y="2371725"/>
            <a:ext cx="11465291" cy="104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200" b="1" dirty="0" err="1">
                <a:solidFill>
                  <a:srgbClr val="0070C0"/>
                </a:solidFill>
                <a:cs typeface="Times New Roman" panose="02020603050405020304" pitchFamily="18" charset="0"/>
              </a:rPr>
              <a:t>Tiêu</a:t>
            </a:r>
            <a:r>
              <a:rPr lang="en-US" altLang="en-US" sz="2200" b="1" dirty="0">
                <a:solidFill>
                  <a:srgbClr val="0070C0"/>
                </a:solidFill>
                <a:cs typeface="Times New Roman" panose="02020603050405020304" pitchFamily="18" charset="0"/>
              </a:rPr>
              <a:t> </a:t>
            </a:r>
            <a:r>
              <a:rPr lang="en-US" altLang="en-US" sz="2200" b="1" dirty="0" err="1">
                <a:solidFill>
                  <a:srgbClr val="0070C0"/>
                </a:solidFill>
                <a:cs typeface="Times New Roman" panose="02020603050405020304" pitchFamily="18" charset="0"/>
              </a:rPr>
              <a:t>chuẩn</a:t>
            </a:r>
            <a:r>
              <a:rPr lang="en-US" altLang="en-US" sz="2200" b="1" dirty="0">
                <a:solidFill>
                  <a:srgbClr val="0070C0"/>
                </a:solidFill>
                <a:cs typeface="Times New Roman" panose="02020603050405020304" pitchFamily="18" charset="0"/>
              </a:rPr>
              <a:t> </a:t>
            </a:r>
            <a:r>
              <a:rPr lang="en-US" altLang="en-US" sz="2200" b="1" dirty="0">
                <a:solidFill>
                  <a:schemeClr val="tx2"/>
                </a:solidFill>
                <a:cs typeface="Times New Roman" panose="02020603050405020304" pitchFamily="18" charset="0"/>
              </a:rPr>
              <a:t>KĐCL CSGDNN </a:t>
            </a:r>
            <a:r>
              <a:rPr lang="en-US" altLang="en-US" sz="2200" b="1" dirty="0" err="1">
                <a:solidFill>
                  <a:schemeClr val="tx2"/>
                </a:solidFill>
                <a:cs typeface="Times New Roman" panose="02020603050405020304" pitchFamily="18" charset="0"/>
              </a:rPr>
              <a:t>là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mức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độ</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yêu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cầu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điều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kiện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cần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đạt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được</a:t>
            </a:r>
            <a:r>
              <a:rPr lang="en-US" altLang="en-US" sz="2200" b="1" dirty="0">
                <a:solidFill>
                  <a:schemeClr val="tx2"/>
                </a:solidFill>
                <a:cs typeface="Times New Roman" panose="02020603050405020304" pitchFamily="18" charset="0"/>
              </a:rPr>
              <a:t> ở </a:t>
            </a:r>
            <a:r>
              <a:rPr lang="en-US" altLang="en-US" sz="2200" b="1" dirty="0" err="1">
                <a:solidFill>
                  <a:schemeClr val="tx2"/>
                </a:solidFill>
                <a:cs typeface="Times New Roman" panose="02020603050405020304" pitchFamily="18" charset="0"/>
              </a:rPr>
              <a:t>một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nội</a:t>
            </a:r>
            <a:r>
              <a:rPr lang="en-US" altLang="en-US" sz="2200" b="1" dirty="0">
                <a:solidFill>
                  <a:schemeClr val="tx2"/>
                </a:solidFill>
                <a:cs typeface="Times New Roman" panose="02020603050405020304" pitchFamily="18" charset="0"/>
              </a:rPr>
              <a:t> dung </a:t>
            </a:r>
            <a:r>
              <a:rPr lang="en-US" altLang="en-US" sz="2200" b="1" dirty="0" err="1">
                <a:solidFill>
                  <a:schemeClr val="tx2"/>
                </a:solidFill>
                <a:cs typeface="Times New Roman" panose="02020603050405020304" pitchFamily="18" charset="0"/>
              </a:rPr>
              <a:t>cụ</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thể</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tiêu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chí</a:t>
            </a:r>
            <a:r>
              <a:rPr lang="en-US" altLang="en-US" sz="2200" b="1" dirty="0">
                <a:solidFill>
                  <a:schemeClr val="tx2"/>
                </a:solidFill>
                <a:cs typeface="Times New Roman" panose="02020603050405020304" pitchFamily="18" charset="0"/>
              </a:rPr>
              <a:t> KĐCL CSGDNN.</a:t>
            </a:r>
          </a:p>
        </p:txBody>
      </p:sp>
      <p:sp>
        <p:nvSpPr>
          <p:cNvPr id="51206" name="Rectangle 9"/>
          <p:cNvSpPr>
            <a:spLocks noChangeArrowheads="1"/>
          </p:cNvSpPr>
          <p:nvPr/>
        </p:nvSpPr>
        <p:spPr bwMode="auto">
          <a:xfrm>
            <a:off x="492316" y="3595688"/>
            <a:ext cx="11367588"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200" b="1" dirty="0" err="1">
                <a:solidFill>
                  <a:srgbClr val="0070C0"/>
                </a:solidFill>
                <a:cs typeface="Times New Roman" panose="02020603050405020304" pitchFamily="18" charset="0"/>
              </a:rPr>
              <a:t>Tiêu</a:t>
            </a:r>
            <a:r>
              <a:rPr lang="en-US" altLang="en-US" sz="2200" b="1" dirty="0">
                <a:solidFill>
                  <a:srgbClr val="0070C0"/>
                </a:solidFill>
                <a:cs typeface="Times New Roman" panose="02020603050405020304" pitchFamily="18" charset="0"/>
              </a:rPr>
              <a:t> </a:t>
            </a:r>
            <a:r>
              <a:rPr lang="en-US" altLang="en-US" sz="2200" b="1" dirty="0" err="1">
                <a:solidFill>
                  <a:srgbClr val="0070C0"/>
                </a:solidFill>
                <a:cs typeface="Times New Roman" panose="02020603050405020304" pitchFamily="18" charset="0"/>
              </a:rPr>
              <a:t>chí</a:t>
            </a:r>
            <a:r>
              <a:rPr lang="en-US" altLang="en-US" sz="2200" b="1" dirty="0">
                <a:solidFill>
                  <a:srgbClr val="0070C0"/>
                </a:solidFill>
                <a:cs typeface="Times New Roman" panose="02020603050405020304" pitchFamily="18" charset="0"/>
              </a:rPr>
              <a:t> </a:t>
            </a:r>
            <a:r>
              <a:rPr lang="en-US" altLang="en-US" sz="2200" b="1" dirty="0">
                <a:solidFill>
                  <a:schemeClr val="tx2"/>
                </a:solidFill>
                <a:cs typeface="Times New Roman" panose="02020603050405020304" pitchFamily="18" charset="0"/>
              </a:rPr>
              <a:t>KĐCL </a:t>
            </a:r>
            <a:r>
              <a:rPr lang="en-US" altLang="en-US" sz="2200" b="1" dirty="0" err="1">
                <a:solidFill>
                  <a:schemeClr val="tx2"/>
                </a:solidFill>
                <a:cs typeface="Times New Roman" panose="02020603050405020304" pitchFamily="18" charset="0"/>
              </a:rPr>
              <a:t>chương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trình</a:t>
            </a:r>
            <a:r>
              <a:rPr lang="en-US" altLang="en-US" sz="2200" b="1" dirty="0">
                <a:solidFill>
                  <a:schemeClr val="tx2"/>
                </a:solidFill>
                <a:cs typeface="Times New Roman" panose="02020603050405020304" pitchFamily="18" charset="0"/>
              </a:rPr>
              <a:t> ĐT </a:t>
            </a:r>
            <a:r>
              <a:rPr lang="en-US" altLang="en-US" sz="2200" b="1" dirty="0" err="1">
                <a:solidFill>
                  <a:schemeClr val="tx2"/>
                </a:solidFill>
                <a:cs typeface="Times New Roman" panose="02020603050405020304" pitchFamily="18" charset="0"/>
              </a:rPr>
              <a:t>là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nội</a:t>
            </a:r>
            <a:r>
              <a:rPr lang="en-US" altLang="en-US" sz="2200" b="1" dirty="0">
                <a:solidFill>
                  <a:schemeClr val="tx2"/>
                </a:solidFill>
                <a:cs typeface="Times New Roman" panose="02020603050405020304" pitchFamily="18" charset="0"/>
              </a:rPr>
              <a:t> dung, </a:t>
            </a:r>
            <a:r>
              <a:rPr lang="en-US" altLang="en-US" sz="2200" b="1" dirty="0" err="1">
                <a:solidFill>
                  <a:schemeClr val="tx2"/>
                </a:solidFill>
                <a:cs typeface="Times New Roman" panose="02020603050405020304" pitchFamily="18" charset="0"/>
              </a:rPr>
              <a:t>yêu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cầu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mà</a:t>
            </a:r>
            <a:r>
              <a:rPr lang="en-US" altLang="en-US" sz="2200" b="1" dirty="0">
                <a:solidFill>
                  <a:schemeClr val="tx2"/>
                </a:solidFill>
                <a:cs typeface="Times New Roman" panose="02020603050405020304" pitchFamily="18" charset="0"/>
              </a:rPr>
              <a:t> CSĐT </a:t>
            </a:r>
            <a:r>
              <a:rPr lang="en-US" altLang="en-US" sz="2200" b="1" dirty="0" err="1">
                <a:solidFill>
                  <a:schemeClr val="tx2"/>
                </a:solidFill>
                <a:cs typeface="Times New Roman" panose="02020603050405020304" pitchFamily="18" charset="0"/>
              </a:rPr>
              <a:t>phải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đáp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ứng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để</a:t>
            </a:r>
            <a:r>
              <a:rPr lang="en-US" altLang="en-US" sz="2200" b="1" dirty="0">
                <a:solidFill>
                  <a:schemeClr val="tx2"/>
                </a:solidFill>
                <a:cs typeface="Times New Roman" panose="02020603050405020304" pitchFamily="18" charset="0"/>
              </a:rPr>
              <a:t> CTĐT </a:t>
            </a:r>
            <a:r>
              <a:rPr lang="en-US" altLang="en-US" sz="2200" b="1" dirty="0" err="1">
                <a:solidFill>
                  <a:schemeClr val="tx2"/>
                </a:solidFill>
                <a:cs typeface="Times New Roman" panose="02020603050405020304" pitchFamily="18" charset="0"/>
              </a:rPr>
              <a:t>được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công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nhận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đạt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tiêu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chuẩn</a:t>
            </a:r>
            <a:r>
              <a:rPr lang="en-US" altLang="en-US" sz="2200" b="1" dirty="0">
                <a:solidFill>
                  <a:schemeClr val="tx2"/>
                </a:solidFill>
                <a:cs typeface="Times New Roman" panose="02020603050405020304" pitchFamily="18" charset="0"/>
              </a:rPr>
              <a:t> KĐCL </a:t>
            </a:r>
            <a:r>
              <a:rPr lang="en-US" altLang="en-US" sz="2200" b="1" dirty="0" err="1">
                <a:solidFill>
                  <a:schemeClr val="tx2"/>
                </a:solidFill>
                <a:cs typeface="Times New Roman" panose="02020603050405020304" pitchFamily="18" charset="0"/>
              </a:rPr>
              <a:t>chương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trình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đào</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tạo</a:t>
            </a:r>
            <a:r>
              <a:rPr lang="en-US" altLang="en-US" sz="2200" b="1" dirty="0">
                <a:solidFill>
                  <a:schemeClr val="tx2"/>
                </a:solidFill>
                <a:cs typeface="Times New Roman" panose="02020603050405020304" pitchFamily="18" charset="0"/>
              </a:rPr>
              <a:t> </a:t>
            </a:r>
            <a:r>
              <a:rPr lang="en-US" altLang="en-US" sz="2200" b="1" i="1" dirty="0">
                <a:solidFill>
                  <a:schemeClr val="tx2"/>
                </a:solidFill>
                <a:cs typeface="Times New Roman" panose="02020603050405020304" pitchFamily="18" charset="0"/>
              </a:rPr>
              <a:t>(</a:t>
            </a:r>
            <a:r>
              <a:rPr lang="en-US" altLang="en-US" sz="2200" b="1" i="1" dirty="0" err="1">
                <a:solidFill>
                  <a:schemeClr val="tx2"/>
                </a:solidFill>
                <a:cs typeface="Times New Roman" panose="02020603050405020304" pitchFamily="18" charset="0"/>
              </a:rPr>
              <a:t>Mỗi</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tiêu</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chí</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bao</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gồm</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các</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tiêu</a:t>
            </a:r>
            <a:r>
              <a:rPr lang="en-US" altLang="en-US" sz="2200" b="1" i="1" dirty="0">
                <a:solidFill>
                  <a:schemeClr val="tx2"/>
                </a:solidFill>
                <a:cs typeface="Times New Roman" panose="02020603050405020304" pitchFamily="18" charset="0"/>
              </a:rPr>
              <a:t> </a:t>
            </a:r>
            <a:r>
              <a:rPr lang="en-US" altLang="en-US" sz="2200" b="1" i="1" dirty="0" err="1">
                <a:solidFill>
                  <a:schemeClr val="tx2"/>
                </a:solidFill>
                <a:cs typeface="Times New Roman" panose="02020603050405020304" pitchFamily="18" charset="0"/>
              </a:rPr>
              <a:t>chuẩn</a:t>
            </a:r>
            <a:r>
              <a:rPr lang="en-US" altLang="en-US" sz="2200" b="1" i="1" dirty="0" smtClean="0">
                <a:solidFill>
                  <a:schemeClr val="tx2"/>
                </a:solidFill>
                <a:cs typeface="Times New Roman" panose="02020603050405020304" pitchFamily="18" charset="0"/>
              </a:rPr>
              <a:t>).</a:t>
            </a:r>
            <a:endParaRPr lang="en-US" altLang="en-US" sz="2200" b="1" i="1" dirty="0">
              <a:solidFill>
                <a:schemeClr val="tx2"/>
              </a:solidFill>
              <a:cs typeface="Times New Roman" panose="02020603050405020304" pitchFamily="18" charset="0"/>
            </a:endParaRPr>
          </a:p>
        </p:txBody>
      </p:sp>
      <p:pic>
        <p:nvPicPr>
          <p:cNvPr id="51207"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04600" y="211139"/>
            <a:ext cx="6350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07999" y="5450427"/>
            <a:ext cx="1143964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Clr>
                <a:srgbClr val="FF0000"/>
              </a:buClr>
              <a:buFont typeface="Wingdings" panose="05000000000000000000" pitchFamily="2" charset="2"/>
              <a:buChar char="ü"/>
            </a:pPr>
            <a:r>
              <a:rPr lang="en-US" altLang="en-US" sz="2200" b="1" dirty="0" err="1">
                <a:solidFill>
                  <a:srgbClr val="0033CC"/>
                </a:solidFill>
                <a:latin typeface="Arial" panose="020B0604020202020204" pitchFamily="34" charset="0"/>
                <a:cs typeface="Times New Roman" panose="02020603050405020304" pitchFamily="18" charset="0"/>
              </a:rPr>
              <a:t>Tiêu</a:t>
            </a:r>
            <a:r>
              <a:rPr lang="en-US" altLang="en-US" sz="2200" b="1" dirty="0">
                <a:solidFill>
                  <a:srgbClr val="0033CC"/>
                </a:solidFill>
                <a:latin typeface="Arial" panose="020B0604020202020204" pitchFamily="34" charset="0"/>
                <a:cs typeface="Times New Roman" panose="02020603050405020304" pitchFamily="18" charset="0"/>
              </a:rPr>
              <a:t> </a:t>
            </a:r>
            <a:r>
              <a:rPr lang="en-US" altLang="en-US" sz="2200" b="1" dirty="0" err="1">
                <a:solidFill>
                  <a:srgbClr val="0033CC"/>
                </a:solidFill>
                <a:latin typeface="Arial" panose="020B0604020202020204" pitchFamily="34" charset="0"/>
                <a:cs typeface="Times New Roman" panose="02020603050405020304" pitchFamily="18" charset="0"/>
              </a:rPr>
              <a:t>chuẩn</a:t>
            </a:r>
            <a:r>
              <a:rPr lang="en-US" altLang="en-US" sz="2200" b="1" dirty="0">
                <a:solidFill>
                  <a:srgbClr val="0033CC"/>
                </a:solidFill>
                <a:latin typeface="Arial" panose="020B0604020202020204" pitchFamily="34" charset="0"/>
                <a:cs typeface="Times New Roman" panose="02020603050405020304" pitchFamily="18" charset="0"/>
              </a:rPr>
              <a:t> </a:t>
            </a:r>
            <a:r>
              <a:rPr lang="en-US" altLang="en-US" sz="2200" b="1" dirty="0">
                <a:latin typeface="Arial" panose="020B0604020202020204" pitchFamily="34" charset="0"/>
                <a:cs typeface="Times New Roman" panose="02020603050405020304" pitchFamily="18" charset="0"/>
              </a:rPr>
              <a:t>KĐCL </a:t>
            </a:r>
            <a:r>
              <a:rPr lang="en-US" altLang="en-US" sz="2200" b="1" dirty="0" err="1">
                <a:latin typeface="Arial" panose="020B0604020202020204" pitchFamily="34" charset="0"/>
                <a:cs typeface="Times New Roman" panose="02020603050405020304" pitchFamily="18" charset="0"/>
              </a:rPr>
              <a:t>chương</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trình</a:t>
            </a:r>
            <a:r>
              <a:rPr lang="en-US" altLang="en-US" sz="2200" b="1" dirty="0">
                <a:latin typeface="Arial" panose="020B0604020202020204" pitchFamily="34" charset="0"/>
                <a:cs typeface="Times New Roman" panose="02020603050405020304" pitchFamily="18" charset="0"/>
              </a:rPr>
              <a:t> ĐT </a:t>
            </a:r>
            <a:r>
              <a:rPr lang="en-US" altLang="en-US" sz="2200" b="1" dirty="0" err="1">
                <a:latin typeface="Arial" panose="020B0604020202020204" pitchFamily="34" charset="0"/>
                <a:cs typeface="Times New Roman" panose="02020603050405020304" pitchFamily="18" charset="0"/>
              </a:rPr>
              <a:t>là</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mức</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độ</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yêu</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cầu</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và</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điều</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kiện</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cần</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đạt</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được</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về</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một</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nội</a:t>
            </a:r>
            <a:r>
              <a:rPr lang="en-US" altLang="en-US" sz="2200" b="1" dirty="0">
                <a:latin typeface="Arial" panose="020B0604020202020204" pitchFamily="34" charset="0"/>
                <a:cs typeface="Times New Roman" panose="02020603050405020304" pitchFamily="18" charset="0"/>
              </a:rPr>
              <a:t> dung </a:t>
            </a:r>
            <a:r>
              <a:rPr lang="en-US" altLang="en-US" sz="2200" b="1" dirty="0" err="1">
                <a:latin typeface="Arial" panose="020B0604020202020204" pitchFamily="34" charset="0"/>
                <a:cs typeface="Times New Roman" panose="02020603050405020304" pitchFamily="18" charset="0"/>
              </a:rPr>
              <a:t>cụ</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thể</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của</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tiêu</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chí</a:t>
            </a:r>
            <a:r>
              <a:rPr lang="en-US" altLang="en-US" sz="2200" b="1" dirty="0">
                <a:latin typeface="Arial" panose="020B0604020202020204" pitchFamily="34" charset="0"/>
                <a:cs typeface="Times New Roman" panose="02020603050405020304" pitchFamily="18" charset="0"/>
              </a:rPr>
              <a:t> KĐCL </a:t>
            </a:r>
            <a:r>
              <a:rPr lang="en-US" altLang="en-US" sz="2200" b="1" dirty="0" err="1">
                <a:latin typeface="Arial" panose="020B0604020202020204" pitchFamily="34" charset="0"/>
                <a:cs typeface="Times New Roman" panose="02020603050405020304" pitchFamily="18" charset="0"/>
              </a:rPr>
              <a:t>chương</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trình</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đào</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tạo</a:t>
            </a:r>
            <a:r>
              <a:rPr lang="en-US" altLang="en-US" sz="2200" b="1" dirty="0">
                <a:latin typeface="Arial"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203867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fade">
                                      <p:cBhvr>
                                        <p:cTn id="7" dur="500"/>
                                        <p:tgtEl>
                                          <p:spTgt spid="512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05"/>
                                        </p:tgtEl>
                                        <p:attrNameLst>
                                          <p:attrName>style.visibility</p:attrName>
                                        </p:attrNameLst>
                                      </p:cBhvr>
                                      <p:to>
                                        <p:strVal val="visible"/>
                                      </p:to>
                                    </p:set>
                                    <p:animEffect transition="in" filter="fade">
                                      <p:cBhvr>
                                        <p:cTn id="12" dur="500"/>
                                        <p:tgtEl>
                                          <p:spTgt spid="512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206"/>
                                        </p:tgtEl>
                                        <p:attrNameLst>
                                          <p:attrName>style.visibility</p:attrName>
                                        </p:attrNameLst>
                                      </p:cBhvr>
                                      <p:to>
                                        <p:strVal val="visible"/>
                                      </p:to>
                                    </p:set>
                                    <p:animEffect transition="in" filter="fade">
                                      <p:cBhvr>
                                        <p:cTn id="17" dur="500"/>
                                        <p:tgtEl>
                                          <p:spTgt spid="5120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p:bldP spid="51205" grpId="0"/>
      <p:bldP spid="51206"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ChangeArrowheads="1"/>
          </p:cNvSpPr>
          <p:nvPr/>
        </p:nvSpPr>
        <p:spPr bwMode="auto">
          <a:xfrm>
            <a:off x="3264894" y="468551"/>
            <a:ext cx="5524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81025" indent="-581025" algn="ctr">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HỆ THỐNG TÀI LIỆU ĐBCL</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66564" name="Rectangle 8"/>
          <p:cNvSpPr>
            <a:spLocks noChangeArrowheads="1"/>
          </p:cNvSpPr>
          <p:nvPr/>
        </p:nvSpPr>
        <p:spPr bwMode="auto">
          <a:xfrm>
            <a:off x="1055264" y="1401714"/>
            <a:ext cx="7107236" cy="65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800" b="1" dirty="0" err="1">
                <a:solidFill>
                  <a:srgbClr val="0033CC"/>
                </a:solidFill>
                <a:cs typeface="Times New Roman" panose="02020603050405020304" pitchFamily="18" charset="0"/>
              </a:rPr>
              <a:t>Hệ</a:t>
            </a:r>
            <a:r>
              <a:rPr lang="en-US" altLang="en-US" sz="2800" b="1" dirty="0">
                <a:solidFill>
                  <a:srgbClr val="0033CC"/>
                </a:solidFill>
                <a:cs typeface="Times New Roman" panose="02020603050405020304" pitchFamily="18" charset="0"/>
              </a:rPr>
              <a:t> </a:t>
            </a:r>
            <a:r>
              <a:rPr lang="en-US" altLang="en-US" sz="2800" b="1" dirty="0" err="1">
                <a:solidFill>
                  <a:srgbClr val="0033CC"/>
                </a:solidFill>
                <a:cs typeface="Times New Roman" panose="02020603050405020304" pitchFamily="18" charset="0"/>
              </a:rPr>
              <a:t>thống</a:t>
            </a:r>
            <a:r>
              <a:rPr lang="en-US" altLang="en-US" sz="2800" b="1" dirty="0">
                <a:solidFill>
                  <a:srgbClr val="0033CC"/>
                </a:solidFill>
                <a:cs typeface="Times New Roman" panose="02020603050405020304" pitchFamily="18" charset="0"/>
              </a:rPr>
              <a:t> </a:t>
            </a:r>
            <a:r>
              <a:rPr lang="en-US" altLang="en-US" sz="2800" b="1" dirty="0" err="1">
                <a:solidFill>
                  <a:srgbClr val="0033CC"/>
                </a:solidFill>
                <a:cs typeface="Times New Roman" panose="02020603050405020304" pitchFamily="18" charset="0"/>
              </a:rPr>
              <a:t>tài</a:t>
            </a:r>
            <a:r>
              <a:rPr lang="en-US" altLang="en-US" sz="2800" b="1" dirty="0">
                <a:solidFill>
                  <a:srgbClr val="0033CC"/>
                </a:solidFill>
                <a:cs typeface="Times New Roman" panose="02020603050405020304" pitchFamily="18" charset="0"/>
              </a:rPr>
              <a:t> </a:t>
            </a:r>
            <a:r>
              <a:rPr lang="en-US" altLang="en-US" sz="2800" b="1" dirty="0" err="1">
                <a:solidFill>
                  <a:srgbClr val="0033CC"/>
                </a:solidFill>
                <a:cs typeface="Times New Roman" panose="02020603050405020304" pitchFamily="18" charset="0"/>
              </a:rPr>
              <a:t>liệu</a:t>
            </a:r>
            <a:r>
              <a:rPr lang="en-US" altLang="en-US" sz="2800" b="1" dirty="0">
                <a:solidFill>
                  <a:srgbClr val="0033CC"/>
                </a:solidFill>
                <a:cs typeface="Times New Roman" panose="02020603050405020304" pitchFamily="18" charset="0"/>
              </a:rPr>
              <a:t> </a:t>
            </a:r>
            <a:r>
              <a:rPr lang="en-US" altLang="en-US" sz="2800" b="1" dirty="0" err="1">
                <a:solidFill>
                  <a:srgbClr val="0033CC"/>
                </a:solidFill>
                <a:cs typeface="Times New Roman" panose="02020603050405020304" pitchFamily="18" charset="0"/>
              </a:rPr>
              <a:t>gồm</a:t>
            </a:r>
            <a:r>
              <a:rPr lang="en-US" altLang="en-US" sz="2800" b="1" dirty="0">
                <a:solidFill>
                  <a:srgbClr val="0033CC"/>
                </a:solidFill>
                <a:cs typeface="Times New Roman" panose="02020603050405020304" pitchFamily="18" charset="0"/>
              </a:rPr>
              <a:t>:</a:t>
            </a:r>
          </a:p>
        </p:txBody>
      </p:sp>
      <p:sp>
        <p:nvSpPr>
          <p:cNvPr id="66565" name="Rectangle 9"/>
          <p:cNvSpPr>
            <a:spLocks noChangeArrowheads="1"/>
          </p:cNvSpPr>
          <p:nvPr/>
        </p:nvSpPr>
        <p:spPr bwMode="auto">
          <a:xfrm>
            <a:off x="2830014" y="5298435"/>
            <a:ext cx="8156433"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31800">
              <a:spcBef>
                <a:spcPct val="20000"/>
              </a:spcBef>
              <a:buClr>
                <a:schemeClr val="hlink"/>
              </a:buClr>
              <a:buFont typeface="Wingdings" panose="05000000000000000000" pitchFamily="2" charset="2"/>
              <a:buChar char="v"/>
              <a:tabLst>
                <a:tab pos="630238"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630238"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630238" algn="l"/>
              </a:tabLst>
              <a:defRPr sz="2400">
                <a:solidFill>
                  <a:schemeClr val="tx1"/>
                </a:solidFill>
                <a:latin typeface="Arial" panose="020B0604020202020204" pitchFamily="34" charset="0"/>
              </a:defRPr>
            </a:lvl3pPr>
            <a:lvl4pPr marL="1600200" indent="-228600">
              <a:spcBef>
                <a:spcPct val="20000"/>
              </a:spcBef>
              <a:buChar char="–"/>
              <a:tabLst>
                <a:tab pos="630238" algn="l"/>
              </a:tabLst>
              <a:defRPr sz="2000">
                <a:solidFill>
                  <a:schemeClr val="tx1"/>
                </a:solidFill>
                <a:latin typeface="Arial" panose="020B0604020202020204" pitchFamily="34" charset="0"/>
              </a:defRPr>
            </a:lvl4pPr>
            <a:lvl5pPr marL="2057400" indent="-228600">
              <a:spcBef>
                <a:spcPct val="20000"/>
              </a:spcBef>
              <a:buChar char="»"/>
              <a:tabLst>
                <a:tab pos="630238"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630238"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630238"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630238"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630238" algn="l"/>
              </a:tabLst>
              <a:defRPr sz="2000">
                <a:solidFill>
                  <a:schemeClr val="tx1"/>
                </a:solidFill>
                <a:latin typeface="Arial" panose="020B0604020202020204" pitchFamily="34" charset="0"/>
              </a:defRPr>
            </a:lvl9pPr>
          </a:lstStyle>
          <a:p>
            <a:pPr algn="just">
              <a:lnSpc>
                <a:spcPct val="150000"/>
              </a:lnSpc>
              <a:spcBef>
                <a:spcPts val="600"/>
              </a:spcBef>
              <a:spcAft>
                <a:spcPts val="600"/>
              </a:spcAft>
              <a:buClrTx/>
              <a:buNone/>
            </a:pPr>
            <a:r>
              <a:rPr lang="en-US" altLang="en-US" sz="2600" b="1" dirty="0" smtClean="0">
                <a:cs typeface="Times New Roman" panose="02020603050405020304" pitchFamily="18" charset="0"/>
              </a:rPr>
              <a:t>4</a:t>
            </a:r>
            <a:r>
              <a:rPr lang="en-US" altLang="en-US" sz="2600" b="1" dirty="0">
                <a:cs typeface="Times New Roman" panose="02020603050405020304" pitchFamily="18" charset="0"/>
              </a:rPr>
              <a:t>.	</a:t>
            </a:r>
            <a:r>
              <a:rPr lang="en-US" altLang="en-US" sz="2600" b="1" dirty="0" err="1">
                <a:cs typeface="Times New Roman" panose="02020603050405020304" pitchFamily="18" charset="0"/>
              </a:rPr>
              <a:t>Các</a:t>
            </a:r>
            <a:r>
              <a:rPr lang="en-US" altLang="en-US" sz="2600" b="1" dirty="0">
                <a:cs typeface="Times New Roman" panose="02020603050405020304" pitchFamily="18" charset="0"/>
              </a:rPr>
              <a:t> </a:t>
            </a:r>
            <a:r>
              <a:rPr lang="en-US" altLang="en-US" sz="2600" b="1" dirty="0" err="1">
                <a:cs typeface="Times New Roman" panose="02020603050405020304" pitchFamily="18" charset="0"/>
              </a:rPr>
              <a:t>quy</a:t>
            </a:r>
            <a:r>
              <a:rPr lang="en-US" altLang="en-US" sz="2600" b="1" dirty="0">
                <a:cs typeface="Times New Roman" panose="02020603050405020304" pitchFamily="18" charset="0"/>
              </a:rPr>
              <a:t> </a:t>
            </a:r>
            <a:r>
              <a:rPr lang="en-US" altLang="en-US" sz="2600" b="1" dirty="0" err="1">
                <a:cs typeface="Times New Roman" panose="02020603050405020304" pitchFamily="18" charset="0"/>
              </a:rPr>
              <a:t>trình</a:t>
            </a:r>
            <a:r>
              <a:rPr lang="en-US" altLang="en-US" sz="2600" b="1" dirty="0">
                <a:cs typeface="Times New Roman" panose="02020603050405020304" pitchFamily="18" charset="0"/>
              </a:rPr>
              <a:t> </a:t>
            </a:r>
            <a:r>
              <a:rPr lang="en-US" altLang="en-US" sz="2600" b="1" dirty="0" err="1">
                <a:cs typeface="Times New Roman" panose="02020603050405020304" pitchFamily="18" charset="0"/>
              </a:rPr>
              <a:t>công</a:t>
            </a:r>
            <a:r>
              <a:rPr lang="en-US" altLang="en-US" sz="2600" b="1" dirty="0">
                <a:cs typeface="Times New Roman" panose="02020603050405020304" pitchFamily="18" charset="0"/>
              </a:rPr>
              <a:t>, </a:t>
            </a:r>
            <a:r>
              <a:rPr lang="en-US" altLang="en-US" sz="2600" b="1" dirty="0" err="1">
                <a:cs typeface="Times New Roman" panose="02020603050405020304" pitchFamily="18" charset="0"/>
              </a:rPr>
              <a:t>cụ</a:t>
            </a:r>
            <a:r>
              <a:rPr lang="en-US" altLang="en-US" sz="2600" b="1" dirty="0">
                <a:cs typeface="Times New Roman" panose="02020603050405020304" pitchFamily="18" charset="0"/>
              </a:rPr>
              <a:t> </a:t>
            </a:r>
            <a:r>
              <a:rPr lang="en-US" altLang="en-US" sz="2600" b="1" dirty="0" err="1">
                <a:cs typeface="Times New Roman" panose="02020603050405020304" pitchFamily="18" charset="0"/>
              </a:rPr>
              <a:t>bảo</a:t>
            </a:r>
            <a:r>
              <a:rPr lang="en-US" altLang="en-US" sz="2600" b="1" dirty="0">
                <a:cs typeface="Times New Roman" panose="02020603050405020304" pitchFamily="18" charset="0"/>
              </a:rPr>
              <a:t> </a:t>
            </a:r>
            <a:r>
              <a:rPr lang="en-US" altLang="en-US" sz="2600" b="1" dirty="0" err="1">
                <a:cs typeface="Times New Roman" panose="02020603050405020304" pitchFamily="18" charset="0"/>
              </a:rPr>
              <a:t>đảm</a:t>
            </a:r>
            <a:r>
              <a:rPr lang="en-US" altLang="en-US" sz="2600" b="1" dirty="0">
                <a:cs typeface="Times New Roman" panose="02020603050405020304" pitchFamily="18" charset="0"/>
              </a:rPr>
              <a:t> </a:t>
            </a:r>
            <a:r>
              <a:rPr lang="en-US" altLang="en-US" sz="2600" b="1" dirty="0" err="1">
                <a:cs typeface="Times New Roman" panose="02020603050405020304" pitchFamily="18" charset="0"/>
              </a:rPr>
              <a:t>chất</a:t>
            </a:r>
            <a:r>
              <a:rPr lang="en-US" altLang="en-US" sz="2600" b="1" dirty="0">
                <a:cs typeface="Times New Roman" panose="02020603050405020304" pitchFamily="18" charset="0"/>
              </a:rPr>
              <a:t> </a:t>
            </a:r>
            <a:r>
              <a:rPr lang="en-US" altLang="en-US" sz="2600" b="1" dirty="0" err="1">
                <a:cs typeface="Times New Roman" panose="02020603050405020304" pitchFamily="18" charset="0"/>
              </a:rPr>
              <a:t>lượng</a:t>
            </a:r>
            <a:r>
              <a:rPr lang="en-US" altLang="en-US" sz="2600" b="1" dirty="0">
                <a:cs typeface="Times New Roman" panose="02020603050405020304" pitchFamily="18" charset="0"/>
              </a:rPr>
              <a:t>.</a:t>
            </a:r>
          </a:p>
        </p:txBody>
      </p:sp>
      <p:pic>
        <p:nvPicPr>
          <p:cNvPr id="6656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H="1">
            <a:off x="11433176" y="50800"/>
            <a:ext cx="682624" cy="682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791353" y="2775224"/>
            <a:ext cx="486864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31800" algn="just">
              <a:lnSpc>
                <a:spcPct val="150000"/>
              </a:lnSpc>
              <a:spcBef>
                <a:spcPts val="600"/>
              </a:spcBef>
              <a:spcAft>
                <a:spcPts val="600"/>
              </a:spcAft>
              <a:buFont typeface="Wingdings" panose="05000000000000000000" pitchFamily="2" charset="2"/>
              <a:buNone/>
              <a:tabLst>
                <a:tab pos="630238" algn="l"/>
              </a:tabLst>
            </a:pPr>
            <a:r>
              <a:rPr lang="en-US" altLang="en-US" sz="2600" b="1" dirty="0">
                <a:latin typeface="Arial" panose="020B0604020202020204" pitchFamily="34" charset="0"/>
                <a:cs typeface="Times New Roman" panose="02020603050405020304" pitchFamily="18" charset="0"/>
              </a:rPr>
              <a:t>1.	</a:t>
            </a:r>
            <a:r>
              <a:rPr lang="en-US" altLang="en-US" sz="2600" b="1" dirty="0" err="1">
                <a:latin typeface="Arial" panose="020B0604020202020204" pitchFamily="34" charset="0"/>
                <a:cs typeface="Times New Roman" panose="02020603050405020304" pitchFamily="18" charset="0"/>
              </a:rPr>
              <a:t>Chính</a:t>
            </a:r>
            <a:r>
              <a:rPr lang="en-US" altLang="en-US" sz="2600" b="1" dirty="0">
                <a:latin typeface="Arial" panose="020B0604020202020204" pitchFamily="34" charset="0"/>
                <a:cs typeface="Times New Roman" panose="02020603050405020304" pitchFamily="18" charset="0"/>
              </a:rPr>
              <a:t> </a:t>
            </a:r>
            <a:r>
              <a:rPr lang="en-US" altLang="en-US" sz="2600" b="1" dirty="0" err="1">
                <a:latin typeface="Arial" panose="020B0604020202020204" pitchFamily="34" charset="0"/>
                <a:cs typeface="Times New Roman" panose="02020603050405020304" pitchFamily="18" charset="0"/>
              </a:rPr>
              <a:t>sách</a:t>
            </a:r>
            <a:r>
              <a:rPr lang="en-US" altLang="en-US" sz="2600" b="1" dirty="0">
                <a:latin typeface="Arial" panose="020B0604020202020204" pitchFamily="34" charset="0"/>
                <a:cs typeface="Times New Roman" panose="02020603050405020304" pitchFamily="18" charset="0"/>
              </a:rPr>
              <a:t> </a:t>
            </a:r>
            <a:r>
              <a:rPr lang="en-US" altLang="en-US" sz="2600" b="1" dirty="0" err="1">
                <a:latin typeface="Arial" panose="020B0604020202020204" pitchFamily="34" charset="0"/>
                <a:cs typeface="Times New Roman" panose="02020603050405020304" pitchFamily="18" charset="0"/>
              </a:rPr>
              <a:t>chất</a:t>
            </a:r>
            <a:r>
              <a:rPr lang="en-US" altLang="en-US" sz="2600" b="1" dirty="0">
                <a:latin typeface="Arial" panose="020B0604020202020204" pitchFamily="34" charset="0"/>
                <a:cs typeface="Times New Roman" panose="02020603050405020304" pitchFamily="18" charset="0"/>
              </a:rPr>
              <a:t> </a:t>
            </a:r>
            <a:r>
              <a:rPr lang="en-US" altLang="en-US" sz="2600" b="1" dirty="0" err="1" smtClean="0">
                <a:latin typeface="Arial" panose="020B0604020202020204" pitchFamily="34" charset="0"/>
                <a:cs typeface="Times New Roman" panose="02020603050405020304" pitchFamily="18" charset="0"/>
              </a:rPr>
              <a:t>lượng</a:t>
            </a:r>
            <a:endParaRPr lang="en-US" altLang="en-US" sz="2600" b="1" dirty="0">
              <a:latin typeface="Arial" panose="020B0604020202020204" pitchFamily="34" charset="0"/>
              <a:cs typeface="Times New Roman" panose="02020603050405020304" pitchFamily="18" charset="0"/>
            </a:endParaRPr>
          </a:p>
        </p:txBody>
      </p:sp>
      <p:sp>
        <p:nvSpPr>
          <p:cNvPr id="3" name="Rectangle 2"/>
          <p:cNvSpPr/>
          <p:nvPr/>
        </p:nvSpPr>
        <p:spPr>
          <a:xfrm>
            <a:off x="2824358" y="3538811"/>
            <a:ext cx="442300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31800" algn="just">
              <a:lnSpc>
                <a:spcPct val="150000"/>
              </a:lnSpc>
              <a:spcBef>
                <a:spcPts val="600"/>
              </a:spcBef>
              <a:spcAft>
                <a:spcPts val="600"/>
              </a:spcAft>
              <a:buFont typeface="Wingdings" panose="05000000000000000000" pitchFamily="2" charset="2"/>
              <a:buNone/>
              <a:tabLst>
                <a:tab pos="630238" algn="l"/>
              </a:tabLst>
            </a:pPr>
            <a:r>
              <a:rPr lang="en-US" altLang="en-US" sz="2600" b="1" dirty="0">
                <a:latin typeface="Arial" panose="020B0604020202020204" pitchFamily="34" charset="0"/>
                <a:cs typeface="Times New Roman" panose="02020603050405020304" pitchFamily="18" charset="0"/>
              </a:rPr>
              <a:t>2.	</a:t>
            </a:r>
            <a:r>
              <a:rPr lang="en-US" altLang="en-US" sz="2600" b="1" dirty="0" err="1">
                <a:latin typeface="Arial" panose="020B0604020202020204" pitchFamily="34" charset="0"/>
                <a:cs typeface="Times New Roman" panose="02020603050405020304" pitchFamily="18" charset="0"/>
              </a:rPr>
              <a:t>Mục</a:t>
            </a:r>
            <a:r>
              <a:rPr lang="en-US" altLang="en-US" sz="2600" b="1" dirty="0">
                <a:latin typeface="Arial" panose="020B0604020202020204" pitchFamily="34" charset="0"/>
                <a:cs typeface="Times New Roman" panose="02020603050405020304" pitchFamily="18" charset="0"/>
              </a:rPr>
              <a:t> </a:t>
            </a:r>
            <a:r>
              <a:rPr lang="en-US" altLang="en-US" sz="2600" b="1" dirty="0" err="1">
                <a:latin typeface="Arial" panose="020B0604020202020204" pitchFamily="34" charset="0"/>
                <a:cs typeface="Times New Roman" panose="02020603050405020304" pitchFamily="18" charset="0"/>
              </a:rPr>
              <a:t>tiêu</a:t>
            </a:r>
            <a:r>
              <a:rPr lang="en-US" altLang="en-US" sz="2600" b="1" dirty="0">
                <a:latin typeface="Arial" panose="020B0604020202020204" pitchFamily="34" charset="0"/>
                <a:cs typeface="Times New Roman" panose="02020603050405020304" pitchFamily="18" charset="0"/>
              </a:rPr>
              <a:t> </a:t>
            </a:r>
            <a:r>
              <a:rPr lang="en-US" altLang="en-US" sz="2600" b="1" dirty="0" err="1">
                <a:latin typeface="Arial" panose="020B0604020202020204" pitchFamily="34" charset="0"/>
                <a:cs typeface="Times New Roman" panose="02020603050405020304" pitchFamily="18" charset="0"/>
              </a:rPr>
              <a:t>chất</a:t>
            </a:r>
            <a:r>
              <a:rPr lang="en-US" altLang="en-US" sz="2600" b="1" dirty="0">
                <a:latin typeface="Arial" panose="020B0604020202020204" pitchFamily="34" charset="0"/>
                <a:cs typeface="Times New Roman" panose="02020603050405020304" pitchFamily="18" charset="0"/>
              </a:rPr>
              <a:t> </a:t>
            </a:r>
            <a:r>
              <a:rPr lang="en-US" altLang="en-US" sz="2600" b="1" dirty="0" err="1" smtClean="0">
                <a:latin typeface="Arial" panose="020B0604020202020204" pitchFamily="34" charset="0"/>
                <a:cs typeface="Times New Roman" panose="02020603050405020304" pitchFamily="18" charset="0"/>
              </a:rPr>
              <a:t>lượng</a:t>
            </a:r>
            <a:endParaRPr lang="en-US" altLang="en-US" sz="2600" b="1" dirty="0">
              <a:latin typeface="Arial" panose="020B0604020202020204" pitchFamily="34" charset="0"/>
              <a:cs typeface="Times New Roman" panose="02020603050405020304" pitchFamily="18" charset="0"/>
            </a:endParaRPr>
          </a:p>
        </p:txBody>
      </p:sp>
      <p:sp>
        <p:nvSpPr>
          <p:cNvPr id="4" name="Rectangle 3"/>
          <p:cNvSpPr/>
          <p:nvPr/>
        </p:nvSpPr>
        <p:spPr>
          <a:xfrm>
            <a:off x="2836088" y="4398691"/>
            <a:ext cx="4071949"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31800" algn="just">
              <a:lnSpc>
                <a:spcPct val="150000"/>
              </a:lnSpc>
              <a:spcBef>
                <a:spcPts val="600"/>
              </a:spcBef>
              <a:spcAft>
                <a:spcPts val="600"/>
              </a:spcAft>
              <a:buFont typeface="Wingdings" panose="05000000000000000000" pitchFamily="2" charset="2"/>
              <a:buNone/>
              <a:tabLst>
                <a:tab pos="630238" algn="l"/>
              </a:tabLst>
            </a:pPr>
            <a:r>
              <a:rPr lang="en-US" altLang="en-US" sz="2600" b="1" dirty="0">
                <a:latin typeface="Arial" panose="020B0604020202020204" pitchFamily="34" charset="0"/>
                <a:cs typeface="Times New Roman" panose="02020603050405020304" pitchFamily="18" charset="0"/>
              </a:rPr>
              <a:t>3.	</a:t>
            </a:r>
            <a:r>
              <a:rPr lang="en-US" altLang="en-US" sz="2600" b="1" dirty="0" err="1">
                <a:latin typeface="Arial" panose="020B0604020202020204" pitchFamily="34" charset="0"/>
                <a:cs typeface="Times New Roman" panose="02020603050405020304" pitchFamily="18" charset="0"/>
              </a:rPr>
              <a:t>Sổ</a:t>
            </a:r>
            <a:r>
              <a:rPr lang="en-US" altLang="en-US" sz="2600" b="1" dirty="0">
                <a:latin typeface="Arial" panose="020B0604020202020204" pitchFamily="34" charset="0"/>
                <a:cs typeface="Times New Roman" panose="02020603050405020304" pitchFamily="18" charset="0"/>
              </a:rPr>
              <a:t> </a:t>
            </a:r>
            <a:r>
              <a:rPr lang="en-US" altLang="en-US" sz="2600" b="1" dirty="0" err="1">
                <a:latin typeface="Arial" panose="020B0604020202020204" pitchFamily="34" charset="0"/>
                <a:cs typeface="Times New Roman" panose="02020603050405020304" pitchFamily="18" charset="0"/>
              </a:rPr>
              <a:t>tay</a:t>
            </a:r>
            <a:r>
              <a:rPr lang="en-US" altLang="en-US" sz="2600" b="1" dirty="0">
                <a:latin typeface="Arial" panose="020B0604020202020204" pitchFamily="34" charset="0"/>
                <a:cs typeface="Times New Roman" panose="02020603050405020304" pitchFamily="18" charset="0"/>
              </a:rPr>
              <a:t> </a:t>
            </a:r>
            <a:r>
              <a:rPr lang="en-US" altLang="en-US" sz="2600" b="1" dirty="0" err="1">
                <a:latin typeface="Arial" panose="020B0604020202020204" pitchFamily="34" charset="0"/>
                <a:cs typeface="Times New Roman" panose="02020603050405020304" pitchFamily="18" charset="0"/>
              </a:rPr>
              <a:t>chất</a:t>
            </a:r>
            <a:r>
              <a:rPr lang="en-US" altLang="en-US" sz="2600" b="1" dirty="0">
                <a:latin typeface="Arial" panose="020B0604020202020204" pitchFamily="34" charset="0"/>
                <a:cs typeface="Times New Roman" panose="02020603050405020304" pitchFamily="18" charset="0"/>
              </a:rPr>
              <a:t> </a:t>
            </a:r>
            <a:r>
              <a:rPr lang="en-US" altLang="en-US" sz="2600" b="1" dirty="0" err="1" smtClean="0">
                <a:latin typeface="Arial" panose="020B0604020202020204" pitchFamily="34" charset="0"/>
                <a:cs typeface="Times New Roman" panose="02020603050405020304" pitchFamily="18" charset="0"/>
              </a:rPr>
              <a:t>lượng</a:t>
            </a:r>
            <a:endParaRPr lang="en-US" altLang="en-US" sz="2600" b="1" dirty="0">
              <a:latin typeface="Arial" panose="020B0604020202020204" pitchFamily="34" charset="0"/>
              <a:cs typeface="Times New Roman" panose="02020603050405020304" pitchFamily="18" charset="0"/>
            </a:endParaRPr>
          </a:p>
        </p:txBody>
      </p:sp>
      <p:sp>
        <p:nvSpPr>
          <p:cNvPr id="9" name="Action Button: Forward or Next 8">
            <a:hlinkClick r:id="rId3" action="ppaction://program" highlightClick="1"/>
          </p:cNvPr>
          <p:cNvSpPr/>
          <p:nvPr/>
        </p:nvSpPr>
        <p:spPr>
          <a:xfrm>
            <a:off x="7580709" y="3067276"/>
            <a:ext cx="300063" cy="252063"/>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Forward or Next 9">
            <a:hlinkClick r:id="rId4" action="ppaction://program" highlightClick="1"/>
          </p:cNvPr>
          <p:cNvSpPr/>
          <p:nvPr/>
        </p:nvSpPr>
        <p:spPr>
          <a:xfrm>
            <a:off x="7580709" y="3817903"/>
            <a:ext cx="300063" cy="252063"/>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Forward or Next 10">
            <a:hlinkClick r:id="rId5" action="ppaction://program" highlightClick="1"/>
          </p:cNvPr>
          <p:cNvSpPr/>
          <p:nvPr/>
        </p:nvSpPr>
        <p:spPr>
          <a:xfrm>
            <a:off x="7567061" y="4650416"/>
            <a:ext cx="300063" cy="252063"/>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7731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6565"/>
                                        </p:tgtEl>
                                        <p:attrNameLst>
                                          <p:attrName>style.visibility</p:attrName>
                                        </p:attrNameLst>
                                      </p:cBhvr>
                                      <p:to>
                                        <p:strVal val="visible"/>
                                      </p:to>
                                    </p:set>
                                    <p:animEffect transition="in" filter="fade">
                                      <p:cBhvr>
                                        <p:cTn id="31" dur="500"/>
                                        <p:tgtEl>
                                          <p:spTgt spid="66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p:bldP spid="2" grpId="0"/>
      <p:bldP spid="3" grpId="0"/>
      <p:bldP spid="4" grpId="0"/>
      <p:bldP spid="9" grpId="0" animBg="1"/>
      <p:bldP spid="10" grpId="0" animBg="1"/>
      <p:bldP spid="1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9"/>
          <p:cNvSpPr>
            <a:spLocks noChangeArrowheads="1"/>
          </p:cNvSpPr>
          <p:nvPr/>
        </p:nvSpPr>
        <p:spPr bwMode="auto">
          <a:xfrm>
            <a:off x="1637731" y="173962"/>
            <a:ext cx="84870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lgn="ctr">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1/. XÂY DỰNG CHÍNH SÁCH CHẤT LƯỢNG:</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67589" name="Rectangle 1"/>
          <p:cNvSpPr>
            <a:spLocks noChangeArrowheads="1"/>
          </p:cNvSpPr>
          <p:nvPr/>
        </p:nvSpPr>
        <p:spPr bwMode="auto">
          <a:xfrm>
            <a:off x="645473" y="922339"/>
            <a:ext cx="1012261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0988" indent="-280988">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355600" indent="-355600" algn="just">
              <a:lnSpc>
                <a:spcPct val="150000"/>
              </a:lnSpc>
              <a:spcBef>
                <a:spcPts val="600"/>
              </a:spcBef>
              <a:spcAft>
                <a:spcPts val="600"/>
              </a:spcAft>
              <a:buClr>
                <a:srgbClr val="FF0000"/>
              </a:buClr>
              <a:buNone/>
            </a:pPr>
            <a:r>
              <a:rPr lang="en-US" altLang="en-US" sz="2200" b="1" dirty="0">
                <a:solidFill>
                  <a:srgbClr val="FF0000"/>
                </a:solidFill>
                <a:cs typeface="Times New Roman" panose="02020603050405020304" pitchFamily="18" charset="0"/>
              </a:rPr>
              <a:t>a</a:t>
            </a:r>
            <a:r>
              <a:rPr lang="en-US" altLang="en-US" sz="2200" b="1" dirty="0" smtClean="0">
                <a:solidFill>
                  <a:srgbClr val="FF0000"/>
                </a:solidFill>
                <a:cs typeface="Times New Roman" panose="02020603050405020304" pitchFamily="18" charset="0"/>
              </a:rPr>
              <a:t>). </a:t>
            </a:r>
            <a:r>
              <a:rPr lang="en-US" altLang="en-US" sz="2200" b="1" dirty="0" err="1" smtClean="0">
                <a:cs typeface="Times New Roman" panose="02020603050405020304" pitchFamily="18" charset="0"/>
              </a:rPr>
              <a:t>Trung</a:t>
            </a:r>
            <a:r>
              <a:rPr lang="en-US" altLang="en-US" sz="2200" b="1" dirty="0" smtClean="0">
                <a:cs typeface="Times New Roman" panose="02020603050405020304" pitchFamily="18" charset="0"/>
              </a:rPr>
              <a:t> </a:t>
            </a:r>
            <a:r>
              <a:rPr lang="en-US" altLang="en-US" sz="2200" b="1" dirty="0" err="1">
                <a:cs typeface="Times New Roman" panose="02020603050405020304" pitchFamily="18" charset="0"/>
              </a:rPr>
              <a:t>tâm</a:t>
            </a:r>
            <a:r>
              <a:rPr lang="en-US" altLang="en-US" sz="2200" b="1" dirty="0">
                <a:cs typeface="Times New Roman" panose="02020603050405020304" pitchFamily="18" charset="0"/>
              </a:rPr>
              <a:t> KT&amp;ĐBCLGD </a:t>
            </a:r>
            <a:r>
              <a:rPr lang="en-US" altLang="en-US" sz="2200" b="1" dirty="0" err="1">
                <a:cs typeface="Times New Roman" panose="02020603050405020304" pitchFamily="18" charset="0"/>
              </a:rPr>
              <a:t>chủ</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trì</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phối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hợp</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với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smtClean="0">
                <a:cs typeface="Times New Roman" panose="02020603050405020304" pitchFamily="18" charset="0"/>
              </a:rPr>
              <a:t>có</a:t>
            </a:r>
            <a:r>
              <a:rPr lang="en-US" altLang="en-US" sz="2200" b="1" dirty="0" smtClean="0">
                <a:cs typeface="Times New Roman" panose="02020603050405020304" pitchFamily="18" charset="0"/>
              </a:rPr>
              <a:t> </a:t>
            </a:r>
            <a:r>
              <a:rPr lang="en-US" altLang="en-US" sz="2200" b="1" dirty="0" err="1">
                <a:cs typeface="Times New Roman" panose="02020603050405020304" pitchFamily="18" charset="0"/>
              </a:rPr>
              <a:t>liên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quan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để</a:t>
            </a:r>
            <a:r>
              <a:rPr lang="en-US" altLang="en-US" sz="2200" b="1" dirty="0">
                <a:cs typeface="Times New Roman" panose="02020603050405020304" pitchFamily="18" charset="0"/>
              </a:rPr>
              <a:t> XD, RS, ĐC </a:t>
            </a:r>
            <a:r>
              <a:rPr lang="en-US" altLang="en-US" sz="2200" b="1" dirty="0" err="1">
                <a:cs typeface="Times New Roman" panose="02020603050405020304" pitchFamily="18" charset="0"/>
              </a:rPr>
              <a:t>bổ</a:t>
            </a:r>
            <a:r>
              <a:rPr lang="en-US" altLang="en-US" sz="2200" b="1" dirty="0">
                <a:cs typeface="Times New Roman" panose="02020603050405020304" pitchFamily="18" charset="0"/>
              </a:rPr>
              <a:t> sung CSCL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Trường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trình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Hiệu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trưởng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phê</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duyệt</a:t>
            </a:r>
            <a:r>
              <a:rPr lang="en-US" altLang="en-US" sz="2200" b="1" dirty="0">
                <a:cs typeface="Times New Roman" panose="02020603050405020304" pitchFamily="18" charset="0"/>
              </a:rPr>
              <a:t>.</a:t>
            </a:r>
          </a:p>
        </p:txBody>
      </p:sp>
      <p:sp>
        <p:nvSpPr>
          <p:cNvPr id="67590" name="Rectangle 2"/>
          <p:cNvSpPr>
            <a:spLocks noChangeArrowheads="1"/>
          </p:cNvSpPr>
          <p:nvPr/>
        </p:nvSpPr>
        <p:spPr bwMode="auto">
          <a:xfrm>
            <a:off x="631825" y="2184400"/>
            <a:ext cx="8713788" cy="53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600"/>
              </a:spcBef>
              <a:spcAft>
                <a:spcPts val="600"/>
              </a:spcAft>
              <a:buClr>
                <a:srgbClr val="FF0000"/>
              </a:buClr>
              <a:buFont typeface="Wingdings" panose="05000000000000000000" pitchFamily="2" charset="2"/>
              <a:buNone/>
            </a:pPr>
            <a:r>
              <a:rPr lang="en-US" altLang="en-US" sz="2200" b="1" dirty="0">
                <a:solidFill>
                  <a:srgbClr val="FF0000"/>
                </a:solidFill>
                <a:latin typeface="Arial" panose="020B0604020202020204" pitchFamily="34" charset="0"/>
                <a:cs typeface="Times New Roman" panose="02020603050405020304" pitchFamily="18" charset="0"/>
              </a:rPr>
              <a:t>b) </a:t>
            </a:r>
            <a:r>
              <a:rPr lang="en-US" altLang="en-US" sz="2200" b="1" dirty="0">
                <a:latin typeface="Arial" panose="020B0604020202020204" pitchFamily="34" charset="0"/>
                <a:cs typeface="Times New Roman" panose="02020603050405020304" pitchFamily="18" charset="0"/>
              </a:rPr>
              <a:t>CSCL </a:t>
            </a:r>
            <a:r>
              <a:rPr lang="en-US" altLang="en-US" sz="2200" b="1" dirty="0" err="1">
                <a:latin typeface="Arial" panose="020B0604020202020204" pitchFamily="34" charset="0"/>
                <a:cs typeface="Times New Roman" panose="02020603050405020304" pitchFamily="18" charset="0"/>
              </a:rPr>
              <a:t>của</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Trường</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bảo</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đảm</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các</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yêu</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cầu</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sau</a:t>
            </a:r>
            <a:r>
              <a:rPr lang="en-US" altLang="en-US" sz="2200" b="1" dirty="0">
                <a:latin typeface="Arial" panose="020B0604020202020204" pitchFamily="34" charset="0"/>
                <a:cs typeface="Times New Roman" panose="02020603050405020304" pitchFamily="18" charset="0"/>
              </a:rPr>
              <a:t>:</a:t>
            </a:r>
          </a:p>
        </p:txBody>
      </p:sp>
      <p:sp>
        <p:nvSpPr>
          <p:cNvPr id="67591" name="Rectangle 3"/>
          <p:cNvSpPr>
            <a:spLocks noChangeArrowheads="1"/>
          </p:cNvSpPr>
          <p:nvPr/>
        </p:nvSpPr>
        <p:spPr bwMode="auto">
          <a:xfrm>
            <a:off x="1222610" y="3055606"/>
            <a:ext cx="1065094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ts val="600"/>
              </a:spcBef>
              <a:spcAft>
                <a:spcPts val="600"/>
              </a:spcAft>
              <a:buClrTx/>
              <a:buFont typeface="Wingdings" panose="05000000000000000000" pitchFamily="2" charset="2"/>
              <a:buChar char="§"/>
            </a:pPr>
            <a:r>
              <a:rPr lang="en-US" altLang="en-US" sz="2200" b="1" dirty="0" err="1">
                <a:solidFill>
                  <a:schemeClr val="tx2"/>
                </a:solidFill>
                <a:cs typeface="Times New Roman" panose="02020603050405020304" pitchFamily="18" charset="0"/>
              </a:rPr>
              <a:t>Phù</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hợp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với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sự</a:t>
            </a:r>
            <a:r>
              <a:rPr lang="en-US" altLang="en-US" sz="2200" b="1" dirty="0">
                <a:solidFill>
                  <a:schemeClr val="tx2"/>
                </a:solidFill>
                <a:cs typeface="Times New Roman" panose="02020603050405020304" pitchFamily="18" charset="0"/>
              </a:rPr>
              <a:t> </a:t>
            </a:r>
            <a:r>
              <a:rPr lang="en-US" altLang="en-US" sz="2200" b="1" dirty="0" err="1" smtClean="0">
                <a:solidFill>
                  <a:schemeClr val="tx2"/>
                </a:solidFill>
                <a:cs typeface="Times New Roman" panose="02020603050405020304" pitchFamily="18" charset="0"/>
              </a:rPr>
              <a:t>phát</a:t>
            </a:r>
            <a:r>
              <a:rPr lang="en-US" altLang="en-US" sz="2200" b="1" dirty="0" smtClean="0">
                <a:solidFill>
                  <a:schemeClr val="tx2"/>
                </a:solidFill>
                <a:cs typeface="Times New Roman" panose="02020603050405020304" pitchFamily="18" charset="0"/>
              </a:rPr>
              <a:t> </a:t>
            </a:r>
            <a:r>
              <a:rPr lang="en-US" altLang="en-US" sz="2200" b="1" dirty="0" err="1" smtClean="0">
                <a:solidFill>
                  <a:schemeClr val="tx2"/>
                </a:solidFill>
                <a:cs typeface="Times New Roman" panose="02020603050405020304" pitchFamily="18" charset="0"/>
              </a:rPr>
              <a:t>triển</a:t>
            </a:r>
            <a:r>
              <a:rPr lang="en-US" altLang="en-US" sz="2200" b="1" dirty="0" smtClean="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chung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Trường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trong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từng</a:t>
            </a:r>
            <a:r>
              <a:rPr lang="en-US" altLang="en-US" sz="2200" b="1" dirty="0">
                <a:solidFill>
                  <a:schemeClr val="tx2"/>
                </a:solidFill>
                <a:cs typeface="Times New Roman" panose="02020603050405020304" pitchFamily="18" charset="0"/>
              </a:rPr>
              <a:t> GĐ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QĐ </a:t>
            </a:r>
            <a:r>
              <a:rPr lang="en-US" altLang="en-US" sz="2200" b="1" dirty="0" err="1">
                <a:solidFill>
                  <a:schemeClr val="tx2"/>
                </a:solidFill>
                <a:cs typeface="Times New Roman" panose="02020603050405020304" pitchFamily="18" charset="0"/>
              </a:rPr>
              <a:t>liên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quan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khác</a:t>
            </a:r>
            <a:r>
              <a:rPr lang="en-US" altLang="en-US" sz="2200" b="1" dirty="0">
                <a:solidFill>
                  <a:schemeClr val="tx2"/>
                </a:solidFill>
                <a:cs typeface="Times New Roman" panose="02020603050405020304" pitchFamily="18" charset="0"/>
              </a:rPr>
              <a:t>;</a:t>
            </a:r>
          </a:p>
          <a:p>
            <a:pPr algn="just">
              <a:spcBef>
                <a:spcPts val="600"/>
              </a:spcBef>
              <a:spcAft>
                <a:spcPts val="600"/>
              </a:spcAft>
              <a:buClrTx/>
              <a:buFont typeface="Wingdings" panose="05000000000000000000" pitchFamily="2" charset="2"/>
              <a:buChar char="§"/>
            </a:pPr>
            <a:r>
              <a:rPr lang="en-US" altLang="en-US" sz="2200" b="1" dirty="0" err="1">
                <a:solidFill>
                  <a:schemeClr val="tx2"/>
                </a:solidFill>
                <a:cs typeface="Times New Roman" panose="02020603050405020304" pitchFamily="18" charset="0"/>
              </a:rPr>
              <a:t>Cụ</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thể</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hóa</a:t>
            </a:r>
            <a:r>
              <a:rPr lang="en-US" altLang="en-US" sz="2200" b="1" dirty="0">
                <a:solidFill>
                  <a:schemeClr val="tx2"/>
                </a:solidFill>
                <a:cs typeface="Times New Roman" panose="02020603050405020304" pitchFamily="18" charset="0"/>
              </a:rPr>
              <a:t> CT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định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hướng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Trường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trong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thực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hiện</a:t>
            </a:r>
            <a:r>
              <a:rPr lang="en-US" altLang="en-US" sz="2200" b="1" dirty="0">
                <a:solidFill>
                  <a:schemeClr val="tx2"/>
                </a:solidFill>
                <a:cs typeface="Times New Roman" panose="02020603050405020304" pitchFamily="18" charset="0"/>
              </a:rPr>
              <a:t> ĐBCL </a:t>
            </a:r>
            <a:r>
              <a:rPr lang="en-US" altLang="en-US" sz="2200" b="1" dirty="0" err="1">
                <a:solidFill>
                  <a:schemeClr val="tx2"/>
                </a:solidFill>
                <a:cs typeface="Times New Roman" panose="02020603050405020304" pitchFamily="18" charset="0"/>
              </a:rPr>
              <a:t>đào</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tạo</a:t>
            </a:r>
            <a:r>
              <a:rPr lang="en-US" altLang="en-US" sz="2200" b="1" dirty="0">
                <a:solidFill>
                  <a:schemeClr val="tx2"/>
                </a:solidFill>
                <a:cs typeface="Times New Roman" panose="02020603050405020304" pitchFamily="18" charset="0"/>
              </a:rPr>
              <a:t>;</a:t>
            </a:r>
          </a:p>
          <a:p>
            <a:pPr algn="just">
              <a:spcBef>
                <a:spcPts val="600"/>
              </a:spcBef>
              <a:spcAft>
                <a:spcPts val="600"/>
              </a:spcAft>
              <a:buClrTx/>
              <a:buFont typeface="Wingdings" panose="05000000000000000000" pitchFamily="2" charset="2"/>
              <a:buChar char="§"/>
            </a:pPr>
            <a:r>
              <a:rPr lang="en-US" altLang="en-US" sz="2200" b="1" dirty="0" err="1">
                <a:solidFill>
                  <a:schemeClr val="tx2"/>
                </a:solidFill>
                <a:cs typeface="Times New Roman" panose="02020603050405020304" pitchFamily="18" charset="0"/>
              </a:rPr>
              <a:t>Được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lấy</a:t>
            </a:r>
            <a:r>
              <a:rPr lang="en-US" altLang="en-US" sz="2200" b="1" dirty="0">
                <a:solidFill>
                  <a:schemeClr val="tx2"/>
                </a:solidFill>
                <a:cs typeface="Times New Roman" panose="02020603050405020304" pitchFamily="18" charset="0"/>
              </a:rPr>
              <a:t> ý </a:t>
            </a:r>
            <a:r>
              <a:rPr lang="en-US" altLang="en-US" sz="2200" b="1" dirty="0" err="1">
                <a:solidFill>
                  <a:schemeClr val="tx2"/>
                </a:solidFill>
                <a:cs typeface="Times New Roman" panose="02020603050405020304" pitchFamily="18" charset="0"/>
              </a:rPr>
              <a:t>kiến</a:t>
            </a:r>
            <a:r>
              <a:rPr lang="en-US" altLang="en-US" sz="2200" b="1" dirty="0">
                <a:solidFill>
                  <a:schemeClr val="tx2"/>
                </a:solidFill>
                <a:cs typeface="Times New Roman" panose="02020603050405020304" pitchFamily="18" charset="0"/>
              </a:rPr>
              <a:t> VC </a:t>
            </a:r>
            <a:r>
              <a:rPr lang="en-US" altLang="en-US" sz="2200" b="1" dirty="0" err="1">
                <a:solidFill>
                  <a:schemeClr val="tx2"/>
                </a:solidFill>
                <a:cs typeface="Times New Roman" panose="02020603050405020304" pitchFamily="18" charset="0"/>
              </a:rPr>
              <a:t>quản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lý</a:t>
            </a:r>
            <a:r>
              <a:rPr lang="en-US" altLang="en-US" sz="2200" b="1" dirty="0">
                <a:solidFill>
                  <a:schemeClr val="tx2"/>
                </a:solidFill>
                <a:cs typeface="Times New Roman" panose="02020603050405020304" pitchFamily="18" charset="0"/>
              </a:rPr>
              <a:t>, NG, NV, </a:t>
            </a:r>
            <a:r>
              <a:rPr lang="en-US" altLang="en-US" sz="2200" b="1" dirty="0" err="1">
                <a:solidFill>
                  <a:schemeClr val="tx2"/>
                </a:solidFill>
                <a:cs typeface="Times New Roman" panose="02020603050405020304" pitchFamily="18" charset="0"/>
              </a:rPr>
              <a:t>đại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diện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TC </a:t>
            </a:r>
            <a:r>
              <a:rPr lang="en-US" altLang="en-US" sz="2200" b="1" dirty="0" err="1">
                <a:solidFill>
                  <a:schemeClr val="tx2"/>
                </a:solidFill>
                <a:cs typeface="Times New Roman" panose="02020603050405020304" pitchFamily="18" charset="0"/>
              </a:rPr>
              <a:t>đoàn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thể</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người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học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DN, </a:t>
            </a:r>
            <a:r>
              <a:rPr lang="en-US" altLang="en-US" sz="2200" b="1" dirty="0" err="1">
                <a:solidFill>
                  <a:schemeClr val="tx2"/>
                </a:solidFill>
                <a:cs typeface="Times New Roman" panose="02020603050405020304" pitchFamily="18" charset="0"/>
              </a:rPr>
              <a:t>đơn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vị</a:t>
            </a:r>
            <a:r>
              <a:rPr lang="en-US" altLang="en-US" sz="2200" b="1" dirty="0">
                <a:solidFill>
                  <a:schemeClr val="tx2"/>
                </a:solidFill>
                <a:cs typeface="Times New Roman" panose="02020603050405020304" pitchFamily="18" charset="0"/>
              </a:rPr>
              <a:t> SDLĐ </a:t>
            </a:r>
            <a:r>
              <a:rPr lang="en-US" altLang="en-US" sz="2200" b="1" dirty="0" err="1">
                <a:solidFill>
                  <a:schemeClr val="tx2"/>
                </a:solidFill>
                <a:cs typeface="Times New Roman" panose="02020603050405020304" pitchFamily="18" charset="0"/>
              </a:rPr>
              <a:t>có</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tiếp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nhận</a:t>
            </a:r>
            <a:r>
              <a:rPr lang="en-US" altLang="en-US" sz="2200" b="1" dirty="0">
                <a:solidFill>
                  <a:schemeClr val="tx2"/>
                </a:solidFill>
                <a:cs typeface="Times New Roman" panose="02020603050405020304" pitchFamily="18" charset="0"/>
              </a:rPr>
              <a:t> HSSV </a:t>
            </a:r>
            <a:r>
              <a:rPr lang="en-US" altLang="en-US" sz="2200" b="1" dirty="0" err="1">
                <a:solidFill>
                  <a:schemeClr val="tx2"/>
                </a:solidFill>
                <a:cs typeface="Times New Roman" panose="02020603050405020304" pitchFamily="18" charset="0"/>
              </a:rPr>
              <a:t>đến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thực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tập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thực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làm</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việc</a:t>
            </a:r>
            <a:r>
              <a:rPr lang="en-US" altLang="en-US" sz="2200" b="1" dirty="0">
                <a:solidFill>
                  <a:schemeClr val="tx2"/>
                </a:solidFill>
                <a:cs typeface="Times New Roman" panose="02020603050405020304" pitchFamily="18" charset="0"/>
              </a:rPr>
              <a:t>;</a:t>
            </a:r>
          </a:p>
          <a:p>
            <a:pPr algn="just">
              <a:spcBef>
                <a:spcPts val="600"/>
              </a:spcBef>
              <a:spcAft>
                <a:spcPts val="600"/>
              </a:spcAft>
              <a:buClrTx/>
              <a:buFont typeface="Wingdings" panose="05000000000000000000" pitchFamily="2" charset="2"/>
              <a:buChar char="§"/>
            </a:pPr>
            <a:r>
              <a:rPr lang="en-US" altLang="en-US" sz="2200" b="1" dirty="0" err="1">
                <a:solidFill>
                  <a:schemeClr val="tx2"/>
                </a:solidFill>
                <a:cs typeface="Times New Roman" panose="02020603050405020304" pitchFamily="18" charset="0"/>
              </a:rPr>
              <a:t>Được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trình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bày</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cô</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đọng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rõ</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ràng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dễ</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hiểu</a:t>
            </a:r>
            <a:r>
              <a:rPr lang="en-US" altLang="en-US" sz="2200" b="1" dirty="0">
                <a:solidFill>
                  <a:schemeClr val="tx2"/>
                </a:solidFill>
                <a:cs typeface="Times New Roman" panose="02020603050405020304" pitchFamily="18" charset="0"/>
              </a:rPr>
              <a:t>;</a:t>
            </a:r>
          </a:p>
          <a:p>
            <a:pPr algn="just">
              <a:spcBef>
                <a:spcPts val="600"/>
              </a:spcBef>
              <a:spcAft>
                <a:spcPts val="600"/>
              </a:spcAft>
              <a:buClrTx/>
              <a:buFont typeface="Wingdings" panose="05000000000000000000" pitchFamily="2" charset="2"/>
              <a:buChar char="§"/>
            </a:pPr>
            <a:r>
              <a:rPr lang="en-US" altLang="en-US" sz="2200" b="1" dirty="0" err="1">
                <a:solidFill>
                  <a:schemeClr val="tx2"/>
                </a:solidFill>
                <a:cs typeface="Times New Roman" panose="02020603050405020304" pitchFamily="18" charset="0"/>
              </a:rPr>
              <a:t>Được</a:t>
            </a:r>
            <a:r>
              <a:rPr lang="en-US" altLang="en-US" sz="2200" b="1" dirty="0">
                <a:solidFill>
                  <a:schemeClr val="tx2"/>
                </a:solidFill>
                <a:cs typeface="Times New Roman" panose="02020603050405020304" pitchFamily="18" charset="0"/>
              </a:rPr>
              <a:t> RS, ĐC, BS, </a:t>
            </a:r>
            <a:r>
              <a:rPr lang="en-US" altLang="en-US" sz="2200" b="1" dirty="0" err="1">
                <a:solidFill>
                  <a:schemeClr val="tx2"/>
                </a:solidFill>
                <a:cs typeface="Times New Roman" panose="02020603050405020304" pitchFamily="18" charset="0"/>
              </a:rPr>
              <a:t>cập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nhật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phù</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hợp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với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thực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tế</a:t>
            </a:r>
            <a:r>
              <a:rPr lang="en-US" altLang="en-US" sz="2200" b="1" dirty="0">
                <a:solidFill>
                  <a:schemeClr val="tx2"/>
                </a:solidFill>
                <a:cs typeface="Times New Roman" panose="02020603050405020304" pitchFamily="18" charset="0"/>
              </a:rPr>
              <a:t> PT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Trường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sự</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thay</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đổi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định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hướng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chiến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lược</a:t>
            </a:r>
            <a:r>
              <a:rPr lang="en-US" altLang="en-US" sz="2200" b="1" dirty="0">
                <a:solidFill>
                  <a:schemeClr val="tx2"/>
                </a:solidFill>
                <a:cs typeface="Times New Roman" panose="02020603050405020304" pitchFamily="18" charset="0"/>
              </a:rPr>
              <a:t> hay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quy</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định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khác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có</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liên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quan</a:t>
            </a:r>
            <a:r>
              <a:rPr lang="en-US" altLang="en-US" sz="2200" b="1" dirty="0">
                <a:solidFill>
                  <a:schemeClr val="tx2"/>
                </a:solidFill>
                <a:cs typeface="Times New Roman" panose="02020603050405020304" pitchFamily="18" charset="0"/>
              </a:rPr>
              <a:t>.</a:t>
            </a:r>
          </a:p>
        </p:txBody>
      </p:sp>
      <p:pic>
        <p:nvPicPr>
          <p:cNvPr id="6759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95089" y="211139"/>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766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589"/>
                                        </p:tgtEl>
                                        <p:attrNameLst>
                                          <p:attrName>style.visibility</p:attrName>
                                        </p:attrNameLst>
                                      </p:cBhvr>
                                      <p:to>
                                        <p:strVal val="visible"/>
                                      </p:to>
                                    </p:set>
                                    <p:animEffect transition="in" filter="fade">
                                      <p:cBhvr>
                                        <p:cTn id="7" dur="500"/>
                                        <p:tgtEl>
                                          <p:spTgt spid="675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7590"/>
                                        </p:tgtEl>
                                        <p:attrNameLst>
                                          <p:attrName>style.visibility</p:attrName>
                                        </p:attrNameLst>
                                      </p:cBhvr>
                                      <p:to>
                                        <p:strVal val="visible"/>
                                      </p:to>
                                    </p:set>
                                    <p:animEffect transition="in" filter="fade">
                                      <p:cBhvr>
                                        <p:cTn id="12" dur="500"/>
                                        <p:tgtEl>
                                          <p:spTgt spid="6759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7591"/>
                                        </p:tgtEl>
                                        <p:attrNameLst>
                                          <p:attrName>style.visibility</p:attrName>
                                        </p:attrNameLst>
                                      </p:cBhvr>
                                      <p:to>
                                        <p:strVal val="visible"/>
                                      </p:to>
                                    </p:set>
                                    <p:animEffect transition="in" filter="fade">
                                      <p:cBhvr>
                                        <p:cTn id="17" dur="500"/>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p:bldP spid="67590" grpId="0"/>
      <p:bldP spid="6759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
          <p:cNvSpPr>
            <a:spLocks noChangeArrowheads="1"/>
          </p:cNvSpPr>
          <p:nvPr/>
        </p:nvSpPr>
        <p:spPr bwMode="auto">
          <a:xfrm>
            <a:off x="402112" y="409813"/>
            <a:ext cx="81899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lgn="ctr">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2/. XÂY DỰNG MỤC TIÊU CHẤT LƯỢNG:</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68612" name="Rectangle 3"/>
          <p:cNvSpPr>
            <a:spLocks noChangeArrowheads="1"/>
          </p:cNvSpPr>
          <p:nvPr/>
        </p:nvSpPr>
        <p:spPr bwMode="auto">
          <a:xfrm>
            <a:off x="1016592" y="1891424"/>
            <a:ext cx="990161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None/>
            </a:pPr>
            <a:r>
              <a:rPr lang="en-US" altLang="en-US" sz="2200" b="1" dirty="0">
                <a:solidFill>
                  <a:srgbClr val="FF0000"/>
                </a:solidFill>
                <a:cs typeface="Times New Roman" panose="02020603050405020304" pitchFamily="18" charset="0"/>
              </a:rPr>
              <a:t>a). </a:t>
            </a:r>
            <a:r>
              <a:rPr lang="en-US" altLang="en-US" sz="2200" b="1" dirty="0" smtClean="0">
                <a:solidFill>
                  <a:srgbClr val="FF0000"/>
                </a:solidFill>
                <a:cs typeface="Times New Roman" panose="02020603050405020304" pitchFamily="18" charset="0"/>
              </a:rPr>
              <a:t> </a:t>
            </a:r>
            <a:r>
              <a:rPr lang="en-US" altLang="en-US" sz="2200" b="1" dirty="0" smtClean="0">
                <a:solidFill>
                  <a:schemeClr val="tx2"/>
                </a:solidFill>
                <a:cs typeface="Times New Roman" panose="02020603050405020304" pitchFamily="18" charset="0"/>
              </a:rPr>
              <a:t>MTCL </a:t>
            </a:r>
            <a:r>
              <a:rPr lang="en-US" altLang="en-US" sz="2200" b="1" dirty="0" err="1">
                <a:solidFill>
                  <a:schemeClr val="tx2"/>
                </a:solidFill>
                <a:cs typeface="Times New Roman" panose="02020603050405020304" pitchFamily="18" charset="0"/>
              </a:rPr>
              <a:t>gồm</a:t>
            </a:r>
            <a:r>
              <a:rPr lang="en-US" altLang="en-US" sz="2200" b="1" dirty="0">
                <a:solidFill>
                  <a:schemeClr val="tx2"/>
                </a:solidFill>
                <a:cs typeface="Times New Roman" panose="02020603050405020304" pitchFamily="18" charset="0"/>
              </a:rPr>
              <a:t>: MTCL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Trường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MTCL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ĐV </a:t>
            </a:r>
            <a:r>
              <a:rPr lang="en-US" altLang="en-US" sz="2200" b="1" dirty="0" err="1">
                <a:solidFill>
                  <a:schemeClr val="tx2"/>
                </a:solidFill>
                <a:cs typeface="Times New Roman" panose="02020603050405020304" pitchFamily="18" charset="0"/>
              </a:rPr>
              <a:t>trực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thuộc</a:t>
            </a:r>
            <a:r>
              <a:rPr lang="en-US" altLang="en-US" sz="2200" b="1" dirty="0">
                <a:solidFill>
                  <a:schemeClr val="tx2"/>
                </a:solidFill>
                <a:cs typeface="Times New Roman" panose="02020603050405020304" pitchFamily="18" charset="0"/>
              </a:rPr>
              <a:t>.</a:t>
            </a:r>
          </a:p>
        </p:txBody>
      </p:sp>
      <p:sp>
        <p:nvSpPr>
          <p:cNvPr id="68613" name="Rectangle 4"/>
          <p:cNvSpPr>
            <a:spLocks noChangeArrowheads="1"/>
          </p:cNvSpPr>
          <p:nvPr/>
        </p:nvSpPr>
        <p:spPr bwMode="auto">
          <a:xfrm>
            <a:off x="1016593" y="2761374"/>
            <a:ext cx="9015689"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06400" indent="-406400" algn="just">
              <a:lnSpc>
                <a:spcPct val="150000"/>
              </a:lnSpc>
              <a:spcBef>
                <a:spcPts val="600"/>
              </a:spcBef>
              <a:spcAft>
                <a:spcPts val="600"/>
              </a:spcAft>
              <a:buClr>
                <a:srgbClr val="FF0000"/>
              </a:buClr>
              <a:buFont typeface="Wingdings" panose="05000000000000000000" pitchFamily="2" charset="2"/>
              <a:buNone/>
            </a:pPr>
            <a:r>
              <a:rPr lang="en-US" altLang="en-US" sz="2200" b="1" dirty="0">
                <a:solidFill>
                  <a:srgbClr val="FF0000"/>
                </a:solidFill>
                <a:latin typeface="Arial" panose="020B0604020202020204" pitchFamily="34" charset="0"/>
                <a:cs typeface="Times New Roman" panose="02020603050405020304" pitchFamily="18" charset="0"/>
              </a:rPr>
              <a:t>b). </a:t>
            </a:r>
            <a:r>
              <a:rPr lang="en-US" altLang="en-US" sz="2200" b="1" dirty="0" err="1">
                <a:latin typeface="Arial" panose="020B0604020202020204" pitchFamily="34" charset="0"/>
                <a:cs typeface="Times New Roman" panose="02020603050405020304" pitchFamily="18" charset="0"/>
              </a:rPr>
              <a:t>Hàng</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năm</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Trung</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tâm</a:t>
            </a:r>
            <a:r>
              <a:rPr lang="en-US" altLang="en-US" sz="2200" b="1" dirty="0">
                <a:latin typeface="Arial" panose="020B0604020202020204" pitchFamily="34" charset="0"/>
                <a:cs typeface="Times New Roman" panose="02020603050405020304" pitchFamily="18" charset="0"/>
              </a:rPr>
              <a:t> KT&amp; BĐCL GD </a:t>
            </a:r>
            <a:r>
              <a:rPr lang="en-US" altLang="en-US" sz="2200" b="1" dirty="0" err="1">
                <a:latin typeface="Arial" panose="020B0604020202020204" pitchFamily="34" charset="0"/>
                <a:cs typeface="Times New Roman" panose="02020603050405020304" pitchFamily="18" charset="0"/>
              </a:rPr>
              <a:t>chủ</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trì</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phối</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hợp</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với</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các</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đơn</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vị</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trực</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thuộc</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có</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liên</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quan</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để</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tổ</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chức</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xây</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dựng</a:t>
            </a:r>
            <a:r>
              <a:rPr lang="en-US" altLang="en-US" sz="2200" b="1" dirty="0">
                <a:latin typeface="Arial" panose="020B0604020202020204" pitchFamily="34" charset="0"/>
                <a:cs typeface="Times New Roman" panose="02020603050405020304" pitchFamily="18" charset="0"/>
              </a:rPr>
              <a:t> MTCL </a:t>
            </a:r>
            <a:r>
              <a:rPr lang="en-US" altLang="en-US" sz="2200" b="1" dirty="0" err="1">
                <a:latin typeface="Arial" panose="020B0604020202020204" pitchFamily="34" charset="0"/>
                <a:cs typeface="Times New Roman" panose="02020603050405020304" pitchFamily="18" charset="0"/>
              </a:rPr>
              <a:t>của</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Trường</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trình</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Hiệu</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trưởng</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phê</a:t>
            </a:r>
            <a:r>
              <a:rPr lang="en-US" altLang="en-US" sz="2200" b="1" dirty="0">
                <a:latin typeface="Arial" panose="020B0604020202020204" pitchFamily="34" charset="0"/>
                <a:cs typeface="Times New Roman" panose="02020603050405020304" pitchFamily="18" charset="0"/>
              </a:rPr>
              <a:t> </a:t>
            </a:r>
            <a:r>
              <a:rPr lang="en-US" altLang="en-US" sz="2200" b="1" dirty="0" err="1">
                <a:latin typeface="Arial" panose="020B0604020202020204" pitchFamily="34" charset="0"/>
                <a:cs typeface="Times New Roman" panose="02020603050405020304" pitchFamily="18" charset="0"/>
              </a:rPr>
              <a:t>duyệt</a:t>
            </a:r>
            <a:r>
              <a:rPr lang="en-US" altLang="en-US" sz="2200" b="1" dirty="0">
                <a:latin typeface="Arial" panose="020B0604020202020204" pitchFamily="34" charset="0"/>
                <a:cs typeface="Times New Roman" panose="02020603050405020304" pitchFamily="18" charset="0"/>
              </a:rPr>
              <a:t>.</a:t>
            </a:r>
          </a:p>
        </p:txBody>
      </p:sp>
      <p:sp>
        <p:nvSpPr>
          <p:cNvPr id="68614" name="Rectangle 5"/>
          <p:cNvSpPr>
            <a:spLocks noChangeArrowheads="1"/>
          </p:cNvSpPr>
          <p:nvPr/>
        </p:nvSpPr>
        <p:spPr bwMode="auto">
          <a:xfrm>
            <a:off x="1037230" y="4574300"/>
            <a:ext cx="906211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406400" indent="-406400" algn="just">
              <a:lnSpc>
                <a:spcPct val="150000"/>
              </a:lnSpc>
              <a:spcBef>
                <a:spcPts val="600"/>
              </a:spcBef>
              <a:spcAft>
                <a:spcPts val="600"/>
              </a:spcAft>
              <a:buClr>
                <a:srgbClr val="FF0000"/>
              </a:buClr>
              <a:buNone/>
            </a:pPr>
            <a:r>
              <a:rPr lang="en-US" altLang="en-US" sz="2200" b="1" dirty="0">
                <a:solidFill>
                  <a:srgbClr val="FF0000"/>
                </a:solidFill>
                <a:cs typeface="Times New Roman" panose="02020603050405020304" pitchFamily="18" charset="0"/>
              </a:rPr>
              <a:t>c). </a:t>
            </a:r>
            <a:r>
              <a:rPr lang="en-US" altLang="en-US" sz="2200" b="1" dirty="0" err="1">
                <a:cs typeface="Times New Roman" panose="02020603050405020304" pitchFamily="18" charset="0"/>
              </a:rPr>
              <a:t>Trên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cơ</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sở</a:t>
            </a:r>
            <a:r>
              <a:rPr lang="en-US" altLang="en-US" sz="2200" b="1" dirty="0">
                <a:cs typeface="Times New Roman" panose="02020603050405020304" pitchFamily="18" charset="0"/>
              </a:rPr>
              <a:t> CSCL </a:t>
            </a:r>
            <a:r>
              <a:rPr lang="en-US" altLang="en-US" sz="2200" b="1" dirty="0" err="1">
                <a:cs typeface="Times New Roman" panose="02020603050405020304" pitchFamily="18" charset="0"/>
              </a:rPr>
              <a:t>và</a:t>
            </a:r>
            <a:r>
              <a:rPr lang="en-US" altLang="en-US" sz="2200" b="1" dirty="0">
                <a:cs typeface="Times New Roman" panose="02020603050405020304" pitchFamily="18" charset="0"/>
              </a:rPr>
              <a:t> MTCL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Trường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trưởng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trực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thuộc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chỉ</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xây</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dựng</a:t>
            </a:r>
            <a:r>
              <a:rPr lang="en-US" altLang="en-US" sz="2200" b="1" dirty="0">
                <a:cs typeface="Times New Roman" panose="02020603050405020304" pitchFamily="18" charset="0"/>
              </a:rPr>
              <a:t> MTCL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a:t>
            </a:r>
          </a:p>
        </p:txBody>
      </p:sp>
      <p:sp>
        <p:nvSpPr>
          <p:cNvPr id="68615" name="Rectangle 6"/>
          <p:cNvSpPr>
            <a:spLocks noChangeArrowheads="1"/>
          </p:cNvSpPr>
          <p:nvPr/>
        </p:nvSpPr>
        <p:spPr bwMode="auto">
          <a:xfrm>
            <a:off x="1037230" y="5996699"/>
            <a:ext cx="100076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None/>
            </a:pPr>
            <a:r>
              <a:rPr lang="en-US" altLang="en-US" sz="2200" b="1" dirty="0">
                <a:solidFill>
                  <a:srgbClr val="FF0000"/>
                </a:solidFill>
                <a:cs typeface="Times New Roman" panose="02020603050405020304" pitchFamily="18" charset="0"/>
              </a:rPr>
              <a:t>d).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MTCL </a:t>
            </a:r>
            <a:r>
              <a:rPr lang="en-US" altLang="en-US" sz="2200" b="1" dirty="0" err="1">
                <a:cs typeface="Times New Roman" panose="02020603050405020304" pitchFamily="18" charset="0"/>
              </a:rPr>
              <a:t>khi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xây</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dựng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cần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bám</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sát</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nguyên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tắc</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SMART</a:t>
            </a:r>
            <a:endParaRPr lang="en-US" altLang="en-US" sz="2200" b="1" dirty="0">
              <a:cs typeface="Times New Roman" panose="02020603050405020304" pitchFamily="18" charset="0"/>
            </a:endParaRPr>
          </a:p>
        </p:txBody>
      </p:sp>
      <p:pic>
        <p:nvPicPr>
          <p:cNvPr id="6861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571288" y="6237287"/>
            <a:ext cx="620712"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stretch>
            <a:fillRect/>
          </a:stretch>
        </p:blipFill>
        <p:spPr>
          <a:xfrm>
            <a:off x="9146997" y="292896"/>
            <a:ext cx="2905530" cy="2505425"/>
          </a:xfrm>
          <a:prstGeom prst="rect">
            <a:avLst/>
          </a:prstGeom>
        </p:spPr>
      </p:pic>
    </p:spTree>
    <p:extLst>
      <p:ext uri="{BB962C8B-B14F-4D97-AF65-F5344CB8AC3E}">
        <p14:creationId xmlns:p14="http://schemas.microsoft.com/office/powerpoint/2010/main" val="20972764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Effect transition="in" filter="fade">
                                      <p:cBhvr>
                                        <p:cTn id="7" dur="500"/>
                                        <p:tgtEl>
                                          <p:spTgt spid="686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8613"/>
                                        </p:tgtEl>
                                        <p:attrNameLst>
                                          <p:attrName>style.visibility</p:attrName>
                                        </p:attrNameLst>
                                      </p:cBhvr>
                                      <p:to>
                                        <p:strVal val="visible"/>
                                      </p:to>
                                    </p:set>
                                    <p:animEffect transition="in" filter="fade">
                                      <p:cBhvr>
                                        <p:cTn id="12" dur="500"/>
                                        <p:tgtEl>
                                          <p:spTgt spid="686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8614"/>
                                        </p:tgtEl>
                                        <p:attrNameLst>
                                          <p:attrName>style.visibility</p:attrName>
                                        </p:attrNameLst>
                                      </p:cBhvr>
                                      <p:to>
                                        <p:strVal val="visible"/>
                                      </p:to>
                                    </p:set>
                                    <p:animEffect transition="in" filter="fade">
                                      <p:cBhvr>
                                        <p:cTn id="17" dur="500"/>
                                        <p:tgtEl>
                                          <p:spTgt spid="686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8615"/>
                                        </p:tgtEl>
                                        <p:attrNameLst>
                                          <p:attrName>style.visibility</p:attrName>
                                        </p:attrNameLst>
                                      </p:cBhvr>
                                      <p:to>
                                        <p:strVal val="visible"/>
                                      </p:to>
                                    </p:set>
                                    <p:animEffect transition="in" filter="fade">
                                      <p:cBhvr>
                                        <p:cTn id="22" dur="500"/>
                                        <p:tgtEl>
                                          <p:spTgt spid="68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p:bldP spid="68613" grpId="0"/>
      <p:bldP spid="68614" grpId="0"/>
      <p:bldP spid="686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
          <p:cNvSpPr>
            <a:spLocks noChangeArrowheads="1"/>
          </p:cNvSpPr>
          <p:nvPr/>
        </p:nvSpPr>
        <p:spPr bwMode="auto">
          <a:xfrm>
            <a:off x="2267922" y="352687"/>
            <a:ext cx="75448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lgn="ctr">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3/. XÂY DỰNG SỔ TAY CHẤT LƯỢNG:</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3" name="Rectangle 2"/>
          <p:cNvSpPr/>
          <p:nvPr/>
        </p:nvSpPr>
        <p:spPr>
          <a:xfrm>
            <a:off x="832895" y="1575155"/>
            <a:ext cx="7806140" cy="498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55600" indent="-355600" algn="just">
              <a:lnSpc>
                <a:spcPct val="150000"/>
              </a:lnSpc>
              <a:spcBef>
                <a:spcPts val="600"/>
              </a:spcBef>
              <a:spcAft>
                <a:spcPts val="600"/>
              </a:spcAft>
              <a:buClr>
                <a:srgbClr val="FF0000"/>
              </a:buClr>
              <a:defRPr/>
            </a:pPr>
            <a:r>
              <a:rPr lang="en-US" sz="2400" b="1" dirty="0">
                <a:solidFill>
                  <a:srgbClr val="FF0000"/>
                </a:solidFill>
                <a:cs typeface="Times New Roman" panose="02020603050405020304" pitchFamily="18" charset="0"/>
              </a:rPr>
              <a:t>a</a:t>
            </a:r>
            <a:r>
              <a:rPr lang="en-US" sz="2400" b="1" dirty="0" smtClean="0">
                <a:solidFill>
                  <a:srgbClr val="FF0000"/>
                </a:solidFill>
                <a:cs typeface="Times New Roman" panose="02020603050405020304" pitchFamily="18" charset="0"/>
              </a:rPr>
              <a:t>). </a:t>
            </a:r>
            <a:r>
              <a:rPr lang="en-US" sz="2400" b="1" dirty="0" err="1" smtClean="0">
                <a:cs typeface="Times New Roman" panose="02020603050405020304" pitchFamily="18" charset="0"/>
              </a:rPr>
              <a:t>Trung</a:t>
            </a:r>
            <a:r>
              <a:rPr lang="en-US" sz="2400" b="1" dirty="0" smtClean="0">
                <a:cs typeface="Times New Roman" panose="02020603050405020304" pitchFamily="18" charset="0"/>
              </a:rPr>
              <a:t> </a:t>
            </a:r>
            <a:r>
              <a:rPr lang="en-US" sz="2400" b="1" dirty="0" err="1">
                <a:cs typeface="Times New Roman" panose="02020603050405020304" pitchFamily="18" charset="0"/>
              </a:rPr>
              <a:t>tâm</a:t>
            </a:r>
            <a:r>
              <a:rPr lang="en-US" sz="2400" b="1" dirty="0">
                <a:cs typeface="Times New Roman" panose="02020603050405020304" pitchFamily="18" charset="0"/>
              </a:rPr>
              <a:t> KT&amp; ĐBCLGD </a:t>
            </a:r>
            <a:r>
              <a:rPr lang="en-US" sz="2400" b="1" dirty="0" err="1">
                <a:cs typeface="Times New Roman" panose="02020603050405020304" pitchFamily="18" charset="0"/>
              </a:rPr>
              <a:t>có</a:t>
            </a:r>
            <a:r>
              <a:rPr lang="en-US" sz="2400" b="1" dirty="0">
                <a:cs typeface="Times New Roman" panose="02020603050405020304" pitchFamily="18" charset="0"/>
              </a:rPr>
              <a:t> </a:t>
            </a:r>
            <a:r>
              <a:rPr lang="en-US" sz="2400" b="1" dirty="0" err="1">
                <a:cs typeface="Times New Roman" panose="02020603050405020304" pitchFamily="18" charset="0"/>
              </a:rPr>
              <a:t>trách</a:t>
            </a:r>
            <a:r>
              <a:rPr lang="en-US" sz="2400" b="1" dirty="0">
                <a:cs typeface="Times New Roman" panose="02020603050405020304" pitchFamily="18" charset="0"/>
              </a:rPr>
              <a:t> </a:t>
            </a:r>
            <a:r>
              <a:rPr lang="en-US" sz="2400" b="1" dirty="0" err="1">
                <a:cs typeface="Times New Roman" panose="02020603050405020304" pitchFamily="18" charset="0"/>
              </a:rPr>
              <a:t>nhiệm</a:t>
            </a:r>
            <a:r>
              <a:rPr lang="en-US" sz="2400" b="1" dirty="0">
                <a:cs typeface="Times New Roman" panose="02020603050405020304" pitchFamily="18" charset="0"/>
              </a:rPr>
              <a:t> </a:t>
            </a:r>
            <a:r>
              <a:rPr lang="en-US" sz="2400" b="1" dirty="0" err="1">
                <a:cs typeface="Times New Roman" panose="02020603050405020304" pitchFamily="18" charset="0"/>
              </a:rPr>
              <a:t>xây</a:t>
            </a:r>
            <a:r>
              <a:rPr lang="en-US" sz="2400" b="1" dirty="0">
                <a:cs typeface="Times New Roman" panose="02020603050405020304" pitchFamily="18" charset="0"/>
              </a:rPr>
              <a:t> </a:t>
            </a:r>
            <a:r>
              <a:rPr lang="en-US" sz="2400" b="1" dirty="0" err="1">
                <a:cs typeface="Times New Roman" panose="02020603050405020304" pitchFamily="18" charset="0"/>
              </a:rPr>
              <a:t>dựng</a:t>
            </a:r>
            <a:r>
              <a:rPr lang="en-US" sz="2400" b="1" dirty="0">
                <a:cs typeface="Times New Roman" panose="02020603050405020304" pitchFamily="18" charset="0"/>
              </a:rPr>
              <a:t> </a:t>
            </a:r>
            <a:r>
              <a:rPr lang="en-US" sz="2400" b="1" dirty="0" err="1">
                <a:cs typeface="Times New Roman" panose="02020603050405020304" pitchFamily="18" charset="0"/>
              </a:rPr>
              <a:t>sổ</a:t>
            </a:r>
            <a:r>
              <a:rPr lang="en-US" sz="2400" b="1" dirty="0">
                <a:cs typeface="Times New Roman" panose="02020603050405020304" pitchFamily="18" charset="0"/>
              </a:rPr>
              <a:t> </a:t>
            </a:r>
            <a:r>
              <a:rPr lang="en-US" sz="2400" b="1" dirty="0" err="1">
                <a:cs typeface="Times New Roman" panose="02020603050405020304" pitchFamily="18" charset="0"/>
              </a:rPr>
              <a:t>tay</a:t>
            </a:r>
            <a:r>
              <a:rPr lang="en-US" sz="2400" b="1" dirty="0">
                <a:cs typeface="Times New Roman" panose="02020603050405020304" pitchFamily="18" charset="0"/>
              </a:rPr>
              <a:t> ĐBCL </a:t>
            </a:r>
            <a:r>
              <a:rPr lang="en-US" sz="2400" b="1" dirty="0" err="1">
                <a:cs typeface="Times New Roman" panose="02020603050405020304" pitchFamily="18" charset="0"/>
              </a:rPr>
              <a:t>của</a:t>
            </a:r>
            <a:r>
              <a:rPr lang="en-US" sz="2400" b="1" dirty="0">
                <a:cs typeface="Times New Roman" panose="02020603050405020304" pitchFamily="18" charset="0"/>
              </a:rPr>
              <a:t> HT </a:t>
            </a:r>
            <a:r>
              <a:rPr lang="en-US" sz="2400" b="1" dirty="0" err="1">
                <a:cs typeface="Times New Roman" panose="02020603050405020304" pitchFamily="18" charset="0"/>
              </a:rPr>
              <a:t>trình</a:t>
            </a:r>
            <a:r>
              <a:rPr lang="en-US" sz="2400" b="1" dirty="0">
                <a:cs typeface="Times New Roman" panose="02020603050405020304" pitchFamily="18" charset="0"/>
              </a:rPr>
              <a:t> </a:t>
            </a:r>
            <a:r>
              <a:rPr lang="en-US" sz="2400" b="1" dirty="0" err="1">
                <a:cs typeface="Times New Roman" panose="02020603050405020304" pitchFamily="18" charset="0"/>
              </a:rPr>
              <a:t>Hiệu</a:t>
            </a:r>
            <a:r>
              <a:rPr lang="en-US" sz="2400" b="1" dirty="0">
                <a:cs typeface="Times New Roman" panose="02020603050405020304" pitchFamily="18" charset="0"/>
              </a:rPr>
              <a:t> </a:t>
            </a:r>
            <a:r>
              <a:rPr lang="en-US" sz="2400" b="1" dirty="0" err="1">
                <a:cs typeface="Times New Roman" panose="02020603050405020304" pitchFamily="18" charset="0"/>
              </a:rPr>
              <a:t>trưởng</a:t>
            </a:r>
            <a:r>
              <a:rPr lang="en-US" sz="2400" b="1" dirty="0">
                <a:cs typeface="Times New Roman" panose="02020603050405020304" pitchFamily="18" charset="0"/>
              </a:rPr>
              <a:t> </a:t>
            </a:r>
            <a:r>
              <a:rPr lang="en-US" sz="2400" b="1" dirty="0" err="1">
                <a:cs typeface="Times New Roman" panose="02020603050405020304" pitchFamily="18" charset="0"/>
              </a:rPr>
              <a:t>phê</a:t>
            </a:r>
            <a:r>
              <a:rPr lang="en-US" sz="2400" b="1" dirty="0">
                <a:cs typeface="Times New Roman" panose="02020603050405020304" pitchFamily="18" charset="0"/>
              </a:rPr>
              <a:t> </a:t>
            </a:r>
            <a:r>
              <a:rPr lang="en-US" sz="2400" b="1" dirty="0" err="1">
                <a:cs typeface="Times New Roman" panose="02020603050405020304" pitchFamily="18" charset="0"/>
              </a:rPr>
              <a:t>duyệt</a:t>
            </a:r>
            <a:r>
              <a:rPr lang="en-US" sz="2400" b="1" dirty="0">
                <a:cs typeface="Times New Roman" panose="02020603050405020304" pitchFamily="18" charset="0"/>
              </a:rPr>
              <a:t>.</a:t>
            </a:r>
          </a:p>
          <a:p>
            <a:pPr algn="just">
              <a:lnSpc>
                <a:spcPct val="150000"/>
              </a:lnSpc>
              <a:spcBef>
                <a:spcPts val="600"/>
              </a:spcBef>
              <a:spcAft>
                <a:spcPts val="600"/>
              </a:spcAft>
              <a:buClr>
                <a:srgbClr val="FF0000"/>
              </a:buClr>
              <a:defRPr/>
            </a:pPr>
            <a:r>
              <a:rPr lang="en-US" sz="2400" b="1" dirty="0">
                <a:solidFill>
                  <a:srgbClr val="FF0000"/>
                </a:solidFill>
                <a:cs typeface="Times New Roman" panose="02020603050405020304" pitchFamily="18" charset="0"/>
              </a:rPr>
              <a:t>b). </a:t>
            </a:r>
            <a:r>
              <a:rPr lang="en-US" sz="2400" b="1" dirty="0" smtClean="0">
                <a:solidFill>
                  <a:srgbClr val="FF0000"/>
                </a:solidFill>
                <a:cs typeface="Times New Roman" panose="02020603050405020304" pitchFamily="18" charset="0"/>
              </a:rPr>
              <a:t> </a:t>
            </a:r>
            <a:r>
              <a:rPr lang="en-US" sz="2400" b="1" dirty="0" err="1" smtClean="0">
                <a:cs typeface="Times New Roman" panose="02020603050405020304" pitchFamily="18" charset="0"/>
              </a:rPr>
              <a:t>Sổ</a:t>
            </a:r>
            <a:r>
              <a:rPr lang="en-US" sz="2400" b="1" dirty="0" smtClean="0">
                <a:cs typeface="Times New Roman" panose="02020603050405020304" pitchFamily="18" charset="0"/>
              </a:rPr>
              <a:t> </a:t>
            </a:r>
            <a:r>
              <a:rPr lang="en-US" sz="2400" b="1" dirty="0" err="1">
                <a:cs typeface="Times New Roman" panose="02020603050405020304" pitchFamily="18" charset="0"/>
              </a:rPr>
              <a:t>tay</a:t>
            </a:r>
            <a:r>
              <a:rPr lang="en-US" sz="2400" b="1" dirty="0">
                <a:cs typeface="Times New Roman" panose="02020603050405020304" pitchFamily="18" charset="0"/>
              </a:rPr>
              <a:t> ĐBCL </a:t>
            </a:r>
            <a:r>
              <a:rPr lang="en-US" sz="2400" b="1" dirty="0" err="1">
                <a:cs typeface="Times New Roman" panose="02020603050405020304" pitchFamily="18" charset="0"/>
              </a:rPr>
              <a:t>bảo</a:t>
            </a:r>
            <a:r>
              <a:rPr lang="en-US" sz="2400" b="1" dirty="0">
                <a:cs typeface="Times New Roman" panose="02020603050405020304" pitchFamily="18" charset="0"/>
              </a:rPr>
              <a:t> </a:t>
            </a:r>
            <a:r>
              <a:rPr lang="en-US" sz="2400" b="1" dirty="0" err="1">
                <a:cs typeface="Times New Roman" panose="02020603050405020304" pitchFamily="18" charset="0"/>
              </a:rPr>
              <a:t>đảm</a:t>
            </a:r>
            <a:r>
              <a:rPr lang="en-US" sz="2400" b="1" dirty="0">
                <a:cs typeface="Times New Roman" panose="02020603050405020304" pitchFamily="18" charset="0"/>
              </a:rPr>
              <a:t> </a:t>
            </a:r>
            <a:r>
              <a:rPr lang="en-US" sz="2400" b="1" dirty="0" err="1">
                <a:cs typeface="Times New Roman" panose="02020603050405020304" pitchFamily="18" charset="0"/>
              </a:rPr>
              <a:t>các</a:t>
            </a:r>
            <a:r>
              <a:rPr lang="en-US" sz="2400" b="1" dirty="0">
                <a:cs typeface="Times New Roman" panose="02020603050405020304" pitchFamily="18" charset="0"/>
              </a:rPr>
              <a:t> </a:t>
            </a:r>
            <a:r>
              <a:rPr lang="en-US" sz="2400" b="1" dirty="0" err="1">
                <a:cs typeface="Times New Roman" panose="02020603050405020304" pitchFamily="18" charset="0"/>
              </a:rPr>
              <a:t>yêu</a:t>
            </a:r>
            <a:r>
              <a:rPr lang="en-US" sz="2400" b="1" dirty="0">
                <a:cs typeface="Times New Roman" panose="02020603050405020304" pitchFamily="18" charset="0"/>
              </a:rPr>
              <a:t> </a:t>
            </a:r>
            <a:r>
              <a:rPr lang="en-US" sz="2400" b="1" dirty="0" err="1">
                <a:cs typeface="Times New Roman" panose="02020603050405020304" pitchFamily="18" charset="0"/>
              </a:rPr>
              <a:t>cầu</a:t>
            </a:r>
            <a:r>
              <a:rPr lang="en-US" sz="2400" b="1" dirty="0">
                <a:cs typeface="Times New Roman" panose="02020603050405020304" pitchFamily="18" charset="0"/>
              </a:rPr>
              <a:t> </a:t>
            </a:r>
            <a:r>
              <a:rPr lang="en-US" sz="2400" b="1" dirty="0" err="1">
                <a:cs typeface="Times New Roman" panose="02020603050405020304" pitchFamily="18" charset="0"/>
              </a:rPr>
              <a:t>sau</a:t>
            </a:r>
            <a:r>
              <a:rPr lang="en-US" sz="2400" b="1" dirty="0">
                <a:cs typeface="Times New Roman" panose="02020603050405020304" pitchFamily="18" charset="0"/>
              </a:rPr>
              <a:t>:</a:t>
            </a:r>
          </a:p>
          <a:p>
            <a:pPr marL="862013" indent="-280988" algn="just">
              <a:lnSpc>
                <a:spcPct val="150000"/>
              </a:lnSpc>
              <a:spcBef>
                <a:spcPts val="600"/>
              </a:spcBef>
              <a:spcAft>
                <a:spcPts val="600"/>
              </a:spcAft>
              <a:buClr>
                <a:srgbClr val="0000FF"/>
              </a:buClr>
              <a:buFont typeface="Wingdings" panose="05000000000000000000" pitchFamily="2" charset="2"/>
              <a:buChar char="§"/>
              <a:defRPr/>
            </a:pPr>
            <a:r>
              <a:rPr lang="en-US" sz="2400" b="1" dirty="0" err="1">
                <a:solidFill>
                  <a:schemeClr val="tx2"/>
                </a:solidFill>
                <a:cs typeface="Times New Roman" panose="02020603050405020304" pitchFamily="18" charset="0"/>
              </a:rPr>
              <a:t>Phản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ánh</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trung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thực</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chính</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xác</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các</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quy</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định</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về</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hệ</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thống</a:t>
            </a:r>
            <a:r>
              <a:rPr lang="en-US" sz="2400" b="1" dirty="0">
                <a:solidFill>
                  <a:schemeClr val="tx2"/>
                </a:solidFill>
                <a:cs typeface="Times New Roman" panose="02020603050405020304" pitchFamily="18" charset="0"/>
              </a:rPr>
              <a:t> ĐBCL </a:t>
            </a:r>
            <a:r>
              <a:rPr lang="en-US" sz="2400" b="1" dirty="0" err="1">
                <a:solidFill>
                  <a:schemeClr val="tx2"/>
                </a:solidFill>
                <a:cs typeface="Times New Roman" panose="02020603050405020304" pitchFamily="18" charset="0"/>
              </a:rPr>
              <a:t>của</a:t>
            </a:r>
            <a:r>
              <a:rPr lang="en-US" sz="2400" b="1" dirty="0">
                <a:solidFill>
                  <a:schemeClr val="tx2"/>
                </a:solidFill>
                <a:cs typeface="Times New Roman" panose="02020603050405020304" pitchFamily="18" charset="0"/>
              </a:rPr>
              <a:t> </a:t>
            </a:r>
            <a:r>
              <a:rPr lang="en-US" sz="2400" b="1" dirty="0" err="1" smtClean="0">
                <a:solidFill>
                  <a:schemeClr val="tx2"/>
                </a:solidFill>
                <a:cs typeface="Times New Roman" panose="02020603050405020304" pitchFamily="18" charset="0"/>
              </a:rPr>
              <a:t>Nhà</a:t>
            </a:r>
            <a:r>
              <a:rPr lang="en-US" sz="2400" b="1" dirty="0" smtClean="0">
                <a:solidFill>
                  <a:schemeClr val="tx2"/>
                </a:solidFill>
                <a:cs typeface="Times New Roman" panose="02020603050405020304" pitchFamily="18" charset="0"/>
              </a:rPr>
              <a:t> </a:t>
            </a:r>
            <a:r>
              <a:rPr lang="en-US" sz="2400" b="1" dirty="0" err="1" smtClean="0">
                <a:solidFill>
                  <a:schemeClr val="tx2"/>
                </a:solidFill>
                <a:cs typeface="Times New Roman" panose="02020603050405020304" pitchFamily="18" charset="0"/>
              </a:rPr>
              <a:t>Trường</a:t>
            </a:r>
            <a:r>
              <a:rPr lang="en-US" sz="2400" b="1" dirty="0">
                <a:solidFill>
                  <a:schemeClr val="tx2"/>
                </a:solidFill>
                <a:cs typeface="Times New Roman" panose="02020603050405020304" pitchFamily="18" charset="0"/>
              </a:rPr>
              <a:t>;</a:t>
            </a:r>
          </a:p>
          <a:p>
            <a:pPr marL="862013" indent="-280988" algn="just">
              <a:lnSpc>
                <a:spcPct val="150000"/>
              </a:lnSpc>
              <a:spcBef>
                <a:spcPts val="600"/>
              </a:spcBef>
              <a:spcAft>
                <a:spcPts val="600"/>
              </a:spcAft>
              <a:buClr>
                <a:srgbClr val="0000FF"/>
              </a:buClr>
              <a:buFont typeface="Wingdings" panose="05000000000000000000" pitchFamily="2" charset="2"/>
              <a:buChar char="§"/>
              <a:defRPr/>
            </a:pPr>
            <a:r>
              <a:rPr lang="en-US" sz="2400" b="1" dirty="0" err="1">
                <a:solidFill>
                  <a:schemeClr val="tx2"/>
                </a:solidFill>
                <a:cs typeface="Times New Roman" panose="02020603050405020304" pitchFamily="18" charset="0"/>
              </a:rPr>
              <a:t>Được</a:t>
            </a:r>
            <a:r>
              <a:rPr lang="en-US" sz="2400" b="1" dirty="0">
                <a:solidFill>
                  <a:schemeClr val="tx2"/>
                </a:solidFill>
                <a:cs typeface="Times New Roman" panose="02020603050405020304" pitchFamily="18" charset="0"/>
              </a:rPr>
              <a:t> RS, ĐC, BS, </a:t>
            </a:r>
            <a:r>
              <a:rPr lang="en-US" sz="2400" b="1" dirty="0" err="1">
                <a:solidFill>
                  <a:schemeClr val="tx2"/>
                </a:solidFill>
                <a:cs typeface="Times New Roman" panose="02020603050405020304" pitchFamily="18" charset="0"/>
              </a:rPr>
              <a:t>cập</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nhật</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phù</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hợp</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với</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thực</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tế</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phát</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triển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của</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Trường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và</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sự</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thay</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đổi</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định</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hướng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chiến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lược</a:t>
            </a:r>
            <a:r>
              <a:rPr lang="en-US" sz="2400" b="1" dirty="0">
                <a:solidFill>
                  <a:schemeClr val="tx2"/>
                </a:solidFill>
                <a:cs typeface="Times New Roman" panose="02020603050405020304" pitchFamily="18" charset="0"/>
              </a:rPr>
              <a:t>, hay </a:t>
            </a:r>
            <a:r>
              <a:rPr lang="en-US" sz="2400" b="1" dirty="0" err="1">
                <a:solidFill>
                  <a:schemeClr val="tx2"/>
                </a:solidFill>
                <a:cs typeface="Times New Roman" panose="02020603050405020304" pitchFamily="18" charset="0"/>
              </a:rPr>
              <a:t>các</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quy</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định</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khác</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có</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liên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quan</a:t>
            </a:r>
            <a:r>
              <a:rPr lang="en-US" sz="2400" b="1" dirty="0">
                <a:solidFill>
                  <a:schemeClr val="tx2"/>
                </a:solidFill>
                <a:cs typeface="Times New Roman" panose="02020603050405020304" pitchFamily="18" charset="0"/>
              </a:rPr>
              <a:t>.</a:t>
            </a:r>
          </a:p>
        </p:txBody>
      </p:sp>
      <p:pic>
        <p:nvPicPr>
          <p:cNvPr id="7066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47450" y="152400"/>
            <a:ext cx="604838"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stretch>
            <a:fillRect/>
          </a:stretch>
        </p:blipFill>
        <p:spPr>
          <a:xfrm>
            <a:off x="9589871" y="981131"/>
            <a:ext cx="2429214" cy="3258005"/>
          </a:xfrm>
          <a:prstGeom prst="rect">
            <a:avLst/>
          </a:prstGeom>
        </p:spPr>
      </p:pic>
    </p:spTree>
    <p:extLst>
      <p:ext uri="{BB962C8B-B14F-4D97-AF65-F5344CB8AC3E}">
        <p14:creationId xmlns:p14="http://schemas.microsoft.com/office/powerpoint/2010/main" val="2901656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01339" y="2830761"/>
            <a:ext cx="7472482" cy="3067506"/>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Chất</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lượng</a:t>
            </a:r>
            <a:endPar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endParaRPr>
          </a:p>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Chất</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lượng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giáo</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dục</a:t>
            </a:r>
            <a:endPar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endParaRPr>
          </a:p>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Chất</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lượng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GDNN </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4251" y="908724"/>
            <a:ext cx="387813" cy="387813"/>
          </a:xfrm>
          <a:prstGeom prst="rect">
            <a:avLst/>
          </a:prstGeom>
        </p:spPr>
      </p:pic>
      <p:sp>
        <p:nvSpPr>
          <p:cNvPr id="7" name="Action Button: Forward or Next 6">
            <a:hlinkClick r:id="" action="ppaction://customshow?id=14&amp;return=true" highlightClick="1"/>
          </p:cNvPr>
          <p:cNvSpPr/>
          <p:nvPr/>
        </p:nvSpPr>
        <p:spPr>
          <a:xfrm>
            <a:off x="6905524" y="5308980"/>
            <a:ext cx="355085" cy="327546"/>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ctrTitle"/>
          </p:nvPr>
        </p:nvSpPr>
        <p:spPr>
          <a:xfrm>
            <a:off x="1524000" y="306817"/>
            <a:ext cx="9144000" cy="1175994"/>
          </a:xfrm>
        </p:spPr>
        <p:txBody>
          <a:bodyPr>
            <a:normAutofit/>
          </a:bodyPr>
          <a:lstStyle/>
          <a:p>
            <a:r>
              <a:rPr lang="en-US" sz="5400" b="1" dirty="0" smtClean="0">
                <a:solidFill>
                  <a:srgbClr val="0033CC"/>
                </a:solidFill>
              </a:rPr>
              <a:t>NỘI DUNG TRAO ĐỔI</a:t>
            </a:r>
            <a:endParaRPr lang="en-US" sz="5400" b="1" dirty="0">
              <a:solidFill>
                <a:srgbClr val="0033CC"/>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344" y="1464689"/>
            <a:ext cx="5488982" cy="45719"/>
          </a:xfrm>
          <a:prstGeom prst="rect">
            <a:avLst/>
          </a:prstGeom>
        </p:spPr>
      </p:pic>
      <p:sp>
        <p:nvSpPr>
          <p:cNvPr id="10" name="Action Button: Forward or Next 9">
            <a:hlinkClick r:id="" action="ppaction://customshow?id=0&amp;return=true" highlightClick="1"/>
          </p:cNvPr>
          <p:cNvSpPr/>
          <p:nvPr/>
        </p:nvSpPr>
        <p:spPr>
          <a:xfrm>
            <a:off x="5035781" y="3261817"/>
            <a:ext cx="355085" cy="327546"/>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Forward or Next 10">
            <a:hlinkClick r:id="" action="ppaction://customshow?id=13&amp;return=true" highlightClick="1"/>
          </p:cNvPr>
          <p:cNvSpPr/>
          <p:nvPr/>
        </p:nvSpPr>
        <p:spPr>
          <a:xfrm>
            <a:off x="7192127" y="4271752"/>
            <a:ext cx="355085" cy="327546"/>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a:stretch>
            <a:fillRect/>
          </a:stretch>
        </p:blipFill>
        <p:spPr>
          <a:xfrm>
            <a:off x="7521977" y="2248255"/>
            <a:ext cx="3696482" cy="3696482"/>
          </a:xfrm>
          <a:prstGeom prst="rect">
            <a:avLst/>
          </a:prstGeom>
        </p:spPr>
      </p:pic>
    </p:spTree>
    <p:extLst>
      <p:ext uri="{BB962C8B-B14F-4D97-AF65-F5344CB8AC3E}">
        <p14:creationId xmlns:p14="http://schemas.microsoft.com/office/powerpoint/2010/main" val="1709710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1665027" y="390809"/>
            <a:ext cx="88496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lgn="ctr">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4/. XÂY DỰNG CÁC QUY TRÌNH, CÔNG CỤ ĐBCL: </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71684" name="Rectangle 6"/>
          <p:cNvSpPr>
            <a:spLocks noChangeArrowheads="1"/>
          </p:cNvSpPr>
          <p:nvPr/>
        </p:nvSpPr>
        <p:spPr bwMode="auto">
          <a:xfrm>
            <a:off x="1303977" y="1618564"/>
            <a:ext cx="10214734"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04813" indent="-404813">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None/>
            </a:pPr>
            <a:r>
              <a:rPr lang="en-US" altLang="en-US" sz="2200" b="1" dirty="0">
                <a:solidFill>
                  <a:srgbClr val="FF0000"/>
                </a:solidFill>
                <a:cs typeface="Times New Roman" panose="02020603050405020304" pitchFamily="18" charset="0"/>
              </a:rPr>
              <a:t>a). </a:t>
            </a:r>
            <a:r>
              <a:rPr lang="en-US" altLang="en-US" sz="2200" b="1" dirty="0" err="1">
                <a:solidFill>
                  <a:schemeClr val="tx2"/>
                </a:solidFill>
                <a:cs typeface="Times New Roman" panose="02020603050405020304" pitchFamily="18" charset="0"/>
              </a:rPr>
              <a:t>Căn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cứ</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bộ</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tiêu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chí</a:t>
            </a:r>
            <a:r>
              <a:rPr lang="en-US" altLang="en-US" sz="2200" b="1" dirty="0">
                <a:solidFill>
                  <a:schemeClr val="tx2"/>
                </a:solidFill>
                <a:cs typeface="Times New Roman" panose="02020603050405020304" pitchFamily="18" charset="0"/>
              </a:rPr>
              <a:t> KĐCL GDNN </a:t>
            </a:r>
            <a:r>
              <a:rPr lang="en-US" altLang="en-US" sz="2200" b="1" dirty="0" err="1">
                <a:solidFill>
                  <a:schemeClr val="tx2"/>
                </a:solidFill>
                <a:cs typeface="Times New Roman" panose="02020603050405020304" pitchFamily="18" charset="0"/>
              </a:rPr>
              <a:t>hiện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cùng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với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điều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kiện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đặc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thù</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mô</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hình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hệ</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thống</a:t>
            </a:r>
            <a:r>
              <a:rPr lang="en-US" altLang="en-US" sz="2200" b="1" dirty="0">
                <a:solidFill>
                  <a:schemeClr val="tx2"/>
                </a:solidFill>
                <a:cs typeface="Times New Roman" panose="02020603050405020304" pitchFamily="18" charset="0"/>
              </a:rPr>
              <a:t> BĐCL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Trường</a:t>
            </a:r>
            <a:r>
              <a:rPr lang="en-US" altLang="en-US" sz="2200" b="1" dirty="0">
                <a:solidFill>
                  <a:schemeClr val="tx2"/>
                </a:solidFill>
                <a:cs typeface="Times New Roman" panose="02020603050405020304" pitchFamily="18" charset="0"/>
              </a:rPr>
              <a:t>, BQL </a:t>
            </a:r>
            <a:r>
              <a:rPr lang="en-US" altLang="en-US" sz="2200" b="1" dirty="0" err="1">
                <a:solidFill>
                  <a:schemeClr val="tx2"/>
                </a:solidFill>
                <a:cs typeface="Times New Roman" panose="02020603050405020304" pitchFamily="18" charset="0"/>
              </a:rPr>
              <a:t>chất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lượng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đơn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vị</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trực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thuộc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xác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định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lĩnh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vực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cần</a:t>
            </a:r>
            <a:r>
              <a:rPr lang="en-US" altLang="en-US" sz="2200" b="1" dirty="0">
                <a:solidFill>
                  <a:schemeClr val="tx2"/>
                </a:solidFill>
                <a:cs typeface="Times New Roman" panose="02020603050405020304" pitchFamily="18" charset="0"/>
              </a:rPr>
              <a:t> QLCL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xây</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dựng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quy</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trình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công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cụ</a:t>
            </a:r>
            <a:r>
              <a:rPr lang="en-US" altLang="en-US" sz="2200" b="1" dirty="0">
                <a:solidFill>
                  <a:schemeClr val="tx2"/>
                </a:solidFill>
                <a:cs typeface="Times New Roman" panose="02020603050405020304" pitchFamily="18" charset="0"/>
              </a:rPr>
              <a:t> ĐBCL</a:t>
            </a:r>
          </a:p>
        </p:txBody>
      </p:sp>
      <p:sp>
        <p:nvSpPr>
          <p:cNvPr id="71685" name="Rectangle 7"/>
          <p:cNvSpPr>
            <a:spLocks noChangeArrowheads="1"/>
          </p:cNvSpPr>
          <p:nvPr/>
        </p:nvSpPr>
        <p:spPr bwMode="auto">
          <a:xfrm>
            <a:off x="1369042" y="4201994"/>
            <a:ext cx="10126609"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04813" indent="-404813">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None/>
            </a:pPr>
            <a:r>
              <a:rPr lang="en-US" altLang="en-US" sz="2200" b="1" dirty="0">
                <a:solidFill>
                  <a:srgbClr val="FF0000"/>
                </a:solidFill>
                <a:cs typeface="Times New Roman" panose="02020603050405020304" pitchFamily="18" charset="0"/>
              </a:rPr>
              <a:t>b)	</a:t>
            </a:r>
            <a:r>
              <a:rPr lang="en-US" altLang="en-US" sz="2200" b="1" dirty="0" err="1">
                <a:solidFill>
                  <a:schemeClr val="tx2"/>
                </a:solidFill>
                <a:cs typeface="Times New Roman" panose="02020603050405020304" pitchFamily="18" charset="0"/>
              </a:rPr>
              <a:t>Trung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tâm</a:t>
            </a:r>
            <a:r>
              <a:rPr lang="en-US" altLang="en-US" sz="2200" b="1" dirty="0">
                <a:solidFill>
                  <a:schemeClr val="tx2"/>
                </a:solidFill>
                <a:cs typeface="Times New Roman" panose="02020603050405020304" pitchFamily="18" charset="0"/>
              </a:rPr>
              <a:t> KT&amp; ĐBCLGD </a:t>
            </a:r>
            <a:r>
              <a:rPr lang="en-US" altLang="en-US" sz="2200" b="1" dirty="0" err="1">
                <a:solidFill>
                  <a:schemeClr val="tx2"/>
                </a:solidFill>
                <a:cs typeface="Times New Roman" panose="02020603050405020304" pitchFamily="18" charset="0"/>
              </a:rPr>
              <a:t>chủ</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trì</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phối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hợp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với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đơn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vị</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có</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liên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quan</a:t>
            </a:r>
            <a:r>
              <a:rPr lang="en-US" altLang="en-US" sz="2200" b="1" dirty="0">
                <a:solidFill>
                  <a:schemeClr val="tx2"/>
                </a:solidFill>
                <a:cs typeface="Times New Roman" panose="02020603050405020304" pitchFamily="18" charset="0"/>
              </a:rPr>
              <a:t> </a:t>
            </a:r>
            <a:r>
              <a:rPr lang="en-US" altLang="en-US" sz="2200" b="1" dirty="0" err="1" smtClean="0">
                <a:solidFill>
                  <a:schemeClr val="tx2"/>
                </a:solidFill>
                <a:cs typeface="Times New Roman" panose="02020603050405020304" pitchFamily="18" charset="0"/>
              </a:rPr>
              <a:t>xem</a:t>
            </a:r>
            <a:r>
              <a:rPr lang="en-US" altLang="en-US" sz="2200" b="1" dirty="0" smtClean="0">
                <a:solidFill>
                  <a:schemeClr val="tx2"/>
                </a:solidFill>
                <a:cs typeface="Times New Roman" panose="02020603050405020304" pitchFamily="18" charset="0"/>
              </a:rPr>
              <a:t> </a:t>
            </a:r>
            <a:r>
              <a:rPr lang="en-US" altLang="en-US" sz="2200" b="1" dirty="0" err="1" smtClean="0">
                <a:solidFill>
                  <a:schemeClr val="tx2"/>
                </a:solidFill>
                <a:cs typeface="Times New Roman" panose="02020603050405020304" pitchFamily="18" charset="0"/>
              </a:rPr>
              <a:t>xét</a:t>
            </a:r>
            <a:r>
              <a:rPr lang="en-US" altLang="en-US" sz="2200" b="1" dirty="0" smtClean="0">
                <a:solidFill>
                  <a:schemeClr val="tx2"/>
                </a:solidFill>
                <a:cs typeface="Times New Roman" panose="02020603050405020304" pitchFamily="18" charset="0"/>
              </a:rPr>
              <a:t>, </a:t>
            </a:r>
            <a:r>
              <a:rPr lang="en-US" altLang="en-US" sz="2200" b="1" dirty="0">
                <a:solidFill>
                  <a:schemeClr val="tx2"/>
                </a:solidFill>
                <a:cs typeface="Times New Roman" panose="02020603050405020304" pitchFamily="18" charset="0"/>
              </a:rPr>
              <a:t>ĐG </a:t>
            </a:r>
            <a:r>
              <a:rPr lang="en-US" altLang="en-US" sz="2200" b="1" dirty="0" err="1">
                <a:solidFill>
                  <a:schemeClr val="tx2"/>
                </a:solidFill>
                <a:cs typeface="Times New Roman" panose="02020603050405020304" pitchFamily="18" charset="0"/>
              </a:rPr>
              <a:t>sự</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phù</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hợp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quy</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trình</a:t>
            </a:r>
            <a:r>
              <a:rPr lang="en-US" altLang="en-US" sz="2200" b="1" dirty="0">
                <a:solidFill>
                  <a:schemeClr val="tx2"/>
                </a:solidFill>
                <a:cs typeface="Times New Roman" panose="02020603050405020304" pitchFamily="18" charset="0"/>
              </a:rPr>
              <a:t> ISO 9001:2008 </a:t>
            </a:r>
            <a:r>
              <a:rPr lang="en-US" altLang="en-US" sz="2200" b="1" dirty="0" err="1">
                <a:solidFill>
                  <a:schemeClr val="tx2"/>
                </a:solidFill>
                <a:cs typeface="Times New Roman" panose="02020603050405020304" pitchFamily="18" charset="0"/>
              </a:rPr>
              <a:t>đã</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xây</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dựng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với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yêu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cầu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ISO 9001:20015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yêu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cầu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BLĐTB&amp;XH </a:t>
            </a:r>
            <a:r>
              <a:rPr lang="en-US" altLang="en-US" sz="2200" b="1" dirty="0" err="1">
                <a:solidFill>
                  <a:schemeClr val="tx2"/>
                </a:solidFill>
                <a:cs typeface="Times New Roman" panose="02020603050405020304" pitchFamily="18" charset="0"/>
              </a:rPr>
              <a:t>để</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điều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chỉnh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bổ</a:t>
            </a:r>
            <a:r>
              <a:rPr lang="en-US" altLang="en-US" sz="2200" b="1" dirty="0">
                <a:solidFill>
                  <a:schemeClr val="tx2"/>
                </a:solidFill>
                <a:cs typeface="Times New Roman" panose="02020603050405020304" pitchFamily="18" charset="0"/>
              </a:rPr>
              <a:t> sung, </a:t>
            </a:r>
            <a:r>
              <a:rPr lang="en-US" altLang="en-US" sz="2200" b="1" dirty="0" err="1">
                <a:solidFill>
                  <a:schemeClr val="tx2"/>
                </a:solidFill>
                <a:cs typeface="Times New Roman" panose="02020603050405020304" pitchFamily="18" charset="0"/>
              </a:rPr>
              <a:t>cập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nhật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tổ</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chức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thực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hiện</a:t>
            </a:r>
            <a:endParaRPr lang="en-US" altLang="en-US" sz="2200" b="1" dirty="0">
              <a:solidFill>
                <a:schemeClr val="tx2"/>
              </a:solidFill>
              <a:cs typeface="Times New Roman" panose="02020603050405020304" pitchFamily="18" charset="0"/>
            </a:endParaRPr>
          </a:p>
        </p:txBody>
      </p:sp>
      <p:pic>
        <p:nvPicPr>
          <p:cNvPr id="71686"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6824" y="127000"/>
            <a:ext cx="628176" cy="5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80724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fade">
                                      <p:cBhvr>
                                        <p:cTn id="7" dur="500"/>
                                        <p:tgtEl>
                                          <p:spTgt spid="716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685"/>
                                        </p:tgtEl>
                                        <p:attrNameLst>
                                          <p:attrName>style.visibility</p:attrName>
                                        </p:attrNameLst>
                                      </p:cBhvr>
                                      <p:to>
                                        <p:strVal val="visible"/>
                                      </p:to>
                                    </p:set>
                                    <p:animEffect transition="in" filter="fade">
                                      <p:cBhvr>
                                        <p:cTn id="12" dur="500"/>
                                        <p:tgtEl>
                                          <p:spTgt spid="71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p:bldP spid="7168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1064" y="1485854"/>
            <a:ext cx="10893306"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404813" indent="-404813" algn="just">
              <a:lnSpc>
                <a:spcPct val="150000"/>
              </a:lnSpc>
              <a:spcBef>
                <a:spcPts val="600"/>
              </a:spcBef>
              <a:spcAft>
                <a:spcPts val="1800"/>
              </a:spcAft>
              <a:buClr>
                <a:srgbClr val="FF0000"/>
              </a:buClr>
              <a:defRPr/>
            </a:pPr>
            <a:r>
              <a:rPr lang="en-US" sz="2400" b="1" dirty="0">
                <a:solidFill>
                  <a:srgbClr val="FF0000"/>
                </a:solidFill>
                <a:cs typeface="Times New Roman" panose="02020603050405020304" pitchFamily="18" charset="0"/>
              </a:rPr>
              <a:t>c)	</a:t>
            </a:r>
            <a:r>
              <a:rPr lang="en-US" sz="2400" b="1" dirty="0" err="1">
                <a:cs typeface="Times New Roman" panose="02020603050405020304" pitchFamily="18" charset="0"/>
              </a:rPr>
              <a:t>Các</a:t>
            </a:r>
            <a:r>
              <a:rPr lang="en-US" sz="2400" b="1" dirty="0">
                <a:cs typeface="Times New Roman" panose="02020603050405020304" pitchFamily="18" charset="0"/>
              </a:rPr>
              <a:t> </a:t>
            </a:r>
            <a:r>
              <a:rPr lang="en-US" sz="2400" b="1" dirty="0" err="1">
                <a:cs typeface="Times New Roman" panose="02020603050405020304" pitchFamily="18" charset="0"/>
              </a:rPr>
              <a:t>lĩnh</a:t>
            </a:r>
            <a:r>
              <a:rPr lang="en-US" sz="2400" b="1" dirty="0">
                <a:cs typeface="Times New Roman" panose="02020603050405020304" pitchFamily="18" charset="0"/>
              </a:rPr>
              <a:t> </a:t>
            </a:r>
            <a:r>
              <a:rPr lang="en-US" sz="2400" b="1" dirty="0" err="1">
                <a:cs typeface="Times New Roman" panose="02020603050405020304" pitchFamily="18" charset="0"/>
              </a:rPr>
              <a:t>vực</a:t>
            </a:r>
            <a:r>
              <a:rPr lang="en-US" sz="2400" b="1" dirty="0">
                <a:cs typeface="Times New Roman" panose="02020603050405020304" pitchFamily="18" charset="0"/>
              </a:rPr>
              <a:t>, </a:t>
            </a:r>
            <a:r>
              <a:rPr lang="en-US" sz="2400" b="1" dirty="0" err="1">
                <a:cs typeface="Times New Roman" panose="02020603050405020304" pitchFamily="18" charset="0"/>
              </a:rPr>
              <a:t>hoạt</a:t>
            </a:r>
            <a:r>
              <a:rPr lang="en-US" sz="2400" b="1" dirty="0">
                <a:cs typeface="Times New Roman" panose="02020603050405020304" pitchFamily="18" charset="0"/>
              </a:rPr>
              <a:t> </a:t>
            </a:r>
            <a:r>
              <a:rPr lang="en-US" sz="2400" b="1" dirty="0" err="1">
                <a:cs typeface="Times New Roman" panose="02020603050405020304" pitchFamily="18" charset="0"/>
              </a:rPr>
              <a:t>động</a:t>
            </a:r>
            <a:r>
              <a:rPr lang="en-US" sz="2400" b="1" dirty="0">
                <a:cs typeface="Times New Roman" panose="02020603050405020304" pitchFamily="18" charset="0"/>
              </a:rPr>
              <a:t> </a:t>
            </a:r>
            <a:r>
              <a:rPr lang="en-US" sz="2400" b="1" dirty="0" err="1">
                <a:cs typeface="Times New Roman" panose="02020603050405020304" pitchFamily="18" charset="0"/>
              </a:rPr>
              <a:t>sau</a:t>
            </a:r>
            <a:r>
              <a:rPr lang="en-US" sz="2400" b="1" dirty="0">
                <a:cs typeface="Times New Roman" panose="02020603050405020304" pitchFamily="18" charset="0"/>
              </a:rPr>
              <a:t> </a:t>
            </a:r>
            <a:r>
              <a:rPr lang="en-US" sz="2400" b="1" dirty="0" err="1">
                <a:cs typeface="Times New Roman" panose="02020603050405020304" pitchFamily="18" charset="0"/>
              </a:rPr>
              <a:t>bắt</a:t>
            </a:r>
            <a:r>
              <a:rPr lang="en-US" sz="2400" b="1" dirty="0">
                <a:cs typeface="Times New Roman" panose="02020603050405020304" pitchFamily="18" charset="0"/>
              </a:rPr>
              <a:t> </a:t>
            </a:r>
            <a:r>
              <a:rPr lang="en-US" sz="2400" b="1" dirty="0" err="1">
                <a:cs typeface="Times New Roman" panose="02020603050405020304" pitchFamily="18" charset="0"/>
              </a:rPr>
              <a:t>buộc</a:t>
            </a:r>
            <a:r>
              <a:rPr lang="en-US" sz="2400" b="1" dirty="0">
                <a:cs typeface="Times New Roman" panose="02020603050405020304" pitchFamily="18" charset="0"/>
              </a:rPr>
              <a:t> </a:t>
            </a:r>
            <a:r>
              <a:rPr lang="en-US" sz="2400" b="1" dirty="0" err="1">
                <a:cs typeface="Times New Roman" panose="02020603050405020304" pitchFamily="18" charset="0"/>
              </a:rPr>
              <a:t>phải</a:t>
            </a:r>
            <a:r>
              <a:rPr lang="en-US" sz="2400" b="1" dirty="0">
                <a:cs typeface="Times New Roman" panose="02020603050405020304" pitchFamily="18" charset="0"/>
              </a:rPr>
              <a:t> </a:t>
            </a:r>
            <a:r>
              <a:rPr lang="en-US" sz="2400" b="1" dirty="0" smtClean="0">
                <a:cs typeface="Times New Roman" panose="02020603050405020304" pitchFamily="18" charset="0"/>
              </a:rPr>
              <a:t>XD </a:t>
            </a:r>
            <a:r>
              <a:rPr lang="en-US" sz="2400" b="1" dirty="0" err="1" smtClean="0">
                <a:cs typeface="Times New Roman" panose="02020603050405020304" pitchFamily="18" charset="0"/>
              </a:rPr>
              <a:t>quy</a:t>
            </a:r>
            <a:r>
              <a:rPr lang="en-US" sz="2400" b="1" dirty="0" smtClean="0">
                <a:cs typeface="Times New Roman" panose="02020603050405020304" pitchFamily="18" charset="0"/>
              </a:rPr>
              <a:t> </a:t>
            </a:r>
            <a:r>
              <a:rPr lang="en-US" sz="2400" b="1" dirty="0" err="1">
                <a:cs typeface="Times New Roman" panose="02020603050405020304" pitchFamily="18" charset="0"/>
              </a:rPr>
              <a:t>trình</a:t>
            </a:r>
            <a:r>
              <a:rPr lang="en-US" sz="2400" b="1" dirty="0">
                <a:cs typeface="Times New Roman" panose="02020603050405020304" pitchFamily="18" charset="0"/>
              </a:rPr>
              <a:t>, </a:t>
            </a:r>
            <a:r>
              <a:rPr lang="en-US" sz="2400" b="1" dirty="0" err="1">
                <a:cs typeface="Times New Roman" panose="02020603050405020304" pitchFamily="18" charset="0"/>
              </a:rPr>
              <a:t>công</a:t>
            </a:r>
            <a:r>
              <a:rPr lang="en-US" sz="2400" b="1" dirty="0">
                <a:cs typeface="Times New Roman" panose="02020603050405020304" pitchFamily="18" charset="0"/>
              </a:rPr>
              <a:t> </a:t>
            </a:r>
            <a:r>
              <a:rPr lang="en-US" sz="2400" b="1" dirty="0" err="1">
                <a:cs typeface="Times New Roman" panose="02020603050405020304" pitchFamily="18" charset="0"/>
              </a:rPr>
              <a:t>cụ</a:t>
            </a:r>
            <a:r>
              <a:rPr lang="en-US" sz="2400" b="1" dirty="0">
                <a:cs typeface="Times New Roman" panose="02020603050405020304" pitchFamily="18" charset="0"/>
              </a:rPr>
              <a:t> </a:t>
            </a:r>
            <a:r>
              <a:rPr lang="en-US" sz="2400" b="1" dirty="0" smtClean="0">
                <a:cs typeface="Times New Roman" panose="02020603050405020304" pitchFamily="18" charset="0"/>
              </a:rPr>
              <a:t>ĐBCL:</a:t>
            </a:r>
            <a:endParaRPr lang="en-US" sz="2400" b="1" dirty="0">
              <a:cs typeface="Times New Roman" panose="02020603050405020304" pitchFamily="18" charset="0"/>
            </a:endParaRPr>
          </a:p>
          <a:p>
            <a:pPr marL="860425" indent="-287338" algn="just">
              <a:spcBef>
                <a:spcPts val="600"/>
              </a:spcBef>
              <a:spcAft>
                <a:spcPts val="600"/>
              </a:spcAft>
              <a:buClr>
                <a:srgbClr val="0000FF"/>
              </a:buClr>
              <a:buFont typeface="Wingdings" panose="05000000000000000000" pitchFamily="2" charset="2"/>
              <a:buChar char="§"/>
              <a:defRPr/>
            </a:pP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Xây</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dựng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lựa</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chọn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chỉnh</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sửa</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bổ</a:t>
            </a:r>
            <a:r>
              <a:rPr lang="en-US" sz="2400" b="1" dirty="0">
                <a:solidFill>
                  <a:schemeClr val="tx2"/>
                </a:solidFill>
                <a:cs typeface="Times New Roman" panose="02020603050405020304" pitchFamily="18" charset="0"/>
              </a:rPr>
              <a:t> sung CT, </a:t>
            </a:r>
            <a:r>
              <a:rPr lang="en-US" sz="2400" b="1" dirty="0" err="1">
                <a:solidFill>
                  <a:schemeClr val="tx2"/>
                </a:solidFill>
                <a:cs typeface="Times New Roman" panose="02020603050405020304" pitchFamily="18" charset="0"/>
              </a:rPr>
              <a:t>giáo</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trình</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đào</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tạo</a:t>
            </a:r>
            <a:r>
              <a:rPr lang="en-US" sz="2400" b="1" dirty="0">
                <a:solidFill>
                  <a:schemeClr val="tx2"/>
                </a:solidFill>
                <a:cs typeface="Times New Roman" panose="02020603050405020304" pitchFamily="18" charset="0"/>
              </a:rPr>
              <a:t>;</a:t>
            </a:r>
          </a:p>
          <a:p>
            <a:pPr marL="860425" indent="-287338" algn="just">
              <a:spcBef>
                <a:spcPts val="600"/>
              </a:spcBef>
              <a:spcAft>
                <a:spcPts val="600"/>
              </a:spcAft>
              <a:buClr>
                <a:srgbClr val="0000FF"/>
              </a:buClr>
              <a:buFont typeface="Wingdings" panose="05000000000000000000" pitchFamily="2" charset="2"/>
              <a:buChar char="§"/>
              <a:defRPr/>
            </a:pP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Tuyển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sinh</a:t>
            </a:r>
            <a:r>
              <a:rPr lang="en-US" sz="2400" b="1" dirty="0">
                <a:solidFill>
                  <a:schemeClr val="tx2"/>
                </a:solidFill>
                <a:cs typeface="Times New Roman" panose="02020603050405020304" pitchFamily="18" charset="0"/>
              </a:rPr>
              <a:t>;</a:t>
            </a:r>
          </a:p>
          <a:p>
            <a:pPr marL="860425" indent="-287338" algn="just">
              <a:spcBef>
                <a:spcPts val="600"/>
              </a:spcBef>
              <a:spcAft>
                <a:spcPts val="600"/>
              </a:spcAft>
              <a:buClr>
                <a:srgbClr val="0000FF"/>
              </a:buClr>
              <a:buFont typeface="Wingdings" panose="05000000000000000000" pitchFamily="2" charset="2"/>
              <a:buChar char="§"/>
              <a:defRPr/>
            </a:pP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Kiểm</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tra</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thi</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xét</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công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nhận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tốt</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nghiệp</a:t>
            </a:r>
            <a:r>
              <a:rPr lang="en-US" sz="2400" b="1" dirty="0">
                <a:solidFill>
                  <a:schemeClr val="tx2"/>
                </a:solidFill>
                <a:cs typeface="Times New Roman" panose="02020603050405020304" pitchFamily="18" charset="0"/>
              </a:rPr>
              <a:t>;</a:t>
            </a:r>
          </a:p>
          <a:p>
            <a:pPr marL="860425" indent="-287338" algn="just">
              <a:spcBef>
                <a:spcPts val="600"/>
              </a:spcBef>
              <a:spcAft>
                <a:spcPts val="600"/>
              </a:spcAft>
              <a:buClr>
                <a:srgbClr val="0000FF"/>
              </a:buClr>
              <a:buFont typeface="Wingdings" panose="05000000000000000000" pitchFamily="2" charset="2"/>
              <a:buChar char="§"/>
              <a:defRPr/>
            </a:pPr>
            <a:r>
              <a:rPr lang="en-US" sz="2400" b="1" dirty="0" err="1">
                <a:solidFill>
                  <a:schemeClr val="tx2"/>
                </a:solidFill>
                <a:cs typeface="Times New Roman" panose="02020603050405020304" pitchFamily="18" charset="0"/>
              </a:rPr>
              <a:t>Đánh</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giá</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kết</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quả</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học</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tập</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rèn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luyện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cấp</a:t>
            </a:r>
            <a:r>
              <a:rPr lang="en-US" sz="2400" b="1" dirty="0">
                <a:solidFill>
                  <a:schemeClr val="tx2"/>
                </a:solidFill>
                <a:cs typeface="Times New Roman" panose="02020603050405020304" pitchFamily="18" charset="0"/>
              </a:rPr>
              <a:t> VB,CC, ĐG, </a:t>
            </a:r>
            <a:r>
              <a:rPr lang="en-US" sz="2400" b="1" dirty="0" err="1">
                <a:solidFill>
                  <a:schemeClr val="tx2"/>
                </a:solidFill>
                <a:cs typeface="Times New Roman" panose="02020603050405020304" pitchFamily="18" charset="0"/>
              </a:rPr>
              <a:t>phân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loại</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nhà</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giáo</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viên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chức</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quản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lý</a:t>
            </a:r>
            <a:r>
              <a:rPr lang="en-US" sz="2400" b="1" dirty="0">
                <a:solidFill>
                  <a:schemeClr val="tx2"/>
                </a:solidFill>
                <a:cs typeface="Times New Roman" panose="02020603050405020304" pitchFamily="18" charset="0"/>
              </a:rPr>
              <a:t>;</a:t>
            </a:r>
          </a:p>
          <a:p>
            <a:pPr marL="860425" indent="-287338" algn="just">
              <a:spcBef>
                <a:spcPts val="600"/>
              </a:spcBef>
              <a:spcAft>
                <a:spcPts val="600"/>
              </a:spcAft>
              <a:buClr>
                <a:srgbClr val="0000FF"/>
              </a:buClr>
              <a:buFont typeface="Wingdings" panose="05000000000000000000" pitchFamily="2" charset="2"/>
              <a:buChar char="§"/>
              <a:defRPr/>
            </a:pP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Quản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lý</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sử</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dụng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bảo</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trì</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bảo</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dưỡng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thiết</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bị</a:t>
            </a:r>
            <a:r>
              <a:rPr lang="en-US" sz="2400" b="1" dirty="0">
                <a:solidFill>
                  <a:schemeClr val="tx2"/>
                </a:solidFill>
                <a:cs typeface="Times New Roman" panose="02020603050405020304" pitchFamily="18" charset="0"/>
              </a:rPr>
              <a:t>;</a:t>
            </a:r>
          </a:p>
          <a:p>
            <a:pPr marL="860425" indent="-287338" algn="just">
              <a:spcBef>
                <a:spcPts val="600"/>
              </a:spcBef>
              <a:spcAft>
                <a:spcPts val="600"/>
              </a:spcAft>
              <a:buClr>
                <a:srgbClr val="0000FF"/>
              </a:buClr>
              <a:buFont typeface="Wingdings" panose="05000000000000000000" pitchFamily="2" charset="2"/>
              <a:buChar char="§"/>
              <a:defRPr/>
            </a:pP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Quản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lý</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nhà</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xưởng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phòng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thực</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hành</a:t>
            </a:r>
            <a:r>
              <a:rPr lang="en-US" sz="2400" b="1" dirty="0">
                <a:solidFill>
                  <a:schemeClr val="tx2"/>
                </a:solidFill>
                <a:cs typeface="Times New Roman" panose="02020603050405020304" pitchFamily="18" charset="0"/>
              </a:rPr>
              <a:t>, ...;</a:t>
            </a:r>
          </a:p>
          <a:p>
            <a:pPr marL="860425" indent="-287338" algn="just">
              <a:spcBef>
                <a:spcPts val="600"/>
              </a:spcBef>
              <a:spcAft>
                <a:spcPts val="600"/>
              </a:spcAft>
              <a:buClr>
                <a:srgbClr val="0000FF"/>
              </a:buClr>
              <a:buFont typeface="Wingdings" panose="05000000000000000000" pitchFamily="2" charset="2"/>
              <a:buChar char="§"/>
              <a:defRPr/>
            </a:pPr>
            <a:r>
              <a:rPr lang="en-US" sz="2400" b="1" dirty="0" err="1">
                <a:solidFill>
                  <a:schemeClr val="tx2"/>
                </a:solidFill>
                <a:cs typeface="Times New Roman" panose="02020603050405020304" pitchFamily="18" charset="0"/>
              </a:rPr>
              <a:t>Khảo</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sát</a:t>
            </a:r>
            <a:r>
              <a:rPr lang="en-US" sz="2400" b="1" dirty="0">
                <a:solidFill>
                  <a:schemeClr val="tx2"/>
                </a:solidFill>
                <a:cs typeface="Times New Roman" panose="02020603050405020304" pitchFamily="18" charset="0"/>
              </a:rPr>
              <a:t> HSSV </a:t>
            </a:r>
            <a:r>
              <a:rPr lang="en-US" sz="2400" b="1" dirty="0" err="1">
                <a:solidFill>
                  <a:schemeClr val="tx2"/>
                </a:solidFill>
                <a:cs typeface="Times New Roman" panose="02020603050405020304" pitchFamily="18" charset="0"/>
              </a:rPr>
              <a:t>sau</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tốt</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nghiệp</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khảo</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sát</a:t>
            </a:r>
            <a:r>
              <a:rPr lang="en-US" sz="2400" b="1" dirty="0">
                <a:solidFill>
                  <a:schemeClr val="tx2"/>
                </a:solidFill>
                <a:cs typeface="Times New Roman" panose="02020603050405020304" pitchFamily="18" charset="0"/>
              </a:rPr>
              <a:t> </a:t>
            </a:r>
            <a:r>
              <a:rPr lang="en-US" sz="2400" b="1" dirty="0" smtClean="0">
                <a:solidFill>
                  <a:schemeClr val="tx2"/>
                </a:solidFill>
                <a:cs typeface="Times New Roman" panose="02020603050405020304" pitchFamily="18" charset="0"/>
              </a:rPr>
              <a:t>DN, </a:t>
            </a:r>
            <a:r>
              <a:rPr lang="en-US" sz="2400" b="1" dirty="0" err="1">
                <a:solidFill>
                  <a:schemeClr val="tx2"/>
                </a:solidFill>
                <a:cs typeface="Times New Roman" panose="02020603050405020304" pitchFamily="18" charset="0"/>
              </a:rPr>
              <a:t>đơn</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vị</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sử</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dụng</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lao</a:t>
            </a:r>
            <a:r>
              <a:rPr lang="en-US" sz="2400" b="1" dirty="0">
                <a:solidFill>
                  <a:schemeClr val="tx2"/>
                </a:solidFill>
                <a:cs typeface="Times New Roman" panose="02020603050405020304" pitchFamily="18" charset="0"/>
              </a:rPr>
              <a:t> </a:t>
            </a:r>
            <a:r>
              <a:rPr lang="en-US" sz="2400" b="1" dirty="0" err="1">
                <a:solidFill>
                  <a:schemeClr val="tx2"/>
                </a:solidFill>
                <a:cs typeface="Times New Roman" panose="02020603050405020304" pitchFamily="18" charset="0"/>
              </a:rPr>
              <a:t>động</a:t>
            </a:r>
            <a:r>
              <a:rPr lang="en-US" sz="2400" b="1" dirty="0">
                <a:solidFill>
                  <a:schemeClr val="tx2"/>
                </a:solidFill>
                <a:cs typeface="Times New Roman" panose="02020603050405020304" pitchFamily="18" charset="0"/>
              </a:rPr>
              <a:t>.</a:t>
            </a:r>
          </a:p>
        </p:txBody>
      </p:sp>
      <p:pic>
        <p:nvPicPr>
          <p:cNvPr id="7270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74425" y="101600"/>
            <a:ext cx="841375"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ChangeArrowheads="1"/>
          </p:cNvSpPr>
          <p:nvPr/>
        </p:nvSpPr>
        <p:spPr bwMode="auto">
          <a:xfrm>
            <a:off x="1296538" y="363515"/>
            <a:ext cx="94033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lgn="ctr">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4/. XÂY DỰNG CÁC QUY TRÌNH, CÔNG CỤ ĐBCL (</a:t>
            </a:r>
            <a:r>
              <a:rPr lang="en-US" altLang="en-US" sz="2800" b="1" dirty="0" err="1" smtClean="0">
                <a:solidFill>
                  <a:srgbClr val="0000FF"/>
                </a:solidFill>
                <a:latin typeface="Arial" panose="020B0604020202020204" pitchFamily="34" charset="0"/>
                <a:cs typeface="Times New Roman" panose="02020603050405020304" pitchFamily="18" charset="0"/>
              </a:rPr>
              <a:t>tt</a:t>
            </a:r>
            <a:r>
              <a:rPr lang="en-US" altLang="en-US" sz="2800" b="1" dirty="0" smtClean="0">
                <a:solidFill>
                  <a:srgbClr val="0000FF"/>
                </a:solidFill>
                <a:latin typeface="Arial" panose="020B0604020202020204" pitchFamily="34" charset="0"/>
                <a:cs typeface="Times New Roman" panose="02020603050405020304" pitchFamily="18" charset="0"/>
              </a:rPr>
              <a:t>): </a:t>
            </a:r>
            <a:endParaRPr lang="en-US" altLang="en-US" sz="2800" b="1" dirty="0">
              <a:solidFill>
                <a:srgbClr val="0000FF"/>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8115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
          <p:cNvSpPr>
            <a:spLocks noChangeArrowheads="1"/>
          </p:cNvSpPr>
          <p:nvPr/>
        </p:nvSpPr>
        <p:spPr bwMode="auto">
          <a:xfrm>
            <a:off x="1469669" y="660377"/>
            <a:ext cx="98306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lgn="ctr">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QUY TRÌNH (CÁC BƯỚC) TỰ ĐÁNH GIÁ CHẤT LƯỢNG:</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86020" name="Rectangle 5"/>
          <p:cNvSpPr>
            <a:spLocks noChangeArrowheads="1"/>
          </p:cNvSpPr>
          <p:nvPr/>
        </p:nvSpPr>
        <p:spPr bwMode="auto">
          <a:xfrm>
            <a:off x="1624558" y="4610388"/>
            <a:ext cx="865493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0988" indent="-280988">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None/>
            </a:pPr>
            <a:r>
              <a:rPr lang="vi-VN" altLang="en-US" sz="2400" b="1" dirty="0" smtClean="0">
                <a:solidFill>
                  <a:srgbClr val="FF0000"/>
                </a:solidFill>
                <a:cs typeface="Times New Roman" panose="02020603050405020304" pitchFamily="18" charset="0"/>
              </a:rPr>
              <a:t>4</a:t>
            </a:r>
            <a:r>
              <a:rPr lang="vi-VN" altLang="en-US" sz="2400" b="1" dirty="0">
                <a:solidFill>
                  <a:srgbClr val="FF0000"/>
                </a:solidFill>
                <a:cs typeface="Times New Roman" panose="02020603050405020304" pitchFamily="18" charset="0"/>
              </a:rPr>
              <a:t>. </a:t>
            </a:r>
            <a:r>
              <a:rPr lang="vi-VN" altLang="en-US" sz="2400" b="1" dirty="0">
                <a:cs typeface="Times New Roman" panose="02020603050405020304" pitchFamily="18" charset="0"/>
              </a:rPr>
              <a:t>Công b</a:t>
            </a:r>
            <a:r>
              <a:rPr lang="en-US" altLang="en-US" sz="2400" b="1" dirty="0">
                <a:cs typeface="Times New Roman" panose="02020603050405020304" pitchFamily="18" charset="0"/>
              </a:rPr>
              <a:t>ố </a:t>
            </a:r>
            <a:r>
              <a:rPr lang="vi-VN" altLang="en-US" sz="2400" b="1" dirty="0">
                <a:cs typeface="Times New Roman" panose="02020603050405020304" pitchFamily="18" charset="0"/>
              </a:rPr>
              <a:t>báo cáo tự đánh giá chất lượng và gửi cơ quan có th</a:t>
            </a:r>
            <a:r>
              <a:rPr lang="en-US" altLang="en-US" sz="2400" b="1" dirty="0">
                <a:cs typeface="Times New Roman" panose="02020603050405020304" pitchFamily="18" charset="0"/>
              </a:rPr>
              <a:t>ẩ</a:t>
            </a:r>
            <a:r>
              <a:rPr lang="vi-VN" altLang="en-US" sz="2400" b="1" dirty="0">
                <a:cs typeface="Times New Roman" panose="02020603050405020304" pitchFamily="18" charset="0"/>
              </a:rPr>
              <a:t>m quy</a:t>
            </a:r>
            <a:r>
              <a:rPr lang="en-US" altLang="en-US" sz="2400" b="1" dirty="0">
                <a:cs typeface="Times New Roman" panose="02020603050405020304" pitchFamily="18" charset="0"/>
              </a:rPr>
              <a:t>ề</a:t>
            </a:r>
            <a:r>
              <a:rPr lang="vi-VN" altLang="en-US" sz="2400" b="1" dirty="0">
                <a:cs typeface="Times New Roman" panose="02020603050405020304" pitchFamily="18" charset="0"/>
              </a:rPr>
              <a:t>n.</a:t>
            </a:r>
            <a:endParaRPr lang="en-US" altLang="en-US" sz="2400" b="1" dirty="0">
              <a:cs typeface="Times New Roman" panose="02020603050405020304" pitchFamily="18" charset="0"/>
            </a:endParaRPr>
          </a:p>
        </p:txBody>
      </p:sp>
      <p:pic>
        <p:nvPicPr>
          <p:cNvPr id="8602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063287" y="6037264"/>
            <a:ext cx="1001713"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605310" y="2202375"/>
            <a:ext cx="69654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0988" indent="-280988" algn="just">
              <a:lnSpc>
                <a:spcPct val="150000"/>
              </a:lnSpc>
              <a:spcBef>
                <a:spcPts val="600"/>
              </a:spcBef>
              <a:spcAft>
                <a:spcPts val="600"/>
              </a:spcAft>
              <a:buClr>
                <a:srgbClr val="FF0000"/>
              </a:buClr>
              <a:buFont typeface="Wingdings" panose="05000000000000000000" pitchFamily="2" charset="2"/>
              <a:buNone/>
            </a:pPr>
            <a:r>
              <a:rPr lang="vi-VN" altLang="en-US" sz="2400" b="1" dirty="0">
                <a:solidFill>
                  <a:srgbClr val="FF0000"/>
                </a:solidFill>
                <a:latin typeface="Arial" panose="020B0604020202020204" pitchFamily="34" charset="0"/>
                <a:cs typeface="Times New Roman" panose="02020603050405020304" pitchFamily="18" charset="0"/>
              </a:rPr>
              <a:t>1. </a:t>
            </a:r>
            <a:r>
              <a:rPr lang="vi-VN" altLang="en-US" sz="2400" b="1" dirty="0">
                <a:latin typeface="Arial" panose="020B0604020202020204" pitchFamily="34" charset="0"/>
                <a:cs typeface="Times New Roman" panose="02020603050405020304" pitchFamily="18" charset="0"/>
              </a:rPr>
              <a:t>Thành lập Hội đồng tự đánh giá chất </a:t>
            </a:r>
            <a:r>
              <a:rPr lang="vi-VN" altLang="en-US" sz="2400" b="1" dirty="0" smtClean="0">
                <a:latin typeface="Arial" panose="020B0604020202020204" pitchFamily="34" charset="0"/>
                <a:cs typeface="Times New Roman" panose="02020603050405020304" pitchFamily="18" charset="0"/>
              </a:rPr>
              <a:t>lượng</a:t>
            </a:r>
            <a:endParaRPr lang="en-US" altLang="en-US" sz="2400" b="1" dirty="0">
              <a:latin typeface="Arial" panose="020B0604020202020204" pitchFamily="34" charset="0"/>
              <a:cs typeface="Times New Roman" panose="02020603050405020304" pitchFamily="18" charset="0"/>
            </a:endParaRPr>
          </a:p>
        </p:txBody>
      </p:sp>
      <p:sp>
        <p:nvSpPr>
          <p:cNvPr id="3" name="Rectangle 2"/>
          <p:cNvSpPr/>
          <p:nvPr/>
        </p:nvSpPr>
        <p:spPr>
          <a:xfrm>
            <a:off x="1626853" y="2925564"/>
            <a:ext cx="55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0988" indent="-280988" algn="just">
              <a:lnSpc>
                <a:spcPct val="150000"/>
              </a:lnSpc>
              <a:spcBef>
                <a:spcPts val="600"/>
              </a:spcBef>
              <a:spcAft>
                <a:spcPts val="600"/>
              </a:spcAft>
              <a:buClr>
                <a:srgbClr val="FF0000"/>
              </a:buClr>
              <a:buFont typeface="Wingdings" panose="05000000000000000000" pitchFamily="2" charset="2"/>
              <a:buNone/>
            </a:pPr>
            <a:r>
              <a:rPr lang="vi-VN" altLang="en-US" sz="2400" b="1" dirty="0">
                <a:solidFill>
                  <a:srgbClr val="FF0000"/>
                </a:solidFill>
                <a:latin typeface="Arial" panose="020B0604020202020204" pitchFamily="34" charset="0"/>
                <a:cs typeface="Times New Roman" panose="02020603050405020304" pitchFamily="18" charset="0"/>
              </a:rPr>
              <a:t>2. </a:t>
            </a:r>
            <a:r>
              <a:rPr lang="vi-VN" altLang="en-US" sz="2400" b="1" dirty="0">
                <a:latin typeface="Arial" panose="020B0604020202020204" pitchFamily="34" charset="0"/>
                <a:cs typeface="Times New Roman" panose="02020603050405020304" pitchFamily="18" charset="0"/>
              </a:rPr>
              <a:t>Thực hiện tự đánh giá chất </a:t>
            </a:r>
            <a:r>
              <a:rPr lang="vi-VN" altLang="en-US" sz="2400" b="1" dirty="0" smtClean="0">
                <a:latin typeface="Arial" panose="020B0604020202020204" pitchFamily="34" charset="0"/>
                <a:cs typeface="Times New Roman" panose="02020603050405020304" pitchFamily="18" charset="0"/>
              </a:rPr>
              <a:t>lượng</a:t>
            </a:r>
            <a:endParaRPr lang="en-US" altLang="en-US" sz="2400" b="1" dirty="0">
              <a:latin typeface="Arial" panose="020B0604020202020204" pitchFamily="34" charset="0"/>
              <a:cs typeface="Times New Roman" panose="02020603050405020304" pitchFamily="18" charset="0"/>
            </a:endParaRPr>
          </a:p>
        </p:txBody>
      </p:sp>
      <p:sp>
        <p:nvSpPr>
          <p:cNvPr id="4" name="Rectangle 3"/>
          <p:cNvSpPr/>
          <p:nvPr/>
        </p:nvSpPr>
        <p:spPr>
          <a:xfrm>
            <a:off x="1631617" y="3754617"/>
            <a:ext cx="956542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0988" indent="-280988" algn="just">
              <a:lnSpc>
                <a:spcPct val="150000"/>
              </a:lnSpc>
              <a:spcBef>
                <a:spcPts val="600"/>
              </a:spcBef>
              <a:spcAft>
                <a:spcPts val="600"/>
              </a:spcAft>
              <a:buClr>
                <a:srgbClr val="FF0000"/>
              </a:buClr>
              <a:buFont typeface="Wingdings" panose="05000000000000000000" pitchFamily="2" charset="2"/>
              <a:buNone/>
            </a:pPr>
            <a:r>
              <a:rPr lang="vi-VN" altLang="en-US" sz="2400" b="1" dirty="0">
                <a:solidFill>
                  <a:srgbClr val="FF0000"/>
                </a:solidFill>
                <a:latin typeface="Arial" panose="020B0604020202020204" pitchFamily="34" charset="0"/>
                <a:cs typeface="Times New Roman" panose="02020603050405020304" pitchFamily="18" charset="0"/>
              </a:rPr>
              <a:t>3.</a:t>
            </a:r>
            <a:r>
              <a:rPr lang="en-US" altLang="en-US" sz="2400" b="1" dirty="0">
                <a:solidFill>
                  <a:srgbClr val="FF0000"/>
                </a:solidFill>
                <a:latin typeface="Arial" panose="020B0604020202020204" pitchFamily="34" charset="0"/>
                <a:cs typeface="Times New Roman" panose="02020603050405020304" pitchFamily="18" charset="0"/>
              </a:rPr>
              <a:t> </a:t>
            </a:r>
            <a:r>
              <a:rPr lang="en-US" altLang="en-US" sz="2400" b="1" dirty="0">
                <a:latin typeface="Arial" panose="020B0604020202020204" pitchFamily="34" charset="0"/>
                <a:cs typeface="Times New Roman" panose="02020603050405020304" pitchFamily="18" charset="0"/>
              </a:rPr>
              <a:t>T</a:t>
            </a:r>
            <a:r>
              <a:rPr lang="vi-VN" altLang="en-US" sz="2400" b="1" dirty="0">
                <a:latin typeface="Arial" panose="020B0604020202020204" pitchFamily="34" charset="0"/>
                <a:cs typeface="Times New Roman" panose="02020603050405020304" pitchFamily="18" charset="0"/>
              </a:rPr>
              <a:t>hông qua và phê duyệt báo cáo tự </a:t>
            </a:r>
            <a:r>
              <a:rPr lang="en-US" altLang="en-US" sz="2400" b="1" dirty="0">
                <a:latin typeface="Arial" panose="020B0604020202020204" pitchFamily="34" charset="0"/>
                <a:cs typeface="Times New Roman" panose="02020603050405020304" pitchFamily="18" charset="0"/>
              </a:rPr>
              <a:t>đ</a:t>
            </a:r>
            <a:r>
              <a:rPr lang="vi-VN" altLang="en-US" sz="2400" b="1" dirty="0">
                <a:latin typeface="Arial" panose="020B0604020202020204" pitchFamily="34" charset="0"/>
                <a:cs typeface="Times New Roman" panose="02020603050405020304" pitchFamily="18" charset="0"/>
              </a:rPr>
              <a:t>án</a:t>
            </a:r>
            <a:r>
              <a:rPr lang="en-US" altLang="en-US" sz="2400" b="1" dirty="0">
                <a:latin typeface="Arial" panose="020B0604020202020204" pitchFamily="34" charset="0"/>
                <a:cs typeface="Times New Roman" panose="02020603050405020304" pitchFamily="18" charset="0"/>
              </a:rPr>
              <a:t>h </a:t>
            </a:r>
            <a:r>
              <a:rPr lang="vi-VN" altLang="en-US" sz="2400" b="1" dirty="0">
                <a:latin typeface="Arial" panose="020B0604020202020204" pitchFamily="34" charset="0"/>
                <a:cs typeface="Times New Roman" panose="02020603050405020304" pitchFamily="18" charset="0"/>
              </a:rPr>
              <a:t>giá chất </a:t>
            </a:r>
            <a:r>
              <a:rPr lang="vi-VN" altLang="en-US" sz="2400" b="1" dirty="0" smtClean="0">
                <a:latin typeface="Arial" panose="020B0604020202020204" pitchFamily="34" charset="0"/>
                <a:cs typeface="Times New Roman" panose="02020603050405020304" pitchFamily="18" charset="0"/>
              </a:rPr>
              <a:t>lượng</a:t>
            </a:r>
            <a:endParaRPr lang="en-US" altLang="en-US" sz="2400" b="1"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813217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6020"/>
                                        </p:tgtEl>
                                        <p:attrNameLst>
                                          <p:attrName>style.visibility</p:attrName>
                                        </p:attrNameLst>
                                      </p:cBhvr>
                                      <p:to>
                                        <p:strVal val="visible"/>
                                      </p:to>
                                    </p:set>
                                    <p:animEffect transition="in" filter="fade">
                                      <p:cBhvr>
                                        <p:cTn id="22" dur="500"/>
                                        <p:tgtEl>
                                          <p:spTgt spid="860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p:bldP spid="2" grpId="0"/>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ChangeArrowheads="1"/>
          </p:cNvSpPr>
          <p:nvPr/>
        </p:nvSpPr>
        <p:spPr bwMode="auto">
          <a:xfrm>
            <a:off x="1269243" y="495206"/>
            <a:ext cx="99552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spcBef>
                <a:spcPts val="600"/>
              </a:spcBef>
              <a:spcAft>
                <a:spcPts val="600"/>
              </a:spcAft>
              <a:buFont typeface="Wingdings" panose="05000000000000000000" pitchFamily="2" charset="2"/>
              <a:buNone/>
            </a:pPr>
            <a:r>
              <a:rPr lang="vi-VN" altLang="en-US" sz="2800" b="1" dirty="0" smtClean="0">
                <a:solidFill>
                  <a:srgbClr val="0000FF"/>
                </a:solidFill>
                <a:latin typeface="Arial" panose="020B0604020202020204" pitchFamily="34" charset="0"/>
                <a:cs typeface="Times New Roman" panose="02020603050405020304" pitchFamily="18" charset="0"/>
              </a:rPr>
              <a:t>1. THÀNH LẬP HỘI ĐỒNG TỰ ĐÁNH GIÁ CHẤT LƯỢNG</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87044" name="Rectangle 1"/>
          <p:cNvSpPr>
            <a:spLocks noChangeArrowheads="1"/>
          </p:cNvSpPr>
          <p:nvPr/>
        </p:nvSpPr>
        <p:spPr bwMode="auto">
          <a:xfrm>
            <a:off x="1290472" y="1587429"/>
            <a:ext cx="9859748"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2425" indent="-352425">
              <a:spcBef>
                <a:spcPct val="20000"/>
              </a:spcBef>
              <a:buClr>
                <a:schemeClr val="hlink"/>
              </a:buClr>
              <a:buFont typeface="Wingdings" panose="05000000000000000000" pitchFamily="2" charset="2"/>
              <a:buChar char="v"/>
              <a:tabLst>
                <a:tab pos="53975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53975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539750" algn="l"/>
              </a:tabLst>
              <a:defRPr sz="2400">
                <a:solidFill>
                  <a:schemeClr val="tx1"/>
                </a:solidFill>
                <a:latin typeface="Arial" panose="020B0604020202020204" pitchFamily="34" charset="0"/>
              </a:defRPr>
            </a:lvl3pPr>
            <a:lvl4pPr marL="1600200" indent="-228600">
              <a:spcBef>
                <a:spcPct val="20000"/>
              </a:spcBef>
              <a:buChar char="–"/>
              <a:tabLst>
                <a:tab pos="539750" algn="l"/>
              </a:tabLst>
              <a:defRPr sz="2000">
                <a:solidFill>
                  <a:schemeClr val="tx1"/>
                </a:solidFill>
                <a:latin typeface="Arial" panose="020B0604020202020204" pitchFamily="34" charset="0"/>
              </a:defRPr>
            </a:lvl4pPr>
            <a:lvl5pPr marL="2057400" indent="-228600">
              <a:spcBef>
                <a:spcPct val="20000"/>
              </a:spcBef>
              <a:buChar char="»"/>
              <a:tabLst>
                <a:tab pos="539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9pPr>
          </a:lstStyle>
          <a:p>
            <a:pPr algn="just">
              <a:lnSpc>
                <a:spcPct val="150000"/>
              </a:lnSpc>
              <a:spcBef>
                <a:spcPts val="1800"/>
              </a:spcBef>
              <a:spcAft>
                <a:spcPts val="600"/>
              </a:spcAft>
              <a:buClr>
                <a:srgbClr val="FF0000"/>
              </a:buClr>
              <a:buFont typeface="Wingdings" panose="05000000000000000000" pitchFamily="2" charset="2"/>
              <a:buChar char="ü"/>
            </a:pPr>
            <a:r>
              <a:rPr lang="en-US" altLang="en-US" sz="2200" b="1" dirty="0" err="1" smtClean="0">
                <a:solidFill>
                  <a:schemeClr val="tx2"/>
                </a:solidFill>
                <a:cs typeface="Times New Roman" panose="02020603050405020304" pitchFamily="18" charset="0"/>
              </a:rPr>
              <a:t>Người</a:t>
            </a:r>
            <a:r>
              <a:rPr lang="en-US" altLang="en-US" sz="2200" b="1" dirty="0" smtClean="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đứng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đầu</a:t>
            </a:r>
            <a:r>
              <a:rPr lang="en-US" altLang="en-US" sz="2200" b="1" dirty="0">
                <a:solidFill>
                  <a:schemeClr val="tx2"/>
                </a:solidFill>
                <a:cs typeface="Times New Roman" panose="02020603050405020304" pitchFamily="18" charset="0"/>
              </a:rPr>
              <a:t> CS GDNN </a:t>
            </a:r>
            <a:r>
              <a:rPr lang="en-US" altLang="en-US" sz="2200" b="1" dirty="0" err="1">
                <a:solidFill>
                  <a:schemeClr val="tx2"/>
                </a:solidFill>
                <a:cs typeface="Times New Roman" panose="02020603050405020304" pitchFamily="18" charset="0"/>
              </a:rPr>
              <a:t>quyết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định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lập</a:t>
            </a:r>
            <a:r>
              <a:rPr lang="en-US" altLang="en-US" sz="2200" b="1" dirty="0">
                <a:solidFill>
                  <a:schemeClr val="tx2"/>
                </a:solidFill>
                <a:cs typeface="Times New Roman" panose="02020603050405020304" pitchFamily="18" charset="0"/>
              </a:rPr>
              <a:t> HĐ </a:t>
            </a:r>
            <a:r>
              <a:rPr lang="en-US" altLang="en-US" sz="2200" b="1" dirty="0" smtClean="0">
                <a:solidFill>
                  <a:schemeClr val="tx2"/>
                </a:solidFill>
                <a:cs typeface="Times New Roman" panose="02020603050405020304" pitchFamily="18" charset="0"/>
              </a:rPr>
              <a:t>TĐG </a:t>
            </a:r>
            <a:r>
              <a:rPr lang="en-US" altLang="en-US" sz="2200" b="1" dirty="0" err="1" smtClean="0">
                <a:solidFill>
                  <a:schemeClr val="tx2"/>
                </a:solidFill>
                <a:cs typeface="Times New Roman" panose="02020603050405020304" pitchFamily="18" charset="0"/>
              </a:rPr>
              <a:t>chất</a:t>
            </a:r>
            <a:r>
              <a:rPr lang="en-US" altLang="en-US" sz="2200" b="1" dirty="0" smtClean="0">
                <a:solidFill>
                  <a:schemeClr val="tx2"/>
                </a:solidFill>
                <a:cs typeface="Times New Roman" panose="02020603050405020304" pitchFamily="18" charset="0"/>
              </a:rPr>
              <a:t> </a:t>
            </a:r>
            <a:r>
              <a:rPr lang="en-US" altLang="en-US" sz="2200" b="1" dirty="0" err="1" smtClean="0">
                <a:solidFill>
                  <a:schemeClr val="tx2"/>
                </a:solidFill>
                <a:cs typeface="Times New Roman" panose="02020603050405020304" pitchFamily="18" charset="0"/>
              </a:rPr>
              <a:t>lượng</a:t>
            </a:r>
            <a:endParaRPr lang="en-US" altLang="en-US" sz="2200" b="1" dirty="0">
              <a:solidFill>
                <a:schemeClr val="tx2"/>
              </a:solidFill>
              <a:cs typeface="Times New Roman" panose="02020603050405020304" pitchFamily="18" charset="0"/>
            </a:endParaRPr>
          </a:p>
          <a:p>
            <a:pPr algn="just">
              <a:lnSpc>
                <a:spcPct val="150000"/>
              </a:lnSpc>
              <a:spcBef>
                <a:spcPts val="1800"/>
              </a:spcBef>
              <a:spcAft>
                <a:spcPts val="600"/>
              </a:spcAft>
              <a:buClr>
                <a:srgbClr val="FF0000"/>
              </a:buClr>
              <a:buFont typeface="Wingdings" panose="05000000000000000000" pitchFamily="2" charset="2"/>
              <a:buChar char="ü"/>
            </a:pPr>
            <a:r>
              <a:rPr lang="en-US" altLang="en-US" sz="2200" b="1" dirty="0" err="1">
                <a:solidFill>
                  <a:schemeClr val="tx2"/>
                </a:solidFill>
                <a:cs typeface="Times New Roman" panose="02020603050405020304" pitchFamily="18" charset="0"/>
              </a:rPr>
              <a:t>Số</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lượng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viên</a:t>
            </a:r>
            <a:r>
              <a:rPr lang="en-US" altLang="en-US" sz="2200" b="1" dirty="0">
                <a:solidFill>
                  <a:schemeClr val="tx2"/>
                </a:solidFill>
                <a:cs typeface="Times New Roman" panose="02020603050405020304" pitchFamily="18" charset="0"/>
              </a:rPr>
              <a:t> HĐ </a:t>
            </a:r>
            <a:r>
              <a:rPr lang="en-US" altLang="en-US" sz="2200" b="1" dirty="0" err="1">
                <a:solidFill>
                  <a:schemeClr val="tx2"/>
                </a:solidFill>
                <a:cs typeface="Times New Roman" panose="02020603050405020304" pitchFamily="18" charset="0"/>
              </a:rPr>
              <a:t>tự</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đánh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giá</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chất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lượng</a:t>
            </a:r>
            <a:r>
              <a:rPr lang="en-US" altLang="en-US" sz="2200" b="1" dirty="0">
                <a:solidFill>
                  <a:schemeClr val="tx2"/>
                </a:solidFill>
                <a:cs typeface="Times New Roman" panose="02020603050405020304" pitchFamily="18" charset="0"/>
              </a:rPr>
              <a:t>:</a:t>
            </a:r>
          </a:p>
        </p:txBody>
      </p:sp>
      <p:sp>
        <p:nvSpPr>
          <p:cNvPr id="87045" name="Rectangle 2"/>
          <p:cNvSpPr>
            <a:spLocks noChangeArrowheads="1"/>
          </p:cNvSpPr>
          <p:nvPr/>
        </p:nvSpPr>
        <p:spPr bwMode="auto">
          <a:xfrm>
            <a:off x="1528549" y="3675064"/>
            <a:ext cx="9711139" cy="227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2425" indent="-352425">
              <a:spcBef>
                <a:spcPct val="20000"/>
              </a:spcBef>
              <a:buClr>
                <a:schemeClr val="hlink"/>
              </a:buClr>
              <a:buFont typeface="Wingdings" panose="05000000000000000000" pitchFamily="2" charset="2"/>
              <a:buChar char="v"/>
              <a:tabLst>
                <a:tab pos="53975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53975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539750" algn="l"/>
              </a:tabLst>
              <a:defRPr sz="2400">
                <a:solidFill>
                  <a:schemeClr val="tx1"/>
                </a:solidFill>
                <a:latin typeface="Arial" panose="020B0604020202020204" pitchFamily="34" charset="0"/>
              </a:defRPr>
            </a:lvl3pPr>
            <a:lvl4pPr marL="1600200" indent="-228600">
              <a:spcBef>
                <a:spcPct val="20000"/>
              </a:spcBef>
              <a:buChar char="–"/>
              <a:tabLst>
                <a:tab pos="539750" algn="l"/>
              </a:tabLst>
              <a:defRPr sz="2000">
                <a:solidFill>
                  <a:schemeClr val="tx1"/>
                </a:solidFill>
                <a:latin typeface="Arial" panose="020B0604020202020204" pitchFamily="34" charset="0"/>
              </a:defRPr>
            </a:lvl4pPr>
            <a:lvl5pPr marL="2057400" indent="-228600">
              <a:spcBef>
                <a:spcPct val="20000"/>
              </a:spcBef>
              <a:buChar char="»"/>
              <a:tabLst>
                <a:tab pos="539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9pPr>
          </a:lstStyle>
          <a:p>
            <a:pPr algn="just">
              <a:lnSpc>
                <a:spcPct val="150000"/>
              </a:lnSpc>
              <a:spcBef>
                <a:spcPts val="600"/>
              </a:spcBef>
              <a:spcAft>
                <a:spcPts val="600"/>
              </a:spcAft>
              <a:buClrTx/>
              <a:buFont typeface="Wingdings" panose="05000000000000000000" pitchFamily="2" charset="2"/>
              <a:buChar char="q"/>
            </a:pPr>
            <a:r>
              <a:rPr lang="en-US" altLang="en-US" sz="2200" b="1" dirty="0" err="1">
                <a:solidFill>
                  <a:schemeClr val="tx2"/>
                </a:solidFill>
                <a:cs typeface="Times New Roman" panose="02020603050405020304" pitchFamily="18" charset="0"/>
              </a:rPr>
              <a:t>Số</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viên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số</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lẻ</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có</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ít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nhất</a:t>
            </a:r>
            <a:r>
              <a:rPr lang="en-US" altLang="en-US" sz="2200" b="1" dirty="0">
                <a:solidFill>
                  <a:srgbClr val="0033CC"/>
                </a:solidFill>
                <a:cs typeface="Times New Roman" panose="02020603050405020304" pitchFamily="18" charset="0"/>
              </a:rPr>
              <a:t> 11 </a:t>
            </a:r>
            <a:r>
              <a:rPr lang="en-US" altLang="en-US" sz="2200" b="1" dirty="0" err="1">
                <a:solidFill>
                  <a:schemeClr val="tx2"/>
                </a:solidFill>
                <a:cs typeface="Times New Roman" panose="02020603050405020304" pitchFamily="18" charset="0"/>
              </a:rPr>
              <a:t>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viên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đối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với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trường</a:t>
            </a:r>
            <a:r>
              <a:rPr lang="en-US" altLang="en-US" sz="2200" b="1" dirty="0">
                <a:solidFill>
                  <a:schemeClr val="tx2"/>
                </a:solidFill>
                <a:cs typeface="Times New Roman" panose="02020603050405020304" pitchFamily="18" charset="0"/>
              </a:rPr>
              <a:t> CĐ, TC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ít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nhất</a:t>
            </a:r>
            <a:r>
              <a:rPr lang="en-US" altLang="en-US" sz="2200" b="1" dirty="0">
                <a:solidFill>
                  <a:schemeClr val="tx2"/>
                </a:solidFill>
                <a:cs typeface="Times New Roman" panose="02020603050405020304" pitchFamily="18" charset="0"/>
              </a:rPr>
              <a:t> </a:t>
            </a:r>
            <a:r>
              <a:rPr lang="en-US" altLang="en-US" sz="2200" b="1" dirty="0">
                <a:solidFill>
                  <a:srgbClr val="0033CC"/>
                </a:solidFill>
                <a:cs typeface="Times New Roman" panose="02020603050405020304" pitchFamily="18" charset="0"/>
              </a:rPr>
              <a:t>07</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viên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đối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với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trung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tâm</a:t>
            </a:r>
            <a:r>
              <a:rPr lang="en-US" altLang="en-US" sz="2200" b="1" dirty="0">
                <a:solidFill>
                  <a:schemeClr val="tx2"/>
                </a:solidFill>
                <a:cs typeface="Times New Roman" panose="02020603050405020304" pitchFamily="18" charset="0"/>
              </a:rPr>
              <a:t> GDNN.</a:t>
            </a:r>
          </a:p>
          <a:p>
            <a:pPr algn="just">
              <a:lnSpc>
                <a:spcPct val="150000"/>
              </a:lnSpc>
              <a:spcBef>
                <a:spcPts val="600"/>
              </a:spcBef>
              <a:spcAft>
                <a:spcPts val="600"/>
              </a:spcAft>
              <a:buClrTx/>
              <a:buFont typeface="Wingdings" panose="05000000000000000000" pitchFamily="2" charset="2"/>
              <a:buChar char="q"/>
            </a:pPr>
            <a:r>
              <a:rPr lang="en-US" altLang="en-US" sz="2200" b="1" dirty="0" err="1">
                <a:solidFill>
                  <a:schemeClr val="tx2"/>
                </a:solidFill>
                <a:cs typeface="Times New Roman" panose="02020603050405020304" pitchFamily="18" charset="0"/>
              </a:rPr>
              <a:t>Có</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thể</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lập</a:t>
            </a:r>
            <a:r>
              <a:rPr lang="en-US" altLang="en-US" sz="2200" b="1" dirty="0">
                <a:solidFill>
                  <a:schemeClr val="tx2"/>
                </a:solidFill>
                <a:cs typeface="Times New Roman" panose="02020603050405020304" pitchFamily="18" charset="0"/>
              </a:rPr>
              <a:t> HĐ TĐG CL </a:t>
            </a:r>
            <a:r>
              <a:rPr lang="en-US" altLang="en-US" sz="2200" b="1" dirty="0" err="1">
                <a:solidFill>
                  <a:schemeClr val="tx2"/>
                </a:solidFill>
                <a:cs typeface="Times New Roman" panose="02020603050405020304" pitchFamily="18" charset="0"/>
              </a:rPr>
              <a:t>riêng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cho</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từng</a:t>
            </a:r>
            <a:r>
              <a:rPr lang="en-US" altLang="en-US" sz="2200" b="1" dirty="0">
                <a:solidFill>
                  <a:schemeClr val="tx2"/>
                </a:solidFill>
                <a:cs typeface="Times New Roman" panose="02020603050405020304" pitchFamily="18" charset="0"/>
              </a:rPr>
              <a:t> CTĐT; </a:t>
            </a:r>
            <a:r>
              <a:rPr lang="en-US" altLang="en-US" sz="2200" b="1" dirty="0" err="1">
                <a:solidFill>
                  <a:schemeClr val="tx2"/>
                </a:solidFill>
                <a:cs typeface="Times New Roman" panose="02020603050405020304" pitchFamily="18" charset="0"/>
              </a:rPr>
              <a:t>số</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lượng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viên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số</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lẻ</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có</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ít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nhất</a:t>
            </a:r>
            <a:r>
              <a:rPr lang="en-US" altLang="en-US" sz="2200" b="1" dirty="0">
                <a:solidFill>
                  <a:schemeClr val="tx2"/>
                </a:solidFill>
                <a:cs typeface="Times New Roman" panose="02020603050405020304" pitchFamily="18" charset="0"/>
              </a:rPr>
              <a:t> </a:t>
            </a:r>
            <a:r>
              <a:rPr lang="en-US" altLang="en-US" sz="2200" b="1" dirty="0">
                <a:solidFill>
                  <a:srgbClr val="0033CC"/>
                </a:solidFill>
                <a:cs typeface="Times New Roman" panose="02020603050405020304" pitchFamily="18" charset="0"/>
              </a:rPr>
              <a:t>07</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viên</a:t>
            </a:r>
            <a:r>
              <a:rPr lang="en-US" altLang="en-US" sz="2200" b="1" dirty="0">
                <a:solidFill>
                  <a:schemeClr val="tx2"/>
                </a:solidFill>
                <a:cs typeface="Times New Roman" panose="02020603050405020304" pitchFamily="18" charset="0"/>
              </a:rPr>
              <a:t>.</a:t>
            </a:r>
          </a:p>
        </p:txBody>
      </p:sp>
      <p:pic>
        <p:nvPicPr>
          <p:cNvPr id="8704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106150" y="127000"/>
            <a:ext cx="8636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32532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7044"/>
                                        </p:tgtEl>
                                        <p:attrNameLst>
                                          <p:attrName>style.visibility</p:attrName>
                                        </p:attrNameLst>
                                      </p:cBhvr>
                                      <p:to>
                                        <p:strVal val="visible"/>
                                      </p:to>
                                    </p:set>
                                    <p:animEffect transition="in" filter="fade">
                                      <p:cBhvr>
                                        <p:cTn id="7" dur="500"/>
                                        <p:tgtEl>
                                          <p:spTgt spid="870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7045"/>
                                        </p:tgtEl>
                                        <p:attrNameLst>
                                          <p:attrName>style.visibility</p:attrName>
                                        </p:attrNameLst>
                                      </p:cBhvr>
                                      <p:to>
                                        <p:strVal val="visible"/>
                                      </p:to>
                                    </p:set>
                                    <p:animEffect transition="in" filter="fade">
                                      <p:cBhvr>
                                        <p:cTn id="12" dur="500"/>
                                        <p:tgtEl>
                                          <p:spTgt spid="87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p:bldP spid="8704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ChangeArrowheads="1"/>
          </p:cNvSpPr>
          <p:nvPr/>
        </p:nvSpPr>
        <p:spPr bwMode="auto">
          <a:xfrm>
            <a:off x="506366" y="1151839"/>
            <a:ext cx="64801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2425" indent="-352425">
              <a:spcBef>
                <a:spcPct val="20000"/>
              </a:spcBef>
              <a:buClr>
                <a:schemeClr val="hlink"/>
              </a:buClr>
              <a:buFont typeface="Wingdings" panose="05000000000000000000" pitchFamily="2" charset="2"/>
              <a:buChar char="v"/>
              <a:tabLst>
                <a:tab pos="53975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53975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539750" algn="l"/>
              </a:tabLst>
              <a:defRPr sz="2400">
                <a:solidFill>
                  <a:schemeClr val="tx1"/>
                </a:solidFill>
                <a:latin typeface="Arial" panose="020B0604020202020204" pitchFamily="34" charset="0"/>
              </a:defRPr>
            </a:lvl3pPr>
            <a:lvl4pPr marL="1600200" indent="-228600">
              <a:spcBef>
                <a:spcPct val="20000"/>
              </a:spcBef>
              <a:buChar char="–"/>
              <a:tabLst>
                <a:tab pos="539750" algn="l"/>
              </a:tabLst>
              <a:defRPr sz="2000">
                <a:solidFill>
                  <a:schemeClr val="tx1"/>
                </a:solidFill>
                <a:latin typeface="Arial" panose="020B0604020202020204" pitchFamily="34" charset="0"/>
              </a:defRPr>
            </a:lvl4pPr>
            <a:lvl5pPr marL="2057400" indent="-228600">
              <a:spcBef>
                <a:spcPct val="20000"/>
              </a:spcBef>
              <a:buChar char="»"/>
              <a:tabLst>
                <a:tab pos="539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200" b="1" dirty="0" err="1">
                <a:solidFill>
                  <a:schemeClr val="tx2"/>
                </a:solidFill>
                <a:cs typeface="Times New Roman" panose="02020603050405020304" pitchFamily="18" charset="0"/>
              </a:rPr>
              <a:t>Thành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phần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Hội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đồng</a:t>
            </a:r>
            <a:r>
              <a:rPr lang="en-US" altLang="en-US" sz="2200" b="1" dirty="0">
                <a:solidFill>
                  <a:schemeClr val="tx2"/>
                </a:solidFill>
                <a:cs typeface="Times New Roman" panose="02020603050405020304" pitchFamily="18" charset="0"/>
              </a:rPr>
              <a:t>:</a:t>
            </a:r>
          </a:p>
        </p:txBody>
      </p:sp>
      <p:sp>
        <p:nvSpPr>
          <p:cNvPr id="88068" name="Rectangle 7"/>
          <p:cNvSpPr>
            <a:spLocks noChangeArrowheads="1"/>
          </p:cNvSpPr>
          <p:nvPr/>
        </p:nvSpPr>
        <p:spPr bwMode="auto">
          <a:xfrm>
            <a:off x="787518" y="2213567"/>
            <a:ext cx="1112697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tabLst>
                <a:tab pos="53975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53975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539750" algn="l"/>
              </a:tabLst>
              <a:defRPr sz="2400">
                <a:solidFill>
                  <a:schemeClr val="tx1"/>
                </a:solidFill>
                <a:latin typeface="Arial" panose="020B0604020202020204" pitchFamily="34" charset="0"/>
              </a:defRPr>
            </a:lvl3pPr>
            <a:lvl4pPr marL="1600200" indent="-228600">
              <a:spcBef>
                <a:spcPct val="20000"/>
              </a:spcBef>
              <a:buChar char="–"/>
              <a:tabLst>
                <a:tab pos="539750" algn="l"/>
              </a:tabLst>
              <a:defRPr sz="2000">
                <a:solidFill>
                  <a:schemeClr val="tx1"/>
                </a:solidFill>
                <a:latin typeface="Arial" panose="020B0604020202020204" pitchFamily="34" charset="0"/>
              </a:defRPr>
            </a:lvl4pPr>
            <a:lvl5pPr marL="2057400" indent="-228600">
              <a:spcBef>
                <a:spcPct val="20000"/>
              </a:spcBef>
              <a:buChar char="»"/>
              <a:tabLst>
                <a:tab pos="539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9pPr>
          </a:lstStyle>
          <a:p>
            <a:pPr algn="just">
              <a:spcBef>
                <a:spcPts val="1200"/>
              </a:spcBef>
              <a:spcAft>
                <a:spcPts val="1200"/>
              </a:spcAft>
              <a:buClrTx/>
              <a:buFont typeface="Wingdings" panose="05000000000000000000" pitchFamily="2" charset="2"/>
              <a:buChar char="§"/>
            </a:pPr>
            <a:r>
              <a:rPr lang="en-US" altLang="en-US" sz="2200" b="1" dirty="0" err="1">
                <a:solidFill>
                  <a:srgbClr val="0000FF"/>
                </a:solidFill>
                <a:cs typeface="Times New Roman" panose="02020603050405020304" pitchFamily="18" charset="0"/>
              </a:rPr>
              <a:t>Chủ</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tịch</a:t>
            </a:r>
            <a:r>
              <a:rPr lang="en-US" altLang="en-US" sz="2200" b="1" dirty="0">
                <a:solidFill>
                  <a:srgbClr val="0000FF"/>
                </a:solidFill>
                <a:cs typeface="Times New Roman" panose="02020603050405020304" pitchFamily="18" charset="0"/>
              </a:rPr>
              <a:t> HĐ: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người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đứng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đầu</a:t>
            </a:r>
            <a:r>
              <a:rPr lang="en-US" altLang="en-US" sz="2200" b="1" dirty="0">
                <a:cs typeface="Times New Roman" panose="02020603050405020304" pitchFamily="18" charset="0"/>
              </a:rPr>
              <a:t> CS GDNN</a:t>
            </a:r>
          </a:p>
          <a:p>
            <a:pPr algn="just">
              <a:spcBef>
                <a:spcPts val="1200"/>
              </a:spcBef>
              <a:spcAft>
                <a:spcPts val="1200"/>
              </a:spcAft>
              <a:buClrTx/>
              <a:buFont typeface="Wingdings" panose="05000000000000000000" pitchFamily="2" charset="2"/>
              <a:buChar char="§"/>
            </a:pPr>
            <a:r>
              <a:rPr lang="en-US" altLang="en-US" sz="2200" b="1" dirty="0" err="1">
                <a:solidFill>
                  <a:srgbClr val="0000FF"/>
                </a:solidFill>
                <a:cs typeface="Times New Roman" panose="02020603050405020304" pitchFamily="18" charset="0"/>
              </a:rPr>
              <a:t>Phó</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Chủ</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tịch</a:t>
            </a:r>
            <a:r>
              <a:rPr lang="en-US" altLang="en-US" sz="2200" b="1" dirty="0">
                <a:solidFill>
                  <a:srgbClr val="0000FF"/>
                </a:solidFill>
                <a:cs typeface="Times New Roman" panose="02020603050405020304" pitchFamily="18" charset="0"/>
              </a:rPr>
              <a:t> HĐ: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cấp</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phó</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người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đứng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đầu</a:t>
            </a:r>
            <a:r>
              <a:rPr lang="en-US" altLang="en-US" sz="2200" b="1" dirty="0">
                <a:cs typeface="Times New Roman" panose="02020603050405020304" pitchFamily="18" charset="0"/>
              </a:rPr>
              <a:t> CS GDNN </a:t>
            </a:r>
            <a:r>
              <a:rPr lang="en-US" altLang="en-US" sz="2200" b="1" dirty="0" err="1">
                <a:cs typeface="Times New Roman" panose="02020603050405020304" pitchFamily="18" charset="0"/>
              </a:rPr>
              <a:t>phụ</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trách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công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tác</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KĐCL, </a:t>
            </a:r>
            <a:r>
              <a:rPr lang="en-US" altLang="en-US" sz="2200" b="1" dirty="0">
                <a:cs typeface="Times New Roman" panose="02020603050405020304" pitchFamily="18" charset="0"/>
              </a:rPr>
              <a:t>ĐBCL. </a:t>
            </a:r>
            <a:r>
              <a:rPr lang="en-US" altLang="en-US" sz="2200" b="1" dirty="0" err="1">
                <a:cs typeface="Times New Roman" panose="02020603050405020304" pitchFamily="18" charset="0"/>
              </a:rPr>
              <a:t>Đối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với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Hội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đồng</a:t>
            </a:r>
            <a:r>
              <a:rPr lang="en-US" altLang="en-US" sz="2200" b="1" dirty="0">
                <a:cs typeface="Times New Roman" panose="02020603050405020304" pitchFamily="18" charset="0"/>
              </a:rPr>
              <a:t> TĐG CL CTĐT (</a:t>
            </a:r>
            <a:r>
              <a:rPr lang="en-US" altLang="en-US" sz="2200" b="1" dirty="0" err="1">
                <a:cs typeface="Times New Roman" panose="02020603050405020304" pitchFamily="18" charset="0"/>
              </a:rPr>
              <a:t>nếu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có</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thì</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Phó</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Chủ</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tịch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Hội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đồng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người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đứng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đầu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phụ</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trách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triển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khai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CTđào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tạo</a:t>
            </a:r>
            <a:r>
              <a:rPr lang="en-US" altLang="en-US" sz="2200" b="1" dirty="0">
                <a:cs typeface="Times New Roman" panose="02020603050405020304" pitchFamily="18" charset="0"/>
              </a:rPr>
              <a:t>.</a:t>
            </a:r>
          </a:p>
          <a:p>
            <a:pPr algn="just">
              <a:spcBef>
                <a:spcPts val="1200"/>
              </a:spcBef>
              <a:spcAft>
                <a:spcPts val="1200"/>
              </a:spcAft>
              <a:buClrTx/>
              <a:buFont typeface="Wingdings" panose="05000000000000000000" pitchFamily="2" charset="2"/>
              <a:buChar char="§"/>
            </a:pPr>
            <a:r>
              <a:rPr lang="en-US" altLang="en-US" sz="2200" b="1" dirty="0" err="1">
                <a:solidFill>
                  <a:srgbClr val="0000FF"/>
                </a:solidFill>
                <a:cs typeface="Times New Roman" panose="02020603050405020304" pitchFamily="18" charset="0"/>
              </a:rPr>
              <a:t>Thư</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ký</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Hội</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đồng</a:t>
            </a:r>
            <a:r>
              <a:rPr lang="en-US" altLang="en-US" sz="2200" b="1" dirty="0">
                <a:solidFill>
                  <a:srgbClr val="0000FF"/>
                </a:solidFill>
                <a:cs typeface="Times New Roman" panose="02020603050405020304" pitchFamily="18" charset="0"/>
              </a:rPr>
              <a:t>: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người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đứng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đầu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ĐV </a:t>
            </a:r>
            <a:r>
              <a:rPr lang="en-US" altLang="en-US" sz="2200" b="1" dirty="0" err="1">
                <a:cs typeface="Times New Roman" panose="02020603050405020304" pitchFamily="18" charset="0"/>
              </a:rPr>
              <a:t>phụ</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trách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đối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với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trường</a:t>
            </a:r>
            <a:r>
              <a:rPr lang="en-US" altLang="en-US" sz="2200" b="1" dirty="0">
                <a:cs typeface="Times New Roman" panose="02020603050405020304" pitchFamily="18" charset="0"/>
              </a:rPr>
              <a:t> CĐ, TC; </a:t>
            </a:r>
            <a:r>
              <a:rPr lang="en-US" altLang="en-US" sz="2200" b="1" dirty="0" err="1">
                <a:cs typeface="Times New Roman" panose="02020603050405020304" pitchFamily="18" charset="0"/>
              </a:rPr>
              <a:t>trưởng</a:t>
            </a:r>
            <a:r>
              <a:rPr lang="en-US" altLang="en-US" sz="2200" b="1" dirty="0">
                <a:cs typeface="Times New Roman" panose="02020603050405020304" pitchFamily="18" charset="0"/>
              </a:rPr>
              <a:t> P.ĐT </a:t>
            </a:r>
            <a:r>
              <a:rPr lang="en-US" altLang="en-US" sz="2200" b="1" dirty="0" err="1">
                <a:cs typeface="Times New Roman" panose="02020603050405020304" pitchFamily="18" charset="0"/>
              </a:rPr>
              <a:t>đối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với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trung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tâm</a:t>
            </a:r>
            <a:r>
              <a:rPr lang="en-US" altLang="en-US" sz="2200" b="1" dirty="0">
                <a:cs typeface="Times New Roman" panose="02020603050405020304" pitchFamily="18" charset="0"/>
              </a:rPr>
              <a:t> GDNN. </a:t>
            </a:r>
            <a:r>
              <a:rPr lang="en-US" altLang="en-US" sz="2200" b="1" dirty="0" err="1">
                <a:cs typeface="Times New Roman" panose="02020603050405020304" pitchFamily="18" charset="0"/>
              </a:rPr>
              <a:t>Đối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với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Hội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đồng</a:t>
            </a:r>
            <a:r>
              <a:rPr lang="en-US" altLang="en-US" sz="2200" b="1" dirty="0">
                <a:cs typeface="Times New Roman" panose="02020603050405020304" pitchFamily="18" charset="0"/>
              </a:rPr>
              <a:t> TĐG CL </a:t>
            </a:r>
            <a:r>
              <a:rPr lang="en-US" altLang="en-US" sz="2200" b="1" dirty="0" err="1">
                <a:cs typeface="Times New Roman" panose="02020603050405020304" pitchFamily="18" charset="0"/>
              </a:rPr>
              <a:t>chương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trình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đào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nếu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có</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thì</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Thư</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ký</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đại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diện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ĐV </a:t>
            </a:r>
            <a:r>
              <a:rPr lang="en-US" altLang="en-US" sz="2200" b="1" dirty="0" err="1">
                <a:cs typeface="Times New Roman" panose="02020603050405020304" pitchFamily="18" charset="0"/>
              </a:rPr>
              <a:t>phụ</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trách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triển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khai</a:t>
            </a:r>
            <a:r>
              <a:rPr lang="en-US" altLang="en-US" sz="2200" b="1" dirty="0">
                <a:cs typeface="Times New Roman" panose="02020603050405020304" pitchFamily="18" charset="0"/>
              </a:rPr>
              <a:t> CTĐT.</a:t>
            </a:r>
          </a:p>
          <a:p>
            <a:pPr algn="just">
              <a:spcBef>
                <a:spcPts val="1200"/>
              </a:spcBef>
              <a:spcAft>
                <a:spcPts val="1200"/>
              </a:spcAft>
              <a:buClrTx/>
              <a:buFont typeface="Wingdings" panose="05000000000000000000" pitchFamily="2" charset="2"/>
              <a:buChar char="§"/>
            </a:pPr>
            <a:r>
              <a:rPr lang="en-US" altLang="en-US" sz="2200" b="1" dirty="0" err="1">
                <a:solidFill>
                  <a:srgbClr val="0000FF"/>
                </a:solidFill>
                <a:cs typeface="Times New Roman" panose="02020603050405020304" pitchFamily="18" charset="0"/>
              </a:rPr>
              <a:t>Các</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thành</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viên</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Hội</a:t>
            </a:r>
            <a:r>
              <a:rPr lang="en-US" altLang="en-US" sz="2200" b="1" dirty="0">
                <a:solidFill>
                  <a:srgbClr val="0000FF"/>
                </a:solidFill>
                <a:cs typeface="Times New Roman" panose="02020603050405020304" pitchFamily="18" charset="0"/>
              </a:rPr>
              <a:t> </a:t>
            </a:r>
            <a:r>
              <a:rPr lang="en-US" altLang="en-US" sz="2200" b="1" dirty="0" err="1">
                <a:solidFill>
                  <a:srgbClr val="0000FF"/>
                </a:solidFill>
                <a:cs typeface="Times New Roman" panose="02020603050405020304" pitchFamily="18" charset="0"/>
              </a:rPr>
              <a:t>đồng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đại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diện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lãnh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ĐV, CB, </a:t>
            </a:r>
            <a:r>
              <a:rPr lang="en-US" altLang="en-US" sz="2200" b="1" dirty="0" err="1">
                <a:cs typeface="Times New Roman" panose="02020603050405020304" pitchFamily="18" charset="0"/>
              </a:rPr>
              <a:t>nhà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giáo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có</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uy</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tín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đại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diện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TC </a:t>
            </a:r>
            <a:r>
              <a:rPr lang="en-US" altLang="en-US" sz="2200" b="1" dirty="0" err="1">
                <a:cs typeface="Times New Roman" panose="02020603050405020304" pitchFamily="18" charset="0"/>
              </a:rPr>
              <a:t>đoàn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thể</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CS GDNN, </a:t>
            </a:r>
            <a:r>
              <a:rPr lang="en-US" altLang="en-US" sz="2200" b="1" dirty="0" err="1">
                <a:cs typeface="Times New Roman" panose="02020603050405020304" pitchFamily="18" charset="0"/>
              </a:rPr>
              <a:t>chuyên</a:t>
            </a:r>
            <a:r>
              <a:rPr lang="en-US" altLang="en-US" sz="2200" b="1" dirty="0">
                <a:cs typeface="Times New Roman" panose="02020603050405020304" pitchFamily="18" charset="0"/>
              </a:rPr>
              <a:t> HSSV </a:t>
            </a:r>
            <a:r>
              <a:rPr lang="en-US" altLang="en-US" sz="2200" b="1" dirty="0" err="1">
                <a:cs typeface="Times New Roman" panose="02020603050405020304" pitchFamily="18" charset="0"/>
              </a:rPr>
              <a:t>đến</a:t>
            </a:r>
            <a:r>
              <a:rPr lang="en-US" altLang="en-US" sz="2200" b="1" dirty="0">
                <a:cs typeface="Times New Roman" panose="02020603050405020304" pitchFamily="18" charset="0"/>
              </a:rPr>
              <a:t> TT, </a:t>
            </a:r>
            <a:r>
              <a:rPr lang="en-US" altLang="en-US" sz="2200" b="1" dirty="0" err="1">
                <a:cs typeface="Times New Roman" panose="02020603050405020304" pitchFamily="18" charset="0"/>
              </a:rPr>
              <a:t>làm</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việc</a:t>
            </a:r>
            <a:r>
              <a:rPr lang="en-US" altLang="en-US" sz="2200" b="1" dirty="0">
                <a:cs typeface="Times New Roman" panose="02020603050405020304" pitchFamily="18" charset="0"/>
              </a:rPr>
              <a:t>.</a:t>
            </a:r>
          </a:p>
        </p:txBody>
      </p:sp>
      <p:pic>
        <p:nvPicPr>
          <p:cNvPr id="8806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548429" y="206376"/>
            <a:ext cx="457835" cy="31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a:spLocks noChangeArrowheads="1"/>
          </p:cNvSpPr>
          <p:nvPr/>
        </p:nvSpPr>
        <p:spPr bwMode="auto">
          <a:xfrm>
            <a:off x="1146412" y="304136"/>
            <a:ext cx="108772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spcBef>
                <a:spcPts val="600"/>
              </a:spcBef>
              <a:spcAft>
                <a:spcPts val="600"/>
              </a:spcAft>
              <a:buFont typeface="Wingdings" panose="05000000000000000000" pitchFamily="2" charset="2"/>
              <a:buNone/>
            </a:pPr>
            <a:r>
              <a:rPr lang="vi-VN" altLang="en-US" sz="2800" b="1" dirty="0" smtClean="0">
                <a:solidFill>
                  <a:srgbClr val="0000FF"/>
                </a:solidFill>
                <a:latin typeface="Arial" panose="020B0604020202020204" pitchFamily="34" charset="0"/>
                <a:cs typeface="Times New Roman" panose="02020603050405020304" pitchFamily="18" charset="0"/>
              </a:rPr>
              <a:t>1. THÀNH LẬP HỘI ĐỒNG TỰ ĐÁNH GIÁ CHẤT LƯỢNG</a:t>
            </a:r>
            <a:r>
              <a:rPr lang="en-US" altLang="en-US" sz="2800" b="1" dirty="0" smtClean="0">
                <a:solidFill>
                  <a:srgbClr val="0000FF"/>
                </a:solidFill>
                <a:latin typeface="Arial" panose="020B0604020202020204" pitchFamily="34" charset="0"/>
                <a:cs typeface="Times New Roman" panose="02020603050405020304" pitchFamily="18" charset="0"/>
              </a:rPr>
              <a:t> (</a:t>
            </a:r>
            <a:r>
              <a:rPr lang="en-US" altLang="en-US" sz="2800" b="1" dirty="0" err="1" smtClean="0">
                <a:solidFill>
                  <a:srgbClr val="0000FF"/>
                </a:solidFill>
                <a:latin typeface="Arial" panose="020B0604020202020204" pitchFamily="34" charset="0"/>
                <a:cs typeface="Times New Roman" panose="02020603050405020304" pitchFamily="18" charset="0"/>
              </a:rPr>
              <a:t>tt</a:t>
            </a:r>
            <a:r>
              <a:rPr lang="en-US" altLang="en-US" sz="2800" b="1" dirty="0" smtClean="0">
                <a:solidFill>
                  <a:srgbClr val="0000FF"/>
                </a:solidFill>
                <a:latin typeface="Arial" panose="020B0604020202020204" pitchFamily="34" charset="0"/>
                <a:cs typeface="Times New Roman" panose="02020603050405020304" pitchFamily="18" charset="0"/>
              </a:rPr>
              <a:t>)</a:t>
            </a:r>
            <a:endParaRPr lang="en-US" altLang="en-US" sz="2800" b="1" dirty="0">
              <a:solidFill>
                <a:srgbClr val="0000FF"/>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21367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8066"/>
                                        </p:tgtEl>
                                        <p:attrNameLst>
                                          <p:attrName>style.visibility</p:attrName>
                                        </p:attrNameLst>
                                      </p:cBhvr>
                                      <p:to>
                                        <p:strVal val="visible"/>
                                      </p:to>
                                    </p:set>
                                    <p:animEffect transition="in" filter="fade">
                                      <p:cBhvr>
                                        <p:cTn id="7" dur="500"/>
                                        <p:tgtEl>
                                          <p:spTgt spid="880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8068"/>
                                        </p:tgtEl>
                                        <p:attrNameLst>
                                          <p:attrName>style.visibility</p:attrName>
                                        </p:attrNameLst>
                                      </p:cBhvr>
                                      <p:to>
                                        <p:strVal val="visible"/>
                                      </p:to>
                                    </p:set>
                                    <p:animEffect transition="in" filter="fade">
                                      <p:cBhvr>
                                        <p:cTn id="12" dur="500"/>
                                        <p:tgtEl>
                                          <p:spTgt spid="88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p:bldP spid="8806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5"/>
          <p:cNvSpPr>
            <a:spLocks noChangeArrowheads="1"/>
          </p:cNvSpPr>
          <p:nvPr/>
        </p:nvSpPr>
        <p:spPr bwMode="auto">
          <a:xfrm>
            <a:off x="586358" y="1426759"/>
            <a:ext cx="64801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2425" indent="-352425">
              <a:spcBef>
                <a:spcPct val="20000"/>
              </a:spcBef>
              <a:buClr>
                <a:schemeClr val="hlink"/>
              </a:buClr>
              <a:buFont typeface="Wingdings" panose="05000000000000000000" pitchFamily="2" charset="2"/>
              <a:buChar char="v"/>
              <a:tabLst>
                <a:tab pos="53975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53975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539750" algn="l"/>
              </a:tabLst>
              <a:defRPr sz="2400">
                <a:solidFill>
                  <a:schemeClr val="tx1"/>
                </a:solidFill>
                <a:latin typeface="Arial" panose="020B0604020202020204" pitchFamily="34" charset="0"/>
              </a:defRPr>
            </a:lvl3pPr>
            <a:lvl4pPr marL="1600200" indent="-228600">
              <a:spcBef>
                <a:spcPct val="20000"/>
              </a:spcBef>
              <a:buChar char="–"/>
              <a:tabLst>
                <a:tab pos="539750" algn="l"/>
              </a:tabLst>
              <a:defRPr sz="2000">
                <a:solidFill>
                  <a:schemeClr val="tx1"/>
                </a:solidFill>
                <a:latin typeface="Arial" panose="020B0604020202020204" pitchFamily="34" charset="0"/>
              </a:defRPr>
            </a:lvl4pPr>
            <a:lvl5pPr marL="2057400" indent="-228600">
              <a:spcBef>
                <a:spcPct val="20000"/>
              </a:spcBef>
              <a:buChar char="»"/>
              <a:tabLst>
                <a:tab pos="539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2200" b="1">
                <a:cs typeface="Times New Roman" panose="02020603050405020304" pitchFamily="18" charset="0"/>
              </a:rPr>
              <a:t>Nhiệm vụ của Hội đồng:</a:t>
            </a:r>
          </a:p>
        </p:txBody>
      </p:sp>
      <p:sp>
        <p:nvSpPr>
          <p:cNvPr id="89092" name="Rectangle 7"/>
          <p:cNvSpPr>
            <a:spLocks noChangeArrowheads="1"/>
          </p:cNvSpPr>
          <p:nvPr/>
        </p:nvSpPr>
        <p:spPr bwMode="auto">
          <a:xfrm>
            <a:off x="1412259" y="2519908"/>
            <a:ext cx="9963150" cy="3809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tabLst>
                <a:tab pos="53975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53975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539750" algn="l"/>
              </a:tabLst>
              <a:defRPr sz="2400">
                <a:solidFill>
                  <a:schemeClr val="tx1"/>
                </a:solidFill>
                <a:latin typeface="Arial" panose="020B0604020202020204" pitchFamily="34" charset="0"/>
              </a:defRPr>
            </a:lvl3pPr>
            <a:lvl4pPr marL="1600200" indent="-228600">
              <a:spcBef>
                <a:spcPct val="20000"/>
              </a:spcBef>
              <a:buChar char="–"/>
              <a:tabLst>
                <a:tab pos="539750" algn="l"/>
              </a:tabLst>
              <a:defRPr sz="2000">
                <a:solidFill>
                  <a:schemeClr val="tx1"/>
                </a:solidFill>
                <a:latin typeface="Arial" panose="020B0604020202020204" pitchFamily="34" charset="0"/>
              </a:defRPr>
            </a:lvl4pPr>
            <a:lvl5pPr marL="2057400" indent="-228600">
              <a:spcBef>
                <a:spcPct val="20000"/>
              </a:spcBef>
              <a:buChar char="»"/>
              <a:tabLst>
                <a:tab pos="539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9pPr>
          </a:lstStyle>
          <a:p>
            <a:pPr algn="just">
              <a:lnSpc>
                <a:spcPct val="150000"/>
              </a:lnSpc>
              <a:spcBef>
                <a:spcPts val="1200"/>
              </a:spcBef>
              <a:spcAft>
                <a:spcPts val="600"/>
              </a:spcAft>
              <a:buClr>
                <a:srgbClr val="0000FF"/>
              </a:buClr>
              <a:buFont typeface="Wingdings" panose="05000000000000000000" pitchFamily="2" charset="2"/>
              <a:buChar char="§"/>
            </a:pPr>
            <a:r>
              <a:rPr lang="en-US" altLang="en-US" sz="2400" b="1" dirty="0" err="1">
                <a:solidFill>
                  <a:schemeClr val="tx2"/>
                </a:solidFill>
                <a:cs typeface="Times New Roman" panose="02020603050405020304" pitchFamily="18" charset="0"/>
              </a:rPr>
              <a:t>Đôn</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đốc</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kiểm</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tra</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giám</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sát</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việc</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thực</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hiện</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kế</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hoạch</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tự</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đánh</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giá</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chất</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lượng</a:t>
            </a:r>
            <a:r>
              <a:rPr lang="en-US" altLang="en-US" sz="2400" b="1" dirty="0">
                <a:solidFill>
                  <a:schemeClr val="tx2"/>
                </a:solidFill>
                <a:cs typeface="Times New Roman" panose="02020603050405020304" pitchFamily="18" charset="0"/>
              </a:rPr>
              <a:t>;</a:t>
            </a:r>
          </a:p>
          <a:p>
            <a:pPr algn="just">
              <a:lnSpc>
                <a:spcPct val="150000"/>
              </a:lnSpc>
              <a:spcBef>
                <a:spcPts val="1200"/>
              </a:spcBef>
              <a:spcAft>
                <a:spcPts val="600"/>
              </a:spcAft>
              <a:buClr>
                <a:srgbClr val="0000FF"/>
              </a:buClr>
              <a:buFont typeface="Wingdings" panose="05000000000000000000" pitchFamily="2" charset="2"/>
              <a:buChar char="§"/>
            </a:pPr>
            <a:r>
              <a:rPr lang="en-US" altLang="en-US" sz="2400" b="1" dirty="0" err="1">
                <a:solidFill>
                  <a:schemeClr val="tx2"/>
                </a:solidFill>
                <a:cs typeface="Times New Roman" panose="02020603050405020304" pitchFamily="18" charset="0"/>
              </a:rPr>
              <a:t>Thông</a:t>
            </a:r>
            <a:r>
              <a:rPr lang="en-US" altLang="en-US" sz="2400" b="1" dirty="0">
                <a:solidFill>
                  <a:schemeClr val="tx2"/>
                </a:solidFill>
                <a:cs typeface="Times New Roman" panose="02020603050405020304" pitchFamily="18" charset="0"/>
              </a:rPr>
              <a:t> qua </a:t>
            </a:r>
            <a:r>
              <a:rPr lang="en-US" altLang="en-US" sz="2400" b="1" dirty="0" err="1">
                <a:solidFill>
                  <a:schemeClr val="tx2"/>
                </a:solidFill>
                <a:cs typeface="Times New Roman" panose="02020603050405020304" pitchFamily="18" charset="0"/>
              </a:rPr>
              <a:t>báo</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cáo</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tự</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đánh</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giá</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chất</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lượng</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và</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các</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biện</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pháp</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cải</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tiến</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nâng</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cao</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chất</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lượng</a:t>
            </a:r>
            <a:r>
              <a:rPr lang="en-US" altLang="en-US" sz="2400" b="1" dirty="0">
                <a:solidFill>
                  <a:schemeClr val="tx2"/>
                </a:solidFill>
                <a:cs typeface="Times New Roman" panose="02020603050405020304" pitchFamily="18" charset="0"/>
              </a:rPr>
              <a:t>;</a:t>
            </a:r>
          </a:p>
          <a:p>
            <a:pPr algn="just">
              <a:lnSpc>
                <a:spcPct val="150000"/>
              </a:lnSpc>
              <a:spcBef>
                <a:spcPts val="1200"/>
              </a:spcBef>
              <a:spcAft>
                <a:spcPts val="600"/>
              </a:spcAft>
              <a:buClr>
                <a:srgbClr val="0000FF"/>
              </a:buClr>
              <a:buFont typeface="Wingdings" panose="05000000000000000000" pitchFamily="2" charset="2"/>
              <a:buChar char="§"/>
            </a:pPr>
            <a:r>
              <a:rPr lang="en-US" altLang="en-US" sz="2400" b="1" dirty="0" err="1">
                <a:solidFill>
                  <a:schemeClr val="tx2"/>
                </a:solidFill>
                <a:cs typeface="Times New Roman" panose="02020603050405020304" pitchFamily="18" charset="0"/>
              </a:rPr>
              <a:t>Phối</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hợp</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hỗ</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trợ</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đoàn</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đánh</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giá</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ngoài</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thực</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hiện</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kiểm</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định</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chất</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lượng</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tại</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cơ</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sở</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giáo</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dục</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nghề</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nghiệp</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nếu</a:t>
            </a:r>
            <a:r>
              <a:rPr lang="en-US" altLang="en-US" sz="2400" b="1" dirty="0">
                <a:solidFill>
                  <a:schemeClr val="tx2"/>
                </a:solidFill>
                <a:cs typeface="Times New Roman" panose="02020603050405020304" pitchFamily="18" charset="0"/>
              </a:rPr>
              <a:t> </a:t>
            </a:r>
            <a:r>
              <a:rPr lang="en-US" altLang="en-US" sz="2400" b="1" dirty="0" err="1">
                <a:solidFill>
                  <a:schemeClr val="tx2"/>
                </a:solidFill>
                <a:cs typeface="Times New Roman" panose="02020603050405020304" pitchFamily="18" charset="0"/>
              </a:rPr>
              <a:t>có</a:t>
            </a:r>
            <a:r>
              <a:rPr lang="en-US" altLang="en-US" sz="2400" b="1" dirty="0">
                <a:solidFill>
                  <a:schemeClr val="tx2"/>
                </a:solidFill>
                <a:cs typeface="Times New Roman" panose="02020603050405020304" pitchFamily="18" charset="0"/>
              </a:rPr>
              <a:t>).</a:t>
            </a:r>
          </a:p>
        </p:txBody>
      </p:sp>
      <p:pic>
        <p:nvPicPr>
          <p:cNvPr id="89093"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09350" y="5986463"/>
            <a:ext cx="781050"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p:nvSpPr>
        <p:spPr bwMode="auto">
          <a:xfrm>
            <a:off x="1105469" y="358728"/>
            <a:ext cx="102009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spcBef>
                <a:spcPts val="600"/>
              </a:spcBef>
              <a:spcAft>
                <a:spcPts val="600"/>
              </a:spcAft>
              <a:buFont typeface="Wingdings" panose="05000000000000000000" pitchFamily="2" charset="2"/>
              <a:buNone/>
            </a:pPr>
            <a:r>
              <a:rPr lang="vi-VN" altLang="en-US" sz="2800" b="1" dirty="0" smtClean="0">
                <a:solidFill>
                  <a:srgbClr val="0000FF"/>
                </a:solidFill>
                <a:latin typeface="Arial" panose="020B0604020202020204" pitchFamily="34" charset="0"/>
                <a:cs typeface="Times New Roman" panose="02020603050405020304" pitchFamily="18" charset="0"/>
              </a:rPr>
              <a:t>1. THÀNH LẬP HỘI ĐỒNG TỰ ĐÁNH GIÁ CHẤT LƯỢNG</a:t>
            </a:r>
            <a:r>
              <a:rPr lang="en-US" altLang="en-US" sz="2800" b="1" dirty="0" smtClean="0">
                <a:solidFill>
                  <a:srgbClr val="0000FF"/>
                </a:solidFill>
                <a:latin typeface="Arial" panose="020B0604020202020204" pitchFamily="34" charset="0"/>
                <a:cs typeface="Times New Roman" panose="02020603050405020304" pitchFamily="18" charset="0"/>
              </a:rPr>
              <a:t> (</a:t>
            </a:r>
            <a:r>
              <a:rPr lang="en-US" altLang="en-US" sz="2800" b="1" dirty="0" err="1" smtClean="0">
                <a:solidFill>
                  <a:srgbClr val="0000FF"/>
                </a:solidFill>
                <a:latin typeface="Arial" panose="020B0604020202020204" pitchFamily="34" charset="0"/>
                <a:cs typeface="Times New Roman" panose="02020603050405020304" pitchFamily="18" charset="0"/>
              </a:rPr>
              <a:t>tt</a:t>
            </a:r>
            <a:r>
              <a:rPr lang="en-US" altLang="en-US" sz="2800" b="1" dirty="0" smtClean="0">
                <a:solidFill>
                  <a:srgbClr val="0000FF"/>
                </a:solidFill>
                <a:latin typeface="Arial" panose="020B0604020202020204" pitchFamily="34" charset="0"/>
                <a:cs typeface="Times New Roman" panose="02020603050405020304" pitchFamily="18" charset="0"/>
              </a:rPr>
              <a:t>)</a:t>
            </a:r>
            <a:endParaRPr lang="en-US" altLang="en-US" sz="2800" b="1" dirty="0">
              <a:solidFill>
                <a:srgbClr val="0000FF"/>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82594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9092"/>
                                        </p:tgtEl>
                                        <p:attrNameLst>
                                          <p:attrName>style.visibility</p:attrName>
                                        </p:attrNameLst>
                                      </p:cBhvr>
                                      <p:to>
                                        <p:strVal val="visible"/>
                                      </p:to>
                                    </p:set>
                                    <p:animEffect transition="in" filter="fade">
                                      <p:cBhvr>
                                        <p:cTn id="7" dur="5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10"/>
          <p:cNvSpPr>
            <a:spLocks noChangeArrowheads="1"/>
          </p:cNvSpPr>
          <p:nvPr/>
        </p:nvSpPr>
        <p:spPr bwMode="auto">
          <a:xfrm>
            <a:off x="1842448" y="379058"/>
            <a:ext cx="86344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2. THỰC HIỆN TỰ ĐÁNH GIÁ CHẤT LƯỢNG</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90116" name="Rectangle 11"/>
          <p:cNvSpPr>
            <a:spLocks noChangeArrowheads="1"/>
          </p:cNvSpPr>
          <p:nvPr/>
        </p:nvSpPr>
        <p:spPr bwMode="auto">
          <a:xfrm>
            <a:off x="608582" y="1533456"/>
            <a:ext cx="7848600" cy="53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400"/>
              </a:spcBef>
              <a:spcAft>
                <a:spcPts val="400"/>
              </a:spcAft>
              <a:buClr>
                <a:srgbClr val="FF0000"/>
              </a:buClr>
              <a:buFont typeface="Wingdings" panose="05000000000000000000" pitchFamily="2" charset="2"/>
              <a:buChar char="ü"/>
            </a:pPr>
            <a:r>
              <a:rPr lang="en-US" altLang="en-US" sz="2200" b="1" dirty="0" err="1">
                <a:cs typeface="Times New Roman" panose="02020603050405020304" pitchFamily="18" charset="0"/>
              </a:rPr>
              <a:t>Phân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công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chủ</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trì</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thực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hiện</a:t>
            </a:r>
            <a:r>
              <a:rPr lang="en-US" altLang="en-US" sz="2200" b="1" dirty="0">
                <a:cs typeface="Times New Roman" panose="02020603050405020304" pitchFamily="18" charset="0"/>
              </a:rPr>
              <a:t> TĐG </a:t>
            </a:r>
            <a:r>
              <a:rPr lang="en-US" altLang="en-US" sz="2200" b="1" dirty="0" err="1">
                <a:cs typeface="Times New Roman" panose="02020603050405020304" pitchFamily="18" charset="0"/>
              </a:rPr>
              <a:t>chất</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lượng</a:t>
            </a:r>
            <a:r>
              <a:rPr lang="en-US" altLang="en-US" sz="2200" b="1" dirty="0">
                <a:cs typeface="Times New Roman" panose="02020603050405020304" pitchFamily="18" charset="0"/>
              </a:rPr>
              <a:t>:</a:t>
            </a:r>
          </a:p>
        </p:txBody>
      </p:sp>
      <p:sp>
        <p:nvSpPr>
          <p:cNvPr id="90117" name="Rectangle 12"/>
          <p:cNvSpPr>
            <a:spLocks noChangeArrowheads="1"/>
          </p:cNvSpPr>
          <p:nvPr/>
        </p:nvSpPr>
        <p:spPr bwMode="auto">
          <a:xfrm>
            <a:off x="1397001" y="2781301"/>
            <a:ext cx="10388600" cy="324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2425" indent="-352425">
              <a:spcBef>
                <a:spcPct val="20000"/>
              </a:spcBef>
              <a:buClr>
                <a:schemeClr val="hlink"/>
              </a:buClr>
              <a:buFont typeface="Wingdings" panose="05000000000000000000" pitchFamily="2" charset="2"/>
              <a:buChar char="v"/>
              <a:tabLst>
                <a:tab pos="53975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53975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539750" algn="l"/>
              </a:tabLst>
              <a:defRPr sz="2400">
                <a:solidFill>
                  <a:schemeClr val="tx1"/>
                </a:solidFill>
                <a:latin typeface="Arial" panose="020B0604020202020204" pitchFamily="34" charset="0"/>
              </a:defRPr>
            </a:lvl3pPr>
            <a:lvl4pPr marL="1600200" indent="-228600">
              <a:spcBef>
                <a:spcPct val="20000"/>
              </a:spcBef>
              <a:buChar char="–"/>
              <a:tabLst>
                <a:tab pos="539750" algn="l"/>
              </a:tabLst>
              <a:defRPr sz="2000">
                <a:solidFill>
                  <a:schemeClr val="tx1"/>
                </a:solidFill>
                <a:latin typeface="Arial" panose="020B0604020202020204" pitchFamily="34" charset="0"/>
              </a:defRPr>
            </a:lvl4pPr>
            <a:lvl5pPr marL="2057400" indent="-228600">
              <a:spcBef>
                <a:spcPct val="20000"/>
              </a:spcBef>
              <a:buChar char="»"/>
              <a:tabLst>
                <a:tab pos="539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9pPr>
          </a:lstStyle>
          <a:p>
            <a:pPr algn="just">
              <a:lnSpc>
                <a:spcPct val="150000"/>
              </a:lnSpc>
              <a:spcBef>
                <a:spcPts val="1200"/>
              </a:spcBef>
              <a:spcAft>
                <a:spcPts val="1200"/>
              </a:spcAft>
              <a:buClrTx/>
              <a:buFont typeface="Wingdings" panose="05000000000000000000" pitchFamily="2" charset="2"/>
              <a:buChar char="q"/>
            </a:pPr>
            <a:r>
              <a:rPr lang="en-US" altLang="en-US" sz="2200" b="1" dirty="0" err="1">
                <a:cs typeface="Times New Roman" panose="02020603050405020304" pitchFamily="18" charset="0"/>
              </a:rPr>
              <a:t>Đối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với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trường</a:t>
            </a:r>
            <a:r>
              <a:rPr lang="en-US" altLang="en-US" sz="2200" b="1" dirty="0">
                <a:cs typeface="Times New Roman" panose="02020603050405020304" pitchFamily="18" charset="0"/>
              </a:rPr>
              <a:t> CĐ, </a:t>
            </a:r>
            <a:r>
              <a:rPr lang="en-US" altLang="en-US" sz="2200" b="1" dirty="0" err="1">
                <a:cs typeface="Times New Roman" panose="02020603050405020304" pitchFamily="18" charset="0"/>
              </a:rPr>
              <a:t>trường</a:t>
            </a:r>
            <a:r>
              <a:rPr lang="en-US" altLang="en-US" sz="2200" b="1" dirty="0">
                <a:cs typeface="Times New Roman" panose="02020603050405020304" pitchFamily="18" charset="0"/>
              </a:rPr>
              <a:t> TC: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chủ</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trì</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phụ</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trách</a:t>
            </a:r>
            <a:r>
              <a:rPr lang="en-US" altLang="en-US" sz="2200" b="1" dirty="0">
                <a:cs typeface="Times New Roman" panose="02020603050405020304" pitchFamily="18" charset="0"/>
              </a:rPr>
              <a:t>. </a:t>
            </a:r>
          </a:p>
          <a:p>
            <a:pPr algn="just">
              <a:lnSpc>
                <a:spcPct val="150000"/>
              </a:lnSpc>
              <a:spcBef>
                <a:spcPts val="1200"/>
              </a:spcBef>
              <a:spcAft>
                <a:spcPts val="1200"/>
              </a:spcAft>
              <a:buClrTx/>
              <a:buFont typeface="Wingdings" panose="05000000000000000000" pitchFamily="2" charset="2"/>
              <a:buChar char="q"/>
            </a:pPr>
            <a:r>
              <a:rPr lang="en-US" altLang="en-US" sz="2200" b="1" dirty="0" err="1">
                <a:cs typeface="Times New Roman" panose="02020603050405020304" pitchFamily="18" charset="0"/>
              </a:rPr>
              <a:t>Đối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với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trung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tâm</a:t>
            </a:r>
            <a:r>
              <a:rPr lang="en-US" altLang="en-US" sz="2200" b="1" dirty="0">
                <a:cs typeface="Times New Roman" panose="02020603050405020304" pitchFamily="18" charset="0"/>
              </a:rPr>
              <a:t> GDNN: </a:t>
            </a:r>
            <a:r>
              <a:rPr lang="en-US" altLang="en-US" sz="2200" b="1" dirty="0" err="1">
                <a:cs typeface="Times New Roman" panose="02020603050405020304" pitchFamily="18" charset="0"/>
              </a:rPr>
              <a:t>là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phòng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có</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chức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năng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quản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lý</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đào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tạo</a:t>
            </a:r>
            <a:r>
              <a:rPr lang="en-US" altLang="en-US" sz="2200" b="1" dirty="0">
                <a:cs typeface="Times New Roman" panose="02020603050405020304" pitchFamily="18" charset="0"/>
              </a:rPr>
              <a:t>.</a:t>
            </a:r>
          </a:p>
          <a:p>
            <a:pPr algn="just">
              <a:lnSpc>
                <a:spcPct val="150000"/>
              </a:lnSpc>
              <a:spcBef>
                <a:spcPts val="1200"/>
              </a:spcBef>
              <a:spcAft>
                <a:spcPts val="1200"/>
              </a:spcAft>
              <a:buClrTx/>
              <a:buFont typeface="Wingdings" panose="05000000000000000000" pitchFamily="2" charset="2"/>
              <a:buChar char="q"/>
            </a:pPr>
            <a:r>
              <a:rPr lang="en-US" altLang="en-US" sz="2200" b="1" dirty="0" err="1">
                <a:cs typeface="Times New Roman" panose="02020603050405020304" pitchFamily="18" charset="0"/>
              </a:rPr>
              <a:t>Tự</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đánh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giá</a:t>
            </a:r>
            <a:r>
              <a:rPr lang="en-US" altLang="en-US" sz="2200" b="1" dirty="0">
                <a:cs typeface="Times New Roman" panose="02020603050405020304" pitchFamily="18" charset="0"/>
              </a:rPr>
              <a:t> CL </a:t>
            </a:r>
            <a:r>
              <a:rPr lang="en-US" altLang="en-US" sz="2200" b="1" dirty="0" err="1">
                <a:cs typeface="Times New Roman" panose="02020603050405020304" pitchFamily="18" charset="0"/>
              </a:rPr>
              <a:t>chương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trình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đào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phụ</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trách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triển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khai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chương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trình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đào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hoặc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chủ</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trì</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tự</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đánh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giá</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chất</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lượng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cơ</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sở</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giáo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dục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nghề</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nghiệp</a:t>
            </a:r>
            <a:r>
              <a:rPr lang="en-US" altLang="en-US" sz="2200" b="1" dirty="0">
                <a:cs typeface="Times New Roman" panose="02020603050405020304" pitchFamily="18" charset="0"/>
              </a:rPr>
              <a:t>.</a:t>
            </a:r>
          </a:p>
        </p:txBody>
      </p:sp>
      <p:pic>
        <p:nvPicPr>
          <p:cNvPr id="9011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518710" y="169223"/>
            <a:ext cx="550460" cy="418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3318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animEffect transition="in" filter="fade">
                                      <p:cBhvr>
                                        <p:cTn id="7" dur="500"/>
                                        <p:tgtEl>
                                          <p:spTgt spid="901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0117"/>
                                        </p:tgtEl>
                                        <p:attrNameLst>
                                          <p:attrName>style.visibility</p:attrName>
                                        </p:attrNameLst>
                                      </p:cBhvr>
                                      <p:to>
                                        <p:strVal val="visible"/>
                                      </p:to>
                                    </p:set>
                                    <p:animEffect transition="in" filter="fade">
                                      <p:cBhvr>
                                        <p:cTn id="12" dur="500"/>
                                        <p:tgtEl>
                                          <p:spTgt spid="90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P spid="901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5"/>
          <p:cNvSpPr>
            <a:spLocks noChangeArrowheads="1"/>
          </p:cNvSpPr>
          <p:nvPr/>
        </p:nvSpPr>
        <p:spPr bwMode="auto">
          <a:xfrm>
            <a:off x="387943" y="1008017"/>
            <a:ext cx="6767512" cy="537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400"/>
              </a:spcBef>
              <a:spcAft>
                <a:spcPts val="400"/>
              </a:spcAft>
              <a:buClr>
                <a:srgbClr val="FF0000"/>
              </a:buClr>
              <a:buFont typeface="Wingdings" panose="05000000000000000000" pitchFamily="2" charset="2"/>
              <a:buChar char="ü"/>
            </a:pP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nội</a:t>
            </a:r>
            <a:r>
              <a:rPr lang="en-US" altLang="en-US" sz="2200" b="1" dirty="0">
                <a:cs typeface="Times New Roman" panose="02020603050405020304" pitchFamily="18" charset="0"/>
              </a:rPr>
              <a:t> dung TĐG </a:t>
            </a:r>
            <a:r>
              <a:rPr lang="en-US" altLang="en-US" sz="2200" b="1" dirty="0" err="1">
                <a:cs typeface="Times New Roman" panose="02020603050405020304" pitchFamily="18" charset="0"/>
              </a:rPr>
              <a:t>chất</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lượng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bao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gồm</a:t>
            </a:r>
            <a:r>
              <a:rPr lang="en-US" altLang="en-US" sz="2200" b="1" dirty="0">
                <a:cs typeface="Times New Roman" panose="02020603050405020304" pitchFamily="18" charset="0"/>
              </a:rPr>
              <a:t>:</a:t>
            </a:r>
          </a:p>
        </p:txBody>
      </p:sp>
      <p:sp>
        <p:nvSpPr>
          <p:cNvPr id="91141" name="Rectangle 9"/>
          <p:cNvSpPr>
            <a:spLocks noChangeArrowheads="1"/>
          </p:cNvSpPr>
          <p:nvPr/>
        </p:nvSpPr>
        <p:spPr bwMode="auto">
          <a:xfrm>
            <a:off x="925846" y="1753310"/>
            <a:ext cx="11022011" cy="484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2425" indent="-352425">
              <a:spcBef>
                <a:spcPct val="20000"/>
              </a:spcBef>
              <a:buClr>
                <a:schemeClr val="hlink"/>
              </a:buClr>
              <a:buFont typeface="Wingdings" panose="05000000000000000000" pitchFamily="2" charset="2"/>
              <a:buChar char="v"/>
              <a:tabLst>
                <a:tab pos="53975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53975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539750" algn="l"/>
              </a:tabLst>
              <a:defRPr sz="2400">
                <a:solidFill>
                  <a:schemeClr val="tx1"/>
                </a:solidFill>
                <a:latin typeface="Arial" panose="020B0604020202020204" pitchFamily="34" charset="0"/>
              </a:defRPr>
            </a:lvl3pPr>
            <a:lvl4pPr marL="1600200" indent="-228600">
              <a:spcBef>
                <a:spcPct val="20000"/>
              </a:spcBef>
              <a:buChar char="–"/>
              <a:tabLst>
                <a:tab pos="539750" algn="l"/>
              </a:tabLst>
              <a:defRPr sz="2000">
                <a:solidFill>
                  <a:schemeClr val="tx1"/>
                </a:solidFill>
                <a:latin typeface="Arial" panose="020B0604020202020204" pitchFamily="34" charset="0"/>
              </a:defRPr>
            </a:lvl4pPr>
            <a:lvl5pPr marL="2057400" indent="-228600">
              <a:spcBef>
                <a:spcPct val="20000"/>
              </a:spcBef>
              <a:buChar char="»"/>
              <a:tabLst>
                <a:tab pos="539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9pPr>
          </a:lstStyle>
          <a:p>
            <a:pPr algn="just">
              <a:lnSpc>
                <a:spcPct val="150000"/>
              </a:lnSpc>
              <a:spcBef>
                <a:spcPts val="1200"/>
              </a:spcBef>
              <a:spcAft>
                <a:spcPts val="600"/>
              </a:spcAft>
              <a:buClrTx/>
              <a:buFont typeface="Wingdings" panose="05000000000000000000" pitchFamily="2" charset="2"/>
              <a:buChar char="q"/>
            </a:pPr>
            <a:r>
              <a:rPr lang="en-US" altLang="en-US" sz="2200" b="1" dirty="0" err="1">
                <a:solidFill>
                  <a:schemeClr val="tx2"/>
                </a:solidFill>
                <a:cs typeface="Times New Roman" panose="02020603050405020304" pitchFamily="18" charset="0"/>
              </a:rPr>
              <a:t>Lập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kế</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hoạch</a:t>
            </a:r>
            <a:r>
              <a:rPr lang="en-US" altLang="en-US" sz="2200" b="1" dirty="0">
                <a:solidFill>
                  <a:schemeClr val="tx2"/>
                </a:solidFill>
                <a:cs typeface="Times New Roman" panose="02020603050405020304" pitchFamily="18" charset="0"/>
              </a:rPr>
              <a:t> TĐG CL </a:t>
            </a:r>
            <a:r>
              <a:rPr lang="en-US" altLang="en-US" sz="2200" b="1" dirty="0" err="1">
                <a:solidFill>
                  <a:schemeClr val="tx2"/>
                </a:solidFill>
                <a:cs typeface="Times New Roman" panose="02020603050405020304" pitchFamily="18" charset="0"/>
              </a:rPr>
              <a:t>trình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người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đứng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đầu</a:t>
            </a:r>
            <a:r>
              <a:rPr lang="en-US" altLang="en-US" sz="2200" b="1" dirty="0">
                <a:solidFill>
                  <a:schemeClr val="tx2"/>
                </a:solidFill>
                <a:cs typeface="Times New Roman" panose="02020603050405020304" pitchFamily="18" charset="0"/>
              </a:rPr>
              <a:t> CS GDNN </a:t>
            </a:r>
            <a:r>
              <a:rPr lang="en-US" altLang="en-US" sz="2200" b="1" dirty="0" err="1">
                <a:solidFill>
                  <a:schemeClr val="tx2"/>
                </a:solidFill>
                <a:cs typeface="Times New Roman" panose="02020603050405020304" pitchFamily="18" charset="0"/>
              </a:rPr>
              <a:t>phê</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duyệt</a:t>
            </a:r>
            <a:r>
              <a:rPr lang="en-US" altLang="en-US" sz="2200" b="1" dirty="0">
                <a:solidFill>
                  <a:schemeClr val="tx2"/>
                </a:solidFill>
                <a:cs typeface="Times New Roman" panose="02020603050405020304" pitchFamily="18" charset="0"/>
              </a:rPr>
              <a:t>.</a:t>
            </a:r>
          </a:p>
          <a:p>
            <a:pPr algn="just">
              <a:lnSpc>
                <a:spcPct val="150000"/>
              </a:lnSpc>
              <a:spcBef>
                <a:spcPts val="1200"/>
              </a:spcBef>
              <a:spcAft>
                <a:spcPts val="600"/>
              </a:spcAft>
              <a:buClrTx/>
              <a:buFont typeface="Wingdings" panose="05000000000000000000" pitchFamily="2" charset="2"/>
              <a:buChar char="q"/>
            </a:pPr>
            <a:r>
              <a:rPr lang="en-US" altLang="en-US" sz="2200" b="1" dirty="0">
                <a:solidFill>
                  <a:schemeClr val="tx2"/>
                </a:solidFill>
                <a:cs typeface="Times New Roman" panose="02020603050405020304" pitchFamily="18" charset="0"/>
              </a:rPr>
              <a:t>Thu </a:t>
            </a:r>
            <a:r>
              <a:rPr lang="en-US" altLang="en-US" sz="2200" b="1" dirty="0" err="1">
                <a:solidFill>
                  <a:schemeClr val="tx2"/>
                </a:solidFill>
                <a:cs typeface="Times New Roman" panose="02020603050405020304" pitchFamily="18" charset="0"/>
              </a:rPr>
              <a:t>thập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phân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tích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xử</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lý</a:t>
            </a:r>
            <a:r>
              <a:rPr lang="en-US" altLang="en-US" sz="2200" b="1" dirty="0">
                <a:solidFill>
                  <a:schemeClr val="tx2"/>
                </a:solidFill>
                <a:cs typeface="Times New Roman" panose="02020603050405020304" pitchFamily="18" charset="0"/>
              </a:rPr>
              <a:t> TT, MC, </a:t>
            </a:r>
            <a:r>
              <a:rPr lang="en-US" altLang="en-US" sz="2200" b="1" dirty="0" err="1">
                <a:solidFill>
                  <a:schemeClr val="tx2"/>
                </a:solidFill>
                <a:cs typeface="Times New Roman" panose="02020603050405020304" pitchFamily="18" charset="0"/>
              </a:rPr>
              <a:t>đánh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giá</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mức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độ</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đạt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được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theo</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quy</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định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tiêu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chí</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tiêu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chuẩn</a:t>
            </a:r>
            <a:r>
              <a:rPr lang="en-US" altLang="en-US" sz="2200" b="1" dirty="0">
                <a:solidFill>
                  <a:schemeClr val="tx2"/>
                </a:solidFill>
                <a:cs typeface="Times New Roman" panose="02020603050405020304" pitchFamily="18" charset="0"/>
              </a:rPr>
              <a:t> KĐCL GDNN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hướng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dẫn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có</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liên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quan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TC GDNN.</a:t>
            </a:r>
          </a:p>
          <a:p>
            <a:pPr algn="just">
              <a:lnSpc>
                <a:spcPct val="150000"/>
              </a:lnSpc>
              <a:spcBef>
                <a:spcPts val="1200"/>
              </a:spcBef>
              <a:spcAft>
                <a:spcPts val="600"/>
              </a:spcAft>
              <a:buClrTx/>
              <a:buFont typeface="Wingdings" panose="05000000000000000000" pitchFamily="2" charset="2"/>
              <a:buChar char="q"/>
            </a:pPr>
            <a:r>
              <a:rPr lang="en-US" altLang="en-US" sz="2200" b="1" dirty="0" err="1">
                <a:solidFill>
                  <a:schemeClr val="tx2"/>
                </a:solidFill>
                <a:cs typeface="Times New Roman" panose="02020603050405020304" pitchFamily="18" charset="0"/>
              </a:rPr>
              <a:t>Tổng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hợp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viết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báo</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cáo</a:t>
            </a:r>
            <a:r>
              <a:rPr lang="en-US" altLang="en-US" sz="2200" b="1" dirty="0">
                <a:solidFill>
                  <a:schemeClr val="tx2"/>
                </a:solidFill>
                <a:cs typeface="Times New Roman" panose="02020603050405020304" pitchFamily="18" charset="0"/>
              </a:rPr>
              <a:t> TĐG CL </a:t>
            </a:r>
            <a:r>
              <a:rPr lang="en-US" altLang="en-US" sz="2200" b="1" dirty="0" err="1">
                <a:solidFill>
                  <a:schemeClr val="tx2"/>
                </a:solidFill>
                <a:cs typeface="Times New Roman" panose="02020603050405020304" pitchFamily="18" charset="0"/>
              </a:rPr>
              <a:t>theo</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mẫu</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quy</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định</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tại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Thông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tư</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số</a:t>
            </a:r>
            <a:r>
              <a:rPr lang="en-US" altLang="en-US" sz="2200" b="1" dirty="0">
                <a:solidFill>
                  <a:schemeClr val="tx2"/>
                </a:solidFill>
                <a:cs typeface="Times New Roman" panose="02020603050405020304" pitchFamily="18" charset="0"/>
              </a:rPr>
              <a:t> 28/2017/TT-BLĐTBXH </a:t>
            </a:r>
            <a:r>
              <a:rPr lang="en-US" altLang="en-US" sz="2200" b="1" dirty="0" err="1">
                <a:solidFill>
                  <a:schemeClr val="tx2"/>
                </a:solidFill>
                <a:cs typeface="Times New Roman" panose="02020603050405020304" pitchFamily="18" charset="0"/>
              </a:rPr>
              <a:t>ngày</a:t>
            </a:r>
            <a:r>
              <a:rPr lang="en-US" altLang="en-US" sz="2200" b="1" dirty="0">
                <a:solidFill>
                  <a:schemeClr val="tx2"/>
                </a:solidFill>
                <a:cs typeface="Times New Roman" panose="02020603050405020304" pitchFamily="18" charset="0"/>
              </a:rPr>
              <a:t> 15/12/2017 </a:t>
            </a:r>
            <a:r>
              <a:rPr lang="en-US" altLang="en-US" sz="2200" b="1" dirty="0" err="1">
                <a:solidFill>
                  <a:schemeClr val="tx2"/>
                </a:solidFill>
                <a:cs typeface="Times New Roman" panose="02020603050405020304" pitchFamily="18" charset="0"/>
              </a:rPr>
              <a:t>của</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Bộ</a:t>
            </a:r>
            <a:r>
              <a:rPr lang="en-US" altLang="en-US" sz="2200" b="1" dirty="0">
                <a:solidFill>
                  <a:schemeClr val="tx2"/>
                </a:solidFill>
                <a:cs typeface="Times New Roman" panose="02020603050405020304" pitchFamily="18" charset="0"/>
              </a:rPr>
              <a:t> LĐTBXH</a:t>
            </a:r>
          </a:p>
          <a:p>
            <a:pPr algn="just">
              <a:lnSpc>
                <a:spcPct val="150000"/>
              </a:lnSpc>
              <a:spcBef>
                <a:spcPts val="1200"/>
              </a:spcBef>
              <a:spcAft>
                <a:spcPts val="600"/>
              </a:spcAft>
              <a:buClrTx/>
              <a:buFont typeface="Wingdings" panose="05000000000000000000" pitchFamily="2" charset="2"/>
              <a:buChar char="q"/>
            </a:pPr>
            <a:r>
              <a:rPr lang="en-US" altLang="en-US" sz="2200" b="1" dirty="0" err="1">
                <a:solidFill>
                  <a:schemeClr val="tx2"/>
                </a:solidFill>
                <a:cs typeface="Times New Roman" panose="02020603050405020304" pitchFamily="18" charset="0"/>
              </a:rPr>
              <a:t>Lấy</a:t>
            </a:r>
            <a:r>
              <a:rPr lang="en-US" altLang="en-US" sz="2200" b="1" dirty="0">
                <a:solidFill>
                  <a:schemeClr val="tx2"/>
                </a:solidFill>
                <a:cs typeface="Times New Roman" panose="02020603050405020304" pitchFamily="18" charset="0"/>
              </a:rPr>
              <a:t> ý </a:t>
            </a:r>
            <a:r>
              <a:rPr lang="en-US" altLang="en-US" sz="2200" b="1" dirty="0" err="1">
                <a:solidFill>
                  <a:schemeClr val="tx2"/>
                </a:solidFill>
                <a:cs typeface="Times New Roman" panose="02020603050405020304" pitchFamily="18" charset="0"/>
              </a:rPr>
              <a:t>kiến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các</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đơn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vị</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liên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quan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thuộc</a:t>
            </a:r>
            <a:r>
              <a:rPr lang="en-US" altLang="en-US" sz="2200" b="1" dirty="0">
                <a:solidFill>
                  <a:schemeClr val="tx2"/>
                </a:solidFill>
                <a:cs typeface="Times New Roman" panose="02020603050405020304" pitchFamily="18" charset="0"/>
              </a:rPr>
              <a:t> CS GDNN, </a:t>
            </a:r>
            <a:r>
              <a:rPr lang="en-US" altLang="en-US" sz="2200" b="1" dirty="0" err="1">
                <a:solidFill>
                  <a:schemeClr val="tx2"/>
                </a:solidFill>
                <a:cs typeface="Times New Roman" panose="02020603050405020304" pitchFamily="18" charset="0"/>
              </a:rPr>
              <a:t>tổng</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hợp</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và</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hoàn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thiện</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báo</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cáo</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gửi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Hội</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đồng</a:t>
            </a:r>
            <a:r>
              <a:rPr lang="en-US" altLang="en-US" sz="2200" b="1" dirty="0">
                <a:solidFill>
                  <a:schemeClr val="tx2"/>
                </a:solidFill>
                <a:cs typeface="Times New Roman" panose="02020603050405020304" pitchFamily="18" charset="0"/>
              </a:rPr>
              <a:t> TĐG </a:t>
            </a:r>
            <a:r>
              <a:rPr lang="en-US" altLang="en-US" sz="2200" b="1" dirty="0" err="1">
                <a:solidFill>
                  <a:schemeClr val="tx2"/>
                </a:solidFill>
                <a:cs typeface="Times New Roman" panose="02020603050405020304" pitchFamily="18" charset="0"/>
              </a:rPr>
              <a:t>chất</a:t>
            </a:r>
            <a:r>
              <a:rPr lang="en-US" altLang="en-US" sz="2200" b="1" dirty="0">
                <a:solidFill>
                  <a:schemeClr val="tx2"/>
                </a:solidFill>
                <a:cs typeface="Times New Roman" panose="02020603050405020304" pitchFamily="18" charset="0"/>
              </a:rPr>
              <a:t> </a:t>
            </a:r>
            <a:r>
              <a:rPr lang="en-US" altLang="en-US" sz="2200" b="1" dirty="0" err="1">
                <a:solidFill>
                  <a:schemeClr val="tx2"/>
                </a:solidFill>
                <a:cs typeface="Times New Roman" panose="02020603050405020304" pitchFamily="18" charset="0"/>
              </a:rPr>
              <a:t>lượng</a:t>
            </a:r>
            <a:r>
              <a:rPr lang="en-US" altLang="en-US" sz="2200" b="1" dirty="0">
                <a:solidFill>
                  <a:schemeClr val="tx2"/>
                </a:solidFill>
                <a:cs typeface="Times New Roman" panose="02020603050405020304" pitchFamily="18" charset="0"/>
              </a:rPr>
              <a:t>.</a:t>
            </a:r>
          </a:p>
        </p:txBody>
      </p:sp>
      <p:pic>
        <p:nvPicPr>
          <p:cNvPr id="9114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23625" y="101600"/>
            <a:ext cx="84137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0"/>
          <p:cNvSpPr>
            <a:spLocks noChangeArrowheads="1"/>
          </p:cNvSpPr>
          <p:nvPr/>
        </p:nvSpPr>
        <p:spPr bwMode="auto">
          <a:xfrm>
            <a:off x="1828800" y="201635"/>
            <a:ext cx="8525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2. THỰC HIỆN TỰ ĐÁNH GIÁ CHẤT LƯỢNG (</a:t>
            </a:r>
            <a:r>
              <a:rPr lang="en-US" altLang="en-US" sz="2800" b="1" dirty="0" err="1" smtClean="0">
                <a:solidFill>
                  <a:srgbClr val="0000FF"/>
                </a:solidFill>
                <a:latin typeface="Arial" panose="020B0604020202020204" pitchFamily="34" charset="0"/>
                <a:cs typeface="Times New Roman" panose="02020603050405020304" pitchFamily="18" charset="0"/>
              </a:rPr>
              <a:t>tt</a:t>
            </a:r>
            <a:r>
              <a:rPr lang="en-US" altLang="en-US" sz="2800" b="1" dirty="0" smtClean="0">
                <a:solidFill>
                  <a:srgbClr val="0000FF"/>
                </a:solidFill>
                <a:latin typeface="Arial" panose="020B0604020202020204" pitchFamily="34" charset="0"/>
                <a:cs typeface="Times New Roman" panose="02020603050405020304" pitchFamily="18" charset="0"/>
              </a:rPr>
              <a:t>)</a:t>
            </a:r>
            <a:endParaRPr lang="en-US" altLang="en-US" sz="2800" b="1" dirty="0">
              <a:solidFill>
                <a:srgbClr val="0000FF"/>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6192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1138"/>
                                        </p:tgtEl>
                                        <p:attrNameLst>
                                          <p:attrName>style.visibility</p:attrName>
                                        </p:attrNameLst>
                                      </p:cBhvr>
                                      <p:to>
                                        <p:strVal val="visible"/>
                                      </p:to>
                                    </p:set>
                                    <p:animEffect transition="in" filter="fade">
                                      <p:cBhvr>
                                        <p:cTn id="7" dur="500"/>
                                        <p:tgtEl>
                                          <p:spTgt spid="911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1141"/>
                                        </p:tgtEl>
                                        <p:attrNameLst>
                                          <p:attrName>style.visibility</p:attrName>
                                        </p:attrNameLst>
                                      </p:cBhvr>
                                      <p:to>
                                        <p:strVal val="visible"/>
                                      </p:to>
                                    </p:set>
                                    <p:animEffect transition="in" filter="fade">
                                      <p:cBhvr>
                                        <p:cTn id="12" dur="500"/>
                                        <p:tgtEl>
                                          <p:spTgt spid="91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P spid="9114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7"/>
          <p:cNvSpPr>
            <a:spLocks noChangeArrowheads="1"/>
          </p:cNvSpPr>
          <p:nvPr/>
        </p:nvSpPr>
        <p:spPr bwMode="auto">
          <a:xfrm>
            <a:off x="696036" y="813274"/>
            <a:ext cx="112730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3. THÔNG QUA VÀ PHÊ DUYỆT BC TỰ ĐÁNH GIÁ CHẤT LƯỢNG: </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92164" name="Rectangle 8"/>
          <p:cNvSpPr>
            <a:spLocks noChangeArrowheads="1"/>
          </p:cNvSpPr>
          <p:nvPr/>
        </p:nvSpPr>
        <p:spPr bwMode="auto">
          <a:xfrm>
            <a:off x="1404204" y="2545854"/>
            <a:ext cx="10100858"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2425" indent="-352425">
              <a:spcBef>
                <a:spcPct val="20000"/>
              </a:spcBef>
              <a:buClr>
                <a:schemeClr val="hlink"/>
              </a:buClr>
              <a:buFont typeface="Wingdings" panose="05000000000000000000" pitchFamily="2" charset="2"/>
              <a:buChar char="v"/>
              <a:tabLst>
                <a:tab pos="539750"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539750"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539750" algn="l"/>
              </a:tabLst>
              <a:defRPr sz="2400">
                <a:solidFill>
                  <a:schemeClr val="tx1"/>
                </a:solidFill>
                <a:latin typeface="Arial" panose="020B0604020202020204" pitchFamily="34" charset="0"/>
              </a:defRPr>
            </a:lvl3pPr>
            <a:lvl4pPr marL="1600200" indent="-228600">
              <a:spcBef>
                <a:spcPct val="20000"/>
              </a:spcBef>
              <a:buChar char="–"/>
              <a:tabLst>
                <a:tab pos="539750" algn="l"/>
              </a:tabLst>
              <a:defRPr sz="2000">
                <a:solidFill>
                  <a:schemeClr val="tx1"/>
                </a:solidFill>
                <a:latin typeface="Arial" panose="020B0604020202020204" pitchFamily="34" charset="0"/>
              </a:defRPr>
            </a:lvl4pPr>
            <a:lvl5pPr marL="2057400" indent="-228600">
              <a:spcBef>
                <a:spcPct val="20000"/>
              </a:spcBef>
              <a:buChar char="»"/>
              <a:tabLst>
                <a:tab pos="53975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539750" algn="l"/>
              </a:tabLst>
              <a:defRPr sz="2000">
                <a:solidFill>
                  <a:schemeClr val="tx1"/>
                </a:solidFill>
                <a:latin typeface="Arial" panose="020B0604020202020204" pitchFamily="34" charset="0"/>
              </a:defRPr>
            </a:lvl9pPr>
          </a:lstStyle>
          <a:p>
            <a:pPr algn="just">
              <a:lnSpc>
                <a:spcPct val="150000"/>
              </a:lnSpc>
              <a:spcBef>
                <a:spcPts val="1200"/>
              </a:spcBef>
              <a:spcAft>
                <a:spcPts val="1200"/>
              </a:spcAft>
              <a:buClr>
                <a:srgbClr val="FF0000"/>
              </a:buClr>
              <a:buFont typeface="Wingdings" panose="05000000000000000000" pitchFamily="2" charset="2"/>
              <a:buChar char="ü"/>
            </a:pPr>
            <a:r>
              <a:rPr lang="en-US" altLang="en-US" sz="2400" b="1" dirty="0" err="1">
                <a:cs typeface="Times New Roman" panose="02020603050405020304" pitchFamily="18" charset="0"/>
              </a:rPr>
              <a:t>Hội</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đồng</a:t>
            </a:r>
            <a:r>
              <a:rPr lang="en-US" altLang="en-US" sz="2400" b="1" dirty="0">
                <a:cs typeface="Times New Roman" panose="02020603050405020304" pitchFamily="18" charset="0"/>
              </a:rPr>
              <a:t> TĐG CL </a:t>
            </a:r>
            <a:r>
              <a:rPr lang="en-US" altLang="en-US" sz="2400" b="1" dirty="0" err="1">
                <a:cs typeface="Times New Roman" panose="02020603050405020304" pitchFamily="18" charset="0"/>
              </a:rPr>
              <a:t>tiến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hành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nghiên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cứu</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họp</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thông</a:t>
            </a:r>
            <a:r>
              <a:rPr lang="en-US" altLang="en-US" sz="2400" b="1" dirty="0">
                <a:cs typeface="Times New Roman" panose="02020603050405020304" pitchFamily="18" charset="0"/>
              </a:rPr>
              <a:t> qua BC </a:t>
            </a:r>
            <a:r>
              <a:rPr lang="en-US" altLang="en-US" sz="2400" b="1" dirty="0" err="1">
                <a:cs typeface="Times New Roman" panose="02020603050405020304" pitchFamily="18" charset="0"/>
              </a:rPr>
              <a:t>tự</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đánh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giá</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chất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lượng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Nội</a:t>
            </a:r>
            <a:r>
              <a:rPr lang="en-US" altLang="en-US" sz="2400" b="1" dirty="0">
                <a:cs typeface="Times New Roman" panose="02020603050405020304" pitchFamily="18" charset="0"/>
              </a:rPr>
              <a:t> dung BC </a:t>
            </a:r>
            <a:r>
              <a:rPr lang="en-US" altLang="en-US" sz="2400" b="1" dirty="0" err="1">
                <a:cs typeface="Times New Roman" panose="02020603050405020304" pitchFamily="18" charset="0"/>
              </a:rPr>
              <a:t>tự</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đánh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giá</a:t>
            </a:r>
            <a:r>
              <a:rPr lang="en-US" altLang="en-US" sz="2400" b="1" dirty="0">
                <a:cs typeface="Times New Roman" panose="02020603050405020304" pitchFamily="18" charset="0"/>
              </a:rPr>
              <a:t> CL </a:t>
            </a:r>
            <a:r>
              <a:rPr lang="en-US" altLang="en-US" sz="2400" b="1" dirty="0" err="1">
                <a:cs typeface="Times New Roman" panose="02020603050405020304" pitchFamily="18" charset="0"/>
              </a:rPr>
              <a:t>phải</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được</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ít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nhất</a:t>
            </a:r>
            <a:r>
              <a:rPr lang="en-US" altLang="en-US" sz="2400" b="1" dirty="0">
                <a:cs typeface="Times New Roman" panose="02020603050405020304" pitchFamily="18" charset="0"/>
              </a:rPr>
              <a:t> 2/3 </a:t>
            </a:r>
            <a:r>
              <a:rPr lang="en-US" altLang="en-US" sz="2400" b="1" dirty="0" err="1">
                <a:cs typeface="Times New Roman" panose="02020603050405020304" pitchFamily="18" charset="0"/>
              </a:rPr>
              <a:t>thành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viên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Hội</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đồng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nhất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trí</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thông</a:t>
            </a:r>
            <a:r>
              <a:rPr lang="en-US" altLang="en-US" sz="2400" b="1" dirty="0">
                <a:cs typeface="Times New Roman" panose="02020603050405020304" pitchFamily="18" charset="0"/>
              </a:rPr>
              <a:t> qua;</a:t>
            </a:r>
          </a:p>
          <a:p>
            <a:pPr algn="just">
              <a:lnSpc>
                <a:spcPct val="150000"/>
              </a:lnSpc>
              <a:spcBef>
                <a:spcPts val="1200"/>
              </a:spcBef>
              <a:spcAft>
                <a:spcPts val="1200"/>
              </a:spcAft>
              <a:buClr>
                <a:srgbClr val="FF0000"/>
              </a:buClr>
              <a:buFont typeface="Wingdings" panose="05000000000000000000" pitchFamily="2" charset="2"/>
              <a:buChar char="ü"/>
            </a:pPr>
            <a:r>
              <a:rPr lang="en-US" altLang="en-US" sz="2400" b="1" dirty="0" err="1">
                <a:cs typeface="Times New Roman" panose="02020603050405020304" pitchFamily="18" charset="0"/>
              </a:rPr>
              <a:t>Trên</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cơ</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sở</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kết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quả</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thông</a:t>
            </a:r>
            <a:r>
              <a:rPr lang="en-US" altLang="en-US" sz="2400" b="1" dirty="0">
                <a:cs typeface="Times New Roman" panose="02020603050405020304" pitchFamily="18" charset="0"/>
              </a:rPr>
              <a:t> qua </a:t>
            </a:r>
            <a:r>
              <a:rPr lang="en-US" altLang="en-US" sz="2400" b="1" dirty="0" err="1">
                <a:cs typeface="Times New Roman" panose="02020603050405020304" pitchFamily="18" charset="0"/>
              </a:rPr>
              <a:t>của</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Hội</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đồng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người</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đứng</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đầu</a:t>
            </a:r>
            <a:r>
              <a:rPr lang="en-US" altLang="en-US" sz="2400" b="1" dirty="0">
                <a:cs typeface="Times New Roman" panose="02020603050405020304" pitchFamily="18" charset="0"/>
              </a:rPr>
              <a:t> CS GDNN  </a:t>
            </a:r>
            <a:r>
              <a:rPr lang="en-US" altLang="en-US" sz="2400" b="1" dirty="0" err="1">
                <a:cs typeface="Times New Roman" panose="02020603050405020304" pitchFamily="18" charset="0"/>
              </a:rPr>
              <a:t>phê</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duyệt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báo</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cáo</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tự</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đánh</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giá</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chất</a:t>
            </a:r>
            <a:r>
              <a:rPr lang="en-US" altLang="en-US" sz="2400" b="1" dirty="0">
                <a:cs typeface="Times New Roman" panose="02020603050405020304" pitchFamily="18" charset="0"/>
              </a:rPr>
              <a:t> </a:t>
            </a:r>
            <a:r>
              <a:rPr lang="en-US" altLang="en-US" sz="2400" b="1" dirty="0" err="1">
                <a:cs typeface="Times New Roman" panose="02020603050405020304" pitchFamily="18" charset="0"/>
              </a:rPr>
              <a:t>lượng</a:t>
            </a:r>
            <a:r>
              <a:rPr lang="en-US" altLang="en-US" sz="2400" b="1" dirty="0">
                <a:cs typeface="Times New Roman" panose="02020603050405020304" pitchFamily="18" charset="0"/>
              </a:rPr>
              <a:t>.</a:t>
            </a:r>
          </a:p>
        </p:txBody>
      </p:sp>
      <p:pic>
        <p:nvPicPr>
          <p:cNvPr id="9216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77767" y="6255003"/>
            <a:ext cx="522145" cy="42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16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164"/>
                                        </p:tgtEl>
                                        <p:attrNameLst>
                                          <p:attrName>style.visibility</p:attrName>
                                        </p:attrNameLst>
                                      </p:cBhvr>
                                      <p:to>
                                        <p:strVal val="visible"/>
                                      </p:to>
                                    </p:set>
                                    <p:animEffect transition="in" filter="fade">
                                      <p:cBhvr>
                                        <p:cTn id="7" dur="500"/>
                                        <p:tgtEl>
                                          <p:spTgt spid="92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7"/>
          <p:cNvSpPr>
            <a:spLocks noChangeArrowheads="1"/>
          </p:cNvSpPr>
          <p:nvPr/>
        </p:nvSpPr>
        <p:spPr bwMode="auto">
          <a:xfrm>
            <a:off x="1460310" y="354962"/>
            <a:ext cx="1084087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581025" indent="-581025">
              <a:spcBef>
                <a:spcPts val="600"/>
              </a:spcBef>
              <a:spcAft>
                <a:spcPts val="600"/>
              </a:spcAft>
              <a:buFont typeface="Wingdings" panose="05000000000000000000" pitchFamily="2" charset="2"/>
              <a:buNone/>
            </a:pPr>
            <a:r>
              <a:rPr lang="en-US" altLang="en-US" sz="2800" b="1" dirty="0" smtClean="0">
                <a:solidFill>
                  <a:srgbClr val="0000FF"/>
                </a:solidFill>
                <a:latin typeface="Arial" panose="020B0604020202020204" pitchFamily="34" charset="0"/>
                <a:cs typeface="Times New Roman" panose="02020603050405020304" pitchFamily="18" charset="0"/>
              </a:rPr>
              <a:t>4. CÔNG BỐ BC TỰ ĐÁNH GIÁ CL VÀ GỬI CƠ QUAN CÓ THẨM QUYỀN:</a:t>
            </a:r>
            <a:endParaRPr lang="en-US" altLang="en-US" sz="2800" b="1" dirty="0">
              <a:solidFill>
                <a:srgbClr val="0000FF"/>
              </a:solidFill>
              <a:latin typeface="Arial" panose="020B0604020202020204" pitchFamily="34" charset="0"/>
              <a:cs typeface="Times New Roman" panose="02020603050405020304" pitchFamily="18" charset="0"/>
            </a:endParaRPr>
          </a:p>
        </p:txBody>
      </p:sp>
      <p:sp>
        <p:nvSpPr>
          <p:cNvPr id="93188" name="Rectangle 8"/>
          <p:cNvSpPr>
            <a:spLocks noChangeArrowheads="1"/>
          </p:cNvSpPr>
          <p:nvPr/>
        </p:nvSpPr>
        <p:spPr bwMode="auto">
          <a:xfrm>
            <a:off x="1124804" y="2033305"/>
            <a:ext cx="10434850" cy="243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ts val="1200"/>
              </a:spcBef>
              <a:spcAft>
                <a:spcPts val="1200"/>
              </a:spcAft>
              <a:buClr>
                <a:srgbClr val="FF0000"/>
              </a:buClr>
              <a:buFont typeface="Wingdings" panose="05000000000000000000" pitchFamily="2" charset="2"/>
              <a:buChar char="ü"/>
            </a:pPr>
            <a:r>
              <a:rPr lang="en-US" altLang="en-US" sz="2200" b="1" dirty="0" err="1">
                <a:cs typeface="Times New Roman" panose="02020603050405020304" pitchFamily="18" charset="0"/>
              </a:rPr>
              <a:t>Trong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thời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hạn</a:t>
            </a:r>
            <a:r>
              <a:rPr lang="en-US" altLang="en-US" sz="2200" b="1" dirty="0">
                <a:cs typeface="Times New Roman" panose="02020603050405020304" pitchFamily="18" charset="0"/>
              </a:rPr>
              <a:t> </a:t>
            </a:r>
            <a:r>
              <a:rPr lang="en-US" altLang="en-US" sz="2200" b="1" dirty="0">
                <a:solidFill>
                  <a:srgbClr val="0033CC"/>
                </a:solidFill>
                <a:cs typeface="Times New Roman" panose="02020603050405020304" pitchFamily="18" charset="0"/>
              </a:rPr>
              <a:t>10 </a:t>
            </a:r>
            <a:r>
              <a:rPr lang="en-US" altLang="en-US" sz="2200" b="1" dirty="0" err="1">
                <a:solidFill>
                  <a:srgbClr val="0033CC"/>
                </a:solidFill>
                <a:cs typeface="Times New Roman" panose="02020603050405020304" pitchFamily="18" charset="0"/>
              </a:rPr>
              <a:t>ngày</a:t>
            </a:r>
            <a:r>
              <a:rPr lang="en-US" altLang="en-US" sz="2200" b="1" dirty="0">
                <a:solidFill>
                  <a:srgbClr val="0033CC"/>
                </a:solidFill>
                <a:cs typeface="Times New Roman" panose="02020603050405020304" pitchFamily="18" charset="0"/>
              </a:rPr>
              <a:t> </a:t>
            </a:r>
            <a:r>
              <a:rPr lang="en-US" altLang="en-US" sz="2200" b="1" dirty="0" err="1">
                <a:cs typeface="Times New Roman" panose="02020603050405020304" pitchFamily="18" charset="0"/>
              </a:rPr>
              <a:t>làm</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việc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kể</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từ</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khi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cáo</a:t>
            </a:r>
            <a:r>
              <a:rPr lang="en-US" altLang="en-US" sz="2200" b="1" dirty="0">
                <a:cs typeface="Times New Roman" panose="02020603050405020304" pitchFamily="18" charset="0"/>
              </a:rPr>
              <a:t> TĐG CL </a:t>
            </a:r>
            <a:r>
              <a:rPr lang="en-US" altLang="en-US" sz="2200" b="1" dirty="0" err="1">
                <a:cs typeface="Times New Roman" panose="02020603050405020304" pitchFamily="18" charset="0"/>
              </a:rPr>
              <a:t>được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phê</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duyệt</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người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đứng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đầu</a:t>
            </a:r>
            <a:r>
              <a:rPr lang="en-US" altLang="en-US" sz="2200" b="1" dirty="0">
                <a:cs typeface="Times New Roman" panose="02020603050405020304" pitchFamily="18" charset="0"/>
              </a:rPr>
              <a:t> CS GDNN </a:t>
            </a:r>
            <a:r>
              <a:rPr lang="en-US" altLang="en-US" sz="2200" b="1" dirty="0" err="1">
                <a:cs typeface="Times New Roman" panose="02020603050405020304" pitchFamily="18" charset="0"/>
              </a:rPr>
              <a:t>triệu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tập</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cuộc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họp</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công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bố</a:t>
            </a:r>
            <a:r>
              <a:rPr lang="en-US" altLang="en-US" sz="2200" b="1" dirty="0">
                <a:cs typeface="Times New Roman" panose="02020603050405020304" pitchFamily="18" charset="0"/>
              </a:rPr>
              <a:t> BC TĐG CL </a:t>
            </a:r>
            <a:r>
              <a:rPr lang="en-US" altLang="en-US" sz="2200" b="1" dirty="0" err="1">
                <a:cs typeface="Times New Roman" panose="02020603050405020304" pitchFamily="18" charset="0"/>
              </a:rPr>
              <a:t>trong</a:t>
            </a:r>
            <a:r>
              <a:rPr lang="en-US" altLang="en-US" sz="2200" b="1" dirty="0">
                <a:cs typeface="Times New Roman" panose="02020603050405020304" pitchFamily="18" charset="0"/>
              </a:rPr>
              <a:t> CS GDNN. </a:t>
            </a:r>
          </a:p>
          <a:p>
            <a:pPr algn="just">
              <a:spcBef>
                <a:spcPts val="1200"/>
              </a:spcBef>
              <a:spcAft>
                <a:spcPts val="1200"/>
              </a:spcAft>
              <a:buClr>
                <a:srgbClr val="FF0000"/>
              </a:buClr>
              <a:buFont typeface="Wingdings" panose="05000000000000000000" pitchFamily="2" charset="2"/>
              <a:buChar char="ü"/>
            </a:pPr>
            <a:r>
              <a:rPr lang="en-US" altLang="en-US" sz="2200" b="1" dirty="0" err="1">
                <a:solidFill>
                  <a:srgbClr val="0033CC"/>
                </a:solidFill>
                <a:cs typeface="Times New Roman" panose="02020603050405020304" pitchFamily="18" charset="0"/>
              </a:rPr>
              <a:t>Thành</a:t>
            </a:r>
            <a:r>
              <a:rPr lang="en-US" altLang="en-US" sz="2200" b="1" dirty="0">
                <a:solidFill>
                  <a:srgbClr val="0033CC"/>
                </a:solidFill>
                <a:cs typeface="Times New Roman" panose="02020603050405020304" pitchFamily="18" charset="0"/>
              </a:rPr>
              <a:t> </a:t>
            </a:r>
            <a:r>
              <a:rPr lang="en-US" altLang="en-US" sz="2200" b="1" dirty="0" err="1">
                <a:solidFill>
                  <a:srgbClr val="0033CC"/>
                </a:solidFill>
                <a:cs typeface="Times New Roman" panose="02020603050405020304" pitchFamily="18" charset="0"/>
              </a:rPr>
              <a:t>phần</a:t>
            </a:r>
            <a:r>
              <a:rPr lang="en-US" altLang="en-US" sz="2200" b="1" dirty="0">
                <a:solidFill>
                  <a:srgbClr val="0033CC"/>
                </a:solidFill>
                <a:cs typeface="Times New Roman" panose="02020603050405020304" pitchFamily="18" charset="0"/>
              </a:rPr>
              <a:t> </a:t>
            </a:r>
            <a:r>
              <a:rPr lang="en-US" altLang="en-US" sz="2200" b="1" dirty="0" err="1">
                <a:solidFill>
                  <a:srgbClr val="0033CC"/>
                </a:solidFill>
                <a:cs typeface="Times New Roman" panose="02020603050405020304" pitchFamily="18" charset="0"/>
              </a:rPr>
              <a:t>dự</a:t>
            </a:r>
            <a:r>
              <a:rPr lang="en-US" altLang="en-US" sz="2200" b="1" dirty="0">
                <a:solidFill>
                  <a:srgbClr val="0033CC"/>
                </a:solidFill>
                <a:cs typeface="Times New Roman" panose="02020603050405020304" pitchFamily="18" charset="0"/>
              </a:rPr>
              <a:t> </a:t>
            </a:r>
            <a:r>
              <a:rPr lang="en-US" altLang="en-US" sz="2200" b="1" dirty="0" err="1">
                <a:solidFill>
                  <a:srgbClr val="0033CC"/>
                </a:solidFill>
                <a:cs typeface="Times New Roman" panose="02020603050405020304" pitchFamily="18" charset="0"/>
              </a:rPr>
              <a:t>họp</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thành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viên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Hội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đồng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người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đứng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đầu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đơn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vị</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đại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diện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người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học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đại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diện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tổ</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chức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Đảng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đoàn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thể</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a:t>
            </a:r>
            <a:r>
              <a:rPr lang="en-US" altLang="en-US" sz="2200" b="1" dirty="0" smtClean="0">
                <a:cs typeface="Times New Roman" panose="02020603050405020304" pitchFamily="18" charset="0"/>
              </a:rPr>
              <a:t>CSGDNN.</a:t>
            </a:r>
            <a:endParaRPr lang="en-US" altLang="en-US" sz="2200" b="1" dirty="0">
              <a:cs typeface="Times New Roman" panose="02020603050405020304" pitchFamily="18" charset="0"/>
            </a:endParaRPr>
          </a:p>
        </p:txBody>
      </p:sp>
      <p:sp>
        <p:nvSpPr>
          <p:cNvPr id="93189" name="Rectangle 9"/>
          <p:cNvSpPr>
            <a:spLocks noChangeArrowheads="1"/>
          </p:cNvSpPr>
          <p:nvPr/>
        </p:nvSpPr>
        <p:spPr bwMode="auto">
          <a:xfrm>
            <a:off x="1124804" y="4461159"/>
            <a:ext cx="1043485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ts val="1200"/>
              </a:spcBef>
              <a:spcAft>
                <a:spcPts val="1200"/>
              </a:spcAft>
              <a:buClr>
                <a:srgbClr val="FF0000"/>
              </a:buClr>
              <a:buFont typeface="Wingdings" panose="05000000000000000000" pitchFamily="2" charset="2"/>
              <a:buChar char="ü"/>
            </a:pPr>
            <a:r>
              <a:rPr lang="en-US" altLang="en-US" sz="2200" b="1" dirty="0" err="1">
                <a:solidFill>
                  <a:srgbClr val="0033CC"/>
                </a:solidFill>
                <a:cs typeface="Times New Roman" panose="02020603050405020304" pitchFamily="18" charset="0"/>
              </a:rPr>
              <a:t>Trước</a:t>
            </a:r>
            <a:r>
              <a:rPr lang="en-US" altLang="en-US" sz="2200" b="1" dirty="0">
                <a:solidFill>
                  <a:srgbClr val="0033CC"/>
                </a:solidFill>
                <a:cs typeface="Times New Roman" panose="02020603050405020304" pitchFamily="18" charset="0"/>
              </a:rPr>
              <a:t> </a:t>
            </a:r>
            <a:r>
              <a:rPr lang="en-US" altLang="en-US" sz="2200" b="1" dirty="0" err="1">
                <a:solidFill>
                  <a:srgbClr val="0033CC"/>
                </a:solidFill>
                <a:cs typeface="Times New Roman" panose="02020603050405020304" pitchFamily="18" charset="0"/>
              </a:rPr>
              <a:t>ngày</a:t>
            </a:r>
            <a:r>
              <a:rPr lang="en-US" altLang="en-US" sz="2200" b="1" dirty="0">
                <a:solidFill>
                  <a:srgbClr val="0033CC"/>
                </a:solidFill>
                <a:cs typeface="Times New Roman" panose="02020603050405020304" pitchFamily="18" charset="0"/>
              </a:rPr>
              <a:t> 25 </a:t>
            </a:r>
            <a:r>
              <a:rPr lang="en-US" altLang="en-US" sz="2200" b="1" dirty="0" err="1">
                <a:solidFill>
                  <a:srgbClr val="0033CC"/>
                </a:solidFill>
                <a:cs typeface="Times New Roman" panose="02020603050405020304" pitchFamily="18" charset="0"/>
              </a:rPr>
              <a:t>tháng</a:t>
            </a:r>
            <a:r>
              <a:rPr lang="en-US" altLang="en-US" sz="2200" b="1" dirty="0">
                <a:solidFill>
                  <a:srgbClr val="0033CC"/>
                </a:solidFill>
                <a:cs typeface="Times New Roman" panose="02020603050405020304" pitchFamily="18" charset="0"/>
              </a:rPr>
              <a:t> 12 </a:t>
            </a:r>
            <a:r>
              <a:rPr lang="en-US" altLang="en-US" sz="2200" b="1" dirty="0" err="1">
                <a:solidFill>
                  <a:srgbClr val="0033CC"/>
                </a:solidFill>
                <a:cs typeface="Times New Roman" panose="02020603050405020304" pitchFamily="18" charset="0"/>
              </a:rPr>
              <a:t>hàng</a:t>
            </a:r>
            <a:r>
              <a:rPr lang="en-US" altLang="en-US" sz="2200" b="1" dirty="0">
                <a:solidFill>
                  <a:srgbClr val="0033CC"/>
                </a:solidFill>
                <a:cs typeface="Times New Roman" panose="02020603050405020304" pitchFamily="18" charset="0"/>
              </a:rPr>
              <a:t> </a:t>
            </a:r>
            <a:r>
              <a:rPr lang="en-US" altLang="en-US" sz="2200" b="1" dirty="0" err="1">
                <a:solidFill>
                  <a:srgbClr val="0033CC"/>
                </a:solidFill>
                <a:cs typeface="Times New Roman" panose="02020603050405020304" pitchFamily="18" charset="0"/>
              </a:rPr>
              <a:t>năm</a:t>
            </a:r>
            <a:r>
              <a:rPr lang="en-US" altLang="en-US" sz="2200" b="1" dirty="0">
                <a:cs typeface="Times New Roman" panose="02020603050405020304" pitchFamily="18" charset="0"/>
              </a:rPr>
              <a:t>, CS GDNN </a:t>
            </a:r>
            <a:r>
              <a:rPr lang="en-US" altLang="en-US" sz="2200" b="1" dirty="0" err="1">
                <a:cs typeface="Times New Roman" panose="02020603050405020304" pitchFamily="18" charset="0"/>
              </a:rPr>
              <a:t>báo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cáo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kết</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quả</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thực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hiện</a:t>
            </a:r>
            <a:r>
              <a:rPr lang="en-US" altLang="en-US" sz="2200" b="1" dirty="0">
                <a:cs typeface="Times New Roman" panose="02020603050405020304" pitchFamily="18" charset="0"/>
              </a:rPr>
              <a:t> TĐG CL </a:t>
            </a:r>
            <a:r>
              <a:rPr lang="en-US" altLang="en-US" sz="2200" b="1" dirty="0" err="1">
                <a:cs typeface="Times New Roman" panose="02020603050405020304" pitchFamily="18" charset="0"/>
              </a:rPr>
              <a:t>cho</a:t>
            </a:r>
            <a:r>
              <a:rPr lang="en-US" altLang="en-US" sz="2200" b="1" dirty="0">
                <a:cs typeface="Times New Roman" panose="02020603050405020304" pitchFamily="18" charset="0"/>
              </a:rPr>
              <a:t> CQQL </a:t>
            </a:r>
            <a:r>
              <a:rPr lang="en-US" altLang="en-US" sz="2200" b="1" dirty="0" err="1">
                <a:cs typeface="Times New Roman" panose="02020603050405020304" pitchFamily="18" charset="0"/>
              </a:rPr>
              <a:t>trực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tiếp</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nếu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có</a:t>
            </a:r>
            <a:r>
              <a:rPr lang="en-US" altLang="en-US" sz="2200" b="1" dirty="0">
                <a:cs typeface="Times New Roman" panose="02020603050405020304" pitchFamily="18" charset="0"/>
              </a:rPr>
              <a:t>), TC GDNN (</a:t>
            </a:r>
            <a:r>
              <a:rPr lang="en-US" altLang="en-US" sz="2200" b="1" dirty="0" err="1">
                <a:cs typeface="Times New Roman" panose="02020603050405020304" pitchFamily="18" charset="0"/>
              </a:rPr>
              <a:t>Cục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Kiểm</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định</a:t>
            </a:r>
            <a:r>
              <a:rPr lang="en-US" altLang="en-US" sz="2200" b="1" dirty="0">
                <a:cs typeface="Times New Roman" panose="02020603050405020304" pitchFamily="18" charset="0"/>
              </a:rPr>
              <a:t> CL GDNN), </a:t>
            </a:r>
            <a:r>
              <a:rPr lang="en-US" altLang="en-US" sz="2200" b="1" dirty="0" err="1">
                <a:cs typeface="Times New Roman" panose="02020603050405020304" pitchFamily="18" charset="0"/>
              </a:rPr>
              <a:t>Sở</a:t>
            </a:r>
            <a:r>
              <a:rPr lang="en-US" altLang="en-US" sz="2200" b="1" dirty="0">
                <a:cs typeface="Times New Roman" panose="02020603050405020304" pitchFamily="18" charset="0"/>
              </a:rPr>
              <a:t> LĐTBXH </a:t>
            </a:r>
            <a:r>
              <a:rPr lang="en-US" altLang="en-US" sz="2200" b="1" dirty="0" err="1">
                <a:cs typeface="Times New Roman" panose="02020603050405020304" pitchFamily="18" charset="0"/>
              </a:rPr>
              <a:t>theo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mẫu</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quy</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định</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tại</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Phụ</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lục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số</a:t>
            </a:r>
            <a:r>
              <a:rPr lang="en-US" altLang="en-US" sz="2200" b="1" dirty="0">
                <a:cs typeface="Times New Roman" panose="02020603050405020304" pitchFamily="18" charset="0"/>
              </a:rPr>
              <a:t> 5 </a:t>
            </a:r>
            <a:r>
              <a:rPr lang="en-US" altLang="en-US" sz="2200" b="1" dirty="0" err="1">
                <a:cs typeface="Times New Roman" panose="02020603050405020304" pitchFamily="18" charset="0"/>
              </a:rPr>
              <a:t>kèm</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theo</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Thông</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tư</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số</a:t>
            </a:r>
            <a:r>
              <a:rPr lang="en-US" altLang="en-US" sz="2200" b="1" dirty="0">
                <a:cs typeface="Times New Roman" panose="02020603050405020304" pitchFamily="18" charset="0"/>
              </a:rPr>
              <a:t> 28/2017/TT-BLĐTBXH </a:t>
            </a:r>
            <a:r>
              <a:rPr lang="en-US" altLang="en-US" sz="2200" b="1" dirty="0" err="1">
                <a:cs typeface="Times New Roman" panose="02020603050405020304" pitchFamily="18" charset="0"/>
              </a:rPr>
              <a:t>ngày</a:t>
            </a:r>
            <a:r>
              <a:rPr lang="en-US" altLang="en-US" sz="2200" b="1" dirty="0">
                <a:cs typeface="Times New Roman" panose="02020603050405020304" pitchFamily="18" charset="0"/>
              </a:rPr>
              <a:t> 15/12/2017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Bộ</a:t>
            </a:r>
            <a:r>
              <a:rPr lang="en-US" altLang="en-US" sz="2200" b="1" dirty="0">
                <a:cs typeface="Times New Roman" panose="02020603050405020304" pitchFamily="18" charset="0"/>
              </a:rPr>
              <a:t> LĐTBXH, </a:t>
            </a:r>
            <a:r>
              <a:rPr lang="en-US" altLang="en-US" sz="2200" b="1" dirty="0" err="1">
                <a:cs typeface="Times New Roman" panose="02020603050405020304" pitchFamily="18" charset="0"/>
              </a:rPr>
              <a:t>và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cập</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nhật</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vào</a:t>
            </a:r>
            <a:r>
              <a:rPr lang="en-US" altLang="en-US" sz="2200" b="1" dirty="0">
                <a:cs typeface="Times New Roman" panose="02020603050405020304" pitchFamily="18" charset="0"/>
              </a:rPr>
              <a:t> CSDL </a:t>
            </a:r>
            <a:r>
              <a:rPr lang="en-US" altLang="en-US" sz="2200" b="1" dirty="0" err="1">
                <a:cs typeface="Times New Roman" panose="02020603050405020304" pitchFamily="18" charset="0"/>
              </a:rPr>
              <a:t>hệ</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thống</a:t>
            </a:r>
            <a:r>
              <a:rPr lang="en-US" altLang="en-US" sz="2200" b="1" dirty="0">
                <a:cs typeface="Times New Roman" panose="02020603050405020304" pitchFamily="18" charset="0"/>
              </a:rPr>
              <a:t> TT </a:t>
            </a:r>
            <a:r>
              <a:rPr lang="en-US" altLang="en-US" sz="2200" b="1" dirty="0" err="1">
                <a:cs typeface="Times New Roman" panose="02020603050405020304" pitchFamily="18" charset="0"/>
              </a:rPr>
              <a:t>quản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lý</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của</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cơ</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quan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quản</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lý</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nhà</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nước</a:t>
            </a:r>
            <a:r>
              <a:rPr lang="en-US" altLang="en-US" sz="2200" b="1" dirty="0">
                <a:cs typeface="Times New Roman" panose="02020603050405020304" pitchFamily="18" charset="0"/>
              </a:rPr>
              <a:t> </a:t>
            </a:r>
            <a:r>
              <a:rPr lang="en-US" altLang="en-US" sz="2200" b="1" dirty="0" err="1">
                <a:cs typeface="Times New Roman" panose="02020603050405020304" pitchFamily="18" charset="0"/>
              </a:rPr>
              <a:t>về</a:t>
            </a:r>
            <a:r>
              <a:rPr lang="en-US" altLang="en-US" sz="2200" b="1" dirty="0">
                <a:cs typeface="Times New Roman" panose="02020603050405020304" pitchFamily="18" charset="0"/>
              </a:rPr>
              <a:t> GDNN.</a:t>
            </a:r>
          </a:p>
        </p:txBody>
      </p:sp>
      <p:pic>
        <p:nvPicPr>
          <p:cNvPr id="9319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62671" y="973138"/>
            <a:ext cx="4381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08616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3188"/>
                                        </p:tgtEl>
                                        <p:attrNameLst>
                                          <p:attrName>style.visibility</p:attrName>
                                        </p:attrNameLst>
                                      </p:cBhvr>
                                      <p:to>
                                        <p:strVal val="visible"/>
                                      </p:to>
                                    </p:set>
                                    <p:animEffect transition="in" filter="fade">
                                      <p:cBhvr>
                                        <p:cTn id="7" dur="500"/>
                                        <p:tgtEl>
                                          <p:spTgt spid="931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3189"/>
                                        </p:tgtEl>
                                        <p:attrNameLst>
                                          <p:attrName>style.visibility</p:attrName>
                                        </p:attrNameLst>
                                      </p:cBhvr>
                                      <p:to>
                                        <p:strVal val="visible"/>
                                      </p:to>
                                    </p:set>
                                    <p:animEffect transition="in" filter="fade">
                                      <p:cBhvr>
                                        <p:cTn id="12" dur="500"/>
                                        <p:tgtEl>
                                          <p:spTgt spid="93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p:bldP spid="9318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5"/>
          <p:cNvSpPr/>
          <p:nvPr/>
        </p:nvSpPr>
        <p:spPr>
          <a:xfrm>
            <a:off x="1199485" y="3084955"/>
            <a:ext cx="7221184" cy="2964914"/>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vi-VN"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ảm</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bảo</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chất</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lượng</a:t>
            </a:r>
            <a:endPar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endParaRPr>
          </a:p>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Văn</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bản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ĐBCL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phục</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vụ</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kiểm</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định</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CS GDNN</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95881" y="233682"/>
            <a:ext cx="516176" cy="516176"/>
          </a:xfrm>
          <a:prstGeom prst="rect">
            <a:avLst/>
          </a:prstGeom>
        </p:spPr>
      </p:pic>
      <p:sp>
        <p:nvSpPr>
          <p:cNvPr id="9" name="Action Button: Forward or Next 8">
            <a:hlinkClick r:id="" action="ppaction://customshow?id=2&amp;return=true" highlightClick="1"/>
          </p:cNvPr>
          <p:cNvSpPr/>
          <p:nvPr/>
        </p:nvSpPr>
        <p:spPr>
          <a:xfrm>
            <a:off x="6794980" y="5422093"/>
            <a:ext cx="411038" cy="323614"/>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Forward or Next 9">
            <a:hlinkClick r:id="" action="ppaction://customshow?id=1&amp;return=true" highlightClick="1"/>
          </p:cNvPr>
          <p:cNvSpPr/>
          <p:nvPr/>
        </p:nvSpPr>
        <p:spPr>
          <a:xfrm>
            <a:off x="6823880" y="3480179"/>
            <a:ext cx="477671" cy="395785"/>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txBox="1">
            <a:spLocks/>
          </p:cNvSpPr>
          <p:nvPr/>
        </p:nvSpPr>
        <p:spPr>
          <a:xfrm>
            <a:off x="1387522" y="402351"/>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rgbClr val="0033CC"/>
                </a:solidFill>
              </a:rPr>
              <a:t>NỘI DUNG TRAO ĐỔI</a:t>
            </a:r>
            <a:endParaRPr lang="en-US" sz="5400" b="1" dirty="0">
              <a:solidFill>
                <a:srgbClr val="0033CC"/>
              </a:solidFill>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7219" y="1410097"/>
            <a:ext cx="5488982" cy="45719"/>
          </a:xfrm>
          <a:prstGeom prst="rect">
            <a:avLst/>
          </a:prstGeom>
        </p:spPr>
      </p:pic>
      <p:pic>
        <p:nvPicPr>
          <p:cNvPr id="2" name="Picture 1"/>
          <p:cNvPicPr>
            <a:picLocks noChangeAspect="1"/>
          </p:cNvPicPr>
          <p:nvPr/>
        </p:nvPicPr>
        <p:blipFill>
          <a:blip r:embed="rId5"/>
          <a:stretch>
            <a:fillRect/>
          </a:stretch>
        </p:blipFill>
        <p:spPr>
          <a:xfrm>
            <a:off x="5519419" y="1596789"/>
            <a:ext cx="767624" cy="423080"/>
          </a:xfrm>
          <a:prstGeom prst="rect">
            <a:avLst/>
          </a:prstGeom>
        </p:spPr>
      </p:pic>
      <p:pic>
        <p:nvPicPr>
          <p:cNvPr id="4" name="Picture 3"/>
          <p:cNvPicPr>
            <a:picLocks noChangeAspect="1"/>
          </p:cNvPicPr>
          <p:nvPr/>
        </p:nvPicPr>
        <p:blipFill>
          <a:blip r:embed="rId6"/>
          <a:stretch>
            <a:fillRect/>
          </a:stretch>
        </p:blipFill>
        <p:spPr>
          <a:xfrm>
            <a:off x="7342497" y="3002507"/>
            <a:ext cx="4856432" cy="3220026"/>
          </a:xfrm>
          <a:prstGeom prst="rect">
            <a:avLst/>
          </a:prstGeom>
        </p:spPr>
      </p:pic>
    </p:spTree>
    <p:extLst>
      <p:ext uri="{BB962C8B-B14F-4D97-AF65-F5344CB8AC3E}">
        <p14:creationId xmlns:p14="http://schemas.microsoft.com/office/powerpoint/2010/main" val="15231905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57350" y="629335"/>
            <a:ext cx="9372600" cy="954107"/>
          </a:xfrm>
          <a:prstGeom prst="rect">
            <a:avLst/>
          </a:prstGeom>
        </p:spPr>
        <p:txBody>
          <a:bodyPr wrap="square">
            <a:spAutoFit/>
          </a:bodyPr>
          <a:lstStyle/>
          <a:p>
            <a:pPr algn="ctr" fontAlgn="base">
              <a:buClr>
                <a:srgbClr val="FF0000"/>
              </a:buClr>
            </a:pPr>
            <a:r>
              <a:rPr lang="vi-VN" sz="2800" b="1" dirty="0" smtClean="0">
                <a:solidFill>
                  <a:srgbClr val="0033CC"/>
                </a:solidFill>
              </a:rPr>
              <a:t>MỤC ĐÍCH SỬ DỤNG TIÊU CHÍ, TIÊU CHUẨN </a:t>
            </a:r>
            <a:r>
              <a:rPr lang="en-US" sz="2800" b="1" dirty="0">
                <a:solidFill>
                  <a:srgbClr val="0033CC"/>
                </a:solidFill>
                <a:latin typeface="ARIL (Body)"/>
              </a:rPr>
              <a:t>KĐCL </a:t>
            </a:r>
            <a:r>
              <a:rPr lang="vi-VN" sz="2800" b="1" dirty="0" smtClean="0">
                <a:solidFill>
                  <a:srgbClr val="0033CC"/>
                </a:solidFill>
              </a:rPr>
              <a:t>CƠ SỞ </a:t>
            </a:r>
            <a:r>
              <a:rPr lang="en-US" sz="2800" b="1" dirty="0" smtClean="0">
                <a:solidFill>
                  <a:srgbClr val="0033CC"/>
                </a:solidFill>
                <a:latin typeface="ARIL(Body)"/>
              </a:rPr>
              <a:t>GDNN</a:t>
            </a:r>
            <a:endParaRPr lang="vi-VN" sz="2800" b="1" dirty="0">
              <a:solidFill>
                <a:srgbClr val="0033CC"/>
              </a:solidFill>
              <a:latin typeface="ARIL(Body)"/>
            </a:endParaRPr>
          </a:p>
        </p:txBody>
      </p:sp>
      <p:sp>
        <p:nvSpPr>
          <p:cNvPr id="4" name="TextBox 3"/>
          <p:cNvSpPr txBox="1"/>
          <p:nvPr/>
        </p:nvSpPr>
        <p:spPr>
          <a:xfrm>
            <a:off x="2324100" y="3619500"/>
            <a:ext cx="8839200" cy="523220"/>
          </a:xfrm>
          <a:prstGeom prst="rect">
            <a:avLst/>
          </a:prstGeom>
          <a:noFill/>
        </p:spPr>
        <p:txBody>
          <a:bodyPr wrap="square" rtlCol="0">
            <a:spAutoFit/>
          </a:bodyPr>
          <a:lstStyle/>
          <a:p>
            <a:pPr marL="342900" indent="-342900">
              <a:buClr>
                <a:srgbClr val="FF0000"/>
              </a:buClr>
              <a:buFont typeface="Wingdings" panose="05000000000000000000" pitchFamily="2" charset="2"/>
              <a:buChar char="ü"/>
            </a:pPr>
            <a:r>
              <a:rPr lang="en-US" sz="2800" b="1" dirty="0" err="1" smtClean="0">
                <a:solidFill>
                  <a:srgbClr val="002060"/>
                </a:solidFill>
                <a:latin typeface="ARIL(Body)"/>
              </a:rPr>
              <a:t>Đối</a:t>
            </a:r>
            <a:r>
              <a:rPr lang="en-US" sz="2800" b="1" dirty="0" smtClean="0">
                <a:solidFill>
                  <a:srgbClr val="002060"/>
                </a:solidFill>
                <a:latin typeface="ARIL(Body)"/>
              </a:rPr>
              <a:t> </a:t>
            </a:r>
            <a:r>
              <a:rPr lang="en-US" sz="2800" b="1" dirty="0" err="1" smtClean="0">
                <a:solidFill>
                  <a:srgbClr val="002060"/>
                </a:solidFill>
                <a:latin typeface="ARIL(Body)"/>
              </a:rPr>
              <a:t>với</a:t>
            </a:r>
            <a:r>
              <a:rPr lang="en-US" sz="2800" b="1" dirty="0" smtClean="0">
                <a:solidFill>
                  <a:srgbClr val="002060"/>
                </a:solidFill>
                <a:latin typeface="ARIL(Body)"/>
              </a:rPr>
              <a:t> </a:t>
            </a:r>
            <a:r>
              <a:rPr lang="en-US" sz="2800" b="1" dirty="0" err="1" smtClean="0">
                <a:solidFill>
                  <a:srgbClr val="002060"/>
                </a:solidFill>
                <a:latin typeface="ARIL(Body)"/>
              </a:rPr>
              <a:t>tổ</a:t>
            </a:r>
            <a:r>
              <a:rPr lang="en-US" sz="2800" b="1" dirty="0" smtClean="0">
                <a:solidFill>
                  <a:srgbClr val="002060"/>
                </a:solidFill>
                <a:latin typeface="ARIL(Body)"/>
              </a:rPr>
              <a:t> </a:t>
            </a:r>
            <a:r>
              <a:rPr lang="en-US" sz="2800" b="1" dirty="0" err="1" smtClean="0">
                <a:solidFill>
                  <a:srgbClr val="002060"/>
                </a:solidFill>
                <a:latin typeface="ARIL(Body)"/>
              </a:rPr>
              <a:t>chức</a:t>
            </a:r>
            <a:r>
              <a:rPr lang="en-US" sz="2800" b="1" dirty="0" smtClean="0">
                <a:solidFill>
                  <a:srgbClr val="002060"/>
                </a:solidFill>
                <a:latin typeface="ARIL(Body)"/>
              </a:rPr>
              <a:t> </a:t>
            </a:r>
            <a:r>
              <a:rPr lang="en-US" sz="2800" b="1" dirty="0" err="1" smtClean="0">
                <a:solidFill>
                  <a:srgbClr val="002060"/>
                </a:solidFill>
                <a:latin typeface="ARIL(Body)"/>
              </a:rPr>
              <a:t>kiểm</a:t>
            </a:r>
            <a:r>
              <a:rPr lang="en-US" sz="2800" b="1" dirty="0" smtClean="0">
                <a:solidFill>
                  <a:srgbClr val="002060"/>
                </a:solidFill>
                <a:latin typeface="ARIL(Body)"/>
              </a:rPr>
              <a:t> </a:t>
            </a:r>
            <a:r>
              <a:rPr lang="en-US" sz="2800" b="1" dirty="0" err="1" smtClean="0">
                <a:solidFill>
                  <a:srgbClr val="002060"/>
                </a:solidFill>
                <a:latin typeface="ARIL(Body)"/>
              </a:rPr>
              <a:t>định</a:t>
            </a:r>
            <a:r>
              <a:rPr lang="en-US" sz="2800" b="1" dirty="0" smtClean="0">
                <a:solidFill>
                  <a:srgbClr val="002060"/>
                </a:solidFill>
                <a:latin typeface="ARIL(Body)"/>
              </a:rPr>
              <a:t> CS GDNN:….</a:t>
            </a:r>
            <a:endParaRPr lang="en-US" sz="2800" b="1" dirty="0">
              <a:solidFill>
                <a:srgbClr val="002060"/>
              </a:solidFill>
              <a:latin typeface="ARIL(Body)"/>
            </a:endParaRPr>
          </a:p>
        </p:txBody>
      </p:sp>
      <p:sp>
        <p:nvSpPr>
          <p:cNvPr id="5" name="TextBox 4"/>
          <p:cNvSpPr txBox="1"/>
          <p:nvPr/>
        </p:nvSpPr>
        <p:spPr>
          <a:xfrm>
            <a:off x="2324100" y="2762250"/>
            <a:ext cx="8839200" cy="523220"/>
          </a:xfrm>
          <a:prstGeom prst="rect">
            <a:avLst/>
          </a:prstGeom>
          <a:noFill/>
        </p:spPr>
        <p:txBody>
          <a:bodyPr wrap="square" rtlCol="0">
            <a:spAutoFit/>
          </a:bodyPr>
          <a:lstStyle/>
          <a:p>
            <a:pPr marL="342900" indent="-342900">
              <a:buClr>
                <a:srgbClr val="FF0000"/>
              </a:buClr>
              <a:buFont typeface="Wingdings" panose="05000000000000000000" pitchFamily="2" charset="2"/>
              <a:buChar char="ü"/>
            </a:pPr>
            <a:r>
              <a:rPr lang="en-US" sz="2800" b="1" dirty="0" err="1" smtClean="0">
                <a:solidFill>
                  <a:srgbClr val="002060"/>
                </a:solidFill>
                <a:latin typeface="ARIL(Body)"/>
              </a:rPr>
              <a:t>Đối</a:t>
            </a:r>
            <a:r>
              <a:rPr lang="en-US" sz="2800" b="1" dirty="0" smtClean="0">
                <a:solidFill>
                  <a:srgbClr val="002060"/>
                </a:solidFill>
                <a:latin typeface="ARIL(Body)"/>
              </a:rPr>
              <a:t> </a:t>
            </a:r>
            <a:r>
              <a:rPr lang="en-US" sz="2800" b="1" dirty="0" err="1" smtClean="0">
                <a:solidFill>
                  <a:srgbClr val="002060"/>
                </a:solidFill>
                <a:latin typeface="ARIL(Body)"/>
              </a:rPr>
              <a:t>với</a:t>
            </a:r>
            <a:r>
              <a:rPr lang="en-US" sz="2800" b="1" dirty="0" smtClean="0">
                <a:solidFill>
                  <a:srgbClr val="002060"/>
                </a:solidFill>
                <a:latin typeface="ARIL(Body)"/>
              </a:rPr>
              <a:t> CS GDNN:……</a:t>
            </a:r>
            <a:endParaRPr lang="en-US" sz="2800" b="1" dirty="0">
              <a:solidFill>
                <a:srgbClr val="002060"/>
              </a:solidFill>
              <a:latin typeface="ARIL(Body)"/>
            </a:endParaRPr>
          </a:p>
        </p:txBody>
      </p:sp>
      <p:sp>
        <p:nvSpPr>
          <p:cNvPr id="7" name="TextBox 6"/>
          <p:cNvSpPr txBox="1"/>
          <p:nvPr/>
        </p:nvSpPr>
        <p:spPr>
          <a:xfrm>
            <a:off x="2324100" y="4610100"/>
            <a:ext cx="8839200" cy="523220"/>
          </a:xfrm>
          <a:prstGeom prst="rect">
            <a:avLst/>
          </a:prstGeom>
          <a:noFill/>
        </p:spPr>
        <p:txBody>
          <a:bodyPr wrap="square" rtlCol="0">
            <a:spAutoFit/>
          </a:bodyPr>
          <a:lstStyle/>
          <a:p>
            <a:pPr marL="342900" indent="-342900">
              <a:buClr>
                <a:srgbClr val="FF0000"/>
              </a:buClr>
              <a:buFont typeface="Wingdings" panose="05000000000000000000" pitchFamily="2" charset="2"/>
              <a:buChar char="ü"/>
            </a:pPr>
            <a:r>
              <a:rPr lang="en-US" sz="2800" b="1" dirty="0" err="1" smtClean="0">
                <a:solidFill>
                  <a:srgbClr val="002060"/>
                </a:solidFill>
                <a:latin typeface="ARIL(Body)"/>
              </a:rPr>
              <a:t>Đối</a:t>
            </a:r>
            <a:r>
              <a:rPr lang="en-US" sz="2800" b="1" dirty="0" smtClean="0">
                <a:solidFill>
                  <a:srgbClr val="002060"/>
                </a:solidFill>
                <a:latin typeface="ARIL(Body)"/>
              </a:rPr>
              <a:t> </a:t>
            </a:r>
            <a:r>
              <a:rPr lang="en-US" sz="2800" b="1" dirty="0" err="1" smtClean="0">
                <a:solidFill>
                  <a:srgbClr val="002060"/>
                </a:solidFill>
                <a:latin typeface="ARIL(Body)"/>
              </a:rPr>
              <a:t>với</a:t>
            </a:r>
            <a:r>
              <a:rPr lang="en-US" sz="2800" b="1" dirty="0" smtClean="0">
                <a:solidFill>
                  <a:srgbClr val="002060"/>
                </a:solidFill>
                <a:latin typeface="ARIL(Body)"/>
              </a:rPr>
              <a:t> </a:t>
            </a:r>
            <a:r>
              <a:rPr lang="en-US" sz="2800" b="1" dirty="0" err="1" smtClean="0">
                <a:solidFill>
                  <a:srgbClr val="002060"/>
                </a:solidFill>
                <a:latin typeface="ARIL(Body)"/>
              </a:rPr>
              <a:t>các</a:t>
            </a:r>
            <a:r>
              <a:rPr lang="en-US" sz="2800" b="1" dirty="0" smtClean="0">
                <a:solidFill>
                  <a:srgbClr val="002060"/>
                </a:solidFill>
                <a:latin typeface="ARIL(Body)"/>
              </a:rPr>
              <a:t> </a:t>
            </a:r>
            <a:r>
              <a:rPr lang="en-US" sz="2800" b="1" dirty="0" err="1" smtClean="0">
                <a:solidFill>
                  <a:srgbClr val="002060"/>
                </a:solidFill>
                <a:latin typeface="ARIL(Body)"/>
              </a:rPr>
              <a:t>cá</a:t>
            </a:r>
            <a:r>
              <a:rPr lang="en-US" sz="2800" b="1" dirty="0" smtClean="0">
                <a:solidFill>
                  <a:srgbClr val="002060"/>
                </a:solidFill>
                <a:latin typeface="ARIL(Body)"/>
              </a:rPr>
              <a:t> </a:t>
            </a:r>
            <a:r>
              <a:rPr lang="en-US" sz="2800" b="1" dirty="0" err="1" smtClean="0">
                <a:solidFill>
                  <a:srgbClr val="002060"/>
                </a:solidFill>
                <a:latin typeface="ARIL(Body)"/>
              </a:rPr>
              <a:t>nhân</a:t>
            </a:r>
            <a:r>
              <a:rPr lang="en-US" sz="2800" b="1" dirty="0" smtClean="0">
                <a:solidFill>
                  <a:srgbClr val="002060"/>
                </a:solidFill>
                <a:latin typeface="ARIL(Body)"/>
              </a:rPr>
              <a:t>, </a:t>
            </a:r>
            <a:r>
              <a:rPr lang="en-US" sz="2800" b="1" dirty="0" err="1" smtClean="0">
                <a:solidFill>
                  <a:srgbClr val="002060"/>
                </a:solidFill>
                <a:latin typeface="ARIL(Body)"/>
              </a:rPr>
              <a:t>tổ</a:t>
            </a:r>
            <a:r>
              <a:rPr lang="en-US" sz="2800" b="1" dirty="0" smtClean="0">
                <a:solidFill>
                  <a:srgbClr val="002060"/>
                </a:solidFill>
                <a:latin typeface="ARIL(Body)"/>
              </a:rPr>
              <a:t> </a:t>
            </a:r>
            <a:r>
              <a:rPr lang="en-US" sz="2800" b="1" dirty="0" err="1" smtClean="0">
                <a:solidFill>
                  <a:srgbClr val="002060"/>
                </a:solidFill>
                <a:latin typeface="ARIL(Body)"/>
              </a:rPr>
              <a:t>chức</a:t>
            </a:r>
            <a:r>
              <a:rPr lang="en-US" sz="2800" b="1" dirty="0" smtClean="0">
                <a:solidFill>
                  <a:srgbClr val="002060"/>
                </a:solidFill>
                <a:latin typeface="ARIL(Body)"/>
              </a:rPr>
              <a:t> </a:t>
            </a:r>
            <a:r>
              <a:rPr lang="en-US" sz="2800" b="1" dirty="0" err="1" smtClean="0">
                <a:solidFill>
                  <a:srgbClr val="002060"/>
                </a:solidFill>
                <a:latin typeface="ARIL(Body)"/>
              </a:rPr>
              <a:t>khác</a:t>
            </a:r>
            <a:r>
              <a:rPr lang="en-US" sz="2800" b="1" dirty="0" smtClean="0">
                <a:solidFill>
                  <a:srgbClr val="002060"/>
                </a:solidFill>
                <a:latin typeface="ARIL(Body)"/>
              </a:rPr>
              <a:t>”…..</a:t>
            </a:r>
            <a:endParaRPr lang="en-US" sz="2800" b="1" dirty="0">
              <a:solidFill>
                <a:srgbClr val="002060"/>
              </a:solidFill>
              <a:latin typeface="ARIL(Body)"/>
            </a:endParaRPr>
          </a:p>
        </p:txBody>
      </p:sp>
    </p:spTree>
    <p:extLst>
      <p:ext uri="{BB962C8B-B14F-4D97-AF65-F5344CB8AC3E}">
        <p14:creationId xmlns:p14="http://schemas.microsoft.com/office/powerpoint/2010/main" val="382688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a:spLocks noChangeArrowheads="1"/>
          </p:cNvSpPr>
          <p:nvPr/>
        </p:nvSpPr>
        <p:spPr bwMode="auto">
          <a:xfrm>
            <a:off x="859810" y="1736536"/>
            <a:ext cx="10727140" cy="1391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en-US" altLang="en-US" sz="3000" b="1" dirty="0">
                <a:cs typeface="Times New Roman" panose="02020603050405020304" pitchFamily="18" charset="0"/>
              </a:rPr>
              <a:t>ĐBCL </a:t>
            </a:r>
            <a:r>
              <a:rPr lang="en-US" altLang="en-US" sz="3000" b="1" dirty="0" err="1">
                <a:cs typeface="Times New Roman" panose="02020603050405020304" pitchFamily="18" charset="0"/>
              </a:rPr>
              <a:t>bên</a:t>
            </a:r>
            <a:r>
              <a:rPr lang="en-US" altLang="en-US" sz="3000" b="1" dirty="0">
                <a:cs typeface="Times New Roman" panose="02020603050405020304" pitchFamily="18" charset="0"/>
              </a:rPr>
              <a:t> </a:t>
            </a:r>
            <a:r>
              <a:rPr lang="en-US" altLang="en-US" sz="3000" b="1" dirty="0" err="1">
                <a:cs typeface="Times New Roman" panose="02020603050405020304" pitchFamily="18" charset="0"/>
              </a:rPr>
              <a:t>ngoài</a:t>
            </a:r>
            <a:r>
              <a:rPr lang="en-US" altLang="en-US" sz="3000" b="1" dirty="0">
                <a:cs typeface="Times New Roman" panose="02020603050405020304" pitchFamily="18" charset="0"/>
              </a:rPr>
              <a:t> </a:t>
            </a:r>
            <a:r>
              <a:rPr lang="en-US" altLang="en-US" sz="3000" b="1" dirty="0" err="1">
                <a:cs typeface="Times New Roman" panose="02020603050405020304" pitchFamily="18" charset="0"/>
              </a:rPr>
              <a:t>được</a:t>
            </a:r>
            <a:r>
              <a:rPr lang="en-US" altLang="en-US" sz="3000" b="1" dirty="0">
                <a:cs typeface="Times New Roman" panose="02020603050405020304" pitchFamily="18" charset="0"/>
              </a:rPr>
              <a:t> </a:t>
            </a:r>
            <a:r>
              <a:rPr lang="en-US" altLang="en-US" sz="3000" b="1" dirty="0" err="1">
                <a:cs typeface="Times New Roman" panose="02020603050405020304" pitchFamily="18" charset="0"/>
              </a:rPr>
              <a:t>thực</a:t>
            </a:r>
            <a:r>
              <a:rPr lang="en-US" altLang="en-US" sz="3000" b="1" dirty="0">
                <a:cs typeface="Times New Roman" panose="02020603050405020304" pitchFamily="18" charset="0"/>
              </a:rPr>
              <a:t> </a:t>
            </a:r>
            <a:r>
              <a:rPr lang="en-US" altLang="en-US" sz="3000" b="1" dirty="0" err="1">
                <a:cs typeface="Times New Roman" panose="02020603050405020304" pitchFamily="18" charset="0"/>
              </a:rPr>
              <a:t>hiện</a:t>
            </a:r>
            <a:r>
              <a:rPr lang="en-US" altLang="en-US" sz="3000" b="1" dirty="0">
                <a:cs typeface="Times New Roman" panose="02020603050405020304" pitchFamily="18" charset="0"/>
              </a:rPr>
              <a:t> </a:t>
            </a:r>
            <a:r>
              <a:rPr lang="en-US" altLang="en-US" sz="3000" b="1" dirty="0" err="1">
                <a:cs typeface="Times New Roman" panose="02020603050405020304" pitchFamily="18" charset="0"/>
              </a:rPr>
              <a:t>bởi</a:t>
            </a:r>
            <a:r>
              <a:rPr lang="en-US" altLang="en-US" sz="3000" b="1" dirty="0">
                <a:cs typeface="Times New Roman" panose="02020603050405020304" pitchFamily="18" charset="0"/>
              </a:rPr>
              <a:t> </a:t>
            </a:r>
            <a:r>
              <a:rPr lang="en-US" altLang="en-US" sz="3000" b="1" dirty="0" err="1">
                <a:cs typeface="Times New Roman" panose="02020603050405020304" pitchFamily="18" charset="0"/>
              </a:rPr>
              <a:t>các</a:t>
            </a:r>
            <a:r>
              <a:rPr lang="en-US" altLang="en-US" sz="3000" b="1" dirty="0">
                <a:cs typeface="Times New Roman" panose="02020603050405020304" pitchFamily="18" charset="0"/>
              </a:rPr>
              <a:t> </a:t>
            </a:r>
            <a:r>
              <a:rPr lang="en-US" altLang="en-US" sz="3000" b="1" dirty="0" err="1" smtClean="0">
                <a:solidFill>
                  <a:srgbClr val="0033CC"/>
                </a:solidFill>
                <a:cs typeface="Times New Roman" panose="02020603050405020304" pitchFamily="18" charset="0"/>
              </a:rPr>
              <a:t>tổ</a:t>
            </a:r>
            <a:r>
              <a:rPr lang="en-US" altLang="en-US" sz="3000" b="1" dirty="0" smtClean="0">
                <a:solidFill>
                  <a:srgbClr val="0033CC"/>
                </a:solidFill>
                <a:cs typeface="Times New Roman" panose="02020603050405020304" pitchFamily="18" charset="0"/>
              </a:rPr>
              <a:t> </a:t>
            </a:r>
            <a:r>
              <a:rPr lang="en-US" altLang="en-US" sz="3000" b="1" dirty="0" err="1" smtClean="0">
                <a:solidFill>
                  <a:srgbClr val="0033CC"/>
                </a:solidFill>
                <a:cs typeface="Times New Roman" panose="02020603050405020304" pitchFamily="18" charset="0"/>
              </a:rPr>
              <a:t>ch</a:t>
            </a:r>
            <a:r>
              <a:rPr lang="en-US" altLang="en-US" sz="3000" b="1" dirty="0" err="1" smtClean="0">
                <a:cs typeface="Times New Roman" panose="02020603050405020304" pitchFamily="18" charset="0"/>
              </a:rPr>
              <a:t>ức</a:t>
            </a:r>
            <a:r>
              <a:rPr lang="en-US" altLang="en-US" sz="3000" b="1" dirty="0" smtClean="0">
                <a:cs typeface="Times New Roman" panose="02020603050405020304" pitchFamily="18" charset="0"/>
              </a:rPr>
              <a:t> </a:t>
            </a:r>
            <a:r>
              <a:rPr lang="en-US" altLang="en-US" sz="3000" b="1" dirty="0" err="1">
                <a:cs typeface="Times New Roman" panose="02020603050405020304" pitchFamily="18" charset="0"/>
              </a:rPr>
              <a:t>hoặc</a:t>
            </a:r>
            <a:r>
              <a:rPr lang="en-US" altLang="en-US" sz="3000" b="1" dirty="0">
                <a:cs typeface="Times New Roman" panose="02020603050405020304" pitchFamily="18" charset="0"/>
              </a:rPr>
              <a:t> </a:t>
            </a:r>
            <a:r>
              <a:rPr lang="en-US" altLang="en-US" sz="3000" b="1" dirty="0" err="1" smtClean="0">
                <a:solidFill>
                  <a:srgbClr val="0033CC"/>
                </a:solidFill>
                <a:cs typeface="Times New Roman" panose="02020603050405020304" pitchFamily="18" charset="0"/>
              </a:rPr>
              <a:t>cá</a:t>
            </a:r>
            <a:r>
              <a:rPr lang="en-US" altLang="en-US" sz="3000" b="1" dirty="0" smtClean="0">
                <a:solidFill>
                  <a:srgbClr val="0033CC"/>
                </a:solidFill>
                <a:cs typeface="Times New Roman" panose="02020603050405020304" pitchFamily="18" charset="0"/>
              </a:rPr>
              <a:t> </a:t>
            </a:r>
            <a:r>
              <a:rPr lang="en-US" altLang="en-US" sz="3000" b="1" dirty="0" err="1" smtClean="0">
                <a:solidFill>
                  <a:srgbClr val="0033CC"/>
                </a:solidFill>
                <a:cs typeface="Times New Roman" panose="02020603050405020304" pitchFamily="18" charset="0"/>
              </a:rPr>
              <a:t>nhân</a:t>
            </a:r>
            <a:r>
              <a:rPr lang="en-US" altLang="en-US" sz="3000" b="1" dirty="0" smtClean="0">
                <a:solidFill>
                  <a:srgbClr val="0033CC"/>
                </a:solidFill>
                <a:cs typeface="Times New Roman" panose="02020603050405020304" pitchFamily="18" charset="0"/>
              </a:rPr>
              <a:t> </a:t>
            </a:r>
            <a:r>
              <a:rPr lang="en-US" altLang="en-US" sz="3000" b="1" dirty="0" err="1">
                <a:cs typeface="Times New Roman" panose="02020603050405020304" pitchFamily="18" charset="0"/>
              </a:rPr>
              <a:t>bên</a:t>
            </a:r>
            <a:r>
              <a:rPr lang="en-US" altLang="en-US" sz="3000" b="1" dirty="0">
                <a:cs typeface="Times New Roman" panose="02020603050405020304" pitchFamily="18" charset="0"/>
              </a:rPr>
              <a:t> </a:t>
            </a:r>
            <a:r>
              <a:rPr lang="en-US" altLang="en-US" sz="3000" b="1" dirty="0" err="1">
                <a:cs typeface="Times New Roman" panose="02020603050405020304" pitchFamily="18" charset="0"/>
              </a:rPr>
              <a:t>ngoài</a:t>
            </a:r>
            <a:r>
              <a:rPr lang="en-US" altLang="en-US" sz="3000" b="1" dirty="0">
                <a:cs typeface="Times New Roman" panose="02020603050405020304" pitchFamily="18" charset="0"/>
              </a:rPr>
              <a:t> </a:t>
            </a:r>
            <a:r>
              <a:rPr lang="en-US" altLang="en-US" sz="3000" b="1" dirty="0" err="1">
                <a:cs typeface="Times New Roman" panose="02020603050405020304" pitchFamily="18" charset="0"/>
              </a:rPr>
              <a:t>đơn</a:t>
            </a:r>
            <a:r>
              <a:rPr lang="en-US" altLang="en-US" sz="3000" b="1" dirty="0">
                <a:cs typeface="Times New Roman" panose="02020603050405020304" pitchFamily="18" charset="0"/>
              </a:rPr>
              <a:t> </a:t>
            </a:r>
            <a:r>
              <a:rPr lang="en-US" altLang="en-US" sz="3000" b="1" dirty="0" err="1">
                <a:cs typeface="Times New Roman" panose="02020603050405020304" pitchFamily="18" charset="0"/>
              </a:rPr>
              <a:t>vị</a:t>
            </a:r>
            <a:r>
              <a:rPr lang="en-US" altLang="en-US" sz="3000" b="1" dirty="0" smtClean="0">
                <a:cs typeface="Times New Roman" panose="02020603050405020304" pitchFamily="18" charset="0"/>
              </a:rPr>
              <a:t>;</a:t>
            </a:r>
            <a:endParaRPr lang="en-US" altLang="en-US" sz="3000" b="1" dirty="0">
              <a:cs typeface="Times New Roman" panose="02020603050405020304" pitchFamily="18" charset="0"/>
            </a:endParaRPr>
          </a:p>
        </p:txBody>
      </p:sp>
      <p:sp>
        <p:nvSpPr>
          <p:cNvPr id="3" name="Rectangle 2"/>
          <p:cNvSpPr/>
          <p:nvPr/>
        </p:nvSpPr>
        <p:spPr>
          <a:xfrm>
            <a:off x="1411690" y="342732"/>
            <a:ext cx="9372600" cy="769441"/>
          </a:xfrm>
          <a:prstGeom prst="rect">
            <a:avLst/>
          </a:prstGeom>
        </p:spPr>
        <p:txBody>
          <a:bodyPr wrap="square">
            <a:spAutoFit/>
          </a:bodyPr>
          <a:lstStyle/>
          <a:p>
            <a:pPr algn="ctr" fontAlgn="base">
              <a:buClr>
                <a:srgbClr val="FF0000"/>
              </a:buClr>
            </a:pPr>
            <a:r>
              <a:rPr lang="en-US" sz="4400" b="1" dirty="0" smtClean="0">
                <a:solidFill>
                  <a:srgbClr val="0033CC"/>
                </a:solidFill>
              </a:rPr>
              <a:t>ĐBCL BÊN NGOÀI</a:t>
            </a:r>
            <a:endParaRPr lang="vi-VN" sz="4400" b="1" dirty="0">
              <a:solidFill>
                <a:srgbClr val="0033CC"/>
              </a:solidFill>
              <a:latin typeface="ARIL(Body)"/>
            </a:endParaRPr>
          </a:p>
        </p:txBody>
      </p:sp>
      <p:sp>
        <p:nvSpPr>
          <p:cNvPr id="4" name="Rectangle 3"/>
          <p:cNvSpPr/>
          <p:nvPr/>
        </p:nvSpPr>
        <p:spPr>
          <a:xfrm>
            <a:off x="894875" y="3710853"/>
            <a:ext cx="10678426"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just">
              <a:lnSpc>
                <a:spcPct val="150000"/>
              </a:lnSpc>
              <a:spcBef>
                <a:spcPts val="600"/>
              </a:spcBef>
              <a:spcAft>
                <a:spcPts val="600"/>
              </a:spcAft>
              <a:buClr>
                <a:srgbClr val="FF0000"/>
              </a:buClr>
              <a:buFont typeface="Wingdings" panose="05000000000000000000" pitchFamily="2" charset="2"/>
              <a:buChar char="ü"/>
            </a:pPr>
            <a:r>
              <a:rPr lang="en-US" altLang="en-US" sz="3000" b="1" dirty="0" err="1">
                <a:latin typeface="Arial" panose="020B0604020202020204" pitchFamily="34" charset="0"/>
                <a:cs typeface="Times New Roman" panose="02020603050405020304" pitchFamily="18" charset="0"/>
              </a:rPr>
              <a:t>Họ</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sẽ</a:t>
            </a:r>
            <a:r>
              <a:rPr lang="en-US" altLang="en-US" sz="3000" b="1" dirty="0">
                <a:latin typeface="Arial" panose="020B0604020202020204" pitchFamily="34" charset="0"/>
                <a:cs typeface="Times New Roman" panose="02020603050405020304" pitchFamily="18" charset="0"/>
              </a:rPr>
              <a:t> ĐG </a:t>
            </a:r>
            <a:r>
              <a:rPr lang="en-US" altLang="en-US" sz="3000" b="1" dirty="0" err="1">
                <a:latin typeface="Arial" panose="020B0604020202020204" pitchFamily="34" charset="0"/>
                <a:cs typeface="Times New Roman" panose="02020603050405020304" pitchFamily="18" charset="0"/>
              </a:rPr>
              <a:t>các</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hoạt</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động</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của</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đơn</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vị</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đào</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tạo</a:t>
            </a:r>
            <a:r>
              <a:rPr lang="en-US" altLang="en-US" sz="3000" b="1" dirty="0">
                <a:latin typeface="Arial" panose="020B0604020202020204" pitchFamily="34" charset="0"/>
                <a:cs typeface="Times New Roman" panose="02020603050405020304" pitchFamily="18" charset="0"/>
              </a:rPr>
              <a:t> / </a:t>
            </a:r>
            <a:r>
              <a:rPr lang="en-US" altLang="en-US" sz="3000" b="1" dirty="0" err="1">
                <a:latin typeface="Arial" panose="020B0604020202020204" pitchFamily="34" charset="0"/>
                <a:cs typeface="Times New Roman" panose="02020603050405020304" pitchFamily="18" charset="0"/>
              </a:rPr>
              <a:t>hệ</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thống</a:t>
            </a:r>
            <a:r>
              <a:rPr lang="en-US" altLang="en-US" sz="3000" b="1" dirty="0">
                <a:latin typeface="Arial" panose="020B0604020202020204" pitchFamily="34" charset="0"/>
                <a:cs typeface="Times New Roman" panose="02020603050405020304" pitchFamily="18" charset="0"/>
              </a:rPr>
              <a:t> ĐBCL, CTĐT </a:t>
            </a:r>
            <a:r>
              <a:rPr lang="en-US" altLang="en-US" sz="3000" b="1" dirty="0" err="1">
                <a:latin typeface="Arial" panose="020B0604020202020204" pitchFamily="34" charset="0"/>
                <a:cs typeface="Times New Roman" panose="02020603050405020304" pitchFamily="18" charset="0"/>
              </a:rPr>
              <a:t>để</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quyết</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định</a:t>
            </a:r>
            <a:r>
              <a:rPr lang="en-US" altLang="en-US" sz="3000" b="1" dirty="0">
                <a:latin typeface="Arial" panose="020B0604020202020204" pitchFamily="34" charset="0"/>
                <a:cs typeface="Times New Roman" panose="02020603050405020304" pitchFamily="18" charset="0"/>
              </a:rPr>
              <a:t> </a:t>
            </a:r>
            <a:r>
              <a:rPr lang="en-US" altLang="en-US" sz="3000" b="1" dirty="0" err="1">
                <a:solidFill>
                  <a:srgbClr val="0033CC"/>
                </a:solidFill>
                <a:latin typeface="Arial" panose="020B0604020202020204" pitchFamily="34" charset="0"/>
                <a:cs typeface="Times New Roman" panose="02020603050405020304" pitchFamily="18" charset="0"/>
              </a:rPr>
              <a:t>có</a:t>
            </a:r>
            <a:r>
              <a:rPr lang="en-US" altLang="en-US" sz="3000" b="1" dirty="0">
                <a:solidFill>
                  <a:srgbClr val="0033CC"/>
                </a:solidFill>
                <a:latin typeface="Arial" panose="020B0604020202020204" pitchFamily="34" charset="0"/>
                <a:cs typeface="Times New Roman" panose="02020603050405020304" pitchFamily="18" charset="0"/>
              </a:rPr>
              <a:t> </a:t>
            </a:r>
            <a:r>
              <a:rPr lang="en-US" altLang="en-US" sz="3000" b="1" dirty="0" err="1">
                <a:solidFill>
                  <a:srgbClr val="0033CC"/>
                </a:solidFill>
                <a:latin typeface="Arial" panose="020B0604020202020204" pitchFamily="34" charset="0"/>
                <a:cs typeface="Times New Roman" panose="02020603050405020304" pitchFamily="18" charset="0"/>
              </a:rPr>
              <a:t>đáp</a:t>
            </a:r>
            <a:r>
              <a:rPr lang="en-US" altLang="en-US" sz="3000" b="1" dirty="0">
                <a:solidFill>
                  <a:srgbClr val="0033CC"/>
                </a:solidFill>
                <a:latin typeface="Arial" panose="020B0604020202020204" pitchFamily="34" charset="0"/>
                <a:cs typeface="Times New Roman" panose="02020603050405020304" pitchFamily="18" charset="0"/>
              </a:rPr>
              <a:t> </a:t>
            </a:r>
            <a:r>
              <a:rPr lang="en-US" altLang="en-US" sz="3000" b="1" dirty="0" err="1">
                <a:solidFill>
                  <a:srgbClr val="0033CC"/>
                </a:solidFill>
                <a:latin typeface="Arial" panose="020B0604020202020204" pitchFamily="34" charset="0"/>
                <a:cs typeface="Times New Roman" panose="02020603050405020304" pitchFamily="18" charset="0"/>
              </a:rPr>
              <a:t>ứng</a:t>
            </a:r>
            <a:r>
              <a:rPr lang="en-US" altLang="en-US" sz="3000" b="1" dirty="0">
                <a:solidFill>
                  <a:srgbClr val="0033CC"/>
                </a:solidFill>
                <a:latin typeface="Arial" panose="020B0604020202020204" pitchFamily="34" charset="0"/>
                <a:cs typeface="Times New Roman" panose="02020603050405020304" pitchFamily="18" charset="0"/>
              </a:rPr>
              <a:t> YC </a:t>
            </a:r>
            <a:r>
              <a:rPr lang="en-US" altLang="en-US" sz="3000" b="1" dirty="0">
                <a:latin typeface="Arial" panose="020B0604020202020204" pitchFamily="34" charset="0"/>
                <a:cs typeface="Times New Roman" panose="02020603050405020304" pitchFamily="18" charset="0"/>
              </a:rPr>
              <a:t>hay </a:t>
            </a:r>
            <a:r>
              <a:rPr lang="en-US" altLang="en-US" sz="3000" b="1" dirty="0" err="1">
                <a:latin typeface="Arial" panose="020B0604020202020204" pitchFamily="34" charset="0"/>
                <a:cs typeface="Times New Roman" panose="02020603050405020304" pitchFamily="18" charset="0"/>
              </a:rPr>
              <a:t>những</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tính</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chất</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đã</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xác</a:t>
            </a:r>
            <a:r>
              <a:rPr lang="en-US" altLang="en-US" sz="3000" b="1" dirty="0">
                <a:latin typeface="Arial" panose="020B0604020202020204" pitchFamily="34" charset="0"/>
                <a:cs typeface="Times New Roman" panose="02020603050405020304" pitchFamily="18" charset="0"/>
              </a:rPr>
              <a:t> </a:t>
            </a:r>
            <a:r>
              <a:rPr lang="en-US" altLang="en-US" sz="3000" b="1" dirty="0" err="1">
                <a:latin typeface="Arial" panose="020B0604020202020204" pitchFamily="34" charset="0"/>
                <a:cs typeface="Times New Roman" panose="02020603050405020304" pitchFamily="18" charset="0"/>
              </a:rPr>
              <a:t>định</a:t>
            </a:r>
            <a:r>
              <a:rPr lang="en-US" altLang="en-US" sz="3000" b="1" dirty="0">
                <a:latin typeface="Arial" panose="020B0604020202020204" pitchFamily="34" charset="0"/>
                <a:cs typeface="Times New Roman" panose="02020603050405020304" pitchFamily="18" charset="0"/>
              </a:rPr>
              <a:t> hay </a:t>
            </a:r>
            <a:r>
              <a:rPr lang="en-US" altLang="en-US" sz="3000" b="1" dirty="0" err="1">
                <a:latin typeface="Arial" panose="020B0604020202020204" pitchFamily="34" charset="0"/>
                <a:cs typeface="Times New Roman" panose="02020603050405020304" pitchFamily="18" charset="0"/>
              </a:rPr>
              <a:t>chưa</a:t>
            </a:r>
            <a:r>
              <a:rPr lang="en-US" altLang="en-US" sz="3000" b="1" dirty="0">
                <a:latin typeface="Arial"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3608210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71154" y="286562"/>
            <a:ext cx="6850530" cy="584775"/>
          </a:xfrm>
          <a:prstGeom prst="rect">
            <a:avLst/>
          </a:prstGeom>
        </p:spPr>
        <p:txBody>
          <a:bodyPr wrap="none">
            <a:spAutoFit/>
          </a:bodyPr>
          <a:lstStyle/>
          <a:p>
            <a:r>
              <a:rPr lang="en-US" sz="32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VĂN BẢN ĐBCL </a:t>
            </a:r>
            <a:r>
              <a:rPr lang="en-US" sz="32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có</a:t>
            </a:r>
            <a:r>
              <a:rPr lang="en-US" sz="32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liên</a:t>
            </a:r>
            <a:r>
              <a:rPr lang="en-US" sz="32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quan</a:t>
            </a:r>
            <a:r>
              <a:rPr lang="en-US" sz="32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khác</a:t>
            </a:r>
            <a:endParaRPr lang="en-US" sz="3200" dirty="0">
              <a:solidFill>
                <a:srgbClr val="0033CC"/>
              </a:solidFill>
            </a:endParaRPr>
          </a:p>
        </p:txBody>
      </p:sp>
      <p:sp>
        <p:nvSpPr>
          <p:cNvPr id="8" name="Rectangle 7">
            <a:hlinkClick r:id="rId2" action="ppaction://hlinkfile"/>
          </p:cNvPr>
          <p:cNvSpPr/>
          <p:nvPr/>
        </p:nvSpPr>
        <p:spPr>
          <a:xfrm>
            <a:off x="809765" y="1658529"/>
            <a:ext cx="7542666" cy="769441"/>
          </a:xfrm>
          <a:prstGeom prst="rect">
            <a:avLst/>
          </a:prstGeom>
        </p:spPr>
        <p:txBody>
          <a:bodyPr wrap="square">
            <a:spAutoFit/>
          </a:bodyPr>
          <a:lstStyle/>
          <a:p>
            <a:pPr marL="342900" indent="-342900">
              <a:buClr>
                <a:srgbClr val="FF0000"/>
              </a:buClr>
              <a:buFont typeface="Wingdings" panose="05000000000000000000" pitchFamily="2" charset="2"/>
              <a:buChar char="ü"/>
            </a:pPr>
            <a:r>
              <a:rPr lang="pt-BR" sz="2200" b="1" dirty="0">
                <a:latin typeface="Arial" panose="020B0604020202020204" pitchFamily="34" charset="0"/>
                <a:ea typeface="Times New Roman" panose="02020603050405020304" pitchFamily="18" charset="0"/>
                <a:cs typeface="Arial" panose="020B0604020202020204" pitchFamily="34" charset="0"/>
              </a:rPr>
              <a:t>Công văn số: 1075/KTKĐCLGD-KĐĐH, ngày </a:t>
            </a:r>
            <a:r>
              <a:rPr lang="pt-BR" sz="2200" b="1" dirty="0" smtClean="0">
                <a:latin typeface="Arial" panose="020B0604020202020204" pitchFamily="34" charset="0"/>
                <a:ea typeface="Times New Roman" panose="02020603050405020304" pitchFamily="18" charset="0"/>
                <a:cs typeface="Arial" panose="020B0604020202020204" pitchFamily="34" charset="0"/>
              </a:rPr>
              <a:t>28/6/2016 V/v </a:t>
            </a:r>
            <a:r>
              <a:rPr lang="pt-BR" sz="2200" b="1" dirty="0">
                <a:latin typeface="Arial" panose="020B0604020202020204" pitchFamily="34" charset="0"/>
                <a:ea typeface="Times New Roman" panose="02020603050405020304" pitchFamily="18" charset="0"/>
                <a:cs typeface="Arial" panose="020B0604020202020204" pitchFamily="34" charset="0"/>
              </a:rPr>
              <a:t>hướng dẫn tự đánh </a:t>
            </a:r>
            <a:r>
              <a:rPr lang="pt-BR" sz="2200" b="1" dirty="0" smtClean="0">
                <a:latin typeface="Arial" panose="020B0604020202020204" pitchFamily="34" charset="0"/>
                <a:ea typeface="Times New Roman" panose="02020603050405020304" pitchFamily="18" charset="0"/>
                <a:cs typeface="Arial" panose="020B0604020202020204" pitchFamily="34" charset="0"/>
              </a:rPr>
              <a:t>giá CT đào </a:t>
            </a:r>
            <a:r>
              <a:rPr lang="pt-BR" sz="2200" b="1" dirty="0">
                <a:latin typeface="Arial" panose="020B0604020202020204" pitchFamily="34" charset="0"/>
                <a:ea typeface="Times New Roman" panose="02020603050405020304" pitchFamily="18" charset="0"/>
                <a:cs typeface="Arial" panose="020B0604020202020204" pitchFamily="34" charset="0"/>
              </a:rPr>
              <a:t>tạo</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0" name="Rectangle 9">
            <a:hlinkClick r:id="rId3" action="ppaction://hlinkfile"/>
          </p:cNvPr>
          <p:cNvSpPr/>
          <p:nvPr/>
        </p:nvSpPr>
        <p:spPr>
          <a:xfrm>
            <a:off x="768821" y="2695760"/>
            <a:ext cx="11009196" cy="769441"/>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200" b="1" dirty="0">
                <a:latin typeface="Arial" panose="020B0604020202020204" pitchFamily="34" charset="0"/>
                <a:ea typeface="Times New Roman" panose="02020603050405020304" pitchFamily="18" charset="0"/>
                <a:cs typeface="Arial" panose="020B0604020202020204" pitchFamily="34" charset="0"/>
              </a:rPr>
              <a:t>Công văn số: </a:t>
            </a:r>
            <a:r>
              <a:rPr lang="en-US" sz="2200" b="1" dirty="0" err="1">
                <a:latin typeface="Arial" panose="020B0604020202020204" pitchFamily="34" charset="0"/>
                <a:ea typeface="Times New Roman" panose="02020603050405020304" pitchFamily="18" charset="0"/>
                <a:cs typeface="Arial" panose="020B0604020202020204" pitchFamily="34" charset="0"/>
              </a:rPr>
              <a:t>Số</a:t>
            </a:r>
            <a:r>
              <a:rPr lang="en-US" sz="2200" b="1" dirty="0">
                <a:latin typeface="Arial" panose="020B0604020202020204" pitchFamily="34" charset="0"/>
                <a:ea typeface="Times New Roman" panose="02020603050405020304" pitchFamily="18" charset="0"/>
                <a:cs typeface="Arial" panose="020B0604020202020204" pitchFamily="34" charset="0"/>
              </a:rPr>
              <a:t>: 3378/LĐTBXH-TCDN </a:t>
            </a:r>
            <a:r>
              <a:rPr lang="pt-BR" sz="2200" b="1" dirty="0">
                <a:latin typeface="Arial" panose="020B0604020202020204" pitchFamily="34" charset="0"/>
                <a:ea typeface="Times New Roman" panose="02020603050405020304" pitchFamily="18" charset="0"/>
                <a:cs typeface="Arial" panose="020B0604020202020204" pitchFamily="34" charset="0"/>
              </a:rPr>
              <a:t>, ngày 12/9/2014 V/v hướng dẫn </a:t>
            </a:r>
            <a:r>
              <a:rPr lang="en-US" sz="2200" b="1" dirty="0" err="1">
                <a:latin typeface="Arial" panose="020B0604020202020204" pitchFamily="34" charset="0"/>
                <a:ea typeface="Times New Roman" panose="02020603050405020304" pitchFamily="18" charset="0"/>
                <a:cs typeface="Arial" panose="020B0604020202020204" pitchFamily="34" charset="0"/>
              </a:rPr>
              <a:t>nội</a:t>
            </a:r>
            <a:r>
              <a:rPr lang="en-US" sz="2200" b="1" dirty="0">
                <a:latin typeface="Arial" panose="020B0604020202020204" pitchFamily="34" charset="0"/>
                <a:ea typeface="Times New Roman" panose="02020603050405020304" pitchFamily="18" charset="0"/>
                <a:cs typeface="Arial" panose="020B0604020202020204" pitchFamily="34" charset="0"/>
              </a:rPr>
              <a:t> dung </a:t>
            </a:r>
            <a:r>
              <a:rPr lang="en-US" sz="2200" b="1" dirty="0" err="1">
                <a:latin typeface="Arial" panose="020B0604020202020204" pitchFamily="34" charset="0"/>
                <a:ea typeface="Times New Roman" panose="02020603050405020304" pitchFamily="18" charset="0"/>
                <a:cs typeface="Arial" panose="020B0604020202020204" pitchFamily="34" charset="0"/>
              </a:rPr>
              <a:t>và</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mức</a:t>
            </a:r>
            <a:r>
              <a:rPr lang="en-US" sz="2200" b="1" dirty="0">
                <a:latin typeface="Arial" panose="020B0604020202020204" pitchFamily="34" charset="0"/>
                <a:ea typeface="Times New Roman" panose="02020603050405020304" pitchFamily="18" charset="0"/>
                <a:cs typeface="Arial" panose="020B0604020202020204" pitchFamily="34" charset="0"/>
              </a:rPr>
              <a:t> chi </a:t>
            </a:r>
            <a:r>
              <a:rPr lang="en-US" sz="2200" b="1" dirty="0" err="1">
                <a:latin typeface="Arial" panose="020B0604020202020204" pitchFamily="34" charset="0"/>
                <a:ea typeface="Times New Roman" panose="02020603050405020304" pitchFamily="18" charset="0"/>
                <a:cs typeface="Arial" panose="020B0604020202020204" pitchFamily="34" charset="0"/>
              </a:rPr>
              <a:t>đối</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với</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hoạt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động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tự</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kiểm</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định</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chất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lượng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dạy</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nghề</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1" name="Rectangle 10">
            <a:hlinkClick r:id="rId4" action="ppaction://hlinkfile"/>
          </p:cNvPr>
          <p:cNvSpPr/>
          <p:nvPr/>
        </p:nvSpPr>
        <p:spPr>
          <a:xfrm>
            <a:off x="768820" y="3732990"/>
            <a:ext cx="10995549" cy="769441"/>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200" b="1" dirty="0">
                <a:latin typeface="Arial" panose="020B0604020202020204" pitchFamily="34" charset="0"/>
                <a:ea typeface="Times New Roman" panose="02020603050405020304" pitchFamily="18" charset="0"/>
                <a:cs typeface="Arial" panose="020B0604020202020204" pitchFamily="34" charset="0"/>
              </a:rPr>
              <a:t>Công văn số: </a:t>
            </a:r>
            <a:r>
              <a:rPr lang="en-US" sz="2200" b="1" dirty="0">
                <a:latin typeface="Arial" panose="020B0604020202020204" pitchFamily="34" charset="0"/>
                <a:ea typeface="Times New Roman" panose="02020603050405020304" pitchFamily="18" charset="0"/>
                <a:cs typeface="Arial" panose="020B0604020202020204" pitchFamily="34" charset="0"/>
              </a:rPr>
              <a:t>1845 /TCDN-KĐCL </a:t>
            </a:r>
            <a:r>
              <a:rPr lang="en-US" sz="2200" b="1" dirty="0" err="1">
                <a:latin typeface="Arial" panose="020B0604020202020204" pitchFamily="34" charset="0"/>
                <a:ea typeface="Times New Roman" panose="02020603050405020304" pitchFamily="18" charset="0"/>
                <a:cs typeface="Arial" panose="020B0604020202020204" pitchFamily="34" charset="0"/>
              </a:rPr>
              <a:t>ngày</a:t>
            </a:r>
            <a:r>
              <a:rPr lang="en-US" sz="2200" b="1" dirty="0">
                <a:latin typeface="Arial" panose="020B0604020202020204" pitchFamily="34" charset="0"/>
                <a:ea typeface="Times New Roman" panose="02020603050405020304" pitchFamily="18" charset="0"/>
                <a:cs typeface="Arial" panose="020B0604020202020204" pitchFamily="34" charset="0"/>
              </a:rPr>
              <a:t>  24/7/</a:t>
            </a:r>
            <a:r>
              <a:rPr lang="vi-VN" sz="2200" b="1" dirty="0">
                <a:latin typeface="Arial" panose="020B0604020202020204" pitchFamily="34" charset="0"/>
                <a:ea typeface="Times New Roman" panose="02020603050405020304" pitchFamily="18" charset="0"/>
                <a:cs typeface="Arial" panose="020B0604020202020204" pitchFamily="34" charset="0"/>
              </a:rPr>
              <a:t>201</a:t>
            </a:r>
            <a:r>
              <a:rPr lang="en-US" sz="2200" b="1" dirty="0">
                <a:latin typeface="Arial" panose="020B0604020202020204" pitchFamily="34" charset="0"/>
                <a:ea typeface="Times New Roman" panose="02020603050405020304" pitchFamily="18" charset="0"/>
                <a:cs typeface="Arial" panose="020B0604020202020204" pitchFamily="34" charset="0"/>
              </a:rPr>
              <a:t>7</a:t>
            </a:r>
            <a:r>
              <a:rPr lang="vi-VN" sz="2200" b="1" dirty="0">
                <a:latin typeface="Arial" panose="020B0604020202020204" pitchFamily="34" charset="0"/>
                <a:ea typeface="Times New Roman" panose="02020603050405020304" pitchFamily="18" charset="0"/>
                <a:cs typeface="Arial" panose="020B0604020202020204" pitchFamily="34" charset="0"/>
              </a:rPr>
              <a:t> của TCDN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pt-BR" sz="2200" b="1" dirty="0">
                <a:latin typeface="Arial" panose="020B0604020202020204" pitchFamily="34" charset="0"/>
                <a:ea typeface="Times New Roman" panose="02020603050405020304" pitchFamily="18" charset="0"/>
                <a:cs typeface="Arial" panose="020B0604020202020204" pitchFamily="34" charset="0"/>
              </a:rPr>
              <a:t>, ngày 12/9/2014 V/v hướng dẫn </a:t>
            </a:r>
            <a:r>
              <a:rPr lang="en-US" sz="2200" b="1" dirty="0" err="1">
                <a:latin typeface="Arial" panose="020B0604020202020204" pitchFamily="34" charset="0"/>
                <a:ea typeface="Times New Roman" panose="02020603050405020304" pitchFamily="18" charset="0"/>
                <a:cs typeface="Arial" panose="020B0604020202020204" pitchFamily="34" charset="0"/>
              </a:rPr>
              <a:t>tự</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kiểm</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định</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chất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lượng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CS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giáo</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dục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nghề</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nghiệp</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năm</a:t>
            </a:r>
            <a:r>
              <a:rPr lang="en-US" sz="2200" b="1" dirty="0">
                <a:latin typeface="Arial" panose="020B0604020202020204" pitchFamily="34" charset="0"/>
                <a:ea typeface="Times New Roman" panose="02020603050405020304" pitchFamily="18" charset="0"/>
                <a:cs typeface="Arial" panose="020B0604020202020204" pitchFamily="34" charset="0"/>
              </a:rPr>
              <a:t> 2017</a:t>
            </a:r>
          </a:p>
        </p:txBody>
      </p:sp>
      <p:sp>
        <p:nvSpPr>
          <p:cNvPr id="12" name="Rectangle 11">
            <a:hlinkClick r:id="rId5" action="ppaction://hlinkfile"/>
          </p:cNvPr>
          <p:cNvSpPr/>
          <p:nvPr/>
        </p:nvSpPr>
        <p:spPr>
          <a:xfrm>
            <a:off x="768820" y="4838459"/>
            <a:ext cx="10995549" cy="769441"/>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200" b="1" dirty="0" smtClean="0">
                <a:latin typeface="Arial" panose="020B0604020202020204" pitchFamily="34" charset="0"/>
                <a:ea typeface="Times New Roman" panose="02020603050405020304" pitchFamily="18" charset="0"/>
                <a:cs typeface="Arial" panose="020B0604020202020204" pitchFamily="34" charset="0"/>
              </a:rPr>
              <a:t>QĐ số</a:t>
            </a:r>
            <a:r>
              <a:rPr lang="pt-BR"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1229 </a:t>
            </a:r>
            <a:r>
              <a:rPr lang="en-US" sz="2200" b="1" dirty="0">
                <a:latin typeface="Arial" panose="020B0604020202020204" pitchFamily="34" charset="0"/>
                <a:ea typeface="Times New Roman" panose="02020603050405020304" pitchFamily="18" charset="0"/>
                <a:cs typeface="Arial" panose="020B0604020202020204" pitchFamily="34" charset="0"/>
              </a:rPr>
              <a:t>/TCDN-KĐCL </a:t>
            </a:r>
            <a:r>
              <a:rPr lang="en-US" sz="2200" b="1" dirty="0" err="1">
                <a:latin typeface="Arial" panose="020B0604020202020204" pitchFamily="34" charset="0"/>
                <a:ea typeface="Times New Roman" panose="02020603050405020304" pitchFamily="18" charset="0"/>
                <a:cs typeface="Arial" panose="020B0604020202020204" pitchFamily="34" charset="0"/>
              </a:rPr>
              <a:t>ngày</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04/8/</a:t>
            </a:r>
            <a:r>
              <a:rPr lang="vi-VN" sz="2200" b="1" dirty="0">
                <a:latin typeface="Arial" panose="020B0604020202020204" pitchFamily="34" charset="0"/>
                <a:ea typeface="Times New Roman" panose="02020603050405020304" pitchFamily="18" charset="0"/>
                <a:cs typeface="Arial" panose="020B0604020202020204" pitchFamily="34" charset="0"/>
              </a:rPr>
              <a:t>201</a:t>
            </a:r>
            <a:r>
              <a:rPr lang="en-US" sz="2200" b="1" dirty="0">
                <a:latin typeface="Arial" panose="020B0604020202020204" pitchFamily="34" charset="0"/>
                <a:ea typeface="Times New Roman" panose="02020603050405020304" pitchFamily="18" charset="0"/>
                <a:cs typeface="Arial" panose="020B0604020202020204" pitchFamily="34" charset="0"/>
              </a:rPr>
              <a:t>7</a:t>
            </a:r>
            <a:r>
              <a:rPr lang="vi-VN" sz="2200" b="1" dirty="0">
                <a:latin typeface="Arial" panose="020B0604020202020204" pitchFamily="34" charset="0"/>
                <a:ea typeface="Times New Roman" panose="02020603050405020304" pitchFamily="18" charset="0"/>
                <a:cs typeface="Arial" panose="020B0604020202020204" pitchFamily="34" charset="0"/>
              </a:rPr>
              <a:t> của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Bộ</a:t>
            </a:r>
            <a:r>
              <a:rPr lang="en-US" sz="2200" b="1" dirty="0" smtClean="0">
                <a:latin typeface="Arial" panose="020B0604020202020204" pitchFamily="34" charset="0"/>
                <a:ea typeface="Times New Roman" panose="02020603050405020304" pitchFamily="18" charset="0"/>
                <a:cs typeface="Arial" panose="020B0604020202020204" pitchFamily="34" charset="0"/>
              </a:rPr>
              <a:t> LĐTBXH </a:t>
            </a:r>
            <a:r>
              <a:rPr lang="pt-BR" sz="2200" b="1" dirty="0">
                <a:latin typeface="Arial" panose="020B0604020202020204" pitchFamily="34" charset="0"/>
                <a:ea typeface="Times New Roman" panose="02020603050405020304" pitchFamily="18" charset="0"/>
                <a:cs typeface="Arial" panose="020B0604020202020204" pitchFamily="34" charset="0"/>
              </a:rPr>
              <a:t>, </a:t>
            </a:r>
            <a:r>
              <a:rPr lang="pt-BR" sz="2200" b="1" dirty="0" smtClean="0">
                <a:latin typeface="Arial" panose="020B0604020202020204" pitchFamily="34" charset="0"/>
                <a:ea typeface="Times New Roman" panose="02020603050405020304" pitchFamily="18" charset="0"/>
                <a:cs typeface="Arial" panose="020B0604020202020204" pitchFamily="34" charset="0"/>
              </a:rPr>
              <a:t>V/v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đính</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chính</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Thông</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tư</a:t>
            </a:r>
            <a:r>
              <a:rPr lang="en-US" sz="2200" b="1" dirty="0" smtClean="0">
                <a:latin typeface="Arial" panose="020B0604020202020204" pitchFamily="34" charset="0"/>
                <a:ea typeface="Times New Roman" panose="02020603050405020304" pitchFamily="18" charset="0"/>
                <a:cs typeface="Arial" panose="020B0604020202020204" pitchFamily="34" charset="0"/>
              </a:rPr>
              <a:t> 15</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3" name="Rectangle 12">
            <a:hlinkClick r:id="rId6" action="ppaction://hlinkfile"/>
          </p:cNvPr>
          <p:cNvSpPr/>
          <p:nvPr/>
        </p:nvSpPr>
        <p:spPr>
          <a:xfrm>
            <a:off x="768820" y="5807449"/>
            <a:ext cx="10995549" cy="769441"/>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200" b="1" dirty="0" smtClean="0">
                <a:latin typeface="Arial" panose="020B0604020202020204" pitchFamily="34" charset="0"/>
                <a:ea typeface="Times New Roman" panose="02020603050405020304" pitchFamily="18" charset="0"/>
                <a:cs typeface="Arial" panose="020B0604020202020204" pitchFamily="34" charset="0"/>
              </a:rPr>
              <a:t>Thông tư số</a:t>
            </a:r>
            <a:r>
              <a:rPr lang="pt-BR"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42/2011/TT-BLĐTBXH </a:t>
            </a:r>
            <a:r>
              <a:rPr lang="en-US" sz="2200" b="1" dirty="0" err="1">
                <a:latin typeface="Arial" panose="020B0604020202020204" pitchFamily="34" charset="0"/>
                <a:ea typeface="Times New Roman" panose="02020603050405020304" pitchFamily="18" charset="0"/>
                <a:cs typeface="Arial" panose="020B0604020202020204" pitchFamily="34" charset="0"/>
              </a:rPr>
              <a:t>ngày</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29/12/</a:t>
            </a:r>
            <a:r>
              <a:rPr lang="vi-VN" sz="2200" b="1" dirty="0" smtClean="0">
                <a:latin typeface="Arial" panose="020B0604020202020204" pitchFamily="34" charset="0"/>
                <a:ea typeface="Times New Roman" panose="02020603050405020304" pitchFamily="18" charset="0"/>
                <a:cs typeface="Arial" panose="020B0604020202020204" pitchFamily="34" charset="0"/>
              </a:rPr>
              <a:t>201</a:t>
            </a:r>
            <a:r>
              <a:rPr lang="en-US" sz="2200" b="1" dirty="0" smtClean="0">
                <a:latin typeface="Arial" panose="020B0604020202020204" pitchFamily="34" charset="0"/>
                <a:ea typeface="Times New Roman" panose="02020603050405020304" pitchFamily="18" charset="0"/>
                <a:cs typeface="Arial" panose="020B0604020202020204" pitchFamily="34" charset="0"/>
              </a:rPr>
              <a:t>1</a:t>
            </a:r>
            <a:r>
              <a:rPr lang="vi-VN" sz="2200" b="1" dirty="0" smtClean="0">
                <a:latin typeface="Arial" panose="020B0604020202020204" pitchFamily="34" charset="0"/>
                <a:ea typeface="Times New Roman" panose="02020603050405020304" pitchFamily="18" charset="0"/>
                <a:cs typeface="Arial" panose="020B0604020202020204" pitchFamily="34" charset="0"/>
              </a:rPr>
              <a:t> </a:t>
            </a:r>
            <a:r>
              <a:rPr lang="vi-VN" sz="2200" b="1" dirty="0">
                <a:latin typeface="Arial" panose="020B0604020202020204" pitchFamily="34" charset="0"/>
                <a:ea typeface="Times New Roman" panose="02020603050405020304" pitchFamily="18" charset="0"/>
                <a:cs typeface="Arial" panose="020B0604020202020204" pitchFamily="34" charset="0"/>
              </a:rPr>
              <a:t>của </a:t>
            </a:r>
            <a:r>
              <a:rPr lang="en-US" sz="2200" b="1" dirty="0" smtClean="0">
                <a:latin typeface="Arial" panose="020B0604020202020204" pitchFamily="34" charset="0"/>
                <a:ea typeface="Times New Roman" panose="02020603050405020304" pitchFamily="18" charset="0"/>
                <a:cs typeface="Arial" panose="020B0604020202020204" pitchFamily="34" charset="0"/>
              </a:rPr>
              <a:t>BLĐTBXH V/v</a:t>
            </a:r>
            <a:r>
              <a:rPr lang="pt-BR"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Quy</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định</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về</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quy</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trình</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thực</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hiện</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kiểm</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định</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chất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lượng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dạy</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nghề</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pic>
        <p:nvPicPr>
          <p:cNvPr id="14" name="Picture 13"/>
          <p:cNvPicPr>
            <a:picLocks noChangeAspect="1"/>
          </p:cNvPicPr>
          <p:nvPr/>
        </p:nvPicPr>
        <p:blipFill>
          <a:blip r:embed="rId7"/>
          <a:stretch>
            <a:fillRect/>
          </a:stretch>
        </p:blipFill>
        <p:spPr>
          <a:xfrm>
            <a:off x="8707272" y="161824"/>
            <a:ext cx="3037502" cy="2216093"/>
          </a:xfrm>
          <a:prstGeom prst="rect">
            <a:avLst/>
          </a:prstGeom>
        </p:spPr>
      </p:pic>
    </p:spTree>
    <p:extLst>
      <p:ext uri="{BB962C8B-B14F-4D97-AF65-F5344CB8AC3E}">
        <p14:creationId xmlns:p14="http://schemas.microsoft.com/office/powerpoint/2010/main" val="374115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7315" y="431928"/>
            <a:ext cx="8896177" cy="553998"/>
          </a:xfrm>
          <a:prstGeom prst="rect">
            <a:avLst/>
          </a:prstGeom>
        </p:spPr>
        <p:txBody>
          <a:bodyPr wrap="square">
            <a:spAutoFit/>
          </a:bodyPr>
          <a:lstStyle/>
          <a:p>
            <a:r>
              <a:rPr lang="en-US" sz="30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VĂN BẢN ĐBCL </a:t>
            </a:r>
            <a:r>
              <a:rPr lang="en-US" sz="30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có</a:t>
            </a:r>
            <a:r>
              <a:rPr lang="en-US" sz="30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30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liên</a:t>
            </a:r>
            <a:r>
              <a:rPr lang="en-US" sz="30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30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quan</a:t>
            </a:r>
            <a:r>
              <a:rPr lang="en-US" sz="30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30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khác</a:t>
            </a:r>
            <a:r>
              <a:rPr lang="en-US" sz="30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30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tt</a:t>
            </a:r>
            <a:r>
              <a:rPr lang="en-US" sz="30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a:t>
            </a:r>
            <a:endParaRPr lang="en-US" sz="3000" dirty="0">
              <a:solidFill>
                <a:srgbClr val="0033CC"/>
              </a:solidFill>
            </a:endParaRPr>
          </a:p>
        </p:txBody>
      </p:sp>
      <p:sp>
        <p:nvSpPr>
          <p:cNvPr id="5" name="Rectangle 4">
            <a:hlinkClick r:id="rId2" action="ppaction://hlinkfile"/>
          </p:cNvPr>
          <p:cNvSpPr/>
          <p:nvPr/>
        </p:nvSpPr>
        <p:spPr>
          <a:xfrm>
            <a:off x="544157" y="2310472"/>
            <a:ext cx="11160583" cy="1015663"/>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000" b="1" dirty="0">
                <a:latin typeface="Arial" panose="020B0604020202020204" pitchFamily="34" charset="0"/>
                <a:ea typeface="Times New Roman" panose="02020603050405020304" pitchFamily="18" charset="0"/>
                <a:cs typeface="Arial" panose="020B0604020202020204" pitchFamily="34" charset="0"/>
              </a:rPr>
              <a:t>Phụ lục kèm theo CV số: </a:t>
            </a:r>
            <a:r>
              <a:rPr lang="en-US" sz="2000" b="1" dirty="0">
                <a:latin typeface="Arial" panose="020B0604020202020204" pitchFamily="34" charset="0"/>
                <a:ea typeface="Times New Roman" panose="02020603050405020304" pitchFamily="18" charset="0"/>
                <a:cs typeface="Arial" panose="020B0604020202020204" pitchFamily="34" charset="0"/>
              </a:rPr>
              <a:t>453/TCGDNN-KĐCL </a:t>
            </a:r>
            <a:r>
              <a:rPr lang="en-US" sz="2000" b="1" dirty="0" err="1">
                <a:latin typeface="Arial" panose="020B0604020202020204" pitchFamily="34" charset="0"/>
                <a:ea typeface="Times New Roman" panose="02020603050405020304" pitchFamily="18" charset="0"/>
                <a:cs typeface="Arial" panose="020B0604020202020204" pitchFamily="34" charset="0"/>
              </a:rPr>
              <a:t>ngày</a:t>
            </a:r>
            <a:r>
              <a:rPr lang="en-US" sz="2000" b="1" dirty="0">
                <a:latin typeface="Arial" panose="020B0604020202020204" pitchFamily="34" charset="0"/>
                <a:ea typeface="Times New Roman" panose="02020603050405020304" pitchFamily="18" charset="0"/>
                <a:cs typeface="Arial" panose="020B0604020202020204" pitchFamily="34" charset="0"/>
              </a:rPr>
              <a:t>  25/3/</a:t>
            </a:r>
            <a:r>
              <a:rPr lang="vi-VN" sz="2000" b="1" dirty="0">
                <a:latin typeface="Arial" panose="020B0604020202020204" pitchFamily="34" charset="0"/>
                <a:ea typeface="Times New Roman" panose="02020603050405020304" pitchFamily="18" charset="0"/>
                <a:cs typeface="Arial" panose="020B0604020202020204" pitchFamily="34" charset="0"/>
              </a:rPr>
              <a:t>201</a:t>
            </a:r>
            <a:r>
              <a:rPr lang="en-US" sz="2000" b="1" dirty="0">
                <a:latin typeface="Arial" panose="020B0604020202020204" pitchFamily="34" charset="0"/>
                <a:ea typeface="Times New Roman" panose="02020603050405020304" pitchFamily="18" charset="0"/>
                <a:cs typeface="Arial" panose="020B0604020202020204" pitchFamily="34" charset="0"/>
              </a:rPr>
              <a:t>9</a:t>
            </a:r>
            <a:r>
              <a:rPr lang="vi-VN" sz="2000" b="1" dirty="0">
                <a:latin typeface="Arial" panose="020B0604020202020204" pitchFamily="34" charset="0"/>
                <a:ea typeface="Times New Roman" panose="02020603050405020304" pitchFamily="18" charset="0"/>
                <a:cs typeface="Arial" panose="020B0604020202020204" pitchFamily="34" charset="0"/>
              </a:rPr>
              <a:t> của </a:t>
            </a:r>
            <a:r>
              <a:rPr lang="en-US" sz="2000" b="1" dirty="0">
                <a:latin typeface="Arial" panose="020B0604020202020204" pitchFamily="34" charset="0"/>
                <a:ea typeface="Times New Roman" panose="02020603050405020304" pitchFamily="18" charset="0"/>
                <a:cs typeface="Arial" panose="020B0604020202020204" pitchFamily="34" charset="0"/>
              </a:rPr>
              <a:t>TC GDNN V/v</a:t>
            </a:r>
            <a:r>
              <a:rPr lang="pt-BR"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err="1">
                <a:latin typeface="Arial" panose="020B0604020202020204" pitchFamily="34" charset="0"/>
                <a:ea typeface="Times New Roman" panose="02020603050405020304" pitchFamily="18" charset="0"/>
                <a:cs typeface="Arial" panose="020B0604020202020204" pitchFamily="34" charset="0"/>
              </a:rPr>
              <a:t>hướng</a:t>
            </a:r>
            <a:r>
              <a:rPr lang="en-US"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err="1">
                <a:latin typeface="Arial" panose="020B0604020202020204" pitchFamily="34" charset="0"/>
                <a:ea typeface="Times New Roman" panose="02020603050405020304" pitchFamily="18" charset="0"/>
                <a:cs typeface="Arial" panose="020B0604020202020204" pitchFamily="34" charset="0"/>
              </a:rPr>
              <a:t>dẫn</a:t>
            </a:r>
            <a:r>
              <a:rPr lang="en-US" sz="2000" b="1" dirty="0">
                <a:latin typeface="Arial" panose="020B0604020202020204" pitchFamily="34" charset="0"/>
                <a:ea typeface="Times New Roman" panose="02020603050405020304" pitchFamily="18" charset="0"/>
                <a:cs typeface="Arial" panose="020B0604020202020204" pitchFamily="34" charset="0"/>
              </a:rPr>
              <a:t> </a:t>
            </a:r>
            <a:r>
              <a:rPr lang="vi-VN" sz="2000" b="1" dirty="0">
                <a:latin typeface="Arial" panose="020B0604020202020204" pitchFamily="34" charset="0"/>
                <a:ea typeface="Times New Roman" panose="02020603050405020304" pitchFamily="18" charset="0"/>
                <a:cs typeface="Arial" panose="020B0604020202020204" pitchFamily="34" charset="0"/>
              </a:rPr>
              <a:t>đánh giá các tiêu chuẩn kiểm định chất lượng cơ sở giáo dục nghề nghiệp đối với trường trung cấp, cao đẳng </a:t>
            </a:r>
            <a:endParaRPr lang="en-US" sz="2000" b="1" dirty="0">
              <a:latin typeface="Arial" panose="020B0604020202020204" pitchFamily="34" charset="0"/>
              <a:ea typeface="Times New Roman" panose="02020603050405020304" pitchFamily="18" charset="0"/>
              <a:cs typeface="Arial" panose="020B0604020202020204" pitchFamily="34" charset="0"/>
            </a:endParaRPr>
          </a:p>
        </p:txBody>
      </p:sp>
      <p:sp>
        <p:nvSpPr>
          <p:cNvPr id="8" name="Rectangle 7">
            <a:hlinkClick r:id="rId3" action="ppaction://hlinkfile"/>
          </p:cNvPr>
          <p:cNvSpPr/>
          <p:nvPr/>
        </p:nvSpPr>
        <p:spPr>
          <a:xfrm>
            <a:off x="591050" y="1349178"/>
            <a:ext cx="8744020" cy="707886"/>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000" b="1" dirty="0" smtClean="0">
                <a:latin typeface="Arial" panose="020B0604020202020204" pitchFamily="34" charset="0"/>
                <a:ea typeface="Times New Roman" panose="02020603050405020304" pitchFamily="18" charset="0"/>
                <a:cs typeface="Arial" panose="020B0604020202020204" pitchFamily="34" charset="0"/>
              </a:rPr>
              <a:t>Công văn số</a:t>
            </a:r>
            <a:r>
              <a:rPr lang="pt-BR"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smtClean="0">
                <a:latin typeface="Arial" panose="020B0604020202020204" pitchFamily="34" charset="0"/>
                <a:ea typeface="Times New Roman" panose="02020603050405020304" pitchFamily="18" charset="0"/>
                <a:cs typeface="Arial" panose="020B0604020202020204" pitchFamily="34" charset="0"/>
              </a:rPr>
              <a:t>453/TCGDNN-KĐCL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ngày</a:t>
            </a:r>
            <a:r>
              <a:rPr lang="en-US" sz="2000" b="1" dirty="0" smtClean="0">
                <a:latin typeface="Arial" panose="020B0604020202020204" pitchFamily="34" charset="0"/>
                <a:ea typeface="Times New Roman" panose="02020603050405020304" pitchFamily="18" charset="0"/>
                <a:cs typeface="Arial" panose="020B0604020202020204" pitchFamily="34" charset="0"/>
              </a:rPr>
              <a:t>  25/3/</a:t>
            </a:r>
            <a:r>
              <a:rPr lang="vi-VN" sz="2000" b="1" dirty="0" smtClean="0">
                <a:latin typeface="Arial" panose="020B0604020202020204" pitchFamily="34" charset="0"/>
                <a:ea typeface="Times New Roman" panose="02020603050405020304" pitchFamily="18" charset="0"/>
                <a:cs typeface="Arial" panose="020B0604020202020204" pitchFamily="34" charset="0"/>
              </a:rPr>
              <a:t>201</a:t>
            </a:r>
            <a:r>
              <a:rPr lang="en-US" sz="2000" b="1" dirty="0" smtClean="0">
                <a:latin typeface="Arial" panose="020B0604020202020204" pitchFamily="34" charset="0"/>
                <a:ea typeface="Times New Roman" panose="02020603050405020304" pitchFamily="18" charset="0"/>
                <a:cs typeface="Arial" panose="020B0604020202020204" pitchFamily="34" charset="0"/>
              </a:rPr>
              <a:t>9</a:t>
            </a:r>
            <a:r>
              <a:rPr lang="vi-VN" sz="2000" b="1" dirty="0" smtClean="0">
                <a:latin typeface="Arial" panose="020B0604020202020204" pitchFamily="34" charset="0"/>
                <a:ea typeface="Times New Roman" panose="02020603050405020304" pitchFamily="18" charset="0"/>
                <a:cs typeface="Arial" panose="020B0604020202020204" pitchFamily="34" charset="0"/>
              </a:rPr>
              <a:t> </a:t>
            </a:r>
            <a:r>
              <a:rPr lang="vi-VN" sz="2000" b="1" dirty="0">
                <a:latin typeface="Arial" panose="020B0604020202020204" pitchFamily="34" charset="0"/>
                <a:ea typeface="Times New Roman" panose="02020603050405020304" pitchFamily="18" charset="0"/>
                <a:cs typeface="Arial" panose="020B0604020202020204" pitchFamily="34" charset="0"/>
              </a:rPr>
              <a:t>của </a:t>
            </a:r>
            <a:r>
              <a:rPr lang="en-US" sz="2000" b="1" dirty="0" smtClean="0">
                <a:latin typeface="Arial" panose="020B0604020202020204" pitchFamily="34" charset="0"/>
                <a:ea typeface="Times New Roman" panose="02020603050405020304" pitchFamily="18" charset="0"/>
                <a:cs typeface="Arial" panose="020B0604020202020204" pitchFamily="34" charset="0"/>
              </a:rPr>
              <a:t>TC GDNN V/v</a:t>
            </a:r>
            <a:r>
              <a:rPr lang="pt-BR"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hướng</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dẫn</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đánh</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giá</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tiêu</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chuẩn</a:t>
            </a:r>
            <a:r>
              <a:rPr lang="en-US" sz="2000" b="1" dirty="0" smtClean="0">
                <a:latin typeface="Arial" panose="020B0604020202020204" pitchFamily="34" charset="0"/>
                <a:ea typeface="Times New Roman" panose="02020603050405020304" pitchFamily="18" charset="0"/>
                <a:cs typeface="Arial" panose="020B0604020202020204" pitchFamily="34" charset="0"/>
              </a:rPr>
              <a:t> KĐCL GDNN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trường</a:t>
            </a:r>
            <a:r>
              <a:rPr lang="en-US" sz="2000" b="1" dirty="0" smtClean="0">
                <a:latin typeface="Arial" panose="020B0604020202020204" pitchFamily="34" charset="0"/>
                <a:ea typeface="Times New Roman" panose="02020603050405020304" pitchFamily="18" charset="0"/>
                <a:cs typeface="Arial" panose="020B0604020202020204" pitchFamily="34" charset="0"/>
              </a:rPr>
              <a:t> TC, CĐ</a:t>
            </a:r>
            <a:endParaRPr lang="en-US" sz="2000" b="1" dirty="0">
              <a:latin typeface="Arial" panose="020B0604020202020204" pitchFamily="34" charset="0"/>
              <a:ea typeface="Times New Roman" panose="02020603050405020304" pitchFamily="18" charset="0"/>
              <a:cs typeface="Arial" panose="020B0604020202020204" pitchFamily="34" charset="0"/>
            </a:endParaRPr>
          </a:p>
        </p:txBody>
      </p:sp>
      <p:sp>
        <p:nvSpPr>
          <p:cNvPr id="9" name="Rectangle 8">
            <a:hlinkClick r:id="rId4" action="ppaction://hlinkfile"/>
          </p:cNvPr>
          <p:cNvSpPr/>
          <p:nvPr/>
        </p:nvSpPr>
        <p:spPr>
          <a:xfrm>
            <a:off x="567603" y="3435887"/>
            <a:ext cx="11160583" cy="707886"/>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000" b="1" dirty="0" smtClean="0">
                <a:latin typeface="Arial" panose="020B0604020202020204" pitchFamily="34" charset="0"/>
                <a:ea typeface="Times New Roman" panose="02020603050405020304" pitchFamily="18" charset="0"/>
                <a:cs typeface="Arial" panose="020B0604020202020204" pitchFamily="34" charset="0"/>
              </a:rPr>
              <a:t>Công văn số</a:t>
            </a:r>
            <a:r>
              <a:rPr lang="pt-BR"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smtClean="0">
                <a:latin typeface="Arial" panose="020B0604020202020204" pitchFamily="34" charset="0"/>
                <a:ea typeface="Times New Roman" panose="02020603050405020304" pitchFamily="18" charset="0"/>
                <a:cs typeface="Arial" panose="020B0604020202020204" pitchFamily="34" charset="0"/>
              </a:rPr>
              <a:t>454/TCGDNN-KĐCL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ngày</a:t>
            </a:r>
            <a:r>
              <a:rPr lang="en-US" sz="2000" b="1" dirty="0" smtClean="0">
                <a:latin typeface="Arial" panose="020B0604020202020204" pitchFamily="34" charset="0"/>
                <a:ea typeface="Times New Roman" panose="02020603050405020304" pitchFamily="18" charset="0"/>
                <a:cs typeface="Arial" panose="020B0604020202020204" pitchFamily="34" charset="0"/>
              </a:rPr>
              <a:t>  25/3/</a:t>
            </a:r>
            <a:r>
              <a:rPr lang="vi-VN" sz="2000" b="1" dirty="0" smtClean="0">
                <a:latin typeface="Arial" panose="020B0604020202020204" pitchFamily="34" charset="0"/>
                <a:ea typeface="Times New Roman" panose="02020603050405020304" pitchFamily="18" charset="0"/>
                <a:cs typeface="Arial" panose="020B0604020202020204" pitchFamily="34" charset="0"/>
              </a:rPr>
              <a:t>201</a:t>
            </a:r>
            <a:r>
              <a:rPr lang="en-US" sz="2000" b="1" dirty="0" smtClean="0">
                <a:latin typeface="Arial" panose="020B0604020202020204" pitchFamily="34" charset="0"/>
                <a:ea typeface="Times New Roman" panose="02020603050405020304" pitchFamily="18" charset="0"/>
                <a:cs typeface="Arial" panose="020B0604020202020204" pitchFamily="34" charset="0"/>
              </a:rPr>
              <a:t>9</a:t>
            </a:r>
            <a:r>
              <a:rPr lang="vi-VN" sz="2000" b="1" dirty="0" smtClean="0">
                <a:latin typeface="Arial" panose="020B0604020202020204" pitchFamily="34" charset="0"/>
                <a:ea typeface="Times New Roman" panose="02020603050405020304" pitchFamily="18" charset="0"/>
                <a:cs typeface="Arial" panose="020B0604020202020204" pitchFamily="34" charset="0"/>
              </a:rPr>
              <a:t> </a:t>
            </a:r>
            <a:r>
              <a:rPr lang="vi-VN" sz="2000" b="1" dirty="0">
                <a:latin typeface="Arial" panose="020B0604020202020204" pitchFamily="34" charset="0"/>
                <a:ea typeface="Times New Roman" panose="02020603050405020304" pitchFamily="18" charset="0"/>
                <a:cs typeface="Arial" panose="020B0604020202020204" pitchFamily="34" charset="0"/>
              </a:rPr>
              <a:t>của </a:t>
            </a:r>
            <a:r>
              <a:rPr lang="en-US" sz="2000" b="1" dirty="0" smtClean="0">
                <a:latin typeface="Arial" panose="020B0604020202020204" pitchFamily="34" charset="0"/>
                <a:ea typeface="Times New Roman" panose="02020603050405020304" pitchFamily="18" charset="0"/>
                <a:cs typeface="Arial" panose="020B0604020202020204" pitchFamily="34" charset="0"/>
              </a:rPr>
              <a:t>TC GDNN V/v</a:t>
            </a:r>
            <a:r>
              <a:rPr lang="pt-BR"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hướng</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dẫn</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đánh</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giá</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tiêu</a:t>
            </a:r>
            <a:r>
              <a:rPr lang="en-US" sz="2000" b="1" dirty="0" smtClean="0">
                <a:latin typeface="Arial" panose="020B0604020202020204" pitchFamily="34" charset="0"/>
                <a:ea typeface="Times New Roman" panose="02020603050405020304" pitchFamily="18" charset="0"/>
                <a:cs typeface="Arial" panose="020B0604020202020204" pitchFamily="34" charset="0"/>
              </a:rPr>
              <a:t> CT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đào</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tạo</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trình</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độ</a:t>
            </a:r>
            <a:r>
              <a:rPr lang="en-US" sz="2000" b="1" dirty="0" smtClean="0">
                <a:latin typeface="Arial" panose="020B0604020202020204" pitchFamily="34" charset="0"/>
                <a:ea typeface="Times New Roman" panose="02020603050405020304" pitchFamily="18" charset="0"/>
                <a:cs typeface="Arial" panose="020B0604020202020204" pitchFamily="34" charset="0"/>
              </a:rPr>
              <a:t> SC, TC, CĐ</a:t>
            </a:r>
            <a:endParaRPr lang="en-US" sz="2000" b="1" dirty="0">
              <a:latin typeface="Arial" panose="020B0604020202020204" pitchFamily="34" charset="0"/>
              <a:ea typeface="Times New Roman" panose="02020603050405020304" pitchFamily="18" charset="0"/>
              <a:cs typeface="Arial" panose="020B0604020202020204" pitchFamily="34" charset="0"/>
            </a:endParaRPr>
          </a:p>
        </p:txBody>
      </p:sp>
      <p:sp>
        <p:nvSpPr>
          <p:cNvPr id="10" name="Rectangle 9">
            <a:hlinkClick r:id="rId5" action="ppaction://hlinkfile"/>
          </p:cNvPr>
          <p:cNvSpPr/>
          <p:nvPr/>
        </p:nvSpPr>
        <p:spPr>
          <a:xfrm>
            <a:off x="544155" y="5187294"/>
            <a:ext cx="11272705" cy="707886"/>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000" b="1" dirty="0">
                <a:latin typeface="Arial" panose="020B0604020202020204" pitchFamily="34" charset="0"/>
                <a:ea typeface="Times New Roman" panose="02020603050405020304" pitchFamily="18" charset="0"/>
                <a:cs typeface="Arial" panose="020B0604020202020204" pitchFamily="34" charset="0"/>
              </a:rPr>
              <a:t>Phụ </a:t>
            </a:r>
            <a:r>
              <a:rPr lang="pt-BR" sz="2000" b="1" dirty="0" smtClean="0">
                <a:latin typeface="Arial" panose="020B0604020202020204" pitchFamily="34" charset="0"/>
                <a:ea typeface="Times New Roman" panose="02020603050405020304" pitchFamily="18" charset="0"/>
                <a:cs typeface="Arial" panose="020B0604020202020204" pitchFamily="34" charset="0"/>
              </a:rPr>
              <a:t>lục 2 </a:t>
            </a:r>
            <a:r>
              <a:rPr lang="pt-BR" sz="2000" b="1" dirty="0">
                <a:latin typeface="Arial" panose="020B0604020202020204" pitchFamily="34" charset="0"/>
                <a:ea typeface="Times New Roman" panose="02020603050405020304" pitchFamily="18" charset="0"/>
                <a:cs typeface="Arial" panose="020B0604020202020204" pitchFamily="34" charset="0"/>
              </a:rPr>
              <a:t>kèm theo CV số: </a:t>
            </a:r>
            <a:r>
              <a:rPr lang="en-US" sz="2000" b="1" dirty="0" smtClean="0">
                <a:latin typeface="Arial" panose="020B0604020202020204" pitchFamily="34" charset="0"/>
                <a:ea typeface="Times New Roman" panose="02020603050405020304" pitchFamily="18" charset="0"/>
                <a:cs typeface="Arial" panose="020B0604020202020204" pitchFamily="34" charset="0"/>
              </a:rPr>
              <a:t>454/TCGDNN-KĐCL </a:t>
            </a:r>
            <a:r>
              <a:rPr lang="en-US" sz="2000" b="1" dirty="0" err="1">
                <a:latin typeface="Arial" panose="020B0604020202020204" pitchFamily="34" charset="0"/>
                <a:ea typeface="Times New Roman" panose="02020603050405020304" pitchFamily="18" charset="0"/>
                <a:cs typeface="Arial" panose="020B0604020202020204" pitchFamily="34" charset="0"/>
              </a:rPr>
              <a:t>ngày</a:t>
            </a:r>
            <a:r>
              <a:rPr lang="en-US" sz="2000" b="1" dirty="0">
                <a:latin typeface="Arial" panose="020B0604020202020204" pitchFamily="34" charset="0"/>
                <a:ea typeface="Times New Roman" panose="02020603050405020304" pitchFamily="18" charset="0"/>
                <a:cs typeface="Arial" panose="020B0604020202020204" pitchFamily="34" charset="0"/>
              </a:rPr>
              <a:t>  25/3/</a:t>
            </a:r>
            <a:r>
              <a:rPr lang="vi-VN" sz="2000" b="1" dirty="0">
                <a:latin typeface="Arial" panose="020B0604020202020204" pitchFamily="34" charset="0"/>
                <a:ea typeface="Times New Roman" panose="02020603050405020304" pitchFamily="18" charset="0"/>
                <a:cs typeface="Arial" panose="020B0604020202020204" pitchFamily="34" charset="0"/>
              </a:rPr>
              <a:t>201</a:t>
            </a:r>
            <a:r>
              <a:rPr lang="en-US" sz="2000" b="1" dirty="0">
                <a:latin typeface="Arial" panose="020B0604020202020204" pitchFamily="34" charset="0"/>
                <a:ea typeface="Times New Roman" panose="02020603050405020304" pitchFamily="18" charset="0"/>
                <a:cs typeface="Arial" panose="020B0604020202020204" pitchFamily="34" charset="0"/>
              </a:rPr>
              <a:t>9</a:t>
            </a:r>
            <a:r>
              <a:rPr lang="vi-VN" sz="2000" b="1" dirty="0">
                <a:latin typeface="Arial" panose="020B0604020202020204" pitchFamily="34" charset="0"/>
                <a:ea typeface="Times New Roman" panose="02020603050405020304" pitchFamily="18" charset="0"/>
                <a:cs typeface="Arial" panose="020B0604020202020204" pitchFamily="34" charset="0"/>
              </a:rPr>
              <a:t> của </a:t>
            </a:r>
            <a:r>
              <a:rPr lang="en-US" sz="2000" b="1" dirty="0">
                <a:latin typeface="Arial" panose="020B0604020202020204" pitchFamily="34" charset="0"/>
                <a:ea typeface="Times New Roman" panose="02020603050405020304" pitchFamily="18" charset="0"/>
                <a:cs typeface="Arial" panose="020B0604020202020204" pitchFamily="34" charset="0"/>
              </a:rPr>
              <a:t>TC GDNN V/v</a:t>
            </a:r>
            <a:r>
              <a:rPr lang="pt-BR"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err="1">
                <a:latin typeface="Arial" panose="020B0604020202020204" pitchFamily="34" charset="0"/>
                <a:ea typeface="Times New Roman" panose="02020603050405020304" pitchFamily="18" charset="0"/>
                <a:cs typeface="Arial" panose="020B0604020202020204" pitchFamily="34" charset="0"/>
              </a:rPr>
              <a:t>hướng</a:t>
            </a:r>
            <a:r>
              <a:rPr lang="en-US"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err="1">
                <a:latin typeface="Arial" panose="020B0604020202020204" pitchFamily="34" charset="0"/>
                <a:ea typeface="Times New Roman" panose="02020603050405020304" pitchFamily="18" charset="0"/>
                <a:cs typeface="Arial" panose="020B0604020202020204" pitchFamily="34" charset="0"/>
              </a:rPr>
              <a:t>dẫn</a:t>
            </a:r>
            <a:r>
              <a:rPr lang="en-US" sz="2000" b="1" dirty="0">
                <a:latin typeface="Arial" panose="020B0604020202020204" pitchFamily="34" charset="0"/>
                <a:ea typeface="Times New Roman" panose="02020603050405020304" pitchFamily="18" charset="0"/>
                <a:cs typeface="Arial" panose="020B0604020202020204" pitchFamily="34" charset="0"/>
              </a:rPr>
              <a:t> </a:t>
            </a:r>
            <a:r>
              <a:rPr lang="vi-VN" sz="2000" b="1" dirty="0">
                <a:latin typeface="Arial" panose="020B0604020202020204" pitchFamily="34" charset="0"/>
                <a:ea typeface="Times New Roman" panose="02020603050405020304" pitchFamily="18" charset="0"/>
                <a:cs typeface="Arial" panose="020B0604020202020204" pitchFamily="34" charset="0"/>
              </a:rPr>
              <a:t>đánh giá các </a:t>
            </a:r>
            <a:r>
              <a:rPr lang="en-US" sz="2000" b="1" dirty="0" smtClean="0">
                <a:latin typeface="Arial" panose="020B0604020202020204" pitchFamily="34" charset="0"/>
                <a:ea typeface="Times New Roman" panose="02020603050405020304" pitchFamily="18" charset="0"/>
                <a:cs typeface="Arial" panose="020B0604020202020204" pitchFamily="34" charset="0"/>
              </a:rPr>
              <a:t>TC </a:t>
            </a:r>
            <a:r>
              <a:rPr lang="vi-VN" sz="2000" b="1" dirty="0" smtClean="0">
                <a:latin typeface="Arial" panose="020B0604020202020204" pitchFamily="34" charset="0"/>
                <a:ea typeface="Times New Roman" panose="02020603050405020304" pitchFamily="18" charset="0"/>
                <a:cs typeface="Arial" panose="020B0604020202020204" pitchFamily="34" charset="0"/>
              </a:rPr>
              <a:t>kiểm </a:t>
            </a:r>
            <a:r>
              <a:rPr lang="vi-VN" sz="2000" b="1" dirty="0">
                <a:latin typeface="Arial" panose="020B0604020202020204" pitchFamily="34" charset="0"/>
                <a:ea typeface="Times New Roman" panose="02020603050405020304" pitchFamily="18" charset="0"/>
                <a:cs typeface="Arial" panose="020B0604020202020204" pitchFamily="34" charset="0"/>
              </a:rPr>
              <a:t>định chất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Chương</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trình</a:t>
            </a:r>
            <a:r>
              <a:rPr lang="en-US" sz="2000" b="1" dirty="0" smtClean="0">
                <a:latin typeface="Arial" panose="020B0604020202020204" pitchFamily="34" charset="0"/>
                <a:ea typeface="Times New Roman" panose="02020603050405020304" pitchFamily="18" charset="0"/>
                <a:cs typeface="Arial" panose="020B0604020202020204" pitchFamily="34" charset="0"/>
              </a:rPr>
              <a:t> ĐT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trình</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độ</a:t>
            </a:r>
            <a:r>
              <a:rPr lang="en-US" sz="2000" b="1" dirty="0" smtClean="0">
                <a:latin typeface="Arial" panose="020B0604020202020204" pitchFamily="34" charset="0"/>
                <a:ea typeface="Times New Roman" panose="02020603050405020304" pitchFamily="18" charset="0"/>
                <a:cs typeface="Arial" panose="020B0604020202020204" pitchFamily="34" charset="0"/>
              </a:rPr>
              <a:t> TC,CĐ</a:t>
            </a:r>
            <a:endParaRPr lang="en-US" sz="2000" b="1" dirty="0">
              <a:latin typeface="Arial" panose="020B0604020202020204" pitchFamily="34" charset="0"/>
              <a:ea typeface="Times New Roman" panose="02020603050405020304" pitchFamily="18" charset="0"/>
              <a:cs typeface="Arial" panose="020B0604020202020204" pitchFamily="34" charset="0"/>
            </a:endParaRPr>
          </a:p>
        </p:txBody>
      </p:sp>
      <p:sp>
        <p:nvSpPr>
          <p:cNvPr id="11" name="Rectangle 10">
            <a:hlinkClick r:id="rId6" action="ppaction://hlinkfile"/>
          </p:cNvPr>
          <p:cNvSpPr/>
          <p:nvPr/>
        </p:nvSpPr>
        <p:spPr>
          <a:xfrm>
            <a:off x="544156" y="4303393"/>
            <a:ext cx="11272705" cy="707886"/>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000" b="1" dirty="0">
                <a:latin typeface="Arial" panose="020B0604020202020204" pitchFamily="34" charset="0"/>
                <a:ea typeface="Times New Roman" panose="02020603050405020304" pitchFamily="18" charset="0"/>
                <a:cs typeface="Arial" panose="020B0604020202020204" pitchFamily="34" charset="0"/>
              </a:rPr>
              <a:t>Phụ </a:t>
            </a:r>
            <a:r>
              <a:rPr lang="pt-BR" sz="2000" b="1" dirty="0" smtClean="0">
                <a:latin typeface="Arial" panose="020B0604020202020204" pitchFamily="34" charset="0"/>
                <a:ea typeface="Times New Roman" panose="02020603050405020304" pitchFamily="18" charset="0"/>
                <a:cs typeface="Arial" panose="020B0604020202020204" pitchFamily="34" charset="0"/>
              </a:rPr>
              <a:t>lục 1 </a:t>
            </a:r>
            <a:r>
              <a:rPr lang="pt-BR" sz="2000" b="1" dirty="0">
                <a:latin typeface="Arial" panose="020B0604020202020204" pitchFamily="34" charset="0"/>
                <a:ea typeface="Times New Roman" panose="02020603050405020304" pitchFamily="18" charset="0"/>
                <a:cs typeface="Arial" panose="020B0604020202020204" pitchFamily="34" charset="0"/>
              </a:rPr>
              <a:t>kèm theo CV số: </a:t>
            </a:r>
            <a:r>
              <a:rPr lang="en-US" sz="2000" b="1" dirty="0" smtClean="0">
                <a:latin typeface="Arial" panose="020B0604020202020204" pitchFamily="34" charset="0"/>
                <a:ea typeface="Times New Roman" panose="02020603050405020304" pitchFamily="18" charset="0"/>
                <a:cs typeface="Arial" panose="020B0604020202020204" pitchFamily="34" charset="0"/>
              </a:rPr>
              <a:t>454/TCGDNN-KĐCL </a:t>
            </a:r>
            <a:r>
              <a:rPr lang="en-US" sz="2000" b="1" dirty="0" err="1">
                <a:latin typeface="Arial" panose="020B0604020202020204" pitchFamily="34" charset="0"/>
                <a:ea typeface="Times New Roman" panose="02020603050405020304" pitchFamily="18" charset="0"/>
                <a:cs typeface="Arial" panose="020B0604020202020204" pitchFamily="34" charset="0"/>
              </a:rPr>
              <a:t>ngày</a:t>
            </a:r>
            <a:r>
              <a:rPr lang="en-US" sz="2000" b="1" dirty="0">
                <a:latin typeface="Arial" panose="020B0604020202020204" pitchFamily="34" charset="0"/>
                <a:ea typeface="Times New Roman" panose="02020603050405020304" pitchFamily="18" charset="0"/>
                <a:cs typeface="Arial" panose="020B0604020202020204" pitchFamily="34" charset="0"/>
              </a:rPr>
              <a:t>  25/3/</a:t>
            </a:r>
            <a:r>
              <a:rPr lang="vi-VN" sz="2000" b="1" dirty="0">
                <a:latin typeface="Arial" panose="020B0604020202020204" pitchFamily="34" charset="0"/>
                <a:ea typeface="Times New Roman" panose="02020603050405020304" pitchFamily="18" charset="0"/>
                <a:cs typeface="Arial" panose="020B0604020202020204" pitchFamily="34" charset="0"/>
              </a:rPr>
              <a:t>201</a:t>
            </a:r>
            <a:r>
              <a:rPr lang="en-US" sz="2000" b="1" dirty="0">
                <a:latin typeface="Arial" panose="020B0604020202020204" pitchFamily="34" charset="0"/>
                <a:ea typeface="Times New Roman" panose="02020603050405020304" pitchFamily="18" charset="0"/>
                <a:cs typeface="Arial" panose="020B0604020202020204" pitchFamily="34" charset="0"/>
              </a:rPr>
              <a:t>9</a:t>
            </a:r>
            <a:r>
              <a:rPr lang="vi-VN" sz="2000" b="1" dirty="0">
                <a:latin typeface="Arial" panose="020B0604020202020204" pitchFamily="34" charset="0"/>
                <a:ea typeface="Times New Roman" panose="02020603050405020304" pitchFamily="18" charset="0"/>
                <a:cs typeface="Arial" panose="020B0604020202020204" pitchFamily="34" charset="0"/>
              </a:rPr>
              <a:t> của </a:t>
            </a:r>
            <a:r>
              <a:rPr lang="en-US" sz="2000" b="1" dirty="0">
                <a:latin typeface="Arial" panose="020B0604020202020204" pitchFamily="34" charset="0"/>
                <a:ea typeface="Times New Roman" panose="02020603050405020304" pitchFamily="18" charset="0"/>
                <a:cs typeface="Arial" panose="020B0604020202020204" pitchFamily="34" charset="0"/>
              </a:rPr>
              <a:t>TC GDNN V/v</a:t>
            </a:r>
            <a:r>
              <a:rPr lang="pt-BR"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err="1">
                <a:latin typeface="Arial" panose="020B0604020202020204" pitchFamily="34" charset="0"/>
                <a:ea typeface="Times New Roman" panose="02020603050405020304" pitchFamily="18" charset="0"/>
                <a:cs typeface="Arial" panose="020B0604020202020204" pitchFamily="34" charset="0"/>
              </a:rPr>
              <a:t>hướng</a:t>
            </a:r>
            <a:r>
              <a:rPr lang="en-US"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err="1">
                <a:latin typeface="Arial" panose="020B0604020202020204" pitchFamily="34" charset="0"/>
                <a:ea typeface="Times New Roman" panose="02020603050405020304" pitchFamily="18" charset="0"/>
                <a:cs typeface="Arial" panose="020B0604020202020204" pitchFamily="34" charset="0"/>
              </a:rPr>
              <a:t>dẫn</a:t>
            </a:r>
            <a:r>
              <a:rPr lang="en-US" sz="2000" b="1" dirty="0">
                <a:latin typeface="Arial" panose="020B0604020202020204" pitchFamily="34" charset="0"/>
                <a:ea typeface="Times New Roman" panose="02020603050405020304" pitchFamily="18" charset="0"/>
                <a:cs typeface="Arial" panose="020B0604020202020204" pitchFamily="34" charset="0"/>
              </a:rPr>
              <a:t> </a:t>
            </a:r>
            <a:r>
              <a:rPr lang="vi-VN" sz="2000" b="1" dirty="0">
                <a:latin typeface="Arial" panose="020B0604020202020204" pitchFamily="34" charset="0"/>
                <a:ea typeface="Times New Roman" panose="02020603050405020304" pitchFamily="18" charset="0"/>
                <a:cs typeface="Arial" panose="020B0604020202020204" pitchFamily="34" charset="0"/>
              </a:rPr>
              <a:t>đánh giá các tiêu chuẩn kiểm định chất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Chương</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trình</a:t>
            </a:r>
            <a:r>
              <a:rPr lang="en-US" sz="2000" b="1" dirty="0" smtClean="0">
                <a:latin typeface="Arial" panose="020B0604020202020204" pitchFamily="34" charset="0"/>
                <a:ea typeface="Times New Roman" panose="02020603050405020304" pitchFamily="18" charset="0"/>
                <a:cs typeface="Arial" panose="020B0604020202020204" pitchFamily="34" charset="0"/>
              </a:rPr>
              <a:t> ĐT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trình</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độ</a:t>
            </a:r>
            <a:r>
              <a:rPr lang="en-US" sz="2000" b="1" dirty="0" smtClean="0">
                <a:latin typeface="Arial" panose="020B0604020202020204" pitchFamily="34" charset="0"/>
                <a:ea typeface="Times New Roman" panose="02020603050405020304" pitchFamily="18" charset="0"/>
                <a:cs typeface="Arial" panose="020B0604020202020204" pitchFamily="34" charset="0"/>
              </a:rPr>
              <a:t> SC</a:t>
            </a:r>
            <a:endParaRPr lang="en-US" sz="2000" b="1" dirty="0">
              <a:latin typeface="Arial" panose="020B0604020202020204" pitchFamily="34" charset="0"/>
              <a:ea typeface="Times New Roman" panose="02020603050405020304" pitchFamily="18" charset="0"/>
              <a:cs typeface="Arial" panose="020B0604020202020204" pitchFamily="34" charset="0"/>
            </a:endParaRPr>
          </a:p>
        </p:txBody>
      </p:sp>
      <p:sp>
        <p:nvSpPr>
          <p:cNvPr id="12" name="Rectangle 11">
            <a:hlinkClick r:id="rId7" action="ppaction://hlinkfile"/>
          </p:cNvPr>
          <p:cNvSpPr/>
          <p:nvPr/>
        </p:nvSpPr>
        <p:spPr>
          <a:xfrm>
            <a:off x="544156" y="6038407"/>
            <a:ext cx="11160583" cy="707886"/>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pt-BR" sz="2000" b="1" dirty="0" smtClean="0">
                <a:latin typeface="Arial" panose="020B0604020202020204" pitchFamily="34" charset="0"/>
                <a:ea typeface="Times New Roman" panose="02020603050405020304" pitchFamily="18" charset="0"/>
                <a:cs typeface="Arial" panose="020B0604020202020204" pitchFamily="34" charset="0"/>
              </a:rPr>
              <a:t>QĐ số</a:t>
            </a:r>
            <a:r>
              <a:rPr lang="pt-BR"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smtClean="0">
                <a:latin typeface="Arial" panose="020B0604020202020204" pitchFamily="34" charset="0"/>
                <a:ea typeface="Times New Roman" panose="02020603050405020304" pitchFamily="18" charset="0"/>
                <a:cs typeface="Arial" panose="020B0604020202020204" pitchFamily="34" charset="0"/>
              </a:rPr>
              <a:t>496/QĐ-BLĐTBXH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ngày</a:t>
            </a:r>
            <a:r>
              <a:rPr lang="en-US" sz="2000" b="1" dirty="0" smtClean="0">
                <a:latin typeface="Arial" panose="020B0604020202020204" pitchFamily="34" charset="0"/>
                <a:ea typeface="Times New Roman" panose="02020603050405020304" pitchFamily="18" charset="0"/>
                <a:cs typeface="Arial" panose="020B0604020202020204" pitchFamily="34" charset="0"/>
              </a:rPr>
              <a:t> 05/5/</a:t>
            </a:r>
            <a:r>
              <a:rPr lang="vi-VN" sz="2000" b="1" dirty="0" smtClean="0">
                <a:latin typeface="Arial" panose="020B0604020202020204" pitchFamily="34" charset="0"/>
                <a:ea typeface="Times New Roman" panose="02020603050405020304" pitchFamily="18" charset="0"/>
                <a:cs typeface="Arial" panose="020B0604020202020204" pitchFamily="34" charset="0"/>
              </a:rPr>
              <a:t>20</a:t>
            </a:r>
            <a:r>
              <a:rPr lang="en-US" sz="2000" b="1" dirty="0" smtClean="0">
                <a:latin typeface="Arial" panose="020B0604020202020204" pitchFamily="34" charset="0"/>
                <a:ea typeface="Times New Roman" panose="02020603050405020304" pitchFamily="18" charset="0"/>
                <a:cs typeface="Arial" panose="020B0604020202020204" pitchFamily="34" charset="0"/>
              </a:rPr>
              <a:t>20</a:t>
            </a:r>
            <a:r>
              <a:rPr lang="vi-VN" sz="2000" b="1" dirty="0" smtClean="0">
                <a:latin typeface="Arial" panose="020B0604020202020204" pitchFamily="34" charset="0"/>
                <a:ea typeface="Times New Roman" panose="02020603050405020304" pitchFamily="18" charset="0"/>
                <a:cs typeface="Arial" panose="020B0604020202020204" pitchFamily="34" charset="0"/>
              </a:rPr>
              <a:t> </a:t>
            </a:r>
            <a:r>
              <a:rPr lang="vi-VN" sz="2000" b="1" dirty="0">
                <a:latin typeface="Arial" panose="020B0604020202020204" pitchFamily="34" charset="0"/>
                <a:ea typeface="Times New Roman" panose="02020603050405020304" pitchFamily="18" charset="0"/>
                <a:cs typeface="Arial" panose="020B0604020202020204" pitchFamily="34" charset="0"/>
              </a:rPr>
              <a:t>của </a:t>
            </a:r>
            <a:r>
              <a:rPr lang="en-US" sz="2000" b="1" dirty="0" smtClean="0">
                <a:latin typeface="Arial" panose="020B0604020202020204" pitchFamily="34" charset="0"/>
                <a:ea typeface="Times New Roman" panose="02020603050405020304" pitchFamily="18" charset="0"/>
                <a:cs typeface="Arial" panose="020B0604020202020204" pitchFamily="34" charset="0"/>
              </a:rPr>
              <a:t>BLĐTBXH, V/v</a:t>
            </a:r>
            <a:r>
              <a:rPr lang="pt-BR"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smtClean="0">
                <a:latin typeface="Arial" panose="020B0604020202020204" pitchFamily="34" charset="0"/>
                <a:ea typeface="Times New Roman" panose="02020603050405020304" pitchFamily="18" charset="0"/>
                <a:cs typeface="Arial" panose="020B0604020202020204" pitchFamily="34" charset="0"/>
              </a:rPr>
              <a:t>Ban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hành</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kế</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hoạch</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kiểm</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a:latin typeface="Arial" panose="020B0604020202020204" pitchFamily="34" charset="0"/>
                <a:ea typeface="Times New Roman" panose="02020603050405020304" pitchFamily="18" charset="0"/>
                <a:cs typeface="Arial" panose="020B0604020202020204" pitchFamily="34" charset="0"/>
              </a:rPr>
              <a:t>định</a:t>
            </a:r>
            <a:r>
              <a:rPr lang="en-US"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err="1">
                <a:latin typeface="Arial" panose="020B0604020202020204" pitchFamily="34" charset="0"/>
                <a:ea typeface="Times New Roman" panose="02020603050405020304" pitchFamily="18" charset="0"/>
                <a:cs typeface="Arial" panose="020B0604020202020204" pitchFamily="34" charset="0"/>
              </a:rPr>
              <a:t>chất</a:t>
            </a:r>
            <a:r>
              <a:rPr lang="en-US"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lượng</a:t>
            </a:r>
            <a:r>
              <a:rPr lang="en-US" sz="2000" b="1" dirty="0">
                <a:latin typeface="Arial" panose="020B0604020202020204" pitchFamily="34" charset="0"/>
                <a:ea typeface="Times New Roman" panose="02020603050405020304" pitchFamily="18" charset="0"/>
                <a:cs typeface="Arial" panose="020B0604020202020204" pitchFamily="34" charset="0"/>
              </a:rPr>
              <a:t> </a:t>
            </a:r>
            <a:r>
              <a:rPr lang="en-US" sz="2000" b="1" dirty="0" smtClean="0">
                <a:latin typeface="Arial" panose="020B0604020202020204" pitchFamily="34" charset="0"/>
                <a:ea typeface="Times New Roman" panose="02020603050405020304" pitchFamily="18" charset="0"/>
                <a:cs typeface="Arial" panose="020B0604020202020204" pitchFamily="34" charset="0"/>
              </a:rPr>
              <a:t>GDNN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giai</a:t>
            </a:r>
            <a:r>
              <a:rPr lang="en-US"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latin typeface="Arial" panose="020B0604020202020204" pitchFamily="34" charset="0"/>
                <a:ea typeface="Times New Roman" panose="02020603050405020304" pitchFamily="18" charset="0"/>
                <a:cs typeface="Arial" panose="020B0604020202020204" pitchFamily="34" charset="0"/>
              </a:rPr>
              <a:t>đoạn</a:t>
            </a:r>
            <a:r>
              <a:rPr lang="en-US" sz="2000" b="1" dirty="0" smtClean="0">
                <a:latin typeface="Arial" panose="020B0604020202020204" pitchFamily="34" charset="0"/>
                <a:ea typeface="Times New Roman" panose="02020603050405020304" pitchFamily="18" charset="0"/>
                <a:cs typeface="Arial" panose="020B0604020202020204" pitchFamily="34" charset="0"/>
              </a:rPr>
              <a:t> 2020-2025</a:t>
            </a:r>
            <a:endParaRPr lang="en-US" sz="2000" b="1" dirty="0">
              <a:latin typeface="Arial" panose="020B0604020202020204" pitchFamily="34" charset="0"/>
              <a:ea typeface="Times New Roman" panose="02020603050405020304" pitchFamily="18" charset="0"/>
              <a:cs typeface="Arial" panose="020B0604020202020204" pitchFamily="34" charset="0"/>
            </a:endParaRPr>
          </a:p>
        </p:txBody>
      </p:sp>
      <p:pic>
        <p:nvPicPr>
          <p:cNvPr id="13" name="Picture 12"/>
          <p:cNvPicPr>
            <a:picLocks noChangeAspect="1"/>
          </p:cNvPicPr>
          <p:nvPr/>
        </p:nvPicPr>
        <p:blipFill>
          <a:blip r:embed="rId8"/>
          <a:stretch>
            <a:fillRect/>
          </a:stretch>
        </p:blipFill>
        <p:spPr>
          <a:xfrm>
            <a:off x="9756680" y="148374"/>
            <a:ext cx="2021337" cy="1975657"/>
          </a:xfrm>
          <a:prstGeom prst="rect">
            <a:avLst/>
          </a:prstGeom>
        </p:spPr>
      </p:pic>
    </p:spTree>
    <p:extLst>
      <p:ext uri="{BB962C8B-B14F-4D97-AF65-F5344CB8AC3E}">
        <p14:creationId xmlns:p14="http://schemas.microsoft.com/office/powerpoint/2010/main" val="414262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2807222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ubtitle 2"/>
          <p:cNvSpPr txBox="1">
            <a:spLocks/>
          </p:cNvSpPr>
          <p:nvPr/>
        </p:nvSpPr>
        <p:spPr>
          <a:xfrm>
            <a:off x="1474573" y="1624956"/>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rgbClr val="002060"/>
                </a:solidFill>
              </a:rPr>
              <a:t>CHUYÊN ĐỀ 9</a:t>
            </a:r>
            <a:endParaRPr lang="en-US" sz="4000" dirty="0">
              <a:solidFill>
                <a:srgbClr val="002060"/>
              </a:solidFill>
            </a:endParaRPr>
          </a:p>
        </p:txBody>
      </p:sp>
      <p:sp>
        <p:nvSpPr>
          <p:cNvPr id="6" name="Rectangle 5"/>
          <p:cNvSpPr/>
          <p:nvPr/>
        </p:nvSpPr>
        <p:spPr>
          <a:xfrm>
            <a:off x="2265688" y="2863658"/>
            <a:ext cx="6118657" cy="2862322"/>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Những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bộ</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phận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trong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hê</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thống</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ĐBCL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trong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CS </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GDNN</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6137" y="574876"/>
            <a:ext cx="557120" cy="557120"/>
          </a:xfrm>
          <a:prstGeom prst="rect">
            <a:avLst/>
          </a:prstGeom>
        </p:spPr>
      </p:pic>
      <p:sp>
        <p:nvSpPr>
          <p:cNvPr id="9" name="Action Button: Forward or Next 8">
            <a:hlinkClick r:id="" action="ppaction://customshow?id=3&amp;return=true" highlightClick="1"/>
          </p:cNvPr>
          <p:cNvSpPr/>
          <p:nvPr/>
        </p:nvSpPr>
        <p:spPr>
          <a:xfrm>
            <a:off x="5432195" y="5098764"/>
            <a:ext cx="466578" cy="393935"/>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a:xfrm>
            <a:off x="1524000" y="306817"/>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370991" y="1268845"/>
            <a:ext cx="5488982" cy="45719"/>
          </a:xfrm>
          <a:prstGeom prst="rect">
            <a:avLst/>
          </a:prstGeom>
        </p:spPr>
      </p:pic>
      <p:pic>
        <p:nvPicPr>
          <p:cNvPr id="2" name="Picture 1"/>
          <p:cNvPicPr>
            <a:picLocks noChangeAspect="1"/>
          </p:cNvPicPr>
          <p:nvPr/>
        </p:nvPicPr>
        <p:blipFill>
          <a:blip r:embed="rId5"/>
          <a:stretch>
            <a:fillRect/>
          </a:stretch>
        </p:blipFill>
        <p:spPr>
          <a:xfrm>
            <a:off x="8426548" y="2343525"/>
            <a:ext cx="3193366" cy="3187804"/>
          </a:xfrm>
          <a:prstGeom prst="rect">
            <a:avLst/>
          </a:prstGeom>
        </p:spPr>
      </p:pic>
    </p:spTree>
    <p:extLst>
      <p:ext uri="{BB962C8B-B14F-4D97-AF65-F5344CB8AC3E}">
        <p14:creationId xmlns:p14="http://schemas.microsoft.com/office/powerpoint/2010/main" val="33108803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1523999" y="1773237"/>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rgbClr val="002060"/>
                </a:solidFill>
              </a:rPr>
              <a:t>CHUYÊN ĐỀ 9</a:t>
            </a:r>
            <a:endParaRPr lang="en-US" sz="4000" dirty="0">
              <a:solidFill>
                <a:srgbClr val="002060"/>
              </a:solidFill>
            </a:endParaRPr>
          </a:p>
        </p:txBody>
      </p:sp>
      <p:sp>
        <p:nvSpPr>
          <p:cNvPr id="6" name="Rectangle 5"/>
          <p:cNvSpPr/>
          <p:nvPr/>
        </p:nvSpPr>
        <p:spPr>
          <a:xfrm>
            <a:off x="1448875" y="3778917"/>
            <a:ext cx="4788152" cy="1938992"/>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Mô</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hình</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ĐBCL 3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cấp</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tại</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CS </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GDNN</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10652" y="613379"/>
            <a:ext cx="483975" cy="483975"/>
          </a:xfrm>
          <a:prstGeom prst="rect">
            <a:avLst/>
          </a:prstGeom>
        </p:spPr>
      </p:pic>
      <p:sp>
        <p:nvSpPr>
          <p:cNvPr id="2" name="Action Button: Forward or Next 1">
            <a:hlinkClick r:id="" action="ppaction://customshow?id=4&amp;return=true" highlightClick="1"/>
          </p:cNvPr>
          <p:cNvSpPr/>
          <p:nvPr/>
        </p:nvSpPr>
        <p:spPr>
          <a:xfrm>
            <a:off x="6320809" y="5051983"/>
            <a:ext cx="462128" cy="366177"/>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txBox="1">
            <a:spLocks/>
          </p:cNvSpPr>
          <p:nvPr/>
        </p:nvSpPr>
        <p:spPr>
          <a:xfrm>
            <a:off x="1524000" y="306817"/>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357344" y="1418970"/>
            <a:ext cx="5488982" cy="45719"/>
          </a:xfrm>
          <a:prstGeom prst="rect">
            <a:avLst/>
          </a:prstGeom>
        </p:spPr>
      </p:pic>
      <p:pic>
        <p:nvPicPr>
          <p:cNvPr id="3" name="Picture 2"/>
          <p:cNvPicPr>
            <a:picLocks noChangeAspect="1"/>
          </p:cNvPicPr>
          <p:nvPr/>
        </p:nvPicPr>
        <p:blipFill>
          <a:blip r:embed="rId4"/>
          <a:stretch>
            <a:fillRect/>
          </a:stretch>
        </p:blipFill>
        <p:spPr>
          <a:xfrm>
            <a:off x="7246962" y="2891283"/>
            <a:ext cx="2961564" cy="3354568"/>
          </a:xfrm>
          <a:prstGeom prst="rect">
            <a:avLst/>
          </a:prstGeom>
        </p:spPr>
      </p:pic>
    </p:spTree>
    <p:extLst>
      <p:ext uri="{BB962C8B-B14F-4D97-AF65-F5344CB8AC3E}">
        <p14:creationId xmlns:p14="http://schemas.microsoft.com/office/powerpoint/2010/main" val="300051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1474573" y="1360484"/>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rgbClr val="002060"/>
                </a:solidFill>
              </a:rPr>
              <a:t>CHUYÊN ĐỀ 9</a:t>
            </a:r>
            <a:endParaRPr lang="en-US" sz="4000" dirty="0">
              <a:solidFill>
                <a:srgbClr val="002060"/>
              </a:solidFill>
            </a:endParaRPr>
          </a:p>
        </p:txBody>
      </p:sp>
      <p:sp>
        <p:nvSpPr>
          <p:cNvPr id="6" name="Rectangle 5"/>
          <p:cNvSpPr/>
          <p:nvPr/>
        </p:nvSpPr>
        <p:spPr>
          <a:xfrm>
            <a:off x="1464711" y="2751574"/>
            <a:ext cx="5016820" cy="3785652"/>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ĐBCL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bên</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trong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Mục</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đích</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p>
          <a:p>
            <a:pPr marL="465138" indent="-465138" defTabSz="463550">
              <a:lnSpc>
                <a:spcPct val="150000"/>
              </a:lnSpc>
              <a:spcAft>
                <a:spcPts val="800"/>
              </a:spcAft>
              <a:buClr>
                <a:srgbClr val="0033CC"/>
              </a:buClr>
            </a:pP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Những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hoạt</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động</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Mô</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hình</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9459" y="435958"/>
            <a:ext cx="538566" cy="538566"/>
          </a:xfrm>
          <a:prstGeom prst="rect">
            <a:avLst/>
          </a:prstGeom>
        </p:spPr>
      </p:pic>
      <p:sp>
        <p:nvSpPr>
          <p:cNvPr id="9" name="Action Button: Forward or Next 8">
            <a:hlinkClick r:id="" action="ppaction://customshow?id=5&amp;return=true" highlightClick="1"/>
          </p:cNvPr>
          <p:cNvSpPr/>
          <p:nvPr/>
        </p:nvSpPr>
        <p:spPr>
          <a:xfrm>
            <a:off x="6359857" y="3193576"/>
            <a:ext cx="412903" cy="324540"/>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a:xfrm>
            <a:off x="1414818" y="129396"/>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rgbClr val="0033CC"/>
                </a:solidFill>
              </a:rPr>
              <a:t>NỘI DUNG TRAO ĐỔI</a:t>
            </a:r>
            <a:endParaRPr lang="en-US" sz="5400" b="1" dirty="0">
              <a:solidFill>
                <a:srgbClr val="0033CC"/>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0866" y="1150790"/>
            <a:ext cx="5488982" cy="45719"/>
          </a:xfrm>
          <a:prstGeom prst="rect">
            <a:avLst/>
          </a:prstGeom>
        </p:spPr>
      </p:pic>
      <p:sp>
        <p:nvSpPr>
          <p:cNvPr id="12" name="Action Button: Forward or Next 11">
            <a:hlinkClick r:id="" action="ppaction://customshow?id=15&amp;return=true" highlightClick="1"/>
          </p:cNvPr>
          <p:cNvSpPr/>
          <p:nvPr/>
        </p:nvSpPr>
        <p:spPr>
          <a:xfrm>
            <a:off x="4694830" y="4053385"/>
            <a:ext cx="385607" cy="379131"/>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ction Button: Forward or Next 12">
            <a:hlinkClick r:id="" action="ppaction://customshow?id=16&amp;return=true" highlightClick="1"/>
          </p:cNvPr>
          <p:cNvSpPr/>
          <p:nvPr/>
        </p:nvSpPr>
        <p:spPr>
          <a:xfrm>
            <a:off x="6537278" y="5186149"/>
            <a:ext cx="399255" cy="351835"/>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ction Button: Forward or Next 13">
            <a:hlinkClick r:id="" action="ppaction://customshow?id=17&amp;return=true" highlightClick="1"/>
          </p:cNvPr>
          <p:cNvSpPr/>
          <p:nvPr/>
        </p:nvSpPr>
        <p:spPr>
          <a:xfrm>
            <a:off x="4258101" y="5950424"/>
            <a:ext cx="426551" cy="406425"/>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stretch>
            <a:fillRect/>
          </a:stretch>
        </p:blipFill>
        <p:spPr>
          <a:xfrm>
            <a:off x="7058025" y="2579687"/>
            <a:ext cx="5133975" cy="4278313"/>
          </a:xfrm>
          <a:prstGeom prst="rect">
            <a:avLst/>
          </a:prstGeom>
        </p:spPr>
      </p:pic>
    </p:spTree>
    <p:extLst>
      <p:ext uri="{BB962C8B-B14F-4D97-AF65-F5344CB8AC3E}">
        <p14:creationId xmlns:p14="http://schemas.microsoft.com/office/powerpoint/2010/main" val="1821031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1417400" y="1548971"/>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rgbClr val="002060"/>
                </a:solidFill>
              </a:rPr>
              <a:t>CHUYÊN ĐỀ 9</a:t>
            </a:r>
            <a:endParaRPr lang="en-US" sz="4000" dirty="0">
              <a:solidFill>
                <a:srgbClr val="002060"/>
              </a:solidFill>
            </a:endParaRPr>
          </a:p>
        </p:txBody>
      </p:sp>
      <p:sp>
        <p:nvSpPr>
          <p:cNvPr id="6" name="Rectangle 5"/>
          <p:cNvSpPr/>
          <p:nvPr/>
        </p:nvSpPr>
        <p:spPr>
          <a:xfrm>
            <a:off x="2573648" y="3571989"/>
            <a:ext cx="5287463" cy="1938992"/>
          </a:xfrm>
          <a:prstGeom prst="rect">
            <a:avLst/>
          </a:prstGeom>
        </p:spPr>
        <p:txBody>
          <a:bodyPr wrap="square">
            <a:spAutoFit/>
          </a:bodyPr>
          <a:lstStyle/>
          <a:p>
            <a:pPr marL="463550" indent="-463550" defTabSz="463550">
              <a:lnSpc>
                <a:spcPct val="150000"/>
              </a:lnSpc>
              <a:spcAft>
                <a:spcPts val="800"/>
              </a:spcAft>
              <a:buClr>
                <a:srgbClr val="0033CC"/>
              </a:buClr>
              <a:buFont typeface="Wingdings" panose="05000000000000000000" pitchFamily="2" charset="2"/>
              <a:buChar char="§"/>
            </a:pP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Đánh</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giá</a:t>
            </a:r>
            <a:r>
              <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ngoài</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Khi</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nào</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giá</a:t>
            </a:r>
            <a:r>
              <a:rPr lang="en-US" sz="40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40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ngoài</a:t>
            </a:r>
            <a:endParaRPr lang="en-US" sz="40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64993" y="722561"/>
            <a:ext cx="429384" cy="429384"/>
          </a:xfrm>
          <a:prstGeom prst="rect">
            <a:avLst/>
          </a:prstGeom>
        </p:spPr>
      </p:pic>
      <p:sp>
        <p:nvSpPr>
          <p:cNvPr id="9" name="Title 1"/>
          <p:cNvSpPr txBox="1">
            <a:spLocks/>
          </p:cNvSpPr>
          <p:nvPr/>
        </p:nvSpPr>
        <p:spPr>
          <a:xfrm>
            <a:off x="1373875" y="375056"/>
            <a:ext cx="9144000" cy="11759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343697" y="1296141"/>
            <a:ext cx="5488982" cy="45719"/>
          </a:xfrm>
          <a:prstGeom prst="rect">
            <a:avLst/>
          </a:prstGeom>
        </p:spPr>
      </p:pic>
      <p:sp>
        <p:nvSpPr>
          <p:cNvPr id="7" name="Action Button: Forward or Next 6">
            <a:hlinkClick r:id="" action="ppaction://customshow?id=18&amp;return=true" highlightClick="1"/>
          </p:cNvPr>
          <p:cNvSpPr/>
          <p:nvPr/>
        </p:nvSpPr>
        <p:spPr>
          <a:xfrm>
            <a:off x="7155229" y="3927782"/>
            <a:ext cx="432928" cy="535036"/>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a:stretch>
            <a:fillRect/>
          </a:stretch>
        </p:blipFill>
        <p:spPr>
          <a:xfrm>
            <a:off x="7618792" y="1678675"/>
            <a:ext cx="4373658" cy="4593339"/>
          </a:xfrm>
          <a:prstGeom prst="rect">
            <a:avLst/>
          </a:prstGeom>
        </p:spPr>
      </p:pic>
    </p:spTree>
    <p:extLst>
      <p:ext uri="{BB962C8B-B14F-4D97-AF65-F5344CB8AC3E}">
        <p14:creationId xmlns:p14="http://schemas.microsoft.com/office/powerpoint/2010/main" val="2953706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924</TotalTime>
  <Words>3578</Words>
  <Application>Microsoft Office PowerPoint</Application>
  <PresentationFormat>Widescreen</PresentationFormat>
  <Paragraphs>322</Paragraphs>
  <Slides>54</Slides>
  <Notes>0</Notes>
  <HiddenSlides>0</HiddenSlides>
  <MMClips>0</MMClips>
  <ScaleCrop>false</ScaleCrop>
  <HeadingPairs>
    <vt:vector size="8" baseType="variant">
      <vt:variant>
        <vt:lpstr>Fonts Used</vt:lpstr>
      </vt:variant>
      <vt:variant>
        <vt:i4>10</vt:i4>
      </vt:variant>
      <vt:variant>
        <vt:lpstr>Theme</vt:lpstr>
      </vt:variant>
      <vt:variant>
        <vt:i4>1</vt:i4>
      </vt:variant>
      <vt:variant>
        <vt:lpstr>Slide Titles</vt:lpstr>
      </vt:variant>
      <vt:variant>
        <vt:i4>54</vt:i4>
      </vt:variant>
      <vt:variant>
        <vt:lpstr>Custom Shows</vt:lpstr>
      </vt:variant>
      <vt:variant>
        <vt:i4>20</vt:i4>
      </vt:variant>
    </vt:vector>
  </HeadingPairs>
  <TitlesOfParts>
    <vt:vector size="85" baseType="lpstr">
      <vt:lpstr>Arial</vt:lpstr>
      <vt:lpstr>ARIL (Body)</vt:lpstr>
      <vt:lpstr>ARIL(Body)</vt:lpstr>
      <vt:lpstr>Calibri</vt:lpstr>
      <vt:lpstr>Calibri Light</vt:lpstr>
      <vt:lpstr>Centery</vt:lpstr>
      <vt:lpstr>Courier New</vt:lpstr>
      <vt:lpstr>Symbol</vt:lpstr>
      <vt:lpstr>Times New Roman</vt:lpstr>
      <vt:lpstr>Wingdings</vt:lpstr>
      <vt:lpstr>Office Theme</vt:lpstr>
      <vt:lpstr>Chuyên đề 9  BẢO ĐẢM CHẤT LƯỢNG  GIÁO DỤC NGHỀ NGHIỆP</vt:lpstr>
      <vt:lpstr>MỤC TIÊU </vt:lpstr>
      <vt:lpstr>NỘI DUNG</vt:lpstr>
      <vt:lpstr>NỘI DUNG TRAO ĐỔI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Custom Show 1</vt:lpstr>
      <vt:lpstr>Custom Show 2</vt:lpstr>
      <vt:lpstr>Custom Show 3</vt:lpstr>
      <vt:lpstr>Custom Show 4</vt:lpstr>
      <vt:lpstr>Custom Show 5</vt:lpstr>
      <vt:lpstr>Custom Show 6</vt:lpstr>
      <vt:lpstr>Custom Show 7</vt:lpstr>
      <vt:lpstr>Custom Show 8</vt:lpstr>
      <vt:lpstr>Custom Show 9</vt:lpstr>
      <vt:lpstr>Custom Show 10</vt:lpstr>
      <vt:lpstr>Custom Show 11</vt:lpstr>
      <vt:lpstr>Custom Show 12</vt:lpstr>
      <vt:lpstr>Custom Show 13</vt:lpstr>
      <vt:lpstr>Custom Show 14</vt:lpstr>
      <vt:lpstr>Custom Show 15</vt:lpstr>
      <vt:lpstr>Custom Show 16</vt:lpstr>
      <vt:lpstr>Custom Show 17</vt:lpstr>
      <vt:lpstr>Custom Show 18</vt:lpstr>
      <vt:lpstr>Custom Show 19</vt:lpstr>
      <vt:lpstr>Custom Show 20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NỘI DUNG THẢO LUẬN</dc:title>
  <dc:creator>Windows User</dc:creator>
  <cp:lastModifiedBy>Windows User</cp:lastModifiedBy>
  <cp:revision>164</cp:revision>
  <dcterms:created xsi:type="dcterms:W3CDTF">2020-10-05T02:04:31Z</dcterms:created>
  <dcterms:modified xsi:type="dcterms:W3CDTF">2021-01-26T08:04:09Z</dcterms:modified>
</cp:coreProperties>
</file>