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1" r:id="rId2"/>
    <p:sldId id="286" r:id="rId3"/>
    <p:sldId id="260" r:id="rId4"/>
    <p:sldId id="284" r:id="rId5"/>
    <p:sldId id="285" r:id="rId6"/>
    <p:sldId id="287" r:id="rId7"/>
    <p:sldId id="288" r:id="rId8"/>
    <p:sldId id="289" r:id="rId9"/>
    <p:sldId id="290" r:id="rId10"/>
    <p:sldId id="291" r:id="rId11"/>
    <p:sldId id="292" r:id="rId12"/>
    <p:sldId id="294" r:id="rId13"/>
    <p:sldId id="295" r:id="rId14"/>
    <p:sldId id="296" r:id="rId15"/>
    <p:sldId id="323" r:id="rId16"/>
    <p:sldId id="298" r:id="rId17"/>
    <p:sldId id="301" r:id="rId18"/>
    <p:sldId id="299" r:id="rId19"/>
    <p:sldId id="302" r:id="rId20"/>
    <p:sldId id="303" r:id="rId21"/>
    <p:sldId id="313" r:id="rId22"/>
    <p:sldId id="314" r:id="rId23"/>
    <p:sldId id="315" r:id="rId24"/>
    <p:sldId id="316" r:id="rId25"/>
    <p:sldId id="317" r:id="rId26"/>
    <p:sldId id="318" r:id="rId27"/>
    <p:sldId id="319" r:id="rId28"/>
    <p:sldId id="320" r:id="rId29"/>
    <p:sldId id="32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oc Minh" initials="QM" lastIdx="1" clrIdx="0">
    <p:extLst>
      <p:ext uri="{19B8F6BF-5375-455C-9EA6-DF929625EA0E}">
        <p15:presenceInfo xmlns:p15="http://schemas.microsoft.com/office/powerpoint/2012/main" userId="Quoc Min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485"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B221C2-D659-4CD4-9DD2-9CF00FBCAA5D}" type="datetimeFigureOut">
              <a:rPr lang="en-US" smtClean="0"/>
              <a:t>20/02/21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E7A21B-F046-4085-AEE8-6D624B4FE7D1}" type="slidenum">
              <a:rPr lang="en-US" smtClean="0"/>
              <a:t>‹#›</a:t>
            </a:fld>
            <a:endParaRPr lang="en-US"/>
          </a:p>
        </p:txBody>
      </p:sp>
    </p:spTree>
    <p:extLst>
      <p:ext uri="{BB962C8B-B14F-4D97-AF65-F5344CB8AC3E}">
        <p14:creationId xmlns:p14="http://schemas.microsoft.com/office/powerpoint/2010/main" val="1721879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a:t>
            </a:fld>
            <a:endParaRPr lang="en-US"/>
          </a:p>
        </p:txBody>
      </p:sp>
    </p:spTree>
    <p:extLst>
      <p:ext uri="{BB962C8B-B14F-4D97-AF65-F5344CB8AC3E}">
        <p14:creationId xmlns:p14="http://schemas.microsoft.com/office/powerpoint/2010/main" val="6256946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12</a:t>
            </a:fld>
            <a:endParaRPr lang="en-US"/>
          </a:p>
        </p:txBody>
      </p:sp>
    </p:spTree>
    <p:extLst>
      <p:ext uri="{BB962C8B-B14F-4D97-AF65-F5344CB8AC3E}">
        <p14:creationId xmlns:p14="http://schemas.microsoft.com/office/powerpoint/2010/main" val="2833043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13</a:t>
            </a:fld>
            <a:endParaRPr lang="en-US"/>
          </a:p>
        </p:txBody>
      </p:sp>
    </p:spTree>
    <p:extLst>
      <p:ext uri="{BB962C8B-B14F-4D97-AF65-F5344CB8AC3E}">
        <p14:creationId xmlns:p14="http://schemas.microsoft.com/office/powerpoint/2010/main" val="2029844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14</a:t>
            </a:fld>
            <a:endParaRPr lang="en-US"/>
          </a:p>
        </p:txBody>
      </p:sp>
    </p:spTree>
    <p:extLst>
      <p:ext uri="{BB962C8B-B14F-4D97-AF65-F5344CB8AC3E}">
        <p14:creationId xmlns:p14="http://schemas.microsoft.com/office/powerpoint/2010/main" val="3789509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15</a:t>
            </a:fld>
            <a:endParaRPr lang="en-US"/>
          </a:p>
        </p:txBody>
      </p:sp>
    </p:spTree>
    <p:extLst>
      <p:ext uri="{BB962C8B-B14F-4D97-AF65-F5344CB8AC3E}">
        <p14:creationId xmlns:p14="http://schemas.microsoft.com/office/powerpoint/2010/main" val="1434962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16</a:t>
            </a:fld>
            <a:endParaRPr lang="en-US"/>
          </a:p>
        </p:txBody>
      </p:sp>
    </p:spTree>
    <p:extLst>
      <p:ext uri="{BB962C8B-B14F-4D97-AF65-F5344CB8AC3E}">
        <p14:creationId xmlns:p14="http://schemas.microsoft.com/office/powerpoint/2010/main" val="756919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17</a:t>
            </a:fld>
            <a:endParaRPr lang="en-US"/>
          </a:p>
        </p:txBody>
      </p:sp>
    </p:spTree>
    <p:extLst>
      <p:ext uri="{BB962C8B-B14F-4D97-AF65-F5344CB8AC3E}">
        <p14:creationId xmlns:p14="http://schemas.microsoft.com/office/powerpoint/2010/main" val="3188284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18</a:t>
            </a:fld>
            <a:endParaRPr lang="en-US"/>
          </a:p>
        </p:txBody>
      </p:sp>
    </p:spTree>
    <p:extLst>
      <p:ext uri="{BB962C8B-B14F-4D97-AF65-F5344CB8AC3E}">
        <p14:creationId xmlns:p14="http://schemas.microsoft.com/office/powerpoint/2010/main" val="1200012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19</a:t>
            </a:fld>
            <a:endParaRPr lang="en-US"/>
          </a:p>
        </p:txBody>
      </p:sp>
    </p:spTree>
    <p:extLst>
      <p:ext uri="{BB962C8B-B14F-4D97-AF65-F5344CB8AC3E}">
        <p14:creationId xmlns:p14="http://schemas.microsoft.com/office/powerpoint/2010/main" val="385444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20</a:t>
            </a:fld>
            <a:endParaRPr lang="en-US"/>
          </a:p>
        </p:txBody>
      </p:sp>
    </p:spTree>
    <p:extLst>
      <p:ext uri="{BB962C8B-B14F-4D97-AF65-F5344CB8AC3E}">
        <p14:creationId xmlns:p14="http://schemas.microsoft.com/office/powerpoint/2010/main" val="3112996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21</a:t>
            </a:fld>
            <a:endParaRPr lang="en-US"/>
          </a:p>
        </p:txBody>
      </p:sp>
    </p:spTree>
    <p:extLst>
      <p:ext uri="{BB962C8B-B14F-4D97-AF65-F5344CB8AC3E}">
        <p14:creationId xmlns:p14="http://schemas.microsoft.com/office/powerpoint/2010/main" val="3275261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a:t>
            </a:fld>
            <a:endParaRPr lang="en-US"/>
          </a:p>
        </p:txBody>
      </p:sp>
    </p:spTree>
    <p:extLst>
      <p:ext uri="{BB962C8B-B14F-4D97-AF65-F5344CB8AC3E}">
        <p14:creationId xmlns:p14="http://schemas.microsoft.com/office/powerpoint/2010/main" val="3062817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22</a:t>
            </a:fld>
            <a:endParaRPr lang="en-US"/>
          </a:p>
        </p:txBody>
      </p:sp>
    </p:spTree>
    <p:extLst>
      <p:ext uri="{BB962C8B-B14F-4D97-AF65-F5344CB8AC3E}">
        <p14:creationId xmlns:p14="http://schemas.microsoft.com/office/powerpoint/2010/main" val="31893331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23</a:t>
            </a:fld>
            <a:endParaRPr lang="en-US"/>
          </a:p>
        </p:txBody>
      </p:sp>
    </p:spTree>
    <p:extLst>
      <p:ext uri="{BB962C8B-B14F-4D97-AF65-F5344CB8AC3E}">
        <p14:creationId xmlns:p14="http://schemas.microsoft.com/office/powerpoint/2010/main" val="38501041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24</a:t>
            </a:fld>
            <a:endParaRPr lang="en-US"/>
          </a:p>
        </p:txBody>
      </p:sp>
    </p:spTree>
    <p:extLst>
      <p:ext uri="{BB962C8B-B14F-4D97-AF65-F5344CB8AC3E}">
        <p14:creationId xmlns:p14="http://schemas.microsoft.com/office/powerpoint/2010/main" val="3418379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25</a:t>
            </a:fld>
            <a:endParaRPr lang="en-US"/>
          </a:p>
        </p:txBody>
      </p:sp>
    </p:spTree>
    <p:extLst>
      <p:ext uri="{BB962C8B-B14F-4D97-AF65-F5344CB8AC3E}">
        <p14:creationId xmlns:p14="http://schemas.microsoft.com/office/powerpoint/2010/main" val="1888532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26</a:t>
            </a:fld>
            <a:endParaRPr lang="en-US"/>
          </a:p>
        </p:txBody>
      </p:sp>
    </p:spTree>
    <p:extLst>
      <p:ext uri="{BB962C8B-B14F-4D97-AF65-F5344CB8AC3E}">
        <p14:creationId xmlns:p14="http://schemas.microsoft.com/office/powerpoint/2010/main" val="31314318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27</a:t>
            </a:fld>
            <a:endParaRPr lang="en-US"/>
          </a:p>
        </p:txBody>
      </p:sp>
    </p:spTree>
    <p:extLst>
      <p:ext uri="{BB962C8B-B14F-4D97-AF65-F5344CB8AC3E}">
        <p14:creationId xmlns:p14="http://schemas.microsoft.com/office/powerpoint/2010/main" val="1614412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28</a:t>
            </a:fld>
            <a:endParaRPr lang="en-US"/>
          </a:p>
        </p:txBody>
      </p:sp>
    </p:spTree>
    <p:extLst>
      <p:ext uri="{BB962C8B-B14F-4D97-AF65-F5344CB8AC3E}">
        <p14:creationId xmlns:p14="http://schemas.microsoft.com/office/powerpoint/2010/main" val="2947718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29</a:t>
            </a:fld>
            <a:endParaRPr lang="en-US"/>
          </a:p>
        </p:txBody>
      </p:sp>
    </p:spTree>
    <p:extLst>
      <p:ext uri="{BB962C8B-B14F-4D97-AF65-F5344CB8AC3E}">
        <p14:creationId xmlns:p14="http://schemas.microsoft.com/office/powerpoint/2010/main" val="2592154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5</a:t>
            </a:fld>
            <a:endParaRPr lang="en-US"/>
          </a:p>
        </p:txBody>
      </p:sp>
    </p:spTree>
    <p:extLst>
      <p:ext uri="{BB962C8B-B14F-4D97-AF65-F5344CB8AC3E}">
        <p14:creationId xmlns:p14="http://schemas.microsoft.com/office/powerpoint/2010/main" val="529220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6</a:t>
            </a:fld>
            <a:endParaRPr lang="en-US"/>
          </a:p>
        </p:txBody>
      </p:sp>
    </p:spTree>
    <p:extLst>
      <p:ext uri="{BB962C8B-B14F-4D97-AF65-F5344CB8AC3E}">
        <p14:creationId xmlns:p14="http://schemas.microsoft.com/office/powerpoint/2010/main" val="59198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7</a:t>
            </a:fld>
            <a:endParaRPr lang="en-US"/>
          </a:p>
        </p:txBody>
      </p:sp>
    </p:spTree>
    <p:extLst>
      <p:ext uri="{BB962C8B-B14F-4D97-AF65-F5344CB8AC3E}">
        <p14:creationId xmlns:p14="http://schemas.microsoft.com/office/powerpoint/2010/main" val="104542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8</a:t>
            </a:fld>
            <a:endParaRPr lang="en-US"/>
          </a:p>
        </p:txBody>
      </p:sp>
    </p:spTree>
    <p:extLst>
      <p:ext uri="{BB962C8B-B14F-4D97-AF65-F5344CB8AC3E}">
        <p14:creationId xmlns:p14="http://schemas.microsoft.com/office/powerpoint/2010/main" val="964503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9</a:t>
            </a:fld>
            <a:endParaRPr lang="en-US"/>
          </a:p>
        </p:txBody>
      </p:sp>
    </p:spTree>
    <p:extLst>
      <p:ext uri="{BB962C8B-B14F-4D97-AF65-F5344CB8AC3E}">
        <p14:creationId xmlns:p14="http://schemas.microsoft.com/office/powerpoint/2010/main" val="2833960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10</a:t>
            </a:fld>
            <a:endParaRPr lang="en-US"/>
          </a:p>
        </p:txBody>
      </p:sp>
    </p:spTree>
    <p:extLst>
      <p:ext uri="{BB962C8B-B14F-4D97-AF65-F5344CB8AC3E}">
        <p14:creationId xmlns:p14="http://schemas.microsoft.com/office/powerpoint/2010/main" val="4263959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11</a:t>
            </a:fld>
            <a:endParaRPr lang="en-US"/>
          </a:p>
        </p:txBody>
      </p:sp>
    </p:spTree>
    <p:extLst>
      <p:ext uri="{BB962C8B-B14F-4D97-AF65-F5344CB8AC3E}">
        <p14:creationId xmlns:p14="http://schemas.microsoft.com/office/powerpoint/2010/main" val="3049506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0AA2C3-A286-4179-8718-317FD58AE12C}"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2974443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0AA2C3-A286-4179-8718-317FD58AE12C}"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1523722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0AA2C3-A286-4179-8718-317FD58AE12C}"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2228760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Break Slide layout">
    <p:bg>
      <p:bgPr>
        <a:solidFill>
          <a:schemeClr val="accent1">
            <a:alpha val="6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718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0AA2C3-A286-4179-8718-317FD58AE12C}"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3345076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0AA2C3-A286-4179-8718-317FD58AE12C}"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95817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0AA2C3-A286-4179-8718-317FD58AE12C}"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3692670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0AA2C3-A286-4179-8718-317FD58AE12C}" type="datetimeFigureOut">
              <a:rPr lang="en-US" smtClean="0"/>
              <a:t>20/02/21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551276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0AA2C3-A286-4179-8718-317FD58AE12C}" type="datetimeFigureOut">
              <a:rPr lang="en-US" smtClean="0"/>
              <a:t>20/02/21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1263693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0AA2C3-A286-4179-8718-317FD58AE12C}" type="datetimeFigureOut">
              <a:rPr lang="en-US" smtClean="0"/>
              <a:t>20/02/21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22897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00AA2C3-A286-4179-8718-317FD58AE12C}"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3840169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00AA2C3-A286-4179-8718-317FD58AE12C}"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023D7D-658F-40DB-8F35-DF6A48371BA3}" type="slidenum">
              <a:rPr lang="en-US" smtClean="0"/>
              <a:t>‹#›</a:t>
            </a:fld>
            <a:endParaRPr lang="en-US"/>
          </a:p>
        </p:txBody>
      </p:sp>
    </p:spTree>
    <p:extLst>
      <p:ext uri="{BB962C8B-B14F-4D97-AF65-F5344CB8AC3E}">
        <p14:creationId xmlns:p14="http://schemas.microsoft.com/office/powerpoint/2010/main" val="2856827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0AA2C3-A286-4179-8718-317FD58AE12C}" type="datetimeFigureOut">
              <a:rPr lang="en-US" smtClean="0"/>
              <a:t>20/02/21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023D7D-658F-40DB-8F35-DF6A48371BA3}" type="slidenum">
              <a:rPr lang="en-US" smtClean="0"/>
              <a:t>‹#›</a:t>
            </a:fld>
            <a:endParaRPr lang="en-US"/>
          </a:p>
        </p:txBody>
      </p:sp>
    </p:spTree>
    <p:extLst>
      <p:ext uri="{BB962C8B-B14F-4D97-AF65-F5344CB8AC3E}">
        <p14:creationId xmlns:p14="http://schemas.microsoft.com/office/powerpoint/2010/main" val="790695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fi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CHƯƠNG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 : KỸ THUẬT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1" name="Rectangle 10"/>
          <p:cNvSpPr/>
          <p:nvPr/>
        </p:nvSpPr>
        <p:spPr>
          <a:xfrm>
            <a:off x="480844" y="1224034"/>
            <a:ext cx="7312921" cy="5324535"/>
          </a:xfrm>
          <a:prstGeom prst="rect">
            <a:avLst/>
          </a:prstGeom>
          <a:solidFill>
            <a:srgbClr val="92D050"/>
          </a:solidFill>
        </p:spPr>
        <p:txBody>
          <a:bodyPr wrap="square">
            <a:spAutoFit/>
          </a:bodyPr>
          <a:lstStyle/>
          <a:p>
            <a:pPr algn="ctr"/>
            <a:r>
              <a:rPr lang="da-DK" sz="2000" b="1" smtClean="0">
                <a:latin typeface="Tahoma" panose="020B0604030504040204" pitchFamily="34" charset="0"/>
                <a:ea typeface="Tahoma" panose="020B0604030504040204" pitchFamily="34" charset="0"/>
                <a:cs typeface="Tahoma" panose="020B0604030504040204" pitchFamily="34" charset="0"/>
              </a:rPr>
              <a:t>MỤC TIÊU BÀI HỌC</a:t>
            </a:r>
          </a:p>
          <a:p>
            <a:pPr algn="just"/>
            <a:endParaRPr lang="en-US" sz="2000" dirty="0"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dirty="0" smtClean="0">
                <a:effectLst/>
                <a:latin typeface="Tahoma" panose="020B0604030504040204" pitchFamily="34" charset="0"/>
                <a:ea typeface="Tahoma" panose="020B0604030504040204" pitchFamily="34" charset="0"/>
                <a:cs typeface="Tahoma" panose="020B0604030504040204" pitchFamily="34" charset="0"/>
              </a:rPr>
              <a:t>1. </a:t>
            </a:r>
            <a:r>
              <a:rPr lang="pt-BR" sz="2000" b="1" dirty="0" smtClean="0">
                <a:effectLst/>
                <a:latin typeface="Tahoma" panose="020B0604030504040204" pitchFamily="34" charset="0"/>
                <a:ea typeface="Tahoma" panose="020B0604030504040204" pitchFamily="34" charset="0"/>
                <a:cs typeface="Tahoma" panose="020B0604030504040204" pitchFamily="34" charset="0"/>
              </a:rPr>
              <a:t>Kiến thức</a:t>
            </a:r>
            <a:r>
              <a:rPr lang="pt-BR" sz="2000" b="1" smtClean="0">
                <a:effectLst/>
                <a:latin typeface="Tahoma" panose="020B0604030504040204" pitchFamily="34" charset="0"/>
                <a:ea typeface="Tahoma" panose="020B0604030504040204" pitchFamily="34" charset="0"/>
                <a:cs typeface="Tahoma" panose="020B0604030504040204" pitchFamily="34" charset="0"/>
              </a:rPr>
              <a:t>: </a:t>
            </a:r>
            <a:endParaRPr lang="en-US" sz="2000">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Trình bày được các khái niệm về quá trình cháy, nổ.</a:t>
            </a: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Xác định được nguyên nhân gây cháy nổ và cấc biện pháp phòng chống cháy nổ</a:t>
            </a:r>
          </a:p>
          <a:p>
            <a:pPr lvl="0" algn="just"/>
            <a:endParaRPr lang="en-US" sz="2000">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smtClean="0">
                <a:effectLst/>
                <a:latin typeface="Tahoma" panose="020B0604030504040204" pitchFamily="34" charset="0"/>
                <a:ea typeface="Tahoma" panose="020B0604030504040204" pitchFamily="34" charset="0"/>
                <a:cs typeface="Tahoma" panose="020B0604030504040204" pitchFamily="34" charset="0"/>
              </a:rPr>
              <a:t>2</a:t>
            </a:r>
            <a:r>
              <a:rPr lang="pl-PL" sz="2000" b="1" spc="30" dirty="0" smtClean="0">
                <a:effectLst/>
                <a:latin typeface="Tahoma" panose="020B0604030504040204" pitchFamily="34" charset="0"/>
                <a:ea typeface="Tahoma" panose="020B0604030504040204" pitchFamily="34" charset="0"/>
                <a:cs typeface="Tahoma" panose="020B0604030504040204" pitchFamily="34" charset="0"/>
              </a:rPr>
              <a:t>. Kỹ năng: </a:t>
            </a:r>
            <a:endParaRPr lang="en-US" sz="2000" dirty="0" smtClean="0">
              <a:effectLst/>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Đưa ra được quy trình phòng chống cháy nổ trong các điều klhiện thực tế.</a:t>
            </a:r>
          </a:p>
          <a:p>
            <a:pPr marL="285750" lvl="0" indent="-285750" algn="just">
              <a:buFont typeface="Wingdings" panose="05000000000000000000" pitchFamily="2" charset="2"/>
              <a:buChar char="ü"/>
            </a:pPr>
            <a:endParaRPr lang="en-US" sz="2000">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smtClean="0">
                <a:effectLst/>
                <a:latin typeface="Tahoma" panose="020B0604030504040204" pitchFamily="34" charset="0"/>
                <a:ea typeface="Tahoma" panose="020B0604030504040204" pitchFamily="34" charset="0"/>
                <a:cs typeface="Tahoma" panose="020B0604030504040204" pitchFamily="34" charset="0"/>
              </a:rPr>
              <a:t>3</a:t>
            </a:r>
            <a:r>
              <a:rPr lang="pl-PL" sz="2000" b="1" spc="30" dirty="0" smtClean="0">
                <a:effectLst/>
                <a:latin typeface="Tahoma" panose="020B0604030504040204" pitchFamily="34" charset="0"/>
                <a:ea typeface="Tahoma" panose="020B0604030504040204" pitchFamily="34" charset="0"/>
                <a:cs typeface="Tahoma" panose="020B0604030504040204" pitchFamily="34" charset="0"/>
              </a:rPr>
              <a:t>. Thái độ: </a:t>
            </a:r>
            <a:endParaRPr lang="en-US" sz="2000" dirty="0" smtClean="0">
              <a:effectLst/>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da-DK" sz="2000" dirty="0">
                <a:latin typeface="Tahoma" panose="020B0604030504040204" pitchFamily="34" charset="0"/>
                <a:ea typeface="Tahoma" panose="020B0604030504040204" pitchFamily="34" charset="0"/>
                <a:cs typeface="Tahoma" panose="020B0604030504040204" pitchFamily="34" charset="0"/>
              </a:rPr>
              <a:t>Sinh viên nghiêm túc, tích cực tham gia đóng góp xây dựng bài </a:t>
            </a:r>
            <a:r>
              <a:rPr lang="da-DK" sz="2000">
                <a:latin typeface="Tahoma" panose="020B0604030504040204" pitchFamily="34" charset="0"/>
                <a:ea typeface="Tahoma" panose="020B0604030504040204" pitchFamily="34" charset="0"/>
                <a:cs typeface="Tahoma" panose="020B0604030504040204" pitchFamily="34" charset="0"/>
              </a:rPr>
              <a:t>trên </a:t>
            </a:r>
            <a:r>
              <a:rPr lang="da-DK" sz="2000" smtClean="0">
                <a:latin typeface="Tahoma" panose="020B0604030504040204" pitchFamily="34" charset="0"/>
                <a:ea typeface="Tahoma" panose="020B0604030504040204" pitchFamily="34" charset="0"/>
                <a:cs typeface="Tahoma" panose="020B0604030504040204" pitchFamily="34" charset="0"/>
              </a:rPr>
              <a:t>lớp </a:t>
            </a:r>
            <a:r>
              <a:rPr lang="nb-NO" sz="2000" smtClean="0">
                <a:latin typeface="Tahoma" panose="020B0604030504040204" pitchFamily="34" charset="0"/>
                <a:ea typeface="Tahoma" panose="020B0604030504040204" pitchFamily="34" charset="0"/>
                <a:cs typeface="Tahoma" panose="020B0604030504040204" pitchFamily="34" charset="0"/>
              </a:rPr>
              <a:t>liên </a:t>
            </a:r>
            <a:r>
              <a:rPr lang="nb-NO" sz="2000">
                <a:latin typeface="Tahoma" panose="020B0604030504040204" pitchFamily="34" charset="0"/>
                <a:ea typeface="Tahoma" panose="020B0604030504040204" pitchFamily="34" charset="0"/>
                <a:cs typeface="Tahoma" panose="020B0604030504040204" pitchFamily="34" charset="0"/>
              </a:rPr>
              <a:t>quan đến phòng chống cháy nổ .</a:t>
            </a:r>
            <a:r>
              <a:rPr lang="da-DK" sz="2000" smtClean="0">
                <a:latin typeface="Tahoma" panose="020B0604030504040204" pitchFamily="34" charset="0"/>
                <a:ea typeface="Tahoma" panose="020B0604030504040204" pitchFamily="34" charset="0"/>
                <a:cs typeface="Tahoma" panose="020B0604030504040204" pitchFamily="34" charset="0"/>
              </a:rPr>
              <a:t> </a:t>
            </a:r>
            <a:r>
              <a:rPr lang="da-DK" sz="2000" dirty="0">
                <a:latin typeface="Tahoma" panose="020B0604030504040204" pitchFamily="34" charset="0"/>
                <a:ea typeface="Tahoma" panose="020B0604030504040204" pitchFamily="34" charset="0"/>
                <a:cs typeface="Tahoma" panose="020B0604030504040204" pitchFamily="34" charset="0"/>
              </a:rPr>
              <a:t>Tự giác tìm hiểu bài trước khi đến lớp</a:t>
            </a:r>
            <a:r>
              <a:rPr lang="da-DK" sz="2000">
                <a:latin typeface="Tahoma" panose="020B0604030504040204" pitchFamily="34" charset="0"/>
                <a:ea typeface="Tahoma" panose="020B0604030504040204" pitchFamily="34" charset="0"/>
                <a:cs typeface="Tahoma" panose="020B0604030504040204" pitchFamily="34" charset="0"/>
              </a:rPr>
              <a:t>. </a:t>
            </a:r>
            <a:endParaRPr lang="da-DK" sz="2000" smtClean="0">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sz="2000">
                <a:latin typeface="Tahoma" panose="020B0604030504040204" pitchFamily="34" charset="0"/>
                <a:ea typeface="Tahoma" panose="020B0604030504040204" pitchFamily="34" charset="0"/>
                <a:cs typeface="Tahoma" panose="020B0604030504040204" pitchFamily="34" charset="0"/>
              </a:rPr>
              <a:t>Tuân thủ các quy tắc an toàn. </a:t>
            </a:r>
            <a:endParaRPr lang="en-US" sz="2000" dirty="0">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da-DK" sz="2000" dirty="0">
                <a:latin typeface="Tahoma" panose="020B0604030504040204" pitchFamily="34" charset="0"/>
                <a:ea typeface="Tahoma" panose="020B0604030504040204" pitchFamily="34" charset="0"/>
                <a:cs typeface="Tahoma" panose="020B0604030504040204" pitchFamily="34" charset="0"/>
              </a:rPr>
              <a:t>Rèn luyện tính </a:t>
            </a:r>
            <a:r>
              <a:rPr lang="da-DK" sz="2000">
                <a:latin typeface="Tahoma" panose="020B0604030504040204" pitchFamily="34" charset="0"/>
                <a:ea typeface="Tahoma" panose="020B0604030504040204" pitchFamily="34" charset="0"/>
                <a:cs typeface="Tahoma" panose="020B0604030504040204" pitchFamily="34" charset="0"/>
              </a:rPr>
              <a:t>cẩn </a:t>
            </a:r>
            <a:r>
              <a:rPr lang="da-DK" sz="2000" smtClean="0">
                <a:latin typeface="Tahoma" panose="020B0604030504040204" pitchFamily="34" charset="0"/>
                <a:ea typeface="Tahoma" panose="020B0604030504040204" pitchFamily="34" charset="0"/>
                <a:cs typeface="Tahoma" panose="020B0604030504040204" pitchFamily="34" charset="0"/>
              </a:rPr>
              <a:t>thận</a:t>
            </a:r>
          </a:p>
        </p:txBody>
      </p:sp>
      <p:sp>
        <p:nvSpPr>
          <p:cNvPr id="12" name="Rectangle 11"/>
          <p:cNvSpPr/>
          <p:nvPr/>
        </p:nvSpPr>
        <p:spPr>
          <a:xfrm>
            <a:off x="8049419" y="1531810"/>
            <a:ext cx="3915052" cy="4708981"/>
          </a:xfrm>
          <a:prstGeom prst="rect">
            <a:avLst/>
          </a:prstGeom>
          <a:solidFill>
            <a:schemeClr val="accent4">
              <a:lumMod val="20000"/>
              <a:lumOff val="80000"/>
            </a:schemeClr>
          </a:solidFill>
        </p:spPr>
        <p:txBody>
          <a:bodyPr wrap="square">
            <a:spAutoFit/>
          </a:bodyPr>
          <a:lstStyle/>
          <a:p>
            <a:pPr algn="ctr"/>
            <a:r>
              <a:rPr lang="da-DK" sz="2000" b="1" smtClean="0">
                <a:solidFill>
                  <a:srgbClr val="000000"/>
                </a:solidFill>
                <a:latin typeface="Tahoma" panose="020B0604030504040204" pitchFamily="34" charset="0"/>
                <a:ea typeface="Tahoma" panose="020B0604030504040204" pitchFamily="34" charset="0"/>
                <a:cs typeface="Tahoma" panose="020B0604030504040204" pitchFamily="34" charset="0"/>
              </a:rPr>
              <a:t>NỘI DUNG BÀI HỌC</a:t>
            </a:r>
          </a:p>
          <a:p>
            <a:pPr algn="just"/>
            <a:endParaRPr lang="da-DK" sz="2000" b="1"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r>
              <a:rPr lang="en-US" sz="2000">
                <a:latin typeface="Tahoma" panose="020B0604030504040204" pitchFamily="34" charset="0"/>
                <a:ea typeface="Tahoma" panose="020B0604030504040204" pitchFamily="34" charset="0"/>
                <a:cs typeface="Tahoma" panose="020B0604030504040204" pitchFamily="34" charset="0"/>
              </a:rPr>
              <a:t>5.1 Khái niệm về cháy nổ:</a:t>
            </a:r>
          </a:p>
          <a:p>
            <a:pPr marL="230188" algn="just"/>
            <a:r>
              <a:rPr lang="en-US" sz="2000">
                <a:latin typeface="Tahoma" panose="020B0604030504040204" pitchFamily="34" charset="0"/>
                <a:ea typeface="Tahoma" panose="020B0604030504040204" pitchFamily="34" charset="0"/>
                <a:cs typeface="Tahoma" panose="020B0604030504040204" pitchFamily="34" charset="0"/>
              </a:rPr>
              <a:t>5.1.1 Định nghĩa quá trình cháy</a:t>
            </a:r>
          </a:p>
          <a:p>
            <a:pPr marL="230188" algn="just"/>
            <a:r>
              <a:rPr lang="en-US" sz="2000">
                <a:latin typeface="Tahoma" panose="020B0604030504040204" pitchFamily="34" charset="0"/>
                <a:ea typeface="Tahoma" panose="020B0604030504040204" pitchFamily="34" charset="0"/>
                <a:cs typeface="Tahoma" panose="020B0604030504040204" pitchFamily="34" charset="0"/>
              </a:rPr>
              <a:t>5.1.2Nhiệt độ chớp cháy, nhiệt độ bốc cháy, nhiệt độ tự bốc </a:t>
            </a:r>
            <a:r>
              <a:rPr lang="en-US" sz="2000" smtClean="0">
                <a:latin typeface="Tahoma" panose="020B0604030504040204" pitchFamily="34" charset="0"/>
                <a:ea typeface="Tahoma" panose="020B0604030504040204" pitchFamily="34" charset="0"/>
                <a:cs typeface="Tahoma" panose="020B0604030504040204" pitchFamily="34" charset="0"/>
              </a:rPr>
              <a:t>cháy</a:t>
            </a:r>
          </a:p>
          <a:p>
            <a:pPr marL="230188" algn="just"/>
            <a:endParaRPr lang="en-US" sz="2000">
              <a:latin typeface="Tahoma" panose="020B0604030504040204" pitchFamily="34" charset="0"/>
              <a:ea typeface="Tahoma" panose="020B0604030504040204" pitchFamily="34" charset="0"/>
              <a:cs typeface="Tahoma" panose="020B0604030504040204" pitchFamily="34" charset="0"/>
            </a:endParaRPr>
          </a:p>
          <a:p>
            <a:r>
              <a:rPr lang="en-US" sz="2000">
                <a:latin typeface="Tahoma" panose="020B0604030504040204" pitchFamily="34" charset="0"/>
                <a:ea typeface="Tahoma" panose="020B0604030504040204" pitchFamily="34" charset="0"/>
                <a:cs typeface="Tahoma" panose="020B0604030504040204" pitchFamily="34" charset="0"/>
              </a:rPr>
              <a:t>5.2 Những nguyên nhân gây cháy, nổ và biện pháp phòng cháy nổ:</a:t>
            </a:r>
          </a:p>
          <a:p>
            <a:pPr marL="230188"/>
            <a:r>
              <a:rPr lang="en-US" sz="2000">
                <a:latin typeface="Tahoma" panose="020B0604030504040204" pitchFamily="34" charset="0"/>
                <a:ea typeface="Tahoma" panose="020B0604030504040204" pitchFamily="34" charset="0"/>
                <a:cs typeface="Tahoma" panose="020B0604030504040204" pitchFamily="34" charset="0"/>
              </a:rPr>
              <a:t>5.2.1Những nguyên nhân gây cháy nổ</a:t>
            </a:r>
          </a:p>
          <a:p>
            <a:pPr marL="230188"/>
            <a:r>
              <a:rPr lang="en-US" sz="2000">
                <a:latin typeface="Tahoma" panose="020B0604030504040204" pitchFamily="34" charset="0"/>
                <a:ea typeface="Tahoma" panose="020B0604030504040204" pitchFamily="34" charset="0"/>
                <a:cs typeface="Tahoma" panose="020B0604030504040204" pitchFamily="34" charset="0"/>
              </a:rPr>
              <a:t>5.2.2 Phòng và chống cháy nổ </a:t>
            </a:r>
          </a:p>
        </p:txBody>
      </p:sp>
    </p:spTree>
    <p:extLst>
      <p:ext uri="{BB962C8B-B14F-4D97-AF65-F5344CB8AC3E}">
        <p14:creationId xmlns:p14="http://schemas.microsoft.com/office/powerpoint/2010/main" val="372158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5.1.2 KHÁI NIỆM VỀ CÁC NHIỆT ĐỘ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3" name="Picture 2"/>
          <p:cNvPicPr>
            <a:picLocks noChangeAspect="1"/>
          </p:cNvPicPr>
          <p:nvPr/>
        </p:nvPicPr>
        <p:blipFill>
          <a:blip r:embed="rId4"/>
          <a:stretch>
            <a:fillRect/>
          </a:stretch>
        </p:blipFill>
        <p:spPr>
          <a:xfrm>
            <a:off x="3875641" y="1222843"/>
            <a:ext cx="7380967" cy="4614816"/>
          </a:xfrm>
          <a:prstGeom prst="rect">
            <a:avLst/>
          </a:prstGeom>
        </p:spPr>
      </p:pic>
      <p:sp>
        <p:nvSpPr>
          <p:cNvPr id="6" name="TextBox 5"/>
          <p:cNvSpPr txBox="1"/>
          <p:nvPr/>
        </p:nvSpPr>
        <p:spPr>
          <a:xfrm>
            <a:off x="4922238" y="5900123"/>
            <a:ext cx="5287772" cy="707886"/>
          </a:xfrm>
          <a:prstGeom prst="rect">
            <a:avLst/>
          </a:prstGeom>
          <a:noFill/>
        </p:spPr>
        <p:txBody>
          <a:bodyPr wrap="square" rtlCol="0">
            <a:spAutoFit/>
          </a:bodyPr>
          <a:lstStyle/>
          <a:p>
            <a:pPr algn="ctr"/>
            <a:r>
              <a:rPr lang="en-US" sz="2000" smtClean="0">
                <a:latin typeface="Tahoma" panose="020B0604030504040204" pitchFamily="34" charset="0"/>
                <a:ea typeface="Tahoma" panose="020B0604030504040204" pitchFamily="34" charset="0"/>
                <a:cs typeface="Tahoma" panose="020B0604030504040204" pitchFamily="34" charset="0"/>
              </a:rPr>
              <a:t>Nhiệt độ tự bắt cháy của một số nhiên liệu tại áp suất khí quyển</a:t>
            </a:r>
            <a:endParaRPr lang="en-US" sz="2000">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541540" y="2037882"/>
            <a:ext cx="2521256" cy="3022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Các nhiệt độ cháy càng thấp thì nhiên liệu càng dễ cháy</a:t>
            </a:r>
            <a:endParaRPr lang="vi-VN" sz="3200" b="1">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782119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Kết quả hình ảnh cho tự bốc cháy trong động cơ diesel và động cơ xăng"/>
          <p:cNvPicPr>
            <a:picLocks noChangeAspect="1" noChangeArrowheads="1"/>
          </p:cNvPicPr>
          <p:nvPr/>
        </p:nvPicPr>
        <p:blipFill rotWithShape="1">
          <a:blip r:embed="rId3">
            <a:extLst>
              <a:ext uri="{28A0092B-C50C-407E-A947-70E740481C1C}">
                <a14:useLocalDpi xmlns:a14="http://schemas.microsoft.com/office/drawing/2010/main" val="0"/>
              </a:ext>
            </a:extLst>
          </a:blip>
          <a:srcRect r="50124"/>
          <a:stretch/>
        </p:blipFill>
        <p:spPr bwMode="auto">
          <a:xfrm>
            <a:off x="5998346" y="1236904"/>
            <a:ext cx="5729056" cy="450679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5.1.3 ÁP SUẤT TỰ BỐC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TextBox 5"/>
          <p:cNvSpPr txBox="1"/>
          <p:nvPr/>
        </p:nvSpPr>
        <p:spPr>
          <a:xfrm>
            <a:off x="6468213" y="5677185"/>
            <a:ext cx="4789322" cy="707886"/>
          </a:xfrm>
          <a:prstGeom prst="rect">
            <a:avLst/>
          </a:prstGeom>
          <a:noFill/>
        </p:spPr>
        <p:txBody>
          <a:bodyPr wrap="square" rtlCol="0">
            <a:spAutoFit/>
          </a:bodyPr>
          <a:lstStyle/>
          <a:p>
            <a:pPr algn="ctr"/>
            <a:r>
              <a:rPr lang="en-US" sz="2000" b="1" smtClean="0">
                <a:latin typeface="Tahoma" panose="020B0604030504040204" pitchFamily="34" charset="0"/>
                <a:ea typeface="Tahoma" panose="020B0604030504040204" pitchFamily="34" charset="0"/>
                <a:cs typeface="Tahoma" panose="020B0604030504040204" pitchFamily="34" charset="0"/>
              </a:rPr>
              <a:t>Tự bắt cháy do áp suất cao trong động cơ diesel</a:t>
            </a:r>
            <a:endParaRPr lang="en-US" sz="2000" b="1">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514905" y="2259824"/>
            <a:ext cx="5078027" cy="3022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3200" b="1">
                <a:solidFill>
                  <a:srgbClr val="0070C0"/>
                </a:solidFill>
                <a:latin typeface="arial" panose="020B0604020202020204" pitchFamily="34" charset="0"/>
              </a:rPr>
              <a:t>Áp suất tự bốc cháy</a:t>
            </a:r>
            <a:r>
              <a:rPr lang="vi-VN" sz="3200">
                <a:solidFill>
                  <a:srgbClr val="0070C0"/>
                </a:solidFill>
                <a:latin typeface="arial" panose="020B0604020202020204" pitchFamily="34" charset="0"/>
              </a:rPr>
              <a:t> của hỗn hợp khí </a:t>
            </a:r>
            <a:r>
              <a:rPr lang="vi-VN" sz="3200" b="1">
                <a:solidFill>
                  <a:srgbClr val="0070C0"/>
                </a:solidFill>
                <a:latin typeface="arial" panose="020B0604020202020204" pitchFamily="34" charset="0"/>
              </a:rPr>
              <a:t>là áp suất</a:t>
            </a:r>
            <a:r>
              <a:rPr lang="vi-VN" sz="3200">
                <a:solidFill>
                  <a:srgbClr val="0070C0"/>
                </a:solidFill>
                <a:latin typeface="arial" panose="020B0604020202020204" pitchFamily="34" charset="0"/>
              </a:rPr>
              <a:t> tối thiểu tại đó quá trình </a:t>
            </a:r>
            <a:r>
              <a:rPr lang="vi-VN" sz="3200" b="1">
                <a:solidFill>
                  <a:srgbClr val="0070C0"/>
                </a:solidFill>
                <a:latin typeface="arial" panose="020B0604020202020204" pitchFamily="34" charset="0"/>
              </a:rPr>
              <a:t>tự bốc cháy</a:t>
            </a:r>
            <a:r>
              <a:rPr lang="vi-VN" sz="3200">
                <a:solidFill>
                  <a:srgbClr val="0070C0"/>
                </a:solidFill>
                <a:latin typeface="arial" panose="020B0604020202020204" pitchFamily="34" charset="0"/>
              </a:rPr>
              <a:t> xảy </a:t>
            </a:r>
            <a:r>
              <a:rPr lang="vi-VN" sz="3200" smtClean="0">
                <a:solidFill>
                  <a:srgbClr val="0070C0"/>
                </a:solidFill>
                <a:latin typeface="arial" panose="020B0604020202020204" pitchFamily="34" charset="0"/>
              </a:rPr>
              <a:t>ra</a:t>
            </a:r>
            <a:endParaRPr lang="en-US" sz="3200" smtClean="0">
              <a:solidFill>
                <a:srgbClr val="0070C0"/>
              </a:solidFill>
              <a:latin typeface="arial" panose="020B0604020202020204" pitchFamily="34" charset="0"/>
            </a:endParaRPr>
          </a:p>
          <a:p>
            <a:pPr algn="just"/>
            <a:endParaRPr lang="en-US" sz="3200" smtClean="0">
              <a:solidFill>
                <a:srgbClr val="0070C0"/>
              </a:solidFill>
              <a:latin typeface="arial" panose="020B0604020202020204" pitchFamily="34" charset="0"/>
            </a:endParaRPr>
          </a:p>
          <a:p>
            <a:pPr algn="just"/>
            <a:r>
              <a:rPr lang="vi-VN" sz="3200" b="1" smtClean="0">
                <a:solidFill>
                  <a:srgbClr val="0070C0"/>
                </a:solidFill>
                <a:latin typeface="arial" panose="020B0604020202020204" pitchFamily="34" charset="0"/>
              </a:rPr>
              <a:t>Áp </a:t>
            </a:r>
            <a:r>
              <a:rPr lang="vi-VN" sz="3200" b="1">
                <a:solidFill>
                  <a:srgbClr val="0070C0"/>
                </a:solidFill>
                <a:latin typeface="arial" panose="020B0604020202020204" pitchFamily="34" charset="0"/>
              </a:rPr>
              <a:t>suất tự bốc cháy</a:t>
            </a:r>
            <a:r>
              <a:rPr lang="vi-VN" sz="3200">
                <a:solidFill>
                  <a:srgbClr val="0070C0"/>
                </a:solidFill>
                <a:latin typeface="arial" panose="020B0604020202020204" pitchFamily="34" charset="0"/>
              </a:rPr>
              <a:t> càng thấp thì nguy cơ </a:t>
            </a:r>
            <a:r>
              <a:rPr lang="vi-VN" sz="3200" b="1">
                <a:solidFill>
                  <a:srgbClr val="0070C0"/>
                </a:solidFill>
                <a:latin typeface="arial" panose="020B0604020202020204" pitchFamily="34" charset="0"/>
              </a:rPr>
              <a:t>cháy</a:t>
            </a:r>
            <a:r>
              <a:rPr lang="vi-VN" sz="3200">
                <a:solidFill>
                  <a:srgbClr val="0070C0"/>
                </a:solidFill>
                <a:latin typeface="arial" panose="020B0604020202020204" pitchFamily="34" charset="0"/>
              </a:rPr>
              <a:t>, nổ càng lớn</a:t>
            </a:r>
            <a:endParaRPr lang="en-US" sz="3200">
              <a:solidFill>
                <a:srgbClr val="0070C0"/>
              </a:solidFill>
            </a:endParaRPr>
          </a:p>
        </p:txBody>
      </p:sp>
    </p:spTree>
    <p:extLst>
      <p:ext uri="{BB962C8B-B14F-4D97-AF65-F5344CB8AC3E}">
        <p14:creationId xmlns:p14="http://schemas.microsoft.com/office/powerpoint/2010/main" val="1707324487"/>
      </p:ext>
    </p:extLst>
  </p:cSld>
  <p:clrMapOvr>
    <a:masterClrMapping/>
  </p:clrMapOvr>
  <mc:AlternateContent xmlns:mc="http://schemas.openxmlformats.org/markup-compatibility/2006">
    <mc:Choice xmlns:p14="http://schemas.microsoft.com/office/powerpoint/2010/main" Requires="p14">
      <p:transition spd="slow" p14:dur="2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 calcmode="lin" valueType="num">
                                      <p:cBhvr additive="base">
                                        <p:cTn id="12"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Kết quả hình ảnh cho tự bốc cháy trong động cơ diesel và động cơ xăng"/>
          <p:cNvPicPr>
            <a:picLocks noChangeAspect="1" noChangeArrowheads="1"/>
          </p:cNvPicPr>
          <p:nvPr/>
        </p:nvPicPr>
        <p:blipFill rotWithShape="1">
          <a:blip r:embed="rId3">
            <a:extLst>
              <a:ext uri="{28A0092B-C50C-407E-A947-70E740481C1C}">
                <a14:useLocalDpi xmlns:a14="http://schemas.microsoft.com/office/drawing/2010/main" val="0"/>
              </a:ext>
            </a:extLst>
          </a:blip>
          <a:srcRect r="50124"/>
          <a:stretch/>
        </p:blipFill>
        <p:spPr bwMode="auto">
          <a:xfrm>
            <a:off x="5998346" y="1236904"/>
            <a:ext cx="5729056" cy="450679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5.1.4 THỜI GIAN CẢM ỨNG TỰ BỐC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TextBox 5"/>
          <p:cNvSpPr txBox="1"/>
          <p:nvPr/>
        </p:nvSpPr>
        <p:spPr>
          <a:xfrm>
            <a:off x="6468213" y="5677185"/>
            <a:ext cx="4789322" cy="707886"/>
          </a:xfrm>
          <a:prstGeom prst="rect">
            <a:avLst/>
          </a:prstGeom>
          <a:noFill/>
        </p:spPr>
        <p:txBody>
          <a:bodyPr wrap="square" rtlCol="0">
            <a:spAutoFit/>
          </a:bodyPr>
          <a:lstStyle/>
          <a:p>
            <a:pPr algn="ctr"/>
            <a:r>
              <a:rPr lang="en-US" sz="2000" b="1" smtClean="0">
                <a:latin typeface="Tahoma" panose="020B0604030504040204" pitchFamily="34" charset="0"/>
                <a:ea typeface="Tahoma" panose="020B0604030504040204" pitchFamily="34" charset="0"/>
                <a:cs typeface="Tahoma" panose="020B0604030504040204" pitchFamily="34" charset="0"/>
              </a:rPr>
              <a:t>Tự bắt cháy do áp suất cao trong động cơ diesel</a:t>
            </a:r>
            <a:endParaRPr lang="en-US" sz="2000" b="1">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514905" y="2259824"/>
            <a:ext cx="5078027" cy="3022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a:solidFill>
                  <a:srgbClr val="0070C0"/>
                </a:solidFill>
              </a:rPr>
              <a:t>Thời gian cảm ứng</a:t>
            </a:r>
            <a:r>
              <a:rPr lang="en-US" sz="3200">
                <a:solidFill>
                  <a:srgbClr val="0070C0"/>
                </a:solidFill>
              </a:rPr>
              <a:t> của quá trình </a:t>
            </a:r>
            <a:r>
              <a:rPr lang="en-US" sz="3200" b="1">
                <a:solidFill>
                  <a:srgbClr val="0070C0"/>
                </a:solidFill>
              </a:rPr>
              <a:t>tự bốc </a:t>
            </a:r>
            <a:r>
              <a:rPr lang="en-US" sz="3200" b="1" smtClean="0">
                <a:solidFill>
                  <a:srgbClr val="0070C0"/>
                </a:solidFill>
              </a:rPr>
              <a:t>cháy</a:t>
            </a:r>
            <a:r>
              <a:rPr lang="en-US" sz="3200">
                <a:solidFill>
                  <a:srgbClr val="0070C0"/>
                </a:solidFill>
              </a:rPr>
              <a:t> </a:t>
            </a:r>
            <a:r>
              <a:rPr lang="en-US" sz="3200" smtClean="0">
                <a:solidFill>
                  <a:srgbClr val="0070C0"/>
                </a:solidFill>
              </a:rPr>
              <a:t>là </a:t>
            </a:r>
            <a:r>
              <a:rPr lang="en-US" sz="3200">
                <a:solidFill>
                  <a:srgbClr val="0070C0"/>
                </a:solidFill>
              </a:rPr>
              <a:t>k</a:t>
            </a:r>
            <a:r>
              <a:rPr lang="en-US" sz="3200" smtClean="0">
                <a:solidFill>
                  <a:srgbClr val="0070C0"/>
                </a:solidFill>
              </a:rPr>
              <a:t>hoảng</a:t>
            </a:r>
            <a:r>
              <a:rPr lang="en-US" sz="3200">
                <a:solidFill>
                  <a:srgbClr val="0070C0"/>
                </a:solidFill>
              </a:rPr>
              <a:t> </a:t>
            </a:r>
            <a:r>
              <a:rPr lang="en-US" sz="3200" b="1">
                <a:solidFill>
                  <a:srgbClr val="0070C0"/>
                </a:solidFill>
              </a:rPr>
              <a:t>thời gian</a:t>
            </a:r>
            <a:r>
              <a:rPr lang="en-US" sz="3200">
                <a:solidFill>
                  <a:srgbClr val="0070C0"/>
                </a:solidFill>
              </a:rPr>
              <a:t> từ khi đạt đến áp suất </a:t>
            </a:r>
            <a:r>
              <a:rPr lang="en-US" sz="3200" b="1">
                <a:solidFill>
                  <a:srgbClr val="0070C0"/>
                </a:solidFill>
              </a:rPr>
              <a:t>tự bốc cháy</a:t>
            </a:r>
            <a:r>
              <a:rPr lang="en-US" sz="3200">
                <a:solidFill>
                  <a:srgbClr val="0070C0"/>
                </a:solidFill>
              </a:rPr>
              <a:t> cho đến khi ngọn lửa xuất hiện </a:t>
            </a:r>
            <a:endParaRPr lang="en-US" sz="3200" smtClean="0">
              <a:solidFill>
                <a:srgbClr val="0070C0"/>
              </a:solidFill>
            </a:endParaRPr>
          </a:p>
          <a:p>
            <a:pPr algn="just"/>
            <a:endParaRPr lang="en-US" sz="3200">
              <a:solidFill>
                <a:srgbClr val="0070C0"/>
              </a:solidFill>
            </a:endParaRPr>
          </a:p>
          <a:p>
            <a:pPr algn="just"/>
            <a:r>
              <a:rPr lang="en-US" sz="3200">
                <a:solidFill>
                  <a:srgbClr val="0070C0"/>
                </a:solidFill>
              </a:rPr>
              <a:t> </a:t>
            </a:r>
            <a:r>
              <a:rPr lang="en-US" sz="3200" b="1">
                <a:solidFill>
                  <a:srgbClr val="0070C0"/>
                </a:solidFill>
              </a:rPr>
              <a:t>Thời gian cảm ứng</a:t>
            </a:r>
            <a:r>
              <a:rPr lang="en-US" sz="3200">
                <a:solidFill>
                  <a:srgbClr val="0070C0"/>
                </a:solidFill>
              </a:rPr>
              <a:t> càng ngắn thì hỗn hợp khí càng dễ </a:t>
            </a:r>
            <a:r>
              <a:rPr lang="en-US" sz="3200" b="1">
                <a:solidFill>
                  <a:srgbClr val="0070C0"/>
                </a:solidFill>
              </a:rPr>
              <a:t>cháy</a:t>
            </a:r>
            <a:r>
              <a:rPr lang="en-US" sz="3200">
                <a:solidFill>
                  <a:srgbClr val="0070C0"/>
                </a:solidFill>
              </a:rPr>
              <a:t>, nổ.</a:t>
            </a:r>
          </a:p>
        </p:txBody>
      </p:sp>
    </p:spTree>
    <p:extLst>
      <p:ext uri="{BB962C8B-B14F-4D97-AF65-F5344CB8AC3E}">
        <p14:creationId xmlns:p14="http://schemas.microsoft.com/office/powerpoint/2010/main" val="836798576"/>
      </p:ext>
    </p:extLst>
  </p:cSld>
  <p:clrMapOvr>
    <a:masterClrMapping/>
  </p:clrMapOvr>
  <mc:AlternateContent xmlns:mc="http://schemas.openxmlformats.org/markup-compatibility/2006">
    <mc:Choice xmlns:p14="http://schemas.microsoft.com/office/powerpoint/2010/main" Requires="p14">
      <p:transition spd="slow" p14:dur="2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5.1.4 TỐC ĐỘ LAN TRUYỀN CỦA NGỌN LỬA</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0" name="Rectangle 9"/>
          <p:cNvSpPr/>
          <p:nvPr/>
        </p:nvSpPr>
        <p:spPr>
          <a:xfrm>
            <a:off x="514905" y="2259824"/>
            <a:ext cx="3844031" cy="30223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smtClean="0">
                <a:solidFill>
                  <a:srgbClr val="0070C0"/>
                </a:solidFill>
              </a:rPr>
              <a:t>Tốc độ lan truyền ngọn lửa </a:t>
            </a:r>
            <a:r>
              <a:rPr lang="en-US" sz="4000" smtClean="0">
                <a:solidFill>
                  <a:srgbClr val="0070C0"/>
                </a:solidFill>
              </a:rPr>
              <a:t>càng cao thì </a:t>
            </a:r>
            <a:r>
              <a:rPr lang="en-US" sz="4000">
                <a:solidFill>
                  <a:srgbClr val="0070C0"/>
                </a:solidFill>
              </a:rPr>
              <a:t>hỗn hợp khí càng dễ </a:t>
            </a:r>
            <a:r>
              <a:rPr lang="en-US" sz="4000" b="1">
                <a:solidFill>
                  <a:srgbClr val="0070C0"/>
                </a:solidFill>
              </a:rPr>
              <a:t>cháy</a:t>
            </a:r>
            <a:r>
              <a:rPr lang="en-US" sz="4000">
                <a:solidFill>
                  <a:srgbClr val="0070C0"/>
                </a:solidFill>
              </a:rPr>
              <a:t>, nổ.</a:t>
            </a:r>
          </a:p>
        </p:txBody>
      </p:sp>
      <p:pic>
        <p:nvPicPr>
          <p:cNvPr id="3" name="Picture 2"/>
          <p:cNvPicPr>
            <a:picLocks noChangeAspect="1"/>
          </p:cNvPicPr>
          <p:nvPr/>
        </p:nvPicPr>
        <p:blipFill rotWithShape="1">
          <a:blip r:embed="rId4"/>
          <a:srcRect l="14422" r="7141"/>
          <a:stretch/>
        </p:blipFill>
        <p:spPr>
          <a:xfrm>
            <a:off x="4562306" y="1417333"/>
            <a:ext cx="6943154" cy="4885812"/>
          </a:xfrm>
          <a:prstGeom prst="rect">
            <a:avLst/>
          </a:prstGeom>
        </p:spPr>
      </p:pic>
    </p:spTree>
    <p:extLst>
      <p:ext uri="{BB962C8B-B14F-4D97-AF65-F5344CB8AC3E}">
        <p14:creationId xmlns:p14="http://schemas.microsoft.com/office/powerpoint/2010/main" val="1372926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Autofit/>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400" b="1">
                <a:solidFill>
                  <a:srgbClr val="C00000"/>
                </a:solidFill>
                <a:latin typeface="Tahoma" panose="020B0604030504040204" pitchFamily="34" charset="0"/>
                <a:ea typeface="Tahoma" panose="020B0604030504040204" pitchFamily="34" charset="0"/>
                <a:cs typeface="Tahoma" panose="020B0604030504040204" pitchFamily="34" charset="0"/>
              </a:rPr>
              <a:t>5.1 KHÁI NIỆM CHÁY, NỔ</a:t>
            </a:r>
            <a:endParaRPr lang="en-US" sz="1600"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grpSp>
        <p:nvGrpSpPr>
          <p:cNvPr id="27" name="Group 26"/>
          <p:cNvGrpSpPr/>
          <p:nvPr/>
        </p:nvGrpSpPr>
        <p:grpSpPr>
          <a:xfrm>
            <a:off x="6304482" y="1163476"/>
            <a:ext cx="5291092" cy="5237720"/>
            <a:chOff x="6641834" y="1072109"/>
            <a:chExt cx="5291092" cy="5237720"/>
          </a:xfrm>
        </p:grpSpPr>
        <p:pic>
          <p:nvPicPr>
            <p:cNvPr id="28" name="Picture 6" descr="Kết quả hình ảnh cho ngọn lửa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6803" y="2958843"/>
              <a:ext cx="2234593" cy="2234593"/>
            </a:xfrm>
            <a:prstGeom prst="rect">
              <a:avLst/>
            </a:prstGeom>
            <a:noFill/>
            <a:extLst>
              <a:ext uri="{909E8E84-426E-40DD-AFC4-6F175D3DCCD1}">
                <a14:hiddenFill xmlns:a14="http://schemas.microsoft.com/office/drawing/2010/main">
                  <a:solidFill>
                    <a:srgbClr val="FFFFFF"/>
                  </a:solidFill>
                </a14:hiddenFill>
              </a:ext>
            </a:extLst>
          </p:spPr>
        </p:pic>
        <p:sp>
          <p:nvSpPr>
            <p:cNvPr id="29" name="Oval 28"/>
            <p:cNvSpPr/>
            <p:nvPr/>
          </p:nvSpPr>
          <p:spPr>
            <a:xfrm>
              <a:off x="6641834" y="4188066"/>
              <a:ext cx="2112885" cy="2121763"/>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rgbClr val="FFC000"/>
                  </a:solidFill>
                  <a:latin typeface="Tahoma" panose="020B0604030504040204" pitchFamily="34" charset="0"/>
                  <a:ea typeface="Tahoma" panose="020B0604030504040204" pitchFamily="34" charset="0"/>
                  <a:cs typeface="Tahoma" panose="020B0604030504040204" pitchFamily="34" charset="0"/>
                </a:rPr>
                <a:t>CHẤT CHÁY</a:t>
              </a:r>
              <a:endParaRPr lang="en-US" sz="2400" b="1">
                <a:solidFill>
                  <a:srgbClr val="FFC000"/>
                </a:solidFill>
                <a:latin typeface="Tahoma" panose="020B0604030504040204" pitchFamily="34" charset="0"/>
                <a:ea typeface="Tahoma" panose="020B0604030504040204" pitchFamily="34" charset="0"/>
                <a:cs typeface="Tahoma" panose="020B0604030504040204" pitchFamily="34" charset="0"/>
              </a:endParaRPr>
            </a:p>
          </p:txBody>
        </p:sp>
        <p:sp>
          <p:nvSpPr>
            <p:cNvPr id="30" name="Oval 29"/>
            <p:cNvSpPr/>
            <p:nvPr/>
          </p:nvSpPr>
          <p:spPr>
            <a:xfrm>
              <a:off x="9820041" y="4188066"/>
              <a:ext cx="2112885" cy="2121763"/>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rgbClr val="00B0F0"/>
                  </a:solidFill>
                  <a:latin typeface="Tahoma" panose="020B0604030504040204" pitchFamily="34" charset="0"/>
                  <a:ea typeface="Tahoma" panose="020B0604030504040204" pitchFamily="34" charset="0"/>
                  <a:cs typeface="Tahoma" panose="020B0604030504040204" pitchFamily="34" charset="0"/>
                </a:rPr>
                <a:t>Ô XY</a:t>
              </a:r>
              <a:endParaRPr lang="en-US" sz="2400" b="1">
                <a:solidFill>
                  <a:srgbClr val="00B0F0"/>
                </a:solidFill>
                <a:latin typeface="Tahoma" panose="020B0604030504040204" pitchFamily="34" charset="0"/>
                <a:ea typeface="Tahoma" panose="020B0604030504040204" pitchFamily="34" charset="0"/>
                <a:cs typeface="Tahoma" panose="020B0604030504040204" pitchFamily="34" charset="0"/>
              </a:endParaRPr>
            </a:p>
          </p:txBody>
        </p:sp>
        <p:sp>
          <p:nvSpPr>
            <p:cNvPr id="31" name="Oval 30"/>
            <p:cNvSpPr/>
            <p:nvPr/>
          </p:nvSpPr>
          <p:spPr>
            <a:xfrm>
              <a:off x="8207656" y="1072109"/>
              <a:ext cx="2112885" cy="21217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rgbClr val="FF0000"/>
                  </a:solidFill>
                  <a:latin typeface="Tahoma" panose="020B0604030504040204" pitchFamily="34" charset="0"/>
                  <a:ea typeface="Tahoma" panose="020B0604030504040204" pitchFamily="34" charset="0"/>
                  <a:cs typeface="Tahoma" panose="020B0604030504040204" pitchFamily="34" charset="0"/>
                </a:rPr>
                <a:t>NGUỒN</a:t>
              </a:r>
            </a:p>
            <a:p>
              <a:pPr algn="ctr">
                <a:lnSpc>
                  <a:spcPct val="150000"/>
                </a:lnSpc>
              </a:pPr>
              <a:r>
                <a:rPr lang="en-US" sz="2400" b="1" smtClean="0">
                  <a:solidFill>
                    <a:srgbClr val="FF0000"/>
                  </a:solidFill>
                  <a:latin typeface="Tahoma" panose="020B0604030504040204" pitchFamily="34" charset="0"/>
                  <a:ea typeface="Tahoma" panose="020B0604030504040204" pitchFamily="34" charset="0"/>
                  <a:cs typeface="Tahoma" panose="020B0604030504040204" pitchFamily="34" charset="0"/>
                </a:rPr>
                <a:t>NHIỆT</a:t>
              </a:r>
              <a:endParaRPr lang="en-US" sz="2400" b="1">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
        <p:nvSpPr>
          <p:cNvPr id="3" name="Rectangle 2"/>
          <p:cNvSpPr/>
          <p:nvPr/>
        </p:nvSpPr>
        <p:spPr>
          <a:xfrm>
            <a:off x="437964" y="1039019"/>
            <a:ext cx="5004047" cy="5693866"/>
          </a:xfrm>
          <a:prstGeom prst="rect">
            <a:avLst/>
          </a:prstGeom>
        </p:spPr>
        <p:txBody>
          <a:bodyPr wrap="square">
            <a:spAutoFit/>
          </a:bodyPr>
          <a:lstStyle/>
          <a:p>
            <a:pPr algn="just"/>
            <a:r>
              <a:rPr lang="vi-VN" sz="2800">
                <a:ln w="0"/>
                <a:latin typeface="Tahoma" panose="020B0604030504040204" pitchFamily="34" charset="0"/>
                <a:ea typeface="Tahoma" panose="020B0604030504040204" pitchFamily="34" charset="0"/>
                <a:cs typeface="Tahoma" panose="020B0604030504040204" pitchFamily="34" charset="0"/>
              </a:rPr>
              <a:t>Sự cháy hình thành được phải có 3 yếu tố và 3 điều kiện sau:</a:t>
            </a:r>
          </a:p>
          <a:p>
            <a:pPr algn="just"/>
            <a:endParaRPr lang="vi-VN" sz="2800">
              <a:ln w="0"/>
              <a:latin typeface="Tahoma" panose="020B0604030504040204" pitchFamily="34" charset="0"/>
              <a:ea typeface="Tahoma" panose="020B0604030504040204" pitchFamily="34" charset="0"/>
              <a:cs typeface="Tahoma" panose="020B0604030504040204" pitchFamily="34" charset="0"/>
            </a:endParaRPr>
          </a:p>
          <a:p>
            <a:pPr marL="230188" algn="just"/>
            <a:r>
              <a:rPr lang="vi-VN" sz="2800">
                <a:ln w="0"/>
                <a:latin typeface="Tahoma" panose="020B0604030504040204" pitchFamily="34" charset="0"/>
                <a:ea typeface="Tahoma" panose="020B0604030504040204" pitchFamily="34" charset="0"/>
                <a:cs typeface="Tahoma" panose="020B0604030504040204" pitchFamily="34" charset="0"/>
              </a:rPr>
              <a:t>+ 3 Yếu tố: </a:t>
            </a:r>
            <a:r>
              <a:rPr lang="vi-VN" sz="2800">
                <a:ln w="0"/>
                <a:solidFill>
                  <a:srgbClr val="0070C0"/>
                </a:solidFill>
                <a:latin typeface="Tahoma" panose="020B0604030504040204" pitchFamily="34" charset="0"/>
                <a:ea typeface="Tahoma" panose="020B0604030504040204" pitchFamily="34" charset="0"/>
                <a:cs typeface="Tahoma" panose="020B0604030504040204" pitchFamily="34" charset="0"/>
              </a:rPr>
              <a:t>Chất cháy</a:t>
            </a:r>
            <a:r>
              <a:rPr lang="vi-VN" sz="2800">
                <a:ln w="0"/>
                <a:latin typeface="Tahoma" panose="020B0604030504040204" pitchFamily="34" charset="0"/>
                <a:ea typeface="Tahoma" panose="020B0604030504040204" pitchFamily="34" charset="0"/>
                <a:cs typeface="Tahoma" panose="020B0604030504040204" pitchFamily="34" charset="0"/>
              </a:rPr>
              <a:t> (dạng rắn, dạng lỏng, dạng khí); </a:t>
            </a:r>
            <a:r>
              <a:rPr lang="vi-VN" sz="2800">
                <a:ln w="0"/>
                <a:solidFill>
                  <a:srgbClr val="0070C0"/>
                </a:solidFill>
                <a:latin typeface="Tahoma" panose="020B0604030504040204" pitchFamily="34" charset="0"/>
                <a:ea typeface="Tahoma" panose="020B0604030504040204" pitchFamily="34" charset="0"/>
                <a:cs typeface="Tahoma" panose="020B0604030504040204" pitchFamily="34" charset="0"/>
              </a:rPr>
              <a:t>ô xy</a:t>
            </a:r>
            <a:r>
              <a:rPr lang="vi-VN" sz="2800">
                <a:ln w="0"/>
                <a:latin typeface="Tahoma" panose="020B0604030504040204" pitchFamily="34" charset="0"/>
                <a:ea typeface="Tahoma" panose="020B0604030504040204" pitchFamily="34" charset="0"/>
                <a:cs typeface="Tahoma" panose="020B0604030504040204" pitchFamily="34" charset="0"/>
              </a:rPr>
              <a:t> và </a:t>
            </a:r>
            <a:r>
              <a:rPr lang="vi-VN" sz="2800">
                <a:ln w="0"/>
                <a:solidFill>
                  <a:srgbClr val="0070C0"/>
                </a:solidFill>
                <a:latin typeface="Tahoma" panose="020B0604030504040204" pitchFamily="34" charset="0"/>
                <a:ea typeface="Tahoma" panose="020B0604030504040204" pitchFamily="34" charset="0"/>
                <a:cs typeface="Tahoma" panose="020B0604030504040204" pitchFamily="34" charset="0"/>
              </a:rPr>
              <a:t>nguồn nhiệt</a:t>
            </a:r>
            <a:r>
              <a:rPr lang="vi-VN" sz="2800">
                <a:ln w="0"/>
                <a:latin typeface="Tahoma" panose="020B0604030504040204" pitchFamily="34" charset="0"/>
                <a:ea typeface="Tahoma" panose="020B0604030504040204" pitchFamily="34" charset="0"/>
                <a:cs typeface="Tahoma" panose="020B0604030504040204" pitchFamily="34" charset="0"/>
              </a:rPr>
              <a:t>.</a:t>
            </a:r>
          </a:p>
          <a:p>
            <a:pPr marL="230188" algn="just"/>
            <a:endParaRPr lang="vi-VN" sz="2800">
              <a:ln w="0"/>
              <a:latin typeface="Tahoma" panose="020B0604030504040204" pitchFamily="34" charset="0"/>
              <a:ea typeface="Tahoma" panose="020B0604030504040204" pitchFamily="34" charset="0"/>
              <a:cs typeface="Tahoma" panose="020B0604030504040204" pitchFamily="34" charset="0"/>
            </a:endParaRPr>
          </a:p>
          <a:p>
            <a:pPr marL="230188" algn="just"/>
            <a:r>
              <a:rPr lang="vi-VN" sz="2800">
                <a:ln w="0"/>
                <a:latin typeface="Tahoma" panose="020B0604030504040204" pitchFamily="34" charset="0"/>
                <a:ea typeface="Tahoma" panose="020B0604030504040204" pitchFamily="34" charset="0"/>
                <a:cs typeface="Tahoma" panose="020B0604030504040204" pitchFamily="34" charset="0"/>
              </a:rPr>
              <a:t>+ 3 Điều kiện: Ô xy trên 14% trong không khí, nguồn nhiệt phải đạt tới giới hạn bắt cháy, thời gian tiếp xúc của 3 yếu tố.</a:t>
            </a:r>
            <a:endParaRPr lang="vi-VN" sz="2800" dirty="0">
              <a:ln w="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46357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a:bodyPr>
          <a:lstStyle/>
          <a:p>
            <a:pPr>
              <a:defRPr/>
            </a:pPr>
            <a:r>
              <a:rPr lang="en-US" sz="2500" b="1" smtClean="0">
                <a:solidFill>
                  <a:srgbClr val="C00000"/>
                </a:solidFill>
                <a:latin typeface="Tahoma" panose="020B0604030504040204" pitchFamily="34" charset="0"/>
                <a:ea typeface="Tahoma" panose="020B0604030504040204" pitchFamily="34" charset="0"/>
                <a:cs typeface="Tahoma" panose="020B0604030504040204" pitchFamily="34" charset="0"/>
              </a:rPr>
              <a:t>5.2 NHỮNG NGUYÊN NHÂN GÂY CHÁY, NỔ VÀ </a:t>
            </a:r>
            <a:br>
              <a:rPr lang="en-US" sz="2500" b="1" smtClean="0">
                <a:solidFill>
                  <a:srgbClr val="C00000"/>
                </a:solidFill>
                <a:latin typeface="Tahoma" panose="020B0604030504040204" pitchFamily="34" charset="0"/>
                <a:ea typeface="Tahoma" panose="020B0604030504040204" pitchFamily="34" charset="0"/>
                <a:cs typeface="Tahoma" panose="020B0604030504040204" pitchFamily="34" charset="0"/>
              </a:rPr>
            </a:br>
            <a:r>
              <a:rPr lang="en-US" sz="2500" b="1">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sz="2500" b="1" smtClean="0">
                <a:solidFill>
                  <a:srgbClr val="C00000"/>
                </a:solidFill>
                <a:latin typeface="Tahoma" panose="020B0604030504040204" pitchFamily="34" charset="0"/>
                <a:ea typeface="Tahoma" panose="020B0604030504040204" pitchFamily="34" charset="0"/>
                <a:cs typeface="Tahoma" panose="020B0604030504040204" pitchFamily="34" charset="0"/>
              </a:rPr>
              <a:t>     BIỆN PHÁP PHÒNG CHỐNG CHÁY, NỔ</a:t>
            </a:r>
            <a:endParaRPr lang="en-US" sz="2500"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8" name="Text Placeholder 1">
            <a:extLst>
              <a:ext uri="{FF2B5EF4-FFF2-40B4-BE49-F238E27FC236}">
                <a16:creationId xmlns="" xmlns:a16="http://schemas.microsoft.com/office/drawing/2014/main" id="{D735F7F3-C1B5-4B60-A00A-4EB618DDFB5A}"/>
              </a:ext>
            </a:extLst>
          </p:cNvPr>
          <p:cNvSpPr txBox="1">
            <a:spLocks/>
          </p:cNvSpPr>
          <p:nvPr/>
        </p:nvSpPr>
        <p:spPr>
          <a:xfrm>
            <a:off x="516366" y="1267195"/>
            <a:ext cx="5371055" cy="1311128"/>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u="sng" smtClean="0">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rPr>
              <a:t>5.2.1 Những nguyên nhân gây cháy, nổ</a:t>
            </a:r>
            <a:endParaRPr lang="en-US" sz="3600" b="1" u="sng">
              <a:solidFill>
                <a:schemeClr val="accent5">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nvGrpSpPr>
          <p:cNvPr id="10" name="Group 9">
            <a:extLst>
              <a:ext uri="{FF2B5EF4-FFF2-40B4-BE49-F238E27FC236}">
                <a16:creationId xmlns="" xmlns:a16="http://schemas.microsoft.com/office/drawing/2014/main" id="{FAE9FDEA-7F7C-4042-A3B0-D25AE766241B}"/>
              </a:ext>
            </a:extLst>
          </p:cNvPr>
          <p:cNvGrpSpPr/>
          <p:nvPr/>
        </p:nvGrpSpPr>
        <p:grpSpPr>
          <a:xfrm rot="5400000">
            <a:off x="4205355" y="-1305453"/>
            <a:ext cx="3835170" cy="11706073"/>
            <a:chOff x="5432494" y="626785"/>
            <a:chExt cx="3241222" cy="9893166"/>
          </a:xfrm>
        </p:grpSpPr>
        <p:sp>
          <p:nvSpPr>
            <p:cNvPr id="11" name="Block Arc 10">
              <a:extLst>
                <a:ext uri="{FF2B5EF4-FFF2-40B4-BE49-F238E27FC236}">
                  <a16:creationId xmlns="" xmlns:a16="http://schemas.microsoft.com/office/drawing/2014/main" id="{2BFE3A7D-5AE6-4AE6-A8FE-966C672E81A7}"/>
                </a:ext>
              </a:extLst>
            </p:cNvPr>
            <p:cNvSpPr/>
            <p:nvPr/>
          </p:nvSpPr>
          <p:spPr>
            <a:xfrm rot="5400000">
              <a:off x="5432494" y="2432627"/>
              <a:ext cx="3002400" cy="3002400"/>
            </a:xfrm>
            <a:prstGeom prst="blockArc">
              <a:avLst>
                <a:gd name="adj1" fmla="val 10735117"/>
                <a:gd name="adj2" fmla="val 16074287"/>
                <a:gd name="adj3" fmla="val 25807"/>
              </a:avLst>
            </a:prstGeom>
            <a:gradFill flip="none" rotWithShape="1">
              <a:gsLst>
                <a:gs pos="0">
                  <a:schemeClr val="accent5"/>
                </a:gs>
                <a:gs pos="100000">
                  <a:schemeClr val="accent5">
                    <a:lumMod val="80000"/>
                  </a:schemeClr>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latin typeface="Tahoma" panose="020B0604030504040204" pitchFamily="34" charset="0"/>
                <a:cs typeface="Tahoma" panose="020B0604030504040204" pitchFamily="34" charset="0"/>
              </a:endParaRPr>
            </a:p>
          </p:txBody>
        </p:sp>
        <p:sp>
          <p:nvSpPr>
            <p:cNvPr id="12" name="Rectangle 11">
              <a:extLst>
                <a:ext uri="{FF2B5EF4-FFF2-40B4-BE49-F238E27FC236}">
                  <a16:creationId xmlns="" xmlns:a16="http://schemas.microsoft.com/office/drawing/2014/main" id="{6740A26B-EDFC-4E79-BADD-2CAC9E81E942}"/>
                </a:ext>
              </a:extLst>
            </p:cNvPr>
            <p:cNvSpPr/>
            <p:nvPr/>
          </p:nvSpPr>
          <p:spPr>
            <a:xfrm>
              <a:off x="7660183" y="3855009"/>
              <a:ext cx="781200" cy="6664942"/>
            </a:xfrm>
            <a:prstGeom prst="rect">
              <a:avLst/>
            </a:prstGeom>
            <a:gradFill flip="none" rotWithShape="1">
              <a:gsLst>
                <a:gs pos="37500">
                  <a:schemeClr val="accent5"/>
                </a:gs>
                <a:gs pos="0">
                  <a:schemeClr val="accent5"/>
                </a:gs>
                <a:gs pos="100000">
                  <a:schemeClr val="accent5">
                    <a:lumMod val="80000"/>
                  </a:schemeClr>
                </a:gs>
              </a:gsLst>
              <a:lin ang="1890000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latin typeface="Tahoma" panose="020B0604030504040204" pitchFamily="34" charset="0"/>
                <a:cs typeface="Tahoma" panose="020B0604030504040204" pitchFamily="34" charset="0"/>
              </a:endParaRPr>
            </a:p>
          </p:txBody>
        </p:sp>
        <p:sp>
          <p:nvSpPr>
            <p:cNvPr id="13" name="Block Arc 3">
              <a:extLst>
                <a:ext uri="{FF2B5EF4-FFF2-40B4-BE49-F238E27FC236}">
                  <a16:creationId xmlns="" xmlns:a16="http://schemas.microsoft.com/office/drawing/2014/main" id="{64995411-BBB3-41A7-8997-931BF7AE90D5}"/>
                </a:ext>
              </a:extLst>
            </p:cNvPr>
            <p:cNvSpPr/>
            <p:nvPr/>
          </p:nvSpPr>
          <p:spPr>
            <a:xfrm rot="10800000">
              <a:off x="6568167" y="626785"/>
              <a:ext cx="2105549" cy="4800940"/>
            </a:xfrm>
            <a:custGeom>
              <a:avLst/>
              <a:gdLst/>
              <a:ahLst/>
              <a:cxnLst/>
              <a:rect l="l" t="t" r="r" b="b"/>
              <a:pathLst>
                <a:path w="2105549" h="4800940">
                  <a:moveTo>
                    <a:pt x="1010388" y="1501213"/>
                  </a:moveTo>
                  <a:lnTo>
                    <a:pt x="232767" y="1501213"/>
                  </a:lnTo>
                  <a:cubicBezTo>
                    <a:pt x="232767" y="1037585"/>
                    <a:pt x="446990" y="599968"/>
                    <a:pt x="813157" y="315587"/>
                  </a:cubicBezTo>
                  <a:cubicBezTo>
                    <a:pt x="1179324" y="31205"/>
                    <a:pt x="1656348" y="-68031"/>
                    <a:pt x="2105549" y="46728"/>
                  </a:cubicBezTo>
                  <a:lnTo>
                    <a:pt x="1913069" y="800151"/>
                  </a:lnTo>
                  <a:cubicBezTo>
                    <a:pt x="1696554" y="744837"/>
                    <a:pt x="1466629" y="792669"/>
                    <a:pt x="1290136" y="929741"/>
                  </a:cubicBezTo>
                  <a:cubicBezTo>
                    <a:pt x="1113644" y="1066813"/>
                    <a:pt x="1010388" y="1277744"/>
                    <a:pt x="1010388" y="1501213"/>
                  </a:cubicBezTo>
                  <a:close/>
                  <a:moveTo>
                    <a:pt x="1013533" y="3726917"/>
                  </a:moveTo>
                  <a:lnTo>
                    <a:pt x="232333" y="3726917"/>
                  </a:lnTo>
                  <a:lnTo>
                    <a:pt x="232333" y="1501328"/>
                  </a:lnTo>
                  <a:lnTo>
                    <a:pt x="1013533" y="1501328"/>
                  </a:lnTo>
                  <a:close/>
                  <a:moveTo>
                    <a:pt x="622933" y="4800940"/>
                  </a:moveTo>
                  <a:lnTo>
                    <a:pt x="0" y="3726918"/>
                  </a:lnTo>
                  <a:lnTo>
                    <a:pt x="1245866" y="3726918"/>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latin typeface="Tahoma" panose="020B0604030504040204" pitchFamily="34" charset="0"/>
                <a:cs typeface="Tahoma" panose="020B0604030504040204" pitchFamily="34" charset="0"/>
              </a:endParaRPr>
            </a:p>
          </p:txBody>
        </p:sp>
        <p:sp>
          <p:nvSpPr>
            <p:cNvPr id="14" name="Block Arc 13">
              <a:extLst>
                <a:ext uri="{FF2B5EF4-FFF2-40B4-BE49-F238E27FC236}">
                  <a16:creationId xmlns="" xmlns:a16="http://schemas.microsoft.com/office/drawing/2014/main" id="{9AB02AA6-5EDF-4069-92BF-96FC9E86AD47}"/>
                </a:ext>
              </a:extLst>
            </p:cNvPr>
            <p:cNvSpPr/>
            <p:nvPr/>
          </p:nvSpPr>
          <p:spPr>
            <a:xfrm rot="17100000">
              <a:off x="5432494" y="2432625"/>
              <a:ext cx="3002400" cy="3002400"/>
            </a:xfrm>
            <a:prstGeom prst="blockArc">
              <a:avLst>
                <a:gd name="adj1" fmla="val 10815410"/>
                <a:gd name="adj2" fmla="val 13831376"/>
                <a:gd name="adj3" fmla="val 26044"/>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ko-KR" altLang="en-US" sz="2700">
                <a:latin typeface="Tahoma" panose="020B0604030504040204" pitchFamily="34" charset="0"/>
                <a:cs typeface="Tahoma" panose="020B0604030504040204" pitchFamily="34" charset="0"/>
              </a:endParaRPr>
            </a:p>
          </p:txBody>
        </p:sp>
        <p:sp>
          <p:nvSpPr>
            <p:cNvPr id="15" name="Block Arc 14">
              <a:extLst>
                <a:ext uri="{FF2B5EF4-FFF2-40B4-BE49-F238E27FC236}">
                  <a16:creationId xmlns="" xmlns:a16="http://schemas.microsoft.com/office/drawing/2014/main" id="{DE837E46-47EE-4A89-BE89-AECD3045311F}"/>
                </a:ext>
              </a:extLst>
            </p:cNvPr>
            <p:cNvSpPr/>
            <p:nvPr/>
          </p:nvSpPr>
          <p:spPr>
            <a:xfrm rot="20219398">
              <a:off x="5432494" y="2432625"/>
              <a:ext cx="3002400" cy="3002400"/>
            </a:xfrm>
            <a:prstGeom prst="blockArc">
              <a:avLst>
                <a:gd name="adj1" fmla="val 10804147"/>
                <a:gd name="adj2" fmla="val 14189823"/>
                <a:gd name="adj3" fmla="val 26226"/>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ko-KR" altLang="en-US" sz="2700">
                <a:latin typeface="Tahoma" panose="020B0604030504040204" pitchFamily="34" charset="0"/>
                <a:cs typeface="Tahoma" panose="020B0604030504040204" pitchFamily="34" charset="0"/>
              </a:endParaRPr>
            </a:p>
          </p:txBody>
        </p:sp>
        <p:sp>
          <p:nvSpPr>
            <p:cNvPr id="16" name="Block Arc 15">
              <a:extLst>
                <a:ext uri="{FF2B5EF4-FFF2-40B4-BE49-F238E27FC236}">
                  <a16:creationId xmlns="" xmlns:a16="http://schemas.microsoft.com/office/drawing/2014/main" id="{239868CD-71FC-4C58-8200-319DB06B0874}"/>
                </a:ext>
              </a:extLst>
            </p:cNvPr>
            <p:cNvSpPr/>
            <p:nvPr/>
          </p:nvSpPr>
          <p:spPr>
            <a:xfrm rot="2161546">
              <a:off x="5434375" y="2432626"/>
              <a:ext cx="3002400" cy="3002400"/>
            </a:xfrm>
            <a:prstGeom prst="blockArc">
              <a:avLst>
                <a:gd name="adj1" fmla="val 10735117"/>
                <a:gd name="adj2" fmla="val 13869755"/>
                <a:gd name="adj3" fmla="val 25921"/>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latin typeface="Tahoma" panose="020B0604030504040204" pitchFamily="34" charset="0"/>
                <a:cs typeface="Tahoma" panose="020B0604030504040204" pitchFamily="34" charset="0"/>
              </a:endParaRPr>
            </a:p>
          </p:txBody>
        </p:sp>
      </p:grpSp>
      <p:sp>
        <p:nvSpPr>
          <p:cNvPr id="17" name="TextBox 16">
            <a:extLst>
              <a:ext uri="{FF2B5EF4-FFF2-40B4-BE49-F238E27FC236}">
                <a16:creationId xmlns="" xmlns:a16="http://schemas.microsoft.com/office/drawing/2014/main" id="{BDE2E437-1C80-4EB4-AA5E-E00099C6A964}"/>
              </a:ext>
            </a:extLst>
          </p:cNvPr>
          <p:cNvSpPr txBox="1"/>
          <p:nvPr/>
        </p:nvSpPr>
        <p:spPr>
          <a:xfrm>
            <a:off x="5414495" y="5448311"/>
            <a:ext cx="1015444" cy="584775"/>
          </a:xfrm>
          <a:prstGeom prst="rect">
            <a:avLst/>
          </a:prstGeom>
          <a:noFill/>
        </p:spPr>
        <p:txBody>
          <a:bodyPr wrap="square" rtlCol="0">
            <a:spAutoFit/>
          </a:bodyPr>
          <a:lstStyle/>
          <a:p>
            <a:pPr algn="ctr"/>
            <a:r>
              <a:rPr lang="en-US" altLang="ko-KR" sz="3200" b="1">
                <a:solidFill>
                  <a:schemeClr val="bg1"/>
                </a:solidFill>
                <a:latin typeface="Tahoma" panose="020B0604030504040204" pitchFamily="34" charset="0"/>
                <a:ea typeface="Tahoma" panose="020B0604030504040204" pitchFamily="34" charset="0"/>
                <a:cs typeface="Tahoma" panose="020B0604030504040204" pitchFamily="34" charset="0"/>
              </a:rPr>
              <a:t>01</a:t>
            </a:r>
            <a:endParaRPr lang="ko-KR" altLang="en-US" sz="3200" b="1">
              <a:solidFill>
                <a:schemeClr val="bg1"/>
              </a:solidFill>
              <a:latin typeface="Tahoma" panose="020B0604030504040204" pitchFamily="34" charset="0"/>
              <a:cs typeface="Tahoma" panose="020B0604030504040204" pitchFamily="34" charset="0"/>
            </a:endParaRPr>
          </a:p>
        </p:txBody>
      </p:sp>
      <p:sp>
        <p:nvSpPr>
          <p:cNvPr id="18" name="TextBox 17">
            <a:extLst>
              <a:ext uri="{FF2B5EF4-FFF2-40B4-BE49-F238E27FC236}">
                <a16:creationId xmlns="" xmlns:a16="http://schemas.microsoft.com/office/drawing/2014/main" id="{7D6DFE06-993E-4287-AE62-AE2B70E6F064}"/>
              </a:ext>
            </a:extLst>
          </p:cNvPr>
          <p:cNvSpPr txBox="1"/>
          <p:nvPr/>
        </p:nvSpPr>
        <p:spPr>
          <a:xfrm>
            <a:off x="8768970" y="3485169"/>
            <a:ext cx="1015444" cy="584775"/>
          </a:xfrm>
          <a:prstGeom prst="rect">
            <a:avLst/>
          </a:prstGeom>
          <a:noFill/>
        </p:spPr>
        <p:txBody>
          <a:bodyPr wrap="square" rtlCol="0">
            <a:spAutoFit/>
          </a:bodyPr>
          <a:lstStyle/>
          <a:p>
            <a:pPr algn="ctr"/>
            <a:r>
              <a:rPr lang="en-US" altLang="ko-KR" sz="3200" b="1">
                <a:latin typeface="Tahoma" panose="020B0604030504040204" pitchFamily="34" charset="0"/>
                <a:ea typeface="Tahoma" panose="020B0604030504040204" pitchFamily="34" charset="0"/>
                <a:cs typeface="Tahoma" panose="020B0604030504040204" pitchFamily="34" charset="0"/>
              </a:rPr>
              <a:t>02</a:t>
            </a:r>
            <a:endParaRPr lang="ko-KR" altLang="en-US" sz="3200" b="1">
              <a:latin typeface="Tahoma" panose="020B0604030504040204" pitchFamily="34" charset="0"/>
              <a:cs typeface="Tahoma" panose="020B0604030504040204" pitchFamily="34" charset="0"/>
            </a:endParaRPr>
          </a:p>
        </p:txBody>
      </p:sp>
      <p:sp>
        <p:nvSpPr>
          <p:cNvPr id="19" name="TextBox 18">
            <a:extLst>
              <a:ext uri="{FF2B5EF4-FFF2-40B4-BE49-F238E27FC236}">
                <a16:creationId xmlns="" xmlns:a16="http://schemas.microsoft.com/office/drawing/2014/main" id="{220A2251-06E6-4E2F-ACF0-F331A29FF50A}"/>
              </a:ext>
            </a:extLst>
          </p:cNvPr>
          <p:cNvSpPr txBox="1"/>
          <p:nvPr/>
        </p:nvSpPr>
        <p:spPr>
          <a:xfrm>
            <a:off x="7726120" y="2809245"/>
            <a:ext cx="1015444" cy="584775"/>
          </a:xfrm>
          <a:prstGeom prst="rect">
            <a:avLst/>
          </a:prstGeom>
          <a:noFill/>
        </p:spPr>
        <p:txBody>
          <a:bodyPr wrap="square" rtlCol="0">
            <a:spAutoFit/>
          </a:bodyPr>
          <a:lstStyle/>
          <a:p>
            <a:pPr algn="ctr"/>
            <a:r>
              <a:rPr lang="en-US" altLang="ko-KR" sz="3200" b="1">
                <a:latin typeface="Tahoma" panose="020B0604030504040204" pitchFamily="34" charset="0"/>
                <a:ea typeface="Tahoma" panose="020B0604030504040204" pitchFamily="34" charset="0"/>
                <a:cs typeface="Tahoma" panose="020B0604030504040204" pitchFamily="34" charset="0"/>
              </a:rPr>
              <a:t>03</a:t>
            </a:r>
            <a:endParaRPr lang="ko-KR" altLang="en-US" sz="3200" b="1">
              <a:latin typeface="Tahoma" panose="020B0604030504040204" pitchFamily="34" charset="0"/>
              <a:cs typeface="Tahoma" panose="020B0604030504040204" pitchFamily="34" charset="0"/>
            </a:endParaRPr>
          </a:p>
        </p:txBody>
      </p:sp>
      <p:sp>
        <p:nvSpPr>
          <p:cNvPr id="20" name="TextBox 19">
            <a:extLst>
              <a:ext uri="{FF2B5EF4-FFF2-40B4-BE49-F238E27FC236}">
                <a16:creationId xmlns="" xmlns:a16="http://schemas.microsoft.com/office/drawing/2014/main" id="{46E2281F-AA6F-423C-8BA7-DE8BD3A278C6}"/>
              </a:ext>
            </a:extLst>
          </p:cNvPr>
          <p:cNvSpPr txBox="1"/>
          <p:nvPr/>
        </p:nvSpPr>
        <p:spPr>
          <a:xfrm>
            <a:off x="6556877" y="3256740"/>
            <a:ext cx="1015444" cy="584775"/>
          </a:xfrm>
          <a:prstGeom prst="rect">
            <a:avLst/>
          </a:prstGeom>
          <a:noFill/>
        </p:spPr>
        <p:txBody>
          <a:bodyPr wrap="square" rtlCol="0">
            <a:spAutoFit/>
          </a:bodyPr>
          <a:lstStyle/>
          <a:p>
            <a:pPr algn="ctr"/>
            <a:r>
              <a:rPr lang="en-US" altLang="ko-KR" sz="3200" b="1">
                <a:latin typeface="Tahoma" panose="020B0604030504040204" pitchFamily="34" charset="0"/>
                <a:ea typeface="Tahoma" panose="020B0604030504040204" pitchFamily="34" charset="0"/>
                <a:cs typeface="Tahoma" panose="020B0604030504040204" pitchFamily="34" charset="0"/>
              </a:rPr>
              <a:t>04</a:t>
            </a:r>
            <a:endParaRPr lang="ko-KR" altLang="en-US" sz="3200" b="1">
              <a:latin typeface="Tahoma" panose="020B0604030504040204" pitchFamily="34" charset="0"/>
              <a:cs typeface="Tahoma" panose="020B0604030504040204" pitchFamily="34" charset="0"/>
            </a:endParaRPr>
          </a:p>
        </p:txBody>
      </p:sp>
      <p:sp>
        <p:nvSpPr>
          <p:cNvPr id="21" name="TextBox 20">
            <a:extLst>
              <a:ext uri="{FF2B5EF4-FFF2-40B4-BE49-F238E27FC236}">
                <a16:creationId xmlns="" xmlns:a16="http://schemas.microsoft.com/office/drawing/2014/main" id="{BCECE5BB-ABCF-4164-8127-64BB8881207B}"/>
              </a:ext>
            </a:extLst>
          </p:cNvPr>
          <p:cNvSpPr txBox="1"/>
          <p:nvPr/>
        </p:nvSpPr>
        <p:spPr>
          <a:xfrm>
            <a:off x="9881574" y="5435185"/>
            <a:ext cx="1015444" cy="584775"/>
          </a:xfrm>
          <a:prstGeom prst="rect">
            <a:avLst/>
          </a:prstGeom>
          <a:noFill/>
        </p:spPr>
        <p:txBody>
          <a:bodyPr wrap="square" rtlCol="0">
            <a:spAutoFit/>
          </a:bodyPr>
          <a:lstStyle/>
          <a:p>
            <a:pPr algn="ctr"/>
            <a:r>
              <a:rPr lang="en-US" altLang="ko-KR" sz="3200" b="1">
                <a:solidFill>
                  <a:schemeClr val="bg1"/>
                </a:solidFill>
                <a:latin typeface="Tahoma" panose="020B0604030504040204" pitchFamily="34" charset="0"/>
                <a:ea typeface="Tahoma" panose="020B0604030504040204" pitchFamily="34" charset="0"/>
                <a:cs typeface="Tahoma" panose="020B0604030504040204" pitchFamily="34" charset="0"/>
              </a:rPr>
              <a:t>05</a:t>
            </a:r>
            <a:endParaRPr lang="ko-KR" altLang="en-US" sz="3200" b="1">
              <a:solidFill>
                <a:schemeClr val="bg1"/>
              </a:solidFill>
              <a:latin typeface="Tahoma" panose="020B0604030504040204" pitchFamily="34" charset="0"/>
              <a:cs typeface="Tahoma" panose="020B0604030504040204" pitchFamily="34" charset="0"/>
            </a:endParaRPr>
          </a:p>
        </p:txBody>
      </p:sp>
      <p:sp>
        <p:nvSpPr>
          <p:cNvPr id="22" name="TextBox 21">
            <a:extLst>
              <a:ext uri="{FF2B5EF4-FFF2-40B4-BE49-F238E27FC236}">
                <a16:creationId xmlns="" xmlns:a16="http://schemas.microsoft.com/office/drawing/2014/main" id="{B78E0755-F7A1-4B65-A129-CFF88243ECF7}"/>
              </a:ext>
            </a:extLst>
          </p:cNvPr>
          <p:cNvSpPr txBox="1"/>
          <p:nvPr/>
        </p:nvSpPr>
        <p:spPr>
          <a:xfrm>
            <a:off x="3247660" y="4644805"/>
            <a:ext cx="3182279" cy="646331"/>
          </a:xfrm>
          <a:prstGeom prst="rect">
            <a:avLst/>
          </a:prstGeom>
          <a:noFill/>
        </p:spPr>
        <p:txBody>
          <a:bodyPr wrap="square" rtlCol="0">
            <a:spAutoFit/>
          </a:bodyPr>
          <a:lstStyle/>
          <a:p>
            <a:pPr algn="r"/>
            <a:r>
              <a:rPr lang="en-US" altLang="ko-KR" b="1" smtClean="0">
                <a:solidFill>
                  <a:srgbClr val="002060"/>
                </a:solidFill>
                <a:latin typeface="Tahoma" panose="020B0604030504040204" pitchFamily="34" charset="0"/>
                <a:ea typeface="Tahoma" panose="020B0604030504040204" pitchFamily="34" charset="0"/>
                <a:cs typeface="Tahoma" panose="020B0604030504040204" pitchFamily="34" charset="0"/>
              </a:rPr>
              <a:t>DO SÉT ĐÁNH, CHẬP ĐIỆN, ĐÓNG CẦU DAO.</a:t>
            </a:r>
            <a:endParaRPr lang="ko-KR" altLang="en-US" b="1">
              <a:solidFill>
                <a:srgbClr val="002060"/>
              </a:solidFill>
              <a:latin typeface="Tahoma" panose="020B0604030504040204" pitchFamily="34" charset="0"/>
              <a:cs typeface="Tahoma" panose="020B0604030504040204" pitchFamily="34" charset="0"/>
            </a:endParaRPr>
          </a:p>
        </p:txBody>
      </p:sp>
      <p:sp>
        <p:nvSpPr>
          <p:cNvPr id="23" name="TextBox 22">
            <a:extLst>
              <a:ext uri="{FF2B5EF4-FFF2-40B4-BE49-F238E27FC236}">
                <a16:creationId xmlns="" xmlns:a16="http://schemas.microsoft.com/office/drawing/2014/main" id="{F69A8535-EFCD-48AE-A2C1-2BB21BEA2080}"/>
              </a:ext>
            </a:extLst>
          </p:cNvPr>
          <p:cNvSpPr txBox="1"/>
          <p:nvPr/>
        </p:nvSpPr>
        <p:spPr>
          <a:xfrm>
            <a:off x="3239475" y="3133893"/>
            <a:ext cx="3182279" cy="646331"/>
          </a:xfrm>
          <a:prstGeom prst="rect">
            <a:avLst/>
          </a:prstGeom>
          <a:noFill/>
        </p:spPr>
        <p:txBody>
          <a:bodyPr wrap="square" rtlCol="0">
            <a:spAutoFit/>
          </a:bodyPr>
          <a:lstStyle/>
          <a:p>
            <a:pPr algn="r"/>
            <a:r>
              <a:rPr lang="en-US" altLang="ko-KR" b="1" smtClean="0">
                <a:solidFill>
                  <a:schemeClr val="accent2">
                    <a:lumMod val="75000"/>
                  </a:schemeClr>
                </a:solidFill>
                <a:latin typeface="Tahoma" panose="020B0604030504040204" pitchFamily="34" charset="0"/>
                <a:ea typeface="Tahoma" panose="020B0604030504040204" pitchFamily="34" charset="0"/>
                <a:cs typeface="Tahoma" panose="020B0604030504040204" pitchFamily="34" charset="0"/>
              </a:rPr>
              <a:t>CHÁY DO MA SÁT ( MÀI , MÁY BAY RƠI )</a:t>
            </a:r>
            <a:endParaRPr lang="ko-KR" altLang="en-US" b="1">
              <a:solidFill>
                <a:schemeClr val="accent2">
                  <a:lumMod val="75000"/>
                </a:schemeClr>
              </a:solidFill>
              <a:latin typeface="Tahoma" panose="020B0604030504040204" pitchFamily="34" charset="0"/>
              <a:cs typeface="Tahoma" panose="020B0604030504040204" pitchFamily="34" charset="0"/>
            </a:endParaRPr>
          </a:p>
        </p:txBody>
      </p:sp>
      <p:sp>
        <p:nvSpPr>
          <p:cNvPr id="24" name="TextBox 23">
            <a:extLst>
              <a:ext uri="{FF2B5EF4-FFF2-40B4-BE49-F238E27FC236}">
                <a16:creationId xmlns="" xmlns:a16="http://schemas.microsoft.com/office/drawing/2014/main" id="{7FC82D8A-2D33-4367-A5D3-3E7C0A4A29D5}"/>
              </a:ext>
            </a:extLst>
          </p:cNvPr>
          <p:cNvSpPr txBox="1"/>
          <p:nvPr/>
        </p:nvSpPr>
        <p:spPr>
          <a:xfrm>
            <a:off x="6262465" y="1712798"/>
            <a:ext cx="3182279" cy="923330"/>
          </a:xfrm>
          <a:prstGeom prst="rect">
            <a:avLst/>
          </a:prstGeom>
          <a:noFill/>
        </p:spPr>
        <p:txBody>
          <a:bodyPr wrap="square" rtlCol="0">
            <a:spAutoFit/>
          </a:bodyPr>
          <a:lstStyle/>
          <a:p>
            <a:pPr algn="r"/>
            <a:r>
              <a:rPr lang="en-US" altLang="ko-KR" b="1" smtClean="0">
                <a:solidFill>
                  <a:schemeClr val="bg2">
                    <a:lumMod val="50000"/>
                  </a:schemeClr>
                </a:solidFill>
                <a:latin typeface="Tahoma" panose="020B0604030504040204" pitchFamily="34" charset="0"/>
                <a:ea typeface="Tahoma" panose="020B0604030504040204" pitchFamily="34" charset="0"/>
                <a:cs typeface="Tahoma" panose="020B0604030504040204" pitchFamily="34" charset="0"/>
              </a:rPr>
              <a:t>DO NHIỆT ĐỘ CAO ĐỦ SỨC ĐỐT CHÁY ( QUE DIÊM , GỖ , HÀN ĐIỆN,…)</a:t>
            </a:r>
            <a:endParaRPr lang="ko-KR" altLang="en-US" b="1">
              <a:solidFill>
                <a:schemeClr val="bg2">
                  <a:lumMod val="50000"/>
                </a:schemeClr>
              </a:solidFill>
              <a:latin typeface="Tahoma" panose="020B0604030504040204" pitchFamily="34" charset="0"/>
              <a:cs typeface="Tahoma" panose="020B0604030504040204" pitchFamily="34" charset="0"/>
            </a:endParaRPr>
          </a:p>
        </p:txBody>
      </p:sp>
      <p:sp>
        <p:nvSpPr>
          <p:cNvPr id="25" name="TextBox 24">
            <a:extLst>
              <a:ext uri="{FF2B5EF4-FFF2-40B4-BE49-F238E27FC236}">
                <a16:creationId xmlns="" xmlns:a16="http://schemas.microsoft.com/office/drawing/2014/main" id="{34AE349C-3249-424F-9EB3-4AF791ACEDFA}"/>
              </a:ext>
            </a:extLst>
          </p:cNvPr>
          <p:cNvSpPr txBox="1"/>
          <p:nvPr/>
        </p:nvSpPr>
        <p:spPr>
          <a:xfrm>
            <a:off x="9659180" y="2885005"/>
            <a:ext cx="2199618" cy="923330"/>
          </a:xfrm>
          <a:prstGeom prst="rect">
            <a:avLst/>
          </a:prstGeom>
          <a:noFill/>
        </p:spPr>
        <p:txBody>
          <a:bodyPr wrap="square" rtlCol="0">
            <a:spAutoFit/>
          </a:bodyPr>
          <a:lstStyle/>
          <a:p>
            <a:r>
              <a:rPr lang="en-US" altLang="ko-KR" b="1" smtClean="0">
                <a:solidFill>
                  <a:schemeClr val="accent4"/>
                </a:solidFill>
                <a:latin typeface="Tahoma" panose="020B0604030504040204" pitchFamily="34" charset="0"/>
                <a:ea typeface="Tahoma" panose="020B0604030504040204" pitchFamily="34" charset="0"/>
                <a:cs typeface="Tahoma" panose="020B0604030504040204" pitchFamily="34" charset="0"/>
              </a:rPr>
              <a:t>DO ĐIỆN THOẠI DI ĐỘNG VÀ CÁC THIẾT BỊ SẠC</a:t>
            </a:r>
            <a:endParaRPr lang="ko-KR" altLang="en-US" b="1">
              <a:solidFill>
                <a:schemeClr val="accent4"/>
              </a:solidFill>
              <a:latin typeface="Tahoma" panose="020B0604030504040204" pitchFamily="34" charset="0"/>
              <a:cs typeface="Tahoma" panose="020B0604030504040204" pitchFamily="34" charset="0"/>
            </a:endParaRPr>
          </a:p>
        </p:txBody>
      </p:sp>
      <p:sp>
        <p:nvSpPr>
          <p:cNvPr id="26" name="TextBox 25">
            <a:extLst>
              <a:ext uri="{FF2B5EF4-FFF2-40B4-BE49-F238E27FC236}">
                <a16:creationId xmlns="" xmlns:a16="http://schemas.microsoft.com/office/drawing/2014/main" id="{99C45E53-648B-4979-A921-DB88DB850A25}"/>
              </a:ext>
            </a:extLst>
          </p:cNvPr>
          <p:cNvSpPr txBox="1"/>
          <p:nvPr/>
        </p:nvSpPr>
        <p:spPr>
          <a:xfrm>
            <a:off x="6808942" y="5456682"/>
            <a:ext cx="3182279" cy="646331"/>
          </a:xfrm>
          <a:prstGeom prst="rect">
            <a:avLst/>
          </a:prstGeom>
          <a:noFill/>
        </p:spPr>
        <p:txBody>
          <a:bodyPr wrap="square" rtlCol="0">
            <a:spAutoFit/>
          </a:bodyPr>
          <a:lstStyle/>
          <a:p>
            <a:pPr algn="r"/>
            <a:r>
              <a:rPr lang="en-US" altLang="ko-KR" b="1" smtClean="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THAO TÁC KHÔNG ĐÚNG QUI ĐỊNH</a:t>
            </a:r>
            <a:endParaRPr lang="ko-KR" altLang="en-US" b="1">
              <a:solidFill>
                <a:schemeClr val="accent1">
                  <a:lumMod val="50000"/>
                </a:schemeClr>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42258493"/>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5.2.1 NHỮNG NGUYÊN NHÂN GÂY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7" name="Pentagon 6"/>
          <p:cNvSpPr/>
          <p:nvPr/>
        </p:nvSpPr>
        <p:spPr>
          <a:xfrm>
            <a:off x="268975" y="1777227"/>
            <a:ext cx="1978264" cy="1023583"/>
          </a:xfrm>
          <a:prstGeom prst="homePlate">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800" b="1" err="1" smtClean="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Nổ</a:t>
            </a:r>
            <a:r>
              <a:rPr lang="en-US" sz="2800" b="1" smtClean="0">
                <a:latin typeface="Tahoma" panose="020B0604030504040204" pitchFamily="34" charset="0"/>
                <a:ea typeface="Tahoma" panose="020B0604030504040204" pitchFamily="34" charset="0"/>
                <a:cs typeface="Tahoma" panose="020B0604030504040204" pitchFamily="34" charset="0"/>
              </a:rPr>
              <a:t> </a:t>
            </a:r>
          </a:p>
          <a:p>
            <a:pPr algn="ctr"/>
            <a:r>
              <a:rPr lang="en-US" sz="2800" b="1" smtClean="0">
                <a:latin typeface="Tahoma" panose="020B0604030504040204" pitchFamily="34" charset="0"/>
                <a:ea typeface="Tahoma" panose="020B0604030504040204" pitchFamily="34" charset="0"/>
                <a:cs typeface="Tahoma" panose="020B0604030504040204" pitchFamily="34" charset="0"/>
              </a:rPr>
              <a:t>lý </a:t>
            </a:r>
            <a:r>
              <a:rPr lang="en-US" sz="2800" b="1" err="1" smtClean="0">
                <a:latin typeface="Tahoma" panose="020B0604030504040204" pitchFamily="34" charset="0"/>
                <a:ea typeface="Tahoma" panose="020B0604030504040204" pitchFamily="34" charset="0"/>
                <a:cs typeface="Tahoma" panose="020B0604030504040204" pitchFamily="34" charset="0"/>
              </a:rPr>
              <a:t>học</a:t>
            </a:r>
            <a:endParaRPr lang="en-US" sz="2800" b="1">
              <a:latin typeface="Tahoma" panose="020B0604030504040204" pitchFamily="34" charset="0"/>
              <a:ea typeface="Tahoma" panose="020B0604030504040204" pitchFamily="34" charset="0"/>
              <a:cs typeface="Tahoma" panose="020B0604030504040204" pitchFamily="34" charset="0"/>
            </a:endParaRPr>
          </a:p>
        </p:txBody>
      </p:sp>
      <p:sp>
        <p:nvSpPr>
          <p:cNvPr id="8" name="Pentagon 7"/>
          <p:cNvSpPr/>
          <p:nvPr/>
        </p:nvSpPr>
        <p:spPr>
          <a:xfrm>
            <a:off x="268975" y="5146305"/>
            <a:ext cx="1959320" cy="1037230"/>
          </a:xfrm>
          <a:prstGeom prst="homePlat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b="1" err="1" smtClean="0">
                <a:solidFill>
                  <a:schemeClr val="accent2">
                    <a:lumMod val="50000"/>
                  </a:schemeClr>
                </a:solidFill>
                <a:latin typeface="Tahoma" panose="020B0604030504040204" pitchFamily="34" charset="0"/>
                <a:ea typeface="Tahoma" panose="020B0604030504040204" pitchFamily="34" charset="0"/>
                <a:cs typeface="Tahoma" panose="020B0604030504040204" pitchFamily="34" charset="0"/>
              </a:rPr>
              <a:t>Nổ</a:t>
            </a:r>
            <a:r>
              <a:rPr lang="en-US" sz="2800" b="1" smtClean="0">
                <a:latin typeface="Tahoma" panose="020B0604030504040204" pitchFamily="34" charset="0"/>
                <a:ea typeface="Tahoma" panose="020B0604030504040204" pitchFamily="34" charset="0"/>
                <a:cs typeface="Tahoma" panose="020B0604030504040204" pitchFamily="34" charset="0"/>
              </a:rPr>
              <a:t> </a:t>
            </a:r>
          </a:p>
          <a:p>
            <a:pPr algn="ctr"/>
            <a:r>
              <a:rPr lang="en-US" sz="2800" b="1" smtClean="0">
                <a:latin typeface="Tahoma" panose="020B0604030504040204" pitchFamily="34" charset="0"/>
                <a:ea typeface="Tahoma" panose="020B0604030504040204" pitchFamily="34" charset="0"/>
                <a:cs typeface="Tahoma" panose="020B0604030504040204" pitchFamily="34" charset="0"/>
              </a:rPr>
              <a:t>hóa </a:t>
            </a:r>
            <a:r>
              <a:rPr lang="en-US" sz="2800" b="1" err="1" smtClean="0">
                <a:latin typeface="Tahoma" panose="020B0604030504040204" pitchFamily="34" charset="0"/>
                <a:ea typeface="Tahoma" panose="020B0604030504040204" pitchFamily="34" charset="0"/>
                <a:cs typeface="Tahoma" panose="020B0604030504040204" pitchFamily="34" charset="0"/>
              </a:rPr>
              <a:t>học</a:t>
            </a:r>
            <a:endParaRPr lang="en-US" sz="2800" b="1">
              <a:latin typeface="Tahoma" panose="020B0604030504040204" pitchFamily="34" charset="0"/>
              <a:ea typeface="Tahoma" panose="020B0604030504040204" pitchFamily="34" charset="0"/>
              <a:cs typeface="Tahoma" panose="020B0604030504040204" pitchFamily="34" charset="0"/>
            </a:endParaRPr>
          </a:p>
        </p:txBody>
      </p:sp>
      <p:sp>
        <p:nvSpPr>
          <p:cNvPr id="11" name="Rectangle 10"/>
          <p:cNvSpPr/>
          <p:nvPr/>
        </p:nvSpPr>
        <p:spPr>
          <a:xfrm>
            <a:off x="2685565" y="1381078"/>
            <a:ext cx="5145728" cy="2246769"/>
          </a:xfrm>
          <a:prstGeom prst="rect">
            <a:avLst/>
          </a:prstGeom>
        </p:spPr>
        <p:txBody>
          <a:bodyPr wrap="square">
            <a:spAutoFit/>
          </a:bodyPr>
          <a:lstStyle/>
          <a:p>
            <a:pPr algn="just"/>
            <a:r>
              <a:rPr lang="en-US" sz="2800" b="1" err="1" smtClean="0">
                <a:latin typeface="Tahoma" panose="020B0604030504040204" pitchFamily="34" charset="0"/>
                <a:ea typeface="Tahoma" panose="020B0604030504040204" pitchFamily="34" charset="0"/>
                <a:cs typeface="Tahoma" panose="020B0604030504040204" pitchFamily="34" charset="0"/>
              </a:rPr>
              <a:t>Là</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trường</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hợp</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nổ</a:t>
            </a:r>
            <a:r>
              <a:rPr lang="en-US" sz="2800" b="1">
                <a:latin typeface="Tahoma" panose="020B0604030504040204" pitchFamily="34" charset="0"/>
                <a:ea typeface="Tahoma" panose="020B0604030504040204" pitchFamily="34" charset="0"/>
                <a:cs typeface="Tahoma" panose="020B0604030504040204" pitchFamily="34" charset="0"/>
              </a:rPr>
              <a:t> do </a:t>
            </a:r>
            <a:r>
              <a:rPr lang="en-US" sz="2800" b="1" err="1">
                <a:latin typeface="Tahoma" panose="020B0604030504040204" pitchFamily="34" charset="0"/>
                <a:ea typeface="Tahoma" panose="020B0604030504040204" pitchFamily="34" charset="0"/>
                <a:cs typeface="Tahoma" panose="020B0604030504040204" pitchFamily="34" charset="0"/>
              </a:rPr>
              <a:t>áp</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suất</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trong</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một</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thể</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tích</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tăng </a:t>
            </a:r>
            <a:r>
              <a:rPr lang="en-US" sz="2800" b="1" err="1">
                <a:latin typeface="Tahoma" panose="020B0604030504040204" pitchFamily="34" charset="0"/>
                <a:ea typeface="Tahoma" panose="020B0604030504040204" pitchFamily="34" charset="0"/>
                <a:cs typeface="Tahoma" panose="020B0604030504040204" pitchFamily="34" charset="0"/>
              </a:rPr>
              <a:t>cao</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mà</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vỏ</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bình</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chứa</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không</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chịu</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nổi</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áp</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suất</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nén</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đó</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nên</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bị</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nổ</a:t>
            </a:r>
            <a:endParaRPr lang="en-US" sz="2800" b="1">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2685565" y="4972423"/>
            <a:ext cx="5145728" cy="1384995"/>
          </a:xfrm>
          <a:prstGeom prst="rect">
            <a:avLst/>
          </a:prstGeom>
        </p:spPr>
        <p:txBody>
          <a:bodyPr wrap="square">
            <a:spAutoFit/>
          </a:bodyPr>
          <a:lstStyle/>
          <a:p>
            <a:pPr algn="just"/>
            <a:r>
              <a:rPr lang="en-US" sz="2800" b="1" err="1" smtClean="0">
                <a:latin typeface="Tahoma" panose="020B0604030504040204" pitchFamily="34" charset="0"/>
                <a:ea typeface="Tahoma" panose="020B0604030504040204" pitchFamily="34" charset="0"/>
                <a:cs typeface="Tahoma" panose="020B0604030504040204" pitchFamily="34" charset="0"/>
              </a:rPr>
              <a:t>Là</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smtClean="0">
                <a:latin typeface="Tahoma" panose="020B0604030504040204" pitchFamily="34" charset="0"/>
                <a:ea typeface="Tahoma" panose="020B0604030504040204" pitchFamily="34" charset="0"/>
                <a:cs typeface="Tahoma" panose="020B0604030504040204" pitchFamily="34" charset="0"/>
              </a:rPr>
              <a:t>hiện</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tượng</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nổ</a:t>
            </a:r>
            <a:r>
              <a:rPr lang="en-US" sz="2800" b="1">
                <a:latin typeface="Tahoma" panose="020B0604030504040204" pitchFamily="34" charset="0"/>
                <a:ea typeface="Tahoma" panose="020B0604030504040204" pitchFamily="34" charset="0"/>
                <a:cs typeface="Tahoma" panose="020B0604030504040204" pitchFamily="34" charset="0"/>
              </a:rPr>
              <a:t> do </a:t>
            </a:r>
            <a:r>
              <a:rPr lang="en-US" sz="2800" b="1" err="1">
                <a:latin typeface="Tahoma" panose="020B0604030504040204" pitchFamily="34" charset="0"/>
                <a:ea typeface="Tahoma" panose="020B0604030504040204" pitchFamily="34" charset="0"/>
                <a:cs typeface="Tahoma" panose="020B0604030504040204" pitchFamily="34" charset="0"/>
              </a:rPr>
              <a:t>cháy</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solidFill>
                  <a:srgbClr val="0070C0"/>
                </a:solidFill>
                <a:latin typeface="Tahoma" panose="020B0604030504040204" pitchFamily="34" charset="0"/>
                <a:ea typeface="Tahoma" panose="020B0604030504040204" pitchFamily="34" charset="0"/>
                <a:cs typeface="Tahoma" panose="020B0604030504040204" pitchFamily="34" charset="0"/>
              </a:rPr>
              <a:t>cực</a:t>
            </a:r>
            <a:r>
              <a:rPr lang="en-US" sz="2800" b="1">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800" b="1" err="1">
                <a:solidFill>
                  <a:srgbClr val="0070C0"/>
                </a:solidFill>
                <a:latin typeface="Tahoma" panose="020B0604030504040204" pitchFamily="34" charset="0"/>
                <a:ea typeface="Tahoma" panose="020B0604030504040204" pitchFamily="34" charset="0"/>
                <a:cs typeface="Tahoma" panose="020B0604030504040204" pitchFamily="34" charset="0"/>
              </a:rPr>
              <a:t>nhanh</a:t>
            </a:r>
            <a:r>
              <a:rPr lang="en-US" sz="2800" b="1">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gây</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smtClean="0">
                <a:latin typeface="Tahoma" panose="020B0604030504040204" pitchFamily="34" charset="0"/>
                <a:ea typeface="Tahoma" panose="020B0604030504040204" pitchFamily="34" charset="0"/>
                <a:cs typeface="Tahoma" panose="020B0604030504040204" pitchFamily="34" charset="0"/>
              </a:rPr>
              <a:t>ra</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thuốc</a:t>
            </a:r>
            <a:r>
              <a:rPr lang="en-US" sz="2800" b="1">
                <a:latin typeface="Tahoma" panose="020B0604030504040204" pitchFamily="34" charset="0"/>
                <a:ea typeface="Tahoma" panose="020B0604030504040204" pitchFamily="34" charset="0"/>
                <a:cs typeface="Tahoma" panose="020B0604030504040204" pitchFamily="34" charset="0"/>
              </a:rPr>
              <a:t> sung</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smtClean="0">
                <a:latin typeface="Tahoma" panose="020B0604030504040204" pitchFamily="34" charset="0"/>
                <a:ea typeface="Tahoma" panose="020B0604030504040204" pitchFamily="34" charset="0"/>
                <a:cs typeface="Tahoma" panose="020B0604030504040204" pitchFamily="34" charset="0"/>
              </a:rPr>
              <a:t>bom</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smtClean="0">
                <a:latin typeface="Tahoma" panose="020B0604030504040204" pitchFamily="34" charset="0"/>
                <a:ea typeface="Tahoma" panose="020B0604030504040204" pitchFamily="34" charset="0"/>
                <a:cs typeface="Tahoma" panose="020B0604030504040204" pitchFamily="34" charset="0"/>
              </a:rPr>
              <a:t>đạn</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b="1" err="1" smtClean="0">
                <a:latin typeface="Tahoma" panose="020B0604030504040204" pitchFamily="34" charset="0"/>
                <a:ea typeface="Tahoma" panose="020B0604030504040204" pitchFamily="34" charset="0"/>
                <a:cs typeface="Tahoma" panose="020B0604030504040204" pitchFamily="34" charset="0"/>
              </a:rPr>
              <a:t>mìn</a:t>
            </a:r>
            <a:r>
              <a:rPr lang="en-US" sz="2800" b="1" smtClean="0">
                <a:latin typeface="Tahoma" panose="020B0604030504040204" pitchFamily="34" charset="0"/>
                <a:ea typeface="Tahoma" panose="020B0604030504040204" pitchFamily="34" charset="0"/>
                <a:cs typeface="Tahoma" panose="020B0604030504040204" pitchFamily="34" charset="0"/>
              </a:rPr>
              <a:t>,…)</a:t>
            </a:r>
            <a:endParaRPr lang="en-US" sz="2800" b="1">
              <a:latin typeface="Tahoma" panose="020B0604030504040204" pitchFamily="34" charset="0"/>
              <a:ea typeface="Tahoma" panose="020B0604030504040204" pitchFamily="34" charset="0"/>
              <a:cs typeface="Tahoma" panose="020B0604030504040204" pitchFamily="34" charset="0"/>
            </a:endParaRPr>
          </a:p>
        </p:txBody>
      </p:sp>
      <p:sp>
        <p:nvSpPr>
          <p:cNvPr id="13" name="Frame 12">
            <a:extLst>
              <a:ext uri="{FF2B5EF4-FFF2-40B4-BE49-F238E27FC236}">
                <a16:creationId xmlns="" xmlns:a16="http://schemas.microsoft.com/office/drawing/2014/main" id="{8F5BBC4C-6C31-4F11-97D8-A57569C90A4E}"/>
              </a:ext>
            </a:extLst>
          </p:cNvPr>
          <p:cNvSpPr/>
          <p:nvPr/>
        </p:nvSpPr>
        <p:spPr>
          <a:xfrm>
            <a:off x="2606854" y="1381078"/>
            <a:ext cx="5303150" cy="2316452"/>
          </a:xfrm>
          <a:prstGeom prst="frame">
            <a:avLst>
              <a:gd name="adj1" fmla="val 155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14" name="Frame 13">
            <a:extLst>
              <a:ext uri="{FF2B5EF4-FFF2-40B4-BE49-F238E27FC236}">
                <a16:creationId xmlns="" xmlns:a16="http://schemas.microsoft.com/office/drawing/2014/main" id="{8F5BBC4C-6C31-4F11-97D8-A57569C90A4E}"/>
              </a:ext>
            </a:extLst>
          </p:cNvPr>
          <p:cNvSpPr/>
          <p:nvPr/>
        </p:nvSpPr>
        <p:spPr>
          <a:xfrm>
            <a:off x="2606855" y="4856368"/>
            <a:ext cx="5303150" cy="1617104"/>
          </a:xfrm>
          <a:prstGeom prst="frame">
            <a:avLst>
              <a:gd name="adj1" fmla="val 155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latin typeface="Tahoma" panose="020B0604030504040204" pitchFamily="34" charset="0"/>
              <a:ea typeface="Tahoma" panose="020B0604030504040204" pitchFamily="34" charset="0"/>
              <a:cs typeface="Tahoma" panose="020B0604030504040204" pitchFamily="34" charset="0"/>
            </a:endParaRPr>
          </a:p>
        </p:txBody>
      </p:sp>
      <p:pic>
        <p:nvPicPr>
          <p:cNvPr id="8194" name="Picture 2" descr="Kết quả hình ảnh cho cháy nổ bình g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271759" y="2170903"/>
            <a:ext cx="5397623" cy="3364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295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337351" y="1447061"/>
            <a:ext cx="3480047" cy="4869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rPr>
              <a:t>Cháy </a:t>
            </a:r>
            <a:r>
              <a:rPr lang="en-US" sz="2400">
                <a:solidFill>
                  <a:schemeClr val="tx1"/>
                </a:solidFill>
                <a:latin typeface="Tahoma" panose="020B0604030504040204" pitchFamily="34" charset="0"/>
                <a:ea typeface="Tahoma" panose="020B0604030504040204" pitchFamily="34" charset="0"/>
                <a:cs typeface="Tahoma" panose="020B0604030504040204" pitchFamily="34" charset="0"/>
              </a:rPr>
              <a:t>nổ xẩy ra thì thiệt hại kinh </a:t>
            </a:r>
            <a:r>
              <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rPr>
              <a:t>tế, môi trường và </a:t>
            </a:r>
            <a:r>
              <a:rPr lang="en-US" sz="2400">
                <a:solidFill>
                  <a:schemeClr val="tx1"/>
                </a:solidFill>
                <a:latin typeface="Tahoma" panose="020B0604030504040204" pitchFamily="34" charset="0"/>
                <a:ea typeface="Tahoma" panose="020B0604030504040204" pitchFamily="34" charset="0"/>
                <a:cs typeface="Tahoma" panose="020B0604030504040204" pitchFamily="34" charset="0"/>
              </a:rPr>
              <a:t>con người rất nghiêm </a:t>
            </a:r>
            <a:r>
              <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rPr>
              <a:t>trọng nên phòng </a:t>
            </a:r>
            <a:r>
              <a:rPr lang="en-US" sz="2400">
                <a:solidFill>
                  <a:schemeClr val="tx1"/>
                </a:solidFill>
                <a:latin typeface="Tahoma" panose="020B0604030504040204" pitchFamily="34" charset="0"/>
                <a:ea typeface="Tahoma" panose="020B0604030504040204" pitchFamily="34" charset="0"/>
                <a:cs typeface="Tahoma" panose="020B0604030504040204" pitchFamily="34" charset="0"/>
              </a:rPr>
              <a:t>chống cháy nổ là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NGHĨA VỤ CỦA TẤT CẢ MỌI NGƯỜI</a:t>
            </a:r>
            <a:endParaRPr lang="en-US" sz="24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14338" name="Picture 2" descr="Kết quả hình ảnh cho phòng cháy chữa chá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4309" y="1460371"/>
            <a:ext cx="6985821" cy="4856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668818"/>
      </p:ext>
    </p:extLst>
  </p:cSld>
  <p:clrMapOvr>
    <a:masterClrMapping/>
  </p:clrMapOvr>
  <mc:AlternateContent xmlns:mc="http://schemas.openxmlformats.org/markup-compatibility/2006">
    <mc:Choice xmlns:p14="http://schemas.microsoft.com/office/powerpoint/2010/main" Requires="p14">
      <p:transition spd="slow" p14:dur="2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Subtitle 2"/>
          <p:cNvSpPr txBox="1">
            <a:spLocks/>
          </p:cNvSpPr>
          <p:nvPr/>
        </p:nvSpPr>
        <p:spPr>
          <a:xfrm>
            <a:off x="3897297" y="1170332"/>
            <a:ext cx="7725771" cy="24057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buNone/>
            </a:pPr>
            <a:r>
              <a:rPr lang="vi-VN" sz="2400" smtClean="0">
                <a:latin typeface="Tahoma" panose="020B0604030504040204" pitchFamily="34" charset="0"/>
                <a:ea typeface="Tahoma" panose="020B0604030504040204" pitchFamily="34" charset="0"/>
                <a:cs typeface="Tahoma" panose="020B0604030504040204" pitchFamily="34" charset="0"/>
              </a:rPr>
              <a:t>Điều 1 pháp lệnh phòng cháy chữa cháy 4/10/1961 đã quy định rõ : “ việc phòng cháy và chữa cháy là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nghĩa vụ của mỗi công dân </a:t>
            </a:r>
            <a:r>
              <a:rPr lang="vi-VN" sz="2400" smtClean="0">
                <a:latin typeface="Tahoma" panose="020B0604030504040204" pitchFamily="34" charset="0"/>
                <a:ea typeface="Tahoma" panose="020B0604030504040204" pitchFamily="34" charset="0"/>
                <a:cs typeface="Tahoma" panose="020B0604030504040204" pitchFamily="34" charset="0"/>
              </a:rPr>
              <a:t>“ và “ trong các cơ quan xí nghiệp,</a:t>
            </a:r>
            <a:r>
              <a:rPr lang="en-US" sz="2400" smtClean="0">
                <a:latin typeface="Tahoma" panose="020B0604030504040204" pitchFamily="34" charset="0"/>
                <a:ea typeface="Tahoma" panose="020B0604030504040204" pitchFamily="34" charset="0"/>
                <a:cs typeface="Tahoma" panose="020B0604030504040204" pitchFamily="34" charset="0"/>
              </a:rPr>
              <a:t> </a:t>
            </a:r>
            <a:r>
              <a:rPr lang="vi-VN" sz="2400" smtClean="0">
                <a:latin typeface="Tahoma" panose="020B0604030504040204" pitchFamily="34" charset="0"/>
                <a:ea typeface="Tahoma" panose="020B0604030504040204" pitchFamily="34" charset="0"/>
                <a:cs typeface="Tahoma" panose="020B0604030504040204" pitchFamily="34" charset="0"/>
              </a:rPr>
              <a:t>kho tàng,công trường,nông trường,việc PCCC là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nghĩa vụ của toàn thể cán bộ viên chức và trước hết là trách nhiệm của thủ trưởng đơn vị</a:t>
            </a:r>
            <a:r>
              <a:rPr lang="vi-VN" sz="2400" smtClean="0">
                <a:latin typeface="Tahoma" panose="020B0604030504040204" pitchFamily="34" charset="0"/>
                <a:ea typeface="Tahoma" panose="020B0604030504040204" pitchFamily="34" charset="0"/>
                <a:cs typeface="Tahoma" panose="020B0604030504040204" pitchFamily="34" charset="0"/>
              </a:rPr>
              <a:t> ấy”.</a:t>
            </a:r>
            <a:endParaRPr lang="en-US" sz="2400" smtClean="0">
              <a:latin typeface="Tahoma" panose="020B0604030504040204" pitchFamily="34" charset="0"/>
              <a:ea typeface="Tahoma" panose="020B0604030504040204" pitchFamily="34" charset="0"/>
              <a:cs typeface="Tahoma" panose="020B0604030504040204" pitchFamily="34" charset="0"/>
            </a:endParaRPr>
          </a:p>
        </p:txBody>
      </p:sp>
      <p:pic>
        <p:nvPicPr>
          <p:cNvPr id="16386" name="Picture 2" descr="Kết quả hình ảnh cho pháp luậ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1649" y="4077830"/>
            <a:ext cx="3151419" cy="2521135"/>
          </a:xfrm>
          <a:prstGeom prst="rect">
            <a:avLst/>
          </a:prstGeom>
          <a:noFill/>
          <a:extLst>
            <a:ext uri="{909E8E84-426E-40DD-AFC4-6F175D3DCCD1}">
              <a14:hiddenFill xmlns:a14="http://schemas.microsoft.com/office/drawing/2010/main">
                <a:solidFill>
                  <a:srgbClr val="FFFFFF"/>
                </a:solidFill>
              </a14:hiddenFill>
            </a:ext>
          </a:extLst>
        </p:spPr>
      </p:pic>
      <p:sp>
        <p:nvSpPr>
          <p:cNvPr id="4" name="Pentagon 3"/>
          <p:cNvSpPr/>
          <p:nvPr/>
        </p:nvSpPr>
        <p:spPr>
          <a:xfrm>
            <a:off x="390541" y="1405561"/>
            <a:ext cx="3107108" cy="2170476"/>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A. </a:t>
            </a:r>
            <a:r>
              <a:rPr lang="vi-VN" sz="2400" b="1" smtClean="0">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BIỆN </a:t>
            </a:r>
            <a:r>
              <a:rPr lang="vi-VN" sz="2400" b="1">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PHÁP HÁNH CHÍNH , PHÁP LÝ</a:t>
            </a:r>
            <a:endParaRPr lang="en-US" sz="2400" b="1">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 name="Rectangle 5"/>
          <p:cNvSpPr/>
          <p:nvPr/>
        </p:nvSpPr>
        <p:spPr>
          <a:xfrm>
            <a:off x="651028" y="4290641"/>
            <a:ext cx="7303363" cy="2308324"/>
          </a:xfrm>
          <a:prstGeom prst="rect">
            <a:avLst/>
          </a:prstGeom>
        </p:spPr>
        <p:txBody>
          <a:bodyPr wrap="square">
            <a:spAutoFit/>
          </a:bodyPr>
          <a:lstStyle/>
          <a:p>
            <a:pPr algn="just">
              <a:lnSpc>
                <a:spcPct val="120000"/>
              </a:lnSpc>
            </a:pPr>
            <a:r>
              <a:rPr lang="vi-VN" sz="2400">
                <a:latin typeface="Tahoma" panose="020B0604030504040204" pitchFamily="34" charset="0"/>
                <a:ea typeface="Tahoma" panose="020B0604030504040204" pitchFamily="34" charset="0"/>
                <a:cs typeface="Tahoma" panose="020B0604030504040204" pitchFamily="34" charset="0"/>
              </a:rPr>
              <a:t>Ngày 31/5/1991 Chủ tịch HĐBT nay là Thủ tướng chính phủ đã ra chỉ thị về tăng cường công tác PCCC. Điều 192, 194 của bộ luật hình sự nước CHXHCNVN quy định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trách nhiệm hình sự </a:t>
            </a:r>
            <a:r>
              <a:rPr lang="vi-VN" sz="2400">
                <a:latin typeface="Tahoma" panose="020B0604030504040204" pitchFamily="34" charset="0"/>
                <a:ea typeface="Tahoma" panose="020B0604030504040204" pitchFamily="34" charset="0"/>
                <a:cs typeface="Tahoma" panose="020B0604030504040204" pitchFamily="34" charset="0"/>
              </a:rPr>
              <a:t>đối với mọi hành vi vi phạm chế độ, quy định về PCCC</a:t>
            </a:r>
            <a:endParaRPr lang="en-US" sz="2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67950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6"/>
                                        </p:tgtEl>
                                        <p:attrNameLst>
                                          <p:attrName>style.visibility</p:attrName>
                                        </p:attrNameLst>
                                      </p:cBhvr>
                                      <p:to>
                                        <p:strVal val="visible"/>
                                      </p:to>
                                    </p:set>
                                    <p:anim calcmode="lin" valueType="num">
                                      <p:cBhvr additive="base">
                                        <p:cTn id="13" dur="500" fill="hold"/>
                                        <p:tgtEl>
                                          <p:spTgt spid="16386"/>
                                        </p:tgtEl>
                                        <p:attrNameLst>
                                          <p:attrName>ppt_x</p:attrName>
                                        </p:attrNameLst>
                                      </p:cBhvr>
                                      <p:tavLst>
                                        <p:tav tm="0">
                                          <p:val>
                                            <p:strVal val="#ppt_x"/>
                                          </p:val>
                                        </p:tav>
                                        <p:tav tm="100000">
                                          <p:val>
                                            <p:strVal val="#ppt_x"/>
                                          </p:val>
                                        </p:tav>
                                      </p:tavLst>
                                    </p:anim>
                                    <p:anim calcmode="lin" valueType="num">
                                      <p:cBhvr additive="base">
                                        <p:cTn id="14" dur="500" fill="hold"/>
                                        <p:tgtEl>
                                          <p:spTgt spid="1638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Pentagon 3"/>
          <p:cNvSpPr/>
          <p:nvPr/>
        </p:nvSpPr>
        <p:spPr>
          <a:xfrm>
            <a:off x="879091" y="1104930"/>
            <a:ext cx="4656338" cy="855653"/>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B</a:t>
            </a:r>
            <a:r>
              <a:rPr lang="en-US" sz="2400" b="1" smtClean="0">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 </a:t>
            </a:r>
            <a:r>
              <a:rPr lang="vi-VN" sz="2400" b="1" smtClean="0">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BIỆN </a:t>
            </a:r>
            <a:r>
              <a:rPr lang="vi-VN" sz="2400" b="1">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PHÁP </a:t>
            </a:r>
            <a:r>
              <a:rPr lang="en-US" sz="2400" b="1" smtClean="0">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KỸ THUẬT</a:t>
            </a:r>
            <a:endParaRPr lang="en-US" sz="2400" b="1">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97527" y="2240430"/>
            <a:ext cx="6019467" cy="4401205"/>
          </a:xfrm>
          <a:prstGeom prst="rect">
            <a:avLst/>
          </a:prstGeom>
        </p:spPr>
        <p:txBody>
          <a:bodyPr wrap="square">
            <a:spAutoFit/>
          </a:bodyPr>
          <a:lstStyle/>
          <a:p>
            <a:pPr marL="342900" indent="-342900" algn="just">
              <a:buFont typeface="Wingdings" panose="05000000000000000000" pitchFamily="2" charset="2"/>
              <a:buChar char="v"/>
            </a:pPr>
            <a:r>
              <a:rPr lang="en-US" sz="2800">
                <a:latin typeface="Tahoma" panose="020B0604030504040204" pitchFamily="34" charset="0"/>
                <a:ea typeface="Tahoma" panose="020B0604030504040204" pitchFamily="34" charset="0"/>
                <a:cs typeface="Tahoma" panose="020B0604030504040204" pitchFamily="34" charset="0"/>
              </a:rPr>
              <a:t>Nguyên lý </a:t>
            </a:r>
            <a:r>
              <a:rPr lang="en-US" sz="2800" b="1">
                <a:solidFill>
                  <a:srgbClr val="0070C0"/>
                </a:solidFill>
                <a:latin typeface="Tahoma" panose="020B0604030504040204" pitchFamily="34" charset="0"/>
                <a:ea typeface="Tahoma" panose="020B0604030504040204" pitchFamily="34" charset="0"/>
                <a:cs typeface="Tahoma" panose="020B0604030504040204" pitchFamily="34" charset="0"/>
              </a:rPr>
              <a:t>phòng</a:t>
            </a:r>
            <a:r>
              <a:rPr lang="en-US" sz="2800">
                <a:latin typeface="Tahoma" panose="020B0604030504040204" pitchFamily="34" charset="0"/>
                <a:ea typeface="Tahoma" panose="020B0604030504040204" pitchFamily="34" charset="0"/>
                <a:cs typeface="Tahoma" panose="020B0604030504040204" pitchFamily="34" charset="0"/>
              </a:rPr>
              <a:t> cháy ,nổ là </a:t>
            </a:r>
            <a:r>
              <a:rPr lang="en-US" sz="2800">
                <a:solidFill>
                  <a:srgbClr val="0070C0"/>
                </a:solidFill>
                <a:latin typeface="Tahoma" panose="020B0604030504040204" pitchFamily="34" charset="0"/>
                <a:ea typeface="Tahoma" panose="020B0604030504040204" pitchFamily="34" charset="0"/>
                <a:cs typeface="Tahoma" panose="020B0604030504040204" pitchFamily="34" charset="0"/>
              </a:rPr>
              <a:t>tách rời 3 yếu tố </a:t>
            </a:r>
            <a:r>
              <a:rPr lang="en-US" sz="2800">
                <a:latin typeface="Tahoma" panose="020B0604030504040204" pitchFamily="34" charset="0"/>
                <a:ea typeface="Tahoma" panose="020B0604030504040204" pitchFamily="34" charset="0"/>
                <a:cs typeface="Tahoma" panose="020B0604030504040204" pitchFamily="34" charset="0"/>
              </a:rPr>
              <a:t>là chất cháy , chất ôxy hóa và mồi bắt lửa thì cháy nổ sẽ không thể xảy ra được</a:t>
            </a:r>
            <a:r>
              <a:rPr lang="en-US" sz="2800" smtClean="0">
                <a:latin typeface="Tahoma" panose="020B0604030504040204" pitchFamily="34" charset="0"/>
                <a:ea typeface="Tahoma" panose="020B0604030504040204" pitchFamily="34" charset="0"/>
                <a:cs typeface="Tahoma" panose="020B0604030504040204" pitchFamily="34" charset="0"/>
              </a:rPr>
              <a:t>.</a:t>
            </a:r>
          </a:p>
          <a:p>
            <a:pPr marL="342900" indent="-342900" algn="just">
              <a:buFont typeface="Wingdings" panose="05000000000000000000" pitchFamily="2" charset="2"/>
              <a:buChar char="v"/>
            </a:pPr>
            <a:endParaRPr lang="en-US" sz="2800">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v"/>
            </a:pPr>
            <a:r>
              <a:rPr lang="en-US" sz="2800">
                <a:latin typeface="Tahoma" panose="020B0604030504040204" pitchFamily="34" charset="0"/>
                <a:ea typeface="Tahoma" panose="020B0604030504040204" pitchFamily="34" charset="0"/>
                <a:cs typeface="Tahoma" panose="020B0604030504040204" pitchFamily="34" charset="0"/>
              </a:rPr>
              <a:t>Nguyên lý </a:t>
            </a:r>
            <a:r>
              <a:rPr lang="en-US" sz="2800" b="1">
                <a:solidFill>
                  <a:srgbClr val="0070C0"/>
                </a:solidFill>
                <a:latin typeface="Tahoma" panose="020B0604030504040204" pitchFamily="34" charset="0"/>
                <a:ea typeface="Tahoma" panose="020B0604030504040204" pitchFamily="34" charset="0"/>
                <a:cs typeface="Tahoma" panose="020B0604030504040204" pitchFamily="34" charset="0"/>
              </a:rPr>
              <a:t>chống</a:t>
            </a:r>
            <a:r>
              <a:rPr lang="en-US" sz="2800">
                <a:latin typeface="Tahoma" panose="020B0604030504040204" pitchFamily="34" charset="0"/>
                <a:ea typeface="Tahoma" panose="020B0604030504040204" pitchFamily="34" charset="0"/>
                <a:cs typeface="Tahoma" panose="020B0604030504040204" pitchFamily="34" charset="0"/>
              </a:rPr>
              <a:t> cháy</a:t>
            </a:r>
            <a:r>
              <a:rPr lang="en-US" sz="2800" smtClean="0">
                <a:latin typeface="Tahoma" panose="020B0604030504040204" pitchFamily="34" charset="0"/>
                <a:ea typeface="Tahoma" panose="020B0604030504040204" pitchFamily="34" charset="0"/>
                <a:cs typeface="Tahoma" panose="020B0604030504040204" pitchFamily="34" charset="0"/>
              </a:rPr>
              <a:t>, nổ </a:t>
            </a:r>
            <a:r>
              <a:rPr lang="en-US" sz="2800">
                <a:latin typeface="Tahoma" panose="020B0604030504040204" pitchFamily="34" charset="0"/>
                <a:ea typeface="Tahoma" panose="020B0604030504040204" pitchFamily="34" charset="0"/>
                <a:cs typeface="Tahoma" panose="020B0604030504040204" pitchFamily="34" charset="0"/>
              </a:rPr>
              <a:t>là </a:t>
            </a:r>
            <a:r>
              <a:rPr lang="en-US" sz="2800">
                <a:solidFill>
                  <a:srgbClr val="0070C0"/>
                </a:solidFill>
                <a:latin typeface="Tahoma" panose="020B0604030504040204" pitchFamily="34" charset="0"/>
                <a:ea typeface="Tahoma" panose="020B0604030504040204" pitchFamily="34" charset="0"/>
                <a:cs typeface="Tahoma" panose="020B0604030504040204" pitchFamily="34" charset="0"/>
              </a:rPr>
              <a:t>hạ thấp tốc độ cháy </a:t>
            </a:r>
            <a:r>
              <a:rPr lang="en-US" sz="2800">
                <a:latin typeface="Tahoma" panose="020B0604030504040204" pitchFamily="34" charset="0"/>
                <a:ea typeface="Tahoma" panose="020B0604030504040204" pitchFamily="34" charset="0"/>
                <a:cs typeface="Tahoma" panose="020B0604030504040204" pitchFamily="34" charset="0"/>
              </a:rPr>
              <a:t>của vật liệu đang cháy đến mức tối thiểu và </a:t>
            </a:r>
            <a:r>
              <a:rPr lang="en-US" sz="2800">
                <a:solidFill>
                  <a:srgbClr val="0070C0"/>
                </a:solidFill>
                <a:latin typeface="Tahoma" panose="020B0604030504040204" pitchFamily="34" charset="0"/>
                <a:ea typeface="Tahoma" panose="020B0604030504040204" pitchFamily="34" charset="0"/>
                <a:cs typeface="Tahoma" panose="020B0604030504040204" pitchFamily="34" charset="0"/>
              </a:rPr>
              <a:t>phân tán nhanh nhiệt lượng</a:t>
            </a:r>
            <a:r>
              <a:rPr lang="en-US" sz="2800">
                <a:latin typeface="Tahoma" panose="020B0604030504040204" pitchFamily="34" charset="0"/>
                <a:ea typeface="Tahoma" panose="020B0604030504040204" pitchFamily="34" charset="0"/>
                <a:cs typeface="Tahoma" panose="020B0604030504040204" pitchFamily="34" charset="0"/>
              </a:rPr>
              <a:t> của đám cháy ra ngoài.</a:t>
            </a:r>
          </a:p>
        </p:txBody>
      </p:sp>
      <p:grpSp>
        <p:nvGrpSpPr>
          <p:cNvPr id="16" name="Group 15"/>
          <p:cNvGrpSpPr/>
          <p:nvPr/>
        </p:nvGrpSpPr>
        <p:grpSpPr>
          <a:xfrm>
            <a:off x="6428770" y="1179549"/>
            <a:ext cx="5291092" cy="5237720"/>
            <a:chOff x="6641834" y="1072109"/>
            <a:chExt cx="5291092" cy="5237720"/>
          </a:xfrm>
        </p:grpSpPr>
        <p:pic>
          <p:nvPicPr>
            <p:cNvPr id="17414" name="Picture 6" descr="Kết quả hình ảnh cho ngọn lửa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46803" y="2958843"/>
              <a:ext cx="2234593" cy="2234593"/>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6641834" y="4188066"/>
              <a:ext cx="2112885" cy="2121763"/>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rgbClr val="FFC000"/>
                  </a:solidFill>
                  <a:latin typeface="Tahoma" panose="020B0604030504040204" pitchFamily="34" charset="0"/>
                  <a:ea typeface="Tahoma" panose="020B0604030504040204" pitchFamily="34" charset="0"/>
                  <a:cs typeface="Tahoma" panose="020B0604030504040204" pitchFamily="34" charset="0"/>
                </a:rPr>
                <a:t>CHẤT CHÁY</a:t>
              </a:r>
              <a:endParaRPr lang="en-US" sz="2400" b="1">
                <a:solidFill>
                  <a:srgbClr val="FFC000"/>
                </a:solidFill>
                <a:latin typeface="Tahoma" panose="020B0604030504040204" pitchFamily="34" charset="0"/>
                <a:ea typeface="Tahoma" panose="020B0604030504040204" pitchFamily="34" charset="0"/>
                <a:cs typeface="Tahoma" panose="020B0604030504040204" pitchFamily="34" charset="0"/>
              </a:endParaRPr>
            </a:p>
          </p:txBody>
        </p:sp>
        <p:sp>
          <p:nvSpPr>
            <p:cNvPr id="19" name="Oval 18"/>
            <p:cNvSpPr/>
            <p:nvPr/>
          </p:nvSpPr>
          <p:spPr>
            <a:xfrm>
              <a:off x="9820041" y="4188066"/>
              <a:ext cx="2112885" cy="2121763"/>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rgbClr val="00B0F0"/>
                  </a:solidFill>
                  <a:latin typeface="Tahoma" panose="020B0604030504040204" pitchFamily="34" charset="0"/>
                  <a:ea typeface="Tahoma" panose="020B0604030504040204" pitchFamily="34" charset="0"/>
                  <a:cs typeface="Tahoma" panose="020B0604030504040204" pitchFamily="34" charset="0"/>
                </a:rPr>
                <a:t>Ô XY</a:t>
              </a:r>
              <a:endParaRPr lang="en-US" sz="2400" b="1">
                <a:solidFill>
                  <a:srgbClr val="00B0F0"/>
                </a:solidFill>
                <a:latin typeface="Tahoma" panose="020B0604030504040204" pitchFamily="34" charset="0"/>
                <a:ea typeface="Tahoma" panose="020B0604030504040204" pitchFamily="34" charset="0"/>
                <a:cs typeface="Tahoma" panose="020B0604030504040204" pitchFamily="34" charset="0"/>
              </a:endParaRPr>
            </a:p>
          </p:txBody>
        </p:sp>
        <p:sp>
          <p:nvSpPr>
            <p:cNvPr id="20" name="Oval 19"/>
            <p:cNvSpPr/>
            <p:nvPr/>
          </p:nvSpPr>
          <p:spPr>
            <a:xfrm>
              <a:off x="8207656" y="1072109"/>
              <a:ext cx="2112885" cy="212176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rgbClr val="FF0000"/>
                  </a:solidFill>
                  <a:latin typeface="Tahoma" panose="020B0604030504040204" pitchFamily="34" charset="0"/>
                  <a:ea typeface="Tahoma" panose="020B0604030504040204" pitchFamily="34" charset="0"/>
                  <a:cs typeface="Tahoma" panose="020B0604030504040204" pitchFamily="34" charset="0"/>
                </a:rPr>
                <a:t>NGUỒN</a:t>
              </a:r>
            </a:p>
            <a:p>
              <a:pPr algn="ctr">
                <a:lnSpc>
                  <a:spcPct val="150000"/>
                </a:lnSpc>
              </a:pPr>
              <a:r>
                <a:rPr lang="en-US" sz="2400" b="1" smtClean="0">
                  <a:solidFill>
                    <a:srgbClr val="FF0000"/>
                  </a:solidFill>
                  <a:latin typeface="Tahoma" panose="020B0604030504040204" pitchFamily="34" charset="0"/>
                  <a:ea typeface="Tahoma" panose="020B0604030504040204" pitchFamily="34" charset="0"/>
                  <a:cs typeface="Tahoma" panose="020B0604030504040204" pitchFamily="34" charset="0"/>
                </a:rPr>
                <a:t>NHIỆT</a:t>
              </a:r>
              <a:endParaRPr lang="en-US" sz="2400" b="1">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1218734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 KHÁI NIỆM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337351" y="1447061"/>
            <a:ext cx="6161103" cy="4869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anose="05000000000000000000" pitchFamily="2" charset="2"/>
              <a:buChar char="ü"/>
            </a:pPr>
            <a:r>
              <a:rPr lang="en-US" sz="2400">
                <a:solidFill>
                  <a:schemeClr val="tx1"/>
                </a:solidFill>
                <a:latin typeface="Tahoma" panose="020B0604030504040204" pitchFamily="34" charset="0"/>
                <a:ea typeface="Tahoma" panose="020B0604030504040204" pitchFamily="34" charset="0"/>
                <a:cs typeface="Tahoma" panose="020B0604030504040204" pitchFamily="34" charset="0"/>
              </a:rPr>
              <a:t>Quá trình cháy có vai trò to lớn trong sản xuất công nghiệp, đời sống và quốc phòng. </a:t>
            </a:r>
            <a:endPar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endParaRPr lang="en-US" sz="240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rPr>
              <a:t>Nếu </a:t>
            </a:r>
            <a:r>
              <a:rPr lang="en-US" sz="2400">
                <a:solidFill>
                  <a:schemeClr val="tx1"/>
                </a:solidFill>
                <a:latin typeface="Tahoma" panose="020B0604030504040204" pitchFamily="34" charset="0"/>
                <a:ea typeface="Tahoma" panose="020B0604030504040204" pitchFamily="34" charset="0"/>
                <a:cs typeface="Tahoma" panose="020B0604030504040204" pitchFamily="34" charset="0"/>
              </a:rPr>
              <a:t>cháy nổ xẩy ra thì thiệt hại kinh </a:t>
            </a:r>
            <a:r>
              <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rPr>
              <a:t>tế, môi trường và </a:t>
            </a:r>
            <a:r>
              <a:rPr lang="en-US" sz="2400">
                <a:solidFill>
                  <a:schemeClr val="tx1"/>
                </a:solidFill>
                <a:latin typeface="Tahoma" panose="020B0604030504040204" pitchFamily="34" charset="0"/>
                <a:ea typeface="Tahoma" panose="020B0604030504040204" pitchFamily="34" charset="0"/>
                <a:cs typeface="Tahoma" panose="020B0604030504040204" pitchFamily="34" charset="0"/>
              </a:rPr>
              <a:t>con người rất nghiêm trọng. </a:t>
            </a:r>
            <a:endPar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endPar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Phòng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chống cháy nổ là vấn đề thật sự cấp bách đối với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tất cả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quốc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gia, nghành nghề, doanh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nghiệp,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gia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đình và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bản thân con người</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a:t>
            </a:r>
          </a:p>
        </p:txBody>
      </p:sp>
      <p:pic>
        <p:nvPicPr>
          <p:cNvPr id="1026" name="Picture 2" descr="Kết quả hình ảnh cho đốt lò luyện ki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592" y="1065038"/>
            <a:ext cx="4600536" cy="241472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ết quả hình ảnh cho cháy nổ"/>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91128" y="3778695"/>
            <a:ext cx="4572000" cy="304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63032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500"/>
                                        <p:tgtEl>
                                          <p:spTgt spid="1028"/>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calcmode="lin" valueType="num">
                                      <p:cBhvr additive="base">
                                        <p:cTn id="2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Pentagon 3"/>
          <p:cNvSpPr/>
          <p:nvPr/>
        </p:nvSpPr>
        <p:spPr>
          <a:xfrm>
            <a:off x="7465969" y="1243345"/>
            <a:ext cx="3723667" cy="1351156"/>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400" b="1" smtClean="0">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rPr>
              <a:t>C. CÁC PHƯƠNG TIỆN CHỮA CHÁY</a:t>
            </a:r>
            <a:endParaRPr lang="en-US" sz="2400" b="1">
              <a:solidFill>
                <a:schemeClr val="tx2">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278323" y="1247548"/>
            <a:ext cx="6646460" cy="5262979"/>
          </a:xfrm>
          <a:prstGeom prst="rect">
            <a:avLst/>
          </a:prstGeom>
        </p:spPr>
        <p:txBody>
          <a:bodyPr wrap="square">
            <a:spAutoFit/>
          </a:bodyPr>
          <a:lstStyle/>
          <a:p>
            <a:r>
              <a:rPr lang="en-US" sz="2800" b="1" err="1">
                <a:latin typeface="Tahoma" panose="020B0604030504040204" pitchFamily="34" charset="0"/>
                <a:ea typeface="Tahoma" panose="020B0604030504040204" pitchFamily="34" charset="0"/>
                <a:cs typeface="Tahoma" panose="020B0604030504040204" pitchFamily="34" charset="0"/>
              </a:rPr>
              <a:t>Các</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chất</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a:latin typeface="Tahoma" panose="020B0604030504040204" pitchFamily="34" charset="0"/>
                <a:ea typeface="Tahoma" panose="020B0604030504040204" pitchFamily="34" charset="0"/>
                <a:cs typeface="Tahoma" panose="020B0604030504040204" pitchFamily="34" charset="0"/>
              </a:rPr>
              <a:t>chữa</a:t>
            </a:r>
            <a:r>
              <a:rPr lang="en-US" sz="2800" b="1">
                <a:latin typeface="Tahoma" panose="020B0604030504040204" pitchFamily="34" charset="0"/>
                <a:ea typeface="Tahoma" panose="020B0604030504040204" pitchFamily="34" charset="0"/>
                <a:cs typeface="Tahoma" panose="020B0604030504040204" pitchFamily="34" charset="0"/>
              </a:rPr>
              <a:t> </a:t>
            </a:r>
            <a:r>
              <a:rPr lang="en-US" sz="2800" b="1" err="1" smtClean="0">
                <a:latin typeface="Tahoma" panose="020B0604030504040204" pitchFamily="34" charset="0"/>
                <a:ea typeface="Tahoma" panose="020B0604030504040204" pitchFamily="34" charset="0"/>
                <a:cs typeface="Tahoma" panose="020B0604030504040204" pitchFamily="34" charset="0"/>
              </a:rPr>
              <a:t>cháy</a:t>
            </a:r>
            <a:r>
              <a:rPr lang="en-US" sz="2800" b="1" smtClean="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là</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những</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chất</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đưa</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vào</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đám</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cháy</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nhằm</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dập</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tắt</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nó</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như</a:t>
            </a:r>
            <a:r>
              <a:rPr lang="en-US" sz="2800" smtClean="0">
                <a:latin typeface="Tahoma" panose="020B0604030504040204" pitchFamily="34" charset="0"/>
                <a:ea typeface="Tahoma" panose="020B0604030504040204" pitchFamily="34" charset="0"/>
                <a:cs typeface="Tahoma" panose="020B0604030504040204" pitchFamily="34" charset="0"/>
              </a:rPr>
              <a:t>:</a:t>
            </a:r>
            <a:endParaRPr lang="en-US" sz="2800">
              <a:latin typeface="Tahoma" panose="020B0604030504040204" pitchFamily="34" charset="0"/>
              <a:ea typeface="Tahoma" panose="020B0604030504040204" pitchFamily="34" charset="0"/>
              <a:cs typeface="Tahoma" panose="020B0604030504040204" pitchFamily="34" charset="0"/>
            </a:endParaRPr>
          </a:p>
          <a:p>
            <a:pPr marL="914400">
              <a:lnSpc>
                <a:spcPct val="150000"/>
              </a:lnSpc>
            </a:pP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Nước</a:t>
            </a:r>
            <a:r>
              <a:rPr lang="en-US" sz="2800">
                <a:latin typeface="Tahoma" panose="020B0604030504040204" pitchFamily="34" charset="0"/>
                <a:ea typeface="Tahoma" panose="020B0604030504040204" pitchFamily="34" charset="0"/>
                <a:cs typeface="Tahoma" panose="020B0604030504040204" pitchFamily="34" charset="0"/>
              </a:rPr>
              <a:t/>
            </a:r>
            <a:br>
              <a:rPr lang="en-US" sz="2800">
                <a:latin typeface="Tahoma" panose="020B0604030504040204" pitchFamily="34" charset="0"/>
                <a:ea typeface="Tahoma" panose="020B0604030504040204" pitchFamily="34" charset="0"/>
                <a:cs typeface="Tahoma" panose="020B0604030504040204" pitchFamily="34" charset="0"/>
              </a:rPr>
            </a:b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Bụi</a:t>
            </a: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Nước</a:t>
            </a:r>
            <a:r>
              <a:rPr lang="en-US" sz="2800">
                <a:latin typeface="Tahoma" panose="020B0604030504040204" pitchFamily="34" charset="0"/>
                <a:ea typeface="Tahoma" panose="020B0604030504040204" pitchFamily="34" charset="0"/>
                <a:cs typeface="Tahoma" panose="020B0604030504040204" pitchFamily="34" charset="0"/>
              </a:rPr>
              <a:t/>
            </a:r>
            <a:br>
              <a:rPr lang="en-US" sz="2800">
                <a:latin typeface="Tahoma" panose="020B0604030504040204" pitchFamily="34" charset="0"/>
                <a:ea typeface="Tahoma" panose="020B0604030504040204" pitchFamily="34" charset="0"/>
                <a:cs typeface="Tahoma" panose="020B0604030504040204" pitchFamily="34" charset="0"/>
              </a:rPr>
            </a:b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Hơi</a:t>
            </a: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Nước</a:t>
            </a:r>
            <a:r>
              <a:rPr lang="en-US" sz="2800">
                <a:latin typeface="Tahoma" panose="020B0604030504040204" pitchFamily="34" charset="0"/>
                <a:ea typeface="Tahoma" panose="020B0604030504040204" pitchFamily="34" charset="0"/>
                <a:cs typeface="Tahoma" panose="020B0604030504040204" pitchFamily="34" charset="0"/>
              </a:rPr>
              <a:t/>
            </a:r>
            <a:br>
              <a:rPr lang="en-US" sz="2800">
                <a:latin typeface="Tahoma" panose="020B0604030504040204" pitchFamily="34" charset="0"/>
                <a:ea typeface="Tahoma" panose="020B0604030504040204" pitchFamily="34" charset="0"/>
                <a:cs typeface="Tahoma" panose="020B0604030504040204" pitchFamily="34" charset="0"/>
              </a:rPr>
            </a:b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Bọt</a:t>
            </a: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Chữa</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Cháy</a:t>
            </a:r>
            <a:endParaRPr lang="en-US" sz="2800">
              <a:latin typeface="Tahoma" panose="020B0604030504040204" pitchFamily="34" charset="0"/>
              <a:ea typeface="Tahoma" panose="020B0604030504040204" pitchFamily="34" charset="0"/>
              <a:cs typeface="Tahoma" panose="020B0604030504040204" pitchFamily="34" charset="0"/>
            </a:endParaRPr>
          </a:p>
          <a:p>
            <a:pPr marL="914400">
              <a:lnSpc>
                <a:spcPct val="150000"/>
              </a:lnSpc>
            </a:pP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Bột</a:t>
            </a: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Chữa</a:t>
            </a:r>
            <a:r>
              <a:rPr lang="en-US" sz="280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Cháy</a:t>
            </a:r>
            <a:r>
              <a:rPr lang="en-US" sz="2800">
                <a:latin typeface="Tahoma" panose="020B0604030504040204" pitchFamily="34" charset="0"/>
                <a:ea typeface="Tahoma" panose="020B0604030504040204" pitchFamily="34" charset="0"/>
                <a:cs typeface="Tahoma" panose="020B0604030504040204" pitchFamily="34" charset="0"/>
              </a:rPr>
              <a:t/>
            </a:r>
            <a:br>
              <a:rPr lang="en-US" sz="2800">
                <a:latin typeface="Tahoma" panose="020B0604030504040204" pitchFamily="34" charset="0"/>
                <a:ea typeface="Tahoma" panose="020B0604030504040204" pitchFamily="34" charset="0"/>
                <a:cs typeface="Tahoma" panose="020B0604030504040204" pitchFamily="34" charset="0"/>
              </a:rPr>
            </a:b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smtClean="0">
                <a:latin typeface="Tahoma" panose="020B0604030504040204" pitchFamily="34" charset="0"/>
                <a:ea typeface="Tahoma" panose="020B0604030504040204" pitchFamily="34" charset="0"/>
                <a:cs typeface="Tahoma" panose="020B0604030504040204" pitchFamily="34" charset="0"/>
              </a:rPr>
              <a:t>Các</a:t>
            </a:r>
            <a:r>
              <a:rPr lang="en-US" sz="2800" smtClean="0">
                <a:latin typeface="Tahoma" panose="020B0604030504040204" pitchFamily="34" charset="0"/>
                <a:ea typeface="Tahoma" panose="020B0604030504040204" pitchFamily="34" charset="0"/>
                <a:cs typeface="Tahoma" panose="020B0604030504040204" pitchFamily="34" charset="0"/>
              </a:rPr>
              <a:t> </a:t>
            </a:r>
            <a:r>
              <a:rPr lang="en-US" sz="2800" err="1">
                <a:latin typeface="Tahoma" panose="020B0604030504040204" pitchFamily="34" charset="0"/>
                <a:ea typeface="Tahoma" panose="020B0604030504040204" pitchFamily="34" charset="0"/>
                <a:cs typeface="Tahoma" panose="020B0604030504040204" pitchFamily="34" charset="0"/>
              </a:rPr>
              <a:t>Chất</a:t>
            </a:r>
            <a:r>
              <a:rPr lang="en-US" sz="2800">
                <a:latin typeface="Tahoma" panose="020B0604030504040204" pitchFamily="34" charset="0"/>
                <a:ea typeface="Tahoma" panose="020B0604030504040204" pitchFamily="34" charset="0"/>
                <a:cs typeface="Tahoma" panose="020B0604030504040204" pitchFamily="34" charset="0"/>
              </a:rPr>
              <a:t> </a:t>
            </a:r>
            <a:r>
              <a:rPr lang="en-US" sz="2800" smtClean="0">
                <a:latin typeface="Tahoma" panose="020B0604030504040204" pitchFamily="34" charset="0"/>
                <a:ea typeface="Tahoma" panose="020B0604030504040204" pitchFamily="34" charset="0"/>
                <a:cs typeface="Tahoma" panose="020B0604030504040204" pitchFamily="34" charset="0"/>
              </a:rPr>
              <a:t>Halogen</a:t>
            </a: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6" name="Rectangle 5"/>
          <p:cNvSpPr/>
          <p:nvPr/>
        </p:nvSpPr>
        <p:spPr>
          <a:xfrm>
            <a:off x="6766927" y="3335795"/>
            <a:ext cx="4889453" cy="3108543"/>
          </a:xfrm>
          <a:prstGeom prst="rect">
            <a:avLst/>
          </a:prstGeom>
        </p:spPr>
        <p:txBody>
          <a:bodyPr wrap="square">
            <a:spAutoFit/>
          </a:bodyPr>
          <a:lstStyle/>
          <a:p>
            <a:pPr marL="457200" indent="-457200" algn="just">
              <a:buFont typeface="Wingdings" panose="05000000000000000000" pitchFamily="2" charset="2"/>
              <a:buChar char="Ø"/>
            </a:pPr>
            <a:r>
              <a:rPr lang="en-US" sz="2800">
                <a:latin typeface="Tahoma" panose="020B0604030504040204" pitchFamily="34" charset="0"/>
                <a:ea typeface="Tahoma" panose="020B0604030504040204" pitchFamily="34" charset="0"/>
                <a:cs typeface="Tahoma" panose="020B0604030504040204" pitchFamily="34" charset="0"/>
              </a:rPr>
              <a:t>Xe chữa cháy chuyên </a:t>
            </a:r>
            <a:r>
              <a:rPr lang="en-US" sz="2800" smtClean="0">
                <a:latin typeface="Tahoma" panose="020B0604030504040204" pitchFamily="34" charset="0"/>
                <a:ea typeface="Tahoma" panose="020B0604030504040204" pitchFamily="34" charset="0"/>
                <a:cs typeface="Tahoma" panose="020B0604030504040204" pitchFamily="34" charset="0"/>
              </a:rPr>
              <a:t>dụng</a:t>
            </a:r>
          </a:p>
          <a:p>
            <a:pPr marL="457200" indent="-457200" algn="just">
              <a:buFont typeface="Wingdings" panose="05000000000000000000" pitchFamily="2" charset="2"/>
              <a:buChar char="Ø"/>
            </a:pPr>
            <a:endParaRPr lang="en-US" sz="2800">
              <a:latin typeface="Tahoma" panose="020B0604030504040204" pitchFamily="34" charset="0"/>
              <a:ea typeface="Tahoma" panose="020B0604030504040204" pitchFamily="34" charset="0"/>
              <a:cs typeface="Tahoma" panose="020B0604030504040204" pitchFamily="34" charset="0"/>
            </a:endParaRPr>
          </a:p>
          <a:p>
            <a:pPr marL="457200" indent="-457200" algn="just">
              <a:buFont typeface="Wingdings" panose="05000000000000000000" pitchFamily="2" charset="2"/>
              <a:buChar char="Ø"/>
            </a:pPr>
            <a:r>
              <a:rPr lang="en-US" sz="2800">
                <a:latin typeface="Tahoma" panose="020B0604030504040204" pitchFamily="34" charset="0"/>
                <a:ea typeface="Tahoma" panose="020B0604030504040204" pitchFamily="34" charset="0"/>
                <a:cs typeface="Tahoma" panose="020B0604030504040204" pitchFamily="34" charset="0"/>
              </a:rPr>
              <a:t>Phương tiện báo và chữa cháy tự </a:t>
            </a:r>
            <a:r>
              <a:rPr lang="en-US" sz="2800" smtClean="0">
                <a:latin typeface="Tahoma" panose="020B0604030504040204" pitchFamily="34" charset="0"/>
                <a:ea typeface="Tahoma" panose="020B0604030504040204" pitchFamily="34" charset="0"/>
                <a:cs typeface="Tahoma" panose="020B0604030504040204" pitchFamily="34" charset="0"/>
              </a:rPr>
              <a:t>động</a:t>
            </a:r>
          </a:p>
          <a:p>
            <a:pPr marL="457200" indent="-457200" algn="just">
              <a:buFont typeface="Wingdings" panose="05000000000000000000" pitchFamily="2" charset="2"/>
              <a:buChar char="Ø"/>
            </a:pPr>
            <a:endParaRPr lang="en-US" sz="2800">
              <a:latin typeface="Tahoma" panose="020B0604030504040204" pitchFamily="34" charset="0"/>
              <a:ea typeface="Tahoma" panose="020B0604030504040204" pitchFamily="34" charset="0"/>
              <a:cs typeface="Tahoma" panose="020B0604030504040204" pitchFamily="34" charset="0"/>
            </a:endParaRPr>
          </a:p>
          <a:p>
            <a:pPr marL="457200" indent="-457200" algn="just">
              <a:buFont typeface="Wingdings" panose="05000000000000000000" pitchFamily="2" charset="2"/>
              <a:buChar char="Ø"/>
            </a:pPr>
            <a:r>
              <a:rPr lang="en-US" sz="2800">
                <a:latin typeface="Tahoma" panose="020B0604030504040204" pitchFamily="34" charset="0"/>
                <a:ea typeface="Tahoma" panose="020B0604030504040204" pitchFamily="34" charset="0"/>
                <a:cs typeface="Tahoma" panose="020B0604030504040204" pitchFamily="34" charset="0"/>
              </a:rPr>
              <a:t>Các trang bị chữa cháy tại chỗ</a:t>
            </a:r>
            <a:endParaRPr lang="en-US" sz="2800"/>
          </a:p>
        </p:txBody>
      </p:sp>
    </p:spTree>
    <p:extLst>
      <p:ext uri="{BB962C8B-B14F-4D97-AF65-F5344CB8AC3E}">
        <p14:creationId xmlns:p14="http://schemas.microsoft.com/office/powerpoint/2010/main" val="341502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 calcmode="lin" valueType="num">
                                      <p:cBhvr additive="base">
                                        <p:cTn id="13"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 calcmode="lin" valueType="num">
                                      <p:cBhvr additive="base">
                                        <p:cTn id="17"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40309" y="1715564"/>
            <a:ext cx="2589321"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10" name="Hình ảnh 5">
            <a:extLst>
              <a:ext uri="{FF2B5EF4-FFF2-40B4-BE49-F238E27FC236}">
                <a16:creationId xmlns:a16="http://schemas.microsoft.com/office/drawing/2014/main" xmlns="" id="{B00BD7AB-31D2-42B7-BFB0-EA77C307A166}"/>
              </a:ext>
            </a:extLst>
          </p:cNvPr>
          <p:cNvPicPr>
            <a:picLocks noChangeAspect="1"/>
          </p:cNvPicPr>
          <p:nvPr/>
        </p:nvPicPr>
        <p:blipFill>
          <a:blip r:embed="rId4"/>
          <a:stretch>
            <a:fillRect/>
          </a:stretch>
        </p:blipFill>
        <p:spPr>
          <a:xfrm>
            <a:off x="3311370" y="1176700"/>
            <a:ext cx="8296539" cy="4657124"/>
          </a:xfrm>
          <a:prstGeom prst="rect">
            <a:avLst/>
          </a:prstGeom>
        </p:spPr>
      </p:pic>
      <p:sp>
        <p:nvSpPr>
          <p:cNvPr id="7" name="Rectangle 6"/>
          <p:cNvSpPr/>
          <p:nvPr/>
        </p:nvSpPr>
        <p:spPr>
          <a:xfrm>
            <a:off x="5381222" y="6106756"/>
            <a:ext cx="5059398" cy="369332"/>
          </a:xfrm>
          <a:prstGeom prst="rect">
            <a:avLst/>
          </a:prstGeom>
        </p:spPr>
        <p:txBody>
          <a:bodyPr wrap="none">
            <a:spAutoFit/>
          </a:bodyPr>
          <a:lstStyle/>
          <a:p>
            <a:r>
              <a:rPr lang="en-US" b="1">
                <a:latin typeface="Tahoma" panose="020B0604030504040204" pitchFamily="34" charset="0"/>
                <a:ea typeface="Tahoma" panose="020B0604030504040204" pitchFamily="34" charset="0"/>
                <a:cs typeface="Tahoma" panose="020B0604030504040204" pitchFamily="34" charset="0"/>
              </a:rPr>
              <a:t>LẮP ĐẶT ĐẦY ĐỦ </a:t>
            </a:r>
            <a:r>
              <a:rPr lang="en-US" b="1" smtClean="0">
                <a:latin typeface="Tahoma" panose="020B0604030504040204" pitchFamily="34" charset="0"/>
                <a:ea typeface="Tahoma" panose="020B0604030504040204" pitchFamily="34" charset="0"/>
                <a:cs typeface="Tahoma" panose="020B0604030504040204" pitchFamily="34" charset="0"/>
              </a:rPr>
              <a:t>CB - APTOMAT </a:t>
            </a:r>
            <a:r>
              <a:rPr lang="en-US" b="1">
                <a:latin typeface="Tahoma" panose="020B0604030504040204" pitchFamily="34" charset="0"/>
                <a:ea typeface="Tahoma" panose="020B0604030504040204" pitchFamily="34" charset="0"/>
                <a:cs typeface="Tahoma" panose="020B0604030504040204" pitchFamily="34" charset="0"/>
              </a:rPr>
              <a:t>TỰ ĐỘNG</a:t>
            </a:r>
            <a:endParaRPr lang="vi-VN"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485600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40309" y="1715564"/>
            <a:ext cx="2615955"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5381222" y="6106756"/>
            <a:ext cx="4494820" cy="369332"/>
          </a:xfrm>
          <a:prstGeom prst="rect">
            <a:avLst/>
          </a:prstGeom>
        </p:spPr>
        <p:txBody>
          <a:bodyPr wrap="none">
            <a:spAutoFit/>
          </a:bodyPr>
          <a:lstStyle/>
          <a:p>
            <a:r>
              <a:rPr lang="en-US" b="1">
                <a:latin typeface="Tahoma" panose="020B0604030504040204" pitchFamily="34" charset="0"/>
                <a:ea typeface="Tahoma" panose="020B0604030504040204" pitchFamily="34" charset="0"/>
                <a:cs typeface="Tahoma" panose="020B0604030504040204" pitchFamily="34" charset="0"/>
              </a:rPr>
              <a:t>LẮP ĐẶT ĐẦY ĐỦ CÁC THIẾT BỊ PCCC</a:t>
            </a:r>
            <a:endParaRPr lang="en-US" b="1" dirty="0">
              <a:latin typeface="Tahoma" panose="020B0604030504040204" pitchFamily="34" charset="0"/>
              <a:ea typeface="Tahoma" panose="020B0604030504040204" pitchFamily="34" charset="0"/>
              <a:cs typeface="Tahoma" panose="020B0604030504040204" pitchFamily="34" charset="0"/>
            </a:endParaRPr>
          </a:p>
        </p:txBody>
      </p:sp>
      <p:pic>
        <p:nvPicPr>
          <p:cNvPr id="12" name="Hình ảnh 5">
            <a:extLst>
              <a:ext uri="{FF2B5EF4-FFF2-40B4-BE49-F238E27FC236}">
                <a16:creationId xmlns:a16="http://schemas.microsoft.com/office/drawing/2014/main" xmlns="" id="{0932F3E4-3307-4797-9883-8586DEEA8097}"/>
              </a:ext>
            </a:extLst>
          </p:cNvPr>
          <p:cNvPicPr>
            <a:picLocks noChangeAspect="1"/>
          </p:cNvPicPr>
          <p:nvPr/>
        </p:nvPicPr>
        <p:blipFill>
          <a:blip r:embed="rId4"/>
          <a:stretch>
            <a:fillRect/>
          </a:stretch>
        </p:blipFill>
        <p:spPr>
          <a:xfrm>
            <a:off x="3415072" y="3994782"/>
            <a:ext cx="2469024" cy="1899991"/>
          </a:xfrm>
          <a:prstGeom prst="rect">
            <a:avLst/>
          </a:prstGeom>
        </p:spPr>
      </p:pic>
      <p:pic>
        <p:nvPicPr>
          <p:cNvPr id="13" name="Hình ảnh 6">
            <a:extLst>
              <a:ext uri="{FF2B5EF4-FFF2-40B4-BE49-F238E27FC236}">
                <a16:creationId xmlns:a16="http://schemas.microsoft.com/office/drawing/2014/main" xmlns="" id="{2D0F7B5B-5418-40B2-8993-9D40598C321E}"/>
              </a:ext>
            </a:extLst>
          </p:cNvPr>
          <p:cNvPicPr>
            <a:picLocks noChangeAspect="1"/>
          </p:cNvPicPr>
          <p:nvPr/>
        </p:nvPicPr>
        <p:blipFill>
          <a:blip r:embed="rId5"/>
          <a:stretch>
            <a:fillRect/>
          </a:stretch>
        </p:blipFill>
        <p:spPr>
          <a:xfrm>
            <a:off x="3736124" y="1116617"/>
            <a:ext cx="1847930" cy="2577376"/>
          </a:xfrm>
          <a:prstGeom prst="rect">
            <a:avLst/>
          </a:prstGeom>
        </p:spPr>
      </p:pic>
      <p:pic>
        <p:nvPicPr>
          <p:cNvPr id="14" name="Hình ảnh 7">
            <a:extLst>
              <a:ext uri="{FF2B5EF4-FFF2-40B4-BE49-F238E27FC236}">
                <a16:creationId xmlns:a16="http://schemas.microsoft.com/office/drawing/2014/main" xmlns="" id="{CAFFE229-234F-4AF9-9893-78A7256F2AF7}"/>
              </a:ext>
            </a:extLst>
          </p:cNvPr>
          <p:cNvPicPr>
            <a:picLocks noChangeAspect="1"/>
          </p:cNvPicPr>
          <p:nvPr/>
        </p:nvPicPr>
        <p:blipFill>
          <a:blip r:embed="rId6"/>
          <a:stretch>
            <a:fillRect/>
          </a:stretch>
        </p:blipFill>
        <p:spPr>
          <a:xfrm>
            <a:off x="6642839" y="993133"/>
            <a:ext cx="5369928" cy="2147971"/>
          </a:xfrm>
          <a:prstGeom prst="rect">
            <a:avLst/>
          </a:prstGeom>
        </p:spPr>
      </p:pic>
      <p:pic>
        <p:nvPicPr>
          <p:cNvPr id="15" name="Hình ảnh 8">
            <a:extLst>
              <a:ext uri="{FF2B5EF4-FFF2-40B4-BE49-F238E27FC236}">
                <a16:creationId xmlns:a16="http://schemas.microsoft.com/office/drawing/2014/main" xmlns="" id="{021899D3-FB56-494A-BCD3-DEBA5DCBCF49}"/>
              </a:ext>
            </a:extLst>
          </p:cNvPr>
          <p:cNvPicPr>
            <a:picLocks noChangeAspect="1"/>
          </p:cNvPicPr>
          <p:nvPr/>
        </p:nvPicPr>
        <p:blipFill>
          <a:blip r:embed="rId7"/>
          <a:stretch>
            <a:fillRect/>
          </a:stretch>
        </p:blipFill>
        <p:spPr>
          <a:xfrm>
            <a:off x="6440700" y="3825540"/>
            <a:ext cx="2887103" cy="1921728"/>
          </a:xfrm>
          <a:prstGeom prst="rect">
            <a:avLst/>
          </a:prstGeom>
        </p:spPr>
      </p:pic>
      <p:pic>
        <p:nvPicPr>
          <p:cNvPr id="17" name="Hình ảnh 10">
            <a:extLst>
              <a:ext uri="{FF2B5EF4-FFF2-40B4-BE49-F238E27FC236}">
                <a16:creationId xmlns:a16="http://schemas.microsoft.com/office/drawing/2014/main" xmlns="" id="{E87DE1B0-50E5-4CCA-9312-5D12D1469FEB}"/>
              </a:ext>
            </a:extLst>
          </p:cNvPr>
          <p:cNvPicPr>
            <a:picLocks noChangeAspect="1"/>
          </p:cNvPicPr>
          <p:nvPr/>
        </p:nvPicPr>
        <p:blipFill>
          <a:blip r:embed="rId8"/>
          <a:stretch>
            <a:fillRect/>
          </a:stretch>
        </p:blipFill>
        <p:spPr>
          <a:xfrm>
            <a:off x="9555455" y="3552952"/>
            <a:ext cx="2636545" cy="2147972"/>
          </a:xfrm>
          <a:prstGeom prst="rect">
            <a:avLst/>
          </a:prstGeom>
        </p:spPr>
      </p:pic>
    </p:spTree>
    <p:extLst>
      <p:ext uri="{BB962C8B-B14F-4D97-AF65-F5344CB8AC3E}">
        <p14:creationId xmlns:p14="http://schemas.microsoft.com/office/powerpoint/2010/main" val="16202622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40309" y="1715564"/>
            <a:ext cx="2589321"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5097137" y="5904335"/>
            <a:ext cx="5011308" cy="369332"/>
          </a:xfrm>
          <a:prstGeom prst="rect">
            <a:avLst/>
          </a:prstGeom>
        </p:spPr>
        <p:txBody>
          <a:bodyPr wrap="none">
            <a:spAutoFit/>
          </a:bodyPr>
          <a:lstStyle/>
          <a:p>
            <a:r>
              <a:rPr lang="en-US" b="1" smtClean="0">
                <a:latin typeface="Tahoma" panose="020B0604030504040204" pitchFamily="34" charset="0"/>
                <a:ea typeface="Tahoma" panose="020B0604030504040204" pitchFamily="34" charset="0"/>
                <a:cs typeface="Tahoma" panose="020B0604030504040204" pitchFamily="34" charset="0"/>
              </a:rPr>
              <a:t>NGẮT ĐIỆN KHI RỜI KHỎI NƠI LÀM VIỆC</a:t>
            </a:r>
            <a:endParaRPr lang="vi-VN" b="1" dirty="0">
              <a:latin typeface="Tahoma" panose="020B0604030504040204" pitchFamily="34" charset="0"/>
              <a:ea typeface="Tahoma" panose="020B0604030504040204" pitchFamily="34" charset="0"/>
              <a:cs typeface="Tahoma" panose="020B0604030504040204" pitchFamily="34" charset="0"/>
            </a:endParaRPr>
          </a:p>
        </p:txBody>
      </p:sp>
      <p:pic>
        <p:nvPicPr>
          <p:cNvPr id="8" name="Hình ảnh 6">
            <a:extLst>
              <a:ext uri="{FF2B5EF4-FFF2-40B4-BE49-F238E27FC236}">
                <a16:creationId xmlns:a16="http://schemas.microsoft.com/office/drawing/2014/main" xmlns="" id="{F7C3CBC8-3441-4A3E-B3EC-571E6B8E9E89}"/>
              </a:ext>
            </a:extLst>
          </p:cNvPr>
          <p:cNvPicPr>
            <a:picLocks noChangeAspect="1"/>
          </p:cNvPicPr>
          <p:nvPr/>
        </p:nvPicPr>
        <p:blipFill>
          <a:blip r:embed="rId4"/>
          <a:stretch>
            <a:fillRect/>
          </a:stretch>
        </p:blipFill>
        <p:spPr>
          <a:xfrm>
            <a:off x="3447067" y="1421956"/>
            <a:ext cx="8062874" cy="4148857"/>
          </a:xfrm>
          <a:prstGeom prst="rect">
            <a:avLst/>
          </a:prstGeom>
        </p:spPr>
      </p:pic>
    </p:spTree>
    <p:extLst>
      <p:ext uri="{BB962C8B-B14F-4D97-AF65-F5344CB8AC3E}">
        <p14:creationId xmlns:p14="http://schemas.microsoft.com/office/powerpoint/2010/main" val="401335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40309" y="1715564"/>
            <a:ext cx="2589321"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3596448" y="6223932"/>
            <a:ext cx="8286243" cy="369332"/>
          </a:xfrm>
          <a:prstGeom prst="rect">
            <a:avLst/>
          </a:prstGeom>
        </p:spPr>
        <p:txBody>
          <a:bodyPr wrap="none">
            <a:spAutoFit/>
          </a:bodyPr>
          <a:lstStyle/>
          <a:p>
            <a:r>
              <a:rPr lang="en-US" b="1" smtClean="0">
                <a:latin typeface="Tahoma" panose="020B0604030504040204" pitchFamily="34" charset="0"/>
                <a:ea typeface="Tahoma" panose="020B0604030504040204" pitchFamily="34" charset="0"/>
                <a:cs typeface="Tahoma" panose="020B0604030504040204" pitchFamily="34" charset="0"/>
              </a:rPr>
              <a:t>KHÔNG ĐỂ CÁC VẬT LỆU DỄ CHÁY Ở KHU VỰC DỄ  XẢY RA HỎA HOẠN </a:t>
            </a:r>
            <a:endParaRPr lang="vi-VN" b="1" dirty="0">
              <a:latin typeface="Tahoma" panose="020B0604030504040204" pitchFamily="34" charset="0"/>
              <a:ea typeface="Tahoma" panose="020B0604030504040204" pitchFamily="34" charset="0"/>
              <a:cs typeface="Tahoma" panose="020B0604030504040204" pitchFamily="34" charset="0"/>
            </a:endParaRPr>
          </a:p>
        </p:txBody>
      </p:sp>
      <p:pic>
        <p:nvPicPr>
          <p:cNvPr id="10" name="Hình ảnh 7">
            <a:extLst>
              <a:ext uri="{FF2B5EF4-FFF2-40B4-BE49-F238E27FC236}">
                <a16:creationId xmlns:a16="http://schemas.microsoft.com/office/drawing/2014/main" xmlns="" id="{1A8CD800-2866-43B1-A58F-3DDE42FDC778}"/>
              </a:ext>
            </a:extLst>
          </p:cNvPr>
          <p:cNvPicPr>
            <a:picLocks noChangeAspect="1"/>
          </p:cNvPicPr>
          <p:nvPr/>
        </p:nvPicPr>
        <p:blipFill>
          <a:blip r:embed="rId4"/>
          <a:stretch>
            <a:fillRect/>
          </a:stretch>
        </p:blipFill>
        <p:spPr>
          <a:xfrm>
            <a:off x="3596448" y="1047583"/>
            <a:ext cx="7811358" cy="4780981"/>
          </a:xfrm>
          <a:prstGeom prst="rect">
            <a:avLst/>
          </a:prstGeom>
        </p:spPr>
      </p:pic>
    </p:spTree>
    <p:extLst>
      <p:ext uri="{BB962C8B-B14F-4D97-AF65-F5344CB8AC3E}">
        <p14:creationId xmlns:p14="http://schemas.microsoft.com/office/powerpoint/2010/main" val="12500985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58064" y="1706686"/>
            <a:ext cx="2589321"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4324417" y="6277198"/>
            <a:ext cx="5745484" cy="369332"/>
          </a:xfrm>
          <a:prstGeom prst="rect">
            <a:avLst/>
          </a:prstGeom>
        </p:spPr>
        <p:txBody>
          <a:bodyPr wrap="none">
            <a:spAutoFit/>
          </a:bodyPr>
          <a:lstStyle/>
          <a:p>
            <a:r>
              <a:rPr lang="en-US" b="1" smtClean="0">
                <a:latin typeface="Tahoma" panose="020B0604030504040204" pitchFamily="34" charset="0"/>
                <a:ea typeface="Tahoma" panose="020B0604030504040204" pitchFamily="34" charset="0"/>
                <a:cs typeface="Tahoma" panose="020B0604030504040204" pitchFamily="34" charset="0"/>
              </a:rPr>
              <a:t>KHÔNG GẮNG NHIỀU THIẾT BỊ VÀO MỘT Ổ CẮM</a:t>
            </a:r>
            <a:endParaRPr lang="vi-VN" b="1" dirty="0">
              <a:latin typeface="Tahoma" panose="020B0604030504040204" pitchFamily="34" charset="0"/>
              <a:ea typeface="Tahoma" panose="020B0604030504040204" pitchFamily="34" charset="0"/>
              <a:cs typeface="Tahoma" panose="020B0604030504040204" pitchFamily="34" charset="0"/>
            </a:endParaRPr>
          </a:p>
        </p:txBody>
      </p:sp>
      <p:pic>
        <p:nvPicPr>
          <p:cNvPr id="8" name="Hình ảnh 6">
            <a:extLst>
              <a:ext uri="{FF2B5EF4-FFF2-40B4-BE49-F238E27FC236}">
                <a16:creationId xmlns:a16="http://schemas.microsoft.com/office/drawing/2014/main" xmlns="" id="{7416D422-D9AD-4E06-B00C-C2C54B746045}"/>
              </a:ext>
            </a:extLst>
          </p:cNvPr>
          <p:cNvPicPr>
            <a:picLocks noChangeAspect="1"/>
          </p:cNvPicPr>
          <p:nvPr/>
        </p:nvPicPr>
        <p:blipFill>
          <a:blip r:embed="rId4"/>
          <a:stretch>
            <a:fillRect/>
          </a:stretch>
        </p:blipFill>
        <p:spPr>
          <a:xfrm>
            <a:off x="4047158" y="1155095"/>
            <a:ext cx="6472881" cy="4939177"/>
          </a:xfrm>
          <a:prstGeom prst="rect">
            <a:avLst/>
          </a:prstGeom>
        </p:spPr>
      </p:pic>
    </p:spTree>
    <p:extLst>
      <p:ext uri="{BB962C8B-B14F-4D97-AF65-F5344CB8AC3E}">
        <p14:creationId xmlns:p14="http://schemas.microsoft.com/office/powerpoint/2010/main" val="31182708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58064" y="1706686"/>
            <a:ext cx="2589321"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4706157" y="5992569"/>
            <a:ext cx="5838458" cy="369332"/>
          </a:xfrm>
          <a:prstGeom prst="rect">
            <a:avLst/>
          </a:prstGeom>
        </p:spPr>
        <p:txBody>
          <a:bodyPr wrap="none">
            <a:spAutoFit/>
          </a:bodyPr>
          <a:lstStyle/>
          <a:p>
            <a:r>
              <a:rPr lang="en-US" b="1" smtClean="0">
                <a:latin typeface="Tahoma" panose="020B0604030504040204" pitchFamily="34" charset="0"/>
                <a:ea typeface="Tahoma" panose="020B0604030504040204" pitchFamily="34" charset="0"/>
                <a:cs typeface="Tahoma" panose="020B0604030504040204" pitchFamily="34" charset="0"/>
              </a:rPr>
              <a:t>ĐẶT THIẾT BỊ CHỮA CHÁY Ở NƠI DỄ NHÌN THẤY</a:t>
            </a:r>
            <a:endParaRPr lang="vi-VN" b="1" dirty="0">
              <a:latin typeface="Tahoma" panose="020B0604030504040204" pitchFamily="34" charset="0"/>
              <a:ea typeface="Tahoma" panose="020B0604030504040204" pitchFamily="34" charset="0"/>
              <a:cs typeface="Tahoma" panose="020B0604030504040204" pitchFamily="34" charset="0"/>
            </a:endParaRPr>
          </a:p>
        </p:txBody>
      </p:sp>
      <p:pic>
        <p:nvPicPr>
          <p:cNvPr id="10" name="Hình ảnh 6">
            <a:extLst>
              <a:ext uri="{FF2B5EF4-FFF2-40B4-BE49-F238E27FC236}">
                <a16:creationId xmlns:a16="http://schemas.microsoft.com/office/drawing/2014/main" xmlns="" id="{2750CDDB-3541-4129-ADA7-D1CBC5607DE7}"/>
              </a:ext>
            </a:extLst>
          </p:cNvPr>
          <p:cNvPicPr>
            <a:picLocks noChangeAspect="1"/>
          </p:cNvPicPr>
          <p:nvPr/>
        </p:nvPicPr>
        <p:blipFill>
          <a:blip r:embed="rId4"/>
          <a:stretch>
            <a:fillRect/>
          </a:stretch>
        </p:blipFill>
        <p:spPr>
          <a:xfrm>
            <a:off x="3097302" y="1398240"/>
            <a:ext cx="4099857" cy="4099857"/>
          </a:xfrm>
          <a:prstGeom prst="rect">
            <a:avLst/>
          </a:prstGeom>
        </p:spPr>
      </p:pic>
      <p:pic>
        <p:nvPicPr>
          <p:cNvPr id="11" name="Hình ảnh 7">
            <a:extLst>
              <a:ext uri="{FF2B5EF4-FFF2-40B4-BE49-F238E27FC236}">
                <a16:creationId xmlns:a16="http://schemas.microsoft.com/office/drawing/2014/main" xmlns="" id="{B2F7E0CB-2B71-4308-A934-4CE31EAE52C8}"/>
              </a:ext>
            </a:extLst>
          </p:cNvPr>
          <p:cNvPicPr>
            <a:picLocks noChangeAspect="1"/>
          </p:cNvPicPr>
          <p:nvPr/>
        </p:nvPicPr>
        <p:blipFill>
          <a:blip r:embed="rId5"/>
          <a:stretch>
            <a:fillRect/>
          </a:stretch>
        </p:blipFill>
        <p:spPr>
          <a:xfrm>
            <a:off x="7711513" y="1518081"/>
            <a:ext cx="4142962" cy="3860176"/>
          </a:xfrm>
          <a:prstGeom prst="rect">
            <a:avLst/>
          </a:prstGeom>
        </p:spPr>
      </p:pic>
    </p:spTree>
    <p:extLst>
      <p:ext uri="{BB962C8B-B14F-4D97-AF65-F5344CB8AC3E}">
        <p14:creationId xmlns:p14="http://schemas.microsoft.com/office/powerpoint/2010/main" val="211226443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Rectangle 2"/>
          <p:cNvSpPr/>
          <p:nvPr/>
        </p:nvSpPr>
        <p:spPr>
          <a:xfrm>
            <a:off x="358064" y="1706686"/>
            <a:ext cx="2589321" cy="3970318"/>
          </a:xfrm>
          <a:prstGeom prst="rect">
            <a:avLst/>
          </a:prstGeom>
        </p:spPr>
        <p:txBody>
          <a:bodyPr wrap="square">
            <a:spAutoFit/>
          </a:bodyPr>
          <a:lstStyle/>
          <a:p>
            <a:pPr algn="ctr">
              <a:lnSpc>
                <a:spcPct val="150000"/>
              </a:lnSpc>
            </a:pP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MỘT SỐ PHƯƠNG PHÁP</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PHÒNG CHỐNG CHÁY NỔ TẠI NƠI LÀM VIỆC CÔNG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X</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ƯỞNG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VÀ NHÀ Ở</a:t>
            </a:r>
            <a:endParaRPr lang="en-US" sz="2400"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6"/>
          <p:cNvSpPr/>
          <p:nvPr/>
        </p:nvSpPr>
        <p:spPr>
          <a:xfrm>
            <a:off x="4337483" y="6250092"/>
            <a:ext cx="6750566" cy="369332"/>
          </a:xfrm>
          <a:prstGeom prst="rect">
            <a:avLst/>
          </a:prstGeom>
        </p:spPr>
        <p:txBody>
          <a:bodyPr wrap="none">
            <a:spAutoFit/>
          </a:bodyPr>
          <a:lstStyle/>
          <a:p>
            <a:r>
              <a:rPr lang="en-US" b="1" smtClean="0">
                <a:latin typeface="Tahoma" panose="020B0604030504040204" pitchFamily="34" charset="0"/>
                <a:ea typeface="Tahoma" panose="020B0604030504040204" pitchFamily="34" charset="0"/>
                <a:cs typeface="Tahoma" panose="020B0604030504040204" pitchFamily="34" charset="0"/>
              </a:rPr>
              <a:t>ĐƯA RA QUY TRÌNH PHÒNG CHÁY CHỮA CHÁY PHÙ HỢP</a:t>
            </a:r>
            <a:endParaRPr lang="vi-VN" b="1" dirty="0">
              <a:latin typeface="Tahoma" panose="020B0604030504040204" pitchFamily="34" charset="0"/>
              <a:ea typeface="Tahoma" panose="020B0604030504040204" pitchFamily="34" charset="0"/>
              <a:cs typeface="Tahoma" panose="020B0604030504040204" pitchFamily="34"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2493" y="1009094"/>
            <a:ext cx="8478175" cy="5135672"/>
          </a:xfrm>
          <a:prstGeom prst="rect">
            <a:avLst/>
          </a:prstGeom>
        </p:spPr>
      </p:pic>
    </p:spTree>
    <p:extLst>
      <p:ext uri="{BB962C8B-B14F-4D97-AF65-F5344CB8AC3E}">
        <p14:creationId xmlns:p14="http://schemas.microsoft.com/office/powerpoint/2010/main" val="33875494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5.2.2 NHỮNG BIỆN PHÁP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7" name="Rectangle 6"/>
          <p:cNvSpPr/>
          <p:nvPr/>
        </p:nvSpPr>
        <p:spPr>
          <a:xfrm>
            <a:off x="369163" y="2686551"/>
            <a:ext cx="1903520" cy="2308324"/>
          </a:xfrm>
          <a:prstGeom prst="rect">
            <a:avLst/>
          </a:prstGeom>
        </p:spPr>
        <p:txBody>
          <a:bodyPr wrap="square">
            <a:spAutoFit/>
          </a:bodyPr>
          <a:lstStyle/>
          <a:p>
            <a:pPr algn="ctr">
              <a:lnSpc>
                <a:spcPct val="150000"/>
              </a:lnSpc>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XỬ LÝ KỊP THỜI KHI CỚ SỰ CỐ CHÁY NỔ</a:t>
            </a:r>
            <a:endParaRPr lang="vi-VN" sz="2400" b="1" dirty="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4422" y="1360313"/>
            <a:ext cx="8938569" cy="4960800"/>
          </a:xfrm>
          <a:prstGeom prst="rect">
            <a:avLst/>
          </a:prstGeom>
        </p:spPr>
      </p:pic>
    </p:spTree>
    <p:extLst>
      <p:ext uri="{BB962C8B-B14F-4D97-AF65-F5344CB8AC3E}">
        <p14:creationId xmlns:p14="http://schemas.microsoft.com/office/powerpoint/2010/main" val="33747515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CHƯƠNG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 : KỸ THUẬT PHÒNG CHỐNG CHÁY NỔ</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7" name="Rectangle 6"/>
          <p:cNvSpPr/>
          <p:nvPr/>
        </p:nvSpPr>
        <p:spPr>
          <a:xfrm>
            <a:off x="7112824" y="2670610"/>
            <a:ext cx="4605700" cy="2677656"/>
          </a:xfrm>
          <a:prstGeom prst="rect">
            <a:avLst/>
          </a:prstGeom>
          <a:solidFill>
            <a:srgbClr val="92D050"/>
          </a:solidFill>
        </p:spPr>
        <p:txBody>
          <a:bodyPr wrap="square">
            <a:spAutoFit/>
          </a:bodyPr>
          <a:lstStyle/>
          <a:p>
            <a:pPr algn="ctr"/>
            <a:r>
              <a:rPr lang="da-DK" sz="2800" b="1" smtClean="0">
                <a:solidFill>
                  <a:srgbClr val="000000"/>
                </a:solidFill>
                <a:latin typeface="Tahoma" panose="020B0604030504040204" pitchFamily="34" charset="0"/>
                <a:ea typeface="Tahoma" panose="020B0604030504040204" pitchFamily="34" charset="0"/>
                <a:cs typeface="Tahoma" panose="020B0604030504040204" pitchFamily="34" charset="0"/>
              </a:rPr>
              <a:t>CHUẨN BỊ BÀI MỚI</a:t>
            </a:r>
          </a:p>
          <a:p>
            <a:pPr algn="ctr"/>
            <a:endParaRPr lang="da-DK" sz="2800" i="1">
              <a:solidFill>
                <a:srgbClr val="000000"/>
              </a:solidFill>
              <a:latin typeface="Tahoma" panose="020B0604030504040204" pitchFamily="34" charset="0"/>
              <a:ea typeface="Tahoma" panose="020B0604030504040204" pitchFamily="34" charset="0"/>
              <a:cs typeface="Tahoma" panose="020B0604030504040204" pitchFamily="34" charset="0"/>
            </a:endParaRPr>
          </a:p>
          <a:p>
            <a:pPr algn="ctr"/>
            <a:r>
              <a:rPr lang="da-DK" sz="2800" i="1" smtClean="0">
                <a:solidFill>
                  <a:srgbClr val="000000"/>
                </a:solidFill>
                <a:latin typeface="Tahoma" panose="020B0604030504040204" pitchFamily="34" charset="0"/>
                <a:ea typeface="Tahoma" panose="020B0604030504040204" pitchFamily="34" charset="0"/>
                <a:cs typeface="Tahoma" panose="020B0604030504040204" pitchFamily="34" charset="0"/>
              </a:rPr>
              <a:t>HOẠT ĐỘNG CÔNG TÁC BẢO HỘ LAO ĐỘNG TRONG DOANH NGHIỆP</a:t>
            </a:r>
            <a:endParaRPr lang="da-DK" sz="2800" b="1">
              <a:solidFill>
                <a:srgbClr val="000000"/>
              </a:solidFill>
              <a:latin typeface="Tahoma" panose="020B0604030504040204" pitchFamily="34" charset="0"/>
              <a:ea typeface="Tahoma" panose="020B0604030504040204" pitchFamily="34" charset="0"/>
              <a:cs typeface="Tahoma" panose="020B0604030504040204" pitchFamily="34" charset="0"/>
            </a:endParaRPr>
          </a:p>
          <a:p>
            <a:pPr algn="ctr"/>
            <a:endParaRPr lang="da-DK" sz="2800" i="1" smtClean="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p:cNvSpPr/>
          <p:nvPr/>
        </p:nvSpPr>
        <p:spPr>
          <a:xfrm>
            <a:off x="753453" y="1701966"/>
            <a:ext cx="5275963" cy="4832092"/>
          </a:xfrm>
          <a:prstGeom prst="rect">
            <a:avLst/>
          </a:prstGeom>
          <a:solidFill>
            <a:schemeClr val="accent4">
              <a:lumMod val="20000"/>
              <a:lumOff val="80000"/>
            </a:schemeClr>
          </a:solidFill>
        </p:spPr>
        <p:txBody>
          <a:bodyPr wrap="square">
            <a:spAutoFit/>
          </a:bodyPr>
          <a:lstStyle/>
          <a:p>
            <a:pPr algn="ctr"/>
            <a:r>
              <a:rPr lang="da-DK" sz="2800" b="1" smtClean="0">
                <a:solidFill>
                  <a:srgbClr val="000000"/>
                </a:solidFill>
                <a:latin typeface="Tahoma" panose="020B0604030504040204" pitchFamily="34" charset="0"/>
                <a:ea typeface="Tahoma" panose="020B0604030504040204" pitchFamily="34" charset="0"/>
                <a:cs typeface="Tahoma" panose="020B0604030504040204" pitchFamily="34" charset="0"/>
              </a:rPr>
              <a:t>NỘI DUNG ÔN TẬP</a:t>
            </a:r>
          </a:p>
          <a:p>
            <a:pPr algn="just"/>
            <a:endParaRPr lang="da-DK" sz="2800" b="1"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Câu 1. Trình bày định nghĩa quá trình cháy?</a:t>
            </a:r>
          </a:p>
          <a:p>
            <a:endParaRPr lang="en-US" sz="2800">
              <a:latin typeface="Tahoma" panose="020B0604030504040204" pitchFamily="34" charset="0"/>
              <a:ea typeface="Tahoma" panose="020B0604030504040204" pitchFamily="34" charset="0"/>
              <a:cs typeface="Tahoma" panose="020B0604030504040204" pitchFamily="34" charset="0"/>
            </a:endParaRPr>
          </a:p>
          <a:p>
            <a:r>
              <a:rPr lang="en-US" sz="2800" smtClean="0">
                <a:latin typeface="Tahoma" panose="020B0604030504040204" pitchFamily="34" charset="0"/>
                <a:ea typeface="Tahoma" panose="020B0604030504040204" pitchFamily="34" charset="0"/>
                <a:cs typeface="Tahoma" panose="020B0604030504040204" pitchFamily="34" charset="0"/>
              </a:rPr>
              <a:t>Câu 2. Trình bày điều khiện hình thành sự cháy?</a:t>
            </a:r>
          </a:p>
          <a:p>
            <a:endParaRPr lang="en-US" sz="2800">
              <a:latin typeface="Tahoma" panose="020B0604030504040204" pitchFamily="34" charset="0"/>
              <a:ea typeface="Tahoma" panose="020B0604030504040204" pitchFamily="34" charset="0"/>
              <a:cs typeface="Tahoma" panose="020B0604030504040204" pitchFamily="34" charset="0"/>
            </a:endParaRPr>
          </a:p>
          <a:p>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Câu 2. Cho biết tiêu lệnh PCCC tại Việt Nam?</a:t>
            </a:r>
          </a:p>
          <a:p>
            <a:endParaRPr lang="en-US" sz="2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9479315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CFADB13F-59D7-4363-9C0F-18B714BB61F4}"/>
              </a:ext>
            </a:extLst>
          </p:cNvPr>
          <p:cNvGrpSpPr/>
          <p:nvPr/>
        </p:nvGrpSpPr>
        <p:grpSpPr>
          <a:xfrm>
            <a:off x="747546" y="0"/>
            <a:ext cx="3655440" cy="3193574"/>
            <a:chOff x="7838754" y="1216660"/>
            <a:chExt cx="4264394" cy="4313485"/>
          </a:xfrm>
        </p:grpSpPr>
        <p:grpSp>
          <p:nvGrpSpPr>
            <p:cNvPr id="3" name="Group 2">
              <a:extLst>
                <a:ext uri="{FF2B5EF4-FFF2-40B4-BE49-F238E27FC236}">
                  <a16:creationId xmlns="" xmlns:a16="http://schemas.microsoft.com/office/drawing/2014/main" id="{5B8FEA1A-A3FA-4AF9-B631-FEBECF4F0A89}"/>
                </a:ext>
              </a:extLst>
            </p:cNvPr>
            <p:cNvGrpSpPr/>
            <p:nvPr/>
          </p:nvGrpSpPr>
          <p:grpSpPr>
            <a:xfrm>
              <a:off x="7838754" y="1216660"/>
              <a:ext cx="4264394" cy="4313485"/>
              <a:chOff x="369152" y="1617134"/>
              <a:chExt cx="3546035" cy="3586857"/>
            </a:xfrm>
            <a:solidFill>
              <a:schemeClr val="accent5"/>
            </a:solidFill>
          </p:grpSpPr>
          <p:grpSp>
            <p:nvGrpSpPr>
              <p:cNvPr id="7" name="Group 6">
                <a:extLst>
                  <a:ext uri="{FF2B5EF4-FFF2-40B4-BE49-F238E27FC236}">
                    <a16:creationId xmlns="" xmlns:a16="http://schemas.microsoft.com/office/drawing/2014/main" id="{898DCAE9-774D-4B5E-869D-6D1E32C65A57}"/>
                  </a:ext>
                </a:extLst>
              </p:cNvPr>
              <p:cNvGrpSpPr/>
              <p:nvPr/>
            </p:nvGrpSpPr>
            <p:grpSpPr>
              <a:xfrm>
                <a:off x="926950" y="1617134"/>
                <a:ext cx="2049224" cy="852218"/>
                <a:chOff x="926950" y="1617134"/>
                <a:chExt cx="2049224" cy="852218"/>
              </a:xfrm>
              <a:grpFill/>
            </p:grpSpPr>
            <p:sp>
              <p:nvSpPr>
                <p:cNvPr id="27" name="Rectangle 14">
                  <a:extLst>
                    <a:ext uri="{FF2B5EF4-FFF2-40B4-BE49-F238E27FC236}">
                      <a16:creationId xmlns="" xmlns:a16="http://schemas.microsoft.com/office/drawing/2014/main" id="{F2EB320C-CF42-4333-B135-EDA85E4892E4}"/>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8" name="Right Triangle 13">
                  <a:extLst>
                    <a:ext uri="{FF2B5EF4-FFF2-40B4-BE49-F238E27FC236}">
                      <a16:creationId xmlns="" xmlns:a16="http://schemas.microsoft.com/office/drawing/2014/main" id="{9D845A9B-BB0D-400B-ACFE-45D19ECBF5AD}"/>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9" name="Rectangle 24">
                  <a:extLst>
                    <a:ext uri="{FF2B5EF4-FFF2-40B4-BE49-F238E27FC236}">
                      <a16:creationId xmlns="" xmlns:a16="http://schemas.microsoft.com/office/drawing/2014/main" id="{733416E2-2F62-4CB2-829A-4A1FD5574BE8}"/>
                    </a:ext>
                  </a:extLst>
                </p:cNvPr>
                <p:cNvSpPr>
                  <a:spLocks noChangeAspect="1"/>
                </p:cNvSpPr>
                <p:nvPr/>
              </p:nvSpPr>
              <p:spPr>
                <a:xfrm rot="20700000">
                  <a:off x="2300573" y="1797574"/>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30" name="Rectangle 41">
                  <a:extLst>
                    <a:ext uri="{FF2B5EF4-FFF2-40B4-BE49-F238E27FC236}">
                      <a16:creationId xmlns="" xmlns:a16="http://schemas.microsoft.com/office/drawing/2014/main" id="{181CCB4D-B9DA-4B17-BC37-A4A46F442DE3}"/>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31" name="Isosceles Triangle 3">
                  <a:extLst>
                    <a:ext uri="{FF2B5EF4-FFF2-40B4-BE49-F238E27FC236}">
                      <a16:creationId xmlns="" xmlns:a16="http://schemas.microsoft.com/office/drawing/2014/main" id="{68E1A488-60A7-41E5-AD60-29C32B47D74D}"/>
                    </a:ext>
                  </a:extLst>
                </p:cNvPr>
                <p:cNvSpPr>
                  <a:spLocks noChangeAspect="1"/>
                </p:cNvSpPr>
                <p:nvPr/>
              </p:nvSpPr>
              <p:spPr>
                <a:xfrm rot="2229245">
                  <a:off x="2616513" y="2030577"/>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8" name="Group 7">
                <a:extLst>
                  <a:ext uri="{FF2B5EF4-FFF2-40B4-BE49-F238E27FC236}">
                    <a16:creationId xmlns="" xmlns:a16="http://schemas.microsoft.com/office/drawing/2014/main" id="{1B7B32CB-FE27-435D-9F2D-A28AE6ABE880}"/>
                  </a:ext>
                </a:extLst>
              </p:cNvPr>
              <p:cNvGrpSpPr/>
              <p:nvPr/>
            </p:nvGrpSpPr>
            <p:grpSpPr>
              <a:xfrm rot="4990866">
                <a:off x="2464466" y="2788531"/>
                <a:ext cx="2049224" cy="852218"/>
                <a:chOff x="926950" y="1617134"/>
                <a:chExt cx="2049224" cy="852218"/>
              </a:xfrm>
              <a:grpFill/>
            </p:grpSpPr>
            <p:sp>
              <p:nvSpPr>
                <p:cNvPr id="22" name="Rectangle 14">
                  <a:extLst>
                    <a:ext uri="{FF2B5EF4-FFF2-40B4-BE49-F238E27FC236}">
                      <a16:creationId xmlns="" xmlns:a16="http://schemas.microsoft.com/office/drawing/2014/main" id="{163F8D5B-7659-460A-8DF4-668805AC9CA7}"/>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3" name="Right Triangle 13">
                  <a:extLst>
                    <a:ext uri="{FF2B5EF4-FFF2-40B4-BE49-F238E27FC236}">
                      <a16:creationId xmlns="" xmlns:a16="http://schemas.microsoft.com/office/drawing/2014/main" id="{2D59761E-09D6-40EB-8DEA-0236C08C217D}"/>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4" name="Rectangle 24">
                  <a:extLst>
                    <a:ext uri="{FF2B5EF4-FFF2-40B4-BE49-F238E27FC236}">
                      <a16:creationId xmlns="" xmlns:a16="http://schemas.microsoft.com/office/drawing/2014/main" id="{5FE8C377-13B3-4BB7-9C5A-8B94E48FE1A1}"/>
                    </a:ext>
                  </a:extLst>
                </p:cNvPr>
                <p:cNvSpPr>
                  <a:spLocks noChangeAspect="1"/>
                </p:cNvSpPr>
                <p:nvPr/>
              </p:nvSpPr>
              <p:spPr>
                <a:xfrm rot="20700000">
                  <a:off x="2300573" y="1797574"/>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5" name="Rectangle 41">
                  <a:extLst>
                    <a:ext uri="{FF2B5EF4-FFF2-40B4-BE49-F238E27FC236}">
                      <a16:creationId xmlns="" xmlns:a16="http://schemas.microsoft.com/office/drawing/2014/main" id="{92688AD7-E64C-45CF-BF55-2B00BB0D0FF6}"/>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6" name="Isosceles Triangle 3">
                  <a:extLst>
                    <a:ext uri="{FF2B5EF4-FFF2-40B4-BE49-F238E27FC236}">
                      <a16:creationId xmlns="" xmlns:a16="http://schemas.microsoft.com/office/drawing/2014/main" id="{DC0E17C4-A3AD-4D85-94AE-7092F0A19F16}"/>
                    </a:ext>
                  </a:extLst>
                </p:cNvPr>
                <p:cNvSpPr>
                  <a:spLocks noChangeAspect="1"/>
                </p:cNvSpPr>
                <p:nvPr/>
              </p:nvSpPr>
              <p:spPr>
                <a:xfrm rot="2229245">
                  <a:off x="2616513" y="2030577"/>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9" name="Group 8">
                <a:extLst>
                  <a:ext uri="{FF2B5EF4-FFF2-40B4-BE49-F238E27FC236}">
                    <a16:creationId xmlns="" xmlns:a16="http://schemas.microsoft.com/office/drawing/2014/main" id="{6C3EF786-E479-4C64-8FDA-20C0581E16D6}"/>
                  </a:ext>
                </a:extLst>
              </p:cNvPr>
              <p:cNvGrpSpPr/>
              <p:nvPr/>
            </p:nvGrpSpPr>
            <p:grpSpPr>
              <a:xfrm rot="10066674">
                <a:off x="1444650" y="4351773"/>
                <a:ext cx="2063339" cy="852218"/>
                <a:chOff x="926950" y="1617134"/>
                <a:chExt cx="2063339" cy="852218"/>
              </a:xfrm>
              <a:grpFill/>
            </p:grpSpPr>
            <p:sp>
              <p:nvSpPr>
                <p:cNvPr id="17" name="Rectangle 14">
                  <a:extLst>
                    <a:ext uri="{FF2B5EF4-FFF2-40B4-BE49-F238E27FC236}">
                      <a16:creationId xmlns="" xmlns:a16="http://schemas.microsoft.com/office/drawing/2014/main" id="{D1A98EC4-AC55-4F77-B1E2-E32639243E35}"/>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8" name="Right Triangle 13">
                  <a:extLst>
                    <a:ext uri="{FF2B5EF4-FFF2-40B4-BE49-F238E27FC236}">
                      <a16:creationId xmlns="" xmlns:a16="http://schemas.microsoft.com/office/drawing/2014/main" id="{7FC3B0A7-386C-493E-B664-E59A1846D1CB}"/>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9" name="Rectangle 24">
                  <a:extLst>
                    <a:ext uri="{FF2B5EF4-FFF2-40B4-BE49-F238E27FC236}">
                      <a16:creationId xmlns="" xmlns:a16="http://schemas.microsoft.com/office/drawing/2014/main" id="{7189F5B8-27AB-4549-999F-2339C18142A5}"/>
                    </a:ext>
                  </a:extLst>
                </p:cNvPr>
                <p:cNvSpPr>
                  <a:spLocks noChangeAspect="1"/>
                </p:cNvSpPr>
                <p:nvPr/>
              </p:nvSpPr>
              <p:spPr>
                <a:xfrm rot="20700000">
                  <a:off x="2307865" y="1808900"/>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0" name="Rectangle 41">
                  <a:extLst>
                    <a:ext uri="{FF2B5EF4-FFF2-40B4-BE49-F238E27FC236}">
                      <a16:creationId xmlns="" xmlns:a16="http://schemas.microsoft.com/office/drawing/2014/main" id="{A1380DFD-02A1-4A0A-9F3C-7650A09DD95A}"/>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1" name="Isosceles Triangle 3">
                  <a:extLst>
                    <a:ext uri="{FF2B5EF4-FFF2-40B4-BE49-F238E27FC236}">
                      <a16:creationId xmlns="" xmlns:a16="http://schemas.microsoft.com/office/drawing/2014/main" id="{B69A70F3-F976-45B9-8DBC-6C4FAE407F57}"/>
                    </a:ext>
                  </a:extLst>
                </p:cNvPr>
                <p:cNvSpPr>
                  <a:spLocks noChangeAspect="1"/>
                </p:cNvSpPr>
                <p:nvPr/>
              </p:nvSpPr>
              <p:spPr>
                <a:xfrm rot="2229245">
                  <a:off x="2630628" y="1965414"/>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10" name="Group 9">
                <a:extLst>
                  <a:ext uri="{FF2B5EF4-FFF2-40B4-BE49-F238E27FC236}">
                    <a16:creationId xmlns="" xmlns:a16="http://schemas.microsoft.com/office/drawing/2014/main" id="{CF63CEF5-07E9-4BD9-95F0-FE5A194CEC76}"/>
                  </a:ext>
                </a:extLst>
              </p:cNvPr>
              <p:cNvGrpSpPr/>
              <p:nvPr/>
            </p:nvGrpSpPr>
            <p:grpSpPr>
              <a:xfrm rot="15054074">
                <a:off x="-267551" y="3562253"/>
                <a:ext cx="2125623" cy="852218"/>
                <a:chOff x="926950" y="1617134"/>
                <a:chExt cx="2125623" cy="852218"/>
              </a:xfrm>
              <a:grpFill/>
            </p:grpSpPr>
            <p:sp>
              <p:nvSpPr>
                <p:cNvPr id="12" name="Rectangle 14">
                  <a:extLst>
                    <a:ext uri="{FF2B5EF4-FFF2-40B4-BE49-F238E27FC236}">
                      <a16:creationId xmlns="" xmlns:a16="http://schemas.microsoft.com/office/drawing/2014/main" id="{B1DE9346-D186-4F9E-B2DF-AF20F90A1D71}"/>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3" name="Right Triangle 13">
                  <a:extLst>
                    <a:ext uri="{FF2B5EF4-FFF2-40B4-BE49-F238E27FC236}">
                      <a16:creationId xmlns="" xmlns:a16="http://schemas.microsoft.com/office/drawing/2014/main" id="{48873A74-2613-4A67-999F-F19E8B0C296A}"/>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4" name="Rectangle 24">
                  <a:extLst>
                    <a:ext uri="{FF2B5EF4-FFF2-40B4-BE49-F238E27FC236}">
                      <a16:creationId xmlns="" xmlns:a16="http://schemas.microsoft.com/office/drawing/2014/main" id="{FD2854F9-F835-4E4E-9600-20329FA0D468}"/>
                    </a:ext>
                  </a:extLst>
                </p:cNvPr>
                <p:cNvSpPr>
                  <a:spLocks noChangeAspect="1"/>
                </p:cNvSpPr>
                <p:nvPr/>
              </p:nvSpPr>
              <p:spPr>
                <a:xfrm rot="20700000">
                  <a:off x="2307865" y="1808900"/>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5" name="Rectangle 41">
                  <a:extLst>
                    <a:ext uri="{FF2B5EF4-FFF2-40B4-BE49-F238E27FC236}">
                      <a16:creationId xmlns="" xmlns:a16="http://schemas.microsoft.com/office/drawing/2014/main" id="{8291FB6D-03FD-44E0-8CA5-487BA98B8FEE}"/>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6" name="Isosceles Triangle 3">
                  <a:extLst>
                    <a:ext uri="{FF2B5EF4-FFF2-40B4-BE49-F238E27FC236}">
                      <a16:creationId xmlns="" xmlns:a16="http://schemas.microsoft.com/office/drawing/2014/main" id="{0CF38E6D-3097-4F2E-AF59-7906A2B8266B}"/>
                    </a:ext>
                  </a:extLst>
                </p:cNvPr>
                <p:cNvSpPr>
                  <a:spLocks noChangeAspect="1"/>
                </p:cNvSpPr>
                <p:nvPr/>
              </p:nvSpPr>
              <p:spPr>
                <a:xfrm rot="2229245">
                  <a:off x="2692912" y="1965188"/>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sp>
            <p:nvSpPr>
              <p:cNvPr id="11" name="Rectangle 14">
                <a:extLst>
                  <a:ext uri="{FF2B5EF4-FFF2-40B4-BE49-F238E27FC236}">
                    <a16:creationId xmlns="" xmlns:a16="http://schemas.microsoft.com/office/drawing/2014/main" id="{66236C35-9935-4FD9-8E29-CC323DF8F019}"/>
                  </a:ext>
                </a:extLst>
              </p:cNvPr>
              <p:cNvSpPr/>
              <p:nvPr/>
            </p:nvSpPr>
            <p:spPr>
              <a:xfrm rot="18143891">
                <a:off x="423487" y="2403381"/>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4" name="Group 3">
              <a:extLst>
                <a:ext uri="{FF2B5EF4-FFF2-40B4-BE49-F238E27FC236}">
                  <a16:creationId xmlns="" xmlns:a16="http://schemas.microsoft.com/office/drawing/2014/main" id="{C189F9E6-F63A-4F3F-81C8-4EE9D34D4237}"/>
                </a:ext>
              </a:extLst>
            </p:cNvPr>
            <p:cNvGrpSpPr/>
            <p:nvPr/>
          </p:nvGrpSpPr>
          <p:grpSpPr>
            <a:xfrm>
              <a:off x="8298410" y="1783597"/>
              <a:ext cx="3184899" cy="3184899"/>
              <a:chOff x="1510528" y="1366070"/>
              <a:chExt cx="3431329" cy="3431329"/>
            </a:xfrm>
            <a:effectLst>
              <a:outerShdw blurRad="50800" dist="38100" dir="2700000" algn="tl" rotWithShape="0">
                <a:prstClr val="black">
                  <a:alpha val="40000"/>
                </a:prstClr>
              </a:outerShdw>
            </a:effectLst>
          </p:grpSpPr>
          <p:sp>
            <p:nvSpPr>
              <p:cNvPr id="5" name="Freeform: Shape 29">
                <a:extLst>
                  <a:ext uri="{FF2B5EF4-FFF2-40B4-BE49-F238E27FC236}">
                    <a16:creationId xmlns="" xmlns:a16="http://schemas.microsoft.com/office/drawing/2014/main" id="{A1435096-1AE9-4BA0-9C52-66ED47514F56}"/>
                  </a:ext>
                </a:extLst>
              </p:cNvPr>
              <p:cNvSpPr/>
              <p:nvPr/>
            </p:nvSpPr>
            <p:spPr>
              <a:xfrm>
                <a:off x="1510528" y="1366070"/>
                <a:ext cx="3431329" cy="3431329"/>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chemeClr val="accent2">
                  <a:lumMod val="20000"/>
                  <a:lumOff val="80000"/>
                </a:schemeClr>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6" name="Freeform: Shape 30">
                <a:extLst>
                  <a:ext uri="{FF2B5EF4-FFF2-40B4-BE49-F238E27FC236}">
                    <a16:creationId xmlns="" xmlns:a16="http://schemas.microsoft.com/office/drawing/2014/main" id="{3434A603-3E3A-4E45-AFCA-AE3AB84E1D83}"/>
                  </a:ext>
                </a:extLst>
              </p:cNvPr>
              <p:cNvSpPr>
                <a:spLocks noChangeAspect="1"/>
              </p:cNvSpPr>
              <p:nvPr/>
            </p:nvSpPr>
            <p:spPr>
              <a:xfrm>
                <a:off x="1529854" y="1388027"/>
                <a:ext cx="3411797" cy="3337560"/>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chemeClr val="accent2">
                  <a:lumMod val="40000"/>
                  <a:lumOff val="60000"/>
                </a:schemeClr>
              </a:solidFill>
              <a:ln w="9525" cap="flat">
                <a:noFill/>
                <a:prstDash val="solid"/>
                <a:miter/>
              </a:ln>
            </p:spPr>
            <p:txBody>
              <a:bodyPr rtlCol="0" anchor="ctr"/>
              <a:lstStyle/>
              <a:p>
                <a:endParaRPr lang="en-US">
                  <a:latin typeface="Tahoma" panose="020B0604030504040204" pitchFamily="34" charset="0"/>
                  <a:ea typeface="Tahoma" panose="020B0604030504040204" pitchFamily="34" charset="0"/>
                  <a:cs typeface="Tahoma" panose="020B0604030504040204" pitchFamily="34" charset="0"/>
                </a:endParaRPr>
              </a:p>
            </p:txBody>
          </p:sp>
        </p:grpSp>
      </p:grpSp>
      <p:sp>
        <p:nvSpPr>
          <p:cNvPr id="33" name="Rectangle 32"/>
          <p:cNvSpPr/>
          <p:nvPr/>
        </p:nvSpPr>
        <p:spPr>
          <a:xfrm>
            <a:off x="1093361" y="844205"/>
            <a:ext cx="2879861" cy="1569660"/>
          </a:xfrm>
          <a:prstGeom prst="rect">
            <a:avLst/>
          </a:prstGeom>
        </p:spPr>
        <p:txBody>
          <a:bodyPr wrap="square">
            <a:spAutoFit/>
          </a:bodyPr>
          <a:lstStyle/>
          <a:p>
            <a:pPr algn="ct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Định</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nghĩa</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quá</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trình</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rgbClr val="FF0000"/>
                </a:solidFill>
                <a:latin typeface="Tahoma" panose="020B0604030504040204" pitchFamily="34" charset="0"/>
                <a:ea typeface="Tahoma" panose="020B0604030504040204" pitchFamily="34" charset="0"/>
                <a:cs typeface="Tahoma" panose="020B0604030504040204" pitchFamily="34" charset="0"/>
              </a:rPr>
              <a:t>cháy</a:t>
            </a:r>
            <a:endParaRPr lang="en-US" sz="3200" b="1">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55" name="Rectangle 54">
            <a:extLst>
              <a:ext uri="{FF2B5EF4-FFF2-40B4-BE49-F238E27FC236}">
                <a16:creationId xmlns="" xmlns:a16="http://schemas.microsoft.com/office/drawing/2014/main" id="{1990EE5B-A6DD-4902-8191-E2ACEDC01505}"/>
              </a:ext>
            </a:extLst>
          </p:cNvPr>
          <p:cNvSpPr/>
          <p:nvPr/>
        </p:nvSpPr>
        <p:spPr>
          <a:xfrm>
            <a:off x="5721218" y="1726775"/>
            <a:ext cx="180057" cy="35251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60" name="Rectangle 59"/>
          <p:cNvSpPr/>
          <p:nvPr/>
        </p:nvSpPr>
        <p:spPr>
          <a:xfrm>
            <a:off x="315273" y="3284054"/>
            <a:ext cx="5065930" cy="3416320"/>
          </a:xfrm>
          <a:prstGeom prst="rect">
            <a:avLst/>
          </a:prstGeom>
        </p:spPr>
        <p:txBody>
          <a:bodyPr wrap="square">
            <a:spAutoFit/>
          </a:bodyPr>
          <a:lstStyle/>
          <a:p>
            <a:pPr algn="just"/>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Theo định nghĩa cổ điển nhất thì quá trình cháy là phản ứng hóa học kèm theo hiện tượng tỏa nhiệt lớn và phát sáng. Theo quan điểm này quá trình cháy thực chất là một quá trình oxy hóa-khử. Các chất cháy đóng vai trò của chất khử , còn chất oxy hóa thì tùy phản ứng có thể khác nhau.</a:t>
            </a:r>
            <a:endParaRPr lang="en-US" sz="24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56" name="Picture 5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2775" y="528375"/>
            <a:ext cx="5620979" cy="5921967"/>
          </a:xfrm>
          <a:prstGeom prst="rect">
            <a:avLst/>
          </a:prstGeom>
        </p:spPr>
      </p:pic>
    </p:spTree>
    <p:extLst>
      <p:ext uri="{BB962C8B-B14F-4D97-AF65-F5344CB8AC3E}">
        <p14:creationId xmlns:p14="http://schemas.microsoft.com/office/powerpoint/2010/main" val="271110259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60000"/>
          </a:schemeClr>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CFADB13F-59D7-4363-9C0F-18B714BB61F4}"/>
              </a:ext>
            </a:extLst>
          </p:cNvPr>
          <p:cNvGrpSpPr/>
          <p:nvPr/>
        </p:nvGrpSpPr>
        <p:grpSpPr>
          <a:xfrm>
            <a:off x="747546" y="0"/>
            <a:ext cx="3655778" cy="3089429"/>
            <a:chOff x="7838754" y="1216660"/>
            <a:chExt cx="4264394" cy="4313485"/>
          </a:xfrm>
        </p:grpSpPr>
        <p:grpSp>
          <p:nvGrpSpPr>
            <p:cNvPr id="3" name="Group 2">
              <a:extLst>
                <a:ext uri="{FF2B5EF4-FFF2-40B4-BE49-F238E27FC236}">
                  <a16:creationId xmlns="" xmlns:a16="http://schemas.microsoft.com/office/drawing/2014/main" id="{5B8FEA1A-A3FA-4AF9-B631-FEBECF4F0A89}"/>
                </a:ext>
              </a:extLst>
            </p:cNvPr>
            <p:cNvGrpSpPr/>
            <p:nvPr/>
          </p:nvGrpSpPr>
          <p:grpSpPr>
            <a:xfrm>
              <a:off x="7838754" y="1216660"/>
              <a:ext cx="4264394" cy="4313485"/>
              <a:chOff x="369152" y="1617134"/>
              <a:chExt cx="3546035" cy="3586857"/>
            </a:xfrm>
            <a:solidFill>
              <a:schemeClr val="accent5"/>
            </a:solidFill>
          </p:grpSpPr>
          <p:grpSp>
            <p:nvGrpSpPr>
              <p:cNvPr id="7" name="Group 6">
                <a:extLst>
                  <a:ext uri="{FF2B5EF4-FFF2-40B4-BE49-F238E27FC236}">
                    <a16:creationId xmlns="" xmlns:a16="http://schemas.microsoft.com/office/drawing/2014/main" id="{898DCAE9-774D-4B5E-869D-6D1E32C65A57}"/>
                  </a:ext>
                </a:extLst>
              </p:cNvPr>
              <p:cNvGrpSpPr/>
              <p:nvPr/>
            </p:nvGrpSpPr>
            <p:grpSpPr>
              <a:xfrm>
                <a:off x="926950" y="1617134"/>
                <a:ext cx="2049224" cy="852218"/>
                <a:chOff x="926950" y="1617134"/>
                <a:chExt cx="2049224" cy="852218"/>
              </a:xfrm>
              <a:grpFill/>
            </p:grpSpPr>
            <p:sp>
              <p:nvSpPr>
                <p:cNvPr id="27" name="Rectangle 14">
                  <a:extLst>
                    <a:ext uri="{FF2B5EF4-FFF2-40B4-BE49-F238E27FC236}">
                      <a16:creationId xmlns="" xmlns:a16="http://schemas.microsoft.com/office/drawing/2014/main" id="{F2EB320C-CF42-4333-B135-EDA85E4892E4}"/>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8" name="Right Triangle 13">
                  <a:extLst>
                    <a:ext uri="{FF2B5EF4-FFF2-40B4-BE49-F238E27FC236}">
                      <a16:creationId xmlns="" xmlns:a16="http://schemas.microsoft.com/office/drawing/2014/main" id="{9D845A9B-BB0D-400B-ACFE-45D19ECBF5AD}"/>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9" name="Rectangle 24">
                  <a:extLst>
                    <a:ext uri="{FF2B5EF4-FFF2-40B4-BE49-F238E27FC236}">
                      <a16:creationId xmlns="" xmlns:a16="http://schemas.microsoft.com/office/drawing/2014/main" id="{733416E2-2F62-4CB2-829A-4A1FD5574BE8}"/>
                    </a:ext>
                  </a:extLst>
                </p:cNvPr>
                <p:cNvSpPr>
                  <a:spLocks noChangeAspect="1"/>
                </p:cNvSpPr>
                <p:nvPr/>
              </p:nvSpPr>
              <p:spPr>
                <a:xfrm rot="20700000">
                  <a:off x="2300573" y="1797574"/>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30" name="Rectangle 41">
                  <a:extLst>
                    <a:ext uri="{FF2B5EF4-FFF2-40B4-BE49-F238E27FC236}">
                      <a16:creationId xmlns="" xmlns:a16="http://schemas.microsoft.com/office/drawing/2014/main" id="{181CCB4D-B9DA-4B17-BC37-A4A46F442DE3}"/>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31" name="Isosceles Triangle 3">
                  <a:extLst>
                    <a:ext uri="{FF2B5EF4-FFF2-40B4-BE49-F238E27FC236}">
                      <a16:creationId xmlns="" xmlns:a16="http://schemas.microsoft.com/office/drawing/2014/main" id="{68E1A488-60A7-41E5-AD60-29C32B47D74D}"/>
                    </a:ext>
                  </a:extLst>
                </p:cNvPr>
                <p:cNvSpPr>
                  <a:spLocks noChangeAspect="1"/>
                </p:cNvSpPr>
                <p:nvPr/>
              </p:nvSpPr>
              <p:spPr>
                <a:xfrm rot="2229245">
                  <a:off x="2616513" y="2030577"/>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8" name="Group 7">
                <a:extLst>
                  <a:ext uri="{FF2B5EF4-FFF2-40B4-BE49-F238E27FC236}">
                    <a16:creationId xmlns="" xmlns:a16="http://schemas.microsoft.com/office/drawing/2014/main" id="{1B7B32CB-FE27-435D-9F2D-A28AE6ABE880}"/>
                  </a:ext>
                </a:extLst>
              </p:cNvPr>
              <p:cNvGrpSpPr/>
              <p:nvPr/>
            </p:nvGrpSpPr>
            <p:grpSpPr>
              <a:xfrm rot="4990866">
                <a:off x="2464466" y="2788531"/>
                <a:ext cx="2049224" cy="852218"/>
                <a:chOff x="926950" y="1617134"/>
                <a:chExt cx="2049224" cy="852218"/>
              </a:xfrm>
              <a:grpFill/>
            </p:grpSpPr>
            <p:sp>
              <p:nvSpPr>
                <p:cNvPr id="22" name="Rectangle 14">
                  <a:extLst>
                    <a:ext uri="{FF2B5EF4-FFF2-40B4-BE49-F238E27FC236}">
                      <a16:creationId xmlns="" xmlns:a16="http://schemas.microsoft.com/office/drawing/2014/main" id="{163F8D5B-7659-460A-8DF4-668805AC9CA7}"/>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3" name="Right Triangle 13">
                  <a:extLst>
                    <a:ext uri="{FF2B5EF4-FFF2-40B4-BE49-F238E27FC236}">
                      <a16:creationId xmlns="" xmlns:a16="http://schemas.microsoft.com/office/drawing/2014/main" id="{2D59761E-09D6-40EB-8DEA-0236C08C217D}"/>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4" name="Rectangle 24">
                  <a:extLst>
                    <a:ext uri="{FF2B5EF4-FFF2-40B4-BE49-F238E27FC236}">
                      <a16:creationId xmlns="" xmlns:a16="http://schemas.microsoft.com/office/drawing/2014/main" id="{5FE8C377-13B3-4BB7-9C5A-8B94E48FE1A1}"/>
                    </a:ext>
                  </a:extLst>
                </p:cNvPr>
                <p:cNvSpPr>
                  <a:spLocks noChangeAspect="1"/>
                </p:cNvSpPr>
                <p:nvPr/>
              </p:nvSpPr>
              <p:spPr>
                <a:xfrm rot="20700000">
                  <a:off x="2300573" y="1797574"/>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5" name="Rectangle 41">
                  <a:extLst>
                    <a:ext uri="{FF2B5EF4-FFF2-40B4-BE49-F238E27FC236}">
                      <a16:creationId xmlns="" xmlns:a16="http://schemas.microsoft.com/office/drawing/2014/main" id="{92688AD7-E64C-45CF-BF55-2B00BB0D0FF6}"/>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6" name="Isosceles Triangle 3">
                  <a:extLst>
                    <a:ext uri="{FF2B5EF4-FFF2-40B4-BE49-F238E27FC236}">
                      <a16:creationId xmlns="" xmlns:a16="http://schemas.microsoft.com/office/drawing/2014/main" id="{DC0E17C4-A3AD-4D85-94AE-7092F0A19F16}"/>
                    </a:ext>
                  </a:extLst>
                </p:cNvPr>
                <p:cNvSpPr>
                  <a:spLocks noChangeAspect="1"/>
                </p:cNvSpPr>
                <p:nvPr/>
              </p:nvSpPr>
              <p:spPr>
                <a:xfrm rot="2229245">
                  <a:off x="2616513" y="2030577"/>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9" name="Group 8">
                <a:extLst>
                  <a:ext uri="{FF2B5EF4-FFF2-40B4-BE49-F238E27FC236}">
                    <a16:creationId xmlns="" xmlns:a16="http://schemas.microsoft.com/office/drawing/2014/main" id="{6C3EF786-E479-4C64-8FDA-20C0581E16D6}"/>
                  </a:ext>
                </a:extLst>
              </p:cNvPr>
              <p:cNvGrpSpPr/>
              <p:nvPr/>
            </p:nvGrpSpPr>
            <p:grpSpPr>
              <a:xfrm rot="10066674">
                <a:off x="1444650" y="4351773"/>
                <a:ext cx="2063339" cy="852218"/>
                <a:chOff x="926950" y="1617134"/>
                <a:chExt cx="2063339" cy="852218"/>
              </a:xfrm>
              <a:grpFill/>
            </p:grpSpPr>
            <p:sp>
              <p:nvSpPr>
                <p:cNvPr id="17" name="Rectangle 14">
                  <a:extLst>
                    <a:ext uri="{FF2B5EF4-FFF2-40B4-BE49-F238E27FC236}">
                      <a16:creationId xmlns="" xmlns:a16="http://schemas.microsoft.com/office/drawing/2014/main" id="{D1A98EC4-AC55-4F77-B1E2-E32639243E35}"/>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8" name="Right Triangle 13">
                  <a:extLst>
                    <a:ext uri="{FF2B5EF4-FFF2-40B4-BE49-F238E27FC236}">
                      <a16:creationId xmlns="" xmlns:a16="http://schemas.microsoft.com/office/drawing/2014/main" id="{7FC3B0A7-386C-493E-B664-E59A1846D1CB}"/>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9" name="Rectangle 24">
                  <a:extLst>
                    <a:ext uri="{FF2B5EF4-FFF2-40B4-BE49-F238E27FC236}">
                      <a16:creationId xmlns="" xmlns:a16="http://schemas.microsoft.com/office/drawing/2014/main" id="{7189F5B8-27AB-4549-999F-2339C18142A5}"/>
                    </a:ext>
                  </a:extLst>
                </p:cNvPr>
                <p:cNvSpPr>
                  <a:spLocks noChangeAspect="1"/>
                </p:cNvSpPr>
                <p:nvPr/>
              </p:nvSpPr>
              <p:spPr>
                <a:xfrm rot="20700000">
                  <a:off x="2307865" y="1808900"/>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0" name="Rectangle 41">
                  <a:extLst>
                    <a:ext uri="{FF2B5EF4-FFF2-40B4-BE49-F238E27FC236}">
                      <a16:creationId xmlns="" xmlns:a16="http://schemas.microsoft.com/office/drawing/2014/main" id="{A1380DFD-02A1-4A0A-9F3C-7650A09DD95A}"/>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21" name="Isosceles Triangle 3">
                  <a:extLst>
                    <a:ext uri="{FF2B5EF4-FFF2-40B4-BE49-F238E27FC236}">
                      <a16:creationId xmlns="" xmlns:a16="http://schemas.microsoft.com/office/drawing/2014/main" id="{B69A70F3-F976-45B9-8DBC-6C4FAE407F57}"/>
                    </a:ext>
                  </a:extLst>
                </p:cNvPr>
                <p:cNvSpPr>
                  <a:spLocks noChangeAspect="1"/>
                </p:cNvSpPr>
                <p:nvPr/>
              </p:nvSpPr>
              <p:spPr>
                <a:xfrm rot="2229245">
                  <a:off x="2630628" y="1965414"/>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10" name="Group 9">
                <a:extLst>
                  <a:ext uri="{FF2B5EF4-FFF2-40B4-BE49-F238E27FC236}">
                    <a16:creationId xmlns="" xmlns:a16="http://schemas.microsoft.com/office/drawing/2014/main" id="{CF63CEF5-07E9-4BD9-95F0-FE5A194CEC76}"/>
                  </a:ext>
                </a:extLst>
              </p:cNvPr>
              <p:cNvGrpSpPr/>
              <p:nvPr/>
            </p:nvGrpSpPr>
            <p:grpSpPr>
              <a:xfrm rot="15054074">
                <a:off x="-267551" y="3562253"/>
                <a:ext cx="2125623" cy="852218"/>
                <a:chOff x="926950" y="1617134"/>
                <a:chExt cx="2125623" cy="852218"/>
              </a:xfrm>
              <a:grpFill/>
            </p:grpSpPr>
            <p:sp>
              <p:nvSpPr>
                <p:cNvPr id="12" name="Rectangle 14">
                  <a:extLst>
                    <a:ext uri="{FF2B5EF4-FFF2-40B4-BE49-F238E27FC236}">
                      <a16:creationId xmlns="" xmlns:a16="http://schemas.microsoft.com/office/drawing/2014/main" id="{B1DE9346-D186-4F9E-B2DF-AF20F90A1D71}"/>
                    </a:ext>
                  </a:extLst>
                </p:cNvPr>
                <p:cNvSpPr/>
                <p:nvPr/>
              </p:nvSpPr>
              <p:spPr>
                <a:xfrm rot="19949266">
                  <a:off x="1199615" y="1717912"/>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3" name="Right Triangle 13">
                  <a:extLst>
                    <a:ext uri="{FF2B5EF4-FFF2-40B4-BE49-F238E27FC236}">
                      <a16:creationId xmlns="" xmlns:a16="http://schemas.microsoft.com/office/drawing/2014/main" id="{48873A74-2613-4A67-999F-F19E8B0C296A}"/>
                    </a:ext>
                  </a:extLst>
                </p:cNvPr>
                <p:cNvSpPr/>
                <p:nvPr/>
              </p:nvSpPr>
              <p:spPr>
                <a:xfrm>
                  <a:off x="1823542" y="1617134"/>
                  <a:ext cx="504056" cy="504056"/>
                </a:xfrm>
                <a:custGeom>
                  <a:avLst/>
                  <a:gdLst/>
                  <a:ahLst/>
                  <a:cxnLst/>
                  <a:rect l="l" t="t" r="r" b="b"/>
                  <a:pathLst>
                    <a:path w="3888432" h="3921971">
                      <a:moveTo>
                        <a:pt x="3379043" y="3254688"/>
                      </a:moveTo>
                      <a:lnTo>
                        <a:pt x="3379043" y="3462328"/>
                      </a:lnTo>
                      <a:lnTo>
                        <a:pt x="3628183" y="3462328"/>
                      </a:lnTo>
                      <a:lnTo>
                        <a:pt x="3628183" y="3254688"/>
                      </a:lnTo>
                      <a:close/>
                      <a:moveTo>
                        <a:pt x="2945132" y="3254688"/>
                      </a:moveTo>
                      <a:lnTo>
                        <a:pt x="2945132" y="3462328"/>
                      </a:lnTo>
                      <a:lnTo>
                        <a:pt x="3194272" y="3462328"/>
                      </a:lnTo>
                      <a:lnTo>
                        <a:pt x="3194272" y="3254688"/>
                      </a:lnTo>
                      <a:close/>
                      <a:moveTo>
                        <a:pt x="2514947" y="3254688"/>
                      </a:moveTo>
                      <a:lnTo>
                        <a:pt x="2514947" y="3462328"/>
                      </a:lnTo>
                      <a:lnTo>
                        <a:pt x="2764087" y="3462328"/>
                      </a:lnTo>
                      <a:lnTo>
                        <a:pt x="2764087" y="3254688"/>
                      </a:lnTo>
                      <a:close/>
                      <a:moveTo>
                        <a:pt x="3379043" y="2864535"/>
                      </a:moveTo>
                      <a:lnTo>
                        <a:pt x="3379043" y="3072175"/>
                      </a:lnTo>
                      <a:lnTo>
                        <a:pt x="3628183" y="3072175"/>
                      </a:lnTo>
                      <a:lnTo>
                        <a:pt x="3628183" y="2864535"/>
                      </a:lnTo>
                      <a:close/>
                      <a:moveTo>
                        <a:pt x="2945132" y="2864535"/>
                      </a:moveTo>
                      <a:lnTo>
                        <a:pt x="2945132" y="3072175"/>
                      </a:lnTo>
                      <a:lnTo>
                        <a:pt x="3194272" y="3072175"/>
                      </a:lnTo>
                      <a:lnTo>
                        <a:pt x="3194272" y="2864535"/>
                      </a:lnTo>
                      <a:close/>
                      <a:moveTo>
                        <a:pt x="2514947" y="2864535"/>
                      </a:moveTo>
                      <a:lnTo>
                        <a:pt x="2514947" y="3072175"/>
                      </a:lnTo>
                      <a:lnTo>
                        <a:pt x="2764087" y="3072175"/>
                      </a:lnTo>
                      <a:lnTo>
                        <a:pt x="2764087" y="2864535"/>
                      </a:lnTo>
                      <a:close/>
                      <a:moveTo>
                        <a:pt x="1945832" y="2577619"/>
                      </a:moveTo>
                      <a:lnTo>
                        <a:pt x="1945832" y="2937659"/>
                      </a:lnTo>
                      <a:lnTo>
                        <a:pt x="2124754" y="2937659"/>
                      </a:lnTo>
                      <a:lnTo>
                        <a:pt x="2124754" y="2577619"/>
                      </a:lnTo>
                      <a:close/>
                      <a:moveTo>
                        <a:pt x="1531681" y="2577619"/>
                      </a:moveTo>
                      <a:lnTo>
                        <a:pt x="1531681" y="2937659"/>
                      </a:lnTo>
                      <a:lnTo>
                        <a:pt x="1710603" y="2937659"/>
                      </a:lnTo>
                      <a:lnTo>
                        <a:pt x="1710603" y="2577619"/>
                      </a:lnTo>
                      <a:close/>
                      <a:moveTo>
                        <a:pt x="1117528" y="2577619"/>
                      </a:moveTo>
                      <a:lnTo>
                        <a:pt x="1117528" y="2937659"/>
                      </a:lnTo>
                      <a:lnTo>
                        <a:pt x="1296450" y="2937659"/>
                      </a:lnTo>
                      <a:lnTo>
                        <a:pt x="1296450" y="2577619"/>
                      </a:lnTo>
                      <a:close/>
                      <a:moveTo>
                        <a:pt x="703375" y="2577619"/>
                      </a:moveTo>
                      <a:lnTo>
                        <a:pt x="703375" y="2937659"/>
                      </a:lnTo>
                      <a:lnTo>
                        <a:pt x="882297" y="2937659"/>
                      </a:lnTo>
                      <a:lnTo>
                        <a:pt x="882297" y="2577619"/>
                      </a:lnTo>
                      <a:close/>
                      <a:moveTo>
                        <a:pt x="289222" y="2577619"/>
                      </a:moveTo>
                      <a:lnTo>
                        <a:pt x="289222" y="2937659"/>
                      </a:lnTo>
                      <a:lnTo>
                        <a:pt x="468144" y="2937659"/>
                      </a:lnTo>
                      <a:lnTo>
                        <a:pt x="468144" y="2577619"/>
                      </a:lnTo>
                      <a:close/>
                      <a:moveTo>
                        <a:pt x="3379043" y="2474382"/>
                      </a:moveTo>
                      <a:lnTo>
                        <a:pt x="3379043" y="2682022"/>
                      </a:lnTo>
                      <a:lnTo>
                        <a:pt x="3628183" y="2682022"/>
                      </a:lnTo>
                      <a:lnTo>
                        <a:pt x="3628183" y="2474382"/>
                      </a:lnTo>
                      <a:close/>
                      <a:moveTo>
                        <a:pt x="2945132" y="2474382"/>
                      </a:moveTo>
                      <a:lnTo>
                        <a:pt x="2945132" y="2682022"/>
                      </a:lnTo>
                      <a:lnTo>
                        <a:pt x="3194272" y="2682022"/>
                      </a:lnTo>
                      <a:lnTo>
                        <a:pt x="3194272" y="2474382"/>
                      </a:lnTo>
                      <a:close/>
                      <a:moveTo>
                        <a:pt x="2514947" y="2474382"/>
                      </a:moveTo>
                      <a:lnTo>
                        <a:pt x="2514947" y="2682022"/>
                      </a:lnTo>
                      <a:lnTo>
                        <a:pt x="2764087" y="2682022"/>
                      </a:lnTo>
                      <a:lnTo>
                        <a:pt x="2764087" y="2474382"/>
                      </a:lnTo>
                      <a:close/>
                      <a:moveTo>
                        <a:pt x="3379043" y="2084229"/>
                      </a:moveTo>
                      <a:lnTo>
                        <a:pt x="3379043" y="2291869"/>
                      </a:lnTo>
                      <a:lnTo>
                        <a:pt x="3628183" y="2291869"/>
                      </a:lnTo>
                      <a:lnTo>
                        <a:pt x="3628183" y="2084229"/>
                      </a:lnTo>
                      <a:close/>
                      <a:moveTo>
                        <a:pt x="2945132" y="2084229"/>
                      </a:moveTo>
                      <a:lnTo>
                        <a:pt x="2945132" y="2291869"/>
                      </a:lnTo>
                      <a:lnTo>
                        <a:pt x="3194272" y="2291869"/>
                      </a:lnTo>
                      <a:lnTo>
                        <a:pt x="3194272" y="2084229"/>
                      </a:lnTo>
                      <a:close/>
                      <a:moveTo>
                        <a:pt x="2514947" y="2084229"/>
                      </a:moveTo>
                      <a:lnTo>
                        <a:pt x="2514947" y="2291869"/>
                      </a:lnTo>
                      <a:lnTo>
                        <a:pt x="2764087" y="2291869"/>
                      </a:lnTo>
                      <a:lnTo>
                        <a:pt x="2764087" y="2084229"/>
                      </a:lnTo>
                      <a:close/>
                      <a:moveTo>
                        <a:pt x="2124144" y="1714020"/>
                      </a:moveTo>
                      <a:lnTo>
                        <a:pt x="2124144" y="2164020"/>
                      </a:lnTo>
                      <a:lnTo>
                        <a:pt x="1296144" y="2164020"/>
                      </a:lnTo>
                      <a:close/>
                      <a:moveTo>
                        <a:pt x="197090" y="609603"/>
                      </a:moveTo>
                      <a:lnTo>
                        <a:pt x="525322" y="609603"/>
                      </a:lnTo>
                      <a:lnTo>
                        <a:pt x="584058" y="2101023"/>
                      </a:lnTo>
                      <a:lnTo>
                        <a:pt x="1296144" y="1714020"/>
                      </a:lnTo>
                      <a:lnTo>
                        <a:pt x="1296144" y="2164020"/>
                      </a:lnTo>
                      <a:lnTo>
                        <a:pt x="586539" y="2164020"/>
                      </a:lnTo>
                      <a:lnTo>
                        <a:pt x="590547" y="2265787"/>
                      </a:lnTo>
                      <a:lnTo>
                        <a:pt x="2232248" y="2265787"/>
                      </a:lnTo>
                      <a:lnTo>
                        <a:pt x="2232248" y="1954513"/>
                      </a:lnTo>
                      <a:lnTo>
                        <a:pt x="2232248" y="1054513"/>
                      </a:lnTo>
                      <a:lnTo>
                        <a:pt x="3888248" y="1954513"/>
                      </a:lnTo>
                      <a:lnTo>
                        <a:pt x="3888432" y="1954513"/>
                      </a:lnTo>
                      <a:lnTo>
                        <a:pt x="3888432" y="3921971"/>
                      </a:lnTo>
                      <a:lnTo>
                        <a:pt x="2304256" y="3921971"/>
                      </a:lnTo>
                      <a:lnTo>
                        <a:pt x="2232248" y="3921971"/>
                      </a:lnTo>
                      <a:lnTo>
                        <a:pt x="772857" y="3921971"/>
                      </a:lnTo>
                      <a:lnTo>
                        <a:pt x="772857" y="3290059"/>
                      </a:lnTo>
                      <a:lnTo>
                        <a:pt x="361206" y="3290059"/>
                      </a:lnTo>
                      <a:lnTo>
                        <a:pt x="361206" y="3921971"/>
                      </a:lnTo>
                      <a:lnTo>
                        <a:pt x="0" y="3921971"/>
                      </a:lnTo>
                      <a:lnTo>
                        <a:pt x="0" y="2265787"/>
                      </a:lnTo>
                      <a:lnTo>
                        <a:pt x="131865" y="2265787"/>
                      </a:lnTo>
                      <a:close/>
                      <a:moveTo>
                        <a:pt x="929888" y="0"/>
                      </a:moveTo>
                      <a:cubicBezTo>
                        <a:pt x="1019595" y="0"/>
                        <a:pt x="1124659" y="30463"/>
                        <a:pt x="1166726" y="102575"/>
                      </a:cubicBezTo>
                      <a:cubicBezTo>
                        <a:pt x="1212070" y="48192"/>
                        <a:pt x="1255094" y="19511"/>
                        <a:pt x="1304210" y="14210"/>
                      </a:cubicBezTo>
                      <a:cubicBezTo>
                        <a:pt x="1353326" y="8909"/>
                        <a:pt x="1418945" y="35057"/>
                        <a:pt x="1461423" y="70767"/>
                      </a:cubicBezTo>
                      <a:cubicBezTo>
                        <a:pt x="1500648" y="39845"/>
                        <a:pt x="1550404" y="23049"/>
                        <a:pt x="1604082" y="23049"/>
                      </a:cubicBezTo>
                      <a:cubicBezTo>
                        <a:pt x="1692530" y="23049"/>
                        <a:pt x="1770327" y="68651"/>
                        <a:pt x="1814928" y="137833"/>
                      </a:cubicBezTo>
                      <a:cubicBezTo>
                        <a:pt x="1859765" y="69447"/>
                        <a:pt x="1937139" y="24416"/>
                        <a:pt x="2025031" y="24416"/>
                      </a:cubicBezTo>
                      <a:cubicBezTo>
                        <a:pt x="2135143" y="24416"/>
                        <a:pt x="2228747" y="95092"/>
                        <a:pt x="2261925" y="193913"/>
                      </a:cubicBezTo>
                      <a:cubicBezTo>
                        <a:pt x="2262329" y="193791"/>
                        <a:pt x="2262735" y="193790"/>
                        <a:pt x="2263140" y="193790"/>
                      </a:cubicBezTo>
                      <a:cubicBezTo>
                        <a:pt x="2402209" y="193790"/>
                        <a:pt x="2514947" y="306528"/>
                        <a:pt x="2514947" y="445597"/>
                      </a:cubicBezTo>
                      <a:cubicBezTo>
                        <a:pt x="2514947" y="584666"/>
                        <a:pt x="2402209" y="697404"/>
                        <a:pt x="2263140" y="697404"/>
                      </a:cubicBezTo>
                      <a:cubicBezTo>
                        <a:pt x="2176391" y="697404"/>
                        <a:pt x="2099888" y="653537"/>
                        <a:pt x="2054640" y="586750"/>
                      </a:cubicBezTo>
                      <a:cubicBezTo>
                        <a:pt x="2010395" y="653762"/>
                        <a:pt x="1934062" y="697404"/>
                        <a:pt x="1847535" y="697404"/>
                      </a:cubicBezTo>
                      <a:cubicBezTo>
                        <a:pt x="1789311" y="697404"/>
                        <a:pt x="1735702" y="677642"/>
                        <a:pt x="1693695" y="643630"/>
                      </a:cubicBezTo>
                      <a:cubicBezTo>
                        <a:pt x="1651689" y="677642"/>
                        <a:pt x="1598080" y="697404"/>
                        <a:pt x="1539855" y="697404"/>
                      </a:cubicBezTo>
                      <a:cubicBezTo>
                        <a:pt x="1441551" y="697404"/>
                        <a:pt x="1356403" y="641072"/>
                        <a:pt x="1315888" y="558445"/>
                      </a:cubicBezTo>
                      <a:cubicBezTo>
                        <a:pt x="1272229" y="598661"/>
                        <a:pt x="1206400" y="634839"/>
                        <a:pt x="1149712" y="622576"/>
                      </a:cubicBezTo>
                      <a:cubicBezTo>
                        <a:pt x="1096483" y="611061"/>
                        <a:pt x="1025744" y="572014"/>
                        <a:pt x="984978" y="498638"/>
                      </a:cubicBezTo>
                      <a:cubicBezTo>
                        <a:pt x="959504" y="574665"/>
                        <a:pt x="887516" y="629050"/>
                        <a:pt x="802824" y="629050"/>
                      </a:cubicBezTo>
                      <a:cubicBezTo>
                        <a:pt x="724492" y="629050"/>
                        <a:pt x="657026" y="582526"/>
                        <a:pt x="627413" y="515210"/>
                      </a:cubicBezTo>
                      <a:cubicBezTo>
                        <a:pt x="584988" y="553591"/>
                        <a:pt x="527392" y="574026"/>
                        <a:pt x="479717" y="567162"/>
                      </a:cubicBezTo>
                      <a:cubicBezTo>
                        <a:pt x="439788" y="561414"/>
                        <a:pt x="406466" y="547383"/>
                        <a:pt x="379767" y="527160"/>
                      </a:cubicBezTo>
                      <a:cubicBezTo>
                        <a:pt x="310874" y="498171"/>
                        <a:pt x="262300" y="430445"/>
                        <a:pt x="261518" y="351249"/>
                      </a:cubicBezTo>
                      <a:cubicBezTo>
                        <a:pt x="261425" y="351089"/>
                        <a:pt x="261381" y="350918"/>
                        <a:pt x="261338" y="350746"/>
                      </a:cubicBezTo>
                      <a:cubicBezTo>
                        <a:pt x="228153" y="316942"/>
                        <a:pt x="208360" y="270473"/>
                        <a:pt x="208360" y="219381"/>
                      </a:cubicBezTo>
                      <a:cubicBezTo>
                        <a:pt x="208360" y="112466"/>
                        <a:pt x="295031" y="25795"/>
                        <a:pt x="401946" y="25795"/>
                      </a:cubicBezTo>
                      <a:cubicBezTo>
                        <a:pt x="425158" y="25795"/>
                        <a:pt x="447416" y="29880"/>
                        <a:pt x="467791" y="38056"/>
                      </a:cubicBezTo>
                      <a:cubicBezTo>
                        <a:pt x="585794" y="17893"/>
                        <a:pt x="696162" y="87852"/>
                        <a:pt x="737322" y="124235"/>
                      </a:cubicBezTo>
                      <a:cubicBezTo>
                        <a:pt x="782627" y="68126"/>
                        <a:pt x="852143" y="0"/>
                        <a:pt x="92988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4" name="Rectangle 24">
                  <a:extLst>
                    <a:ext uri="{FF2B5EF4-FFF2-40B4-BE49-F238E27FC236}">
                      <a16:creationId xmlns="" xmlns:a16="http://schemas.microsoft.com/office/drawing/2014/main" id="{FD2854F9-F835-4E4E-9600-20329FA0D468}"/>
                    </a:ext>
                  </a:extLst>
                </p:cNvPr>
                <p:cNvSpPr>
                  <a:spLocks noChangeAspect="1"/>
                </p:cNvSpPr>
                <p:nvPr/>
              </p:nvSpPr>
              <p:spPr>
                <a:xfrm rot="20700000">
                  <a:off x="2307865" y="1808900"/>
                  <a:ext cx="456968" cy="360000"/>
                </a:xfrm>
                <a:custGeom>
                  <a:avLst/>
                  <a:gdLst/>
                  <a:ahLst/>
                  <a:cxnLst/>
                  <a:rect l="l" t="t" r="r" b="b"/>
                  <a:pathLst>
                    <a:path w="3805825" h="2998234">
                      <a:moveTo>
                        <a:pt x="571963" y="2092124"/>
                      </a:moveTo>
                      <a:lnTo>
                        <a:pt x="465390" y="2092124"/>
                      </a:lnTo>
                      <a:lnTo>
                        <a:pt x="571963" y="2198697"/>
                      </a:lnTo>
                      <a:close/>
                      <a:moveTo>
                        <a:pt x="571962" y="1939097"/>
                      </a:moveTo>
                      <a:lnTo>
                        <a:pt x="465390" y="2045669"/>
                      </a:lnTo>
                      <a:lnTo>
                        <a:pt x="571962" y="2045669"/>
                      </a:lnTo>
                      <a:close/>
                      <a:moveTo>
                        <a:pt x="724990" y="2092124"/>
                      </a:moveTo>
                      <a:lnTo>
                        <a:pt x="618417" y="2092124"/>
                      </a:lnTo>
                      <a:lnTo>
                        <a:pt x="618418" y="2198697"/>
                      </a:lnTo>
                      <a:close/>
                      <a:moveTo>
                        <a:pt x="618418" y="1939104"/>
                      </a:moveTo>
                      <a:lnTo>
                        <a:pt x="618417" y="2045669"/>
                      </a:lnTo>
                      <a:lnTo>
                        <a:pt x="724982" y="2045669"/>
                      </a:lnTo>
                      <a:close/>
                      <a:moveTo>
                        <a:pt x="760612" y="1901643"/>
                      </a:moveTo>
                      <a:lnTo>
                        <a:pt x="654047" y="1901643"/>
                      </a:lnTo>
                      <a:lnTo>
                        <a:pt x="760612" y="2008208"/>
                      </a:lnTo>
                      <a:close/>
                      <a:moveTo>
                        <a:pt x="760612" y="1748616"/>
                      </a:moveTo>
                      <a:lnTo>
                        <a:pt x="654040" y="1855188"/>
                      </a:lnTo>
                      <a:lnTo>
                        <a:pt x="760612" y="1855188"/>
                      </a:lnTo>
                      <a:close/>
                      <a:moveTo>
                        <a:pt x="913640" y="1901643"/>
                      </a:moveTo>
                      <a:lnTo>
                        <a:pt x="807067" y="1901643"/>
                      </a:lnTo>
                      <a:lnTo>
                        <a:pt x="807067" y="2008216"/>
                      </a:lnTo>
                      <a:close/>
                      <a:moveTo>
                        <a:pt x="807067" y="1748615"/>
                      </a:moveTo>
                      <a:lnTo>
                        <a:pt x="807067" y="1855188"/>
                      </a:lnTo>
                      <a:lnTo>
                        <a:pt x="913640" y="1855188"/>
                      </a:lnTo>
                      <a:close/>
                      <a:moveTo>
                        <a:pt x="953368" y="1708887"/>
                      </a:moveTo>
                      <a:lnTo>
                        <a:pt x="846796" y="1708887"/>
                      </a:lnTo>
                      <a:lnTo>
                        <a:pt x="953368" y="1815459"/>
                      </a:lnTo>
                      <a:close/>
                      <a:moveTo>
                        <a:pt x="953368" y="1555860"/>
                      </a:moveTo>
                      <a:lnTo>
                        <a:pt x="846796" y="1662432"/>
                      </a:lnTo>
                      <a:lnTo>
                        <a:pt x="953368" y="1662432"/>
                      </a:lnTo>
                      <a:close/>
                      <a:moveTo>
                        <a:pt x="1106396" y="1708887"/>
                      </a:moveTo>
                      <a:lnTo>
                        <a:pt x="999823" y="1708887"/>
                      </a:lnTo>
                      <a:lnTo>
                        <a:pt x="999823" y="1815460"/>
                      </a:lnTo>
                      <a:close/>
                      <a:moveTo>
                        <a:pt x="999823" y="1555860"/>
                      </a:moveTo>
                      <a:lnTo>
                        <a:pt x="999823" y="1662432"/>
                      </a:lnTo>
                      <a:lnTo>
                        <a:pt x="1106396" y="1662432"/>
                      </a:lnTo>
                      <a:close/>
                      <a:moveTo>
                        <a:pt x="1144754" y="1514764"/>
                      </a:moveTo>
                      <a:lnTo>
                        <a:pt x="1038182" y="1514764"/>
                      </a:lnTo>
                      <a:lnTo>
                        <a:pt x="1144754" y="1621337"/>
                      </a:lnTo>
                      <a:close/>
                      <a:moveTo>
                        <a:pt x="1144754" y="1361737"/>
                      </a:moveTo>
                      <a:lnTo>
                        <a:pt x="1038182" y="1468309"/>
                      </a:lnTo>
                      <a:lnTo>
                        <a:pt x="1144754" y="1468309"/>
                      </a:lnTo>
                      <a:close/>
                      <a:moveTo>
                        <a:pt x="1297782" y="1514764"/>
                      </a:moveTo>
                      <a:lnTo>
                        <a:pt x="1191209" y="1514764"/>
                      </a:lnTo>
                      <a:lnTo>
                        <a:pt x="1191209" y="1621337"/>
                      </a:lnTo>
                      <a:close/>
                      <a:moveTo>
                        <a:pt x="1191209" y="1361737"/>
                      </a:moveTo>
                      <a:lnTo>
                        <a:pt x="1191209" y="1468309"/>
                      </a:lnTo>
                      <a:lnTo>
                        <a:pt x="1297782" y="1468309"/>
                      </a:lnTo>
                      <a:close/>
                      <a:moveTo>
                        <a:pt x="1335838" y="1323681"/>
                      </a:moveTo>
                      <a:lnTo>
                        <a:pt x="1229266" y="1323681"/>
                      </a:lnTo>
                      <a:lnTo>
                        <a:pt x="1335838" y="1430253"/>
                      </a:lnTo>
                      <a:close/>
                      <a:moveTo>
                        <a:pt x="1335838" y="1170654"/>
                      </a:moveTo>
                      <a:lnTo>
                        <a:pt x="1229266" y="1277226"/>
                      </a:lnTo>
                      <a:lnTo>
                        <a:pt x="1335838" y="1277226"/>
                      </a:lnTo>
                      <a:close/>
                      <a:moveTo>
                        <a:pt x="1488865" y="1323681"/>
                      </a:moveTo>
                      <a:lnTo>
                        <a:pt x="1382293" y="1323681"/>
                      </a:lnTo>
                      <a:lnTo>
                        <a:pt x="1382293" y="1430253"/>
                      </a:lnTo>
                      <a:close/>
                      <a:moveTo>
                        <a:pt x="1382293" y="1170653"/>
                      </a:moveTo>
                      <a:lnTo>
                        <a:pt x="1382293" y="1277226"/>
                      </a:lnTo>
                      <a:lnTo>
                        <a:pt x="1488865" y="1277226"/>
                      </a:lnTo>
                      <a:close/>
                      <a:moveTo>
                        <a:pt x="2914702" y="2523007"/>
                      </a:moveTo>
                      <a:cubicBezTo>
                        <a:pt x="2900642" y="2508947"/>
                        <a:pt x="2877845" y="2508947"/>
                        <a:pt x="2863784" y="2523007"/>
                      </a:cubicBezTo>
                      <a:cubicBezTo>
                        <a:pt x="2849724" y="2537067"/>
                        <a:pt x="2849724" y="2559864"/>
                        <a:pt x="2863784" y="2573924"/>
                      </a:cubicBezTo>
                      <a:cubicBezTo>
                        <a:pt x="2877845" y="2587985"/>
                        <a:pt x="2900642" y="2587985"/>
                        <a:pt x="2914702" y="2573924"/>
                      </a:cubicBezTo>
                      <a:cubicBezTo>
                        <a:pt x="2928762" y="2559864"/>
                        <a:pt x="2928762" y="2537067"/>
                        <a:pt x="2914702" y="2523007"/>
                      </a:cubicBezTo>
                      <a:close/>
                      <a:moveTo>
                        <a:pt x="1526922" y="1132597"/>
                      </a:moveTo>
                      <a:lnTo>
                        <a:pt x="1420350" y="1132596"/>
                      </a:lnTo>
                      <a:lnTo>
                        <a:pt x="1526922" y="1239169"/>
                      </a:lnTo>
                      <a:close/>
                      <a:moveTo>
                        <a:pt x="1526922" y="979569"/>
                      </a:moveTo>
                      <a:lnTo>
                        <a:pt x="1420350" y="1086141"/>
                      </a:lnTo>
                      <a:lnTo>
                        <a:pt x="1526922" y="1086142"/>
                      </a:lnTo>
                      <a:close/>
                      <a:moveTo>
                        <a:pt x="1679950" y="1132597"/>
                      </a:moveTo>
                      <a:lnTo>
                        <a:pt x="1573377" y="1132597"/>
                      </a:lnTo>
                      <a:lnTo>
                        <a:pt x="1573377" y="1239169"/>
                      </a:lnTo>
                      <a:close/>
                      <a:moveTo>
                        <a:pt x="1573377" y="979569"/>
                      </a:moveTo>
                      <a:lnTo>
                        <a:pt x="1573377" y="1086142"/>
                      </a:lnTo>
                      <a:lnTo>
                        <a:pt x="1679950" y="1086142"/>
                      </a:lnTo>
                      <a:close/>
                      <a:moveTo>
                        <a:pt x="1718007" y="941512"/>
                      </a:moveTo>
                      <a:lnTo>
                        <a:pt x="1611434" y="941512"/>
                      </a:lnTo>
                      <a:lnTo>
                        <a:pt x="1718007" y="1048085"/>
                      </a:lnTo>
                      <a:close/>
                      <a:moveTo>
                        <a:pt x="1718006" y="788485"/>
                      </a:moveTo>
                      <a:lnTo>
                        <a:pt x="1611434" y="895057"/>
                      </a:lnTo>
                      <a:lnTo>
                        <a:pt x="1718006" y="895057"/>
                      </a:lnTo>
                      <a:close/>
                      <a:moveTo>
                        <a:pt x="1871034" y="941512"/>
                      </a:moveTo>
                      <a:lnTo>
                        <a:pt x="1764461" y="941512"/>
                      </a:lnTo>
                      <a:lnTo>
                        <a:pt x="1764462" y="1048085"/>
                      </a:lnTo>
                      <a:close/>
                      <a:moveTo>
                        <a:pt x="1764461" y="788485"/>
                      </a:moveTo>
                      <a:lnTo>
                        <a:pt x="1764462" y="895057"/>
                      </a:lnTo>
                      <a:lnTo>
                        <a:pt x="1871034" y="895057"/>
                      </a:lnTo>
                      <a:close/>
                      <a:moveTo>
                        <a:pt x="3382381" y="1946466"/>
                      </a:moveTo>
                      <a:lnTo>
                        <a:pt x="2893361" y="2435486"/>
                      </a:lnTo>
                      <a:lnTo>
                        <a:pt x="2933988" y="2428503"/>
                      </a:lnTo>
                      <a:lnTo>
                        <a:pt x="3009207" y="2503722"/>
                      </a:lnTo>
                      <a:lnTo>
                        <a:pt x="3003173" y="2538827"/>
                      </a:lnTo>
                      <a:lnTo>
                        <a:pt x="3488958" y="2053042"/>
                      </a:lnTo>
                      <a:lnTo>
                        <a:pt x="3388629" y="1952714"/>
                      </a:lnTo>
                      <a:close/>
                      <a:moveTo>
                        <a:pt x="2405874" y="794872"/>
                      </a:moveTo>
                      <a:lnTo>
                        <a:pt x="2299301" y="794872"/>
                      </a:lnTo>
                      <a:lnTo>
                        <a:pt x="2405874" y="901444"/>
                      </a:lnTo>
                      <a:close/>
                      <a:moveTo>
                        <a:pt x="2789111" y="1176277"/>
                      </a:moveTo>
                      <a:lnTo>
                        <a:pt x="2682538" y="1176278"/>
                      </a:lnTo>
                      <a:lnTo>
                        <a:pt x="2789111" y="1282850"/>
                      </a:lnTo>
                      <a:close/>
                      <a:moveTo>
                        <a:pt x="2596355" y="983521"/>
                      </a:moveTo>
                      <a:lnTo>
                        <a:pt x="2489782" y="983522"/>
                      </a:lnTo>
                      <a:lnTo>
                        <a:pt x="2596355" y="1090094"/>
                      </a:lnTo>
                      <a:close/>
                      <a:moveTo>
                        <a:pt x="3174317" y="1558747"/>
                      </a:moveTo>
                      <a:lnTo>
                        <a:pt x="3067745" y="1558747"/>
                      </a:lnTo>
                      <a:lnTo>
                        <a:pt x="3174317" y="1665320"/>
                      </a:lnTo>
                      <a:close/>
                      <a:moveTo>
                        <a:pt x="2983234" y="1367664"/>
                      </a:moveTo>
                      <a:lnTo>
                        <a:pt x="2876661" y="1367664"/>
                      </a:lnTo>
                      <a:lnTo>
                        <a:pt x="2983234" y="1474236"/>
                      </a:lnTo>
                      <a:close/>
                      <a:moveTo>
                        <a:pt x="3556486" y="1940915"/>
                      </a:moveTo>
                      <a:lnTo>
                        <a:pt x="3449914" y="1940915"/>
                      </a:lnTo>
                      <a:lnTo>
                        <a:pt x="3556487" y="2047488"/>
                      </a:lnTo>
                      <a:close/>
                      <a:moveTo>
                        <a:pt x="3365402" y="1749831"/>
                      </a:moveTo>
                      <a:lnTo>
                        <a:pt x="3258830" y="1749831"/>
                      </a:lnTo>
                      <a:lnTo>
                        <a:pt x="3365402" y="1856404"/>
                      </a:lnTo>
                      <a:close/>
                      <a:moveTo>
                        <a:pt x="3761426" y="2144804"/>
                      </a:moveTo>
                      <a:lnTo>
                        <a:pt x="3654853" y="2144804"/>
                      </a:lnTo>
                      <a:lnTo>
                        <a:pt x="3761426" y="2251377"/>
                      </a:lnTo>
                      <a:close/>
                      <a:moveTo>
                        <a:pt x="2405874" y="657532"/>
                      </a:moveTo>
                      <a:lnTo>
                        <a:pt x="2314989" y="748417"/>
                      </a:lnTo>
                      <a:lnTo>
                        <a:pt x="2405874" y="748417"/>
                      </a:lnTo>
                      <a:close/>
                      <a:moveTo>
                        <a:pt x="2558894" y="794872"/>
                      </a:moveTo>
                      <a:lnTo>
                        <a:pt x="2452329" y="794872"/>
                      </a:lnTo>
                      <a:lnTo>
                        <a:pt x="2452329" y="901437"/>
                      </a:lnTo>
                      <a:close/>
                      <a:moveTo>
                        <a:pt x="2596355" y="830501"/>
                      </a:moveTo>
                      <a:lnTo>
                        <a:pt x="2489790" y="937067"/>
                      </a:lnTo>
                      <a:lnTo>
                        <a:pt x="2596355" y="937067"/>
                      </a:lnTo>
                      <a:close/>
                      <a:moveTo>
                        <a:pt x="2942138" y="1176278"/>
                      </a:moveTo>
                      <a:lnTo>
                        <a:pt x="2835566" y="1176277"/>
                      </a:lnTo>
                      <a:lnTo>
                        <a:pt x="2835566" y="1282850"/>
                      </a:lnTo>
                      <a:close/>
                      <a:moveTo>
                        <a:pt x="2789111" y="1023250"/>
                      </a:moveTo>
                      <a:lnTo>
                        <a:pt x="2682538" y="1129823"/>
                      </a:lnTo>
                      <a:lnTo>
                        <a:pt x="2789111" y="1129823"/>
                      </a:lnTo>
                      <a:close/>
                      <a:moveTo>
                        <a:pt x="2749382" y="983521"/>
                      </a:moveTo>
                      <a:lnTo>
                        <a:pt x="2642810" y="983522"/>
                      </a:lnTo>
                      <a:lnTo>
                        <a:pt x="2642810" y="1090094"/>
                      </a:lnTo>
                      <a:close/>
                      <a:moveTo>
                        <a:pt x="3327345" y="1558747"/>
                      </a:moveTo>
                      <a:lnTo>
                        <a:pt x="3220772" y="1558747"/>
                      </a:lnTo>
                      <a:lnTo>
                        <a:pt x="3220772" y="1665320"/>
                      </a:lnTo>
                      <a:close/>
                      <a:moveTo>
                        <a:pt x="3174317" y="1405720"/>
                      </a:moveTo>
                      <a:lnTo>
                        <a:pt x="3067745" y="1512292"/>
                      </a:lnTo>
                      <a:lnTo>
                        <a:pt x="3174317" y="1512292"/>
                      </a:lnTo>
                      <a:close/>
                      <a:moveTo>
                        <a:pt x="3136261" y="1367664"/>
                      </a:moveTo>
                      <a:lnTo>
                        <a:pt x="3029688" y="1367664"/>
                      </a:lnTo>
                      <a:lnTo>
                        <a:pt x="3029689" y="1474236"/>
                      </a:lnTo>
                      <a:close/>
                      <a:moveTo>
                        <a:pt x="2983234" y="1214636"/>
                      </a:moveTo>
                      <a:lnTo>
                        <a:pt x="2876661" y="1321209"/>
                      </a:lnTo>
                      <a:lnTo>
                        <a:pt x="2983234" y="1321209"/>
                      </a:lnTo>
                      <a:close/>
                      <a:moveTo>
                        <a:pt x="3709514" y="1940915"/>
                      </a:moveTo>
                      <a:lnTo>
                        <a:pt x="3602941" y="1940915"/>
                      </a:lnTo>
                      <a:lnTo>
                        <a:pt x="3602942" y="2047488"/>
                      </a:lnTo>
                      <a:close/>
                      <a:moveTo>
                        <a:pt x="3556487" y="1787888"/>
                      </a:moveTo>
                      <a:lnTo>
                        <a:pt x="3449914" y="1894460"/>
                      </a:lnTo>
                      <a:lnTo>
                        <a:pt x="3556486" y="1894460"/>
                      </a:lnTo>
                      <a:close/>
                      <a:moveTo>
                        <a:pt x="3518430" y="1749831"/>
                      </a:moveTo>
                      <a:lnTo>
                        <a:pt x="3411857" y="1749831"/>
                      </a:lnTo>
                      <a:lnTo>
                        <a:pt x="3411857" y="1856403"/>
                      </a:lnTo>
                      <a:close/>
                      <a:moveTo>
                        <a:pt x="3365402" y="1596803"/>
                      </a:moveTo>
                      <a:lnTo>
                        <a:pt x="3258830" y="1703376"/>
                      </a:lnTo>
                      <a:lnTo>
                        <a:pt x="3365402" y="1703376"/>
                      </a:lnTo>
                      <a:close/>
                      <a:moveTo>
                        <a:pt x="3761426" y="1991777"/>
                      </a:moveTo>
                      <a:lnTo>
                        <a:pt x="3654853" y="2098349"/>
                      </a:lnTo>
                      <a:lnTo>
                        <a:pt x="3761426" y="2098349"/>
                      </a:lnTo>
                      <a:close/>
                      <a:moveTo>
                        <a:pt x="2452329" y="641845"/>
                      </a:moveTo>
                      <a:lnTo>
                        <a:pt x="2452329" y="748417"/>
                      </a:lnTo>
                      <a:lnTo>
                        <a:pt x="2558901" y="748417"/>
                      </a:lnTo>
                      <a:close/>
                      <a:moveTo>
                        <a:pt x="2835566" y="1023250"/>
                      </a:moveTo>
                      <a:lnTo>
                        <a:pt x="2835566" y="1129822"/>
                      </a:lnTo>
                      <a:lnTo>
                        <a:pt x="2942138" y="1129822"/>
                      </a:lnTo>
                      <a:close/>
                      <a:moveTo>
                        <a:pt x="2642810" y="830494"/>
                      </a:moveTo>
                      <a:lnTo>
                        <a:pt x="2642810" y="937066"/>
                      </a:lnTo>
                      <a:lnTo>
                        <a:pt x="2749382" y="937066"/>
                      </a:lnTo>
                      <a:close/>
                      <a:moveTo>
                        <a:pt x="3220772" y="1405720"/>
                      </a:moveTo>
                      <a:lnTo>
                        <a:pt x="3220772" y="1512292"/>
                      </a:lnTo>
                      <a:lnTo>
                        <a:pt x="3327344" y="1512292"/>
                      </a:lnTo>
                      <a:close/>
                      <a:moveTo>
                        <a:pt x="3029688" y="1214636"/>
                      </a:moveTo>
                      <a:lnTo>
                        <a:pt x="3029688" y="1321209"/>
                      </a:lnTo>
                      <a:lnTo>
                        <a:pt x="3136261" y="1321209"/>
                      </a:lnTo>
                      <a:close/>
                      <a:moveTo>
                        <a:pt x="3602941" y="1787888"/>
                      </a:moveTo>
                      <a:lnTo>
                        <a:pt x="3602941" y="1894460"/>
                      </a:lnTo>
                      <a:lnTo>
                        <a:pt x="3709514" y="1894460"/>
                      </a:lnTo>
                      <a:close/>
                      <a:moveTo>
                        <a:pt x="3411857" y="1596803"/>
                      </a:moveTo>
                      <a:lnTo>
                        <a:pt x="3411857" y="1703376"/>
                      </a:lnTo>
                      <a:lnTo>
                        <a:pt x="3518429" y="1703376"/>
                      </a:lnTo>
                      <a:close/>
                      <a:moveTo>
                        <a:pt x="2353083" y="150965"/>
                      </a:moveTo>
                      <a:lnTo>
                        <a:pt x="2025288" y="132265"/>
                      </a:lnTo>
                      <a:lnTo>
                        <a:pt x="2071608" y="178585"/>
                      </a:lnTo>
                      <a:lnTo>
                        <a:pt x="2093619" y="156574"/>
                      </a:lnTo>
                      <a:lnTo>
                        <a:pt x="2220546" y="283501"/>
                      </a:lnTo>
                      <a:close/>
                      <a:moveTo>
                        <a:pt x="2523312" y="286240"/>
                      </a:moveTo>
                      <a:lnTo>
                        <a:pt x="2373298" y="436253"/>
                      </a:lnTo>
                      <a:lnTo>
                        <a:pt x="2500225" y="563180"/>
                      </a:lnTo>
                      <a:lnTo>
                        <a:pt x="2473487" y="589919"/>
                      </a:lnTo>
                      <a:lnTo>
                        <a:pt x="2618667" y="735099"/>
                      </a:lnTo>
                      <a:lnTo>
                        <a:pt x="2619582" y="734183"/>
                      </a:lnTo>
                      <a:lnTo>
                        <a:pt x="2812338" y="926939"/>
                      </a:lnTo>
                      <a:lnTo>
                        <a:pt x="2845693" y="960294"/>
                      </a:lnTo>
                      <a:lnTo>
                        <a:pt x="3005093" y="1119693"/>
                      </a:lnTo>
                      <a:lnTo>
                        <a:pt x="3006461" y="1118325"/>
                      </a:lnTo>
                      <a:lnTo>
                        <a:pt x="3197545" y="1309409"/>
                      </a:lnTo>
                      <a:lnTo>
                        <a:pt x="3232572" y="1344436"/>
                      </a:lnTo>
                      <a:lnTo>
                        <a:pt x="3246403" y="1358267"/>
                      </a:lnTo>
                      <a:close/>
                      <a:moveTo>
                        <a:pt x="2523816" y="30335"/>
                      </a:moveTo>
                      <a:lnTo>
                        <a:pt x="2626629" y="133149"/>
                      </a:lnTo>
                      <a:lnTo>
                        <a:pt x="2552082" y="207696"/>
                      </a:lnTo>
                      <a:lnTo>
                        <a:pt x="2576968" y="232583"/>
                      </a:lnTo>
                      <a:lnTo>
                        <a:pt x="2575182" y="234369"/>
                      </a:lnTo>
                      <a:lnTo>
                        <a:pt x="3513251" y="1625113"/>
                      </a:lnTo>
                      <a:lnTo>
                        <a:pt x="3579714" y="1691577"/>
                      </a:lnTo>
                      <a:lnTo>
                        <a:pt x="3614741" y="1726603"/>
                      </a:lnTo>
                      <a:lnTo>
                        <a:pt x="3784128" y="1895991"/>
                      </a:lnTo>
                      <a:lnTo>
                        <a:pt x="3784653" y="1895466"/>
                      </a:lnTo>
                      <a:lnTo>
                        <a:pt x="3802957" y="1913770"/>
                      </a:lnTo>
                      <a:lnTo>
                        <a:pt x="3802957" y="1914820"/>
                      </a:lnTo>
                      <a:lnTo>
                        <a:pt x="3805825" y="1917687"/>
                      </a:lnTo>
                      <a:lnTo>
                        <a:pt x="3802957" y="1920555"/>
                      </a:lnTo>
                      <a:lnTo>
                        <a:pt x="3802957" y="2329384"/>
                      </a:lnTo>
                      <a:lnTo>
                        <a:pt x="3784653" y="2347688"/>
                      </a:lnTo>
                      <a:lnTo>
                        <a:pt x="3580239" y="2143274"/>
                      </a:lnTo>
                      <a:lnTo>
                        <a:pt x="3579714" y="2143798"/>
                      </a:lnTo>
                      <a:lnTo>
                        <a:pt x="3514414" y="2078498"/>
                      </a:lnTo>
                      <a:lnTo>
                        <a:pt x="2992605" y="2600306"/>
                      </a:lnTo>
                      <a:lnTo>
                        <a:pt x="2990741" y="2611151"/>
                      </a:lnTo>
                      <a:lnTo>
                        <a:pt x="2771416" y="2767764"/>
                      </a:lnTo>
                      <a:lnTo>
                        <a:pt x="2746140" y="2742487"/>
                      </a:lnTo>
                      <a:lnTo>
                        <a:pt x="2670170" y="2818456"/>
                      </a:lnTo>
                      <a:lnTo>
                        <a:pt x="2651401" y="2799687"/>
                      </a:lnTo>
                      <a:cubicBezTo>
                        <a:pt x="2625528" y="2785735"/>
                        <a:pt x="2592950" y="2788926"/>
                        <a:pt x="2569612" y="2809139"/>
                      </a:cubicBezTo>
                      <a:cubicBezTo>
                        <a:pt x="2540180" y="2834630"/>
                        <a:pt x="2535445" y="2878528"/>
                        <a:pt x="2558763" y="2909709"/>
                      </a:cubicBezTo>
                      <a:cubicBezTo>
                        <a:pt x="2580225" y="2939886"/>
                        <a:pt x="2602221" y="2944074"/>
                        <a:pt x="2698387" y="2956528"/>
                      </a:cubicBezTo>
                      <a:cubicBezTo>
                        <a:pt x="2612716" y="3019512"/>
                        <a:pt x="2549084" y="3004923"/>
                        <a:pt x="2499317" y="2954166"/>
                      </a:cubicBezTo>
                      <a:cubicBezTo>
                        <a:pt x="2449549" y="2903408"/>
                        <a:pt x="2462151" y="2804007"/>
                        <a:pt x="2521014" y="2753027"/>
                      </a:cubicBezTo>
                      <a:cubicBezTo>
                        <a:pt x="2561003" y="2718393"/>
                        <a:pt x="2614554" y="2708748"/>
                        <a:pt x="2661444" y="2725347"/>
                      </a:cubicBezTo>
                      <a:lnTo>
                        <a:pt x="2695222" y="2691569"/>
                      </a:lnTo>
                      <a:lnTo>
                        <a:pt x="2669947" y="2666294"/>
                      </a:lnTo>
                      <a:lnTo>
                        <a:pt x="2810390" y="2469612"/>
                      </a:lnTo>
                      <a:lnTo>
                        <a:pt x="2809356" y="2468579"/>
                      </a:lnTo>
                      <a:lnTo>
                        <a:pt x="2815551" y="2462385"/>
                      </a:lnTo>
                      <a:lnTo>
                        <a:pt x="2826559" y="2446968"/>
                      </a:lnTo>
                      <a:lnTo>
                        <a:pt x="2831882" y="2446053"/>
                      </a:lnTo>
                      <a:lnTo>
                        <a:pt x="3356925" y="1921010"/>
                      </a:lnTo>
                      <a:lnTo>
                        <a:pt x="3353603" y="1917688"/>
                      </a:lnTo>
                      <a:lnTo>
                        <a:pt x="3197545" y="1761630"/>
                      </a:lnTo>
                      <a:lnTo>
                        <a:pt x="3197544" y="1761631"/>
                      </a:lnTo>
                      <a:lnTo>
                        <a:pt x="3006461" y="1570547"/>
                      </a:lnTo>
                      <a:lnTo>
                        <a:pt x="2971434" y="1535520"/>
                      </a:lnTo>
                      <a:lnTo>
                        <a:pt x="2813706" y="1377793"/>
                      </a:lnTo>
                      <a:lnTo>
                        <a:pt x="2812338" y="1379161"/>
                      </a:lnTo>
                      <a:lnTo>
                        <a:pt x="2619582" y="1186405"/>
                      </a:lnTo>
                      <a:lnTo>
                        <a:pt x="2586227" y="1153050"/>
                      </a:lnTo>
                      <a:lnTo>
                        <a:pt x="2430017" y="996839"/>
                      </a:lnTo>
                      <a:lnTo>
                        <a:pt x="2429101" y="997755"/>
                      </a:lnTo>
                      <a:lnTo>
                        <a:pt x="2247376" y="816030"/>
                      </a:lnTo>
                      <a:lnTo>
                        <a:pt x="2194721" y="868684"/>
                      </a:lnTo>
                      <a:lnTo>
                        <a:pt x="2169629" y="843592"/>
                      </a:lnTo>
                      <a:lnTo>
                        <a:pt x="2012511" y="1000710"/>
                      </a:lnTo>
                      <a:lnTo>
                        <a:pt x="1948715" y="936915"/>
                      </a:lnTo>
                      <a:lnTo>
                        <a:pt x="1776261" y="1109369"/>
                      </a:lnTo>
                      <a:lnTo>
                        <a:pt x="1741234" y="1144396"/>
                      </a:lnTo>
                      <a:lnTo>
                        <a:pt x="1585176" y="1300453"/>
                      </a:lnTo>
                      <a:lnTo>
                        <a:pt x="1550150" y="1335480"/>
                      </a:lnTo>
                      <a:lnTo>
                        <a:pt x="1394093" y="1491537"/>
                      </a:lnTo>
                      <a:lnTo>
                        <a:pt x="1359065" y="1526564"/>
                      </a:lnTo>
                      <a:lnTo>
                        <a:pt x="1201338" y="1684291"/>
                      </a:lnTo>
                      <a:lnTo>
                        <a:pt x="1202706" y="1685660"/>
                      </a:lnTo>
                      <a:lnTo>
                        <a:pt x="1009951" y="1878416"/>
                      </a:lnTo>
                      <a:lnTo>
                        <a:pt x="976596" y="1911771"/>
                      </a:lnTo>
                      <a:lnTo>
                        <a:pt x="820385" y="2067981"/>
                      </a:lnTo>
                      <a:lnTo>
                        <a:pt x="821301" y="2068897"/>
                      </a:lnTo>
                      <a:lnTo>
                        <a:pt x="612116" y="2278081"/>
                      </a:lnTo>
                      <a:lnTo>
                        <a:pt x="673628" y="2339593"/>
                      </a:lnTo>
                      <a:lnTo>
                        <a:pt x="567426" y="2445795"/>
                      </a:lnTo>
                      <a:lnTo>
                        <a:pt x="672230" y="2550598"/>
                      </a:lnTo>
                      <a:lnTo>
                        <a:pt x="566028" y="2656800"/>
                      </a:lnTo>
                      <a:lnTo>
                        <a:pt x="0" y="2090772"/>
                      </a:lnTo>
                      <a:lnTo>
                        <a:pt x="106202" y="1984570"/>
                      </a:lnTo>
                      <a:lnTo>
                        <a:pt x="211005" y="2089373"/>
                      </a:lnTo>
                      <a:lnTo>
                        <a:pt x="317206" y="1983171"/>
                      </a:lnTo>
                      <a:lnTo>
                        <a:pt x="386005" y="2051970"/>
                      </a:lnTo>
                      <a:lnTo>
                        <a:pt x="558644" y="1879331"/>
                      </a:lnTo>
                      <a:lnTo>
                        <a:pt x="557729" y="1878415"/>
                      </a:lnTo>
                      <a:lnTo>
                        <a:pt x="750485" y="1685660"/>
                      </a:lnTo>
                      <a:lnTo>
                        <a:pt x="783839" y="1652305"/>
                      </a:lnTo>
                      <a:lnTo>
                        <a:pt x="943239" y="1492905"/>
                      </a:lnTo>
                      <a:lnTo>
                        <a:pt x="941871" y="1491537"/>
                      </a:lnTo>
                      <a:lnTo>
                        <a:pt x="1132954" y="1300453"/>
                      </a:lnTo>
                      <a:lnTo>
                        <a:pt x="1167982" y="1265426"/>
                      </a:lnTo>
                      <a:lnTo>
                        <a:pt x="1324039" y="1109369"/>
                      </a:lnTo>
                      <a:lnTo>
                        <a:pt x="1359065" y="1074342"/>
                      </a:lnTo>
                      <a:lnTo>
                        <a:pt x="1515123" y="918285"/>
                      </a:lnTo>
                      <a:lnTo>
                        <a:pt x="1550150" y="883258"/>
                      </a:lnTo>
                      <a:lnTo>
                        <a:pt x="1722604" y="710804"/>
                      </a:lnTo>
                      <a:lnTo>
                        <a:pt x="1656089" y="644289"/>
                      </a:lnTo>
                      <a:lnTo>
                        <a:pt x="1813208" y="487170"/>
                      </a:lnTo>
                      <a:lnTo>
                        <a:pt x="1788115" y="462078"/>
                      </a:lnTo>
                      <a:lnTo>
                        <a:pt x="1817021" y="433172"/>
                      </a:lnTo>
                      <a:lnTo>
                        <a:pt x="1638436" y="254587"/>
                      </a:lnTo>
                      <a:lnTo>
                        <a:pt x="1893022" y="0"/>
                      </a:lnTo>
                      <a:lnTo>
                        <a:pt x="1948799" y="55777"/>
                      </a:lnTo>
                      <a:lnTo>
                        <a:pt x="2421315" y="82732"/>
                      </a:lnTo>
                      <a:lnTo>
                        <a:pt x="2424216" y="79831"/>
                      </a:lnTo>
                      <a:lnTo>
                        <a:pt x="2449269" y="1048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5" name="Rectangle 41">
                  <a:extLst>
                    <a:ext uri="{FF2B5EF4-FFF2-40B4-BE49-F238E27FC236}">
                      <a16:creationId xmlns="" xmlns:a16="http://schemas.microsoft.com/office/drawing/2014/main" id="{8291FB6D-03FD-44E0-8CA5-487BA98B8FEE}"/>
                    </a:ext>
                  </a:extLst>
                </p:cNvPr>
                <p:cNvSpPr>
                  <a:spLocks/>
                </p:cNvSpPr>
                <p:nvPr/>
              </p:nvSpPr>
              <p:spPr>
                <a:xfrm rot="19192674">
                  <a:off x="926950" y="2109352"/>
                  <a:ext cx="360000" cy="360000"/>
                </a:xfrm>
                <a:custGeom>
                  <a:avLst/>
                  <a:gdLst/>
                  <a:ahLst/>
                  <a:cxnLst/>
                  <a:rect l="l" t="t" r="r" b="b"/>
                  <a:pathLst>
                    <a:path w="3888423" h="3970014">
                      <a:moveTo>
                        <a:pt x="1259577" y="2471243"/>
                      </a:moveTo>
                      <a:cubicBezTo>
                        <a:pt x="1293292" y="2471243"/>
                        <a:pt x="1320623" y="2543205"/>
                        <a:pt x="1320623" y="2631975"/>
                      </a:cubicBezTo>
                      <a:cubicBezTo>
                        <a:pt x="1320623" y="2720745"/>
                        <a:pt x="1293292" y="2792707"/>
                        <a:pt x="1259577" y="2792707"/>
                      </a:cubicBezTo>
                      <a:cubicBezTo>
                        <a:pt x="1225862" y="2792707"/>
                        <a:pt x="1198531" y="2720745"/>
                        <a:pt x="1198531" y="2631975"/>
                      </a:cubicBezTo>
                      <a:cubicBezTo>
                        <a:pt x="1198531" y="2543205"/>
                        <a:pt x="1225862" y="2471243"/>
                        <a:pt x="1259577" y="2471243"/>
                      </a:cubicBezTo>
                      <a:close/>
                      <a:moveTo>
                        <a:pt x="1710471" y="2470362"/>
                      </a:moveTo>
                      <a:cubicBezTo>
                        <a:pt x="1741030" y="2470028"/>
                        <a:pt x="1768823" y="2488083"/>
                        <a:pt x="1781169" y="2516203"/>
                      </a:cubicBezTo>
                      <a:cubicBezTo>
                        <a:pt x="1793845" y="2545068"/>
                        <a:pt x="1787700" y="2578742"/>
                        <a:pt x="1765642" y="2601268"/>
                      </a:cubicBezTo>
                      <a:cubicBezTo>
                        <a:pt x="1750827" y="2616399"/>
                        <a:pt x="1730831" y="2624459"/>
                        <a:pt x="1710472" y="2623745"/>
                      </a:cubicBezTo>
                      <a:close/>
                      <a:moveTo>
                        <a:pt x="2456093" y="2374056"/>
                      </a:moveTo>
                      <a:lnTo>
                        <a:pt x="2456093" y="2889893"/>
                      </a:lnTo>
                      <a:lnTo>
                        <a:pt x="2566690" y="2889893"/>
                      </a:lnTo>
                      <a:lnTo>
                        <a:pt x="2566690" y="2706284"/>
                      </a:lnTo>
                      <a:lnTo>
                        <a:pt x="2632197" y="2884955"/>
                      </a:lnTo>
                      <a:lnTo>
                        <a:pt x="2635843" y="2883618"/>
                      </a:lnTo>
                      <a:lnTo>
                        <a:pt x="2635843" y="2889893"/>
                      </a:lnTo>
                      <a:lnTo>
                        <a:pt x="2746439" y="2889893"/>
                      </a:lnTo>
                      <a:lnTo>
                        <a:pt x="2746439" y="2374056"/>
                      </a:lnTo>
                      <a:lnTo>
                        <a:pt x="2635843" y="2374056"/>
                      </a:lnTo>
                      <a:lnTo>
                        <a:pt x="2635843" y="2573614"/>
                      </a:lnTo>
                      <a:lnTo>
                        <a:pt x="2566690" y="2385000"/>
                      </a:lnTo>
                      <a:lnTo>
                        <a:pt x="2566690" y="2374056"/>
                      </a:lnTo>
                      <a:close/>
                      <a:moveTo>
                        <a:pt x="2032426" y="2374056"/>
                      </a:moveTo>
                      <a:lnTo>
                        <a:pt x="2032426" y="2889895"/>
                      </a:lnTo>
                      <a:lnTo>
                        <a:pt x="2115405" y="2889895"/>
                      </a:lnTo>
                      <a:lnTo>
                        <a:pt x="2143023" y="2889895"/>
                      </a:lnTo>
                      <a:lnTo>
                        <a:pt x="2308949" y="2889895"/>
                      </a:lnTo>
                      <a:lnTo>
                        <a:pt x="2308949" y="2779299"/>
                      </a:lnTo>
                      <a:lnTo>
                        <a:pt x="2143023" y="2779299"/>
                      </a:lnTo>
                      <a:lnTo>
                        <a:pt x="2143023" y="2686401"/>
                      </a:lnTo>
                      <a:lnTo>
                        <a:pt x="2308949" y="2686401"/>
                      </a:lnTo>
                      <a:lnTo>
                        <a:pt x="2308949" y="2575804"/>
                      </a:lnTo>
                      <a:lnTo>
                        <a:pt x="2143023" y="2575804"/>
                      </a:lnTo>
                      <a:lnTo>
                        <a:pt x="2143023" y="2484653"/>
                      </a:lnTo>
                      <a:lnTo>
                        <a:pt x="2308949" y="2484653"/>
                      </a:lnTo>
                      <a:lnTo>
                        <a:pt x="2308949" y="2374056"/>
                      </a:lnTo>
                      <a:lnTo>
                        <a:pt x="2143023" y="2374056"/>
                      </a:lnTo>
                      <a:lnTo>
                        <a:pt x="2115405" y="2374056"/>
                      </a:lnTo>
                      <a:close/>
                      <a:moveTo>
                        <a:pt x="1259577" y="2374056"/>
                      </a:moveTo>
                      <a:cubicBezTo>
                        <a:pt x="1172187" y="2374056"/>
                        <a:pt x="1101344" y="2489530"/>
                        <a:pt x="1101344" y="2631975"/>
                      </a:cubicBezTo>
                      <a:cubicBezTo>
                        <a:pt x="1101344" y="2774420"/>
                        <a:pt x="1172187" y="2889894"/>
                        <a:pt x="1259577" y="2889894"/>
                      </a:cubicBezTo>
                      <a:cubicBezTo>
                        <a:pt x="1346967" y="2889894"/>
                        <a:pt x="1417810" y="2774420"/>
                        <a:pt x="1417810" y="2631975"/>
                      </a:cubicBezTo>
                      <a:cubicBezTo>
                        <a:pt x="1417810" y="2489530"/>
                        <a:pt x="1346967" y="2374056"/>
                        <a:pt x="1259577" y="2374056"/>
                      </a:cubicBezTo>
                      <a:close/>
                      <a:moveTo>
                        <a:pt x="1599876" y="2366688"/>
                      </a:moveTo>
                      <a:lnTo>
                        <a:pt x="1599875" y="2882524"/>
                      </a:lnTo>
                      <a:lnTo>
                        <a:pt x="1710472" y="2882525"/>
                      </a:lnTo>
                      <a:lnTo>
                        <a:pt x="1710472" y="2723975"/>
                      </a:lnTo>
                      <a:cubicBezTo>
                        <a:pt x="1757507" y="2725624"/>
                        <a:pt x="1803701" y="2707003"/>
                        <a:pt x="1837929" y="2672047"/>
                      </a:cubicBezTo>
                      <a:cubicBezTo>
                        <a:pt x="1888884" y="2620006"/>
                        <a:pt x="1903084" y="2542214"/>
                        <a:pt x="1873801" y="2475527"/>
                      </a:cubicBezTo>
                      <a:cubicBezTo>
                        <a:pt x="1845275" y="2410565"/>
                        <a:pt x="1781067" y="2368851"/>
                        <a:pt x="1710472" y="2369624"/>
                      </a:cubicBezTo>
                      <a:lnTo>
                        <a:pt x="1710471" y="2366688"/>
                      </a:lnTo>
                      <a:close/>
                      <a:moveTo>
                        <a:pt x="920754" y="2169815"/>
                      </a:moveTo>
                      <a:lnTo>
                        <a:pt x="3008986" y="2169815"/>
                      </a:lnTo>
                      <a:lnTo>
                        <a:pt x="3008986" y="3105919"/>
                      </a:lnTo>
                      <a:lnTo>
                        <a:pt x="920754" y="3105919"/>
                      </a:lnTo>
                      <a:close/>
                      <a:moveTo>
                        <a:pt x="632722" y="1985007"/>
                      </a:moveTo>
                      <a:lnTo>
                        <a:pt x="632722" y="3321943"/>
                      </a:lnTo>
                      <a:lnTo>
                        <a:pt x="3297018" y="3321943"/>
                      </a:lnTo>
                      <a:lnTo>
                        <a:pt x="3297018" y="1985007"/>
                      </a:lnTo>
                      <a:close/>
                      <a:moveTo>
                        <a:pt x="2657019" y="761679"/>
                      </a:moveTo>
                      <a:lnTo>
                        <a:pt x="2760733" y="1606387"/>
                      </a:lnTo>
                      <a:lnTo>
                        <a:pt x="2761762" y="1614761"/>
                      </a:lnTo>
                      <a:lnTo>
                        <a:pt x="2762330" y="1614691"/>
                      </a:lnTo>
                      <a:cubicBezTo>
                        <a:pt x="2780335" y="1740615"/>
                        <a:pt x="2862522" y="1833408"/>
                        <a:pt x="2948897" y="1824230"/>
                      </a:cubicBezTo>
                      <a:cubicBezTo>
                        <a:pt x="3036464" y="1814924"/>
                        <a:pt x="3095979" y="1704243"/>
                        <a:pt x="3083047" y="1575312"/>
                      </a:cubicBezTo>
                      <a:lnTo>
                        <a:pt x="3083347" y="1575275"/>
                      </a:lnTo>
                      <a:lnTo>
                        <a:pt x="2983448" y="761679"/>
                      </a:lnTo>
                      <a:close/>
                      <a:moveTo>
                        <a:pt x="2205921" y="761679"/>
                      </a:moveTo>
                      <a:lnTo>
                        <a:pt x="2264137" y="1594263"/>
                      </a:lnTo>
                      <a:cubicBezTo>
                        <a:pt x="2264333" y="1597068"/>
                        <a:pt x="2264530" y="1599874"/>
                        <a:pt x="2264726" y="1602679"/>
                      </a:cubicBezTo>
                      <a:lnTo>
                        <a:pt x="2265297" y="1602640"/>
                      </a:lnTo>
                      <a:cubicBezTo>
                        <a:pt x="2276686" y="1729333"/>
                        <a:pt x="2353905" y="1826300"/>
                        <a:pt x="2440641" y="1821655"/>
                      </a:cubicBezTo>
                      <a:cubicBezTo>
                        <a:pt x="2528577" y="1816945"/>
                        <a:pt x="2593802" y="1709530"/>
                        <a:pt x="2587636" y="1580099"/>
                      </a:cubicBezTo>
                      <a:lnTo>
                        <a:pt x="2587937" y="1580078"/>
                      </a:lnTo>
                      <a:lnTo>
                        <a:pt x="2530706" y="761679"/>
                      </a:lnTo>
                      <a:close/>
                      <a:moveTo>
                        <a:pt x="1761700" y="761679"/>
                      </a:moveTo>
                      <a:cubicBezTo>
                        <a:pt x="1761699" y="1032443"/>
                        <a:pt x="1761699" y="1303208"/>
                        <a:pt x="1761698" y="1573972"/>
                      </a:cubicBezTo>
                      <a:lnTo>
                        <a:pt x="1761698" y="1582410"/>
                      </a:lnTo>
                      <a:lnTo>
                        <a:pt x="1762270" y="1582410"/>
                      </a:lnTo>
                      <a:cubicBezTo>
                        <a:pt x="1764795" y="1709590"/>
                        <a:pt x="1835062" y="1811707"/>
                        <a:pt x="1921910" y="1813122"/>
                      </a:cubicBezTo>
                      <a:cubicBezTo>
                        <a:pt x="2009960" y="1814558"/>
                        <a:pt x="2082519" y="1711955"/>
                        <a:pt x="2085398" y="1582410"/>
                      </a:cubicBezTo>
                      <a:lnTo>
                        <a:pt x="2085698" y="1582410"/>
                      </a:lnTo>
                      <a:cubicBezTo>
                        <a:pt x="2085698" y="1308834"/>
                        <a:pt x="2085698" y="1035256"/>
                        <a:pt x="2085696" y="761679"/>
                      </a:cubicBezTo>
                      <a:close/>
                      <a:moveTo>
                        <a:pt x="3411320" y="761678"/>
                      </a:moveTo>
                      <a:lnTo>
                        <a:pt x="3078803" y="761679"/>
                      </a:lnTo>
                      <a:lnTo>
                        <a:pt x="3277545" y="1622538"/>
                      </a:lnTo>
                      <a:lnTo>
                        <a:pt x="3279443" y="1630759"/>
                      </a:lnTo>
                      <a:lnTo>
                        <a:pt x="3280000" y="1630631"/>
                      </a:lnTo>
                      <a:cubicBezTo>
                        <a:pt x="3311069" y="1753983"/>
                        <a:pt x="3402507" y="1837676"/>
                        <a:pt x="3487448" y="1819520"/>
                      </a:cubicBezTo>
                      <a:cubicBezTo>
                        <a:pt x="3573564" y="1801112"/>
                        <a:pt x="3621183" y="1684815"/>
                        <a:pt x="3594846" y="1557943"/>
                      </a:cubicBezTo>
                      <a:lnTo>
                        <a:pt x="3595140" y="1557876"/>
                      </a:lnTo>
                      <a:close/>
                      <a:moveTo>
                        <a:pt x="1633002" y="761678"/>
                      </a:moveTo>
                      <a:lnTo>
                        <a:pt x="1308563" y="761679"/>
                      </a:lnTo>
                      <a:lnTo>
                        <a:pt x="1266057" y="1572672"/>
                      </a:lnTo>
                      <a:lnTo>
                        <a:pt x="1265616" y="1581099"/>
                      </a:lnTo>
                      <a:lnTo>
                        <a:pt x="1266187" y="1581128"/>
                      </a:lnTo>
                      <a:cubicBezTo>
                        <a:pt x="1262052" y="1708267"/>
                        <a:pt x="1326878" y="1813921"/>
                        <a:pt x="1413534" y="1819881"/>
                      </a:cubicBezTo>
                      <a:cubicBezTo>
                        <a:pt x="1501387" y="1825922"/>
                        <a:pt x="1579217" y="1727257"/>
                        <a:pt x="1588872" y="1598040"/>
                      </a:cubicBezTo>
                      <a:lnTo>
                        <a:pt x="1589172" y="1598055"/>
                      </a:lnTo>
                      <a:close/>
                      <a:moveTo>
                        <a:pt x="863949" y="761678"/>
                      </a:moveTo>
                      <a:lnTo>
                        <a:pt x="765078" y="1566901"/>
                      </a:lnTo>
                      <a:lnTo>
                        <a:pt x="764050" y="1575275"/>
                      </a:lnTo>
                      <a:lnTo>
                        <a:pt x="764617" y="1575345"/>
                      </a:lnTo>
                      <a:cubicBezTo>
                        <a:pt x="751624" y="1701884"/>
                        <a:pt x="808922" y="1811803"/>
                        <a:pt x="894951" y="1823794"/>
                      </a:cubicBezTo>
                      <a:cubicBezTo>
                        <a:pt x="982168" y="1835949"/>
                        <a:pt x="1066691" y="1742953"/>
                        <a:pt x="1085336" y="1614724"/>
                      </a:cubicBezTo>
                      <a:lnTo>
                        <a:pt x="1085635" y="1614761"/>
                      </a:lnTo>
                      <a:lnTo>
                        <a:pt x="1190378" y="761679"/>
                      </a:lnTo>
                      <a:close/>
                      <a:moveTo>
                        <a:pt x="295535" y="441623"/>
                      </a:moveTo>
                      <a:lnTo>
                        <a:pt x="3583899" y="441623"/>
                      </a:lnTo>
                      <a:cubicBezTo>
                        <a:pt x="3610412" y="441623"/>
                        <a:pt x="3631905" y="463116"/>
                        <a:pt x="3631905" y="489629"/>
                      </a:cubicBezTo>
                      <a:lnTo>
                        <a:pt x="3631905" y="655863"/>
                      </a:lnTo>
                      <a:lnTo>
                        <a:pt x="3884522" y="1666330"/>
                      </a:lnTo>
                      <a:cubicBezTo>
                        <a:pt x="3909974" y="1748325"/>
                        <a:pt x="3809191" y="1900953"/>
                        <a:pt x="3631905" y="1666330"/>
                      </a:cubicBezTo>
                      <a:lnTo>
                        <a:pt x="3631905" y="3970014"/>
                      </a:lnTo>
                      <a:lnTo>
                        <a:pt x="247529" y="3970014"/>
                      </a:lnTo>
                      <a:lnTo>
                        <a:pt x="247529" y="1768425"/>
                      </a:lnTo>
                      <a:cubicBezTo>
                        <a:pt x="263724" y="1795996"/>
                        <a:pt x="288366" y="1813812"/>
                        <a:pt x="317369" y="1820473"/>
                      </a:cubicBezTo>
                      <a:cubicBezTo>
                        <a:pt x="403196" y="1840184"/>
                        <a:pt x="495502" y="1754908"/>
                        <a:pt x="525251" y="1628793"/>
                      </a:cubicBezTo>
                      <a:lnTo>
                        <a:pt x="525545" y="1628855"/>
                      </a:lnTo>
                      <a:lnTo>
                        <a:pt x="709866" y="761679"/>
                      </a:lnTo>
                      <a:lnTo>
                        <a:pt x="378634" y="761679"/>
                      </a:lnTo>
                      <a:lnTo>
                        <a:pt x="210380" y="1553239"/>
                      </a:lnTo>
                      <a:lnTo>
                        <a:pt x="208625" y="1561492"/>
                      </a:lnTo>
                      <a:lnTo>
                        <a:pt x="209185" y="1561611"/>
                      </a:lnTo>
                      <a:cubicBezTo>
                        <a:pt x="202164" y="1598200"/>
                        <a:pt x="201274" y="1633895"/>
                        <a:pt x="207433" y="1666330"/>
                      </a:cubicBezTo>
                      <a:cubicBezTo>
                        <a:pt x="113985" y="1883037"/>
                        <a:pt x="-32319" y="1816968"/>
                        <a:pt x="6372" y="1666330"/>
                      </a:cubicBezTo>
                      <a:lnTo>
                        <a:pt x="249769" y="692744"/>
                      </a:lnTo>
                      <a:cubicBezTo>
                        <a:pt x="247993" y="689334"/>
                        <a:pt x="247529" y="685546"/>
                        <a:pt x="247529" y="681649"/>
                      </a:cubicBezTo>
                      <a:lnTo>
                        <a:pt x="247529" y="489629"/>
                      </a:lnTo>
                      <a:cubicBezTo>
                        <a:pt x="247529" y="463116"/>
                        <a:pt x="269022" y="441623"/>
                        <a:pt x="295535" y="441623"/>
                      </a:cubicBezTo>
                      <a:close/>
                      <a:moveTo>
                        <a:pt x="307785" y="0"/>
                      </a:moveTo>
                      <a:lnTo>
                        <a:pt x="3571649" y="0"/>
                      </a:lnTo>
                      <a:cubicBezTo>
                        <a:pt x="3604927" y="0"/>
                        <a:pt x="3631905" y="26978"/>
                        <a:pt x="3631905" y="60256"/>
                      </a:cubicBezTo>
                      <a:lnTo>
                        <a:pt x="3631905" y="301273"/>
                      </a:lnTo>
                      <a:cubicBezTo>
                        <a:pt x="3631905" y="334551"/>
                        <a:pt x="3604927" y="361529"/>
                        <a:pt x="3571649" y="361529"/>
                      </a:cubicBezTo>
                      <a:lnTo>
                        <a:pt x="307785" y="361529"/>
                      </a:lnTo>
                      <a:cubicBezTo>
                        <a:pt x="274507" y="361529"/>
                        <a:pt x="247529" y="334551"/>
                        <a:pt x="247529" y="301273"/>
                      </a:cubicBezTo>
                      <a:lnTo>
                        <a:pt x="247529" y="60256"/>
                      </a:lnTo>
                      <a:cubicBezTo>
                        <a:pt x="247529" y="26978"/>
                        <a:pt x="274507" y="0"/>
                        <a:pt x="3077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sp>
              <p:nvSpPr>
                <p:cNvPr id="16" name="Isosceles Triangle 3">
                  <a:extLst>
                    <a:ext uri="{FF2B5EF4-FFF2-40B4-BE49-F238E27FC236}">
                      <a16:creationId xmlns="" xmlns:a16="http://schemas.microsoft.com/office/drawing/2014/main" id="{0CF38E6D-3097-4F2E-AF59-7906A2B8266B}"/>
                    </a:ext>
                  </a:extLst>
                </p:cNvPr>
                <p:cNvSpPr>
                  <a:spLocks noChangeAspect="1"/>
                </p:cNvSpPr>
                <p:nvPr/>
              </p:nvSpPr>
              <p:spPr>
                <a:xfrm rot="2229245">
                  <a:off x="2692912" y="1965188"/>
                  <a:ext cx="359661" cy="360000"/>
                </a:xfrm>
                <a:custGeom>
                  <a:avLst/>
                  <a:gdLst/>
                  <a:ahLst/>
                  <a:cxnLst/>
                  <a:rect l="l" t="t" r="r" b="b"/>
                  <a:pathLst>
                    <a:path w="3935086" h="3938802">
                      <a:moveTo>
                        <a:pt x="1861742" y="3314001"/>
                      </a:moveTo>
                      <a:cubicBezTo>
                        <a:pt x="1921395" y="3314001"/>
                        <a:pt x="1969754" y="3362360"/>
                        <a:pt x="1969754" y="3422013"/>
                      </a:cubicBezTo>
                      <a:cubicBezTo>
                        <a:pt x="1969754" y="3481666"/>
                        <a:pt x="1921395" y="3530025"/>
                        <a:pt x="1861742" y="3530025"/>
                      </a:cubicBezTo>
                      <a:cubicBezTo>
                        <a:pt x="1802089" y="3530025"/>
                        <a:pt x="1753730" y="3481666"/>
                        <a:pt x="1753730" y="3422013"/>
                      </a:cubicBezTo>
                      <a:cubicBezTo>
                        <a:pt x="1753730" y="3362360"/>
                        <a:pt x="1802089" y="3314001"/>
                        <a:pt x="1861742" y="3314001"/>
                      </a:cubicBezTo>
                      <a:close/>
                      <a:moveTo>
                        <a:pt x="2097646" y="2118753"/>
                      </a:moveTo>
                      <a:lnTo>
                        <a:pt x="2097646" y="2478753"/>
                      </a:lnTo>
                      <a:lnTo>
                        <a:pt x="2457646" y="2478753"/>
                      </a:lnTo>
                      <a:lnTo>
                        <a:pt x="2457646" y="2118753"/>
                      </a:lnTo>
                      <a:close/>
                      <a:moveTo>
                        <a:pt x="1476536" y="2118753"/>
                      </a:moveTo>
                      <a:lnTo>
                        <a:pt x="1476536" y="2478753"/>
                      </a:lnTo>
                      <a:lnTo>
                        <a:pt x="1836536" y="2478753"/>
                      </a:lnTo>
                      <a:lnTo>
                        <a:pt x="1836536" y="2118753"/>
                      </a:lnTo>
                      <a:close/>
                      <a:moveTo>
                        <a:pt x="2097646" y="1539638"/>
                      </a:moveTo>
                      <a:lnTo>
                        <a:pt x="2097646" y="1899638"/>
                      </a:lnTo>
                      <a:lnTo>
                        <a:pt x="2457646" y="1899638"/>
                      </a:lnTo>
                      <a:lnTo>
                        <a:pt x="2457646" y="1539638"/>
                      </a:lnTo>
                      <a:close/>
                      <a:moveTo>
                        <a:pt x="1476536" y="1539638"/>
                      </a:moveTo>
                      <a:lnTo>
                        <a:pt x="1476536" y="1899638"/>
                      </a:lnTo>
                      <a:lnTo>
                        <a:pt x="1836536" y="1899638"/>
                      </a:lnTo>
                      <a:lnTo>
                        <a:pt x="1836536" y="1539638"/>
                      </a:lnTo>
                      <a:close/>
                      <a:moveTo>
                        <a:pt x="1989788" y="770570"/>
                      </a:moveTo>
                      <a:lnTo>
                        <a:pt x="3429788" y="1850570"/>
                      </a:lnTo>
                      <a:lnTo>
                        <a:pt x="3430108" y="1850570"/>
                      </a:lnTo>
                      <a:lnTo>
                        <a:pt x="3430108" y="3938802"/>
                      </a:lnTo>
                      <a:lnTo>
                        <a:pt x="2265771" y="3938802"/>
                      </a:lnTo>
                      <a:lnTo>
                        <a:pt x="2265771" y="2786674"/>
                      </a:lnTo>
                      <a:lnTo>
                        <a:pt x="1669844" y="2786674"/>
                      </a:lnTo>
                      <a:lnTo>
                        <a:pt x="1669844" y="3938802"/>
                      </a:lnTo>
                      <a:lnTo>
                        <a:pt x="549788" y="3938802"/>
                      </a:lnTo>
                      <a:lnTo>
                        <a:pt x="549788" y="1850570"/>
                      </a:lnTo>
                      <a:close/>
                      <a:moveTo>
                        <a:pt x="1969233" y="1003"/>
                      </a:moveTo>
                      <a:cubicBezTo>
                        <a:pt x="1995162" y="-2644"/>
                        <a:pt x="2022483" y="3601"/>
                        <a:pt x="2045048" y="20601"/>
                      </a:cubicBezTo>
                      <a:lnTo>
                        <a:pt x="3894333" y="1413834"/>
                      </a:lnTo>
                      <a:cubicBezTo>
                        <a:pt x="3939464" y="1447835"/>
                        <a:pt x="3948486" y="1511986"/>
                        <a:pt x="3914485" y="1557117"/>
                      </a:cubicBezTo>
                      <a:lnTo>
                        <a:pt x="3756006" y="1767472"/>
                      </a:lnTo>
                      <a:cubicBezTo>
                        <a:pt x="3722004" y="1812603"/>
                        <a:pt x="3657854" y="1821626"/>
                        <a:pt x="3612722" y="1787625"/>
                      </a:cubicBezTo>
                      <a:lnTo>
                        <a:pt x="1967544" y="548164"/>
                      </a:lnTo>
                      <a:lnTo>
                        <a:pt x="322364" y="1787626"/>
                      </a:lnTo>
                      <a:cubicBezTo>
                        <a:pt x="277233" y="1821627"/>
                        <a:pt x="213082" y="1812604"/>
                        <a:pt x="179080" y="1767473"/>
                      </a:cubicBezTo>
                      <a:lnTo>
                        <a:pt x="20601" y="1557118"/>
                      </a:lnTo>
                      <a:cubicBezTo>
                        <a:pt x="-13400" y="1511987"/>
                        <a:pt x="-4378" y="1447836"/>
                        <a:pt x="40754" y="1413835"/>
                      </a:cubicBezTo>
                      <a:lnTo>
                        <a:pt x="1890038" y="20602"/>
                      </a:lnTo>
                      <a:cubicBezTo>
                        <a:pt x="1912604" y="3602"/>
                        <a:pt x="1939924" y="-2643"/>
                        <a:pt x="1965854" y="1004"/>
                      </a:cubicBezTo>
                      <a:lnTo>
                        <a:pt x="1967542" y="1586"/>
                      </a:lnTo>
                      <a:cubicBezTo>
                        <a:pt x="1968071" y="1171"/>
                        <a:pt x="1968652" y="1085"/>
                        <a:pt x="1969233" y="10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sp>
            <p:nvSpPr>
              <p:cNvPr id="11" name="Rectangle 14">
                <a:extLst>
                  <a:ext uri="{FF2B5EF4-FFF2-40B4-BE49-F238E27FC236}">
                    <a16:creationId xmlns="" xmlns:a16="http://schemas.microsoft.com/office/drawing/2014/main" id="{66236C35-9935-4FD9-8E29-CC323DF8F019}"/>
                  </a:ext>
                </a:extLst>
              </p:cNvPr>
              <p:cNvSpPr/>
              <p:nvPr/>
            </p:nvSpPr>
            <p:spPr>
              <a:xfrm rot="18143891">
                <a:off x="423487" y="2403381"/>
                <a:ext cx="531261" cy="531261"/>
              </a:xfrm>
              <a:custGeom>
                <a:avLst/>
                <a:gdLst/>
                <a:ahLst/>
                <a:cxnLst/>
                <a:rect l="l" t="t" r="r" b="b"/>
                <a:pathLst>
                  <a:path w="3942192" h="3931865">
                    <a:moveTo>
                      <a:pt x="2826148" y="3448804"/>
                    </a:moveTo>
                    <a:lnTo>
                      <a:pt x="2826148" y="3556804"/>
                    </a:lnTo>
                    <a:lnTo>
                      <a:pt x="3042148" y="3556804"/>
                    </a:lnTo>
                    <a:lnTo>
                      <a:pt x="3042148" y="3448804"/>
                    </a:lnTo>
                    <a:close/>
                    <a:moveTo>
                      <a:pt x="890988" y="3448804"/>
                    </a:moveTo>
                    <a:lnTo>
                      <a:pt x="890988" y="3556804"/>
                    </a:lnTo>
                    <a:lnTo>
                      <a:pt x="1106988" y="3556804"/>
                    </a:lnTo>
                    <a:lnTo>
                      <a:pt x="1106988" y="3448804"/>
                    </a:lnTo>
                    <a:close/>
                    <a:moveTo>
                      <a:pt x="3528192" y="3439467"/>
                    </a:moveTo>
                    <a:lnTo>
                      <a:pt x="3528192" y="3547467"/>
                    </a:lnTo>
                    <a:lnTo>
                      <a:pt x="3744192" y="3547467"/>
                    </a:lnTo>
                    <a:lnTo>
                      <a:pt x="3744192" y="3439467"/>
                    </a:lnTo>
                    <a:close/>
                    <a:moveTo>
                      <a:pt x="198000" y="3439467"/>
                    </a:moveTo>
                    <a:lnTo>
                      <a:pt x="198000" y="3547467"/>
                    </a:lnTo>
                    <a:lnTo>
                      <a:pt x="414000" y="3547467"/>
                    </a:lnTo>
                    <a:lnTo>
                      <a:pt x="414000" y="3439467"/>
                    </a:lnTo>
                    <a:close/>
                    <a:moveTo>
                      <a:pt x="2826148" y="3206154"/>
                    </a:moveTo>
                    <a:lnTo>
                      <a:pt x="2826148" y="3314154"/>
                    </a:lnTo>
                    <a:lnTo>
                      <a:pt x="3042148" y="3314154"/>
                    </a:lnTo>
                    <a:lnTo>
                      <a:pt x="3042148" y="3206154"/>
                    </a:lnTo>
                    <a:close/>
                    <a:moveTo>
                      <a:pt x="890988" y="3206154"/>
                    </a:moveTo>
                    <a:lnTo>
                      <a:pt x="890988" y="3314154"/>
                    </a:lnTo>
                    <a:lnTo>
                      <a:pt x="1106988" y="3314154"/>
                    </a:lnTo>
                    <a:lnTo>
                      <a:pt x="1106988" y="3206154"/>
                    </a:lnTo>
                    <a:close/>
                    <a:moveTo>
                      <a:pt x="3528192" y="3196817"/>
                    </a:moveTo>
                    <a:lnTo>
                      <a:pt x="3528192" y="3304817"/>
                    </a:lnTo>
                    <a:lnTo>
                      <a:pt x="3744192" y="3304817"/>
                    </a:lnTo>
                    <a:lnTo>
                      <a:pt x="3744192" y="3196817"/>
                    </a:lnTo>
                    <a:close/>
                    <a:moveTo>
                      <a:pt x="198000" y="3196817"/>
                    </a:moveTo>
                    <a:lnTo>
                      <a:pt x="198000" y="3304817"/>
                    </a:lnTo>
                    <a:lnTo>
                      <a:pt x="414000" y="3304817"/>
                    </a:lnTo>
                    <a:lnTo>
                      <a:pt x="414000" y="3196817"/>
                    </a:lnTo>
                    <a:close/>
                    <a:moveTo>
                      <a:pt x="2070064" y="3046635"/>
                    </a:moveTo>
                    <a:lnTo>
                      <a:pt x="2070064" y="3154635"/>
                    </a:lnTo>
                    <a:lnTo>
                      <a:pt x="2286064" y="3154635"/>
                    </a:lnTo>
                    <a:lnTo>
                      <a:pt x="2286064" y="3046635"/>
                    </a:lnTo>
                    <a:close/>
                    <a:moveTo>
                      <a:pt x="1638016" y="3037298"/>
                    </a:moveTo>
                    <a:lnTo>
                      <a:pt x="1638016" y="3145298"/>
                    </a:lnTo>
                    <a:lnTo>
                      <a:pt x="1854016" y="3145298"/>
                    </a:lnTo>
                    <a:lnTo>
                      <a:pt x="1854016" y="3037298"/>
                    </a:lnTo>
                    <a:close/>
                    <a:moveTo>
                      <a:pt x="2826148" y="2963504"/>
                    </a:moveTo>
                    <a:lnTo>
                      <a:pt x="2826148" y="3071504"/>
                    </a:lnTo>
                    <a:lnTo>
                      <a:pt x="3042148" y="3071504"/>
                    </a:lnTo>
                    <a:lnTo>
                      <a:pt x="3042148" y="2963504"/>
                    </a:lnTo>
                    <a:close/>
                    <a:moveTo>
                      <a:pt x="890988" y="2963504"/>
                    </a:moveTo>
                    <a:lnTo>
                      <a:pt x="890988" y="3071504"/>
                    </a:lnTo>
                    <a:lnTo>
                      <a:pt x="1106988" y="3071504"/>
                    </a:lnTo>
                    <a:lnTo>
                      <a:pt x="1106988" y="2963504"/>
                    </a:lnTo>
                    <a:close/>
                    <a:moveTo>
                      <a:pt x="3528192" y="2954167"/>
                    </a:moveTo>
                    <a:lnTo>
                      <a:pt x="3528192" y="3062167"/>
                    </a:lnTo>
                    <a:lnTo>
                      <a:pt x="3744192" y="3062167"/>
                    </a:lnTo>
                    <a:lnTo>
                      <a:pt x="3744192" y="2954167"/>
                    </a:lnTo>
                    <a:close/>
                    <a:moveTo>
                      <a:pt x="198000" y="2954167"/>
                    </a:moveTo>
                    <a:lnTo>
                      <a:pt x="198000" y="3062167"/>
                    </a:lnTo>
                    <a:lnTo>
                      <a:pt x="414000" y="3062167"/>
                    </a:lnTo>
                    <a:lnTo>
                      <a:pt x="414000" y="2954167"/>
                    </a:lnTo>
                    <a:close/>
                    <a:moveTo>
                      <a:pt x="2070064" y="2803981"/>
                    </a:moveTo>
                    <a:lnTo>
                      <a:pt x="2070064" y="2911981"/>
                    </a:lnTo>
                    <a:lnTo>
                      <a:pt x="2286064" y="2911981"/>
                    </a:lnTo>
                    <a:lnTo>
                      <a:pt x="2286064" y="2803981"/>
                    </a:lnTo>
                    <a:close/>
                    <a:moveTo>
                      <a:pt x="1638016" y="2794644"/>
                    </a:moveTo>
                    <a:lnTo>
                      <a:pt x="1638016" y="2902644"/>
                    </a:lnTo>
                    <a:lnTo>
                      <a:pt x="1854016" y="2902644"/>
                    </a:lnTo>
                    <a:lnTo>
                      <a:pt x="1854016" y="2794644"/>
                    </a:lnTo>
                    <a:close/>
                    <a:moveTo>
                      <a:pt x="2826148" y="2720854"/>
                    </a:moveTo>
                    <a:lnTo>
                      <a:pt x="2826148" y="2828854"/>
                    </a:lnTo>
                    <a:lnTo>
                      <a:pt x="3042148" y="2828854"/>
                    </a:lnTo>
                    <a:lnTo>
                      <a:pt x="3042148" y="2720854"/>
                    </a:lnTo>
                    <a:close/>
                    <a:moveTo>
                      <a:pt x="890988" y="2720854"/>
                    </a:moveTo>
                    <a:lnTo>
                      <a:pt x="890988" y="2828854"/>
                    </a:lnTo>
                    <a:lnTo>
                      <a:pt x="1106988" y="2828854"/>
                    </a:lnTo>
                    <a:lnTo>
                      <a:pt x="1106988" y="2720854"/>
                    </a:lnTo>
                    <a:close/>
                    <a:moveTo>
                      <a:pt x="3528192" y="2711517"/>
                    </a:moveTo>
                    <a:lnTo>
                      <a:pt x="3528192" y="2819517"/>
                    </a:lnTo>
                    <a:lnTo>
                      <a:pt x="3744192" y="2819517"/>
                    </a:lnTo>
                    <a:lnTo>
                      <a:pt x="3744192" y="2711517"/>
                    </a:lnTo>
                    <a:close/>
                    <a:moveTo>
                      <a:pt x="198000" y="2711517"/>
                    </a:moveTo>
                    <a:lnTo>
                      <a:pt x="198000" y="2819517"/>
                    </a:lnTo>
                    <a:lnTo>
                      <a:pt x="414000" y="2819517"/>
                    </a:lnTo>
                    <a:lnTo>
                      <a:pt x="414000" y="2711517"/>
                    </a:lnTo>
                    <a:close/>
                    <a:moveTo>
                      <a:pt x="2070064" y="2561331"/>
                    </a:moveTo>
                    <a:lnTo>
                      <a:pt x="2070064" y="2669331"/>
                    </a:lnTo>
                    <a:lnTo>
                      <a:pt x="2286064" y="2669331"/>
                    </a:lnTo>
                    <a:lnTo>
                      <a:pt x="2286064" y="2561331"/>
                    </a:lnTo>
                    <a:close/>
                    <a:moveTo>
                      <a:pt x="1638016" y="2551994"/>
                    </a:moveTo>
                    <a:lnTo>
                      <a:pt x="1638016" y="2659994"/>
                    </a:lnTo>
                    <a:lnTo>
                      <a:pt x="1854016" y="2659994"/>
                    </a:lnTo>
                    <a:lnTo>
                      <a:pt x="1854016" y="2551994"/>
                    </a:lnTo>
                    <a:close/>
                    <a:moveTo>
                      <a:pt x="2826148" y="2478204"/>
                    </a:moveTo>
                    <a:lnTo>
                      <a:pt x="2826148" y="2586204"/>
                    </a:lnTo>
                    <a:lnTo>
                      <a:pt x="3042148" y="2586204"/>
                    </a:lnTo>
                    <a:lnTo>
                      <a:pt x="3042148" y="2478204"/>
                    </a:lnTo>
                    <a:close/>
                    <a:moveTo>
                      <a:pt x="890988" y="2478204"/>
                    </a:moveTo>
                    <a:lnTo>
                      <a:pt x="890988" y="2586204"/>
                    </a:lnTo>
                    <a:lnTo>
                      <a:pt x="1106988" y="2586204"/>
                    </a:lnTo>
                    <a:lnTo>
                      <a:pt x="1106988" y="2478204"/>
                    </a:lnTo>
                    <a:close/>
                    <a:moveTo>
                      <a:pt x="3528192" y="2468867"/>
                    </a:moveTo>
                    <a:lnTo>
                      <a:pt x="3528192" y="2576867"/>
                    </a:lnTo>
                    <a:lnTo>
                      <a:pt x="3744192" y="2576867"/>
                    </a:lnTo>
                    <a:lnTo>
                      <a:pt x="3744192" y="2468867"/>
                    </a:lnTo>
                    <a:close/>
                    <a:moveTo>
                      <a:pt x="198000" y="2468867"/>
                    </a:moveTo>
                    <a:lnTo>
                      <a:pt x="198000" y="2576867"/>
                    </a:lnTo>
                    <a:lnTo>
                      <a:pt x="414000" y="2576867"/>
                    </a:lnTo>
                    <a:lnTo>
                      <a:pt x="414000" y="2468867"/>
                    </a:lnTo>
                    <a:close/>
                    <a:moveTo>
                      <a:pt x="2070064" y="2318681"/>
                    </a:moveTo>
                    <a:lnTo>
                      <a:pt x="2070064" y="2426681"/>
                    </a:lnTo>
                    <a:lnTo>
                      <a:pt x="2286064" y="2426681"/>
                    </a:lnTo>
                    <a:lnTo>
                      <a:pt x="2286064" y="2318681"/>
                    </a:lnTo>
                    <a:close/>
                    <a:moveTo>
                      <a:pt x="1638016" y="2309344"/>
                    </a:moveTo>
                    <a:lnTo>
                      <a:pt x="1638016" y="2417344"/>
                    </a:lnTo>
                    <a:lnTo>
                      <a:pt x="1854016" y="2417344"/>
                    </a:lnTo>
                    <a:lnTo>
                      <a:pt x="1854016" y="2309344"/>
                    </a:lnTo>
                    <a:close/>
                    <a:moveTo>
                      <a:pt x="2826148" y="2235554"/>
                    </a:moveTo>
                    <a:lnTo>
                      <a:pt x="2826148" y="2343554"/>
                    </a:lnTo>
                    <a:lnTo>
                      <a:pt x="3042148" y="2343554"/>
                    </a:lnTo>
                    <a:lnTo>
                      <a:pt x="3042148" y="2235554"/>
                    </a:lnTo>
                    <a:close/>
                    <a:moveTo>
                      <a:pt x="890988" y="2235554"/>
                    </a:moveTo>
                    <a:lnTo>
                      <a:pt x="890988" y="2343554"/>
                    </a:lnTo>
                    <a:lnTo>
                      <a:pt x="1106988" y="2343554"/>
                    </a:lnTo>
                    <a:lnTo>
                      <a:pt x="1106988" y="2235554"/>
                    </a:lnTo>
                    <a:close/>
                    <a:moveTo>
                      <a:pt x="3528192" y="2226217"/>
                    </a:moveTo>
                    <a:lnTo>
                      <a:pt x="3528192" y="2334217"/>
                    </a:lnTo>
                    <a:lnTo>
                      <a:pt x="3744192" y="2334217"/>
                    </a:lnTo>
                    <a:lnTo>
                      <a:pt x="3744192" y="2226217"/>
                    </a:lnTo>
                    <a:close/>
                    <a:moveTo>
                      <a:pt x="198000" y="2226217"/>
                    </a:moveTo>
                    <a:lnTo>
                      <a:pt x="198000" y="2334217"/>
                    </a:lnTo>
                    <a:lnTo>
                      <a:pt x="414000" y="2334217"/>
                    </a:lnTo>
                    <a:lnTo>
                      <a:pt x="414000" y="2226217"/>
                    </a:lnTo>
                    <a:close/>
                    <a:moveTo>
                      <a:pt x="2070064" y="2076031"/>
                    </a:moveTo>
                    <a:lnTo>
                      <a:pt x="2070064" y="2184031"/>
                    </a:lnTo>
                    <a:lnTo>
                      <a:pt x="2286064" y="2184031"/>
                    </a:lnTo>
                    <a:lnTo>
                      <a:pt x="2286064" y="2076031"/>
                    </a:lnTo>
                    <a:close/>
                    <a:moveTo>
                      <a:pt x="1638016" y="2066694"/>
                    </a:moveTo>
                    <a:lnTo>
                      <a:pt x="1638016" y="2174694"/>
                    </a:lnTo>
                    <a:lnTo>
                      <a:pt x="1854016" y="2174694"/>
                    </a:lnTo>
                    <a:lnTo>
                      <a:pt x="1854016" y="2066694"/>
                    </a:lnTo>
                    <a:close/>
                    <a:moveTo>
                      <a:pt x="2826148" y="1992904"/>
                    </a:moveTo>
                    <a:lnTo>
                      <a:pt x="2826148" y="2100904"/>
                    </a:lnTo>
                    <a:lnTo>
                      <a:pt x="3042148" y="2100904"/>
                    </a:lnTo>
                    <a:lnTo>
                      <a:pt x="3042148" y="1992904"/>
                    </a:lnTo>
                    <a:close/>
                    <a:moveTo>
                      <a:pt x="890988" y="1992904"/>
                    </a:moveTo>
                    <a:lnTo>
                      <a:pt x="890988" y="2100904"/>
                    </a:lnTo>
                    <a:lnTo>
                      <a:pt x="1106988" y="2100904"/>
                    </a:lnTo>
                    <a:lnTo>
                      <a:pt x="1106988" y="1992904"/>
                    </a:lnTo>
                    <a:close/>
                    <a:moveTo>
                      <a:pt x="3528192" y="1983567"/>
                    </a:moveTo>
                    <a:lnTo>
                      <a:pt x="3528192" y="2091567"/>
                    </a:lnTo>
                    <a:lnTo>
                      <a:pt x="3744192" y="2091567"/>
                    </a:lnTo>
                    <a:lnTo>
                      <a:pt x="3744192" y="1983567"/>
                    </a:lnTo>
                    <a:close/>
                    <a:moveTo>
                      <a:pt x="198000" y="1983567"/>
                    </a:moveTo>
                    <a:lnTo>
                      <a:pt x="198000" y="2091567"/>
                    </a:lnTo>
                    <a:lnTo>
                      <a:pt x="414000" y="2091567"/>
                    </a:lnTo>
                    <a:lnTo>
                      <a:pt x="414000" y="1983567"/>
                    </a:lnTo>
                    <a:close/>
                    <a:moveTo>
                      <a:pt x="2070064" y="1833381"/>
                    </a:moveTo>
                    <a:lnTo>
                      <a:pt x="2070064" y="1941381"/>
                    </a:lnTo>
                    <a:lnTo>
                      <a:pt x="2286064" y="1941381"/>
                    </a:lnTo>
                    <a:lnTo>
                      <a:pt x="2286064" y="1833381"/>
                    </a:lnTo>
                    <a:close/>
                    <a:moveTo>
                      <a:pt x="1638016" y="1824044"/>
                    </a:moveTo>
                    <a:lnTo>
                      <a:pt x="1638016" y="1932044"/>
                    </a:lnTo>
                    <a:lnTo>
                      <a:pt x="1854016" y="1932044"/>
                    </a:lnTo>
                    <a:lnTo>
                      <a:pt x="1854016" y="1824044"/>
                    </a:lnTo>
                    <a:close/>
                    <a:moveTo>
                      <a:pt x="2826148" y="1750254"/>
                    </a:moveTo>
                    <a:lnTo>
                      <a:pt x="2826148" y="1858254"/>
                    </a:lnTo>
                    <a:lnTo>
                      <a:pt x="3042148" y="1858254"/>
                    </a:lnTo>
                    <a:lnTo>
                      <a:pt x="3042148" y="1750254"/>
                    </a:lnTo>
                    <a:close/>
                    <a:moveTo>
                      <a:pt x="890988" y="1750254"/>
                    </a:moveTo>
                    <a:lnTo>
                      <a:pt x="890988" y="1858254"/>
                    </a:lnTo>
                    <a:lnTo>
                      <a:pt x="1106988" y="1858254"/>
                    </a:lnTo>
                    <a:lnTo>
                      <a:pt x="1106988" y="1750254"/>
                    </a:lnTo>
                    <a:close/>
                    <a:moveTo>
                      <a:pt x="3528192" y="1740917"/>
                    </a:moveTo>
                    <a:lnTo>
                      <a:pt x="3528192" y="1848917"/>
                    </a:lnTo>
                    <a:lnTo>
                      <a:pt x="3744192" y="1848917"/>
                    </a:lnTo>
                    <a:lnTo>
                      <a:pt x="3744192" y="1740917"/>
                    </a:lnTo>
                    <a:close/>
                    <a:moveTo>
                      <a:pt x="198000" y="1740917"/>
                    </a:moveTo>
                    <a:lnTo>
                      <a:pt x="198000" y="1848917"/>
                    </a:lnTo>
                    <a:lnTo>
                      <a:pt x="414000" y="1848917"/>
                    </a:lnTo>
                    <a:lnTo>
                      <a:pt x="414000" y="1740917"/>
                    </a:lnTo>
                    <a:close/>
                    <a:moveTo>
                      <a:pt x="2070064" y="1590731"/>
                    </a:moveTo>
                    <a:lnTo>
                      <a:pt x="2070064" y="1698731"/>
                    </a:lnTo>
                    <a:lnTo>
                      <a:pt x="2286064" y="1698731"/>
                    </a:lnTo>
                    <a:lnTo>
                      <a:pt x="2286064" y="1590731"/>
                    </a:lnTo>
                    <a:close/>
                    <a:moveTo>
                      <a:pt x="1638016" y="1581394"/>
                    </a:moveTo>
                    <a:lnTo>
                      <a:pt x="1638016" y="1689394"/>
                    </a:lnTo>
                    <a:lnTo>
                      <a:pt x="1854016" y="1689394"/>
                    </a:lnTo>
                    <a:lnTo>
                      <a:pt x="1854016" y="1581394"/>
                    </a:lnTo>
                    <a:close/>
                    <a:moveTo>
                      <a:pt x="3330192" y="1507604"/>
                    </a:moveTo>
                    <a:lnTo>
                      <a:pt x="3942192" y="1507604"/>
                    </a:lnTo>
                    <a:lnTo>
                      <a:pt x="3942192" y="3931865"/>
                    </a:lnTo>
                    <a:lnTo>
                      <a:pt x="3330192" y="3931865"/>
                    </a:lnTo>
                    <a:close/>
                    <a:moveTo>
                      <a:pt x="2826148" y="1507604"/>
                    </a:moveTo>
                    <a:lnTo>
                      <a:pt x="2826148" y="1615604"/>
                    </a:lnTo>
                    <a:lnTo>
                      <a:pt x="3042148" y="1615604"/>
                    </a:lnTo>
                    <a:lnTo>
                      <a:pt x="3042148" y="1507604"/>
                    </a:lnTo>
                    <a:close/>
                    <a:moveTo>
                      <a:pt x="890988" y="1507604"/>
                    </a:moveTo>
                    <a:lnTo>
                      <a:pt x="890988" y="1615604"/>
                    </a:lnTo>
                    <a:lnTo>
                      <a:pt x="1106988" y="1615604"/>
                    </a:lnTo>
                    <a:lnTo>
                      <a:pt x="1106988" y="1507604"/>
                    </a:lnTo>
                    <a:close/>
                    <a:moveTo>
                      <a:pt x="0" y="1507604"/>
                    </a:moveTo>
                    <a:lnTo>
                      <a:pt x="612000" y="1507604"/>
                    </a:lnTo>
                    <a:lnTo>
                      <a:pt x="612000" y="3931865"/>
                    </a:lnTo>
                    <a:lnTo>
                      <a:pt x="0" y="3931865"/>
                    </a:lnTo>
                    <a:close/>
                    <a:moveTo>
                      <a:pt x="2070064" y="1348081"/>
                    </a:moveTo>
                    <a:lnTo>
                      <a:pt x="2070064" y="1456081"/>
                    </a:lnTo>
                    <a:lnTo>
                      <a:pt x="2286064" y="1456081"/>
                    </a:lnTo>
                    <a:lnTo>
                      <a:pt x="2286064" y="1348081"/>
                    </a:lnTo>
                    <a:close/>
                    <a:moveTo>
                      <a:pt x="1638016" y="1338744"/>
                    </a:moveTo>
                    <a:lnTo>
                      <a:pt x="1638016" y="1446744"/>
                    </a:lnTo>
                    <a:lnTo>
                      <a:pt x="1854016" y="1446744"/>
                    </a:lnTo>
                    <a:lnTo>
                      <a:pt x="1854016" y="1338744"/>
                    </a:lnTo>
                    <a:close/>
                    <a:moveTo>
                      <a:pt x="2628148" y="1267865"/>
                    </a:moveTo>
                    <a:lnTo>
                      <a:pt x="3240148" y="1267865"/>
                    </a:lnTo>
                    <a:lnTo>
                      <a:pt x="3240148" y="3931865"/>
                    </a:lnTo>
                    <a:lnTo>
                      <a:pt x="2628148" y="3931865"/>
                    </a:lnTo>
                    <a:close/>
                    <a:moveTo>
                      <a:pt x="692988" y="1267865"/>
                    </a:moveTo>
                    <a:lnTo>
                      <a:pt x="1304988" y="1267865"/>
                    </a:lnTo>
                    <a:lnTo>
                      <a:pt x="1304988" y="3931865"/>
                    </a:lnTo>
                    <a:lnTo>
                      <a:pt x="692988" y="3931865"/>
                    </a:lnTo>
                    <a:close/>
                    <a:moveTo>
                      <a:pt x="2070064" y="1105431"/>
                    </a:moveTo>
                    <a:lnTo>
                      <a:pt x="2070064" y="1213431"/>
                    </a:lnTo>
                    <a:lnTo>
                      <a:pt x="2286064" y="1213431"/>
                    </a:lnTo>
                    <a:lnTo>
                      <a:pt x="2286064" y="1105431"/>
                    </a:lnTo>
                    <a:close/>
                    <a:moveTo>
                      <a:pt x="1638016" y="1096094"/>
                    </a:moveTo>
                    <a:lnTo>
                      <a:pt x="1638016" y="1204094"/>
                    </a:lnTo>
                    <a:lnTo>
                      <a:pt x="1854016" y="1204094"/>
                    </a:lnTo>
                    <a:lnTo>
                      <a:pt x="1854016" y="1096094"/>
                    </a:lnTo>
                    <a:close/>
                    <a:moveTo>
                      <a:pt x="2070064" y="862781"/>
                    </a:moveTo>
                    <a:lnTo>
                      <a:pt x="2070064" y="970781"/>
                    </a:lnTo>
                    <a:lnTo>
                      <a:pt x="2286064" y="970781"/>
                    </a:lnTo>
                    <a:lnTo>
                      <a:pt x="2286064" y="862781"/>
                    </a:lnTo>
                    <a:close/>
                    <a:moveTo>
                      <a:pt x="1638016" y="853444"/>
                    </a:moveTo>
                    <a:lnTo>
                      <a:pt x="1638016" y="961444"/>
                    </a:lnTo>
                    <a:lnTo>
                      <a:pt x="1854016" y="961444"/>
                    </a:lnTo>
                    <a:lnTo>
                      <a:pt x="1854016" y="853444"/>
                    </a:lnTo>
                    <a:close/>
                    <a:moveTo>
                      <a:pt x="1883174" y="0"/>
                    </a:moveTo>
                    <a:lnTo>
                      <a:pt x="2040907" y="0"/>
                    </a:lnTo>
                    <a:lnTo>
                      <a:pt x="2040907" y="355600"/>
                    </a:lnTo>
                    <a:lnTo>
                      <a:pt x="2178064" y="355600"/>
                    </a:lnTo>
                    <a:lnTo>
                      <a:pt x="2178064" y="596007"/>
                    </a:lnTo>
                    <a:lnTo>
                      <a:pt x="2538104" y="596007"/>
                    </a:lnTo>
                    <a:lnTo>
                      <a:pt x="2538104" y="3931865"/>
                    </a:lnTo>
                    <a:lnTo>
                      <a:pt x="2142040" y="3931865"/>
                    </a:lnTo>
                    <a:lnTo>
                      <a:pt x="2142040" y="3291036"/>
                    </a:lnTo>
                    <a:lnTo>
                      <a:pt x="1782040" y="3291036"/>
                    </a:lnTo>
                    <a:lnTo>
                      <a:pt x="1782040" y="3931865"/>
                    </a:lnTo>
                    <a:lnTo>
                      <a:pt x="1385976" y="3931865"/>
                    </a:lnTo>
                    <a:lnTo>
                      <a:pt x="1385976" y="596007"/>
                    </a:lnTo>
                    <a:lnTo>
                      <a:pt x="1746016" y="596007"/>
                    </a:lnTo>
                    <a:lnTo>
                      <a:pt x="1746016" y="355600"/>
                    </a:lnTo>
                    <a:lnTo>
                      <a:pt x="1883174" y="3556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latin typeface="Tahoma" panose="020B0604030504040204" pitchFamily="34" charset="0"/>
                  <a:cs typeface="Tahoma" panose="020B0604030504040204" pitchFamily="34" charset="0"/>
                </a:endParaRPr>
              </a:p>
            </p:txBody>
          </p:sp>
        </p:grpSp>
        <p:grpSp>
          <p:nvGrpSpPr>
            <p:cNvPr id="4" name="Group 3">
              <a:extLst>
                <a:ext uri="{FF2B5EF4-FFF2-40B4-BE49-F238E27FC236}">
                  <a16:creationId xmlns="" xmlns:a16="http://schemas.microsoft.com/office/drawing/2014/main" id="{C189F9E6-F63A-4F3F-81C8-4EE9D34D4237}"/>
                </a:ext>
              </a:extLst>
            </p:cNvPr>
            <p:cNvGrpSpPr/>
            <p:nvPr/>
          </p:nvGrpSpPr>
          <p:grpSpPr>
            <a:xfrm>
              <a:off x="8298410" y="1783597"/>
              <a:ext cx="3184899" cy="3184899"/>
              <a:chOff x="1510528" y="1366070"/>
              <a:chExt cx="3431329" cy="3431329"/>
            </a:xfrm>
            <a:effectLst>
              <a:outerShdw blurRad="50800" dist="38100" dir="2700000" algn="tl" rotWithShape="0">
                <a:prstClr val="black">
                  <a:alpha val="40000"/>
                </a:prstClr>
              </a:outerShdw>
            </a:effectLst>
          </p:grpSpPr>
          <p:sp>
            <p:nvSpPr>
              <p:cNvPr id="5" name="Freeform: Shape 29">
                <a:extLst>
                  <a:ext uri="{FF2B5EF4-FFF2-40B4-BE49-F238E27FC236}">
                    <a16:creationId xmlns="" xmlns:a16="http://schemas.microsoft.com/office/drawing/2014/main" id="{A1435096-1AE9-4BA0-9C52-66ED47514F56}"/>
                  </a:ext>
                </a:extLst>
              </p:cNvPr>
              <p:cNvSpPr/>
              <p:nvPr/>
            </p:nvSpPr>
            <p:spPr>
              <a:xfrm>
                <a:off x="1510528" y="1366070"/>
                <a:ext cx="3431329" cy="3431329"/>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chemeClr val="accent2">
                  <a:lumMod val="20000"/>
                  <a:lumOff val="80000"/>
                </a:schemeClr>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latin typeface="Tahoma" panose="020B0604030504040204" pitchFamily="34" charset="0"/>
                  <a:ea typeface="Tahoma" panose="020B0604030504040204" pitchFamily="34" charset="0"/>
                  <a:cs typeface="Tahoma" panose="020B0604030504040204" pitchFamily="34" charset="0"/>
                </a:endParaRPr>
              </a:p>
            </p:txBody>
          </p:sp>
          <p:sp>
            <p:nvSpPr>
              <p:cNvPr id="6" name="Freeform: Shape 30">
                <a:extLst>
                  <a:ext uri="{FF2B5EF4-FFF2-40B4-BE49-F238E27FC236}">
                    <a16:creationId xmlns="" xmlns:a16="http://schemas.microsoft.com/office/drawing/2014/main" id="{3434A603-3E3A-4E45-AFCA-AE3AB84E1D83}"/>
                  </a:ext>
                </a:extLst>
              </p:cNvPr>
              <p:cNvSpPr>
                <a:spLocks noChangeAspect="1"/>
              </p:cNvSpPr>
              <p:nvPr/>
            </p:nvSpPr>
            <p:spPr>
              <a:xfrm>
                <a:off x="1529854" y="1388027"/>
                <a:ext cx="3411797" cy="3337560"/>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chemeClr val="accent2">
                  <a:lumMod val="40000"/>
                  <a:lumOff val="60000"/>
                </a:schemeClr>
              </a:solidFill>
              <a:ln w="9525" cap="flat">
                <a:noFill/>
                <a:prstDash val="solid"/>
                <a:miter/>
              </a:ln>
            </p:spPr>
            <p:txBody>
              <a:bodyPr rtlCol="0" anchor="ctr"/>
              <a:lstStyle/>
              <a:p>
                <a:endParaRPr lang="en-US">
                  <a:latin typeface="Tahoma" panose="020B0604030504040204" pitchFamily="34" charset="0"/>
                  <a:ea typeface="Tahoma" panose="020B0604030504040204" pitchFamily="34" charset="0"/>
                  <a:cs typeface="Tahoma" panose="020B0604030504040204" pitchFamily="34" charset="0"/>
                </a:endParaRPr>
              </a:p>
            </p:txBody>
          </p:sp>
        </p:grpSp>
      </p:grpSp>
      <p:sp>
        <p:nvSpPr>
          <p:cNvPr id="33" name="Rectangle 32"/>
          <p:cNvSpPr/>
          <p:nvPr/>
        </p:nvSpPr>
        <p:spPr>
          <a:xfrm>
            <a:off x="1093361" y="844205"/>
            <a:ext cx="2879861" cy="1569660"/>
          </a:xfrm>
          <a:prstGeom prst="rect">
            <a:avLst/>
          </a:prstGeom>
        </p:spPr>
        <p:txBody>
          <a:bodyPr wrap="square">
            <a:spAutoFit/>
          </a:bodyPr>
          <a:lstStyle/>
          <a:p>
            <a:pPr algn="ct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Định</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nghĩa</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quá</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trình</a:t>
            </a:r>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 </a:t>
            </a:r>
            <a:r>
              <a:rPr lang="en-US" sz="3200" b="1" err="1">
                <a:solidFill>
                  <a:srgbClr val="FF0000"/>
                </a:solidFill>
                <a:latin typeface="Tahoma" panose="020B0604030504040204" pitchFamily="34" charset="0"/>
                <a:ea typeface="Tahoma" panose="020B0604030504040204" pitchFamily="34" charset="0"/>
                <a:cs typeface="Tahoma" panose="020B0604030504040204" pitchFamily="34" charset="0"/>
              </a:rPr>
              <a:t>cháy</a:t>
            </a:r>
            <a:endParaRPr lang="en-US" sz="3200" b="1">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sp>
        <p:nvSpPr>
          <p:cNvPr id="55" name="Rectangle 54">
            <a:extLst>
              <a:ext uri="{FF2B5EF4-FFF2-40B4-BE49-F238E27FC236}">
                <a16:creationId xmlns="" xmlns:a16="http://schemas.microsoft.com/office/drawing/2014/main" id="{1990EE5B-A6DD-4902-8191-E2ACEDC01505}"/>
              </a:ext>
            </a:extLst>
          </p:cNvPr>
          <p:cNvSpPr/>
          <p:nvPr/>
        </p:nvSpPr>
        <p:spPr>
          <a:xfrm>
            <a:off x="5888596" y="1741123"/>
            <a:ext cx="180057" cy="35251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6">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
        <p:nvSpPr>
          <p:cNvPr id="36" name="Rectangle 35"/>
          <p:cNvSpPr/>
          <p:nvPr/>
        </p:nvSpPr>
        <p:spPr>
          <a:xfrm>
            <a:off x="215262" y="3095895"/>
            <a:ext cx="5586386" cy="3477875"/>
          </a:xfrm>
          <a:prstGeom prst="rect">
            <a:avLst/>
          </a:prstGeom>
        </p:spPr>
        <p:txBody>
          <a:bodyPr wrap="square">
            <a:spAutoFit/>
          </a:bodyPr>
          <a:lstStyle/>
          <a:p>
            <a:pPr algn="just"/>
            <a:r>
              <a:rPr lang="vi-VN" sz="2200">
                <a:solidFill>
                  <a:srgbClr val="0070C0"/>
                </a:solidFill>
                <a:latin typeface="Tahoma" panose="020B0604030504040204" pitchFamily="34" charset="0"/>
                <a:ea typeface="Tahoma" panose="020B0604030504040204" pitchFamily="34" charset="0"/>
                <a:cs typeface="Tahoma" panose="020B0604030504040204" pitchFamily="34" charset="0"/>
              </a:rPr>
              <a:t>Theo quan điểm hiện đại thì quá trình cháy là quá trình hóa lý phức , trong đó xảy ra các phản ứng hóa học kèm theo hiện tượng tỏa nhiệt và phát sáng. Như vậy quá trình cháy gồm hai quá trình cơ bản là quá trình hóa học và quá trình vật lý.Quá trình hóa học là các phản ứng hóa học giữa chất cháy và ôxy hóa . Quá trình vật lý là quá trình khuyếch tán khí và quá trình truyền nhiệt từ giữa vùng đang cháy ra ngoài</a:t>
            </a:r>
            <a:endParaRPr lang="en-US" sz="22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37" name="Picture 3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9643" y="1222563"/>
            <a:ext cx="5037958" cy="4979464"/>
          </a:xfrm>
          <a:prstGeom prst="rect">
            <a:avLst/>
          </a:prstGeom>
        </p:spPr>
      </p:pic>
    </p:spTree>
    <p:extLst>
      <p:ext uri="{BB962C8B-B14F-4D97-AF65-F5344CB8AC3E}">
        <p14:creationId xmlns:p14="http://schemas.microsoft.com/office/powerpoint/2010/main" val="14945696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5.1.1 ĐỊNH NGHĨA QUÁ TRÌNH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337352" y="1447061"/>
            <a:ext cx="4758432" cy="4869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a:solidFill>
                  <a:srgbClr val="0070C0"/>
                </a:solidFill>
                <a:latin typeface="Tahoma" panose="020B0604030504040204" pitchFamily="34" charset="0"/>
                <a:ea typeface="Tahoma" panose="020B0604030504040204" pitchFamily="34" charset="0"/>
                <a:cs typeface="Tahoma" panose="020B0604030504040204" pitchFamily="34" charset="0"/>
              </a:rPr>
              <a:t>Q</a:t>
            </a:r>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uá </a:t>
            </a:r>
            <a:r>
              <a:rPr lang="en-US" sz="3200" b="1">
                <a:solidFill>
                  <a:srgbClr val="0070C0"/>
                </a:solidFill>
                <a:latin typeface="Tahoma" panose="020B0604030504040204" pitchFamily="34" charset="0"/>
                <a:ea typeface="Tahoma" panose="020B0604030504040204" pitchFamily="34" charset="0"/>
                <a:cs typeface="Tahoma" panose="020B0604030504040204" pitchFamily="34" charset="0"/>
              </a:rPr>
              <a:t>trình cháy </a:t>
            </a:r>
            <a:r>
              <a:rPr lang="en-US" sz="3200" b="1">
                <a:solidFill>
                  <a:schemeClr val="tx1"/>
                </a:solidFill>
                <a:latin typeface="Tahoma" panose="020B0604030504040204" pitchFamily="34" charset="0"/>
                <a:ea typeface="Tahoma" panose="020B0604030504040204" pitchFamily="34" charset="0"/>
                <a:cs typeface="Tahoma" panose="020B0604030504040204" pitchFamily="34" charset="0"/>
              </a:rPr>
              <a:t>là phản ứng hoá học giữa </a:t>
            </a:r>
            <a:r>
              <a:rPr lang="en-US" sz="3200" b="1">
                <a:solidFill>
                  <a:srgbClr val="0070C0"/>
                </a:solidFill>
                <a:latin typeface="Tahoma" panose="020B0604030504040204" pitchFamily="34" charset="0"/>
                <a:ea typeface="Tahoma" panose="020B0604030504040204" pitchFamily="34" charset="0"/>
                <a:cs typeface="Tahoma" panose="020B0604030504040204" pitchFamily="34" charset="0"/>
              </a:rPr>
              <a:t>chất cháy và chất oxy hóa </a:t>
            </a:r>
            <a:r>
              <a:rPr lang="en-US" sz="3200" b="1">
                <a:solidFill>
                  <a:schemeClr val="tx1"/>
                </a:solidFill>
                <a:latin typeface="Tahoma" panose="020B0604030504040204" pitchFamily="34" charset="0"/>
                <a:ea typeface="Tahoma" panose="020B0604030504040204" pitchFamily="34" charset="0"/>
                <a:cs typeface="Tahoma" panose="020B0604030504040204" pitchFamily="34" charset="0"/>
              </a:rPr>
              <a:t>kèm </a:t>
            </a:r>
            <a:r>
              <a:rPr lang="en-US" sz="3200" b="1" smtClean="0">
                <a:solidFill>
                  <a:schemeClr val="tx1"/>
                </a:solidFill>
                <a:latin typeface="Tahoma" panose="020B0604030504040204" pitchFamily="34" charset="0"/>
                <a:ea typeface="Tahoma" panose="020B0604030504040204" pitchFamily="34" charset="0"/>
                <a:cs typeface="Tahoma" panose="020B0604030504040204" pitchFamily="34" charset="0"/>
              </a:rPr>
              <a:t>theo </a:t>
            </a:r>
            <a:r>
              <a:rPr lang="en-US" sz="3200" b="1">
                <a:solidFill>
                  <a:schemeClr val="tx1"/>
                </a:solidFill>
                <a:latin typeface="Tahoma" panose="020B0604030504040204" pitchFamily="34" charset="0"/>
                <a:ea typeface="Tahoma" panose="020B0604030504040204" pitchFamily="34" charset="0"/>
                <a:cs typeface="Tahoma" panose="020B0604030504040204" pitchFamily="34" charset="0"/>
              </a:rPr>
              <a:t>hiện </a:t>
            </a:r>
            <a:r>
              <a:rPr lang="en-US" sz="3200" b="1" smtClean="0">
                <a:solidFill>
                  <a:schemeClr val="tx1"/>
                </a:solidFill>
                <a:latin typeface="Tahoma" panose="020B0604030504040204" pitchFamily="34" charset="0"/>
                <a:ea typeface="Tahoma" panose="020B0604030504040204" pitchFamily="34" charset="0"/>
                <a:cs typeface="Tahoma" panose="020B0604030504040204" pitchFamily="34" charset="0"/>
              </a:rPr>
              <a:t>tượng vật lý là </a:t>
            </a:r>
            <a:r>
              <a:rPr lang="en-US" sz="3200" b="1">
                <a:solidFill>
                  <a:srgbClr val="0070C0"/>
                </a:solidFill>
                <a:latin typeface="Tahoma" panose="020B0604030504040204" pitchFamily="34" charset="0"/>
                <a:ea typeface="Tahoma" panose="020B0604030504040204" pitchFamily="34" charset="0"/>
                <a:cs typeface="Tahoma" panose="020B0604030504040204" pitchFamily="34" charset="0"/>
              </a:rPr>
              <a:t>toả nhiệt </a:t>
            </a:r>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và </a:t>
            </a:r>
            <a:r>
              <a:rPr lang="en-US" sz="3200" b="1">
                <a:solidFill>
                  <a:srgbClr val="0070C0"/>
                </a:solidFill>
                <a:latin typeface="Tahoma" panose="020B0604030504040204" pitchFamily="34" charset="0"/>
                <a:ea typeface="Tahoma" panose="020B0604030504040204" pitchFamily="34" charset="0"/>
                <a:cs typeface="Tahoma" panose="020B0604030504040204" pitchFamily="34" charset="0"/>
              </a:rPr>
              <a:t>phát </a:t>
            </a:r>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sáng</a:t>
            </a:r>
            <a:endParaRPr lang="en-US" sz="3200" b="1">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8" name="Hình ảnh 8">
            <a:extLst>
              <a:ext uri="{FF2B5EF4-FFF2-40B4-BE49-F238E27FC236}">
                <a16:creationId xmlns:a16="http://schemas.microsoft.com/office/drawing/2014/main" xmlns="" id="{2FC048E4-135A-4F2D-8C3D-6A3B0511F3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1811" y="1198376"/>
            <a:ext cx="6081838" cy="5182184"/>
          </a:xfrm>
          <a:prstGeom prst="rect">
            <a:avLst/>
          </a:prstGeom>
        </p:spPr>
      </p:pic>
    </p:spTree>
    <p:extLst>
      <p:ext uri="{BB962C8B-B14F-4D97-AF65-F5344CB8AC3E}">
        <p14:creationId xmlns:p14="http://schemas.microsoft.com/office/powerpoint/2010/main" val="423025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5.1.2 KHÁI NIỆM VỀ CÁC NHIỆT ĐỘ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7253055" y="1510933"/>
            <a:ext cx="4722922" cy="4869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Nhiệt độ chớp cháy của nhiên liệu </a:t>
            </a:r>
            <a:r>
              <a:rPr lang="en-US" sz="3200" b="1" smtClean="0">
                <a:solidFill>
                  <a:schemeClr val="tx1"/>
                </a:solidFill>
                <a:latin typeface="Tahoma" panose="020B0604030504040204" pitchFamily="34" charset="0"/>
                <a:ea typeface="Tahoma" panose="020B0604030504040204" pitchFamily="34" charset="0"/>
                <a:cs typeface="Tahoma" panose="020B0604030504040204" pitchFamily="34" charset="0"/>
              </a:rPr>
              <a:t>là </a:t>
            </a:r>
            <a:r>
              <a:rPr lang="vi-VN" sz="3200" b="1">
                <a:solidFill>
                  <a:schemeClr val="tx1"/>
                </a:solidFill>
                <a:latin typeface="Tahoma" panose="020B0604030504040204" pitchFamily="34" charset="0"/>
                <a:ea typeface="Tahoma" panose="020B0604030504040204" pitchFamily="34" charset="0"/>
                <a:cs typeface="Tahoma" panose="020B0604030504040204" pitchFamily="34" charset="0"/>
              </a:rPr>
              <a:t>nhiệt độ tối thiểu tại đó ngọn lửa xuất hiện khi tiếp xúc với ngọn lửa trần sau đó tắt </a:t>
            </a:r>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trước 5 giây</a:t>
            </a:r>
            <a:endParaRPr lang="vi-VN" sz="32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2050" name="Picture 2" descr="Kết quả hình ảnh cho nhiệt độ chớp cháy là g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475" y="1598162"/>
            <a:ext cx="6786764" cy="4695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9166"/>
      </p:ext>
    </p:extLst>
  </p:cSld>
  <p:clrMapOvr>
    <a:masterClrMapping/>
  </p:clrMapOvr>
  <mc:AlternateContent xmlns:mc="http://schemas.openxmlformats.org/markup-compatibility/2006">
    <mc:Choice xmlns:p14="http://schemas.microsoft.com/office/powerpoint/2010/main" Requires="p14">
      <p:transition spd="slow" p14:dur="2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5.1.2 KHÁI NIỆM VỀ CÁC NHIỆT ĐỘ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5930283" y="1598162"/>
            <a:ext cx="5885896" cy="4869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Điểm chớp cháy là đặc trưng mô tả, phân biệt các chất lỏng dễ cháy như: xăng dầu, dầu diesel,… Chất lỏng có điểm chớp cháy nhỏ hơn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37,8°C (100,0 ° F) </a:t>
            </a:r>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được gọi là </a:t>
            </a:r>
            <a:r>
              <a:rPr lang="vi-VN" sz="2400" i="1">
                <a:solidFill>
                  <a:srgbClr val="0070C0"/>
                </a:solidFill>
                <a:latin typeface="Tahoma" panose="020B0604030504040204" pitchFamily="34" charset="0"/>
                <a:ea typeface="Tahoma" panose="020B0604030504040204" pitchFamily="34" charset="0"/>
                <a:cs typeface="Tahoma" panose="020B0604030504040204" pitchFamily="34" charset="0"/>
              </a:rPr>
              <a:t>chất lỏng dễ cháy</a:t>
            </a:r>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 Trong khi các chất lỏng có điểm chớp cháy trên nhiệt độ đó gọi là </a:t>
            </a:r>
            <a:r>
              <a:rPr lang="vi-VN" sz="2400" i="1">
                <a:solidFill>
                  <a:srgbClr val="0070C0"/>
                </a:solidFill>
                <a:latin typeface="Tahoma" panose="020B0604030504040204" pitchFamily="34" charset="0"/>
                <a:ea typeface="Tahoma" panose="020B0604030504040204" pitchFamily="34" charset="0"/>
                <a:cs typeface="Tahoma" panose="020B0604030504040204" pitchFamily="34" charset="0"/>
              </a:rPr>
              <a:t>chất lỏng có thể gây cháy</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 </a:t>
            </a:r>
            <a:endPar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endParaRPr>
          </a:p>
          <a:p>
            <a:pPr algn="just"/>
            <a:endParaRPr lang="en-US" sz="2400">
              <a:solidFill>
                <a:schemeClr val="tx1"/>
              </a:solidFill>
              <a:latin typeface="Tahoma" panose="020B0604030504040204" pitchFamily="34" charset="0"/>
              <a:ea typeface="Tahoma" panose="020B0604030504040204" pitchFamily="34" charset="0"/>
              <a:cs typeface="Tahoma" panose="020B0604030504040204" pitchFamily="34" charset="0"/>
            </a:endParaRPr>
          </a:p>
          <a:p>
            <a:pPr algn="just"/>
            <a:r>
              <a:rPr lang="vi-VN" sz="2400" smtClean="0">
                <a:solidFill>
                  <a:schemeClr val="tx1"/>
                </a:solidFill>
                <a:latin typeface="Tahoma" panose="020B0604030504040204" pitchFamily="34" charset="0"/>
                <a:ea typeface="Tahoma" panose="020B0604030504040204" pitchFamily="34" charset="0"/>
                <a:cs typeface="Tahoma" panose="020B0604030504040204" pitchFamily="34" charset="0"/>
              </a:rPr>
              <a:t>Ví </a:t>
            </a:r>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dụ: điểm chớp cháy của xăng là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-43°C </a:t>
            </a:r>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 điểm chớp cháy của dầu Diesel (2-D) là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52°C</a:t>
            </a:r>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 điểm chớp cháy của dầu Diesel sinh học là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130°C</a:t>
            </a:r>
            <a:r>
              <a:rPr lang="vi-VN" sz="2400">
                <a:solidFill>
                  <a:schemeClr val="tx1"/>
                </a:solidFill>
                <a:latin typeface="Tahoma" panose="020B0604030504040204" pitchFamily="34" charset="0"/>
                <a:ea typeface="Tahoma" panose="020B0604030504040204" pitchFamily="34" charset="0"/>
                <a:cs typeface="Tahoma" panose="020B0604030504040204" pitchFamily="34" charset="0"/>
              </a:rPr>
              <a:t>,… và dầu hỏa là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38-72 °C</a:t>
            </a:r>
            <a:r>
              <a:rPr lang="vi-VN" sz="2400" smtClean="0">
                <a:solidFill>
                  <a:schemeClr val="tx1"/>
                </a:solidFill>
                <a:latin typeface="Tahoma" panose="020B0604030504040204" pitchFamily="34" charset="0"/>
                <a:ea typeface="Tahoma" panose="020B0604030504040204" pitchFamily="34" charset="0"/>
                <a:cs typeface="Tahoma" panose="020B0604030504040204" pitchFamily="34" charset="0"/>
              </a:rPr>
              <a:t>.</a:t>
            </a:r>
            <a:endParaRPr lang="en-US" sz="2400" smtClean="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pic>
        <p:nvPicPr>
          <p:cNvPr id="2050" name="Picture 2" descr="Kết quả hình ảnh cho nhiệt độ chớp cháy là g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475" y="1598162"/>
            <a:ext cx="5357457" cy="4695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495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5.1.2 KHÁI NIỆM VỀ CÁC NHIỆT ĐỘ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6844682" y="1466544"/>
            <a:ext cx="4722922" cy="4869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Nhiệt độ bốc cháy của nhiên liệu </a:t>
            </a:r>
            <a:r>
              <a:rPr lang="en-US" sz="3200" b="1" smtClean="0">
                <a:solidFill>
                  <a:schemeClr val="tx1"/>
                </a:solidFill>
                <a:latin typeface="Tahoma" panose="020B0604030504040204" pitchFamily="34" charset="0"/>
                <a:ea typeface="Tahoma" panose="020B0604030504040204" pitchFamily="34" charset="0"/>
                <a:cs typeface="Tahoma" panose="020B0604030504040204" pitchFamily="34" charset="0"/>
              </a:rPr>
              <a:t>là </a:t>
            </a:r>
            <a:r>
              <a:rPr lang="vi-VN" sz="3200" b="1">
                <a:solidFill>
                  <a:schemeClr val="tx1"/>
                </a:solidFill>
                <a:latin typeface="Tahoma" panose="020B0604030504040204" pitchFamily="34" charset="0"/>
                <a:ea typeface="Tahoma" panose="020B0604030504040204" pitchFamily="34" charset="0"/>
                <a:cs typeface="Tahoma" panose="020B0604030504040204" pitchFamily="34" charset="0"/>
              </a:rPr>
              <a:t>nhiệt độ tối thiểu tại đó ngọn lửa xuất hiện khi tiếp xúc với ngọn lửa trần sau đó </a:t>
            </a:r>
            <a:r>
              <a:rPr lang="en-US" sz="3200" b="1" smtClean="0">
                <a:solidFill>
                  <a:schemeClr val="tx1"/>
                </a:solidFill>
                <a:latin typeface="Tahoma" panose="020B0604030504040204" pitchFamily="34" charset="0"/>
                <a:ea typeface="Tahoma" panose="020B0604030504040204" pitchFamily="34" charset="0"/>
                <a:cs typeface="Tahoma" panose="020B0604030504040204" pitchFamily="34" charset="0"/>
              </a:rPr>
              <a:t>tiếp tục cháy </a:t>
            </a:r>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lâu hơn 5 giây</a:t>
            </a:r>
            <a:endParaRPr lang="vi-VN" sz="32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5122" name="Picture 2" descr="hinh anh diem chop chay flash point la g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601" y="1282200"/>
            <a:ext cx="5450889" cy="49765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1476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smtClean="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5.1.2 KHÁI NIỆM VỀ CÁC NHIỆT ĐỘ CHÁY</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62145" y="1054489"/>
            <a:ext cx="5850384" cy="29537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smtClean="0">
                <a:solidFill>
                  <a:srgbClr val="0070C0"/>
                </a:solidFill>
                <a:latin typeface="Tahoma" panose="020B0604030504040204" pitchFamily="34" charset="0"/>
                <a:ea typeface="Tahoma" panose="020B0604030504040204" pitchFamily="34" charset="0"/>
                <a:cs typeface="Tahoma" panose="020B0604030504040204" pitchFamily="34" charset="0"/>
              </a:rPr>
              <a:t>Nhiệt độ tự bốc cháy của nhiên liệu </a:t>
            </a:r>
            <a:r>
              <a:rPr lang="en-US" sz="3200" b="1" smtClean="0">
                <a:solidFill>
                  <a:schemeClr val="tx1"/>
                </a:solidFill>
                <a:latin typeface="Tahoma" panose="020B0604030504040204" pitchFamily="34" charset="0"/>
                <a:ea typeface="Tahoma" panose="020B0604030504040204" pitchFamily="34" charset="0"/>
                <a:cs typeface="Tahoma" panose="020B0604030504040204" pitchFamily="34" charset="0"/>
              </a:rPr>
              <a:t>là </a:t>
            </a:r>
            <a:r>
              <a:rPr lang="vi-VN" sz="3200" b="1">
                <a:solidFill>
                  <a:schemeClr val="tx1"/>
                </a:solidFill>
                <a:latin typeface="Tahoma" panose="020B0604030504040204" pitchFamily="34" charset="0"/>
                <a:ea typeface="Tahoma" panose="020B0604030504040204" pitchFamily="34" charset="0"/>
                <a:cs typeface="Tahoma" panose="020B0604030504040204" pitchFamily="34" charset="0"/>
              </a:rPr>
              <a:t>nhiệt độ tối thiểu tại đó </a:t>
            </a:r>
            <a:r>
              <a:rPr lang="en-US" sz="3200" b="1">
                <a:solidFill>
                  <a:schemeClr val="tx1"/>
                </a:solidFill>
                <a:latin typeface="Tahoma" panose="020B0604030504040204" pitchFamily="34" charset="0"/>
                <a:ea typeface="Tahoma" panose="020B0604030504040204" pitchFamily="34" charset="0"/>
                <a:cs typeface="Tahoma" panose="020B0604030504040204" pitchFamily="34" charset="0"/>
              </a:rPr>
              <a:t>hỗn hợp khí tự bốc cháy </a:t>
            </a:r>
            <a:r>
              <a:rPr lang="en-US" sz="3200" b="1">
                <a:solidFill>
                  <a:srgbClr val="0070C0"/>
                </a:solidFill>
                <a:latin typeface="Tahoma" panose="020B0604030504040204" pitchFamily="34" charset="0"/>
                <a:ea typeface="Tahoma" panose="020B0604030504040204" pitchFamily="34" charset="0"/>
                <a:cs typeface="Tahoma" panose="020B0604030504040204" pitchFamily="34" charset="0"/>
              </a:rPr>
              <a:t>không cần tiếp xúc với ngọn lửa trần </a:t>
            </a:r>
            <a:endParaRPr lang="vi-VN" sz="3200" b="1">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7" name="Picture 6"/>
          <p:cNvPicPr>
            <a:picLocks noChangeAspect="1"/>
          </p:cNvPicPr>
          <p:nvPr/>
        </p:nvPicPr>
        <p:blipFill>
          <a:blip r:embed="rId4"/>
          <a:stretch>
            <a:fillRect/>
          </a:stretch>
        </p:blipFill>
        <p:spPr>
          <a:xfrm>
            <a:off x="539303" y="3893231"/>
            <a:ext cx="4896068" cy="2750968"/>
          </a:xfrm>
          <a:prstGeom prst="rect">
            <a:avLst/>
          </a:prstGeom>
        </p:spPr>
      </p:pic>
      <p:pic>
        <p:nvPicPr>
          <p:cNvPr id="7170" name="Picture 2" descr="Kết quả hình ảnh cho tự bốc cháy trong động cơ diesel và động cơ xă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497793"/>
            <a:ext cx="5986510" cy="4506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31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787</TotalTime>
  <Words>2121</Words>
  <Application>Microsoft Office PowerPoint</Application>
  <PresentationFormat>Widescreen</PresentationFormat>
  <Paragraphs>229</Paragraphs>
  <Slides>29</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맑은 고딕</vt:lpstr>
      <vt:lpstr>arial</vt:lpstr>
      <vt:lpstr>arial</vt:lpstr>
      <vt:lpstr>Calibri</vt:lpstr>
      <vt:lpstr>Calibri Light</vt:lpstr>
      <vt:lpstr>Tahoma</vt:lpstr>
      <vt:lpstr>Wingdings</vt:lpstr>
      <vt:lpstr>Office Theme</vt:lpstr>
      <vt:lpstr>BÀI GIẢNG AN TOÀN LAO ĐỘNG  CHƯƠNG 5 : KỸ THUẬT PHÒNG CHỐNG CHÁY NỔ</vt:lpstr>
      <vt:lpstr>BÀI GIẢNG AN TOÀN LAO ĐỘNG  5.1 KHÁI NIỆM CHÁY, NỔ</vt:lpstr>
      <vt:lpstr>PowerPoint Presentation</vt:lpstr>
      <vt:lpstr>PowerPoint Presentation</vt:lpstr>
      <vt:lpstr>BÀI GIẢNG AN TOÀN LAO ĐỘNG  5.1.1 ĐỊNH NGHĨA QUÁ TRÌNH CHÁY</vt:lpstr>
      <vt:lpstr>BÀI GIẢNG AN TOÀN LAO ĐỘNG  5.1.2 KHÁI NIỆM VỀ CÁC NHIỆT ĐỘ CHÁY</vt:lpstr>
      <vt:lpstr>BÀI GIẢNG AN TOÀN LAO ĐỘNG  5.1.2 KHÁI NIỆM VỀ CÁC NHIỆT ĐỘ CHÁY</vt:lpstr>
      <vt:lpstr>BÀI GIẢNG AN TOÀN LAO ĐỘNG  5.1.2 KHÁI NIỆM VỀ CÁC NHIỆT ĐỘ CHÁY</vt:lpstr>
      <vt:lpstr>BÀI GIẢNG AN TOÀN LAO ĐỘNG  5.1.2 KHÁI NIỆM VỀ CÁC NHIỆT ĐỘ CHÁY</vt:lpstr>
      <vt:lpstr>BÀI GIẢNG AN TOÀN LAO ĐỘNG  5.1.2 KHÁI NIỆM VỀ CÁC NHIỆT ĐỘ CHÁY</vt:lpstr>
      <vt:lpstr>BÀI GIẢNG AN TOÀN LAO ĐỘNG  5.1.3 ÁP SUẤT TỰ BỐC CHÁY</vt:lpstr>
      <vt:lpstr>BÀI GIẢNG AN TOÀN LAO ĐỘNG  5.1.4 THỜI GIAN CẢM ỨNG TỰ BỐC CHÁY</vt:lpstr>
      <vt:lpstr>BÀI GIẢNG AN TOÀN LAO ĐỘNG  5.1.4 TỐC ĐỘ LAN TRUYỀN CỦA NGỌN LỬA</vt:lpstr>
      <vt:lpstr>BÀI GIẢNG AN TOÀN LAO ĐỘNG  5.1 KHÁI NIỆM CHÁY, NỔ</vt:lpstr>
      <vt:lpstr>5.2 NHỮNG NGUYÊN NHÂN GÂY CHÁY, NỔ VÀ        BIỆN PHÁP PHÒNG CHỐNG CHÁY, NỔ</vt:lpstr>
      <vt:lpstr>BÀI GIẢNG AN TOÀN LAO ĐỘNG  5.2.1 NHỮNG NGUYÊN NHÂN GÂY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5.2.2 NHỮNG BIỆN PHÁP PHÒNG CHỐNG CHÁY, NỔ</vt:lpstr>
      <vt:lpstr>BÀI GIẢNG AN TOÀN LAO ĐỘNG  CHƯƠNG 5 : KỸ THUẬT PHÒNG CHỐNG CHÁY NỔ</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Quoc Minh</dc:creator>
  <cp:lastModifiedBy>AccountName</cp:lastModifiedBy>
  <cp:revision>83</cp:revision>
  <dcterms:created xsi:type="dcterms:W3CDTF">2020-11-06T12:33:29Z</dcterms:created>
  <dcterms:modified xsi:type="dcterms:W3CDTF">2021-02-20T15:44:43Z</dcterms:modified>
</cp:coreProperties>
</file>