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8" r:id="rId3"/>
    <p:sldId id="260" r:id="rId4"/>
    <p:sldId id="262" r:id="rId5"/>
    <p:sldId id="264" r:id="rId6"/>
    <p:sldId id="265" r:id="rId7"/>
    <p:sldId id="263" r:id="rId8"/>
    <p:sldId id="281" r:id="rId9"/>
    <p:sldId id="279" r:id="rId10"/>
    <p:sldId id="268" r:id="rId11"/>
    <p:sldId id="267" r:id="rId12"/>
    <p:sldId id="269" r:id="rId13"/>
    <p:sldId id="278" r:id="rId14"/>
    <p:sldId id="270" r:id="rId15"/>
    <p:sldId id="271" r:id="rId16"/>
    <p:sldId id="273" r:id="rId17"/>
    <p:sldId id="277" r:id="rId18"/>
    <p:sldId id="283" r:id="rId19"/>
    <p:sldId id="272" r:id="rId20"/>
    <p:sldId id="276" r:id="rId21"/>
    <p:sldId id="275" r:id="rId22"/>
    <p:sldId id="284" r:id="rId23"/>
    <p:sldId id="285" r:id="rId24"/>
    <p:sldId id="286" r:id="rId25"/>
    <p:sldId id="287" r:id="rId26"/>
    <p:sldId id="288" r:id="rId27"/>
    <p:sldId id="291" r:id="rId28"/>
    <p:sldId id="290" r:id="rId29"/>
    <p:sldId id="293" r:id="rId30"/>
    <p:sldId id="295" r:id="rId31"/>
    <p:sldId id="296" r:id="rId32"/>
    <p:sldId id="294" r:id="rId33"/>
    <p:sldId id="297" r:id="rId34"/>
    <p:sldId id="298" r:id="rId35"/>
    <p:sldId id="301" r:id="rId36"/>
    <p:sldId id="300" r:id="rId37"/>
    <p:sldId id="302" r:id="rId38"/>
    <p:sldId id="303" r:id="rId39"/>
    <p:sldId id="305" r:id="rId40"/>
    <p:sldId id="304" r:id="rId41"/>
    <p:sldId id="306" r:id="rId42"/>
    <p:sldId id="30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6" d="100"/>
          <a:sy n="86" d="100"/>
        </p:scale>
        <p:origin x="485"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48A90-678B-447C-A33C-05AC9F3B8C73}" type="datetimeFigureOut">
              <a:rPr lang="en-US" smtClean="0"/>
              <a:t>20/02/21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DDDFFF-7D11-4E44-B205-6944DD3F423B}" type="slidenum">
              <a:rPr lang="en-US" smtClean="0"/>
              <a:t>‹#›</a:t>
            </a:fld>
            <a:endParaRPr lang="en-US"/>
          </a:p>
        </p:txBody>
      </p:sp>
    </p:spTree>
    <p:extLst>
      <p:ext uri="{BB962C8B-B14F-4D97-AF65-F5344CB8AC3E}">
        <p14:creationId xmlns:p14="http://schemas.microsoft.com/office/powerpoint/2010/main" val="2925674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a:t>
            </a:fld>
            <a:endParaRPr lang="en-US"/>
          </a:p>
        </p:txBody>
      </p:sp>
    </p:spTree>
    <p:extLst>
      <p:ext uri="{BB962C8B-B14F-4D97-AF65-F5344CB8AC3E}">
        <p14:creationId xmlns:p14="http://schemas.microsoft.com/office/powerpoint/2010/main" val="217069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10</a:t>
            </a:fld>
            <a:endParaRPr lang="en-US"/>
          </a:p>
        </p:txBody>
      </p:sp>
    </p:spTree>
    <p:extLst>
      <p:ext uri="{BB962C8B-B14F-4D97-AF65-F5344CB8AC3E}">
        <p14:creationId xmlns:p14="http://schemas.microsoft.com/office/powerpoint/2010/main" val="2032182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11</a:t>
            </a:fld>
            <a:endParaRPr lang="en-US"/>
          </a:p>
        </p:txBody>
      </p:sp>
    </p:spTree>
    <p:extLst>
      <p:ext uri="{BB962C8B-B14F-4D97-AF65-F5344CB8AC3E}">
        <p14:creationId xmlns:p14="http://schemas.microsoft.com/office/powerpoint/2010/main" val="142005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12</a:t>
            </a:fld>
            <a:endParaRPr lang="en-US"/>
          </a:p>
        </p:txBody>
      </p:sp>
    </p:spTree>
    <p:extLst>
      <p:ext uri="{BB962C8B-B14F-4D97-AF65-F5344CB8AC3E}">
        <p14:creationId xmlns:p14="http://schemas.microsoft.com/office/powerpoint/2010/main" val="3388974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13</a:t>
            </a:fld>
            <a:endParaRPr lang="en-US"/>
          </a:p>
        </p:txBody>
      </p:sp>
    </p:spTree>
    <p:extLst>
      <p:ext uri="{BB962C8B-B14F-4D97-AF65-F5344CB8AC3E}">
        <p14:creationId xmlns:p14="http://schemas.microsoft.com/office/powerpoint/2010/main" val="1566864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14</a:t>
            </a:fld>
            <a:endParaRPr lang="en-US"/>
          </a:p>
        </p:txBody>
      </p:sp>
    </p:spTree>
    <p:extLst>
      <p:ext uri="{BB962C8B-B14F-4D97-AF65-F5344CB8AC3E}">
        <p14:creationId xmlns:p14="http://schemas.microsoft.com/office/powerpoint/2010/main" val="486499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15</a:t>
            </a:fld>
            <a:endParaRPr lang="en-US"/>
          </a:p>
        </p:txBody>
      </p:sp>
    </p:spTree>
    <p:extLst>
      <p:ext uri="{BB962C8B-B14F-4D97-AF65-F5344CB8AC3E}">
        <p14:creationId xmlns:p14="http://schemas.microsoft.com/office/powerpoint/2010/main" val="3987228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16</a:t>
            </a:fld>
            <a:endParaRPr lang="en-US"/>
          </a:p>
        </p:txBody>
      </p:sp>
    </p:spTree>
    <p:extLst>
      <p:ext uri="{BB962C8B-B14F-4D97-AF65-F5344CB8AC3E}">
        <p14:creationId xmlns:p14="http://schemas.microsoft.com/office/powerpoint/2010/main" val="4110461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17</a:t>
            </a:fld>
            <a:endParaRPr lang="en-US"/>
          </a:p>
        </p:txBody>
      </p:sp>
    </p:spTree>
    <p:extLst>
      <p:ext uri="{BB962C8B-B14F-4D97-AF65-F5344CB8AC3E}">
        <p14:creationId xmlns:p14="http://schemas.microsoft.com/office/powerpoint/2010/main" val="4134444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18</a:t>
            </a:fld>
            <a:endParaRPr lang="en-US"/>
          </a:p>
        </p:txBody>
      </p:sp>
    </p:spTree>
    <p:extLst>
      <p:ext uri="{BB962C8B-B14F-4D97-AF65-F5344CB8AC3E}">
        <p14:creationId xmlns:p14="http://schemas.microsoft.com/office/powerpoint/2010/main" val="1404789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19</a:t>
            </a:fld>
            <a:endParaRPr lang="en-US"/>
          </a:p>
        </p:txBody>
      </p:sp>
    </p:spTree>
    <p:extLst>
      <p:ext uri="{BB962C8B-B14F-4D97-AF65-F5344CB8AC3E}">
        <p14:creationId xmlns:p14="http://schemas.microsoft.com/office/powerpoint/2010/main" val="1015445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a:t>
            </a:fld>
            <a:endParaRPr lang="en-US"/>
          </a:p>
        </p:txBody>
      </p:sp>
    </p:spTree>
    <p:extLst>
      <p:ext uri="{BB962C8B-B14F-4D97-AF65-F5344CB8AC3E}">
        <p14:creationId xmlns:p14="http://schemas.microsoft.com/office/powerpoint/2010/main" val="2504549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20</a:t>
            </a:fld>
            <a:endParaRPr lang="en-US"/>
          </a:p>
        </p:txBody>
      </p:sp>
    </p:spTree>
    <p:extLst>
      <p:ext uri="{BB962C8B-B14F-4D97-AF65-F5344CB8AC3E}">
        <p14:creationId xmlns:p14="http://schemas.microsoft.com/office/powerpoint/2010/main" val="3255887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21</a:t>
            </a:fld>
            <a:endParaRPr lang="en-US"/>
          </a:p>
        </p:txBody>
      </p:sp>
    </p:spTree>
    <p:extLst>
      <p:ext uri="{BB962C8B-B14F-4D97-AF65-F5344CB8AC3E}">
        <p14:creationId xmlns:p14="http://schemas.microsoft.com/office/powerpoint/2010/main" val="527170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22</a:t>
            </a:fld>
            <a:endParaRPr lang="en-US"/>
          </a:p>
        </p:txBody>
      </p:sp>
    </p:spTree>
    <p:extLst>
      <p:ext uri="{BB962C8B-B14F-4D97-AF65-F5344CB8AC3E}">
        <p14:creationId xmlns:p14="http://schemas.microsoft.com/office/powerpoint/2010/main" val="754483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23</a:t>
            </a:fld>
            <a:endParaRPr lang="en-US"/>
          </a:p>
        </p:txBody>
      </p:sp>
    </p:spTree>
    <p:extLst>
      <p:ext uri="{BB962C8B-B14F-4D97-AF65-F5344CB8AC3E}">
        <p14:creationId xmlns:p14="http://schemas.microsoft.com/office/powerpoint/2010/main" val="1317175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24</a:t>
            </a:fld>
            <a:endParaRPr lang="en-US"/>
          </a:p>
        </p:txBody>
      </p:sp>
    </p:spTree>
    <p:extLst>
      <p:ext uri="{BB962C8B-B14F-4D97-AF65-F5344CB8AC3E}">
        <p14:creationId xmlns:p14="http://schemas.microsoft.com/office/powerpoint/2010/main" val="2771937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25</a:t>
            </a:fld>
            <a:endParaRPr lang="en-US"/>
          </a:p>
        </p:txBody>
      </p:sp>
    </p:spTree>
    <p:extLst>
      <p:ext uri="{BB962C8B-B14F-4D97-AF65-F5344CB8AC3E}">
        <p14:creationId xmlns:p14="http://schemas.microsoft.com/office/powerpoint/2010/main" val="547495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26</a:t>
            </a:fld>
            <a:endParaRPr lang="en-US"/>
          </a:p>
        </p:txBody>
      </p:sp>
    </p:spTree>
    <p:extLst>
      <p:ext uri="{BB962C8B-B14F-4D97-AF65-F5344CB8AC3E}">
        <p14:creationId xmlns:p14="http://schemas.microsoft.com/office/powerpoint/2010/main" val="1236475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27</a:t>
            </a:fld>
            <a:endParaRPr lang="en-US"/>
          </a:p>
        </p:txBody>
      </p:sp>
    </p:spTree>
    <p:extLst>
      <p:ext uri="{BB962C8B-B14F-4D97-AF65-F5344CB8AC3E}">
        <p14:creationId xmlns:p14="http://schemas.microsoft.com/office/powerpoint/2010/main" val="39074944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28</a:t>
            </a:fld>
            <a:endParaRPr lang="en-US"/>
          </a:p>
        </p:txBody>
      </p:sp>
    </p:spTree>
    <p:extLst>
      <p:ext uri="{BB962C8B-B14F-4D97-AF65-F5344CB8AC3E}">
        <p14:creationId xmlns:p14="http://schemas.microsoft.com/office/powerpoint/2010/main" val="37021658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29</a:t>
            </a:fld>
            <a:endParaRPr lang="en-US"/>
          </a:p>
        </p:txBody>
      </p:sp>
    </p:spTree>
    <p:extLst>
      <p:ext uri="{BB962C8B-B14F-4D97-AF65-F5344CB8AC3E}">
        <p14:creationId xmlns:p14="http://schemas.microsoft.com/office/powerpoint/2010/main" val="1430133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a:t>
            </a:fld>
            <a:endParaRPr lang="en-US"/>
          </a:p>
        </p:txBody>
      </p:sp>
    </p:spTree>
    <p:extLst>
      <p:ext uri="{BB962C8B-B14F-4D97-AF65-F5344CB8AC3E}">
        <p14:creationId xmlns:p14="http://schemas.microsoft.com/office/powerpoint/2010/main" val="36982386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30</a:t>
            </a:fld>
            <a:endParaRPr lang="en-US"/>
          </a:p>
        </p:txBody>
      </p:sp>
    </p:spTree>
    <p:extLst>
      <p:ext uri="{BB962C8B-B14F-4D97-AF65-F5344CB8AC3E}">
        <p14:creationId xmlns:p14="http://schemas.microsoft.com/office/powerpoint/2010/main" val="17439161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31</a:t>
            </a:fld>
            <a:endParaRPr lang="en-US"/>
          </a:p>
        </p:txBody>
      </p:sp>
    </p:spTree>
    <p:extLst>
      <p:ext uri="{BB962C8B-B14F-4D97-AF65-F5344CB8AC3E}">
        <p14:creationId xmlns:p14="http://schemas.microsoft.com/office/powerpoint/2010/main" val="3126831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32</a:t>
            </a:fld>
            <a:endParaRPr lang="en-US"/>
          </a:p>
        </p:txBody>
      </p:sp>
    </p:spTree>
    <p:extLst>
      <p:ext uri="{BB962C8B-B14F-4D97-AF65-F5344CB8AC3E}">
        <p14:creationId xmlns:p14="http://schemas.microsoft.com/office/powerpoint/2010/main" val="374750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33</a:t>
            </a:fld>
            <a:endParaRPr lang="en-US"/>
          </a:p>
        </p:txBody>
      </p:sp>
    </p:spTree>
    <p:extLst>
      <p:ext uri="{BB962C8B-B14F-4D97-AF65-F5344CB8AC3E}">
        <p14:creationId xmlns:p14="http://schemas.microsoft.com/office/powerpoint/2010/main" val="3627883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34</a:t>
            </a:fld>
            <a:endParaRPr lang="en-US"/>
          </a:p>
        </p:txBody>
      </p:sp>
    </p:spTree>
    <p:extLst>
      <p:ext uri="{BB962C8B-B14F-4D97-AF65-F5344CB8AC3E}">
        <p14:creationId xmlns:p14="http://schemas.microsoft.com/office/powerpoint/2010/main" val="16384544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35</a:t>
            </a:fld>
            <a:endParaRPr lang="en-US"/>
          </a:p>
        </p:txBody>
      </p:sp>
    </p:spTree>
    <p:extLst>
      <p:ext uri="{BB962C8B-B14F-4D97-AF65-F5344CB8AC3E}">
        <p14:creationId xmlns:p14="http://schemas.microsoft.com/office/powerpoint/2010/main" val="526799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36</a:t>
            </a:fld>
            <a:endParaRPr lang="en-US"/>
          </a:p>
        </p:txBody>
      </p:sp>
    </p:spTree>
    <p:extLst>
      <p:ext uri="{BB962C8B-B14F-4D97-AF65-F5344CB8AC3E}">
        <p14:creationId xmlns:p14="http://schemas.microsoft.com/office/powerpoint/2010/main" val="1966832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37</a:t>
            </a:fld>
            <a:endParaRPr lang="en-US"/>
          </a:p>
        </p:txBody>
      </p:sp>
    </p:spTree>
    <p:extLst>
      <p:ext uri="{BB962C8B-B14F-4D97-AF65-F5344CB8AC3E}">
        <p14:creationId xmlns:p14="http://schemas.microsoft.com/office/powerpoint/2010/main" val="31325722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38</a:t>
            </a:fld>
            <a:endParaRPr lang="en-US"/>
          </a:p>
        </p:txBody>
      </p:sp>
    </p:spTree>
    <p:extLst>
      <p:ext uri="{BB962C8B-B14F-4D97-AF65-F5344CB8AC3E}">
        <p14:creationId xmlns:p14="http://schemas.microsoft.com/office/powerpoint/2010/main" val="1002327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39</a:t>
            </a:fld>
            <a:endParaRPr lang="en-US"/>
          </a:p>
        </p:txBody>
      </p:sp>
    </p:spTree>
    <p:extLst>
      <p:ext uri="{BB962C8B-B14F-4D97-AF65-F5344CB8AC3E}">
        <p14:creationId xmlns:p14="http://schemas.microsoft.com/office/powerpoint/2010/main" val="2340856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a:t>
            </a:fld>
            <a:endParaRPr lang="en-US"/>
          </a:p>
        </p:txBody>
      </p:sp>
    </p:spTree>
    <p:extLst>
      <p:ext uri="{BB962C8B-B14F-4D97-AF65-F5344CB8AC3E}">
        <p14:creationId xmlns:p14="http://schemas.microsoft.com/office/powerpoint/2010/main" val="42939174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40</a:t>
            </a:fld>
            <a:endParaRPr lang="en-US"/>
          </a:p>
        </p:txBody>
      </p:sp>
    </p:spTree>
    <p:extLst>
      <p:ext uri="{BB962C8B-B14F-4D97-AF65-F5344CB8AC3E}">
        <p14:creationId xmlns:p14="http://schemas.microsoft.com/office/powerpoint/2010/main" val="2337987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41</a:t>
            </a:fld>
            <a:endParaRPr lang="en-US"/>
          </a:p>
        </p:txBody>
      </p:sp>
    </p:spTree>
    <p:extLst>
      <p:ext uri="{BB962C8B-B14F-4D97-AF65-F5344CB8AC3E}">
        <p14:creationId xmlns:p14="http://schemas.microsoft.com/office/powerpoint/2010/main" val="17457923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42</a:t>
            </a:fld>
            <a:endParaRPr lang="en-US"/>
          </a:p>
        </p:txBody>
      </p:sp>
    </p:spTree>
    <p:extLst>
      <p:ext uri="{BB962C8B-B14F-4D97-AF65-F5344CB8AC3E}">
        <p14:creationId xmlns:p14="http://schemas.microsoft.com/office/powerpoint/2010/main" val="2247033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5</a:t>
            </a:fld>
            <a:endParaRPr lang="en-US"/>
          </a:p>
        </p:txBody>
      </p:sp>
    </p:spTree>
    <p:extLst>
      <p:ext uri="{BB962C8B-B14F-4D97-AF65-F5344CB8AC3E}">
        <p14:creationId xmlns:p14="http://schemas.microsoft.com/office/powerpoint/2010/main" val="1689777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6</a:t>
            </a:fld>
            <a:endParaRPr lang="en-US"/>
          </a:p>
        </p:txBody>
      </p:sp>
    </p:spTree>
    <p:extLst>
      <p:ext uri="{BB962C8B-B14F-4D97-AF65-F5344CB8AC3E}">
        <p14:creationId xmlns:p14="http://schemas.microsoft.com/office/powerpoint/2010/main" val="1851876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7</a:t>
            </a:fld>
            <a:endParaRPr lang="en-US"/>
          </a:p>
        </p:txBody>
      </p:sp>
    </p:spTree>
    <p:extLst>
      <p:ext uri="{BB962C8B-B14F-4D97-AF65-F5344CB8AC3E}">
        <p14:creationId xmlns:p14="http://schemas.microsoft.com/office/powerpoint/2010/main" val="1550056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8</a:t>
            </a:fld>
            <a:endParaRPr lang="en-US"/>
          </a:p>
        </p:txBody>
      </p:sp>
    </p:spTree>
    <p:extLst>
      <p:ext uri="{BB962C8B-B14F-4D97-AF65-F5344CB8AC3E}">
        <p14:creationId xmlns:p14="http://schemas.microsoft.com/office/powerpoint/2010/main" val="19466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TRONG QUY TRÌNH</a:t>
            </a:r>
            <a:r>
              <a:rPr lang="en-US" baseline="0" smtClean="0"/>
              <a:t> HÀM CHỨA NỘI DUNG CỦA TOÀN CHƯƠNG</a:t>
            </a:r>
          </a:p>
          <a:p>
            <a:r>
              <a:rPr lang="en-US" baseline="0" smtClean="0"/>
              <a:t>VÌ ẢNH HƯỞNG COVID NÊN KHÔNG SỬ DỤNG PP HÀ HƠI</a:t>
            </a:r>
            <a:endParaRPr lang="en-US" dirty="0"/>
          </a:p>
        </p:txBody>
      </p:sp>
      <p:sp>
        <p:nvSpPr>
          <p:cNvPr id="4" name="Slide Number Placeholder 3"/>
          <p:cNvSpPr>
            <a:spLocks noGrp="1"/>
          </p:cNvSpPr>
          <p:nvPr>
            <p:ph type="sldNum" sz="quarter" idx="10"/>
          </p:nvPr>
        </p:nvSpPr>
        <p:spPr/>
        <p:txBody>
          <a:bodyPr/>
          <a:lstStyle/>
          <a:p>
            <a:pPr>
              <a:defRPr/>
            </a:pPr>
            <a:fld id="{4BDE81A3-0BFA-4197-8A3A-51BB5BDB9ED7}" type="slidenum">
              <a:rPr lang="en-US" smtClean="0"/>
              <a:pPr>
                <a:defRPr/>
              </a:pPr>
              <a:t>9</a:t>
            </a:fld>
            <a:endParaRPr lang="en-US"/>
          </a:p>
        </p:txBody>
      </p:sp>
    </p:spTree>
    <p:extLst>
      <p:ext uri="{BB962C8B-B14F-4D97-AF65-F5344CB8AC3E}">
        <p14:creationId xmlns:p14="http://schemas.microsoft.com/office/powerpoint/2010/main" val="3472924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831870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2457584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45630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6855791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63A94E8-6281-498D-9A9F-965A7AB94775}" type="datetimeFigureOut">
              <a:rPr lang="en-US" smtClean="0"/>
              <a:t>20/02/21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859690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573032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3A94E8-6281-498D-9A9F-965A7AB94775}" type="datetimeFigureOut">
              <a:rPr lang="en-US" smtClean="0"/>
              <a:t>20/02/21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4526035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63A94E8-6281-498D-9A9F-965A7AB94775}" type="datetimeFigureOut">
              <a:rPr lang="en-US" smtClean="0"/>
              <a:t>20/02/21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1107413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3A94E8-6281-498D-9A9F-965A7AB94775}" type="datetimeFigureOut">
              <a:rPr lang="en-US" smtClean="0"/>
              <a:t>20/02/21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2233806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426601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63A94E8-6281-498D-9A9F-965A7AB94775}" type="datetimeFigureOut">
              <a:rPr lang="en-US" smtClean="0"/>
              <a:t>20/02/21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6A7748-F3B3-4F1B-8C3B-A3F9D7C01234}" type="slidenum">
              <a:rPr lang="en-US" smtClean="0"/>
              <a:t>‹#›</a:t>
            </a:fld>
            <a:endParaRPr lang="en-US"/>
          </a:p>
        </p:txBody>
      </p:sp>
    </p:spTree>
    <p:extLst>
      <p:ext uri="{BB962C8B-B14F-4D97-AF65-F5344CB8AC3E}">
        <p14:creationId xmlns:p14="http://schemas.microsoft.com/office/powerpoint/2010/main" val="3382807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3A94E8-6281-498D-9A9F-965A7AB94775}" type="datetimeFigureOut">
              <a:rPr lang="en-US" smtClean="0"/>
              <a:t>20/02/21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6A7748-F3B3-4F1B-8C3B-A3F9D7C01234}" type="slidenum">
              <a:rPr lang="en-US" smtClean="0"/>
              <a:t>‹#›</a:t>
            </a:fld>
            <a:endParaRPr lang="en-US"/>
          </a:p>
        </p:txBody>
      </p:sp>
    </p:spTree>
    <p:extLst>
      <p:ext uri="{BB962C8B-B14F-4D97-AF65-F5344CB8AC3E}">
        <p14:creationId xmlns:p14="http://schemas.microsoft.com/office/powerpoint/2010/main" val="1631686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1" name="Rectangle 10"/>
          <p:cNvSpPr/>
          <p:nvPr/>
        </p:nvSpPr>
        <p:spPr>
          <a:xfrm>
            <a:off x="480844" y="1224034"/>
            <a:ext cx="6363839" cy="5324535"/>
          </a:xfrm>
          <a:prstGeom prst="rect">
            <a:avLst/>
          </a:prstGeom>
          <a:solidFill>
            <a:srgbClr val="92D050"/>
          </a:solidFill>
        </p:spPr>
        <p:txBody>
          <a:bodyPr wrap="square">
            <a:spAutoFit/>
          </a:bodyPr>
          <a:lstStyle/>
          <a:p>
            <a:pPr algn="ctr"/>
            <a:r>
              <a:rPr lang="da-DK" sz="2000" b="1" smtClean="0">
                <a:latin typeface="Tahoma" panose="020B0604030504040204" pitchFamily="34" charset="0"/>
                <a:ea typeface="Tahoma" panose="020B0604030504040204" pitchFamily="34" charset="0"/>
                <a:cs typeface="Tahoma" panose="020B0604030504040204" pitchFamily="34" charset="0"/>
              </a:rPr>
              <a:t>MỤC TIÊU BÀI HỌC</a:t>
            </a:r>
          </a:p>
          <a:p>
            <a:pPr algn="just"/>
            <a:endParaRPr lang="en-US" sz="2000" dirty="0"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dirty="0" smtClean="0">
                <a:effectLst/>
                <a:latin typeface="Tahoma" panose="020B0604030504040204" pitchFamily="34" charset="0"/>
                <a:ea typeface="Tahoma" panose="020B0604030504040204" pitchFamily="34" charset="0"/>
                <a:cs typeface="Tahoma" panose="020B0604030504040204" pitchFamily="34" charset="0"/>
              </a:rPr>
              <a:t>1. </a:t>
            </a:r>
            <a:r>
              <a:rPr lang="pt-BR" sz="2000" b="1" dirty="0" smtClean="0">
                <a:effectLst/>
                <a:latin typeface="Tahoma" panose="020B0604030504040204" pitchFamily="34" charset="0"/>
                <a:ea typeface="Tahoma" panose="020B0604030504040204" pitchFamily="34" charset="0"/>
                <a:cs typeface="Tahoma" panose="020B0604030504040204" pitchFamily="34" charset="0"/>
              </a:rPr>
              <a:t>Kiến thức</a:t>
            </a:r>
            <a:r>
              <a:rPr lang="pt-BR" sz="2000" b="1" smtClean="0">
                <a:effectLst/>
                <a:latin typeface="Tahoma" panose="020B0604030504040204" pitchFamily="34" charset="0"/>
                <a:ea typeface="Tahoma" panose="020B0604030504040204" pitchFamily="34" charset="0"/>
                <a:cs typeface="Tahoma" panose="020B0604030504040204" pitchFamily="34" charset="0"/>
              </a:rPr>
              <a:t>: </a:t>
            </a:r>
            <a:endParaRPr lang="en-US" sz="200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Trình bày được khái niệm về hiện tượng sét, hậu quả của sét đánh, các phương pháp bảo vệ chống sét.</a:t>
            </a:r>
          </a:p>
          <a:p>
            <a:pPr lvl="0" algn="just"/>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2</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Kỹ năng: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nb-NO" sz="2000" smtClean="0">
                <a:latin typeface="Tahoma" panose="020B0604030504040204" pitchFamily="34" charset="0"/>
                <a:ea typeface="Tahoma" panose="020B0604030504040204" pitchFamily="34" charset="0"/>
                <a:cs typeface="Tahoma" panose="020B0604030504040204" pitchFamily="34" charset="0"/>
              </a:rPr>
              <a:t>Đưa ra các biện pháp chống sét và tiêu chuẩn thực hiện hệ thống chống sét theo TCVN .</a:t>
            </a:r>
          </a:p>
          <a:p>
            <a:pPr marL="285750" lvl="0" indent="-285750" algn="just">
              <a:buFont typeface="Wingdings" panose="05000000000000000000" pitchFamily="2" charset="2"/>
              <a:buChar char="ü"/>
            </a:pPr>
            <a:endParaRPr lang="en-US" sz="2000">
              <a:latin typeface="Tahoma" panose="020B0604030504040204" pitchFamily="34" charset="0"/>
              <a:ea typeface="Tahoma" panose="020B0604030504040204" pitchFamily="34" charset="0"/>
              <a:cs typeface="Tahoma" panose="020B0604030504040204" pitchFamily="34" charset="0"/>
            </a:endParaRPr>
          </a:p>
          <a:p>
            <a:pPr indent="90170" algn="just"/>
            <a:r>
              <a:rPr lang="pl-PL" sz="2000" b="1" spc="30" smtClean="0">
                <a:effectLst/>
                <a:latin typeface="Tahoma" panose="020B0604030504040204" pitchFamily="34" charset="0"/>
                <a:ea typeface="Tahoma" panose="020B0604030504040204" pitchFamily="34" charset="0"/>
                <a:cs typeface="Tahoma" panose="020B0604030504040204" pitchFamily="34" charset="0"/>
              </a:rPr>
              <a:t>3</a:t>
            </a:r>
            <a:r>
              <a:rPr lang="pl-PL" sz="2000" b="1" spc="30" dirty="0" smtClean="0">
                <a:effectLst/>
                <a:latin typeface="Tahoma" panose="020B0604030504040204" pitchFamily="34" charset="0"/>
                <a:ea typeface="Tahoma" panose="020B0604030504040204" pitchFamily="34" charset="0"/>
                <a:cs typeface="Tahoma" panose="020B0604030504040204" pitchFamily="34" charset="0"/>
              </a:rPr>
              <a:t>. Thái độ: </a:t>
            </a:r>
            <a:endParaRPr lang="en-US" sz="2000" dirty="0" smtClean="0">
              <a:effectLst/>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Sinh viên nghiêm túc, tích cực tham gia đóng góp xây dựng bài </a:t>
            </a:r>
            <a:r>
              <a:rPr lang="da-DK" sz="2000">
                <a:latin typeface="Tahoma" panose="020B0604030504040204" pitchFamily="34" charset="0"/>
                <a:ea typeface="Tahoma" panose="020B0604030504040204" pitchFamily="34" charset="0"/>
                <a:cs typeface="Tahoma" panose="020B0604030504040204" pitchFamily="34" charset="0"/>
              </a:rPr>
              <a:t>trên </a:t>
            </a:r>
            <a:r>
              <a:rPr lang="da-DK" sz="2000" smtClean="0">
                <a:latin typeface="Tahoma" panose="020B0604030504040204" pitchFamily="34" charset="0"/>
                <a:ea typeface="Tahoma" panose="020B0604030504040204" pitchFamily="34" charset="0"/>
                <a:cs typeface="Tahoma" panose="020B0604030504040204" pitchFamily="34" charset="0"/>
              </a:rPr>
              <a:t>lớp </a:t>
            </a:r>
            <a:r>
              <a:rPr lang="nb-NO" sz="2000" smtClean="0">
                <a:latin typeface="Tahoma" panose="020B0604030504040204" pitchFamily="34" charset="0"/>
                <a:ea typeface="Tahoma" panose="020B0604030504040204" pitchFamily="34" charset="0"/>
                <a:cs typeface="Tahoma" panose="020B0604030504040204" pitchFamily="34" charset="0"/>
              </a:rPr>
              <a:t>liên </a:t>
            </a:r>
            <a:r>
              <a:rPr lang="nb-NO" sz="2000">
                <a:latin typeface="Tahoma" panose="020B0604030504040204" pitchFamily="34" charset="0"/>
                <a:ea typeface="Tahoma" panose="020B0604030504040204" pitchFamily="34" charset="0"/>
                <a:cs typeface="Tahoma" panose="020B0604030504040204" pitchFamily="34" charset="0"/>
              </a:rPr>
              <a:t>quan đến </a:t>
            </a:r>
            <a:r>
              <a:rPr lang="nb-NO" sz="2000" smtClean="0">
                <a:latin typeface="Tahoma" panose="020B0604030504040204" pitchFamily="34" charset="0"/>
                <a:ea typeface="Tahoma" panose="020B0604030504040204" pitchFamily="34" charset="0"/>
                <a:cs typeface="Tahoma" panose="020B0604030504040204" pitchFamily="34" charset="0"/>
              </a:rPr>
              <a:t>bảo vệ chống sét.</a:t>
            </a:r>
            <a:r>
              <a:rPr lang="da-DK" sz="2000" smtClean="0">
                <a:latin typeface="Tahoma" panose="020B0604030504040204" pitchFamily="34" charset="0"/>
                <a:ea typeface="Tahoma" panose="020B0604030504040204" pitchFamily="34" charset="0"/>
                <a:cs typeface="Tahoma" panose="020B0604030504040204" pitchFamily="34" charset="0"/>
              </a:rPr>
              <a:t> </a:t>
            </a:r>
            <a:r>
              <a:rPr lang="da-DK" sz="2000" dirty="0">
                <a:latin typeface="Tahoma" panose="020B0604030504040204" pitchFamily="34" charset="0"/>
                <a:ea typeface="Tahoma" panose="020B0604030504040204" pitchFamily="34" charset="0"/>
                <a:cs typeface="Tahoma" panose="020B0604030504040204" pitchFamily="34" charset="0"/>
              </a:rPr>
              <a:t>Tự giác tìm hiểu bài trước khi đến lớp</a:t>
            </a:r>
            <a:r>
              <a:rPr lang="da-DK" sz="2000">
                <a:latin typeface="Tahoma" panose="020B0604030504040204" pitchFamily="34" charset="0"/>
                <a:ea typeface="Tahoma" panose="020B0604030504040204" pitchFamily="34" charset="0"/>
                <a:cs typeface="Tahoma" panose="020B0604030504040204" pitchFamily="34" charset="0"/>
              </a:rPr>
              <a:t>. </a:t>
            </a:r>
            <a:endParaRPr lang="da-DK" sz="2000" smtClean="0">
              <a:latin typeface="Tahoma" panose="020B0604030504040204" pitchFamily="34" charset="0"/>
              <a:ea typeface="Tahoma" panose="020B0604030504040204" pitchFamily="34" charset="0"/>
              <a:cs typeface="Tahoma" panose="020B0604030504040204" pitchFamily="34" charset="0"/>
            </a:endParaRPr>
          </a:p>
          <a:p>
            <a:pPr marL="285750" indent="-285750" algn="just">
              <a:buFont typeface="Wingdings" panose="05000000000000000000" pitchFamily="2" charset="2"/>
              <a:buChar char="ü"/>
            </a:pPr>
            <a:r>
              <a:rPr lang="en-US" sz="2000">
                <a:latin typeface="Tahoma" panose="020B0604030504040204" pitchFamily="34" charset="0"/>
                <a:ea typeface="Tahoma" panose="020B0604030504040204" pitchFamily="34" charset="0"/>
                <a:cs typeface="Tahoma" panose="020B0604030504040204" pitchFamily="34" charset="0"/>
              </a:rPr>
              <a:t>Tuân thủ các quy tắc an toàn. </a:t>
            </a:r>
            <a:endParaRPr lang="en-US" sz="2000" dirty="0">
              <a:latin typeface="Tahoma" panose="020B0604030504040204" pitchFamily="34" charset="0"/>
              <a:ea typeface="Tahoma" panose="020B0604030504040204" pitchFamily="34" charset="0"/>
              <a:cs typeface="Tahoma" panose="020B0604030504040204" pitchFamily="34" charset="0"/>
            </a:endParaRPr>
          </a:p>
          <a:p>
            <a:pPr marL="285750" lvl="0" indent="-285750" algn="just">
              <a:buFont typeface="Wingdings" panose="05000000000000000000" pitchFamily="2" charset="2"/>
              <a:buChar char="ü"/>
            </a:pPr>
            <a:r>
              <a:rPr lang="da-DK" sz="2000" dirty="0">
                <a:latin typeface="Tahoma" panose="020B0604030504040204" pitchFamily="34" charset="0"/>
                <a:ea typeface="Tahoma" panose="020B0604030504040204" pitchFamily="34" charset="0"/>
                <a:cs typeface="Tahoma" panose="020B0604030504040204" pitchFamily="34" charset="0"/>
              </a:rPr>
              <a:t>Rèn luyện tính </a:t>
            </a:r>
            <a:r>
              <a:rPr lang="da-DK" sz="2000">
                <a:latin typeface="Tahoma" panose="020B0604030504040204" pitchFamily="34" charset="0"/>
                <a:ea typeface="Tahoma" panose="020B0604030504040204" pitchFamily="34" charset="0"/>
                <a:cs typeface="Tahoma" panose="020B0604030504040204" pitchFamily="34" charset="0"/>
              </a:rPr>
              <a:t>cẩn </a:t>
            </a:r>
            <a:r>
              <a:rPr lang="da-DK" sz="2000" smtClean="0">
                <a:latin typeface="Tahoma" panose="020B0604030504040204" pitchFamily="34" charset="0"/>
                <a:ea typeface="Tahoma" panose="020B0604030504040204" pitchFamily="34" charset="0"/>
                <a:cs typeface="Tahoma" panose="020B0604030504040204" pitchFamily="34" charset="0"/>
              </a:rPr>
              <a:t>thận</a:t>
            </a:r>
          </a:p>
        </p:txBody>
      </p:sp>
      <p:sp>
        <p:nvSpPr>
          <p:cNvPr id="12" name="Rectangle 11"/>
          <p:cNvSpPr/>
          <p:nvPr/>
        </p:nvSpPr>
        <p:spPr>
          <a:xfrm>
            <a:off x="7572652" y="1377922"/>
            <a:ext cx="4314548" cy="5016758"/>
          </a:xfrm>
          <a:prstGeom prst="rect">
            <a:avLst/>
          </a:prstGeom>
          <a:solidFill>
            <a:schemeClr val="accent4">
              <a:lumMod val="20000"/>
              <a:lumOff val="80000"/>
            </a:schemeClr>
          </a:solidFill>
        </p:spPr>
        <p:txBody>
          <a:bodyPr wrap="square">
            <a:spAutoFit/>
          </a:bodyPr>
          <a:lstStyle/>
          <a:p>
            <a:pPr algn="ctr"/>
            <a:r>
              <a:rPr lang="da-DK" sz="20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BÀI HỌC</a:t>
            </a:r>
          </a:p>
          <a:p>
            <a:pPr algn="just"/>
            <a:endParaRPr lang="da-DK" sz="20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just">
              <a:buClrTx/>
            </a:pPr>
            <a:r>
              <a:rPr lang="en-US" sz="2000" smtClean="0">
                <a:latin typeface="Arial" pitchFamily="34" charset="0"/>
                <a:cs typeface="Arial" pitchFamily="34" charset="0"/>
              </a:rPr>
              <a:t>7.1 Hiện tượng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7.2 Các hậu quả của phóng điện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7.3 Bảo vệ chống sét đánh trược tiếp</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7.4 Bảo vệ chống sét cảm ứng</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7.5 Tiêu chuẩn Việt Nam về thực hiện hệ thống nối đất chống sét</a:t>
            </a:r>
          </a:p>
          <a:p>
            <a:pPr algn="just">
              <a:buClrTx/>
            </a:pPr>
            <a:endParaRPr lang="en-US" sz="2000" smtClean="0">
              <a:latin typeface="Arial" pitchFamily="34" charset="0"/>
              <a:cs typeface="Arial" pitchFamily="34" charset="0"/>
            </a:endParaRPr>
          </a:p>
          <a:p>
            <a:pPr algn="just">
              <a:buClrTx/>
            </a:pPr>
            <a:r>
              <a:rPr lang="en-US" sz="2000" smtClean="0">
                <a:latin typeface="Arial" pitchFamily="34" charset="0"/>
                <a:cs typeface="Arial" pitchFamily="34" charset="0"/>
              </a:rPr>
              <a:t>7.6 Tiêu chuẩn Việt Nam về thực hiện bảo vệ chống sét</a:t>
            </a:r>
            <a:endParaRPr lang="en-US" sz="2000">
              <a:latin typeface="Arial" pitchFamily="34" charset="0"/>
              <a:cs typeface="Arial" pitchFamily="34" charset="0"/>
            </a:endParaRPr>
          </a:p>
        </p:txBody>
      </p:sp>
    </p:spTree>
    <p:extLst>
      <p:ext uri="{BB962C8B-B14F-4D97-AF65-F5344CB8AC3E}">
        <p14:creationId xmlns:p14="http://schemas.microsoft.com/office/powerpoint/2010/main" val="40383433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TextBox 2"/>
          <p:cNvSpPr txBox="1"/>
          <p:nvPr/>
        </p:nvSpPr>
        <p:spPr>
          <a:xfrm>
            <a:off x="865571" y="1179023"/>
            <a:ext cx="5157925" cy="1384995"/>
          </a:xfrm>
          <a:prstGeom prst="rect">
            <a:avLst/>
          </a:prstGeom>
          <a:noFill/>
        </p:spPr>
        <p:txBody>
          <a:bodyPr wrap="square" rtlCol="0">
            <a:spAutoFit/>
          </a:bodyPr>
          <a:lstStyle/>
          <a:p>
            <a:pPr algn="just"/>
            <a:r>
              <a:rPr lang="en-US" sz="2800" b="1" smtClean="0">
                <a:latin typeface="Tahoma" panose="020B0604030504040204" pitchFamily="34" charset="0"/>
                <a:ea typeface="Tahoma" panose="020B0604030504040204" pitchFamily="34" charset="0"/>
                <a:cs typeface="Tahoma" panose="020B0604030504040204" pitchFamily="34" charset="0"/>
              </a:rPr>
              <a:t>Đối với con người và gia súc, khi bị sét đánh trực tiếp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thường bị chết ngay</a:t>
            </a:r>
            <a:endParaRPr lang="en-US" sz="2800" b="1" smtClean="0">
              <a:latin typeface="Tahoma" panose="020B0604030504040204" pitchFamily="34" charset="0"/>
              <a:ea typeface="Tahoma" panose="020B0604030504040204" pitchFamily="34" charset="0"/>
              <a:cs typeface="Tahoma" panose="020B0604030504040204" pitchFamily="34" charset="0"/>
            </a:endParaRPr>
          </a:p>
        </p:txBody>
      </p:sp>
      <p:pic>
        <p:nvPicPr>
          <p:cNvPr id="4" name="Picture 3"/>
          <p:cNvPicPr>
            <a:picLocks noChangeAspect="1"/>
          </p:cNvPicPr>
          <p:nvPr/>
        </p:nvPicPr>
        <p:blipFill>
          <a:blip r:embed="rId4"/>
          <a:stretch>
            <a:fillRect/>
          </a:stretch>
        </p:blipFill>
        <p:spPr>
          <a:xfrm>
            <a:off x="6622742" y="3459777"/>
            <a:ext cx="4984673" cy="3135236"/>
          </a:xfrm>
          <a:prstGeom prst="rect">
            <a:avLst/>
          </a:prstGeom>
        </p:spPr>
      </p:pic>
      <p:pic>
        <p:nvPicPr>
          <p:cNvPr id="9218" name="Picture 2" descr="Kết quả hình ảnh cho hậu quả sét đán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6613" y="967432"/>
            <a:ext cx="4336929" cy="242868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Kết quả hình ảnh cho hậu quả sét đánh trúng ngườ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2154" y="2920879"/>
            <a:ext cx="5024761" cy="3751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6001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0246" name="Picture 6" descr="Kết quả hình ảnh cho hậu quả sét đánh"/>
          <p:cNvPicPr>
            <a:picLocks noChangeAspect="1" noChangeArrowheads="1"/>
          </p:cNvPicPr>
          <p:nvPr/>
        </p:nvPicPr>
        <p:blipFill rotWithShape="1">
          <a:blip r:embed="rId4">
            <a:extLst>
              <a:ext uri="{28A0092B-C50C-407E-A947-70E740481C1C}">
                <a14:useLocalDpi xmlns:a14="http://schemas.microsoft.com/office/drawing/2010/main" val="0"/>
              </a:ext>
            </a:extLst>
          </a:blip>
          <a:srcRect l="9475" r="8711"/>
          <a:stretch/>
        </p:blipFill>
        <p:spPr bwMode="auto">
          <a:xfrm>
            <a:off x="99609" y="1114039"/>
            <a:ext cx="5341984" cy="5327237"/>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Kết quả hình ảnh cho hậu quả sét đánh"/>
          <p:cNvPicPr>
            <a:picLocks noChangeAspect="1" noChangeArrowheads="1"/>
          </p:cNvPicPr>
          <p:nvPr/>
        </p:nvPicPr>
        <p:blipFill rotWithShape="1">
          <a:blip r:embed="rId5">
            <a:extLst>
              <a:ext uri="{28A0092B-C50C-407E-A947-70E740481C1C}">
                <a14:useLocalDpi xmlns:a14="http://schemas.microsoft.com/office/drawing/2010/main" val="0"/>
              </a:ext>
            </a:extLst>
          </a:blip>
          <a:srcRect r="30296"/>
          <a:stretch/>
        </p:blipFill>
        <p:spPr bwMode="auto">
          <a:xfrm>
            <a:off x="8722190" y="1114039"/>
            <a:ext cx="3250791" cy="3360307"/>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Kết quả hình ảnh cho hậu quả sét đán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1321" y="1089596"/>
            <a:ext cx="3041141" cy="405688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699538" y="5487169"/>
            <a:ext cx="4844294" cy="954107"/>
          </a:xfrm>
          <a:prstGeom prst="rect">
            <a:avLst/>
          </a:prstGeom>
          <a:noFill/>
        </p:spPr>
        <p:txBody>
          <a:bodyPr wrap="square" rtlCol="0">
            <a:spAutoFit/>
          </a:bodyPr>
          <a:lstStyle/>
          <a:p>
            <a:pPr algn="just"/>
            <a:r>
              <a:rPr lang="en-US" sz="2800" b="1" smtClean="0">
                <a:latin typeface="Tahoma" panose="020B0604030504040204" pitchFamily="34" charset="0"/>
                <a:ea typeface="Tahoma" panose="020B0604030504040204" pitchFamily="34" charset="0"/>
                <a:cs typeface="Tahoma" panose="020B0604030504040204" pitchFamily="34" charset="0"/>
              </a:rPr>
              <a:t>Dông sét gây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cháy nổ</a:t>
            </a:r>
            <a:r>
              <a:rPr lang="en-US" sz="2800" b="1">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và phá hủy công trình</a:t>
            </a:r>
          </a:p>
        </p:txBody>
      </p:sp>
    </p:spTree>
    <p:extLst>
      <p:ext uri="{BB962C8B-B14F-4D97-AF65-F5344CB8AC3E}">
        <p14:creationId xmlns:p14="http://schemas.microsoft.com/office/powerpoint/2010/main" val="21117063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526742" y="1246202"/>
            <a:ext cx="7321118" cy="830997"/>
          </a:xfrm>
          <a:prstGeom prst="rect">
            <a:avLst/>
          </a:prstGeom>
        </p:spPr>
        <p:txBody>
          <a:bodyPr wrap="square">
            <a:spAutoFit/>
          </a:bodyPr>
          <a:lstStyle/>
          <a:p>
            <a:pPr algn="just"/>
            <a:r>
              <a:rPr lang="en-US" sz="2400" b="1" smtClean="0">
                <a:latin typeface="Tahoma" panose="020B0604030504040204" pitchFamily="34" charset="0"/>
                <a:ea typeface="Tahoma" panose="020B0604030504040204" pitchFamily="34" charset="0"/>
                <a:cs typeface="Tahoma" panose="020B0604030504040204" pitchFamily="34" charset="0"/>
              </a:rPr>
              <a:t>Sét cảm ứng có thể làm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hư hỏng các thiết bị</a:t>
            </a:r>
            <a:r>
              <a:rPr lang="en-US" sz="2400" b="1" smtClean="0">
                <a:latin typeface="Tahoma" panose="020B0604030504040204" pitchFamily="34" charset="0"/>
                <a:ea typeface="Tahoma" panose="020B0604030504040204" pitchFamily="34" charset="0"/>
                <a:cs typeface="Tahoma" panose="020B0604030504040204" pitchFamily="34" charset="0"/>
              </a:rPr>
              <a:t> điện, điện tử hoặc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gây giật điện</a:t>
            </a:r>
            <a:r>
              <a:rPr lang="en-US" sz="2400" b="1" smtClean="0">
                <a:latin typeface="Tahoma" panose="020B0604030504040204" pitchFamily="34" charset="0"/>
                <a:ea typeface="Tahoma" panose="020B0604030504040204" pitchFamily="34" charset="0"/>
                <a:cs typeface="Tahoma" panose="020B0604030504040204" pitchFamily="34" charset="0"/>
              </a:rPr>
              <a:t> cho con người</a:t>
            </a:r>
          </a:p>
        </p:txBody>
      </p:sp>
      <p:pic>
        <p:nvPicPr>
          <p:cNvPr id="12290" name="Picture 2" descr="Kết quả hình ảnh cho sét đánh lan truyền lên hệ thống điệ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3355" y="1059771"/>
            <a:ext cx="3715169" cy="563399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Kết quả hình ảnh cho chống sét đánh lan truyền vào thiết bị"/>
          <p:cNvPicPr>
            <a:picLocks noChangeAspect="1" noChangeArrowheads="1"/>
          </p:cNvPicPr>
          <p:nvPr/>
        </p:nvPicPr>
        <p:blipFill rotWithShape="1">
          <a:blip r:embed="rId5">
            <a:extLst>
              <a:ext uri="{28A0092B-C50C-407E-A947-70E740481C1C}">
                <a14:useLocalDpi xmlns:a14="http://schemas.microsoft.com/office/drawing/2010/main" val="0"/>
              </a:ext>
            </a:extLst>
          </a:blip>
          <a:srcRect t="4545" b="17206"/>
          <a:stretch/>
        </p:blipFill>
        <p:spPr bwMode="auto">
          <a:xfrm>
            <a:off x="765258" y="2077199"/>
            <a:ext cx="6844085" cy="4536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25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002" y="1063042"/>
            <a:ext cx="11049995" cy="516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224901" y="6384357"/>
            <a:ext cx="11967099" cy="369332"/>
          </a:xfrm>
          <a:prstGeom prst="rect">
            <a:avLst/>
          </a:prstGeom>
        </p:spPr>
        <p:txBody>
          <a:bodyPr wrap="square">
            <a:spAutoFit/>
          </a:bodyPr>
          <a:lstStyle/>
          <a:p>
            <a:r>
              <a:rPr lang="vi-VN" b="1">
                <a:solidFill>
                  <a:srgbClr val="0070C0"/>
                </a:solidFill>
                <a:latin typeface="Tahoma" panose="020B0604030504040204" pitchFamily="34" charset="0"/>
                <a:ea typeface="Tahoma" panose="020B0604030504040204" pitchFamily="34" charset="0"/>
                <a:cs typeface="Tahoma" panose="020B0604030504040204" pitchFamily="34" charset="0"/>
              </a:rPr>
              <a:t>Các kiểu tổn thất và rủi ro tương ứng gây ra do các kiểu thiệt hại khác </a:t>
            </a:r>
            <a:r>
              <a:rPr lang="vi-VN" b="1" smtClean="0">
                <a:solidFill>
                  <a:srgbClr val="0070C0"/>
                </a:solidFill>
                <a:latin typeface="Tahoma" panose="020B0604030504040204" pitchFamily="34" charset="0"/>
                <a:ea typeface="Tahoma" panose="020B0604030504040204" pitchFamily="34" charset="0"/>
                <a:cs typeface="Tahoma" panose="020B0604030504040204" pitchFamily="34" charset="0"/>
              </a:rPr>
              <a:t>nhau</a:t>
            </a:r>
            <a:r>
              <a:rPr lang="en-US" b="1" smtClean="0">
                <a:solidFill>
                  <a:srgbClr val="0070C0"/>
                </a:solidFill>
                <a:latin typeface="Tahoma" panose="020B0604030504040204" pitchFamily="34" charset="0"/>
                <a:ea typeface="Tahoma" panose="020B0604030504040204" pitchFamily="34" charset="0"/>
                <a:cs typeface="Tahoma" panose="020B0604030504040204" pitchFamily="34" charset="0"/>
              </a:rPr>
              <a:t> theo TCVN 9888 - 1 - 2013</a:t>
            </a:r>
            <a:endParaRPr lang="en-US">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614327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0" y="1026451"/>
            <a:ext cx="5891814"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7.3.1 Các nguyên tắc thực hiện</a:t>
            </a:r>
          </a:p>
        </p:txBody>
      </p:sp>
      <p:pic>
        <p:nvPicPr>
          <p:cNvPr id="3" name="Picture 2"/>
          <p:cNvPicPr>
            <a:picLocks noChangeAspect="1"/>
          </p:cNvPicPr>
          <p:nvPr/>
        </p:nvPicPr>
        <p:blipFill rotWithShape="1">
          <a:blip r:embed="rId4"/>
          <a:srcRect l="3135" r="5489"/>
          <a:stretch/>
        </p:blipFill>
        <p:spPr>
          <a:xfrm>
            <a:off x="1229462" y="1534880"/>
            <a:ext cx="9910630" cy="4704775"/>
          </a:xfrm>
          <a:prstGeom prst="rect">
            <a:avLst/>
          </a:prstGeom>
        </p:spPr>
      </p:pic>
      <p:sp>
        <p:nvSpPr>
          <p:cNvPr id="10" name="Rectangle 9"/>
          <p:cNvSpPr/>
          <p:nvPr/>
        </p:nvSpPr>
        <p:spPr>
          <a:xfrm>
            <a:off x="2789068" y="6286419"/>
            <a:ext cx="7221985"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a. Phương thức bảo vệ chống sét trọng điểm</a:t>
            </a:r>
          </a:p>
        </p:txBody>
      </p:sp>
    </p:spTree>
    <p:extLst>
      <p:ext uri="{BB962C8B-B14F-4D97-AF65-F5344CB8AC3E}">
        <p14:creationId xmlns:p14="http://schemas.microsoft.com/office/powerpoint/2010/main" val="73899841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3314" name="Picture 2" descr="Kết quả hình ảnh cho bán kính bảo vệ của kim thu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2715" y="1162974"/>
            <a:ext cx="5212776" cy="542602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951391" y="6301735"/>
            <a:ext cx="6647895"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b. Phương thức bảo vệ chống sét toàn bộ</a:t>
            </a:r>
          </a:p>
        </p:txBody>
      </p:sp>
      <p:pic>
        <p:nvPicPr>
          <p:cNvPr id="13316" name="Picture 4" descr="Kết quả hình ảnh cho bán kính bảo vệ của kim thu sé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263" y="1415531"/>
            <a:ext cx="5197876" cy="472795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0" y="1026451"/>
            <a:ext cx="5891814"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7.3.1 Các nguyên tắc thực hiện</a:t>
            </a:r>
          </a:p>
        </p:txBody>
      </p:sp>
    </p:spTree>
    <p:extLst>
      <p:ext uri="{BB962C8B-B14F-4D97-AF65-F5344CB8AC3E}">
        <p14:creationId xmlns:p14="http://schemas.microsoft.com/office/powerpoint/2010/main" val="17548537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2" name="Rectangle 11"/>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 name="Picture 3"/>
          <p:cNvPicPr>
            <a:picLocks noChangeAspect="1"/>
          </p:cNvPicPr>
          <p:nvPr/>
        </p:nvPicPr>
        <p:blipFill rotWithShape="1">
          <a:blip r:embed="rId4"/>
          <a:srcRect b="19005"/>
          <a:stretch/>
        </p:blipFill>
        <p:spPr>
          <a:xfrm>
            <a:off x="3719181" y="1671852"/>
            <a:ext cx="8365223" cy="3575239"/>
          </a:xfrm>
          <a:prstGeom prst="rect">
            <a:avLst/>
          </a:prstGeom>
        </p:spPr>
      </p:pic>
      <p:pic>
        <p:nvPicPr>
          <p:cNvPr id="7" name="Picture 6"/>
          <p:cNvPicPr>
            <a:picLocks noChangeAspect="1"/>
          </p:cNvPicPr>
          <p:nvPr/>
        </p:nvPicPr>
        <p:blipFill>
          <a:blip r:embed="rId5"/>
          <a:stretch>
            <a:fillRect/>
          </a:stretch>
        </p:blipFill>
        <p:spPr>
          <a:xfrm>
            <a:off x="3928367" y="5375254"/>
            <a:ext cx="4030462" cy="1264459"/>
          </a:xfrm>
          <a:prstGeom prst="rect">
            <a:avLst/>
          </a:prstGeom>
        </p:spPr>
      </p:pic>
      <p:pic>
        <p:nvPicPr>
          <p:cNvPr id="5122" name="Picture 2" descr="Kết quả hình ảnh cho chống sét kim frankl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525" y="1776793"/>
            <a:ext cx="3551067" cy="473475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7"/>
          <a:stretch>
            <a:fillRect/>
          </a:stretch>
        </p:blipFill>
        <p:spPr>
          <a:xfrm>
            <a:off x="8378810" y="5548286"/>
            <a:ext cx="3597167" cy="933778"/>
          </a:xfrm>
          <a:prstGeom prst="rect">
            <a:avLst/>
          </a:prstGeom>
        </p:spPr>
      </p:pic>
    </p:spTree>
    <p:extLst>
      <p:ext uri="{BB962C8B-B14F-4D97-AF65-F5344CB8AC3E}">
        <p14:creationId xmlns:p14="http://schemas.microsoft.com/office/powerpoint/2010/main" val="2714957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3" name="Rectangle 12"/>
          <p:cNvSpPr/>
          <p:nvPr/>
        </p:nvSpPr>
        <p:spPr>
          <a:xfrm>
            <a:off x="0" y="1026451"/>
            <a:ext cx="3187083" cy="1569660"/>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098" name="Picture 2" descr="https://s3-ap-southeast-1.amazonaws.com/images.spiderum.com/sp-images/6b70ac704f1311e9a72e7dc342f81c8f.jpg"/>
          <p:cNvPicPr>
            <a:picLocks noChangeAspect="1" noChangeArrowheads="1"/>
          </p:cNvPicPr>
          <p:nvPr/>
        </p:nvPicPr>
        <p:blipFill rotWithShape="1">
          <a:blip r:embed="rId4">
            <a:extLst>
              <a:ext uri="{28A0092B-C50C-407E-A947-70E740481C1C}">
                <a14:useLocalDpi xmlns:a14="http://schemas.microsoft.com/office/drawing/2010/main" val="0"/>
              </a:ext>
            </a:extLst>
          </a:blip>
          <a:srcRect l="11459" r="6713" b="56967"/>
          <a:stretch/>
        </p:blipFill>
        <p:spPr bwMode="auto">
          <a:xfrm>
            <a:off x="3328002" y="1026451"/>
            <a:ext cx="8685546" cy="562400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38451" y="2718794"/>
            <a:ext cx="2686488" cy="3970318"/>
          </a:xfrm>
          <a:prstGeom prst="rect">
            <a:avLst/>
          </a:prstGeom>
        </p:spPr>
        <p:txBody>
          <a:bodyPr wrap="square">
            <a:spAutoFit/>
          </a:bodyPr>
          <a:lstStyle/>
          <a:p>
            <a:pPr algn="just">
              <a:lnSpc>
                <a:spcPct val="150000"/>
              </a:lnSpc>
            </a:pP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Phương pháp xác định nhanh vùng bảo vệ của kim thu sét cổ điển có độ cao dưới 20 m</a:t>
            </a:r>
            <a:endParaRPr lang="en-US" sz="2800" i="1" smtClean="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1315662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s://s3-ap-southeast-1.amazonaws.com/images.spiderum.com/sp-images/6b70ac704f1311e9a72e7dc342f81c8f.jpg"/>
          <p:cNvPicPr>
            <a:picLocks noChangeAspect="1" noChangeArrowheads="1"/>
          </p:cNvPicPr>
          <p:nvPr/>
        </p:nvPicPr>
        <p:blipFill rotWithShape="1">
          <a:blip r:embed="rId3">
            <a:extLst>
              <a:ext uri="{28A0092B-C50C-407E-A947-70E740481C1C}">
                <a14:useLocalDpi xmlns:a14="http://schemas.microsoft.com/office/drawing/2010/main" val="0"/>
              </a:ext>
            </a:extLst>
          </a:blip>
          <a:srcRect l="29656" t="67975" r="31935" b="504"/>
          <a:stretch/>
        </p:blipFill>
        <p:spPr bwMode="auto">
          <a:xfrm>
            <a:off x="8405331" y="1762441"/>
            <a:ext cx="3676071" cy="415008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3" name="Rectangle 12"/>
          <p:cNvSpPr/>
          <p:nvPr/>
        </p:nvSpPr>
        <p:spPr>
          <a:xfrm>
            <a:off x="0" y="1026451"/>
            <a:ext cx="1147882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4098" name="Picture 2" descr="https://s3-ap-southeast-1.amazonaws.com/images.spiderum.com/sp-images/6b70ac704f1311e9a72e7dc342f81c8f.jpg"/>
          <p:cNvPicPr>
            <a:picLocks noChangeAspect="1" noChangeArrowheads="1"/>
          </p:cNvPicPr>
          <p:nvPr/>
        </p:nvPicPr>
        <p:blipFill rotWithShape="1">
          <a:blip r:embed="rId3">
            <a:extLst>
              <a:ext uri="{28A0092B-C50C-407E-A947-70E740481C1C}">
                <a14:useLocalDpi xmlns:a14="http://schemas.microsoft.com/office/drawing/2010/main" val="0"/>
              </a:ext>
            </a:extLst>
          </a:blip>
          <a:srcRect l="22463" t="47105" r="14021" b="32671"/>
          <a:stretch/>
        </p:blipFill>
        <p:spPr bwMode="auto">
          <a:xfrm>
            <a:off x="0" y="2624226"/>
            <a:ext cx="8405331" cy="395994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80007" y="1488116"/>
            <a:ext cx="7665525" cy="1200329"/>
          </a:xfrm>
          <a:prstGeom prst="rect">
            <a:avLst/>
          </a:prstGeom>
        </p:spPr>
        <p:txBody>
          <a:bodyPr wrap="square">
            <a:spAutoFit/>
          </a:bodyPr>
          <a:lstStyle/>
          <a:p>
            <a:pPr algn="just"/>
            <a:r>
              <a:rPr lang="en-US" sz="2400">
                <a:latin typeface="Tahoma" panose="020B0604030504040204" pitchFamily="34" charset="0"/>
                <a:ea typeface="Tahoma" panose="020B0604030504040204" pitchFamily="34" charset="0"/>
                <a:cs typeface="Tahoma" panose="020B0604030504040204" pitchFamily="34" charset="0"/>
              </a:rPr>
              <a:t>Thực tế thường sử dụng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nhiều kim bố trí thấp </a:t>
            </a:r>
            <a:r>
              <a:rPr lang="en-US" sz="2400">
                <a:latin typeface="Tahoma" panose="020B0604030504040204" pitchFamily="34" charset="0"/>
                <a:ea typeface="Tahoma" panose="020B0604030504040204" pitchFamily="34" charset="0"/>
                <a:cs typeface="Tahoma" panose="020B0604030504040204" pitchFamily="34" charset="0"/>
              </a:rPr>
              <a:t>thay vì sử dụng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1 kim bố trí cao </a:t>
            </a:r>
            <a:r>
              <a:rPr lang="en-US" sz="2400">
                <a:latin typeface="Tahoma" panose="020B0604030504040204" pitchFamily="34" charset="0"/>
                <a:ea typeface="Tahoma" panose="020B0604030504040204" pitchFamily="34" charset="0"/>
                <a:cs typeface="Tahoma" panose="020B0604030504040204" pitchFamily="34" charset="0"/>
              </a:rPr>
              <a:t>để bảo vệ công trình có mặt bằng phân bố rộng.</a:t>
            </a:r>
          </a:p>
        </p:txBody>
      </p:sp>
    </p:spTree>
    <p:extLst>
      <p:ext uri="{BB962C8B-B14F-4D97-AF65-F5344CB8AC3E}">
        <p14:creationId xmlns:p14="http://schemas.microsoft.com/office/powerpoint/2010/main" val="26359645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0" name="Rectangle 9"/>
          <p:cNvSpPr/>
          <p:nvPr/>
        </p:nvSpPr>
        <p:spPr>
          <a:xfrm>
            <a:off x="4728411" y="6220888"/>
            <a:ext cx="4992638"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Kim thu sét Franklin cổ điển</a:t>
            </a:r>
          </a:p>
        </p:txBody>
      </p:sp>
      <p:pic>
        <p:nvPicPr>
          <p:cNvPr id="15362" name="Picture 2" descr="Kết quả hình ảnh cho kim thu sét cổ điể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159" y="1815517"/>
            <a:ext cx="5589419" cy="4345902"/>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Kết quả hình ảnh cho kim thu sét cổ điển"/>
          <p:cNvPicPr>
            <a:picLocks noChangeAspect="1" noChangeArrowheads="1"/>
          </p:cNvPicPr>
          <p:nvPr/>
        </p:nvPicPr>
        <p:blipFill rotWithShape="1">
          <a:blip r:embed="rId5">
            <a:extLst>
              <a:ext uri="{28A0092B-C50C-407E-A947-70E740481C1C}">
                <a14:useLocalDpi xmlns:a14="http://schemas.microsoft.com/office/drawing/2010/main" val="0"/>
              </a:ext>
            </a:extLst>
          </a:blip>
          <a:srcRect l="12191" t="5282" r="13092" b="6020"/>
          <a:stretch/>
        </p:blipFill>
        <p:spPr bwMode="auto">
          <a:xfrm>
            <a:off x="5795579" y="2527144"/>
            <a:ext cx="2356937" cy="2797944"/>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Kết quả hình ảnh cho kim thu sét cổ điển cải tiến"/>
          <p:cNvPicPr>
            <a:picLocks noChangeAspect="1" noChangeArrowheads="1"/>
          </p:cNvPicPr>
          <p:nvPr/>
        </p:nvPicPr>
        <p:blipFill rotWithShape="1">
          <a:blip r:embed="rId6">
            <a:extLst>
              <a:ext uri="{28A0092B-C50C-407E-A947-70E740481C1C}">
                <a14:useLocalDpi xmlns:a14="http://schemas.microsoft.com/office/drawing/2010/main" val="0"/>
              </a:ext>
            </a:extLst>
          </a:blip>
          <a:srcRect l="6796" t="1933" r="14680" b="6959"/>
          <a:stretch/>
        </p:blipFill>
        <p:spPr bwMode="auto">
          <a:xfrm>
            <a:off x="8434648" y="1534741"/>
            <a:ext cx="3541329" cy="4108784"/>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Franklin cổ điển)</a:t>
            </a:r>
          </a:p>
        </p:txBody>
      </p:sp>
    </p:spTree>
    <p:extLst>
      <p:ext uri="{BB962C8B-B14F-4D97-AF65-F5344CB8AC3E}">
        <p14:creationId xmlns:p14="http://schemas.microsoft.com/office/powerpoint/2010/main" val="14333873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8" name="Content Placeholder 2"/>
          <p:cNvSpPr>
            <a:spLocks noGrp="1"/>
          </p:cNvSpPr>
          <p:nvPr>
            <p:ph idx="1"/>
          </p:nvPr>
        </p:nvSpPr>
        <p:spPr>
          <a:xfrm>
            <a:off x="284084" y="1078524"/>
            <a:ext cx="5566299" cy="3005204"/>
          </a:xfrm>
          <a:ln>
            <a:noFill/>
          </a:ln>
        </p:spPr>
        <p:style>
          <a:lnRef idx="2">
            <a:schemeClr val="dk1"/>
          </a:lnRef>
          <a:fillRef idx="1">
            <a:schemeClr val="lt1"/>
          </a:fillRef>
          <a:effectRef idx="0">
            <a:schemeClr val="dk1"/>
          </a:effectRef>
          <a:fontRef idx="minor">
            <a:schemeClr val="dk1"/>
          </a:fontRef>
        </p:style>
        <p:txBody>
          <a:bodyPr>
            <a:normAutofit fontScale="25000" lnSpcReduction="20000"/>
          </a:bodyPr>
          <a:lstStyle/>
          <a:p>
            <a:pPr marL="0" indent="0" algn="just">
              <a:lnSpc>
                <a:spcPct val="150000"/>
              </a:lnSpc>
              <a:buClrTx/>
              <a:buNone/>
            </a:pPr>
            <a:r>
              <a:rPr lang="en-US" sz="9600" b="1" err="1" smtClean="0">
                <a:solidFill>
                  <a:schemeClr val="tx1"/>
                </a:solidFill>
                <a:latin typeface="Tahoma" panose="020B0604030504040204" pitchFamily="34" charset="0"/>
                <a:ea typeface="Tahoma" panose="020B0604030504040204" pitchFamily="34" charset="0"/>
                <a:cs typeface="Tahoma" panose="020B0604030504040204" pitchFamily="34" charset="0"/>
              </a:rPr>
              <a:t>Khái</a:t>
            </a:r>
            <a:r>
              <a:rPr lang="en-US" sz="9600" b="1" smtClean="0">
                <a:solidFill>
                  <a:schemeClr val="tx1"/>
                </a:solidFill>
                <a:latin typeface="Tahoma" panose="020B0604030504040204" pitchFamily="34" charset="0"/>
                <a:ea typeface="Tahoma" panose="020B0604030504040204" pitchFamily="34" charset="0"/>
                <a:cs typeface="Tahoma" panose="020B0604030504040204" pitchFamily="34" charset="0"/>
              </a:rPr>
              <a:t> </a:t>
            </a:r>
            <a:r>
              <a:rPr lang="en-US" sz="9600" b="1" err="1" smtClean="0">
                <a:solidFill>
                  <a:schemeClr val="tx1"/>
                </a:solidFill>
                <a:latin typeface="Tahoma" panose="020B0604030504040204" pitchFamily="34" charset="0"/>
                <a:ea typeface="Tahoma" panose="020B0604030504040204" pitchFamily="34" charset="0"/>
                <a:cs typeface="Tahoma" panose="020B0604030504040204" pitchFamily="34" charset="0"/>
              </a:rPr>
              <a:t>niệm</a:t>
            </a:r>
            <a:endParaRPr lang="en-US" sz="9600" b="1">
              <a:solidFill>
                <a:schemeClr val="tx1"/>
              </a:solidFill>
              <a:latin typeface="Tahoma" panose="020B0604030504040204" pitchFamily="34" charset="0"/>
              <a:ea typeface="Tahoma" panose="020B0604030504040204" pitchFamily="34" charset="0"/>
              <a:cs typeface="Tahoma" panose="020B0604030504040204" pitchFamily="34" charset="0"/>
            </a:endParaRPr>
          </a:p>
          <a:p>
            <a:pPr marL="0" indent="0" algn="just">
              <a:lnSpc>
                <a:spcPct val="150000"/>
              </a:lnSpc>
              <a:buClrTx/>
              <a:buNone/>
            </a:pPr>
            <a:r>
              <a:rPr lang="en-US" sz="9600" err="1" smtClean="0">
                <a:latin typeface="Tahoma" panose="020B0604030504040204" pitchFamily="34" charset="0"/>
                <a:ea typeface="Tahoma" panose="020B0604030504040204" pitchFamily="34" charset="0"/>
                <a:cs typeface="Tahoma" panose="020B0604030504040204" pitchFamily="34" charset="0"/>
              </a:rPr>
              <a:t>S</a:t>
            </a:r>
            <a:r>
              <a:rPr lang="en-US" sz="9600" baseline="0" err="1" smtClean="0">
                <a:latin typeface="Tahoma" panose="020B0604030504040204" pitchFamily="34" charset="0"/>
                <a:ea typeface="Tahoma" panose="020B0604030504040204" pitchFamily="34" charset="0"/>
                <a:cs typeface="Tahoma" panose="020B0604030504040204" pitchFamily="34" charset="0"/>
              </a:rPr>
              <a:t>ét</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là</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hiện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tượng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phóng</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điện</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trong</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khí</a:t>
            </a:r>
            <a:r>
              <a:rPr lang="en-US" sz="9600" b="1" baseline="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en-US" sz="9600" b="1" baseline="0" err="1" smtClean="0">
                <a:solidFill>
                  <a:srgbClr val="0070C0"/>
                </a:solidFill>
                <a:latin typeface="Tahoma" panose="020B0604030504040204" pitchFamily="34" charset="0"/>
                <a:ea typeface="Tahoma" panose="020B0604030504040204" pitchFamily="34" charset="0"/>
                <a:cs typeface="Tahoma" panose="020B0604030504040204" pitchFamily="34" charset="0"/>
              </a:rPr>
              <a:t>quyển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giữa</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đám</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mây</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dông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mang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tích</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với</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đất</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hoặc</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giữa</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các</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đám</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mây</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dông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mang</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điện</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tích</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trái</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dấu</a:t>
            </a:r>
            <a:r>
              <a:rPr lang="en-US" sz="9600" baseline="0" smtClean="0">
                <a:latin typeface="Tahoma" panose="020B0604030504040204" pitchFamily="34" charset="0"/>
                <a:ea typeface="Tahoma" panose="020B0604030504040204" pitchFamily="34" charset="0"/>
                <a:cs typeface="Tahoma" panose="020B0604030504040204" pitchFamily="34" charset="0"/>
              </a:rPr>
              <a:t> </a:t>
            </a:r>
            <a:r>
              <a:rPr lang="en-US" sz="9600" baseline="0" err="1" smtClean="0">
                <a:latin typeface="Tahoma" panose="020B0604030504040204" pitchFamily="34" charset="0"/>
                <a:ea typeface="Tahoma" panose="020B0604030504040204" pitchFamily="34" charset="0"/>
                <a:cs typeface="Tahoma" panose="020B0604030504040204" pitchFamily="34" charset="0"/>
              </a:rPr>
              <a:t>nhau</a:t>
            </a:r>
            <a:endParaRPr lang="en-US" sz="9600" baseline="0" smtClean="0">
              <a:latin typeface="Tahoma" panose="020B0604030504040204" pitchFamily="34" charset="0"/>
              <a:ea typeface="Tahoma" panose="020B0604030504040204" pitchFamily="34" charset="0"/>
              <a:cs typeface="Tahoma" panose="020B0604030504040204" pitchFamily="34" charset="0"/>
            </a:endParaRPr>
          </a:p>
          <a:p>
            <a:pPr marL="0" indent="0">
              <a:buClrTx/>
              <a:buFont typeface="Wingdings" pitchFamily="2" charset="2"/>
              <a:buNone/>
            </a:pPr>
            <a:endParaRPr lang="en-US">
              <a:latin typeface="Tahoma" panose="020B0604030504040204" pitchFamily="34" charset="0"/>
              <a:ea typeface="Tahoma" panose="020B0604030504040204" pitchFamily="34" charset="0"/>
              <a:cs typeface="Tahoma" panose="020B0604030504040204" pitchFamily="34" charset="0"/>
            </a:endParaRPr>
          </a:p>
        </p:txBody>
      </p:sp>
      <p:pic>
        <p:nvPicPr>
          <p:cNvPr id="1026" name="Picture 2" descr="Kết quả hình ảnh cho HIỆN TƯỢNG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1943" y="943398"/>
            <a:ext cx="4250361" cy="262459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Kết quả hình ảnh cho SÉT ĐÁNH VÀO LARMAT 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78856" y="3607627"/>
            <a:ext cx="4796537" cy="31962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ết quả hình ảnh cho QUÁ TRÌNH HÌNH THÀNH SÉ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586" y="4083728"/>
            <a:ext cx="5423294" cy="25103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5251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 calcmode="lin" valueType="num">
                                      <p:cBhvr additive="base">
                                        <p:cTn id="7" dur="500" fill="hold"/>
                                        <p:tgtEl>
                                          <p:spTgt spid="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8">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additive="base">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anim calcmode="lin" valueType="num">
                                      <p:cBhvr additive="base">
                                        <p:cTn id="19"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 calcmode="lin" valueType="num">
                                      <p:cBhvr additive="base">
                                        <p:cTn id="25" dur="500" fill="hold"/>
                                        <p:tgtEl>
                                          <p:spTgt spid="1030"/>
                                        </p:tgtEl>
                                        <p:attrNameLst>
                                          <p:attrName>ppt_x</p:attrName>
                                        </p:attrNameLst>
                                      </p:cBhvr>
                                      <p:tavLst>
                                        <p:tav tm="0">
                                          <p:val>
                                            <p:strVal val="#ppt_x"/>
                                          </p:val>
                                        </p:tav>
                                        <p:tav tm="100000">
                                          <p:val>
                                            <p:strVal val="#ppt_x"/>
                                          </p:val>
                                        </p:tav>
                                      </p:tavLst>
                                    </p:anim>
                                    <p:anim calcmode="lin" valueType="num">
                                      <p:cBhvr additive="base">
                                        <p:cTn id="26"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0" name="Rectangle 9"/>
          <p:cNvSpPr/>
          <p:nvPr/>
        </p:nvSpPr>
        <p:spPr>
          <a:xfrm>
            <a:off x="532660" y="1529789"/>
            <a:ext cx="3826277" cy="5002973"/>
          </a:xfrm>
          <a:prstGeom prst="rect">
            <a:avLst/>
          </a:prstGeom>
        </p:spPr>
        <p:txBody>
          <a:bodyPr wrap="square">
            <a:spAutoFit/>
          </a:bodyPr>
          <a:lstStyle/>
          <a:p>
            <a:pPr algn="just">
              <a:lnSpc>
                <a:spcPct val="150000"/>
              </a:lnSpc>
            </a:pPr>
            <a:r>
              <a:rPr lang="vi-VN" sz="2400">
                <a:latin typeface="Tahoma" panose="020B0604030504040204" pitchFamily="34" charset="0"/>
                <a:ea typeface="Tahoma" panose="020B0604030504040204" pitchFamily="34" charset="0"/>
                <a:cs typeface="Tahoma" panose="020B0604030504040204" pitchFamily="34" charset="0"/>
              </a:rPr>
              <a:t>Công nghệ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thu sét tia tiên đạo</a:t>
            </a:r>
            <a:r>
              <a:rPr lang="vi-VN" sz="2400">
                <a:latin typeface="Tahoma" panose="020B0604030504040204" pitchFamily="34" charset="0"/>
                <a:ea typeface="Tahoma" panose="020B0604030504040204" pitchFamily="34" charset="0"/>
                <a:cs typeface="Tahoma" panose="020B0604030504040204" pitchFamily="34" charset="0"/>
              </a:rPr>
              <a:t> hay được biết với tên phát xạ </a:t>
            </a:r>
            <a:r>
              <a:rPr lang="vi-VN" sz="2400" smtClean="0">
                <a:latin typeface="Tahoma" panose="020B0604030504040204" pitchFamily="34" charset="0"/>
                <a:ea typeface="Tahoma" panose="020B0604030504040204" pitchFamily="34" charset="0"/>
                <a:cs typeface="Tahoma" panose="020B0604030504040204" pitchFamily="34" charset="0"/>
              </a:rPr>
              <a:t>sớm</a:t>
            </a:r>
            <a:r>
              <a:rPr lang="en-US" sz="2400" smtClean="0">
                <a:latin typeface="Tahoma" panose="020B0604030504040204" pitchFamily="34" charset="0"/>
                <a:ea typeface="Tahoma" panose="020B0604030504040204" pitchFamily="34" charset="0"/>
                <a:cs typeface="Tahoma" panose="020B0604030504040204" pitchFamily="34" charset="0"/>
              </a:rPr>
              <a:t> ESE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(Early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Streamer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Emission)</a:t>
            </a:r>
            <a:r>
              <a:rPr lang="vi-VN" sz="2400" smtClean="0">
                <a:latin typeface="Tahoma" panose="020B0604030504040204" pitchFamily="34" charset="0"/>
                <a:ea typeface="Tahoma" panose="020B0604030504040204" pitchFamily="34" charset="0"/>
                <a:cs typeface="Tahoma" panose="020B0604030504040204" pitchFamily="34" charset="0"/>
              </a:rPr>
              <a:t>. </a:t>
            </a:r>
            <a:r>
              <a:rPr lang="en-US" sz="2400" smtClean="0">
                <a:latin typeface="Tahoma" panose="020B0604030504040204" pitchFamily="34" charset="0"/>
                <a:ea typeface="Tahoma" panose="020B0604030504040204" pitchFamily="34" charset="0"/>
                <a:cs typeface="Tahoma" panose="020B0604030504040204" pitchFamily="34" charset="0"/>
              </a:rPr>
              <a:t>Với công nghệ này, các kim thu sét chủ động phóng các tia tiên đạo hướng lên để mở rộng bán kính và hiệu quả bảo vệ.</a:t>
            </a:r>
          </a:p>
        </p:txBody>
      </p:sp>
      <p:sp>
        <p:nvSpPr>
          <p:cNvPr id="12" name="Rectangle 11"/>
          <p:cNvSpPr/>
          <p:nvPr/>
        </p:nvSpPr>
        <p:spPr>
          <a:xfrm>
            <a:off x="4927108" y="6379473"/>
            <a:ext cx="4108899" cy="461665"/>
          </a:xfrm>
          <a:prstGeom prst="rect">
            <a:avLst/>
          </a:prstGeom>
        </p:spPr>
        <p:txBody>
          <a:bodyPr wrap="square">
            <a:spAutoFit/>
          </a:bodyPr>
          <a:lstStyle/>
          <a:p>
            <a:pPr algn="just"/>
            <a:r>
              <a:rPr lang="en-US" sz="2400" b="1" i="1" smtClean="0">
                <a:solidFill>
                  <a:srgbClr val="0070C0"/>
                </a:solidFill>
                <a:latin typeface="Tahoma" panose="020B0604030504040204" pitchFamily="34" charset="0"/>
                <a:ea typeface="Tahoma" panose="020B0604030504040204" pitchFamily="34" charset="0"/>
                <a:cs typeface="Tahoma" panose="020B0604030504040204" pitchFamily="34" charset="0"/>
              </a:rPr>
              <a:t>Kim thu sét chủ động</a:t>
            </a:r>
          </a:p>
        </p:txBody>
      </p:sp>
      <p:pic>
        <p:nvPicPr>
          <p:cNvPr id="16386" name="Picture 2" descr="Nguyên lý hoạt động của kim thu tiên đaoj"/>
          <p:cNvPicPr>
            <a:picLocks noChangeAspect="1" noChangeArrowheads="1"/>
          </p:cNvPicPr>
          <p:nvPr/>
        </p:nvPicPr>
        <p:blipFill rotWithShape="1">
          <a:blip r:embed="rId4">
            <a:extLst>
              <a:ext uri="{28A0092B-C50C-407E-A947-70E740481C1C}">
                <a14:useLocalDpi xmlns:a14="http://schemas.microsoft.com/office/drawing/2010/main" val="0"/>
              </a:ext>
            </a:extLst>
          </a:blip>
          <a:srcRect l="9462" t="2155" r="10464" b="1599"/>
          <a:stretch/>
        </p:blipFill>
        <p:spPr bwMode="auto">
          <a:xfrm>
            <a:off x="7767960" y="1156991"/>
            <a:ext cx="4123268" cy="5173172"/>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ngesco PDC 6.4"/>
          <p:cNvPicPr>
            <a:picLocks noChangeAspect="1" noChangeArrowheads="1"/>
          </p:cNvPicPr>
          <p:nvPr/>
        </p:nvPicPr>
        <p:blipFill rotWithShape="1">
          <a:blip r:embed="rId5">
            <a:extLst>
              <a:ext uri="{28A0092B-C50C-407E-A947-70E740481C1C}">
                <a14:useLocalDpi xmlns:a14="http://schemas.microsoft.com/office/drawing/2010/main" val="0"/>
              </a:ext>
            </a:extLst>
          </a:blip>
          <a:srcRect l="16074" r="15732"/>
          <a:stretch/>
        </p:blipFill>
        <p:spPr bwMode="auto">
          <a:xfrm>
            <a:off x="4474345" y="1488116"/>
            <a:ext cx="3178206" cy="46605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spTree>
    <p:extLst>
      <p:ext uri="{BB962C8B-B14F-4D97-AF65-F5344CB8AC3E}">
        <p14:creationId xmlns:p14="http://schemas.microsoft.com/office/powerpoint/2010/main" val="102084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3" name="Picture 2"/>
          <p:cNvPicPr>
            <a:picLocks noChangeAspect="1"/>
          </p:cNvPicPr>
          <p:nvPr/>
        </p:nvPicPr>
        <p:blipFill>
          <a:blip r:embed="rId4"/>
          <a:stretch>
            <a:fillRect/>
          </a:stretch>
        </p:blipFill>
        <p:spPr>
          <a:xfrm>
            <a:off x="62143" y="1635241"/>
            <a:ext cx="5175681" cy="5092009"/>
          </a:xfrm>
          <a:prstGeom prst="rect">
            <a:avLst/>
          </a:prstGeom>
        </p:spPr>
      </p:pic>
      <p:pic>
        <p:nvPicPr>
          <p:cNvPr id="16392" name="Picture 8" descr="http://4.bp.blogspot.com/-vRViFv57_Gk/Tqa5PNf7VGI/AAAAAAAABQw/sqYEufiMfio/s1600/cong+thuc+Rp.jpg"/>
          <p:cNvPicPr>
            <a:picLocks noChangeAspect="1" noChangeArrowheads="1"/>
          </p:cNvPicPr>
          <p:nvPr/>
        </p:nvPicPr>
        <p:blipFill rotWithShape="1">
          <a:blip r:embed="rId5">
            <a:extLst>
              <a:ext uri="{28A0092B-C50C-407E-A947-70E740481C1C}">
                <a14:useLocalDpi xmlns:a14="http://schemas.microsoft.com/office/drawing/2010/main" val="0"/>
              </a:ext>
            </a:extLst>
          </a:blip>
          <a:srcRect l="908" t="995" r="20451" b="85219"/>
          <a:stretch/>
        </p:blipFill>
        <p:spPr bwMode="auto">
          <a:xfrm>
            <a:off x="5170248" y="1635241"/>
            <a:ext cx="6076811" cy="665825"/>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sp>
        <p:nvSpPr>
          <p:cNvPr id="4" name="Rectangle 3"/>
          <p:cNvSpPr/>
          <p:nvPr/>
        </p:nvSpPr>
        <p:spPr>
          <a:xfrm>
            <a:off x="5170248" y="2448191"/>
            <a:ext cx="5882451" cy="4247317"/>
          </a:xfrm>
          <a:prstGeom prst="rect">
            <a:avLst/>
          </a:prstGeom>
        </p:spPr>
        <p:txBody>
          <a:bodyPr wrap="square">
            <a:spAutoFit/>
          </a:bodyPr>
          <a:lstStyle/>
          <a:p>
            <a:r>
              <a:rPr lang="vi-VN" b="1">
                <a:solidFill>
                  <a:srgbClr val="000000"/>
                </a:solidFill>
                <a:latin typeface="Tahoma" panose="020B0604030504040204" pitchFamily="34" charset="0"/>
                <a:ea typeface="Tahoma" panose="020B0604030504040204" pitchFamily="34" charset="0"/>
                <a:cs typeface="Tahoma" panose="020B0604030504040204" pitchFamily="34" charset="0"/>
              </a:rPr>
              <a:t>Trong đó</a:t>
            </a:r>
            <a:r>
              <a:rPr lang="vi-VN" b="1"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b="1"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endParaRPr lang="vi-VN" b="1">
              <a:solidFill>
                <a:srgbClr val="000000"/>
              </a:solidFill>
              <a:latin typeface="Tahoma" panose="020B0604030504040204" pitchFamily="34" charset="0"/>
              <a:ea typeface="Tahoma" panose="020B0604030504040204" pitchFamily="34" charset="0"/>
              <a:cs typeface="Tahoma" panose="020B0604030504040204" pitchFamily="34" charset="0"/>
            </a:endParaRPr>
          </a:p>
          <a:p>
            <a:pPr marL="230188"/>
            <a:r>
              <a:rPr lang="el-GR">
                <a:solidFill>
                  <a:srgbClr val="000000"/>
                </a:solidFill>
                <a:latin typeface="Tahoma" panose="020B0604030504040204" pitchFamily="34" charset="0"/>
                <a:ea typeface="Tahoma" panose="020B0604030504040204" pitchFamily="34" charset="0"/>
                <a:cs typeface="Tahoma" panose="020B0604030504040204" pitchFamily="34" charset="0"/>
              </a:rPr>
              <a:t>Δ</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L: là độ dài (quãng đường) của tia tiên đạo.</a:t>
            </a:r>
          </a:p>
          <a:p>
            <a:pPr marL="461963"/>
            <a:r>
              <a:rPr lang="vi-VN">
                <a:solidFill>
                  <a:srgbClr val="000000"/>
                </a:solidFill>
                <a:latin typeface="Tahoma" panose="020B0604030504040204" pitchFamily="34" charset="0"/>
                <a:ea typeface="Tahoma" panose="020B0604030504040204" pitchFamily="34" charset="0"/>
                <a:cs typeface="Tahoma" panose="020B0604030504040204" pitchFamily="34" charset="0"/>
              </a:rPr>
              <a:t>∆L</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(m)</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(m/µs)</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×∆T</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(µs)</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a:t>
            </a:r>
          </a:p>
          <a:p>
            <a:pPr marL="684213"/>
            <a:r>
              <a:rPr lang="vi-VN">
                <a:solidFill>
                  <a:srgbClr val="000000"/>
                </a:solidFill>
                <a:latin typeface="Tahoma" panose="020B0604030504040204" pitchFamily="34" charset="0"/>
                <a:ea typeface="Tahoma" panose="020B0604030504040204" pitchFamily="34" charset="0"/>
                <a:cs typeface="Tahoma" panose="020B0604030504040204" pitchFamily="34" charset="0"/>
              </a:rPr>
              <a:t>Giả định rằng v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up</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v</a:t>
            </a:r>
            <a:r>
              <a:rPr lang="vi-VN" baseline="-25000">
                <a:solidFill>
                  <a:srgbClr val="000000"/>
                </a:solidFill>
                <a:latin typeface="Tahoma" panose="020B0604030504040204" pitchFamily="34" charset="0"/>
                <a:ea typeface="Tahoma" panose="020B0604030504040204" pitchFamily="34" charset="0"/>
                <a:cs typeface="Tahoma" panose="020B0604030504040204" pitchFamily="34" charset="0"/>
              </a:rPr>
              <a:t>down</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 = 1 m/µs (vận tốc trung bình đo được của tia tiên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đạo</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684213"/>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T: xem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thông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số này do nhà sản xuất công bố trong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catalogues</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461963"/>
            <a:endParaRPr lang="vi-VN">
              <a:solidFill>
                <a:srgbClr val="000000"/>
              </a:solidFill>
              <a:latin typeface="Tahoma" panose="020B0604030504040204" pitchFamily="34" charset="0"/>
              <a:ea typeface="Tahoma" panose="020B0604030504040204" pitchFamily="34" charset="0"/>
              <a:cs typeface="Tahoma" panose="020B0604030504040204" pitchFamily="34" charset="0"/>
            </a:endParaRPr>
          </a:p>
          <a:p>
            <a:pPr marL="461963" indent="-231775"/>
            <a:r>
              <a:rPr lang="vi-VN">
                <a:solidFill>
                  <a:srgbClr val="000000"/>
                </a:solidFill>
                <a:latin typeface="Tahoma" panose="020B0604030504040204" pitchFamily="34" charset="0"/>
                <a:ea typeface="Tahoma" panose="020B0604030504040204" pitchFamily="34" charset="0"/>
                <a:cs typeface="Tahoma" panose="020B0604030504040204" pitchFamily="34" charset="0"/>
              </a:rPr>
              <a:t>D (m): là khoảng cách nổi bật hay bán kính hình cầu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lăn.</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20m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mức độ bảo vệ cấp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30m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cấp độ bảo vệ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45m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bảo vệ cấp </a:t>
            </a: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III</a:t>
            </a:r>
            <a:endParaRPr lang="en-US"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747713" indent="-285750">
              <a:buFont typeface="Wingdings" panose="05000000000000000000" pitchFamily="2" charset="2"/>
              <a:buChar char="§"/>
            </a:pPr>
            <a:r>
              <a:rPr lang="vi-VN" smtClean="0">
                <a:solidFill>
                  <a:srgbClr val="000000"/>
                </a:solidFill>
                <a:latin typeface="Tahoma" panose="020B0604030504040204" pitchFamily="34" charset="0"/>
                <a:ea typeface="Tahoma" panose="020B0604030504040204" pitchFamily="34" charset="0"/>
                <a:cs typeface="Tahoma" panose="020B0604030504040204" pitchFamily="34" charset="0"/>
              </a:rPr>
              <a:t>60m </a:t>
            </a:r>
            <a:r>
              <a:rPr lang="vi-VN">
                <a:solidFill>
                  <a:srgbClr val="000000"/>
                </a:solidFill>
                <a:latin typeface="Tahoma" panose="020B0604030504040204" pitchFamily="34" charset="0"/>
                <a:ea typeface="Tahoma" panose="020B0604030504040204" pitchFamily="34" charset="0"/>
                <a:cs typeface="Tahoma" panose="020B0604030504040204" pitchFamily="34" charset="0"/>
              </a:rPr>
              <a:t>cho cấp độ bảo vệ IV</a:t>
            </a:r>
            <a:endParaRPr lang="vi-VN" b="0" i="0">
              <a:solidFill>
                <a:srgbClr val="000000"/>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9268683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10875147"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7.3.2 Cột chống sét và bán kính bảo vệ </a:t>
            </a:r>
            <a:r>
              <a:rPr lang="en-US" sz="2400" b="1" smtClean="0">
                <a:latin typeface="Tahoma" panose="020B0604030504040204" pitchFamily="34" charset="0"/>
                <a:ea typeface="Tahoma" panose="020B0604030504040204" pitchFamily="34" charset="0"/>
                <a:cs typeface="Tahoma" panose="020B0604030504040204" pitchFamily="34" charset="0"/>
              </a:rPr>
              <a:t>(</a:t>
            </a:r>
            <a:r>
              <a:rPr lang="en-US" sz="2400" b="1" i="1" smtClean="0">
                <a:latin typeface="Tahoma" panose="020B0604030504040204" pitchFamily="34" charset="0"/>
                <a:ea typeface="Tahoma" panose="020B0604030504040204" pitchFamily="34" charset="0"/>
                <a:cs typeface="Tahoma" panose="020B0604030504040204" pitchFamily="34" charset="0"/>
              </a:rPr>
              <a:t>Kim thu sét chủ động ESE)</a:t>
            </a:r>
          </a:p>
        </p:txBody>
      </p:sp>
      <p:pic>
        <p:nvPicPr>
          <p:cNvPr id="7170" name="Picture 2" descr="Kết quả hình ảnh cho bán kính bảo vệ kim thu sét tia tiên đạ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5335" y="1467650"/>
            <a:ext cx="8250851" cy="4942028"/>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Kết quả hình ảnh cho bán kính bảo vệ kim thu sét tia tiên đạo"/>
          <p:cNvPicPr>
            <a:picLocks noChangeAspect="1" noChangeArrowheads="1"/>
          </p:cNvPicPr>
          <p:nvPr/>
        </p:nvPicPr>
        <p:blipFill rotWithShape="1">
          <a:blip r:embed="rId5">
            <a:extLst>
              <a:ext uri="{28A0092B-C50C-407E-A947-70E740481C1C}">
                <a14:useLocalDpi xmlns:a14="http://schemas.microsoft.com/office/drawing/2010/main" val="0"/>
              </a:ext>
            </a:extLst>
          </a:blip>
          <a:srcRect l="9852" r="8979"/>
          <a:stretch/>
        </p:blipFill>
        <p:spPr bwMode="auto">
          <a:xfrm>
            <a:off x="163880" y="1771018"/>
            <a:ext cx="3267574" cy="433529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818225" y="6327657"/>
            <a:ext cx="10875147" cy="523220"/>
          </a:xfrm>
          <a:prstGeom prst="rect">
            <a:avLst/>
          </a:prstGeom>
        </p:spPr>
        <p:txBody>
          <a:bodyPr wrap="square">
            <a:spAutoFit/>
          </a:bodyPr>
          <a:lstStyle/>
          <a:p>
            <a:pPr algn="just"/>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Bán kính bảo vệ có thể tra trong catalog do nhà sản xuất cung cấp</a:t>
            </a:r>
            <a:endParaRPr lang="en-US" sz="2800" i="1" smtClean="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88764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0" y="1026451"/>
            <a:ext cx="5255582"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7.3.3 Bảo vệ bằng dây chống sét</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pic>
        <p:nvPicPr>
          <p:cNvPr id="8194" name="Picture 2" descr="Kết quả hình ảnh cho chống sét đánh trực tiếp đường dây truyền tả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2206" y="1420427"/>
            <a:ext cx="5649794" cy="489159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Kết quả hình ảnh cho chống sét đánh trực tiếp đường dây truyền tả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35" y="2914784"/>
            <a:ext cx="5204750" cy="3732491"/>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97654" y="1529789"/>
            <a:ext cx="6436311" cy="1384995"/>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Áp dụng cho các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công trình có chiều dài lớn</a:t>
            </a:r>
            <a:r>
              <a:rPr lang="en-US" sz="2800" smtClean="0">
                <a:latin typeface="Tahoma" panose="020B0604030504040204" pitchFamily="34" charset="0"/>
                <a:ea typeface="Tahoma" panose="020B0604030504040204" pitchFamily="34" charset="0"/>
                <a:cs typeface="Tahoma" panose="020B0604030504040204" pitchFamily="34" charset="0"/>
              </a:rPr>
              <a:t>: đường dây truyền tải, đường dây thông tin đường ống …</a:t>
            </a:r>
          </a:p>
        </p:txBody>
      </p:sp>
    </p:spTree>
    <p:extLst>
      <p:ext uri="{BB962C8B-B14F-4D97-AF65-F5344CB8AC3E}">
        <p14:creationId xmlns:p14="http://schemas.microsoft.com/office/powerpoint/2010/main" val="1955569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094"/>
          <a:stretch/>
        </p:blipFill>
        <p:spPr bwMode="auto">
          <a:xfrm>
            <a:off x="6784726" y="1864654"/>
            <a:ext cx="4891596" cy="4880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0" y="1026451"/>
            <a:ext cx="5255582"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7.3.3 Bảo vệ bằng dây chống sét</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6078953" y="1043712"/>
            <a:ext cx="5597369" cy="954107"/>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Không gian bảo vệ của dây thu sét theo TCVN 9888 - 3 - 2013</a:t>
            </a:r>
          </a:p>
        </p:txBody>
      </p:sp>
      <p:pic>
        <p:nvPicPr>
          <p:cNvPr id="921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556" r="11509"/>
          <a:stretch/>
        </p:blipFill>
        <p:spPr bwMode="auto">
          <a:xfrm>
            <a:off x="212956" y="1997818"/>
            <a:ext cx="6009215" cy="429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7000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9218"/>
                                        </p:tgtEl>
                                        <p:attrNameLst>
                                          <p:attrName>style.visibility</p:attrName>
                                        </p:attrNameLst>
                                      </p:cBhvr>
                                      <p:to>
                                        <p:strVal val="visible"/>
                                      </p:to>
                                    </p:set>
                                    <p:animEffect transition="in" filter="fade">
                                      <p:cBhvr>
                                        <p:cTn id="10"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7076243" cy="461665"/>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7.3.4 Những lưu ý khi bảo vệ chống sét </a:t>
            </a:r>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1279070" y="1635241"/>
            <a:ext cx="9445155" cy="830997"/>
          </a:xfrm>
          <a:prstGeom prst="rect">
            <a:avLst/>
          </a:prstGeom>
        </p:spPr>
        <p:txBody>
          <a:bodyPr wrap="square">
            <a:spAutoFit/>
          </a:bodyPr>
          <a:lstStyle/>
          <a:p>
            <a:pPr algn="just"/>
            <a:r>
              <a:rPr lang="en-US" sz="2400" smtClean="0">
                <a:latin typeface="Tahoma" panose="020B0604030504040204" pitchFamily="34" charset="0"/>
                <a:ea typeface="Tahoma" panose="020B0604030504040204" pitchFamily="34" charset="0"/>
                <a:cs typeface="Tahoma" panose="020B0604030504040204" pitchFamily="34" charset="0"/>
              </a:rPr>
              <a:t>Việc thiết kế thi công hệ thống bảo vệ chống sét phải tuân theo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TCXDVN 9385:2012 </a:t>
            </a:r>
            <a:r>
              <a:rPr lang="en-US" sz="2400" smtClean="0">
                <a:latin typeface="Tahoma" panose="020B0604030504040204" pitchFamily="34" charset="0"/>
                <a:ea typeface="Tahoma" panose="020B0604030504040204" pitchFamily="34" charset="0"/>
                <a:cs typeface="Tahoma" panose="020B0604030504040204" pitchFamily="34" charset="0"/>
              </a:rPr>
              <a:t>hoặc mới nhất là </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TCVN 9888 - 2013</a:t>
            </a:r>
          </a:p>
        </p:txBody>
      </p:sp>
      <p:pic>
        <p:nvPicPr>
          <p:cNvPr id="4" name="Picture 3"/>
          <p:cNvPicPr>
            <a:picLocks noChangeAspect="1"/>
          </p:cNvPicPr>
          <p:nvPr/>
        </p:nvPicPr>
        <p:blipFill rotWithShape="1">
          <a:blip r:embed="rId4"/>
          <a:srcRect l="18932" t="21878" r="17209" b="13527"/>
          <a:stretch/>
        </p:blipFill>
        <p:spPr>
          <a:xfrm>
            <a:off x="4718336" y="2466238"/>
            <a:ext cx="7473664" cy="4252405"/>
          </a:xfrm>
          <a:prstGeom prst="rect">
            <a:avLst/>
          </a:prstGeom>
        </p:spPr>
      </p:pic>
      <p:pic>
        <p:nvPicPr>
          <p:cNvPr id="3" name="Picture 2"/>
          <p:cNvPicPr>
            <a:picLocks noChangeAspect="1"/>
          </p:cNvPicPr>
          <p:nvPr/>
        </p:nvPicPr>
        <p:blipFill rotWithShape="1">
          <a:blip r:embed="rId5"/>
          <a:srcRect l="4151" r="3738"/>
          <a:stretch/>
        </p:blipFill>
        <p:spPr>
          <a:xfrm>
            <a:off x="159798" y="3197711"/>
            <a:ext cx="4074849" cy="2506346"/>
          </a:xfrm>
          <a:prstGeom prst="rect">
            <a:avLst/>
          </a:prstGeom>
        </p:spPr>
      </p:pic>
    </p:spTree>
    <p:extLst>
      <p:ext uri="{BB962C8B-B14F-4D97-AF65-F5344CB8AC3E}">
        <p14:creationId xmlns:p14="http://schemas.microsoft.com/office/powerpoint/2010/main" val="243837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7.3 BẢO VỆ CHỐNG SÉT ĐÁNH TRỰC TIẾP</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15" name="Rectangle 14"/>
          <p:cNvSpPr/>
          <p:nvPr/>
        </p:nvSpPr>
        <p:spPr>
          <a:xfrm>
            <a:off x="-1" y="1026451"/>
            <a:ext cx="10076156" cy="830997"/>
          </a:xfrm>
          <a:prstGeom prst="rect">
            <a:avLst/>
          </a:prstGeom>
        </p:spPr>
        <p:txBody>
          <a:bodyPr wrap="square">
            <a:spAutoFit/>
          </a:bodyPr>
          <a:lstStyle/>
          <a:p>
            <a:pPr algn="just"/>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7.3.5 Khoảng </a:t>
            </a:r>
            <a:r>
              <a:rPr lang="en-US" sz="2400" b="1">
                <a:solidFill>
                  <a:srgbClr val="0070C0"/>
                </a:solidFill>
                <a:latin typeface="Tahoma" panose="020B0604030504040204" pitchFamily="34" charset="0"/>
                <a:ea typeface="Tahoma" panose="020B0604030504040204" pitchFamily="34" charset="0"/>
                <a:cs typeface="Tahoma" panose="020B0604030504040204" pitchFamily="34" charset="0"/>
              </a:rPr>
              <a:t>cách cần thiết giữa cột thu sét và vật cần bảo vệ </a:t>
            </a:r>
          </a:p>
          <a:p>
            <a:pPr algn="just"/>
            <a:endParaRPr lang="en-US" sz="2400" b="1" i="1" smtClean="0">
              <a:latin typeface="Tahoma" panose="020B0604030504040204" pitchFamily="34" charset="0"/>
              <a:ea typeface="Tahoma" panose="020B0604030504040204" pitchFamily="34" charset="0"/>
              <a:cs typeface="Tahoma" panose="020B0604030504040204" pitchFamily="34" charset="0"/>
            </a:endParaRPr>
          </a:p>
        </p:txBody>
      </p:sp>
      <p:sp>
        <p:nvSpPr>
          <p:cNvPr id="3" name="TextBox 2"/>
          <p:cNvSpPr txBox="1"/>
          <p:nvPr/>
        </p:nvSpPr>
        <p:spPr>
          <a:xfrm>
            <a:off x="1034472" y="1526959"/>
            <a:ext cx="4318763" cy="5175135"/>
          </a:xfrm>
          <a:prstGeom prst="rect">
            <a:avLst/>
          </a:prstGeom>
          <a:noFill/>
        </p:spPr>
        <p:txBody>
          <a:bodyPr wrap="square" rtlCol="0">
            <a:spAutoFit/>
          </a:bodyPr>
          <a:lstStyle/>
          <a:p>
            <a:pPr algn="just">
              <a:lnSpc>
                <a:spcPct val="150000"/>
              </a:lnSpc>
            </a:pPr>
            <a:r>
              <a:rPr lang="en-US" sz="2800">
                <a:latin typeface="Tahoma" panose="020B0604030504040204" pitchFamily="34" charset="0"/>
                <a:ea typeface="Tahoma" panose="020B0604030504040204" pitchFamily="34" charset="0"/>
                <a:cs typeface="Tahoma" panose="020B0604030504040204" pitchFamily="34" charset="0"/>
              </a:rPr>
              <a:t>Tất cả những vật đ</a:t>
            </a:r>
            <a:r>
              <a:rPr lang="vi-VN" sz="2800">
                <a:latin typeface="Tahoma" panose="020B0604030504040204" pitchFamily="34" charset="0"/>
                <a:ea typeface="Tahoma" panose="020B0604030504040204" pitchFamily="34" charset="0"/>
                <a:cs typeface="Tahoma" panose="020B0604030504040204" pitchFamily="34" charset="0"/>
              </a:rPr>
              <a:t>ược</a:t>
            </a:r>
            <a:r>
              <a:rPr lang="en-US" sz="2800">
                <a:latin typeface="Tahoma" panose="020B0604030504040204" pitchFamily="34" charset="0"/>
                <a:ea typeface="Tahoma" panose="020B0604030504040204" pitchFamily="34" charset="0"/>
                <a:cs typeface="Tahoma" panose="020B0604030504040204" pitchFamily="34" charset="0"/>
              </a:rPr>
              <a:t> bảo vệ phải nằm trọn vẹn trong phạm vi bảo vệ của cột thu sét, nh</a:t>
            </a:r>
            <a:r>
              <a:rPr lang="vi-VN" sz="2800">
                <a:latin typeface="Tahoma" panose="020B0604030504040204" pitchFamily="34" charset="0"/>
                <a:ea typeface="Tahoma" panose="020B0604030504040204" pitchFamily="34" charset="0"/>
                <a:cs typeface="Tahoma" panose="020B0604030504040204" pitchFamily="34" charset="0"/>
              </a:rPr>
              <a:t>ưng</a:t>
            </a:r>
            <a:r>
              <a:rPr lang="en-US" sz="2800">
                <a:latin typeface="Tahoma" panose="020B0604030504040204" pitchFamily="34" charset="0"/>
                <a:ea typeface="Tahoma" panose="020B0604030504040204" pitchFamily="34" charset="0"/>
                <a:cs typeface="Tahoma" panose="020B0604030504040204" pitchFamily="34" charset="0"/>
              </a:rPr>
              <a:t> đồng thời nh</a:t>
            </a:r>
            <a:r>
              <a:rPr lang="vi-VN" sz="2800">
                <a:latin typeface="Tahoma" panose="020B0604030504040204" pitchFamily="34" charset="0"/>
                <a:ea typeface="Tahoma" panose="020B0604030504040204" pitchFamily="34" charset="0"/>
                <a:cs typeface="Tahoma" panose="020B0604030504040204" pitchFamily="34" charset="0"/>
              </a:rPr>
              <a:t>ưng</a:t>
            </a:r>
            <a:r>
              <a:rPr lang="en-US" sz="2800">
                <a:latin typeface="Tahoma" panose="020B0604030504040204" pitchFamily="34" charset="0"/>
                <a:ea typeface="Tahoma" panose="020B0604030504040204" pitchFamily="34" charset="0"/>
                <a:cs typeface="Tahoma" panose="020B0604030504040204" pitchFamily="34" charset="0"/>
              </a:rPr>
              <a:t> đồng thời cách cột thu sét một khoảng nhất </a:t>
            </a:r>
            <a:r>
              <a:rPr lang="en-US" sz="2800" smtClean="0">
                <a:latin typeface="Tahoma" panose="020B0604030504040204" pitchFamily="34" charset="0"/>
                <a:ea typeface="Tahoma" panose="020B0604030504040204" pitchFamily="34" charset="0"/>
                <a:cs typeface="Tahoma" panose="020B0604030504040204" pitchFamily="34" charset="0"/>
              </a:rPr>
              <a:t>định thông thường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là 5 – 7 mét</a:t>
            </a:r>
            <a:endParaRPr lang="en-US" sz="28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10242" name="Picture 2" descr="Kết quả hình ảnh cho khoảng cách kim thu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87" y="1526959"/>
            <a:ext cx="5115618" cy="5115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27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3318" name="Picture 6" descr="Kết quả hình ảnh cho CHỐNG SÉT LAN TRUYỀ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084" y="1530145"/>
            <a:ext cx="6254657" cy="5027990"/>
          </a:xfrm>
          <a:prstGeom prst="rect">
            <a:avLst/>
          </a:prstGeom>
          <a:noFill/>
          <a:extLst>
            <a:ext uri="{909E8E84-426E-40DD-AFC4-6F175D3DCCD1}">
              <a14:hiddenFill xmlns:a14="http://schemas.microsoft.com/office/drawing/2010/main">
                <a:solidFill>
                  <a:srgbClr val="FFFFFF"/>
                </a:solidFill>
              </a14:hiddenFill>
            </a:ext>
          </a:extLst>
        </p:spPr>
      </p:pic>
      <p:pic>
        <p:nvPicPr>
          <p:cNvPr id="14338" name="Picture 2" descr="Kết quả hình ảnh cho CHỐNG SÉT LAN TRUYỀ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3555" y="3297803"/>
            <a:ext cx="4181035" cy="326120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604769" y="990353"/>
            <a:ext cx="6267635" cy="2308324"/>
          </a:xfrm>
          <a:prstGeom prst="rect">
            <a:avLst/>
          </a:prstGeom>
        </p:spPr>
        <p:txBody>
          <a:bodyPr wrap="square">
            <a:spAutoFit/>
          </a:bodyPr>
          <a:lstStyle/>
          <a:p>
            <a:pPr algn="just">
              <a:lnSpc>
                <a:spcPct val="150000"/>
              </a:lnSpc>
            </a:pP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Lắp đặt hệ thống chống sét lan truyền nhằm hạn chế hiện tượng tăng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điện áp đột ngột vượt</a:t>
            </a: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 quá mức cho phép của thiết bị khi bị sét đánh </a:t>
            </a:r>
            <a:r>
              <a:rPr lang="vi-VN" sz="2400" smtClean="0">
                <a:solidFill>
                  <a:srgbClr val="394755"/>
                </a:solidFill>
                <a:latin typeface="Tahoma" panose="020B0604030504040204" pitchFamily="34" charset="0"/>
                <a:ea typeface="Tahoma" panose="020B0604030504040204" pitchFamily="34" charset="0"/>
                <a:cs typeface="Tahoma" panose="020B0604030504040204" pitchFamily="34" charset="0"/>
              </a:rPr>
              <a:t>trong </a:t>
            </a:r>
            <a:r>
              <a:rPr lang="vi-VN" sz="2400">
                <a:solidFill>
                  <a:srgbClr val="394755"/>
                </a:solidFill>
                <a:latin typeface="Tahoma" panose="020B0604030504040204" pitchFamily="34" charset="0"/>
                <a:ea typeface="Tahoma" panose="020B0604030504040204" pitchFamily="34" charset="0"/>
                <a:cs typeface="Tahoma" panose="020B0604030504040204" pitchFamily="34" charset="0"/>
              </a:rPr>
              <a:t>vùng bị ảnh </a:t>
            </a:r>
            <a:r>
              <a:rPr lang="vi-VN" sz="2400" smtClean="0">
                <a:solidFill>
                  <a:srgbClr val="394755"/>
                </a:solidFill>
                <a:latin typeface="Tahoma" panose="020B0604030504040204" pitchFamily="34" charset="0"/>
                <a:ea typeface="Tahoma" panose="020B0604030504040204" pitchFamily="34" charset="0"/>
                <a:cs typeface="Tahoma" panose="020B0604030504040204" pitchFamily="34" charset="0"/>
              </a:rPr>
              <a:t>hưởng.</a:t>
            </a:r>
            <a:endParaRPr lang="en-US" sz="24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39428625"/>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4338"/>
                                        </p:tgtEl>
                                        <p:attrNameLst>
                                          <p:attrName>style.visibility</p:attrName>
                                        </p:attrNameLst>
                                      </p:cBhvr>
                                      <p:to>
                                        <p:strVal val="visible"/>
                                      </p:to>
                                    </p:set>
                                    <p:animEffect transition="in" filter="fade">
                                      <p:cBhvr>
                                        <p:cTn id="13" dur="500"/>
                                        <p:tgtEl>
                                          <p:spTgt spid="1433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318"/>
                                        </p:tgtEl>
                                        <p:attrNameLst>
                                          <p:attrName>style.visibility</p:attrName>
                                        </p:attrNameLst>
                                      </p:cBhvr>
                                      <p:to>
                                        <p:strVal val="visible"/>
                                      </p:to>
                                    </p:set>
                                    <p:animEffect transition="in" filter="fade">
                                      <p:cBhvr>
                                        <p:cTn id="18"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11" name="Rectangle 10"/>
          <p:cNvSpPr/>
          <p:nvPr/>
        </p:nvSpPr>
        <p:spPr>
          <a:xfrm>
            <a:off x="3373514" y="1004139"/>
            <a:ext cx="8708995" cy="2308324"/>
          </a:xfrm>
          <a:prstGeom prst="rect">
            <a:avLst/>
          </a:prstGeom>
        </p:spPr>
        <p:txBody>
          <a:bodyPr wrap="square">
            <a:spAutoFit/>
          </a:bodyPr>
          <a:lstStyle/>
          <a:p>
            <a:pPr algn="just">
              <a:lnSpc>
                <a:spcPct val="150000"/>
              </a:lnSpc>
            </a:pP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Nguyên lý cơ bản của thiết bị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cắt lọc sét lan truyền SPD </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là một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điện trở phi tuyến</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 bình thường có điện trở rất lớn nhưng khi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có xung điện áp cảm ứng </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thì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điện trở giảm xuống rất nhanh để tản xung sét xuống đất</a:t>
            </a:r>
            <a:r>
              <a:rPr lang="en-US" sz="2400" smtClean="0">
                <a:solidFill>
                  <a:srgbClr val="394755"/>
                </a:solidFill>
                <a:latin typeface="Tahoma" panose="020B0604030504040204" pitchFamily="34" charset="0"/>
                <a:ea typeface="Tahoma" panose="020B0604030504040204" pitchFamily="34" charset="0"/>
                <a:cs typeface="Tahoma" panose="020B0604030504040204" pitchFamily="34" charset="0"/>
              </a:rPr>
              <a:t> qua hệ thống cọc tiếp địa </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3" name="Picture 2"/>
          <p:cNvPicPr>
            <a:picLocks noChangeAspect="1"/>
          </p:cNvPicPr>
          <p:nvPr/>
        </p:nvPicPr>
        <p:blipFill rotWithShape="1">
          <a:blip r:embed="rId4"/>
          <a:srcRect l="12962" r="1553" b="33851"/>
          <a:stretch/>
        </p:blipFill>
        <p:spPr>
          <a:xfrm>
            <a:off x="4216893" y="3351799"/>
            <a:ext cx="7424693" cy="3231701"/>
          </a:xfrm>
          <a:prstGeom prst="rect">
            <a:avLst/>
          </a:prstGeom>
        </p:spPr>
      </p:pic>
      <p:pic>
        <p:nvPicPr>
          <p:cNvPr id="13322" name="Picture 10" descr="Kết quả hình ảnh cho CHỐNG SÉT LAN TRUYỀN"/>
          <p:cNvPicPr>
            <a:picLocks noChangeAspect="1" noChangeArrowheads="1"/>
          </p:cNvPicPr>
          <p:nvPr/>
        </p:nvPicPr>
        <p:blipFill rotWithShape="1">
          <a:blip r:embed="rId5">
            <a:extLst>
              <a:ext uri="{28A0092B-C50C-407E-A947-70E740481C1C}">
                <a14:useLocalDpi xmlns:a14="http://schemas.microsoft.com/office/drawing/2010/main" val="0"/>
              </a:ext>
            </a:extLst>
          </a:blip>
          <a:srcRect l="25549" t="1661" r="26786" b="3009"/>
          <a:stretch/>
        </p:blipFill>
        <p:spPr bwMode="auto">
          <a:xfrm>
            <a:off x="523781" y="1028581"/>
            <a:ext cx="2849733" cy="5699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9038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3322"/>
                                        </p:tgtEl>
                                        <p:attrNameLst>
                                          <p:attrName>style.visibility</p:attrName>
                                        </p:attrNameLst>
                                      </p:cBhvr>
                                      <p:to>
                                        <p:strVal val="visible"/>
                                      </p:to>
                                    </p:set>
                                    <p:animEffect transition="in" filter="fade">
                                      <p:cBhvr>
                                        <p:cTn id="10" dur="500"/>
                                        <p:tgtEl>
                                          <p:spTgt spid="133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7.4 BẢO VỆ CHỐNG SÉT CẢM ỨNG – SÉT LAN TRUYỀN</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3314" name="Picture 2" descr="thiết bị spd sơ cấp trong hệ thống chống sét lan truyền"/>
          <p:cNvPicPr>
            <a:picLocks noChangeAspect="1" noChangeArrowheads="1"/>
          </p:cNvPicPr>
          <p:nvPr/>
        </p:nvPicPr>
        <p:blipFill rotWithShape="1">
          <a:blip r:embed="rId4">
            <a:extLst>
              <a:ext uri="{28A0092B-C50C-407E-A947-70E740481C1C}">
                <a14:useLocalDpi xmlns:a14="http://schemas.microsoft.com/office/drawing/2010/main" val="0"/>
              </a:ext>
            </a:extLst>
          </a:blip>
          <a:srcRect l="12987" t="11636" r="13849" b="15232"/>
          <a:stretch/>
        </p:blipFill>
        <p:spPr bwMode="auto">
          <a:xfrm>
            <a:off x="6616825" y="1417346"/>
            <a:ext cx="5256139" cy="3855990"/>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Kết quả hình ảnh cho CHỐNG SÉT LAN TRUYỀN"/>
          <p:cNvPicPr>
            <a:picLocks noChangeAspect="1" noChangeArrowheads="1"/>
          </p:cNvPicPr>
          <p:nvPr/>
        </p:nvPicPr>
        <p:blipFill rotWithShape="1">
          <a:blip r:embed="rId5">
            <a:extLst>
              <a:ext uri="{28A0092B-C50C-407E-A947-70E740481C1C}">
                <a14:useLocalDpi xmlns:a14="http://schemas.microsoft.com/office/drawing/2010/main" val="0"/>
              </a:ext>
            </a:extLst>
          </a:blip>
          <a:srcRect r="8375"/>
          <a:stretch/>
        </p:blipFill>
        <p:spPr bwMode="auto">
          <a:xfrm>
            <a:off x="253863" y="1204735"/>
            <a:ext cx="6109099" cy="43434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90618" y="5786914"/>
            <a:ext cx="11248008" cy="830997"/>
          </a:xfrm>
          <a:prstGeom prst="rect">
            <a:avLst/>
          </a:prstGeom>
        </p:spPr>
        <p:txBody>
          <a:bodyPr wrap="square">
            <a:spAutoFit/>
          </a:bodyPr>
          <a:lstStyle/>
          <a:p>
            <a:r>
              <a:rPr lang="en-US" sz="2400" smtClean="0">
                <a:latin typeface="Tahoma" panose="020B0604030504040204" pitchFamily="34" charset="0"/>
                <a:ea typeface="Tahoma" panose="020B0604030504040204" pitchFamily="34" charset="0"/>
                <a:cs typeface="Tahoma" panose="020B0604030504040204" pitchFamily="34" charset="0"/>
              </a:rPr>
              <a:t>Khi có sét cảm </a:t>
            </a:r>
            <a:r>
              <a:rPr lang="en-US" sz="2400">
                <a:latin typeface="Tahoma" panose="020B0604030504040204" pitchFamily="34" charset="0"/>
                <a:ea typeface="Tahoma" panose="020B0604030504040204" pitchFamily="34" charset="0"/>
                <a:cs typeface="Tahoma" panose="020B0604030504040204" pitchFamily="34" charset="0"/>
              </a:rPr>
              <a:t>ứng thì điện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trở bộ SPD giảm xuống </a:t>
            </a:r>
            <a:r>
              <a:rPr lang="en-US" sz="2400">
                <a:solidFill>
                  <a:srgbClr val="0070C0"/>
                </a:solidFill>
                <a:latin typeface="Tahoma" panose="020B0604030504040204" pitchFamily="34" charset="0"/>
                <a:ea typeface="Tahoma" panose="020B0604030504040204" pitchFamily="34" charset="0"/>
                <a:cs typeface="Tahoma" panose="020B0604030504040204" pitchFamily="34" charset="0"/>
              </a:rPr>
              <a:t>rất nhanh </a:t>
            </a:r>
            <a:r>
              <a:rPr lang="en-US" sz="2400">
                <a:latin typeface="Tahoma" panose="020B0604030504040204" pitchFamily="34" charset="0"/>
                <a:ea typeface="Tahoma" panose="020B0604030504040204" pitchFamily="34" charset="0"/>
                <a:cs typeface="Tahoma" panose="020B0604030504040204" pitchFamily="34" charset="0"/>
              </a:rPr>
              <a:t>để tản </a:t>
            </a:r>
            <a:r>
              <a:rPr lang="en-US" sz="2400" smtClean="0">
                <a:latin typeface="Tahoma" panose="020B0604030504040204" pitchFamily="34" charset="0"/>
                <a:ea typeface="Tahoma" panose="020B0604030504040204" pitchFamily="34" charset="0"/>
                <a:cs typeface="Tahoma" panose="020B0604030504040204" pitchFamily="34" charset="0"/>
              </a:rPr>
              <a:t>dòng điện do </a:t>
            </a:r>
            <a:r>
              <a:rPr lang="en-US" sz="2400">
                <a:latin typeface="Tahoma" panose="020B0604030504040204" pitchFamily="34" charset="0"/>
                <a:ea typeface="Tahoma" panose="020B0604030504040204" pitchFamily="34" charset="0"/>
                <a:cs typeface="Tahoma" panose="020B0604030504040204" pitchFamily="34" charset="0"/>
              </a:rPr>
              <a:t>sét </a:t>
            </a:r>
            <a:r>
              <a:rPr lang="en-US" sz="2400" smtClean="0">
                <a:latin typeface="Tahoma" panose="020B0604030504040204" pitchFamily="34" charset="0"/>
                <a:ea typeface="Tahoma" panose="020B0604030504040204" pitchFamily="34" charset="0"/>
                <a:cs typeface="Tahoma" panose="020B0604030504040204" pitchFamily="34" charset="0"/>
              </a:rPr>
              <a:t>tạo ra xuống đất</a:t>
            </a:r>
            <a:endParaRPr lang="en-US" sz="2400"/>
          </a:p>
        </p:txBody>
      </p:sp>
    </p:spTree>
    <p:extLst>
      <p:ext uri="{BB962C8B-B14F-4D97-AF65-F5344CB8AC3E}">
        <p14:creationId xmlns:p14="http://schemas.microsoft.com/office/powerpoint/2010/main" val="371911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20"/>
                                        </p:tgtEl>
                                        <p:attrNameLst>
                                          <p:attrName>style.visibility</p:attrName>
                                        </p:attrNameLst>
                                      </p:cBhvr>
                                      <p:to>
                                        <p:strVal val="visible"/>
                                      </p:to>
                                    </p:set>
                                    <p:animEffect transition="in" filter="fade">
                                      <p:cBhvr>
                                        <p:cTn id="7" dur="500"/>
                                        <p:tgtEl>
                                          <p:spTgt spid="133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fade">
                                      <p:cBhvr>
                                        <p:cTn id="15"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1867" y="1331650"/>
            <a:ext cx="5044971" cy="4796783"/>
          </a:xfrm>
          <a:prstGeom prst="rect">
            <a:avLst/>
          </a:prstGeom>
        </p:spPr>
      </p:pic>
      <p:sp>
        <p:nvSpPr>
          <p:cNvPr id="4" name="Rectangle 3"/>
          <p:cNvSpPr/>
          <p:nvPr/>
        </p:nvSpPr>
        <p:spPr>
          <a:xfrm>
            <a:off x="7634717" y="6315657"/>
            <a:ext cx="3017173" cy="369332"/>
          </a:xfrm>
          <a:prstGeom prst="rect">
            <a:avLst/>
          </a:prstGeom>
        </p:spPr>
        <p:txBody>
          <a:bodyPr wrap="none">
            <a:spAutoFit/>
          </a:bodyPr>
          <a:lstStyle/>
          <a:p>
            <a:r>
              <a:rPr lang="en-US" b="1" smtClean="0">
                <a:solidFill>
                  <a:srgbClr val="0070C0"/>
                </a:solidFill>
                <a:latin typeface="Tahoma" panose="020B0604030504040204" pitchFamily="34" charset="0"/>
                <a:ea typeface="Tahoma" panose="020B0604030504040204" pitchFamily="34" charset="0"/>
                <a:cs typeface="Tahoma" panose="020B0604030504040204" pitchFamily="34" charset="0"/>
              </a:rPr>
              <a:t>Quá trình hình thành sét</a:t>
            </a:r>
          </a:p>
        </p:txBody>
      </p:sp>
      <p:sp>
        <p:nvSpPr>
          <p:cNvPr id="6" name="TextBox 5"/>
          <p:cNvSpPr txBox="1"/>
          <p:nvPr/>
        </p:nvSpPr>
        <p:spPr>
          <a:xfrm>
            <a:off x="106533" y="1004090"/>
            <a:ext cx="6241002" cy="5853910"/>
          </a:xfrm>
          <a:prstGeom prst="rect">
            <a:avLst/>
          </a:prstGeom>
          <a:noFill/>
        </p:spPr>
        <p:txBody>
          <a:bodyPr wrap="square" rtlCol="0">
            <a:spAutoFit/>
          </a:bodyPr>
          <a:lstStyle/>
          <a:p>
            <a:pPr algn="ctr">
              <a:lnSpc>
                <a:spcPct val="120000"/>
              </a:lnSpc>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Quá trình hình thành sét</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Hình thành mây dông</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Khi cường độ điện trường đủ lớn sẽ hình thành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tiên đạo </a:t>
            </a:r>
            <a:r>
              <a:rPr lang="en-US" sz="2400" smtClean="0">
                <a:latin typeface="Tahoma" panose="020B0604030504040204" pitchFamily="34" charset="0"/>
                <a:ea typeface="Tahoma" panose="020B0604030504040204" pitchFamily="34" charset="0"/>
                <a:cs typeface="Tahoma" panose="020B0604030504040204" pitchFamily="34" charset="0"/>
              </a:rPr>
              <a:t>(step leaders) hướng xuống mặt đất.</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Tại các điểm cao, nhọn thường tập trung các điện tích dương sẽ cảm ứng phóng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tiên đạo ngược</a:t>
            </a:r>
            <a:r>
              <a:rPr lang="en-US" sz="2400" smtClean="0">
                <a:latin typeface="Tahoma" panose="020B0604030504040204" pitchFamily="34" charset="0"/>
                <a:ea typeface="Tahoma" panose="020B0604030504040204" pitchFamily="34" charset="0"/>
                <a:cs typeface="Tahoma" panose="020B0604030504040204" pitchFamily="34" charset="0"/>
              </a:rPr>
              <a:t> hướng lên đám mây dông</a:t>
            </a:r>
          </a:p>
          <a:p>
            <a:pPr marL="342900" indent="-342900" algn="just">
              <a:lnSpc>
                <a:spcPct val="120000"/>
              </a:lnSpc>
              <a:buAutoNum type="arabicPeriod"/>
            </a:pPr>
            <a:r>
              <a:rPr lang="en-US" sz="2400" smtClean="0">
                <a:latin typeface="Tahoma" panose="020B0604030504040204" pitchFamily="34" charset="0"/>
                <a:ea typeface="Tahoma" panose="020B0604030504040204" pitchFamily="34" charset="0"/>
                <a:cs typeface="Tahoma" panose="020B0604030504040204" pitchFamily="34" charset="0"/>
              </a:rPr>
              <a:t>Hai tia tiên đạo gặp nhau sẽ hình thành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tia sét </a:t>
            </a:r>
            <a:r>
              <a:rPr lang="en-US" sz="2400" smtClean="0">
                <a:latin typeface="Tahoma" panose="020B0604030504040204" pitchFamily="34" charset="0"/>
                <a:ea typeface="Tahoma" panose="020B0604030504040204" pitchFamily="34" charset="0"/>
                <a:cs typeface="Tahoma" panose="020B0604030504040204" pitchFamily="34" charset="0"/>
              </a:rPr>
              <a:t>giải phóng năng lượng rất lớn để trung hòa điện tích giữa đám mây và đất</a:t>
            </a:r>
            <a:r>
              <a:rPr lang="en-US" sz="2400">
                <a:latin typeface="Tahoma" panose="020B0604030504040204" pitchFamily="34" charset="0"/>
                <a:ea typeface="Tahoma" panose="020B0604030504040204" pitchFamily="34" charset="0"/>
                <a:cs typeface="Tahoma" panose="020B0604030504040204" pitchFamily="34" charset="0"/>
              </a:rPr>
              <a:t> </a:t>
            </a:r>
            <a:r>
              <a:rPr lang="en-US" sz="2400" smtClean="0">
                <a:latin typeface="Tahoma" panose="020B0604030504040204" pitchFamily="34" charset="0"/>
                <a:ea typeface="Tahoma" panose="020B0604030504040204" pitchFamily="34" charset="0"/>
                <a:cs typeface="Tahoma" panose="020B0604030504040204" pitchFamily="34" charset="0"/>
              </a:rPr>
              <a:t>có nhiệt độ rất lớn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(chớp) </a:t>
            </a:r>
            <a:r>
              <a:rPr lang="en-US" sz="2400" smtClean="0">
                <a:latin typeface="Tahoma" panose="020B0604030504040204" pitchFamily="34" charset="0"/>
                <a:ea typeface="Tahoma" panose="020B0604030504040204" pitchFamily="34" charset="0"/>
                <a:cs typeface="Tahoma" panose="020B0604030504040204" pitchFamily="34" charset="0"/>
              </a:rPr>
              <a:t>và có tiếng nổ lớn </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(sấm)</a:t>
            </a:r>
          </a:p>
        </p:txBody>
      </p:sp>
    </p:spTree>
    <p:extLst>
      <p:ext uri="{BB962C8B-B14F-4D97-AF65-F5344CB8AC3E}">
        <p14:creationId xmlns:p14="http://schemas.microsoft.com/office/powerpoint/2010/main" val="603164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339427" y="1559157"/>
            <a:ext cx="5093706" cy="4401205"/>
          </a:xfrm>
          <a:prstGeom prst="rect">
            <a:avLst/>
          </a:prstGeom>
        </p:spPr>
        <p:txBody>
          <a:bodyPr wrap="square">
            <a:spAutoFit/>
          </a:bodyPr>
          <a:lstStyle/>
          <a:p>
            <a:pPr algn="just"/>
            <a:r>
              <a:rPr lang="en-US" sz="2800" smtClean="0">
                <a:latin typeface="Tahoma" panose="020B0604030504040204" pitchFamily="34" charset="0"/>
                <a:ea typeface="Tahoma" panose="020B0604030504040204" pitchFamily="34" charset="0"/>
                <a:cs typeface="Tahoma" panose="020B0604030504040204" pitchFamily="34" charset="0"/>
              </a:rPr>
              <a:t>Nhiệm vụ của hệ thống nối đất chống sét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Dẫn </a:t>
            </a:r>
            <a:r>
              <a:rPr lang="vi-VN" sz="2800">
                <a:latin typeface="Tahoma" panose="020B0604030504040204" pitchFamily="34" charset="0"/>
                <a:ea typeface="Tahoma" panose="020B0604030504040204" pitchFamily="34" charset="0"/>
                <a:cs typeface="Tahoma" panose="020B0604030504040204" pitchFamily="34" charset="0"/>
              </a:rPr>
              <a:t>dòng sét vào đất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Liên </a:t>
            </a:r>
            <a:r>
              <a:rPr lang="vi-VN" sz="2800">
                <a:latin typeface="Tahoma" panose="020B0604030504040204" pitchFamily="34" charset="0"/>
                <a:ea typeface="Tahoma" panose="020B0604030504040204" pitchFamily="34" charset="0"/>
                <a:cs typeface="Tahoma" panose="020B0604030504040204" pitchFamily="34" charset="0"/>
              </a:rPr>
              <a:t>kết đẳng thế giữa các dây dẫn sét</a:t>
            </a:r>
            <a:r>
              <a:rPr lang="vi-VN" sz="2800" smtClean="0">
                <a:latin typeface="Tahoma" panose="020B0604030504040204" pitchFamily="34" charset="0"/>
                <a:ea typeface="Tahoma" panose="020B0604030504040204" pitchFamily="34" charset="0"/>
                <a:cs typeface="Tahoma" panose="020B0604030504040204" pitchFamily="34" charset="0"/>
              </a:rPr>
              <a:t>;</a:t>
            </a:r>
            <a:endParaRPr lang="en-US" sz="2800" smtClean="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endParaRPr lang="en-US" sz="2800">
              <a:latin typeface="Tahoma" panose="020B0604030504040204" pitchFamily="34" charset="0"/>
              <a:ea typeface="Tahoma" panose="020B0604030504040204" pitchFamily="34" charset="0"/>
              <a:cs typeface="Tahoma" panose="020B0604030504040204" pitchFamily="34" charset="0"/>
            </a:endParaRPr>
          </a:p>
          <a:p>
            <a:pPr marL="746125" indent="-400050" algn="just">
              <a:buFont typeface="Wingdings" panose="05000000000000000000" pitchFamily="2" charset="2"/>
              <a:buChar char="ü"/>
            </a:pPr>
            <a:r>
              <a:rPr lang="vi-VN" sz="2800" smtClean="0">
                <a:latin typeface="Tahoma" panose="020B0604030504040204" pitchFamily="34" charset="0"/>
                <a:ea typeface="Tahoma" panose="020B0604030504040204" pitchFamily="34" charset="0"/>
                <a:cs typeface="Tahoma" panose="020B0604030504040204" pitchFamily="34" charset="0"/>
              </a:rPr>
              <a:t>Kiểm </a:t>
            </a:r>
            <a:r>
              <a:rPr lang="vi-VN" sz="2800">
                <a:latin typeface="Tahoma" panose="020B0604030504040204" pitchFamily="34" charset="0"/>
                <a:ea typeface="Tahoma" panose="020B0604030504040204" pitchFamily="34" charset="0"/>
                <a:cs typeface="Tahoma" panose="020B0604030504040204" pitchFamily="34" charset="0"/>
              </a:rPr>
              <a:t>soát điện thế trong vùng lân </a:t>
            </a:r>
            <a:r>
              <a:rPr lang="vi-VN" sz="2800" smtClean="0">
                <a:latin typeface="Tahoma" panose="020B0604030504040204" pitchFamily="34" charset="0"/>
                <a:ea typeface="Tahoma" panose="020B0604030504040204" pitchFamily="34" charset="0"/>
                <a:cs typeface="Tahoma" panose="020B0604030504040204" pitchFamily="34" charset="0"/>
              </a:rPr>
              <a:t>cận.</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7418" name="Picture 10" descr="Kết quả hình ảnh cho tiêu chuẩn nối đất chống sét"/>
          <p:cNvPicPr>
            <a:picLocks noChangeAspect="1" noChangeArrowheads="1"/>
          </p:cNvPicPr>
          <p:nvPr/>
        </p:nvPicPr>
        <p:blipFill rotWithShape="1">
          <a:blip r:embed="rId4">
            <a:extLst>
              <a:ext uri="{28A0092B-C50C-407E-A947-70E740481C1C}">
                <a14:useLocalDpi xmlns:a14="http://schemas.microsoft.com/office/drawing/2010/main" val="0"/>
              </a:ext>
            </a:extLst>
          </a:blip>
          <a:srcRect r="8453"/>
          <a:stretch/>
        </p:blipFill>
        <p:spPr bwMode="auto">
          <a:xfrm>
            <a:off x="6096000" y="1064073"/>
            <a:ext cx="5576646" cy="5391374"/>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8031663" y="5034112"/>
            <a:ext cx="1296140" cy="1421335"/>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173490" y="5459767"/>
            <a:ext cx="858173" cy="714652"/>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948660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additive="base">
                                        <p:cTn id="1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 calcmode="lin" valueType="num">
                                      <p:cBhvr additive="base">
                                        <p:cTn id="23"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2">
                                            <p:txEl>
                                              <p:pRg st="4" end="4"/>
                                            </p:txEl>
                                          </p:spTgt>
                                        </p:tgtEl>
                                        <p:attrNameLst>
                                          <p:attrName>style.visibility</p:attrName>
                                        </p:attrNameLst>
                                      </p:cBhvr>
                                      <p:to>
                                        <p:strVal val="visible"/>
                                      </p:to>
                                    </p:set>
                                    <p:anim calcmode="lin" valueType="num">
                                      <p:cBhvr additive="base">
                                        <p:cTn id="29"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2">
                                            <p:txEl>
                                              <p:pRg st="6" end="6"/>
                                            </p:txEl>
                                          </p:spTgt>
                                        </p:tgtEl>
                                        <p:attrNameLst>
                                          <p:attrName>style.visibility</p:attrName>
                                        </p:attrNameLst>
                                      </p:cBhvr>
                                      <p:to>
                                        <p:strVal val="visible"/>
                                      </p:to>
                                    </p:set>
                                    <p:anim calcmode="lin" valueType="num">
                                      <p:cBhvr additive="base">
                                        <p:cTn id="35" dur="500" fill="hold"/>
                                        <p:tgtEl>
                                          <p:spTgt spid="1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10" name="Picture 8" descr="Kết quả hình ảnh cho HIỆN TƯỢNG SÉ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9663" y="1497523"/>
            <a:ext cx="6786314" cy="470015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250651" y="1363295"/>
            <a:ext cx="4871765" cy="4616648"/>
          </a:xfrm>
          <a:prstGeom prst="rect">
            <a:avLst/>
          </a:prstGeom>
        </p:spPr>
        <p:txBody>
          <a:bodyPr wrap="square">
            <a:spAutoFit/>
          </a:bodyPr>
          <a:lstStyle/>
          <a:p>
            <a:pPr algn="just">
              <a:lnSpc>
                <a:spcPct val="150000"/>
              </a:lnSpc>
            </a:pPr>
            <a:r>
              <a:rPr lang="en-US" sz="2800" smtClean="0">
                <a:latin typeface="Tahoma" panose="020B0604030504040204" pitchFamily="34" charset="0"/>
                <a:ea typeface="Tahoma" panose="020B0604030504040204" pitchFamily="34" charset="0"/>
                <a:cs typeface="Tahoma" panose="020B0604030504040204" pitchFamily="34" charset="0"/>
              </a:rPr>
              <a:t>Nhiều cọc tiếp địa được chôn song song dưới đất có đỉnh cọc cách cos nền từ 40 – 80 cm tạo thành hệ thống điện trở nối đất chống sét đảm bảo điện trở phải </a:t>
            </a:r>
            <a:r>
              <a:rPr lang="en-US" sz="2800" b="1" smtClean="0">
                <a:solidFill>
                  <a:srgbClr val="0070C0"/>
                </a:solidFill>
                <a:latin typeface="Tahoma" panose="020B0604030504040204" pitchFamily="34" charset="0"/>
                <a:ea typeface="Tahoma" panose="020B0604030504040204" pitchFamily="34" charset="0"/>
                <a:cs typeface="Tahoma" panose="020B0604030504040204" pitchFamily="34" charset="0"/>
              </a:rPr>
              <a:t>&lt;10 </a:t>
            </a:r>
            <a:r>
              <a:rPr lang="el-GR" sz="2800" b="1" smtClean="0">
                <a:solidFill>
                  <a:srgbClr val="0070C0"/>
                </a:solidFill>
                <a:latin typeface="Arial" panose="020B0604020202020204" pitchFamily="34" charset="0"/>
                <a:ea typeface="Tahoma" panose="020B0604030504040204" pitchFamily="34" charset="0"/>
                <a:cs typeface="Arial" panose="020B0604020202020204" pitchFamily="34" charset="0"/>
              </a:rPr>
              <a:t>Ω</a:t>
            </a:r>
            <a:r>
              <a:rPr lang="en-US" sz="2800" b="1" smtClean="0">
                <a:solidFill>
                  <a:srgbClr val="0070C0"/>
                </a:solidFill>
                <a:latin typeface="Arial" panose="020B0604020202020204" pitchFamily="34" charset="0"/>
                <a:ea typeface="Tahoma" panose="020B0604030504040204" pitchFamily="34" charset="0"/>
                <a:cs typeface="Arial" panose="020B0604020202020204" pitchFamily="34" charset="0"/>
              </a:rPr>
              <a:t> </a:t>
            </a:r>
            <a:r>
              <a:rPr lang="en-US" sz="2800" smtClean="0">
                <a:latin typeface="Arial" panose="020B0604020202020204" pitchFamily="34" charset="0"/>
                <a:ea typeface="Tahoma" panose="020B0604030504040204" pitchFamily="34" charset="0"/>
                <a:cs typeface="Arial" panose="020B0604020202020204" pitchFamily="34" charset="0"/>
              </a:rPr>
              <a:t>(quy định của TCVN và IEC)</a:t>
            </a:r>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435974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QUY TRÌNH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48188" y="1301915"/>
            <a:ext cx="6154958" cy="5078313"/>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Xác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định vị trí làm hệ thống tiếp đất.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Kiểm tra cẩn thận trước khi đào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để tránh các công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trình</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ngầm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khác như cáp ngầm hay hệ thống ống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nước;</a:t>
            </a: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Đào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rãnh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sâu từ 600mm đến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800mm</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rộng </a:t>
            </a: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từ 300mm đến 500mm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có chiều dài và hình dạng theo bản vẽ thiết kế hoặc mặt bằng thực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tế</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thi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công</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18436" name="Picture 4" descr="Kết quả hình ảnh cho thi công bãi tiếp đị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6198" y="994299"/>
            <a:ext cx="4270160" cy="5693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805453"/>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0" y="1079025"/>
            <a:ext cx="7723573" cy="5632311"/>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tiếp đất tại những nơi qui định </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lưu ý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khoảng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cách giữa các cọc bằng 2 lần độ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dài</a:t>
            </a:r>
            <a:r>
              <a:rPr lang="en-US" sz="240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cọc</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Tuy nhiên, ở những nơi có diện tích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đất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giới hạn thì có thể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các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với khoảng cách ngắn hơn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nhưng không được ngắn hơn 1 lần chiều dài </a:t>
            </a:r>
            <a:r>
              <a:rPr lang="vi-VN" sz="2400" smtClean="0">
                <a:solidFill>
                  <a:srgbClr val="0070C0"/>
                </a:solidFill>
                <a:latin typeface="Tahoma" panose="020B0604030504040204" pitchFamily="34" charset="0"/>
                <a:ea typeface="Tahoma" panose="020B0604030504040204" pitchFamily="34" charset="0"/>
                <a:cs typeface="Tahoma" panose="020B0604030504040204" pitchFamily="34" charset="0"/>
              </a:rPr>
              <a:t>cọc</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Đóng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cọc sâu đến khi đỉnh cọc cách đáy rãnh từ </a:t>
            </a:r>
            <a:r>
              <a:rPr lang="vi-VN" sz="2400">
                <a:solidFill>
                  <a:srgbClr val="0070C0"/>
                </a:solidFill>
                <a:latin typeface="Tahoma" panose="020B0604030504040204" pitchFamily="34" charset="0"/>
                <a:ea typeface="Tahoma" panose="020B0604030504040204" pitchFamily="34" charset="0"/>
                <a:cs typeface="Tahoma" panose="020B0604030504040204" pitchFamily="34" charset="0"/>
              </a:rPr>
              <a:t>100mm đến 150mm</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 Riêng cọc đất trung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tâm</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được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đóng cao hơn so với các cọc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khác</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để lắp</a:t>
            </a:r>
            <a:r>
              <a:rPr lang="en-US" sz="24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đặt </a:t>
            </a:r>
            <a:r>
              <a:rPr lang="vi-VN" sz="2400">
                <a:solidFill>
                  <a:srgbClr val="000000"/>
                </a:solidFill>
                <a:latin typeface="Tahoma" panose="020B0604030504040204" pitchFamily="34" charset="0"/>
                <a:ea typeface="Tahoma" panose="020B0604030504040204" pitchFamily="34" charset="0"/>
                <a:cs typeface="Tahoma" panose="020B0604030504040204" pitchFamily="34" charset="0"/>
              </a:rPr>
              <a:t>hố kiểm tra điện trở đất thì đỉnh cọc sẽ nằm bên trong hố</a:t>
            </a:r>
            <a:r>
              <a:rPr lang="vi-VN" sz="24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400">
              <a:latin typeface="Tahoma" panose="020B0604030504040204" pitchFamily="34" charset="0"/>
              <a:ea typeface="Tahoma" panose="020B0604030504040204" pitchFamily="34" charset="0"/>
              <a:cs typeface="Tahoma" panose="020B0604030504040204" pitchFamily="34" charset="0"/>
            </a:endParaRPr>
          </a:p>
        </p:txBody>
      </p:sp>
      <p:pic>
        <p:nvPicPr>
          <p:cNvPr id="21506" name="Picture 2" descr="Kết quả hình ảnh cho thi công bãi tiếp địa"/>
          <p:cNvPicPr>
            <a:picLocks noChangeAspect="1" noChangeArrowheads="1"/>
          </p:cNvPicPr>
          <p:nvPr/>
        </p:nvPicPr>
        <p:blipFill rotWithShape="1">
          <a:blip r:embed="rId4">
            <a:extLst>
              <a:ext uri="{28A0092B-C50C-407E-A947-70E740481C1C}">
                <a14:useLocalDpi xmlns:a14="http://schemas.microsoft.com/office/drawing/2010/main" val="0"/>
              </a:ext>
            </a:extLst>
          </a:blip>
          <a:srcRect l="13571" r="27594"/>
          <a:stretch/>
        </p:blipFill>
        <p:spPr bwMode="auto">
          <a:xfrm>
            <a:off x="7865616" y="996336"/>
            <a:ext cx="4221557"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0545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92440" y="1189606"/>
            <a:ext cx="4654767" cy="5262979"/>
          </a:xfrm>
          <a:prstGeom prst="rect">
            <a:avLst/>
          </a:prstGeom>
        </p:spPr>
        <p:txBody>
          <a:bodyPr wrap="square">
            <a:spAutoFit/>
          </a:bodyPr>
          <a:lstStyle/>
          <a:p>
            <a:pPr marL="342900" indent="-342900" algn="just">
              <a:lnSpc>
                <a:spcPct val="150000"/>
              </a:lnSpc>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Rải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cáp đồng trần dọc theo các rãnh đã đào để liên kết với các cọc đã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đóng;</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endParaRPr lang="en-US" sz="280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lnSpc>
                <a:spcPct val="150000"/>
              </a:lnSpc>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Hàn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hóa nhiệt, hoặc dùng ốc siết cáp để liên kết các cọc với cáp đồng trần</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8" name="Picture 7"/>
          <p:cNvPicPr>
            <a:picLocks noChangeAspect="1"/>
          </p:cNvPicPr>
          <p:nvPr/>
        </p:nvPicPr>
        <p:blipFill rotWithShape="1">
          <a:blip r:embed="rId4"/>
          <a:srcRect l="7080" r="16977"/>
          <a:stretch/>
        </p:blipFill>
        <p:spPr>
          <a:xfrm>
            <a:off x="5131277" y="1189606"/>
            <a:ext cx="3162864" cy="5552983"/>
          </a:xfrm>
          <a:prstGeom prst="rect">
            <a:avLst/>
          </a:prstGeom>
        </p:spPr>
      </p:pic>
      <p:pic>
        <p:nvPicPr>
          <p:cNvPr id="20486" name="Picture 6" descr="Kết quả hình ảnh cho thi công bãi tiếp đị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9449" y="1738285"/>
            <a:ext cx="3575303" cy="45634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6414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257683" y="1311720"/>
            <a:ext cx="6222316" cy="5262979"/>
          </a:xfrm>
          <a:prstGeom prst="rect">
            <a:avLst/>
          </a:prstGeom>
        </p:spPr>
        <p:txBody>
          <a:bodyPr wrap="square">
            <a:spAutoFit/>
          </a:bodyPr>
          <a:lstStyle/>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Đổ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hoá chất làm giảm điện trở đất dọc theo cáp đồng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trần;</a:t>
            </a:r>
            <a:endParaRPr lang="en-US" sz="280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Hóa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chất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tạo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thành dạng keo bao quanh lấy điện cực tăng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bề</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mặt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tiếp xúc giữa điện cực và đất giúp giảm điện trở đất và bảo vệ hệ thống tiếp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đất;</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Trong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trường hợp khoan giếng, cọc tiếp đất sẽ được liên kết thẳng với cáp để thả sâu xuống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đáy</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giếng;</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23554" name="Picture 2" descr="Kết quả hình ảnh cho hóa chất G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7647" y="1149413"/>
            <a:ext cx="4838330" cy="5425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8118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7.5 TCVN VỀ THỰC HIỆN HỆ THỐNG ĐIỆN TRỞ NỐI ĐẤT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192578" y="1267449"/>
            <a:ext cx="6424247" cy="5262979"/>
          </a:xfrm>
          <a:prstGeom prst="rect">
            <a:avLst/>
          </a:prstGeom>
        </p:spPr>
        <p:txBody>
          <a:bodyPr wrap="square">
            <a:spAutoFit/>
          </a:bodyPr>
          <a:lstStyle/>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Lắp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đặt hố kiểm tra điện trở đất tại vị trí cọc trung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tâm</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Lấp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đất vào các hố và rãnh, nện chặt và hoàn trả mặt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bằng;</a:t>
            </a: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Đo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điện trở tiếp đất của hệ thống, giá trị điện trở cho phép là </a:t>
            </a:r>
            <a:r>
              <a:rPr lang="vi-VN" sz="2800" b="1">
                <a:solidFill>
                  <a:srgbClr val="0070C0"/>
                </a:solidFill>
                <a:latin typeface="Tahoma" panose="020B0604030504040204" pitchFamily="34" charset="0"/>
                <a:ea typeface="Tahoma" panose="020B0604030504040204" pitchFamily="34" charset="0"/>
                <a:cs typeface="Tahoma" panose="020B0604030504040204" pitchFamily="34" charset="0"/>
              </a:rPr>
              <a:t>&lt; 10</a:t>
            </a:r>
            <a:r>
              <a:rPr lang="el-GR" sz="2800" b="1">
                <a:solidFill>
                  <a:srgbClr val="0070C0"/>
                </a:solidFill>
                <a:latin typeface="Tahoma" panose="020B0604030504040204" pitchFamily="34" charset="0"/>
                <a:ea typeface="Tahoma" panose="020B0604030504040204" pitchFamily="34" charset="0"/>
                <a:cs typeface="Tahoma" panose="020B0604030504040204" pitchFamily="34" charset="0"/>
              </a:rPr>
              <a:t>Ω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nếu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lớn hơn giá trị này thì phải đóng thêm cọc, xử lý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th</a:t>
            </a:r>
            <a:r>
              <a:rPr lang="en-US" sz="2800">
                <a:solidFill>
                  <a:srgbClr val="000000"/>
                </a:solidFill>
                <a:latin typeface="Tahoma" panose="020B0604030504040204" pitchFamily="34" charset="0"/>
                <a:ea typeface="Tahoma" panose="020B0604030504040204" pitchFamily="34" charset="0"/>
                <a:cs typeface="Tahoma" panose="020B0604030504040204" pitchFamily="34" charset="0"/>
              </a:rPr>
              <a:t>ê</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m</a:t>
            </a:r>
            <a:r>
              <a:rPr lang="en-US" sz="2800" smtClean="0">
                <a:solidFill>
                  <a:srgbClr val="000000"/>
                </a:solidFill>
                <a:latin typeface="Tahoma" panose="020B0604030504040204" pitchFamily="34" charset="0"/>
                <a:ea typeface="Tahoma" panose="020B0604030504040204" pitchFamily="34" charset="0"/>
                <a:cs typeface="Tahoma" panose="020B0604030504040204" pitchFamily="34" charset="0"/>
              </a:rPr>
              <a:t> </a:t>
            </a:r>
            <a:r>
              <a:rPr lang="vi-VN" sz="2800" smtClean="0">
                <a:solidFill>
                  <a:srgbClr val="000000"/>
                </a:solidFill>
                <a:latin typeface="Tahoma" panose="020B0604030504040204" pitchFamily="34" charset="0"/>
                <a:ea typeface="Tahoma" panose="020B0604030504040204" pitchFamily="34" charset="0"/>
                <a:cs typeface="Tahoma" panose="020B0604030504040204" pitchFamily="34" charset="0"/>
              </a:rPr>
              <a:t>hóa </a:t>
            </a:r>
            <a:r>
              <a:rPr lang="vi-VN" sz="2800">
                <a:solidFill>
                  <a:srgbClr val="000000"/>
                </a:solidFill>
                <a:latin typeface="Tahoma" panose="020B0604030504040204" pitchFamily="34" charset="0"/>
                <a:ea typeface="Tahoma" panose="020B0604030504040204" pitchFamily="34" charset="0"/>
                <a:cs typeface="Tahoma" panose="020B0604030504040204" pitchFamily="34" charset="0"/>
              </a:rPr>
              <a:t>chất giảm điện trở đất hoặc khoan giếng để giảm tới giá trị cho phép</a:t>
            </a:r>
            <a:r>
              <a:rPr lang="vi-VN" sz="2800">
                <a:latin typeface="Tahoma" panose="020B0604030504040204" pitchFamily="34" charset="0"/>
                <a:ea typeface="Tahoma" panose="020B0604030504040204" pitchFamily="34" charset="0"/>
                <a:cs typeface="Tahoma" panose="020B0604030504040204" pitchFamily="34" charset="0"/>
              </a:rPr>
              <a:t> </a:t>
            </a:r>
            <a:endParaRPr lang="en-US" sz="2800">
              <a:latin typeface="Tahoma" panose="020B0604030504040204" pitchFamily="34" charset="0"/>
              <a:ea typeface="Tahoma" panose="020B0604030504040204" pitchFamily="34" charset="0"/>
              <a:cs typeface="Tahoma" panose="020B0604030504040204" pitchFamily="34" charset="0"/>
            </a:endParaRPr>
          </a:p>
        </p:txBody>
      </p:sp>
      <p:pic>
        <p:nvPicPr>
          <p:cNvPr id="22530" name="Picture 2" descr="Kết quả hình ảnh cho thi công bãi tiếp địa"/>
          <p:cNvPicPr>
            <a:picLocks noChangeAspect="1" noChangeArrowheads="1"/>
          </p:cNvPicPr>
          <p:nvPr/>
        </p:nvPicPr>
        <p:blipFill rotWithShape="1">
          <a:blip r:embed="rId4">
            <a:extLst>
              <a:ext uri="{28A0092B-C50C-407E-A947-70E740481C1C}">
                <a14:useLocalDpi xmlns:a14="http://schemas.microsoft.com/office/drawing/2010/main" val="0"/>
              </a:ext>
            </a:extLst>
          </a:blip>
          <a:srcRect t="11618" b="12569"/>
          <a:stretch/>
        </p:blipFill>
        <p:spPr bwMode="auto">
          <a:xfrm>
            <a:off x="7041803" y="4126109"/>
            <a:ext cx="4572000" cy="2599606"/>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Kết quả hình ảnh cho thi công bãi tiếp đị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9403" y="1146214"/>
            <a:ext cx="4876800" cy="275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10985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3" name="Rectangle 2"/>
          <p:cNvSpPr/>
          <p:nvPr/>
        </p:nvSpPr>
        <p:spPr>
          <a:xfrm>
            <a:off x="4039340" y="1098782"/>
            <a:ext cx="7732450" cy="954107"/>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9888-1:2013</a:t>
            </a:r>
            <a:r>
              <a:rPr lang="en-US" sz="240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a:t>
            </a:r>
            <a:r>
              <a:rPr lang="vi-VN" sz="2400" b="1">
                <a:latin typeface="Tahoma" panose="020B0604030504040204" pitchFamily="34" charset="0"/>
                <a:ea typeface="Tahoma" panose="020B0604030504040204" pitchFamily="34" charset="0"/>
                <a:cs typeface="Tahoma" panose="020B0604030504040204" pitchFamily="34" charset="0"/>
              </a:rPr>
              <a:t>62305-1:2010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1: NGUYÊN TẮC </a:t>
            </a:r>
            <a:r>
              <a:rPr lang="vi-VN" sz="2400" smtClean="0">
                <a:latin typeface="Tahoma" panose="020B0604030504040204" pitchFamily="34" charset="0"/>
                <a:ea typeface="Tahoma" panose="020B0604030504040204" pitchFamily="34" charset="0"/>
                <a:cs typeface="Tahoma" panose="020B0604030504040204" pitchFamily="34" charset="0"/>
              </a:rPr>
              <a:t>CHUNG</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2" name="Rectangle 11"/>
          <p:cNvSpPr/>
          <p:nvPr/>
        </p:nvSpPr>
        <p:spPr>
          <a:xfrm>
            <a:off x="4039340" y="2409471"/>
            <a:ext cx="7732450" cy="954107"/>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2</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2</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2: QUẢN LÝ RỦI RO</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3" name="Rectangle 12"/>
          <p:cNvSpPr/>
          <p:nvPr/>
        </p:nvSpPr>
        <p:spPr>
          <a:xfrm>
            <a:off x="4039340" y="3720160"/>
            <a:ext cx="7732450" cy="1323439"/>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3</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3</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 PHẦN 3: THIỆT HẠI VẬT CHẤT ĐẾN KẾT CẤU VÀ NGUY HIỂM TÍNH </a:t>
            </a:r>
            <a:r>
              <a:rPr lang="vi-VN" sz="2400" smtClean="0">
                <a:latin typeface="Tahoma" panose="020B0604030504040204" pitchFamily="34" charset="0"/>
                <a:ea typeface="Tahoma" panose="020B0604030504040204" pitchFamily="34" charset="0"/>
                <a:cs typeface="Tahoma" panose="020B0604030504040204" pitchFamily="34" charset="0"/>
              </a:rPr>
              <a:t>MẠNG</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14" name="Rectangle 13"/>
          <p:cNvSpPr/>
          <p:nvPr/>
        </p:nvSpPr>
        <p:spPr>
          <a:xfrm>
            <a:off x="4039340" y="5407064"/>
            <a:ext cx="7732450" cy="1323439"/>
          </a:xfrm>
          <a:prstGeom prst="rect">
            <a:avLst/>
          </a:prstGeom>
          <a:ln w="28575">
            <a:solidFill>
              <a:srgbClr val="0070C0"/>
            </a:solidFill>
          </a:ln>
        </p:spPr>
        <p:txBody>
          <a:bodyPr wrap="square">
            <a:spAutoFit/>
          </a:bodyPr>
          <a:lstStyle/>
          <a:p>
            <a:pPr algn="ctr"/>
            <a:r>
              <a:rPr lang="vi-VN" sz="2400" b="1" smtClean="0">
                <a:latin typeface="Tahoma" panose="020B0604030504040204" pitchFamily="34" charset="0"/>
                <a:ea typeface="Tahoma" panose="020B0604030504040204" pitchFamily="34" charset="0"/>
                <a:cs typeface="Tahoma" panose="020B0604030504040204" pitchFamily="34" charset="0"/>
              </a:rPr>
              <a:t>TCVN 9888-</a:t>
            </a:r>
            <a:r>
              <a:rPr lang="en-US" sz="2400" b="1" smtClean="0">
                <a:latin typeface="Tahoma" panose="020B0604030504040204" pitchFamily="34" charset="0"/>
                <a:ea typeface="Tahoma" panose="020B0604030504040204" pitchFamily="34" charset="0"/>
                <a:cs typeface="Tahoma" panose="020B0604030504040204" pitchFamily="34" charset="0"/>
              </a:rPr>
              <a:t>4</a:t>
            </a:r>
            <a:r>
              <a:rPr lang="vi-VN" sz="2400" b="1" smtClean="0">
                <a:latin typeface="Tahoma" panose="020B0604030504040204" pitchFamily="34" charset="0"/>
                <a:ea typeface="Tahoma" panose="020B0604030504040204" pitchFamily="34" charset="0"/>
                <a:cs typeface="Tahoma" panose="020B0604030504040204" pitchFamily="34" charset="0"/>
              </a:rPr>
              <a:t>:2013</a:t>
            </a:r>
            <a:r>
              <a:rPr lang="en-US" sz="2400" smtClean="0">
                <a:latin typeface="Tahoma" panose="020B0604030504040204" pitchFamily="34" charset="0"/>
                <a:ea typeface="Tahoma" panose="020B0604030504040204" pitchFamily="34" charset="0"/>
                <a:cs typeface="Tahoma" panose="020B0604030504040204" pitchFamily="34" charset="0"/>
              </a:rPr>
              <a:t> </a:t>
            </a:r>
            <a:r>
              <a:rPr lang="en-US" sz="2800" b="1" smtClean="0">
                <a:latin typeface="Tahoma" panose="020B0604030504040204" pitchFamily="34" charset="0"/>
                <a:ea typeface="Tahoma" panose="020B0604030504040204" pitchFamily="34" charset="0"/>
                <a:cs typeface="Tahoma" panose="020B0604030504040204" pitchFamily="34" charset="0"/>
              </a:rPr>
              <a:t>~</a:t>
            </a:r>
            <a:r>
              <a:rPr lang="en-US" sz="3200" b="1" smtClean="0">
                <a:latin typeface="Tahoma" panose="020B0604030504040204" pitchFamily="34" charset="0"/>
                <a:ea typeface="Tahoma" panose="020B0604030504040204" pitchFamily="34" charset="0"/>
                <a:cs typeface="Tahoma" panose="020B0604030504040204" pitchFamily="34" charset="0"/>
              </a:rPr>
              <a:t> </a:t>
            </a:r>
            <a:r>
              <a:rPr lang="vi-VN" sz="2400" b="1" smtClean="0">
                <a:latin typeface="Tahoma" panose="020B0604030504040204" pitchFamily="34" charset="0"/>
                <a:ea typeface="Tahoma" panose="020B0604030504040204" pitchFamily="34" charset="0"/>
                <a:cs typeface="Tahoma" panose="020B0604030504040204" pitchFamily="34" charset="0"/>
              </a:rPr>
              <a:t>IEC 62305-</a:t>
            </a:r>
            <a:r>
              <a:rPr lang="en-US" sz="2400" b="1" smtClean="0">
                <a:latin typeface="Tahoma" panose="020B0604030504040204" pitchFamily="34" charset="0"/>
                <a:ea typeface="Tahoma" panose="020B0604030504040204" pitchFamily="34" charset="0"/>
                <a:cs typeface="Tahoma" panose="020B0604030504040204" pitchFamily="34" charset="0"/>
              </a:rPr>
              <a:t>4</a:t>
            </a:r>
            <a:r>
              <a:rPr lang="vi-VN" sz="2400" b="1" smtClean="0">
                <a:latin typeface="Tahoma" panose="020B0604030504040204" pitchFamily="34" charset="0"/>
                <a:ea typeface="Tahoma" panose="020B0604030504040204" pitchFamily="34" charset="0"/>
                <a:cs typeface="Tahoma" panose="020B0604030504040204" pitchFamily="34" charset="0"/>
              </a:rPr>
              <a:t>:2010</a:t>
            </a:r>
            <a:endParaRPr lang="en-US" sz="2400">
              <a:latin typeface="Tahoma" panose="020B0604030504040204" pitchFamily="34" charset="0"/>
              <a:ea typeface="Tahoma" panose="020B0604030504040204" pitchFamily="34" charset="0"/>
              <a:cs typeface="Tahoma" panose="020B0604030504040204" pitchFamily="34" charset="0"/>
            </a:endParaRPr>
          </a:p>
          <a:p>
            <a:pPr algn="ctr"/>
            <a:r>
              <a:rPr lang="vi-VN" sz="2400">
                <a:latin typeface="Tahoma" panose="020B0604030504040204" pitchFamily="34" charset="0"/>
                <a:ea typeface="Tahoma" panose="020B0604030504040204" pitchFamily="34" charset="0"/>
                <a:cs typeface="Tahoma" panose="020B0604030504040204" pitchFamily="34" charset="0"/>
              </a:rPr>
              <a:t>BẢO VỆ CHỐNG SÉT </a:t>
            </a:r>
            <a:r>
              <a:rPr lang="en-US" sz="2400">
                <a:latin typeface="Tahoma" panose="020B0604030504040204" pitchFamily="34" charset="0"/>
                <a:ea typeface="Tahoma" panose="020B0604030504040204" pitchFamily="34" charset="0"/>
                <a:cs typeface="Tahoma" panose="020B0604030504040204" pitchFamily="34" charset="0"/>
              </a:rPr>
              <a:t>- </a:t>
            </a:r>
            <a:r>
              <a:rPr lang="vi-VN" sz="2400">
                <a:latin typeface="Tahoma" panose="020B0604030504040204" pitchFamily="34" charset="0"/>
                <a:ea typeface="Tahoma" panose="020B0604030504040204" pitchFamily="34" charset="0"/>
                <a:cs typeface="Tahoma" panose="020B0604030504040204" pitchFamily="34" charset="0"/>
              </a:rPr>
              <a:t>PHẦN 4: HỆ THỐNG ĐIỆN VÀ ĐIỆN TỬ BÊN TRONG CÁC KẾT CẤU</a:t>
            </a:r>
            <a:endParaRPr lang="en-US" sz="2400">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308009" y="2249673"/>
            <a:ext cx="2213249" cy="3493264"/>
          </a:xfrm>
          <a:prstGeom prst="rect">
            <a:avLst/>
          </a:prstGeom>
        </p:spPr>
        <p:txBody>
          <a:bodyPr wrap="square">
            <a:spAutoFit/>
          </a:bodyPr>
          <a:lstStyle/>
          <a:p>
            <a:pPr algn="ctr">
              <a:lnSpc>
                <a:spcPct val="150000"/>
              </a:lnSpc>
              <a:spcBef>
                <a:spcPts val="600"/>
              </a:spcBef>
              <a:spcAft>
                <a:spcPts val="0"/>
              </a:spcAft>
            </a:pP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TIÊU CHUẨN QUỐC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GIA</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VỀ </a:t>
            </a:r>
          </a:p>
          <a:p>
            <a:pPr algn="ctr">
              <a:lnSpc>
                <a:spcPct val="150000"/>
              </a:lnSpc>
              <a:spcBef>
                <a:spcPts val="600"/>
              </a:spcBef>
              <a:spcAft>
                <a:spcPts val="0"/>
              </a:spcAft>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THỰC HIỆN BẢO VỆ CHỐNG SÉT</a:t>
            </a:r>
            <a:endParaRPr lang="en-US" sz="2400" b="1">
              <a:solidFill>
                <a:srgbClr val="0070C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7" name="Left Brace 6"/>
          <p:cNvSpPr/>
          <p:nvPr/>
        </p:nvSpPr>
        <p:spPr>
          <a:xfrm>
            <a:off x="2814221" y="1575835"/>
            <a:ext cx="932155" cy="4651899"/>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66876038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animBg="1"/>
      <p:bldP spid="4" grpId="0"/>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902812" y="2231917"/>
            <a:ext cx="2213249" cy="3493264"/>
          </a:xfrm>
          <a:prstGeom prst="rect">
            <a:avLst/>
          </a:prstGeom>
        </p:spPr>
        <p:txBody>
          <a:bodyPr wrap="square">
            <a:spAutoFit/>
          </a:bodyPr>
          <a:lstStyle/>
          <a:p>
            <a:pPr algn="ctr">
              <a:lnSpc>
                <a:spcPct val="150000"/>
              </a:lnSpc>
              <a:spcBef>
                <a:spcPts val="600"/>
              </a:spcBef>
              <a:spcAft>
                <a:spcPts val="0"/>
              </a:spcAft>
            </a:pPr>
            <a:r>
              <a:rPr lang="vi-VN" sz="2400" b="1">
                <a:solidFill>
                  <a:srgbClr val="0070C0"/>
                </a:solidFill>
                <a:latin typeface="Tahoma" panose="020B0604030504040204" pitchFamily="34" charset="0"/>
                <a:ea typeface="Tahoma" panose="020B0604030504040204" pitchFamily="34" charset="0"/>
                <a:cs typeface="Tahoma" panose="020B0604030504040204" pitchFamily="34" charset="0"/>
              </a:rPr>
              <a:t>TIÊU CHUẨN QUỐC </a:t>
            </a:r>
            <a:r>
              <a:rPr lang="vi-VN" sz="2400" b="1" smtClean="0">
                <a:solidFill>
                  <a:srgbClr val="0070C0"/>
                </a:solidFill>
                <a:latin typeface="Tahoma" panose="020B0604030504040204" pitchFamily="34" charset="0"/>
                <a:ea typeface="Tahoma" panose="020B0604030504040204" pitchFamily="34" charset="0"/>
                <a:cs typeface="Tahoma" panose="020B0604030504040204" pitchFamily="34" charset="0"/>
              </a:rPr>
              <a:t>GIA</a:t>
            </a: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 VỀ </a:t>
            </a:r>
          </a:p>
          <a:p>
            <a:pPr algn="ctr">
              <a:lnSpc>
                <a:spcPct val="150000"/>
              </a:lnSpc>
              <a:spcBef>
                <a:spcPts val="600"/>
              </a:spcBef>
              <a:spcAft>
                <a:spcPts val="0"/>
              </a:spcAft>
            </a:pPr>
            <a:r>
              <a:rPr lang="en-US" sz="2400" b="1" smtClean="0">
                <a:solidFill>
                  <a:srgbClr val="0070C0"/>
                </a:solidFill>
                <a:latin typeface="Tahoma" panose="020B0604030504040204" pitchFamily="34" charset="0"/>
                <a:ea typeface="Tahoma" panose="020B0604030504040204" pitchFamily="34" charset="0"/>
                <a:cs typeface="Tahoma" panose="020B0604030504040204" pitchFamily="34" charset="0"/>
              </a:rPr>
              <a:t>THỰC HIỆN BẢO VỆ CHỐNG SÉT</a:t>
            </a:r>
            <a:endParaRPr lang="en-US" sz="2400" b="1">
              <a:solidFill>
                <a:srgbClr val="0070C0"/>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8319" y="987728"/>
            <a:ext cx="6640497" cy="5759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7661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4133354644"/>
              </p:ext>
            </p:extLst>
          </p:nvPr>
        </p:nvGraphicFramePr>
        <p:xfrm>
          <a:off x="461640" y="1700127"/>
          <a:ext cx="6702640" cy="1600200"/>
        </p:xfrm>
        <a:graphic>
          <a:graphicData uri="http://schemas.openxmlformats.org/drawingml/2006/table">
            <a:tbl>
              <a:tblPr/>
              <a:tblGrid>
                <a:gridCol w="2233710"/>
                <a:gridCol w="2234465"/>
                <a:gridCol w="2234465"/>
              </a:tblGrid>
              <a:tr h="0">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Cấp LPS</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Vật liệu</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Tiết diện</a:t>
                      </a:r>
                      <a:endParaRPr lang="en-US" sz="3200">
                        <a:solidFill>
                          <a:srgbClr val="000000"/>
                        </a:solidFill>
                        <a:effectLst/>
                        <a:latin typeface="Courier New" panose="02070309020205020404" pitchFamily="49" charset="0"/>
                        <a:ea typeface="Courier New" panose="02070309020205020404" pitchFamily="49" charset="0"/>
                      </a:endParaRPr>
                    </a:p>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mm</a:t>
                      </a:r>
                      <a:r>
                        <a:rPr lang="vi-VN" sz="2000" baseline="30000">
                          <a:solidFill>
                            <a:srgbClr val="000000"/>
                          </a:solidFill>
                          <a:effectLst/>
                          <a:latin typeface="Arial" panose="020B0604020202020204" pitchFamily="34" charset="0"/>
                          <a:ea typeface="Courier New" panose="02070309020205020404" pitchFamily="49" charset="0"/>
                        </a:rPr>
                        <a:t>2</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I đến IV</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Đồng</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Nhôm</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25</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Thép</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50</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11"/>
          <p:cNvSpPr/>
          <p:nvPr/>
        </p:nvSpPr>
        <p:spPr>
          <a:xfrm>
            <a:off x="263373" y="978782"/>
            <a:ext cx="7247136"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8 - Kích thước nhỏ nhất của dây dẫn nối các thanh liên kết khác nhau hoặc nối các thanh liên kết với hệ thống đầu tiếp đất</a:t>
            </a:r>
            <a:endParaRPr lang="en-US" sz="2800">
              <a:solidFill>
                <a:srgbClr val="000000"/>
              </a:solidFill>
              <a:effectLst/>
              <a:latin typeface="Courier New" panose="02070309020205020404" pitchFamily="49" charset="0"/>
              <a:ea typeface="Courier New" panose="02070309020205020404" pitchFamily="49"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986748613"/>
              </p:ext>
            </p:extLst>
          </p:nvPr>
        </p:nvGraphicFramePr>
        <p:xfrm>
          <a:off x="461640" y="5038131"/>
          <a:ext cx="6702640" cy="1600200"/>
        </p:xfrm>
        <a:graphic>
          <a:graphicData uri="http://schemas.openxmlformats.org/drawingml/2006/table">
            <a:tbl>
              <a:tblPr/>
              <a:tblGrid>
                <a:gridCol w="2226670"/>
                <a:gridCol w="2237985"/>
                <a:gridCol w="2237985"/>
              </a:tblGrid>
              <a:tr h="0">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Cấp LPS</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Vật liệu</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b="1">
                          <a:solidFill>
                            <a:srgbClr val="000000"/>
                          </a:solidFill>
                          <a:effectLst/>
                          <a:latin typeface="Arial" panose="020B0604020202020204" pitchFamily="34" charset="0"/>
                          <a:ea typeface="Courier New" panose="02070309020205020404" pitchFamily="49" charset="0"/>
                        </a:rPr>
                        <a:t>Tiết diện</a:t>
                      </a:r>
                      <a:endParaRPr lang="en-US" sz="3200">
                        <a:solidFill>
                          <a:srgbClr val="000000"/>
                        </a:solidFill>
                        <a:effectLst/>
                        <a:latin typeface="Courier New" panose="02070309020205020404" pitchFamily="49" charset="0"/>
                        <a:ea typeface="Courier New" panose="02070309020205020404" pitchFamily="49" charset="0"/>
                      </a:endParaRPr>
                    </a:p>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mm</a:t>
                      </a:r>
                      <a:r>
                        <a:rPr lang="vi-VN" sz="2000" baseline="30000">
                          <a:solidFill>
                            <a:srgbClr val="000000"/>
                          </a:solidFill>
                          <a:effectLst/>
                          <a:latin typeface="Arial" panose="020B0604020202020204" pitchFamily="34" charset="0"/>
                          <a:ea typeface="Courier New" panose="02070309020205020404" pitchFamily="49" charset="0"/>
                        </a:rPr>
                        <a:t>2</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I đến IV</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Đồng</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Nhôm</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10</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en-US"/>
                    </a:p>
                  </a:txBody>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Thép</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2000">
                          <a:solidFill>
                            <a:srgbClr val="000000"/>
                          </a:solidFill>
                          <a:effectLst/>
                          <a:latin typeface="Arial" panose="020B0604020202020204" pitchFamily="34" charset="0"/>
                          <a:ea typeface="Courier New" panose="02070309020205020404" pitchFamily="49" charset="0"/>
                        </a:rPr>
                        <a:t>16</a:t>
                      </a:r>
                      <a:endParaRPr lang="en-US" sz="3200">
                        <a:solidFill>
                          <a:srgbClr val="000000"/>
                        </a:solidFill>
                        <a:effectLst/>
                        <a:latin typeface="Courier New" panose="02070309020205020404" pitchFamily="49" charset="0"/>
                        <a:ea typeface="Courier New" panose="02070309020205020404" pitchFamily="49"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Rectangle 13"/>
          <p:cNvSpPr/>
          <p:nvPr/>
        </p:nvSpPr>
        <p:spPr>
          <a:xfrm>
            <a:off x="461640" y="4263475"/>
            <a:ext cx="6702640"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9 -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dây dẫn nối hệ thống lắp đặt kim loại b</a:t>
            </a:r>
            <a:r>
              <a:rPr lang="en-US" b="1">
                <a:solidFill>
                  <a:srgbClr val="000000"/>
                </a:solidFill>
                <a:latin typeface="Arial" panose="020B0604020202020204" pitchFamily="34" charset="0"/>
                <a:ea typeface="Courier New" panose="02070309020205020404" pitchFamily="49" charset="0"/>
              </a:rPr>
              <a:t>ê</a:t>
            </a:r>
            <a:r>
              <a:rPr lang="vi-VN" b="1">
                <a:solidFill>
                  <a:srgbClr val="000000"/>
                </a:solidFill>
                <a:ea typeface="Courier New" panose="02070309020205020404" pitchFamily="49" charset="0"/>
              </a:rPr>
              <a:t>n trong với hệ thống đầu tiếp đ</a:t>
            </a:r>
            <a:r>
              <a:rPr lang="en-US" b="1">
                <a:solidFill>
                  <a:srgbClr val="000000"/>
                </a:solidFill>
                <a:latin typeface="Arial" panose="020B0604020202020204" pitchFamily="34" charset="0"/>
                <a:ea typeface="Courier New" panose="02070309020205020404" pitchFamily="49" charset="0"/>
              </a:rPr>
              <a:t>ấ</a:t>
            </a:r>
            <a:r>
              <a:rPr lang="vi-VN" b="1">
                <a:solidFill>
                  <a:srgbClr val="000000"/>
                </a:solidFill>
                <a:ea typeface="Courier New" panose="02070309020205020404" pitchFamily="49" charset="0"/>
              </a:rPr>
              <a:t>t</a:t>
            </a:r>
            <a:endParaRPr lang="en-US" sz="2800">
              <a:solidFill>
                <a:srgbClr val="000000"/>
              </a:solidFill>
              <a:effectLst/>
              <a:latin typeface="Courier New" panose="02070309020205020404" pitchFamily="49" charset="0"/>
              <a:ea typeface="Courier New" panose="02070309020205020404" pitchFamily="49" charset="0"/>
            </a:endParaRPr>
          </a:p>
        </p:txBody>
      </p:sp>
      <p:pic>
        <p:nvPicPr>
          <p:cNvPr id="18" name="Picture 2" descr="Kết quả hình ảnh cho hệ thống nối đất chogó sế"/>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0509" y="1050182"/>
            <a:ext cx="4438866" cy="5588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05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3076" name="Picture 4" descr="Kết quả hình ảnh cho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0850" y="4060625"/>
            <a:ext cx="4545981" cy="279737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khds.onecmscdn.com/2018/09/16/set-danh-lan-truyen-300x2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0850" y="1028882"/>
            <a:ext cx="4545981" cy="28201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Kết quả hình ảnh cho SÉT ĐÁNH LAN TRUYỀN VÀO LƯỚI ĐIỆ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280" y="1164382"/>
            <a:ext cx="4189203" cy="5482055"/>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Kết quả hình ảnh cho SÉT ĐÁNH LAN TRUYỀN VÀO LƯỚI ĐIỆ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32952" y="1080176"/>
            <a:ext cx="2543025" cy="5537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8315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6616825" y="879326"/>
            <a:ext cx="5830120" cy="650819"/>
          </a:xfrm>
          <a:prstGeom prst="rect">
            <a:avLst/>
          </a:prstGeom>
        </p:spPr>
        <p:txBody>
          <a:bodyPr wrap="square">
            <a:spAutoFit/>
          </a:bodyPr>
          <a:lstStyle/>
          <a:p>
            <a:pPr algn="just">
              <a:lnSpc>
                <a:spcPct val="150000"/>
              </a:lnSpc>
            </a:pPr>
            <a:endParaRPr lang="en-US" sz="2800">
              <a:latin typeface="Tahoma" panose="020B0604030504040204" pitchFamily="34" charset="0"/>
              <a:ea typeface="Tahoma" panose="020B0604030504040204" pitchFamily="34" charset="0"/>
              <a:cs typeface="Tahoma" panose="020B060403050404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158688799"/>
              </p:ext>
            </p:extLst>
          </p:nvPr>
        </p:nvGraphicFramePr>
        <p:xfrm>
          <a:off x="778273" y="1550098"/>
          <a:ext cx="10635449" cy="5273040"/>
        </p:xfrm>
        <a:graphic>
          <a:graphicData uri="http://schemas.openxmlformats.org/drawingml/2006/table">
            <a:tbl>
              <a:tblPr/>
              <a:tblGrid>
                <a:gridCol w="3536367"/>
                <a:gridCol w="3549541"/>
                <a:gridCol w="3549541"/>
              </a:tblGrid>
              <a:tr h="287208">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Vật liệu</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Cấu trúc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b="1">
                          <a:solidFill>
                            <a:srgbClr val="000000"/>
                          </a:solidFill>
                          <a:effectLst/>
                          <a:latin typeface="Tahoma" panose="020B0604030504040204" pitchFamily="34" charset="0"/>
                          <a:ea typeface="Tahoma" panose="020B0604030504040204" pitchFamily="34" charset="0"/>
                          <a:cs typeface="Tahoma" panose="020B0604030504040204" pitchFamily="34" charset="0"/>
                        </a:rPr>
                        <a:t>Tiết diện</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
                      </a:r>
                      <a:b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Đồng, đ</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ồ</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ng mạ thiếc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b</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2">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Nhôm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70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Hợp kim nhôm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kẽm nhúng nóng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2">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rowSpan="3">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Thép không g</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ỉ</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en-US"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3604">
                <a:tc vMerge="1">
                  <a:txBody>
                    <a:bodyPr/>
                    <a:lstStyle/>
                    <a:p>
                      <a:endParaRPr lang="en-US"/>
                    </a:p>
                  </a:txBody>
                  <a:tcPr/>
                </a:tc>
                <a:tc>
                  <a:txBody>
                    <a:bodyPr/>
                    <a:lstStyle/>
                    <a:p>
                      <a:pP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Một sợi tròn </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176</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44567">
                <a:tc gridSpan="3">
                  <a:txBody>
                    <a:bodyPr/>
                    <a:lstStyle/>
                    <a:p>
                      <a:pPr>
                        <a:spcBef>
                          <a:spcPts val="600"/>
                        </a:spcBef>
                        <a:spcAft>
                          <a:spcPts val="0"/>
                        </a:spcAft>
                      </a:pPr>
                      <a:r>
                        <a:rPr lang="vi-VN"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b</a:t>
                      </a:r>
                      <a:r>
                        <a:rPr lang="vi-VN"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Giá trị 50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(đường kính 8 mm) có thể giảm xuống còn 25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trong một số ứng dụng nhất định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ở</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đó độ bền cơ kh</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ô</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ng phải l</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à</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yêu cầu thiết yếu. Trong trường hợp này cần lưu ý đ</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ế</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n việc giảm khoảng cách giữa các cơ cấu giữ.</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Áp dụng cho các thanh thu sét và thanh tiếp đất. Đối với các thanh thu sét khi ứng suất cơ không quan trọng, thì có thể sử dụng thanh đường kính 9,5 mm, dài 1 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d</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Nếu các lưu ý về nhiệt và cơ là quan trọng thì các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g</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iá trị này cần được tăn</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g</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lên thành 75 mm</a:t>
                      </a:r>
                      <a:r>
                        <a:rPr lang="vi-VN" sz="16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
        <p:nvSpPr>
          <p:cNvPr id="7" name="Rectangle 6"/>
          <p:cNvSpPr/>
          <p:nvPr/>
        </p:nvSpPr>
        <p:spPr>
          <a:xfrm>
            <a:off x="1467772" y="883814"/>
            <a:ext cx="9256452" cy="646331"/>
          </a:xfrm>
          <a:prstGeom prst="rect">
            <a:avLst/>
          </a:prstGeom>
        </p:spPr>
        <p:txBody>
          <a:bodyPr wrap="square">
            <a:spAutoFit/>
          </a:bodyPr>
          <a:lstStyle/>
          <a:p>
            <a:pPr algn="ctr">
              <a:spcBef>
                <a:spcPts val="600"/>
              </a:spcBef>
              <a:spcAft>
                <a:spcPts val="0"/>
              </a:spcAft>
            </a:pPr>
            <a:r>
              <a:rPr lang="vi-VN" b="1">
                <a:solidFill>
                  <a:srgbClr val="000000"/>
                </a:solidFill>
                <a:ea typeface="Courier New" panose="02070309020205020404" pitchFamily="49" charset="0"/>
              </a:rPr>
              <a:t>Bảng 6 - Vật liệu, cấu trúc và các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dây thu sét, thanh thu sét, thanh tiếp đất và dây dẫn sét </a:t>
            </a:r>
            <a:endParaRPr lang="en-US" sz="2800">
              <a:solidFill>
                <a:srgbClr val="000000"/>
              </a:solidFill>
              <a:effectLst/>
              <a:latin typeface="Courier New" panose="02070309020205020404" pitchFamily="49" charset="0"/>
              <a:ea typeface="Courier New" panose="02070309020205020404" pitchFamily="49" charset="0"/>
            </a:endParaRPr>
          </a:p>
        </p:txBody>
      </p:sp>
    </p:spTree>
    <p:extLst>
      <p:ext uri="{BB962C8B-B14F-4D97-AF65-F5344CB8AC3E}">
        <p14:creationId xmlns:p14="http://schemas.microsoft.com/office/powerpoint/2010/main" val="22836221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7.6 TCVN VỀ THỰC HIỆN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4" name="Rectangle 3"/>
          <p:cNvSpPr/>
          <p:nvPr/>
        </p:nvSpPr>
        <p:spPr>
          <a:xfrm>
            <a:off x="482353" y="1873495"/>
            <a:ext cx="1160016" cy="3796232"/>
          </a:xfrm>
          <a:prstGeom prst="rect">
            <a:avLst/>
          </a:prstGeom>
        </p:spPr>
        <p:txBody>
          <a:bodyPr wrap="square">
            <a:spAutoFit/>
          </a:bodyPr>
          <a:lstStyle/>
          <a:p>
            <a:pPr algn="ctr">
              <a:lnSpc>
                <a:spcPct val="150000"/>
              </a:lnSpc>
              <a:spcBef>
                <a:spcPts val="600"/>
              </a:spcBef>
              <a:spcAft>
                <a:spcPts val="0"/>
              </a:spcAft>
            </a:pPr>
            <a:r>
              <a:rPr lang="vi-VN" b="1">
                <a:solidFill>
                  <a:srgbClr val="000000"/>
                </a:solidFill>
                <a:ea typeface="Courier New" panose="02070309020205020404" pitchFamily="49" charset="0"/>
              </a:rPr>
              <a:t>Bảng 7 - Vật liệu, cấu trúc và các kích thước nh</a:t>
            </a:r>
            <a:r>
              <a:rPr lang="en-US" b="1">
                <a:solidFill>
                  <a:srgbClr val="000000"/>
                </a:solidFill>
                <a:latin typeface="Arial" panose="020B0604020202020204" pitchFamily="34" charset="0"/>
                <a:ea typeface="Courier New" panose="02070309020205020404" pitchFamily="49" charset="0"/>
              </a:rPr>
              <a:t>ỏ</a:t>
            </a:r>
            <a:r>
              <a:rPr lang="vi-VN" b="1">
                <a:solidFill>
                  <a:srgbClr val="000000"/>
                </a:solidFill>
                <a:ea typeface="Courier New" panose="02070309020205020404" pitchFamily="49" charset="0"/>
              </a:rPr>
              <a:t> nhất của điện cực đất </a:t>
            </a:r>
            <a:endParaRPr lang="en-US" sz="2800">
              <a:solidFill>
                <a:srgbClr val="000000"/>
              </a:solidFill>
              <a:effectLst/>
              <a:latin typeface="Courier New" panose="02070309020205020404" pitchFamily="49" charset="0"/>
              <a:ea typeface="Courier New" panose="02070309020205020404"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05655938"/>
              </p:ext>
            </p:extLst>
          </p:nvPr>
        </p:nvGraphicFramePr>
        <p:xfrm>
          <a:off x="1970842" y="999230"/>
          <a:ext cx="9800948" cy="6632075"/>
        </p:xfrm>
        <a:graphic>
          <a:graphicData uri="http://schemas.openxmlformats.org/drawingml/2006/table">
            <a:tbl>
              <a:tblPr/>
              <a:tblGrid>
                <a:gridCol w="1964152"/>
                <a:gridCol w="1927839"/>
                <a:gridCol w="1971853"/>
                <a:gridCol w="1971853"/>
                <a:gridCol w="1965251"/>
              </a:tblGrid>
              <a:tr h="127981">
                <a:tc rowSpan="2">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Vật liệu</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Cấu</a:t>
                      </a: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 trúc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Các kích thước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447932">
                <a:tc vMerge="1">
                  <a:txBody>
                    <a:bodyPr/>
                    <a:lstStyle/>
                    <a:p>
                      <a:endParaRPr lang="en-US"/>
                    </a:p>
                  </a:txBody>
                  <a:tcPr/>
                </a:tc>
                <a:tc vMerge="1">
                  <a:txBody>
                    <a:bodyPr/>
                    <a:lstStyle/>
                    <a:p>
                      <a:endParaRPr lang="en-US"/>
                    </a:p>
                  </a:txBody>
                  <a:tcPr/>
                </a:tc>
                <a:tc>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kính thanh tiếp đất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Dây tiếp đất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2</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Tấm tiếp đ</a:t>
                      </a:r>
                      <a:r>
                        <a:rPr lang="en-US"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ấ</a:t>
                      </a:r>
                      <a:r>
                        <a:rPr lang="vi-VN" sz="1800" b="1">
                          <a:solidFill>
                            <a:srgbClr val="000000"/>
                          </a:solidFill>
                          <a:effectLst/>
                          <a:latin typeface="Tahoma" panose="020B0604030504040204" pitchFamily="34" charset="0"/>
                          <a:ea typeface="Tahoma" panose="020B0604030504040204" pitchFamily="34" charset="0"/>
                          <a:cs typeface="Tahoma" panose="020B0604030504040204" pitchFamily="34" charset="0"/>
                        </a:rPr>
                        <a:t>t</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mm</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6">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Đồng mạ thiếc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Bện</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15</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ống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20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a:t>
                      </a:r>
                      <a:r>
                        <a:rPr lang="vi-VN"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5">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kẽm nhúng nóng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14</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78</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Đường ống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25</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90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a:t>
                      </a:r>
                      <a:r>
                        <a:rPr lang="vi-VN"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 </a:t>
                      </a:r>
                      <a:r>
                        <a:rPr lang="en-US" sz="1800">
                          <a:solidFill>
                            <a:srgbClr val="000000"/>
                          </a:solidFill>
                          <a:effectLst/>
                          <a:latin typeface="Tahoma" panose="020B0604030504040204" pitchFamily="34" charset="0"/>
                          <a:ea typeface="Tahoma" panose="020B0604030504040204" pitchFamily="34" charset="0"/>
                          <a:cs typeface="Tahoma" panose="020B0604030504040204" pitchFamily="34" charset="0"/>
                        </a:rPr>
                        <a:t>x </a:t>
                      </a: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600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2">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mạ đồng</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14 </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f</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50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90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rowSpan="2">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Thép không gỉ</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Tròn một sợi</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15 </a:t>
                      </a:r>
                      <a:r>
                        <a:rPr lang="en-US" sz="1800" baseline="30000">
                          <a:solidFill>
                            <a:srgbClr val="000000"/>
                          </a:solidFill>
                          <a:effectLst/>
                          <a:latin typeface="Tahoma" panose="020B0604030504040204" pitchFamily="34" charset="0"/>
                          <a:ea typeface="Tahoma" panose="020B0604030504040204" pitchFamily="34" charset="0"/>
                          <a:cs typeface="Tahoma" panose="020B0604030504040204" pitchFamily="34" charset="0"/>
                        </a:rPr>
                        <a:t>f</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78</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981">
                <a:tc vMerge="1">
                  <a:txBody>
                    <a:bodyPr/>
                    <a:lstStyle/>
                    <a:p>
                      <a:endParaRPr lang="en-US"/>
                    </a:p>
                  </a:txBody>
                  <a:tcPr/>
                </a:tc>
                <a:tc>
                  <a:txBody>
                    <a:bodyPr/>
                    <a:lstStyle/>
                    <a:p>
                      <a:pP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Dải băng liên tục</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100</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600"/>
                        </a:spcBef>
                        <a:spcAft>
                          <a:spcPts val="0"/>
                        </a:spcAft>
                      </a:pPr>
                      <a:r>
                        <a:rPr lang="vi-VN" sz="1800">
                          <a:solidFill>
                            <a:srgbClr val="000000"/>
                          </a:solidFill>
                          <a:effectLst/>
                          <a:latin typeface="Tahoma" panose="020B0604030504040204" pitchFamily="34" charset="0"/>
                          <a:ea typeface="Tahoma" panose="020B0604030504040204" pitchFamily="34" charset="0"/>
                          <a:cs typeface="Tahoma" panose="020B0604030504040204" pitchFamily="34" charset="0"/>
                        </a:rPr>
                        <a:t> </a:t>
                      </a:r>
                      <a:endParaRPr lang="en-US" sz="24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43795">
                <a:tc gridSpan="5">
                  <a:txBody>
                    <a:bodyPr/>
                    <a:lstStyle/>
                    <a:p>
                      <a:pPr>
                        <a:spcBef>
                          <a:spcPts val="600"/>
                        </a:spcBef>
                        <a:spcAft>
                          <a:spcPts val="0"/>
                        </a:spcAft>
                      </a:pPr>
                      <a:r>
                        <a:rPr lang="en-US"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c</a:t>
                      </a:r>
                      <a:r>
                        <a:rPr lang="en-US" sz="12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Tấm dạng lưới được tạo thành từ các dây dẫn có chiều dài tổng nhỏ nhất là 4,8 m.</a:t>
                      </a:r>
                      <a:endParaRPr lang="en-US" sz="20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spcBef>
                          <a:spcPts val="600"/>
                        </a:spcBef>
                        <a:spcAft>
                          <a:spcPts val="0"/>
                        </a:spcAft>
                      </a:pPr>
                      <a:r>
                        <a:rPr lang="en-US" sz="16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800" baseline="300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f</a:t>
                      </a:r>
                      <a:r>
                        <a:rPr lang="en-US" sz="1600" smtClean="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US" sz="1600">
                          <a:solidFill>
                            <a:srgbClr val="000000"/>
                          </a:solidFill>
                          <a:effectLst/>
                          <a:latin typeface="Tahoma" panose="020B0604030504040204" pitchFamily="34" charset="0"/>
                          <a:ea typeface="Tahoma" panose="020B0604030504040204" pitchFamily="34" charset="0"/>
                          <a:cs typeface="Tahoma" panose="020B0604030504040204" pitchFamily="34" charset="0"/>
                        </a:rPr>
                        <a:t>Ở</a:t>
                      </a:r>
                      <a:r>
                        <a:rPr lang="vi-VN" sz="1600">
                          <a:solidFill>
                            <a:srgbClr val="000000"/>
                          </a:solidFill>
                          <a:effectLst/>
                          <a:latin typeface="Tahoma" panose="020B0604030504040204" pitchFamily="34" charset="0"/>
                          <a:ea typeface="Tahoma" panose="020B0604030504040204" pitchFamily="34" charset="0"/>
                          <a:cs typeface="Tahoma" panose="020B0604030504040204" pitchFamily="34" charset="0"/>
                        </a:rPr>
                        <a:t> một số nước, cho phép giảm đường kính xuống còn 12,7 mm.</a:t>
                      </a:r>
                      <a:endParaRPr lang="en-US" sz="200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1617476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LAO ĐỘNG</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a:solidFill>
                  <a:srgbClr val="C00000"/>
                </a:solidFill>
                <a:latin typeface="Tahoma" panose="020B0604030504040204" pitchFamily="34" charset="0"/>
                <a:ea typeface="Tahoma" panose="020B0604030504040204" pitchFamily="34" charset="0"/>
                <a:cs typeface="Tahoma" panose="020B0604030504040204" pitchFamily="34" charset="0"/>
              </a:rPr>
              <a:t>CHƯƠNG 7</a:t>
            </a: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 : BẢO VỆ CHỐNG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7" name="Rectangle 6"/>
          <p:cNvSpPr/>
          <p:nvPr/>
        </p:nvSpPr>
        <p:spPr>
          <a:xfrm>
            <a:off x="7130579" y="2635964"/>
            <a:ext cx="4117429" cy="2862322"/>
          </a:xfrm>
          <a:prstGeom prst="rect">
            <a:avLst/>
          </a:prstGeom>
          <a:solidFill>
            <a:srgbClr val="92D050"/>
          </a:solidFill>
        </p:spPr>
        <p:txBody>
          <a:bodyPr wrap="square">
            <a:spAutoFit/>
          </a:bodyPr>
          <a:lstStyle/>
          <a:p>
            <a:pPr algn="ctr"/>
            <a:r>
              <a:rPr lang="da-DK" sz="3200" b="1" smtClean="0">
                <a:solidFill>
                  <a:srgbClr val="000000"/>
                </a:solidFill>
                <a:latin typeface="Tahoma" panose="020B0604030504040204" pitchFamily="34" charset="0"/>
                <a:ea typeface="Tahoma" panose="020B0604030504040204" pitchFamily="34" charset="0"/>
                <a:cs typeface="Tahoma" panose="020B0604030504040204" pitchFamily="34" charset="0"/>
              </a:rPr>
              <a:t>CHUẨN BỊ BÀI MỚI</a:t>
            </a:r>
          </a:p>
          <a:p>
            <a:pPr algn="ctr"/>
            <a:endParaRPr lang="da-DK" sz="3200" i="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r>
              <a:rPr lang="da-DK" sz="3200" i="1" smtClean="0">
                <a:solidFill>
                  <a:srgbClr val="000000"/>
                </a:solidFill>
                <a:latin typeface="Tahoma" panose="020B0604030504040204" pitchFamily="34" charset="0"/>
                <a:ea typeface="Tahoma" panose="020B0604030504040204" pitchFamily="34" charset="0"/>
                <a:cs typeface="Tahoma" panose="020B0604030504040204" pitchFamily="34" charset="0"/>
              </a:rPr>
              <a:t>CẤP CỨU NGƯỜI BỊ TAI NẠN ĐIỆN GIẬT</a:t>
            </a:r>
            <a:endParaRPr lang="da-DK" sz="3200" b="1">
              <a:solidFill>
                <a:srgbClr val="000000"/>
              </a:solidFill>
              <a:latin typeface="Tahoma" panose="020B0604030504040204" pitchFamily="34" charset="0"/>
              <a:ea typeface="Tahoma" panose="020B0604030504040204" pitchFamily="34" charset="0"/>
              <a:cs typeface="Tahoma" panose="020B0604030504040204" pitchFamily="34" charset="0"/>
            </a:endParaRPr>
          </a:p>
          <a:p>
            <a:pPr algn="ctr"/>
            <a:endParaRPr lang="da-DK" sz="2000" i="1" smtClean="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8" name="Rectangle 7"/>
          <p:cNvSpPr/>
          <p:nvPr/>
        </p:nvSpPr>
        <p:spPr>
          <a:xfrm>
            <a:off x="735698" y="1435636"/>
            <a:ext cx="5275963" cy="5262979"/>
          </a:xfrm>
          <a:prstGeom prst="rect">
            <a:avLst/>
          </a:prstGeom>
          <a:solidFill>
            <a:schemeClr val="accent4">
              <a:lumMod val="20000"/>
              <a:lumOff val="80000"/>
            </a:schemeClr>
          </a:solidFill>
        </p:spPr>
        <p:txBody>
          <a:bodyPr wrap="square">
            <a:spAutoFit/>
          </a:bodyPr>
          <a:lstStyle/>
          <a:p>
            <a:pPr algn="ctr"/>
            <a:r>
              <a:rPr lang="da-DK" sz="2800" b="1" smtClean="0">
                <a:solidFill>
                  <a:srgbClr val="000000"/>
                </a:solidFill>
                <a:latin typeface="Tahoma" panose="020B0604030504040204" pitchFamily="34" charset="0"/>
                <a:ea typeface="Tahoma" panose="020B0604030504040204" pitchFamily="34" charset="0"/>
                <a:cs typeface="Tahoma" panose="020B0604030504040204" pitchFamily="34" charset="0"/>
              </a:rPr>
              <a:t>NỘI DUNG ÔN TẬP</a:t>
            </a:r>
          </a:p>
          <a:p>
            <a:pPr algn="just"/>
            <a:endParaRPr lang="da-DK" sz="2800" b="1" smtClea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r>
              <a:rPr lang="en-US" sz="2800" smtClean="0">
                <a:latin typeface="Tahoma" panose="020B0604030504040204" pitchFamily="34" charset="0"/>
                <a:ea typeface="Tahoma" panose="020B0604030504040204" pitchFamily="34" charset="0"/>
                <a:cs typeface="Tahoma" panose="020B0604030504040204" pitchFamily="34" charset="0"/>
              </a:rPr>
              <a:t>Câu 1. Trình bày các bước hình thành sét trong tự nhiên?</a:t>
            </a: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Câu 2. Trình bày hậu quả của tai nạn sét đánh theo TCVN?</a:t>
            </a:r>
          </a:p>
          <a:p>
            <a:endParaRPr lang="en-US" sz="2800">
              <a:latin typeface="Tahoma" panose="020B0604030504040204" pitchFamily="34" charset="0"/>
              <a:ea typeface="Tahoma" panose="020B0604030504040204" pitchFamily="34" charset="0"/>
              <a:cs typeface="Tahoma" panose="020B0604030504040204" pitchFamily="34" charset="0"/>
            </a:endParaRPr>
          </a:p>
          <a:p>
            <a:r>
              <a:rPr lang="en-US" sz="2800" smtClean="0">
                <a:latin typeface="Tahoma" panose="020B0604030504040204" pitchFamily="34" charset="0"/>
                <a:ea typeface="Tahoma" panose="020B0604030504040204" pitchFamily="34" charset="0"/>
                <a:cs typeface="Tahoma" panose="020B0604030504040204" pitchFamily="34" charset="0"/>
              </a:rPr>
              <a:t>Câu 3. Trình bày quy trình thi công hệ thống tiếp đất chống sét?</a:t>
            </a:r>
          </a:p>
          <a:p>
            <a:endParaRPr lang="en-US" sz="280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3791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6" name="Rectangle 5"/>
          <p:cNvSpPr/>
          <p:nvPr/>
        </p:nvSpPr>
        <p:spPr>
          <a:xfrm>
            <a:off x="180510" y="1406562"/>
            <a:ext cx="4018627" cy="4994238"/>
          </a:xfrm>
          <a:prstGeom prst="rect">
            <a:avLst/>
          </a:prstGeom>
        </p:spPr>
        <p:txBody>
          <a:bodyPr wrap="square">
            <a:spAutoFit/>
          </a:bodyPr>
          <a:lstStyle/>
          <a:p>
            <a:pPr marL="342900" indent="-342900" algn="just">
              <a:buFont typeface="Wingdings" panose="05000000000000000000" pitchFamily="2" charset="2"/>
              <a:buChar char="ü"/>
            </a:pP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Việt Nam là nước có tỷ lệ sét xuất hiện </a:t>
            </a:r>
            <a:r>
              <a:rPr lang="en-US" sz="2400" smtClean="0">
                <a:solidFill>
                  <a:srgbClr val="333333"/>
                </a:solidFill>
                <a:latin typeface="Tahoma" panose="020B0604030504040204" pitchFamily="34" charset="0"/>
                <a:ea typeface="Tahoma" panose="020B0604030504040204" pitchFamily="34" charset="0"/>
                <a:cs typeface="Tahoma" panose="020B0604030504040204" pitchFamily="34" charset="0"/>
              </a:rPr>
              <a:t>nhiều </a:t>
            </a: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do </a:t>
            </a:r>
            <a:r>
              <a:rPr lang="vi-VN" sz="2400" i="0" smtClean="0">
                <a:solidFill>
                  <a:srgbClr val="0070C0"/>
                </a:solidFill>
                <a:effectLst/>
                <a:latin typeface="Tahoma" panose="020B0604030504040204" pitchFamily="34" charset="0"/>
                <a:ea typeface="Tahoma" panose="020B0604030504040204" pitchFamily="34" charset="0"/>
                <a:cs typeface="Tahoma" panose="020B0604030504040204" pitchFamily="34" charset="0"/>
              </a:rPr>
              <a:t>nằm trong 3 tâm dông của thế giới</a:t>
            </a:r>
            <a:r>
              <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a:t>
            </a:r>
          </a:p>
          <a:p>
            <a:pPr marL="342900" indent="-342900" algn="just">
              <a:buFont typeface="Wingdings" panose="05000000000000000000" pitchFamily="2" charset="2"/>
              <a:buChar char="ü"/>
            </a:pPr>
            <a:endPar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Ước tính mỗi năm Việt Nam bị </a:t>
            </a:r>
            <a:r>
              <a:rPr lang="vi-VN" sz="2400" i="0" smtClean="0">
                <a:solidFill>
                  <a:srgbClr val="0070C0"/>
                </a:solidFill>
                <a:effectLst/>
                <a:latin typeface="Tahoma" panose="020B0604030504040204" pitchFamily="34" charset="0"/>
                <a:ea typeface="Tahoma" panose="020B0604030504040204" pitchFamily="34" charset="0"/>
                <a:cs typeface="Tahoma" panose="020B0604030504040204" pitchFamily="34" charset="0"/>
              </a:rPr>
              <a:t>2 triệu </a:t>
            </a:r>
            <a:r>
              <a:rPr lang="en-US" sz="2400" smtClean="0">
                <a:solidFill>
                  <a:srgbClr val="333333"/>
                </a:solidFill>
                <a:latin typeface="Tahoma" panose="020B0604030504040204" pitchFamily="34" charset="0"/>
                <a:ea typeface="Tahoma" panose="020B0604030504040204" pitchFamily="34" charset="0"/>
                <a:cs typeface="Tahoma" panose="020B0604030504040204" pitchFamily="34" charset="0"/>
              </a:rPr>
              <a:t>lần</a:t>
            </a:r>
            <a:r>
              <a:rPr lang="vi-VN"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rPr>
              <a:t> sét đánh. </a:t>
            </a:r>
            <a:endParaRPr lang="en-US" sz="2400" i="0" smtClean="0">
              <a:solidFill>
                <a:srgbClr val="333333"/>
              </a:solidFill>
              <a:effectLst/>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endParaRPr lang="en-US" sz="2400">
              <a:solidFill>
                <a:srgbClr val="333333"/>
              </a:solidFill>
              <a:latin typeface="Tahoma" panose="020B0604030504040204" pitchFamily="34" charset="0"/>
              <a:ea typeface="Tahoma" panose="020B0604030504040204" pitchFamily="34" charset="0"/>
              <a:cs typeface="Tahoma" panose="020B0604030504040204" pitchFamily="34" charset="0"/>
            </a:endParaRPr>
          </a:p>
          <a:p>
            <a:pPr marL="342900" indent="-342900" algn="just">
              <a:buFont typeface="Wingdings" panose="05000000000000000000" pitchFamily="2" charset="2"/>
              <a:buChar char="ü"/>
            </a:pPr>
            <a:r>
              <a:rPr lang="vi-VN" sz="2400"/>
              <a:t>Mùa dông ở Việt Nam tương đối dài bắt đầu từ </a:t>
            </a:r>
            <a:r>
              <a:rPr lang="vi-VN" sz="2400">
                <a:solidFill>
                  <a:srgbClr val="0070C0"/>
                </a:solidFill>
              </a:rPr>
              <a:t>tháng 4 </a:t>
            </a:r>
            <a:r>
              <a:rPr lang="vi-VN" sz="2400"/>
              <a:t>và kết thúc vào </a:t>
            </a:r>
            <a:r>
              <a:rPr lang="vi-VN" sz="2400">
                <a:solidFill>
                  <a:srgbClr val="0070C0"/>
                </a:solidFill>
              </a:rPr>
              <a:t>tháng </a:t>
            </a:r>
            <a:r>
              <a:rPr lang="vi-VN" sz="2400" smtClean="0">
                <a:solidFill>
                  <a:srgbClr val="0070C0"/>
                </a:solidFill>
              </a:rPr>
              <a:t>10</a:t>
            </a:r>
            <a:r>
              <a:rPr lang="en-US" sz="2400" smtClean="0">
                <a:solidFill>
                  <a:srgbClr val="0070C0"/>
                </a:solidFill>
              </a:rPr>
              <a:t>.</a:t>
            </a:r>
            <a:endParaRPr lang="en-US" sz="2400">
              <a:solidFill>
                <a:srgbClr val="0070C0"/>
              </a:solidFill>
              <a:latin typeface="Tahoma" panose="020B0604030504040204" pitchFamily="34" charset="0"/>
              <a:ea typeface="Tahoma" panose="020B0604030504040204" pitchFamily="34" charset="0"/>
              <a:cs typeface="Tahoma" panose="020B0604030504040204" pitchFamily="34" charset="0"/>
            </a:endParaRPr>
          </a:p>
        </p:txBody>
      </p:sp>
      <p:pic>
        <p:nvPicPr>
          <p:cNvPr id="8194" name="Picture 2" descr="Kết quả hình ảnh cho Bản đồ mật độ sét ở Việt N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221" y="1119543"/>
            <a:ext cx="7705756" cy="5674393"/>
          </a:xfrm>
          <a:prstGeom prst="rect">
            <a:avLst/>
          </a:prstGeom>
          <a:noFill/>
          <a:extLst>
            <a:ext uri="{909E8E84-426E-40DD-AFC4-6F175D3DCCD1}">
              <a14:hiddenFill xmlns:a14="http://schemas.microsoft.com/office/drawing/2010/main">
                <a:solidFill>
                  <a:srgbClr val="FFFFFF"/>
                </a:solidFill>
              </a14:hiddenFill>
            </a:ext>
          </a:extLst>
        </p:spPr>
      </p:pic>
      <p:sp>
        <p:nvSpPr>
          <p:cNvPr id="8" name="Down Arrow 7"/>
          <p:cNvSpPr/>
          <p:nvPr/>
        </p:nvSpPr>
        <p:spPr>
          <a:xfrm>
            <a:off x="9878065" y="2114246"/>
            <a:ext cx="902208" cy="609600"/>
          </a:xfrm>
          <a:prstGeom prst="downArrow">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39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4" name="Picture 3"/>
          <p:cNvPicPr>
            <a:picLocks noChangeAspect="1"/>
          </p:cNvPicPr>
          <p:nvPr/>
        </p:nvPicPr>
        <p:blipFill rotWithShape="1">
          <a:blip r:embed="rId4"/>
          <a:srcRect l="32694" t="15016" r="19174" b="17022"/>
          <a:stretch/>
        </p:blipFill>
        <p:spPr>
          <a:xfrm>
            <a:off x="4989251" y="1122335"/>
            <a:ext cx="6807044" cy="5406501"/>
          </a:xfrm>
          <a:prstGeom prst="rect">
            <a:avLst/>
          </a:prstGeom>
        </p:spPr>
      </p:pic>
      <p:pic>
        <p:nvPicPr>
          <p:cNvPr id="8" name="Picture 2" descr="Kết quả hình ảnh cho BẢN ĐÒ PHÂN BỐ SÉT ĐÁN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867" y="928209"/>
            <a:ext cx="4396277" cy="5810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7662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6146" name="Picture 2" descr="Kết quả hình ảnh cho BẢN ĐÒ PHÂN BỐ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867" y="928209"/>
            <a:ext cx="4396277" cy="58108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srcRect l="38592" t="17217" r="17354" b="12362"/>
          <a:stretch/>
        </p:blipFill>
        <p:spPr>
          <a:xfrm>
            <a:off x="5115816" y="928209"/>
            <a:ext cx="6487299" cy="5833208"/>
          </a:xfrm>
          <a:prstGeom prst="rect">
            <a:avLst/>
          </a:prstGeom>
        </p:spPr>
      </p:pic>
    </p:spTree>
    <p:extLst>
      <p:ext uri="{BB962C8B-B14F-4D97-AF65-F5344CB8AC3E}">
        <p14:creationId xmlns:p14="http://schemas.microsoft.com/office/powerpoint/2010/main" val="429579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7.1 HIỆN TƯỢNG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pic>
        <p:nvPicPr>
          <p:cNvPr id="7" name="Picture 2" descr="Kết quả hình ảnh cho hậu quả của sét đán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0162" y="2137630"/>
            <a:ext cx="8563910" cy="446546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ular Callout 7"/>
          <p:cNvSpPr/>
          <p:nvPr/>
        </p:nvSpPr>
        <p:spPr>
          <a:xfrm>
            <a:off x="815306" y="1060832"/>
            <a:ext cx="2416165" cy="874499"/>
          </a:xfrm>
          <a:prstGeom prst="wedgeRectCallout">
            <a:avLst>
              <a:gd name="adj1" fmla="val 17152"/>
              <a:gd name="adj2" fmla="val 260660"/>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S1: Sét đánh trực tiếp vào kết cấu</a:t>
            </a:r>
          </a:p>
        </p:txBody>
      </p:sp>
      <p:sp>
        <p:nvSpPr>
          <p:cNvPr id="13" name="Rectangular Callout 12"/>
          <p:cNvSpPr/>
          <p:nvPr/>
        </p:nvSpPr>
        <p:spPr>
          <a:xfrm>
            <a:off x="9950430" y="3933113"/>
            <a:ext cx="2025547" cy="874499"/>
          </a:xfrm>
          <a:prstGeom prst="wedgeRectCallout">
            <a:avLst>
              <a:gd name="adj1" fmla="val -122764"/>
              <a:gd name="adj2" fmla="val 88081"/>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S2: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gần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
        <p:nvSpPr>
          <p:cNvPr id="14" name="Rectangular Callout 13"/>
          <p:cNvSpPr/>
          <p:nvPr/>
        </p:nvSpPr>
        <p:spPr>
          <a:xfrm>
            <a:off x="3966179" y="1059007"/>
            <a:ext cx="2771972" cy="1033814"/>
          </a:xfrm>
          <a:prstGeom prst="wedgeRectCallout">
            <a:avLst>
              <a:gd name="adj1" fmla="val -26147"/>
              <a:gd name="adj2" fmla="val 263955"/>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S3: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trực tiếp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vào đường dây nối tới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
        <p:nvSpPr>
          <p:cNvPr id="15" name="Rectangular Callout 14"/>
          <p:cNvSpPr/>
          <p:nvPr/>
        </p:nvSpPr>
        <p:spPr>
          <a:xfrm>
            <a:off x="9204005" y="1038264"/>
            <a:ext cx="2771972" cy="1054557"/>
          </a:xfrm>
          <a:prstGeom prst="wedgeRectCallout">
            <a:avLst>
              <a:gd name="adj1" fmla="val -152332"/>
              <a:gd name="adj2" fmla="val 204282"/>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S4: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Sét đánh </a:t>
            </a:r>
            <a:r>
              <a:rPr lang="en-US" sz="2000" b="1" smtClean="0">
                <a:solidFill>
                  <a:schemeClr val="tx1"/>
                </a:solidFill>
                <a:latin typeface="Tahoma" panose="020B0604030504040204" pitchFamily="34" charset="0"/>
                <a:ea typeface="Tahoma" panose="020B0604030504040204" pitchFamily="34" charset="0"/>
                <a:cs typeface="Tahoma" panose="020B0604030504040204" pitchFamily="34" charset="0"/>
              </a:rPr>
              <a:t>gần đường dây nối tới </a:t>
            </a:r>
            <a:r>
              <a:rPr lang="en-US" sz="2000" b="1">
                <a:solidFill>
                  <a:schemeClr val="tx1"/>
                </a:solidFill>
                <a:latin typeface="Tahoma" panose="020B0604030504040204" pitchFamily="34" charset="0"/>
                <a:ea typeface="Tahoma" panose="020B0604030504040204" pitchFamily="34" charset="0"/>
                <a:cs typeface="Tahoma" panose="020B0604030504040204" pitchFamily="34" charset="0"/>
              </a:rPr>
              <a:t>kết cấu</a:t>
            </a:r>
          </a:p>
        </p:txBody>
      </p:sp>
    </p:spTree>
    <p:extLst>
      <p:ext uri="{BB962C8B-B14F-4D97-AF65-F5344CB8AC3E}">
        <p14:creationId xmlns:p14="http://schemas.microsoft.com/office/powerpoint/2010/main" val="175250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C03FCAE-70C3-46D6-AEA2-A02691C8AEAE}"/>
              </a:ext>
            </a:extLst>
          </p:cNvPr>
          <p:cNvSpPr>
            <a:spLocks noGrp="1"/>
          </p:cNvSpPr>
          <p:nvPr>
            <p:ph type="title"/>
          </p:nvPr>
        </p:nvSpPr>
        <p:spPr>
          <a:xfrm>
            <a:off x="0" y="0"/>
            <a:ext cx="12192000" cy="879326"/>
          </a:xfrm>
        </p:spPr>
        <p:txBody>
          <a:bodyPr>
            <a:normAutofit fontScale="90000"/>
          </a:bodyPr>
          <a:lstStyle/>
          <a:p>
            <a:pPr>
              <a:defRPr/>
            </a:pPr>
            <a:r>
              <a:rPr lang="en-US" sz="1800" b="1">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BÀI GIẢNG AN TOÀN </a:t>
            </a:r>
            <a:r>
              <a:rPr lang="en-US" sz="1800" b="1" smtClean="0">
                <a:solidFill>
                  <a:schemeClr val="tx1">
                    <a:lumMod val="75000"/>
                    <a:lumOff val="25000"/>
                  </a:schemeClr>
                </a:solidFill>
                <a:effectLst>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ĐIỆN</a:t>
            </a:r>
            <a: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a:r>
            <a:br>
              <a:rPr lang="en-US" sz="1600" b="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br>
            <a:r>
              <a:rPr lang="en-US" sz="2800" b="1" smtClean="0">
                <a:solidFill>
                  <a:srgbClr val="C00000"/>
                </a:solidFill>
                <a:latin typeface="Tahoma" panose="020B0604030504040204" pitchFamily="34" charset="0"/>
                <a:ea typeface="Tahoma" panose="020B0604030504040204" pitchFamily="34" charset="0"/>
                <a:cs typeface="Tahoma" panose="020B0604030504040204" pitchFamily="34" charset="0"/>
              </a:rPr>
              <a:t>7.2 HẬU QUẢ CỦA PHÒNG ĐIỆN SÉT</a:t>
            </a:r>
            <a:endParaRPr lang="en-US" dirty="0">
              <a:solidFill>
                <a:srgbClr val="C00000"/>
              </a:solidFill>
              <a:latin typeface="Tahoma" panose="020B0604030504040204" pitchFamily="34" charset="0"/>
              <a:ea typeface="Tahoma" panose="020B0604030504040204" pitchFamily="34" charset="0"/>
              <a:cs typeface="Tahoma" panose="020B0604030504040204" pitchFamily="34" charset="0"/>
            </a:endParaRPr>
          </a:p>
        </p:txBody>
      </p:sp>
      <p:cxnSp>
        <p:nvCxnSpPr>
          <p:cNvPr id="5" name="Straight Connector 4">
            <a:extLst>
              <a:ext uri="{FF2B5EF4-FFF2-40B4-BE49-F238E27FC236}">
                <a16:creationId xmlns="" xmlns:a16="http://schemas.microsoft.com/office/drawing/2014/main" id="{1EEB4407-D5BF-4060-B995-30DF7EE7921B}"/>
              </a:ext>
            </a:extLst>
          </p:cNvPr>
          <p:cNvCxnSpPr/>
          <p:nvPr/>
        </p:nvCxnSpPr>
        <p:spPr>
          <a:xfrm>
            <a:off x="0" y="903767"/>
            <a:ext cx="12192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t="12816"/>
          <a:stretch/>
        </p:blipFill>
        <p:spPr>
          <a:xfrm>
            <a:off x="9327803" y="38296"/>
            <a:ext cx="2648174" cy="820663"/>
          </a:xfrm>
          <a:prstGeom prst="rect">
            <a:avLst/>
          </a:prstGeom>
        </p:spPr>
      </p:pic>
      <p:sp>
        <p:nvSpPr>
          <p:cNvPr id="3" name="TextBox 2"/>
          <p:cNvSpPr txBox="1"/>
          <p:nvPr/>
        </p:nvSpPr>
        <p:spPr>
          <a:xfrm>
            <a:off x="6471821" y="1235100"/>
            <a:ext cx="5572553" cy="5262979"/>
          </a:xfrm>
          <a:prstGeom prst="rect">
            <a:avLst/>
          </a:prstGeom>
          <a:noFill/>
        </p:spPr>
        <p:txBody>
          <a:bodyPr wrap="square" rtlCol="0">
            <a:spAutoFit/>
          </a:bodyPr>
          <a:lstStyle/>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Đối với con người và gia súc, khi bị sét đánh trực tiếp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thường bị chết ngay</a:t>
            </a:r>
            <a:r>
              <a:rPr lang="en-US" sz="2800" smtClean="0">
                <a:latin typeface="Tahoma" panose="020B0604030504040204" pitchFamily="34" charset="0"/>
                <a:ea typeface="Tahoma" panose="020B0604030504040204" pitchFamily="34" charset="0"/>
                <a:cs typeface="Tahoma" panose="020B0604030504040204" pitchFamily="34" charset="0"/>
              </a:rPr>
              <a:t>.</a:t>
            </a:r>
          </a:p>
          <a:p>
            <a:pPr algn="just">
              <a:buFont typeface="Wingdings" panose="05000000000000000000" pitchFamily="2" charset="2"/>
              <a:buChar char="v"/>
            </a:pP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Dòng sét gây nhiệt độ rất lớn khi phóng vào các vật cháy nó có thể </a:t>
            </a:r>
            <a:r>
              <a:rPr lang="en-US" sz="2800" smtClean="0">
                <a:solidFill>
                  <a:srgbClr val="0070C0"/>
                </a:solidFill>
                <a:latin typeface="Tahoma" panose="020B0604030504040204" pitchFamily="34" charset="0"/>
                <a:ea typeface="Tahoma" panose="020B0604030504040204" pitchFamily="34" charset="0"/>
                <a:cs typeface="Tahoma" panose="020B0604030504040204" pitchFamily="34" charset="0"/>
              </a:rPr>
              <a:t>gây nên cháy nổ và phá hủy các công trình</a:t>
            </a:r>
            <a:r>
              <a:rPr lang="en-US" sz="2800" smtClean="0">
                <a:latin typeface="Tahoma" panose="020B0604030504040204" pitchFamily="34" charset="0"/>
                <a:ea typeface="Tahoma" panose="020B0604030504040204" pitchFamily="34" charset="0"/>
                <a:cs typeface="Tahoma" panose="020B0604030504040204" pitchFamily="34" charset="0"/>
              </a:rPr>
              <a:t>.</a:t>
            </a:r>
          </a:p>
          <a:p>
            <a:pPr algn="just">
              <a:buFont typeface="Wingdings" panose="05000000000000000000" pitchFamily="2" charset="2"/>
              <a:buChar char="v"/>
            </a:pPr>
            <a:endParaRPr lang="en-US" sz="2800" smtClean="0">
              <a:latin typeface="Tahoma" panose="020B0604030504040204" pitchFamily="34" charset="0"/>
              <a:ea typeface="Tahoma" panose="020B0604030504040204" pitchFamily="34" charset="0"/>
              <a:cs typeface="Tahoma" panose="020B0604030504040204" pitchFamily="34" charset="0"/>
            </a:endParaRPr>
          </a:p>
          <a:p>
            <a:pPr algn="just">
              <a:buFont typeface="Wingdings" panose="05000000000000000000" pitchFamily="2" charset="2"/>
              <a:buChar char="v"/>
            </a:pPr>
            <a:r>
              <a:rPr lang="en-US" sz="2800" smtClean="0">
                <a:latin typeface="Tahoma" panose="020B0604030504040204" pitchFamily="34" charset="0"/>
                <a:ea typeface="Tahoma" panose="020B0604030504040204" pitchFamily="34" charset="0"/>
                <a:cs typeface="Tahoma" panose="020B0604030504040204" pitchFamily="34" charset="0"/>
              </a:rPr>
              <a:t> Sét cảm ứng có thể làm hư hỏng các thiết bị điện, điện tử hoặc gây giật điện cho con người</a:t>
            </a:r>
          </a:p>
        </p:txBody>
      </p:sp>
      <p:pic>
        <p:nvPicPr>
          <p:cNvPr id="4098" name="Picture 2" descr="Kết quả hình ảnh cho hậu quả sét đánh"/>
          <p:cNvPicPr>
            <a:picLocks noChangeAspect="1" noChangeArrowheads="1"/>
          </p:cNvPicPr>
          <p:nvPr/>
        </p:nvPicPr>
        <p:blipFill rotWithShape="1">
          <a:blip r:embed="rId4">
            <a:extLst>
              <a:ext uri="{28A0092B-C50C-407E-A947-70E740481C1C}">
                <a14:useLocalDpi xmlns:a14="http://schemas.microsoft.com/office/drawing/2010/main" val="0"/>
              </a:ext>
            </a:extLst>
          </a:blip>
          <a:srcRect l="15095" r="10656"/>
          <a:stretch/>
        </p:blipFill>
        <p:spPr bwMode="auto">
          <a:xfrm>
            <a:off x="199417" y="1156891"/>
            <a:ext cx="6059340" cy="5419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818287"/>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663</TotalTime>
  <Words>3336</Words>
  <Application>Microsoft Office PowerPoint</Application>
  <PresentationFormat>Widescreen</PresentationFormat>
  <Paragraphs>450</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Calibri Light</vt:lpstr>
      <vt:lpstr>Courier New</vt:lpstr>
      <vt:lpstr>Tahoma</vt:lpstr>
      <vt:lpstr>Wingdings</vt:lpstr>
      <vt:lpstr>Office Theme</vt:lpstr>
      <vt:lpstr>BÀI GIẢNG AN TOÀN ĐIỆN  CHƯƠNG 7: BẢO VỆ CHỐNG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7.1 HIỆN TƯỢNG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7.2 HẬU QUẢ CỦA PHÒNG ĐIỆN SÉT</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7.3 BẢO VỆ CHỐNG SÉT ĐÁNH TRỰC TIẾP</vt:lpstr>
      <vt:lpstr>BÀI GIẢNG AN TOÀN ĐIỆN  7.4 BẢO VỆ CHỐNG SÉT CẢM ỨNG – SÉT LAN TRUYỀN</vt:lpstr>
      <vt:lpstr>BÀI GIẢNG AN TOÀN ĐIỆN  7.4 BẢO VỆ CHỐNG SÉT CẢM ỨNG – SÉT LAN TRUYỀN</vt:lpstr>
      <vt:lpstr>BÀI GIẢNG AN TOÀN ĐIỆN  7.4 BẢO VỆ CHỐNG SÉT CẢM ỨNG – SÉT LAN TRUYỀN</vt:lpstr>
      <vt:lpstr>BÀI GIẢNG AN TOÀN ĐIỆN  7.5 TCVN VỀ THỰC HIỆN HỆ THỐNG ĐIỆN TRỞ NỐI ĐẤT</vt:lpstr>
      <vt:lpstr>BÀI GIẢNG AN TOÀN ĐIỆN  7.5 TCVN VỀ THỰC HIỆN HỆ THỐNG ĐIỆN TRỞ NỐI ĐẤT</vt:lpstr>
      <vt:lpstr>BÀI GIẢNG AN TOÀN ĐIỆN  QUY TRÌNH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7.5 TCVN VỀ THỰC HIỆN HỆ THỐNG ĐIỆN TRỞ NỐI ĐẤT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ĐIỆN  7.6 TCVN VỀ THỰC HIỆN BẢO VỆ CHỐNG SÉT</vt:lpstr>
      <vt:lpstr>BÀI GIẢNG AN TOÀN LAO ĐỘNG  CHƯƠNG 7 : BẢO VỆ CHỐNG SÉT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GIẢNG AN TOÀN ĐIỆN  CHƯƠNG 7: BẢO VỆ CHỐNG SÉT</dc:title>
  <dc:creator>AccountName</dc:creator>
  <cp:lastModifiedBy>AccountName</cp:lastModifiedBy>
  <cp:revision>65</cp:revision>
  <dcterms:created xsi:type="dcterms:W3CDTF">2021-02-19T07:27:12Z</dcterms:created>
  <dcterms:modified xsi:type="dcterms:W3CDTF">2021-02-20T15:38:14Z</dcterms:modified>
</cp:coreProperties>
</file>