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294" r:id="rId2"/>
    <p:sldId id="295" r:id="rId3"/>
    <p:sldId id="302" r:id="rId4"/>
    <p:sldId id="296" r:id="rId5"/>
    <p:sldId id="297" r:id="rId6"/>
    <p:sldId id="298" r:id="rId7"/>
    <p:sldId id="299" r:id="rId8"/>
    <p:sldId id="300" r:id="rId9"/>
    <p:sldId id="301" r:id="rId10"/>
    <p:sldId id="279" r:id="rId11"/>
    <p:sldId id="280" r:id="rId12"/>
    <p:sldId id="303" r:id="rId13"/>
    <p:sldId id="281" r:id="rId14"/>
    <p:sldId id="256" r:id="rId15"/>
    <p:sldId id="257" r:id="rId16"/>
    <p:sldId id="258" r:id="rId17"/>
    <p:sldId id="259" r:id="rId18"/>
    <p:sldId id="262" r:id="rId19"/>
    <p:sldId id="263" r:id="rId20"/>
    <p:sldId id="277" r:id="rId21"/>
    <p:sldId id="278" r:id="rId22"/>
    <p:sldId id="264" r:id="rId23"/>
    <p:sldId id="265" r:id="rId24"/>
    <p:sldId id="266" r:id="rId25"/>
    <p:sldId id="267" r:id="rId26"/>
    <p:sldId id="268" r:id="rId27"/>
    <p:sldId id="269" r:id="rId28"/>
    <p:sldId id="282" r:id="rId29"/>
    <p:sldId id="287" r:id="rId30"/>
    <p:sldId id="289" r:id="rId31"/>
    <p:sldId id="288" r:id="rId32"/>
    <p:sldId id="290" r:id="rId33"/>
    <p:sldId id="291" r:id="rId34"/>
    <p:sldId id="292" r:id="rId35"/>
    <p:sldId id="293"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86" autoAdjust="0"/>
    <p:restoredTop sz="94660"/>
  </p:normalViewPr>
  <p:slideViewPr>
    <p:cSldViewPr snapToGrid="0">
      <p:cViewPr varScale="1">
        <p:scale>
          <a:sx n="84" d="100"/>
          <a:sy n="84" d="100"/>
        </p:scale>
        <p:origin x="106" y="274"/>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85FC0C-77D1-41E1-8C3F-F03563D9F6B2}" type="datetimeFigureOut">
              <a:rPr lang="en-US" smtClean="0"/>
              <a:t>2/20/2021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18F4418-EE59-4FB7-86BE-8B37A70B3EA3}" type="slidenum">
              <a:rPr lang="en-US" smtClean="0"/>
              <a:t>‹#›</a:t>
            </a:fld>
            <a:endParaRPr lang="en-US"/>
          </a:p>
        </p:txBody>
      </p:sp>
    </p:spTree>
    <p:extLst>
      <p:ext uri="{BB962C8B-B14F-4D97-AF65-F5344CB8AC3E}">
        <p14:creationId xmlns:p14="http://schemas.microsoft.com/office/powerpoint/2010/main" val="1592011113"/>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021F85-6502-49A6-966F-6AFBB875841C}" type="datetimeFigureOut">
              <a:rPr lang="en-US" smtClean="0"/>
              <a:t>2/20/2021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541FDF-3E8D-40EA-AC10-03FD06CFA6A2}" type="slidenum">
              <a:rPr lang="en-US" smtClean="0"/>
              <a:t>‹#›</a:t>
            </a:fld>
            <a:endParaRPr lang="en-US"/>
          </a:p>
        </p:txBody>
      </p:sp>
    </p:spTree>
    <p:extLst>
      <p:ext uri="{BB962C8B-B14F-4D97-AF65-F5344CB8AC3E}">
        <p14:creationId xmlns:p14="http://schemas.microsoft.com/office/powerpoint/2010/main" val="3807531753"/>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DB707B8-1562-474E-8646-2E0307C00662}" type="datetime1">
              <a:rPr lang="en-US" smtClean="0"/>
              <a:t>2/20/2021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96F657-9FCD-4C55-89F0-009B8F01890B}" type="slidenum">
              <a:rPr lang="en-US" smtClean="0"/>
              <a:t>‹#›</a:t>
            </a:fld>
            <a:endParaRPr lang="en-US"/>
          </a:p>
        </p:txBody>
      </p:sp>
    </p:spTree>
    <p:extLst>
      <p:ext uri="{BB962C8B-B14F-4D97-AF65-F5344CB8AC3E}">
        <p14:creationId xmlns:p14="http://schemas.microsoft.com/office/powerpoint/2010/main" val="2972425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21182F-157A-4F21-BCBE-50CFD328F1F2}" type="datetime1">
              <a:rPr lang="en-US" smtClean="0"/>
              <a:t>2/20/2021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96F657-9FCD-4C55-89F0-009B8F01890B}" type="slidenum">
              <a:rPr lang="en-US" smtClean="0"/>
              <a:t>‹#›</a:t>
            </a:fld>
            <a:endParaRPr lang="en-US"/>
          </a:p>
        </p:txBody>
      </p:sp>
    </p:spTree>
    <p:extLst>
      <p:ext uri="{BB962C8B-B14F-4D97-AF65-F5344CB8AC3E}">
        <p14:creationId xmlns:p14="http://schemas.microsoft.com/office/powerpoint/2010/main" val="33602914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B19E87-A34C-4BF6-942B-857D9DCB7301}" type="datetime1">
              <a:rPr lang="en-US" smtClean="0"/>
              <a:t>2/20/2021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96F657-9FCD-4C55-89F0-009B8F01890B}" type="slidenum">
              <a:rPr lang="en-US" smtClean="0"/>
              <a:t>‹#›</a:t>
            </a:fld>
            <a:endParaRPr lang="en-US"/>
          </a:p>
        </p:txBody>
      </p:sp>
    </p:spTree>
    <p:extLst>
      <p:ext uri="{BB962C8B-B14F-4D97-AF65-F5344CB8AC3E}">
        <p14:creationId xmlns:p14="http://schemas.microsoft.com/office/powerpoint/2010/main" val="351435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A0D1D6-E69A-4B7E-B188-693B0EDDB54B}" type="datetime1">
              <a:rPr lang="en-US" smtClean="0"/>
              <a:t>2/20/2021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96F657-9FCD-4C55-89F0-009B8F01890B}" type="slidenum">
              <a:rPr lang="en-US" smtClean="0"/>
              <a:t>‹#›</a:t>
            </a:fld>
            <a:endParaRPr lang="en-US"/>
          </a:p>
        </p:txBody>
      </p:sp>
    </p:spTree>
    <p:extLst>
      <p:ext uri="{BB962C8B-B14F-4D97-AF65-F5344CB8AC3E}">
        <p14:creationId xmlns:p14="http://schemas.microsoft.com/office/powerpoint/2010/main" val="17211112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81ECD7D-B294-48D8-BD11-77A69B6C4B17}" type="datetime1">
              <a:rPr lang="en-US" smtClean="0"/>
              <a:t>2/20/2021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96F657-9FCD-4C55-89F0-009B8F01890B}" type="slidenum">
              <a:rPr lang="en-US" smtClean="0"/>
              <a:t>‹#›</a:t>
            </a:fld>
            <a:endParaRPr lang="en-US"/>
          </a:p>
        </p:txBody>
      </p:sp>
    </p:spTree>
    <p:extLst>
      <p:ext uri="{BB962C8B-B14F-4D97-AF65-F5344CB8AC3E}">
        <p14:creationId xmlns:p14="http://schemas.microsoft.com/office/powerpoint/2010/main" val="19220891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C0E9483-34C2-4C17-8AA3-1EFB97568470}" type="datetime1">
              <a:rPr lang="en-US" smtClean="0"/>
              <a:t>2/20/2021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96F657-9FCD-4C55-89F0-009B8F01890B}" type="slidenum">
              <a:rPr lang="en-US" smtClean="0"/>
              <a:t>‹#›</a:t>
            </a:fld>
            <a:endParaRPr lang="en-US"/>
          </a:p>
        </p:txBody>
      </p:sp>
    </p:spTree>
    <p:extLst>
      <p:ext uri="{BB962C8B-B14F-4D97-AF65-F5344CB8AC3E}">
        <p14:creationId xmlns:p14="http://schemas.microsoft.com/office/powerpoint/2010/main" val="3083886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2C28D10-38FF-4CC9-8F4F-0A7FBCCEE22A}" type="datetime1">
              <a:rPr lang="en-US" smtClean="0"/>
              <a:t>2/20/2021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296F657-9FCD-4C55-89F0-009B8F01890B}" type="slidenum">
              <a:rPr lang="en-US" smtClean="0"/>
              <a:t>‹#›</a:t>
            </a:fld>
            <a:endParaRPr lang="en-US"/>
          </a:p>
        </p:txBody>
      </p:sp>
    </p:spTree>
    <p:extLst>
      <p:ext uri="{BB962C8B-B14F-4D97-AF65-F5344CB8AC3E}">
        <p14:creationId xmlns:p14="http://schemas.microsoft.com/office/powerpoint/2010/main" val="1966783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50E1AA9-2EB2-406C-9813-2CC59B428D61}" type="datetime1">
              <a:rPr lang="en-US" smtClean="0"/>
              <a:t>2/20/2021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296F657-9FCD-4C55-89F0-009B8F01890B}" type="slidenum">
              <a:rPr lang="en-US" smtClean="0"/>
              <a:t>‹#›</a:t>
            </a:fld>
            <a:endParaRPr lang="en-US"/>
          </a:p>
        </p:txBody>
      </p:sp>
    </p:spTree>
    <p:extLst>
      <p:ext uri="{BB962C8B-B14F-4D97-AF65-F5344CB8AC3E}">
        <p14:creationId xmlns:p14="http://schemas.microsoft.com/office/powerpoint/2010/main" val="29547591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FEC76F-BD7B-49EE-8047-E2309C2C3515}" type="datetime1">
              <a:rPr lang="en-US" smtClean="0"/>
              <a:t>2/20/2021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296F657-9FCD-4C55-89F0-009B8F01890B}" type="slidenum">
              <a:rPr lang="en-US" smtClean="0"/>
              <a:t>‹#›</a:t>
            </a:fld>
            <a:endParaRPr lang="en-US"/>
          </a:p>
        </p:txBody>
      </p:sp>
    </p:spTree>
    <p:extLst>
      <p:ext uri="{BB962C8B-B14F-4D97-AF65-F5344CB8AC3E}">
        <p14:creationId xmlns:p14="http://schemas.microsoft.com/office/powerpoint/2010/main" val="110794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F096711-A785-4CF2-9CFD-BCAEEC44B632}" type="datetime1">
              <a:rPr lang="en-US" smtClean="0"/>
              <a:t>2/20/2021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96F657-9FCD-4C55-89F0-009B8F01890B}" type="slidenum">
              <a:rPr lang="en-US" smtClean="0"/>
              <a:t>‹#›</a:t>
            </a:fld>
            <a:endParaRPr lang="en-US"/>
          </a:p>
        </p:txBody>
      </p:sp>
    </p:spTree>
    <p:extLst>
      <p:ext uri="{BB962C8B-B14F-4D97-AF65-F5344CB8AC3E}">
        <p14:creationId xmlns:p14="http://schemas.microsoft.com/office/powerpoint/2010/main" val="21105767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34A188B-74B8-493F-AA81-33FA700C4AE3}" type="datetime1">
              <a:rPr lang="en-US" smtClean="0"/>
              <a:t>2/20/2021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96F657-9FCD-4C55-89F0-009B8F01890B}" type="slidenum">
              <a:rPr lang="en-US" smtClean="0"/>
              <a:t>‹#›</a:t>
            </a:fld>
            <a:endParaRPr lang="en-US"/>
          </a:p>
        </p:txBody>
      </p:sp>
    </p:spTree>
    <p:extLst>
      <p:ext uri="{BB962C8B-B14F-4D97-AF65-F5344CB8AC3E}">
        <p14:creationId xmlns:p14="http://schemas.microsoft.com/office/powerpoint/2010/main" val="3496830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1FB3F8-0D2B-4079-8898-0D2B7A7E8EF0}" type="datetime1">
              <a:rPr lang="en-US" smtClean="0"/>
              <a:t>2/20/2021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96F657-9FCD-4C55-89F0-009B8F01890B}" type="slidenum">
              <a:rPr lang="en-US" smtClean="0"/>
              <a:t>‹#›</a:t>
            </a:fld>
            <a:endParaRPr lang="en-US"/>
          </a:p>
        </p:txBody>
      </p:sp>
    </p:spTree>
    <p:extLst>
      <p:ext uri="{BB962C8B-B14F-4D97-AF65-F5344CB8AC3E}">
        <p14:creationId xmlns:p14="http://schemas.microsoft.com/office/powerpoint/2010/main" val="38243951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798" y="819952"/>
            <a:ext cx="3710180" cy="923330"/>
          </a:xfrm>
          <a:prstGeom prst="rect">
            <a:avLst/>
          </a:prstGeom>
        </p:spPr>
        <p:txBody>
          <a:bodyPr wrap="square">
            <a:spAutoFit/>
          </a:bodyPr>
          <a:lstStyle/>
          <a:p>
            <a:pPr>
              <a:lnSpc>
                <a:spcPct val="150000"/>
              </a:lnSpc>
            </a:pPr>
            <a:r>
              <a:rPr lang="en-US" sz="3600" smtClean="0">
                <a:latin typeface="+mj-lt"/>
              </a:rPr>
              <a:t> </a:t>
            </a:r>
            <a:r>
              <a:rPr lang="vi-VN" sz="3600" smtClean="0">
                <a:latin typeface="+mj-lt"/>
              </a:rPr>
              <a:t>Mục tiêu:</a:t>
            </a:r>
            <a:endParaRPr lang="vi-VN" sz="3600" dirty="0">
              <a:latin typeface="+mj-lt"/>
            </a:endParaRPr>
          </a:p>
        </p:txBody>
      </p:sp>
      <p:sp>
        <p:nvSpPr>
          <p:cNvPr id="4" name="Rectangle 3"/>
          <p:cNvSpPr/>
          <p:nvPr/>
        </p:nvSpPr>
        <p:spPr>
          <a:xfrm>
            <a:off x="87465" y="1544051"/>
            <a:ext cx="3273574" cy="823752"/>
          </a:xfrm>
          <a:prstGeom prst="rect">
            <a:avLst/>
          </a:prstGeom>
        </p:spPr>
        <p:txBody>
          <a:bodyPr wrap="square">
            <a:spAutoFit/>
          </a:bodyPr>
          <a:lstStyle/>
          <a:p>
            <a:pPr>
              <a:lnSpc>
                <a:spcPct val="150000"/>
              </a:lnSpc>
            </a:pPr>
            <a:r>
              <a:rPr lang="en-US" sz="3600" b="1" i="1" smtClean="0">
                <a:solidFill>
                  <a:srgbClr val="0000FF"/>
                </a:solidFill>
                <a:latin typeface="Times New Roman" panose="02020603050405020304" pitchFamily="18" charset="0"/>
                <a:cs typeface="Times New Roman" panose="02020603050405020304" pitchFamily="18" charset="0"/>
              </a:rPr>
              <a:t> V</a:t>
            </a:r>
            <a:r>
              <a:rPr lang="vi-VN" sz="3600" b="1" i="1" smtClean="0">
                <a:solidFill>
                  <a:srgbClr val="0000FF"/>
                </a:solidFill>
                <a:latin typeface="Times New Roman" panose="02020603050405020304" pitchFamily="18" charset="0"/>
                <a:cs typeface="Times New Roman" panose="02020603050405020304" pitchFamily="18" charset="0"/>
              </a:rPr>
              <a:t>ề </a:t>
            </a:r>
            <a:r>
              <a:rPr lang="en-US" sz="3600" b="1" i="1" smtClean="0">
                <a:solidFill>
                  <a:srgbClr val="0000FF"/>
                </a:solidFill>
                <a:latin typeface="Times New Roman" panose="02020603050405020304" pitchFamily="18" charset="0"/>
                <a:cs typeface="Times New Roman" panose="02020603050405020304" pitchFamily="18" charset="0"/>
              </a:rPr>
              <a:t> </a:t>
            </a:r>
            <a:r>
              <a:rPr lang="vi-VN" sz="3600" b="1" i="1" smtClean="0">
                <a:solidFill>
                  <a:srgbClr val="0000FF"/>
                </a:solidFill>
                <a:latin typeface="Times New Roman" panose="02020603050405020304" pitchFamily="18" charset="0"/>
                <a:cs typeface="Times New Roman" panose="02020603050405020304" pitchFamily="18" charset="0"/>
              </a:rPr>
              <a:t>kiến thức.</a:t>
            </a:r>
            <a:endParaRPr lang="vi-VN" sz="3600" b="1" i="1" dirty="0">
              <a:solidFill>
                <a:srgbClr val="0000FF"/>
              </a:solidFill>
              <a:latin typeface="Times New Roman" panose="02020603050405020304" pitchFamily="18" charset="0"/>
              <a:cs typeface="Times New Roman" panose="02020603050405020304" pitchFamily="18" charset="0"/>
            </a:endParaRPr>
          </a:p>
        </p:txBody>
      </p:sp>
      <p:sp>
        <p:nvSpPr>
          <p:cNvPr id="5" name="Rectangle 4"/>
          <p:cNvSpPr/>
          <p:nvPr/>
        </p:nvSpPr>
        <p:spPr>
          <a:xfrm>
            <a:off x="249069" y="4784586"/>
            <a:ext cx="11847443" cy="1754326"/>
          </a:xfrm>
          <a:prstGeom prst="rect">
            <a:avLst/>
          </a:prstGeom>
        </p:spPr>
        <p:txBody>
          <a:bodyPr wrap="square">
            <a:spAutoFit/>
          </a:bodyPr>
          <a:lstStyle/>
          <a:p>
            <a:pPr>
              <a:lnSpc>
                <a:spcPct val="150000"/>
              </a:lnSpc>
            </a:pPr>
            <a:r>
              <a:rPr lang="en-US" sz="3600" dirty="0" smtClean="0">
                <a:latin typeface="+mj-lt"/>
              </a:rPr>
              <a:t> </a:t>
            </a:r>
            <a:r>
              <a:rPr lang="en-US" sz="3600" smtClean="0">
                <a:latin typeface="+mj-lt"/>
              </a:rPr>
              <a:t>- </a:t>
            </a:r>
            <a:r>
              <a:rPr lang="vi-VN" sz="3600" smtClean="0">
                <a:latin typeface="+mj-lt"/>
              </a:rPr>
              <a:t>Trình bày được quy trình các phương pháp cấp cứu người bị tai nạn điện giật.</a:t>
            </a:r>
            <a:endParaRPr lang="en-US" sz="3600" dirty="0">
              <a:latin typeface="+mj-lt"/>
            </a:endParaRPr>
          </a:p>
        </p:txBody>
      </p:sp>
      <p:sp>
        <p:nvSpPr>
          <p:cNvPr id="8" name="Slide Number Placeholder 7"/>
          <p:cNvSpPr>
            <a:spLocks noGrp="1"/>
          </p:cNvSpPr>
          <p:nvPr>
            <p:ph type="sldNum" sz="quarter" idx="12"/>
          </p:nvPr>
        </p:nvSpPr>
        <p:spPr/>
        <p:txBody>
          <a:bodyPr/>
          <a:lstStyle/>
          <a:p>
            <a:fld id="{1296F657-9FCD-4C55-89F0-009B8F01890B}" type="slidenum">
              <a:rPr lang="en-US" smtClean="0"/>
              <a:t>1</a:t>
            </a:fld>
            <a:endParaRPr lang="en-US"/>
          </a:p>
        </p:txBody>
      </p:sp>
      <p:sp>
        <p:nvSpPr>
          <p:cNvPr id="7" name="Rectangle 6"/>
          <p:cNvSpPr/>
          <p:nvPr/>
        </p:nvSpPr>
        <p:spPr>
          <a:xfrm>
            <a:off x="1175561" y="19050"/>
            <a:ext cx="8639096" cy="823752"/>
          </a:xfrm>
          <a:prstGeom prst="rect">
            <a:avLst/>
          </a:prstGeom>
        </p:spPr>
        <p:txBody>
          <a:bodyPr wrap="none">
            <a:spAutoFit/>
          </a:bodyPr>
          <a:lstStyle/>
          <a:p>
            <a:pPr marR="0" lvl="1" algn="ctr">
              <a:lnSpc>
                <a:spcPct val="150000"/>
              </a:lnSpc>
              <a:spcBef>
                <a:spcPts val="300"/>
              </a:spcBef>
              <a:spcAft>
                <a:spcPts val="300"/>
              </a:spcAft>
            </a:pPr>
            <a:r>
              <a:rPr lang="en-US" sz="3600" b="1" dirty="0" smtClean="0">
                <a:solidFill>
                  <a:srgbClr val="C00000"/>
                </a:solidFill>
                <a:latin typeface="Times New Roman" panose="02020603050405020304" pitchFamily="18" charset="0"/>
                <a:ea typeface="Times New Roman" panose="02020603050405020304" pitchFamily="18" charset="0"/>
              </a:rPr>
              <a:t>4.2. CẤP </a:t>
            </a:r>
            <a:r>
              <a:rPr lang="en-US" sz="3600" b="1" dirty="0">
                <a:solidFill>
                  <a:srgbClr val="C00000"/>
                </a:solidFill>
                <a:latin typeface="Times New Roman" panose="02020603050405020304" pitchFamily="18" charset="0"/>
                <a:ea typeface="Times New Roman" panose="02020603050405020304" pitchFamily="18" charset="0"/>
              </a:rPr>
              <a:t>CỨU  NGƯỜI BỊ  ĐIỆN </a:t>
            </a:r>
            <a:r>
              <a:rPr lang="vi-VN" sz="3600" b="1" dirty="0">
                <a:solidFill>
                  <a:srgbClr val="C00000"/>
                </a:solidFill>
                <a:latin typeface="Times New Roman" panose="02020603050405020304" pitchFamily="18" charset="0"/>
                <a:ea typeface="Times New Roman" panose="02020603050405020304" pitchFamily="18" charset="0"/>
              </a:rPr>
              <a:t>GIẬT</a:t>
            </a:r>
            <a:endParaRPr lang="en-US" sz="3600" dirty="0">
              <a:effectLst/>
              <a:latin typeface="Times New Roman" panose="02020603050405020304" pitchFamily="18" charset="0"/>
              <a:ea typeface="Times New Roman" panose="02020603050405020304" pitchFamily="18" charset="0"/>
            </a:endParaRPr>
          </a:p>
        </p:txBody>
      </p:sp>
      <p:sp>
        <p:nvSpPr>
          <p:cNvPr id="10" name="Rectangle 9"/>
          <p:cNvSpPr/>
          <p:nvPr/>
        </p:nvSpPr>
        <p:spPr>
          <a:xfrm>
            <a:off x="181233" y="2544184"/>
            <a:ext cx="11709334" cy="1754326"/>
          </a:xfrm>
          <a:prstGeom prst="rect">
            <a:avLst/>
          </a:prstGeom>
        </p:spPr>
        <p:txBody>
          <a:bodyPr wrap="square">
            <a:spAutoFit/>
          </a:bodyPr>
          <a:lstStyle/>
          <a:p>
            <a:pPr>
              <a:lnSpc>
                <a:spcPct val="150000"/>
              </a:lnSpc>
            </a:pPr>
            <a:r>
              <a:rPr lang="en-US" sz="3600" dirty="0" smtClean="0">
                <a:latin typeface="Times New Roman" panose="02020603050405020304" pitchFamily="18" charset="0"/>
                <a:cs typeface="Times New Roman" panose="02020603050405020304" pitchFamily="18" charset="0"/>
              </a:rPr>
              <a:t> </a:t>
            </a:r>
            <a:r>
              <a:rPr lang="en-US" sz="3600" smtClean="0">
                <a:latin typeface="Times New Roman" panose="02020603050405020304" pitchFamily="18" charset="0"/>
                <a:cs typeface="Times New Roman" panose="02020603050405020304" pitchFamily="18" charset="0"/>
              </a:rPr>
              <a:t>- </a:t>
            </a:r>
            <a:r>
              <a:rPr lang="vi-VN" sz="3600" smtClean="0">
                <a:latin typeface="Times New Roman" panose="02020603050405020304" pitchFamily="18" charset="0"/>
                <a:cs typeface="Times New Roman" panose="02020603050405020304" pitchFamily="18" charset="0"/>
              </a:rPr>
              <a:t>Xác định được tính cấp thiết của công tác sơ cứu và các yếu tố nguy hiểm ở hiện trường tai nạn điện giật.</a:t>
            </a:r>
            <a:endParaRPr lang="vi-VN"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466867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iterate type="lt">
                                    <p:tmPct val="10000"/>
                                  </p:iterate>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dien giat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734" y="101528"/>
            <a:ext cx="4851398" cy="369154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antoanlaodongvn.vn/wp-content/uploads/2018/03/v4-728px-Treat-a-Victim-of-Electrical-Shock-Step-1-Version-2-300x22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3088" y="101527"/>
            <a:ext cx="4843029" cy="363227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http://pcphutho.npc.com.vn/Portals/0/17.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581" y="3766676"/>
            <a:ext cx="4940153" cy="309132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Kết quả hình ảnh cho nạn nhân bị điện giậ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0668" y="3969333"/>
            <a:ext cx="4629601" cy="2787063"/>
          </a:xfrm>
          <a:prstGeom prst="rect">
            <a:avLst/>
          </a:prstGeom>
          <a:noFill/>
          <a:extLst>
            <a:ext uri="{909E8E84-426E-40DD-AFC4-6F175D3DCCD1}">
              <a14:hiddenFill xmlns:a14="http://schemas.microsoft.com/office/drawing/2010/main">
                <a:solidFill>
                  <a:srgbClr val="FFFFFF"/>
                </a:solidFill>
              </a14:hiddenFill>
            </a:ext>
          </a:extLst>
        </p:spPr>
      </p:pic>
      <p:sp>
        <p:nvSpPr>
          <p:cNvPr id="8" name="Slide Number Placeholder 7"/>
          <p:cNvSpPr>
            <a:spLocks noGrp="1"/>
          </p:cNvSpPr>
          <p:nvPr>
            <p:ph type="sldNum" sz="quarter" idx="12"/>
          </p:nvPr>
        </p:nvSpPr>
        <p:spPr/>
        <p:txBody>
          <a:bodyPr/>
          <a:lstStyle/>
          <a:p>
            <a:fld id="{1296F657-9FCD-4C55-89F0-009B8F01890B}" type="slidenum">
              <a:rPr lang="en-US" smtClean="0"/>
              <a:t>10</a:t>
            </a:fld>
            <a:endParaRPr lang="en-US"/>
          </a:p>
        </p:txBody>
      </p:sp>
    </p:spTree>
    <p:extLst>
      <p:ext uri="{BB962C8B-B14F-4D97-AF65-F5344CB8AC3E}">
        <p14:creationId xmlns:p14="http://schemas.microsoft.com/office/powerpoint/2010/main" val="2764486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4"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2000"/>
                                        <p:tgtEl>
                                          <p:spTgt spid="5"/>
                                        </p:tgtEl>
                                      </p:cBhvr>
                                    </p:animEffect>
                                  </p:childTnLst>
                                </p:cTn>
                              </p:par>
                            </p:childTnLst>
                          </p:cTn>
                        </p:par>
                        <p:par>
                          <p:cTn id="14" fill="hold">
                            <p:stCondLst>
                              <p:cond delay="3000"/>
                            </p:stCondLst>
                            <p:childTnLst>
                              <p:par>
                                <p:cTn id="15" presetID="21" presetClass="entr" presetSubtype="3"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3)">
                                      <p:cBhvr>
                                        <p:cTn id="17" dur="2000"/>
                                        <p:tgtEl>
                                          <p:spTgt spid="6"/>
                                        </p:tgtEl>
                                      </p:cBhvr>
                                    </p:animEffect>
                                  </p:childTnLst>
                                </p:cTn>
                              </p:par>
                            </p:childTnLst>
                          </p:cTn>
                        </p:par>
                        <p:par>
                          <p:cTn id="18" fill="hold">
                            <p:stCondLst>
                              <p:cond delay="5000"/>
                            </p:stCondLst>
                            <p:childTnLst>
                              <p:par>
                                <p:cTn id="19" presetID="14" presetClass="entr" presetSubtype="5"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vertical)">
                                      <p:cBhvr>
                                        <p:cTn id="2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7463" y="-11072"/>
            <a:ext cx="12038275" cy="1754326"/>
          </a:xfrm>
          <a:prstGeom prst="rect">
            <a:avLst/>
          </a:prstGeom>
        </p:spPr>
        <p:txBody>
          <a:bodyPr wrap="square">
            <a:spAutoFit/>
          </a:bodyPr>
          <a:lstStyle/>
          <a:p>
            <a:pPr>
              <a:lnSpc>
                <a:spcPct val="150000"/>
              </a:lnSpc>
            </a:pPr>
            <a:r>
              <a:rPr lang="en-US" sz="3600" dirty="0" smtClean="0">
                <a:latin typeface="+mj-lt"/>
              </a:rPr>
              <a:t> - </a:t>
            </a:r>
            <a:r>
              <a:rPr lang="vi-VN" sz="3600" dirty="0" smtClean="0">
                <a:latin typeface="+mj-lt"/>
              </a:rPr>
              <a:t>Khi thấy người bị tai nạn điện giật, bất cứ ai cũng phải có</a:t>
            </a:r>
            <a:r>
              <a:rPr lang="en-US" sz="3600" dirty="0" smtClean="0">
                <a:latin typeface="+mj-lt"/>
              </a:rPr>
              <a:t> </a:t>
            </a:r>
            <a:r>
              <a:rPr lang="vi-VN" sz="3600" dirty="0" smtClean="0">
                <a:latin typeface="+mj-lt"/>
              </a:rPr>
              <a:t>trách nhiệm tìm mọi biện pháp để cứu người bị nạn.</a:t>
            </a:r>
            <a:endParaRPr lang="vi-VN" sz="3600" dirty="0">
              <a:latin typeface="+mj-lt"/>
            </a:endParaRPr>
          </a:p>
        </p:txBody>
      </p:sp>
      <p:sp>
        <p:nvSpPr>
          <p:cNvPr id="4" name="Rectangle 3"/>
          <p:cNvSpPr/>
          <p:nvPr/>
        </p:nvSpPr>
        <p:spPr>
          <a:xfrm>
            <a:off x="87464" y="1544051"/>
            <a:ext cx="12038275" cy="1754326"/>
          </a:xfrm>
          <a:prstGeom prst="rect">
            <a:avLst/>
          </a:prstGeom>
        </p:spPr>
        <p:txBody>
          <a:bodyPr wrap="square">
            <a:spAutoFit/>
          </a:bodyPr>
          <a:lstStyle/>
          <a:p>
            <a:pPr>
              <a:lnSpc>
                <a:spcPct val="150000"/>
              </a:lnSpc>
            </a:pPr>
            <a:r>
              <a:rPr lang="en-US" sz="3600" dirty="0" smtClean="0">
                <a:latin typeface="Times New Roman" panose="02020603050405020304" pitchFamily="18" charset="0"/>
                <a:cs typeface="Times New Roman" panose="02020603050405020304" pitchFamily="18" charset="0"/>
              </a:rPr>
              <a:t> - </a:t>
            </a:r>
            <a:r>
              <a:rPr lang="en-US" sz="3600" dirty="0" err="1" smtClean="0">
                <a:latin typeface="Times New Roman" panose="02020603050405020304" pitchFamily="18" charset="0"/>
                <a:cs typeface="Times New Roman" panose="02020603050405020304" pitchFamily="18" charset="0"/>
              </a:rPr>
              <a:t>Việc</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xử</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lý</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cấp</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cứu</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càng</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tiến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hành</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nhanh</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thì</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tỷ</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lệ</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nạn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nhân</a:t>
            </a:r>
            <a:r>
              <a:rPr lang="en-US" sz="3600" dirty="0" smtClean="0">
                <a:latin typeface="Times New Roman" panose="02020603050405020304" pitchFamily="18" charset="0"/>
                <a:cs typeface="Times New Roman" panose="02020603050405020304" pitchFamily="18" charset="0"/>
              </a:rPr>
              <a:t> </a:t>
            </a:r>
            <a:r>
              <a:rPr lang="vi-VN" sz="3600" dirty="0" smtClean="0">
                <a:latin typeface="Times New Roman" panose="02020603050405020304" pitchFamily="18" charset="0"/>
                <a:cs typeface="Times New Roman" panose="02020603050405020304" pitchFamily="18" charset="0"/>
              </a:rPr>
              <a:t>được cứu sống càng cao.</a:t>
            </a:r>
            <a:endParaRPr lang="vi-VN" sz="3600" dirty="0">
              <a:latin typeface="Times New Roman" panose="02020603050405020304" pitchFamily="18" charset="0"/>
              <a:cs typeface="Times New Roman" panose="02020603050405020304" pitchFamily="18" charset="0"/>
            </a:endParaRPr>
          </a:p>
        </p:txBody>
      </p:sp>
      <p:sp>
        <p:nvSpPr>
          <p:cNvPr id="5" name="Rectangle 4"/>
          <p:cNvSpPr/>
          <p:nvPr/>
        </p:nvSpPr>
        <p:spPr>
          <a:xfrm>
            <a:off x="87464" y="3107546"/>
            <a:ext cx="11847443" cy="1477328"/>
          </a:xfrm>
          <a:prstGeom prst="rect">
            <a:avLst/>
          </a:prstGeom>
        </p:spPr>
        <p:txBody>
          <a:bodyPr wrap="square">
            <a:spAutoFit/>
          </a:bodyPr>
          <a:lstStyle/>
          <a:p>
            <a:pPr>
              <a:lnSpc>
                <a:spcPct val="150000"/>
              </a:lnSpc>
            </a:pPr>
            <a:r>
              <a:rPr lang="en-US" sz="3600" dirty="0" smtClean="0">
                <a:latin typeface="+mj-lt"/>
              </a:rPr>
              <a:t> - </a:t>
            </a:r>
            <a:r>
              <a:rPr lang="vi-VN" sz="3600" dirty="0" smtClean="0">
                <a:latin typeface="+mj-lt"/>
              </a:rPr>
              <a:t>Theo thống kê, trong 1 phút nếu nạn nhân được tách ra khỏi</a:t>
            </a:r>
          </a:p>
          <a:p>
            <a:r>
              <a:rPr lang="vi-VN" sz="3600" dirty="0" smtClean="0">
                <a:latin typeface="+mj-lt"/>
              </a:rPr>
              <a:t>nguồn điện và được cấp cứu kịp thời </a:t>
            </a:r>
            <a:endParaRPr lang="en-US" sz="3600" dirty="0">
              <a:latin typeface="+mj-lt"/>
            </a:endParaRPr>
          </a:p>
        </p:txBody>
      </p:sp>
      <p:graphicFrame>
        <p:nvGraphicFramePr>
          <p:cNvPr id="6" name="Table 5"/>
          <p:cNvGraphicFramePr>
            <a:graphicFrameLocks noGrp="1"/>
          </p:cNvGraphicFramePr>
          <p:nvPr>
            <p:extLst/>
          </p:nvPr>
        </p:nvGraphicFramePr>
        <p:xfrm>
          <a:off x="222636" y="4584874"/>
          <a:ext cx="11799736" cy="2094222"/>
        </p:xfrm>
        <a:graphic>
          <a:graphicData uri="http://schemas.openxmlformats.org/drawingml/2006/table">
            <a:tbl>
              <a:tblPr firstRow="1" bandRow="1">
                <a:tableStyleId>{5C22544A-7EE6-4342-B048-85BDC9FD1C3A}</a:tableStyleId>
              </a:tblPr>
              <a:tblGrid>
                <a:gridCol w="6488265">
                  <a:extLst>
                    <a:ext uri="{9D8B030D-6E8A-4147-A177-3AD203B41FA5}">
                      <a16:colId xmlns:a16="http://schemas.microsoft.com/office/drawing/2014/main" val="3825724"/>
                    </a:ext>
                  </a:extLst>
                </a:gridCol>
                <a:gridCol w="1781092">
                  <a:extLst>
                    <a:ext uri="{9D8B030D-6E8A-4147-A177-3AD203B41FA5}">
                      <a16:colId xmlns:a16="http://schemas.microsoft.com/office/drawing/2014/main" val="1646871816"/>
                    </a:ext>
                  </a:extLst>
                </a:gridCol>
                <a:gridCol w="1804946">
                  <a:extLst>
                    <a:ext uri="{9D8B030D-6E8A-4147-A177-3AD203B41FA5}">
                      <a16:colId xmlns:a16="http://schemas.microsoft.com/office/drawing/2014/main" val="3970772560"/>
                    </a:ext>
                  </a:extLst>
                </a:gridCol>
                <a:gridCol w="1725433">
                  <a:extLst>
                    <a:ext uri="{9D8B030D-6E8A-4147-A177-3AD203B41FA5}">
                      <a16:colId xmlns:a16="http://schemas.microsoft.com/office/drawing/2014/main" val="4016307789"/>
                    </a:ext>
                  </a:extLst>
                </a:gridCol>
              </a:tblGrid>
              <a:tr h="1047111">
                <a:tc>
                  <a:txBody>
                    <a:bodyPr/>
                    <a:lstStyle/>
                    <a:p>
                      <a:pPr algn="l"/>
                      <a:r>
                        <a:rPr lang="en-US" sz="3200" dirty="0" err="1" smtClean="0">
                          <a:solidFill>
                            <a:schemeClr val="tx1"/>
                          </a:solidFill>
                          <a:latin typeface="Times New Roman" panose="02020603050405020304" pitchFamily="18" charset="0"/>
                          <a:cs typeface="Times New Roman" panose="02020603050405020304" pitchFamily="18" charset="0"/>
                        </a:rPr>
                        <a:t>Thời</a:t>
                      </a:r>
                      <a:r>
                        <a:rPr lang="en-US" sz="3200" dirty="0" smtClean="0">
                          <a:solidFill>
                            <a:schemeClr val="tx1"/>
                          </a:solidFill>
                          <a:latin typeface="Times New Roman" panose="02020603050405020304" pitchFamily="18" charset="0"/>
                          <a:cs typeface="Times New Roman" panose="02020603050405020304" pitchFamily="18" charset="0"/>
                        </a:rPr>
                        <a:t> </a:t>
                      </a:r>
                      <a:r>
                        <a:rPr lang="en-US" sz="3200" dirty="0" err="1" smtClean="0">
                          <a:solidFill>
                            <a:schemeClr val="tx1"/>
                          </a:solidFill>
                          <a:latin typeface="Times New Roman" panose="02020603050405020304" pitchFamily="18" charset="0"/>
                          <a:cs typeface="Times New Roman" panose="02020603050405020304" pitchFamily="18" charset="0"/>
                        </a:rPr>
                        <a:t>gian</a:t>
                      </a:r>
                      <a:r>
                        <a:rPr lang="en-US" sz="3200" dirty="0" smtClean="0">
                          <a:solidFill>
                            <a:schemeClr val="tx1"/>
                          </a:solidFill>
                          <a:latin typeface="Times New Roman" panose="02020603050405020304" pitchFamily="18" charset="0"/>
                          <a:cs typeface="Times New Roman" panose="02020603050405020304" pitchFamily="18" charset="0"/>
                        </a:rPr>
                        <a:t> </a:t>
                      </a:r>
                      <a:r>
                        <a:rPr lang="en-US" sz="3200" dirty="0" err="1" smtClean="0">
                          <a:solidFill>
                            <a:schemeClr val="tx1"/>
                          </a:solidFill>
                          <a:latin typeface="Times New Roman" panose="02020603050405020304" pitchFamily="18" charset="0"/>
                          <a:cs typeface="Times New Roman" panose="02020603050405020304" pitchFamily="18" charset="0"/>
                        </a:rPr>
                        <a:t>từ</a:t>
                      </a:r>
                      <a:r>
                        <a:rPr lang="en-US" sz="3200" baseline="0" dirty="0" smtClean="0">
                          <a:solidFill>
                            <a:schemeClr val="tx1"/>
                          </a:solidFill>
                          <a:latin typeface="Times New Roman" panose="02020603050405020304" pitchFamily="18" charset="0"/>
                          <a:cs typeface="Times New Roman" panose="02020603050405020304" pitchFamily="18" charset="0"/>
                        </a:rPr>
                        <a:t> </a:t>
                      </a:r>
                      <a:r>
                        <a:rPr lang="en-US" sz="3200" baseline="0" dirty="0" err="1" smtClean="0">
                          <a:solidFill>
                            <a:schemeClr val="tx1"/>
                          </a:solidFill>
                          <a:latin typeface="Times New Roman" panose="02020603050405020304" pitchFamily="18" charset="0"/>
                          <a:cs typeface="Times New Roman" panose="02020603050405020304" pitchFamily="18" charset="0"/>
                        </a:rPr>
                        <a:t>lúc</a:t>
                      </a:r>
                      <a:r>
                        <a:rPr lang="en-US" sz="3200" baseline="0" dirty="0" smtClean="0">
                          <a:solidFill>
                            <a:schemeClr val="tx1"/>
                          </a:solidFill>
                          <a:latin typeface="Times New Roman" panose="02020603050405020304" pitchFamily="18" charset="0"/>
                          <a:cs typeface="Times New Roman" panose="02020603050405020304" pitchFamily="18" charset="0"/>
                        </a:rPr>
                        <a:t> </a:t>
                      </a:r>
                      <a:r>
                        <a:rPr lang="en-US" sz="3200" baseline="0" dirty="0" err="1" smtClean="0">
                          <a:solidFill>
                            <a:schemeClr val="tx1"/>
                          </a:solidFill>
                          <a:latin typeface="Times New Roman" panose="02020603050405020304" pitchFamily="18" charset="0"/>
                          <a:cs typeface="Times New Roman" panose="02020603050405020304" pitchFamily="18" charset="0"/>
                        </a:rPr>
                        <a:t>bị</a:t>
                      </a:r>
                      <a:r>
                        <a:rPr lang="en-US" sz="3200" baseline="0" dirty="0" smtClean="0">
                          <a:solidFill>
                            <a:schemeClr val="tx1"/>
                          </a:solidFill>
                          <a:latin typeface="Times New Roman" panose="02020603050405020304" pitchFamily="18" charset="0"/>
                          <a:cs typeface="Times New Roman" panose="02020603050405020304" pitchFamily="18" charset="0"/>
                        </a:rPr>
                        <a:t> </a:t>
                      </a:r>
                      <a:r>
                        <a:rPr lang="en-US" sz="3200" baseline="0" dirty="0" err="1" smtClean="0">
                          <a:solidFill>
                            <a:schemeClr val="tx1"/>
                          </a:solidFill>
                          <a:latin typeface="Times New Roman" panose="02020603050405020304" pitchFamily="18" charset="0"/>
                          <a:cs typeface="Times New Roman" panose="02020603050405020304" pitchFamily="18" charset="0"/>
                        </a:rPr>
                        <a:t>điện</a:t>
                      </a:r>
                      <a:r>
                        <a:rPr lang="en-US" sz="3200" baseline="0" dirty="0" smtClean="0">
                          <a:solidFill>
                            <a:schemeClr val="tx1"/>
                          </a:solidFill>
                          <a:latin typeface="Times New Roman" panose="02020603050405020304" pitchFamily="18" charset="0"/>
                          <a:cs typeface="Times New Roman" panose="02020603050405020304" pitchFamily="18" charset="0"/>
                        </a:rPr>
                        <a:t> </a:t>
                      </a:r>
                      <a:r>
                        <a:rPr lang="en-US" sz="3200" baseline="0" dirty="0" err="1" smtClean="0">
                          <a:solidFill>
                            <a:schemeClr val="tx1"/>
                          </a:solidFill>
                          <a:latin typeface="Times New Roman" panose="02020603050405020304" pitchFamily="18" charset="0"/>
                          <a:cs typeface="Times New Roman" panose="02020603050405020304" pitchFamily="18" charset="0"/>
                        </a:rPr>
                        <a:t>giật</a:t>
                      </a:r>
                      <a:r>
                        <a:rPr lang="en-US" sz="3200" baseline="0" dirty="0" smtClean="0">
                          <a:solidFill>
                            <a:schemeClr val="tx1"/>
                          </a:solidFill>
                          <a:latin typeface="Times New Roman" panose="02020603050405020304" pitchFamily="18" charset="0"/>
                          <a:cs typeface="Times New Roman" panose="02020603050405020304" pitchFamily="18" charset="0"/>
                        </a:rPr>
                        <a:t> (</a:t>
                      </a:r>
                      <a:r>
                        <a:rPr lang="en-US" sz="3200" baseline="0" dirty="0" err="1" smtClean="0">
                          <a:solidFill>
                            <a:schemeClr val="tx1"/>
                          </a:solidFill>
                          <a:latin typeface="Times New Roman" panose="02020603050405020304" pitchFamily="18" charset="0"/>
                          <a:cs typeface="Times New Roman" panose="02020603050405020304" pitchFamily="18" charset="0"/>
                        </a:rPr>
                        <a:t>phút</a:t>
                      </a:r>
                      <a:r>
                        <a:rPr lang="en-US" sz="3200" baseline="0" dirty="0" smtClean="0">
                          <a:solidFill>
                            <a:schemeClr val="tx1"/>
                          </a:solidFill>
                          <a:latin typeface="Times New Roman" panose="02020603050405020304" pitchFamily="18" charset="0"/>
                          <a:cs typeface="Times New Roman" panose="02020603050405020304" pitchFamily="18" charset="0"/>
                        </a:rPr>
                        <a:t>)</a:t>
                      </a:r>
                      <a:endParaRPr lang="en-US" sz="3200" dirty="0">
                        <a:solidFill>
                          <a:schemeClr val="tx1"/>
                        </a:solidFill>
                        <a:latin typeface="Times New Roman" panose="02020603050405020304" pitchFamily="18" charset="0"/>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sz="3600" b="1" kern="1200" dirty="0" smtClean="0">
                          <a:solidFill>
                            <a:srgbClr val="FF0000"/>
                          </a:solidFill>
                          <a:latin typeface="Times New Roman" panose="02020603050405020304" pitchFamily="18" charset="0"/>
                          <a:ea typeface="+mn-ea"/>
                          <a:cs typeface="Times New Roman" panose="02020603050405020304" pitchFamily="18" charset="0"/>
                        </a:rPr>
                        <a:t>≤ 1</a:t>
                      </a:r>
                      <a:endParaRPr lang="en-US" sz="3600" b="1" kern="1200" dirty="0">
                        <a:solidFill>
                          <a:srgbClr val="FF0000"/>
                        </a:solidFill>
                        <a:latin typeface="Times New Roman" panose="02020603050405020304" pitchFamily="18" charset="0"/>
                        <a:ea typeface="+mn-ea"/>
                        <a:cs typeface="Times New Roman" panose="02020603050405020304" pitchFamily="18" charset="0"/>
                      </a:endParaRPr>
                    </a:p>
                  </a:txBody>
                  <a:tcPr anchor="ctr">
                    <a:solidFill>
                      <a:schemeClr val="bg2"/>
                    </a:solidFill>
                  </a:tcPr>
                </a:tc>
                <a:tc>
                  <a:txBody>
                    <a:bodyPr/>
                    <a:lstStyle/>
                    <a:p>
                      <a:pPr algn="ctr"/>
                      <a:r>
                        <a:rPr lang="en-US" sz="3600" dirty="0" smtClean="0">
                          <a:solidFill>
                            <a:srgbClr val="FF0000"/>
                          </a:solidFill>
                          <a:latin typeface="Times New Roman" panose="02020603050405020304" pitchFamily="18" charset="0"/>
                          <a:cs typeface="Times New Roman" panose="02020603050405020304" pitchFamily="18" charset="0"/>
                        </a:rPr>
                        <a:t>&gt; 6</a:t>
                      </a:r>
                      <a:endParaRPr lang="en-US" sz="3600" dirty="0">
                        <a:solidFill>
                          <a:srgbClr val="FF0000"/>
                        </a:solidFill>
                        <a:latin typeface="Times New Roman" panose="02020603050405020304" pitchFamily="18" charset="0"/>
                        <a:cs typeface="Times New Roman" panose="02020603050405020304" pitchFamily="18" charset="0"/>
                      </a:endParaRPr>
                    </a:p>
                  </a:txBody>
                  <a:tcPr anchor="ctr">
                    <a:solidFill>
                      <a:schemeClr val="bg2"/>
                    </a:solidFill>
                  </a:tcPr>
                </a:tc>
                <a:tc>
                  <a:txBody>
                    <a:bodyPr/>
                    <a:lstStyle/>
                    <a:p>
                      <a:pPr algn="ctr"/>
                      <a:r>
                        <a:rPr lang="en-US" sz="3600" dirty="0" smtClean="0">
                          <a:solidFill>
                            <a:srgbClr val="FF0000"/>
                          </a:solidFill>
                          <a:latin typeface="Times New Roman" panose="02020603050405020304" pitchFamily="18" charset="0"/>
                          <a:cs typeface="Times New Roman" panose="02020603050405020304" pitchFamily="18" charset="0"/>
                        </a:rPr>
                        <a:t>&gt; 10</a:t>
                      </a:r>
                      <a:endParaRPr lang="en-US" sz="3600" dirty="0">
                        <a:solidFill>
                          <a:srgbClr val="FF0000"/>
                        </a:solidFill>
                        <a:latin typeface="Times New Roman" panose="02020603050405020304" pitchFamily="18" charset="0"/>
                        <a:cs typeface="Times New Roman" panose="02020603050405020304" pitchFamily="18" charset="0"/>
                      </a:endParaRPr>
                    </a:p>
                  </a:txBody>
                  <a:tcPr anchor="ctr">
                    <a:solidFill>
                      <a:schemeClr val="bg2"/>
                    </a:solidFill>
                  </a:tcPr>
                </a:tc>
                <a:extLst>
                  <a:ext uri="{0D108BD9-81ED-4DB2-BD59-A6C34878D82A}">
                    <a16:rowId xmlns:a16="http://schemas.microsoft.com/office/drawing/2014/main" val="1346310475"/>
                  </a:ext>
                </a:extLst>
              </a:tr>
              <a:tr h="1047111">
                <a:tc>
                  <a:txBody>
                    <a:bodyPr/>
                    <a:lstStyle/>
                    <a:p>
                      <a:pPr algn="l"/>
                      <a:r>
                        <a:rPr lang="en-US" sz="3200" b="1" kern="1200" baseline="0" dirty="0" err="1" smtClean="0">
                          <a:solidFill>
                            <a:schemeClr val="tx1"/>
                          </a:solidFill>
                          <a:latin typeface="Times New Roman" panose="02020603050405020304" pitchFamily="18" charset="0"/>
                          <a:ea typeface="+mn-ea"/>
                          <a:cs typeface="Times New Roman" panose="02020603050405020304" pitchFamily="18" charset="0"/>
                        </a:rPr>
                        <a:t>Khả</a:t>
                      </a:r>
                      <a:r>
                        <a:rPr lang="en-US" sz="3200" b="1" kern="1200" baseline="0" dirty="0" smtClean="0">
                          <a:solidFill>
                            <a:schemeClr val="tx1"/>
                          </a:solidFill>
                          <a:latin typeface="Times New Roman" panose="02020603050405020304" pitchFamily="18" charset="0"/>
                          <a:ea typeface="+mn-ea"/>
                          <a:cs typeface="Times New Roman" panose="02020603050405020304" pitchFamily="18" charset="0"/>
                        </a:rPr>
                        <a:t> </a:t>
                      </a:r>
                      <a:r>
                        <a:rPr lang="en-US" sz="3200" b="1" kern="1200" baseline="0" dirty="0" err="1" smtClean="0">
                          <a:solidFill>
                            <a:schemeClr val="tx1"/>
                          </a:solidFill>
                          <a:latin typeface="Times New Roman" panose="02020603050405020304" pitchFamily="18" charset="0"/>
                          <a:ea typeface="+mn-ea"/>
                          <a:cs typeface="Times New Roman" panose="02020603050405020304" pitchFamily="18" charset="0"/>
                        </a:rPr>
                        <a:t>năng</a:t>
                      </a:r>
                      <a:r>
                        <a:rPr lang="en-US" sz="3200" b="1" kern="1200" baseline="0" dirty="0" smtClean="0">
                          <a:solidFill>
                            <a:schemeClr val="tx1"/>
                          </a:solidFill>
                          <a:latin typeface="Times New Roman" panose="02020603050405020304" pitchFamily="18" charset="0"/>
                          <a:ea typeface="+mn-ea"/>
                          <a:cs typeface="Times New Roman" panose="02020603050405020304" pitchFamily="18" charset="0"/>
                        </a:rPr>
                        <a:t> </a:t>
                      </a:r>
                      <a:r>
                        <a:rPr lang="en-US" sz="3200" b="1" kern="1200" baseline="0" dirty="0" err="1" smtClean="0">
                          <a:solidFill>
                            <a:schemeClr val="tx1"/>
                          </a:solidFill>
                          <a:latin typeface="Times New Roman" panose="02020603050405020304" pitchFamily="18" charset="0"/>
                          <a:ea typeface="+mn-ea"/>
                          <a:cs typeface="Times New Roman" panose="02020603050405020304" pitchFamily="18" charset="0"/>
                        </a:rPr>
                        <a:t>cứu</a:t>
                      </a:r>
                      <a:r>
                        <a:rPr lang="en-US" sz="3200" b="1" kern="1200" baseline="0" dirty="0" smtClean="0">
                          <a:solidFill>
                            <a:schemeClr val="tx1"/>
                          </a:solidFill>
                          <a:latin typeface="Times New Roman" panose="02020603050405020304" pitchFamily="18" charset="0"/>
                          <a:ea typeface="+mn-ea"/>
                          <a:cs typeface="Times New Roman" panose="02020603050405020304" pitchFamily="18" charset="0"/>
                        </a:rPr>
                        <a:t> </a:t>
                      </a:r>
                      <a:r>
                        <a:rPr lang="en-US" sz="3200" b="1" kern="1200" baseline="0" dirty="0" err="1" smtClean="0">
                          <a:solidFill>
                            <a:schemeClr val="tx1"/>
                          </a:solidFill>
                          <a:latin typeface="Times New Roman" panose="02020603050405020304" pitchFamily="18" charset="0"/>
                          <a:ea typeface="+mn-ea"/>
                          <a:cs typeface="Times New Roman" panose="02020603050405020304" pitchFamily="18" charset="0"/>
                        </a:rPr>
                        <a:t>sống</a:t>
                      </a:r>
                      <a:r>
                        <a:rPr lang="en-US" sz="3200" b="1" kern="1200" baseline="0" dirty="0" smtClean="0">
                          <a:solidFill>
                            <a:schemeClr val="tx1"/>
                          </a:solidFill>
                          <a:latin typeface="Times New Roman" panose="02020603050405020304" pitchFamily="18" charset="0"/>
                          <a:ea typeface="+mn-ea"/>
                          <a:cs typeface="Times New Roman" panose="02020603050405020304" pitchFamily="18" charset="0"/>
                        </a:rPr>
                        <a:t> (%)</a:t>
                      </a:r>
                      <a:endParaRPr lang="en-US" sz="3200" b="1" kern="1200" baseline="0" dirty="0">
                        <a:solidFill>
                          <a:schemeClr val="tx1"/>
                        </a:solidFill>
                        <a:latin typeface="Times New Roman" panose="02020603050405020304" pitchFamily="18" charset="0"/>
                        <a:ea typeface="+mn-ea"/>
                        <a:cs typeface="Times New Roman" panose="02020603050405020304" pitchFamily="18" charset="0"/>
                      </a:endParaRPr>
                    </a:p>
                  </a:txBody>
                  <a:tcPr anchor="ctr">
                    <a:solidFill>
                      <a:schemeClr val="accent1">
                        <a:lumMod val="20000"/>
                        <a:lumOff val="80000"/>
                      </a:schemeClr>
                    </a:solidFill>
                  </a:tcPr>
                </a:tc>
                <a:tc>
                  <a:txBody>
                    <a:bodyPr/>
                    <a:lstStyle/>
                    <a:p>
                      <a:pPr algn="ctr"/>
                      <a:r>
                        <a:rPr lang="en-US" sz="3600" b="1" dirty="0" smtClean="0">
                          <a:solidFill>
                            <a:srgbClr val="00B050"/>
                          </a:solidFill>
                          <a:latin typeface="Times New Roman" panose="02020603050405020304" pitchFamily="18" charset="0"/>
                          <a:cs typeface="Times New Roman" panose="02020603050405020304" pitchFamily="18" charset="0"/>
                        </a:rPr>
                        <a:t>90</a:t>
                      </a:r>
                      <a:endParaRPr lang="en-US" sz="3600" b="1" dirty="0">
                        <a:solidFill>
                          <a:srgbClr val="00B050"/>
                        </a:solidFill>
                        <a:latin typeface="Times New Roman" panose="02020603050405020304" pitchFamily="18" charset="0"/>
                        <a:cs typeface="Times New Roman" panose="02020603050405020304" pitchFamily="18" charset="0"/>
                      </a:endParaRPr>
                    </a:p>
                  </a:txBody>
                  <a:tcPr anchor="ctr"/>
                </a:tc>
                <a:tc>
                  <a:txBody>
                    <a:bodyPr/>
                    <a:lstStyle/>
                    <a:p>
                      <a:pPr algn="ctr"/>
                      <a:r>
                        <a:rPr lang="en-US" sz="3600" b="1" dirty="0" smtClean="0">
                          <a:solidFill>
                            <a:srgbClr val="00B050"/>
                          </a:solidFill>
                          <a:latin typeface="Times New Roman" panose="02020603050405020304" pitchFamily="18" charset="0"/>
                          <a:cs typeface="Times New Roman" panose="02020603050405020304" pitchFamily="18" charset="0"/>
                        </a:rPr>
                        <a:t>10</a:t>
                      </a:r>
                      <a:endParaRPr lang="en-US" sz="3600" b="1" dirty="0">
                        <a:solidFill>
                          <a:srgbClr val="00B050"/>
                        </a:solidFill>
                        <a:latin typeface="Times New Roman" panose="02020603050405020304" pitchFamily="18" charset="0"/>
                        <a:cs typeface="Times New Roman" panose="02020603050405020304" pitchFamily="18" charset="0"/>
                      </a:endParaRPr>
                    </a:p>
                  </a:txBody>
                  <a:tcPr anchor="ctr"/>
                </a:tc>
                <a:tc>
                  <a:txBody>
                    <a:bodyPr/>
                    <a:lstStyle/>
                    <a:p>
                      <a:pPr algn="ctr"/>
                      <a:r>
                        <a:rPr lang="en-US" sz="3600" b="1" dirty="0" err="1" smtClean="0">
                          <a:solidFill>
                            <a:srgbClr val="00B050"/>
                          </a:solidFill>
                          <a:latin typeface="Times New Roman" panose="02020603050405020304" pitchFamily="18" charset="0"/>
                          <a:cs typeface="Times New Roman" panose="02020603050405020304" pitchFamily="18" charset="0"/>
                        </a:rPr>
                        <a:t>Rất</a:t>
                      </a:r>
                      <a:r>
                        <a:rPr lang="en-US" sz="3600" b="1" dirty="0" smtClean="0">
                          <a:solidFill>
                            <a:srgbClr val="00B050"/>
                          </a:solidFill>
                          <a:latin typeface="Times New Roman" panose="02020603050405020304" pitchFamily="18" charset="0"/>
                          <a:cs typeface="Times New Roman" panose="02020603050405020304" pitchFamily="18" charset="0"/>
                        </a:rPr>
                        <a:t> </a:t>
                      </a:r>
                      <a:r>
                        <a:rPr lang="en-US" sz="3600" b="1" dirty="0" err="1" smtClean="0">
                          <a:solidFill>
                            <a:srgbClr val="00B050"/>
                          </a:solidFill>
                          <a:latin typeface="Times New Roman" panose="02020603050405020304" pitchFamily="18" charset="0"/>
                          <a:cs typeface="Times New Roman" panose="02020603050405020304" pitchFamily="18" charset="0"/>
                        </a:rPr>
                        <a:t>ít</a:t>
                      </a:r>
                      <a:endParaRPr lang="en-US" sz="3600" b="1" dirty="0">
                        <a:solidFill>
                          <a:srgbClr val="00B050"/>
                        </a:solidFill>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4287925676"/>
                  </a:ext>
                </a:extLst>
              </a:tr>
            </a:tbl>
          </a:graphicData>
        </a:graphic>
      </p:graphicFrame>
      <p:sp>
        <p:nvSpPr>
          <p:cNvPr id="8" name="Slide Number Placeholder 7"/>
          <p:cNvSpPr>
            <a:spLocks noGrp="1"/>
          </p:cNvSpPr>
          <p:nvPr>
            <p:ph type="sldNum" sz="quarter" idx="12"/>
          </p:nvPr>
        </p:nvSpPr>
        <p:spPr/>
        <p:txBody>
          <a:bodyPr/>
          <a:lstStyle/>
          <a:p>
            <a:fld id="{1296F657-9FCD-4C55-89F0-009B8F01890B}" type="slidenum">
              <a:rPr lang="en-US" smtClean="0"/>
              <a:t>11</a:t>
            </a:fld>
            <a:endParaRPr lang="en-US"/>
          </a:p>
        </p:txBody>
      </p:sp>
    </p:spTree>
    <p:extLst>
      <p:ext uri="{BB962C8B-B14F-4D97-AF65-F5344CB8AC3E}">
        <p14:creationId xmlns:p14="http://schemas.microsoft.com/office/powerpoint/2010/main" val="14584738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2643" y="115287"/>
            <a:ext cx="11966713" cy="1569660"/>
          </a:xfrm>
          <a:prstGeom prst="rect">
            <a:avLst/>
          </a:prstGeom>
        </p:spPr>
        <p:txBody>
          <a:bodyPr wrap="square">
            <a:spAutoFit/>
          </a:bodyPr>
          <a:lstStyle/>
          <a:p>
            <a:pPr>
              <a:lnSpc>
                <a:spcPct val="150000"/>
              </a:lnSpc>
            </a:pPr>
            <a:r>
              <a:rPr lang="en-US" sz="3200" smtClean="0">
                <a:latin typeface="+mj-lt"/>
              </a:rPr>
              <a:t>   </a:t>
            </a:r>
            <a:r>
              <a:rPr lang="vi-VN" sz="3200" smtClean="0">
                <a:latin typeface="+mj-lt"/>
              </a:rPr>
              <a:t>Việc </a:t>
            </a:r>
            <a:r>
              <a:rPr lang="vi-VN" sz="3200" smtClean="0">
                <a:latin typeface="+mj-lt"/>
              </a:rPr>
              <a:t>xử </a:t>
            </a:r>
            <a:r>
              <a:rPr lang="vi-VN" sz="3200" dirty="0" smtClean="0">
                <a:latin typeface="+mj-lt"/>
              </a:rPr>
              <a:t>lý, cấp cứu người bị điện giật đúng cách cần thực</a:t>
            </a:r>
            <a:r>
              <a:rPr lang="en-US" sz="3200" dirty="0" smtClean="0">
                <a:latin typeface="+mj-lt"/>
              </a:rPr>
              <a:t> </a:t>
            </a:r>
            <a:r>
              <a:rPr lang="vi-VN" sz="3200" dirty="0" smtClean="0">
                <a:latin typeface="+mj-lt"/>
              </a:rPr>
              <a:t>hiện </a:t>
            </a:r>
            <a:r>
              <a:rPr lang="vi-VN" sz="3200" smtClean="0">
                <a:latin typeface="+mj-lt"/>
              </a:rPr>
              <a:t>theo </a:t>
            </a:r>
            <a:r>
              <a:rPr lang="en-US" sz="3200" smtClean="0">
                <a:latin typeface="+mj-lt"/>
              </a:rPr>
              <a:t>4</a:t>
            </a:r>
            <a:r>
              <a:rPr lang="vi-VN" sz="3200" smtClean="0">
                <a:latin typeface="+mj-lt"/>
              </a:rPr>
              <a:t> </a:t>
            </a:r>
            <a:r>
              <a:rPr lang="vi-VN" sz="3200" dirty="0" smtClean="0">
                <a:latin typeface="+mj-lt"/>
              </a:rPr>
              <a:t>bước cơ bản:</a:t>
            </a:r>
          </a:p>
        </p:txBody>
      </p:sp>
      <p:sp>
        <p:nvSpPr>
          <p:cNvPr id="6" name="Rectangle 5"/>
          <p:cNvSpPr/>
          <p:nvPr/>
        </p:nvSpPr>
        <p:spPr>
          <a:xfrm>
            <a:off x="-10927" y="1786853"/>
            <a:ext cx="12192001" cy="1569660"/>
          </a:xfrm>
          <a:prstGeom prst="rect">
            <a:avLst/>
          </a:prstGeom>
        </p:spPr>
        <p:txBody>
          <a:bodyPr wrap="square">
            <a:spAutoFit/>
          </a:bodyPr>
          <a:lstStyle/>
          <a:p>
            <a:pPr algn="just">
              <a:lnSpc>
                <a:spcPct val="150000"/>
              </a:lnSpc>
            </a:pPr>
            <a:r>
              <a:rPr lang="vi-VN" sz="3200" smtClean="0">
                <a:latin typeface="Times New Roman" panose="02020603050405020304" pitchFamily="18" charset="0"/>
                <a:cs typeface="Times New Roman" panose="02020603050405020304" pitchFamily="18" charset="0"/>
              </a:rPr>
              <a:t>      </a:t>
            </a:r>
            <a:r>
              <a:rPr lang="vi-VN" sz="3200" b="1" smtClean="0">
                <a:solidFill>
                  <a:srgbClr val="C00000"/>
                </a:solidFill>
                <a:latin typeface="Times New Roman" panose="02020603050405020304" pitchFamily="18" charset="0"/>
                <a:cs typeface="Times New Roman" panose="02020603050405020304" pitchFamily="18" charset="0"/>
              </a:rPr>
              <a:t>B</a:t>
            </a:r>
            <a:r>
              <a:rPr lang="vi-VN" sz="3200" b="1" baseline="-25000" smtClean="0">
                <a:solidFill>
                  <a:srgbClr val="C00000"/>
                </a:solidFill>
                <a:latin typeface="Times New Roman" panose="02020603050405020304" pitchFamily="18" charset="0"/>
                <a:cs typeface="Times New Roman" panose="02020603050405020304" pitchFamily="18" charset="0"/>
              </a:rPr>
              <a:t>1</a:t>
            </a:r>
            <a:r>
              <a:rPr lang="en-US" sz="3200" smtClean="0">
                <a:latin typeface="Times New Roman" panose="02020603050405020304" pitchFamily="18" charset="0"/>
                <a:cs typeface="Times New Roman" panose="02020603050405020304" pitchFamily="18" charset="0"/>
              </a:rPr>
              <a:t> </a:t>
            </a:r>
            <a:r>
              <a:rPr lang="vi-VN" sz="3200" smtClean="0">
                <a:latin typeface="Times New Roman" panose="02020603050405020304" pitchFamily="18" charset="0"/>
                <a:cs typeface="Times New Roman" panose="02020603050405020304" pitchFamily="18" charset="0"/>
              </a:rPr>
              <a:t>Nhanh chóng c</a:t>
            </a:r>
            <a:r>
              <a:rPr lang="en-US" sz="3200" smtClean="0">
                <a:latin typeface="Times New Roman" panose="02020603050405020304" pitchFamily="18" charset="0"/>
                <a:cs typeface="Times New Roman" panose="02020603050405020304" pitchFamily="18" charset="0"/>
              </a:rPr>
              <a:t>ách </a:t>
            </a:r>
            <a:r>
              <a:rPr lang="en-US" sz="3200">
                <a:latin typeface="Times New Roman" panose="02020603050405020304" pitchFamily="18" charset="0"/>
                <a:cs typeface="Times New Roman" panose="02020603050405020304" pitchFamily="18" charset="0"/>
              </a:rPr>
              <a:t>ly người bị </a:t>
            </a:r>
            <a:r>
              <a:rPr lang="en-US" sz="3200">
                <a:latin typeface="Times New Roman" panose="02020603050405020304" pitchFamily="18" charset="0"/>
                <a:cs typeface="Times New Roman" panose="02020603050405020304" pitchFamily="18" charset="0"/>
              </a:rPr>
              <a:t>nạn </a:t>
            </a:r>
            <a:r>
              <a:rPr lang="vi-VN" sz="3200" smtClean="0">
                <a:latin typeface="Times New Roman" panose="02020603050405020304" pitchFamily="18" charset="0"/>
                <a:cs typeface="Times New Roman" panose="02020603050405020304" pitchFamily="18" charset="0"/>
              </a:rPr>
              <a:t>ra </a:t>
            </a:r>
            <a:r>
              <a:rPr lang="en-US" sz="3200" smtClean="0">
                <a:latin typeface="Times New Roman" panose="02020603050405020304" pitchFamily="18" charset="0"/>
                <a:cs typeface="Times New Roman" panose="02020603050405020304" pitchFamily="18" charset="0"/>
              </a:rPr>
              <a:t>khỏi </a:t>
            </a:r>
            <a:r>
              <a:rPr lang="en-US" sz="3200">
                <a:latin typeface="Times New Roman" panose="02020603050405020304" pitchFamily="18" charset="0"/>
                <a:cs typeface="Times New Roman" panose="02020603050405020304" pitchFamily="18" charset="0"/>
              </a:rPr>
              <a:t>nguồn điện: Cắt cầu dao, CB hoặc dùng vật cách điện lấy dây điện ra khỏi nạn nhân… </a:t>
            </a:r>
            <a:endParaRPr lang="en-US" sz="3200" dirty="0">
              <a:latin typeface="Times New Roman" panose="02020603050405020304" pitchFamily="18" charset="0"/>
              <a:cs typeface="Times New Roman" panose="02020603050405020304" pitchFamily="18" charset="0"/>
            </a:endParaRPr>
          </a:p>
        </p:txBody>
      </p:sp>
      <p:sp>
        <p:nvSpPr>
          <p:cNvPr id="7" name="Slide Number Placeholder 6"/>
          <p:cNvSpPr>
            <a:spLocks noGrp="1"/>
          </p:cNvSpPr>
          <p:nvPr>
            <p:ph type="sldNum" sz="quarter" idx="12"/>
          </p:nvPr>
        </p:nvSpPr>
        <p:spPr/>
        <p:txBody>
          <a:bodyPr/>
          <a:lstStyle/>
          <a:p>
            <a:fld id="{1296F657-9FCD-4C55-89F0-009B8F01890B}" type="slidenum">
              <a:rPr lang="en-US" smtClean="0"/>
              <a:t>12</a:t>
            </a:fld>
            <a:endParaRPr lang="en-US"/>
          </a:p>
        </p:txBody>
      </p:sp>
      <p:sp>
        <p:nvSpPr>
          <p:cNvPr id="8" name="Rectangle 7"/>
          <p:cNvSpPr/>
          <p:nvPr/>
        </p:nvSpPr>
        <p:spPr>
          <a:xfrm>
            <a:off x="-74144" y="3349301"/>
            <a:ext cx="12192001" cy="830997"/>
          </a:xfrm>
          <a:prstGeom prst="rect">
            <a:avLst/>
          </a:prstGeom>
        </p:spPr>
        <p:txBody>
          <a:bodyPr wrap="square">
            <a:spAutoFit/>
          </a:bodyPr>
          <a:lstStyle/>
          <a:p>
            <a:pPr algn="just">
              <a:lnSpc>
                <a:spcPct val="150000"/>
              </a:lnSpc>
            </a:pPr>
            <a:r>
              <a:rPr lang="vi-VN" sz="3200" smtClean="0">
                <a:latin typeface="Times New Roman" panose="02020603050405020304" pitchFamily="18" charset="0"/>
                <a:cs typeface="Times New Roman" panose="02020603050405020304" pitchFamily="18" charset="0"/>
              </a:rPr>
              <a:t>      </a:t>
            </a:r>
            <a:r>
              <a:rPr lang="vi-VN" sz="3200" b="1" smtClean="0">
                <a:solidFill>
                  <a:srgbClr val="C00000"/>
                </a:solidFill>
                <a:latin typeface="Times New Roman" panose="02020603050405020304" pitchFamily="18" charset="0"/>
                <a:cs typeface="Times New Roman" panose="02020603050405020304" pitchFamily="18" charset="0"/>
              </a:rPr>
              <a:t>B</a:t>
            </a:r>
            <a:r>
              <a:rPr lang="vi-VN" sz="3200" b="1" baseline="-25000" smtClean="0">
                <a:solidFill>
                  <a:srgbClr val="C00000"/>
                </a:solidFill>
                <a:latin typeface="Times New Roman" panose="02020603050405020304" pitchFamily="18" charset="0"/>
                <a:cs typeface="Times New Roman" panose="02020603050405020304" pitchFamily="18" charset="0"/>
              </a:rPr>
              <a:t>2</a:t>
            </a:r>
            <a:r>
              <a:rPr lang="en-US" sz="3200" smtClean="0">
                <a:latin typeface="Times New Roman" panose="02020603050405020304" pitchFamily="18" charset="0"/>
                <a:cs typeface="Times New Roman" panose="02020603050405020304" pitchFamily="18" charset="0"/>
              </a:rPr>
              <a:t> </a:t>
            </a:r>
            <a:r>
              <a:rPr lang="vi-VN" sz="3200" smtClean="0">
                <a:latin typeface="Times New Roman" panose="02020603050405020304" pitchFamily="18" charset="0"/>
                <a:cs typeface="Times New Roman" panose="02020603050405020304" pitchFamily="18" charset="0"/>
              </a:rPr>
              <a:t>Chuyển nạn nhân đến nơi khô ráo, khoáng khí, an toàn.</a:t>
            </a:r>
            <a:endParaRPr lang="en-US" sz="3200" dirty="0">
              <a:latin typeface="Times New Roman" panose="02020603050405020304" pitchFamily="18" charset="0"/>
              <a:cs typeface="Times New Roman" panose="02020603050405020304" pitchFamily="18" charset="0"/>
            </a:endParaRPr>
          </a:p>
        </p:txBody>
      </p:sp>
      <p:sp>
        <p:nvSpPr>
          <p:cNvPr id="2" name="Rectangle 1"/>
          <p:cNvSpPr/>
          <p:nvPr/>
        </p:nvSpPr>
        <p:spPr>
          <a:xfrm>
            <a:off x="38502" y="4241104"/>
            <a:ext cx="12153499" cy="2308324"/>
          </a:xfrm>
          <a:prstGeom prst="rect">
            <a:avLst/>
          </a:prstGeom>
        </p:spPr>
        <p:txBody>
          <a:bodyPr wrap="square">
            <a:spAutoFit/>
          </a:bodyPr>
          <a:lstStyle/>
          <a:p>
            <a:pPr algn="just">
              <a:lnSpc>
                <a:spcPct val="150000"/>
              </a:lnSpc>
            </a:pPr>
            <a:r>
              <a:rPr lang="vi-VN" sz="3200" smtClean="0">
                <a:latin typeface="Times New Roman" panose="02020603050405020304" pitchFamily="18" charset="0"/>
                <a:cs typeface="Times New Roman" panose="02020603050405020304" pitchFamily="18" charset="0"/>
              </a:rPr>
              <a:t>     </a:t>
            </a:r>
            <a:r>
              <a:rPr lang="vi-VN" sz="3200" b="1" smtClean="0">
                <a:solidFill>
                  <a:srgbClr val="C00000"/>
                </a:solidFill>
                <a:latin typeface="Times New Roman" panose="02020603050405020304" pitchFamily="18" charset="0"/>
                <a:cs typeface="Times New Roman" panose="02020603050405020304" pitchFamily="18" charset="0"/>
              </a:rPr>
              <a:t>B</a:t>
            </a:r>
            <a:r>
              <a:rPr lang="vi-VN" sz="3200" b="1" baseline="-25000" smtClean="0">
                <a:solidFill>
                  <a:srgbClr val="C00000"/>
                </a:solidFill>
                <a:latin typeface="Times New Roman" panose="02020603050405020304" pitchFamily="18" charset="0"/>
                <a:cs typeface="Times New Roman" panose="02020603050405020304" pitchFamily="18" charset="0"/>
              </a:rPr>
              <a:t>3 </a:t>
            </a:r>
            <a:r>
              <a:rPr lang="vi-VN" sz="3200" b="1" smtClean="0">
                <a:solidFill>
                  <a:srgbClr val="C00000"/>
                </a:solidFill>
                <a:latin typeface="Times New Roman" panose="02020603050405020304" pitchFamily="18" charset="0"/>
                <a:cs typeface="Times New Roman" panose="02020603050405020304" pitchFamily="18" charset="0"/>
              </a:rPr>
              <a:t> </a:t>
            </a:r>
            <a:r>
              <a:rPr lang="vi-VN" sz="3200" smtClean="0">
                <a:latin typeface="Times New Roman" panose="02020603050405020304" pitchFamily="18" charset="0"/>
                <a:cs typeface="Times New Roman" panose="02020603050405020304" pitchFamily="18" charset="0"/>
              </a:rPr>
              <a:t>Kiểm tra tình trạng nạn nhân, sơ </a:t>
            </a:r>
            <a:r>
              <a:rPr lang="en-US" sz="3200" smtClean="0">
                <a:latin typeface="Times New Roman" panose="02020603050405020304" pitchFamily="18" charset="0"/>
                <a:cs typeface="Times New Roman" panose="02020603050405020304" pitchFamily="18" charset="0"/>
              </a:rPr>
              <a:t>cứu </a:t>
            </a:r>
            <a:r>
              <a:rPr lang="vi-VN" sz="3200" smtClean="0">
                <a:latin typeface="Times New Roman" panose="02020603050405020304" pitchFamily="18" charset="0"/>
                <a:cs typeface="Times New Roman" panose="02020603050405020304" pitchFamily="18" charset="0"/>
              </a:rPr>
              <a:t>nạn nhân nếu cần thiết </a:t>
            </a:r>
            <a:r>
              <a:rPr lang="en-US" sz="3200" smtClean="0">
                <a:latin typeface="Times New Roman" panose="02020603050405020304" pitchFamily="18" charset="0"/>
                <a:cs typeface="Times New Roman" panose="02020603050405020304" pitchFamily="18" charset="0"/>
              </a:rPr>
              <a:t>bằng </a:t>
            </a:r>
            <a:r>
              <a:rPr lang="en-US" sz="3200">
                <a:latin typeface="Times New Roman" panose="02020603050405020304" pitchFamily="18" charset="0"/>
                <a:cs typeface="Times New Roman" panose="02020603050405020304" pitchFamily="18" charset="0"/>
              </a:rPr>
              <a:t>các </a:t>
            </a:r>
            <a:r>
              <a:rPr lang="vi-VN" sz="3200" smtClean="0">
                <a:latin typeface="Times New Roman" panose="02020603050405020304" pitchFamily="18" charset="0"/>
                <a:cs typeface="Times New Roman" panose="02020603050405020304" pitchFamily="18" charset="0"/>
              </a:rPr>
              <a:t>phương </a:t>
            </a:r>
            <a:r>
              <a:rPr lang="en-US" sz="3200" smtClean="0">
                <a:latin typeface="Times New Roman" panose="02020603050405020304" pitchFamily="18" charset="0"/>
                <a:cs typeface="Times New Roman" panose="02020603050405020304" pitchFamily="18" charset="0"/>
              </a:rPr>
              <a:t>pháp </a:t>
            </a:r>
            <a:r>
              <a:rPr lang="en-US" sz="3200">
                <a:latin typeface="Times New Roman" panose="02020603050405020304" pitchFamily="18" charset="0"/>
                <a:cs typeface="Times New Roman" panose="02020603050405020304" pitchFamily="18" charset="0"/>
              </a:rPr>
              <a:t>hô hấp nhân tạo. (cho tới khi biết nạn nhân không còn khả năng sống)… </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2592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2643" y="82335"/>
            <a:ext cx="11966713" cy="1569660"/>
          </a:xfrm>
          <a:prstGeom prst="rect">
            <a:avLst/>
          </a:prstGeom>
        </p:spPr>
        <p:txBody>
          <a:bodyPr wrap="square">
            <a:spAutoFit/>
          </a:bodyPr>
          <a:lstStyle/>
          <a:p>
            <a:pPr>
              <a:lnSpc>
                <a:spcPct val="150000"/>
              </a:lnSpc>
            </a:pPr>
            <a:r>
              <a:rPr lang="en-US" sz="3200" smtClean="0">
                <a:latin typeface="+mj-lt"/>
              </a:rPr>
              <a:t>   </a:t>
            </a:r>
            <a:r>
              <a:rPr lang="vi-VN" sz="3200" smtClean="0">
                <a:latin typeface="+mj-lt"/>
              </a:rPr>
              <a:t>Việc </a:t>
            </a:r>
            <a:r>
              <a:rPr lang="vi-VN" sz="3200" smtClean="0">
                <a:latin typeface="+mj-lt"/>
              </a:rPr>
              <a:t>xử </a:t>
            </a:r>
            <a:r>
              <a:rPr lang="vi-VN" sz="3200" dirty="0" smtClean="0">
                <a:latin typeface="+mj-lt"/>
              </a:rPr>
              <a:t>lý, cấp cứu người bị điện giật đúng cách cần thực</a:t>
            </a:r>
            <a:r>
              <a:rPr lang="en-US" sz="3200" dirty="0" smtClean="0">
                <a:latin typeface="+mj-lt"/>
              </a:rPr>
              <a:t> </a:t>
            </a:r>
            <a:r>
              <a:rPr lang="vi-VN" sz="3200" dirty="0" smtClean="0">
                <a:latin typeface="+mj-lt"/>
              </a:rPr>
              <a:t>hiện </a:t>
            </a:r>
            <a:r>
              <a:rPr lang="vi-VN" sz="3200" smtClean="0">
                <a:latin typeface="+mj-lt"/>
              </a:rPr>
              <a:t>theo </a:t>
            </a:r>
            <a:r>
              <a:rPr lang="en-US" sz="3200" smtClean="0">
                <a:latin typeface="+mj-lt"/>
              </a:rPr>
              <a:t>4</a:t>
            </a:r>
            <a:r>
              <a:rPr lang="vi-VN" sz="3200" smtClean="0">
                <a:latin typeface="+mj-lt"/>
              </a:rPr>
              <a:t> </a:t>
            </a:r>
            <a:r>
              <a:rPr lang="vi-VN" sz="3200" dirty="0" smtClean="0">
                <a:latin typeface="+mj-lt"/>
              </a:rPr>
              <a:t>bước cơ bản:</a:t>
            </a:r>
          </a:p>
        </p:txBody>
      </p:sp>
      <p:sp>
        <p:nvSpPr>
          <p:cNvPr id="6" name="Rectangle 5"/>
          <p:cNvSpPr/>
          <p:nvPr/>
        </p:nvSpPr>
        <p:spPr>
          <a:xfrm>
            <a:off x="38501" y="1490294"/>
            <a:ext cx="12192001" cy="1569660"/>
          </a:xfrm>
          <a:prstGeom prst="rect">
            <a:avLst/>
          </a:prstGeom>
        </p:spPr>
        <p:txBody>
          <a:bodyPr wrap="square">
            <a:spAutoFit/>
          </a:bodyPr>
          <a:lstStyle/>
          <a:p>
            <a:pPr algn="just">
              <a:lnSpc>
                <a:spcPct val="150000"/>
              </a:lnSpc>
            </a:pPr>
            <a:r>
              <a:rPr lang="vi-VN" sz="3200" smtClean="0">
                <a:latin typeface="Times New Roman" panose="02020603050405020304" pitchFamily="18" charset="0"/>
                <a:cs typeface="Times New Roman" panose="02020603050405020304" pitchFamily="18" charset="0"/>
              </a:rPr>
              <a:t>      </a:t>
            </a:r>
            <a:r>
              <a:rPr lang="vi-VN" sz="3200" b="1" smtClean="0">
                <a:solidFill>
                  <a:srgbClr val="C00000"/>
                </a:solidFill>
                <a:latin typeface="Times New Roman" panose="02020603050405020304" pitchFamily="18" charset="0"/>
                <a:cs typeface="Times New Roman" panose="02020603050405020304" pitchFamily="18" charset="0"/>
              </a:rPr>
              <a:t>B</a:t>
            </a:r>
            <a:r>
              <a:rPr lang="vi-VN" sz="3200" b="1" baseline="-25000" smtClean="0">
                <a:solidFill>
                  <a:srgbClr val="C00000"/>
                </a:solidFill>
                <a:latin typeface="Times New Roman" panose="02020603050405020304" pitchFamily="18" charset="0"/>
                <a:cs typeface="Times New Roman" panose="02020603050405020304" pitchFamily="18" charset="0"/>
              </a:rPr>
              <a:t>4</a:t>
            </a:r>
            <a:r>
              <a:rPr lang="en-US" sz="3200" smtClean="0">
                <a:latin typeface="Times New Roman" panose="02020603050405020304" pitchFamily="18" charset="0"/>
                <a:cs typeface="Times New Roman" panose="02020603050405020304" pitchFamily="18" charset="0"/>
              </a:rPr>
              <a:t> </a:t>
            </a:r>
            <a:r>
              <a:rPr lang="vi-VN" sz="3200" smtClean="0">
                <a:latin typeface="Times New Roman" panose="02020603050405020304" pitchFamily="18" charset="0"/>
                <a:cs typeface="Times New Roman" panose="02020603050405020304" pitchFamily="18" charset="0"/>
              </a:rPr>
              <a:t>Nhanh chóng chuyển nạn nhân đến bệnh viện gần nhất để được theo dõi và xử trí kịp thời.</a:t>
            </a:r>
            <a:r>
              <a:rPr lang="en-US" sz="3200" smtClean="0">
                <a:latin typeface="Times New Roman" panose="02020603050405020304" pitchFamily="18" charset="0"/>
                <a:cs typeface="Times New Roman" panose="02020603050405020304" pitchFamily="18" charset="0"/>
              </a:rPr>
              <a:t> </a:t>
            </a:r>
            <a:endParaRPr lang="en-US" sz="3200" dirty="0">
              <a:latin typeface="Times New Roman" panose="02020603050405020304" pitchFamily="18" charset="0"/>
              <a:cs typeface="Times New Roman" panose="02020603050405020304" pitchFamily="18" charset="0"/>
            </a:endParaRPr>
          </a:p>
        </p:txBody>
      </p:sp>
      <p:sp>
        <p:nvSpPr>
          <p:cNvPr id="7" name="Slide Number Placeholder 6"/>
          <p:cNvSpPr>
            <a:spLocks noGrp="1"/>
          </p:cNvSpPr>
          <p:nvPr>
            <p:ph type="sldNum" sz="quarter" idx="12"/>
          </p:nvPr>
        </p:nvSpPr>
        <p:spPr/>
        <p:txBody>
          <a:bodyPr/>
          <a:lstStyle/>
          <a:p>
            <a:fld id="{1296F657-9FCD-4C55-89F0-009B8F01890B}" type="slidenum">
              <a:rPr lang="en-US" smtClean="0"/>
              <a:t>13</a:t>
            </a:fld>
            <a:endParaRPr lang="en-US"/>
          </a:p>
        </p:txBody>
      </p:sp>
      <p:sp>
        <p:nvSpPr>
          <p:cNvPr id="2" name="Rectangle 1"/>
          <p:cNvSpPr/>
          <p:nvPr/>
        </p:nvSpPr>
        <p:spPr>
          <a:xfrm>
            <a:off x="43963" y="2960061"/>
            <a:ext cx="12153499" cy="1569660"/>
          </a:xfrm>
          <a:prstGeom prst="rect">
            <a:avLst/>
          </a:prstGeom>
        </p:spPr>
        <p:txBody>
          <a:bodyPr wrap="square">
            <a:spAutoFit/>
          </a:bodyPr>
          <a:lstStyle/>
          <a:p>
            <a:pPr algn="just">
              <a:lnSpc>
                <a:spcPct val="150000"/>
              </a:lnSpc>
            </a:pPr>
            <a:r>
              <a:rPr lang="vi-VN" sz="3200" smtClean="0">
                <a:latin typeface="Times New Roman" panose="02020603050405020304" pitchFamily="18" charset="0"/>
                <a:cs typeface="Times New Roman" panose="02020603050405020304" pitchFamily="18" charset="0"/>
              </a:rPr>
              <a:t>      </a:t>
            </a:r>
            <a:r>
              <a:rPr lang="vi-VN" sz="3200" b="1" smtClean="0">
                <a:solidFill>
                  <a:srgbClr val="C00000"/>
                </a:solidFill>
                <a:latin typeface="Times New Roman" panose="02020603050405020304" pitchFamily="18" charset="0"/>
                <a:cs typeface="Times New Roman" panose="02020603050405020304" pitchFamily="18" charset="0"/>
              </a:rPr>
              <a:t>B</a:t>
            </a:r>
            <a:r>
              <a:rPr lang="vi-VN" sz="3200" b="1" baseline="-25000" smtClean="0">
                <a:solidFill>
                  <a:srgbClr val="C00000"/>
                </a:solidFill>
                <a:latin typeface="Times New Roman" panose="02020603050405020304" pitchFamily="18" charset="0"/>
                <a:cs typeface="Times New Roman" panose="02020603050405020304" pitchFamily="18" charset="0"/>
              </a:rPr>
              <a:t>5 </a:t>
            </a:r>
            <a:r>
              <a:rPr lang="en-US" sz="3200">
                <a:latin typeface="Times New Roman" panose="02020603050405020304" pitchFamily="18" charset="0"/>
                <a:cs typeface="Times New Roman" panose="02020603050405020304" pitchFamily="18" charset="0"/>
              </a:rPr>
              <a:t>Quan sát hiện trường để xác định </a:t>
            </a:r>
            <a:r>
              <a:rPr lang="en-US" sz="3200">
                <a:latin typeface="Times New Roman" panose="02020603050405020304" pitchFamily="18" charset="0"/>
                <a:cs typeface="Times New Roman" panose="02020603050405020304" pitchFamily="18" charset="0"/>
              </a:rPr>
              <a:t>nguyên </a:t>
            </a:r>
            <a:r>
              <a:rPr lang="en-US" sz="3200" smtClean="0">
                <a:latin typeface="Times New Roman" panose="02020603050405020304" pitchFamily="18" charset="0"/>
                <a:cs typeface="Times New Roman" panose="02020603050405020304" pitchFamily="18" charset="0"/>
              </a:rPr>
              <a:t>nhân</a:t>
            </a:r>
            <a:r>
              <a:rPr lang="vi-VN" sz="3200" smtClean="0">
                <a:latin typeface="Times New Roman" panose="02020603050405020304" pitchFamily="18" charset="0"/>
                <a:cs typeface="Times New Roman" panose="02020603050405020304" pitchFamily="18" charset="0"/>
              </a:rPr>
              <a:t>, t</a:t>
            </a:r>
            <a:r>
              <a:rPr lang="en-US" sz="3200" smtClean="0">
                <a:latin typeface="Times New Roman" panose="02020603050405020304" pitchFamily="18" charset="0"/>
                <a:cs typeface="Times New Roman" panose="02020603050405020304" pitchFamily="18" charset="0"/>
              </a:rPr>
              <a:t>ìm </a:t>
            </a:r>
            <a:r>
              <a:rPr lang="en-US" sz="3200">
                <a:latin typeface="Times New Roman" panose="02020603050405020304" pitchFamily="18" charset="0"/>
                <a:cs typeface="Times New Roman" panose="02020603050405020304" pitchFamily="18" charset="0"/>
              </a:rPr>
              <a:t>biện pháp để khắc phục nguyên nhân gây tai nạn, tránh phát </a:t>
            </a:r>
            <a:r>
              <a:rPr lang="en-US" sz="3200">
                <a:latin typeface="Times New Roman" panose="02020603050405020304" pitchFamily="18" charset="0"/>
                <a:cs typeface="Times New Roman" panose="02020603050405020304" pitchFamily="18" charset="0"/>
              </a:rPr>
              <a:t>sinh </a:t>
            </a:r>
            <a:r>
              <a:rPr lang="en-US" sz="3200" smtClean="0">
                <a:latin typeface="Times New Roman" panose="02020603050405020304" pitchFamily="18" charset="0"/>
                <a:cs typeface="Times New Roman" panose="02020603050405020304" pitchFamily="18" charset="0"/>
              </a:rPr>
              <a:t>lại</a:t>
            </a:r>
            <a:r>
              <a:rPr lang="vi-VN" sz="3200" smtClean="0">
                <a:latin typeface="Times New Roman" panose="02020603050405020304" pitchFamily="18" charset="0"/>
                <a:cs typeface="Times New Roman" panose="02020603050405020304" pitchFamily="18" charset="0"/>
              </a:rPr>
              <a:t>.</a:t>
            </a:r>
            <a:r>
              <a:rPr lang="en-US" sz="3200" smtClean="0">
                <a:latin typeface="Times New Roman" panose="02020603050405020304" pitchFamily="18" charset="0"/>
                <a:cs typeface="Times New Roman" panose="02020603050405020304" pitchFamily="18" charset="0"/>
              </a:rPr>
              <a:t> </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80602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75561" y="109668"/>
            <a:ext cx="8639096" cy="823752"/>
          </a:xfrm>
          <a:prstGeom prst="rect">
            <a:avLst/>
          </a:prstGeom>
        </p:spPr>
        <p:txBody>
          <a:bodyPr wrap="none">
            <a:spAutoFit/>
          </a:bodyPr>
          <a:lstStyle/>
          <a:p>
            <a:pPr marR="0" lvl="1" algn="ctr">
              <a:lnSpc>
                <a:spcPct val="150000"/>
              </a:lnSpc>
              <a:spcBef>
                <a:spcPts val="300"/>
              </a:spcBef>
              <a:spcAft>
                <a:spcPts val="300"/>
              </a:spcAft>
            </a:pPr>
            <a:r>
              <a:rPr lang="en-US" sz="3600" b="1" dirty="0" smtClean="0">
                <a:solidFill>
                  <a:srgbClr val="C00000"/>
                </a:solidFill>
                <a:latin typeface="Times New Roman" panose="02020603050405020304" pitchFamily="18" charset="0"/>
                <a:ea typeface="Times New Roman" panose="02020603050405020304" pitchFamily="18" charset="0"/>
              </a:rPr>
              <a:t>4.2. CẤP </a:t>
            </a:r>
            <a:r>
              <a:rPr lang="en-US" sz="3600" b="1" dirty="0">
                <a:solidFill>
                  <a:srgbClr val="C00000"/>
                </a:solidFill>
                <a:latin typeface="Times New Roman" panose="02020603050405020304" pitchFamily="18" charset="0"/>
                <a:ea typeface="Times New Roman" panose="02020603050405020304" pitchFamily="18" charset="0"/>
              </a:rPr>
              <a:t>CỨU  NGƯỜI BỊ  ĐIỆN </a:t>
            </a:r>
            <a:r>
              <a:rPr lang="vi-VN" sz="3600" b="1" dirty="0">
                <a:solidFill>
                  <a:srgbClr val="C00000"/>
                </a:solidFill>
                <a:latin typeface="Times New Roman" panose="02020603050405020304" pitchFamily="18" charset="0"/>
                <a:ea typeface="Times New Roman" panose="02020603050405020304" pitchFamily="18" charset="0"/>
              </a:rPr>
              <a:t>GIẬT</a:t>
            </a:r>
            <a:endParaRPr lang="en-US" sz="3600" dirty="0">
              <a:effectLst/>
              <a:latin typeface="Times New Roman" panose="02020603050405020304" pitchFamily="18" charset="0"/>
              <a:ea typeface="Times New Roman" panose="02020603050405020304" pitchFamily="18" charset="0"/>
            </a:endParaRPr>
          </a:p>
        </p:txBody>
      </p:sp>
      <p:sp>
        <p:nvSpPr>
          <p:cNvPr id="6" name="Rectangle 5"/>
          <p:cNvSpPr/>
          <p:nvPr/>
        </p:nvSpPr>
        <p:spPr>
          <a:xfrm>
            <a:off x="0" y="1060158"/>
            <a:ext cx="11930743" cy="1654748"/>
          </a:xfrm>
          <a:prstGeom prst="rect">
            <a:avLst/>
          </a:prstGeom>
        </p:spPr>
        <p:txBody>
          <a:bodyPr wrap="square">
            <a:spAutoFit/>
          </a:bodyPr>
          <a:lstStyle/>
          <a:p>
            <a:pPr indent="412750" algn="just">
              <a:lnSpc>
                <a:spcPct val="150000"/>
              </a:lnSpc>
            </a:pPr>
            <a:r>
              <a:rPr lang="en-US" sz="3600" dirty="0" err="1">
                <a:latin typeface="Times New Roman" panose="02020603050405020304" pitchFamily="18" charset="0"/>
                <a:ea typeface="Times New Roman" panose="02020603050405020304" pitchFamily="18" charset="0"/>
              </a:rPr>
              <a:t>Ngay</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sau</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khi</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tách</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nạn</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nhân</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ra</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khỏi</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nguồn</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điện</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phải</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căn</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cứ</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vào</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tình</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trạng</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của</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nạn</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nhân</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để</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xử</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lý</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cho</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thích</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hợp</a:t>
            </a:r>
            <a:r>
              <a:rPr lang="en-US" sz="3600" dirty="0">
                <a:latin typeface="Times New Roman" panose="02020603050405020304" pitchFamily="18" charset="0"/>
                <a:ea typeface="Times New Roman" panose="02020603050405020304" pitchFamily="18" charset="0"/>
              </a:rPr>
              <a:t>.</a:t>
            </a:r>
            <a:endParaRPr lang="en-US" sz="3600" dirty="0">
              <a:effectLst/>
              <a:latin typeface="Times New Roman" panose="02020603050405020304" pitchFamily="18" charset="0"/>
              <a:ea typeface="Times New Roman" panose="02020603050405020304" pitchFamily="18" charset="0"/>
            </a:endParaRPr>
          </a:p>
        </p:txBody>
      </p:sp>
      <p:sp>
        <p:nvSpPr>
          <p:cNvPr id="7" name="Rectangle 6"/>
          <p:cNvSpPr/>
          <p:nvPr/>
        </p:nvSpPr>
        <p:spPr>
          <a:xfrm>
            <a:off x="-381945" y="2628937"/>
            <a:ext cx="9119545" cy="923330"/>
          </a:xfrm>
          <a:prstGeom prst="rect">
            <a:avLst/>
          </a:prstGeom>
        </p:spPr>
        <p:txBody>
          <a:bodyPr wrap="square">
            <a:spAutoFit/>
          </a:bodyPr>
          <a:lstStyle/>
          <a:p>
            <a:pPr marR="0" lvl="2" algn="just">
              <a:lnSpc>
                <a:spcPct val="150000"/>
              </a:lnSpc>
              <a:spcBef>
                <a:spcPts val="0"/>
              </a:spcBef>
              <a:spcAft>
                <a:spcPts val="0"/>
              </a:spcAft>
            </a:pPr>
            <a:r>
              <a:rPr lang="en-US" sz="3600" b="1" dirty="0" smtClean="0">
                <a:solidFill>
                  <a:srgbClr val="0070C0"/>
                </a:solidFill>
                <a:effectLst/>
                <a:latin typeface="Times New Roman" panose="02020603050405020304" pitchFamily="18" charset="0"/>
                <a:ea typeface="Times New Roman" panose="02020603050405020304" pitchFamily="18" charset="0"/>
              </a:rPr>
              <a:t>4.2.1. </a:t>
            </a:r>
            <a:r>
              <a:rPr lang="en-US" sz="3600" b="1" dirty="0" err="1" smtClean="0">
                <a:solidFill>
                  <a:srgbClr val="0070C0"/>
                </a:solidFill>
                <a:effectLst/>
                <a:latin typeface="Times New Roman" panose="02020603050405020304" pitchFamily="18" charset="0"/>
                <a:ea typeface="Times New Roman" panose="02020603050405020304" pitchFamily="18" charset="0"/>
              </a:rPr>
              <a:t>Người</a:t>
            </a:r>
            <a:r>
              <a:rPr lang="en-US" sz="3600" b="1" dirty="0" smtClean="0">
                <a:solidFill>
                  <a:srgbClr val="0070C0"/>
                </a:solidFill>
                <a:effectLst/>
                <a:latin typeface="Times New Roman" panose="02020603050405020304" pitchFamily="18" charset="0"/>
                <a:ea typeface="Times New Roman" panose="02020603050405020304" pitchFamily="18" charset="0"/>
              </a:rPr>
              <a:t> </a:t>
            </a:r>
            <a:r>
              <a:rPr lang="en-US" sz="3600" b="1" dirty="0" err="1" smtClean="0">
                <a:solidFill>
                  <a:srgbClr val="0070C0"/>
                </a:solidFill>
                <a:effectLst/>
                <a:latin typeface="Times New Roman" panose="02020603050405020304" pitchFamily="18" charset="0"/>
                <a:ea typeface="Times New Roman" panose="02020603050405020304" pitchFamily="18" charset="0"/>
              </a:rPr>
              <a:t>bị</a:t>
            </a:r>
            <a:r>
              <a:rPr lang="en-US" sz="3600" b="1" dirty="0" smtClean="0">
                <a:solidFill>
                  <a:srgbClr val="0070C0"/>
                </a:solidFill>
                <a:effectLst/>
                <a:latin typeface="Times New Roman" panose="02020603050405020304" pitchFamily="18" charset="0"/>
                <a:ea typeface="Times New Roman" panose="02020603050405020304" pitchFamily="18" charset="0"/>
              </a:rPr>
              <a:t> </a:t>
            </a:r>
            <a:r>
              <a:rPr lang="en-US" sz="3600" b="1" dirty="0" err="1" smtClean="0">
                <a:solidFill>
                  <a:srgbClr val="0070C0"/>
                </a:solidFill>
                <a:effectLst/>
                <a:latin typeface="Times New Roman" panose="02020603050405020304" pitchFamily="18" charset="0"/>
                <a:ea typeface="Times New Roman" panose="02020603050405020304" pitchFamily="18" charset="0"/>
              </a:rPr>
              <a:t>nạn</a:t>
            </a:r>
            <a:r>
              <a:rPr lang="en-US" sz="3600" b="1" dirty="0" smtClean="0">
                <a:solidFill>
                  <a:srgbClr val="0070C0"/>
                </a:solidFill>
                <a:effectLst/>
                <a:latin typeface="Times New Roman" panose="02020603050405020304" pitchFamily="18" charset="0"/>
                <a:ea typeface="Times New Roman" panose="02020603050405020304" pitchFamily="18" charset="0"/>
              </a:rPr>
              <a:t> </a:t>
            </a:r>
            <a:r>
              <a:rPr lang="en-US" sz="3600" b="1" dirty="0" err="1" smtClean="0">
                <a:solidFill>
                  <a:srgbClr val="0070C0"/>
                </a:solidFill>
                <a:effectLst/>
                <a:latin typeface="Times New Roman" panose="02020603050405020304" pitchFamily="18" charset="0"/>
                <a:ea typeface="Times New Roman" panose="02020603050405020304" pitchFamily="18" charset="0"/>
              </a:rPr>
              <a:t>chưa</a:t>
            </a:r>
            <a:r>
              <a:rPr lang="en-US" sz="3600" b="1" dirty="0" smtClean="0">
                <a:solidFill>
                  <a:srgbClr val="0070C0"/>
                </a:solidFill>
                <a:effectLst/>
                <a:latin typeface="Times New Roman" panose="02020603050405020304" pitchFamily="18" charset="0"/>
                <a:ea typeface="Times New Roman" panose="02020603050405020304" pitchFamily="18" charset="0"/>
              </a:rPr>
              <a:t> </a:t>
            </a:r>
            <a:r>
              <a:rPr lang="en-US" sz="3600" b="1" dirty="0" err="1" smtClean="0">
                <a:solidFill>
                  <a:srgbClr val="0070C0"/>
                </a:solidFill>
                <a:effectLst/>
                <a:latin typeface="Times New Roman" panose="02020603050405020304" pitchFamily="18" charset="0"/>
                <a:ea typeface="Times New Roman" panose="02020603050405020304" pitchFamily="18" charset="0"/>
              </a:rPr>
              <a:t>mất</a:t>
            </a:r>
            <a:r>
              <a:rPr lang="en-US" sz="3600" b="1" dirty="0" smtClean="0">
                <a:solidFill>
                  <a:srgbClr val="0070C0"/>
                </a:solidFill>
                <a:effectLst/>
                <a:latin typeface="Times New Roman" panose="02020603050405020304" pitchFamily="18" charset="0"/>
                <a:ea typeface="Times New Roman" panose="02020603050405020304" pitchFamily="18" charset="0"/>
              </a:rPr>
              <a:t> tri </a:t>
            </a:r>
            <a:r>
              <a:rPr lang="en-US" sz="3600" b="1" dirty="0" err="1" smtClean="0">
                <a:solidFill>
                  <a:srgbClr val="0070C0"/>
                </a:solidFill>
                <a:effectLst/>
                <a:latin typeface="Times New Roman" panose="02020603050405020304" pitchFamily="18" charset="0"/>
                <a:ea typeface="Times New Roman" panose="02020603050405020304" pitchFamily="18" charset="0"/>
              </a:rPr>
              <a:t>giác</a:t>
            </a:r>
            <a:endParaRPr lang="en-US" sz="3600" dirty="0">
              <a:solidFill>
                <a:srgbClr val="0070C0"/>
              </a:solidFill>
              <a:effectLst/>
              <a:latin typeface="Times New Roman" panose="02020603050405020304" pitchFamily="18" charset="0"/>
              <a:ea typeface="Times New Roman" panose="02020603050405020304" pitchFamily="18" charset="0"/>
            </a:endParaRPr>
          </a:p>
        </p:txBody>
      </p:sp>
      <p:sp>
        <p:nvSpPr>
          <p:cNvPr id="8" name="Rectangle 7"/>
          <p:cNvSpPr/>
          <p:nvPr/>
        </p:nvSpPr>
        <p:spPr>
          <a:xfrm>
            <a:off x="165539" y="3552267"/>
            <a:ext cx="7070834" cy="2585323"/>
          </a:xfrm>
          <a:prstGeom prst="rect">
            <a:avLst/>
          </a:prstGeom>
        </p:spPr>
        <p:txBody>
          <a:bodyPr wrap="square">
            <a:spAutoFit/>
          </a:bodyPr>
          <a:lstStyle/>
          <a:p>
            <a:pPr indent="450215" algn="just">
              <a:lnSpc>
                <a:spcPct val="150000"/>
              </a:lnSpc>
            </a:pPr>
            <a:r>
              <a:rPr lang="en-US" sz="3600" dirty="0" err="1">
                <a:latin typeface="Times New Roman" panose="02020603050405020304" pitchFamily="18" charset="0"/>
                <a:ea typeface="Times New Roman" panose="02020603050405020304" pitchFamily="18" charset="0"/>
              </a:rPr>
              <a:t>Khi</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nạn</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nhân</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chưa</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mất</a:t>
            </a:r>
            <a:r>
              <a:rPr lang="en-US" sz="3600" dirty="0">
                <a:latin typeface="Times New Roman" panose="02020603050405020304" pitchFamily="18" charset="0"/>
                <a:ea typeface="Times New Roman" panose="02020603050405020304" pitchFamily="18" charset="0"/>
              </a:rPr>
              <a:t> tri </a:t>
            </a:r>
            <a:r>
              <a:rPr lang="en-US" sz="3600" dirty="0" err="1">
                <a:latin typeface="Times New Roman" panose="02020603050405020304" pitchFamily="18" charset="0"/>
                <a:ea typeface="Times New Roman" panose="02020603050405020304" pitchFamily="18" charset="0"/>
              </a:rPr>
              <a:t>giác</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chỉ</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bị</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mê</a:t>
            </a:r>
            <a:r>
              <a:rPr lang="en-US" sz="3600" dirty="0">
                <a:latin typeface="Times New Roman" panose="02020603050405020304" pitchFamily="18" charset="0"/>
                <a:ea typeface="Times New Roman" panose="02020603050405020304" pitchFamily="18" charset="0"/>
              </a:rPr>
              <a:t> man </a:t>
            </a:r>
            <a:r>
              <a:rPr lang="en-US" sz="3600" dirty="0" err="1">
                <a:latin typeface="Times New Roman" panose="02020603050405020304" pitchFamily="18" charset="0"/>
                <a:ea typeface="Times New Roman" panose="02020603050405020304" pitchFamily="18" charset="0"/>
              </a:rPr>
              <a:t>trong</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chốc</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lát</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còn</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thở</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yếu</a:t>
            </a:r>
            <a:r>
              <a:rPr lang="en-US" sz="3600" dirty="0" smtClean="0">
                <a:latin typeface="Times New Roman" panose="02020603050405020304" pitchFamily="18" charset="0"/>
                <a:ea typeface="Times New Roman" panose="02020603050405020304" pitchFamily="18" charset="0"/>
              </a:rPr>
              <a:t>,…</a:t>
            </a:r>
            <a:endParaRPr lang="en-US" sz="3600" dirty="0">
              <a:effectLst/>
              <a:latin typeface="Times New Roman" panose="02020603050405020304" pitchFamily="18" charset="0"/>
              <a:ea typeface="Times New Roman" panose="02020603050405020304" pitchFamily="18" charset="0"/>
            </a:endParaRPr>
          </a:p>
        </p:txBody>
      </p:sp>
      <p:pic>
        <p:nvPicPr>
          <p:cNvPr id="9" name="Picture 8"/>
          <p:cNvPicPr/>
          <p:nvPr/>
        </p:nvPicPr>
        <p:blipFill>
          <a:blip r:embed="rId2"/>
          <a:stretch>
            <a:fillRect/>
          </a:stretch>
        </p:blipFill>
        <p:spPr>
          <a:xfrm>
            <a:off x="7895205" y="3427748"/>
            <a:ext cx="3838903" cy="3160986"/>
          </a:xfrm>
          <a:prstGeom prst="rect">
            <a:avLst/>
          </a:prstGeom>
        </p:spPr>
      </p:pic>
      <p:sp>
        <p:nvSpPr>
          <p:cNvPr id="4" name="Slide Number Placeholder 3"/>
          <p:cNvSpPr>
            <a:spLocks noGrp="1"/>
          </p:cNvSpPr>
          <p:nvPr>
            <p:ph type="sldNum" sz="quarter" idx="12"/>
          </p:nvPr>
        </p:nvSpPr>
        <p:spPr/>
        <p:txBody>
          <a:bodyPr/>
          <a:lstStyle/>
          <a:p>
            <a:fld id="{1296F657-9FCD-4C55-89F0-009B8F01890B}" type="slidenum">
              <a:rPr lang="en-US" smtClean="0"/>
              <a:t>14</a:t>
            </a:fld>
            <a:endParaRPr lang="en-US"/>
          </a:p>
        </p:txBody>
      </p:sp>
    </p:spTree>
    <p:extLst>
      <p:ext uri="{BB962C8B-B14F-4D97-AF65-F5344CB8AC3E}">
        <p14:creationId xmlns:p14="http://schemas.microsoft.com/office/powerpoint/2010/main" val="1842113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wd">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out)">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iterate type="wd">
                                    <p:tmPct val="10000"/>
                                  </p:iterate>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65978" y="3771027"/>
            <a:ext cx="7415048" cy="2585323"/>
          </a:xfrm>
          <a:prstGeom prst="rect">
            <a:avLst/>
          </a:prstGeom>
        </p:spPr>
        <p:txBody>
          <a:bodyPr wrap="square">
            <a:spAutoFit/>
          </a:bodyPr>
          <a:lstStyle/>
          <a:p>
            <a:pPr algn="just">
              <a:lnSpc>
                <a:spcPct val="150000"/>
              </a:lnSpc>
            </a:pPr>
            <a:r>
              <a:rPr lang="en-US" sz="3600" dirty="0" smtClean="0">
                <a:latin typeface="Times New Roman" panose="02020603050405020304" pitchFamily="18" charset="0"/>
                <a:ea typeface="Times New Roman" panose="02020603050405020304" pitchFamily="18" charset="0"/>
              </a:rPr>
              <a:t> - </a:t>
            </a:r>
            <a:r>
              <a:rPr lang="en-US" sz="3600" dirty="0" err="1" smtClean="0">
                <a:latin typeface="Times New Roman" panose="02020603050405020304" pitchFamily="18" charset="0"/>
                <a:ea typeface="Times New Roman" panose="02020603050405020304" pitchFamily="18" charset="0"/>
              </a:rPr>
              <a:t>Cấp</a:t>
            </a:r>
            <a:r>
              <a:rPr lang="en-US" sz="3600" dirty="0" smtClean="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tốc</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đi</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mời</a:t>
            </a:r>
            <a:r>
              <a:rPr lang="en-US" sz="3600" dirty="0">
                <a:latin typeface="Times New Roman" panose="02020603050405020304" pitchFamily="18" charset="0"/>
                <a:ea typeface="Times New Roman" panose="02020603050405020304" pitchFamily="18" charset="0"/>
              </a:rPr>
              <a:t> y – </a:t>
            </a:r>
            <a:r>
              <a:rPr lang="en-US" sz="3600" dirty="0" err="1">
                <a:latin typeface="Times New Roman" panose="02020603050405020304" pitchFamily="18" charset="0"/>
                <a:ea typeface="Times New Roman" panose="02020603050405020304" pitchFamily="18" charset="0"/>
              </a:rPr>
              <a:t>bác</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sĩ</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ngay</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hoặc</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chuyển</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nạn</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nhân</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đến</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cơ</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quan</a:t>
            </a:r>
            <a:r>
              <a:rPr lang="en-US" sz="3600" dirty="0">
                <a:latin typeface="Times New Roman" panose="02020603050405020304" pitchFamily="18" charset="0"/>
                <a:ea typeface="Times New Roman" panose="02020603050405020304" pitchFamily="18" charset="0"/>
              </a:rPr>
              <a:t> y </a:t>
            </a:r>
            <a:r>
              <a:rPr lang="en-US" sz="3600" dirty="0" err="1">
                <a:latin typeface="Times New Roman" panose="02020603050405020304" pitchFamily="18" charset="0"/>
                <a:ea typeface="Times New Roman" panose="02020603050405020304" pitchFamily="18" charset="0"/>
              </a:rPr>
              <a:t>tế</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gần</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nhất</a:t>
            </a:r>
            <a:r>
              <a:rPr lang="en-US" sz="3600" dirty="0">
                <a:latin typeface="Times New Roman" panose="02020603050405020304" pitchFamily="18" charset="0"/>
                <a:ea typeface="Times New Roman" panose="02020603050405020304" pitchFamily="18" charset="0"/>
              </a:rPr>
              <a:t>.</a:t>
            </a:r>
            <a:endParaRPr lang="en-US" sz="3600" dirty="0"/>
          </a:p>
        </p:txBody>
      </p:sp>
      <p:pic>
        <p:nvPicPr>
          <p:cNvPr id="4" name="Picture 3"/>
          <p:cNvPicPr/>
          <p:nvPr/>
        </p:nvPicPr>
        <p:blipFill>
          <a:blip r:embed="rId2"/>
          <a:stretch>
            <a:fillRect/>
          </a:stretch>
        </p:blipFill>
        <p:spPr>
          <a:xfrm>
            <a:off x="268460" y="281340"/>
            <a:ext cx="3480580" cy="3081527"/>
          </a:xfrm>
          <a:prstGeom prst="rect">
            <a:avLst/>
          </a:prstGeom>
        </p:spPr>
      </p:pic>
      <p:sp>
        <p:nvSpPr>
          <p:cNvPr id="5" name="Rectangle 4"/>
          <p:cNvSpPr/>
          <p:nvPr/>
        </p:nvSpPr>
        <p:spPr>
          <a:xfrm>
            <a:off x="4690242" y="916959"/>
            <a:ext cx="7323082" cy="1754326"/>
          </a:xfrm>
          <a:prstGeom prst="rect">
            <a:avLst/>
          </a:prstGeom>
        </p:spPr>
        <p:txBody>
          <a:bodyPr wrap="square">
            <a:spAutoFit/>
          </a:bodyPr>
          <a:lstStyle/>
          <a:p>
            <a:pPr>
              <a:lnSpc>
                <a:spcPct val="150000"/>
              </a:lnSpc>
            </a:pP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Cần</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đặt</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nạn</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nhân</a:t>
            </a:r>
            <a:r>
              <a:rPr lang="en-US" sz="3600" dirty="0" smtClean="0">
                <a:latin typeface="Times New Roman" panose="02020603050405020304" pitchFamily="18" charset="0"/>
                <a:ea typeface="Times New Roman" panose="02020603050405020304" pitchFamily="18" charset="0"/>
              </a:rPr>
              <a:t> ở </a:t>
            </a:r>
            <a:r>
              <a:rPr lang="en-US" sz="3600" dirty="0" err="1" smtClean="0">
                <a:latin typeface="Times New Roman" panose="02020603050405020304" pitchFamily="18" charset="0"/>
                <a:ea typeface="Times New Roman" panose="02020603050405020304" pitchFamily="18" charset="0"/>
              </a:rPr>
              <a:t>nơi</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thoáng</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khí</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yên</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tĩnh</a:t>
            </a:r>
            <a:r>
              <a:rPr lang="en-US" sz="3600" dirty="0" smtClean="0">
                <a:latin typeface="Times New Roman" panose="02020603050405020304" pitchFamily="18" charset="0"/>
                <a:ea typeface="Times New Roman" panose="02020603050405020304" pitchFamily="18" charset="0"/>
              </a:rPr>
              <a:t> </a:t>
            </a:r>
            <a:endParaRPr lang="en-US" sz="3600" dirty="0"/>
          </a:p>
        </p:txBody>
      </p:sp>
      <p:pic>
        <p:nvPicPr>
          <p:cNvPr id="6" name="Picture 5"/>
          <p:cNvPicPr/>
          <p:nvPr/>
        </p:nvPicPr>
        <p:blipFill>
          <a:blip r:embed="rId3"/>
          <a:stretch>
            <a:fillRect/>
          </a:stretch>
        </p:blipFill>
        <p:spPr>
          <a:xfrm>
            <a:off x="454329" y="3591467"/>
            <a:ext cx="3108842" cy="3266533"/>
          </a:xfrm>
          <a:prstGeom prst="rect">
            <a:avLst/>
          </a:prstGeom>
        </p:spPr>
      </p:pic>
      <p:sp>
        <p:nvSpPr>
          <p:cNvPr id="8" name="Slide Number Placeholder 7"/>
          <p:cNvSpPr>
            <a:spLocks noGrp="1"/>
          </p:cNvSpPr>
          <p:nvPr>
            <p:ph type="sldNum" sz="quarter" idx="12"/>
          </p:nvPr>
        </p:nvSpPr>
        <p:spPr/>
        <p:txBody>
          <a:bodyPr/>
          <a:lstStyle/>
          <a:p>
            <a:fld id="{1296F657-9FCD-4C55-89F0-009B8F01890B}" type="slidenum">
              <a:rPr lang="en-US" smtClean="0"/>
              <a:t>15</a:t>
            </a:fld>
            <a:endParaRPr lang="en-US"/>
          </a:p>
        </p:txBody>
      </p:sp>
    </p:spTree>
    <p:extLst>
      <p:ext uri="{BB962C8B-B14F-4D97-AF65-F5344CB8AC3E}">
        <p14:creationId xmlns:p14="http://schemas.microsoft.com/office/powerpoint/2010/main" val="2676827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wd">
                                    <p:tmPct val="10000"/>
                                  </p:iterate>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out)">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iterate type="wd">
                                    <p:tmPct val="10000"/>
                                  </p:iterate>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1749" y="524783"/>
            <a:ext cx="6551794" cy="646331"/>
          </a:xfrm>
          <a:prstGeom prst="rect">
            <a:avLst/>
          </a:prstGeom>
        </p:spPr>
        <p:txBody>
          <a:bodyPr wrap="none">
            <a:spAutoFit/>
          </a:bodyPr>
          <a:lstStyle/>
          <a:p>
            <a:r>
              <a:rPr lang="en-US" sz="3600" b="1" smtClean="0">
                <a:solidFill>
                  <a:srgbClr val="0070C0"/>
                </a:solidFill>
                <a:latin typeface="Times New Roman" panose="02020603050405020304" pitchFamily="18" charset="0"/>
                <a:ea typeface="Times New Roman" panose="02020603050405020304" pitchFamily="18" charset="0"/>
              </a:rPr>
              <a:t>4.2.2</a:t>
            </a:r>
            <a:r>
              <a:rPr lang="en-US" sz="3600" b="1" dirty="0" smtClean="0">
                <a:solidFill>
                  <a:srgbClr val="0070C0"/>
                </a:solidFill>
                <a:latin typeface="Times New Roman" panose="02020603050405020304" pitchFamily="18" charset="0"/>
                <a:ea typeface="Times New Roman" panose="02020603050405020304" pitchFamily="18" charset="0"/>
              </a:rPr>
              <a:t>. </a:t>
            </a:r>
            <a:r>
              <a:rPr lang="en-US" sz="3600" b="1" dirty="0" err="1" smtClean="0">
                <a:solidFill>
                  <a:srgbClr val="0070C0"/>
                </a:solidFill>
                <a:latin typeface="Times New Roman" panose="02020603050405020304" pitchFamily="18" charset="0"/>
                <a:ea typeface="Times New Roman" panose="02020603050405020304" pitchFamily="18" charset="0"/>
              </a:rPr>
              <a:t>Người</a:t>
            </a:r>
            <a:r>
              <a:rPr lang="en-US" sz="3600" b="1" dirty="0" smtClean="0">
                <a:solidFill>
                  <a:srgbClr val="0070C0"/>
                </a:solidFill>
                <a:latin typeface="Times New Roman" panose="02020603050405020304" pitchFamily="18" charset="0"/>
                <a:ea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rPr>
              <a:t>bị</a:t>
            </a:r>
            <a:r>
              <a:rPr lang="en-US" sz="3600" b="1" dirty="0">
                <a:solidFill>
                  <a:srgbClr val="0070C0"/>
                </a:solidFill>
                <a:latin typeface="Times New Roman" panose="02020603050405020304" pitchFamily="18" charset="0"/>
                <a:ea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rPr>
              <a:t>nạn</a:t>
            </a:r>
            <a:r>
              <a:rPr lang="en-US" sz="3600" b="1" dirty="0">
                <a:solidFill>
                  <a:srgbClr val="0070C0"/>
                </a:solidFill>
                <a:latin typeface="Times New Roman" panose="02020603050405020304" pitchFamily="18" charset="0"/>
                <a:ea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rPr>
              <a:t>mất</a:t>
            </a:r>
            <a:r>
              <a:rPr lang="en-US" sz="3600" b="1" dirty="0">
                <a:solidFill>
                  <a:srgbClr val="0070C0"/>
                </a:solidFill>
                <a:latin typeface="Times New Roman" panose="02020603050405020304" pitchFamily="18" charset="0"/>
                <a:ea typeface="Times New Roman" panose="02020603050405020304" pitchFamily="18" charset="0"/>
              </a:rPr>
              <a:t> tri </a:t>
            </a:r>
            <a:r>
              <a:rPr lang="en-US" sz="3600" b="1" dirty="0" err="1">
                <a:solidFill>
                  <a:srgbClr val="0070C0"/>
                </a:solidFill>
                <a:latin typeface="Times New Roman" panose="02020603050405020304" pitchFamily="18" charset="0"/>
                <a:ea typeface="Times New Roman" panose="02020603050405020304" pitchFamily="18" charset="0"/>
              </a:rPr>
              <a:t>giác</a:t>
            </a:r>
            <a:r>
              <a:rPr lang="en-US" sz="3600" b="1" dirty="0">
                <a:solidFill>
                  <a:srgbClr val="0070C0"/>
                </a:solidFill>
                <a:latin typeface="Times New Roman" panose="02020603050405020304" pitchFamily="18" charset="0"/>
                <a:ea typeface="Times New Roman" panose="02020603050405020304" pitchFamily="18" charset="0"/>
              </a:rPr>
              <a:t>. </a:t>
            </a:r>
            <a:endParaRPr lang="en-US" sz="3600" dirty="0">
              <a:solidFill>
                <a:srgbClr val="0070C0"/>
              </a:solidFill>
            </a:endParaRPr>
          </a:p>
        </p:txBody>
      </p:sp>
      <p:sp>
        <p:nvSpPr>
          <p:cNvPr id="3" name="Rectangle 2"/>
          <p:cNvSpPr/>
          <p:nvPr/>
        </p:nvSpPr>
        <p:spPr>
          <a:xfrm>
            <a:off x="228600" y="1722907"/>
            <a:ext cx="7279308" cy="3416320"/>
          </a:xfrm>
          <a:prstGeom prst="rect">
            <a:avLst/>
          </a:prstGeom>
        </p:spPr>
        <p:txBody>
          <a:bodyPr wrap="square">
            <a:spAutoFit/>
          </a:bodyPr>
          <a:lstStyle/>
          <a:p>
            <a:pPr indent="457200" algn="just">
              <a:lnSpc>
                <a:spcPct val="150000"/>
              </a:lnSpc>
            </a:pPr>
            <a:r>
              <a:rPr lang="vi-VN" sz="3600" dirty="0">
                <a:latin typeface="Times New Roman" panose="02020603050405020304" pitchFamily="18" charset="0"/>
                <a:ea typeface="Times New Roman" panose="02020603050405020304" pitchFamily="18" charset="0"/>
              </a:rPr>
              <a:t>Nhưng vẫn còn thở nhẹ, tim đập yếu, cần đặt nạn nhân ở nơi thoáng khí, yên tĩnh (nếu trời lạnh phải đặt trong phòng </a:t>
            </a:r>
            <a:r>
              <a:rPr lang="vi-VN" sz="3600" dirty="0" smtClean="0">
                <a:latin typeface="Times New Roman" panose="02020603050405020304" pitchFamily="18" charset="0"/>
                <a:ea typeface="Times New Roman" panose="02020603050405020304" pitchFamily="18" charset="0"/>
              </a:rPr>
              <a:t>thoáng</a:t>
            </a:r>
            <a:r>
              <a:rPr lang="en-US" sz="3600" dirty="0" smtClean="0">
                <a:latin typeface="Times New Roman" panose="02020603050405020304" pitchFamily="18" charset="0"/>
                <a:ea typeface="Times New Roman" panose="02020603050405020304" pitchFamily="18" charset="0"/>
              </a:rPr>
              <a:t>)</a:t>
            </a:r>
            <a:endParaRPr lang="en-US" sz="3600" dirty="0">
              <a:effectLst/>
              <a:latin typeface="Times New Roman" panose="02020603050405020304" pitchFamily="18" charset="0"/>
              <a:ea typeface="Times New Roman" panose="02020603050405020304" pitchFamily="18" charset="0"/>
            </a:endParaRPr>
          </a:p>
        </p:txBody>
      </p:sp>
      <p:pic>
        <p:nvPicPr>
          <p:cNvPr id="4" name="Picture 3"/>
          <p:cNvPicPr/>
          <p:nvPr/>
        </p:nvPicPr>
        <p:blipFill>
          <a:blip r:embed="rId2"/>
          <a:stretch>
            <a:fillRect/>
          </a:stretch>
        </p:blipFill>
        <p:spPr>
          <a:xfrm>
            <a:off x="7903943" y="1537135"/>
            <a:ext cx="3667946" cy="2800585"/>
          </a:xfrm>
          <a:prstGeom prst="rect">
            <a:avLst/>
          </a:prstGeom>
        </p:spPr>
      </p:pic>
      <p:sp>
        <p:nvSpPr>
          <p:cNvPr id="5" name="Rectangle 4"/>
          <p:cNvSpPr/>
          <p:nvPr/>
        </p:nvSpPr>
        <p:spPr>
          <a:xfrm>
            <a:off x="8158425" y="4239954"/>
            <a:ext cx="3647550" cy="1665521"/>
          </a:xfrm>
          <a:prstGeom prst="rect">
            <a:avLst/>
          </a:prstGeom>
        </p:spPr>
        <p:txBody>
          <a:bodyPr wrap="square">
            <a:spAutoFit/>
          </a:bodyPr>
          <a:lstStyle/>
          <a:p>
            <a:pPr algn="just">
              <a:lnSpc>
                <a:spcPct val="150000"/>
              </a:lnSpc>
            </a:pPr>
            <a:r>
              <a:rPr lang="vi-VN" sz="3600" dirty="0">
                <a:latin typeface="Times New Roman" panose="02020603050405020304" pitchFamily="18" charset="0"/>
                <a:ea typeface="Times New Roman" panose="02020603050405020304" pitchFamily="18" charset="0"/>
              </a:rPr>
              <a:t>Đánh giá sự thông thoáng đường thở.</a:t>
            </a:r>
            <a:endParaRPr lang="en-US" sz="3600" dirty="0"/>
          </a:p>
        </p:txBody>
      </p:sp>
      <p:sp>
        <p:nvSpPr>
          <p:cNvPr id="8" name="Slide Number Placeholder 7"/>
          <p:cNvSpPr>
            <a:spLocks noGrp="1"/>
          </p:cNvSpPr>
          <p:nvPr>
            <p:ph type="sldNum" sz="quarter" idx="12"/>
          </p:nvPr>
        </p:nvSpPr>
        <p:spPr/>
        <p:txBody>
          <a:bodyPr/>
          <a:lstStyle/>
          <a:p>
            <a:fld id="{1296F657-9FCD-4C55-89F0-009B8F01890B}" type="slidenum">
              <a:rPr lang="en-US" smtClean="0"/>
              <a:t>16</a:t>
            </a:fld>
            <a:endParaRPr lang="en-US"/>
          </a:p>
        </p:txBody>
      </p:sp>
    </p:spTree>
    <p:extLst>
      <p:ext uri="{BB962C8B-B14F-4D97-AF65-F5344CB8AC3E}">
        <p14:creationId xmlns:p14="http://schemas.microsoft.com/office/powerpoint/2010/main" val="2871348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out)">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iterate type="wd">
                                    <p:tmPct val="10000"/>
                                  </p:iterate>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4540" y="1171114"/>
            <a:ext cx="6096000" cy="923330"/>
          </a:xfrm>
          <a:prstGeom prst="rect">
            <a:avLst/>
          </a:prstGeom>
        </p:spPr>
        <p:txBody>
          <a:bodyPr>
            <a:spAutoFit/>
          </a:bodyPr>
          <a:lstStyle/>
          <a:p>
            <a:pPr indent="457200" algn="just">
              <a:lnSpc>
                <a:spcPct val="150000"/>
              </a:lnSpc>
            </a:pPr>
            <a:r>
              <a:rPr lang="en-US" sz="3600" dirty="0" smtClean="0">
                <a:latin typeface="Times New Roman" panose="02020603050405020304" pitchFamily="18" charset="0"/>
                <a:ea typeface="Times New Roman" panose="02020603050405020304" pitchFamily="18" charset="0"/>
              </a:rPr>
              <a:t> - N</a:t>
            </a:r>
            <a:r>
              <a:rPr lang="vi-VN" sz="3600" dirty="0" smtClean="0">
                <a:latin typeface="Times New Roman" panose="02020603050405020304" pitchFamily="18" charset="0"/>
                <a:ea typeface="Times New Roman" panose="02020603050405020304" pitchFamily="18" charset="0"/>
              </a:rPr>
              <a:t>ới </a:t>
            </a:r>
            <a:r>
              <a:rPr lang="vi-VN" sz="3600" dirty="0">
                <a:latin typeface="Times New Roman" panose="02020603050405020304" pitchFamily="18" charset="0"/>
                <a:ea typeface="Times New Roman" panose="02020603050405020304" pitchFamily="18" charset="0"/>
              </a:rPr>
              <a:t>rộng quần áo, thắt </a:t>
            </a:r>
            <a:r>
              <a:rPr lang="vi-VN" sz="3600" dirty="0" smtClean="0">
                <a:latin typeface="Times New Roman" panose="02020603050405020304" pitchFamily="18" charset="0"/>
                <a:ea typeface="Times New Roman" panose="02020603050405020304" pitchFamily="18" charset="0"/>
              </a:rPr>
              <a:t>lưng</a:t>
            </a:r>
            <a:endParaRPr lang="en-US" sz="3600" dirty="0">
              <a:latin typeface="Times New Roman" panose="02020603050405020304" pitchFamily="18" charset="0"/>
              <a:ea typeface="Times New Roman" panose="02020603050405020304" pitchFamily="18" charset="0"/>
            </a:endParaRPr>
          </a:p>
        </p:txBody>
      </p:sp>
      <p:sp>
        <p:nvSpPr>
          <p:cNvPr id="3" name="Rectangle 2"/>
          <p:cNvSpPr/>
          <p:nvPr/>
        </p:nvSpPr>
        <p:spPr>
          <a:xfrm>
            <a:off x="143577" y="2413025"/>
            <a:ext cx="6460427" cy="1754326"/>
          </a:xfrm>
          <a:prstGeom prst="rect">
            <a:avLst/>
          </a:prstGeom>
        </p:spPr>
        <p:txBody>
          <a:bodyPr wrap="square">
            <a:spAutoFit/>
          </a:bodyPr>
          <a:lstStyle/>
          <a:p>
            <a:pPr>
              <a:lnSpc>
                <a:spcPct val="150000"/>
              </a:lnSpc>
            </a:pPr>
            <a:r>
              <a:rPr lang="en-US" sz="3600" dirty="0" smtClean="0">
                <a:latin typeface="Times New Roman" panose="02020603050405020304" pitchFamily="18" charset="0"/>
                <a:ea typeface="Times New Roman" panose="02020603050405020304" pitchFamily="18" charset="0"/>
              </a:rPr>
              <a:t> - X</a:t>
            </a:r>
            <a:r>
              <a:rPr lang="vi-VN" sz="3600" dirty="0" smtClean="0">
                <a:latin typeface="Times New Roman" panose="02020603050405020304" pitchFamily="18" charset="0"/>
                <a:ea typeface="Times New Roman" panose="02020603050405020304" pitchFamily="18" charset="0"/>
              </a:rPr>
              <a:t>em có gì trong miệng thì lấy ra rồi cho ngửi ammoniac</a:t>
            </a:r>
            <a:r>
              <a:rPr lang="en-US" sz="3600" dirty="0" smtClean="0">
                <a:latin typeface="Times New Roman" panose="02020603050405020304" pitchFamily="18" charset="0"/>
                <a:ea typeface="Times New Roman" panose="02020603050405020304" pitchFamily="18" charset="0"/>
              </a:rPr>
              <a:t>.</a:t>
            </a:r>
            <a:r>
              <a:rPr lang="vi-VN" sz="3600" dirty="0" smtClean="0">
                <a:latin typeface="Times New Roman" panose="02020603050405020304" pitchFamily="18" charset="0"/>
                <a:ea typeface="Times New Roman" panose="02020603050405020304" pitchFamily="18" charset="0"/>
              </a:rPr>
              <a:t> </a:t>
            </a:r>
            <a:endParaRPr lang="en-US" sz="3600" dirty="0"/>
          </a:p>
        </p:txBody>
      </p:sp>
      <p:sp>
        <p:nvSpPr>
          <p:cNvPr id="4" name="Rectangle 3"/>
          <p:cNvSpPr/>
          <p:nvPr/>
        </p:nvSpPr>
        <p:spPr>
          <a:xfrm>
            <a:off x="134004" y="4389244"/>
            <a:ext cx="6390088" cy="1754326"/>
          </a:xfrm>
          <a:prstGeom prst="rect">
            <a:avLst/>
          </a:prstGeom>
        </p:spPr>
        <p:txBody>
          <a:bodyPr wrap="square">
            <a:spAutoFit/>
          </a:bodyPr>
          <a:lstStyle/>
          <a:p>
            <a:pPr>
              <a:lnSpc>
                <a:spcPct val="150000"/>
              </a:lnSpc>
            </a:pPr>
            <a:r>
              <a:rPr lang="en-US" sz="3600" dirty="0" smtClean="0">
                <a:latin typeface="Times New Roman" panose="02020603050405020304" pitchFamily="18" charset="0"/>
                <a:ea typeface="Times New Roman" panose="02020603050405020304" pitchFamily="18" charset="0"/>
              </a:rPr>
              <a:t> - X</a:t>
            </a:r>
            <a:r>
              <a:rPr lang="vi-VN" sz="3600" dirty="0" smtClean="0">
                <a:latin typeface="Times New Roman" panose="02020603050405020304" pitchFamily="18" charset="0"/>
                <a:ea typeface="Times New Roman" panose="02020603050405020304" pitchFamily="18" charset="0"/>
              </a:rPr>
              <a:t>oa bóp cho nóng lên đồng thời đi mời y – bác sĩ ngay.</a:t>
            </a:r>
            <a:endParaRPr lang="en-US" sz="3600" dirty="0"/>
          </a:p>
        </p:txBody>
      </p:sp>
      <p:sp>
        <p:nvSpPr>
          <p:cNvPr id="6" name="Rectangle 5"/>
          <p:cNvSpPr/>
          <p:nvPr/>
        </p:nvSpPr>
        <p:spPr>
          <a:xfrm>
            <a:off x="711749" y="524783"/>
            <a:ext cx="6551794" cy="646331"/>
          </a:xfrm>
          <a:prstGeom prst="rect">
            <a:avLst/>
          </a:prstGeom>
        </p:spPr>
        <p:txBody>
          <a:bodyPr wrap="none">
            <a:spAutoFit/>
          </a:bodyPr>
          <a:lstStyle/>
          <a:p>
            <a:r>
              <a:rPr lang="en-US" sz="3600" b="1" smtClean="0">
                <a:solidFill>
                  <a:srgbClr val="0070C0"/>
                </a:solidFill>
                <a:latin typeface="Times New Roman" panose="02020603050405020304" pitchFamily="18" charset="0"/>
                <a:ea typeface="Times New Roman" panose="02020603050405020304" pitchFamily="18" charset="0"/>
              </a:rPr>
              <a:t>4.2.2</a:t>
            </a:r>
            <a:r>
              <a:rPr lang="en-US" sz="3600" b="1" dirty="0" smtClean="0">
                <a:solidFill>
                  <a:srgbClr val="0070C0"/>
                </a:solidFill>
                <a:latin typeface="Times New Roman" panose="02020603050405020304" pitchFamily="18" charset="0"/>
                <a:ea typeface="Times New Roman" panose="02020603050405020304" pitchFamily="18" charset="0"/>
              </a:rPr>
              <a:t>. </a:t>
            </a:r>
            <a:r>
              <a:rPr lang="en-US" sz="3600" b="1" dirty="0" err="1" smtClean="0">
                <a:solidFill>
                  <a:srgbClr val="0070C0"/>
                </a:solidFill>
                <a:latin typeface="Times New Roman" panose="02020603050405020304" pitchFamily="18" charset="0"/>
                <a:ea typeface="Times New Roman" panose="02020603050405020304" pitchFamily="18" charset="0"/>
              </a:rPr>
              <a:t>Người</a:t>
            </a:r>
            <a:r>
              <a:rPr lang="en-US" sz="3600" b="1" dirty="0" smtClean="0">
                <a:solidFill>
                  <a:srgbClr val="0070C0"/>
                </a:solidFill>
                <a:latin typeface="Times New Roman" panose="02020603050405020304" pitchFamily="18" charset="0"/>
                <a:ea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rPr>
              <a:t>bị</a:t>
            </a:r>
            <a:r>
              <a:rPr lang="en-US" sz="3600" b="1" dirty="0">
                <a:solidFill>
                  <a:srgbClr val="0070C0"/>
                </a:solidFill>
                <a:latin typeface="Times New Roman" panose="02020603050405020304" pitchFamily="18" charset="0"/>
                <a:ea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rPr>
              <a:t>nạn</a:t>
            </a:r>
            <a:r>
              <a:rPr lang="en-US" sz="3600" b="1" dirty="0">
                <a:solidFill>
                  <a:srgbClr val="0070C0"/>
                </a:solidFill>
                <a:latin typeface="Times New Roman" panose="02020603050405020304" pitchFamily="18" charset="0"/>
                <a:ea typeface="Times New Roman" panose="02020603050405020304" pitchFamily="18" charset="0"/>
              </a:rPr>
              <a:t> </a:t>
            </a:r>
            <a:r>
              <a:rPr lang="en-US" sz="3600" b="1" dirty="0" err="1">
                <a:solidFill>
                  <a:srgbClr val="0070C0"/>
                </a:solidFill>
                <a:latin typeface="Times New Roman" panose="02020603050405020304" pitchFamily="18" charset="0"/>
                <a:ea typeface="Times New Roman" panose="02020603050405020304" pitchFamily="18" charset="0"/>
              </a:rPr>
              <a:t>mất</a:t>
            </a:r>
            <a:r>
              <a:rPr lang="en-US" sz="3600" b="1" dirty="0">
                <a:solidFill>
                  <a:srgbClr val="0070C0"/>
                </a:solidFill>
                <a:latin typeface="Times New Roman" panose="02020603050405020304" pitchFamily="18" charset="0"/>
                <a:ea typeface="Times New Roman" panose="02020603050405020304" pitchFamily="18" charset="0"/>
              </a:rPr>
              <a:t> tri </a:t>
            </a:r>
            <a:r>
              <a:rPr lang="en-US" sz="3600" b="1" dirty="0" err="1">
                <a:solidFill>
                  <a:srgbClr val="0070C0"/>
                </a:solidFill>
                <a:latin typeface="Times New Roman" panose="02020603050405020304" pitchFamily="18" charset="0"/>
                <a:ea typeface="Times New Roman" panose="02020603050405020304" pitchFamily="18" charset="0"/>
              </a:rPr>
              <a:t>giác</a:t>
            </a:r>
            <a:r>
              <a:rPr lang="en-US" sz="3600" b="1" dirty="0">
                <a:solidFill>
                  <a:srgbClr val="0070C0"/>
                </a:solidFill>
                <a:latin typeface="Times New Roman" panose="02020603050405020304" pitchFamily="18" charset="0"/>
                <a:ea typeface="Times New Roman" panose="02020603050405020304" pitchFamily="18" charset="0"/>
              </a:rPr>
              <a:t>. </a:t>
            </a:r>
            <a:endParaRPr lang="en-US" sz="3600" dirty="0">
              <a:solidFill>
                <a:srgbClr val="0070C0"/>
              </a:solidFill>
            </a:endParaRPr>
          </a:p>
        </p:txBody>
      </p:sp>
      <p:pic>
        <p:nvPicPr>
          <p:cNvPr id="7" name="Picture 6"/>
          <p:cNvPicPr/>
          <p:nvPr/>
        </p:nvPicPr>
        <p:blipFill>
          <a:blip r:embed="rId2"/>
          <a:stretch>
            <a:fillRect/>
          </a:stretch>
        </p:blipFill>
        <p:spPr>
          <a:xfrm>
            <a:off x="8276492" y="52779"/>
            <a:ext cx="3126154" cy="2711939"/>
          </a:xfrm>
          <a:prstGeom prst="rect">
            <a:avLst/>
          </a:prstGeom>
        </p:spPr>
      </p:pic>
      <p:sp>
        <p:nvSpPr>
          <p:cNvPr id="8" name="Rectangle 7"/>
          <p:cNvSpPr/>
          <p:nvPr/>
        </p:nvSpPr>
        <p:spPr>
          <a:xfrm>
            <a:off x="7126017" y="2764718"/>
            <a:ext cx="5076025" cy="1077218"/>
          </a:xfrm>
          <a:prstGeom prst="rect">
            <a:avLst/>
          </a:prstGeom>
        </p:spPr>
        <p:txBody>
          <a:bodyPr wrap="square">
            <a:spAutoFit/>
          </a:bodyPr>
          <a:lstStyle/>
          <a:p>
            <a:pPr algn="just"/>
            <a:r>
              <a:rPr lang="vi-VN" sz="3200" i="1" dirty="0">
                <a:solidFill>
                  <a:srgbClr val="7030A0"/>
                </a:solidFill>
                <a:latin typeface="Times New Roman" panose="02020603050405020304" pitchFamily="18" charset="0"/>
                <a:ea typeface="Times New Roman" panose="02020603050405020304" pitchFamily="18" charset="0"/>
              </a:rPr>
              <a:t>Xoay nạn nhân nằm nghiêng, quay mặt xuống dưới.</a:t>
            </a:r>
            <a:endParaRPr lang="en-US" sz="3200" i="1" dirty="0">
              <a:solidFill>
                <a:srgbClr val="7030A0"/>
              </a:solidFill>
            </a:endParaRPr>
          </a:p>
        </p:txBody>
      </p:sp>
      <p:pic>
        <p:nvPicPr>
          <p:cNvPr id="9" name="Picture 8"/>
          <p:cNvPicPr/>
          <p:nvPr/>
        </p:nvPicPr>
        <p:blipFill>
          <a:blip r:embed="rId3"/>
          <a:stretch>
            <a:fillRect/>
          </a:stretch>
        </p:blipFill>
        <p:spPr>
          <a:xfrm>
            <a:off x="8466084" y="3922986"/>
            <a:ext cx="2561896" cy="2146738"/>
          </a:xfrm>
          <a:prstGeom prst="rect">
            <a:avLst/>
          </a:prstGeom>
        </p:spPr>
      </p:pic>
      <p:sp>
        <p:nvSpPr>
          <p:cNvPr id="10" name="Rectangle 9"/>
          <p:cNvSpPr/>
          <p:nvPr/>
        </p:nvSpPr>
        <p:spPr>
          <a:xfrm>
            <a:off x="7263543" y="6069724"/>
            <a:ext cx="4597734" cy="584775"/>
          </a:xfrm>
          <a:prstGeom prst="rect">
            <a:avLst/>
          </a:prstGeom>
        </p:spPr>
        <p:txBody>
          <a:bodyPr wrap="none">
            <a:spAutoFit/>
          </a:bodyPr>
          <a:lstStyle/>
          <a:p>
            <a:r>
              <a:rPr lang="en-US" sz="3200" i="1" dirty="0" err="1">
                <a:solidFill>
                  <a:srgbClr val="7030A0"/>
                </a:solidFill>
                <a:latin typeface="Times New Roman" panose="02020603050405020304" pitchFamily="18" charset="0"/>
                <a:ea typeface="Times New Roman" panose="02020603050405020304" pitchFamily="18" charset="0"/>
              </a:rPr>
              <a:t>Làm</a:t>
            </a:r>
            <a:r>
              <a:rPr lang="en-US" sz="3200" i="1" dirty="0">
                <a:solidFill>
                  <a:srgbClr val="7030A0"/>
                </a:solidFill>
                <a:latin typeface="Times New Roman" panose="02020603050405020304" pitchFamily="18" charset="0"/>
                <a:ea typeface="Times New Roman" panose="02020603050405020304" pitchFamily="18" charset="0"/>
              </a:rPr>
              <a:t> </a:t>
            </a:r>
            <a:r>
              <a:rPr lang="en-US" sz="3200" i="1" dirty="0" err="1">
                <a:solidFill>
                  <a:srgbClr val="7030A0"/>
                </a:solidFill>
                <a:latin typeface="Times New Roman" panose="02020603050405020304" pitchFamily="18" charset="0"/>
                <a:ea typeface="Times New Roman" panose="02020603050405020304" pitchFamily="18" charset="0"/>
              </a:rPr>
              <a:t>sạch</a:t>
            </a:r>
            <a:r>
              <a:rPr lang="en-US" sz="3200" i="1" dirty="0">
                <a:solidFill>
                  <a:srgbClr val="7030A0"/>
                </a:solidFill>
                <a:latin typeface="Times New Roman" panose="02020603050405020304" pitchFamily="18" charset="0"/>
                <a:ea typeface="Times New Roman" panose="02020603050405020304" pitchFamily="18" charset="0"/>
              </a:rPr>
              <a:t> </a:t>
            </a:r>
            <a:r>
              <a:rPr lang="en-US" sz="3200" i="1" dirty="0" err="1">
                <a:solidFill>
                  <a:srgbClr val="7030A0"/>
                </a:solidFill>
                <a:latin typeface="Times New Roman" panose="02020603050405020304" pitchFamily="18" charset="0"/>
                <a:ea typeface="Times New Roman" panose="02020603050405020304" pitchFamily="18" charset="0"/>
              </a:rPr>
              <a:t>miệng</a:t>
            </a:r>
            <a:r>
              <a:rPr lang="en-US" sz="3200" i="1" dirty="0">
                <a:solidFill>
                  <a:srgbClr val="7030A0"/>
                </a:solidFill>
                <a:latin typeface="Times New Roman" panose="02020603050405020304" pitchFamily="18" charset="0"/>
                <a:ea typeface="Times New Roman" panose="02020603050405020304" pitchFamily="18" charset="0"/>
              </a:rPr>
              <a:t> </a:t>
            </a:r>
            <a:r>
              <a:rPr lang="en-US" sz="3200" i="1" dirty="0" err="1">
                <a:solidFill>
                  <a:srgbClr val="7030A0"/>
                </a:solidFill>
                <a:latin typeface="Times New Roman" panose="02020603050405020304" pitchFamily="18" charset="0"/>
                <a:ea typeface="Times New Roman" panose="02020603050405020304" pitchFamily="18" charset="0"/>
              </a:rPr>
              <a:t>nạn</a:t>
            </a:r>
            <a:r>
              <a:rPr lang="en-US" sz="3200" i="1" dirty="0">
                <a:solidFill>
                  <a:srgbClr val="7030A0"/>
                </a:solidFill>
                <a:latin typeface="Times New Roman" panose="02020603050405020304" pitchFamily="18" charset="0"/>
                <a:ea typeface="Times New Roman" panose="02020603050405020304" pitchFamily="18" charset="0"/>
              </a:rPr>
              <a:t> </a:t>
            </a:r>
            <a:r>
              <a:rPr lang="en-US" sz="3200" i="1" dirty="0" err="1">
                <a:solidFill>
                  <a:srgbClr val="7030A0"/>
                </a:solidFill>
                <a:latin typeface="Times New Roman" panose="02020603050405020304" pitchFamily="18" charset="0"/>
                <a:ea typeface="Times New Roman" panose="02020603050405020304" pitchFamily="18" charset="0"/>
              </a:rPr>
              <a:t>nhân</a:t>
            </a:r>
            <a:r>
              <a:rPr lang="en-US" sz="3200" i="1" dirty="0">
                <a:solidFill>
                  <a:srgbClr val="7030A0"/>
                </a:solidFill>
                <a:latin typeface="Times New Roman" panose="02020603050405020304" pitchFamily="18" charset="0"/>
                <a:ea typeface="Times New Roman" panose="02020603050405020304" pitchFamily="18" charset="0"/>
              </a:rPr>
              <a:t>.</a:t>
            </a:r>
            <a:endParaRPr lang="en-US" sz="3200" i="1" dirty="0">
              <a:solidFill>
                <a:srgbClr val="7030A0"/>
              </a:solidFill>
            </a:endParaRPr>
          </a:p>
        </p:txBody>
      </p:sp>
    </p:spTree>
    <p:extLst>
      <p:ext uri="{BB962C8B-B14F-4D97-AF65-F5344CB8AC3E}">
        <p14:creationId xmlns:p14="http://schemas.microsoft.com/office/powerpoint/2010/main" val="3364251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wd">
                                    <p:tmPct val="10000"/>
                                  </p:iterate>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childTnLst>
                                </p:cTn>
                              </p:par>
                            </p:childTnLst>
                          </p:cTn>
                        </p:par>
                        <p:par>
                          <p:cTn id="13" fill="hold">
                            <p:stCondLst>
                              <p:cond delay="2000"/>
                            </p:stCondLst>
                            <p:childTnLst>
                              <p:par>
                                <p:cTn id="14" presetID="6" presetClass="entr" presetSubtype="32"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ircle(out)">
                                      <p:cBhvr>
                                        <p:cTn id="16" dur="2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2000"/>
                                        <p:tgtEl>
                                          <p:spTgt spid="9"/>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20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iterate type="wd">
                                    <p:tmPct val="10000"/>
                                  </p:iterate>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iterate type="wd">
                                    <p:tmPct val="10000"/>
                                  </p:iterate>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1424" y="0"/>
            <a:ext cx="6999032" cy="823752"/>
          </a:xfrm>
          <a:prstGeom prst="rect">
            <a:avLst/>
          </a:prstGeom>
        </p:spPr>
        <p:txBody>
          <a:bodyPr wrap="none">
            <a:spAutoFit/>
          </a:bodyPr>
          <a:lstStyle/>
          <a:p>
            <a:pPr marR="0" lvl="2" algn="just">
              <a:lnSpc>
                <a:spcPct val="150000"/>
              </a:lnSpc>
              <a:spcBef>
                <a:spcPts val="600"/>
              </a:spcBef>
              <a:spcAft>
                <a:spcPts val="0"/>
              </a:spcAft>
            </a:pPr>
            <a:r>
              <a:rPr lang="en-US" sz="3600" b="1" dirty="0" smtClean="0">
                <a:solidFill>
                  <a:srgbClr val="CC0066"/>
                </a:solidFill>
                <a:latin typeface="Times New Roman" panose="02020603050405020304" pitchFamily="18" charset="0"/>
                <a:ea typeface="Times New Roman" panose="02020603050405020304" pitchFamily="18" charset="0"/>
              </a:rPr>
              <a:t>4.2.3. </a:t>
            </a:r>
            <a:r>
              <a:rPr lang="vi-VN" sz="3600" b="1" dirty="0" smtClean="0">
                <a:solidFill>
                  <a:srgbClr val="CC0066"/>
                </a:solidFill>
                <a:latin typeface="Times New Roman" panose="02020603050405020304" pitchFamily="18" charset="0"/>
                <a:ea typeface="Times New Roman" panose="02020603050405020304" pitchFamily="18" charset="0"/>
              </a:rPr>
              <a:t>Người </a:t>
            </a:r>
            <a:r>
              <a:rPr lang="vi-VN" sz="3600" b="1" dirty="0">
                <a:solidFill>
                  <a:srgbClr val="CC0066"/>
                </a:solidFill>
                <a:latin typeface="Times New Roman" panose="02020603050405020304" pitchFamily="18" charset="0"/>
                <a:ea typeface="Times New Roman" panose="02020603050405020304" pitchFamily="18" charset="0"/>
              </a:rPr>
              <a:t>bị nạn đã tắt thở.</a:t>
            </a:r>
            <a:endParaRPr lang="en-US" sz="3600" dirty="0">
              <a:solidFill>
                <a:srgbClr val="CC0066"/>
              </a:solidFill>
              <a:effectLst/>
              <a:latin typeface="Times New Roman" panose="02020603050405020304" pitchFamily="18" charset="0"/>
              <a:ea typeface="Times New Roman" panose="02020603050405020304" pitchFamily="18" charset="0"/>
            </a:endParaRPr>
          </a:p>
        </p:txBody>
      </p:sp>
      <p:sp>
        <p:nvSpPr>
          <p:cNvPr id="3" name="Rectangle 2"/>
          <p:cNvSpPr/>
          <p:nvPr/>
        </p:nvSpPr>
        <p:spPr>
          <a:xfrm>
            <a:off x="259056" y="5203802"/>
            <a:ext cx="11988800" cy="1665521"/>
          </a:xfrm>
          <a:prstGeom prst="rect">
            <a:avLst/>
          </a:prstGeom>
        </p:spPr>
        <p:txBody>
          <a:bodyPr wrap="square">
            <a:spAutoFit/>
          </a:bodyPr>
          <a:lstStyle/>
          <a:p>
            <a:pPr>
              <a:lnSpc>
                <a:spcPct val="150000"/>
              </a:lnSpc>
            </a:pPr>
            <a:r>
              <a:rPr lang="vi-VN" sz="3600" dirty="0" smtClean="0">
                <a:latin typeface="Times New Roman" panose="02020603050405020304" pitchFamily="18" charset="0"/>
                <a:ea typeface="Times New Roman" panose="02020603050405020304" pitchFamily="18" charset="0"/>
              </a:rPr>
              <a:t>- Thực </a:t>
            </a:r>
            <a:r>
              <a:rPr lang="vi-VN" sz="3600" dirty="0">
                <a:latin typeface="Times New Roman" panose="02020603050405020304" pitchFamily="18" charset="0"/>
                <a:ea typeface="Times New Roman" panose="02020603050405020304" pitchFamily="18" charset="0"/>
              </a:rPr>
              <a:t>hiện hô hấp nhân tạo ngay lập tức bằng 1 trong các phương pháp sau:</a:t>
            </a:r>
            <a:endParaRPr lang="en-US" sz="3600" dirty="0"/>
          </a:p>
        </p:txBody>
      </p:sp>
      <p:sp>
        <p:nvSpPr>
          <p:cNvPr id="4" name="Rectangle 3"/>
          <p:cNvSpPr/>
          <p:nvPr/>
        </p:nvSpPr>
        <p:spPr>
          <a:xfrm>
            <a:off x="246184" y="695884"/>
            <a:ext cx="11746523" cy="1665521"/>
          </a:xfrm>
          <a:prstGeom prst="rect">
            <a:avLst/>
          </a:prstGeom>
        </p:spPr>
        <p:txBody>
          <a:bodyPr wrap="square">
            <a:spAutoFit/>
          </a:bodyPr>
          <a:lstStyle/>
          <a:p>
            <a:pPr>
              <a:lnSpc>
                <a:spcPct val="150000"/>
              </a:lnSpc>
            </a:pPr>
            <a:r>
              <a:rPr lang="en-US" sz="3600" dirty="0" smtClean="0">
                <a:latin typeface="Times New Roman" panose="02020603050405020304" pitchFamily="18" charset="0"/>
                <a:ea typeface="Times New Roman" panose="02020603050405020304" pitchFamily="18" charset="0"/>
              </a:rPr>
              <a:t> - </a:t>
            </a:r>
            <a:r>
              <a:rPr lang="vi-VN" sz="3600" dirty="0" smtClean="0">
                <a:latin typeface="Times New Roman" panose="02020603050405020304" pitchFamily="18" charset="0"/>
                <a:ea typeface="Times New Roman" panose="02020603050405020304" pitchFamily="18" charset="0"/>
              </a:rPr>
              <a:t>Nếu </a:t>
            </a:r>
            <a:r>
              <a:rPr lang="vi-VN" sz="3600" dirty="0">
                <a:latin typeface="Times New Roman" panose="02020603050405020304" pitchFamily="18" charset="0"/>
                <a:ea typeface="Times New Roman" panose="02020603050405020304" pitchFamily="18" charset="0"/>
              </a:rPr>
              <a:t>nạn nhân bị tắt thở, tim ngừng đập, toàn thân sinh co giật </a:t>
            </a:r>
            <a:r>
              <a:rPr lang="vi-VN" sz="3600" dirty="0" smtClean="0">
                <a:latin typeface="Times New Roman" panose="02020603050405020304" pitchFamily="18" charset="0"/>
                <a:ea typeface="Times New Roman" panose="02020603050405020304" pitchFamily="18" charset="0"/>
              </a:rPr>
              <a:t>cần</a:t>
            </a:r>
            <a:r>
              <a:rPr lang="en-US" sz="3600" dirty="0" smtClean="0">
                <a:latin typeface="Times New Roman" panose="02020603050405020304" pitchFamily="18" charset="0"/>
                <a:ea typeface="Times New Roman" panose="02020603050405020304" pitchFamily="18" charset="0"/>
              </a:rPr>
              <a:t>:</a:t>
            </a:r>
            <a:endParaRPr lang="en-US" sz="3600" dirty="0"/>
          </a:p>
        </p:txBody>
      </p:sp>
      <p:sp>
        <p:nvSpPr>
          <p:cNvPr id="5" name="Rectangle 4"/>
          <p:cNvSpPr/>
          <p:nvPr/>
        </p:nvSpPr>
        <p:spPr>
          <a:xfrm>
            <a:off x="293079" y="2222769"/>
            <a:ext cx="11867661" cy="1665521"/>
          </a:xfrm>
          <a:prstGeom prst="rect">
            <a:avLst/>
          </a:prstGeom>
        </p:spPr>
        <p:txBody>
          <a:bodyPr wrap="square">
            <a:spAutoFit/>
          </a:bodyPr>
          <a:lstStyle/>
          <a:p>
            <a:pPr>
              <a:lnSpc>
                <a:spcPct val="150000"/>
              </a:lnSpc>
            </a:pP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Đặt</a:t>
            </a:r>
            <a:r>
              <a:rPr lang="en-US" sz="3600" dirty="0" smtClean="0">
                <a:latin typeface="Times New Roman" panose="02020603050405020304" pitchFamily="18" charset="0"/>
                <a:ea typeface="Times New Roman" panose="02020603050405020304" pitchFamily="18" charset="0"/>
              </a:rPr>
              <a:t> </a:t>
            </a:r>
            <a:r>
              <a:rPr lang="vi-VN" sz="3600" dirty="0" smtClean="0">
                <a:latin typeface="Times New Roman" panose="02020603050405020304" pitchFamily="18" charset="0"/>
                <a:ea typeface="Times New Roman" panose="02020603050405020304" pitchFamily="18" charset="0"/>
              </a:rPr>
              <a:t>nạn </a:t>
            </a:r>
            <a:r>
              <a:rPr lang="vi-VN" sz="3600" dirty="0">
                <a:latin typeface="Times New Roman" panose="02020603050405020304" pitchFamily="18" charset="0"/>
                <a:ea typeface="Times New Roman" panose="02020603050405020304" pitchFamily="18" charset="0"/>
              </a:rPr>
              <a:t>nhân nơi thoáng khí, bằng phẳng, nới rộng quần áo và thắt lưng</a:t>
            </a:r>
            <a:endParaRPr lang="en-US" sz="3600" dirty="0"/>
          </a:p>
        </p:txBody>
      </p:sp>
      <p:sp>
        <p:nvSpPr>
          <p:cNvPr id="6" name="Rectangle 5"/>
          <p:cNvSpPr/>
          <p:nvPr/>
        </p:nvSpPr>
        <p:spPr>
          <a:xfrm>
            <a:off x="310088" y="3888588"/>
            <a:ext cx="6808274" cy="646331"/>
          </a:xfrm>
          <a:prstGeom prst="rect">
            <a:avLst/>
          </a:prstGeom>
        </p:spPr>
        <p:txBody>
          <a:bodyPr wrap="none">
            <a:spAutoFit/>
          </a:bodyPr>
          <a:lstStyle/>
          <a:p>
            <a:r>
              <a:rPr lang="vi-VN" sz="3600" dirty="0" smtClean="0">
                <a:latin typeface="Times New Roman" panose="02020603050405020304" pitchFamily="18" charset="0"/>
                <a:ea typeface="Times New Roman" panose="02020603050405020304" pitchFamily="18" charset="0"/>
              </a:rPr>
              <a:t>- Lau </a:t>
            </a:r>
            <a:r>
              <a:rPr lang="vi-VN" sz="3600" dirty="0">
                <a:latin typeface="Times New Roman" panose="02020603050405020304" pitchFamily="18" charset="0"/>
                <a:ea typeface="Times New Roman" panose="02020603050405020304" pitchFamily="18" charset="0"/>
              </a:rPr>
              <a:t>sạch nước bọt và các chất bẩn</a:t>
            </a:r>
            <a:endParaRPr lang="en-US" sz="3600" dirty="0"/>
          </a:p>
        </p:txBody>
      </p:sp>
      <p:sp>
        <p:nvSpPr>
          <p:cNvPr id="7" name="Rectangle 6"/>
          <p:cNvSpPr/>
          <p:nvPr/>
        </p:nvSpPr>
        <p:spPr>
          <a:xfrm>
            <a:off x="236936" y="4619274"/>
            <a:ext cx="7975260" cy="646331"/>
          </a:xfrm>
          <a:prstGeom prst="rect">
            <a:avLst/>
          </a:prstGeom>
        </p:spPr>
        <p:txBody>
          <a:bodyPr wrap="none">
            <a:spAutoFit/>
          </a:bodyPr>
          <a:lstStyle/>
          <a:p>
            <a:r>
              <a:rPr lang="vi-VN" sz="3600" dirty="0" smtClean="0">
                <a:latin typeface="Times New Roman" panose="02020603050405020304" pitchFamily="18" charset="0"/>
                <a:ea typeface="Times New Roman" panose="02020603050405020304" pitchFamily="18" charset="0"/>
              </a:rPr>
              <a:t>- Kiểm </a:t>
            </a:r>
            <a:r>
              <a:rPr lang="vi-VN" sz="3600" dirty="0">
                <a:latin typeface="Times New Roman" panose="02020603050405020304" pitchFamily="18" charset="0"/>
                <a:ea typeface="Times New Roman" panose="02020603050405020304" pitchFamily="18" charset="0"/>
              </a:rPr>
              <a:t>tra miệng xem có vướng gì không </a:t>
            </a:r>
            <a:endParaRPr lang="en-US" sz="3600" dirty="0"/>
          </a:p>
        </p:txBody>
      </p:sp>
      <p:sp>
        <p:nvSpPr>
          <p:cNvPr id="10" name="Slide Number Placeholder 9"/>
          <p:cNvSpPr>
            <a:spLocks noGrp="1"/>
          </p:cNvSpPr>
          <p:nvPr>
            <p:ph type="sldNum" sz="quarter" idx="12"/>
          </p:nvPr>
        </p:nvSpPr>
        <p:spPr/>
        <p:txBody>
          <a:bodyPr/>
          <a:lstStyle/>
          <a:p>
            <a:fld id="{1296F657-9FCD-4C55-89F0-009B8F01890B}" type="slidenum">
              <a:rPr lang="en-US" smtClean="0"/>
              <a:t>18</a:t>
            </a:fld>
            <a:endParaRPr lang="en-US"/>
          </a:p>
        </p:txBody>
      </p:sp>
    </p:spTree>
    <p:extLst>
      <p:ext uri="{BB962C8B-B14F-4D97-AF65-F5344CB8AC3E}">
        <p14:creationId xmlns:p14="http://schemas.microsoft.com/office/powerpoint/2010/main" val="4075626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wd">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iterate type="wd">
                                    <p:tmPct val="10000"/>
                                  </p:iterate>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iterate type="wd">
                                    <p:tmPct val="10000"/>
                                  </p:iterate>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8165" y="4797487"/>
            <a:ext cx="6096000" cy="923330"/>
          </a:xfrm>
          <a:prstGeom prst="rect">
            <a:avLst/>
          </a:prstGeom>
        </p:spPr>
        <p:txBody>
          <a:bodyPr>
            <a:spAutoFit/>
          </a:bodyPr>
          <a:lstStyle/>
          <a:p>
            <a:pPr marL="342900" marR="0" lvl="0" indent="-342900" algn="just">
              <a:lnSpc>
                <a:spcPct val="150000"/>
              </a:lnSpc>
              <a:spcBef>
                <a:spcPts val="0"/>
              </a:spcBef>
              <a:spcAft>
                <a:spcPts val="0"/>
              </a:spcAft>
              <a:buFont typeface="Times New Roman" panose="02020603050405020304" pitchFamily="18" charset="0"/>
              <a:buChar char="-"/>
            </a:pPr>
            <a:r>
              <a:rPr lang="en-US" sz="3600" dirty="0" err="1" smtClean="0">
                <a:latin typeface="Times New Roman" panose="02020603050405020304" pitchFamily="18" charset="0"/>
                <a:ea typeface="Times New Roman" panose="02020603050405020304" pitchFamily="18" charset="0"/>
              </a:rPr>
              <a:t>Phương</a:t>
            </a:r>
            <a:r>
              <a:rPr lang="en-US" sz="3600" dirty="0" smtClean="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pháp</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nằm</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ngửa</a:t>
            </a:r>
            <a:r>
              <a:rPr lang="en-US" sz="3600" dirty="0">
                <a:latin typeface="Times New Roman" panose="02020603050405020304" pitchFamily="18" charset="0"/>
                <a:ea typeface="Times New Roman" panose="02020603050405020304" pitchFamily="18" charset="0"/>
              </a:rPr>
              <a:t>.</a:t>
            </a:r>
            <a:endParaRPr lang="en-US" sz="3600" dirty="0">
              <a:effectLst/>
              <a:latin typeface="Times New Roman" panose="02020603050405020304" pitchFamily="18" charset="0"/>
              <a:ea typeface="Times New Roman" panose="02020603050405020304" pitchFamily="18" charset="0"/>
            </a:endParaRPr>
          </a:p>
        </p:txBody>
      </p:sp>
      <p:sp>
        <p:nvSpPr>
          <p:cNvPr id="3" name="Rectangle 2"/>
          <p:cNvSpPr/>
          <p:nvPr/>
        </p:nvSpPr>
        <p:spPr>
          <a:xfrm>
            <a:off x="866442" y="1861419"/>
            <a:ext cx="3467616" cy="923330"/>
          </a:xfrm>
          <a:prstGeom prst="rect">
            <a:avLst/>
          </a:prstGeom>
        </p:spPr>
        <p:txBody>
          <a:bodyPr wrap="none">
            <a:spAutoFit/>
          </a:bodyPr>
          <a:lstStyle/>
          <a:p>
            <a:pPr marL="342900" marR="0" lvl="0" indent="-342900" algn="just">
              <a:lnSpc>
                <a:spcPct val="150000"/>
              </a:lnSpc>
              <a:spcBef>
                <a:spcPts val="0"/>
              </a:spcBef>
              <a:spcAft>
                <a:spcPts val="0"/>
              </a:spcAft>
              <a:buFont typeface="Times New Roman" panose="02020603050405020304" pitchFamily="18" charset="0"/>
              <a:buChar char="-"/>
            </a:pPr>
            <a:r>
              <a:rPr lang="en-US" sz="3600" dirty="0" err="1">
                <a:latin typeface="Times New Roman" panose="02020603050405020304" pitchFamily="18" charset="0"/>
                <a:ea typeface="Times New Roman" panose="02020603050405020304" pitchFamily="18" charset="0"/>
              </a:rPr>
              <a:t>Miệng</a:t>
            </a:r>
            <a:r>
              <a:rPr lang="en-US" sz="3600" dirty="0">
                <a:latin typeface="Times New Roman" panose="02020603050405020304" pitchFamily="18" charset="0"/>
                <a:ea typeface="Times New Roman" panose="02020603050405020304" pitchFamily="18" charset="0"/>
              </a:rPr>
              <a:t> – </a:t>
            </a:r>
            <a:r>
              <a:rPr lang="en-US" sz="3600" dirty="0" err="1">
                <a:latin typeface="Times New Roman" panose="02020603050405020304" pitchFamily="18" charset="0"/>
                <a:ea typeface="Times New Roman" panose="02020603050405020304" pitchFamily="18" charset="0"/>
              </a:rPr>
              <a:t>miệng</a:t>
            </a:r>
            <a:r>
              <a:rPr lang="en-US" sz="3600" dirty="0">
                <a:latin typeface="Times New Roman" panose="02020603050405020304" pitchFamily="18" charset="0"/>
                <a:ea typeface="Times New Roman" panose="02020603050405020304" pitchFamily="18" charset="0"/>
              </a:rPr>
              <a:t>.</a:t>
            </a:r>
          </a:p>
        </p:txBody>
      </p:sp>
      <p:sp>
        <p:nvSpPr>
          <p:cNvPr id="4" name="Rectangle 3"/>
          <p:cNvSpPr/>
          <p:nvPr/>
        </p:nvSpPr>
        <p:spPr>
          <a:xfrm>
            <a:off x="866442" y="2799111"/>
            <a:ext cx="2916183" cy="923330"/>
          </a:xfrm>
          <a:prstGeom prst="rect">
            <a:avLst/>
          </a:prstGeom>
        </p:spPr>
        <p:txBody>
          <a:bodyPr wrap="none">
            <a:spAutoFit/>
          </a:bodyPr>
          <a:lstStyle/>
          <a:p>
            <a:pPr marL="342900" marR="0" lvl="0" indent="-342900" algn="just">
              <a:lnSpc>
                <a:spcPct val="150000"/>
              </a:lnSpc>
              <a:spcBef>
                <a:spcPts val="0"/>
              </a:spcBef>
              <a:spcAft>
                <a:spcPts val="0"/>
              </a:spcAft>
              <a:buFont typeface="Times New Roman" panose="02020603050405020304" pitchFamily="18" charset="0"/>
              <a:buChar char="-"/>
            </a:pPr>
            <a:r>
              <a:rPr lang="en-US" sz="3600" dirty="0" err="1">
                <a:latin typeface="Times New Roman" panose="02020603050405020304" pitchFamily="18" charset="0"/>
                <a:ea typeface="Times New Roman" panose="02020603050405020304" pitchFamily="18" charset="0"/>
              </a:rPr>
              <a:t>Miệng</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mũi</a:t>
            </a:r>
            <a:r>
              <a:rPr lang="en-US" sz="3600" dirty="0">
                <a:latin typeface="Times New Roman" panose="02020603050405020304" pitchFamily="18" charset="0"/>
                <a:ea typeface="Times New Roman" panose="02020603050405020304" pitchFamily="18" charset="0"/>
              </a:rPr>
              <a:t>.</a:t>
            </a:r>
          </a:p>
        </p:txBody>
      </p:sp>
      <p:sp>
        <p:nvSpPr>
          <p:cNvPr id="5" name="Rectangle 4"/>
          <p:cNvSpPr/>
          <p:nvPr/>
        </p:nvSpPr>
        <p:spPr>
          <a:xfrm>
            <a:off x="819147" y="3798299"/>
            <a:ext cx="4743606" cy="923330"/>
          </a:xfrm>
          <a:prstGeom prst="rect">
            <a:avLst/>
          </a:prstGeom>
        </p:spPr>
        <p:txBody>
          <a:bodyPr wrap="none">
            <a:spAutoFit/>
          </a:bodyPr>
          <a:lstStyle/>
          <a:p>
            <a:pPr marL="342900" marR="0" lvl="0" indent="-342900" algn="just">
              <a:lnSpc>
                <a:spcPct val="150000"/>
              </a:lnSpc>
              <a:spcBef>
                <a:spcPts val="0"/>
              </a:spcBef>
              <a:spcAft>
                <a:spcPts val="0"/>
              </a:spcAft>
              <a:buFont typeface="Times New Roman" panose="02020603050405020304" pitchFamily="18" charset="0"/>
              <a:buChar char="-"/>
            </a:pPr>
            <a:r>
              <a:rPr lang="en-US" sz="3600" dirty="0" err="1">
                <a:latin typeface="Times New Roman" panose="02020603050405020304" pitchFamily="18" charset="0"/>
                <a:ea typeface="Times New Roman" panose="02020603050405020304" pitchFamily="18" charset="0"/>
              </a:rPr>
              <a:t>Phương</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pháp</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nằm</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sấp</a:t>
            </a:r>
            <a:r>
              <a:rPr lang="en-US" sz="3600" dirty="0">
                <a:latin typeface="Times New Roman" panose="02020603050405020304" pitchFamily="18" charset="0"/>
                <a:ea typeface="Times New Roman" panose="02020603050405020304" pitchFamily="18" charset="0"/>
              </a:rPr>
              <a:t>.</a:t>
            </a:r>
          </a:p>
        </p:txBody>
      </p:sp>
      <p:sp>
        <p:nvSpPr>
          <p:cNvPr id="7" name="Rectangle 6"/>
          <p:cNvSpPr/>
          <p:nvPr/>
        </p:nvSpPr>
        <p:spPr>
          <a:xfrm>
            <a:off x="-201424" y="0"/>
            <a:ext cx="6999032" cy="823752"/>
          </a:xfrm>
          <a:prstGeom prst="rect">
            <a:avLst/>
          </a:prstGeom>
        </p:spPr>
        <p:txBody>
          <a:bodyPr wrap="none">
            <a:spAutoFit/>
          </a:bodyPr>
          <a:lstStyle/>
          <a:p>
            <a:pPr marR="0" lvl="2" algn="just">
              <a:lnSpc>
                <a:spcPct val="150000"/>
              </a:lnSpc>
              <a:spcBef>
                <a:spcPts val="600"/>
              </a:spcBef>
              <a:spcAft>
                <a:spcPts val="0"/>
              </a:spcAft>
            </a:pPr>
            <a:r>
              <a:rPr lang="en-US" sz="3600" b="1" dirty="0" smtClean="0">
                <a:solidFill>
                  <a:srgbClr val="CC0066"/>
                </a:solidFill>
                <a:latin typeface="Times New Roman" panose="02020603050405020304" pitchFamily="18" charset="0"/>
                <a:ea typeface="Times New Roman" panose="02020603050405020304" pitchFamily="18" charset="0"/>
              </a:rPr>
              <a:t>4.2.3. </a:t>
            </a:r>
            <a:r>
              <a:rPr lang="vi-VN" sz="3600" b="1" dirty="0" smtClean="0">
                <a:solidFill>
                  <a:srgbClr val="CC0066"/>
                </a:solidFill>
                <a:latin typeface="Times New Roman" panose="02020603050405020304" pitchFamily="18" charset="0"/>
                <a:ea typeface="Times New Roman" panose="02020603050405020304" pitchFamily="18" charset="0"/>
              </a:rPr>
              <a:t>Người </a:t>
            </a:r>
            <a:r>
              <a:rPr lang="vi-VN" sz="3600" b="1" dirty="0">
                <a:solidFill>
                  <a:srgbClr val="CC0066"/>
                </a:solidFill>
                <a:latin typeface="Times New Roman" panose="02020603050405020304" pitchFamily="18" charset="0"/>
                <a:ea typeface="Times New Roman" panose="02020603050405020304" pitchFamily="18" charset="0"/>
              </a:rPr>
              <a:t>bị nạn đã tắt thở.</a:t>
            </a:r>
            <a:endParaRPr lang="en-US" sz="3600" dirty="0">
              <a:solidFill>
                <a:srgbClr val="CC0066"/>
              </a:solidFill>
              <a:effectLst/>
              <a:latin typeface="Times New Roman" panose="02020603050405020304" pitchFamily="18" charset="0"/>
              <a:ea typeface="Times New Roman" panose="02020603050405020304" pitchFamily="18" charset="0"/>
            </a:endParaRPr>
          </a:p>
        </p:txBody>
      </p:sp>
      <p:sp>
        <p:nvSpPr>
          <p:cNvPr id="8" name="Rectangle 7"/>
          <p:cNvSpPr/>
          <p:nvPr/>
        </p:nvSpPr>
        <p:spPr>
          <a:xfrm>
            <a:off x="297111" y="1124869"/>
            <a:ext cx="7026282" cy="646331"/>
          </a:xfrm>
          <a:prstGeom prst="rect">
            <a:avLst/>
          </a:prstGeom>
        </p:spPr>
        <p:txBody>
          <a:bodyPr wrap="none">
            <a:spAutoFit/>
          </a:bodyPr>
          <a:lstStyle/>
          <a:p>
            <a:r>
              <a:rPr lang="vi-VN" sz="3600" b="1" dirty="0" smtClean="0">
                <a:solidFill>
                  <a:srgbClr val="0070C0"/>
                </a:solidFill>
                <a:latin typeface="Times New Roman" panose="02020603050405020304" pitchFamily="18" charset="0"/>
                <a:ea typeface="Times New Roman" panose="02020603050405020304" pitchFamily="18" charset="0"/>
              </a:rPr>
              <a:t>Các </a:t>
            </a:r>
            <a:r>
              <a:rPr lang="vi-VN" sz="3600" b="1" dirty="0">
                <a:solidFill>
                  <a:srgbClr val="0070C0"/>
                </a:solidFill>
                <a:latin typeface="Times New Roman" panose="02020603050405020304" pitchFamily="18" charset="0"/>
                <a:ea typeface="Times New Roman" panose="02020603050405020304" pitchFamily="18" charset="0"/>
              </a:rPr>
              <a:t>phương </a:t>
            </a:r>
            <a:r>
              <a:rPr lang="vi-VN" sz="3600" b="1" dirty="0" smtClean="0">
                <a:solidFill>
                  <a:srgbClr val="0070C0"/>
                </a:solidFill>
                <a:latin typeface="Times New Roman" panose="02020603050405020304" pitchFamily="18" charset="0"/>
                <a:ea typeface="Times New Roman" panose="02020603050405020304" pitchFamily="18" charset="0"/>
              </a:rPr>
              <a:t>pháp hô hấp nhân tạo</a:t>
            </a:r>
            <a:endParaRPr lang="en-US" sz="3600" b="1" dirty="0">
              <a:solidFill>
                <a:srgbClr val="0070C0"/>
              </a:solidFill>
            </a:endParaRPr>
          </a:p>
        </p:txBody>
      </p:sp>
      <p:sp>
        <p:nvSpPr>
          <p:cNvPr id="10" name="Slide Number Placeholder 9"/>
          <p:cNvSpPr>
            <a:spLocks noGrp="1"/>
          </p:cNvSpPr>
          <p:nvPr>
            <p:ph type="sldNum" sz="quarter" idx="12"/>
          </p:nvPr>
        </p:nvSpPr>
        <p:spPr/>
        <p:txBody>
          <a:bodyPr/>
          <a:lstStyle/>
          <a:p>
            <a:fld id="{1296F657-9FCD-4C55-89F0-009B8F01890B}" type="slidenum">
              <a:rPr lang="en-US" smtClean="0"/>
              <a:t>19</a:t>
            </a:fld>
            <a:endParaRPr lang="en-US"/>
          </a:p>
        </p:txBody>
      </p:sp>
    </p:spTree>
    <p:extLst>
      <p:ext uri="{BB962C8B-B14F-4D97-AF65-F5344CB8AC3E}">
        <p14:creationId xmlns:p14="http://schemas.microsoft.com/office/powerpoint/2010/main" val="133066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000"/>
                                        <p:tgtEl>
                                          <p:spTgt spid="8"/>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2000"/>
                                        <p:tgtEl>
                                          <p:spTgt spid="3"/>
                                        </p:tgtEl>
                                      </p:cBhvr>
                                    </p:animEffect>
                                  </p:childTnLst>
                                </p:cTn>
                              </p:par>
                            </p:childTnLst>
                          </p:cTn>
                        </p:par>
                        <p:par>
                          <p:cTn id="12" fill="hold">
                            <p:stCondLst>
                              <p:cond delay="4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2000"/>
                                        <p:tgtEl>
                                          <p:spTgt spid="4"/>
                                        </p:tgtEl>
                                      </p:cBhvr>
                                    </p:animEffect>
                                  </p:childTnLst>
                                </p:cTn>
                              </p:par>
                            </p:childTnLst>
                          </p:cTn>
                        </p:par>
                        <p:par>
                          <p:cTn id="16" fill="hold">
                            <p:stCondLst>
                              <p:cond delay="60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2000"/>
                                        <p:tgtEl>
                                          <p:spTgt spid="5"/>
                                        </p:tgtEl>
                                      </p:cBhvr>
                                    </p:animEffect>
                                  </p:childTnLst>
                                </p:cTn>
                              </p:par>
                            </p:childTnLst>
                          </p:cTn>
                        </p:par>
                        <p:par>
                          <p:cTn id="20" fill="hold">
                            <p:stCondLst>
                              <p:cond delay="8000"/>
                            </p:stCondLst>
                            <p:childTnLst>
                              <p:par>
                                <p:cTn id="21" presetID="22" presetClass="entr" presetSubtype="8"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798" y="819952"/>
            <a:ext cx="3710180" cy="923330"/>
          </a:xfrm>
          <a:prstGeom prst="rect">
            <a:avLst/>
          </a:prstGeom>
        </p:spPr>
        <p:txBody>
          <a:bodyPr wrap="square">
            <a:spAutoFit/>
          </a:bodyPr>
          <a:lstStyle/>
          <a:p>
            <a:pPr>
              <a:lnSpc>
                <a:spcPct val="150000"/>
              </a:lnSpc>
            </a:pPr>
            <a:r>
              <a:rPr lang="en-US" sz="3600" smtClean="0">
                <a:latin typeface="+mj-lt"/>
              </a:rPr>
              <a:t> </a:t>
            </a:r>
            <a:r>
              <a:rPr lang="vi-VN" sz="3600" smtClean="0">
                <a:latin typeface="+mj-lt"/>
              </a:rPr>
              <a:t>Mục tiêu:</a:t>
            </a:r>
            <a:endParaRPr lang="vi-VN" sz="3600" dirty="0">
              <a:latin typeface="+mj-lt"/>
            </a:endParaRPr>
          </a:p>
        </p:txBody>
      </p:sp>
      <p:sp>
        <p:nvSpPr>
          <p:cNvPr id="4" name="Rectangle 3"/>
          <p:cNvSpPr/>
          <p:nvPr/>
        </p:nvSpPr>
        <p:spPr>
          <a:xfrm>
            <a:off x="87465" y="1662923"/>
            <a:ext cx="3273574" cy="923330"/>
          </a:xfrm>
          <a:prstGeom prst="rect">
            <a:avLst/>
          </a:prstGeom>
        </p:spPr>
        <p:txBody>
          <a:bodyPr wrap="square">
            <a:spAutoFit/>
          </a:bodyPr>
          <a:lstStyle/>
          <a:p>
            <a:pPr>
              <a:lnSpc>
                <a:spcPct val="150000"/>
              </a:lnSpc>
            </a:pPr>
            <a:r>
              <a:rPr lang="en-US" sz="3600" b="1" i="1" smtClean="0">
                <a:solidFill>
                  <a:srgbClr val="0000FF"/>
                </a:solidFill>
                <a:latin typeface="Times New Roman" panose="02020603050405020304" pitchFamily="18" charset="0"/>
                <a:cs typeface="Times New Roman" panose="02020603050405020304" pitchFamily="18" charset="0"/>
              </a:rPr>
              <a:t> V</a:t>
            </a:r>
            <a:r>
              <a:rPr lang="vi-VN" sz="3600" b="1" i="1" smtClean="0">
                <a:solidFill>
                  <a:srgbClr val="0000FF"/>
                </a:solidFill>
                <a:latin typeface="Times New Roman" panose="02020603050405020304" pitchFamily="18" charset="0"/>
                <a:cs typeface="Times New Roman" panose="02020603050405020304" pitchFamily="18" charset="0"/>
              </a:rPr>
              <a:t>ề </a:t>
            </a:r>
            <a:r>
              <a:rPr lang="en-US" sz="3600" b="1" i="1" smtClean="0">
                <a:solidFill>
                  <a:srgbClr val="0000FF"/>
                </a:solidFill>
                <a:latin typeface="Times New Roman" panose="02020603050405020304" pitchFamily="18" charset="0"/>
                <a:cs typeface="Times New Roman" panose="02020603050405020304" pitchFamily="18" charset="0"/>
              </a:rPr>
              <a:t> </a:t>
            </a:r>
            <a:r>
              <a:rPr lang="vi-VN" sz="3600" b="1" i="1" smtClean="0">
                <a:solidFill>
                  <a:srgbClr val="0000FF"/>
                </a:solidFill>
                <a:latin typeface="Times New Roman" panose="02020603050405020304" pitchFamily="18" charset="0"/>
                <a:cs typeface="Times New Roman" panose="02020603050405020304" pitchFamily="18" charset="0"/>
              </a:rPr>
              <a:t>kỹ năng.</a:t>
            </a:r>
            <a:endParaRPr lang="vi-VN" sz="3600" b="1" i="1" dirty="0">
              <a:solidFill>
                <a:srgbClr val="0000FF"/>
              </a:solidFill>
              <a:latin typeface="Times New Roman" panose="02020603050405020304" pitchFamily="18" charset="0"/>
              <a:cs typeface="Times New Roman" panose="02020603050405020304" pitchFamily="18" charset="0"/>
            </a:endParaRPr>
          </a:p>
        </p:txBody>
      </p:sp>
      <p:sp>
        <p:nvSpPr>
          <p:cNvPr id="5" name="Rectangle 4"/>
          <p:cNvSpPr/>
          <p:nvPr/>
        </p:nvSpPr>
        <p:spPr>
          <a:xfrm>
            <a:off x="181233" y="3927238"/>
            <a:ext cx="11847443" cy="923330"/>
          </a:xfrm>
          <a:prstGeom prst="rect">
            <a:avLst/>
          </a:prstGeom>
        </p:spPr>
        <p:txBody>
          <a:bodyPr wrap="square">
            <a:spAutoFit/>
          </a:bodyPr>
          <a:lstStyle/>
          <a:p>
            <a:pPr>
              <a:lnSpc>
                <a:spcPct val="150000"/>
              </a:lnSpc>
            </a:pPr>
            <a:r>
              <a:rPr lang="en-US" sz="3600" dirty="0" smtClean="0">
                <a:latin typeface="+mj-lt"/>
              </a:rPr>
              <a:t> </a:t>
            </a:r>
            <a:r>
              <a:rPr lang="en-US" sz="3600" smtClean="0">
                <a:latin typeface="+mj-lt"/>
              </a:rPr>
              <a:t>- </a:t>
            </a:r>
            <a:r>
              <a:rPr lang="vi-VN" sz="3600" smtClean="0">
                <a:latin typeface="+mj-lt"/>
              </a:rPr>
              <a:t>Sơ cứu người bị nạn đúng cách.</a:t>
            </a:r>
            <a:endParaRPr lang="en-US" sz="3600" dirty="0">
              <a:latin typeface="+mj-lt"/>
            </a:endParaRPr>
          </a:p>
        </p:txBody>
      </p:sp>
      <p:sp>
        <p:nvSpPr>
          <p:cNvPr id="8" name="Slide Number Placeholder 7"/>
          <p:cNvSpPr>
            <a:spLocks noGrp="1"/>
          </p:cNvSpPr>
          <p:nvPr>
            <p:ph type="sldNum" sz="quarter" idx="12"/>
          </p:nvPr>
        </p:nvSpPr>
        <p:spPr/>
        <p:txBody>
          <a:bodyPr/>
          <a:lstStyle/>
          <a:p>
            <a:fld id="{1296F657-9FCD-4C55-89F0-009B8F01890B}" type="slidenum">
              <a:rPr lang="en-US" smtClean="0"/>
              <a:t>2</a:t>
            </a:fld>
            <a:endParaRPr lang="en-US"/>
          </a:p>
        </p:txBody>
      </p:sp>
      <p:sp>
        <p:nvSpPr>
          <p:cNvPr id="7" name="Rectangle 6"/>
          <p:cNvSpPr/>
          <p:nvPr/>
        </p:nvSpPr>
        <p:spPr>
          <a:xfrm>
            <a:off x="1175561" y="19050"/>
            <a:ext cx="8639096" cy="823752"/>
          </a:xfrm>
          <a:prstGeom prst="rect">
            <a:avLst/>
          </a:prstGeom>
        </p:spPr>
        <p:txBody>
          <a:bodyPr wrap="none">
            <a:spAutoFit/>
          </a:bodyPr>
          <a:lstStyle/>
          <a:p>
            <a:pPr marR="0" lvl="1" algn="ctr">
              <a:lnSpc>
                <a:spcPct val="150000"/>
              </a:lnSpc>
              <a:spcBef>
                <a:spcPts val="300"/>
              </a:spcBef>
              <a:spcAft>
                <a:spcPts val="300"/>
              </a:spcAft>
            </a:pPr>
            <a:r>
              <a:rPr lang="en-US" sz="3600" b="1" dirty="0" smtClean="0">
                <a:solidFill>
                  <a:srgbClr val="C00000"/>
                </a:solidFill>
                <a:latin typeface="Times New Roman" panose="02020603050405020304" pitchFamily="18" charset="0"/>
                <a:ea typeface="Times New Roman" panose="02020603050405020304" pitchFamily="18" charset="0"/>
              </a:rPr>
              <a:t>4.2. CẤP </a:t>
            </a:r>
            <a:r>
              <a:rPr lang="en-US" sz="3600" b="1" dirty="0">
                <a:solidFill>
                  <a:srgbClr val="C00000"/>
                </a:solidFill>
                <a:latin typeface="Times New Roman" panose="02020603050405020304" pitchFamily="18" charset="0"/>
                <a:ea typeface="Times New Roman" panose="02020603050405020304" pitchFamily="18" charset="0"/>
              </a:rPr>
              <a:t>CỨU  NGƯỜI BỊ  ĐIỆN </a:t>
            </a:r>
            <a:r>
              <a:rPr lang="vi-VN" sz="3600" b="1" dirty="0">
                <a:solidFill>
                  <a:srgbClr val="C00000"/>
                </a:solidFill>
                <a:latin typeface="Times New Roman" panose="02020603050405020304" pitchFamily="18" charset="0"/>
                <a:ea typeface="Times New Roman" panose="02020603050405020304" pitchFamily="18" charset="0"/>
              </a:rPr>
              <a:t>GIẬT</a:t>
            </a:r>
            <a:endParaRPr lang="en-US" sz="3600" dirty="0">
              <a:effectLst/>
              <a:latin typeface="Times New Roman" panose="02020603050405020304" pitchFamily="18" charset="0"/>
              <a:ea typeface="Times New Roman" panose="02020603050405020304" pitchFamily="18" charset="0"/>
            </a:endParaRPr>
          </a:p>
        </p:txBody>
      </p:sp>
      <p:sp>
        <p:nvSpPr>
          <p:cNvPr id="10" name="Rectangle 9"/>
          <p:cNvSpPr/>
          <p:nvPr/>
        </p:nvSpPr>
        <p:spPr>
          <a:xfrm>
            <a:off x="181233" y="2663056"/>
            <a:ext cx="11709334" cy="823752"/>
          </a:xfrm>
          <a:prstGeom prst="rect">
            <a:avLst/>
          </a:prstGeom>
        </p:spPr>
        <p:txBody>
          <a:bodyPr wrap="square">
            <a:spAutoFit/>
          </a:bodyPr>
          <a:lstStyle/>
          <a:p>
            <a:pPr>
              <a:lnSpc>
                <a:spcPct val="150000"/>
              </a:lnSpc>
            </a:pPr>
            <a:r>
              <a:rPr lang="en-US" sz="3600" dirty="0" smtClean="0">
                <a:latin typeface="Times New Roman" panose="02020603050405020304" pitchFamily="18" charset="0"/>
                <a:cs typeface="Times New Roman" panose="02020603050405020304" pitchFamily="18" charset="0"/>
              </a:rPr>
              <a:t> </a:t>
            </a:r>
            <a:r>
              <a:rPr lang="en-US" sz="3600" smtClean="0">
                <a:latin typeface="Times New Roman" panose="02020603050405020304" pitchFamily="18" charset="0"/>
                <a:cs typeface="Times New Roman" panose="02020603050405020304" pitchFamily="18" charset="0"/>
              </a:rPr>
              <a:t>- </a:t>
            </a:r>
            <a:r>
              <a:rPr lang="vi-VN" sz="3600" smtClean="0">
                <a:latin typeface="Times New Roman" panose="02020603050405020304" pitchFamily="18" charset="0"/>
                <a:cs typeface="Times New Roman" panose="02020603050405020304" pitchFamily="18" charset="0"/>
              </a:rPr>
              <a:t>Cô lập nguồn điện khỏi người bị nạn đúng cách.</a:t>
            </a:r>
            <a:endParaRPr lang="vi-VN"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20513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549401" y="303740"/>
            <a:ext cx="3691466" cy="6321082"/>
          </a:xfrm>
          <a:prstGeom prst="rect">
            <a:avLst/>
          </a:prstGeom>
        </p:spPr>
      </p:pic>
      <p:sp>
        <p:nvSpPr>
          <p:cNvPr id="8" name="Rectangle 7"/>
          <p:cNvSpPr/>
          <p:nvPr/>
        </p:nvSpPr>
        <p:spPr>
          <a:xfrm>
            <a:off x="5049025" y="2717800"/>
            <a:ext cx="743420" cy="23452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3"/>
          <a:stretch>
            <a:fillRect/>
          </a:stretch>
        </p:blipFill>
        <p:spPr>
          <a:xfrm>
            <a:off x="7078133" y="397933"/>
            <a:ext cx="4665134" cy="6226889"/>
          </a:xfrm>
          <a:prstGeom prst="rect">
            <a:avLst/>
          </a:prstGeom>
        </p:spPr>
      </p:pic>
      <p:sp>
        <p:nvSpPr>
          <p:cNvPr id="10" name="Rectangle 9"/>
          <p:cNvSpPr/>
          <p:nvPr/>
        </p:nvSpPr>
        <p:spPr>
          <a:xfrm>
            <a:off x="6946899" y="770465"/>
            <a:ext cx="262467" cy="3894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1296F657-9FCD-4C55-89F0-009B8F01890B}" type="slidenum">
              <a:rPr lang="en-US" smtClean="0"/>
              <a:t>20</a:t>
            </a:fld>
            <a:endParaRPr lang="en-US"/>
          </a:p>
        </p:txBody>
      </p:sp>
    </p:spTree>
    <p:extLst>
      <p:ext uri="{BB962C8B-B14F-4D97-AF65-F5344CB8AC3E}">
        <p14:creationId xmlns:p14="http://schemas.microsoft.com/office/powerpoint/2010/main" val="3648022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151468" y="4278690"/>
            <a:ext cx="10879666" cy="1654748"/>
          </a:xfrm>
          <a:prstGeom prst="rect">
            <a:avLst/>
          </a:prstGeom>
        </p:spPr>
        <p:txBody>
          <a:bodyPr wrap="square">
            <a:spAutoFit/>
          </a:bodyPr>
          <a:lstStyle/>
          <a:p>
            <a:pPr algn="just">
              <a:lnSpc>
                <a:spcPct val="150000"/>
              </a:lnSpc>
            </a:pPr>
            <a:r>
              <a:rPr lang="en-US" sz="3600" smtClean="0">
                <a:latin typeface="+mj-lt"/>
              </a:rPr>
              <a:t>         </a:t>
            </a:r>
            <a:r>
              <a:rPr lang="vi-VN" sz="3600" smtClean="0">
                <a:latin typeface="+mj-lt"/>
              </a:rPr>
              <a:t>Việc </a:t>
            </a:r>
            <a:r>
              <a:rPr lang="vi-VN" sz="3600" dirty="0">
                <a:latin typeface="+mj-lt"/>
              </a:rPr>
              <a:t>ngừng thở sẽ dẫn đến hiện tượng thiếu oxy trong máu và tế bào thần kinh.</a:t>
            </a:r>
          </a:p>
        </p:txBody>
      </p:sp>
      <p:sp>
        <p:nvSpPr>
          <p:cNvPr id="8" name="Rectangle 7"/>
          <p:cNvSpPr/>
          <p:nvPr/>
        </p:nvSpPr>
        <p:spPr>
          <a:xfrm>
            <a:off x="1151468" y="619900"/>
            <a:ext cx="10879666" cy="3416320"/>
          </a:xfrm>
          <a:prstGeom prst="rect">
            <a:avLst/>
          </a:prstGeom>
        </p:spPr>
        <p:txBody>
          <a:bodyPr wrap="square">
            <a:spAutoFit/>
          </a:bodyPr>
          <a:lstStyle/>
          <a:p>
            <a:pPr algn="just">
              <a:lnSpc>
                <a:spcPct val="150000"/>
              </a:lnSpc>
            </a:pPr>
            <a:r>
              <a:rPr lang="en-US" sz="3600" smtClean="0">
                <a:latin typeface="+mj-lt"/>
              </a:rPr>
              <a:t>        </a:t>
            </a:r>
            <a:r>
              <a:rPr lang="vi-VN" sz="3600" smtClean="0">
                <a:latin typeface="+mj-lt"/>
              </a:rPr>
              <a:t>Kỹ thuật hô hấp nhân tạọ </a:t>
            </a:r>
            <a:r>
              <a:rPr lang="vi-VN" sz="3600" dirty="0" smtClean="0">
                <a:latin typeface="+mj-lt"/>
              </a:rPr>
              <a:t>là một phương pháp đưa không khí từ ngoài vào phổi và đẩy không khí ở trong phổi ra ngoài để thay thế cho hô hấp tự nhiên khi nạn nhân ngừng thở. </a:t>
            </a:r>
            <a:endParaRPr lang="vi-VN" sz="3600" dirty="0">
              <a:latin typeface="+mj-lt"/>
            </a:endParaRPr>
          </a:p>
        </p:txBody>
      </p:sp>
      <p:sp>
        <p:nvSpPr>
          <p:cNvPr id="4" name="Slide Number Placeholder 3"/>
          <p:cNvSpPr>
            <a:spLocks noGrp="1"/>
          </p:cNvSpPr>
          <p:nvPr>
            <p:ph type="sldNum" sz="quarter" idx="12"/>
          </p:nvPr>
        </p:nvSpPr>
        <p:spPr/>
        <p:txBody>
          <a:bodyPr/>
          <a:lstStyle/>
          <a:p>
            <a:fld id="{1296F657-9FCD-4C55-89F0-009B8F01890B}" type="slidenum">
              <a:rPr lang="en-US" smtClean="0"/>
              <a:t>21</a:t>
            </a:fld>
            <a:endParaRPr lang="en-US"/>
          </a:p>
        </p:txBody>
      </p:sp>
    </p:spTree>
    <p:extLst>
      <p:ext uri="{BB962C8B-B14F-4D97-AF65-F5344CB8AC3E}">
        <p14:creationId xmlns:p14="http://schemas.microsoft.com/office/powerpoint/2010/main" val="236339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wd">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wd">
                                    <p:tmPct val="10000"/>
                                  </p:iterate>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4225" y="1222077"/>
            <a:ext cx="6462025" cy="646331"/>
          </a:xfrm>
          <a:prstGeom prst="rect">
            <a:avLst/>
          </a:prstGeom>
        </p:spPr>
        <p:txBody>
          <a:bodyPr wrap="none">
            <a:spAutoFit/>
          </a:bodyPr>
          <a:lstStyle/>
          <a:p>
            <a:r>
              <a:rPr lang="vi-VN" sz="3600" b="1" dirty="0" smtClean="0">
                <a:solidFill>
                  <a:srgbClr val="C00000"/>
                </a:solidFill>
                <a:latin typeface="Times New Roman" panose="02020603050405020304" pitchFamily="18" charset="0"/>
                <a:ea typeface="Times New Roman" panose="02020603050405020304" pitchFamily="18" charset="0"/>
              </a:rPr>
              <a:t>1. Phương </a:t>
            </a:r>
            <a:r>
              <a:rPr lang="vi-VN" sz="3600" b="1" dirty="0">
                <a:solidFill>
                  <a:srgbClr val="C00000"/>
                </a:solidFill>
                <a:latin typeface="Times New Roman" panose="02020603050405020304" pitchFamily="18" charset="0"/>
                <a:ea typeface="Times New Roman" panose="02020603050405020304" pitchFamily="18" charset="0"/>
              </a:rPr>
              <a:t>pháp miệng – miệng:</a:t>
            </a:r>
            <a:endParaRPr lang="en-US" sz="3600" dirty="0">
              <a:solidFill>
                <a:srgbClr val="C00000"/>
              </a:solidFill>
            </a:endParaRPr>
          </a:p>
        </p:txBody>
      </p:sp>
      <p:sp>
        <p:nvSpPr>
          <p:cNvPr id="4" name="Rectangle 3"/>
          <p:cNvSpPr/>
          <p:nvPr/>
        </p:nvSpPr>
        <p:spPr>
          <a:xfrm>
            <a:off x="194959" y="2009117"/>
            <a:ext cx="10424649" cy="923330"/>
          </a:xfrm>
          <a:prstGeom prst="rect">
            <a:avLst/>
          </a:prstGeom>
        </p:spPr>
        <p:txBody>
          <a:bodyPr wrap="none">
            <a:spAutoFit/>
          </a:bodyPr>
          <a:lstStyle/>
          <a:p>
            <a:pPr marR="0" lvl="0" algn="just">
              <a:lnSpc>
                <a:spcPct val="150000"/>
              </a:lnSpc>
              <a:spcBef>
                <a:spcPts val="0"/>
              </a:spcBef>
              <a:spcAft>
                <a:spcPts val="0"/>
              </a:spcAft>
            </a:pPr>
            <a:r>
              <a:rPr lang="vi-VN" sz="3600" dirty="0" smtClean="0">
                <a:latin typeface="Times New Roman" panose="02020603050405020304" pitchFamily="18" charset="0"/>
                <a:ea typeface="Times New Roman" panose="02020603050405020304" pitchFamily="18" charset="0"/>
              </a:rPr>
              <a:t>Là </a:t>
            </a:r>
            <a:r>
              <a:rPr lang="vi-VN" sz="3600" dirty="0">
                <a:latin typeface="Times New Roman" panose="02020603050405020304" pitchFamily="18" charset="0"/>
                <a:ea typeface="Times New Roman" panose="02020603050405020304" pitchFamily="18" charset="0"/>
              </a:rPr>
              <a:t>phương pháp phổ biến nhất và có hiệu quả cao nhất.</a:t>
            </a:r>
            <a:endParaRPr lang="en-US" sz="3600" dirty="0">
              <a:latin typeface="Times New Roman" panose="02020603050405020304" pitchFamily="18" charset="0"/>
              <a:ea typeface="Times New Roman" panose="02020603050405020304" pitchFamily="18" charset="0"/>
            </a:endParaRPr>
          </a:p>
        </p:txBody>
      </p:sp>
      <p:sp>
        <p:nvSpPr>
          <p:cNvPr id="5" name="Rectangle 4"/>
          <p:cNvSpPr/>
          <p:nvPr/>
        </p:nvSpPr>
        <p:spPr>
          <a:xfrm>
            <a:off x="173423" y="3593418"/>
            <a:ext cx="5384807" cy="923330"/>
          </a:xfrm>
          <a:prstGeom prst="rect">
            <a:avLst/>
          </a:prstGeom>
        </p:spPr>
        <p:txBody>
          <a:bodyPr wrap="none">
            <a:spAutoFit/>
          </a:bodyPr>
          <a:lstStyle/>
          <a:p>
            <a:pPr marL="342900" marR="0" lvl="0" indent="-342900" algn="just">
              <a:lnSpc>
                <a:spcPct val="150000"/>
              </a:lnSpc>
              <a:spcBef>
                <a:spcPts val="0"/>
              </a:spcBef>
              <a:spcAft>
                <a:spcPts val="0"/>
              </a:spcAft>
              <a:buFont typeface="Times New Roman" panose="02020603050405020304" pitchFamily="18" charset="0"/>
              <a:buChar char="-"/>
            </a:pPr>
            <a:r>
              <a:rPr lang="vi-VN" sz="3600" dirty="0">
                <a:latin typeface="Times New Roman" panose="02020603050405020304" pitchFamily="18" charset="0"/>
                <a:ea typeface="Times New Roman" panose="02020603050405020304" pitchFamily="18" charset="0"/>
              </a:rPr>
              <a:t>Xoay nạn nhân nằm ngửa.</a:t>
            </a:r>
            <a:endParaRPr lang="en-US" sz="3600" dirty="0">
              <a:latin typeface="Times New Roman" panose="02020603050405020304" pitchFamily="18" charset="0"/>
              <a:ea typeface="Times New Roman" panose="02020603050405020304" pitchFamily="18" charset="0"/>
            </a:endParaRPr>
          </a:p>
        </p:txBody>
      </p:sp>
      <p:sp>
        <p:nvSpPr>
          <p:cNvPr id="6" name="Rectangle 5"/>
          <p:cNvSpPr/>
          <p:nvPr/>
        </p:nvSpPr>
        <p:spPr>
          <a:xfrm>
            <a:off x="173423" y="4798164"/>
            <a:ext cx="4903907" cy="923330"/>
          </a:xfrm>
          <a:prstGeom prst="rect">
            <a:avLst/>
          </a:prstGeom>
        </p:spPr>
        <p:txBody>
          <a:bodyPr wrap="none">
            <a:spAutoFit/>
          </a:bodyPr>
          <a:lstStyle/>
          <a:p>
            <a:pPr marL="342900" marR="0" lvl="0" indent="-342900" algn="just">
              <a:lnSpc>
                <a:spcPct val="150000"/>
              </a:lnSpc>
              <a:spcBef>
                <a:spcPts val="0"/>
              </a:spcBef>
              <a:spcAft>
                <a:spcPts val="0"/>
              </a:spcAft>
              <a:buFont typeface="Times New Roman" panose="02020603050405020304" pitchFamily="18" charset="0"/>
              <a:buChar char="-"/>
            </a:pPr>
            <a:r>
              <a:rPr lang="vi-VN" sz="3600" dirty="0">
                <a:latin typeface="Times New Roman" panose="02020603050405020304" pitchFamily="18" charset="0"/>
                <a:ea typeface="Times New Roman" panose="02020603050405020304" pitchFamily="18" charset="0"/>
              </a:rPr>
              <a:t>Quì cạnh đầu nạn nhân.</a:t>
            </a:r>
            <a:endParaRPr lang="en-US" sz="3600" dirty="0">
              <a:latin typeface="Times New Roman" panose="02020603050405020304" pitchFamily="18" charset="0"/>
              <a:ea typeface="Times New Roman" panose="02020603050405020304" pitchFamily="18" charset="0"/>
            </a:endParaRPr>
          </a:p>
        </p:txBody>
      </p:sp>
      <p:pic>
        <p:nvPicPr>
          <p:cNvPr id="7" name="Picture 6"/>
          <p:cNvPicPr/>
          <p:nvPr/>
        </p:nvPicPr>
        <p:blipFill>
          <a:blip r:embed="rId2"/>
          <a:stretch>
            <a:fillRect/>
          </a:stretch>
        </p:blipFill>
        <p:spPr>
          <a:xfrm>
            <a:off x="6219052" y="3333287"/>
            <a:ext cx="4887756" cy="3289460"/>
          </a:xfrm>
          <a:prstGeom prst="rect">
            <a:avLst/>
          </a:prstGeom>
        </p:spPr>
      </p:pic>
      <p:sp>
        <p:nvSpPr>
          <p:cNvPr id="9" name="Slide Number Placeholder 8"/>
          <p:cNvSpPr>
            <a:spLocks noGrp="1"/>
          </p:cNvSpPr>
          <p:nvPr>
            <p:ph type="sldNum" sz="quarter" idx="12"/>
          </p:nvPr>
        </p:nvSpPr>
        <p:spPr/>
        <p:txBody>
          <a:bodyPr/>
          <a:lstStyle/>
          <a:p>
            <a:fld id="{1296F657-9FCD-4C55-89F0-009B8F01890B}" type="slidenum">
              <a:rPr lang="en-US" smtClean="0"/>
              <a:t>22</a:t>
            </a:fld>
            <a:endParaRPr lang="en-US"/>
          </a:p>
        </p:txBody>
      </p:sp>
      <p:sp>
        <p:nvSpPr>
          <p:cNvPr id="8" name="Rectangle 7"/>
          <p:cNvSpPr/>
          <p:nvPr/>
        </p:nvSpPr>
        <p:spPr>
          <a:xfrm>
            <a:off x="-201424" y="0"/>
            <a:ext cx="6999032" cy="823752"/>
          </a:xfrm>
          <a:prstGeom prst="rect">
            <a:avLst/>
          </a:prstGeom>
        </p:spPr>
        <p:txBody>
          <a:bodyPr wrap="none">
            <a:spAutoFit/>
          </a:bodyPr>
          <a:lstStyle/>
          <a:p>
            <a:pPr marR="0" lvl="2" algn="just">
              <a:lnSpc>
                <a:spcPct val="150000"/>
              </a:lnSpc>
              <a:spcBef>
                <a:spcPts val="600"/>
              </a:spcBef>
              <a:spcAft>
                <a:spcPts val="0"/>
              </a:spcAft>
            </a:pPr>
            <a:r>
              <a:rPr lang="en-US" sz="3600" b="1" dirty="0" smtClean="0">
                <a:solidFill>
                  <a:srgbClr val="CC0066"/>
                </a:solidFill>
                <a:latin typeface="Times New Roman" panose="02020603050405020304" pitchFamily="18" charset="0"/>
                <a:ea typeface="Times New Roman" panose="02020603050405020304" pitchFamily="18" charset="0"/>
              </a:rPr>
              <a:t>4.2.3. </a:t>
            </a:r>
            <a:r>
              <a:rPr lang="vi-VN" sz="3600" b="1" dirty="0" smtClean="0">
                <a:solidFill>
                  <a:srgbClr val="CC0066"/>
                </a:solidFill>
                <a:latin typeface="Times New Roman" panose="02020603050405020304" pitchFamily="18" charset="0"/>
                <a:ea typeface="Times New Roman" panose="02020603050405020304" pitchFamily="18" charset="0"/>
              </a:rPr>
              <a:t>Người </a:t>
            </a:r>
            <a:r>
              <a:rPr lang="vi-VN" sz="3600" b="1" dirty="0">
                <a:solidFill>
                  <a:srgbClr val="CC0066"/>
                </a:solidFill>
                <a:latin typeface="Times New Roman" panose="02020603050405020304" pitchFamily="18" charset="0"/>
                <a:ea typeface="Times New Roman" panose="02020603050405020304" pitchFamily="18" charset="0"/>
              </a:rPr>
              <a:t>bị nạn đã tắt thở.</a:t>
            </a:r>
            <a:endParaRPr lang="en-US" sz="3600" dirty="0">
              <a:solidFill>
                <a:srgbClr val="CC0066"/>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12906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out)">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4225" y="188805"/>
            <a:ext cx="6462025" cy="646331"/>
          </a:xfrm>
          <a:prstGeom prst="rect">
            <a:avLst/>
          </a:prstGeom>
        </p:spPr>
        <p:txBody>
          <a:bodyPr wrap="none">
            <a:spAutoFit/>
          </a:bodyPr>
          <a:lstStyle/>
          <a:p>
            <a:r>
              <a:rPr lang="vi-VN" sz="3600" b="1" dirty="0" smtClean="0">
                <a:solidFill>
                  <a:srgbClr val="C00000"/>
                </a:solidFill>
                <a:latin typeface="Times New Roman" panose="02020603050405020304" pitchFamily="18" charset="0"/>
                <a:ea typeface="Times New Roman" panose="02020603050405020304" pitchFamily="18" charset="0"/>
              </a:rPr>
              <a:t>1. Phương </a:t>
            </a:r>
            <a:r>
              <a:rPr lang="vi-VN" sz="3600" b="1" dirty="0">
                <a:solidFill>
                  <a:srgbClr val="C00000"/>
                </a:solidFill>
                <a:latin typeface="Times New Roman" panose="02020603050405020304" pitchFamily="18" charset="0"/>
                <a:ea typeface="Times New Roman" panose="02020603050405020304" pitchFamily="18" charset="0"/>
              </a:rPr>
              <a:t>pháp miệng – miệng:</a:t>
            </a:r>
            <a:endParaRPr lang="en-US" sz="3600" dirty="0">
              <a:solidFill>
                <a:srgbClr val="C00000"/>
              </a:solidFill>
            </a:endParaRPr>
          </a:p>
        </p:txBody>
      </p:sp>
      <p:sp>
        <p:nvSpPr>
          <p:cNvPr id="4" name="Rectangle 3"/>
          <p:cNvSpPr/>
          <p:nvPr/>
        </p:nvSpPr>
        <p:spPr>
          <a:xfrm>
            <a:off x="118241" y="911782"/>
            <a:ext cx="7866993" cy="2585323"/>
          </a:xfrm>
          <a:prstGeom prst="rect">
            <a:avLst/>
          </a:prstGeom>
        </p:spPr>
        <p:txBody>
          <a:bodyPr wrap="square">
            <a:spAutoFit/>
          </a:bodyPr>
          <a:lstStyle/>
          <a:p>
            <a:pPr marL="342900" marR="0" lvl="0" indent="-342900" algn="just">
              <a:lnSpc>
                <a:spcPct val="150000"/>
              </a:lnSpc>
              <a:spcBef>
                <a:spcPts val="0"/>
              </a:spcBef>
              <a:spcAft>
                <a:spcPts val="0"/>
              </a:spcAft>
              <a:buFont typeface="Times New Roman" panose="02020603050405020304" pitchFamily="18" charset="0"/>
              <a:buChar char="-"/>
            </a:pPr>
            <a:r>
              <a:rPr lang="vi-VN" sz="3600" dirty="0" smtClean="0">
                <a:latin typeface="Times New Roman" panose="02020603050405020304" pitchFamily="18" charset="0"/>
                <a:ea typeface="Times New Roman" panose="02020603050405020304" pitchFamily="18" charset="0"/>
              </a:rPr>
              <a:t>1 </a:t>
            </a:r>
            <a:r>
              <a:rPr lang="vi-VN" sz="3600" dirty="0">
                <a:latin typeface="Times New Roman" panose="02020603050405020304" pitchFamily="18" charset="0"/>
                <a:ea typeface="Times New Roman" panose="02020603050405020304" pitchFamily="18" charset="0"/>
              </a:rPr>
              <a:t>tay đỡ đầu nạn nhân nhẹ nhàng nghiêng đầu nạn nhân tối đa ra phía sau và giữ quai hàm.</a:t>
            </a:r>
            <a:endParaRPr lang="en-US" sz="3600" dirty="0">
              <a:effectLst/>
              <a:latin typeface="Times New Roman" panose="02020603050405020304" pitchFamily="18" charset="0"/>
              <a:ea typeface="Times New Roman" panose="02020603050405020304" pitchFamily="18" charset="0"/>
            </a:endParaRPr>
          </a:p>
        </p:txBody>
      </p:sp>
      <p:pic>
        <p:nvPicPr>
          <p:cNvPr id="5" name="Picture 4"/>
          <p:cNvPicPr/>
          <p:nvPr/>
        </p:nvPicPr>
        <p:blipFill>
          <a:blip r:embed="rId2"/>
          <a:stretch>
            <a:fillRect/>
          </a:stretch>
        </p:blipFill>
        <p:spPr>
          <a:xfrm>
            <a:off x="8081218" y="0"/>
            <a:ext cx="3924225" cy="4264572"/>
          </a:xfrm>
          <a:prstGeom prst="rect">
            <a:avLst/>
          </a:prstGeom>
        </p:spPr>
      </p:pic>
      <p:pic>
        <p:nvPicPr>
          <p:cNvPr id="6" name="Picture 5"/>
          <p:cNvPicPr/>
          <p:nvPr/>
        </p:nvPicPr>
        <p:blipFill>
          <a:blip r:embed="rId3"/>
          <a:stretch>
            <a:fillRect/>
          </a:stretch>
        </p:blipFill>
        <p:spPr>
          <a:xfrm>
            <a:off x="118241" y="3421117"/>
            <a:ext cx="3697014" cy="3284739"/>
          </a:xfrm>
          <a:prstGeom prst="rect">
            <a:avLst/>
          </a:prstGeom>
        </p:spPr>
      </p:pic>
      <p:sp>
        <p:nvSpPr>
          <p:cNvPr id="7" name="Rectangle 6"/>
          <p:cNvSpPr/>
          <p:nvPr/>
        </p:nvSpPr>
        <p:spPr>
          <a:xfrm>
            <a:off x="4213437" y="4638440"/>
            <a:ext cx="6442789" cy="823752"/>
          </a:xfrm>
          <a:prstGeom prst="rect">
            <a:avLst/>
          </a:prstGeom>
        </p:spPr>
        <p:txBody>
          <a:bodyPr wrap="none">
            <a:spAutoFit/>
          </a:bodyPr>
          <a:lstStyle/>
          <a:p>
            <a:pPr marL="342900" marR="0" lvl="0" indent="-342900" algn="just">
              <a:lnSpc>
                <a:spcPct val="150000"/>
              </a:lnSpc>
              <a:spcBef>
                <a:spcPts val="600"/>
              </a:spcBef>
              <a:spcAft>
                <a:spcPts val="0"/>
              </a:spcAft>
              <a:buFont typeface="Times New Roman" panose="02020603050405020304" pitchFamily="18" charset="0"/>
              <a:buChar char="-"/>
            </a:pPr>
            <a:r>
              <a:rPr lang="vi-VN" sz="3600" dirty="0">
                <a:latin typeface="Times New Roman" panose="02020603050405020304" pitchFamily="18" charset="0"/>
                <a:ea typeface="Times New Roman" panose="02020603050405020304" pitchFamily="18" charset="0"/>
              </a:rPr>
              <a:t>Nhẹ nhàng mở miệng nạn nhân.</a:t>
            </a:r>
            <a:endParaRPr lang="en-US" sz="3200" dirty="0">
              <a:latin typeface="Times New Roman" panose="02020603050405020304" pitchFamily="18" charset="0"/>
              <a:ea typeface="Times New Roman" panose="02020603050405020304" pitchFamily="18" charset="0"/>
            </a:endParaRPr>
          </a:p>
        </p:txBody>
      </p:sp>
      <p:sp>
        <p:nvSpPr>
          <p:cNvPr id="9" name="Slide Number Placeholder 8"/>
          <p:cNvSpPr>
            <a:spLocks noGrp="1"/>
          </p:cNvSpPr>
          <p:nvPr>
            <p:ph type="sldNum" sz="quarter" idx="12"/>
          </p:nvPr>
        </p:nvSpPr>
        <p:spPr/>
        <p:txBody>
          <a:bodyPr/>
          <a:lstStyle/>
          <a:p>
            <a:fld id="{1296F657-9FCD-4C55-89F0-009B8F01890B}" type="slidenum">
              <a:rPr lang="en-US" smtClean="0"/>
              <a:t>23</a:t>
            </a:fld>
            <a:endParaRPr lang="en-US"/>
          </a:p>
        </p:txBody>
      </p:sp>
      <p:sp>
        <p:nvSpPr>
          <p:cNvPr id="8" name="Rectangle 7"/>
          <p:cNvSpPr/>
          <p:nvPr/>
        </p:nvSpPr>
        <p:spPr>
          <a:xfrm>
            <a:off x="4213437" y="5581064"/>
            <a:ext cx="5897768" cy="823752"/>
          </a:xfrm>
          <a:prstGeom prst="rect">
            <a:avLst/>
          </a:prstGeom>
        </p:spPr>
        <p:txBody>
          <a:bodyPr wrap="none">
            <a:spAutoFit/>
          </a:bodyPr>
          <a:lstStyle/>
          <a:p>
            <a:pPr marL="342900" marR="0" lvl="0" indent="-342900" algn="just">
              <a:lnSpc>
                <a:spcPct val="150000"/>
              </a:lnSpc>
              <a:spcBef>
                <a:spcPts val="0"/>
              </a:spcBef>
              <a:spcAft>
                <a:spcPts val="0"/>
              </a:spcAft>
              <a:buFont typeface="Times New Roman" panose="02020603050405020304" pitchFamily="18" charset="0"/>
              <a:buChar char="-"/>
            </a:pPr>
            <a:r>
              <a:rPr lang="vi-VN" sz="3600" dirty="0">
                <a:latin typeface="Times New Roman" panose="02020603050405020304" pitchFamily="18" charset="0"/>
                <a:ea typeface="Times New Roman" panose="02020603050405020304" pitchFamily="18" charset="0"/>
              </a:rPr>
              <a:t>Bịt đường mũi của nạn nhân.</a:t>
            </a:r>
            <a:endParaRPr lang="en-US" sz="32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94348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wd">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out)">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93792" y="2254890"/>
            <a:ext cx="6757416" cy="4247317"/>
          </a:xfrm>
          <a:prstGeom prst="rect">
            <a:avLst/>
          </a:prstGeom>
        </p:spPr>
        <p:txBody>
          <a:bodyPr wrap="square">
            <a:spAutoFit/>
          </a:bodyPr>
          <a:lstStyle/>
          <a:p>
            <a:pPr marR="0" lvl="0" algn="just">
              <a:lnSpc>
                <a:spcPct val="150000"/>
              </a:lnSpc>
              <a:spcBef>
                <a:spcPts val="0"/>
              </a:spcBef>
              <a:spcAft>
                <a:spcPts val="0"/>
              </a:spcAft>
            </a:pPr>
            <a:r>
              <a:rPr lang="en-US" sz="3600" smtClean="0">
                <a:latin typeface="Times New Roman" panose="02020603050405020304" pitchFamily="18" charset="0"/>
                <a:ea typeface="Times New Roman" panose="02020603050405020304" pitchFamily="18" charset="0"/>
              </a:rPr>
              <a:t>     - </a:t>
            </a:r>
            <a:r>
              <a:rPr lang="vi-VN" sz="3600" smtClean="0">
                <a:latin typeface="Times New Roman" panose="02020603050405020304" pitchFamily="18" charset="0"/>
                <a:ea typeface="Times New Roman" panose="02020603050405020304" pitchFamily="18" charset="0"/>
              </a:rPr>
              <a:t>Người </a:t>
            </a:r>
            <a:r>
              <a:rPr lang="vi-VN" sz="3600" dirty="0">
                <a:latin typeface="Times New Roman" panose="02020603050405020304" pitchFamily="18" charset="0"/>
                <a:ea typeface="Times New Roman" panose="02020603050405020304" pitchFamily="18" charset="0"/>
              </a:rPr>
              <a:t>cứu hộ hít thật sâu và thổi vào miệng nạn nhân trong 2 giây, đồng thời quan sát lồng ngực nạn nhân có phồng lên theo mỗi nhịp thở không.</a:t>
            </a:r>
            <a:endParaRPr lang="en-US" sz="3200" dirty="0">
              <a:effectLst/>
              <a:latin typeface="Times New Roman" panose="02020603050405020304" pitchFamily="18" charset="0"/>
              <a:ea typeface="Times New Roman" panose="02020603050405020304" pitchFamily="18" charset="0"/>
            </a:endParaRPr>
          </a:p>
        </p:txBody>
      </p:sp>
      <p:sp>
        <p:nvSpPr>
          <p:cNvPr id="3" name="Rectangle 2"/>
          <p:cNvSpPr/>
          <p:nvPr/>
        </p:nvSpPr>
        <p:spPr>
          <a:xfrm>
            <a:off x="214225" y="1249509"/>
            <a:ext cx="6462025" cy="646331"/>
          </a:xfrm>
          <a:prstGeom prst="rect">
            <a:avLst/>
          </a:prstGeom>
        </p:spPr>
        <p:txBody>
          <a:bodyPr wrap="none">
            <a:spAutoFit/>
          </a:bodyPr>
          <a:lstStyle/>
          <a:p>
            <a:r>
              <a:rPr lang="vi-VN" sz="3600" b="1" dirty="0" smtClean="0">
                <a:solidFill>
                  <a:srgbClr val="C00000"/>
                </a:solidFill>
                <a:latin typeface="Times New Roman" panose="02020603050405020304" pitchFamily="18" charset="0"/>
                <a:ea typeface="Times New Roman" panose="02020603050405020304" pitchFamily="18" charset="0"/>
              </a:rPr>
              <a:t>1. Phương </a:t>
            </a:r>
            <a:r>
              <a:rPr lang="vi-VN" sz="3600" b="1" dirty="0">
                <a:solidFill>
                  <a:srgbClr val="C00000"/>
                </a:solidFill>
                <a:latin typeface="Times New Roman" panose="02020603050405020304" pitchFamily="18" charset="0"/>
                <a:ea typeface="Times New Roman" panose="02020603050405020304" pitchFamily="18" charset="0"/>
              </a:rPr>
              <a:t>pháp miệng – miệng:</a:t>
            </a:r>
            <a:endParaRPr lang="en-US" sz="3600" dirty="0">
              <a:solidFill>
                <a:srgbClr val="C00000"/>
              </a:solidFill>
            </a:endParaRPr>
          </a:p>
        </p:txBody>
      </p:sp>
      <p:pic>
        <p:nvPicPr>
          <p:cNvPr id="5" name="Picture 4"/>
          <p:cNvPicPr/>
          <p:nvPr/>
        </p:nvPicPr>
        <p:blipFill>
          <a:blip r:embed="rId2"/>
          <a:stretch>
            <a:fillRect/>
          </a:stretch>
        </p:blipFill>
        <p:spPr>
          <a:xfrm>
            <a:off x="375138" y="2631596"/>
            <a:ext cx="4110891" cy="3798475"/>
          </a:xfrm>
          <a:prstGeom prst="rect">
            <a:avLst/>
          </a:prstGeom>
        </p:spPr>
      </p:pic>
      <p:sp>
        <p:nvSpPr>
          <p:cNvPr id="8" name="Slide Number Placeholder 7"/>
          <p:cNvSpPr>
            <a:spLocks noGrp="1"/>
          </p:cNvSpPr>
          <p:nvPr>
            <p:ph type="sldNum" sz="quarter" idx="12"/>
          </p:nvPr>
        </p:nvSpPr>
        <p:spPr/>
        <p:txBody>
          <a:bodyPr/>
          <a:lstStyle/>
          <a:p>
            <a:fld id="{1296F657-9FCD-4C55-89F0-009B8F01890B}" type="slidenum">
              <a:rPr lang="en-US" smtClean="0"/>
              <a:t>24</a:t>
            </a:fld>
            <a:endParaRPr lang="en-US"/>
          </a:p>
        </p:txBody>
      </p:sp>
      <p:sp>
        <p:nvSpPr>
          <p:cNvPr id="6" name="Rectangle 5"/>
          <p:cNvSpPr/>
          <p:nvPr/>
        </p:nvSpPr>
        <p:spPr>
          <a:xfrm>
            <a:off x="-201424" y="0"/>
            <a:ext cx="6999032" cy="823752"/>
          </a:xfrm>
          <a:prstGeom prst="rect">
            <a:avLst/>
          </a:prstGeom>
        </p:spPr>
        <p:txBody>
          <a:bodyPr wrap="none">
            <a:spAutoFit/>
          </a:bodyPr>
          <a:lstStyle/>
          <a:p>
            <a:pPr marR="0" lvl="2" algn="just">
              <a:lnSpc>
                <a:spcPct val="150000"/>
              </a:lnSpc>
              <a:spcBef>
                <a:spcPts val="600"/>
              </a:spcBef>
              <a:spcAft>
                <a:spcPts val="0"/>
              </a:spcAft>
            </a:pPr>
            <a:r>
              <a:rPr lang="en-US" sz="3600" b="1" dirty="0" smtClean="0">
                <a:solidFill>
                  <a:srgbClr val="CC0066"/>
                </a:solidFill>
                <a:latin typeface="Times New Roman" panose="02020603050405020304" pitchFamily="18" charset="0"/>
                <a:ea typeface="Times New Roman" panose="02020603050405020304" pitchFamily="18" charset="0"/>
              </a:rPr>
              <a:t>4.2.3. </a:t>
            </a:r>
            <a:r>
              <a:rPr lang="vi-VN" sz="3600" b="1" dirty="0" smtClean="0">
                <a:solidFill>
                  <a:srgbClr val="CC0066"/>
                </a:solidFill>
                <a:latin typeface="Times New Roman" panose="02020603050405020304" pitchFamily="18" charset="0"/>
                <a:ea typeface="Times New Roman" panose="02020603050405020304" pitchFamily="18" charset="0"/>
              </a:rPr>
              <a:t>Người </a:t>
            </a:r>
            <a:r>
              <a:rPr lang="vi-VN" sz="3600" b="1" dirty="0">
                <a:solidFill>
                  <a:srgbClr val="CC0066"/>
                </a:solidFill>
                <a:latin typeface="Times New Roman" panose="02020603050405020304" pitchFamily="18" charset="0"/>
                <a:ea typeface="Times New Roman" panose="02020603050405020304" pitchFamily="18" charset="0"/>
              </a:rPr>
              <a:t>bị nạn đã tắt thở.</a:t>
            </a:r>
            <a:endParaRPr lang="en-US" sz="3600" dirty="0">
              <a:solidFill>
                <a:srgbClr val="CC0066"/>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35263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wd">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77276" y="5448105"/>
            <a:ext cx="6096000" cy="823752"/>
          </a:xfrm>
          <a:prstGeom prst="rect">
            <a:avLst/>
          </a:prstGeom>
        </p:spPr>
        <p:txBody>
          <a:bodyPr>
            <a:spAutoFit/>
          </a:bodyPr>
          <a:lstStyle/>
          <a:p>
            <a:pPr marL="342900" marR="0" lvl="0" indent="-342900" algn="just">
              <a:lnSpc>
                <a:spcPct val="150000"/>
              </a:lnSpc>
              <a:spcBef>
                <a:spcPts val="0"/>
              </a:spcBef>
              <a:spcAft>
                <a:spcPts val="0"/>
              </a:spcAft>
              <a:buFont typeface="Times New Roman" panose="02020603050405020304" pitchFamily="18" charset="0"/>
              <a:buChar char="-"/>
            </a:pPr>
            <a:r>
              <a:rPr lang="en-US" sz="3600" dirty="0" err="1" smtClean="0">
                <a:latin typeface="Times New Roman" panose="02020603050405020304" pitchFamily="18" charset="0"/>
                <a:ea typeface="Times New Roman" panose="02020603050405020304" pitchFamily="18" charset="0"/>
              </a:rPr>
              <a:t>Kiểm</a:t>
            </a:r>
            <a:r>
              <a:rPr lang="en-US" sz="3600" dirty="0" smtClean="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tra</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nhịp</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đập</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của</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tim.</a:t>
            </a:r>
            <a:endParaRPr lang="en-US" sz="3600" dirty="0">
              <a:effectLst/>
              <a:latin typeface="Times New Roman" panose="02020603050405020304" pitchFamily="18" charset="0"/>
              <a:ea typeface="Times New Roman" panose="02020603050405020304" pitchFamily="18" charset="0"/>
            </a:endParaRPr>
          </a:p>
        </p:txBody>
      </p:sp>
      <p:sp>
        <p:nvSpPr>
          <p:cNvPr id="3" name="Rectangle 2"/>
          <p:cNvSpPr/>
          <p:nvPr/>
        </p:nvSpPr>
        <p:spPr>
          <a:xfrm>
            <a:off x="1128625" y="975189"/>
            <a:ext cx="6462025" cy="646331"/>
          </a:xfrm>
          <a:prstGeom prst="rect">
            <a:avLst/>
          </a:prstGeom>
        </p:spPr>
        <p:txBody>
          <a:bodyPr wrap="none">
            <a:spAutoFit/>
          </a:bodyPr>
          <a:lstStyle/>
          <a:p>
            <a:r>
              <a:rPr lang="vi-VN" sz="3600" b="1" dirty="0" smtClean="0">
                <a:solidFill>
                  <a:srgbClr val="C00000"/>
                </a:solidFill>
                <a:latin typeface="Times New Roman" panose="02020603050405020304" pitchFamily="18" charset="0"/>
                <a:ea typeface="Times New Roman" panose="02020603050405020304" pitchFamily="18" charset="0"/>
              </a:rPr>
              <a:t>1. Phương </a:t>
            </a:r>
            <a:r>
              <a:rPr lang="vi-VN" sz="3600" b="1" dirty="0">
                <a:solidFill>
                  <a:srgbClr val="C00000"/>
                </a:solidFill>
                <a:latin typeface="Times New Roman" panose="02020603050405020304" pitchFamily="18" charset="0"/>
                <a:ea typeface="Times New Roman" panose="02020603050405020304" pitchFamily="18" charset="0"/>
              </a:rPr>
              <a:t>pháp miệng – miệng:</a:t>
            </a:r>
            <a:endParaRPr lang="en-US" sz="3600" dirty="0">
              <a:solidFill>
                <a:srgbClr val="C00000"/>
              </a:solidFill>
            </a:endParaRPr>
          </a:p>
        </p:txBody>
      </p:sp>
      <p:pic>
        <p:nvPicPr>
          <p:cNvPr id="4" name="Picture 3"/>
          <p:cNvPicPr/>
          <p:nvPr/>
        </p:nvPicPr>
        <p:blipFill>
          <a:blip r:embed="rId2"/>
          <a:stretch>
            <a:fillRect/>
          </a:stretch>
        </p:blipFill>
        <p:spPr>
          <a:xfrm>
            <a:off x="257910" y="2551020"/>
            <a:ext cx="4071814" cy="3290277"/>
          </a:xfrm>
          <a:prstGeom prst="rect">
            <a:avLst/>
          </a:prstGeom>
        </p:spPr>
      </p:pic>
      <p:sp>
        <p:nvSpPr>
          <p:cNvPr id="5" name="Rectangle 4"/>
          <p:cNvSpPr/>
          <p:nvPr/>
        </p:nvSpPr>
        <p:spPr>
          <a:xfrm>
            <a:off x="4665784" y="1894548"/>
            <a:ext cx="7241432" cy="1754326"/>
          </a:xfrm>
          <a:prstGeom prst="rect">
            <a:avLst/>
          </a:prstGeom>
        </p:spPr>
        <p:txBody>
          <a:bodyPr wrap="square">
            <a:spAutoFit/>
          </a:bodyPr>
          <a:lstStyle/>
          <a:p>
            <a:pPr marL="342900" marR="0" lvl="0" indent="-342900" algn="just">
              <a:lnSpc>
                <a:spcPct val="150000"/>
              </a:lnSpc>
              <a:spcBef>
                <a:spcPts val="600"/>
              </a:spcBef>
              <a:spcAft>
                <a:spcPts val="0"/>
              </a:spcAft>
              <a:buFont typeface="Times New Roman" panose="02020603050405020304" pitchFamily="18" charset="0"/>
              <a:buChar char="-"/>
            </a:pPr>
            <a:r>
              <a:rPr lang="vi-VN" sz="3600" dirty="0">
                <a:latin typeface="Times New Roman" panose="02020603050405020304" pitchFamily="18" charset="0"/>
                <a:ea typeface="Times New Roman" panose="02020603050405020304" pitchFamily="18" charset="0"/>
              </a:rPr>
              <a:t>Thực hiện lại động tác từ 14 – 16 lần/ph.</a:t>
            </a:r>
            <a:endParaRPr lang="en-US" sz="3600" dirty="0">
              <a:latin typeface="Times New Roman" panose="02020603050405020304" pitchFamily="18" charset="0"/>
              <a:ea typeface="Times New Roman" panose="02020603050405020304" pitchFamily="18" charset="0"/>
            </a:endParaRPr>
          </a:p>
        </p:txBody>
      </p:sp>
      <p:sp>
        <p:nvSpPr>
          <p:cNvPr id="6" name="Rectangle 5"/>
          <p:cNvSpPr/>
          <p:nvPr/>
        </p:nvSpPr>
        <p:spPr>
          <a:xfrm>
            <a:off x="4665784" y="3569354"/>
            <a:ext cx="7057292" cy="1754326"/>
          </a:xfrm>
          <a:prstGeom prst="rect">
            <a:avLst/>
          </a:prstGeom>
        </p:spPr>
        <p:txBody>
          <a:bodyPr wrap="square">
            <a:spAutoFit/>
          </a:bodyPr>
          <a:lstStyle/>
          <a:p>
            <a:pPr marL="342900" marR="0" lvl="0" indent="-342900" algn="just">
              <a:lnSpc>
                <a:spcPct val="150000"/>
              </a:lnSpc>
              <a:spcBef>
                <a:spcPts val="0"/>
              </a:spcBef>
              <a:spcAft>
                <a:spcPts val="0"/>
              </a:spcAft>
              <a:buFont typeface="Times New Roman" panose="02020603050405020304" pitchFamily="18" charset="0"/>
              <a:buChar char="-"/>
            </a:pPr>
            <a:r>
              <a:rPr lang="vi-VN" sz="3600" dirty="0">
                <a:latin typeface="Times New Roman" panose="02020603050405020304" pitchFamily="18" charset="0"/>
                <a:ea typeface="Times New Roman" panose="02020603050405020304" pitchFamily="18" charset="0"/>
              </a:rPr>
              <a:t>Quan sát, nghe và cảm nhận hơi thở từ mũi và mồm nạn nhân.</a:t>
            </a:r>
            <a:endParaRPr lang="en-US" sz="3600" dirty="0">
              <a:latin typeface="Times New Roman" panose="02020603050405020304" pitchFamily="18" charset="0"/>
              <a:ea typeface="Times New Roman" panose="02020603050405020304" pitchFamily="18" charset="0"/>
            </a:endParaRPr>
          </a:p>
        </p:txBody>
      </p:sp>
      <p:sp>
        <p:nvSpPr>
          <p:cNvPr id="9" name="Slide Number Placeholder 8"/>
          <p:cNvSpPr>
            <a:spLocks noGrp="1"/>
          </p:cNvSpPr>
          <p:nvPr>
            <p:ph type="sldNum" sz="quarter" idx="12"/>
          </p:nvPr>
        </p:nvSpPr>
        <p:spPr/>
        <p:txBody>
          <a:bodyPr/>
          <a:lstStyle/>
          <a:p>
            <a:fld id="{1296F657-9FCD-4C55-89F0-009B8F01890B}" type="slidenum">
              <a:rPr lang="en-US" smtClean="0"/>
              <a:t>25</a:t>
            </a:fld>
            <a:endParaRPr lang="en-US"/>
          </a:p>
        </p:txBody>
      </p:sp>
      <p:sp>
        <p:nvSpPr>
          <p:cNvPr id="8" name="Rectangle 7"/>
          <p:cNvSpPr/>
          <p:nvPr/>
        </p:nvSpPr>
        <p:spPr>
          <a:xfrm>
            <a:off x="-201424" y="-82296"/>
            <a:ext cx="6999032" cy="823752"/>
          </a:xfrm>
          <a:prstGeom prst="rect">
            <a:avLst/>
          </a:prstGeom>
        </p:spPr>
        <p:txBody>
          <a:bodyPr wrap="none">
            <a:spAutoFit/>
          </a:bodyPr>
          <a:lstStyle/>
          <a:p>
            <a:pPr marR="0" lvl="2" algn="just">
              <a:lnSpc>
                <a:spcPct val="150000"/>
              </a:lnSpc>
              <a:spcBef>
                <a:spcPts val="600"/>
              </a:spcBef>
              <a:spcAft>
                <a:spcPts val="0"/>
              </a:spcAft>
            </a:pPr>
            <a:r>
              <a:rPr lang="en-US" sz="3600" b="1" dirty="0" smtClean="0">
                <a:solidFill>
                  <a:srgbClr val="CC0066"/>
                </a:solidFill>
                <a:latin typeface="Times New Roman" panose="02020603050405020304" pitchFamily="18" charset="0"/>
                <a:ea typeface="Times New Roman" panose="02020603050405020304" pitchFamily="18" charset="0"/>
              </a:rPr>
              <a:t>4.2.3. </a:t>
            </a:r>
            <a:r>
              <a:rPr lang="vi-VN" sz="3600" b="1" dirty="0" smtClean="0">
                <a:solidFill>
                  <a:srgbClr val="CC0066"/>
                </a:solidFill>
                <a:latin typeface="Times New Roman" panose="02020603050405020304" pitchFamily="18" charset="0"/>
                <a:ea typeface="Times New Roman" panose="02020603050405020304" pitchFamily="18" charset="0"/>
              </a:rPr>
              <a:t>Người </a:t>
            </a:r>
            <a:r>
              <a:rPr lang="vi-VN" sz="3600" b="1">
                <a:solidFill>
                  <a:srgbClr val="CC0066"/>
                </a:solidFill>
                <a:latin typeface="Times New Roman" panose="02020603050405020304" pitchFamily="18" charset="0"/>
                <a:ea typeface="Times New Roman" panose="02020603050405020304" pitchFamily="18" charset="0"/>
              </a:rPr>
              <a:t>bị </a:t>
            </a:r>
            <a:r>
              <a:rPr lang="vi-VN" sz="3600" b="1" smtClean="0">
                <a:solidFill>
                  <a:srgbClr val="CC0066"/>
                </a:solidFill>
                <a:latin typeface="Times New Roman" panose="02020603050405020304" pitchFamily="18" charset="0"/>
                <a:ea typeface="Times New Roman" panose="02020603050405020304" pitchFamily="18" charset="0"/>
              </a:rPr>
              <a:t>nạn </a:t>
            </a:r>
            <a:r>
              <a:rPr lang="vi-VN" sz="3600" b="1" dirty="0">
                <a:solidFill>
                  <a:srgbClr val="CC0066"/>
                </a:solidFill>
                <a:latin typeface="Times New Roman" panose="02020603050405020304" pitchFamily="18" charset="0"/>
                <a:ea typeface="Times New Roman" panose="02020603050405020304" pitchFamily="18" charset="0"/>
              </a:rPr>
              <a:t>đã tắt thở.</a:t>
            </a:r>
            <a:endParaRPr lang="en-US" sz="3600" dirty="0">
              <a:solidFill>
                <a:srgbClr val="CC0066"/>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7984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wd">
                                    <p:tmPct val="10000"/>
                                  </p:iterate>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iterate type="wd">
                                    <p:tmPct val="10000"/>
                                  </p:iterate>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2618" y="315155"/>
            <a:ext cx="6141425" cy="646331"/>
          </a:xfrm>
          <a:prstGeom prst="rect">
            <a:avLst/>
          </a:prstGeom>
        </p:spPr>
        <p:txBody>
          <a:bodyPr wrap="none">
            <a:spAutoFit/>
          </a:bodyPr>
          <a:lstStyle/>
          <a:p>
            <a:r>
              <a:rPr lang="vi-VN" sz="3600" b="1" dirty="0" smtClean="0">
                <a:solidFill>
                  <a:srgbClr val="C00000"/>
                </a:solidFill>
                <a:latin typeface="Times New Roman" panose="02020603050405020304" pitchFamily="18" charset="0"/>
                <a:ea typeface="Times New Roman" panose="02020603050405020304" pitchFamily="18" charset="0"/>
              </a:rPr>
              <a:t>2. </a:t>
            </a:r>
            <a:r>
              <a:rPr lang="en-US" sz="3600" b="1" dirty="0" err="1" smtClean="0">
                <a:solidFill>
                  <a:srgbClr val="C00000"/>
                </a:solidFill>
                <a:latin typeface="Times New Roman" panose="02020603050405020304" pitchFamily="18" charset="0"/>
                <a:ea typeface="Times New Roman" panose="02020603050405020304" pitchFamily="18" charset="0"/>
              </a:rPr>
              <a:t>Phương</a:t>
            </a:r>
            <a:r>
              <a:rPr lang="en-US" sz="3600" b="1" dirty="0" smtClean="0">
                <a:solidFill>
                  <a:srgbClr val="C00000"/>
                </a:solidFill>
                <a:latin typeface="Times New Roman" panose="02020603050405020304" pitchFamily="18" charset="0"/>
                <a:ea typeface="Times New Roman" panose="02020603050405020304" pitchFamily="18" charset="0"/>
              </a:rPr>
              <a:t> </a:t>
            </a:r>
            <a:r>
              <a:rPr lang="en-US" sz="3600" b="1" dirty="0" err="1">
                <a:solidFill>
                  <a:srgbClr val="C00000"/>
                </a:solidFill>
                <a:latin typeface="Times New Roman" panose="02020603050405020304" pitchFamily="18" charset="0"/>
                <a:ea typeface="Times New Roman" panose="02020603050405020304" pitchFamily="18" charset="0"/>
              </a:rPr>
              <a:t>pháp</a:t>
            </a:r>
            <a:r>
              <a:rPr lang="en-US" sz="3600" b="1" dirty="0">
                <a:solidFill>
                  <a:srgbClr val="C00000"/>
                </a:solidFill>
                <a:latin typeface="Times New Roman" panose="02020603050405020304" pitchFamily="18" charset="0"/>
                <a:ea typeface="Times New Roman" panose="02020603050405020304" pitchFamily="18" charset="0"/>
              </a:rPr>
              <a:t> </a:t>
            </a:r>
            <a:r>
              <a:rPr lang="en-US" sz="3600" b="1" dirty="0" err="1">
                <a:solidFill>
                  <a:srgbClr val="C00000"/>
                </a:solidFill>
                <a:latin typeface="Times New Roman" panose="02020603050405020304" pitchFamily="18" charset="0"/>
                <a:ea typeface="Times New Roman" panose="02020603050405020304" pitchFamily="18" charset="0"/>
              </a:rPr>
              <a:t>miệng</a:t>
            </a:r>
            <a:r>
              <a:rPr lang="en-US" sz="3600" b="1" dirty="0">
                <a:solidFill>
                  <a:srgbClr val="C00000"/>
                </a:solidFill>
                <a:latin typeface="Times New Roman" panose="02020603050405020304" pitchFamily="18" charset="0"/>
                <a:ea typeface="Times New Roman" panose="02020603050405020304" pitchFamily="18" charset="0"/>
              </a:rPr>
              <a:t> – </a:t>
            </a:r>
            <a:r>
              <a:rPr lang="en-US" sz="3600" b="1" dirty="0" err="1">
                <a:solidFill>
                  <a:srgbClr val="C00000"/>
                </a:solidFill>
                <a:latin typeface="Times New Roman" panose="02020603050405020304" pitchFamily="18" charset="0"/>
                <a:ea typeface="Times New Roman" panose="02020603050405020304" pitchFamily="18" charset="0"/>
              </a:rPr>
              <a:t>mũi</a:t>
            </a:r>
            <a:r>
              <a:rPr lang="en-US" sz="3600" b="1" dirty="0">
                <a:solidFill>
                  <a:srgbClr val="C00000"/>
                </a:solidFill>
                <a:latin typeface="Times New Roman" panose="02020603050405020304" pitchFamily="18" charset="0"/>
                <a:ea typeface="Times New Roman" panose="02020603050405020304" pitchFamily="18" charset="0"/>
              </a:rPr>
              <a:t>: </a:t>
            </a:r>
            <a:endParaRPr lang="en-US" sz="3600" dirty="0">
              <a:solidFill>
                <a:srgbClr val="C00000"/>
              </a:solidFill>
            </a:endParaRPr>
          </a:p>
        </p:txBody>
      </p:sp>
      <p:sp>
        <p:nvSpPr>
          <p:cNvPr id="3" name="Rectangle 2"/>
          <p:cNvSpPr/>
          <p:nvPr/>
        </p:nvSpPr>
        <p:spPr>
          <a:xfrm>
            <a:off x="119210" y="1079727"/>
            <a:ext cx="11982768" cy="646331"/>
          </a:xfrm>
          <a:prstGeom prst="rect">
            <a:avLst/>
          </a:prstGeom>
        </p:spPr>
        <p:txBody>
          <a:bodyPr wrap="none">
            <a:spAutoFit/>
          </a:bodyPr>
          <a:lstStyle/>
          <a:p>
            <a:r>
              <a:rPr lang="vi-VN" sz="3600" dirty="0" smtClean="0">
                <a:latin typeface="Times New Roman" panose="02020603050405020304" pitchFamily="18" charset="0"/>
                <a:ea typeface="Times New Roman" panose="02020603050405020304" pitchFamily="18" charset="0"/>
              </a:rPr>
              <a:t>T</a:t>
            </a:r>
            <a:r>
              <a:rPr lang="en-US" sz="3600" dirty="0" err="1" smtClean="0">
                <a:latin typeface="Times New Roman" panose="02020603050405020304" pitchFamily="18" charset="0"/>
                <a:ea typeface="Times New Roman" panose="02020603050405020304" pitchFamily="18" charset="0"/>
              </a:rPr>
              <a:t>ương</a:t>
            </a:r>
            <a:r>
              <a:rPr lang="en-US" sz="3600" dirty="0" smtClean="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tự</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phương</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pháp</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miệng</a:t>
            </a:r>
            <a:r>
              <a:rPr lang="en-US" sz="3600" dirty="0">
                <a:latin typeface="Times New Roman" panose="02020603050405020304" pitchFamily="18" charset="0"/>
                <a:ea typeface="Times New Roman" panose="02020603050405020304" pitchFamily="18" charset="0"/>
              </a:rPr>
              <a:t> – </a:t>
            </a:r>
            <a:r>
              <a:rPr lang="en-US" sz="3600" dirty="0" err="1">
                <a:latin typeface="Times New Roman" panose="02020603050405020304" pitchFamily="18" charset="0"/>
                <a:ea typeface="Times New Roman" panose="02020603050405020304" pitchFamily="18" charset="0"/>
              </a:rPr>
              <a:t>miệng</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nhưng</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có</a:t>
            </a:r>
            <a:r>
              <a:rPr lang="en-US" sz="3600" dirty="0">
                <a:latin typeface="Times New Roman" panose="02020603050405020304" pitchFamily="18" charset="0"/>
                <a:ea typeface="Times New Roman" panose="02020603050405020304" pitchFamily="18" charset="0"/>
              </a:rPr>
              <a:t> 1 </a:t>
            </a:r>
            <a:r>
              <a:rPr lang="en-US" sz="3600" dirty="0" err="1">
                <a:latin typeface="Times New Roman" panose="02020603050405020304" pitchFamily="18" charset="0"/>
                <a:ea typeface="Times New Roman" panose="02020603050405020304" pitchFamily="18" charset="0"/>
              </a:rPr>
              <a:t>số</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khác</a:t>
            </a:r>
            <a:r>
              <a:rPr lang="en-US" sz="3600" dirty="0">
                <a:latin typeface="Times New Roman" panose="02020603050405020304" pitchFamily="18" charset="0"/>
                <a:ea typeface="Times New Roman" panose="02020603050405020304" pitchFamily="18" charset="0"/>
              </a:rPr>
              <a:t> </a:t>
            </a:r>
            <a:r>
              <a:rPr lang="en-US" sz="3600" dirty="0" err="1">
                <a:latin typeface="Times New Roman" panose="02020603050405020304" pitchFamily="18" charset="0"/>
                <a:ea typeface="Times New Roman" panose="02020603050405020304" pitchFamily="18" charset="0"/>
              </a:rPr>
              <a:t>biệt</a:t>
            </a:r>
            <a:r>
              <a:rPr lang="en-US" sz="3600" dirty="0">
                <a:latin typeface="Times New Roman" panose="02020603050405020304" pitchFamily="18" charset="0"/>
                <a:ea typeface="Times New Roman" panose="02020603050405020304" pitchFamily="18" charset="0"/>
              </a:rPr>
              <a:t>:</a:t>
            </a:r>
            <a:endParaRPr lang="en-US" sz="3600" dirty="0"/>
          </a:p>
        </p:txBody>
      </p:sp>
      <p:sp>
        <p:nvSpPr>
          <p:cNvPr id="4" name="Rectangle 3"/>
          <p:cNvSpPr/>
          <p:nvPr/>
        </p:nvSpPr>
        <p:spPr>
          <a:xfrm>
            <a:off x="282618" y="2254148"/>
            <a:ext cx="6415597" cy="3416320"/>
          </a:xfrm>
          <a:prstGeom prst="rect">
            <a:avLst/>
          </a:prstGeom>
        </p:spPr>
        <p:txBody>
          <a:bodyPr wrap="square">
            <a:spAutoFit/>
          </a:bodyPr>
          <a:lstStyle/>
          <a:p>
            <a:pPr algn="just">
              <a:lnSpc>
                <a:spcPct val="150000"/>
              </a:lnSpc>
            </a:pPr>
            <a:r>
              <a:rPr lang="vi-VN" sz="3600" dirty="0" smtClean="0">
                <a:latin typeface="Times New Roman" panose="02020603050405020304" pitchFamily="18" charset="0"/>
                <a:ea typeface="Times New Roman" panose="02020603050405020304" pitchFamily="18" charset="0"/>
              </a:rPr>
              <a:t> - Bịt </a:t>
            </a:r>
            <a:r>
              <a:rPr lang="vi-VN" sz="3600" dirty="0">
                <a:latin typeface="Times New Roman" panose="02020603050405020304" pitchFamily="18" charset="0"/>
                <a:ea typeface="Times New Roman" panose="02020603050405020304" pitchFamily="18" charset="0"/>
              </a:rPr>
              <a:t>kín đường thoát khí: đóng kín miệng của nạn nhân bằng cách dùng ngón tay cái đẩy môi dưới lên sát môi trên.</a:t>
            </a:r>
            <a:endParaRPr lang="en-US" sz="3600" dirty="0"/>
          </a:p>
        </p:txBody>
      </p:sp>
      <p:pic>
        <p:nvPicPr>
          <p:cNvPr id="5" name="Picture 4"/>
          <p:cNvPicPr/>
          <p:nvPr/>
        </p:nvPicPr>
        <p:blipFill>
          <a:blip r:embed="rId2"/>
          <a:stretch>
            <a:fillRect/>
          </a:stretch>
        </p:blipFill>
        <p:spPr>
          <a:xfrm>
            <a:off x="6905298" y="1899745"/>
            <a:ext cx="5005551" cy="4564117"/>
          </a:xfrm>
          <a:prstGeom prst="rect">
            <a:avLst/>
          </a:prstGeom>
        </p:spPr>
      </p:pic>
      <p:sp>
        <p:nvSpPr>
          <p:cNvPr id="8" name="Slide Number Placeholder 7"/>
          <p:cNvSpPr>
            <a:spLocks noGrp="1"/>
          </p:cNvSpPr>
          <p:nvPr>
            <p:ph type="sldNum" sz="quarter" idx="12"/>
          </p:nvPr>
        </p:nvSpPr>
        <p:spPr/>
        <p:txBody>
          <a:bodyPr/>
          <a:lstStyle/>
          <a:p>
            <a:fld id="{1296F657-9FCD-4C55-89F0-009B8F01890B}" type="slidenum">
              <a:rPr lang="en-US" smtClean="0"/>
              <a:t>26</a:t>
            </a:fld>
            <a:endParaRPr lang="en-US"/>
          </a:p>
        </p:txBody>
      </p:sp>
    </p:spTree>
    <p:extLst>
      <p:ext uri="{BB962C8B-B14F-4D97-AF65-F5344CB8AC3E}">
        <p14:creationId xmlns:p14="http://schemas.microsoft.com/office/powerpoint/2010/main" val="1581435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iterate type="wd">
                                    <p:tmPct val="10000"/>
                                  </p:iterate>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5972" y="956108"/>
            <a:ext cx="6096000" cy="1754326"/>
          </a:xfrm>
          <a:prstGeom prst="rect">
            <a:avLst/>
          </a:prstGeom>
        </p:spPr>
        <p:txBody>
          <a:bodyPr>
            <a:spAutoFit/>
          </a:bodyPr>
          <a:lstStyle/>
          <a:p>
            <a:pPr marL="342900" marR="0" lvl="0" indent="-342900" algn="just">
              <a:lnSpc>
                <a:spcPct val="150000"/>
              </a:lnSpc>
              <a:spcBef>
                <a:spcPts val="600"/>
              </a:spcBef>
              <a:spcAft>
                <a:spcPts val="0"/>
              </a:spcAft>
              <a:buFont typeface="Times New Roman" panose="02020603050405020304" pitchFamily="18" charset="0"/>
              <a:buChar char="-"/>
            </a:pPr>
            <a:r>
              <a:rPr lang="vi-VN" sz="3600" dirty="0">
                <a:latin typeface="Times New Roman" panose="02020603050405020304" pitchFamily="18" charset="0"/>
                <a:ea typeface="Times New Roman" panose="02020603050405020304" pitchFamily="18" charset="0"/>
              </a:rPr>
              <a:t>Hà hơi: hít thật sâu và thổi vào mũi nạn nhân</a:t>
            </a:r>
            <a:r>
              <a:rPr lang="vi-VN" sz="3600" dirty="0" smtClean="0">
                <a:latin typeface="Times New Roman" panose="02020603050405020304" pitchFamily="18" charset="0"/>
                <a:ea typeface="Times New Roman" panose="02020603050405020304" pitchFamily="18" charset="0"/>
              </a:rPr>
              <a:t>.</a:t>
            </a:r>
            <a:endParaRPr lang="en-US" sz="3600" dirty="0">
              <a:latin typeface="Times New Roman" panose="02020603050405020304" pitchFamily="18" charset="0"/>
              <a:ea typeface="Times New Roman" panose="02020603050405020304" pitchFamily="18" charset="0"/>
            </a:endParaRPr>
          </a:p>
        </p:txBody>
      </p:sp>
      <p:sp>
        <p:nvSpPr>
          <p:cNvPr id="3" name="Rectangle 2"/>
          <p:cNvSpPr/>
          <p:nvPr/>
        </p:nvSpPr>
        <p:spPr>
          <a:xfrm>
            <a:off x="282618" y="228442"/>
            <a:ext cx="6141425" cy="646331"/>
          </a:xfrm>
          <a:prstGeom prst="rect">
            <a:avLst/>
          </a:prstGeom>
        </p:spPr>
        <p:txBody>
          <a:bodyPr wrap="none">
            <a:spAutoFit/>
          </a:bodyPr>
          <a:lstStyle/>
          <a:p>
            <a:r>
              <a:rPr lang="vi-VN" sz="3600" b="1" dirty="0" smtClean="0">
                <a:solidFill>
                  <a:srgbClr val="C00000"/>
                </a:solidFill>
                <a:latin typeface="Times New Roman" panose="02020603050405020304" pitchFamily="18" charset="0"/>
                <a:ea typeface="Times New Roman" panose="02020603050405020304" pitchFamily="18" charset="0"/>
              </a:rPr>
              <a:t>2. </a:t>
            </a:r>
            <a:r>
              <a:rPr lang="en-US" sz="3600" b="1" dirty="0" err="1" smtClean="0">
                <a:solidFill>
                  <a:srgbClr val="C00000"/>
                </a:solidFill>
                <a:latin typeface="Times New Roman" panose="02020603050405020304" pitchFamily="18" charset="0"/>
                <a:ea typeface="Times New Roman" panose="02020603050405020304" pitchFamily="18" charset="0"/>
              </a:rPr>
              <a:t>Phương</a:t>
            </a:r>
            <a:r>
              <a:rPr lang="en-US" sz="3600" b="1" dirty="0" smtClean="0">
                <a:solidFill>
                  <a:srgbClr val="C00000"/>
                </a:solidFill>
                <a:latin typeface="Times New Roman" panose="02020603050405020304" pitchFamily="18" charset="0"/>
                <a:ea typeface="Times New Roman" panose="02020603050405020304" pitchFamily="18" charset="0"/>
              </a:rPr>
              <a:t> </a:t>
            </a:r>
            <a:r>
              <a:rPr lang="en-US" sz="3600" b="1" dirty="0" err="1">
                <a:solidFill>
                  <a:srgbClr val="C00000"/>
                </a:solidFill>
                <a:latin typeface="Times New Roman" panose="02020603050405020304" pitchFamily="18" charset="0"/>
                <a:ea typeface="Times New Roman" panose="02020603050405020304" pitchFamily="18" charset="0"/>
              </a:rPr>
              <a:t>pháp</a:t>
            </a:r>
            <a:r>
              <a:rPr lang="en-US" sz="3600" b="1" dirty="0">
                <a:solidFill>
                  <a:srgbClr val="C00000"/>
                </a:solidFill>
                <a:latin typeface="Times New Roman" panose="02020603050405020304" pitchFamily="18" charset="0"/>
                <a:ea typeface="Times New Roman" panose="02020603050405020304" pitchFamily="18" charset="0"/>
              </a:rPr>
              <a:t> </a:t>
            </a:r>
            <a:r>
              <a:rPr lang="en-US" sz="3600" b="1" dirty="0" err="1">
                <a:solidFill>
                  <a:srgbClr val="C00000"/>
                </a:solidFill>
                <a:latin typeface="Times New Roman" panose="02020603050405020304" pitchFamily="18" charset="0"/>
                <a:ea typeface="Times New Roman" panose="02020603050405020304" pitchFamily="18" charset="0"/>
              </a:rPr>
              <a:t>miệng</a:t>
            </a:r>
            <a:r>
              <a:rPr lang="en-US" sz="3600" b="1" dirty="0">
                <a:solidFill>
                  <a:srgbClr val="C00000"/>
                </a:solidFill>
                <a:latin typeface="Times New Roman" panose="02020603050405020304" pitchFamily="18" charset="0"/>
                <a:ea typeface="Times New Roman" panose="02020603050405020304" pitchFamily="18" charset="0"/>
              </a:rPr>
              <a:t> – </a:t>
            </a:r>
            <a:r>
              <a:rPr lang="en-US" sz="3600" b="1" dirty="0" err="1">
                <a:solidFill>
                  <a:srgbClr val="C00000"/>
                </a:solidFill>
                <a:latin typeface="Times New Roman" panose="02020603050405020304" pitchFamily="18" charset="0"/>
                <a:ea typeface="Times New Roman" panose="02020603050405020304" pitchFamily="18" charset="0"/>
              </a:rPr>
              <a:t>mũi</a:t>
            </a:r>
            <a:r>
              <a:rPr lang="en-US" sz="3600" b="1" dirty="0">
                <a:solidFill>
                  <a:srgbClr val="C00000"/>
                </a:solidFill>
                <a:latin typeface="Times New Roman" panose="02020603050405020304" pitchFamily="18" charset="0"/>
                <a:ea typeface="Times New Roman" panose="02020603050405020304" pitchFamily="18" charset="0"/>
              </a:rPr>
              <a:t>: </a:t>
            </a:r>
            <a:endParaRPr lang="en-US" sz="3600" dirty="0">
              <a:solidFill>
                <a:srgbClr val="C00000"/>
              </a:solidFill>
            </a:endParaRPr>
          </a:p>
        </p:txBody>
      </p:sp>
      <p:sp>
        <p:nvSpPr>
          <p:cNvPr id="4" name="Rectangle 3"/>
          <p:cNvSpPr/>
          <p:nvPr/>
        </p:nvSpPr>
        <p:spPr>
          <a:xfrm>
            <a:off x="225972" y="5571752"/>
            <a:ext cx="9180718" cy="923330"/>
          </a:xfrm>
          <a:prstGeom prst="rect">
            <a:avLst/>
          </a:prstGeom>
        </p:spPr>
        <p:txBody>
          <a:bodyPr wrap="none">
            <a:spAutoFit/>
          </a:bodyPr>
          <a:lstStyle/>
          <a:p>
            <a:pPr marL="342900" marR="0" lvl="0" indent="-342900" algn="just">
              <a:lnSpc>
                <a:spcPct val="150000"/>
              </a:lnSpc>
              <a:spcBef>
                <a:spcPts val="0"/>
              </a:spcBef>
              <a:spcAft>
                <a:spcPts val="0"/>
              </a:spcAft>
              <a:buFont typeface="Times New Roman" panose="02020603050405020304" pitchFamily="18" charset="0"/>
              <a:buChar char="-"/>
            </a:pPr>
            <a:r>
              <a:rPr lang="vi-VN" sz="3600" dirty="0">
                <a:latin typeface="Times New Roman" panose="02020603050405020304" pitchFamily="18" charset="0"/>
                <a:ea typeface="Times New Roman" panose="02020603050405020304" pitchFamily="18" charset="0"/>
              </a:rPr>
              <a:t>Buông môi dưới ra nếu cảm nhận thấy hơi thở.</a:t>
            </a:r>
            <a:endParaRPr lang="en-US" sz="3600" dirty="0">
              <a:latin typeface="Times New Roman" panose="02020603050405020304" pitchFamily="18" charset="0"/>
              <a:ea typeface="Times New Roman" panose="02020603050405020304" pitchFamily="18" charset="0"/>
            </a:endParaRPr>
          </a:p>
        </p:txBody>
      </p:sp>
      <p:sp>
        <p:nvSpPr>
          <p:cNvPr id="5" name="Rectangle 4"/>
          <p:cNvSpPr/>
          <p:nvPr/>
        </p:nvSpPr>
        <p:spPr>
          <a:xfrm>
            <a:off x="225972" y="4526438"/>
            <a:ext cx="11823960" cy="923330"/>
          </a:xfrm>
          <a:prstGeom prst="rect">
            <a:avLst/>
          </a:prstGeom>
        </p:spPr>
        <p:txBody>
          <a:bodyPr wrap="square">
            <a:spAutoFit/>
          </a:bodyPr>
          <a:lstStyle/>
          <a:p>
            <a:pPr marL="342900" marR="0" lvl="0" indent="-342900" algn="just">
              <a:lnSpc>
                <a:spcPct val="150000"/>
              </a:lnSpc>
              <a:spcBef>
                <a:spcPts val="0"/>
              </a:spcBef>
              <a:spcAft>
                <a:spcPts val="0"/>
              </a:spcAft>
              <a:buFont typeface="Times New Roman" panose="02020603050405020304" pitchFamily="18" charset="0"/>
              <a:buChar char="-"/>
            </a:pPr>
            <a:r>
              <a:rPr lang="vi-VN" sz="3600" dirty="0">
                <a:latin typeface="Times New Roman" panose="02020603050405020304" pitchFamily="18" charset="0"/>
                <a:ea typeface="Times New Roman" panose="02020603050405020304" pitchFamily="18" charset="0"/>
              </a:rPr>
              <a:t>Quan sát, nghe và cảm nhận hơi thở qua miệng của nạn nhân.</a:t>
            </a:r>
            <a:endParaRPr lang="en-US" sz="3600" dirty="0">
              <a:latin typeface="Times New Roman" panose="02020603050405020304" pitchFamily="18" charset="0"/>
              <a:ea typeface="Times New Roman" panose="02020603050405020304" pitchFamily="18" charset="0"/>
            </a:endParaRPr>
          </a:p>
        </p:txBody>
      </p:sp>
      <p:sp>
        <p:nvSpPr>
          <p:cNvPr id="6" name="Rectangle 5"/>
          <p:cNvSpPr/>
          <p:nvPr/>
        </p:nvSpPr>
        <p:spPr>
          <a:xfrm>
            <a:off x="225972" y="2727725"/>
            <a:ext cx="6985285" cy="1754326"/>
          </a:xfrm>
          <a:prstGeom prst="rect">
            <a:avLst/>
          </a:prstGeom>
        </p:spPr>
        <p:txBody>
          <a:bodyPr wrap="square">
            <a:spAutoFit/>
          </a:bodyPr>
          <a:lstStyle/>
          <a:p>
            <a:pPr marL="342900" marR="0" lvl="0" indent="-342900" algn="just">
              <a:lnSpc>
                <a:spcPct val="150000"/>
              </a:lnSpc>
              <a:spcBef>
                <a:spcPts val="0"/>
              </a:spcBef>
              <a:spcAft>
                <a:spcPts val="0"/>
              </a:spcAft>
              <a:buFont typeface="Times New Roman" panose="02020603050405020304" pitchFamily="18" charset="0"/>
              <a:buChar char="-"/>
            </a:pPr>
            <a:r>
              <a:rPr lang="vi-VN" sz="3600" dirty="0">
                <a:latin typeface="Times New Roman" panose="02020603050405020304" pitchFamily="18" charset="0"/>
                <a:ea typeface="Times New Roman" panose="02020603050405020304" pitchFamily="18" charset="0"/>
              </a:rPr>
              <a:t>Thực hiện lại động tác hô hấp từ 16 – 20 lần/ph.</a:t>
            </a:r>
            <a:endParaRPr lang="en-US" sz="3600" dirty="0">
              <a:latin typeface="Times New Roman" panose="02020603050405020304" pitchFamily="18" charset="0"/>
              <a:ea typeface="Times New Roman" panose="02020603050405020304" pitchFamily="18" charset="0"/>
            </a:endParaRPr>
          </a:p>
        </p:txBody>
      </p:sp>
      <p:pic>
        <p:nvPicPr>
          <p:cNvPr id="7" name="Picture 6"/>
          <p:cNvPicPr/>
          <p:nvPr/>
        </p:nvPicPr>
        <p:blipFill>
          <a:blip r:embed="rId2"/>
          <a:stretch>
            <a:fillRect/>
          </a:stretch>
        </p:blipFill>
        <p:spPr>
          <a:xfrm>
            <a:off x="7906412" y="433549"/>
            <a:ext cx="4067504" cy="3854669"/>
          </a:xfrm>
          <a:prstGeom prst="rect">
            <a:avLst/>
          </a:prstGeom>
        </p:spPr>
      </p:pic>
      <p:sp>
        <p:nvSpPr>
          <p:cNvPr id="10" name="Slide Number Placeholder 9"/>
          <p:cNvSpPr>
            <a:spLocks noGrp="1"/>
          </p:cNvSpPr>
          <p:nvPr>
            <p:ph type="sldNum" sz="quarter" idx="12"/>
          </p:nvPr>
        </p:nvSpPr>
        <p:spPr/>
        <p:txBody>
          <a:bodyPr/>
          <a:lstStyle/>
          <a:p>
            <a:fld id="{1296F657-9FCD-4C55-89F0-009B8F01890B}" type="slidenum">
              <a:rPr lang="en-US" smtClean="0"/>
              <a:t>27</a:t>
            </a:fld>
            <a:endParaRPr lang="en-US"/>
          </a:p>
        </p:txBody>
      </p:sp>
    </p:spTree>
    <p:extLst>
      <p:ext uri="{BB962C8B-B14F-4D97-AF65-F5344CB8AC3E}">
        <p14:creationId xmlns:p14="http://schemas.microsoft.com/office/powerpoint/2010/main" val="2670859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iterate type="wd">
                                    <p:tmPct val="10000"/>
                                  </p:iterate>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iterate type="wd">
                                    <p:tmPct val="10000"/>
                                  </p:iterate>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2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7537" y="192558"/>
            <a:ext cx="6075702" cy="646331"/>
          </a:xfrm>
          <a:prstGeom prst="rect">
            <a:avLst/>
          </a:prstGeom>
        </p:spPr>
        <p:txBody>
          <a:bodyPr wrap="none">
            <a:spAutoFit/>
          </a:bodyPr>
          <a:lstStyle/>
          <a:p>
            <a:r>
              <a:rPr lang="en-US" sz="3600" b="1" dirty="0" smtClean="0">
                <a:solidFill>
                  <a:srgbClr val="0070C0"/>
                </a:solidFill>
                <a:latin typeface="Times New Roman" panose="02020603050405020304" pitchFamily="18" charset="0"/>
                <a:ea typeface="Times New Roman" panose="02020603050405020304" pitchFamily="18" charset="0"/>
              </a:rPr>
              <a:t>4.2.3. </a:t>
            </a:r>
            <a:r>
              <a:rPr lang="vi-VN" sz="3600" b="1" dirty="0" smtClean="0">
                <a:solidFill>
                  <a:srgbClr val="0070C0"/>
                </a:solidFill>
                <a:latin typeface="Times New Roman" panose="02020603050405020304" pitchFamily="18" charset="0"/>
                <a:ea typeface="Times New Roman" panose="02020603050405020304" pitchFamily="18" charset="0"/>
              </a:rPr>
              <a:t>Người </a:t>
            </a:r>
            <a:r>
              <a:rPr lang="vi-VN" sz="3600" b="1" dirty="0">
                <a:solidFill>
                  <a:srgbClr val="0070C0"/>
                </a:solidFill>
                <a:latin typeface="Times New Roman" panose="02020603050405020304" pitchFamily="18" charset="0"/>
                <a:ea typeface="Times New Roman" panose="02020603050405020304" pitchFamily="18" charset="0"/>
              </a:rPr>
              <a:t>bị nạn đã tắt thở.</a:t>
            </a:r>
            <a:endParaRPr lang="en-US" sz="3600" dirty="0">
              <a:solidFill>
                <a:srgbClr val="0070C0"/>
              </a:solidFill>
            </a:endParaRPr>
          </a:p>
        </p:txBody>
      </p:sp>
      <p:sp>
        <p:nvSpPr>
          <p:cNvPr id="5" name="Rectangle 4"/>
          <p:cNvSpPr/>
          <p:nvPr/>
        </p:nvSpPr>
        <p:spPr>
          <a:xfrm>
            <a:off x="725207" y="1037243"/>
            <a:ext cx="5205271" cy="646331"/>
          </a:xfrm>
          <a:prstGeom prst="rect">
            <a:avLst/>
          </a:prstGeom>
        </p:spPr>
        <p:txBody>
          <a:bodyPr wrap="none">
            <a:spAutoFit/>
          </a:bodyPr>
          <a:lstStyle/>
          <a:p>
            <a:r>
              <a:rPr lang="en-US" sz="3600" b="1" dirty="0" smtClean="0">
                <a:solidFill>
                  <a:srgbClr val="00B050"/>
                </a:solidFill>
                <a:latin typeface="Times New Roman" panose="02020603050405020304" pitchFamily="18" charset="0"/>
                <a:ea typeface="Times New Roman" panose="02020603050405020304" pitchFamily="18" charset="0"/>
              </a:rPr>
              <a:t>3. </a:t>
            </a:r>
            <a:r>
              <a:rPr lang="vi-VN" sz="3600" b="1" dirty="0" smtClean="0">
                <a:solidFill>
                  <a:srgbClr val="00B050"/>
                </a:solidFill>
                <a:latin typeface="Times New Roman" panose="02020603050405020304" pitchFamily="18" charset="0"/>
                <a:ea typeface="Times New Roman" panose="02020603050405020304" pitchFamily="18" charset="0"/>
              </a:rPr>
              <a:t>Phương </a:t>
            </a:r>
            <a:r>
              <a:rPr lang="vi-VN" sz="3600" b="1" dirty="0">
                <a:solidFill>
                  <a:srgbClr val="00B050"/>
                </a:solidFill>
                <a:latin typeface="Times New Roman" panose="02020603050405020304" pitchFamily="18" charset="0"/>
                <a:ea typeface="Times New Roman" panose="02020603050405020304" pitchFamily="18" charset="0"/>
              </a:rPr>
              <a:t>pháp </a:t>
            </a:r>
            <a:r>
              <a:rPr lang="en-US" sz="3600" b="1" dirty="0" err="1" smtClean="0">
                <a:solidFill>
                  <a:srgbClr val="00B050"/>
                </a:solidFill>
                <a:latin typeface="Times New Roman" panose="02020603050405020304" pitchFamily="18" charset="0"/>
                <a:ea typeface="Times New Roman" panose="02020603050405020304" pitchFamily="18" charset="0"/>
              </a:rPr>
              <a:t>nằm</a:t>
            </a:r>
            <a:r>
              <a:rPr lang="en-US" sz="3600" b="1" dirty="0" smtClean="0">
                <a:solidFill>
                  <a:srgbClr val="00B050"/>
                </a:solidFill>
                <a:latin typeface="Times New Roman" panose="02020603050405020304" pitchFamily="18" charset="0"/>
                <a:ea typeface="Times New Roman" panose="02020603050405020304" pitchFamily="18" charset="0"/>
              </a:rPr>
              <a:t> </a:t>
            </a:r>
            <a:r>
              <a:rPr lang="en-US" sz="3600" b="1" dirty="0" err="1" smtClean="0">
                <a:solidFill>
                  <a:srgbClr val="00B050"/>
                </a:solidFill>
                <a:latin typeface="Times New Roman" panose="02020603050405020304" pitchFamily="18" charset="0"/>
                <a:ea typeface="Times New Roman" panose="02020603050405020304" pitchFamily="18" charset="0"/>
              </a:rPr>
              <a:t>sấp</a:t>
            </a:r>
            <a:r>
              <a:rPr lang="en-US" sz="3600" b="1" dirty="0" smtClean="0">
                <a:solidFill>
                  <a:srgbClr val="00B050"/>
                </a:solidFill>
                <a:latin typeface="Times New Roman" panose="02020603050405020304" pitchFamily="18" charset="0"/>
                <a:ea typeface="Times New Roman" panose="02020603050405020304" pitchFamily="18" charset="0"/>
              </a:rPr>
              <a:t>.</a:t>
            </a:r>
            <a:endParaRPr lang="en-US" sz="3600" dirty="0">
              <a:solidFill>
                <a:srgbClr val="00B050"/>
              </a:solidFill>
            </a:endParaRPr>
          </a:p>
        </p:txBody>
      </p:sp>
      <p:pic>
        <p:nvPicPr>
          <p:cNvPr id="6" name="Picture 5"/>
          <p:cNvPicPr/>
          <p:nvPr/>
        </p:nvPicPr>
        <p:blipFill>
          <a:blip r:embed="rId2"/>
          <a:stretch>
            <a:fillRect/>
          </a:stretch>
        </p:blipFill>
        <p:spPr>
          <a:xfrm>
            <a:off x="195938" y="2080728"/>
            <a:ext cx="6568751" cy="4460032"/>
          </a:xfrm>
          <a:prstGeom prst="rect">
            <a:avLst/>
          </a:prstGeom>
        </p:spPr>
      </p:pic>
      <p:sp>
        <p:nvSpPr>
          <p:cNvPr id="2" name="Rectangle 1"/>
          <p:cNvSpPr/>
          <p:nvPr/>
        </p:nvSpPr>
        <p:spPr>
          <a:xfrm>
            <a:off x="6923310" y="1058656"/>
            <a:ext cx="5085184" cy="3416320"/>
          </a:xfrm>
          <a:prstGeom prst="rect">
            <a:avLst/>
          </a:prstGeom>
        </p:spPr>
        <p:txBody>
          <a:bodyPr wrap="square">
            <a:spAutoFit/>
          </a:bodyPr>
          <a:lstStyle/>
          <a:p>
            <a:pPr marR="0" lvl="0" algn="just">
              <a:lnSpc>
                <a:spcPct val="150000"/>
              </a:lnSpc>
              <a:spcBef>
                <a:spcPts val="0"/>
              </a:spcBef>
              <a:spcAft>
                <a:spcPts val="0"/>
              </a:spcAft>
            </a:pPr>
            <a:r>
              <a:rPr lang="en-US" sz="3600" smtClean="0">
                <a:latin typeface="Times New Roman" panose="02020603050405020304" pitchFamily="18" charset="0"/>
                <a:ea typeface="Times New Roman" panose="02020603050405020304" pitchFamily="18" charset="0"/>
              </a:rPr>
              <a:t>    - </a:t>
            </a:r>
            <a:r>
              <a:rPr lang="vi-VN" sz="3600" smtClean="0">
                <a:latin typeface="Times New Roman" panose="02020603050405020304" pitchFamily="18" charset="0"/>
                <a:ea typeface="Times New Roman" panose="02020603050405020304" pitchFamily="18" charset="0"/>
              </a:rPr>
              <a:t>Đặt </a:t>
            </a:r>
            <a:r>
              <a:rPr lang="vi-VN" sz="3600" dirty="0" smtClean="0">
                <a:latin typeface="Times New Roman" panose="02020603050405020304" pitchFamily="18" charset="0"/>
                <a:ea typeface="Times New Roman" panose="02020603050405020304" pitchFamily="18" charset="0"/>
              </a:rPr>
              <a:t>nạn nhân nằm sấp, 1 tay gối vào đầu, 1 tay duỗi thẳng, mặt nghiêng về phía </a:t>
            </a:r>
            <a:r>
              <a:rPr lang="vi-VN" sz="3600" smtClean="0">
                <a:latin typeface="Times New Roman" panose="02020603050405020304" pitchFamily="18" charset="0"/>
                <a:ea typeface="Times New Roman" panose="02020603050405020304" pitchFamily="18" charset="0"/>
              </a:rPr>
              <a:t>tay duỗi</a:t>
            </a:r>
            <a:r>
              <a:rPr lang="en-US" sz="3600" smtClean="0">
                <a:latin typeface="Times New Roman" panose="02020603050405020304" pitchFamily="18" charset="0"/>
                <a:ea typeface="Times New Roman" panose="02020603050405020304" pitchFamily="18" charset="0"/>
              </a:rPr>
              <a:t>. </a:t>
            </a:r>
            <a:endParaRPr lang="en-US" sz="3600" dirty="0" smtClean="0">
              <a:effectLst/>
              <a:latin typeface="Times New Roman" panose="02020603050405020304" pitchFamily="18" charset="0"/>
              <a:ea typeface="Times New Roman" panose="02020603050405020304" pitchFamily="18" charset="0"/>
            </a:endParaRPr>
          </a:p>
        </p:txBody>
      </p:sp>
      <p:sp>
        <p:nvSpPr>
          <p:cNvPr id="7" name="Rectangle 6"/>
          <p:cNvSpPr/>
          <p:nvPr/>
        </p:nvSpPr>
        <p:spPr>
          <a:xfrm>
            <a:off x="7527487" y="515723"/>
            <a:ext cx="1729961" cy="646331"/>
          </a:xfrm>
          <a:prstGeom prst="rect">
            <a:avLst/>
          </a:prstGeom>
        </p:spPr>
        <p:txBody>
          <a:bodyPr wrap="none">
            <a:spAutoFit/>
          </a:bodyPr>
          <a:lstStyle/>
          <a:p>
            <a:r>
              <a:rPr lang="en-US" sz="3600" b="1" dirty="0" err="1">
                <a:solidFill>
                  <a:srgbClr val="7030A0"/>
                </a:solidFill>
                <a:latin typeface="Times New Roman" panose="02020603050405020304" pitchFamily="18" charset="0"/>
                <a:ea typeface="Times New Roman" panose="02020603050405020304" pitchFamily="18" charset="0"/>
              </a:rPr>
              <a:t>Bước</a:t>
            </a:r>
            <a:r>
              <a:rPr lang="en-US" sz="3600" b="1" dirty="0">
                <a:solidFill>
                  <a:srgbClr val="7030A0"/>
                </a:solidFill>
                <a:latin typeface="Times New Roman" panose="02020603050405020304" pitchFamily="18" charset="0"/>
                <a:ea typeface="Times New Roman" panose="02020603050405020304" pitchFamily="18" charset="0"/>
              </a:rPr>
              <a:t> 1:</a:t>
            </a:r>
            <a:endParaRPr lang="en-US" sz="3600" b="1" dirty="0">
              <a:solidFill>
                <a:srgbClr val="7030A0"/>
              </a:solidFill>
            </a:endParaRPr>
          </a:p>
        </p:txBody>
      </p:sp>
      <p:sp>
        <p:nvSpPr>
          <p:cNvPr id="4" name="Rectangle 3"/>
          <p:cNvSpPr/>
          <p:nvPr/>
        </p:nvSpPr>
        <p:spPr>
          <a:xfrm>
            <a:off x="6947569" y="4306871"/>
            <a:ext cx="5085184" cy="2585323"/>
          </a:xfrm>
          <a:prstGeom prst="rect">
            <a:avLst/>
          </a:prstGeom>
        </p:spPr>
        <p:txBody>
          <a:bodyPr wrap="square">
            <a:spAutoFit/>
          </a:bodyPr>
          <a:lstStyle/>
          <a:p>
            <a:pPr marR="0" lvl="0" algn="just">
              <a:lnSpc>
                <a:spcPct val="150000"/>
              </a:lnSpc>
              <a:spcBef>
                <a:spcPts val="0"/>
              </a:spcBef>
              <a:spcAft>
                <a:spcPts val="0"/>
              </a:spcAft>
            </a:pPr>
            <a:r>
              <a:rPr lang="en-US" sz="3600" smtClean="0">
                <a:latin typeface="Times New Roman" panose="02020603050405020304" pitchFamily="18" charset="0"/>
                <a:ea typeface="Times New Roman" panose="02020603050405020304" pitchFamily="18" charset="0"/>
              </a:rPr>
              <a:t>  - Moi </a:t>
            </a:r>
            <a:r>
              <a:rPr lang="en-US" sz="3600">
                <a:latin typeface="Times New Roman" panose="02020603050405020304" pitchFamily="18" charset="0"/>
                <a:ea typeface="Times New Roman" panose="02020603050405020304" pitchFamily="18" charset="0"/>
              </a:rPr>
              <a:t>nhớt rãi trong miệng và kéo lưỡi ra nếu lưỡi thụt vào.</a:t>
            </a:r>
            <a:endParaRPr lang="en-US" sz="3600" dirty="0">
              <a:latin typeface="Times New Roman" panose="02020603050405020304" pitchFamily="18" charset="0"/>
              <a:ea typeface="Times New Roman" panose="02020603050405020304" pitchFamily="18" charset="0"/>
            </a:endParaRPr>
          </a:p>
        </p:txBody>
      </p:sp>
      <p:sp>
        <p:nvSpPr>
          <p:cNvPr id="10" name="Rectangle 9"/>
          <p:cNvSpPr/>
          <p:nvPr/>
        </p:nvSpPr>
        <p:spPr>
          <a:xfrm>
            <a:off x="6913984" y="1722003"/>
            <a:ext cx="5278016" cy="4247317"/>
          </a:xfrm>
          <a:prstGeom prst="rect">
            <a:avLst/>
          </a:prstGeom>
        </p:spPr>
        <p:txBody>
          <a:bodyPr wrap="square">
            <a:spAutoFit/>
          </a:bodyPr>
          <a:lstStyle/>
          <a:p>
            <a:pPr marR="0" lvl="0" algn="just">
              <a:lnSpc>
                <a:spcPct val="150000"/>
              </a:lnSpc>
              <a:spcBef>
                <a:spcPts val="0"/>
              </a:spcBef>
              <a:spcAft>
                <a:spcPts val="0"/>
              </a:spcAft>
            </a:pPr>
            <a:r>
              <a:rPr lang="en-US" sz="3600" smtClean="0">
                <a:latin typeface="Times New Roman" panose="02020603050405020304" pitchFamily="18" charset="0"/>
                <a:ea typeface="Times New Roman" panose="02020603050405020304" pitchFamily="18" charset="0"/>
              </a:rPr>
              <a:t>    </a:t>
            </a:r>
            <a:r>
              <a:rPr lang="vi-VN" sz="3600" smtClean="0">
                <a:latin typeface="Times New Roman" panose="02020603050405020304" pitchFamily="18" charset="0"/>
                <a:ea typeface="Times New Roman" panose="02020603050405020304" pitchFamily="18" charset="0"/>
              </a:rPr>
              <a:t>Người </a:t>
            </a:r>
            <a:r>
              <a:rPr lang="vi-VN" sz="3600" dirty="0">
                <a:latin typeface="Times New Roman" panose="02020603050405020304" pitchFamily="18" charset="0"/>
                <a:ea typeface="Times New Roman" panose="02020603050405020304" pitchFamily="18" charset="0"/>
              </a:rPr>
              <a:t>cứu ngồi lên mông, quỳ 2 đầu gối ép vào 2 bên sườn nạn nhân, xòe 2 bàn tay đặt lên lưng phía dưới xương sườn cụt</a:t>
            </a:r>
            <a:r>
              <a:rPr lang="vi-VN" sz="3600" dirty="0" smtClean="0">
                <a:latin typeface="Times New Roman" panose="02020603050405020304" pitchFamily="18" charset="0"/>
                <a:ea typeface="Times New Roman" panose="02020603050405020304" pitchFamily="18" charset="0"/>
              </a:rPr>
              <a:t>.</a:t>
            </a:r>
            <a:endParaRPr lang="en-US" sz="3600" dirty="0" smtClean="0">
              <a:effectLst/>
              <a:latin typeface="Times New Roman" panose="02020603050405020304" pitchFamily="18" charset="0"/>
              <a:ea typeface="Times New Roman" panose="02020603050405020304" pitchFamily="18" charset="0"/>
            </a:endParaRPr>
          </a:p>
        </p:txBody>
      </p:sp>
      <p:sp>
        <p:nvSpPr>
          <p:cNvPr id="11" name="Rectangle 10"/>
          <p:cNvSpPr/>
          <p:nvPr/>
        </p:nvSpPr>
        <p:spPr>
          <a:xfrm>
            <a:off x="7462176" y="1162054"/>
            <a:ext cx="1729961" cy="646331"/>
          </a:xfrm>
          <a:prstGeom prst="rect">
            <a:avLst/>
          </a:prstGeom>
        </p:spPr>
        <p:txBody>
          <a:bodyPr wrap="none">
            <a:spAutoFit/>
          </a:bodyPr>
          <a:lstStyle/>
          <a:p>
            <a:r>
              <a:rPr lang="en-US" sz="3600" b="1" dirty="0" err="1">
                <a:solidFill>
                  <a:srgbClr val="7030A0"/>
                </a:solidFill>
                <a:latin typeface="Times New Roman" panose="02020603050405020304" pitchFamily="18" charset="0"/>
                <a:ea typeface="Times New Roman" panose="02020603050405020304" pitchFamily="18" charset="0"/>
              </a:rPr>
              <a:t>Bước</a:t>
            </a:r>
            <a:r>
              <a:rPr lang="en-US" sz="3600" b="1" dirty="0">
                <a:solidFill>
                  <a:srgbClr val="7030A0"/>
                </a:solidFill>
                <a:latin typeface="Times New Roman" panose="02020603050405020304" pitchFamily="18" charset="0"/>
                <a:ea typeface="Times New Roman" panose="02020603050405020304" pitchFamily="18" charset="0"/>
              </a:rPr>
              <a:t> </a:t>
            </a:r>
            <a:r>
              <a:rPr lang="en-US" sz="3600" b="1" dirty="0" smtClean="0">
                <a:solidFill>
                  <a:srgbClr val="7030A0"/>
                </a:solidFill>
                <a:latin typeface="Times New Roman" panose="02020603050405020304" pitchFamily="18" charset="0"/>
                <a:ea typeface="Times New Roman" panose="02020603050405020304" pitchFamily="18" charset="0"/>
              </a:rPr>
              <a:t>2:</a:t>
            </a:r>
            <a:endParaRPr lang="en-US" sz="3600" b="1" dirty="0">
              <a:solidFill>
                <a:srgbClr val="7030A0"/>
              </a:solidFill>
            </a:endParaRPr>
          </a:p>
        </p:txBody>
      </p:sp>
      <p:sp>
        <p:nvSpPr>
          <p:cNvPr id="14" name="Rectangle 13"/>
          <p:cNvSpPr/>
          <p:nvPr/>
        </p:nvSpPr>
        <p:spPr>
          <a:xfrm>
            <a:off x="7013512" y="1853125"/>
            <a:ext cx="5019869" cy="4247317"/>
          </a:xfrm>
          <a:prstGeom prst="rect">
            <a:avLst/>
          </a:prstGeom>
        </p:spPr>
        <p:txBody>
          <a:bodyPr wrap="square">
            <a:spAutoFit/>
          </a:bodyPr>
          <a:lstStyle/>
          <a:p>
            <a:pPr marR="0" lvl="0" algn="just">
              <a:lnSpc>
                <a:spcPct val="150000"/>
              </a:lnSpc>
              <a:spcBef>
                <a:spcPts val="0"/>
              </a:spcBef>
              <a:spcAft>
                <a:spcPts val="0"/>
              </a:spcAft>
            </a:pPr>
            <a:r>
              <a:rPr lang="en-US" sz="3600" smtClean="0">
                <a:latin typeface="Times New Roman" panose="02020603050405020304" pitchFamily="18" charset="0"/>
                <a:ea typeface="Times New Roman" panose="02020603050405020304" pitchFamily="18" charset="0"/>
              </a:rPr>
              <a:t>     </a:t>
            </a:r>
            <a:r>
              <a:rPr lang="vi-VN" sz="3600" smtClean="0">
                <a:latin typeface="Times New Roman" panose="02020603050405020304" pitchFamily="18" charset="0"/>
                <a:ea typeface="Times New Roman" panose="02020603050405020304" pitchFamily="18" charset="0"/>
              </a:rPr>
              <a:t>Dùng </a:t>
            </a:r>
            <a:r>
              <a:rPr lang="vi-VN" sz="3600" dirty="0" smtClean="0">
                <a:latin typeface="Times New Roman" panose="02020603050405020304" pitchFamily="18" charset="0"/>
                <a:ea typeface="Times New Roman" panose="02020603050405020304" pitchFamily="18" charset="0"/>
              </a:rPr>
              <a:t>sức nặng toàn thân ấn 2 bàn tay xuống theo nhịp thở, đếm 1,2,3 rồi từ từ thẳng người lên theo nhịp 4,5,6.</a:t>
            </a:r>
            <a:endParaRPr lang="en-US" sz="3600" dirty="0" smtClean="0">
              <a:effectLst/>
              <a:latin typeface="Times New Roman" panose="02020603050405020304" pitchFamily="18" charset="0"/>
              <a:ea typeface="Times New Roman" panose="02020603050405020304" pitchFamily="18" charset="0"/>
            </a:endParaRPr>
          </a:p>
        </p:txBody>
      </p:sp>
      <p:sp>
        <p:nvSpPr>
          <p:cNvPr id="15" name="Rectangle 14"/>
          <p:cNvSpPr/>
          <p:nvPr/>
        </p:nvSpPr>
        <p:spPr>
          <a:xfrm>
            <a:off x="7387528" y="1235908"/>
            <a:ext cx="1729961" cy="646331"/>
          </a:xfrm>
          <a:prstGeom prst="rect">
            <a:avLst/>
          </a:prstGeom>
        </p:spPr>
        <p:txBody>
          <a:bodyPr wrap="none">
            <a:spAutoFit/>
          </a:bodyPr>
          <a:lstStyle/>
          <a:p>
            <a:r>
              <a:rPr lang="en-US" sz="3600" b="1" dirty="0" err="1">
                <a:solidFill>
                  <a:srgbClr val="7030A0"/>
                </a:solidFill>
                <a:latin typeface="Times New Roman" panose="02020603050405020304" pitchFamily="18" charset="0"/>
                <a:ea typeface="Times New Roman" panose="02020603050405020304" pitchFamily="18" charset="0"/>
              </a:rPr>
              <a:t>Bước</a:t>
            </a:r>
            <a:r>
              <a:rPr lang="en-US" sz="3600" b="1" dirty="0">
                <a:solidFill>
                  <a:srgbClr val="7030A0"/>
                </a:solidFill>
                <a:latin typeface="Times New Roman" panose="02020603050405020304" pitchFamily="18" charset="0"/>
                <a:ea typeface="Times New Roman" panose="02020603050405020304" pitchFamily="18" charset="0"/>
              </a:rPr>
              <a:t> </a:t>
            </a:r>
            <a:r>
              <a:rPr lang="en-US" sz="3600" b="1" dirty="0" smtClean="0">
                <a:solidFill>
                  <a:srgbClr val="7030A0"/>
                </a:solidFill>
                <a:latin typeface="Times New Roman" panose="02020603050405020304" pitchFamily="18" charset="0"/>
                <a:ea typeface="Times New Roman" panose="02020603050405020304" pitchFamily="18" charset="0"/>
              </a:rPr>
              <a:t>3:</a:t>
            </a:r>
            <a:endParaRPr lang="en-US" sz="3600" b="1" dirty="0">
              <a:solidFill>
                <a:srgbClr val="7030A0"/>
              </a:solidFill>
            </a:endParaRPr>
          </a:p>
        </p:txBody>
      </p:sp>
      <p:sp>
        <p:nvSpPr>
          <p:cNvPr id="16" name="Rectangle 15"/>
          <p:cNvSpPr/>
          <p:nvPr/>
        </p:nvSpPr>
        <p:spPr>
          <a:xfrm>
            <a:off x="6941977" y="2531265"/>
            <a:ext cx="5122511" cy="3416320"/>
          </a:xfrm>
          <a:prstGeom prst="rect">
            <a:avLst/>
          </a:prstGeom>
        </p:spPr>
        <p:txBody>
          <a:bodyPr wrap="square">
            <a:spAutoFit/>
          </a:bodyPr>
          <a:lstStyle/>
          <a:p>
            <a:pPr marR="0" lvl="0" algn="just">
              <a:lnSpc>
                <a:spcPct val="150000"/>
              </a:lnSpc>
              <a:spcBef>
                <a:spcPts val="0"/>
              </a:spcBef>
              <a:spcAft>
                <a:spcPts val="0"/>
              </a:spcAft>
            </a:pPr>
            <a:r>
              <a:rPr lang="en-US" sz="3600" smtClean="0">
                <a:latin typeface="Times New Roman" panose="02020603050405020304" pitchFamily="18" charset="0"/>
                <a:ea typeface="Times New Roman" panose="02020603050405020304" pitchFamily="18" charset="0"/>
              </a:rPr>
              <a:t>    </a:t>
            </a:r>
            <a:r>
              <a:rPr lang="vi-VN" sz="3600" smtClean="0">
                <a:latin typeface="Times New Roman" panose="02020603050405020304" pitchFamily="18" charset="0"/>
                <a:ea typeface="Times New Roman" panose="02020603050405020304" pitchFamily="18" charset="0"/>
              </a:rPr>
              <a:t>Tiếp </a:t>
            </a:r>
            <a:r>
              <a:rPr lang="vi-VN" sz="3600" dirty="0" smtClean="0">
                <a:latin typeface="Times New Roman" panose="02020603050405020304" pitchFamily="18" charset="0"/>
                <a:ea typeface="Times New Roman" panose="02020603050405020304" pitchFamily="18" charset="0"/>
              </a:rPr>
              <a:t>tục thực hiện động tác 15 lần/ph</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cho</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đến</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khi</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nạn</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nhân</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thở</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được</a:t>
            </a:r>
            <a:r>
              <a:rPr lang="en-US" sz="3600" dirty="0" smtClean="0">
                <a:latin typeface="Times New Roman" panose="02020603050405020304" pitchFamily="18" charset="0"/>
                <a:ea typeface="Times New Roman" panose="02020603050405020304" pitchFamily="18" charset="0"/>
              </a:rPr>
              <a:t> hay </a:t>
            </a:r>
            <a:r>
              <a:rPr lang="en-US" sz="3600" dirty="0" err="1" smtClean="0">
                <a:latin typeface="Times New Roman" panose="02020603050405020304" pitchFamily="18" charset="0"/>
                <a:ea typeface="Times New Roman" panose="02020603050405020304" pitchFamily="18" charset="0"/>
              </a:rPr>
              <a:t>có</a:t>
            </a:r>
            <a:r>
              <a:rPr lang="en-US" sz="3600" dirty="0" smtClean="0">
                <a:latin typeface="Times New Roman" panose="02020603050405020304" pitchFamily="18" charset="0"/>
                <a:ea typeface="Times New Roman" panose="02020603050405020304" pitchFamily="18" charset="0"/>
              </a:rPr>
              <a:t> ý </a:t>
            </a:r>
            <a:r>
              <a:rPr lang="en-US" sz="3600" dirty="0" err="1" smtClean="0">
                <a:latin typeface="Times New Roman" panose="02020603050405020304" pitchFamily="18" charset="0"/>
                <a:ea typeface="Times New Roman" panose="02020603050405020304" pitchFamily="18" charset="0"/>
              </a:rPr>
              <a:t>kiến</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của</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bác</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sỹ</a:t>
            </a:r>
            <a:r>
              <a:rPr lang="en-US" sz="3600" dirty="0" smtClean="0">
                <a:latin typeface="Times New Roman" panose="02020603050405020304" pitchFamily="18" charset="0"/>
                <a:ea typeface="Times New Roman" panose="02020603050405020304" pitchFamily="18" charset="0"/>
              </a:rPr>
              <a:t>.</a:t>
            </a:r>
            <a:endParaRPr lang="en-US" sz="3600" dirty="0">
              <a:effectLst/>
              <a:latin typeface="Times New Roman" panose="02020603050405020304" pitchFamily="18" charset="0"/>
              <a:ea typeface="Times New Roman" panose="02020603050405020304" pitchFamily="18" charset="0"/>
            </a:endParaRPr>
          </a:p>
        </p:txBody>
      </p:sp>
      <p:sp>
        <p:nvSpPr>
          <p:cNvPr id="17" name="Rectangle 16"/>
          <p:cNvSpPr/>
          <p:nvPr/>
        </p:nvSpPr>
        <p:spPr>
          <a:xfrm>
            <a:off x="7387528" y="1711396"/>
            <a:ext cx="1729961" cy="646331"/>
          </a:xfrm>
          <a:prstGeom prst="rect">
            <a:avLst/>
          </a:prstGeom>
        </p:spPr>
        <p:txBody>
          <a:bodyPr wrap="none">
            <a:spAutoFit/>
          </a:bodyPr>
          <a:lstStyle/>
          <a:p>
            <a:r>
              <a:rPr lang="en-US" sz="3600" b="1" dirty="0" err="1">
                <a:solidFill>
                  <a:srgbClr val="7030A0"/>
                </a:solidFill>
                <a:latin typeface="Times New Roman" panose="02020603050405020304" pitchFamily="18" charset="0"/>
                <a:ea typeface="Times New Roman" panose="02020603050405020304" pitchFamily="18" charset="0"/>
              </a:rPr>
              <a:t>Bước</a:t>
            </a:r>
            <a:r>
              <a:rPr lang="en-US" sz="3600" b="1" dirty="0">
                <a:solidFill>
                  <a:srgbClr val="7030A0"/>
                </a:solidFill>
                <a:latin typeface="Times New Roman" panose="02020603050405020304" pitchFamily="18" charset="0"/>
                <a:ea typeface="Times New Roman" panose="02020603050405020304" pitchFamily="18" charset="0"/>
              </a:rPr>
              <a:t> </a:t>
            </a:r>
            <a:r>
              <a:rPr lang="en-US" sz="3600" b="1" dirty="0" smtClean="0">
                <a:solidFill>
                  <a:srgbClr val="7030A0"/>
                </a:solidFill>
                <a:latin typeface="Times New Roman" panose="02020603050405020304" pitchFamily="18" charset="0"/>
                <a:ea typeface="Times New Roman" panose="02020603050405020304" pitchFamily="18" charset="0"/>
              </a:rPr>
              <a:t>4:</a:t>
            </a:r>
            <a:endParaRPr lang="en-US" sz="3600" b="1" dirty="0">
              <a:solidFill>
                <a:srgbClr val="7030A0"/>
              </a:solidFill>
            </a:endParaRPr>
          </a:p>
        </p:txBody>
      </p:sp>
      <p:sp>
        <p:nvSpPr>
          <p:cNvPr id="18" name="Rectangle 17"/>
          <p:cNvSpPr/>
          <p:nvPr/>
        </p:nvSpPr>
        <p:spPr>
          <a:xfrm>
            <a:off x="7077456" y="2020321"/>
            <a:ext cx="5013960" cy="2585323"/>
          </a:xfrm>
          <a:prstGeom prst="rect">
            <a:avLst/>
          </a:prstGeom>
        </p:spPr>
        <p:txBody>
          <a:bodyPr wrap="square">
            <a:spAutoFit/>
          </a:bodyPr>
          <a:lstStyle/>
          <a:p>
            <a:pPr marR="0" lvl="0" algn="just">
              <a:lnSpc>
                <a:spcPct val="150000"/>
              </a:lnSpc>
              <a:spcBef>
                <a:spcPts val="0"/>
              </a:spcBef>
              <a:spcAft>
                <a:spcPts val="0"/>
              </a:spcAft>
            </a:pPr>
            <a:r>
              <a:rPr lang="en-US" sz="3600" b="1" i="1" smtClean="0">
                <a:solidFill>
                  <a:srgbClr val="CC0066"/>
                </a:solidFill>
                <a:latin typeface="Times New Roman" panose="02020603050405020304" pitchFamily="18" charset="0"/>
                <a:ea typeface="Times New Roman" panose="02020603050405020304" pitchFamily="18" charset="0"/>
              </a:rPr>
              <a:t>     Phương </a:t>
            </a:r>
            <a:r>
              <a:rPr lang="en-US" sz="3600" b="1" i="1" dirty="0" err="1" smtClean="0">
                <a:solidFill>
                  <a:srgbClr val="CC0066"/>
                </a:solidFill>
                <a:latin typeface="Times New Roman" panose="02020603050405020304" pitchFamily="18" charset="0"/>
                <a:ea typeface="Times New Roman" panose="02020603050405020304" pitchFamily="18" charset="0"/>
              </a:rPr>
              <a:t>pháp</a:t>
            </a:r>
            <a:r>
              <a:rPr lang="en-US" sz="3600" b="1" i="1" dirty="0" smtClean="0">
                <a:solidFill>
                  <a:srgbClr val="CC0066"/>
                </a:solidFill>
                <a:latin typeface="Times New Roman" panose="02020603050405020304" pitchFamily="18" charset="0"/>
                <a:ea typeface="Times New Roman" panose="02020603050405020304" pitchFamily="18" charset="0"/>
              </a:rPr>
              <a:t> </a:t>
            </a:r>
            <a:r>
              <a:rPr lang="en-US" sz="3600" b="1" i="1" dirty="0" err="1" smtClean="0">
                <a:solidFill>
                  <a:srgbClr val="CC0066"/>
                </a:solidFill>
                <a:latin typeface="Times New Roman" panose="02020603050405020304" pitchFamily="18" charset="0"/>
                <a:ea typeface="Times New Roman" panose="02020603050405020304" pitchFamily="18" charset="0"/>
              </a:rPr>
              <a:t>này</a:t>
            </a:r>
            <a:r>
              <a:rPr lang="en-US" sz="3600" b="1" i="1" dirty="0" smtClean="0">
                <a:solidFill>
                  <a:srgbClr val="CC0066"/>
                </a:solidFill>
                <a:latin typeface="Times New Roman" panose="02020603050405020304" pitchFamily="18" charset="0"/>
                <a:ea typeface="Times New Roman" panose="02020603050405020304" pitchFamily="18" charset="0"/>
              </a:rPr>
              <a:t> </a:t>
            </a:r>
            <a:r>
              <a:rPr lang="en-US" sz="3600" b="1" i="1" dirty="0" err="1" smtClean="0">
                <a:solidFill>
                  <a:srgbClr val="CC0066"/>
                </a:solidFill>
                <a:latin typeface="Times New Roman" panose="02020603050405020304" pitchFamily="18" charset="0"/>
                <a:ea typeface="Times New Roman" panose="02020603050405020304" pitchFamily="18" charset="0"/>
              </a:rPr>
              <a:t>chỉ</a:t>
            </a:r>
            <a:r>
              <a:rPr lang="en-US" sz="3600" b="1" i="1" dirty="0" smtClean="0">
                <a:solidFill>
                  <a:srgbClr val="CC0066"/>
                </a:solidFill>
                <a:latin typeface="Times New Roman" panose="02020603050405020304" pitchFamily="18" charset="0"/>
                <a:ea typeface="Times New Roman" panose="02020603050405020304" pitchFamily="18" charset="0"/>
              </a:rPr>
              <a:t> </a:t>
            </a:r>
            <a:r>
              <a:rPr lang="en-US" sz="3600" b="1" i="1" dirty="0" err="1" smtClean="0">
                <a:solidFill>
                  <a:srgbClr val="CC0066"/>
                </a:solidFill>
                <a:latin typeface="Times New Roman" panose="02020603050405020304" pitchFamily="18" charset="0"/>
                <a:ea typeface="Times New Roman" panose="02020603050405020304" pitchFamily="18" charset="0"/>
              </a:rPr>
              <a:t>áp</a:t>
            </a:r>
            <a:r>
              <a:rPr lang="en-US" sz="3600" b="1" i="1" dirty="0" smtClean="0">
                <a:solidFill>
                  <a:srgbClr val="CC0066"/>
                </a:solidFill>
                <a:latin typeface="Times New Roman" panose="02020603050405020304" pitchFamily="18" charset="0"/>
                <a:ea typeface="Times New Roman" panose="02020603050405020304" pitchFamily="18" charset="0"/>
              </a:rPr>
              <a:t> </a:t>
            </a:r>
            <a:r>
              <a:rPr lang="en-US" sz="3600" b="1" i="1" dirty="0" err="1" smtClean="0">
                <a:solidFill>
                  <a:srgbClr val="CC0066"/>
                </a:solidFill>
                <a:latin typeface="Times New Roman" panose="02020603050405020304" pitchFamily="18" charset="0"/>
                <a:ea typeface="Times New Roman" panose="02020603050405020304" pitchFamily="18" charset="0"/>
              </a:rPr>
              <a:t>dụng</a:t>
            </a:r>
            <a:r>
              <a:rPr lang="en-US" sz="3600" b="1" i="1" dirty="0" smtClean="0">
                <a:solidFill>
                  <a:srgbClr val="CC0066"/>
                </a:solidFill>
                <a:latin typeface="Times New Roman" panose="02020603050405020304" pitchFamily="18" charset="0"/>
                <a:ea typeface="Times New Roman" panose="02020603050405020304" pitchFamily="18" charset="0"/>
              </a:rPr>
              <a:t> </a:t>
            </a:r>
            <a:r>
              <a:rPr lang="en-US" sz="3600" b="1" i="1" dirty="0" err="1" smtClean="0">
                <a:solidFill>
                  <a:srgbClr val="CC0066"/>
                </a:solidFill>
                <a:latin typeface="Times New Roman" panose="02020603050405020304" pitchFamily="18" charset="0"/>
                <a:ea typeface="Times New Roman" panose="02020603050405020304" pitchFamily="18" charset="0"/>
              </a:rPr>
              <a:t>khi</a:t>
            </a:r>
            <a:r>
              <a:rPr lang="en-US" sz="3600" b="1" i="1" dirty="0" smtClean="0">
                <a:solidFill>
                  <a:srgbClr val="CC0066"/>
                </a:solidFill>
                <a:latin typeface="Times New Roman" panose="02020603050405020304" pitchFamily="18" charset="0"/>
                <a:ea typeface="Times New Roman" panose="02020603050405020304" pitchFamily="18" charset="0"/>
              </a:rPr>
              <a:t> </a:t>
            </a:r>
            <a:r>
              <a:rPr lang="en-US" sz="3600" b="1" i="1" dirty="0" err="1" smtClean="0">
                <a:solidFill>
                  <a:srgbClr val="CC0066"/>
                </a:solidFill>
                <a:latin typeface="Times New Roman" panose="02020603050405020304" pitchFamily="18" charset="0"/>
                <a:ea typeface="Times New Roman" panose="02020603050405020304" pitchFamily="18" charset="0"/>
              </a:rPr>
              <a:t>có</a:t>
            </a:r>
            <a:r>
              <a:rPr lang="en-US" sz="3600" b="1" i="1" dirty="0" smtClean="0">
                <a:solidFill>
                  <a:srgbClr val="CC0066"/>
                </a:solidFill>
                <a:latin typeface="Times New Roman" panose="02020603050405020304" pitchFamily="18" charset="0"/>
                <a:ea typeface="Times New Roman" panose="02020603050405020304" pitchFamily="18" charset="0"/>
              </a:rPr>
              <a:t> 1 </a:t>
            </a:r>
            <a:r>
              <a:rPr lang="en-US" sz="3600" b="1" i="1" dirty="0" err="1" smtClean="0">
                <a:solidFill>
                  <a:srgbClr val="CC0066"/>
                </a:solidFill>
                <a:latin typeface="Times New Roman" panose="02020603050405020304" pitchFamily="18" charset="0"/>
                <a:ea typeface="Times New Roman" panose="02020603050405020304" pitchFamily="18" charset="0"/>
              </a:rPr>
              <a:t>người</a:t>
            </a:r>
            <a:r>
              <a:rPr lang="en-US" sz="3600" b="1" i="1" dirty="0" smtClean="0">
                <a:solidFill>
                  <a:srgbClr val="CC0066"/>
                </a:solidFill>
                <a:latin typeface="Times New Roman" panose="02020603050405020304" pitchFamily="18" charset="0"/>
                <a:ea typeface="Times New Roman" panose="02020603050405020304" pitchFamily="18" charset="0"/>
              </a:rPr>
              <a:t> </a:t>
            </a:r>
            <a:r>
              <a:rPr lang="en-US" sz="3600" b="1" i="1" dirty="0" err="1" smtClean="0">
                <a:solidFill>
                  <a:srgbClr val="CC0066"/>
                </a:solidFill>
                <a:latin typeface="Times New Roman" panose="02020603050405020304" pitchFamily="18" charset="0"/>
                <a:ea typeface="Times New Roman" panose="02020603050405020304" pitchFamily="18" charset="0"/>
              </a:rPr>
              <a:t>cứu</a:t>
            </a:r>
            <a:r>
              <a:rPr lang="en-US" sz="3600" b="1" i="1" dirty="0" smtClean="0">
                <a:solidFill>
                  <a:srgbClr val="CC0066"/>
                </a:solidFill>
                <a:latin typeface="Times New Roman" panose="02020603050405020304" pitchFamily="18" charset="0"/>
                <a:ea typeface="Times New Roman" panose="02020603050405020304" pitchFamily="18" charset="0"/>
              </a:rPr>
              <a:t> </a:t>
            </a:r>
            <a:r>
              <a:rPr lang="en-US" sz="3600" b="1" i="1" dirty="0" err="1" smtClean="0">
                <a:solidFill>
                  <a:srgbClr val="CC0066"/>
                </a:solidFill>
                <a:latin typeface="Times New Roman" panose="02020603050405020304" pitchFamily="18" charset="0"/>
                <a:ea typeface="Times New Roman" panose="02020603050405020304" pitchFamily="18" charset="0"/>
              </a:rPr>
              <a:t>chữa</a:t>
            </a:r>
            <a:r>
              <a:rPr lang="en-US" sz="3600" b="1" i="1" dirty="0" smtClean="0">
                <a:solidFill>
                  <a:srgbClr val="CC0066"/>
                </a:solidFill>
                <a:latin typeface="Times New Roman" panose="02020603050405020304" pitchFamily="18" charset="0"/>
                <a:ea typeface="Times New Roman" panose="02020603050405020304" pitchFamily="18" charset="0"/>
              </a:rPr>
              <a:t>.</a:t>
            </a:r>
            <a:endParaRPr lang="en-US" sz="3600" b="1" i="1" dirty="0">
              <a:solidFill>
                <a:srgbClr val="CC0066"/>
              </a:solidFill>
              <a:effectLst/>
              <a:latin typeface="Times New Roman" panose="02020603050405020304" pitchFamily="18" charset="0"/>
              <a:ea typeface="Times New Roman" panose="02020603050405020304" pitchFamily="18" charset="0"/>
            </a:endParaRPr>
          </a:p>
        </p:txBody>
      </p:sp>
      <p:sp>
        <p:nvSpPr>
          <p:cNvPr id="19" name="Rectangle 18"/>
          <p:cNvSpPr/>
          <p:nvPr/>
        </p:nvSpPr>
        <p:spPr>
          <a:xfrm>
            <a:off x="7567625" y="884105"/>
            <a:ext cx="1898277" cy="646331"/>
          </a:xfrm>
          <a:prstGeom prst="rect">
            <a:avLst/>
          </a:prstGeom>
        </p:spPr>
        <p:txBody>
          <a:bodyPr wrap="none">
            <a:spAutoFit/>
          </a:bodyPr>
          <a:lstStyle/>
          <a:p>
            <a:r>
              <a:rPr lang="en-US" sz="3600" b="1" dirty="0" err="1">
                <a:solidFill>
                  <a:srgbClr val="FF0000"/>
                </a:solidFill>
                <a:latin typeface="Times New Roman" panose="02020603050405020304" pitchFamily="18" charset="0"/>
                <a:ea typeface="Times New Roman" panose="02020603050405020304" pitchFamily="18" charset="0"/>
              </a:rPr>
              <a:t>Ư</a:t>
            </a:r>
            <a:r>
              <a:rPr lang="en-US" sz="3600" b="1" dirty="0" err="1" smtClean="0">
                <a:solidFill>
                  <a:srgbClr val="FF0000"/>
                </a:solidFill>
                <a:latin typeface="Times New Roman" panose="02020603050405020304" pitchFamily="18" charset="0"/>
                <a:ea typeface="Times New Roman" panose="02020603050405020304" pitchFamily="18" charset="0"/>
              </a:rPr>
              <a:t>u</a:t>
            </a:r>
            <a:r>
              <a:rPr lang="en-US" sz="3600" b="1" dirty="0" smtClean="0">
                <a:solidFill>
                  <a:srgbClr val="FF0000"/>
                </a:solidFill>
                <a:latin typeface="Times New Roman" panose="02020603050405020304" pitchFamily="18" charset="0"/>
                <a:ea typeface="Times New Roman" panose="02020603050405020304" pitchFamily="18" charset="0"/>
              </a:rPr>
              <a:t> </a:t>
            </a:r>
            <a:r>
              <a:rPr lang="en-US" sz="3600" b="1" dirty="0" err="1">
                <a:solidFill>
                  <a:srgbClr val="FF0000"/>
                </a:solidFill>
                <a:latin typeface="Times New Roman" panose="02020603050405020304" pitchFamily="18" charset="0"/>
                <a:ea typeface="Times New Roman" panose="02020603050405020304" pitchFamily="18" charset="0"/>
              </a:rPr>
              <a:t>điểm</a:t>
            </a:r>
            <a:endParaRPr lang="en-US" sz="3600" b="1" dirty="0">
              <a:solidFill>
                <a:srgbClr val="FF0000"/>
              </a:solidFill>
            </a:endParaRPr>
          </a:p>
        </p:txBody>
      </p:sp>
      <p:sp>
        <p:nvSpPr>
          <p:cNvPr id="20" name="Rectangle 19"/>
          <p:cNvSpPr/>
          <p:nvPr/>
        </p:nvSpPr>
        <p:spPr>
          <a:xfrm>
            <a:off x="7187184" y="1596504"/>
            <a:ext cx="4867780" cy="4247317"/>
          </a:xfrm>
          <a:prstGeom prst="rect">
            <a:avLst/>
          </a:prstGeom>
        </p:spPr>
        <p:txBody>
          <a:bodyPr wrap="square">
            <a:spAutoFit/>
          </a:bodyPr>
          <a:lstStyle/>
          <a:p>
            <a:pPr algn="just">
              <a:lnSpc>
                <a:spcPct val="150000"/>
              </a:lnSpc>
            </a:pPr>
            <a:r>
              <a:rPr lang="en-US" sz="3600" b="1" i="1" smtClean="0">
                <a:solidFill>
                  <a:srgbClr val="0000FF"/>
                </a:solidFill>
                <a:latin typeface="Times New Roman" panose="02020603050405020304" pitchFamily="18" charset="0"/>
                <a:cs typeface="Times New Roman" panose="02020603050405020304" pitchFamily="18" charset="0"/>
              </a:rPr>
              <a:t>     Do </a:t>
            </a:r>
            <a:r>
              <a:rPr lang="en-US" sz="3600" b="1" i="1" dirty="0" err="1" smtClean="0">
                <a:solidFill>
                  <a:srgbClr val="0000FF"/>
                </a:solidFill>
                <a:latin typeface="Times New Roman" panose="02020603050405020304" pitchFamily="18" charset="0"/>
                <a:cs typeface="Times New Roman" panose="02020603050405020304" pitchFamily="18" charset="0"/>
              </a:rPr>
              <a:t>nạn</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nhân</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nằm</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sấp</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nên</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các</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chất</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dịch</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vị</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và</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nước</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miếng</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không</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theo</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đường</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khí</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quản</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vào</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cản</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trở</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hô</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hấp</a:t>
            </a:r>
            <a:r>
              <a:rPr lang="en-US" sz="3600" b="1" i="1" dirty="0" smtClean="0">
                <a:solidFill>
                  <a:srgbClr val="0000FF"/>
                </a:solidFill>
                <a:latin typeface="Times New Roman" panose="02020603050405020304" pitchFamily="18" charset="0"/>
                <a:cs typeface="Times New Roman" panose="02020603050405020304" pitchFamily="18" charset="0"/>
              </a:rPr>
              <a:t>.</a:t>
            </a:r>
            <a:endParaRPr lang="en-US" sz="3600" b="1" i="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85300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iterate type="wd">
                                    <p:tmPct val="10000"/>
                                  </p:iterate>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iterate type="wd">
                                    <p:tmPct val="10000"/>
                                  </p:iterate>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xit" presetSubtype="2" fill="hold" grpId="1" nodeType="clickEffect">
                                  <p:stCondLst>
                                    <p:cond delay="0"/>
                                  </p:stCondLst>
                                  <p:childTnLst>
                                    <p:anim calcmode="lin" valueType="num">
                                      <p:cBhvr additive="base">
                                        <p:cTn id="31" dur="1000"/>
                                        <p:tgtEl>
                                          <p:spTgt spid="7"/>
                                        </p:tgtEl>
                                        <p:attrNameLst>
                                          <p:attrName>ppt_x</p:attrName>
                                        </p:attrNameLst>
                                      </p:cBhvr>
                                      <p:tavLst>
                                        <p:tav tm="0">
                                          <p:val>
                                            <p:strVal val="#ppt_x"/>
                                          </p:val>
                                        </p:tav>
                                        <p:tav tm="100000">
                                          <p:val>
                                            <p:strVal val="#ppt_x+#ppt_w*1.125000"/>
                                          </p:val>
                                        </p:tav>
                                      </p:tavLst>
                                    </p:anim>
                                    <p:animEffect transition="out" filter="wipe(right)">
                                      <p:cBhvr>
                                        <p:cTn id="32" dur="1000"/>
                                        <p:tgtEl>
                                          <p:spTgt spid="7"/>
                                        </p:tgtEl>
                                      </p:cBhvr>
                                    </p:animEffect>
                                    <p:set>
                                      <p:cBhvr>
                                        <p:cTn id="33" dur="1" fill="hold">
                                          <p:stCondLst>
                                            <p:cond delay="999"/>
                                          </p:stCondLst>
                                        </p:cTn>
                                        <p:tgtEl>
                                          <p:spTgt spid="7"/>
                                        </p:tgtEl>
                                        <p:attrNameLst>
                                          <p:attrName>style.visibility</p:attrName>
                                        </p:attrNameLst>
                                      </p:cBhvr>
                                      <p:to>
                                        <p:strVal val="hidden"/>
                                      </p:to>
                                    </p:set>
                                  </p:childTnLst>
                                </p:cTn>
                              </p:par>
                              <p:par>
                                <p:cTn id="34" presetID="12" presetClass="exit" presetSubtype="2" fill="hold" grpId="1" nodeType="withEffect">
                                  <p:stCondLst>
                                    <p:cond delay="0"/>
                                  </p:stCondLst>
                                  <p:iterate type="wd">
                                    <p:tmPct val="0"/>
                                  </p:iterate>
                                  <p:childTnLst>
                                    <p:anim calcmode="lin" valueType="num">
                                      <p:cBhvr additive="base">
                                        <p:cTn id="35" dur="1000"/>
                                        <p:tgtEl>
                                          <p:spTgt spid="2"/>
                                        </p:tgtEl>
                                        <p:attrNameLst>
                                          <p:attrName>ppt_x</p:attrName>
                                        </p:attrNameLst>
                                      </p:cBhvr>
                                      <p:tavLst>
                                        <p:tav tm="0">
                                          <p:val>
                                            <p:strVal val="#ppt_x"/>
                                          </p:val>
                                        </p:tav>
                                        <p:tav tm="100000">
                                          <p:val>
                                            <p:strVal val="#ppt_x+#ppt_w*1.125000"/>
                                          </p:val>
                                        </p:tav>
                                      </p:tavLst>
                                    </p:anim>
                                    <p:animEffect transition="out" filter="wipe(right)">
                                      <p:cBhvr>
                                        <p:cTn id="36" dur="1000"/>
                                        <p:tgtEl>
                                          <p:spTgt spid="2"/>
                                        </p:tgtEl>
                                      </p:cBhvr>
                                    </p:animEffect>
                                    <p:set>
                                      <p:cBhvr>
                                        <p:cTn id="37" dur="1" fill="hold">
                                          <p:stCondLst>
                                            <p:cond delay="999"/>
                                          </p:stCondLst>
                                        </p:cTn>
                                        <p:tgtEl>
                                          <p:spTgt spid="2"/>
                                        </p:tgtEl>
                                        <p:attrNameLst>
                                          <p:attrName>style.visibility</p:attrName>
                                        </p:attrNameLst>
                                      </p:cBhvr>
                                      <p:to>
                                        <p:strVal val="hidden"/>
                                      </p:to>
                                    </p:set>
                                  </p:childTnLst>
                                </p:cTn>
                              </p:par>
                              <p:par>
                                <p:cTn id="38" presetID="12" presetClass="exit" presetSubtype="2" fill="hold" grpId="1" nodeType="withEffect">
                                  <p:stCondLst>
                                    <p:cond delay="0"/>
                                  </p:stCondLst>
                                  <p:iterate type="wd">
                                    <p:tmPct val="0"/>
                                  </p:iterate>
                                  <p:childTnLst>
                                    <p:anim calcmode="lin" valueType="num">
                                      <p:cBhvr additive="base">
                                        <p:cTn id="39" dur="1000"/>
                                        <p:tgtEl>
                                          <p:spTgt spid="4"/>
                                        </p:tgtEl>
                                        <p:attrNameLst>
                                          <p:attrName>ppt_x</p:attrName>
                                        </p:attrNameLst>
                                      </p:cBhvr>
                                      <p:tavLst>
                                        <p:tav tm="0">
                                          <p:val>
                                            <p:strVal val="#ppt_x"/>
                                          </p:val>
                                        </p:tav>
                                        <p:tav tm="100000">
                                          <p:val>
                                            <p:strVal val="#ppt_x+#ppt_w*1.125000"/>
                                          </p:val>
                                        </p:tav>
                                      </p:tavLst>
                                    </p:anim>
                                    <p:animEffect transition="out" filter="wipe(right)">
                                      <p:cBhvr>
                                        <p:cTn id="40" dur="1000"/>
                                        <p:tgtEl>
                                          <p:spTgt spid="4"/>
                                        </p:tgtEl>
                                      </p:cBhvr>
                                    </p:animEffect>
                                    <p:set>
                                      <p:cBhvr>
                                        <p:cTn id="41" dur="1" fill="hold">
                                          <p:stCondLst>
                                            <p:cond delay="999"/>
                                          </p:stCondLst>
                                        </p:cTn>
                                        <p:tgtEl>
                                          <p:spTgt spid="4"/>
                                        </p:tgtEl>
                                        <p:attrNameLst>
                                          <p:attrName>style.visibility</p:attrName>
                                        </p:attrNameLst>
                                      </p:cBhvr>
                                      <p:to>
                                        <p:strVal val="hidden"/>
                                      </p:to>
                                    </p:set>
                                  </p:childTnLst>
                                </p:cTn>
                              </p:par>
                            </p:childTnLst>
                          </p:cTn>
                        </p:par>
                        <p:par>
                          <p:cTn id="42" fill="hold">
                            <p:stCondLst>
                              <p:cond delay="1000"/>
                            </p:stCondLst>
                            <p:childTnLst>
                              <p:par>
                                <p:cTn id="43" presetID="22" presetClass="entr" presetSubtype="8"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20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iterate type="wd">
                                    <p:tmPct val="10000"/>
                                  </p:iterate>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18" presetClass="exit" presetSubtype="12" fill="hold" grpId="1" nodeType="clickEffect">
                                  <p:stCondLst>
                                    <p:cond delay="0"/>
                                  </p:stCondLst>
                                  <p:childTnLst>
                                    <p:animEffect transition="out" filter="strips(downLeft)">
                                      <p:cBhvr>
                                        <p:cTn id="54" dur="500"/>
                                        <p:tgtEl>
                                          <p:spTgt spid="11"/>
                                        </p:tgtEl>
                                      </p:cBhvr>
                                    </p:animEffect>
                                    <p:set>
                                      <p:cBhvr>
                                        <p:cTn id="55" dur="1" fill="hold">
                                          <p:stCondLst>
                                            <p:cond delay="499"/>
                                          </p:stCondLst>
                                        </p:cTn>
                                        <p:tgtEl>
                                          <p:spTgt spid="11"/>
                                        </p:tgtEl>
                                        <p:attrNameLst>
                                          <p:attrName>style.visibility</p:attrName>
                                        </p:attrNameLst>
                                      </p:cBhvr>
                                      <p:to>
                                        <p:strVal val="hidden"/>
                                      </p:to>
                                    </p:set>
                                  </p:childTnLst>
                                </p:cTn>
                              </p:par>
                              <p:par>
                                <p:cTn id="56" presetID="18" presetClass="exit" presetSubtype="12" fill="hold" grpId="1" nodeType="withEffect">
                                  <p:stCondLst>
                                    <p:cond delay="0"/>
                                  </p:stCondLst>
                                  <p:iterate type="wd">
                                    <p:tmPct val="0"/>
                                  </p:iterate>
                                  <p:childTnLst>
                                    <p:animEffect transition="out" filter="strips(downLeft)">
                                      <p:cBhvr>
                                        <p:cTn id="57" dur="500"/>
                                        <p:tgtEl>
                                          <p:spTgt spid="10"/>
                                        </p:tgtEl>
                                      </p:cBhvr>
                                    </p:animEffect>
                                    <p:set>
                                      <p:cBhvr>
                                        <p:cTn id="58" dur="1" fill="hold">
                                          <p:stCondLst>
                                            <p:cond delay="499"/>
                                          </p:stCondLst>
                                        </p:cTn>
                                        <p:tgtEl>
                                          <p:spTgt spid="10"/>
                                        </p:tgtEl>
                                        <p:attrNameLst>
                                          <p:attrName>style.visibility</p:attrName>
                                        </p:attrNameLst>
                                      </p:cBhvr>
                                      <p:to>
                                        <p:strVal val="hidden"/>
                                      </p:to>
                                    </p:set>
                                  </p:childTnLst>
                                </p:cTn>
                              </p:par>
                            </p:childTnLst>
                          </p:cTn>
                        </p:par>
                        <p:par>
                          <p:cTn id="59" fill="hold">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20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iterate type="wd">
                                    <p:tmPct val="10000"/>
                                  </p:iterate>
                                  <p:childTnLst>
                                    <p:set>
                                      <p:cBhvr>
                                        <p:cTn id="66" dur="1" fill="hold">
                                          <p:stCondLst>
                                            <p:cond delay="0"/>
                                          </p:stCondLst>
                                        </p:cTn>
                                        <p:tgtEl>
                                          <p:spTgt spid="14"/>
                                        </p:tgtEl>
                                        <p:attrNameLst>
                                          <p:attrName>style.visibility</p:attrName>
                                        </p:attrNameLst>
                                      </p:cBhvr>
                                      <p:to>
                                        <p:strVal val="visible"/>
                                      </p:to>
                                    </p:set>
                                    <p:animEffect transition="in" filter="fade">
                                      <p:cBhvr>
                                        <p:cTn id="67" dur="10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17" presetClass="exit" presetSubtype="10" fill="hold" grpId="1" nodeType="clickEffect">
                                  <p:stCondLst>
                                    <p:cond delay="0"/>
                                  </p:stCondLst>
                                  <p:childTnLst>
                                    <p:anim calcmode="lin" valueType="num">
                                      <p:cBhvr>
                                        <p:cTn id="71" dur="500"/>
                                        <p:tgtEl>
                                          <p:spTgt spid="15"/>
                                        </p:tgtEl>
                                        <p:attrNameLst>
                                          <p:attrName>ppt_w</p:attrName>
                                        </p:attrNameLst>
                                      </p:cBhvr>
                                      <p:tavLst>
                                        <p:tav tm="0">
                                          <p:val>
                                            <p:strVal val="ppt_w"/>
                                          </p:val>
                                        </p:tav>
                                        <p:tav tm="100000">
                                          <p:val>
                                            <p:fltVal val="0"/>
                                          </p:val>
                                        </p:tav>
                                      </p:tavLst>
                                    </p:anim>
                                    <p:anim calcmode="lin" valueType="num">
                                      <p:cBhvr>
                                        <p:cTn id="72" dur="500"/>
                                        <p:tgtEl>
                                          <p:spTgt spid="15"/>
                                        </p:tgtEl>
                                        <p:attrNameLst>
                                          <p:attrName>ppt_h</p:attrName>
                                        </p:attrNameLst>
                                      </p:cBhvr>
                                      <p:tavLst>
                                        <p:tav tm="0">
                                          <p:val>
                                            <p:strVal val="ppt_h"/>
                                          </p:val>
                                        </p:tav>
                                        <p:tav tm="100000">
                                          <p:val>
                                            <p:strVal val="ppt_h"/>
                                          </p:val>
                                        </p:tav>
                                      </p:tavLst>
                                    </p:anim>
                                    <p:set>
                                      <p:cBhvr>
                                        <p:cTn id="73" dur="1" fill="hold">
                                          <p:stCondLst>
                                            <p:cond delay="499"/>
                                          </p:stCondLst>
                                        </p:cTn>
                                        <p:tgtEl>
                                          <p:spTgt spid="15"/>
                                        </p:tgtEl>
                                        <p:attrNameLst>
                                          <p:attrName>style.visibility</p:attrName>
                                        </p:attrNameLst>
                                      </p:cBhvr>
                                      <p:to>
                                        <p:strVal val="hidden"/>
                                      </p:to>
                                    </p:set>
                                  </p:childTnLst>
                                </p:cTn>
                              </p:par>
                              <p:par>
                                <p:cTn id="74" presetID="17" presetClass="exit" presetSubtype="10" fill="hold" grpId="1" nodeType="withEffect">
                                  <p:stCondLst>
                                    <p:cond delay="0"/>
                                  </p:stCondLst>
                                  <p:iterate type="wd">
                                    <p:tmPct val="0"/>
                                  </p:iterate>
                                  <p:childTnLst>
                                    <p:anim calcmode="lin" valueType="num">
                                      <p:cBhvr>
                                        <p:cTn id="75" dur="500"/>
                                        <p:tgtEl>
                                          <p:spTgt spid="14"/>
                                        </p:tgtEl>
                                        <p:attrNameLst>
                                          <p:attrName>ppt_w</p:attrName>
                                        </p:attrNameLst>
                                      </p:cBhvr>
                                      <p:tavLst>
                                        <p:tav tm="0">
                                          <p:val>
                                            <p:strVal val="ppt_w"/>
                                          </p:val>
                                        </p:tav>
                                        <p:tav tm="100000">
                                          <p:val>
                                            <p:fltVal val="0"/>
                                          </p:val>
                                        </p:tav>
                                      </p:tavLst>
                                    </p:anim>
                                    <p:anim calcmode="lin" valueType="num">
                                      <p:cBhvr>
                                        <p:cTn id="76" dur="500"/>
                                        <p:tgtEl>
                                          <p:spTgt spid="14"/>
                                        </p:tgtEl>
                                        <p:attrNameLst>
                                          <p:attrName>ppt_h</p:attrName>
                                        </p:attrNameLst>
                                      </p:cBhvr>
                                      <p:tavLst>
                                        <p:tav tm="0">
                                          <p:val>
                                            <p:strVal val="ppt_h"/>
                                          </p:val>
                                        </p:tav>
                                        <p:tav tm="100000">
                                          <p:val>
                                            <p:strVal val="ppt_h"/>
                                          </p:val>
                                        </p:tav>
                                      </p:tavLst>
                                    </p:anim>
                                    <p:set>
                                      <p:cBhvr>
                                        <p:cTn id="77" dur="1" fill="hold">
                                          <p:stCondLst>
                                            <p:cond delay="499"/>
                                          </p:stCondLst>
                                        </p:cTn>
                                        <p:tgtEl>
                                          <p:spTgt spid="14"/>
                                        </p:tgtEl>
                                        <p:attrNameLst>
                                          <p:attrName>style.visibility</p:attrName>
                                        </p:attrNameLst>
                                      </p:cBhvr>
                                      <p:to>
                                        <p:strVal val="hidden"/>
                                      </p:to>
                                    </p:set>
                                  </p:childTnLst>
                                </p:cTn>
                              </p:par>
                            </p:childTnLst>
                          </p:cTn>
                        </p:par>
                        <p:par>
                          <p:cTn id="78" fill="hold">
                            <p:stCondLst>
                              <p:cond delay="500"/>
                            </p:stCondLst>
                            <p:childTnLst>
                              <p:par>
                                <p:cTn id="79" presetID="22" presetClass="entr" presetSubtype="8" fill="hold" grpId="0"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1000"/>
                                        <p:tgtEl>
                                          <p:spTgt spid="17"/>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iterate type="wd">
                                    <p:tmPct val="10000"/>
                                  </p:iterate>
                                  <p:childTnLst>
                                    <p:set>
                                      <p:cBhvr>
                                        <p:cTn id="85" dur="1" fill="hold">
                                          <p:stCondLst>
                                            <p:cond delay="0"/>
                                          </p:stCondLst>
                                        </p:cTn>
                                        <p:tgtEl>
                                          <p:spTgt spid="16"/>
                                        </p:tgtEl>
                                        <p:attrNameLst>
                                          <p:attrName>style.visibility</p:attrName>
                                        </p:attrNameLst>
                                      </p:cBhvr>
                                      <p:to>
                                        <p:strVal val="visible"/>
                                      </p:to>
                                    </p:set>
                                    <p:animEffect transition="in" filter="fade">
                                      <p:cBhvr>
                                        <p:cTn id="86" dur="1000"/>
                                        <p:tgtEl>
                                          <p:spTgt spid="16"/>
                                        </p:tgtEl>
                                      </p:cBhvr>
                                    </p:animEffect>
                                  </p:childTnLst>
                                </p:cTn>
                              </p:par>
                            </p:childTnLst>
                          </p:cTn>
                        </p:par>
                      </p:childTnLst>
                    </p:cTn>
                  </p:par>
                  <p:par>
                    <p:cTn id="87" fill="hold">
                      <p:stCondLst>
                        <p:cond delay="indefinite"/>
                      </p:stCondLst>
                      <p:childTnLst>
                        <p:par>
                          <p:cTn id="88" fill="hold">
                            <p:stCondLst>
                              <p:cond delay="0"/>
                            </p:stCondLst>
                            <p:childTnLst>
                              <p:par>
                                <p:cTn id="89" presetID="42" presetClass="exit" presetSubtype="0" fill="hold" grpId="1" nodeType="clickEffect">
                                  <p:stCondLst>
                                    <p:cond delay="0"/>
                                  </p:stCondLst>
                                  <p:childTnLst>
                                    <p:animEffect transition="out" filter="fade">
                                      <p:cBhvr>
                                        <p:cTn id="90" dur="1000"/>
                                        <p:tgtEl>
                                          <p:spTgt spid="17"/>
                                        </p:tgtEl>
                                      </p:cBhvr>
                                    </p:animEffect>
                                    <p:anim calcmode="lin" valueType="num">
                                      <p:cBhvr>
                                        <p:cTn id="91" dur="1000"/>
                                        <p:tgtEl>
                                          <p:spTgt spid="17"/>
                                        </p:tgtEl>
                                        <p:attrNameLst>
                                          <p:attrName>ppt_x</p:attrName>
                                        </p:attrNameLst>
                                      </p:cBhvr>
                                      <p:tavLst>
                                        <p:tav tm="0">
                                          <p:val>
                                            <p:strVal val="ppt_x"/>
                                          </p:val>
                                        </p:tav>
                                        <p:tav tm="100000">
                                          <p:val>
                                            <p:strVal val="ppt_x"/>
                                          </p:val>
                                        </p:tav>
                                      </p:tavLst>
                                    </p:anim>
                                    <p:anim calcmode="lin" valueType="num">
                                      <p:cBhvr>
                                        <p:cTn id="92" dur="1000"/>
                                        <p:tgtEl>
                                          <p:spTgt spid="17"/>
                                        </p:tgtEl>
                                        <p:attrNameLst>
                                          <p:attrName>ppt_y</p:attrName>
                                        </p:attrNameLst>
                                      </p:cBhvr>
                                      <p:tavLst>
                                        <p:tav tm="0">
                                          <p:val>
                                            <p:strVal val="ppt_y"/>
                                          </p:val>
                                        </p:tav>
                                        <p:tav tm="100000">
                                          <p:val>
                                            <p:strVal val="ppt_y+.1"/>
                                          </p:val>
                                        </p:tav>
                                      </p:tavLst>
                                    </p:anim>
                                    <p:set>
                                      <p:cBhvr>
                                        <p:cTn id="93" dur="1" fill="hold">
                                          <p:stCondLst>
                                            <p:cond delay="999"/>
                                          </p:stCondLst>
                                        </p:cTn>
                                        <p:tgtEl>
                                          <p:spTgt spid="17"/>
                                        </p:tgtEl>
                                        <p:attrNameLst>
                                          <p:attrName>style.visibility</p:attrName>
                                        </p:attrNameLst>
                                      </p:cBhvr>
                                      <p:to>
                                        <p:strVal val="hidden"/>
                                      </p:to>
                                    </p:set>
                                  </p:childTnLst>
                                </p:cTn>
                              </p:par>
                              <p:par>
                                <p:cTn id="94" presetID="42" presetClass="exit" presetSubtype="0" fill="hold" grpId="1" nodeType="withEffect">
                                  <p:stCondLst>
                                    <p:cond delay="0"/>
                                  </p:stCondLst>
                                  <p:iterate type="wd">
                                    <p:tmPct val="0"/>
                                  </p:iterate>
                                  <p:childTnLst>
                                    <p:animEffect transition="out" filter="fade">
                                      <p:cBhvr>
                                        <p:cTn id="95" dur="1000"/>
                                        <p:tgtEl>
                                          <p:spTgt spid="16"/>
                                        </p:tgtEl>
                                      </p:cBhvr>
                                    </p:animEffect>
                                    <p:anim calcmode="lin" valueType="num">
                                      <p:cBhvr>
                                        <p:cTn id="96" dur="1000"/>
                                        <p:tgtEl>
                                          <p:spTgt spid="16"/>
                                        </p:tgtEl>
                                        <p:attrNameLst>
                                          <p:attrName>ppt_x</p:attrName>
                                        </p:attrNameLst>
                                      </p:cBhvr>
                                      <p:tavLst>
                                        <p:tav tm="0">
                                          <p:val>
                                            <p:strVal val="ppt_x"/>
                                          </p:val>
                                        </p:tav>
                                        <p:tav tm="100000">
                                          <p:val>
                                            <p:strVal val="ppt_x"/>
                                          </p:val>
                                        </p:tav>
                                      </p:tavLst>
                                    </p:anim>
                                    <p:anim calcmode="lin" valueType="num">
                                      <p:cBhvr>
                                        <p:cTn id="97" dur="1000"/>
                                        <p:tgtEl>
                                          <p:spTgt spid="16"/>
                                        </p:tgtEl>
                                        <p:attrNameLst>
                                          <p:attrName>ppt_y</p:attrName>
                                        </p:attrNameLst>
                                      </p:cBhvr>
                                      <p:tavLst>
                                        <p:tav tm="0">
                                          <p:val>
                                            <p:strVal val="ppt_y"/>
                                          </p:val>
                                        </p:tav>
                                        <p:tav tm="100000">
                                          <p:val>
                                            <p:strVal val="ppt_y+.1"/>
                                          </p:val>
                                        </p:tav>
                                      </p:tavLst>
                                    </p:anim>
                                    <p:set>
                                      <p:cBhvr>
                                        <p:cTn id="98" dur="1" fill="hold">
                                          <p:stCondLst>
                                            <p:cond delay="999"/>
                                          </p:stCondLst>
                                        </p:cTn>
                                        <p:tgtEl>
                                          <p:spTgt spid="16"/>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fade">
                                      <p:cBhvr>
                                        <p:cTn id="103" dur="1000"/>
                                        <p:tgtEl>
                                          <p:spTgt spid="18"/>
                                        </p:tgtEl>
                                      </p:cBhvr>
                                    </p:animEffect>
                                  </p:childTnLst>
                                </p:cTn>
                              </p:par>
                            </p:childTnLst>
                          </p:cTn>
                        </p:par>
                      </p:childTnLst>
                    </p:cTn>
                  </p:par>
                  <p:par>
                    <p:cTn id="104" fill="hold">
                      <p:stCondLst>
                        <p:cond delay="indefinite"/>
                      </p:stCondLst>
                      <p:childTnLst>
                        <p:par>
                          <p:cTn id="105" fill="hold">
                            <p:stCondLst>
                              <p:cond delay="0"/>
                            </p:stCondLst>
                            <p:childTnLst>
                              <p:par>
                                <p:cTn id="106" presetID="49" presetClass="exit" presetSubtype="0" accel="100000" fill="hold" grpId="1" nodeType="clickEffect">
                                  <p:stCondLst>
                                    <p:cond delay="0"/>
                                  </p:stCondLst>
                                  <p:childTnLst>
                                    <p:anim calcmode="lin" valueType="num">
                                      <p:cBhvr>
                                        <p:cTn id="107" dur="500"/>
                                        <p:tgtEl>
                                          <p:spTgt spid="18"/>
                                        </p:tgtEl>
                                        <p:attrNameLst>
                                          <p:attrName>ppt_w</p:attrName>
                                        </p:attrNameLst>
                                      </p:cBhvr>
                                      <p:tavLst>
                                        <p:tav tm="0">
                                          <p:val>
                                            <p:strVal val="ppt_w"/>
                                          </p:val>
                                        </p:tav>
                                        <p:tav tm="100000">
                                          <p:val>
                                            <p:fltVal val="0"/>
                                          </p:val>
                                        </p:tav>
                                      </p:tavLst>
                                    </p:anim>
                                    <p:anim calcmode="lin" valueType="num">
                                      <p:cBhvr>
                                        <p:cTn id="108" dur="500"/>
                                        <p:tgtEl>
                                          <p:spTgt spid="18"/>
                                        </p:tgtEl>
                                        <p:attrNameLst>
                                          <p:attrName>ppt_h</p:attrName>
                                        </p:attrNameLst>
                                      </p:cBhvr>
                                      <p:tavLst>
                                        <p:tav tm="0">
                                          <p:val>
                                            <p:strVal val="ppt_h"/>
                                          </p:val>
                                        </p:tav>
                                        <p:tav tm="100000">
                                          <p:val>
                                            <p:fltVal val="0"/>
                                          </p:val>
                                        </p:tav>
                                      </p:tavLst>
                                    </p:anim>
                                    <p:anim calcmode="lin" valueType="num">
                                      <p:cBhvr>
                                        <p:cTn id="109" dur="500"/>
                                        <p:tgtEl>
                                          <p:spTgt spid="18"/>
                                        </p:tgtEl>
                                        <p:attrNameLst>
                                          <p:attrName>style.rotation</p:attrName>
                                        </p:attrNameLst>
                                      </p:cBhvr>
                                      <p:tavLst>
                                        <p:tav tm="0">
                                          <p:val>
                                            <p:fltVal val="0"/>
                                          </p:val>
                                        </p:tav>
                                        <p:tav tm="100000">
                                          <p:val>
                                            <p:fltVal val="360"/>
                                          </p:val>
                                        </p:tav>
                                      </p:tavLst>
                                    </p:anim>
                                    <p:animEffect transition="out" filter="fade">
                                      <p:cBhvr>
                                        <p:cTn id="110" dur="500"/>
                                        <p:tgtEl>
                                          <p:spTgt spid="18"/>
                                        </p:tgtEl>
                                      </p:cBhvr>
                                    </p:animEffect>
                                    <p:set>
                                      <p:cBhvr>
                                        <p:cTn id="111" dur="1" fill="hold">
                                          <p:stCondLst>
                                            <p:cond delay="499"/>
                                          </p:stCondLst>
                                        </p:cTn>
                                        <p:tgtEl>
                                          <p:spTgt spid="18"/>
                                        </p:tgtEl>
                                        <p:attrNameLst>
                                          <p:attrName>style.visibility</p:attrName>
                                        </p:attrNameLst>
                                      </p:cBhvr>
                                      <p:to>
                                        <p:strVal val="hidden"/>
                                      </p:to>
                                    </p:set>
                                  </p:childTnLst>
                                </p:cTn>
                              </p:par>
                            </p:childTnLst>
                          </p:cTn>
                        </p:par>
                        <p:par>
                          <p:cTn id="112" fill="hold">
                            <p:stCondLst>
                              <p:cond delay="500"/>
                            </p:stCondLst>
                            <p:childTnLst>
                              <p:par>
                                <p:cTn id="113" presetID="22" presetClass="entr" presetSubtype="8" fill="hold" grpId="0" nodeType="after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wipe(left)">
                                      <p:cBhvr>
                                        <p:cTn id="115" dur="2000"/>
                                        <p:tgtEl>
                                          <p:spTgt spid="19"/>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iterate type="wd">
                                    <p:tmPct val="10000"/>
                                  </p:iterate>
                                  <p:childTnLst>
                                    <p:set>
                                      <p:cBhvr>
                                        <p:cTn id="119" dur="1" fill="hold">
                                          <p:stCondLst>
                                            <p:cond delay="0"/>
                                          </p:stCondLst>
                                        </p:cTn>
                                        <p:tgtEl>
                                          <p:spTgt spid="20"/>
                                        </p:tgtEl>
                                        <p:attrNameLst>
                                          <p:attrName>style.visibility</p:attrName>
                                        </p:attrNameLst>
                                      </p:cBhvr>
                                      <p:to>
                                        <p:strVal val="visible"/>
                                      </p:to>
                                    </p:set>
                                    <p:animEffect transition="in" filter="fade">
                                      <p:cBhvr>
                                        <p:cTn id="12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2" grpId="1"/>
      <p:bldP spid="7" grpId="0"/>
      <p:bldP spid="7" grpId="1"/>
      <p:bldP spid="4" grpId="0"/>
      <p:bldP spid="4" grpId="1"/>
      <p:bldP spid="10" grpId="0"/>
      <p:bldP spid="10" grpId="1"/>
      <p:bldP spid="11" grpId="0"/>
      <p:bldP spid="11" grpId="1"/>
      <p:bldP spid="14" grpId="0"/>
      <p:bldP spid="14" grpId="1"/>
      <p:bldP spid="15" grpId="0"/>
      <p:bldP spid="15" grpId="1"/>
      <p:bldP spid="16" grpId="0"/>
      <p:bldP spid="16" grpId="1"/>
      <p:bldP spid="17" grpId="0"/>
      <p:bldP spid="17" grpId="1"/>
      <p:bldP spid="18" grpId="0"/>
      <p:bldP spid="18" grpId="1"/>
      <p:bldP spid="19" grpId="0"/>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537" y="192558"/>
            <a:ext cx="6075702" cy="646331"/>
          </a:xfrm>
          <a:prstGeom prst="rect">
            <a:avLst/>
          </a:prstGeom>
        </p:spPr>
        <p:txBody>
          <a:bodyPr wrap="none">
            <a:spAutoFit/>
          </a:bodyPr>
          <a:lstStyle/>
          <a:p>
            <a:r>
              <a:rPr lang="en-US" sz="3600" b="1" dirty="0" smtClean="0">
                <a:solidFill>
                  <a:srgbClr val="0070C0"/>
                </a:solidFill>
                <a:latin typeface="Times New Roman" panose="02020603050405020304" pitchFamily="18" charset="0"/>
                <a:ea typeface="Times New Roman" panose="02020603050405020304" pitchFamily="18" charset="0"/>
              </a:rPr>
              <a:t>4.2.3. </a:t>
            </a:r>
            <a:r>
              <a:rPr lang="vi-VN" sz="3600" b="1" dirty="0" smtClean="0">
                <a:solidFill>
                  <a:srgbClr val="0070C0"/>
                </a:solidFill>
                <a:latin typeface="Times New Roman" panose="02020603050405020304" pitchFamily="18" charset="0"/>
                <a:ea typeface="Times New Roman" panose="02020603050405020304" pitchFamily="18" charset="0"/>
              </a:rPr>
              <a:t>Người </a:t>
            </a:r>
            <a:r>
              <a:rPr lang="vi-VN" sz="3600" b="1" dirty="0">
                <a:solidFill>
                  <a:srgbClr val="0070C0"/>
                </a:solidFill>
                <a:latin typeface="Times New Roman" panose="02020603050405020304" pitchFamily="18" charset="0"/>
                <a:ea typeface="Times New Roman" panose="02020603050405020304" pitchFamily="18" charset="0"/>
              </a:rPr>
              <a:t>bị nạn đã tắt thở.</a:t>
            </a:r>
            <a:endParaRPr lang="en-US" sz="3600" dirty="0">
              <a:solidFill>
                <a:srgbClr val="0070C0"/>
              </a:solidFill>
            </a:endParaRPr>
          </a:p>
        </p:txBody>
      </p:sp>
      <p:sp>
        <p:nvSpPr>
          <p:cNvPr id="3" name="Rectangle 2"/>
          <p:cNvSpPr/>
          <p:nvPr/>
        </p:nvSpPr>
        <p:spPr>
          <a:xfrm>
            <a:off x="725207" y="1037243"/>
            <a:ext cx="5533887" cy="646331"/>
          </a:xfrm>
          <a:prstGeom prst="rect">
            <a:avLst/>
          </a:prstGeom>
        </p:spPr>
        <p:txBody>
          <a:bodyPr wrap="none">
            <a:spAutoFit/>
          </a:bodyPr>
          <a:lstStyle/>
          <a:p>
            <a:r>
              <a:rPr lang="en-US" sz="3600" b="1" dirty="0" smtClean="0">
                <a:solidFill>
                  <a:srgbClr val="00B050"/>
                </a:solidFill>
                <a:latin typeface="Times New Roman" panose="02020603050405020304" pitchFamily="18" charset="0"/>
                <a:ea typeface="Times New Roman" panose="02020603050405020304" pitchFamily="18" charset="0"/>
              </a:rPr>
              <a:t>4. </a:t>
            </a:r>
            <a:r>
              <a:rPr lang="vi-VN" sz="3600" b="1" dirty="0" smtClean="0">
                <a:solidFill>
                  <a:srgbClr val="00B050"/>
                </a:solidFill>
                <a:latin typeface="Times New Roman" panose="02020603050405020304" pitchFamily="18" charset="0"/>
                <a:ea typeface="Times New Roman" panose="02020603050405020304" pitchFamily="18" charset="0"/>
              </a:rPr>
              <a:t>Phương </a:t>
            </a:r>
            <a:r>
              <a:rPr lang="vi-VN" sz="3600" b="1" dirty="0">
                <a:solidFill>
                  <a:srgbClr val="00B050"/>
                </a:solidFill>
                <a:latin typeface="Times New Roman" panose="02020603050405020304" pitchFamily="18" charset="0"/>
                <a:ea typeface="Times New Roman" panose="02020603050405020304" pitchFamily="18" charset="0"/>
              </a:rPr>
              <a:t>pháp </a:t>
            </a:r>
            <a:r>
              <a:rPr lang="en-US" sz="3600" b="1" dirty="0" err="1" smtClean="0">
                <a:solidFill>
                  <a:srgbClr val="00B050"/>
                </a:solidFill>
                <a:latin typeface="Times New Roman" panose="02020603050405020304" pitchFamily="18" charset="0"/>
                <a:ea typeface="Times New Roman" panose="02020603050405020304" pitchFamily="18" charset="0"/>
              </a:rPr>
              <a:t>nằm</a:t>
            </a:r>
            <a:r>
              <a:rPr lang="en-US" sz="3600" b="1" dirty="0" smtClean="0">
                <a:solidFill>
                  <a:srgbClr val="00B050"/>
                </a:solidFill>
                <a:latin typeface="Times New Roman" panose="02020603050405020304" pitchFamily="18" charset="0"/>
                <a:ea typeface="Times New Roman" panose="02020603050405020304" pitchFamily="18" charset="0"/>
              </a:rPr>
              <a:t> </a:t>
            </a:r>
            <a:r>
              <a:rPr lang="en-US" sz="3600" b="1" dirty="0" err="1" smtClean="0">
                <a:solidFill>
                  <a:srgbClr val="00B050"/>
                </a:solidFill>
                <a:latin typeface="Times New Roman" panose="02020603050405020304" pitchFamily="18" charset="0"/>
                <a:ea typeface="Times New Roman" panose="02020603050405020304" pitchFamily="18" charset="0"/>
              </a:rPr>
              <a:t>ngửa</a:t>
            </a:r>
            <a:r>
              <a:rPr lang="en-US" sz="3600" b="1" dirty="0" smtClean="0">
                <a:solidFill>
                  <a:srgbClr val="00B050"/>
                </a:solidFill>
                <a:latin typeface="Times New Roman" panose="02020603050405020304" pitchFamily="18" charset="0"/>
                <a:ea typeface="Times New Roman" panose="02020603050405020304" pitchFamily="18" charset="0"/>
              </a:rPr>
              <a:t>.</a:t>
            </a:r>
            <a:endParaRPr lang="en-US" sz="3600" dirty="0">
              <a:solidFill>
                <a:srgbClr val="00B050"/>
              </a:solidFill>
            </a:endParaRPr>
          </a:p>
        </p:txBody>
      </p:sp>
      <p:sp>
        <p:nvSpPr>
          <p:cNvPr id="5" name="Rectangle 4"/>
          <p:cNvSpPr/>
          <p:nvPr/>
        </p:nvSpPr>
        <p:spPr>
          <a:xfrm>
            <a:off x="7387528" y="1711396"/>
            <a:ext cx="1729961" cy="646331"/>
          </a:xfrm>
          <a:prstGeom prst="rect">
            <a:avLst/>
          </a:prstGeom>
        </p:spPr>
        <p:txBody>
          <a:bodyPr wrap="none">
            <a:spAutoFit/>
          </a:bodyPr>
          <a:lstStyle/>
          <a:p>
            <a:r>
              <a:rPr lang="en-US" sz="3600" b="1" dirty="0" err="1">
                <a:solidFill>
                  <a:srgbClr val="7030A0"/>
                </a:solidFill>
                <a:latin typeface="Times New Roman" panose="02020603050405020304" pitchFamily="18" charset="0"/>
                <a:ea typeface="Times New Roman" panose="02020603050405020304" pitchFamily="18" charset="0"/>
              </a:rPr>
              <a:t>Bước</a:t>
            </a:r>
            <a:r>
              <a:rPr lang="en-US" sz="3600" b="1" dirty="0">
                <a:solidFill>
                  <a:srgbClr val="7030A0"/>
                </a:solidFill>
                <a:latin typeface="Times New Roman" panose="02020603050405020304" pitchFamily="18" charset="0"/>
                <a:ea typeface="Times New Roman" panose="02020603050405020304" pitchFamily="18" charset="0"/>
              </a:rPr>
              <a:t> </a:t>
            </a:r>
            <a:r>
              <a:rPr lang="en-US" sz="3600" b="1" dirty="0" smtClean="0">
                <a:solidFill>
                  <a:srgbClr val="7030A0"/>
                </a:solidFill>
                <a:latin typeface="Times New Roman" panose="02020603050405020304" pitchFamily="18" charset="0"/>
                <a:ea typeface="Times New Roman" panose="02020603050405020304" pitchFamily="18" charset="0"/>
              </a:rPr>
              <a:t>1:</a:t>
            </a:r>
            <a:endParaRPr lang="en-US" sz="3600" b="1" dirty="0">
              <a:solidFill>
                <a:srgbClr val="7030A0"/>
              </a:solidFill>
            </a:endParaRPr>
          </a:p>
        </p:txBody>
      </p:sp>
      <p:pic>
        <p:nvPicPr>
          <p:cNvPr id="6" name="Picture 5"/>
          <p:cNvPicPr/>
          <p:nvPr/>
        </p:nvPicPr>
        <p:blipFill>
          <a:blip r:embed="rId2"/>
          <a:stretch>
            <a:fillRect/>
          </a:stretch>
        </p:blipFill>
        <p:spPr>
          <a:xfrm>
            <a:off x="214188" y="1881928"/>
            <a:ext cx="6589496" cy="4462888"/>
          </a:xfrm>
          <a:prstGeom prst="rect">
            <a:avLst/>
          </a:prstGeom>
        </p:spPr>
      </p:pic>
      <p:sp>
        <p:nvSpPr>
          <p:cNvPr id="7" name="Rectangle 6"/>
          <p:cNvSpPr/>
          <p:nvPr/>
        </p:nvSpPr>
        <p:spPr>
          <a:xfrm>
            <a:off x="7095744" y="2452923"/>
            <a:ext cx="5006060" cy="3416320"/>
          </a:xfrm>
          <a:prstGeom prst="rect">
            <a:avLst/>
          </a:prstGeom>
        </p:spPr>
        <p:txBody>
          <a:bodyPr wrap="square">
            <a:spAutoFit/>
          </a:bodyPr>
          <a:lstStyle/>
          <a:p>
            <a:pPr marR="0" lvl="0" algn="just">
              <a:lnSpc>
                <a:spcPct val="150000"/>
              </a:lnSpc>
              <a:spcBef>
                <a:spcPts val="0"/>
              </a:spcBef>
              <a:spcAft>
                <a:spcPts val="0"/>
              </a:spcAft>
            </a:pPr>
            <a:r>
              <a:rPr lang="en-US" sz="3600" smtClean="0">
                <a:latin typeface="Times New Roman" panose="02020603050405020304" pitchFamily="18" charset="0"/>
                <a:ea typeface="Times New Roman" panose="02020603050405020304" pitchFamily="18" charset="0"/>
              </a:rPr>
              <a:t>     </a:t>
            </a:r>
            <a:r>
              <a:rPr lang="vi-VN" sz="3600" smtClean="0">
                <a:latin typeface="Times New Roman" panose="02020603050405020304" pitchFamily="18" charset="0"/>
                <a:ea typeface="Times New Roman" panose="02020603050405020304" pitchFamily="18" charset="0"/>
              </a:rPr>
              <a:t>Đặt </a:t>
            </a:r>
            <a:r>
              <a:rPr lang="vi-VN" sz="3600" dirty="0">
                <a:latin typeface="Times New Roman" panose="02020603050405020304" pitchFamily="18" charset="0"/>
                <a:ea typeface="Times New Roman" panose="02020603050405020304" pitchFamily="18" charset="0"/>
              </a:rPr>
              <a:t>nạn nhân nằm ngửa, kê quần áo dưới lưng cho đầu hơi ngửa về sau.</a:t>
            </a:r>
            <a:endParaRPr lang="en-US" sz="3600" dirty="0">
              <a:effectLst/>
              <a:latin typeface="Times New Roman" panose="02020603050405020304" pitchFamily="18" charset="0"/>
              <a:ea typeface="Times New Roman" panose="02020603050405020304" pitchFamily="18" charset="0"/>
            </a:endParaRPr>
          </a:p>
        </p:txBody>
      </p:sp>
      <p:sp>
        <p:nvSpPr>
          <p:cNvPr id="8" name="Rectangle 7"/>
          <p:cNvSpPr/>
          <p:nvPr/>
        </p:nvSpPr>
        <p:spPr>
          <a:xfrm>
            <a:off x="7196328" y="2595459"/>
            <a:ext cx="4995672" cy="2585323"/>
          </a:xfrm>
          <a:prstGeom prst="rect">
            <a:avLst/>
          </a:prstGeom>
        </p:spPr>
        <p:txBody>
          <a:bodyPr wrap="square">
            <a:spAutoFit/>
          </a:bodyPr>
          <a:lstStyle/>
          <a:p>
            <a:pPr algn="just">
              <a:lnSpc>
                <a:spcPct val="150000"/>
              </a:lnSpc>
            </a:pPr>
            <a:r>
              <a:rPr lang="en-US" sz="3600" smtClean="0">
                <a:latin typeface="Times New Roman" panose="02020603050405020304" pitchFamily="18" charset="0"/>
                <a:ea typeface="Times New Roman" panose="02020603050405020304" pitchFamily="18" charset="0"/>
              </a:rPr>
              <a:t>   Kéo </a:t>
            </a:r>
            <a:r>
              <a:rPr lang="en-US" sz="3600" dirty="0" err="1" smtClean="0">
                <a:latin typeface="Times New Roman" panose="02020603050405020304" pitchFamily="18" charset="0"/>
                <a:ea typeface="Times New Roman" panose="02020603050405020304" pitchFamily="18" charset="0"/>
              </a:rPr>
              <a:t>mồm</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há</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ra</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lấy</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nhớt</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rãi</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trong</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miệng</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và</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kéo</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lưỡi</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ra.</a:t>
            </a:r>
            <a:r>
              <a:rPr lang="en-US" sz="3600" dirty="0" smtClean="0">
                <a:latin typeface="Times New Roman" panose="02020603050405020304" pitchFamily="18" charset="0"/>
                <a:ea typeface="Times New Roman" panose="02020603050405020304" pitchFamily="18" charset="0"/>
              </a:rPr>
              <a:t> </a:t>
            </a:r>
            <a:endParaRPr lang="en-US" sz="3600" dirty="0"/>
          </a:p>
        </p:txBody>
      </p:sp>
      <p:sp>
        <p:nvSpPr>
          <p:cNvPr id="9" name="Rectangle 8"/>
          <p:cNvSpPr/>
          <p:nvPr/>
        </p:nvSpPr>
        <p:spPr>
          <a:xfrm>
            <a:off x="7095744" y="2690655"/>
            <a:ext cx="5004988" cy="2585323"/>
          </a:xfrm>
          <a:prstGeom prst="rect">
            <a:avLst/>
          </a:prstGeom>
        </p:spPr>
        <p:txBody>
          <a:bodyPr wrap="square">
            <a:spAutoFit/>
          </a:bodyPr>
          <a:lstStyle/>
          <a:p>
            <a:pPr algn="just">
              <a:lnSpc>
                <a:spcPct val="150000"/>
              </a:lnSpc>
            </a:pPr>
            <a:r>
              <a:rPr lang="en-US" sz="3600" smtClean="0">
                <a:latin typeface="Times New Roman" panose="02020603050405020304" pitchFamily="18" charset="0"/>
                <a:ea typeface="Times New Roman" panose="02020603050405020304" pitchFamily="18" charset="0"/>
              </a:rPr>
              <a:t>    Nếu </a:t>
            </a:r>
            <a:r>
              <a:rPr lang="en-US" sz="3600" dirty="0" err="1" smtClean="0">
                <a:latin typeface="Times New Roman" panose="02020603050405020304" pitchFamily="18" charset="0"/>
                <a:ea typeface="Times New Roman" panose="02020603050405020304" pitchFamily="18" charset="0"/>
              </a:rPr>
              <a:t>mồm</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mím</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chặt</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thì</a:t>
            </a:r>
            <a:r>
              <a:rPr lang="en-US" sz="3600" dirty="0" smtClean="0">
                <a:latin typeface="Times New Roman" panose="02020603050405020304" pitchFamily="18" charset="0"/>
                <a:ea typeface="Times New Roman" panose="02020603050405020304" pitchFamily="18" charset="0"/>
              </a:rPr>
              <a:t> dung </a:t>
            </a:r>
            <a:r>
              <a:rPr lang="en-US" sz="3600" dirty="0" err="1" smtClean="0">
                <a:latin typeface="Times New Roman" panose="02020603050405020304" pitchFamily="18" charset="0"/>
                <a:ea typeface="Times New Roman" panose="02020603050405020304" pitchFamily="18" charset="0"/>
              </a:rPr>
              <a:t>vật</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cứng</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để</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cậy</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miệng</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ra.</a:t>
            </a:r>
            <a:r>
              <a:rPr lang="en-US" sz="3600" dirty="0" smtClean="0">
                <a:latin typeface="Times New Roman" panose="02020603050405020304" pitchFamily="18" charset="0"/>
                <a:ea typeface="Times New Roman" panose="02020603050405020304" pitchFamily="18" charset="0"/>
              </a:rPr>
              <a:t> </a:t>
            </a:r>
            <a:endParaRPr lang="en-US" sz="3600" dirty="0"/>
          </a:p>
        </p:txBody>
      </p:sp>
      <p:sp>
        <p:nvSpPr>
          <p:cNvPr id="10" name="Rectangle 9"/>
          <p:cNvSpPr/>
          <p:nvPr/>
        </p:nvSpPr>
        <p:spPr>
          <a:xfrm>
            <a:off x="7364574" y="1579933"/>
            <a:ext cx="1729961" cy="646331"/>
          </a:xfrm>
          <a:prstGeom prst="rect">
            <a:avLst/>
          </a:prstGeom>
        </p:spPr>
        <p:txBody>
          <a:bodyPr wrap="none">
            <a:spAutoFit/>
          </a:bodyPr>
          <a:lstStyle/>
          <a:p>
            <a:r>
              <a:rPr lang="en-US" sz="3600" b="1" dirty="0" err="1">
                <a:solidFill>
                  <a:srgbClr val="7030A0"/>
                </a:solidFill>
                <a:latin typeface="Times New Roman" panose="02020603050405020304" pitchFamily="18" charset="0"/>
                <a:ea typeface="Times New Roman" panose="02020603050405020304" pitchFamily="18" charset="0"/>
              </a:rPr>
              <a:t>Bước</a:t>
            </a:r>
            <a:r>
              <a:rPr lang="en-US" sz="3600" b="1" dirty="0">
                <a:solidFill>
                  <a:srgbClr val="7030A0"/>
                </a:solidFill>
                <a:latin typeface="Times New Roman" panose="02020603050405020304" pitchFamily="18" charset="0"/>
                <a:ea typeface="Times New Roman" panose="02020603050405020304" pitchFamily="18" charset="0"/>
              </a:rPr>
              <a:t> </a:t>
            </a:r>
            <a:r>
              <a:rPr lang="en-US" sz="3600" b="1" dirty="0" smtClean="0">
                <a:solidFill>
                  <a:srgbClr val="7030A0"/>
                </a:solidFill>
                <a:latin typeface="Times New Roman" panose="02020603050405020304" pitchFamily="18" charset="0"/>
                <a:ea typeface="Times New Roman" panose="02020603050405020304" pitchFamily="18" charset="0"/>
              </a:rPr>
              <a:t>2:</a:t>
            </a:r>
            <a:endParaRPr lang="en-US" sz="3600" b="1" dirty="0">
              <a:solidFill>
                <a:srgbClr val="7030A0"/>
              </a:solidFill>
            </a:endParaRPr>
          </a:p>
        </p:txBody>
      </p:sp>
      <p:sp>
        <p:nvSpPr>
          <p:cNvPr id="11" name="Rectangle 10"/>
          <p:cNvSpPr/>
          <p:nvPr/>
        </p:nvSpPr>
        <p:spPr>
          <a:xfrm>
            <a:off x="6967728" y="2247659"/>
            <a:ext cx="5138294" cy="4524315"/>
          </a:xfrm>
          <a:prstGeom prst="rect">
            <a:avLst/>
          </a:prstGeom>
        </p:spPr>
        <p:txBody>
          <a:bodyPr wrap="square">
            <a:spAutoFit/>
          </a:bodyPr>
          <a:lstStyle/>
          <a:p>
            <a:pPr algn="just">
              <a:lnSpc>
                <a:spcPct val="150000"/>
              </a:lnSpc>
            </a:pPr>
            <a:r>
              <a:rPr lang="en-US" sz="3200" smtClean="0">
                <a:latin typeface="Times New Roman" panose="02020603050405020304" pitchFamily="18" charset="0"/>
                <a:ea typeface="Times New Roman" panose="02020603050405020304" pitchFamily="18" charset="0"/>
              </a:rPr>
              <a:t>    </a:t>
            </a:r>
            <a:r>
              <a:rPr lang="vi-VN" sz="3200" smtClean="0">
                <a:latin typeface="Times New Roman" panose="02020603050405020304" pitchFamily="18" charset="0"/>
                <a:ea typeface="Times New Roman" panose="02020603050405020304" pitchFamily="18" charset="0"/>
              </a:rPr>
              <a:t>Người </a:t>
            </a:r>
            <a:r>
              <a:rPr lang="vi-VN" sz="3200" dirty="0">
                <a:latin typeface="Times New Roman" panose="02020603050405020304" pitchFamily="18" charset="0"/>
                <a:ea typeface="Times New Roman" panose="02020603050405020304" pitchFamily="18" charset="0"/>
              </a:rPr>
              <a:t>cứu quỳ cách đầu nạn nhân 20 – 30cm, cầm cẳng </a:t>
            </a:r>
            <a:r>
              <a:rPr lang="en-US" sz="3200" dirty="0" err="1" smtClean="0">
                <a:latin typeface="Times New Roman" panose="02020603050405020304" pitchFamily="18" charset="0"/>
                <a:ea typeface="Times New Roman" panose="02020603050405020304" pitchFamily="18" charset="0"/>
              </a:rPr>
              <a:t>tay</a:t>
            </a:r>
            <a:r>
              <a:rPr lang="en-US" sz="3200" dirty="0" smtClean="0">
                <a:latin typeface="Times New Roman" panose="02020603050405020304" pitchFamily="18" charset="0"/>
                <a:ea typeface="Times New Roman" panose="02020603050405020304" pitchFamily="18" charset="0"/>
              </a:rPr>
              <a:t> </a:t>
            </a:r>
            <a:r>
              <a:rPr lang="vi-VN" sz="3200" dirty="0" smtClean="0">
                <a:latin typeface="Times New Roman" panose="02020603050405020304" pitchFamily="18" charset="0"/>
                <a:ea typeface="Times New Roman" panose="02020603050405020304" pitchFamily="18" charset="0"/>
              </a:rPr>
              <a:t>nạn </a:t>
            </a:r>
            <a:r>
              <a:rPr lang="vi-VN" sz="3200" dirty="0">
                <a:latin typeface="Times New Roman" panose="02020603050405020304" pitchFamily="18" charset="0"/>
                <a:ea typeface="Times New Roman" panose="02020603050405020304" pitchFamily="18" charset="0"/>
              </a:rPr>
              <a:t>nhân từ từ đưa tay nạn nhân lên phía trên đầu, 2 bàn tay gần chạm vào nhau, giữ khoảng 2 – </a:t>
            </a:r>
            <a:r>
              <a:rPr lang="vi-VN" sz="3200">
                <a:latin typeface="Times New Roman" panose="02020603050405020304" pitchFamily="18" charset="0"/>
                <a:ea typeface="Times New Roman" panose="02020603050405020304" pitchFamily="18" charset="0"/>
              </a:rPr>
              <a:t>3 </a:t>
            </a:r>
            <a:r>
              <a:rPr lang="vi-VN" sz="3200" smtClean="0">
                <a:latin typeface="Times New Roman" panose="02020603050405020304" pitchFamily="18" charset="0"/>
                <a:ea typeface="Times New Roman" panose="02020603050405020304" pitchFamily="18" charset="0"/>
              </a:rPr>
              <a:t>giây</a:t>
            </a:r>
            <a:r>
              <a:rPr lang="en-US" sz="3200" smtClean="0">
                <a:latin typeface="Times New Roman" panose="02020603050405020304" pitchFamily="18" charset="0"/>
                <a:ea typeface="Times New Roman" panose="02020603050405020304" pitchFamily="18" charset="0"/>
              </a:rPr>
              <a:t>.</a:t>
            </a:r>
            <a:endParaRPr lang="en-US" sz="3200" dirty="0"/>
          </a:p>
        </p:txBody>
      </p:sp>
      <p:sp>
        <p:nvSpPr>
          <p:cNvPr id="12" name="Rectangle 11"/>
          <p:cNvSpPr/>
          <p:nvPr/>
        </p:nvSpPr>
        <p:spPr>
          <a:xfrm>
            <a:off x="6904268" y="1951195"/>
            <a:ext cx="5208002" cy="5078313"/>
          </a:xfrm>
          <a:prstGeom prst="rect">
            <a:avLst/>
          </a:prstGeom>
        </p:spPr>
        <p:txBody>
          <a:bodyPr wrap="square">
            <a:spAutoFit/>
          </a:bodyPr>
          <a:lstStyle/>
          <a:p>
            <a:pPr algn="just">
              <a:lnSpc>
                <a:spcPct val="150000"/>
              </a:lnSpc>
            </a:pPr>
            <a:r>
              <a:rPr lang="en-US" sz="3600" smtClean="0">
                <a:latin typeface="Times New Roman" panose="02020603050405020304" pitchFamily="18" charset="0"/>
                <a:ea typeface="Times New Roman" panose="02020603050405020304" pitchFamily="18" charset="0"/>
              </a:rPr>
              <a:t>       Sau </a:t>
            </a:r>
            <a:r>
              <a:rPr lang="en-US" sz="3600" dirty="0" smtClean="0">
                <a:latin typeface="Times New Roman" panose="02020603050405020304" pitchFamily="18" charset="0"/>
                <a:ea typeface="Times New Roman" panose="02020603050405020304" pitchFamily="18" charset="0"/>
              </a:rPr>
              <a:t>2 </a:t>
            </a:r>
            <a:r>
              <a:rPr lang="en-US" sz="3600" dirty="0" err="1" smtClean="0">
                <a:latin typeface="Times New Roman" panose="02020603050405020304" pitchFamily="18" charset="0"/>
                <a:ea typeface="Times New Roman" panose="02020603050405020304" pitchFamily="18" charset="0"/>
              </a:rPr>
              <a:t>đến</a:t>
            </a:r>
            <a:r>
              <a:rPr lang="en-US" sz="3600" dirty="0" smtClean="0">
                <a:latin typeface="Times New Roman" panose="02020603050405020304" pitchFamily="18" charset="0"/>
                <a:ea typeface="Times New Roman" panose="02020603050405020304" pitchFamily="18" charset="0"/>
              </a:rPr>
              <a:t> 3 </a:t>
            </a:r>
            <a:r>
              <a:rPr lang="en-US" sz="3600" dirty="0" err="1" smtClean="0">
                <a:latin typeface="Times New Roman" panose="02020603050405020304" pitchFamily="18" charset="0"/>
                <a:ea typeface="Times New Roman" panose="02020603050405020304" pitchFamily="18" charset="0"/>
              </a:rPr>
              <a:t>giây</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nhẹ</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nhàng</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đưa</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tay</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nạn</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nhân</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gập</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lại</a:t>
            </a:r>
            <a:r>
              <a:rPr lang="en-US" sz="3600" dirty="0" smtClean="0">
                <a:latin typeface="Times New Roman" panose="02020603050405020304" pitchFamily="18" charset="0"/>
                <a:ea typeface="Times New Roman" panose="02020603050405020304" pitchFamily="18" charset="0"/>
              </a:rPr>
              <a:t> </a:t>
            </a:r>
            <a:r>
              <a:rPr lang="vi-VN" sz="3600" dirty="0" smtClean="0">
                <a:latin typeface="Times New Roman" panose="02020603050405020304" pitchFamily="18" charset="0"/>
                <a:ea typeface="Times New Roman" panose="02020603050405020304" pitchFamily="18" charset="0"/>
              </a:rPr>
              <a:t>rồi </a:t>
            </a:r>
            <a:r>
              <a:rPr lang="vi-VN" sz="3600" dirty="0">
                <a:latin typeface="Times New Roman" panose="02020603050405020304" pitchFamily="18" charset="0"/>
                <a:ea typeface="Times New Roman" panose="02020603050405020304" pitchFamily="18" charset="0"/>
              </a:rPr>
              <a:t>dùng lấy sức mình ép 2 </a:t>
            </a:r>
            <a:r>
              <a:rPr lang="vi-VN" sz="3600" dirty="0" smtClean="0">
                <a:latin typeface="Times New Roman" panose="02020603050405020304" pitchFamily="18" charset="0"/>
                <a:ea typeface="Times New Roman" panose="02020603050405020304" pitchFamily="18" charset="0"/>
              </a:rPr>
              <a:t>tay </a:t>
            </a:r>
            <a:r>
              <a:rPr lang="vi-VN" sz="3600" dirty="0">
                <a:latin typeface="Times New Roman" panose="02020603050405020304" pitchFamily="18" charset="0"/>
                <a:ea typeface="Times New Roman" panose="02020603050405020304" pitchFamily="18" charset="0"/>
              </a:rPr>
              <a:t>của nạn nhân vào lồng ngực của </a:t>
            </a:r>
            <a:r>
              <a:rPr lang="vi-VN" sz="3600" dirty="0" smtClean="0">
                <a:latin typeface="Times New Roman" panose="02020603050405020304" pitchFamily="18" charset="0"/>
                <a:ea typeface="Times New Roman" panose="02020603050405020304" pitchFamily="18" charset="0"/>
              </a:rPr>
              <a:t>họ</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để</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thở</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ra.</a:t>
            </a:r>
            <a:endParaRPr lang="en-US" sz="3600" dirty="0"/>
          </a:p>
        </p:txBody>
      </p:sp>
      <p:sp>
        <p:nvSpPr>
          <p:cNvPr id="13" name="Rectangle 12"/>
          <p:cNvSpPr/>
          <p:nvPr/>
        </p:nvSpPr>
        <p:spPr>
          <a:xfrm>
            <a:off x="7095744" y="2097499"/>
            <a:ext cx="5016526" cy="3416320"/>
          </a:xfrm>
          <a:prstGeom prst="rect">
            <a:avLst/>
          </a:prstGeom>
        </p:spPr>
        <p:txBody>
          <a:bodyPr wrap="square">
            <a:spAutoFit/>
          </a:bodyPr>
          <a:lstStyle/>
          <a:p>
            <a:pPr algn="just">
              <a:lnSpc>
                <a:spcPct val="150000"/>
              </a:lnSpc>
            </a:pPr>
            <a:r>
              <a:rPr lang="en-US" sz="3600" smtClean="0">
                <a:latin typeface="Times New Roman" panose="02020603050405020304" pitchFamily="18" charset="0"/>
                <a:ea typeface="Times New Roman" panose="02020603050405020304" pitchFamily="18" charset="0"/>
              </a:rPr>
              <a:t>     Sau </a:t>
            </a:r>
            <a:r>
              <a:rPr lang="en-US" sz="3600" dirty="0" err="1" smtClean="0">
                <a:latin typeface="Times New Roman" panose="02020603050405020304" pitchFamily="18" charset="0"/>
                <a:ea typeface="Times New Roman" panose="02020603050405020304" pitchFamily="18" charset="0"/>
              </a:rPr>
              <a:t>đó</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từ</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từ</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kéo</a:t>
            </a:r>
            <a:r>
              <a:rPr lang="en-US" sz="3600" dirty="0" smtClean="0">
                <a:latin typeface="Times New Roman" panose="02020603050405020304" pitchFamily="18" charset="0"/>
                <a:ea typeface="Times New Roman" panose="02020603050405020304" pitchFamily="18" charset="0"/>
              </a:rPr>
              <a:t> 2 </a:t>
            </a:r>
            <a:r>
              <a:rPr lang="en-US" sz="3600" dirty="0" err="1" smtClean="0">
                <a:latin typeface="Times New Roman" panose="02020603050405020304" pitchFamily="18" charset="0"/>
                <a:ea typeface="Times New Roman" panose="02020603050405020304" pitchFamily="18" charset="0"/>
              </a:rPr>
              <a:t>tay</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nạn</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nhân</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lên</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quá</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đầu</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cho</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đến</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khi</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chạm</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đất</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để</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nạn</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nhân</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hít</a:t>
            </a:r>
            <a:r>
              <a:rPr lang="en-US" sz="3600" dirty="0" smtClean="0">
                <a:latin typeface="Times New Roman" panose="02020603050405020304" pitchFamily="18" charset="0"/>
                <a:ea typeface="Times New Roman" panose="02020603050405020304" pitchFamily="18" charset="0"/>
              </a:rPr>
              <a:t> </a:t>
            </a:r>
            <a:r>
              <a:rPr lang="en-US" sz="3600" dirty="0" err="1" smtClean="0">
                <a:latin typeface="Times New Roman" panose="02020603050405020304" pitchFamily="18" charset="0"/>
                <a:ea typeface="Times New Roman" panose="02020603050405020304" pitchFamily="18" charset="0"/>
              </a:rPr>
              <a:t>vào</a:t>
            </a:r>
            <a:r>
              <a:rPr lang="en-US" sz="3600" dirty="0" smtClean="0">
                <a:latin typeface="Times New Roman" panose="02020603050405020304" pitchFamily="18" charset="0"/>
                <a:ea typeface="Times New Roman" panose="02020603050405020304" pitchFamily="18" charset="0"/>
              </a:rPr>
              <a:t>.</a:t>
            </a:r>
            <a:endParaRPr lang="en-US" sz="3600" dirty="0"/>
          </a:p>
        </p:txBody>
      </p:sp>
      <p:sp>
        <p:nvSpPr>
          <p:cNvPr id="14" name="Rectangle 13"/>
          <p:cNvSpPr/>
          <p:nvPr/>
        </p:nvSpPr>
        <p:spPr>
          <a:xfrm>
            <a:off x="7329616" y="1863796"/>
            <a:ext cx="1729961" cy="646331"/>
          </a:xfrm>
          <a:prstGeom prst="rect">
            <a:avLst/>
          </a:prstGeom>
        </p:spPr>
        <p:txBody>
          <a:bodyPr wrap="none">
            <a:spAutoFit/>
          </a:bodyPr>
          <a:lstStyle/>
          <a:p>
            <a:r>
              <a:rPr lang="en-US" sz="3600" b="1" dirty="0" err="1">
                <a:solidFill>
                  <a:srgbClr val="7030A0"/>
                </a:solidFill>
                <a:latin typeface="Times New Roman" panose="02020603050405020304" pitchFamily="18" charset="0"/>
                <a:ea typeface="Times New Roman" panose="02020603050405020304" pitchFamily="18" charset="0"/>
              </a:rPr>
              <a:t>Bước</a:t>
            </a:r>
            <a:r>
              <a:rPr lang="en-US" sz="3600" b="1" dirty="0">
                <a:solidFill>
                  <a:srgbClr val="7030A0"/>
                </a:solidFill>
                <a:latin typeface="Times New Roman" panose="02020603050405020304" pitchFamily="18" charset="0"/>
                <a:ea typeface="Times New Roman" panose="02020603050405020304" pitchFamily="18" charset="0"/>
              </a:rPr>
              <a:t> </a:t>
            </a:r>
            <a:r>
              <a:rPr lang="en-US" sz="3600" b="1" dirty="0" smtClean="0">
                <a:solidFill>
                  <a:srgbClr val="7030A0"/>
                </a:solidFill>
                <a:latin typeface="Times New Roman" panose="02020603050405020304" pitchFamily="18" charset="0"/>
                <a:ea typeface="Times New Roman" panose="02020603050405020304" pitchFamily="18" charset="0"/>
              </a:rPr>
              <a:t>3:</a:t>
            </a:r>
            <a:endParaRPr lang="en-US" sz="3600" b="1" dirty="0">
              <a:solidFill>
                <a:srgbClr val="7030A0"/>
              </a:solidFill>
            </a:endParaRPr>
          </a:p>
        </p:txBody>
      </p:sp>
      <p:sp>
        <p:nvSpPr>
          <p:cNvPr id="15" name="Rectangle 14"/>
          <p:cNvSpPr/>
          <p:nvPr/>
        </p:nvSpPr>
        <p:spPr>
          <a:xfrm>
            <a:off x="7106816" y="2504031"/>
            <a:ext cx="5013649" cy="2585323"/>
          </a:xfrm>
          <a:prstGeom prst="rect">
            <a:avLst/>
          </a:prstGeom>
        </p:spPr>
        <p:txBody>
          <a:bodyPr wrap="square">
            <a:spAutoFit/>
          </a:bodyPr>
          <a:lstStyle/>
          <a:p>
            <a:pPr algn="just">
              <a:lnSpc>
                <a:spcPct val="150000"/>
              </a:lnSpc>
            </a:pPr>
            <a:r>
              <a:rPr lang="en-US" sz="3600" smtClean="0">
                <a:latin typeface="Times New Roman" panose="02020603050405020304" pitchFamily="18" charset="0"/>
                <a:ea typeface="Times New Roman" panose="02020603050405020304" pitchFamily="18" charset="0"/>
              </a:rPr>
              <a:t>    </a:t>
            </a:r>
            <a:r>
              <a:rPr lang="vi-VN" sz="3600" smtClean="0">
                <a:latin typeface="Times New Roman" panose="02020603050405020304" pitchFamily="18" charset="0"/>
                <a:ea typeface="Times New Roman" panose="02020603050405020304" pitchFamily="18" charset="0"/>
              </a:rPr>
              <a:t>Cần </a:t>
            </a:r>
            <a:r>
              <a:rPr lang="vi-VN" sz="3600" dirty="0">
                <a:latin typeface="Times New Roman" panose="02020603050405020304" pitchFamily="18" charset="0"/>
                <a:ea typeface="Times New Roman" panose="02020603050405020304" pitchFamily="18" charset="0"/>
              </a:rPr>
              <a:t>làm thật đều theo hơi thở, cố gắng làm 16 – 18 lần/ph.</a:t>
            </a:r>
            <a:endParaRPr lang="en-US" sz="3600" dirty="0"/>
          </a:p>
        </p:txBody>
      </p:sp>
      <p:sp>
        <p:nvSpPr>
          <p:cNvPr id="16" name="Rectangle 15"/>
          <p:cNvSpPr/>
          <p:nvPr/>
        </p:nvSpPr>
        <p:spPr>
          <a:xfrm>
            <a:off x="7106816" y="3190753"/>
            <a:ext cx="5085184" cy="1654748"/>
          </a:xfrm>
          <a:prstGeom prst="rect">
            <a:avLst/>
          </a:prstGeom>
        </p:spPr>
        <p:txBody>
          <a:bodyPr wrap="square">
            <a:spAutoFit/>
          </a:bodyPr>
          <a:lstStyle/>
          <a:p>
            <a:pPr marR="0" lvl="0" algn="just">
              <a:lnSpc>
                <a:spcPct val="150000"/>
              </a:lnSpc>
              <a:spcBef>
                <a:spcPts val="0"/>
              </a:spcBef>
              <a:spcAft>
                <a:spcPts val="0"/>
              </a:spcAft>
            </a:pPr>
            <a:r>
              <a:rPr lang="en-US" sz="3600" smtClean="0">
                <a:solidFill>
                  <a:schemeClr val="accent2">
                    <a:lumMod val="75000"/>
                  </a:schemeClr>
                </a:solidFill>
                <a:latin typeface="Times New Roman" panose="02020603050405020304" pitchFamily="18" charset="0"/>
                <a:ea typeface="Times New Roman" panose="02020603050405020304" pitchFamily="18" charset="0"/>
              </a:rPr>
              <a:t>     Phương </a:t>
            </a:r>
            <a:r>
              <a:rPr lang="en-US" sz="3600" dirty="0" err="1" smtClean="0">
                <a:solidFill>
                  <a:schemeClr val="accent2">
                    <a:lumMod val="75000"/>
                  </a:schemeClr>
                </a:solidFill>
                <a:latin typeface="Times New Roman" panose="02020603050405020304" pitchFamily="18" charset="0"/>
                <a:ea typeface="Times New Roman" panose="02020603050405020304" pitchFamily="18" charset="0"/>
              </a:rPr>
              <a:t>pháp</a:t>
            </a:r>
            <a:r>
              <a:rPr lang="en-US" sz="3600" dirty="0" smtClean="0">
                <a:solidFill>
                  <a:schemeClr val="accent2">
                    <a:lumMod val="75000"/>
                  </a:schemeClr>
                </a:solidFill>
                <a:latin typeface="Times New Roman" panose="02020603050405020304" pitchFamily="18" charset="0"/>
                <a:ea typeface="Times New Roman" panose="02020603050405020304" pitchFamily="18" charset="0"/>
              </a:rPr>
              <a:t> </a:t>
            </a:r>
            <a:r>
              <a:rPr lang="en-US" sz="3600" dirty="0" err="1" smtClean="0">
                <a:solidFill>
                  <a:schemeClr val="accent2">
                    <a:lumMod val="75000"/>
                  </a:schemeClr>
                </a:solidFill>
                <a:latin typeface="Times New Roman" panose="02020603050405020304" pitchFamily="18" charset="0"/>
                <a:ea typeface="Times New Roman" panose="02020603050405020304" pitchFamily="18" charset="0"/>
              </a:rPr>
              <a:t>này</a:t>
            </a:r>
            <a:r>
              <a:rPr lang="en-US" sz="3600" dirty="0" smtClean="0">
                <a:solidFill>
                  <a:schemeClr val="accent2">
                    <a:lumMod val="75000"/>
                  </a:schemeClr>
                </a:solidFill>
                <a:latin typeface="Times New Roman" panose="02020603050405020304" pitchFamily="18" charset="0"/>
                <a:ea typeface="Times New Roman" panose="02020603050405020304" pitchFamily="18" charset="0"/>
              </a:rPr>
              <a:t> </a:t>
            </a:r>
            <a:r>
              <a:rPr lang="en-US" sz="3600" dirty="0" err="1" smtClean="0">
                <a:solidFill>
                  <a:schemeClr val="accent2">
                    <a:lumMod val="75000"/>
                  </a:schemeClr>
                </a:solidFill>
                <a:latin typeface="Times New Roman" panose="02020603050405020304" pitchFamily="18" charset="0"/>
                <a:ea typeface="Times New Roman" panose="02020603050405020304" pitchFamily="18" charset="0"/>
              </a:rPr>
              <a:t>phải</a:t>
            </a:r>
            <a:r>
              <a:rPr lang="en-US" sz="3600" dirty="0" smtClean="0">
                <a:solidFill>
                  <a:schemeClr val="accent2">
                    <a:lumMod val="75000"/>
                  </a:schemeClr>
                </a:solidFill>
                <a:latin typeface="Times New Roman" panose="02020603050405020304" pitchFamily="18" charset="0"/>
                <a:ea typeface="Times New Roman" panose="02020603050405020304" pitchFamily="18" charset="0"/>
              </a:rPr>
              <a:t> </a:t>
            </a:r>
            <a:r>
              <a:rPr lang="en-US" sz="3600" dirty="0" err="1" smtClean="0">
                <a:solidFill>
                  <a:schemeClr val="accent2">
                    <a:lumMod val="75000"/>
                  </a:schemeClr>
                </a:solidFill>
                <a:latin typeface="Times New Roman" panose="02020603050405020304" pitchFamily="18" charset="0"/>
                <a:ea typeface="Times New Roman" panose="02020603050405020304" pitchFamily="18" charset="0"/>
              </a:rPr>
              <a:t>có</a:t>
            </a:r>
            <a:r>
              <a:rPr lang="en-US" sz="3600" dirty="0" smtClean="0">
                <a:solidFill>
                  <a:schemeClr val="accent2">
                    <a:lumMod val="75000"/>
                  </a:schemeClr>
                </a:solidFill>
                <a:latin typeface="Times New Roman" panose="02020603050405020304" pitchFamily="18" charset="0"/>
                <a:ea typeface="Times New Roman" panose="02020603050405020304" pitchFamily="18" charset="0"/>
              </a:rPr>
              <a:t> 2 </a:t>
            </a:r>
            <a:r>
              <a:rPr lang="en-US" sz="3600" dirty="0" err="1" smtClean="0">
                <a:solidFill>
                  <a:schemeClr val="accent2">
                    <a:lumMod val="75000"/>
                  </a:schemeClr>
                </a:solidFill>
                <a:latin typeface="Times New Roman" panose="02020603050405020304" pitchFamily="18" charset="0"/>
                <a:ea typeface="Times New Roman" panose="02020603050405020304" pitchFamily="18" charset="0"/>
              </a:rPr>
              <a:t>người</a:t>
            </a:r>
            <a:r>
              <a:rPr lang="en-US" sz="3600" dirty="0" smtClean="0">
                <a:solidFill>
                  <a:schemeClr val="accent2">
                    <a:lumMod val="75000"/>
                  </a:schemeClr>
                </a:solidFill>
                <a:latin typeface="Times New Roman" panose="02020603050405020304" pitchFamily="18" charset="0"/>
                <a:ea typeface="Times New Roman" panose="02020603050405020304" pitchFamily="18" charset="0"/>
              </a:rPr>
              <a:t> </a:t>
            </a:r>
            <a:r>
              <a:rPr lang="en-US" sz="3600" dirty="0" err="1" smtClean="0">
                <a:solidFill>
                  <a:schemeClr val="accent2">
                    <a:lumMod val="75000"/>
                  </a:schemeClr>
                </a:solidFill>
                <a:latin typeface="Times New Roman" panose="02020603050405020304" pitchFamily="18" charset="0"/>
                <a:ea typeface="Times New Roman" panose="02020603050405020304" pitchFamily="18" charset="0"/>
              </a:rPr>
              <a:t>cứu</a:t>
            </a:r>
            <a:r>
              <a:rPr lang="en-US" sz="3600" dirty="0" smtClean="0">
                <a:solidFill>
                  <a:schemeClr val="accent2">
                    <a:lumMod val="75000"/>
                  </a:schemeClr>
                </a:solidFill>
                <a:latin typeface="Times New Roman" panose="02020603050405020304" pitchFamily="18" charset="0"/>
                <a:ea typeface="Times New Roman" panose="02020603050405020304" pitchFamily="18" charset="0"/>
              </a:rPr>
              <a:t> </a:t>
            </a:r>
            <a:r>
              <a:rPr lang="en-US" sz="3600" dirty="0" err="1" smtClean="0">
                <a:solidFill>
                  <a:schemeClr val="accent2">
                    <a:lumMod val="75000"/>
                  </a:schemeClr>
                </a:solidFill>
                <a:latin typeface="Times New Roman" panose="02020603050405020304" pitchFamily="18" charset="0"/>
                <a:ea typeface="Times New Roman" panose="02020603050405020304" pitchFamily="18" charset="0"/>
              </a:rPr>
              <a:t>chữa</a:t>
            </a:r>
            <a:r>
              <a:rPr lang="en-US" sz="3600" dirty="0" smtClean="0">
                <a:solidFill>
                  <a:schemeClr val="accent2">
                    <a:lumMod val="75000"/>
                  </a:schemeClr>
                </a:solidFill>
                <a:latin typeface="Times New Roman" panose="02020603050405020304" pitchFamily="18" charset="0"/>
                <a:ea typeface="Times New Roman" panose="02020603050405020304" pitchFamily="18" charset="0"/>
              </a:rPr>
              <a:t>.</a:t>
            </a:r>
            <a:endParaRPr lang="en-US" sz="3600" dirty="0">
              <a:solidFill>
                <a:schemeClr val="accent2">
                  <a:lumMod val="75000"/>
                </a:schemeClr>
              </a:solidFill>
              <a:effectLst/>
              <a:latin typeface="Times New Roman" panose="02020603050405020304" pitchFamily="18" charset="0"/>
              <a:ea typeface="Times New Roman" panose="02020603050405020304" pitchFamily="18" charset="0"/>
            </a:endParaRPr>
          </a:p>
        </p:txBody>
      </p:sp>
      <p:sp>
        <p:nvSpPr>
          <p:cNvPr id="17" name="Rectangle 16"/>
          <p:cNvSpPr/>
          <p:nvPr/>
        </p:nvSpPr>
        <p:spPr>
          <a:xfrm>
            <a:off x="7702731" y="1875200"/>
            <a:ext cx="2736647" cy="646331"/>
          </a:xfrm>
          <a:prstGeom prst="rect">
            <a:avLst/>
          </a:prstGeom>
        </p:spPr>
        <p:txBody>
          <a:bodyPr wrap="none">
            <a:spAutoFit/>
          </a:bodyPr>
          <a:lstStyle/>
          <a:p>
            <a:r>
              <a:rPr lang="en-US" sz="3600" b="1" dirty="0" err="1" smtClean="0">
                <a:solidFill>
                  <a:srgbClr val="FF0000"/>
                </a:solidFill>
                <a:latin typeface="Times New Roman" panose="02020603050405020304" pitchFamily="18" charset="0"/>
                <a:ea typeface="Times New Roman" panose="02020603050405020304" pitchFamily="18" charset="0"/>
              </a:rPr>
              <a:t>Khuyết</a:t>
            </a:r>
            <a:r>
              <a:rPr lang="en-US" sz="3600" b="1" dirty="0" smtClean="0">
                <a:solidFill>
                  <a:srgbClr val="FF0000"/>
                </a:solidFill>
                <a:latin typeface="Times New Roman" panose="02020603050405020304" pitchFamily="18" charset="0"/>
                <a:ea typeface="Times New Roman" panose="02020603050405020304" pitchFamily="18" charset="0"/>
              </a:rPr>
              <a:t> </a:t>
            </a:r>
            <a:r>
              <a:rPr lang="en-US" sz="3600" b="1" dirty="0" err="1">
                <a:solidFill>
                  <a:srgbClr val="FF0000"/>
                </a:solidFill>
                <a:latin typeface="Times New Roman" panose="02020603050405020304" pitchFamily="18" charset="0"/>
                <a:ea typeface="Times New Roman" panose="02020603050405020304" pitchFamily="18" charset="0"/>
              </a:rPr>
              <a:t>điểm</a:t>
            </a:r>
            <a:endParaRPr lang="en-US" sz="3600" b="1" dirty="0">
              <a:solidFill>
                <a:srgbClr val="FF0000"/>
              </a:solidFill>
            </a:endParaRPr>
          </a:p>
        </p:txBody>
      </p:sp>
      <p:sp>
        <p:nvSpPr>
          <p:cNvPr id="18" name="Rectangle 17"/>
          <p:cNvSpPr/>
          <p:nvPr/>
        </p:nvSpPr>
        <p:spPr>
          <a:xfrm>
            <a:off x="6931700" y="2448767"/>
            <a:ext cx="5141490" cy="4247317"/>
          </a:xfrm>
          <a:prstGeom prst="rect">
            <a:avLst/>
          </a:prstGeom>
        </p:spPr>
        <p:txBody>
          <a:bodyPr wrap="square">
            <a:spAutoFit/>
          </a:bodyPr>
          <a:lstStyle/>
          <a:p>
            <a:pPr algn="just">
              <a:lnSpc>
                <a:spcPct val="150000"/>
              </a:lnSpc>
            </a:pPr>
            <a:r>
              <a:rPr lang="en-US" sz="3600" b="1" i="1" smtClean="0">
                <a:solidFill>
                  <a:srgbClr val="0000FF"/>
                </a:solidFill>
                <a:latin typeface="Times New Roman" panose="02020603050405020304" pitchFamily="18" charset="0"/>
                <a:cs typeface="Times New Roman" panose="02020603050405020304" pitchFamily="18" charset="0"/>
              </a:rPr>
              <a:t>     Do </a:t>
            </a:r>
            <a:r>
              <a:rPr lang="en-US" sz="3600" b="1" i="1" dirty="0" err="1" smtClean="0">
                <a:solidFill>
                  <a:srgbClr val="0000FF"/>
                </a:solidFill>
                <a:latin typeface="Times New Roman" panose="02020603050405020304" pitchFamily="18" charset="0"/>
                <a:cs typeface="Times New Roman" panose="02020603050405020304" pitchFamily="18" charset="0"/>
              </a:rPr>
              <a:t>nạn</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nhân</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nằm</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ngửa</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nên</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các</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chất</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dịch</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vị</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và</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nước</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miếng</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không</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theo</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đường</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khí</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quản</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vào</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cản</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trở</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hô</a:t>
            </a:r>
            <a:r>
              <a:rPr lang="en-US" sz="3600" b="1" i="1" dirty="0" smtClean="0">
                <a:solidFill>
                  <a:srgbClr val="0000FF"/>
                </a:solidFill>
                <a:latin typeface="Times New Roman" panose="02020603050405020304" pitchFamily="18" charset="0"/>
                <a:cs typeface="Times New Roman" panose="02020603050405020304" pitchFamily="18" charset="0"/>
              </a:rPr>
              <a:t> </a:t>
            </a:r>
            <a:r>
              <a:rPr lang="en-US" sz="3600" b="1" i="1" dirty="0" err="1" smtClean="0">
                <a:solidFill>
                  <a:srgbClr val="0000FF"/>
                </a:solidFill>
                <a:latin typeface="Times New Roman" panose="02020603050405020304" pitchFamily="18" charset="0"/>
                <a:cs typeface="Times New Roman" panose="02020603050405020304" pitchFamily="18" charset="0"/>
              </a:rPr>
              <a:t>hấp</a:t>
            </a:r>
            <a:r>
              <a:rPr lang="en-US" sz="3600" b="1" i="1" dirty="0" smtClean="0">
                <a:solidFill>
                  <a:srgbClr val="0000FF"/>
                </a:solidFill>
                <a:latin typeface="Times New Roman" panose="02020603050405020304" pitchFamily="18" charset="0"/>
                <a:cs typeface="Times New Roman" panose="02020603050405020304" pitchFamily="18" charset="0"/>
              </a:rPr>
              <a:t>.</a:t>
            </a:r>
            <a:endParaRPr lang="en-US" sz="3600" b="1" i="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51303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2)">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xit" presetSubtype="0" fill="hold" grpId="1" nodeType="clickEffect">
                                  <p:stCondLst>
                                    <p:cond delay="0"/>
                                  </p:stCondLst>
                                  <p:childTnLst>
                                    <p:anim calcmode="lin" valueType="num">
                                      <p:cBhvr>
                                        <p:cTn id="26" dur="1000"/>
                                        <p:tgtEl>
                                          <p:spTgt spid="7"/>
                                        </p:tgtEl>
                                        <p:attrNameLst>
                                          <p:attrName>ppt_w</p:attrName>
                                        </p:attrNameLst>
                                      </p:cBhvr>
                                      <p:tavLst>
                                        <p:tav tm="0">
                                          <p:val>
                                            <p:strVal val="ppt_w"/>
                                          </p:val>
                                        </p:tav>
                                        <p:tav tm="100000">
                                          <p:val>
                                            <p:fltVal val="0"/>
                                          </p:val>
                                        </p:tav>
                                      </p:tavLst>
                                    </p:anim>
                                    <p:anim calcmode="lin" valueType="num">
                                      <p:cBhvr>
                                        <p:cTn id="27" dur="1000"/>
                                        <p:tgtEl>
                                          <p:spTgt spid="7"/>
                                        </p:tgtEl>
                                        <p:attrNameLst>
                                          <p:attrName>ppt_h</p:attrName>
                                        </p:attrNameLst>
                                      </p:cBhvr>
                                      <p:tavLst>
                                        <p:tav tm="0">
                                          <p:val>
                                            <p:strVal val="ppt_h"/>
                                          </p:val>
                                        </p:tav>
                                        <p:tav tm="100000">
                                          <p:val>
                                            <p:fltVal val="0"/>
                                          </p:val>
                                        </p:tav>
                                      </p:tavLst>
                                    </p:anim>
                                    <p:anim calcmode="lin" valueType="num">
                                      <p:cBhvr>
                                        <p:cTn id="28" dur="1000"/>
                                        <p:tgtEl>
                                          <p:spTgt spid="7"/>
                                        </p:tgtEl>
                                        <p:attrNameLst>
                                          <p:attrName>style.rotation</p:attrName>
                                        </p:attrNameLst>
                                      </p:cBhvr>
                                      <p:tavLst>
                                        <p:tav tm="0">
                                          <p:val>
                                            <p:fltVal val="0"/>
                                          </p:val>
                                        </p:tav>
                                        <p:tav tm="100000">
                                          <p:val>
                                            <p:fltVal val="90"/>
                                          </p:val>
                                        </p:tav>
                                      </p:tavLst>
                                    </p:anim>
                                    <p:animEffect transition="out" filter="fade">
                                      <p:cBhvr>
                                        <p:cTn id="29" dur="1000"/>
                                        <p:tgtEl>
                                          <p:spTgt spid="7"/>
                                        </p:tgtEl>
                                      </p:cBhvr>
                                    </p:animEffect>
                                    <p:set>
                                      <p:cBhvr>
                                        <p:cTn id="30" dur="1" fill="hold">
                                          <p:stCondLst>
                                            <p:cond delay="999"/>
                                          </p:stCondLst>
                                        </p:cTn>
                                        <p:tgtEl>
                                          <p:spTgt spid="7"/>
                                        </p:tgtEl>
                                        <p:attrNameLst>
                                          <p:attrName>style.visibility</p:attrName>
                                        </p:attrNameLst>
                                      </p:cBhvr>
                                      <p:to>
                                        <p:strVal val="hidden"/>
                                      </p:to>
                                    </p:se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xit" presetSubtype="32" fill="hold" grpId="1" nodeType="clickEffect">
                                  <p:stCondLst>
                                    <p:cond delay="0"/>
                                  </p:stCondLst>
                                  <p:childTnLst>
                                    <p:animEffect transition="out" filter="circle(out)">
                                      <p:cBhvr>
                                        <p:cTn id="38" dur="2000"/>
                                        <p:tgtEl>
                                          <p:spTgt spid="8"/>
                                        </p:tgtEl>
                                      </p:cBhvr>
                                    </p:animEffect>
                                    <p:set>
                                      <p:cBhvr>
                                        <p:cTn id="39" dur="1" fill="hold">
                                          <p:stCondLst>
                                            <p:cond delay="1999"/>
                                          </p:stCondLst>
                                        </p:cTn>
                                        <p:tgtEl>
                                          <p:spTgt spid="8"/>
                                        </p:tgtEl>
                                        <p:attrNameLst>
                                          <p:attrName>style.visibility</p:attrName>
                                        </p:attrNameLst>
                                      </p:cBhvr>
                                      <p:to>
                                        <p:strVal val="hidden"/>
                                      </p:to>
                                    </p:set>
                                  </p:childTnLst>
                                </p:cTn>
                              </p:par>
                            </p:childTnLst>
                          </p:cTn>
                        </p:par>
                        <p:par>
                          <p:cTn id="40" fill="hold">
                            <p:stCondLst>
                              <p:cond delay="200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xit" presetSubtype="1" fill="hold" grpId="1" nodeType="clickEffect">
                                  <p:stCondLst>
                                    <p:cond delay="0"/>
                                  </p:stCondLst>
                                  <p:childTnLst>
                                    <p:animEffect transition="out" filter="wheel(1)">
                                      <p:cBhvr>
                                        <p:cTn id="47" dur="2000"/>
                                        <p:tgtEl>
                                          <p:spTgt spid="5"/>
                                        </p:tgtEl>
                                      </p:cBhvr>
                                    </p:animEffect>
                                    <p:set>
                                      <p:cBhvr>
                                        <p:cTn id="48" dur="1" fill="hold">
                                          <p:stCondLst>
                                            <p:cond delay="1999"/>
                                          </p:stCondLst>
                                        </p:cTn>
                                        <p:tgtEl>
                                          <p:spTgt spid="5"/>
                                        </p:tgtEl>
                                        <p:attrNameLst>
                                          <p:attrName>style.visibility</p:attrName>
                                        </p:attrNameLst>
                                      </p:cBhvr>
                                      <p:to>
                                        <p:strVal val="hidden"/>
                                      </p:to>
                                    </p:set>
                                  </p:childTnLst>
                                </p:cTn>
                              </p:par>
                              <p:par>
                                <p:cTn id="49" presetID="21" presetClass="exit" presetSubtype="1" fill="hold" grpId="1" nodeType="withEffect">
                                  <p:stCondLst>
                                    <p:cond delay="0"/>
                                  </p:stCondLst>
                                  <p:childTnLst>
                                    <p:animEffect transition="out" filter="wheel(1)">
                                      <p:cBhvr>
                                        <p:cTn id="50" dur="2000"/>
                                        <p:tgtEl>
                                          <p:spTgt spid="9"/>
                                        </p:tgtEl>
                                      </p:cBhvr>
                                    </p:animEffect>
                                    <p:set>
                                      <p:cBhvr>
                                        <p:cTn id="51" dur="1" fill="hold">
                                          <p:stCondLst>
                                            <p:cond delay="1999"/>
                                          </p:stCondLst>
                                        </p:cTn>
                                        <p:tgtEl>
                                          <p:spTgt spid="9"/>
                                        </p:tgtEl>
                                        <p:attrNameLst>
                                          <p:attrName>style.visibility</p:attrName>
                                        </p:attrNameLst>
                                      </p:cBhvr>
                                      <p:to>
                                        <p:strVal val="hidden"/>
                                      </p:to>
                                    </p:set>
                                  </p:childTnLst>
                                </p:cTn>
                              </p:par>
                            </p:childTnLst>
                          </p:cTn>
                        </p:par>
                        <p:par>
                          <p:cTn id="52" fill="hold">
                            <p:stCondLst>
                              <p:cond delay="2000"/>
                            </p:stCondLst>
                            <p:childTnLst>
                              <p:par>
                                <p:cTn id="53" presetID="22" presetClass="entr" presetSubtype="8"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20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1000"/>
                                        <p:tgtEl>
                                          <p:spTgt spid="11"/>
                                        </p:tgtEl>
                                      </p:cBhvr>
                                    </p:animEffect>
                                  </p:childTnLst>
                                </p:cTn>
                              </p:par>
                            </p:childTnLst>
                          </p:cTn>
                        </p:par>
                      </p:childTnLst>
                    </p:cTn>
                  </p:par>
                  <p:par>
                    <p:cTn id="61" fill="hold">
                      <p:stCondLst>
                        <p:cond delay="indefinite"/>
                      </p:stCondLst>
                      <p:childTnLst>
                        <p:par>
                          <p:cTn id="62" fill="hold">
                            <p:stCondLst>
                              <p:cond delay="0"/>
                            </p:stCondLst>
                            <p:childTnLst>
                              <p:par>
                                <p:cTn id="63" presetID="47" presetClass="exit" presetSubtype="0" fill="hold" grpId="1" nodeType="clickEffect">
                                  <p:stCondLst>
                                    <p:cond delay="0"/>
                                  </p:stCondLst>
                                  <p:childTnLst>
                                    <p:animEffect transition="out" filter="fade">
                                      <p:cBhvr>
                                        <p:cTn id="64" dur="1000"/>
                                        <p:tgtEl>
                                          <p:spTgt spid="11"/>
                                        </p:tgtEl>
                                      </p:cBhvr>
                                    </p:animEffect>
                                    <p:anim calcmode="lin" valueType="num">
                                      <p:cBhvr>
                                        <p:cTn id="65" dur="1000"/>
                                        <p:tgtEl>
                                          <p:spTgt spid="11"/>
                                        </p:tgtEl>
                                        <p:attrNameLst>
                                          <p:attrName>ppt_x</p:attrName>
                                        </p:attrNameLst>
                                      </p:cBhvr>
                                      <p:tavLst>
                                        <p:tav tm="0">
                                          <p:val>
                                            <p:strVal val="ppt_x"/>
                                          </p:val>
                                        </p:tav>
                                        <p:tav tm="100000">
                                          <p:val>
                                            <p:strVal val="ppt_x"/>
                                          </p:val>
                                        </p:tav>
                                      </p:tavLst>
                                    </p:anim>
                                    <p:anim calcmode="lin" valueType="num">
                                      <p:cBhvr>
                                        <p:cTn id="66" dur="1000"/>
                                        <p:tgtEl>
                                          <p:spTgt spid="11"/>
                                        </p:tgtEl>
                                        <p:attrNameLst>
                                          <p:attrName>ppt_y</p:attrName>
                                        </p:attrNameLst>
                                      </p:cBhvr>
                                      <p:tavLst>
                                        <p:tav tm="0">
                                          <p:val>
                                            <p:strVal val="ppt_y"/>
                                          </p:val>
                                        </p:tav>
                                        <p:tav tm="100000">
                                          <p:val>
                                            <p:strVal val="ppt_y-.1"/>
                                          </p:val>
                                        </p:tav>
                                      </p:tavLst>
                                    </p:anim>
                                    <p:set>
                                      <p:cBhvr>
                                        <p:cTn id="67" dur="1" fill="hold">
                                          <p:stCondLst>
                                            <p:cond delay="999"/>
                                          </p:stCondLst>
                                        </p:cTn>
                                        <p:tgtEl>
                                          <p:spTgt spid="11"/>
                                        </p:tgtEl>
                                        <p:attrNameLst>
                                          <p:attrName>style.visibility</p:attrName>
                                        </p:attrNameLst>
                                      </p:cBhvr>
                                      <p:to>
                                        <p:strVal val="hidden"/>
                                      </p:to>
                                    </p:set>
                                  </p:childTnLst>
                                </p:cTn>
                              </p:par>
                            </p:childTnLst>
                          </p:cTn>
                        </p:par>
                        <p:par>
                          <p:cTn id="68" fill="hold">
                            <p:stCondLst>
                              <p:cond delay="1000"/>
                            </p:stCondLst>
                            <p:childTnLst>
                              <p:par>
                                <p:cTn id="69" presetID="10"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10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23" presetClass="exit" presetSubtype="32" fill="hold" grpId="1" nodeType="clickEffect">
                                  <p:stCondLst>
                                    <p:cond delay="0"/>
                                  </p:stCondLst>
                                  <p:childTnLst>
                                    <p:anim calcmode="lin" valueType="num">
                                      <p:cBhvr>
                                        <p:cTn id="75" dur="1000"/>
                                        <p:tgtEl>
                                          <p:spTgt spid="12"/>
                                        </p:tgtEl>
                                        <p:attrNameLst>
                                          <p:attrName>ppt_w</p:attrName>
                                        </p:attrNameLst>
                                      </p:cBhvr>
                                      <p:tavLst>
                                        <p:tav tm="0">
                                          <p:val>
                                            <p:strVal val="ppt_w"/>
                                          </p:val>
                                        </p:tav>
                                        <p:tav tm="100000">
                                          <p:val>
                                            <p:fltVal val="0"/>
                                          </p:val>
                                        </p:tav>
                                      </p:tavLst>
                                    </p:anim>
                                    <p:anim calcmode="lin" valueType="num">
                                      <p:cBhvr>
                                        <p:cTn id="76" dur="1000"/>
                                        <p:tgtEl>
                                          <p:spTgt spid="12"/>
                                        </p:tgtEl>
                                        <p:attrNameLst>
                                          <p:attrName>ppt_h</p:attrName>
                                        </p:attrNameLst>
                                      </p:cBhvr>
                                      <p:tavLst>
                                        <p:tav tm="0">
                                          <p:val>
                                            <p:strVal val="ppt_h"/>
                                          </p:val>
                                        </p:tav>
                                        <p:tav tm="100000">
                                          <p:val>
                                            <p:fltVal val="0"/>
                                          </p:val>
                                        </p:tav>
                                      </p:tavLst>
                                    </p:anim>
                                    <p:set>
                                      <p:cBhvr>
                                        <p:cTn id="77" dur="1" fill="hold">
                                          <p:stCondLst>
                                            <p:cond delay="999"/>
                                          </p:stCondLst>
                                        </p:cTn>
                                        <p:tgtEl>
                                          <p:spTgt spid="12"/>
                                        </p:tgtEl>
                                        <p:attrNameLst>
                                          <p:attrName>style.visibility</p:attrName>
                                        </p:attrNameLst>
                                      </p:cBhvr>
                                      <p:to>
                                        <p:strVal val="hidden"/>
                                      </p:to>
                                    </p:set>
                                  </p:childTnLst>
                                </p:cTn>
                              </p:par>
                            </p:childTnLst>
                          </p:cTn>
                        </p:par>
                        <p:par>
                          <p:cTn id="78" fill="hold">
                            <p:stCondLst>
                              <p:cond delay="1000"/>
                            </p:stCondLst>
                            <p:childTnLst>
                              <p:par>
                                <p:cTn id="79" presetID="10" presetClass="entr" presetSubtype="0" fill="hold" grpId="0" nodeType="afterEffect">
                                  <p:stCondLst>
                                    <p:cond delay="0"/>
                                  </p:stCondLst>
                                  <p:iterate type="wd">
                                    <p:tmPct val="10000"/>
                                  </p:iterate>
                                  <p:childTnLst>
                                    <p:set>
                                      <p:cBhvr>
                                        <p:cTn id="80" dur="1" fill="hold">
                                          <p:stCondLst>
                                            <p:cond delay="0"/>
                                          </p:stCondLst>
                                        </p:cTn>
                                        <p:tgtEl>
                                          <p:spTgt spid="13"/>
                                        </p:tgtEl>
                                        <p:attrNameLst>
                                          <p:attrName>style.visibility</p:attrName>
                                        </p:attrNameLst>
                                      </p:cBhvr>
                                      <p:to>
                                        <p:strVal val="visible"/>
                                      </p:to>
                                    </p:set>
                                    <p:animEffect transition="in" filter="fade">
                                      <p:cBhvr>
                                        <p:cTn id="81" dur="1000"/>
                                        <p:tgtEl>
                                          <p:spTgt spid="13"/>
                                        </p:tgtEl>
                                      </p:cBhvr>
                                    </p:animEffect>
                                  </p:childTnLst>
                                </p:cTn>
                              </p:par>
                            </p:childTnLst>
                          </p:cTn>
                        </p:par>
                      </p:childTnLst>
                    </p:cTn>
                  </p:par>
                  <p:par>
                    <p:cTn id="82" fill="hold">
                      <p:stCondLst>
                        <p:cond delay="indefinite"/>
                      </p:stCondLst>
                      <p:childTnLst>
                        <p:par>
                          <p:cTn id="83" fill="hold">
                            <p:stCondLst>
                              <p:cond delay="0"/>
                            </p:stCondLst>
                            <p:childTnLst>
                              <p:par>
                                <p:cTn id="84" presetID="37" presetClass="exit" presetSubtype="0" fill="hold" grpId="1" nodeType="clickEffect">
                                  <p:stCondLst>
                                    <p:cond delay="0"/>
                                  </p:stCondLst>
                                  <p:childTnLst>
                                    <p:animEffect transition="out" filter="fade">
                                      <p:cBhvr>
                                        <p:cTn id="85" dur="1000"/>
                                        <p:tgtEl>
                                          <p:spTgt spid="10"/>
                                        </p:tgtEl>
                                      </p:cBhvr>
                                    </p:animEffect>
                                    <p:anim calcmode="lin" valueType="num">
                                      <p:cBhvr>
                                        <p:cTn id="86" dur="1000"/>
                                        <p:tgtEl>
                                          <p:spTgt spid="10"/>
                                        </p:tgtEl>
                                        <p:attrNameLst>
                                          <p:attrName>ppt_x</p:attrName>
                                        </p:attrNameLst>
                                      </p:cBhvr>
                                      <p:tavLst>
                                        <p:tav tm="0">
                                          <p:val>
                                            <p:strVal val="ppt_x"/>
                                          </p:val>
                                        </p:tav>
                                        <p:tav tm="100000">
                                          <p:val>
                                            <p:strVal val="ppt_x"/>
                                          </p:val>
                                        </p:tav>
                                      </p:tavLst>
                                    </p:anim>
                                    <p:anim calcmode="lin" valueType="num">
                                      <p:cBhvr>
                                        <p:cTn id="87" dur="100" decel="100000"/>
                                        <p:tgtEl>
                                          <p:spTgt spid="10"/>
                                        </p:tgtEl>
                                        <p:attrNameLst>
                                          <p:attrName>ppt_y</p:attrName>
                                        </p:attrNameLst>
                                      </p:cBhvr>
                                      <p:tavLst>
                                        <p:tav tm="0">
                                          <p:val>
                                            <p:strVal val="ppt_y"/>
                                          </p:val>
                                        </p:tav>
                                        <p:tav tm="100000">
                                          <p:val>
                                            <p:strVal val="ppt_y-.03"/>
                                          </p:val>
                                        </p:tav>
                                      </p:tavLst>
                                    </p:anim>
                                    <p:anim calcmode="lin" valueType="num">
                                      <p:cBhvr>
                                        <p:cTn id="88" dur="900" accel="100000">
                                          <p:stCondLst>
                                            <p:cond delay="100"/>
                                          </p:stCondLst>
                                        </p:cTn>
                                        <p:tgtEl>
                                          <p:spTgt spid="10"/>
                                        </p:tgtEl>
                                        <p:attrNameLst>
                                          <p:attrName>ppt_y</p:attrName>
                                        </p:attrNameLst>
                                      </p:cBhvr>
                                      <p:tavLst>
                                        <p:tav tm="0">
                                          <p:val>
                                            <p:strVal val="ppt_y"/>
                                          </p:val>
                                        </p:tav>
                                        <p:tav tm="100000">
                                          <p:val>
                                            <p:strVal val="ppt_y+1"/>
                                          </p:val>
                                        </p:tav>
                                      </p:tavLst>
                                    </p:anim>
                                    <p:set>
                                      <p:cBhvr>
                                        <p:cTn id="89" dur="1" fill="hold">
                                          <p:stCondLst>
                                            <p:cond delay="999"/>
                                          </p:stCondLst>
                                        </p:cTn>
                                        <p:tgtEl>
                                          <p:spTgt spid="10"/>
                                        </p:tgtEl>
                                        <p:attrNameLst>
                                          <p:attrName>style.visibility</p:attrName>
                                        </p:attrNameLst>
                                      </p:cBhvr>
                                      <p:to>
                                        <p:strVal val="hidden"/>
                                      </p:to>
                                    </p:set>
                                  </p:childTnLst>
                                </p:cTn>
                              </p:par>
                              <p:par>
                                <p:cTn id="90" presetID="37" presetClass="exit" presetSubtype="0" fill="hold" grpId="1" nodeType="withEffect">
                                  <p:stCondLst>
                                    <p:cond delay="0"/>
                                  </p:stCondLst>
                                  <p:iterate type="wd">
                                    <p:tmPct val="0"/>
                                  </p:iterate>
                                  <p:childTnLst>
                                    <p:animEffect transition="out" filter="fade">
                                      <p:cBhvr>
                                        <p:cTn id="91" dur="1000"/>
                                        <p:tgtEl>
                                          <p:spTgt spid="13"/>
                                        </p:tgtEl>
                                      </p:cBhvr>
                                    </p:animEffect>
                                    <p:anim calcmode="lin" valueType="num">
                                      <p:cBhvr>
                                        <p:cTn id="92" dur="1000"/>
                                        <p:tgtEl>
                                          <p:spTgt spid="13"/>
                                        </p:tgtEl>
                                        <p:attrNameLst>
                                          <p:attrName>ppt_x</p:attrName>
                                        </p:attrNameLst>
                                      </p:cBhvr>
                                      <p:tavLst>
                                        <p:tav tm="0">
                                          <p:val>
                                            <p:strVal val="ppt_x"/>
                                          </p:val>
                                        </p:tav>
                                        <p:tav tm="100000">
                                          <p:val>
                                            <p:strVal val="ppt_x"/>
                                          </p:val>
                                        </p:tav>
                                      </p:tavLst>
                                    </p:anim>
                                    <p:anim calcmode="lin" valueType="num">
                                      <p:cBhvr>
                                        <p:cTn id="93" dur="100" decel="100000"/>
                                        <p:tgtEl>
                                          <p:spTgt spid="13"/>
                                        </p:tgtEl>
                                        <p:attrNameLst>
                                          <p:attrName>ppt_y</p:attrName>
                                        </p:attrNameLst>
                                      </p:cBhvr>
                                      <p:tavLst>
                                        <p:tav tm="0">
                                          <p:val>
                                            <p:strVal val="ppt_y"/>
                                          </p:val>
                                        </p:tav>
                                        <p:tav tm="100000">
                                          <p:val>
                                            <p:strVal val="ppt_y-.03"/>
                                          </p:val>
                                        </p:tav>
                                      </p:tavLst>
                                    </p:anim>
                                    <p:anim calcmode="lin" valueType="num">
                                      <p:cBhvr>
                                        <p:cTn id="94" dur="900" accel="100000">
                                          <p:stCondLst>
                                            <p:cond delay="100"/>
                                          </p:stCondLst>
                                        </p:cTn>
                                        <p:tgtEl>
                                          <p:spTgt spid="13"/>
                                        </p:tgtEl>
                                        <p:attrNameLst>
                                          <p:attrName>ppt_y</p:attrName>
                                        </p:attrNameLst>
                                      </p:cBhvr>
                                      <p:tavLst>
                                        <p:tav tm="0">
                                          <p:val>
                                            <p:strVal val="ppt_y"/>
                                          </p:val>
                                        </p:tav>
                                        <p:tav tm="100000">
                                          <p:val>
                                            <p:strVal val="ppt_y+1"/>
                                          </p:val>
                                        </p:tav>
                                      </p:tavLst>
                                    </p:anim>
                                    <p:set>
                                      <p:cBhvr>
                                        <p:cTn id="95" dur="1" fill="hold">
                                          <p:stCondLst>
                                            <p:cond delay="999"/>
                                          </p:stCondLst>
                                        </p:cTn>
                                        <p:tgtEl>
                                          <p:spTgt spid="13"/>
                                        </p:tgtEl>
                                        <p:attrNameLst>
                                          <p:attrName>style.visibility</p:attrName>
                                        </p:attrNameLst>
                                      </p:cBhvr>
                                      <p:to>
                                        <p:strVal val="hidden"/>
                                      </p:to>
                                    </p:set>
                                  </p:childTnLst>
                                </p:cTn>
                              </p:par>
                            </p:childTnLst>
                          </p:cTn>
                        </p:par>
                        <p:par>
                          <p:cTn id="96" fill="hold">
                            <p:stCondLst>
                              <p:cond delay="1000"/>
                            </p:stCondLst>
                            <p:childTnLst>
                              <p:par>
                                <p:cTn id="97" presetID="22" presetClass="entr" presetSubtype="8"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wipe(left)">
                                      <p:cBhvr>
                                        <p:cTn id="99" dur="2000"/>
                                        <p:tgtEl>
                                          <p:spTgt spid="14"/>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iterate type="wd">
                                    <p:tmPct val="10000"/>
                                  </p:iterate>
                                  <p:childTnLst>
                                    <p:set>
                                      <p:cBhvr>
                                        <p:cTn id="103" dur="1" fill="hold">
                                          <p:stCondLst>
                                            <p:cond delay="0"/>
                                          </p:stCondLst>
                                        </p:cTn>
                                        <p:tgtEl>
                                          <p:spTgt spid="15"/>
                                        </p:tgtEl>
                                        <p:attrNameLst>
                                          <p:attrName>style.visibility</p:attrName>
                                        </p:attrNameLst>
                                      </p:cBhvr>
                                      <p:to>
                                        <p:strVal val="visible"/>
                                      </p:to>
                                    </p:set>
                                    <p:animEffect transition="in" filter="fade">
                                      <p:cBhvr>
                                        <p:cTn id="104" dur="1000"/>
                                        <p:tgtEl>
                                          <p:spTgt spid="15"/>
                                        </p:tgtEl>
                                      </p:cBhvr>
                                    </p:animEffect>
                                  </p:childTnLst>
                                </p:cTn>
                              </p:par>
                            </p:childTnLst>
                          </p:cTn>
                        </p:par>
                      </p:childTnLst>
                    </p:cTn>
                  </p:par>
                  <p:par>
                    <p:cTn id="105" fill="hold">
                      <p:stCondLst>
                        <p:cond delay="indefinite"/>
                      </p:stCondLst>
                      <p:childTnLst>
                        <p:par>
                          <p:cTn id="106" fill="hold">
                            <p:stCondLst>
                              <p:cond delay="0"/>
                            </p:stCondLst>
                            <p:childTnLst>
                              <p:par>
                                <p:cTn id="107" presetID="31" presetClass="exit" presetSubtype="0" fill="hold" grpId="1" nodeType="clickEffect">
                                  <p:stCondLst>
                                    <p:cond delay="0"/>
                                  </p:stCondLst>
                                  <p:childTnLst>
                                    <p:anim calcmode="lin" valueType="num">
                                      <p:cBhvr>
                                        <p:cTn id="108" dur="1000"/>
                                        <p:tgtEl>
                                          <p:spTgt spid="14"/>
                                        </p:tgtEl>
                                        <p:attrNameLst>
                                          <p:attrName>ppt_w</p:attrName>
                                        </p:attrNameLst>
                                      </p:cBhvr>
                                      <p:tavLst>
                                        <p:tav tm="0">
                                          <p:val>
                                            <p:strVal val="ppt_w"/>
                                          </p:val>
                                        </p:tav>
                                        <p:tav tm="100000">
                                          <p:val>
                                            <p:fltVal val="0"/>
                                          </p:val>
                                        </p:tav>
                                      </p:tavLst>
                                    </p:anim>
                                    <p:anim calcmode="lin" valueType="num">
                                      <p:cBhvr>
                                        <p:cTn id="109" dur="1000"/>
                                        <p:tgtEl>
                                          <p:spTgt spid="14"/>
                                        </p:tgtEl>
                                        <p:attrNameLst>
                                          <p:attrName>ppt_h</p:attrName>
                                        </p:attrNameLst>
                                      </p:cBhvr>
                                      <p:tavLst>
                                        <p:tav tm="0">
                                          <p:val>
                                            <p:strVal val="ppt_h"/>
                                          </p:val>
                                        </p:tav>
                                        <p:tav tm="100000">
                                          <p:val>
                                            <p:fltVal val="0"/>
                                          </p:val>
                                        </p:tav>
                                      </p:tavLst>
                                    </p:anim>
                                    <p:anim calcmode="lin" valueType="num">
                                      <p:cBhvr>
                                        <p:cTn id="110" dur="1000"/>
                                        <p:tgtEl>
                                          <p:spTgt spid="14"/>
                                        </p:tgtEl>
                                        <p:attrNameLst>
                                          <p:attrName>style.rotation</p:attrName>
                                        </p:attrNameLst>
                                      </p:cBhvr>
                                      <p:tavLst>
                                        <p:tav tm="0">
                                          <p:val>
                                            <p:fltVal val="0"/>
                                          </p:val>
                                        </p:tav>
                                        <p:tav tm="100000">
                                          <p:val>
                                            <p:fltVal val="90"/>
                                          </p:val>
                                        </p:tav>
                                      </p:tavLst>
                                    </p:anim>
                                    <p:animEffect transition="out" filter="fade">
                                      <p:cBhvr>
                                        <p:cTn id="111" dur="1000"/>
                                        <p:tgtEl>
                                          <p:spTgt spid="14"/>
                                        </p:tgtEl>
                                      </p:cBhvr>
                                    </p:animEffect>
                                    <p:set>
                                      <p:cBhvr>
                                        <p:cTn id="112" dur="1" fill="hold">
                                          <p:stCondLst>
                                            <p:cond delay="999"/>
                                          </p:stCondLst>
                                        </p:cTn>
                                        <p:tgtEl>
                                          <p:spTgt spid="14"/>
                                        </p:tgtEl>
                                        <p:attrNameLst>
                                          <p:attrName>style.visibility</p:attrName>
                                        </p:attrNameLst>
                                      </p:cBhvr>
                                      <p:to>
                                        <p:strVal val="hidden"/>
                                      </p:to>
                                    </p:set>
                                  </p:childTnLst>
                                </p:cTn>
                              </p:par>
                              <p:par>
                                <p:cTn id="113" presetID="31" presetClass="exit" presetSubtype="0" fill="hold" grpId="1" nodeType="withEffect">
                                  <p:stCondLst>
                                    <p:cond delay="0"/>
                                  </p:stCondLst>
                                  <p:iterate type="wd">
                                    <p:tmPct val="0"/>
                                  </p:iterate>
                                  <p:childTnLst>
                                    <p:anim calcmode="lin" valueType="num">
                                      <p:cBhvr>
                                        <p:cTn id="114" dur="1000"/>
                                        <p:tgtEl>
                                          <p:spTgt spid="15"/>
                                        </p:tgtEl>
                                        <p:attrNameLst>
                                          <p:attrName>ppt_w</p:attrName>
                                        </p:attrNameLst>
                                      </p:cBhvr>
                                      <p:tavLst>
                                        <p:tav tm="0">
                                          <p:val>
                                            <p:strVal val="ppt_w"/>
                                          </p:val>
                                        </p:tav>
                                        <p:tav tm="100000">
                                          <p:val>
                                            <p:fltVal val="0"/>
                                          </p:val>
                                        </p:tav>
                                      </p:tavLst>
                                    </p:anim>
                                    <p:anim calcmode="lin" valueType="num">
                                      <p:cBhvr>
                                        <p:cTn id="115" dur="1000"/>
                                        <p:tgtEl>
                                          <p:spTgt spid="15"/>
                                        </p:tgtEl>
                                        <p:attrNameLst>
                                          <p:attrName>ppt_h</p:attrName>
                                        </p:attrNameLst>
                                      </p:cBhvr>
                                      <p:tavLst>
                                        <p:tav tm="0">
                                          <p:val>
                                            <p:strVal val="ppt_h"/>
                                          </p:val>
                                        </p:tav>
                                        <p:tav tm="100000">
                                          <p:val>
                                            <p:fltVal val="0"/>
                                          </p:val>
                                        </p:tav>
                                      </p:tavLst>
                                    </p:anim>
                                    <p:anim calcmode="lin" valueType="num">
                                      <p:cBhvr>
                                        <p:cTn id="116" dur="1000"/>
                                        <p:tgtEl>
                                          <p:spTgt spid="15"/>
                                        </p:tgtEl>
                                        <p:attrNameLst>
                                          <p:attrName>style.rotation</p:attrName>
                                        </p:attrNameLst>
                                      </p:cBhvr>
                                      <p:tavLst>
                                        <p:tav tm="0">
                                          <p:val>
                                            <p:fltVal val="0"/>
                                          </p:val>
                                        </p:tav>
                                        <p:tav tm="100000">
                                          <p:val>
                                            <p:fltVal val="90"/>
                                          </p:val>
                                        </p:tav>
                                      </p:tavLst>
                                    </p:anim>
                                    <p:animEffect transition="out" filter="fade">
                                      <p:cBhvr>
                                        <p:cTn id="117" dur="1000"/>
                                        <p:tgtEl>
                                          <p:spTgt spid="15"/>
                                        </p:tgtEl>
                                      </p:cBhvr>
                                    </p:animEffect>
                                    <p:set>
                                      <p:cBhvr>
                                        <p:cTn id="118" dur="1" fill="hold">
                                          <p:stCondLst>
                                            <p:cond delay="999"/>
                                          </p:stCondLst>
                                        </p:cTn>
                                        <p:tgtEl>
                                          <p:spTgt spid="15"/>
                                        </p:tgtEl>
                                        <p:attrNameLst>
                                          <p:attrName>style.visibility</p:attrName>
                                        </p:attrNameLst>
                                      </p:cBhvr>
                                      <p:to>
                                        <p:strVal val="hidden"/>
                                      </p:to>
                                    </p:set>
                                  </p:childTnLst>
                                </p:cTn>
                              </p:par>
                            </p:childTnLst>
                          </p:cTn>
                        </p:par>
                        <p:par>
                          <p:cTn id="119" fill="hold">
                            <p:stCondLst>
                              <p:cond delay="1000"/>
                            </p:stCondLst>
                            <p:childTnLst>
                              <p:par>
                                <p:cTn id="120" presetID="10" presetClass="entr" presetSubtype="0" fill="hold" grpId="0" nodeType="afterEffect">
                                  <p:stCondLst>
                                    <p:cond delay="0"/>
                                  </p:stCondLst>
                                  <p:childTnLst>
                                    <p:set>
                                      <p:cBhvr>
                                        <p:cTn id="121" dur="1" fill="hold">
                                          <p:stCondLst>
                                            <p:cond delay="0"/>
                                          </p:stCondLst>
                                        </p:cTn>
                                        <p:tgtEl>
                                          <p:spTgt spid="16"/>
                                        </p:tgtEl>
                                        <p:attrNameLst>
                                          <p:attrName>style.visibility</p:attrName>
                                        </p:attrNameLst>
                                      </p:cBhvr>
                                      <p:to>
                                        <p:strVal val="visible"/>
                                      </p:to>
                                    </p:set>
                                    <p:animEffect transition="in" filter="fade">
                                      <p:cBhvr>
                                        <p:cTn id="122" dur="1000"/>
                                        <p:tgtEl>
                                          <p:spTgt spid="16"/>
                                        </p:tgtEl>
                                      </p:cBhvr>
                                    </p:animEffect>
                                  </p:childTnLst>
                                </p:cTn>
                              </p:par>
                            </p:childTnLst>
                          </p:cTn>
                        </p:par>
                      </p:childTnLst>
                    </p:cTn>
                  </p:par>
                  <p:par>
                    <p:cTn id="123" fill="hold">
                      <p:stCondLst>
                        <p:cond delay="indefinite"/>
                      </p:stCondLst>
                      <p:childTnLst>
                        <p:par>
                          <p:cTn id="124" fill="hold">
                            <p:stCondLst>
                              <p:cond delay="0"/>
                            </p:stCondLst>
                            <p:childTnLst>
                              <p:par>
                                <p:cTn id="125" presetID="17" presetClass="exit" presetSubtype="10" fill="hold" grpId="1" nodeType="clickEffect">
                                  <p:stCondLst>
                                    <p:cond delay="0"/>
                                  </p:stCondLst>
                                  <p:childTnLst>
                                    <p:anim calcmode="lin" valueType="num">
                                      <p:cBhvr>
                                        <p:cTn id="126" dur="500"/>
                                        <p:tgtEl>
                                          <p:spTgt spid="16"/>
                                        </p:tgtEl>
                                        <p:attrNameLst>
                                          <p:attrName>ppt_w</p:attrName>
                                        </p:attrNameLst>
                                      </p:cBhvr>
                                      <p:tavLst>
                                        <p:tav tm="0">
                                          <p:val>
                                            <p:strVal val="ppt_w"/>
                                          </p:val>
                                        </p:tav>
                                        <p:tav tm="100000">
                                          <p:val>
                                            <p:fltVal val="0"/>
                                          </p:val>
                                        </p:tav>
                                      </p:tavLst>
                                    </p:anim>
                                    <p:anim calcmode="lin" valueType="num">
                                      <p:cBhvr>
                                        <p:cTn id="127" dur="500"/>
                                        <p:tgtEl>
                                          <p:spTgt spid="16"/>
                                        </p:tgtEl>
                                        <p:attrNameLst>
                                          <p:attrName>ppt_h</p:attrName>
                                        </p:attrNameLst>
                                      </p:cBhvr>
                                      <p:tavLst>
                                        <p:tav tm="0">
                                          <p:val>
                                            <p:strVal val="ppt_h"/>
                                          </p:val>
                                        </p:tav>
                                        <p:tav tm="100000">
                                          <p:val>
                                            <p:strVal val="ppt_h"/>
                                          </p:val>
                                        </p:tav>
                                      </p:tavLst>
                                    </p:anim>
                                    <p:set>
                                      <p:cBhvr>
                                        <p:cTn id="128" dur="1" fill="hold">
                                          <p:stCondLst>
                                            <p:cond delay="499"/>
                                          </p:stCondLst>
                                        </p:cTn>
                                        <p:tgtEl>
                                          <p:spTgt spid="16"/>
                                        </p:tgtEl>
                                        <p:attrNameLst>
                                          <p:attrName>style.visibility</p:attrName>
                                        </p:attrNameLst>
                                      </p:cBhvr>
                                      <p:to>
                                        <p:strVal val="hidden"/>
                                      </p:to>
                                    </p:set>
                                  </p:childTnLst>
                                </p:cTn>
                              </p:par>
                            </p:childTnLst>
                          </p:cTn>
                        </p:par>
                        <p:par>
                          <p:cTn id="129" fill="hold">
                            <p:stCondLst>
                              <p:cond delay="500"/>
                            </p:stCondLst>
                            <p:childTnLst>
                              <p:par>
                                <p:cTn id="130" presetID="22" presetClass="entr" presetSubtype="8" fill="hold" grpId="0" nodeType="afterEffect">
                                  <p:stCondLst>
                                    <p:cond delay="0"/>
                                  </p:stCondLst>
                                  <p:childTnLst>
                                    <p:set>
                                      <p:cBhvr>
                                        <p:cTn id="131" dur="1" fill="hold">
                                          <p:stCondLst>
                                            <p:cond delay="0"/>
                                          </p:stCondLst>
                                        </p:cTn>
                                        <p:tgtEl>
                                          <p:spTgt spid="17"/>
                                        </p:tgtEl>
                                        <p:attrNameLst>
                                          <p:attrName>style.visibility</p:attrName>
                                        </p:attrNameLst>
                                      </p:cBhvr>
                                      <p:to>
                                        <p:strVal val="visible"/>
                                      </p:to>
                                    </p:set>
                                    <p:animEffect transition="in" filter="wipe(left)">
                                      <p:cBhvr>
                                        <p:cTn id="132" dur="2000"/>
                                        <p:tgtEl>
                                          <p:spTgt spid="17"/>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iterate type="wd">
                                    <p:tmPct val="10000"/>
                                  </p:iterate>
                                  <p:childTnLst>
                                    <p:set>
                                      <p:cBhvr>
                                        <p:cTn id="136" dur="1" fill="hold">
                                          <p:stCondLst>
                                            <p:cond delay="0"/>
                                          </p:stCondLst>
                                        </p:cTn>
                                        <p:tgtEl>
                                          <p:spTgt spid="18"/>
                                        </p:tgtEl>
                                        <p:attrNameLst>
                                          <p:attrName>style.visibility</p:attrName>
                                        </p:attrNameLst>
                                      </p:cBhvr>
                                      <p:to>
                                        <p:strVal val="visible"/>
                                      </p:to>
                                    </p:set>
                                    <p:animEffect transition="in" filter="fade">
                                      <p:cBhvr>
                                        <p:cTn id="13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5"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dien giat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734" y="101528"/>
            <a:ext cx="4851398" cy="369154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antoanlaodongvn.vn/wp-content/uploads/2018/03/v4-728px-Treat-a-Victim-of-Electrical-Shock-Step-1-Version-2-300x22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3088" y="101527"/>
            <a:ext cx="4843029" cy="363227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http://pcphutho.npc.com.vn/Portals/0/17.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581" y="3766676"/>
            <a:ext cx="4940153" cy="309132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Kết quả hình ảnh cho nạn nhân bị điện giậ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0668" y="3969333"/>
            <a:ext cx="4629601" cy="2787063"/>
          </a:xfrm>
          <a:prstGeom prst="rect">
            <a:avLst/>
          </a:prstGeom>
          <a:noFill/>
          <a:extLst>
            <a:ext uri="{909E8E84-426E-40DD-AFC4-6F175D3DCCD1}">
              <a14:hiddenFill xmlns:a14="http://schemas.microsoft.com/office/drawing/2010/main">
                <a:solidFill>
                  <a:srgbClr val="FFFFFF"/>
                </a:solidFill>
              </a14:hiddenFill>
            </a:ext>
          </a:extLst>
        </p:spPr>
      </p:pic>
      <p:sp>
        <p:nvSpPr>
          <p:cNvPr id="8" name="Slide Number Placeholder 7"/>
          <p:cNvSpPr>
            <a:spLocks noGrp="1"/>
          </p:cNvSpPr>
          <p:nvPr>
            <p:ph type="sldNum" sz="quarter" idx="12"/>
          </p:nvPr>
        </p:nvSpPr>
        <p:spPr/>
        <p:txBody>
          <a:bodyPr/>
          <a:lstStyle/>
          <a:p>
            <a:fld id="{1296F657-9FCD-4C55-89F0-009B8F01890B}" type="slidenum">
              <a:rPr lang="en-US" smtClean="0"/>
              <a:t>3</a:t>
            </a:fld>
            <a:endParaRPr lang="en-US"/>
          </a:p>
        </p:txBody>
      </p:sp>
    </p:spTree>
    <p:extLst>
      <p:ext uri="{BB962C8B-B14F-4D97-AF65-F5344CB8AC3E}">
        <p14:creationId xmlns:p14="http://schemas.microsoft.com/office/powerpoint/2010/main" val="1944396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ox(in)">
                                      <p:cBhvr>
                                        <p:cTn id="14" dur="2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3"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3)">
                                      <p:cBhvr>
                                        <p:cTn id="19" dur="2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5"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vertical)">
                                      <p:cBhvr>
                                        <p:cTn id="2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296F657-9FCD-4C55-89F0-009B8F01890B}" type="slidenum">
              <a:rPr lang="en-US" smtClean="0"/>
              <a:t>30</a:t>
            </a:fld>
            <a:endParaRPr lang="en-US"/>
          </a:p>
        </p:txBody>
      </p:sp>
      <p:sp>
        <p:nvSpPr>
          <p:cNvPr id="5" name="Rectangle 4"/>
          <p:cNvSpPr/>
          <p:nvPr/>
        </p:nvSpPr>
        <p:spPr>
          <a:xfrm>
            <a:off x="573112" y="789462"/>
            <a:ext cx="4735592" cy="742511"/>
          </a:xfrm>
          <a:prstGeom prst="rect">
            <a:avLst/>
          </a:prstGeom>
        </p:spPr>
        <p:txBody>
          <a:bodyPr wrap="none">
            <a:spAutoFit/>
          </a:bodyPr>
          <a:lstStyle/>
          <a:p>
            <a:pPr marR="0" lvl="0" algn="just">
              <a:lnSpc>
                <a:spcPct val="150000"/>
              </a:lnSpc>
              <a:spcBef>
                <a:spcPts val="0"/>
              </a:spcBef>
              <a:spcAft>
                <a:spcPts val="0"/>
              </a:spcAft>
            </a:pPr>
            <a:r>
              <a:rPr lang="vi-VN" sz="3200" b="1">
                <a:solidFill>
                  <a:srgbClr val="00B050"/>
                </a:solidFill>
                <a:latin typeface="Times New Roman" panose="02020603050405020304" pitchFamily="18" charset="0"/>
                <a:ea typeface="Times New Roman" panose="02020603050405020304" pitchFamily="18" charset="0"/>
              </a:rPr>
              <a:t>5. Phương pháp thổi ngạt.</a:t>
            </a:r>
            <a:endParaRPr lang="en-US" sz="3200">
              <a:solidFill>
                <a:srgbClr val="00B050"/>
              </a:solidFill>
              <a:latin typeface="Times New Roman" panose="02020603050405020304" pitchFamily="18" charset="0"/>
              <a:ea typeface="Times New Roman" panose="02020603050405020304" pitchFamily="18" charset="0"/>
            </a:endParaRPr>
          </a:p>
        </p:txBody>
      </p:sp>
      <p:sp>
        <p:nvSpPr>
          <p:cNvPr id="6" name="Rectangle 5"/>
          <p:cNvSpPr/>
          <p:nvPr/>
        </p:nvSpPr>
        <p:spPr>
          <a:xfrm>
            <a:off x="184013" y="143131"/>
            <a:ext cx="6075702" cy="646331"/>
          </a:xfrm>
          <a:prstGeom prst="rect">
            <a:avLst/>
          </a:prstGeom>
        </p:spPr>
        <p:txBody>
          <a:bodyPr wrap="none">
            <a:spAutoFit/>
          </a:bodyPr>
          <a:lstStyle/>
          <a:p>
            <a:r>
              <a:rPr lang="en-US" sz="3600" b="1" dirty="0" smtClean="0">
                <a:solidFill>
                  <a:srgbClr val="0070C0"/>
                </a:solidFill>
                <a:latin typeface="Times New Roman" panose="02020603050405020304" pitchFamily="18" charset="0"/>
                <a:ea typeface="Times New Roman" panose="02020603050405020304" pitchFamily="18" charset="0"/>
              </a:rPr>
              <a:t>4.2.3. </a:t>
            </a:r>
            <a:r>
              <a:rPr lang="vi-VN" sz="3600" b="1" dirty="0" smtClean="0">
                <a:solidFill>
                  <a:srgbClr val="0070C0"/>
                </a:solidFill>
                <a:latin typeface="Times New Roman" panose="02020603050405020304" pitchFamily="18" charset="0"/>
                <a:ea typeface="Times New Roman" panose="02020603050405020304" pitchFamily="18" charset="0"/>
              </a:rPr>
              <a:t>Người </a:t>
            </a:r>
            <a:r>
              <a:rPr lang="vi-VN" sz="3600" b="1" dirty="0">
                <a:solidFill>
                  <a:srgbClr val="0070C0"/>
                </a:solidFill>
                <a:latin typeface="Times New Roman" panose="02020603050405020304" pitchFamily="18" charset="0"/>
                <a:ea typeface="Times New Roman" panose="02020603050405020304" pitchFamily="18" charset="0"/>
              </a:rPr>
              <a:t>bị nạn đã tắt thở.</a:t>
            </a:r>
            <a:endParaRPr lang="en-US" sz="3600" dirty="0">
              <a:solidFill>
                <a:srgbClr val="0070C0"/>
              </a:solidFill>
            </a:endParaRPr>
          </a:p>
        </p:txBody>
      </p:sp>
      <p:sp>
        <p:nvSpPr>
          <p:cNvPr id="7" name="Rectangle 6"/>
          <p:cNvSpPr/>
          <p:nvPr/>
        </p:nvSpPr>
        <p:spPr>
          <a:xfrm>
            <a:off x="123568" y="1705233"/>
            <a:ext cx="11969578" cy="2308324"/>
          </a:xfrm>
          <a:prstGeom prst="rect">
            <a:avLst/>
          </a:prstGeom>
        </p:spPr>
        <p:txBody>
          <a:bodyPr wrap="square">
            <a:spAutoFit/>
          </a:bodyPr>
          <a:lstStyle/>
          <a:p>
            <a:pPr marL="342900" marR="0" lvl="0" indent="-342900" algn="just">
              <a:lnSpc>
                <a:spcPct val="150000"/>
              </a:lnSpc>
              <a:spcBef>
                <a:spcPts val="0"/>
              </a:spcBef>
              <a:spcAft>
                <a:spcPts val="0"/>
              </a:spcAft>
              <a:buFont typeface="Courier New" panose="02070309020205020404" pitchFamily="49" charset="0"/>
              <a:buChar char="o"/>
            </a:pPr>
            <a:r>
              <a:rPr lang="en-US" sz="3200" smtClean="0">
                <a:latin typeface="Times New Roman" panose="02020603050405020304" pitchFamily="18" charset="0"/>
                <a:ea typeface="Times New Roman" panose="02020603050405020304" pitchFamily="18" charset="0"/>
              </a:rPr>
              <a:t>Tiếp </a:t>
            </a:r>
            <a:r>
              <a:rPr lang="en-US" sz="3200">
                <a:latin typeface="Times New Roman" panose="02020603050405020304" pitchFamily="18" charset="0"/>
                <a:ea typeface="Times New Roman" panose="02020603050405020304" pitchFamily="18" charset="0"/>
              </a:rPr>
              <a:t>tục hô hấp nhân tạo đồng thời ép tim.</a:t>
            </a:r>
          </a:p>
          <a:p>
            <a:pPr marL="342900" marR="0" lvl="0" indent="-342900" algn="just">
              <a:lnSpc>
                <a:spcPct val="150000"/>
              </a:lnSpc>
              <a:spcBef>
                <a:spcPts val="0"/>
              </a:spcBef>
              <a:spcAft>
                <a:spcPts val="0"/>
              </a:spcAft>
              <a:buFont typeface="Courier New" panose="02070309020205020404" pitchFamily="49" charset="0"/>
              <a:buChar char="o"/>
            </a:pPr>
            <a:r>
              <a:rPr lang="en-US" sz="3200">
                <a:latin typeface="Times New Roman" panose="02020603050405020304" pitchFamily="18" charset="0"/>
                <a:ea typeface="Times New Roman" panose="02020603050405020304" pitchFamily="18" charset="0"/>
              </a:rPr>
              <a:t>Kiểm tra nhịp đập và hơi thở sau </a:t>
            </a:r>
            <a:r>
              <a:rPr lang="en-US" sz="3200" smtClean="0">
                <a:latin typeface="Times New Roman" panose="02020603050405020304" pitchFamily="18" charset="0"/>
                <a:ea typeface="Times New Roman" panose="02020603050405020304" pitchFamily="18" charset="0"/>
              </a:rPr>
              <a:t>1ph</a:t>
            </a:r>
            <a:r>
              <a:rPr lang="vi-VN" sz="3200" smtClean="0">
                <a:latin typeface="Times New Roman" panose="02020603050405020304" pitchFamily="18" charset="0"/>
                <a:ea typeface="Times New Roman" panose="02020603050405020304" pitchFamily="18" charset="0"/>
              </a:rPr>
              <a:t>,</a:t>
            </a:r>
            <a:r>
              <a:rPr lang="en-US" sz="3200" smtClean="0">
                <a:latin typeface="Times New Roman" panose="02020603050405020304" pitchFamily="18" charset="0"/>
                <a:ea typeface="Times New Roman" panose="02020603050405020304" pitchFamily="18" charset="0"/>
              </a:rPr>
              <a:t> </a:t>
            </a:r>
            <a:r>
              <a:rPr lang="en-US" sz="3200">
                <a:latin typeface="Times New Roman" panose="02020603050405020304" pitchFamily="18" charset="0"/>
                <a:ea typeface="Times New Roman" panose="02020603050405020304" pitchFamily="18" charset="0"/>
              </a:rPr>
              <a:t>sau lần kiểm tra đầu và 2ph cho lần tiếp theo.</a:t>
            </a:r>
            <a:endParaRPr lang="en-US" sz="3200">
              <a:effectLst/>
              <a:latin typeface="Times New Roman" panose="02020603050405020304" pitchFamily="18" charset="0"/>
              <a:ea typeface="Times New Roman" panose="02020603050405020304" pitchFamily="18" charset="0"/>
            </a:endParaRPr>
          </a:p>
        </p:txBody>
      </p:sp>
      <p:sp>
        <p:nvSpPr>
          <p:cNvPr id="8" name="Rectangle 7"/>
          <p:cNvSpPr/>
          <p:nvPr/>
        </p:nvSpPr>
        <p:spPr>
          <a:xfrm>
            <a:off x="12357" y="3908194"/>
            <a:ext cx="6096000" cy="1569660"/>
          </a:xfrm>
          <a:prstGeom prst="rect">
            <a:avLst/>
          </a:prstGeom>
        </p:spPr>
        <p:txBody>
          <a:bodyPr>
            <a:spAutoFit/>
          </a:bodyPr>
          <a:lstStyle/>
          <a:p>
            <a:pPr marL="342900" marR="0" lvl="0" indent="-342900" algn="just">
              <a:lnSpc>
                <a:spcPct val="150000"/>
              </a:lnSpc>
              <a:spcBef>
                <a:spcPts val="0"/>
              </a:spcBef>
              <a:spcAft>
                <a:spcPts val="0"/>
              </a:spcAft>
              <a:buFont typeface="Wingdings" panose="05000000000000000000" pitchFamily="2" charset="2"/>
              <a:buChar char=""/>
            </a:pPr>
            <a:r>
              <a:rPr lang="en-US" sz="3200" b="1" u="sng">
                <a:solidFill>
                  <a:srgbClr val="CC0066"/>
                </a:solidFill>
                <a:latin typeface="Times New Roman" panose="02020603050405020304" pitchFamily="18" charset="0"/>
                <a:ea typeface="Times New Roman" panose="02020603050405020304" pitchFamily="18" charset="0"/>
              </a:rPr>
              <a:t>Kỹ thuật ép tim.</a:t>
            </a:r>
            <a:endParaRPr lang="en-US" sz="3200">
              <a:solidFill>
                <a:srgbClr val="CC0066"/>
              </a:solidFill>
              <a:latin typeface="Times New Roman" panose="02020603050405020304" pitchFamily="18" charset="0"/>
              <a:ea typeface="Times New Roman" panose="02020603050405020304" pitchFamily="18" charset="0"/>
            </a:endParaRPr>
          </a:p>
          <a:p>
            <a:pPr marL="342900" marR="0" lvl="0" indent="-342900" algn="just">
              <a:lnSpc>
                <a:spcPct val="150000"/>
              </a:lnSpc>
              <a:spcBef>
                <a:spcPts val="0"/>
              </a:spcBef>
              <a:spcAft>
                <a:spcPts val="0"/>
              </a:spcAft>
              <a:buFont typeface="Times New Roman" panose="02020603050405020304" pitchFamily="18" charset="0"/>
              <a:buChar char="-"/>
              <a:tabLst>
                <a:tab pos="742950" algn="l"/>
              </a:tabLst>
            </a:pPr>
            <a:r>
              <a:rPr lang="en-US" sz="3200" b="1">
                <a:solidFill>
                  <a:srgbClr val="0000FF"/>
                </a:solidFill>
                <a:latin typeface="Times New Roman" panose="02020603050405020304" pitchFamily="18" charset="0"/>
                <a:ea typeface="Times New Roman" panose="02020603050405020304" pitchFamily="18" charset="0"/>
              </a:rPr>
              <a:t>Định vị điểm giữa xương ức.</a:t>
            </a:r>
          </a:p>
        </p:txBody>
      </p:sp>
      <p:pic>
        <p:nvPicPr>
          <p:cNvPr id="9" name="Picture 8"/>
          <p:cNvPicPr/>
          <p:nvPr/>
        </p:nvPicPr>
        <p:blipFill>
          <a:blip r:embed="rId2"/>
          <a:stretch>
            <a:fillRect/>
          </a:stretch>
        </p:blipFill>
        <p:spPr>
          <a:xfrm>
            <a:off x="5308704" y="3385751"/>
            <a:ext cx="6784442" cy="3335723"/>
          </a:xfrm>
          <a:prstGeom prst="rect">
            <a:avLst/>
          </a:prstGeom>
        </p:spPr>
      </p:pic>
    </p:spTree>
    <p:extLst>
      <p:ext uri="{BB962C8B-B14F-4D97-AF65-F5344CB8AC3E}">
        <p14:creationId xmlns:p14="http://schemas.microsoft.com/office/powerpoint/2010/main" val="405216020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296F657-9FCD-4C55-89F0-009B8F01890B}" type="slidenum">
              <a:rPr lang="en-US" smtClean="0"/>
              <a:t>31</a:t>
            </a:fld>
            <a:endParaRPr lang="en-US"/>
          </a:p>
        </p:txBody>
      </p:sp>
      <p:sp>
        <p:nvSpPr>
          <p:cNvPr id="6" name="Rectangle 5"/>
          <p:cNvSpPr/>
          <p:nvPr/>
        </p:nvSpPr>
        <p:spPr>
          <a:xfrm>
            <a:off x="0" y="50363"/>
            <a:ext cx="6021859" cy="6740307"/>
          </a:xfrm>
          <a:prstGeom prst="rect">
            <a:avLst/>
          </a:prstGeom>
        </p:spPr>
        <p:txBody>
          <a:bodyPr wrap="square">
            <a:spAutoFit/>
          </a:bodyPr>
          <a:lstStyle/>
          <a:p>
            <a:pPr marL="342900" marR="0" lvl="0" indent="-342900" algn="just">
              <a:lnSpc>
                <a:spcPct val="150000"/>
              </a:lnSpc>
              <a:spcBef>
                <a:spcPts val="0"/>
              </a:spcBef>
              <a:spcAft>
                <a:spcPts val="0"/>
              </a:spcAft>
              <a:buFont typeface="Courier New" panose="02070309020205020404" pitchFamily="49" charset="0"/>
              <a:buChar char="o"/>
            </a:pPr>
            <a:r>
              <a:rPr lang="en-US" sz="3200" smtClean="0">
                <a:latin typeface="Times New Roman" panose="02020603050405020304" pitchFamily="18" charset="0"/>
                <a:ea typeface="Times New Roman" panose="02020603050405020304" pitchFamily="18" charset="0"/>
              </a:rPr>
              <a:t>Xác </a:t>
            </a:r>
            <a:r>
              <a:rPr lang="en-US" sz="3200">
                <a:latin typeface="Times New Roman" panose="02020603050405020304" pitchFamily="18" charset="0"/>
                <a:ea typeface="Times New Roman" panose="02020603050405020304" pitchFamily="18" charset="0"/>
              </a:rPr>
              <a:t>định phần thấp nhất của xương ức.</a:t>
            </a:r>
          </a:p>
          <a:p>
            <a:pPr marL="342900" marR="0" lvl="0" indent="-342900" algn="just">
              <a:lnSpc>
                <a:spcPct val="150000"/>
              </a:lnSpc>
              <a:spcBef>
                <a:spcPts val="0"/>
              </a:spcBef>
              <a:spcAft>
                <a:spcPts val="0"/>
              </a:spcAft>
              <a:buFont typeface="Courier New" panose="02070309020205020404" pitchFamily="49" charset="0"/>
              <a:buChar char="o"/>
            </a:pPr>
            <a:r>
              <a:rPr lang="en-US" sz="3200">
                <a:latin typeface="Times New Roman" panose="02020603050405020304" pitchFamily="18" charset="0"/>
                <a:ea typeface="Times New Roman" panose="02020603050405020304" pitchFamily="18" charset="0"/>
              </a:rPr>
              <a:t>Xác định phần cao nhất của xương ức.</a:t>
            </a:r>
          </a:p>
          <a:p>
            <a:pPr marL="342900" marR="0" lvl="0" indent="-342900" algn="just">
              <a:lnSpc>
                <a:spcPct val="150000"/>
              </a:lnSpc>
              <a:spcBef>
                <a:spcPts val="0"/>
              </a:spcBef>
              <a:spcAft>
                <a:spcPts val="0"/>
              </a:spcAft>
              <a:buFont typeface="Courier New" panose="02070309020205020404" pitchFamily="49" charset="0"/>
              <a:buChar char="o"/>
            </a:pPr>
            <a:r>
              <a:rPr lang="en-US" sz="3200">
                <a:latin typeface="Times New Roman" panose="02020603050405020304" pitchFamily="18" charset="0"/>
                <a:ea typeface="Times New Roman" panose="02020603050405020304" pitchFamily="18" charset="0"/>
              </a:rPr>
              <a:t>Đặt các đỉnh đầu ngón tay trỏ hay ngón giữa vào vị trí trên cùng và dưới cùng của xương ức.</a:t>
            </a:r>
          </a:p>
          <a:p>
            <a:pPr marL="342900" marR="0" lvl="0" indent="-342900" algn="just">
              <a:lnSpc>
                <a:spcPct val="150000"/>
              </a:lnSpc>
              <a:spcBef>
                <a:spcPts val="0"/>
              </a:spcBef>
              <a:spcAft>
                <a:spcPts val="0"/>
              </a:spcAft>
              <a:buFont typeface="Courier New" panose="02070309020205020404" pitchFamily="49" charset="0"/>
              <a:buChar char="o"/>
            </a:pPr>
            <a:r>
              <a:rPr lang="en-US" sz="3200">
                <a:latin typeface="Times New Roman" panose="02020603050405020304" pitchFamily="18" charset="0"/>
                <a:ea typeface="Times New Roman" panose="02020603050405020304" pitchFamily="18" charset="0"/>
              </a:rPr>
              <a:t>Duỗi đều các ngón tay và định ra điểm giữa của xương ức.</a:t>
            </a:r>
            <a:endParaRPr lang="en-US" sz="3200">
              <a:effectLst/>
              <a:latin typeface="Times New Roman" panose="02020603050405020304" pitchFamily="18" charset="0"/>
              <a:ea typeface="Times New Roman" panose="02020603050405020304" pitchFamily="18" charset="0"/>
            </a:endParaRPr>
          </a:p>
        </p:txBody>
      </p:sp>
      <p:pic>
        <p:nvPicPr>
          <p:cNvPr id="7" name="Picture 6"/>
          <p:cNvPicPr/>
          <p:nvPr/>
        </p:nvPicPr>
        <p:blipFill>
          <a:blip r:embed="rId2"/>
          <a:stretch>
            <a:fillRect/>
          </a:stretch>
        </p:blipFill>
        <p:spPr>
          <a:xfrm>
            <a:off x="6120713" y="1878227"/>
            <a:ext cx="6071287" cy="3509319"/>
          </a:xfrm>
          <a:prstGeom prst="rect">
            <a:avLst/>
          </a:prstGeom>
        </p:spPr>
      </p:pic>
    </p:spTree>
    <p:extLst>
      <p:ext uri="{BB962C8B-B14F-4D97-AF65-F5344CB8AC3E}">
        <p14:creationId xmlns:p14="http://schemas.microsoft.com/office/powerpoint/2010/main" val="28773424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296F657-9FCD-4C55-89F0-009B8F01890B}" type="slidenum">
              <a:rPr lang="en-US" smtClean="0"/>
              <a:t>32</a:t>
            </a:fld>
            <a:endParaRPr lang="en-US"/>
          </a:p>
        </p:txBody>
      </p:sp>
      <p:sp>
        <p:nvSpPr>
          <p:cNvPr id="2" name="Rectangle 1"/>
          <p:cNvSpPr/>
          <p:nvPr/>
        </p:nvSpPr>
        <p:spPr>
          <a:xfrm>
            <a:off x="65900" y="119872"/>
            <a:ext cx="6096000" cy="6001643"/>
          </a:xfrm>
          <a:prstGeom prst="rect">
            <a:avLst/>
          </a:prstGeom>
        </p:spPr>
        <p:txBody>
          <a:bodyPr>
            <a:spAutoFit/>
          </a:bodyPr>
          <a:lstStyle/>
          <a:p>
            <a:pPr marL="342900" marR="0" lvl="0" indent="-342900" algn="just">
              <a:lnSpc>
                <a:spcPct val="150000"/>
              </a:lnSpc>
              <a:spcBef>
                <a:spcPts val="0"/>
              </a:spcBef>
              <a:spcAft>
                <a:spcPts val="0"/>
              </a:spcAft>
              <a:buFont typeface="Times New Roman" panose="02020603050405020304" pitchFamily="18" charset="0"/>
              <a:buChar char="-"/>
              <a:tabLst>
                <a:tab pos="742950" algn="l"/>
              </a:tabLst>
            </a:pPr>
            <a:r>
              <a:rPr lang="en-US" sz="3200" b="1">
                <a:solidFill>
                  <a:srgbClr val="0000FF"/>
                </a:solidFill>
                <a:latin typeface="Times New Roman" panose="02020603050405020304" pitchFamily="18" charset="0"/>
                <a:ea typeface="Times New Roman" panose="02020603050405020304" pitchFamily="18" charset="0"/>
              </a:rPr>
              <a:t>Đặt tay.</a:t>
            </a:r>
          </a:p>
          <a:p>
            <a:pPr marL="342900" marR="0" lvl="0" indent="-342900" algn="just">
              <a:lnSpc>
                <a:spcPct val="150000"/>
              </a:lnSpc>
              <a:spcBef>
                <a:spcPts val="0"/>
              </a:spcBef>
              <a:spcAft>
                <a:spcPts val="0"/>
              </a:spcAft>
              <a:buFont typeface="Courier New" panose="02070309020205020404" pitchFamily="49" charset="0"/>
              <a:buChar char="o"/>
            </a:pPr>
            <a:r>
              <a:rPr lang="en-US" sz="3200">
                <a:latin typeface="Times New Roman" panose="02020603050405020304" pitchFamily="18" charset="0"/>
                <a:ea typeface="Times New Roman" panose="02020603050405020304" pitchFamily="18" charset="0"/>
              </a:rPr>
              <a:t>Đặt tay gót tay vào điểm giữa của nữa phần dưới xương ức, các ngón tay duỗi thẳng.</a:t>
            </a:r>
          </a:p>
          <a:p>
            <a:pPr marL="342900" marR="0" lvl="0" indent="-342900" algn="just">
              <a:lnSpc>
                <a:spcPct val="150000"/>
              </a:lnSpc>
              <a:spcBef>
                <a:spcPts val="0"/>
              </a:spcBef>
              <a:spcAft>
                <a:spcPts val="0"/>
              </a:spcAft>
              <a:buFont typeface="Courier New" panose="02070309020205020404" pitchFamily="49" charset="0"/>
              <a:buChar char="o"/>
            </a:pPr>
            <a:r>
              <a:rPr lang="en-US" sz="3200">
                <a:latin typeface="Times New Roman" panose="02020603050405020304" pitchFamily="18" charset="0"/>
                <a:ea typeface="Times New Roman" panose="02020603050405020304" pitchFamily="18" charset="0"/>
              </a:rPr>
              <a:t>Giữ khuỷu tay dùng ép thẳng đến mức có thể.</a:t>
            </a:r>
          </a:p>
          <a:p>
            <a:pPr marL="342900" marR="0" lvl="0" indent="-342900" algn="just">
              <a:lnSpc>
                <a:spcPct val="150000"/>
              </a:lnSpc>
              <a:spcBef>
                <a:spcPts val="0"/>
              </a:spcBef>
              <a:spcAft>
                <a:spcPts val="0"/>
              </a:spcAft>
              <a:buFont typeface="Courier New" panose="02070309020205020404" pitchFamily="49" charset="0"/>
              <a:buChar char="o"/>
            </a:pPr>
            <a:r>
              <a:rPr lang="en-US" sz="3200">
                <a:latin typeface="Times New Roman" panose="02020603050405020304" pitchFamily="18" charset="0"/>
                <a:ea typeface="Times New Roman" panose="02020603050405020304" pitchFamily="18" charset="0"/>
              </a:rPr>
              <a:t>Đặt tay còn lại lên trên tay đầu tiên.</a:t>
            </a:r>
            <a:endParaRPr lang="en-US" sz="3200">
              <a:effectLst/>
              <a:latin typeface="Times New Roman" panose="02020603050405020304" pitchFamily="18" charset="0"/>
              <a:ea typeface="Times New Roman" panose="02020603050405020304" pitchFamily="18" charset="0"/>
            </a:endParaRPr>
          </a:p>
        </p:txBody>
      </p:sp>
      <p:pic>
        <p:nvPicPr>
          <p:cNvPr id="7" name="Picture 6"/>
          <p:cNvPicPr>
            <a:picLocks noChangeAspect="1"/>
          </p:cNvPicPr>
          <p:nvPr/>
        </p:nvPicPr>
        <p:blipFill>
          <a:blip r:embed="rId2"/>
          <a:stretch>
            <a:fillRect/>
          </a:stretch>
        </p:blipFill>
        <p:spPr>
          <a:xfrm>
            <a:off x="8157006" y="2362200"/>
            <a:ext cx="4000500" cy="4495800"/>
          </a:xfrm>
          <a:prstGeom prst="rect">
            <a:avLst/>
          </a:prstGeom>
        </p:spPr>
      </p:pic>
      <p:pic>
        <p:nvPicPr>
          <p:cNvPr id="8" name="Picture 7"/>
          <p:cNvPicPr>
            <a:picLocks noChangeAspect="1"/>
          </p:cNvPicPr>
          <p:nvPr/>
        </p:nvPicPr>
        <p:blipFill>
          <a:blip r:embed="rId3"/>
          <a:stretch>
            <a:fillRect/>
          </a:stretch>
        </p:blipFill>
        <p:spPr>
          <a:xfrm>
            <a:off x="6236042" y="-3507"/>
            <a:ext cx="2466975" cy="3124200"/>
          </a:xfrm>
          <a:prstGeom prst="rect">
            <a:avLst/>
          </a:prstGeom>
        </p:spPr>
      </p:pic>
    </p:spTree>
    <p:extLst>
      <p:ext uri="{BB962C8B-B14F-4D97-AF65-F5344CB8AC3E}">
        <p14:creationId xmlns:p14="http://schemas.microsoft.com/office/powerpoint/2010/main" val="178990597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296F657-9FCD-4C55-89F0-009B8F01890B}" type="slidenum">
              <a:rPr lang="en-US" smtClean="0"/>
              <a:t>33</a:t>
            </a:fld>
            <a:endParaRPr lang="en-US"/>
          </a:p>
        </p:txBody>
      </p:sp>
      <p:sp>
        <p:nvSpPr>
          <p:cNvPr id="3" name="Rectangle 2"/>
          <p:cNvSpPr/>
          <p:nvPr/>
        </p:nvSpPr>
        <p:spPr>
          <a:xfrm>
            <a:off x="74141" y="123567"/>
            <a:ext cx="7249297" cy="6494085"/>
          </a:xfrm>
          <a:prstGeom prst="rect">
            <a:avLst/>
          </a:prstGeom>
        </p:spPr>
        <p:txBody>
          <a:bodyPr wrap="square">
            <a:spAutoFit/>
          </a:bodyPr>
          <a:lstStyle/>
          <a:p>
            <a:pPr marL="342900" marR="0" lvl="0" indent="-342900" algn="just">
              <a:lnSpc>
                <a:spcPct val="150000"/>
              </a:lnSpc>
              <a:spcBef>
                <a:spcPts val="0"/>
              </a:spcBef>
              <a:spcAft>
                <a:spcPts val="0"/>
              </a:spcAft>
              <a:buFont typeface="Courier New" panose="02070309020205020404" pitchFamily="49" charset="0"/>
              <a:buChar char="o"/>
            </a:pPr>
            <a:r>
              <a:rPr lang="en-US" sz="3200">
                <a:latin typeface="Times New Roman" panose="02020603050405020304" pitchFamily="18" charset="0"/>
                <a:ea typeface="Times New Roman" panose="02020603050405020304" pitchFamily="18" charset="0"/>
              </a:rPr>
              <a:t>Quỳ 1 gối áp sát vào ngực của nạn nhân, gối kia hơi lùi về sau sao cho vai người cứu ngay phía trên xương ức.</a:t>
            </a:r>
          </a:p>
          <a:p>
            <a:pPr marL="342900" marR="0" lvl="0" indent="-342900" algn="just">
              <a:lnSpc>
                <a:spcPct val="150000"/>
              </a:lnSpc>
              <a:spcBef>
                <a:spcPts val="0"/>
              </a:spcBef>
              <a:spcAft>
                <a:spcPts val="0"/>
              </a:spcAft>
              <a:buFont typeface="Courier New" panose="02070309020205020404" pitchFamily="49" charset="0"/>
              <a:buChar char="o"/>
            </a:pPr>
            <a:r>
              <a:rPr lang="en-US" sz="3200">
                <a:latin typeface="Times New Roman" panose="02020603050405020304" pitchFamily="18" charset="0"/>
                <a:ea typeface="Times New Roman" panose="02020603050405020304" pitchFamily="18" charset="0"/>
              </a:rPr>
              <a:t>Dùng trọng lượng cơ thể tạo áp lực lên phần gót tay.</a:t>
            </a:r>
          </a:p>
          <a:p>
            <a:pPr marL="342900" marR="0" lvl="0" indent="-342900" algn="just">
              <a:lnSpc>
                <a:spcPct val="150000"/>
              </a:lnSpc>
              <a:spcBef>
                <a:spcPts val="0"/>
              </a:spcBef>
              <a:spcAft>
                <a:spcPts val="0"/>
              </a:spcAft>
              <a:buFont typeface="Courier New" panose="02070309020205020404" pitchFamily="49" charset="0"/>
              <a:buChar char="o"/>
            </a:pPr>
            <a:r>
              <a:rPr lang="en-US" sz="3200">
                <a:latin typeface="Times New Roman" panose="02020603050405020304" pitchFamily="18" charset="0"/>
                <a:ea typeface="Times New Roman" panose="02020603050405020304" pitchFamily="18" charset="0"/>
              </a:rPr>
              <a:t>Ép tim sâu khoảng 40 – 50mm đối với người lớn, 20 – 30mm đối với trẻ em dưới 8 tuổi.</a:t>
            </a:r>
          </a:p>
          <a:p>
            <a:r>
              <a:rPr lang="en-US" sz="3200">
                <a:latin typeface="Times New Roman" panose="02020603050405020304" pitchFamily="18" charset="0"/>
                <a:ea typeface="Times New Roman" panose="02020603050405020304" pitchFamily="18" charset="0"/>
              </a:rPr>
              <a:t>Thực hiện động tác khoảng 60 lần/ph.</a:t>
            </a:r>
            <a:endParaRPr lang="en-US" sz="3200"/>
          </a:p>
        </p:txBody>
      </p:sp>
      <p:pic>
        <p:nvPicPr>
          <p:cNvPr id="5" name="Picture 4"/>
          <p:cNvPicPr/>
          <p:nvPr/>
        </p:nvPicPr>
        <p:blipFill>
          <a:blip r:embed="rId2"/>
          <a:stretch>
            <a:fillRect/>
          </a:stretch>
        </p:blipFill>
        <p:spPr>
          <a:xfrm>
            <a:off x="7430530" y="1565189"/>
            <a:ext cx="4753229" cy="4308389"/>
          </a:xfrm>
          <a:prstGeom prst="rect">
            <a:avLst/>
          </a:prstGeom>
        </p:spPr>
      </p:pic>
    </p:spTree>
    <p:extLst>
      <p:ext uri="{BB962C8B-B14F-4D97-AF65-F5344CB8AC3E}">
        <p14:creationId xmlns:p14="http://schemas.microsoft.com/office/powerpoint/2010/main" val="378945924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296F657-9FCD-4C55-89F0-009B8F01890B}" type="slidenum">
              <a:rPr lang="en-US" smtClean="0"/>
              <a:t>34</a:t>
            </a:fld>
            <a:endParaRPr lang="en-US"/>
          </a:p>
        </p:txBody>
      </p:sp>
      <p:sp>
        <p:nvSpPr>
          <p:cNvPr id="2" name="Rectangle 1"/>
          <p:cNvSpPr/>
          <p:nvPr/>
        </p:nvSpPr>
        <p:spPr>
          <a:xfrm>
            <a:off x="0" y="107262"/>
            <a:ext cx="12192000" cy="553998"/>
          </a:xfrm>
          <a:prstGeom prst="rect">
            <a:avLst/>
          </a:prstGeom>
        </p:spPr>
        <p:txBody>
          <a:bodyPr wrap="square">
            <a:spAutoFit/>
          </a:bodyPr>
          <a:lstStyle/>
          <a:p>
            <a:r>
              <a:rPr lang="en-US" sz="3000" b="1">
                <a:solidFill>
                  <a:srgbClr val="CC0066"/>
                </a:solidFill>
                <a:latin typeface="Times New Roman" panose="02020603050405020304" pitchFamily="18" charset="0"/>
                <a:ea typeface="Times New Roman" panose="02020603050405020304" pitchFamily="18" charset="0"/>
              </a:rPr>
              <a:t>Trong trường hợp 1 người cứu: cần hô hấp nhân tạo và ép tim ở 1 tư thế.</a:t>
            </a:r>
            <a:endParaRPr lang="en-US" sz="3000">
              <a:solidFill>
                <a:srgbClr val="CC0066"/>
              </a:solidFill>
            </a:endParaRPr>
          </a:p>
        </p:txBody>
      </p:sp>
      <p:pic>
        <p:nvPicPr>
          <p:cNvPr id="5" name="Picture 4"/>
          <p:cNvPicPr/>
          <p:nvPr/>
        </p:nvPicPr>
        <p:blipFill>
          <a:blip r:embed="rId2"/>
          <a:stretch>
            <a:fillRect/>
          </a:stretch>
        </p:blipFill>
        <p:spPr>
          <a:xfrm>
            <a:off x="74141" y="2265405"/>
            <a:ext cx="7440570" cy="3855307"/>
          </a:xfrm>
          <a:prstGeom prst="rect">
            <a:avLst/>
          </a:prstGeom>
        </p:spPr>
      </p:pic>
      <p:sp>
        <p:nvSpPr>
          <p:cNvPr id="3" name="Rectangle 2"/>
          <p:cNvSpPr/>
          <p:nvPr/>
        </p:nvSpPr>
        <p:spPr>
          <a:xfrm>
            <a:off x="7727092" y="1314360"/>
            <a:ext cx="4300151" cy="4678204"/>
          </a:xfrm>
          <a:prstGeom prst="rect">
            <a:avLst/>
          </a:prstGeom>
        </p:spPr>
        <p:txBody>
          <a:bodyPr wrap="square">
            <a:spAutoFit/>
          </a:bodyPr>
          <a:lstStyle/>
          <a:p>
            <a:pPr marL="365760" marR="0" lvl="0" indent="-342900" algn="just">
              <a:lnSpc>
                <a:spcPct val="150000"/>
              </a:lnSpc>
              <a:spcBef>
                <a:spcPts val="0"/>
              </a:spcBef>
              <a:spcAft>
                <a:spcPts val="600"/>
              </a:spcAft>
              <a:buFont typeface="Courier New" panose="02070309020205020404" pitchFamily="49" charset="0"/>
              <a:buChar char="o"/>
            </a:pPr>
            <a:r>
              <a:rPr lang="en-US" sz="3200">
                <a:latin typeface="Times New Roman" panose="02020603050405020304" pitchFamily="18" charset="0"/>
                <a:ea typeface="Times New Roman" panose="02020603050405020304" pitchFamily="18" charset="0"/>
              </a:rPr>
              <a:t>Tỉ số ép tim và hô hấp nhân tạo là 5:1.</a:t>
            </a:r>
          </a:p>
          <a:p>
            <a:pPr marL="457200" indent="-457200" algn="just">
              <a:lnSpc>
                <a:spcPct val="150000"/>
              </a:lnSpc>
              <a:spcBef>
                <a:spcPts val="600"/>
              </a:spcBef>
              <a:buFont typeface="Courier New" panose="02070309020205020404" pitchFamily="49" charset="0"/>
              <a:buChar char="o"/>
            </a:pPr>
            <a:r>
              <a:rPr lang="en-US" sz="3200" smtClean="0">
                <a:latin typeface="Times New Roman" panose="02020603050405020304" pitchFamily="18" charset="0"/>
                <a:ea typeface="Times New Roman" panose="02020603050405020304" pitchFamily="18" charset="0"/>
              </a:rPr>
              <a:t>Thực </a:t>
            </a:r>
            <a:r>
              <a:rPr lang="en-US" sz="3200">
                <a:latin typeface="Times New Roman" panose="02020603050405020304" pitchFamily="18" charset="0"/>
                <a:ea typeface="Times New Roman" panose="02020603050405020304" pitchFamily="18" charset="0"/>
              </a:rPr>
              <a:t>hiện cả 2 động tác 12 lần/ph, khoảng 80 lần ép tim trong 1ph.</a:t>
            </a:r>
            <a:endParaRPr lang="en-US" sz="3200"/>
          </a:p>
        </p:txBody>
      </p:sp>
    </p:spTree>
    <p:extLst>
      <p:ext uri="{BB962C8B-B14F-4D97-AF65-F5344CB8AC3E}">
        <p14:creationId xmlns:p14="http://schemas.microsoft.com/office/powerpoint/2010/main" val="64599380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296F657-9FCD-4C55-89F0-009B8F01890B}" type="slidenum">
              <a:rPr lang="en-US" smtClean="0"/>
              <a:t>35</a:t>
            </a:fld>
            <a:endParaRPr lang="en-US"/>
          </a:p>
        </p:txBody>
      </p:sp>
      <p:sp>
        <p:nvSpPr>
          <p:cNvPr id="2" name="Rectangle 1"/>
          <p:cNvSpPr/>
          <p:nvPr/>
        </p:nvSpPr>
        <p:spPr>
          <a:xfrm>
            <a:off x="111852" y="1093371"/>
            <a:ext cx="6809065" cy="5262979"/>
          </a:xfrm>
          <a:prstGeom prst="rect">
            <a:avLst/>
          </a:prstGeom>
        </p:spPr>
        <p:txBody>
          <a:bodyPr wrap="square">
            <a:spAutoFit/>
          </a:bodyPr>
          <a:lstStyle/>
          <a:p>
            <a:pPr marL="342900" marR="0" lvl="0" indent="-342900" algn="just">
              <a:lnSpc>
                <a:spcPct val="150000"/>
              </a:lnSpc>
              <a:spcBef>
                <a:spcPts val="0"/>
              </a:spcBef>
              <a:spcAft>
                <a:spcPts val="0"/>
              </a:spcAft>
              <a:buFont typeface="Courier New" panose="02070309020205020404" pitchFamily="49" charset="0"/>
              <a:buChar char="o"/>
            </a:pPr>
            <a:r>
              <a:rPr lang="en-US" sz="3200" smtClean="0">
                <a:latin typeface="Times New Roman" panose="02020603050405020304" pitchFamily="18" charset="0"/>
                <a:ea typeface="Times New Roman" panose="02020603050405020304" pitchFamily="18" charset="0"/>
              </a:rPr>
              <a:t>Người </a:t>
            </a:r>
            <a:r>
              <a:rPr lang="en-US" sz="3200">
                <a:latin typeface="Times New Roman" panose="02020603050405020304" pitchFamily="18" charset="0"/>
                <a:ea typeface="Times New Roman" panose="02020603050405020304" pitchFamily="18" charset="0"/>
              </a:rPr>
              <a:t>có kinh nghiệm hơn làm hô hấp nhân tạo, người còn lại thực hiện ép tim.</a:t>
            </a:r>
          </a:p>
          <a:p>
            <a:pPr marL="342900" marR="0" lvl="0" indent="-342900" algn="just">
              <a:lnSpc>
                <a:spcPct val="150000"/>
              </a:lnSpc>
              <a:spcBef>
                <a:spcPts val="0"/>
              </a:spcBef>
              <a:spcAft>
                <a:spcPts val="0"/>
              </a:spcAft>
              <a:buFont typeface="Courier New" panose="02070309020205020404" pitchFamily="49" charset="0"/>
              <a:buChar char="o"/>
            </a:pPr>
            <a:r>
              <a:rPr lang="en-US" sz="3200">
                <a:latin typeface="Times New Roman" panose="02020603050405020304" pitchFamily="18" charset="0"/>
                <a:ea typeface="Times New Roman" panose="02020603050405020304" pitchFamily="18" charset="0"/>
              </a:rPr>
              <a:t>Tỉ số ép tim và hô hấp nhân tạo là 5:1.</a:t>
            </a:r>
          </a:p>
          <a:p>
            <a:pPr marL="342900" marR="0" lvl="0" indent="-342900" algn="just">
              <a:lnSpc>
                <a:spcPct val="150000"/>
              </a:lnSpc>
              <a:spcBef>
                <a:spcPts val="0"/>
              </a:spcBef>
              <a:spcAft>
                <a:spcPts val="0"/>
              </a:spcAft>
              <a:buFont typeface="Courier New" panose="02070309020205020404" pitchFamily="49" charset="0"/>
              <a:buChar char="o"/>
            </a:pPr>
            <a:r>
              <a:rPr lang="en-US" sz="3200">
                <a:latin typeface="Times New Roman" panose="02020603050405020304" pitchFamily="18" charset="0"/>
                <a:ea typeface="Times New Roman" panose="02020603050405020304" pitchFamily="18" charset="0"/>
              </a:rPr>
              <a:t>Thực hiện cả 2 động tác 12 lần/ph.</a:t>
            </a:r>
          </a:p>
          <a:p>
            <a:pPr marL="285750" indent="-285750">
              <a:lnSpc>
                <a:spcPct val="150000"/>
              </a:lnSpc>
              <a:buFont typeface="Courier New" panose="02070309020205020404" pitchFamily="49" charset="0"/>
              <a:buChar char="o"/>
            </a:pPr>
            <a:r>
              <a:rPr lang="vi-VN" sz="3200" smtClean="0">
                <a:latin typeface="Times New Roman" panose="02020603050405020304" pitchFamily="18" charset="0"/>
                <a:ea typeface="Times New Roman" panose="02020603050405020304" pitchFamily="18" charset="0"/>
              </a:rPr>
              <a:t> </a:t>
            </a:r>
            <a:r>
              <a:rPr lang="en-US" sz="3200" smtClean="0">
                <a:latin typeface="Times New Roman" panose="02020603050405020304" pitchFamily="18" charset="0"/>
                <a:ea typeface="Times New Roman" panose="02020603050405020304" pitchFamily="18" charset="0"/>
              </a:rPr>
              <a:t>Người </a:t>
            </a:r>
            <a:r>
              <a:rPr lang="en-US" sz="3200">
                <a:latin typeface="Times New Roman" panose="02020603050405020304" pitchFamily="18" charset="0"/>
                <a:ea typeface="Times New Roman" panose="02020603050405020304" pitchFamily="18" charset="0"/>
              </a:rPr>
              <a:t>hô hấp nhân tạo thường xuyên quan sát và kiểm tra nhịp đập của tim.</a:t>
            </a:r>
            <a:endParaRPr lang="en-US" sz="3200"/>
          </a:p>
        </p:txBody>
      </p:sp>
      <p:sp>
        <p:nvSpPr>
          <p:cNvPr id="3" name="Rectangle 2"/>
          <p:cNvSpPr/>
          <p:nvPr/>
        </p:nvSpPr>
        <p:spPr>
          <a:xfrm>
            <a:off x="0" y="0"/>
            <a:ext cx="5093061" cy="742511"/>
          </a:xfrm>
          <a:prstGeom prst="rect">
            <a:avLst/>
          </a:prstGeom>
        </p:spPr>
        <p:txBody>
          <a:bodyPr wrap="none">
            <a:spAutoFit/>
          </a:bodyPr>
          <a:lstStyle/>
          <a:p>
            <a:pPr indent="457200" algn="just">
              <a:lnSpc>
                <a:spcPct val="150000"/>
              </a:lnSpc>
            </a:pPr>
            <a:r>
              <a:rPr lang="en-US" sz="3200" b="1">
                <a:solidFill>
                  <a:srgbClr val="CC0066"/>
                </a:solidFill>
                <a:latin typeface="Times New Roman" panose="02020603050405020304" pitchFamily="18" charset="0"/>
                <a:ea typeface="Times New Roman" panose="02020603050405020304" pitchFamily="18" charset="0"/>
              </a:rPr>
              <a:t>Trường hợp 2 người cứu:</a:t>
            </a:r>
            <a:endParaRPr lang="en-US" sz="3200">
              <a:solidFill>
                <a:srgbClr val="CC0066"/>
              </a:solidFill>
              <a:latin typeface="Times New Roman" panose="02020603050405020304" pitchFamily="18" charset="0"/>
              <a:ea typeface="Times New Roman" panose="02020603050405020304" pitchFamily="18" charset="0"/>
            </a:endParaRPr>
          </a:p>
        </p:txBody>
      </p:sp>
      <p:pic>
        <p:nvPicPr>
          <p:cNvPr id="5" name="Picture 4"/>
          <p:cNvPicPr/>
          <p:nvPr/>
        </p:nvPicPr>
        <p:blipFill>
          <a:blip r:embed="rId2"/>
          <a:stretch>
            <a:fillRect/>
          </a:stretch>
        </p:blipFill>
        <p:spPr>
          <a:xfrm>
            <a:off x="7105475" y="1560353"/>
            <a:ext cx="4974672" cy="3825378"/>
          </a:xfrm>
          <a:prstGeom prst="rect">
            <a:avLst/>
          </a:prstGeom>
        </p:spPr>
      </p:pic>
    </p:spTree>
    <p:extLst>
      <p:ext uri="{BB962C8B-B14F-4D97-AF65-F5344CB8AC3E}">
        <p14:creationId xmlns:p14="http://schemas.microsoft.com/office/powerpoint/2010/main" val="18146066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798" y="997352"/>
            <a:ext cx="12162202" cy="3416320"/>
          </a:xfrm>
          <a:prstGeom prst="rect">
            <a:avLst/>
          </a:prstGeom>
        </p:spPr>
        <p:txBody>
          <a:bodyPr wrap="square">
            <a:spAutoFit/>
          </a:bodyPr>
          <a:lstStyle/>
          <a:p>
            <a:pPr algn="just">
              <a:lnSpc>
                <a:spcPct val="150000"/>
              </a:lnSpc>
            </a:pPr>
            <a:r>
              <a:rPr lang="en-US" sz="3600" smtClean="0">
                <a:latin typeface="+mj-lt"/>
              </a:rPr>
              <a:t> </a:t>
            </a:r>
            <a:r>
              <a:rPr lang="vi-VN" sz="3600" smtClean="0">
                <a:latin typeface="+mj-lt"/>
              </a:rPr>
              <a:t>  Hiện tượng điện giật là tình trạng xuất hiện dòng điện chạy qua cơ thể người, nó sẽ gây nên những hậu quả sinh học làm ảnh hưởng đến chức năng thần kinh, tuần hoàn, hô hấp hoặc có thể gây phỏng cho người bị nạn.</a:t>
            </a:r>
            <a:endParaRPr lang="vi-VN" sz="3600" dirty="0">
              <a:latin typeface="+mj-lt"/>
            </a:endParaRPr>
          </a:p>
        </p:txBody>
      </p:sp>
      <p:sp>
        <p:nvSpPr>
          <p:cNvPr id="4" name="Rectangle 3"/>
          <p:cNvSpPr/>
          <p:nvPr/>
        </p:nvSpPr>
        <p:spPr>
          <a:xfrm>
            <a:off x="29798" y="4547052"/>
            <a:ext cx="12076857" cy="1654748"/>
          </a:xfrm>
          <a:prstGeom prst="rect">
            <a:avLst/>
          </a:prstGeom>
        </p:spPr>
        <p:txBody>
          <a:bodyPr wrap="square">
            <a:spAutoFit/>
          </a:bodyPr>
          <a:lstStyle/>
          <a:p>
            <a:pPr algn="just">
              <a:lnSpc>
                <a:spcPct val="150000"/>
              </a:lnSpc>
            </a:pPr>
            <a:r>
              <a:rPr lang="en-US" sz="3600" b="1" i="1" smtClean="0">
                <a:solidFill>
                  <a:srgbClr val="0000FF"/>
                </a:solidFill>
                <a:latin typeface="Times New Roman" panose="02020603050405020304" pitchFamily="18" charset="0"/>
                <a:cs typeface="Times New Roman" panose="02020603050405020304" pitchFamily="18" charset="0"/>
              </a:rPr>
              <a:t> </a:t>
            </a:r>
            <a:r>
              <a:rPr lang="vi-VN" sz="3600" b="1" i="1" smtClean="0">
                <a:solidFill>
                  <a:srgbClr val="0000FF"/>
                </a:solidFill>
                <a:latin typeface="Times New Roman" panose="02020603050405020304" pitchFamily="18" charset="0"/>
                <a:cs typeface="Times New Roman" panose="02020603050405020304" pitchFamily="18" charset="0"/>
              </a:rPr>
              <a:t>  </a:t>
            </a:r>
            <a:r>
              <a:rPr lang="vi-VN" sz="3600" smtClean="0">
                <a:latin typeface="Times New Roman" panose="02020603050405020304" pitchFamily="18" charset="0"/>
                <a:cs typeface="Times New Roman" panose="02020603050405020304" pitchFamily="18" charset="0"/>
              </a:rPr>
              <a:t>Khi dòng điện đủ lớn và nếu không được cắt kịp thời, thì người bị nạn có thể nguy hiểm đến tính mạng.</a:t>
            </a:r>
            <a:endParaRPr lang="vi-VN" sz="3600" dirty="0">
              <a:latin typeface="Times New Roman" panose="02020603050405020304" pitchFamily="18" charset="0"/>
              <a:cs typeface="Times New Roman" panose="02020603050405020304" pitchFamily="18" charset="0"/>
            </a:endParaRPr>
          </a:p>
        </p:txBody>
      </p:sp>
      <p:sp>
        <p:nvSpPr>
          <p:cNvPr id="8" name="Slide Number Placeholder 7"/>
          <p:cNvSpPr>
            <a:spLocks noGrp="1"/>
          </p:cNvSpPr>
          <p:nvPr>
            <p:ph type="sldNum" sz="quarter" idx="12"/>
          </p:nvPr>
        </p:nvSpPr>
        <p:spPr/>
        <p:txBody>
          <a:bodyPr/>
          <a:lstStyle/>
          <a:p>
            <a:fld id="{1296F657-9FCD-4C55-89F0-009B8F01890B}" type="slidenum">
              <a:rPr lang="en-US" smtClean="0"/>
              <a:t>4</a:t>
            </a:fld>
            <a:endParaRPr lang="en-US"/>
          </a:p>
        </p:txBody>
      </p:sp>
      <p:sp>
        <p:nvSpPr>
          <p:cNvPr id="7" name="Rectangle 6"/>
          <p:cNvSpPr/>
          <p:nvPr/>
        </p:nvSpPr>
        <p:spPr>
          <a:xfrm>
            <a:off x="1175561" y="19050"/>
            <a:ext cx="8639096" cy="823752"/>
          </a:xfrm>
          <a:prstGeom prst="rect">
            <a:avLst/>
          </a:prstGeom>
        </p:spPr>
        <p:txBody>
          <a:bodyPr wrap="none">
            <a:spAutoFit/>
          </a:bodyPr>
          <a:lstStyle/>
          <a:p>
            <a:pPr marR="0" lvl="1" algn="ctr">
              <a:lnSpc>
                <a:spcPct val="150000"/>
              </a:lnSpc>
              <a:spcBef>
                <a:spcPts val="300"/>
              </a:spcBef>
              <a:spcAft>
                <a:spcPts val="300"/>
              </a:spcAft>
            </a:pPr>
            <a:r>
              <a:rPr lang="en-US" sz="3600" b="1" dirty="0" smtClean="0">
                <a:solidFill>
                  <a:srgbClr val="C00000"/>
                </a:solidFill>
                <a:latin typeface="Times New Roman" panose="02020603050405020304" pitchFamily="18" charset="0"/>
                <a:ea typeface="Times New Roman" panose="02020603050405020304" pitchFamily="18" charset="0"/>
              </a:rPr>
              <a:t>4.2. CẤP </a:t>
            </a:r>
            <a:r>
              <a:rPr lang="en-US" sz="3600" b="1" dirty="0">
                <a:solidFill>
                  <a:srgbClr val="C00000"/>
                </a:solidFill>
                <a:latin typeface="Times New Roman" panose="02020603050405020304" pitchFamily="18" charset="0"/>
                <a:ea typeface="Times New Roman" panose="02020603050405020304" pitchFamily="18" charset="0"/>
              </a:rPr>
              <a:t>CỨU  NGƯỜI BỊ  ĐIỆN </a:t>
            </a:r>
            <a:r>
              <a:rPr lang="vi-VN" sz="3600" b="1" dirty="0">
                <a:solidFill>
                  <a:srgbClr val="C00000"/>
                </a:solidFill>
                <a:latin typeface="Times New Roman" panose="02020603050405020304" pitchFamily="18" charset="0"/>
                <a:ea typeface="Times New Roman" panose="02020603050405020304" pitchFamily="18" charset="0"/>
              </a:rPr>
              <a:t>GIẬT</a:t>
            </a:r>
            <a:endParaRPr lang="en-US"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7924316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798" y="819952"/>
            <a:ext cx="12076858" cy="1754326"/>
          </a:xfrm>
          <a:prstGeom prst="rect">
            <a:avLst/>
          </a:prstGeom>
        </p:spPr>
        <p:txBody>
          <a:bodyPr wrap="square">
            <a:spAutoFit/>
          </a:bodyPr>
          <a:lstStyle/>
          <a:p>
            <a:pPr>
              <a:lnSpc>
                <a:spcPct val="150000"/>
              </a:lnSpc>
            </a:pPr>
            <a:r>
              <a:rPr lang="en-US" sz="3600" smtClean="0">
                <a:latin typeface="+mj-lt"/>
              </a:rPr>
              <a:t> </a:t>
            </a:r>
            <a:r>
              <a:rPr lang="vi-VN" sz="3600" smtClean="0">
                <a:latin typeface="+mj-lt"/>
              </a:rPr>
              <a:t>  Ảnh hưởng của dòng điện đối với cơ thể người gồm 4 yếu tố chính: </a:t>
            </a:r>
            <a:endParaRPr lang="vi-VN" sz="3600" dirty="0">
              <a:latin typeface="+mj-lt"/>
            </a:endParaRPr>
          </a:p>
        </p:txBody>
      </p:sp>
      <p:sp>
        <p:nvSpPr>
          <p:cNvPr id="4" name="Rectangle 3"/>
          <p:cNvSpPr/>
          <p:nvPr/>
        </p:nvSpPr>
        <p:spPr>
          <a:xfrm>
            <a:off x="690968" y="2774329"/>
            <a:ext cx="5106327" cy="923330"/>
          </a:xfrm>
          <a:prstGeom prst="rect">
            <a:avLst/>
          </a:prstGeom>
        </p:spPr>
        <p:txBody>
          <a:bodyPr wrap="square">
            <a:spAutoFit/>
          </a:bodyPr>
          <a:lstStyle/>
          <a:p>
            <a:pPr>
              <a:lnSpc>
                <a:spcPct val="150000"/>
              </a:lnSpc>
            </a:pPr>
            <a:r>
              <a:rPr lang="en-US" sz="3600" smtClean="0">
                <a:latin typeface="Times New Roman" panose="02020603050405020304" pitchFamily="18" charset="0"/>
                <a:cs typeface="Times New Roman" panose="02020603050405020304" pitchFamily="18" charset="0"/>
              </a:rPr>
              <a:t> </a:t>
            </a:r>
            <a:r>
              <a:rPr lang="vi-VN" sz="3600" smtClean="0">
                <a:latin typeface="Times New Roman" panose="02020603050405020304" pitchFamily="18" charset="0"/>
                <a:cs typeface="Times New Roman" panose="02020603050405020304" pitchFamily="18" charset="0"/>
              </a:rPr>
              <a:t>1. Biên độ của dòng điện.</a:t>
            </a:r>
            <a:endParaRPr lang="vi-VN" sz="3600" dirty="0">
              <a:latin typeface="Times New Roman" panose="02020603050405020304" pitchFamily="18" charset="0"/>
              <a:cs typeface="Times New Roman" panose="02020603050405020304" pitchFamily="18" charset="0"/>
            </a:endParaRPr>
          </a:p>
        </p:txBody>
      </p:sp>
      <p:sp>
        <p:nvSpPr>
          <p:cNvPr id="5" name="Rectangle 4"/>
          <p:cNvSpPr/>
          <p:nvPr/>
        </p:nvSpPr>
        <p:spPr>
          <a:xfrm>
            <a:off x="721551" y="4961841"/>
            <a:ext cx="10383578" cy="923330"/>
          </a:xfrm>
          <a:prstGeom prst="rect">
            <a:avLst/>
          </a:prstGeom>
        </p:spPr>
        <p:txBody>
          <a:bodyPr wrap="square">
            <a:spAutoFit/>
          </a:bodyPr>
          <a:lstStyle/>
          <a:p>
            <a:pPr>
              <a:lnSpc>
                <a:spcPct val="150000"/>
              </a:lnSpc>
            </a:pPr>
            <a:r>
              <a:rPr lang="en-US" sz="3600" smtClean="0">
                <a:latin typeface="+mj-lt"/>
              </a:rPr>
              <a:t> </a:t>
            </a:r>
            <a:r>
              <a:rPr lang="vi-VN" sz="3600" smtClean="0">
                <a:latin typeface="+mj-lt"/>
              </a:rPr>
              <a:t>3. Thời gian dòng điện qua cơ thể người.</a:t>
            </a:r>
            <a:endParaRPr lang="en-US" sz="3600" dirty="0">
              <a:latin typeface="+mj-lt"/>
            </a:endParaRPr>
          </a:p>
        </p:txBody>
      </p:sp>
      <p:sp>
        <p:nvSpPr>
          <p:cNvPr id="8" name="Slide Number Placeholder 7"/>
          <p:cNvSpPr>
            <a:spLocks noGrp="1"/>
          </p:cNvSpPr>
          <p:nvPr>
            <p:ph type="sldNum" sz="quarter" idx="12"/>
          </p:nvPr>
        </p:nvSpPr>
        <p:spPr/>
        <p:txBody>
          <a:bodyPr/>
          <a:lstStyle/>
          <a:p>
            <a:fld id="{1296F657-9FCD-4C55-89F0-009B8F01890B}" type="slidenum">
              <a:rPr lang="en-US" smtClean="0"/>
              <a:t>5</a:t>
            </a:fld>
            <a:endParaRPr lang="en-US"/>
          </a:p>
        </p:txBody>
      </p:sp>
      <p:sp>
        <p:nvSpPr>
          <p:cNvPr id="7" name="Rectangle 6"/>
          <p:cNvSpPr/>
          <p:nvPr/>
        </p:nvSpPr>
        <p:spPr>
          <a:xfrm>
            <a:off x="1175561" y="19050"/>
            <a:ext cx="8639096" cy="823752"/>
          </a:xfrm>
          <a:prstGeom prst="rect">
            <a:avLst/>
          </a:prstGeom>
        </p:spPr>
        <p:txBody>
          <a:bodyPr wrap="none">
            <a:spAutoFit/>
          </a:bodyPr>
          <a:lstStyle/>
          <a:p>
            <a:pPr marR="0" lvl="1" algn="ctr">
              <a:lnSpc>
                <a:spcPct val="150000"/>
              </a:lnSpc>
              <a:spcBef>
                <a:spcPts val="300"/>
              </a:spcBef>
              <a:spcAft>
                <a:spcPts val="300"/>
              </a:spcAft>
            </a:pPr>
            <a:r>
              <a:rPr lang="en-US" sz="3600" b="1" dirty="0" smtClean="0">
                <a:solidFill>
                  <a:srgbClr val="C00000"/>
                </a:solidFill>
                <a:latin typeface="Times New Roman" panose="02020603050405020304" pitchFamily="18" charset="0"/>
                <a:ea typeface="Times New Roman" panose="02020603050405020304" pitchFamily="18" charset="0"/>
              </a:rPr>
              <a:t>4.2. CẤP </a:t>
            </a:r>
            <a:r>
              <a:rPr lang="en-US" sz="3600" b="1" dirty="0">
                <a:solidFill>
                  <a:srgbClr val="C00000"/>
                </a:solidFill>
                <a:latin typeface="Times New Roman" panose="02020603050405020304" pitchFamily="18" charset="0"/>
                <a:ea typeface="Times New Roman" panose="02020603050405020304" pitchFamily="18" charset="0"/>
              </a:rPr>
              <a:t>CỨU  NGƯỜI BỊ  ĐIỆN </a:t>
            </a:r>
            <a:r>
              <a:rPr lang="vi-VN" sz="3600" b="1" dirty="0">
                <a:solidFill>
                  <a:srgbClr val="C00000"/>
                </a:solidFill>
                <a:latin typeface="Times New Roman" panose="02020603050405020304" pitchFamily="18" charset="0"/>
                <a:ea typeface="Times New Roman" panose="02020603050405020304" pitchFamily="18" charset="0"/>
              </a:rPr>
              <a:t>GIẬT</a:t>
            </a:r>
            <a:endParaRPr lang="en-US" sz="3600" dirty="0">
              <a:effectLst/>
              <a:latin typeface="Times New Roman" panose="02020603050405020304" pitchFamily="18" charset="0"/>
              <a:ea typeface="Times New Roman" panose="02020603050405020304" pitchFamily="18" charset="0"/>
            </a:endParaRPr>
          </a:p>
        </p:txBody>
      </p:sp>
      <p:sp>
        <p:nvSpPr>
          <p:cNvPr id="10" name="Rectangle 9"/>
          <p:cNvSpPr/>
          <p:nvPr/>
        </p:nvSpPr>
        <p:spPr>
          <a:xfrm>
            <a:off x="721551" y="3868085"/>
            <a:ext cx="10151487" cy="923330"/>
          </a:xfrm>
          <a:prstGeom prst="rect">
            <a:avLst/>
          </a:prstGeom>
        </p:spPr>
        <p:txBody>
          <a:bodyPr wrap="square">
            <a:spAutoFit/>
          </a:bodyPr>
          <a:lstStyle/>
          <a:p>
            <a:pPr>
              <a:lnSpc>
                <a:spcPct val="150000"/>
              </a:lnSpc>
            </a:pPr>
            <a:r>
              <a:rPr lang="en-US" sz="3600" smtClean="0">
                <a:latin typeface="Times New Roman" panose="02020603050405020304" pitchFamily="18" charset="0"/>
                <a:cs typeface="Times New Roman" panose="02020603050405020304" pitchFamily="18" charset="0"/>
              </a:rPr>
              <a:t> </a:t>
            </a:r>
            <a:r>
              <a:rPr lang="vi-VN" sz="3600" smtClean="0">
                <a:latin typeface="Times New Roman" panose="02020603050405020304" pitchFamily="18" charset="0"/>
                <a:cs typeface="Times New Roman" panose="02020603050405020304" pitchFamily="18" charset="0"/>
              </a:rPr>
              <a:t>2.</a:t>
            </a:r>
            <a:r>
              <a:rPr lang="en-US" sz="3600" smtClean="0">
                <a:latin typeface="Times New Roman" panose="02020603050405020304" pitchFamily="18" charset="0"/>
                <a:cs typeface="Times New Roman" panose="02020603050405020304" pitchFamily="18" charset="0"/>
              </a:rPr>
              <a:t> </a:t>
            </a:r>
            <a:r>
              <a:rPr lang="vi-VN" sz="3600" smtClean="0">
                <a:latin typeface="Times New Roman" panose="02020603050405020304" pitchFamily="18" charset="0"/>
                <a:cs typeface="Times New Roman" panose="02020603050405020304" pitchFamily="18" charset="0"/>
              </a:rPr>
              <a:t>Đường đi của dòng điện.</a:t>
            </a:r>
            <a:endParaRPr lang="vi-VN" sz="3600" dirty="0">
              <a:latin typeface="Times New Roman" panose="02020603050405020304" pitchFamily="18" charset="0"/>
              <a:cs typeface="Times New Roman" panose="02020603050405020304" pitchFamily="18" charset="0"/>
            </a:endParaRPr>
          </a:p>
        </p:txBody>
      </p:sp>
      <p:sp>
        <p:nvSpPr>
          <p:cNvPr id="9" name="Rectangle 8"/>
          <p:cNvSpPr/>
          <p:nvPr/>
        </p:nvSpPr>
        <p:spPr>
          <a:xfrm>
            <a:off x="721551" y="5801268"/>
            <a:ext cx="10383578" cy="923330"/>
          </a:xfrm>
          <a:prstGeom prst="rect">
            <a:avLst/>
          </a:prstGeom>
        </p:spPr>
        <p:txBody>
          <a:bodyPr wrap="square">
            <a:spAutoFit/>
          </a:bodyPr>
          <a:lstStyle/>
          <a:p>
            <a:pPr>
              <a:lnSpc>
                <a:spcPct val="150000"/>
              </a:lnSpc>
            </a:pPr>
            <a:r>
              <a:rPr lang="en-US" sz="3600" smtClean="0">
                <a:latin typeface="+mj-lt"/>
              </a:rPr>
              <a:t> </a:t>
            </a:r>
            <a:r>
              <a:rPr lang="vi-VN" sz="3600" smtClean="0">
                <a:latin typeface="+mj-lt"/>
              </a:rPr>
              <a:t>4.</a:t>
            </a:r>
            <a:r>
              <a:rPr lang="en-US" sz="3600" smtClean="0">
                <a:latin typeface="+mj-lt"/>
              </a:rPr>
              <a:t> </a:t>
            </a:r>
            <a:r>
              <a:rPr lang="vi-VN" sz="3600" smtClean="0">
                <a:latin typeface="+mj-lt"/>
              </a:rPr>
              <a:t>Tần số dòng điện.</a:t>
            </a:r>
            <a:endParaRPr lang="en-US" sz="3600" dirty="0">
              <a:latin typeface="+mj-lt"/>
            </a:endParaRPr>
          </a:p>
        </p:txBody>
      </p:sp>
    </p:spTree>
    <p:extLst>
      <p:ext uri="{BB962C8B-B14F-4D97-AF65-F5344CB8AC3E}">
        <p14:creationId xmlns:p14="http://schemas.microsoft.com/office/powerpoint/2010/main" val="35957366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iterate type="lt">
                                    <p:tmPct val="10000"/>
                                  </p:iterate>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0"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6336" y="0"/>
            <a:ext cx="5581816" cy="923330"/>
          </a:xfrm>
          <a:prstGeom prst="rect">
            <a:avLst/>
          </a:prstGeom>
        </p:spPr>
        <p:txBody>
          <a:bodyPr wrap="square">
            <a:spAutoFit/>
          </a:bodyPr>
          <a:lstStyle/>
          <a:p>
            <a:pPr>
              <a:lnSpc>
                <a:spcPct val="150000"/>
              </a:lnSpc>
            </a:pPr>
            <a:r>
              <a:rPr lang="en-US" sz="3600" b="1" smtClean="0">
                <a:solidFill>
                  <a:srgbClr val="CC0066"/>
                </a:solidFill>
                <a:latin typeface="Times New Roman" panose="02020603050405020304" pitchFamily="18" charset="0"/>
                <a:cs typeface="Times New Roman" panose="02020603050405020304" pitchFamily="18" charset="0"/>
              </a:rPr>
              <a:t> </a:t>
            </a:r>
            <a:r>
              <a:rPr lang="vi-VN" sz="3600" b="1" smtClean="0">
                <a:solidFill>
                  <a:srgbClr val="CC0066"/>
                </a:solidFill>
                <a:latin typeface="Times New Roman" panose="02020603050405020304" pitchFamily="18" charset="0"/>
                <a:cs typeface="Times New Roman" panose="02020603050405020304" pitchFamily="18" charset="0"/>
              </a:rPr>
              <a:t>1. Biên độ của dòng điện.</a:t>
            </a:r>
            <a:endParaRPr lang="vi-VN" sz="3600" b="1" dirty="0">
              <a:solidFill>
                <a:srgbClr val="CC0066"/>
              </a:solidFill>
              <a:latin typeface="Times New Roman" panose="02020603050405020304" pitchFamily="18" charset="0"/>
              <a:cs typeface="Times New Roman" panose="02020603050405020304" pitchFamily="18" charset="0"/>
            </a:endParaRPr>
          </a:p>
        </p:txBody>
      </p:sp>
      <p:sp>
        <p:nvSpPr>
          <p:cNvPr id="5" name="Rectangle 4"/>
          <p:cNvSpPr/>
          <p:nvPr/>
        </p:nvSpPr>
        <p:spPr>
          <a:xfrm>
            <a:off x="5705031" y="504507"/>
            <a:ext cx="4179633" cy="923330"/>
          </a:xfrm>
          <a:prstGeom prst="rect">
            <a:avLst/>
          </a:prstGeom>
        </p:spPr>
        <p:txBody>
          <a:bodyPr wrap="square">
            <a:spAutoFit/>
          </a:bodyPr>
          <a:lstStyle/>
          <a:p>
            <a:pPr>
              <a:lnSpc>
                <a:spcPct val="150000"/>
              </a:lnSpc>
            </a:pPr>
            <a:r>
              <a:rPr lang="en-US" sz="3600" smtClean="0">
                <a:latin typeface="+mj-lt"/>
              </a:rPr>
              <a:t> </a:t>
            </a:r>
            <a:r>
              <a:rPr lang="vi-VN" sz="3600" smtClean="0">
                <a:latin typeface="+mj-lt"/>
              </a:rPr>
              <a:t>Điện trở lớp da.</a:t>
            </a:r>
            <a:endParaRPr lang="en-US" sz="3600" dirty="0">
              <a:latin typeface="+mj-lt"/>
            </a:endParaRPr>
          </a:p>
        </p:txBody>
      </p:sp>
      <p:sp>
        <p:nvSpPr>
          <p:cNvPr id="8" name="Slide Number Placeholder 7"/>
          <p:cNvSpPr>
            <a:spLocks noGrp="1"/>
          </p:cNvSpPr>
          <p:nvPr>
            <p:ph type="sldNum" sz="quarter" idx="12"/>
          </p:nvPr>
        </p:nvSpPr>
        <p:spPr>
          <a:xfrm>
            <a:off x="11649456" y="6356118"/>
            <a:ext cx="335500" cy="365125"/>
          </a:xfrm>
        </p:spPr>
        <p:txBody>
          <a:bodyPr/>
          <a:lstStyle/>
          <a:p>
            <a:fld id="{1296F657-9FCD-4C55-89F0-009B8F01890B}" type="slidenum">
              <a:rPr lang="en-US" smtClean="0"/>
              <a:t>6</a:t>
            </a:fld>
            <a:endParaRPr lang="en-US"/>
          </a:p>
        </p:txBody>
      </p:sp>
      <p:sp>
        <p:nvSpPr>
          <p:cNvPr id="10" name="Rectangle 9"/>
          <p:cNvSpPr/>
          <p:nvPr/>
        </p:nvSpPr>
        <p:spPr>
          <a:xfrm>
            <a:off x="444080" y="1700957"/>
            <a:ext cx="3576129" cy="923330"/>
          </a:xfrm>
          <a:prstGeom prst="rect">
            <a:avLst/>
          </a:prstGeom>
        </p:spPr>
        <p:txBody>
          <a:bodyPr wrap="square">
            <a:spAutoFit/>
          </a:bodyPr>
          <a:lstStyle/>
          <a:p>
            <a:pPr>
              <a:lnSpc>
                <a:spcPct val="150000"/>
              </a:lnSpc>
            </a:pPr>
            <a:r>
              <a:rPr lang="en-US" sz="3600" dirty="0" smtClean="0">
                <a:latin typeface="Times New Roman" panose="02020603050405020304" pitchFamily="18" charset="0"/>
                <a:cs typeface="Times New Roman" panose="02020603050405020304" pitchFamily="18" charset="0"/>
              </a:rPr>
              <a:t> </a:t>
            </a:r>
            <a:r>
              <a:rPr lang="en-US" sz="3600" smtClean="0">
                <a:latin typeface="Times New Roman" panose="02020603050405020304" pitchFamily="18" charset="0"/>
                <a:cs typeface="Times New Roman" panose="02020603050405020304" pitchFamily="18" charset="0"/>
              </a:rPr>
              <a:t>- </a:t>
            </a:r>
            <a:r>
              <a:rPr lang="vi-VN" sz="3600" smtClean="0">
                <a:latin typeface="Times New Roman" panose="02020603050405020304" pitchFamily="18" charset="0"/>
                <a:cs typeface="Times New Roman" panose="02020603050405020304" pitchFamily="18" charset="0"/>
              </a:rPr>
              <a:t>Tổng trở người.</a:t>
            </a:r>
            <a:endParaRPr lang="vi-VN" sz="3600" dirty="0">
              <a:latin typeface="Times New Roman" panose="02020603050405020304" pitchFamily="18" charset="0"/>
              <a:cs typeface="Times New Roman" panose="02020603050405020304" pitchFamily="18" charset="0"/>
            </a:endParaRPr>
          </a:p>
        </p:txBody>
      </p:sp>
      <p:sp>
        <p:nvSpPr>
          <p:cNvPr id="9" name="Rectangle 8"/>
          <p:cNvSpPr/>
          <p:nvPr/>
        </p:nvSpPr>
        <p:spPr>
          <a:xfrm>
            <a:off x="5705031" y="1427837"/>
            <a:ext cx="4983480" cy="923330"/>
          </a:xfrm>
          <a:prstGeom prst="rect">
            <a:avLst/>
          </a:prstGeom>
        </p:spPr>
        <p:txBody>
          <a:bodyPr wrap="square">
            <a:spAutoFit/>
          </a:bodyPr>
          <a:lstStyle/>
          <a:p>
            <a:pPr>
              <a:lnSpc>
                <a:spcPct val="150000"/>
              </a:lnSpc>
            </a:pPr>
            <a:r>
              <a:rPr lang="en-US" sz="3600" smtClean="0">
                <a:latin typeface="+mj-lt"/>
              </a:rPr>
              <a:t> </a:t>
            </a:r>
            <a:r>
              <a:rPr lang="vi-VN" sz="3600" smtClean="0">
                <a:latin typeface="+mj-lt"/>
              </a:rPr>
              <a:t>Điện trở thân người.</a:t>
            </a:r>
            <a:endParaRPr lang="en-US" sz="3600" dirty="0">
              <a:latin typeface="+mj-lt"/>
            </a:endParaRPr>
          </a:p>
        </p:txBody>
      </p:sp>
      <p:sp>
        <p:nvSpPr>
          <p:cNvPr id="11" name="Rectangle 10"/>
          <p:cNvSpPr/>
          <p:nvPr/>
        </p:nvSpPr>
        <p:spPr>
          <a:xfrm>
            <a:off x="5705031" y="2397334"/>
            <a:ext cx="6473951" cy="1754326"/>
          </a:xfrm>
          <a:prstGeom prst="rect">
            <a:avLst/>
          </a:prstGeom>
        </p:spPr>
        <p:txBody>
          <a:bodyPr wrap="square">
            <a:spAutoFit/>
          </a:bodyPr>
          <a:lstStyle/>
          <a:p>
            <a:pPr>
              <a:lnSpc>
                <a:spcPct val="150000"/>
              </a:lnSpc>
            </a:pPr>
            <a:r>
              <a:rPr lang="en-US" sz="3600" smtClean="0">
                <a:latin typeface="+mj-lt"/>
              </a:rPr>
              <a:t> </a:t>
            </a:r>
            <a:r>
              <a:rPr lang="vi-VN" sz="3600" smtClean="0">
                <a:latin typeface="+mj-lt"/>
              </a:rPr>
              <a:t>Tình trạng sức khỏe và sinh học của người đó .</a:t>
            </a:r>
            <a:endParaRPr lang="en-US" sz="3600" dirty="0">
              <a:latin typeface="+mj-lt"/>
            </a:endParaRPr>
          </a:p>
        </p:txBody>
      </p:sp>
      <p:cxnSp>
        <p:nvCxnSpPr>
          <p:cNvPr id="12" name="Straight Arrow Connector 11"/>
          <p:cNvCxnSpPr/>
          <p:nvPr/>
        </p:nvCxnSpPr>
        <p:spPr>
          <a:xfrm flipV="1">
            <a:off x="4020209" y="1134750"/>
            <a:ext cx="1402183" cy="1272175"/>
          </a:xfrm>
          <a:prstGeom prst="straightConnector1">
            <a:avLst/>
          </a:prstGeom>
          <a:ln w="28575">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4020209" y="2020824"/>
            <a:ext cx="1548487" cy="376510"/>
          </a:xfrm>
          <a:prstGeom prst="straightConnector1">
            <a:avLst/>
          </a:prstGeom>
          <a:ln w="28575">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4020209" y="2397334"/>
            <a:ext cx="1548487" cy="656762"/>
          </a:xfrm>
          <a:prstGeom prst="straightConnector1">
            <a:avLst/>
          </a:prstGeom>
          <a:ln w="28575">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444080" y="4423803"/>
            <a:ext cx="4813720" cy="923330"/>
          </a:xfrm>
          <a:prstGeom prst="rect">
            <a:avLst/>
          </a:prstGeom>
        </p:spPr>
        <p:txBody>
          <a:bodyPr wrap="square">
            <a:spAutoFit/>
          </a:bodyPr>
          <a:lstStyle/>
          <a:p>
            <a:pPr>
              <a:lnSpc>
                <a:spcPct val="150000"/>
              </a:lnSpc>
            </a:pPr>
            <a:r>
              <a:rPr lang="en-US" sz="3600" dirty="0" smtClean="0">
                <a:latin typeface="Times New Roman" panose="02020603050405020304" pitchFamily="18" charset="0"/>
                <a:cs typeface="Times New Roman" panose="02020603050405020304" pitchFamily="18" charset="0"/>
              </a:rPr>
              <a:t> </a:t>
            </a:r>
            <a:r>
              <a:rPr lang="en-US" sz="3600" smtClean="0">
                <a:latin typeface="Times New Roman" panose="02020603050405020304" pitchFamily="18" charset="0"/>
                <a:cs typeface="Times New Roman" panose="02020603050405020304" pitchFamily="18" charset="0"/>
              </a:rPr>
              <a:t>- </a:t>
            </a:r>
            <a:r>
              <a:rPr lang="vi-VN" sz="3600" smtClean="0">
                <a:latin typeface="Times New Roman" panose="02020603050405020304" pitchFamily="18" charset="0"/>
                <a:cs typeface="Times New Roman" panose="02020603050405020304" pitchFamily="18" charset="0"/>
              </a:rPr>
              <a:t>Điện áp tiếp xúc.</a:t>
            </a:r>
            <a:endParaRPr lang="vi-VN" sz="3600" dirty="0">
              <a:latin typeface="Times New Roman" panose="02020603050405020304" pitchFamily="18" charset="0"/>
              <a:cs typeface="Times New Roman" panose="02020603050405020304" pitchFamily="18" charset="0"/>
            </a:endParaRPr>
          </a:p>
        </p:txBody>
      </p:sp>
      <p:sp>
        <p:nvSpPr>
          <p:cNvPr id="18" name="Rectangle 17"/>
          <p:cNvSpPr/>
          <p:nvPr/>
        </p:nvSpPr>
        <p:spPr>
          <a:xfrm>
            <a:off x="444080" y="5793511"/>
            <a:ext cx="4813720" cy="923330"/>
          </a:xfrm>
          <a:prstGeom prst="rect">
            <a:avLst/>
          </a:prstGeom>
        </p:spPr>
        <p:txBody>
          <a:bodyPr wrap="square">
            <a:spAutoFit/>
          </a:bodyPr>
          <a:lstStyle/>
          <a:p>
            <a:pPr>
              <a:lnSpc>
                <a:spcPct val="150000"/>
              </a:lnSpc>
            </a:pPr>
            <a:r>
              <a:rPr lang="en-US" sz="3600" dirty="0" smtClean="0">
                <a:latin typeface="Times New Roman" panose="02020603050405020304" pitchFamily="18" charset="0"/>
                <a:cs typeface="Times New Roman" panose="02020603050405020304" pitchFamily="18" charset="0"/>
              </a:rPr>
              <a:t> </a:t>
            </a:r>
            <a:r>
              <a:rPr lang="en-US" sz="3600" smtClean="0">
                <a:latin typeface="Times New Roman" panose="02020603050405020304" pitchFamily="18" charset="0"/>
                <a:cs typeface="Times New Roman" panose="02020603050405020304" pitchFamily="18" charset="0"/>
              </a:rPr>
              <a:t>- </a:t>
            </a:r>
            <a:r>
              <a:rPr lang="vi-VN" sz="3600" smtClean="0">
                <a:latin typeface="Times New Roman" panose="02020603050405020304" pitchFamily="18" charset="0"/>
                <a:cs typeface="Times New Roman" panose="02020603050405020304" pitchFamily="18" charset="0"/>
              </a:rPr>
              <a:t>Diện tích tiếp xúc:</a:t>
            </a:r>
            <a:endParaRPr lang="vi-VN" sz="3600" dirty="0">
              <a:latin typeface="Times New Roman" panose="02020603050405020304" pitchFamily="18" charset="0"/>
              <a:cs typeface="Times New Roman" panose="02020603050405020304" pitchFamily="18" charset="0"/>
            </a:endParaRPr>
          </a:p>
        </p:txBody>
      </p:sp>
      <p:pic>
        <p:nvPicPr>
          <p:cNvPr id="20" name="Picture 19"/>
          <p:cNvPicPr>
            <a:picLocks noChangeAspect="1"/>
          </p:cNvPicPr>
          <p:nvPr/>
        </p:nvPicPr>
        <p:blipFill>
          <a:blip r:embed="rId2"/>
          <a:stretch>
            <a:fillRect/>
          </a:stretch>
        </p:blipFill>
        <p:spPr>
          <a:xfrm>
            <a:off x="4442157" y="4161018"/>
            <a:ext cx="6705380" cy="1448901"/>
          </a:xfrm>
          <a:prstGeom prst="rect">
            <a:avLst/>
          </a:prstGeom>
        </p:spPr>
      </p:pic>
      <p:sp>
        <p:nvSpPr>
          <p:cNvPr id="21" name="Rectangle 20"/>
          <p:cNvSpPr/>
          <p:nvPr/>
        </p:nvSpPr>
        <p:spPr>
          <a:xfrm>
            <a:off x="4291793" y="5801271"/>
            <a:ext cx="7525413" cy="923330"/>
          </a:xfrm>
          <a:prstGeom prst="rect">
            <a:avLst/>
          </a:prstGeom>
        </p:spPr>
        <p:txBody>
          <a:bodyPr wrap="square">
            <a:spAutoFit/>
          </a:bodyPr>
          <a:lstStyle/>
          <a:p>
            <a:pPr>
              <a:lnSpc>
                <a:spcPct val="150000"/>
              </a:lnSpc>
            </a:pPr>
            <a:r>
              <a:rPr lang="en-US" sz="3600" smtClean="0">
                <a:latin typeface="Times New Roman" panose="02020603050405020304" pitchFamily="18" charset="0"/>
                <a:cs typeface="Times New Roman" panose="02020603050405020304" pitchFamily="18" charset="0"/>
              </a:rPr>
              <a:t> </a:t>
            </a:r>
            <a:r>
              <a:rPr lang="vi-VN" sz="3600" smtClean="0">
                <a:latin typeface="Times New Roman" panose="02020603050405020304" pitchFamily="18" charset="0"/>
                <a:cs typeface="Times New Roman" panose="02020603050405020304" pitchFamily="18" charset="0"/>
              </a:rPr>
              <a:t>càng lớn càng nguy hiểm.</a:t>
            </a:r>
            <a:endParaRPr lang="vi-VN"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162755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lt">
                                    <p:tmPct val="10000"/>
                                  </p:iterate>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iterate type="lt">
                                    <p:tmPct val="10000"/>
                                  </p:iterate>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iterate type="lt">
                                    <p:tmPct val="10000"/>
                                  </p:iterate>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iterate type="lt">
                                    <p:tmPct val="10000"/>
                                  </p:iterate>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iterate type="lt">
                                    <p:tmPct val="10000"/>
                                  </p:iterate>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1000"/>
                                        <p:tgtEl>
                                          <p:spTgt spid="20"/>
                                        </p:tgtEl>
                                      </p:cBhvr>
                                    </p:animEffect>
                                    <p:anim calcmode="lin" valueType="num">
                                      <p:cBhvr>
                                        <p:cTn id="49" dur="1000" fill="hold"/>
                                        <p:tgtEl>
                                          <p:spTgt spid="20"/>
                                        </p:tgtEl>
                                        <p:attrNameLst>
                                          <p:attrName>ppt_x</p:attrName>
                                        </p:attrNameLst>
                                      </p:cBhvr>
                                      <p:tavLst>
                                        <p:tav tm="0">
                                          <p:val>
                                            <p:strVal val="#ppt_x"/>
                                          </p:val>
                                        </p:tav>
                                        <p:tav tm="100000">
                                          <p:val>
                                            <p:strVal val="#ppt_x"/>
                                          </p:val>
                                        </p:tav>
                                      </p:tavLst>
                                    </p:anim>
                                    <p:anim calcmode="lin" valueType="num">
                                      <p:cBhvr>
                                        <p:cTn id="5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iterate type="lt">
                                    <p:tmPct val="10000"/>
                                  </p:iterate>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childTnLst>
                                </p:cTn>
                              </p:par>
                            </p:childTnLst>
                          </p:cTn>
                        </p:par>
                        <p:par>
                          <p:cTn id="56" fill="hold">
                            <p:stCondLst>
                              <p:cond delay="2600"/>
                            </p:stCondLst>
                            <p:childTnLst>
                              <p:par>
                                <p:cTn id="57" presetID="10" presetClass="entr" presetSubtype="0" fill="hold" grpId="0" nodeType="afterEffect">
                                  <p:stCondLst>
                                    <p:cond delay="0"/>
                                  </p:stCondLst>
                                  <p:iterate type="lt">
                                    <p:tmPct val="10000"/>
                                  </p:iterate>
                                  <p:childTnLst>
                                    <p:set>
                                      <p:cBhvr>
                                        <p:cTn id="58" dur="1" fill="hold">
                                          <p:stCondLst>
                                            <p:cond delay="0"/>
                                          </p:stCondLst>
                                        </p:cTn>
                                        <p:tgtEl>
                                          <p:spTgt spid="21"/>
                                        </p:tgtEl>
                                        <p:attrNameLst>
                                          <p:attrName>style.visibility</p:attrName>
                                        </p:attrNameLst>
                                      </p:cBhvr>
                                      <p:to>
                                        <p:strVal val="visible"/>
                                      </p:to>
                                    </p:set>
                                    <p:animEffect transition="in" filter="fade">
                                      <p:cBhvr>
                                        <p:cTn id="5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p:bldP spid="9" grpId="0"/>
      <p:bldP spid="11" grpId="0"/>
      <p:bldP spid="17" grpId="0"/>
      <p:bldP spid="18"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6336" y="0"/>
            <a:ext cx="5581816" cy="823752"/>
          </a:xfrm>
          <a:prstGeom prst="rect">
            <a:avLst/>
          </a:prstGeom>
        </p:spPr>
        <p:txBody>
          <a:bodyPr wrap="square">
            <a:spAutoFit/>
          </a:bodyPr>
          <a:lstStyle/>
          <a:p>
            <a:pPr>
              <a:lnSpc>
                <a:spcPct val="150000"/>
              </a:lnSpc>
            </a:pPr>
            <a:r>
              <a:rPr lang="en-US" sz="3600" b="1" smtClean="0">
                <a:solidFill>
                  <a:srgbClr val="CC0066"/>
                </a:solidFill>
                <a:latin typeface="Times New Roman" panose="02020603050405020304" pitchFamily="18" charset="0"/>
                <a:cs typeface="Times New Roman" panose="02020603050405020304" pitchFamily="18" charset="0"/>
              </a:rPr>
              <a:t> </a:t>
            </a:r>
            <a:r>
              <a:rPr lang="vi-VN" sz="3600" b="1" smtClean="0">
                <a:solidFill>
                  <a:srgbClr val="CC0066"/>
                </a:solidFill>
                <a:latin typeface="Times New Roman" panose="02020603050405020304" pitchFamily="18" charset="0"/>
                <a:cs typeface="Times New Roman" panose="02020603050405020304" pitchFamily="18" charset="0"/>
              </a:rPr>
              <a:t>2. Thời gian tiếp xúc.</a:t>
            </a:r>
            <a:endParaRPr lang="vi-VN" sz="3600" b="1" dirty="0">
              <a:solidFill>
                <a:srgbClr val="CC0066"/>
              </a:solidFill>
              <a:latin typeface="Times New Roman" panose="02020603050405020304" pitchFamily="18" charset="0"/>
              <a:cs typeface="Times New Roman" panose="02020603050405020304" pitchFamily="18" charset="0"/>
            </a:endParaRPr>
          </a:p>
        </p:txBody>
      </p:sp>
      <p:sp>
        <p:nvSpPr>
          <p:cNvPr id="8" name="Slide Number Placeholder 7"/>
          <p:cNvSpPr>
            <a:spLocks noGrp="1"/>
          </p:cNvSpPr>
          <p:nvPr>
            <p:ph type="sldNum" sz="quarter" idx="12"/>
          </p:nvPr>
        </p:nvSpPr>
        <p:spPr>
          <a:xfrm>
            <a:off x="11649456" y="6356118"/>
            <a:ext cx="335500" cy="365125"/>
          </a:xfrm>
        </p:spPr>
        <p:txBody>
          <a:bodyPr/>
          <a:lstStyle/>
          <a:p>
            <a:fld id="{1296F657-9FCD-4C55-89F0-009B8F01890B}" type="slidenum">
              <a:rPr lang="en-US" smtClean="0"/>
              <a:t>7</a:t>
            </a:fld>
            <a:endParaRPr lang="en-US"/>
          </a:p>
        </p:txBody>
      </p:sp>
      <p:sp>
        <p:nvSpPr>
          <p:cNvPr id="10" name="Rectangle 9"/>
          <p:cNvSpPr/>
          <p:nvPr/>
        </p:nvSpPr>
        <p:spPr>
          <a:xfrm>
            <a:off x="128016" y="1344960"/>
            <a:ext cx="4233672" cy="4247317"/>
          </a:xfrm>
          <a:prstGeom prst="rect">
            <a:avLst/>
          </a:prstGeom>
        </p:spPr>
        <p:txBody>
          <a:bodyPr wrap="square">
            <a:spAutoFit/>
          </a:bodyPr>
          <a:lstStyle/>
          <a:p>
            <a:pPr algn="just">
              <a:lnSpc>
                <a:spcPct val="150000"/>
              </a:lnSpc>
            </a:pPr>
            <a:r>
              <a:rPr lang="en-US" sz="3600" smtClean="0">
                <a:latin typeface="Times New Roman" panose="02020603050405020304" pitchFamily="18" charset="0"/>
                <a:cs typeface="Times New Roman" panose="02020603050405020304" pitchFamily="18" charset="0"/>
              </a:rPr>
              <a:t> </a:t>
            </a:r>
            <a:r>
              <a:rPr lang="vi-VN" sz="3600" smtClean="0">
                <a:latin typeface="Times New Roman" panose="02020603050405020304" pitchFamily="18" charset="0"/>
                <a:cs typeface="Times New Roman" panose="02020603050405020304" pitchFamily="18" charset="0"/>
              </a:rPr>
              <a:t> </a:t>
            </a:r>
            <a:r>
              <a:rPr lang="en-US" sz="3600" smtClean="0">
                <a:latin typeface="Times New Roman" panose="02020603050405020304" pitchFamily="18" charset="0"/>
                <a:cs typeface="Times New Roman" panose="02020603050405020304" pitchFamily="18" charset="0"/>
              </a:rPr>
              <a:t>-</a:t>
            </a:r>
            <a:r>
              <a:rPr lang="vi-VN" sz="3600" smtClean="0">
                <a:latin typeface="Times New Roman" panose="02020603050405020304" pitchFamily="18" charset="0"/>
                <a:cs typeface="Times New Roman" panose="02020603050405020304" pitchFamily="18" charset="0"/>
              </a:rPr>
              <a:t> Càng lâu thì R</a:t>
            </a:r>
            <a:r>
              <a:rPr lang="vi-VN" sz="3600" baseline="-25000" smtClean="0">
                <a:latin typeface="Times New Roman" panose="02020603050405020304" pitchFamily="18" charset="0"/>
                <a:cs typeface="Times New Roman" panose="02020603050405020304" pitchFamily="18" charset="0"/>
              </a:rPr>
              <a:t>ng</a:t>
            </a:r>
            <a:r>
              <a:rPr lang="vi-VN" sz="3600" smtClean="0">
                <a:latin typeface="Times New Roman" panose="02020603050405020304" pitchFamily="18" charset="0"/>
                <a:cs typeface="Times New Roman" panose="02020603050405020304" pitchFamily="18" charset="0"/>
              </a:rPr>
              <a:t> càng giảm do quá trình phân hủy lớp da và hiện tượng điện phân phát triển.</a:t>
            </a:r>
            <a:endParaRPr lang="vi-VN" sz="3600" dirty="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4904833" y="896904"/>
            <a:ext cx="7080123" cy="5448300"/>
          </a:xfrm>
          <a:prstGeom prst="rect">
            <a:avLst/>
          </a:prstGeom>
        </p:spPr>
      </p:pic>
    </p:spTree>
    <p:extLst>
      <p:ext uri="{BB962C8B-B14F-4D97-AF65-F5344CB8AC3E}">
        <p14:creationId xmlns:p14="http://schemas.microsoft.com/office/powerpoint/2010/main" val="283560134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lt">
                                    <p:tmPct val="10000"/>
                                  </p:iterate>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6336" y="0"/>
            <a:ext cx="7858672" cy="923330"/>
          </a:xfrm>
          <a:prstGeom prst="rect">
            <a:avLst/>
          </a:prstGeom>
        </p:spPr>
        <p:txBody>
          <a:bodyPr wrap="square">
            <a:spAutoFit/>
          </a:bodyPr>
          <a:lstStyle/>
          <a:p>
            <a:pPr>
              <a:lnSpc>
                <a:spcPct val="150000"/>
              </a:lnSpc>
            </a:pPr>
            <a:r>
              <a:rPr lang="en-US" sz="3600" b="1" smtClean="0">
                <a:solidFill>
                  <a:srgbClr val="CC0066"/>
                </a:solidFill>
                <a:latin typeface="Times New Roman" panose="02020603050405020304" pitchFamily="18" charset="0"/>
                <a:cs typeface="Times New Roman" panose="02020603050405020304" pitchFamily="18" charset="0"/>
              </a:rPr>
              <a:t> </a:t>
            </a:r>
            <a:r>
              <a:rPr lang="vi-VN" sz="3600" b="1" smtClean="0">
                <a:solidFill>
                  <a:srgbClr val="CC0066"/>
                </a:solidFill>
                <a:latin typeface="Times New Roman" panose="02020603050405020304" pitchFamily="18" charset="0"/>
                <a:cs typeface="Times New Roman" panose="02020603050405020304" pitchFamily="18" charset="0"/>
              </a:rPr>
              <a:t>3. Đường đi của dòng điện qua người.</a:t>
            </a:r>
            <a:endParaRPr lang="vi-VN" sz="3600" b="1" dirty="0">
              <a:solidFill>
                <a:srgbClr val="CC0066"/>
              </a:solidFill>
              <a:latin typeface="Times New Roman" panose="02020603050405020304" pitchFamily="18" charset="0"/>
              <a:cs typeface="Times New Roman" panose="02020603050405020304" pitchFamily="18" charset="0"/>
            </a:endParaRPr>
          </a:p>
        </p:txBody>
      </p:sp>
      <p:sp>
        <p:nvSpPr>
          <p:cNvPr id="8" name="Slide Number Placeholder 7"/>
          <p:cNvSpPr>
            <a:spLocks noGrp="1"/>
          </p:cNvSpPr>
          <p:nvPr>
            <p:ph type="sldNum" sz="quarter" idx="12"/>
          </p:nvPr>
        </p:nvSpPr>
        <p:spPr>
          <a:xfrm>
            <a:off x="11649456" y="6356118"/>
            <a:ext cx="335500" cy="365125"/>
          </a:xfrm>
        </p:spPr>
        <p:txBody>
          <a:bodyPr/>
          <a:lstStyle/>
          <a:p>
            <a:fld id="{1296F657-9FCD-4C55-89F0-009B8F01890B}" type="slidenum">
              <a:rPr lang="en-US" smtClean="0"/>
              <a:t>8</a:t>
            </a:fld>
            <a:endParaRPr lang="en-US"/>
          </a:p>
        </p:txBody>
      </p:sp>
      <p:pic>
        <p:nvPicPr>
          <p:cNvPr id="5" name="Picture 4"/>
          <p:cNvPicPr>
            <a:picLocks noChangeAspect="1"/>
          </p:cNvPicPr>
          <p:nvPr/>
        </p:nvPicPr>
        <p:blipFill>
          <a:blip r:embed="rId2"/>
          <a:stretch>
            <a:fillRect/>
          </a:stretch>
        </p:blipFill>
        <p:spPr>
          <a:xfrm>
            <a:off x="300037" y="1090380"/>
            <a:ext cx="11591925" cy="5448300"/>
          </a:xfrm>
          <a:prstGeom prst="rect">
            <a:avLst/>
          </a:prstGeom>
        </p:spPr>
      </p:pic>
    </p:spTree>
    <p:extLst>
      <p:ext uri="{BB962C8B-B14F-4D97-AF65-F5344CB8AC3E}">
        <p14:creationId xmlns:p14="http://schemas.microsoft.com/office/powerpoint/2010/main" val="374273676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82296"/>
            <a:ext cx="7858672" cy="923330"/>
          </a:xfrm>
          <a:prstGeom prst="rect">
            <a:avLst/>
          </a:prstGeom>
        </p:spPr>
        <p:txBody>
          <a:bodyPr wrap="square">
            <a:spAutoFit/>
          </a:bodyPr>
          <a:lstStyle/>
          <a:p>
            <a:pPr>
              <a:lnSpc>
                <a:spcPct val="150000"/>
              </a:lnSpc>
            </a:pPr>
            <a:r>
              <a:rPr lang="en-US" sz="3600" b="1" smtClean="0">
                <a:solidFill>
                  <a:srgbClr val="CC0066"/>
                </a:solidFill>
                <a:latin typeface="Times New Roman" panose="02020603050405020304" pitchFamily="18" charset="0"/>
                <a:cs typeface="Times New Roman" panose="02020603050405020304" pitchFamily="18" charset="0"/>
              </a:rPr>
              <a:t> </a:t>
            </a:r>
            <a:r>
              <a:rPr lang="vi-VN" sz="3600" b="1" smtClean="0">
                <a:solidFill>
                  <a:srgbClr val="CC0066"/>
                </a:solidFill>
                <a:latin typeface="Times New Roman" panose="02020603050405020304" pitchFamily="18" charset="0"/>
                <a:cs typeface="Times New Roman" panose="02020603050405020304" pitchFamily="18" charset="0"/>
              </a:rPr>
              <a:t>4. Tần số của dòng điện.</a:t>
            </a:r>
            <a:endParaRPr lang="vi-VN" sz="3600" b="1" dirty="0">
              <a:solidFill>
                <a:srgbClr val="CC0066"/>
              </a:solidFill>
              <a:latin typeface="Times New Roman" panose="02020603050405020304" pitchFamily="18" charset="0"/>
              <a:cs typeface="Times New Roman" panose="02020603050405020304" pitchFamily="18" charset="0"/>
            </a:endParaRPr>
          </a:p>
        </p:txBody>
      </p:sp>
      <p:sp>
        <p:nvSpPr>
          <p:cNvPr id="8" name="Slide Number Placeholder 7"/>
          <p:cNvSpPr>
            <a:spLocks noGrp="1"/>
          </p:cNvSpPr>
          <p:nvPr>
            <p:ph type="sldNum" sz="quarter" idx="12"/>
          </p:nvPr>
        </p:nvSpPr>
        <p:spPr>
          <a:xfrm>
            <a:off x="11649456" y="6356118"/>
            <a:ext cx="335500" cy="365125"/>
          </a:xfrm>
        </p:spPr>
        <p:txBody>
          <a:bodyPr/>
          <a:lstStyle/>
          <a:p>
            <a:fld id="{1296F657-9FCD-4C55-89F0-009B8F01890B}" type="slidenum">
              <a:rPr lang="en-US" smtClean="0"/>
              <a:t>9</a:t>
            </a:fld>
            <a:endParaRPr lang="en-US"/>
          </a:p>
        </p:txBody>
      </p:sp>
      <p:pic>
        <p:nvPicPr>
          <p:cNvPr id="2" name="Picture 1"/>
          <p:cNvPicPr>
            <a:picLocks noChangeAspect="1"/>
          </p:cNvPicPr>
          <p:nvPr/>
        </p:nvPicPr>
        <p:blipFill>
          <a:blip r:embed="rId2"/>
          <a:stretch>
            <a:fillRect/>
          </a:stretch>
        </p:blipFill>
        <p:spPr>
          <a:xfrm>
            <a:off x="2592133" y="722376"/>
            <a:ext cx="7457123" cy="6172200"/>
          </a:xfrm>
          <a:prstGeom prst="rect">
            <a:avLst/>
          </a:prstGeom>
        </p:spPr>
      </p:pic>
    </p:spTree>
    <p:extLst>
      <p:ext uri="{BB962C8B-B14F-4D97-AF65-F5344CB8AC3E}">
        <p14:creationId xmlns:p14="http://schemas.microsoft.com/office/powerpoint/2010/main" val="38607008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TotalTime>
  <Words>2142</Words>
  <Application>Microsoft Office PowerPoint</Application>
  <PresentationFormat>Widescreen</PresentationFormat>
  <Paragraphs>191</Paragraphs>
  <Slides>35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Arial</vt:lpstr>
      <vt:lpstr>Calibri</vt:lpstr>
      <vt:lpstr>Calibri Light</vt:lpstr>
      <vt:lpstr>Courier New</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Nhuan Minh</dc:creator>
  <cp:lastModifiedBy>Nhuan Minh</cp:lastModifiedBy>
  <cp:revision>68</cp:revision>
  <dcterms:created xsi:type="dcterms:W3CDTF">2019-11-25T01:50:46Z</dcterms:created>
  <dcterms:modified xsi:type="dcterms:W3CDTF">2021-02-20T02:53:23Z</dcterms:modified>
</cp:coreProperties>
</file>